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 id="2147483660" r:id="rId2"/>
  </p:sldMasterIdLst>
  <p:notesMasterIdLst>
    <p:notesMasterId r:id="rId8"/>
  </p:notesMasterIdLst>
  <p:handoutMasterIdLst>
    <p:handoutMasterId r:id="rId9"/>
  </p:handoutMasterIdLst>
  <p:sldIdLst>
    <p:sldId id="257" r:id="rId3"/>
    <p:sldId id="261" r:id="rId4"/>
    <p:sldId id="269" r:id="rId5"/>
    <p:sldId id="270" r:id="rId6"/>
    <p:sldId id="263" r:id="rId7"/>
  </p:sldIdLst>
  <p:sldSz cx="6858000" cy="9906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userDrawn="1">
          <p15:clr>
            <a:srgbClr val="A4A3A4"/>
          </p15:clr>
        </p15:guide>
        <p15:guide id="2"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9EDF4"/>
    <a:srgbClr val="D0D8E8"/>
    <a:srgbClr val="CC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淡色スタイル 3 - アクセント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中間スタイル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淡色スタイル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テーマ スタイル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574" autoAdjust="0"/>
    <p:restoredTop sz="93634" autoAdjust="0"/>
  </p:normalViewPr>
  <p:slideViewPr>
    <p:cSldViewPr>
      <p:cViewPr>
        <p:scale>
          <a:sx n="130" d="100"/>
          <a:sy n="130" d="100"/>
        </p:scale>
        <p:origin x="1866" y="96"/>
      </p:cViewPr>
      <p:guideLst>
        <p:guide orient="horz" pos="3120"/>
        <p:guide pos="2160"/>
      </p:guideLst>
    </p:cSldViewPr>
  </p:slideViewPr>
  <p:outlineViewPr>
    <p:cViewPr>
      <p:scale>
        <a:sx n="33" d="100"/>
        <a:sy n="33" d="100"/>
      </p:scale>
      <p:origin x="0" y="5688"/>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448" cy="496253"/>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643" y="0"/>
            <a:ext cx="2945448" cy="496253"/>
          </a:xfrm>
          <a:prstGeom prst="rect">
            <a:avLst/>
          </a:prstGeom>
        </p:spPr>
        <p:txBody>
          <a:bodyPr vert="horz" lIns="91312" tIns="45656" rIns="91312" bIns="45656" rtlCol="0"/>
          <a:lstStyle>
            <a:lvl1pPr algn="r">
              <a:defRPr sz="1200"/>
            </a:lvl1pPr>
          </a:lstStyle>
          <a:p>
            <a:fld id="{B2B3168B-44BB-4109-BD55-D186F96AF6FC}" type="datetimeFigureOut">
              <a:rPr kumimoji="1" lang="ja-JP" altLang="en-US" smtClean="0"/>
              <a:t>2026/10/7</a:t>
            </a:fld>
            <a:endParaRPr kumimoji="1" lang="ja-JP" altLang="en-US"/>
          </a:p>
        </p:txBody>
      </p:sp>
      <p:sp>
        <p:nvSpPr>
          <p:cNvPr id="4" name="フッター プレースホルダー 3"/>
          <p:cNvSpPr>
            <a:spLocks noGrp="1"/>
          </p:cNvSpPr>
          <p:nvPr>
            <p:ph type="ftr" sz="quarter" idx="2"/>
          </p:nvPr>
        </p:nvSpPr>
        <p:spPr>
          <a:xfrm>
            <a:off x="0" y="9428800"/>
            <a:ext cx="2945448" cy="496252"/>
          </a:xfrm>
          <a:prstGeom prst="rect">
            <a:avLst/>
          </a:prstGeom>
        </p:spPr>
        <p:txBody>
          <a:bodyPr vert="horz" lIns="91312" tIns="45656" rIns="91312" bIns="45656"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643" y="9428800"/>
            <a:ext cx="2945448" cy="496252"/>
          </a:xfrm>
          <a:prstGeom prst="rect">
            <a:avLst/>
          </a:prstGeom>
        </p:spPr>
        <p:txBody>
          <a:bodyPr vert="horz" lIns="91312" tIns="45656" rIns="91312" bIns="45656" rtlCol="0" anchor="b"/>
          <a:lstStyle>
            <a:lvl1pPr algn="r">
              <a:defRPr sz="1200"/>
            </a:lvl1pPr>
          </a:lstStyle>
          <a:p>
            <a:fld id="{4846A629-FF93-4250-BB8B-5CC6FB0224AD}" type="slidenum">
              <a:rPr kumimoji="1" lang="ja-JP" altLang="en-US" smtClean="0"/>
              <a:t>‹#›</a:t>
            </a:fld>
            <a:endParaRPr kumimoji="1" lang="ja-JP" altLang="en-US"/>
          </a:p>
        </p:txBody>
      </p:sp>
    </p:spTree>
    <p:extLst>
      <p:ext uri="{BB962C8B-B14F-4D97-AF65-F5344CB8AC3E}">
        <p14:creationId xmlns:p14="http://schemas.microsoft.com/office/powerpoint/2010/main" val="22806667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448" cy="496253"/>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0"/>
            <a:ext cx="2945448" cy="496253"/>
          </a:xfrm>
          <a:prstGeom prst="rect">
            <a:avLst/>
          </a:prstGeom>
        </p:spPr>
        <p:txBody>
          <a:bodyPr vert="horz" lIns="91312" tIns="45656" rIns="91312" bIns="45656" rtlCol="0"/>
          <a:lstStyle>
            <a:lvl1pPr algn="r">
              <a:defRPr sz="1200"/>
            </a:lvl1pPr>
          </a:lstStyle>
          <a:p>
            <a:fld id="{58D2D89E-EC5B-41C7-BBDA-95239711C11F}" type="datetimeFigureOut">
              <a:rPr kumimoji="1" lang="ja-JP" altLang="en-US" smtClean="0"/>
              <a:t>2026/10/7</a:t>
            </a:fld>
            <a:endParaRPr kumimoji="1" lang="ja-JP" altLang="en-US"/>
          </a:p>
        </p:txBody>
      </p:sp>
      <p:sp>
        <p:nvSpPr>
          <p:cNvPr id="4" name="スライド イメージ プレースホルダー 3"/>
          <p:cNvSpPr>
            <a:spLocks noGrp="1" noRot="1" noChangeAspect="1"/>
          </p:cNvSpPr>
          <p:nvPr>
            <p:ph type="sldImg" idx="2"/>
          </p:nvPr>
        </p:nvSpPr>
        <p:spPr>
          <a:xfrm>
            <a:off x="2111375" y="744538"/>
            <a:ext cx="2574925" cy="3721100"/>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15192"/>
            <a:ext cx="5437506" cy="4466274"/>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6252"/>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6252"/>
          </a:xfrm>
          <a:prstGeom prst="rect">
            <a:avLst/>
          </a:prstGeom>
        </p:spPr>
        <p:txBody>
          <a:bodyPr vert="horz" lIns="91312" tIns="45656" rIns="91312" bIns="45656" rtlCol="0" anchor="b"/>
          <a:lstStyle>
            <a:lvl1pPr algn="r">
              <a:defRPr sz="1200"/>
            </a:lvl1pPr>
          </a:lstStyle>
          <a:p>
            <a:fld id="{D54F776A-1853-4A1C-B57B-8A2F27978D83}" type="slidenum">
              <a:rPr kumimoji="1" lang="ja-JP" altLang="en-US" smtClean="0"/>
              <a:t>‹#›</a:t>
            </a:fld>
            <a:endParaRPr kumimoji="1" lang="ja-JP" altLang="en-US"/>
          </a:p>
        </p:txBody>
      </p:sp>
    </p:spTree>
    <p:extLst>
      <p:ext uri="{BB962C8B-B14F-4D97-AF65-F5344CB8AC3E}">
        <p14:creationId xmlns:p14="http://schemas.microsoft.com/office/powerpoint/2010/main" val="33269054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1375" y="744538"/>
            <a:ext cx="2574925" cy="3721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54F776A-1853-4A1C-B57B-8A2F27978D83}" type="slidenum">
              <a:rPr kumimoji="1" lang="ja-JP" altLang="en-US" smtClean="0"/>
              <a:t>0</a:t>
            </a:fld>
            <a:endParaRPr kumimoji="1" lang="ja-JP" altLang="en-US"/>
          </a:p>
        </p:txBody>
      </p:sp>
    </p:spTree>
    <p:extLst>
      <p:ext uri="{BB962C8B-B14F-4D97-AF65-F5344CB8AC3E}">
        <p14:creationId xmlns:p14="http://schemas.microsoft.com/office/powerpoint/2010/main" val="1712869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2111375" y="744538"/>
            <a:ext cx="2574925" cy="3721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54F776A-1853-4A1C-B57B-8A2F27978D83}" type="slidenum">
              <a:rPr kumimoji="1" lang="ja-JP" altLang="en-US" smtClean="0"/>
              <a:t>1</a:t>
            </a:fld>
            <a:endParaRPr kumimoji="1" lang="ja-JP" altLang="en-US"/>
          </a:p>
        </p:txBody>
      </p:sp>
    </p:spTree>
    <p:extLst>
      <p:ext uri="{BB962C8B-B14F-4D97-AF65-F5344CB8AC3E}">
        <p14:creationId xmlns:p14="http://schemas.microsoft.com/office/powerpoint/2010/main" val="4087958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54F776A-1853-4A1C-B57B-8A2F27978D83}" type="slidenum">
              <a:rPr kumimoji="1" lang="ja-JP" altLang="en-US" smtClean="0"/>
              <a:t>3</a:t>
            </a:fld>
            <a:endParaRPr kumimoji="1" lang="ja-JP" altLang="en-US"/>
          </a:p>
        </p:txBody>
      </p:sp>
    </p:spTree>
    <p:extLst>
      <p:ext uri="{BB962C8B-B14F-4D97-AF65-F5344CB8AC3E}">
        <p14:creationId xmlns:p14="http://schemas.microsoft.com/office/powerpoint/2010/main" val="3790423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4"/>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16506" indent="0" algn="ctr">
              <a:buNone/>
              <a:defRPr>
                <a:solidFill>
                  <a:schemeClr val="tx1">
                    <a:tint val="75000"/>
                  </a:schemeClr>
                </a:solidFill>
              </a:defRPr>
            </a:lvl2pPr>
            <a:lvl3pPr marL="633012" indent="0" algn="ctr">
              <a:buNone/>
              <a:defRPr>
                <a:solidFill>
                  <a:schemeClr val="tx1">
                    <a:tint val="75000"/>
                  </a:schemeClr>
                </a:solidFill>
              </a:defRPr>
            </a:lvl3pPr>
            <a:lvl4pPr marL="949519" indent="0" algn="ctr">
              <a:buNone/>
              <a:defRPr>
                <a:solidFill>
                  <a:schemeClr val="tx1">
                    <a:tint val="75000"/>
                  </a:schemeClr>
                </a:solidFill>
              </a:defRPr>
            </a:lvl4pPr>
            <a:lvl5pPr marL="1266026" indent="0" algn="ctr">
              <a:buNone/>
              <a:defRPr>
                <a:solidFill>
                  <a:schemeClr val="tx1">
                    <a:tint val="75000"/>
                  </a:schemeClr>
                </a:solidFill>
              </a:defRPr>
            </a:lvl5pPr>
            <a:lvl6pPr marL="1582531" indent="0" algn="ctr">
              <a:buNone/>
              <a:defRPr>
                <a:solidFill>
                  <a:schemeClr val="tx1">
                    <a:tint val="75000"/>
                  </a:schemeClr>
                </a:solidFill>
              </a:defRPr>
            </a:lvl6pPr>
            <a:lvl7pPr marL="1899038" indent="0" algn="ctr">
              <a:buNone/>
              <a:defRPr>
                <a:solidFill>
                  <a:schemeClr val="tx1">
                    <a:tint val="75000"/>
                  </a:schemeClr>
                </a:solidFill>
              </a:defRPr>
            </a:lvl7pPr>
            <a:lvl8pPr marL="2215544" indent="0" algn="ctr">
              <a:buNone/>
              <a:defRPr>
                <a:solidFill>
                  <a:schemeClr val="tx1">
                    <a:tint val="75000"/>
                  </a:schemeClr>
                </a:solidFill>
              </a:defRPr>
            </a:lvl8pPr>
            <a:lvl9pPr marL="2532051"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782291CB-6B65-4B24-BAEA-E0BD3FDC1DD2}"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9914833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0C031F85-20FC-4592-9324-37EECC6EA328}"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lvl1pPr>
              <a:defRPr sz="969">
                <a:latin typeface="メイリオ" panose="020B0604030504040204" pitchFamily="50" charset="-128"/>
                <a:ea typeface="メイリオ" panose="020B0604030504040204" pitchFamily="50" charset="-128"/>
                <a:cs typeface="メイリオ" panose="020B0604030504040204" pitchFamily="50" charset="-128"/>
              </a:defRPr>
            </a:lvl1pPr>
          </a:lstStyle>
          <a:p>
            <a:r>
              <a:rPr lang="en-US" altLang="ja-JP" dirty="0"/>
              <a:t>- </a:t>
            </a:r>
            <a:fld id="{8B59C122-AA5C-4B6C-B7E2-38C988A3BB8F}" type="slidenum">
              <a:rPr lang="en-US" altLang="ja-JP" smtClean="0"/>
              <a:pPr/>
              <a:t>‹#›</a:t>
            </a:fld>
            <a:r>
              <a:rPr lang="en-US" altLang="ja-JP" dirty="0"/>
              <a:t> -</a:t>
            </a:r>
            <a:endParaRPr lang="ja-JP" altLang="en-US" dirty="0"/>
          </a:p>
        </p:txBody>
      </p:sp>
    </p:spTree>
    <p:extLst>
      <p:ext uri="{BB962C8B-B14F-4D97-AF65-F5344CB8AC3E}">
        <p14:creationId xmlns:p14="http://schemas.microsoft.com/office/powerpoint/2010/main" val="1546961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4"/>
            <a:ext cx="5829300" cy="1967442"/>
          </a:xfrm>
        </p:spPr>
        <p:txBody>
          <a:bodyPr anchor="t"/>
          <a:lstStyle>
            <a:lvl1pPr algn="l">
              <a:defRPr sz="2769"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4198588"/>
            <a:ext cx="5829300" cy="2166937"/>
          </a:xfrm>
        </p:spPr>
        <p:txBody>
          <a:bodyPr anchor="b"/>
          <a:lstStyle>
            <a:lvl1pPr marL="0" indent="0">
              <a:buNone/>
              <a:defRPr sz="1385">
                <a:solidFill>
                  <a:schemeClr val="tx1">
                    <a:tint val="75000"/>
                  </a:schemeClr>
                </a:solidFill>
              </a:defRPr>
            </a:lvl1pPr>
            <a:lvl2pPr marL="316506" indent="0">
              <a:buNone/>
              <a:defRPr sz="1246">
                <a:solidFill>
                  <a:schemeClr val="tx1">
                    <a:tint val="75000"/>
                  </a:schemeClr>
                </a:solidFill>
              </a:defRPr>
            </a:lvl2pPr>
            <a:lvl3pPr marL="633012" indent="0">
              <a:buNone/>
              <a:defRPr sz="1108">
                <a:solidFill>
                  <a:schemeClr val="tx1">
                    <a:tint val="75000"/>
                  </a:schemeClr>
                </a:solidFill>
              </a:defRPr>
            </a:lvl3pPr>
            <a:lvl4pPr marL="949519" indent="0">
              <a:buNone/>
              <a:defRPr sz="969">
                <a:solidFill>
                  <a:schemeClr val="tx1">
                    <a:tint val="75000"/>
                  </a:schemeClr>
                </a:solidFill>
              </a:defRPr>
            </a:lvl4pPr>
            <a:lvl5pPr marL="1266026" indent="0">
              <a:buNone/>
              <a:defRPr sz="969">
                <a:solidFill>
                  <a:schemeClr val="tx1">
                    <a:tint val="75000"/>
                  </a:schemeClr>
                </a:solidFill>
              </a:defRPr>
            </a:lvl5pPr>
            <a:lvl6pPr marL="1582531" indent="0">
              <a:buNone/>
              <a:defRPr sz="969">
                <a:solidFill>
                  <a:schemeClr val="tx1">
                    <a:tint val="75000"/>
                  </a:schemeClr>
                </a:solidFill>
              </a:defRPr>
            </a:lvl6pPr>
            <a:lvl7pPr marL="1899038" indent="0">
              <a:buNone/>
              <a:defRPr sz="969">
                <a:solidFill>
                  <a:schemeClr val="tx1">
                    <a:tint val="75000"/>
                  </a:schemeClr>
                </a:solidFill>
              </a:defRPr>
            </a:lvl7pPr>
            <a:lvl8pPr marL="2215544" indent="0">
              <a:buNone/>
              <a:defRPr sz="969">
                <a:solidFill>
                  <a:schemeClr val="tx1">
                    <a:tint val="75000"/>
                  </a:schemeClr>
                </a:solidFill>
              </a:defRPr>
            </a:lvl8pPr>
            <a:lvl9pPr marL="2532051" indent="0">
              <a:buNone/>
              <a:defRPr sz="969">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1A8A4909-8FC5-4087-841F-7C40A0DE9262}"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338046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a:xfrm>
            <a:off x="342900" y="9181398"/>
            <a:ext cx="1600200" cy="527403"/>
          </a:xfrm>
          <a:prstGeom prst="rect">
            <a:avLst/>
          </a:prstGeom>
        </p:spPr>
        <p:txBody>
          <a:bodyPr/>
          <a:lstStyle/>
          <a:p>
            <a:fld id="{9AA3F5FD-43AF-4B67-82D5-3B541F158DBD}"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132073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5"/>
            <a:ext cx="3030141"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6"/>
            <a:ext cx="3030141"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5"/>
            <a:ext cx="3031332"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6"/>
            <a:ext cx="3031332"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a:xfrm>
            <a:off x="342900" y="9181398"/>
            <a:ext cx="1600200" cy="527403"/>
          </a:xfrm>
          <a:prstGeom prst="rect">
            <a:avLst/>
          </a:prstGeom>
        </p:spPr>
        <p:txBody>
          <a:bodyPr/>
          <a:lstStyle/>
          <a:p>
            <a:fld id="{CBC4F206-A854-4CE8-AEED-78C314CB3D7B}" type="datetime1">
              <a:rPr kumimoji="1" lang="ja-JP" altLang="en-US" smtClean="0"/>
              <a:t>2026/10/7</a:t>
            </a:fld>
            <a:endParaRPr kumimoji="1" lang="ja-JP" altLang="en-US"/>
          </a:p>
        </p:txBody>
      </p:sp>
      <p:sp>
        <p:nvSpPr>
          <p:cNvPr id="8" name="フッター プレースホルダー 7"/>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238934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a:xfrm>
            <a:off x="342900" y="9181398"/>
            <a:ext cx="1600200" cy="527403"/>
          </a:xfrm>
          <a:prstGeom prst="rect">
            <a:avLst/>
          </a:prstGeom>
        </p:spPr>
        <p:txBody>
          <a:bodyPr/>
          <a:lstStyle/>
          <a:p>
            <a:fld id="{10CDC829-B8BF-4948-9314-0A60C9A7F95C}" type="datetime1">
              <a:rPr kumimoji="1" lang="ja-JP" altLang="en-US" smtClean="0"/>
              <a:t>2026/10/7</a:t>
            </a:fld>
            <a:endParaRPr kumimoji="1" lang="ja-JP" altLang="en-US"/>
          </a:p>
        </p:txBody>
      </p:sp>
      <p:sp>
        <p:nvSpPr>
          <p:cNvPr id="4" name="フッター プレースホルダー 3"/>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631280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342900" y="9181398"/>
            <a:ext cx="1600200" cy="527403"/>
          </a:xfrm>
          <a:prstGeom prst="rect">
            <a:avLst/>
          </a:prstGeom>
        </p:spPr>
        <p:txBody>
          <a:bodyPr/>
          <a:lstStyle/>
          <a:p>
            <a:fld id="{B5453E8C-0335-4D70-8276-52FE45F95189}" type="datetime1">
              <a:rPr kumimoji="1" lang="ja-JP" altLang="en-US" smtClean="0"/>
              <a:t>2026/10/7</a:t>
            </a:fld>
            <a:endParaRPr kumimoji="1" lang="ja-JP" altLang="en-US"/>
          </a:p>
        </p:txBody>
      </p:sp>
      <p:sp>
        <p:nvSpPr>
          <p:cNvPr id="3" name="フッター プレースホルダー 2"/>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43040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5"/>
            <a:ext cx="2256235" cy="1678517"/>
          </a:xfrm>
        </p:spPr>
        <p:txBody>
          <a:bodyPr anchor="b"/>
          <a:lstStyle>
            <a:lvl1pPr algn="l">
              <a:defRPr sz="1385"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9"/>
            <a:ext cx="3833812" cy="8454497"/>
          </a:xfrm>
        </p:spPr>
        <p:txBody>
          <a:bodyPr/>
          <a:lstStyle>
            <a:lvl1pPr>
              <a:defRPr sz="2215"/>
            </a:lvl1pPr>
            <a:lvl2pPr>
              <a:defRPr sz="1938"/>
            </a:lvl2pPr>
            <a:lvl3pPr>
              <a:defRPr sz="1662"/>
            </a:lvl3pPr>
            <a:lvl4pPr>
              <a:defRPr sz="1385"/>
            </a:lvl4pPr>
            <a:lvl5pPr>
              <a:defRPr sz="1385"/>
            </a:lvl5pPr>
            <a:lvl6pPr>
              <a:defRPr sz="1385"/>
            </a:lvl6pPr>
            <a:lvl7pPr>
              <a:defRPr sz="1385"/>
            </a:lvl7pPr>
            <a:lvl8pPr>
              <a:defRPr sz="1385"/>
            </a:lvl8pPr>
            <a:lvl9pPr>
              <a:defRPr sz="138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1" y="2072924"/>
            <a:ext cx="2256235" cy="6775980"/>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342900" y="9181398"/>
            <a:ext cx="1600200" cy="527403"/>
          </a:xfrm>
          <a:prstGeom prst="rect">
            <a:avLst/>
          </a:prstGeom>
        </p:spPr>
        <p:txBody>
          <a:bodyPr/>
          <a:lstStyle/>
          <a:p>
            <a:fld id="{40B8056C-62AF-4DE6-A04E-B486D6BF3913}"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38976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1385"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2215"/>
            </a:lvl1pPr>
            <a:lvl2pPr marL="316506" indent="0">
              <a:buNone/>
              <a:defRPr sz="1938"/>
            </a:lvl2pPr>
            <a:lvl3pPr marL="633012" indent="0">
              <a:buNone/>
              <a:defRPr sz="1662"/>
            </a:lvl3pPr>
            <a:lvl4pPr marL="949519" indent="0">
              <a:buNone/>
              <a:defRPr sz="1385"/>
            </a:lvl4pPr>
            <a:lvl5pPr marL="1266026" indent="0">
              <a:buNone/>
              <a:defRPr sz="1385"/>
            </a:lvl5pPr>
            <a:lvl6pPr marL="1582531" indent="0">
              <a:buNone/>
              <a:defRPr sz="1385"/>
            </a:lvl6pPr>
            <a:lvl7pPr marL="1899038" indent="0">
              <a:buNone/>
              <a:defRPr sz="1385"/>
            </a:lvl7pPr>
            <a:lvl8pPr marL="2215544" indent="0">
              <a:buNone/>
              <a:defRPr sz="1385"/>
            </a:lvl8pPr>
            <a:lvl9pPr marL="2532051" indent="0">
              <a:buNone/>
              <a:defRPr sz="1385"/>
            </a:lvl9pPr>
          </a:lstStyle>
          <a:p>
            <a:endParaRPr kumimoji="1" lang="ja-JP" altLang="en-US"/>
          </a:p>
        </p:txBody>
      </p:sp>
      <p:sp>
        <p:nvSpPr>
          <p:cNvPr id="4" name="テキスト プレースホルダー 3"/>
          <p:cNvSpPr>
            <a:spLocks noGrp="1"/>
          </p:cNvSpPr>
          <p:nvPr>
            <p:ph type="body" sz="half" idx="2"/>
          </p:nvPr>
        </p:nvSpPr>
        <p:spPr>
          <a:xfrm>
            <a:off x="1344216" y="7752822"/>
            <a:ext cx="4114800" cy="1162578"/>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a:xfrm>
            <a:off x="342900" y="9181398"/>
            <a:ext cx="1600200" cy="527403"/>
          </a:xfrm>
          <a:prstGeom prst="rect">
            <a:avLst/>
          </a:prstGeom>
        </p:spPr>
        <p:txBody>
          <a:bodyPr/>
          <a:lstStyle/>
          <a:p>
            <a:fld id="{1E6B497F-8260-41EA-B028-F76F6FB49288}"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1915427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A909DEE7-48A8-46AE-9657-E496A9EDD05D}"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599911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3"/>
            <a:ext cx="1543050" cy="845220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96703"/>
            <a:ext cx="4514850" cy="845220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a:xfrm>
            <a:off x="342900" y="9181398"/>
            <a:ext cx="1600200" cy="527403"/>
          </a:xfrm>
          <a:prstGeom prst="rect">
            <a:avLst/>
          </a:prstGeom>
        </p:spPr>
        <p:txBody>
          <a:bodyPr/>
          <a:lstStyle/>
          <a:p>
            <a:fld id="{ACCDBA91-E5DA-430E-95B8-3AB390463388}"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a:xfrm>
            <a:off x="2343150" y="9181398"/>
            <a:ext cx="2171700" cy="527403"/>
          </a:xfrm>
          <a:prstGeom prst="rect">
            <a:avLst/>
          </a:prstGeom>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D251FDF-0BDD-4E48-83E5-089752E10C20}" type="slidenum">
              <a:rPr kumimoji="1" lang="ja-JP" altLang="en-US" smtClean="0"/>
              <a:t>‹#›</a:t>
            </a:fld>
            <a:endParaRPr kumimoji="1" lang="ja-JP" altLang="en-US"/>
          </a:p>
        </p:txBody>
      </p:sp>
    </p:spTree>
    <p:extLst>
      <p:ext uri="{BB962C8B-B14F-4D97-AF65-F5344CB8AC3E}">
        <p14:creationId xmlns:p14="http://schemas.microsoft.com/office/powerpoint/2010/main" val="2294322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3077284"/>
            <a:ext cx="5829300" cy="2123369"/>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028700" y="5613400"/>
            <a:ext cx="4800600" cy="2531533"/>
          </a:xfrm>
        </p:spPr>
        <p:txBody>
          <a:bodyPr/>
          <a:lstStyle>
            <a:lvl1pPr marL="0" indent="0" algn="ctr">
              <a:buNone/>
              <a:defRPr>
                <a:solidFill>
                  <a:schemeClr val="tx1">
                    <a:tint val="75000"/>
                  </a:schemeClr>
                </a:solidFill>
              </a:defRPr>
            </a:lvl1pPr>
            <a:lvl2pPr marL="316506" indent="0" algn="ctr">
              <a:buNone/>
              <a:defRPr>
                <a:solidFill>
                  <a:schemeClr val="tx1">
                    <a:tint val="75000"/>
                  </a:schemeClr>
                </a:solidFill>
              </a:defRPr>
            </a:lvl2pPr>
            <a:lvl3pPr marL="633012" indent="0" algn="ctr">
              <a:buNone/>
              <a:defRPr>
                <a:solidFill>
                  <a:schemeClr val="tx1">
                    <a:tint val="75000"/>
                  </a:schemeClr>
                </a:solidFill>
              </a:defRPr>
            </a:lvl3pPr>
            <a:lvl4pPr marL="949519" indent="0" algn="ctr">
              <a:buNone/>
              <a:defRPr>
                <a:solidFill>
                  <a:schemeClr val="tx1">
                    <a:tint val="75000"/>
                  </a:schemeClr>
                </a:solidFill>
              </a:defRPr>
            </a:lvl4pPr>
            <a:lvl5pPr marL="1266026" indent="0" algn="ctr">
              <a:buNone/>
              <a:defRPr>
                <a:solidFill>
                  <a:schemeClr val="tx1">
                    <a:tint val="75000"/>
                  </a:schemeClr>
                </a:solidFill>
              </a:defRPr>
            </a:lvl5pPr>
            <a:lvl6pPr marL="1582531" indent="0" algn="ctr">
              <a:buNone/>
              <a:defRPr>
                <a:solidFill>
                  <a:schemeClr val="tx1">
                    <a:tint val="75000"/>
                  </a:schemeClr>
                </a:solidFill>
              </a:defRPr>
            </a:lvl6pPr>
            <a:lvl7pPr marL="1899038" indent="0" algn="ctr">
              <a:buNone/>
              <a:defRPr>
                <a:solidFill>
                  <a:schemeClr val="tx1">
                    <a:tint val="75000"/>
                  </a:schemeClr>
                </a:solidFill>
              </a:defRPr>
            </a:lvl7pPr>
            <a:lvl8pPr marL="2215544" indent="0" algn="ctr">
              <a:buNone/>
              <a:defRPr>
                <a:solidFill>
                  <a:schemeClr val="tx1">
                    <a:tint val="75000"/>
                  </a:schemeClr>
                </a:solidFill>
              </a:defRPr>
            </a:lvl8pPr>
            <a:lvl9pPr marL="2532051"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66036C0B-97F7-4D47-92B6-70E946CE7D1E}"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38340760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75CEA71-036A-4A48-9D7B-D15F9141879F}"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23023886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6365524"/>
            <a:ext cx="5829300" cy="1967442"/>
          </a:xfrm>
        </p:spPr>
        <p:txBody>
          <a:bodyPr anchor="t"/>
          <a:lstStyle>
            <a:lvl1pPr algn="l">
              <a:defRPr sz="2769"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541735" y="4198588"/>
            <a:ext cx="5829300" cy="2166937"/>
          </a:xfrm>
        </p:spPr>
        <p:txBody>
          <a:bodyPr anchor="b"/>
          <a:lstStyle>
            <a:lvl1pPr marL="0" indent="0">
              <a:buNone/>
              <a:defRPr sz="1385">
                <a:solidFill>
                  <a:schemeClr val="tx1">
                    <a:tint val="75000"/>
                  </a:schemeClr>
                </a:solidFill>
              </a:defRPr>
            </a:lvl1pPr>
            <a:lvl2pPr marL="316506" indent="0">
              <a:buNone/>
              <a:defRPr sz="1246">
                <a:solidFill>
                  <a:schemeClr val="tx1">
                    <a:tint val="75000"/>
                  </a:schemeClr>
                </a:solidFill>
              </a:defRPr>
            </a:lvl2pPr>
            <a:lvl3pPr marL="633012" indent="0">
              <a:buNone/>
              <a:defRPr sz="1108">
                <a:solidFill>
                  <a:schemeClr val="tx1">
                    <a:tint val="75000"/>
                  </a:schemeClr>
                </a:solidFill>
              </a:defRPr>
            </a:lvl3pPr>
            <a:lvl4pPr marL="949519" indent="0">
              <a:buNone/>
              <a:defRPr sz="969">
                <a:solidFill>
                  <a:schemeClr val="tx1">
                    <a:tint val="75000"/>
                  </a:schemeClr>
                </a:solidFill>
              </a:defRPr>
            </a:lvl4pPr>
            <a:lvl5pPr marL="1266026" indent="0">
              <a:buNone/>
              <a:defRPr sz="969">
                <a:solidFill>
                  <a:schemeClr val="tx1">
                    <a:tint val="75000"/>
                  </a:schemeClr>
                </a:solidFill>
              </a:defRPr>
            </a:lvl5pPr>
            <a:lvl6pPr marL="1582531" indent="0">
              <a:buNone/>
              <a:defRPr sz="969">
                <a:solidFill>
                  <a:schemeClr val="tx1">
                    <a:tint val="75000"/>
                  </a:schemeClr>
                </a:solidFill>
              </a:defRPr>
            </a:lvl6pPr>
            <a:lvl7pPr marL="1899038" indent="0">
              <a:buNone/>
              <a:defRPr sz="969">
                <a:solidFill>
                  <a:schemeClr val="tx1">
                    <a:tint val="75000"/>
                  </a:schemeClr>
                </a:solidFill>
              </a:defRPr>
            </a:lvl7pPr>
            <a:lvl8pPr marL="2215544" indent="0">
              <a:buNone/>
              <a:defRPr sz="969">
                <a:solidFill>
                  <a:schemeClr val="tx1">
                    <a:tint val="75000"/>
                  </a:schemeClr>
                </a:solidFill>
              </a:defRPr>
            </a:lvl8pPr>
            <a:lvl9pPr marL="2532051" indent="0">
              <a:buNone/>
              <a:defRPr sz="969">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DC9D0228-25DC-4920-B0DB-59F8846D9BC7}"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34135195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34290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3486150" y="2311402"/>
            <a:ext cx="3028950" cy="6537502"/>
          </a:xfrm>
        </p:spPr>
        <p:txBody>
          <a:bodyPr/>
          <a:lstStyle>
            <a:lvl1pPr>
              <a:defRPr sz="1938"/>
            </a:lvl1pPr>
            <a:lvl2pPr>
              <a:defRPr sz="1662"/>
            </a:lvl2pPr>
            <a:lvl3pPr>
              <a:defRPr sz="1385"/>
            </a:lvl3pPr>
            <a:lvl4pPr>
              <a:defRPr sz="1246"/>
            </a:lvl4pPr>
            <a:lvl5pPr>
              <a:defRPr sz="1246"/>
            </a:lvl5pPr>
            <a:lvl6pPr>
              <a:defRPr sz="1246"/>
            </a:lvl6pPr>
            <a:lvl7pPr>
              <a:defRPr sz="1246"/>
            </a:lvl7pPr>
            <a:lvl8pPr>
              <a:defRPr sz="1246"/>
            </a:lvl8pPr>
            <a:lvl9pPr>
              <a:defRPr sz="12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2CB7D641-D399-4E57-B88F-553F66C03F8C}"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786791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1" y="2217385"/>
            <a:ext cx="3030141"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342901" y="3141486"/>
            <a:ext cx="3030141"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3483770" y="2217385"/>
            <a:ext cx="3031332" cy="924101"/>
          </a:xfrm>
        </p:spPr>
        <p:txBody>
          <a:bodyPr anchor="b"/>
          <a:lstStyle>
            <a:lvl1pPr marL="0" indent="0">
              <a:buNone/>
              <a:defRPr sz="1662" b="1"/>
            </a:lvl1pPr>
            <a:lvl2pPr marL="316506" indent="0">
              <a:buNone/>
              <a:defRPr sz="1385" b="1"/>
            </a:lvl2pPr>
            <a:lvl3pPr marL="633012" indent="0">
              <a:buNone/>
              <a:defRPr sz="1246" b="1"/>
            </a:lvl3pPr>
            <a:lvl4pPr marL="949519" indent="0">
              <a:buNone/>
              <a:defRPr sz="1108" b="1"/>
            </a:lvl4pPr>
            <a:lvl5pPr marL="1266026" indent="0">
              <a:buNone/>
              <a:defRPr sz="1108" b="1"/>
            </a:lvl5pPr>
            <a:lvl6pPr marL="1582531" indent="0">
              <a:buNone/>
              <a:defRPr sz="1108" b="1"/>
            </a:lvl6pPr>
            <a:lvl7pPr marL="1899038" indent="0">
              <a:buNone/>
              <a:defRPr sz="1108" b="1"/>
            </a:lvl7pPr>
            <a:lvl8pPr marL="2215544" indent="0">
              <a:buNone/>
              <a:defRPr sz="1108" b="1"/>
            </a:lvl8pPr>
            <a:lvl9pPr marL="2532051" indent="0">
              <a:buNone/>
              <a:defRPr sz="1108"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3483770" y="3141486"/>
            <a:ext cx="3031332" cy="5707416"/>
          </a:xfrm>
        </p:spPr>
        <p:txBody>
          <a:bodyPr/>
          <a:lstStyle>
            <a:lvl1pPr>
              <a:defRPr sz="1662"/>
            </a:lvl1pPr>
            <a:lvl2pPr>
              <a:defRPr sz="1385"/>
            </a:lvl2pPr>
            <a:lvl3pPr>
              <a:defRPr sz="1246"/>
            </a:lvl3pPr>
            <a:lvl4pPr>
              <a:defRPr sz="1108"/>
            </a:lvl4pPr>
            <a:lvl5pPr>
              <a:defRPr sz="1108"/>
            </a:lvl5pPr>
            <a:lvl6pPr>
              <a:defRPr sz="1108"/>
            </a:lvl6pPr>
            <a:lvl7pPr>
              <a:defRPr sz="1108"/>
            </a:lvl7pPr>
            <a:lvl8pPr>
              <a:defRPr sz="1108"/>
            </a:lvl8pPr>
            <a:lvl9pPr>
              <a:defRPr sz="1108"/>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83827BA-7D67-48CE-89FD-1F22B14ADC7C}" type="datetime1">
              <a:rPr kumimoji="1" lang="ja-JP" altLang="en-US" smtClean="0"/>
              <a:t>2026/10/7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37684879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AA9C7D37-6794-4E2D-904D-18E83438528D}" type="datetime1">
              <a:rPr kumimoji="1" lang="ja-JP" altLang="en-US" smtClean="0"/>
              <a:t>2026/10/7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5620268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E7D887E-2F0A-4E6B-B480-4630008D76FD}" type="datetime1">
              <a:rPr kumimoji="1" lang="ja-JP" altLang="en-US" smtClean="0"/>
              <a:t>2026/10/7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121408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1" y="394405"/>
            <a:ext cx="2256235" cy="1678517"/>
          </a:xfrm>
        </p:spPr>
        <p:txBody>
          <a:bodyPr anchor="b"/>
          <a:lstStyle>
            <a:lvl1pPr algn="l">
              <a:defRPr sz="1385" b="1"/>
            </a:lvl1pPr>
          </a:lstStyle>
          <a:p>
            <a:r>
              <a:rPr kumimoji="1" lang="ja-JP" altLang="en-US"/>
              <a:t>マスター タイトルの書式設定</a:t>
            </a:r>
          </a:p>
        </p:txBody>
      </p:sp>
      <p:sp>
        <p:nvSpPr>
          <p:cNvPr id="3" name="コンテンツ プレースホルダー 2"/>
          <p:cNvSpPr>
            <a:spLocks noGrp="1"/>
          </p:cNvSpPr>
          <p:nvPr>
            <p:ph idx="1"/>
          </p:nvPr>
        </p:nvSpPr>
        <p:spPr>
          <a:xfrm>
            <a:off x="2681288" y="394409"/>
            <a:ext cx="3833812" cy="8454497"/>
          </a:xfrm>
        </p:spPr>
        <p:txBody>
          <a:bodyPr/>
          <a:lstStyle>
            <a:lvl1pPr>
              <a:defRPr sz="2215"/>
            </a:lvl1pPr>
            <a:lvl2pPr>
              <a:defRPr sz="1938"/>
            </a:lvl2pPr>
            <a:lvl3pPr>
              <a:defRPr sz="1662"/>
            </a:lvl3pPr>
            <a:lvl4pPr>
              <a:defRPr sz="1385"/>
            </a:lvl4pPr>
            <a:lvl5pPr>
              <a:defRPr sz="1385"/>
            </a:lvl5pPr>
            <a:lvl6pPr>
              <a:defRPr sz="1385"/>
            </a:lvl6pPr>
            <a:lvl7pPr>
              <a:defRPr sz="1385"/>
            </a:lvl7pPr>
            <a:lvl8pPr>
              <a:defRPr sz="1385"/>
            </a:lvl8pPr>
            <a:lvl9pPr>
              <a:defRPr sz="1385"/>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342901" y="2072924"/>
            <a:ext cx="2256235" cy="6775980"/>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DFAB01AD-422E-43E3-9973-C8D61B29FF4C}"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81694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934200"/>
            <a:ext cx="4114800" cy="818622"/>
          </a:xfrm>
        </p:spPr>
        <p:txBody>
          <a:bodyPr anchor="b"/>
          <a:lstStyle>
            <a:lvl1pPr algn="l">
              <a:defRPr sz="1385" b="1"/>
            </a:lvl1pPr>
          </a:lstStyle>
          <a:p>
            <a:r>
              <a:rPr kumimoji="1" lang="ja-JP" altLang="en-US"/>
              <a:t>マスター タイトルの書式設定</a:t>
            </a:r>
          </a:p>
        </p:txBody>
      </p:sp>
      <p:sp>
        <p:nvSpPr>
          <p:cNvPr id="3" name="図プレースホルダー 2"/>
          <p:cNvSpPr>
            <a:spLocks noGrp="1"/>
          </p:cNvSpPr>
          <p:nvPr>
            <p:ph type="pic" idx="1"/>
          </p:nvPr>
        </p:nvSpPr>
        <p:spPr>
          <a:xfrm>
            <a:off x="1344216" y="885119"/>
            <a:ext cx="4114800" cy="5943600"/>
          </a:xfrm>
        </p:spPr>
        <p:txBody>
          <a:bodyPr/>
          <a:lstStyle>
            <a:lvl1pPr marL="0" indent="0">
              <a:buNone/>
              <a:defRPr sz="2215"/>
            </a:lvl1pPr>
            <a:lvl2pPr marL="316506" indent="0">
              <a:buNone/>
              <a:defRPr sz="1938"/>
            </a:lvl2pPr>
            <a:lvl3pPr marL="633012" indent="0">
              <a:buNone/>
              <a:defRPr sz="1662"/>
            </a:lvl3pPr>
            <a:lvl4pPr marL="949519" indent="0">
              <a:buNone/>
              <a:defRPr sz="1385"/>
            </a:lvl4pPr>
            <a:lvl5pPr marL="1266026" indent="0">
              <a:buNone/>
              <a:defRPr sz="1385"/>
            </a:lvl5pPr>
            <a:lvl6pPr marL="1582531" indent="0">
              <a:buNone/>
              <a:defRPr sz="1385"/>
            </a:lvl6pPr>
            <a:lvl7pPr marL="1899038" indent="0">
              <a:buNone/>
              <a:defRPr sz="1385"/>
            </a:lvl7pPr>
            <a:lvl8pPr marL="2215544" indent="0">
              <a:buNone/>
              <a:defRPr sz="1385"/>
            </a:lvl8pPr>
            <a:lvl9pPr marL="2532051" indent="0">
              <a:buNone/>
              <a:defRPr sz="1385"/>
            </a:lvl9pPr>
          </a:lstStyle>
          <a:p>
            <a:endParaRPr kumimoji="1" lang="ja-JP" altLang="en-US"/>
          </a:p>
        </p:txBody>
      </p:sp>
      <p:sp>
        <p:nvSpPr>
          <p:cNvPr id="4" name="テキスト プレースホルダー 3"/>
          <p:cNvSpPr>
            <a:spLocks noGrp="1"/>
          </p:cNvSpPr>
          <p:nvPr>
            <p:ph type="body" sz="half" idx="2"/>
          </p:nvPr>
        </p:nvSpPr>
        <p:spPr>
          <a:xfrm>
            <a:off x="1344216" y="7752822"/>
            <a:ext cx="4114800" cy="1162578"/>
          </a:xfrm>
        </p:spPr>
        <p:txBody>
          <a:bodyPr/>
          <a:lstStyle>
            <a:lvl1pPr marL="0" indent="0">
              <a:buNone/>
              <a:defRPr sz="969"/>
            </a:lvl1pPr>
            <a:lvl2pPr marL="316506" indent="0">
              <a:buNone/>
              <a:defRPr sz="831"/>
            </a:lvl2pPr>
            <a:lvl3pPr marL="633012" indent="0">
              <a:buNone/>
              <a:defRPr sz="692"/>
            </a:lvl3pPr>
            <a:lvl4pPr marL="949519" indent="0">
              <a:buNone/>
              <a:defRPr sz="623"/>
            </a:lvl4pPr>
            <a:lvl5pPr marL="1266026" indent="0">
              <a:buNone/>
              <a:defRPr sz="623"/>
            </a:lvl5pPr>
            <a:lvl6pPr marL="1582531" indent="0">
              <a:buNone/>
              <a:defRPr sz="623"/>
            </a:lvl6pPr>
            <a:lvl7pPr marL="1899038" indent="0">
              <a:buNone/>
              <a:defRPr sz="623"/>
            </a:lvl7pPr>
            <a:lvl8pPr marL="2215544" indent="0">
              <a:buNone/>
              <a:defRPr sz="623"/>
            </a:lvl8pPr>
            <a:lvl9pPr marL="2532051" indent="0">
              <a:buNone/>
              <a:defRPr sz="623"/>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F23D4288-4138-4618-A885-7E5C10FA8ADF}" type="datetime1">
              <a:rPr kumimoji="1" lang="ja-JP" altLang="en-US" smtClean="0"/>
              <a:t>2026/10/7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7042044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E5A8C9F5-3C75-49D5-8310-EE447E1E7932}"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2613665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972050" y="396703"/>
            <a:ext cx="1543050" cy="8452203"/>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342900" y="396703"/>
            <a:ext cx="4514850" cy="8452203"/>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3B2F63CF-3915-443D-827D-21E5A5C7BAD4}" type="datetime1">
              <a:rPr kumimoji="1" lang="ja-JP" altLang="en-US" smtClean="0"/>
              <a:t>2026/10/7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24152080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
        <p:nvSpPr>
          <p:cNvPr id="6" name="スライド番号プレースホルダー 5"/>
          <p:cNvSpPr>
            <a:spLocks noGrp="1"/>
          </p:cNvSpPr>
          <p:nvPr>
            <p:ph type="sldNum" sz="quarter" idx="4"/>
          </p:nvPr>
        </p:nvSpPr>
        <p:spPr>
          <a:xfrm>
            <a:off x="2633198" y="9217477"/>
            <a:ext cx="1600200" cy="527403"/>
          </a:xfrm>
          <a:prstGeom prst="rect">
            <a:avLst/>
          </a:prstGeom>
        </p:spPr>
        <p:txBody>
          <a:bodyPr vert="horz" lIns="91440" tIns="45720" rIns="91440" bIns="45720" rtlCol="0" anchor="ctr"/>
          <a:lstStyle>
            <a:lvl1pPr algn="ctr">
              <a:defRPr sz="831">
                <a:solidFill>
                  <a:schemeClr val="tx1">
                    <a:tint val="75000"/>
                  </a:schemeClr>
                </a:solidFill>
              </a:defRPr>
            </a:lvl1pPr>
          </a:lstStyle>
          <a:p>
            <a:fld id="{1D251FDF-0BDD-4E48-83E5-089752E10C20}" type="slidenum">
              <a:rPr lang="ja-JP" altLang="en-US" smtClean="0"/>
              <a:pPr/>
              <a:t>‹#›</a:t>
            </a:fld>
            <a:endParaRPr lang="ja-JP" altLang="en-US" dirty="0"/>
          </a:p>
        </p:txBody>
      </p:sp>
    </p:spTree>
    <p:extLst>
      <p:ext uri="{BB962C8B-B14F-4D97-AF65-F5344CB8AC3E}">
        <p14:creationId xmlns:p14="http://schemas.microsoft.com/office/powerpoint/2010/main" val="36391603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633012" rtl="0" eaLnBrk="1" latinLnBrk="0" hangingPunct="1">
        <a:spcBef>
          <a:spcPct val="0"/>
        </a:spcBef>
        <a:buNone/>
        <a:defRPr kumimoji="1" sz="3046" kern="1200">
          <a:solidFill>
            <a:schemeClr val="tx1"/>
          </a:solidFill>
          <a:latin typeface="+mj-lt"/>
          <a:ea typeface="+mj-ea"/>
          <a:cs typeface="+mj-cs"/>
        </a:defRPr>
      </a:lvl1pPr>
    </p:titleStyle>
    <p:body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p:bodyStyle>
    <p:otherStyle>
      <a:defPPr>
        <a:defRPr lang="ja-JP"/>
      </a:defPPr>
      <a:lvl1pPr marL="0" algn="l" defTabSz="633012" rtl="0" eaLnBrk="1" latinLnBrk="0" hangingPunct="1">
        <a:defRPr kumimoji="1" sz="1246" kern="1200">
          <a:solidFill>
            <a:schemeClr val="tx1"/>
          </a:solidFill>
          <a:latin typeface="+mn-lt"/>
          <a:ea typeface="+mn-ea"/>
          <a:cs typeface="+mn-cs"/>
        </a:defRPr>
      </a:lvl1pPr>
      <a:lvl2pPr marL="316506" algn="l" defTabSz="633012" rtl="0" eaLnBrk="1" latinLnBrk="0" hangingPunct="1">
        <a:defRPr kumimoji="1" sz="1246" kern="1200">
          <a:solidFill>
            <a:schemeClr val="tx1"/>
          </a:solidFill>
          <a:latin typeface="+mn-lt"/>
          <a:ea typeface="+mn-ea"/>
          <a:cs typeface="+mn-cs"/>
        </a:defRPr>
      </a:lvl2pPr>
      <a:lvl3pPr marL="633012" algn="l" defTabSz="633012" rtl="0" eaLnBrk="1" latinLnBrk="0" hangingPunct="1">
        <a:defRPr kumimoji="1" sz="1246" kern="1200">
          <a:solidFill>
            <a:schemeClr val="tx1"/>
          </a:solidFill>
          <a:latin typeface="+mn-lt"/>
          <a:ea typeface="+mn-ea"/>
          <a:cs typeface="+mn-cs"/>
        </a:defRPr>
      </a:lvl3pPr>
      <a:lvl4pPr marL="949519" algn="l" defTabSz="633012" rtl="0" eaLnBrk="1" latinLnBrk="0" hangingPunct="1">
        <a:defRPr kumimoji="1" sz="1246" kern="1200">
          <a:solidFill>
            <a:schemeClr val="tx1"/>
          </a:solidFill>
          <a:latin typeface="+mn-lt"/>
          <a:ea typeface="+mn-ea"/>
          <a:cs typeface="+mn-cs"/>
        </a:defRPr>
      </a:lvl4pPr>
      <a:lvl5pPr marL="1266026" algn="l" defTabSz="633012" rtl="0" eaLnBrk="1" latinLnBrk="0" hangingPunct="1">
        <a:defRPr kumimoji="1" sz="1246" kern="1200">
          <a:solidFill>
            <a:schemeClr val="tx1"/>
          </a:solidFill>
          <a:latin typeface="+mn-lt"/>
          <a:ea typeface="+mn-ea"/>
          <a:cs typeface="+mn-cs"/>
        </a:defRPr>
      </a:lvl5pPr>
      <a:lvl6pPr marL="1582531" algn="l" defTabSz="633012" rtl="0" eaLnBrk="1" latinLnBrk="0" hangingPunct="1">
        <a:defRPr kumimoji="1" sz="1246" kern="1200">
          <a:solidFill>
            <a:schemeClr val="tx1"/>
          </a:solidFill>
          <a:latin typeface="+mn-lt"/>
          <a:ea typeface="+mn-ea"/>
          <a:cs typeface="+mn-cs"/>
        </a:defRPr>
      </a:lvl6pPr>
      <a:lvl7pPr marL="1899038" algn="l" defTabSz="633012" rtl="0" eaLnBrk="1" latinLnBrk="0" hangingPunct="1">
        <a:defRPr kumimoji="1" sz="1246" kern="1200">
          <a:solidFill>
            <a:schemeClr val="tx1"/>
          </a:solidFill>
          <a:latin typeface="+mn-lt"/>
          <a:ea typeface="+mn-ea"/>
          <a:cs typeface="+mn-cs"/>
        </a:defRPr>
      </a:lvl7pPr>
      <a:lvl8pPr marL="2215544" algn="l" defTabSz="633012" rtl="0" eaLnBrk="1" latinLnBrk="0" hangingPunct="1">
        <a:defRPr kumimoji="1" sz="1246" kern="1200">
          <a:solidFill>
            <a:schemeClr val="tx1"/>
          </a:solidFill>
          <a:latin typeface="+mn-lt"/>
          <a:ea typeface="+mn-ea"/>
          <a:cs typeface="+mn-cs"/>
        </a:defRPr>
      </a:lvl8pPr>
      <a:lvl9pPr marL="2532051" algn="l" defTabSz="633012" rtl="0" eaLnBrk="1" latinLnBrk="0" hangingPunct="1">
        <a:defRPr kumimoji="1" sz="1246"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342900" y="9181398"/>
            <a:ext cx="1600200" cy="527403"/>
          </a:xfrm>
          <a:prstGeom prst="rect">
            <a:avLst/>
          </a:prstGeom>
        </p:spPr>
        <p:txBody>
          <a:bodyPr vert="horz" lIns="91440" tIns="45720" rIns="91440" bIns="45720" rtlCol="0" anchor="ctr"/>
          <a:lstStyle>
            <a:lvl1pPr algn="l">
              <a:defRPr sz="831">
                <a:solidFill>
                  <a:schemeClr val="tx1">
                    <a:tint val="75000"/>
                  </a:schemeClr>
                </a:solidFill>
              </a:defRPr>
            </a:lvl1pPr>
          </a:lstStyle>
          <a:p>
            <a:fld id="{1F09030E-71DD-45BC-B3FD-0926ABB16DDA}" type="datetime1">
              <a:rPr kumimoji="1" lang="ja-JP" altLang="en-US" smtClean="0"/>
              <a:t>2026/10/7</a:t>
            </a:fld>
            <a:endParaRPr kumimoji="1" lang="ja-JP" altLang="en-US"/>
          </a:p>
        </p:txBody>
      </p:sp>
      <p:sp>
        <p:nvSpPr>
          <p:cNvPr id="5" name="フッター プレースホルダー 4"/>
          <p:cNvSpPr>
            <a:spLocks noGrp="1"/>
          </p:cNvSpPr>
          <p:nvPr>
            <p:ph type="ftr" sz="quarter" idx="3"/>
          </p:nvPr>
        </p:nvSpPr>
        <p:spPr>
          <a:xfrm>
            <a:off x="2343150" y="9181398"/>
            <a:ext cx="2171700" cy="527403"/>
          </a:xfrm>
          <a:prstGeom prst="rect">
            <a:avLst/>
          </a:prstGeom>
        </p:spPr>
        <p:txBody>
          <a:bodyPr vert="horz" lIns="91440" tIns="45720" rIns="91440" bIns="45720" rtlCol="0" anchor="ctr"/>
          <a:lstStyle>
            <a:lvl1pPr algn="ctr">
              <a:defRPr sz="831">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9181398"/>
            <a:ext cx="1600200" cy="527403"/>
          </a:xfrm>
          <a:prstGeom prst="rect">
            <a:avLst/>
          </a:prstGeom>
        </p:spPr>
        <p:txBody>
          <a:bodyPr vert="horz" lIns="91440" tIns="45720" rIns="91440" bIns="45720" rtlCol="0" anchor="ctr"/>
          <a:lstStyle>
            <a:lvl1pPr algn="r">
              <a:defRPr sz="831">
                <a:solidFill>
                  <a:schemeClr val="tx1">
                    <a:tint val="75000"/>
                  </a:schemeClr>
                </a:solidFill>
              </a:defRPr>
            </a:lvl1pPr>
          </a:lstStyle>
          <a:p>
            <a:fld id="{6AF77347-E4C3-4DCA-A471-9306B4BCFF23}" type="slidenum">
              <a:rPr kumimoji="1" lang="ja-JP" altLang="en-US" smtClean="0"/>
              <a:t>‹#›</a:t>
            </a:fld>
            <a:endParaRPr kumimoji="1" lang="ja-JP" altLang="en-US"/>
          </a:p>
        </p:txBody>
      </p:sp>
    </p:spTree>
    <p:extLst>
      <p:ext uri="{BB962C8B-B14F-4D97-AF65-F5344CB8AC3E}">
        <p14:creationId xmlns:p14="http://schemas.microsoft.com/office/powerpoint/2010/main" val="12290906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633012" rtl="0" eaLnBrk="1" latinLnBrk="0" hangingPunct="1">
        <a:spcBef>
          <a:spcPct val="0"/>
        </a:spcBef>
        <a:buNone/>
        <a:defRPr kumimoji="1" sz="3046" kern="1200">
          <a:solidFill>
            <a:schemeClr val="tx1"/>
          </a:solidFill>
          <a:latin typeface="+mj-lt"/>
          <a:ea typeface="+mj-ea"/>
          <a:cs typeface="+mj-cs"/>
        </a:defRPr>
      </a:lvl1pPr>
    </p:titleStyle>
    <p:body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p:bodyStyle>
    <p:otherStyle>
      <a:defPPr>
        <a:defRPr lang="ja-JP"/>
      </a:defPPr>
      <a:lvl1pPr marL="0" algn="l" defTabSz="633012" rtl="0" eaLnBrk="1" latinLnBrk="0" hangingPunct="1">
        <a:defRPr kumimoji="1" sz="1246" kern="1200">
          <a:solidFill>
            <a:schemeClr val="tx1"/>
          </a:solidFill>
          <a:latin typeface="+mn-lt"/>
          <a:ea typeface="+mn-ea"/>
          <a:cs typeface="+mn-cs"/>
        </a:defRPr>
      </a:lvl1pPr>
      <a:lvl2pPr marL="316506" algn="l" defTabSz="633012" rtl="0" eaLnBrk="1" latinLnBrk="0" hangingPunct="1">
        <a:defRPr kumimoji="1" sz="1246" kern="1200">
          <a:solidFill>
            <a:schemeClr val="tx1"/>
          </a:solidFill>
          <a:latin typeface="+mn-lt"/>
          <a:ea typeface="+mn-ea"/>
          <a:cs typeface="+mn-cs"/>
        </a:defRPr>
      </a:lvl2pPr>
      <a:lvl3pPr marL="633012" algn="l" defTabSz="633012" rtl="0" eaLnBrk="1" latinLnBrk="0" hangingPunct="1">
        <a:defRPr kumimoji="1" sz="1246" kern="1200">
          <a:solidFill>
            <a:schemeClr val="tx1"/>
          </a:solidFill>
          <a:latin typeface="+mn-lt"/>
          <a:ea typeface="+mn-ea"/>
          <a:cs typeface="+mn-cs"/>
        </a:defRPr>
      </a:lvl3pPr>
      <a:lvl4pPr marL="949519" algn="l" defTabSz="633012" rtl="0" eaLnBrk="1" latinLnBrk="0" hangingPunct="1">
        <a:defRPr kumimoji="1" sz="1246" kern="1200">
          <a:solidFill>
            <a:schemeClr val="tx1"/>
          </a:solidFill>
          <a:latin typeface="+mn-lt"/>
          <a:ea typeface="+mn-ea"/>
          <a:cs typeface="+mn-cs"/>
        </a:defRPr>
      </a:lvl4pPr>
      <a:lvl5pPr marL="1266026" algn="l" defTabSz="633012" rtl="0" eaLnBrk="1" latinLnBrk="0" hangingPunct="1">
        <a:defRPr kumimoji="1" sz="1246" kern="1200">
          <a:solidFill>
            <a:schemeClr val="tx1"/>
          </a:solidFill>
          <a:latin typeface="+mn-lt"/>
          <a:ea typeface="+mn-ea"/>
          <a:cs typeface="+mn-cs"/>
        </a:defRPr>
      </a:lvl5pPr>
      <a:lvl6pPr marL="1582531" algn="l" defTabSz="633012" rtl="0" eaLnBrk="1" latinLnBrk="0" hangingPunct="1">
        <a:defRPr kumimoji="1" sz="1246" kern="1200">
          <a:solidFill>
            <a:schemeClr val="tx1"/>
          </a:solidFill>
          <a:latin typeface="+mn-lt"/>
          <a:ea typeface="+mn-ea"/>
          <a:cs typeface="+mn-cs"/>
        </a:defRPr>
      </a:lvl6pPr>
      <a:lvl7pPr marL="1899038" algn="l" defTabSz="633012" rtl="0" eaLnBrk="1" latinLnBrk="0" hangingPunct="1">
        <a:defRPr kumimoji="1" sz="1246" kern="1200">
          <a:solidFill>
            <a:schemeClr val="tx1"/>
          </a:solidFill>
          <a:latin typeface="+mn-lt"/>
          <a:ea typeface="+mn-ea"/>
          <a:cs typeface="+mn-cs"/>
        </a:defRPr>
      </a:lvl7pPr>
      <a:lvl8pPr marL="2215544" algn="l" defTabSz="633012" rtl="0" eaLnBrk="1" latinLnBrk="0" hangingPunct="1">
        <a:defRPr kumimoji="1" sz="1246" kern="1200">
          <a:solidFill>
            <a:schemeClr val="tx1"/>
          </a:solidFill>
          <a:latin typeface="+mn-lt"/>
          <a:ea typeface="+mn-ea"/>
          <a:cs typeface="+mn-cs"/>
        </a:defRPr>
      </a:lvl8pPr>
      <a:lvl9pPr marL="2532051" algn="l" defTabSz="633012" rtl="0" eaLnBrk="1" latinLnBrk="0" hangingPunct="1">
        <a:defRPr kumimoji="1" sz="12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80292" y="854138"/>
            <a:ext cx="5732308" cy="498462"/>
          </a:xfrm>
          <a:solidFill>
            <a:schemeClr val="tx2">
              <a:lumMod val="60000"/>
              <a:lumOff val="40000"/>
            </a:schemeClr>
          </a:solidFill>
        </p:spPr>
        <p:txBody>
          <a:bodyPr>
            <a:noAutofit/>
          </a:body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１　給与勧告の基本的考え方と手順</a:t>
            </a:r>
            <a:br>
              <a:rPr lang="en-US" altLang="ja-JP"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br>
            <a:r>
              <a:rPr lang="ja-JP" altLang="en-US" sz="969"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～職員の給与はどのようにして決めるのか～</a:t>
            </a:r>
          </a:p>
        </p:txBody>
      </p:sp>
      <p:sp>
        <p:nvSpPr>
          <p:cNvPr id="4" name="コンテンツ プレースホルダー 3"/>
          <p:cNvSpPr>
            <a:spLocks noGrp="1"/>
          </p:cNvSpPr>
          <p:nvPr>
            <p:ph idx="1"/>
          </p:nvPr>
        </p:nvSpPr>
        <p:spPr>
          <a:xfrm>
            <a:off x="580292" y="1455546"/>
            <a:ext cx="5697415" cy="1297511"/>
          </a:xfrm>
          <a:prstGeom prst="roundRect">
            <a:avLst>
              <a:gd name="adj" fmla="val 5917"/>
            </a:avLst>
          </a:prstGeom>
          <a:ln>
            <a:solidFill>
              <a:schemeClr val="tx1"/>
            </a:solidFill>
          </a:ln>
        </p:spPr>
        <p:txBody>
          <a:bodyPr vert="horz" lIns="36000" tIns="72000" rIns="36000" bIns="72000" rtlCol="0" anchor="ctr" anchorCtr="0">
            <a:noAutofit/>
          </a:bodyPr>
          <a:lstStyle/>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人事委員会勧告は、職員の労働基本権制約の代償措置として、職員の給与を社会一般の情勢に適応した適正なもの</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marL="93380" indent="0">
              <a:lnSpc>
                <a:spcPts val="1400"/>
              </a:lnSpc>
              <a:buNone/>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とする機能を有するものです。（地方公務員法第</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14</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条）</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本委員会では、本府職員と民間従業員の本年４月分給与（月例給）を調査した上で、両者を精緻に比較し、得られた較差を埋めることを基本に勧告しています。</a:t>
            </a: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また、民間の特別給（ボーナス）の直近１年間（昨年８月～本年７月）の支給実績を調査した上で、民間の年間支給割合を求め、これに本府職員の特別給（期末・勤勉手当）の年間支給月数を合わせることを基本に勧告しています。</a:t>
            </a:r>
          </a:p>
        </p:txBody>
      </p:sp>
      <p:sp>
        <p:nvSpPr>
          <p:cNvPr id="3" name="スライド番号プレースホルダー 2"/>
          <p:cNvSpPr>
            <a:spLocks noGrp="1"/>
          </p:cNvSpPr>
          <p:nvPr>
            <p:ph type="sldNum" sz="quarter" idx="12"/>
          </p:nvPr>
        </p:nvSpPr>
        <p:spPr/>
        <p:txBody>
          <a:bodyPr/>
          <a:lstStyle/>
          <a:p>
            <a:r>
              <a:rPr kumimoji="1" lang="en-US" altLang="ja-JP" dirty="0"/>
              <a:t>1</a:t>
            </a:r>
            <a:endParaRPr kumimoji="1" lang="ja-JP" altLang="en-US" dirty="0"/>
          </a:p>
        </p:txBody>
      </p:sp>
      <p:sp>
        <p:nvSpPr>
          <p:cNvPr id="42" name="テキスト ボックス 41"/>
          <p:cNvSpPr txBox="1"/>
          <p:nvPr/>
        </p:nvSpPr>
        <p:spPr>
          <a:xfrm>
            <a:off x="537906" y="345346"/>
            <a:ext cx="1162902"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dirty="0"/>
              <a:t>参考資料</a:t>
            </a:r>
          </a:p>
        </p:txBody>
      </p:sp>
      <p:sp>
        <p:nvSpPr>
          <p:cNvPr id="51" name="テキスト ボックス 50"/>
          <p:cNvSpPr txBox="1"/>
          <p:nvPr/>
        </p:nvSpPr>
        <p:spPr>
          <a:xfrm>
            <a:off x="5429583" y="355990"/>
            <a:ext cx="1162902" cy="348044"/>
          </a:xfrm>
          <a:prstGeom prst="rect">
            <a:avLst/>
          </a:prstGeom>
          <a:noFill/>
        </p:spPr>
        <p:txBody>
          <a:bodyPr wrap="square" rtlCol="0">
            <a:spAutoFit/>
          </a:bodyPr>
          <a:lstStyle/>
          <a:p>
            <a:pPr algn="dist"/>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令和８年</a:t>
            </a:r>
            <a:r>
              <a:rPr lang="en-US" altLang="ja-JP"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10</a:t>
            </a:r>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15</a:t>
            </a:r>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日</a:t>
            </a:r>
            <a:endParaRPr lang="en-US" altLang="ja-JP"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endParaRPr>
          </a:p>
          <a:p>
            <a:pPr algn="dist"/>
            <a:r>
              <a:rPr lang="ja-JP" altLang="en-US" sz="831" dirty="0">
                <a:solidFill>
                  <a:schemeClr val="tx1">
                    <a:lumMod val="65000"/>
                    <a:lumOff val="35000"/>
                  </a:schemeClr>
                </a:solidFill>
                <a:latin typeface="メイリオ" panose="020B0604030504040204" pitchFamily="50" charset="-128"/>
                <a:ea typeface="メイリオ" panose="020B0604030504040204" pitchFamily="50" charset="-128"/>
                <a:cs typeface="メイリオ" panose="020B0604030504040204" pitchFamily="50" charset="-128"/>
              </a:rPr>
              <a:t>大阪府人事委員会</a:t>
            </a:r>
          </a:p>
        </p:txBody>
      </p:sp>
      <p:sp>
        <p:nvSpPr>
          <p:cNvPr id="59" name="タイトル 1"/>
          <p:cNvSpPr txBox="1">
            <a:spLocks/>
          </p:cNvSpPr>
          <p:nvPr/>
        </p:nvSpPr>
        <p:spPr>
          <a:xfrm>
            <a:off x="555352" y="7176957"/>
            <a:ext cx="5732308" cy="360000"/>
          </a:xfrm>
          <a:prstGeom prst="rect">
            <a:avLst/>
          </a:prstGeom>
          <a:solidFill>
            <a:schemeClr val="tx2">
              <a:lumMod val="60000"/>
              <a:lumOff val="40000"/>
            </a:schemeClr>
          </a:solidFill>
        </p:spPr>
        <p:txBody>
          <a:bodyPr vert="horz" lIns="63305" tIns="31652" rIns="63305" bIns="31652"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２　給与比較における民間給与の調査</a:t>
            </a:r>
          </a:p>
        </p:txBody>
      </p:sp>
      <p:sp>
        <p:nvSpPr>
          <p:cNvPr id="61" name="コンテンツ プレースホルダー 3"/>
          <p:cNvSpPr txBox="1">
            <a:spLocks/>
          </p:cNvSpPr>
          <p:nvPr/>
        </p:nvSpPr>
        <p:spPr>
          <a:xfrm>
            <a:off x="580292" y="7667218"/>
            <a:ext cx="5707368" cy="1381587"/>
          </a:xfrm>
          <a:prstGeom prst="roundRect">
            <a:avLst>
              <a:gd name="adj" fmla="val 5917"/>
            </a:avLst>
          </a:prstGeom>
          <a:ln>
            <a:solidFill>
              <a:schemeClr val="tx1"/>
            </a:solidFill>
          </a:ln>
        </p:spPr>
        <p:txBody>
          <a:bodyPr vert="horz" lIns="63305" tIns="99692" rIns="63305" bIns="99692" rtlCol="0" anchor="t" anchorCtr="0">
            <a:noAutofit/>
          </a:bodyPr>
          <a:lst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a:lstStyle>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企業規模</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100</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人以上かつ事業所規模</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50</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人以上の府内</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4,234</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事業所のうち、層化無作為抽出法により抽出した</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600</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事業所を対象に、事務・技術関係職種等の正社員に対して本年４月に支払われた給与月額等を調査しました。</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調査内容</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昨年８月から本年７月までの賞与等特別給の支給実績、民間企業における給与改定及び各種手当の状況等、</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marL="93380" indent="0">
              <a:lnSpc>
                <a:spcPts val="1400"/>
              </a:lnSpc>
              <a:buNone/>
            </a:pPr>
            <a:r>
              <a:rPr lang="ja-JP" altLang="en-US" sz="800">
                <a:latin typeface="メイリオ" panose="020B0604030504040204" pitchFamily="50" charset="-128"/>
                <a:ea typeface="メイリオ" panose="020B0604030504040204" pitchFamily="50" charset="-128"/>
                <a:cs typeface="メイリオ" panose="020B0604030504040204" pitchFamily="50" charset="-128"/>
              </a:rPr>
              <a:t>　　　　　　 本年</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４月分として従業員個人に支払われた給与の額等、本年４月分の初任給の状況</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調査機関</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人事院並びに都道府県、政令指定都市、特別区及び和歌山市の各人事委員会</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調査期間</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令和</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8</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年４月</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22</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日（水曜日）～同６月</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日（火曜日）</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indent="-144000">
              <a:lnSpc>
                <a:spcPts val="1400"/>
              </a:lnSpc>
              <a:buFont typeface="Wingdings" panose="05000000000000000000" pitchFamily="2" charset="2"/>
              <a:buChar char="l"/>
            </a:pPr>
            <a:endParaRPr lang="en-US" altLang="ja-JP" sz="800"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2" name="グループ化 31">
            <a:extLst>
              <a:ext uri="{FF2B5EF4-FFF2-40B4-BE49-F238E27FC236}">
                <a16:creationId xmlns:a16="http://schemas.microsoft.com/office/drawing/2014/main" id="{7013726B-C445-6D3E-D05B-96648562090C}"/>
              </a:ext>
            </a:extLst>
          </p:cNvPr>
          <p:cNvGrpSpPr/>
          <p:nvPr/>
        </p:nvGrpSpPr>
        <p:grpSpPr>
          <a:xfrm>
            <a:off x="618010" y="3092368"/>
            <a:ext cx="5621977" cy="3721264"/>
            <a:chOff x="644189" y="3718092"/>
            <a:chExt cx="5621977" cy="3105892"/>
          </a:xfrm>
        </p:grpSpPr>
        <p:sp>
          <p:nvSpPr>
            <p:cNvPr id="202" name="下矢印 201"/>
            <p:cNvSpPr/>
            <p:nvPr/>
          </p:nvSpPr>
          <p:spPr>
            <a:xfrm>
              <a:off x="4632441" y="6139942"/>
              <a:ext cx="732664" cy="311065"/>
            </a:xfrm>
            <a:prstGeom prst="downArrow">
              <a:avLst/>
            </a:prstGeom>
            <a:solidFill>
              <a:schemeClr val="accent1">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1" name="グループ化 30"/>
            <p:cNvGrpSpPr/>
            <p:nvPr/>
          </p:nvGrpSpPr>
          <p:grpSpPr>
            <a:xfrm>
              <a:off x="644189" y="3943735"/>
              <a:ext cx="5160302" cy="2880249"/>
              <a:chOff x="580292" y="1847601"/>
              <a:chExt cx="5160302" cy="2880249"/>
            </a:xfrm>
          </p:grpSpPr>
          <p:grpSp>
            <p:nvGrpSpPr>
              <p:cNvPr id="37" name="グループ化 36"/>
              <p:cNvGrpSpPr/>
              <p:nvPr/>
            </p:nvGrpSpPr>
            <p:grpSpPr>
              <a:xfrm>
                <a:off x="580292" y="1847601"/>
                <a:ext cx="5160302" cy="2880249"/>
                <a:chOff x="613527" y="4198483"/>
                <a:chExt cx="5160302" cy="2880249"/>
              </a:xfrm>
            </p:grpSpPr>
            <p:grpSp>
              <p:nvGrpSpPr>
                <p:cNvPr id="25" name="グループ化 24"/>
                <p:cNvGrpSpPr/>
                <p:nvPr/>
              </p:nvGrpSpPr>
              <p:grpSpPr>
                <a:xfrm>
                  <a:off x="613527" y="6034650"/>
                  <a:ext cx="5160302" cy="1044082"/>
                  <a:chOff x="505205" y="4754526"/>
                  <a:chExt cx="7453771" cy="1508121"/>
                </a:xfrm>
              </p:grpSpPr>
              <p:sp>
                <p:nvSpPr>
                  <p:cNvPr id="28" name="角丸四角形 27"/>
                  <p:cNvSpPr/>
                  <p:nvPr/>
                </p:nvSpPr>
                <p:spPr>
                  <a:xfrm>
                    <a:off x="5722974" y="4754526"/>
                    <a:ext cx="2236000" cy="465954"/>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知事</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（勧告の取扱い決定）</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23" name="グループ化 22"/>
                  <p:cNvGrpSpPr/>
                  <p:nvPr/>
                </p:nvGrpSpPr>
                <p:grpSpPr>
                  <a:xfrm>
                    <a:off x="505205" y="5274585"/>
                    <a:ext cx="7453771" cy="988062"/>
                    <a:chOff x="505205" y="5274585"/>
                    <a:chExt cx="7453771" cy="988062"/>
                  </a:xfrm>
                </p:grpSpPr>
                <p:sp>
                  <p:nvSpPr>
                    <p:cNvPr id="29" name="角丸四角形 28"/>
                    <p:cNvSpPr/>
                    <p:nvPr/>
                  </p:nvSpPr>
                  <p:spPr>
                    <a:xfrm>
                      <a:off x="5722976" y="5794646"/>
                      <a:ext cx="2236000" cy="468001"/>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t" anchorCtr="0"/>
                    <a:lstStyle/>
                    <a:p>
                      <a:pPr algn="ctr"/>
                      <a:r>
                        <a:rPr lang="ja-JP" altLang="en-US"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議会</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（条例改正案の審議）</a:t>
                      </a:r>
                    </a:p>
                  </p:txBody>
                </p:sp>
                <p:sp>
                  <p:nvSpPr>
                    <p:cNvPr id="27" name="角丸四角形 26"/>
                    <p:cNvSpPr/>
                    <p:nvPr/>
                  </p:nvSpPr>
                  <p:spPr>
                    <a:xfrm>
                      <a:off x="505205" y="5274585"/>
                      <a:ext cx="4319999" cy="551968"/>
                    </a:xfrm>
                    <a:prstGeom prst="roundRect">
                      <a:avLst>
                        <a:gd name="adj" fmla="val 8828"/>
                      </a:avLst>
                    </a:prstGeom>
                    <a:solidFill>
                      <a:srgbClr val="CC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1246"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「職員の給与等に関する報告及び勧告」</a:t>
                      </a:r>
                    </a:p>
                  </p:txBody>
                </p:sp>
              </p:grpSp>
            </p:grpSp>
            <p:sp>
              <p:nvSpPr>
                <p:cNvPr id="33" name="下矢印吹き出し 32"/>
                <p:cNvSpPr/>
                <p:nvPr/>
              </p:nvSpPr>
              <p:spPr>
                <a:xfrm>
                  <a:off x="715102" y="6034650"/>
                  <a:ext cx="2243077" cy="348962"/>
                </a:xfrm>
                <a:prstGeom prst="downArrowCallout">
                  <a:avLst>
                    <a:gd name="adj1" fmla="val 36370"/>
                    <a:gd name="adj2" fmla="val 38372"/>
                    <a:gd name="adj3" fmla="val 30663"/>
                    <a:gd name="adj4" fmla="val 5658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給料表、手当等の勤務条件の改定内容を決定</a:t>
                  </a:r>
                </a:p>
              </p:txBody>
            </p:sp>
            <p:grpSp>
              <p:nvGrpSpPr>
                <p:cNvPr id="36" name="グループ化 35"/>
                <p:cNvGrpSpPr/>
                <p:nvPr/>
              </p:nvGrpSpPr>
              <p:grpSpPr>
                <a:xfrm>
                  <a:off x="2057045" y="4198483"/>
                  <a:ext cx="2802128" cy="1739146"/>
                  <a:chOff x="2057045" y="4198483"/>
                  <a:chExt cx="2802128" cy="1739146"/>
                </a:xfrm>
              </p:grpSpPr>
              <p:grpSp>
                <p:nvGrpSpPr>
                  <p:cNvPr id="34" name="グループ化 33"/>
                  <p:cNvGrpSpPr/>
                  <p:nvPr/>
                </p:nvGrpSpPr>
                <p:grpSpPr>
                  <a:xfrm>
                    <a:off x="2057045" y="4198483"/>
                    <a:ext cx="2741538" cy="1725614"/>
                    <a:chOff x="2057045" y="4198483"/>
                    <a:chExt cx="2741538" cy="1725614"/>
                  </a:xfrm>
                </p:grpSpPr>
                <p:sp>
                  <p:nvSpPr>
                    <p:cNvPr id="24" name="角丸四角形 23"/>
                    <p:cNvSpPr/>
                    <p:nvPr/>
                  </p:nvSpPr>
                  <p:spPr>
                    <a:xfrm>
                      <a:off x="2057045" y="4198483"/>
                      <a:ext cx="2741538" cy="1725614"/>
                    </a:xfrm>
                    <a:prstGeom prst="roundRect">
                      <a:avLst>
                        <a:gd name="adj" fmla="val 3316"/>
                      </a:avLst>
                    </a:prstGeom>
                    <a:solidFill>
                      <a:schemeClr val="bg1"/>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bIns="0" rtlCol="0" anchor="b" anchorCtr="0"/>
                    <a:lstStyle/>
                    <a:p>
                      <a:pPr algn="ctr"/>
                      <a:endParaRPr lang="en-US" altLang="ja-JP"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角丸四角形 6"/>
                    <p:cNvSpPr/>
                    <p:nvPr/>
                  </p:nvSpPr>
                  <p:spPr>
                    <a:xfrm>
                      <a:off x="2083307" y="4255121"/>
                      <a:ext cx="2690481" cy="573231"/>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府職員</a:t>
                      </a: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（行政職）</a:t>
                      </a: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と民間従業員</a:t>
                      </a:r>
                      <a:r>
                        <a:rPr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（事務・技術関係）</a:t>
                      </a:r>
                      <a:endParaRPr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の４月分給与を比較</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比較方法は次ページ参照</a:t>
                      </a:r>
                      <a:endParaRPr lang="en-US" altLang="ja-JP" sz="105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 name="角丸四角形 7"/>
                    <p:cNvSpPr/>
                    <p:nvPr/>
                  </p:nvSpPr>
                  <p:spPr>
                    <a:xfrm>
                      <a:off x="2083307" y="4853296"/>
                      <a:ext cx="2679703" cy="360000"/>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特別給（ボーナス）の年間支給月数を比較</a:t>
                      </a:r>
                    </a:p>
                  </p:txBody>
                </p:sp>
                <p:sp>
                  <p:nvSpPr>
                    <p:cNvPr id="9" name="角丸四角形 8"/>
                    <p:cNvSpPr/>
                    <p:nvPr/>
                  </p:nvSpPr>
                  <p:spPr>
                    <a:xfrm>
                      <a:off x="2083307" y="5252149"/>
                      <a:ext cx="2679703" cy="348923"/>
                    </a:xfrm>
                    <a:prstGeom prst="roundRect">
                      <a:avLst>
                        <a:gd name="adj" fmla="val 8828"/>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969"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勤務条件制度を比較</a:t>
                      </a:r>
                    </a:p>
                  </p:txBody>
                </p:sp>
              </p:grpSp>
              <p:sp>
                <p:nvSpPr>
                  <p:cNvPr id="22" name="テキスト ボックス 21"/>
                  <p:cNvSpPr txBox="1"/>
                  <p:nvPr/>
                </p:nvSpPr>
                <p:spPr>
                  <a:xfrm>
                    <a:off x="2140755" y="5691408"/>
                    <a:ext cx="2718418" cy="246221"/>
                  </a:xfrm>
                  <a:prstGeom prst="rect">
                    <a:avLst/>
                  </a:prstGeom>
                  <a:noFill/>
                </p:spPr>
                <p:txBody>
                  <a:bodyPr wrap="square" lIns="24923" rIns="24923" rtlCol="0" anchor="ctr" anchorCtr="1">
                    <a:spAutoFit/>
                  </a:bodyPr>
                  <a:lstStyle/>
                  <a:p>
                    <a:r>
                      <a:rPr lang="ja-JP" altLang="en-US" sz="1000" u="sng" dirty="0">
                        <a:latin typeface="メイリオ" panose="020B0604030504040204" pitchFamily="50" charset="-128"/>
                        <a:ea typeface="メイリオ" panose="020B0604030504040204" pitchFamily="50" charset="-128"/>
                        <a:cs typeface="メイリオ" panose="020B0604030504040204" pitchFamily="50" charset="-128"/>
                      </a:rPr>
                      <a:t>情勢適応の原則</a:t>
                    </a:r>
                    <a:r>
                      <a:rPr lang="ja-JP" altLang="en-US" sz="800" u="sng" dirty="0">
                        <a:latin typeface="メイリオ" panose="020B0604030504040204" pitchFamily="50" charset="-128"/>
                        <a:ea typeface="メイリオ" panose="020B0604030504040204" pitchFamily="50" charset="-128"/>
                        <a:cs typeface="メイリオ" panose="020B0604030504040204" pitchFamily="50" charset="-128"/>
                      </a:rPr>
                      <a:t>（地公法第</a:t>
                    </a:r>
                    <a:r>
                      <a:rPr lang="en-US" altLang="ja-JP" sz="800" u="sng" dirty="0">
                        <a:latin typeface="メイリオ" panose="020B0604030504040204" pitchFamily="50" charset="-128"/>
                        <a:ea typeface="メイリオ" panose="020B0604030504040204" pitchFamily="50" charset="-128"/>
                        <a:cs typeface="メイリオ" panose="020B0604030504040204" pitchFamily="50" charset="-128"/>
                      </a:rPr>
                      <a:t>14</a:t>
                    </a:r>
                    <a:r>
                      <a:rPr lang="ja-JP" altLang="en-US" sz="800" u="sng" dirty="0">
                        <a:latin typeface="メイリオ" panose="020B0604030504040204" pitchFamily="50" charset="-128"/>
                        <a:ea typeface="メイリオ" panose="020B0604030504040204" pitchFamily="50" charset="-128"/>
                        <a:cs typeface="メイリオ" panose="020B0604030504040204" pitchFamily="50" charset="-128"/>
                      </a:rPr>
                      <a:t>条）</a:t>
                    </a:r>
                    <a:r>
                      <a:rPr lang="ja-JP" altLang="en-US" sz="1000" u="sng" dirty="0">
                        <a:latin typeface="メイリオ" panose="020B0604030504040204" pitchFamily="50" charset="-128"/>
                        <a:ea typeface="メイリオ" panose="020B0604030504040204" pitchFamily="50" charset="-128"/>
                        <a:cs typeface="メイリオ" panose="020B0604030504040204" pitchFamily="50" charset="-128"/>
                      </a:rPr>
                      <a:t>（＝民間準拠）</a:t>
                    </a:r>
                  </a:p>
                </p:txBody>
              </p:sp>
            </p:grpSp>
          </p:grpSp>
          <p:sp>
            <p:nvSpPr>
              <p:cNvPr id="58" name="テキスト ボックス 57"/>
              <p:cNvSpPr txBox="1"/>
              <p:nvPr/>
            </p:nvSpPr>
            <p:spPr>
              <a:xfrm>
                <a:off x="4426490" y="4116396"/>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条例改正案の提出</a:t>
                </a:r>
              </a:p>
            </p:txBody>
          </p:sp>
        </p:grpSp>
        <p:grpSp>
          <p:nvGrpSpPr>
            <p:cNvPr id="39" name="グループ化 38"/>
            <p:cNvGrpSpPr/>
            <p:nvPr/>
          </p:nvGrpSpPr>
          <p:grpSpPr>
            <a:xfrm>
              <a:off x="656075" y="3835686"/>
              <a:ext cx="1552439" cy="1622239"/>
              <a:chOff x="587454" y="4216190"/>
              <a:chExt cx="1552439" cy="1515865"/>
            </a:xfrm>
          </p:grpSpPr>
          <p:sp>
            <p:nvSpPr>
              <p:cNvPr id="6" name="角丸四角形 5"/>
              <p:cNvSpPr/>
              <p:nvPr/>
            </p:nvSpPr>
            <p:spPr>
              <a:xfrm>
                <a:off x="587454" y="4216190"/>
                <a:ext cx="1370769" cy="1515865"/>
              </a:xfrm>
              <a:prstGeom prst="roundRect">
                <a:avLst>
                  <a:gd name="adj" fmla="val 5399"/>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nchorCtr="0"/>
              <a:lstStyle/>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38" name="グループ化 37"/>
              <p:cNvGrpSpPr/>
              <p:nvPr/>
            </p:nvGrpSpPr>
            <p:grpSpPr>
              <a:xfrm>
                <a:off x="629174" y="4347940"/>
                <a:ext cx="1510719" cy="1269928"/>
                <a:chOff x="629174" y="4347940"/>
                <a:chExt cx="1510719" cy="1269928"/>
              </a:xfrm>
            </p:grpSpPr>
            <p:grpSp>
              <p:nvGrpSpPr>
                <p:cNvPr id="35" name="グループ化 34"/>
                <p:cNvGrpSpPr/>
                <p:nvPr/>
              </p:nvGrpSpPr>
              <p:grpSpPr>
                <a:xfrm>
                  <a:off x="1883595" y="4479511"/>
                  <a:ext cx="256298" cy="1085283"/>
                  <a:chOff x="2638126" y="2745071"/>
                  <a:chExt cx="518349" cy="1567631"/>
                </a:xfrm>
              </p:grpSpPr>
              <p:sp>
                <p:nvSpPr>
                  <p:cNvPr id="10" name="右矢印 9"/>
                  <p:cNvSpPr/>
                  <p:nvPr/>
                </p:nvSpPr>
                <p:spPr>
                  <a:xfrm>
                    <a:off x="2638126" y="2745071"/>
                    <a:ext cx="504056" cy="360040"/>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1" name="右矢印 10"/>
                  <p:cNvSpPr/>
                  <p:nvPr/>
                </p:nvSpPr>
                <p:spPr>
                  <a:xfrm>
                    <a:off x="2638126" y="3419101"/>
                    <a:ext cx="504056" cy="360040"/>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2" name="右矢印 11"/>
                  <p:cNvSpPr/>
                  <p:nvPr/>
                </p:nvSpPr>
                <p:spPr>
                  <a:xfrm>
                    <a:off x="2652419" y="3952661"/>
                    <a:ext cx="504056"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grpSp>
            <p:sp>
              <p:nvSpPr>
                <p:cNvPr id="16" name="角丸四角形 15"/>
                <p:cNvSpPr/>
                <p:nvPr/>
              </p:nvSpPr>
              <p:spPr>
                <a:xfrm>
                  <a:off x="649077" y="4347940"/>
                  <a:ext cx="1246165" cy="504590"/>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本年４月分給与</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全職員を対象に調査</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（うち行政職約１万人）</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9" name="角丸四角形 18"/>
                <p:cNvSpPr/>
                <p:nvPr/>
              </p:nvSpPr>
              <p:spPr>
                <a:xfrm>
                  <a:off x="629174" y="4914951"/>
                  <a:ext cx="1246154" cy="336394"/>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期末・勤勉手当</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年間支給月数</a:t>
                  </a:r>
                </a:p>
              </p:txBody>
            </p:sp>
            <p:sp>
              <p:nvSpPr>
                <p:cNvPr id="21" name="角丸四角形 20"/>
                <p:cNvSpPr/>
                <p:nvPr/>
              </p:nvSpPr>
              <p:spPr>
                <a:xfrm>
                  <a:off x="637442" y="5281474"/>
                  <a:ext cx="1246154" cy="336394"/>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勤務条件、諸手当等</a:t>
                  </a:r>
                </a:p>
              </p:txBody>
            </p:sp>
          </p:grpSp>
        </p:grpSp>
        <p:grpSp>
          <p:nvGrpSpPr>
            <p:cNvPr id="41" name="グループ化 40"/>
            <p:cNvGrpSpPr/>
            <p:nvPr/>
          </p:nvGrpSpPr>
          <p:grpSpPr>
            <a:xfrm>
              <a:off x="4720793" y="3835686"/>
              <a:ext cx="1545373" cy="1634940"/>
              <a:chOff x="4662866" y="1914422"/>
              <a:chExt cx="1545373" cy="1634940"/>
            </a:xfrm>
          </p:grpSpPr>
          <p:sp>
            <p:nvSpPr>
              <p:cNvPr id="5" name="角丸四角形 4"/>
              <p:cNvSpPr/>
              <p:nvPr/>
            </p:nvSpPr>
            <p:spPr>
              <a:xfrm>
                <a:off x="4837470" y="1914422"/>
                <a:ext cx="1370769" cy="1634940"/>
              </a:xfrm>
              <a:prstGeom prst="roundRect">
                <a:avLst>
                  <a:gd name="adj" fmla="val 4909"/>
                </a:avLst>
              </a:prstGeom>
              <a:solidFill>
                <a:srgbClr val="D0D8E8"/>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b" anchorCtr="0"/>
              <a:lstStyle/>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900"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endParaRPr lang="en-US" altLang="ja-JP" sz="1108" b="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40" name="グループ化 39"/>
              <p:cNvGrpSpPr/>
              <p:nvPr/>
            </p:nvGrpSpPr>
            <p:grpSpPr>
              <a:xfrm>
                <a:off x="4662866" y="2079837"/>
                <a:ext cx="1499025" cy="1365116"/>
                <a:chOff x="4725173" y="4312085"/>
                <a:chExt cx="1499025" cy="1365116"/>
              </a:xfrm>
            </p:grpSpPr>
            <p:grpSp>
              <p:nvGrpSpPr>
                <p:cNvPr id="26" name="グループ化 25"/>
                <p:cNvGrpSpPr/>
                <p:nvPr/>
              </p:nvGrpSpPr>
              <p:grpSpPr>
                <a:xfrm>
                  <a:off x="4725173" y="4467789"/>
                  <a:ext cx="251209" cy="1137404"/>
                  <a:chOff x="6228224" y="2728142"/>
                  <a:chExt cx="362857" cy="1642918"/>
                </a:xfrm>
              </p:grpSpPr>
              <p:sp>
                <p:nvSpPr>
                  <p:cNvPr id="13" name="右矢印 12"/>
                  <p:cNvSpPr/>
                  <p:nvPr/>
                </p:nvSpPr>
                <p:spPr>
                  <a:xfrm flipH="1">
                    <a:off x="6231081" y="2728142"/>
                    <a:ext cx="360000"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4" name="右矢印 13"/>
                  <p:cNvSpPr/>
                  <p:nvPr/>
                </p:nvSpPr>
                <p:spPr>
                  <a:xfrm flipH="1">
                    <a:off x="6228224" y="3417025"/>
                    <a:ext cx="360000"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sp>
                <p:nvSpPr>
                  <p:cNvPr id="15" name="右矢印 14"/>
                  <p:cNvSpPr/>
                  <p:nvPr/>
                </p:nvSpPr>
                <p:spPr>
                  <a:xfrm flipH="1">
                    <a:off x="6228224" y="4011019"/>
                    <a:ext cx="360000" cy="360041"/>
                  </a:xfrm>
                  <a:prstGeom prst="rightArrow">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46"/>
                  </a:p>
                </p:txBody>
              </p:sp>
            </p:grpSp>
            <p:sp>
              <p:nvSpPr>
                <p:cNvPr id="17" name="角丸四角形 16"/>
                <p:cNvSpPr/>
                <p:nvPr/>
              </p:nvSpPr>
              <p:spPr>
                <a:xfrm>
                  <a:off x="4978044" y="4312085"/>
                  <a:ext cx="1246154" cy="540000"/>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49846"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本年４月分給与</a:t>
                  </a:r>
                  <a:endParaRPr lang="en-US" altLang="ja-JP" sz="72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27"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調査実人員約３万人</a:t>
                  </a:r>
                  <a:endParaRPr lang="ja-JP" altLang="en-US" sz="831"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8" name="角丸四角形 17"/>
                <p:cNvSpPr/>
                <p:nvPr/>
              </p:nvSpPr>
              <p:spPr>
                <a:xfrm>
                  <a:off x="4962084" y="4910181"/>
                  <a:ext cx="1246154" cy="360000"/>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昨年</a:t>
                  </a:r>
                  <a:r>
                    <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8</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月～本年</a:t>
                  </a:r>
                  <a:r>
                    <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7</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月の</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特別給</a:t>
                  </a:r>
                  <a:r>
                    <a:rPr lang="ja-JP" altLang="en-US" sz="623"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（ボーナス）</a:t>
                  </a: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支給状況</a:t>
                  </a:r>
                </a:p>
              </p:txBody>
            </p:sp>
            <p:sp>
              <p:nvSpPr>
                <p:cNvPr id="20" name="角丸四角形 19"/>
                <p:cNvSpPr/>
                <p:nvPr/>
              </p:nvSpPr>
              <p:spPr>
                <a:xfrm>
                  <a:off x="4962084" y="5328278"/>
                  <a:ext cx="1246154" cy="348923"/>
                </a:xfrm>
                <a:prstGeom prst="roundRect">
                  <a:avLst>
                    <a:gd name="adj" fmla="val 8828"/>
                  </a:avLst>
                </a:prstGeom>
                <a:solidFill>
                  <a:srgbClr val="E9EDF4"/>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24923" tIns="74769" rIns="24923" rtlCol="0" anchor="ctr"/>
                <a:lstStyle/>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給与改定や</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ja-JP" altLang="en-US"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諸手当の支給状況</a:t>
                  </a:r>
                  <a:endParaRPr lang="en-US" altLang="ja-JP" sz="762"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grpSp>
        <p:sp>
          <p:nvSpPr>
            <p:cNvPr id="43" name="テキスト ボックス 42"/>
            <p:cNvSpPr txBox="1"/>
            <p:nvPr/>
          </p:nvSpPr>
          <p:spPr>
            <a:xfrm>
              <a:off x="4867433" y="3718092"/>
              <a:ext cx="1381701" cy="261610"/>
            </a:xfrm>
            <a:prstGeom prst="rect">
              <a:avLst/>
            </a:prstGeom>
            <a:noFill/>
          </p:spPr>
          <p:txBody>
            <a:bodyPr wrap="square" rtlCol="0">
              <a:spAutoFit/>
            </a:bodyPr>
            <a:lstStyle/>
            <a:p>
              <a:pPr algn="ctr"/>
              <a:r>
                <a:rPr kumimoji="1" lang="ja-JP" altLang="en-US" sz="1100" b="1" dirty="0">
                  <a:latin typeface="メイリオ" panose="020B0604030504040204" pitchFamily="50" charset="-128"/>
                  <a:ea typeface="メイリオ" panose="020B0604030504040204" pitchFamily="50" charset="-128"/>
                </a:rPr>
                <a:t>民間従業員の調査</a:t>
              </a:r>
            </a:p>
          </p:txBody>
        </p:sp>
        <p:sp>
          <p:nvSpPr>
            <p:cNvPr id="200" name="テキスト ボックス 199"/>
            <p:cNvSpPr txBox="1"/>
            <p:nvPr/>
          </p:nvSpPr>
          <p:spPr>
            <a:xfrm>
              <a:off x="684585" y="3718092"/>
              <a:ext cx="1316191" cy="261610"/>
            </a:xfrm>
            <a:prstGeom prst="rect">
              <a:avLst/>
            </a:prstGeom>
            <a:noFill/>
          </p:spPr>
          <p:txBody>
            <a:bodyPr wrap="square" rtlCol="0">
              <a:spAutoFit/>
            </a:bodyPr>
            <a:lstStyle/>
            <a:p>
              <a:pPr algn="ctr"/>
              <a:r>
                <a:rPr lang="ja-JP" altLang="en-US" sz="1100" b="1" dirty="0">
                  <a:latin typeface="メイリオ" panose="020B0604030504040204" pitchFamily="50" charset="-128"/>
                  <a:ea typeface="メイリオ" panose="020B0604030504040204" pitchFamily="50" charset="-128"/>
                </a:rPr>
                <a:t>本府職員</a:t>
              </a:r>
              <a:r>
                <a:rPr kumimoji="1" lang="ja-JP" altLang="en-US" sz="1100" b="1" dirty="0">
                  <a:latin typeface="メイリオ" panose="020B0604030504040204" pitchFamily="50" charset="-128"/>
                  <a:ea typeface="メイリオ" panose="020B0604030504040204" pitchFamily="50" charset="-128"/>
                </a:rPr>
                <a:t>の調査</a:t>
              </a:r>
            </a:p>
          </p:txBody>
        </p:sp>
        <p:sp>
          <p:nvSpPr>
            <p:cNvPr id="45" name="屈折矢印 44"/>
            <p:cNvSpPr/>
            <p:nvPr/>
          </p:nvSpPr>
          <p:spPr>
            <a:xfrm rot="16200000" flipH="1">
              <a:off x="3137762" y="5645647"/>
              <a:ext cx="253812" cy="378306"/>
            </a:xfrm>
            <a:prstGeom prst="bentUpArrow">
              <a:avLst/>
            </a:prstGeom>
            <a:solidFill>
              <a:schemeClr val="accent1">
                <a:lumMod val="20000"/>
                <a:lumOff val="80000"/>
              </a:schemeClr>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下矢印 45"/>
            <p:cNvSpPr/>
            <p:nvPr/>
          </p:nvSpPr>
          <p:spPr>
            <a:xfrm rot="15057421">
              <a:off x="3870460" y="5822387"/>
              <a:ext cx="245467" cy="432048"/>
            </a:xfrm>
            <a:prstGeom prst="downArrow">
              <a:avLst/>
            </a:prstGeom>
            <a:solidFill>
              <a:schemeClr val="accent1">
                <a:lumMod val="20000"/>
                <a:lumOff val="80000"/>
              </a:schemeClr>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1" name="下矢印 200"/>
            <p:cNvSpPr/>
            <p:nvPr/>
          </p:nvSpPr>
          <p:spPr>
            <a:xfrm rot="16684229">
              <a:off x="3898267" y="6363796"/>
              <a:ext cx="245467" cy="432048"/>
            </a:xfrm>
            <a:prstGeom prst="downArrow">
              <a:avLst/>
            </a:prstGeom>
            <a:solidFill>
              <a:schemeClr val="accent1">
                <a:lumMod val="20000"/>
                <a:lumOff val="80000"/>
              </a:schemeClr>
            </a:solidFill>
            <a:ln w="190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941595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580452" y="416496"/>
            <a:ext cx="5732308" cy="498462"/>
          </a:xfrm>
          <a:solidFill>
            <a:schemeClr val="tx2">
              <a:lumMod val="60000"/>
              <a:lumOff val="40000"/>
            </a:schemeClr>
          </a:solidFill>
        </p:spPr>
        <p:txBody>
          <a:bodyPr>
            <a:noAutofit/>
          </a:body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３　民間給与との比較方法</a:t>
            </a:r>
            <a:r>
              <a:rPr lang="ja-JP" altLang="en-US" sz="1385"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（ラスパイレス比較）</a:t>
            </a:r>
            <a:endPar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 name="スライド番号プレースホルダー 1"/>
          <p:cNvSpPr>
            <a:spLocks noGrp="1"/>
          </p:cNvSpPr>
          <p:nvPr>
            <p:ph type="sldNum" sz="quarter" idx="12"/>
          </p:nvPr>
        </p:nvSpPr>
        <p:spPr/>
        <p:txBody>
          <a:bodyPr/>
          <a:lstStyle/>
          <a:p>
            <a:r>
              <a:rPr lang="en-US" altLang="ja-JP" dirty="0"/>
              <a:t>2</a:t>
            </a:r>
            <a:endParaRPr kumimoji="1" lang="ja-JP" altLang="en-US" dirty="0"/>
          </a:p>
        </p:txBody>
      </p:sp>
      <p:cxnSp>
        <p:nvCxnSpPr>
          <p:cNvPr id="144" name="カギ線コネクタ 143"/>
          <p:cNvCxnSpPr>
            <a:stCxn id="95" idx="3"/>
            <a:endCxn id="75" idx="1"/>
          </p:cNvCxnSpPr>
          <p:nvPr/>
        </p:nvCxnSpPr>
        <p:spPr>
          <a:xfrm flipV="1">
            <a:off x="949049" y="5704266"/>
            <a:ext cx="213151" cy="984378"/>
          </a:xfrm>
          <a:prstGeom prst="bentConnector3">
            <a:avLst/>
          </a:prstGeom>
        </p:spPr>
        <p:style>
          <a:lnRef idx="1">
            <a:schemeClr val="dk1"/>
          </a:lnRef>
          <a:fillRef idx="0">
            <a:schemeClr val="dk1"/>
          </a:fillRef>
          <a:effectRef idx="0">
            <a:schemeClr val="dk1"/>
          </a:effectRef>
          <a:fontRef idx="minor">
            <a:schemeClr val="tx1"/>
          </a:fontRef>
        </p:style>
      </p:cxnSp>
      <p:cxnSp>
        <p:nvCxnSpPr>
          <p:cNvPr id="146" name="カギ線コネクタ 145"/>
          <p:cNvCxnSpPr>
            <a:stCxn id="95" idx="3"/>
            <a:endCxn id="74" idx="1"/>
          </p:cNvCxnSpPr>
          <p:nvPr/>
        </p:nvCxnSpPr>
        <p:spPr>
          <a:xfrm flipV="1">
            <a:off x="949049" y="6161096"/>
            <a:ext cx="213151" cy="527548"/>
          </a:xfrm>
          <a:prstGeom prst="bentConnector3">
            <a:avLst/>
          </a:prstGeom>
        </p:spPr>
        <p:style>
          <a:lnRef idx="1">
            <a:schemeClr val="dk1"/>
          </a:lnRef>
          <a:fillRef idx="0">
            <a:schemeClr val="dk1"/>
          </a:fillRef>
          <a:effectRef idx="0">
            <a:schemeClr val="dk1"/>
          </a:effectRef>
          <a:fontRef idx="minor">
            <a:schemeClr val="tx1"/>
          </a:fontRef>
        </p:style>
      </p:cxnSp>
      <p:cxnSp>
        <p:nvCxnSpPr>
          <p:cNvPr id="148" name="カギ線コネクタ 147"/>
          <p:cNvCxnSpPr>
            <a:stCxn id="95" idx="3"/>
            <a:endCxn id="79" idx="1"/>
          </p:cNvCxnSpPr>
          <p:nvPr/>
        </p:nvCxnSpPr>
        <p:spPr>
          <a:xfrm flipV="1">
            <a:off x="949049" y="6618600"/>
            <a:ext cx="206556" cy="70044"/>
          </a:xfrm>
          <a:prstGeom prst="bentConnector3">
            <a:avLst/>
          </a:prstGeom>
        </p:spPr>
        <p:style>
          <a:lnRef idx="1">
            <a:schemeClr val="dk1"/>
          </a:lnRef>
          <a:fillRef idx="0">
            <a:schemeClr val="dk1"/>
          </a:fillRef>
          <a:effectRef idx="0">
            <a:schemeClr val="dk1"/>
          </a:effectRef>
          <a:fontRef idx="minor">
            <a:schemeClr val="tx1"/>
          </a:fontRef>
        </p:style>
      </p:cxnSp>
      <p:cxnSp>
        <p:nvCxnSpPr>
          <p:cNvPr id="150" name="カギ線コネクタ 149"/>
          <p:cNvCxnSpPr>
            <a:stCxn id="95" idx="3"/>
            <a:endCxn id="80" idx="1"/>
          </p:cNvCxnSpPr>
          <p:nvPr/>
        </p:nvCxnSpPr>
        <p:spPr>
          <a:xfrm>
            <a:off x="949049" y="6688644"/>
            <a:ext cx="206556" cy="398060"/>
          </a:xfrm>
          <a:prstGeom prst="bentConnector3">
            <a:avLst/>
          </a:prstGeom>
        </p:spPr>
        <p:style>
          <a:lnRef idx="1">
            <a:schemeClr val="dk1"/>
          </a:lnRef>
          <a:fillRef idx="0">
            <a:schemeClr val="dk1"/>
          </a:fillRef>
          <a:effectRef idx="0">
            <a:schemeClr val="dk1"/>
          </a:effectRef>
          <a:fontRef idx="minor">
            <a:schemeClr val="tx1"/>
          </a:fontRef>
        </p:style>
      </p:cxnSp>
      <p:cxnSp>
        <p:nvCxnSpPr>
          <p:cNvPr id="152" name="カギ線コネクタ 151"/>
          <p:cNvCxnSpPr>
            <a:stCxn id="95" idx="3"/>
            <a:endCxn id="81" idx="1"/>
          </p:cNvCxnSpPr>
          <p:nvPr/>
        </p:nvCxnSpPr>
        <p:spPr>
          <a:xfrm>
            <a:off x="949049" y="6688644"/>
            <a:ext cx="206556" cy="892657"/>
          </a:xfrm>
          <a:prstGeom prst="bentConnector3">
            <a:avLst/>
          </a:prstGeom>
        </p:spPr>
        <p:style>
          <a:lnRef idx="1">
            <a:schemeClr val="dk1"/>
          </a:lnRef>
          <a:fillRef idx="0">
            <a:schemeClr val="dk1"/>
          </a:fillRef>
          <a:effectRef idx="0">
            <a:schemeClr val="dk1"/>
          </a:effectRef>
          <a:fontRef idx="minor">
            <a:schemeClr val="tx1"/>
          </a:fontRef>
        </p:style>
      </p:cxnSp>
      <p:cxnSp>
        <p:nvCxnSpPr>
          <p:cNvPr id="154" name="カギ線コネクタ 153"/>
          <p:cNvCxnSpPr>
            <a:stCxn id="95" idx="3"/>
            <a:endCxn id="82" idx="1"/>
          </p:cNvCxnSpPr>
          <p:nvPr/>
        </p:nvCxnSpPr>
        <p:spPr>
          <a:xfrm>
            <a:off x="949049" y="6688644"/>
            <a:ext cx="206556" cy="1411098"/>
          </a:xfrm>
          <a:prstGeom prst="bentConnector3">
            <a:avLst/>
          </a:prstGeom>
        </p:spPr>
        <p:style>
          <a:lnRef idx="1">
            <a:schemeClr val="dk1"/>
          </a:lnRef>
          <a:fillRef idx="0">
            <a:schemeClr val="dk1"/>
          </a:fillRef>
          <a:effectRef idx="0">
            <a:schemeClr val="dk1"/>
          </a:effectRef>
          <a:fontRef idx="minor">
            <a:schemeClr val="tx1"/>
          </a:fontRef>
        </p:style>
      </p:cxnSp>
      <p:cxnSp>
        <p:nvCxnSpPr>
          <p:cNvPr id="168" name="カギ線コネクタ 167"/>
          <p:cNvCxnSpPr>
            <a:stCxn id="75" idx="3"/>
            <a:endCxn id="140" idx="1"/>
          </p:cNvCxnSpPr>
          <p:nvPr/>
        </p:nvCxnSpPr>
        <p:spPr>
          <a:xfrm>
            <a:off x="1710508" y="5704266"/>
            <a:ext cx="194375" cy="397154"/>
          </a:xfrm>
          <a:prstGeom prst="bentConnector3">
            <a:avLst/>
          </a:prstGeom>
        </p:spPr>
        <p:style>
          <a:lnRef idx="1">
            <a:schemeClr val="dk1"/>
          </a:lnRef>
          <a:fillRef idx="0">
            <a:schemeClr val="dk1"/>
          </a:fillRef>
          <a:effectRef idx="0">
            <a:schemeClr val="dk1"/>
          </a:effectRef>
          <a:fontRef idx="minor">
            <a:schemeClr val="tx1"/>
          </a:fontRef>
        </p:style>
      </p:cxnSp>
      <p:cxnSp>
        <p:nvCxnSpPr>
          <p:cNvPr id="170" name="カギ線コネクタ 169"/>
          <p:cNvCxnSpPr>
            <a:stCxn id="75" idx="3"/>
            <a:endCxn id="141" idx="1"/>
          </p:cNvCxnSpPr>
          <p:nvPr/>
        </p:nvCxnSpPr>
        <p:spPr>
          <a:xfrm>
            <a:off x="1710508" y="5704266"/>
            <a:ext cx="194375" cy="796544"/>
          </a:xfrm>
          <a:prstGeom prst="bentConnector3">
            <a:avLst/>
          </a:prstGeom>
        </p:spPr>
        <p:style>
          <a:lnRef idx="1">
            <a:schemeClr val="dk1"/>
          </a:lnRef>
          <a:fillRef idx="0">
            <a:schemeClr val="dk1"/>
          </a:fillRef>
          <a:effectRef idx="0">
            <a:schemeClr val="dk1"/>
          </a:effectRef>
          <a:fontRef idx="minor">
            <a:schemeClr val="tx1"/>
          </a:fontRef>
        </p:style>
      </p:cxnSp>
      <p:cxnSp>
        <p:nvCxnSpPr>
          <p:cNvPr id="172" name="カギ線コネクタ 171"/>
          <p:cNvCxnSpPr>
            <a:stCxn id="75" idx="3"/>
            <a:endCxn id="142" idx="1"/>
          </p:cNvCxnSpPr>
          <p:nvPr/>
        </p:nvCxnSpPr>
        <p:spPr>
          <a:xfrm>
            <a:off x="1710508" y="5704266"/>
            <a:ext cx="194375" cy="1195934"/>
          </a:xfrm>
          <a:prstGeom prst="bentConnector3">
            <a:avLst/>
          </a:prstGeom>
        </p:spPr>
        <p:style>
          <a:lnRef idx="1">
            <a:schemeClr val="dk1"/>
          </a:lnRef>
          <a:fillRef idx="0">
            <a:schemeClr val="dk1"/>
          </a:fillRef>
          <a:effectRef idx="0">
            <a:schemeClr val="dk1"/>
          </a:effectRef>
          <a:fontRef idx="minor">
            <a:schemeClr val="tx1"/>
          </a:fontRef>
        </p:style>
      </p:cxnSp>
      <p:cxnSp>
        <p:nvCxnSpPr>
          <p:cNvPr id="174" name="直線コネクタ 173"/>
          <p:cNvCxnSpPr>
            <a:stCxn id="139" idx="3"/>
            <a:endCxn id="130" idx="1"/>
          </p:cNvCxnSpPr>
          <p:nvPr/>
        </p:nvCxnSpPr>
        <p:spPr>
          <a:xfrm>
            <a:off x="2387075" y="5703449"/>
            <a:ext cx="157228" cy="1189"/>
          </a:xfrm>
          <a:prstGeom prst="line">
            <a:avLst/>
          </a:prstGeom>
        </p:spPr>
        <p:style>
          <a:lnRef idx="1">
            <a:schemeClr val="dk1"/>
          </a:lnRef>
          <a:fillRef idx="0">
            <a:schemeClr val="dk1"/>
          </a:fillRef>
          <a:effectRef idx="0">
            <a:schemeClr val="dk1"/>
          </a:effectRef>
          <a:fontRef idx="minor">
            <a:schemeClr val="tx1"/>
          </a:fontRef>
        </p:style>
      </p:cxnSp>
      <p:cxnSp>
        <p:nvCxnSpPr>
          <p:cNvPr id="176" name="直線コネクタ 175"/>
          <p:cNvCxnSpPr>
            <a:stCxn id="140" idx="3"/>
            <a:endCxn id="126" idx="1"/>
          </p:cNvCxnSpPr>
          <p:nvPr/>
        </p:nvCxnSpPr>
        <p:spPr>
          <a:xfrm>
            <a:off x="2387075" y="6101420"/>
            <a:ext cx="157228" cy="1270"/>
          </a:xfrm>
          <a:prstGeom prst="line">
            <a:avLst/>
          </a:prstGeom>
        </p:spPr>
        <p:style>
          <a:lnRef idx="1">
            <a:schemeClr val="dk1"/>
          </a:lnRef>
          <a:fillRef idx="0">
            <a:schemeClr val="dk1"/>
          </a:fillRef>
          <a:effectRef idx="0">
            <a:schemeClr val="dk1"/>
          </a:effectRef>
          <a:fontRef idx="minor">
            <a:schemeClr val="tx1"/>
          </a:fontRef>
        </p:style>
      </p:cxnSp>
      <p:cxnSp>
        <p:nvCxnSpPr>
          <p:cNvPr id="178" name="直線コネクタ 177"/>
          <p:cNvCxnSpPr>
            <a:stCxn id="141" idx="3"/>
            <a:endCxn id="127" idx="1"/>
          </p:cNvCxnSpPr>
          <p:nvPr/>
        </p:nvCxnSpPr>
        <p:spPr>
          <a:xfrm flipV="1">
            <a:off x="2387075" y="6498859"/>
            <a:ext cx="157228" cy="1951"/>
          </a:xfrm>
          <a:prstGeom prst="line">
            <a:avLst/>
          </a:prstGeom>
        </p:spPr>
        <p:style>
          <a:lnRef idx="1">
            <a:schemeClr val="dk1"/>
          </a:lnRef>
          <a:fillRef idx="0">
            <a:schemeClr val="dk1"/>
          </a:fillRef>
          <a:effectRef idx="0">
            <a:schemeClr val="dk1"/>
          </a:effectRef>
          <a:fontRef idx="minor">
            <a:schemeClr val="tx1"/>
          </a:fontRef>
        </p:style>
      </p:cxnSp>
      <p:cxnSp>
        <p:nvCxnSpPr>
          <p:cNvPr id="180" name="直線コネクタ 179"/>
          <p:cNvCxnSpPr>
            <a:stCxn id="142" idx="3"/>
            <a:endCxn id="128" idx="1"/>
          </p:cNvCxnSpPr>
          <p:nvPr/>
        </p:nvCxnSpPr>
        <p:spPr>
          <a:xfrm flipV="1">
            <a:off x="2387075" y="6899097"/>
            <a:ext cx="157228" cy="1103"/>
          </a:xfrm>
          <a:prstGeom prst="line">
            <a:avLst/>
          </a:prstGeom>
        </p:spPr>
        <p:style>
          <a:lnRef idx="1">
            <a:schemeClr val="dk1"/>
          </a:lnRef>
          <a:fillRef idx="0">
            <a:schemeClr val="dk1"/>
          </a:fillRef>
          <a:effectRef idx="0">
            <a:schemeClr val="dk1"/>
          </a:effectRef>
          <a:fontRef idx="minor">
            <a:schemeClr val="tx1"/>
          </a:fontRef>
        </p:style>
      </p:cxnSp>
      <p:cxnSp>
        <p:nvCxnSpPr>
          <p:cNvPr id="182" name="直線コネクタ 181"/>
          <p:cNvCxnSpPr>
            <a:stCxn id="75" idx="3"/>
            <a:endCxn id="139" idx="1"/>
          </p:cNvCxnSpPr>
          <p:nvPr/>
        </p:nvCxnSpPr>
        <p:spPr>
          <a:xfrm flipV="1">
            <a:off x="1710508" y="5703449"/>
            <a:ext cx="194375" cy="817"/>
          </a:xfrm>
          <a:prstGeom prst="line">
            <a:avLst/>
          </a:prstGeom>
        </p:spPr>
        <p:style>
          <a:lnRef idx="1">
            <a:schemeClr val="dk1"/>
          </a:lnRef>
          <a:fillRef idx="0">
            <a:schemeClr val="dk1"/>
          </a:fillRef>
          <a:effectRef idx="0">
            <a:schemeClr val="dk1"/>
          </a:effectRef>
          <a:fontRef idx="minor">
            <a:schemeClr val="tx1"/>
          </a:fontRef>
        </p:style>
      </p:cxnSp>
      <p:grpSp>
        <p:nvGrpSpPr>
          <p:cNvPr id="10" name="グループ化 9"/>
          <p:cNvGrpSpPr/>
          <p:nvPr/>
        </p:nvGrpSpPr>
        <p:grpSpPr>
          <a:xfrm>
            <a:off x="525143" y="5385048"/>
            <a:ext cx="5806202" cy="3659042"/>
            <a:chOff x="525143" y="3982051"/>
            <a:chExt cx="5806202" cy="3659042"/>
          </a:xfrm>
        </p:grpSpPr>
        <p:grpSp>
          <p:nvGrpSpPr>
            <p:cNvPr id="9" name="グループ化 8"/>
            <p:cNvGrpSpPr/>
            <p:nvPr/>
          </p:nvGrpSpPr>
          <p:grpSpPr>
            <a:xfrm>
              <a:off x="525143" y="3982051"/>
              <a:ext cx="5806202" cy="3632075"/>
              <a:chOff x="525143" y="3982051"/>
              <a:chExt cx="5806202" cy="3632075"/>
            </a:xfrm>
          </p:grpSpPr>
          <p:sp>
            <p:nvSpPr>
              <p:cNvPr id="102" name="AutoShape 75"/>
              <p:cNvSpPr>
                <a:spLocks noChangeArrowheads="1"/>
              </p:cNvSpPr>
              <p:nvPr/>
            </p:nvSpPr>
            <p:spPr bwMode="auto">
              <a:xfrm>
                <a:off x="3938296" y="6777616"/>
                <a:ext cx="428840" cy="253186"/>
              </a:xfrm>
              <a:prstGeom prst="downArrow">
                <a:avLst>
                  <a:gd name="adj1" fmla="val 58421"/>
                  <a:gd name="adj2" fmla="val 49694"/>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3" name="Rectangle 77"/>
              <p:cNvSpPr>
                <a:spLocks noChangeArrowheads="1"/>
              </p:cNvSpPr>
              <p:nvPr/>
            </p:nvSpPr>
            <p:spPr bwMode="auto">
              <a:xfrm>
                <a:off x="4992286" y="7182126"/>
                <a:ext cx="1300293" cy="432000"/>
              </a:xfrm>
              <a:prstGeom prst="rect">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rtl="0">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民間給与総額 </a:t>
                </a:r>
                <a:r>
                  <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府職員総数</a:t>
                </a:r>
                <a:endPar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rtl="0">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750" dirty="0">
                    <a:latin typeface="メイリオ" panose="020B0604030504040204" pitchFamily="50" charset="-128"/>
                    <a:ea typeface="メイリオ" panose="020B0604030504040204" pitchFamily="50" charset="-128"/>
                    <a:cs typeface="メイリオ" panose="020B0604030504040204" pitchFamily="50" charset="-128"/>
                  </a:rPr>
                  <a:t>409,342</a:t>
                </a:r>
                <a:r>
                  <a:rPr lang="ja-JP" altLang="en-US" sz="750" dirty="0">
                    <a:latin typeface="メイリオ" panose="020B0604030504040204" pitchFamily="50" charset="-128"/>
                    <a:ea typeface="メイリオ" panose="020B0604030504040204" pitchFamily="50" charset="-128"/>
                    <a:cs typeface="メイリオ" panose="020B0604030504040204" pitchFamily="50" charset="-128"/>
                  </a:rPr>
                  <a:t>円（ａ</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04" name="Rectangle 78"/>
              <p:cNvSpPr>
                <a:spLocks noChangeArrowheads="1"/>
              </p:cNvSpPr>
              <p:nvPr/>
            </p:nvSpPr>
            <p:spPr bwMode="auto">
              <a:xfrm>
                <a:off x="3553286" y="7182126"/>
                <a:ext cx="1326166" cy="432000"/>
              </a:xfrm>
              <a:prstGeom prst="rect">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0"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nSpc>
                    <a:spcPts val="900"/>
                  </a:lnSpc>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府職員給与総額 </a:t>
                </a:r>
                <a:r>
                  <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府職員総数</a:t>
                </a:r>
                <a:endParaRPr lang="en-US" altLang="ja-JP"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nSpc>
                    <a:spcPts val="900"/>
                  </a:lnSpc>
                  <a:defRPr sz="1000"/>
                </a:pP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75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750" dirty="0">
                    <a:latin typeface="メイリオ" panose="020B0604030504040204" pitchFamily="50" charset="-128"/>
                    <a:ea typeface="メイリオ" panose="020B0604030504040204" pitchFamily="50" charset="-128"/>
                    <a:cs typeface="メイリオ" panose="020B0604030504040204" pitchFamily="50" charset="-128"/>
                  </a:rPr>
                  <a:t>397,064</a:t>
                </a:r>
                <a:r>
                  <a:rPr lang="ja-JP" altLang="en-US" sz="750" dirty="0">
                    <a:latin typeface="メイリオ" panose="020B0604030504040204" pitchFamily="50" charset="-128"/>
                    <a:ea typeface="メイリオ" panose="020B0604030504040204" pitchFamily="50" charset="-128"/>
                    <a:cs typeface="メイリオ" panose="020B0604030504040204" pitchFamily="50" charset="-128"/>
                  </a:rPr>
                  <a:t>円（ｂ）　</a:t>
                </a:r>
                <a:r>
                  <a:rPr lang="ja-JP" altLang="en-US" sz="75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　　　　　　　</a:t>
                </a:r>
              </a:p>
            </p:txBody>
          </p:sp>
          <p:grpSp>
            <p:nvGrpSpPr>
              <p:cNvPr id="8" name="グループ化 7"/>
              <p:cNvGrpSpPr/>
              <p:nvPr/>
            </p:nvGrpSpPr>
            <p:grpSpPr>
              <a:xfrm>
                <a:off x="525143" y="3982051"/>
                <a:ext cx="5806202" cy="2915166"/>
                <a:chOff x="525143" y="3982051"/>
                <a:chExt cx="5806202" cy="2915166"/>
              </a:xfrm>
            </p:grpSpPr>
            <p:sp>
              <p:nvSpPr>
                <p:cNvPr id="96" name="AutoShape 56"/>
                <p:cNvSpPr>
                  <a:spLocks noChangeArrowheads="1"/>
                </p:cNvSpPr>
                <p:nvPr/>
              </p:nvSpPr>
              <p:spPr bwMode="auto">
                <a:xfrm>
                  <a:off x="3272282" y="4637729"/>
                  <a:ext cx="270240" cy="120162"/>
                </a:xfrm>
                <a:prstGeom prst="rightArrow">
                  <a:avLst>
                    <a:gd name="adj1" fmla="val 50000"/>
                    <a:gd name="adj2" fmla="val 63750"/>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AutoShape 57"/>
                <p:cNvSpPr>
                  <a:spLocks noChangeArrowheads="1"/>
                </p:cNvSpPr>
                <p:nvPr/>
              </p:nvSpPr>
              <p:spPr bwMode="auto">
                <a:xfrm>
                  <a:off x="3272282" y="5036757"/>
                  <a:ext cx="270240" cy="120162"/>
                </a:xfrm>
                <a:prstGeom prst="rightArrow">
                  <a:avLst>
                    <a:gd name="adj1" fmla="val 50000"/>
                    <a:gd name="adj2" fmla="val 63750"/>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8" name="AutoShape 58"/>
                <p:cNvSpPr>
                  <a:spLocks noChangeArrowheads="1"/>
                </p:cNvSpPr>
                <p:nvPr/>
              </p:nvSpPr>
              <p:spPr bwMode="auto">
                <a:xfrm>
                  <a:off x="3272282" y="5431343"/>
                  <a:ext cx="270240" cy="120162"/>
                </a:xfrm>
                <a:prstGeom prst="rightArrow">
                  <a:avLst>
                    <a:gd name="adj1" fmla="val 50000"/>
                    <a:gd name="adj2" fmla="val 63750"/>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grpSp>
              <p:nvGrpSpPr>
                <p:cNvPr id="7" name="グループ化 6"/>
                <p:cNvGrpSpPr/>
                <p:nvPr/>
              </p:nvGrpSpPr>
              <p:grpSpPr>
                <a:xfrm>
                  <a:off x="525143" y="3982051"/>
                  <a:ext cx="5806202" cy="2915166"/>
                  <a:chOff x="525143" y="3982051"/>
                  <a:chExt cx="5806202" cy="2915166"/>
                </a:xfrm>
              </p:grpSpPr>
              <p:sp>
                <p:nvSpPr>
                  <p:cNvPr id="83" name="Rectangle 42"/>
                  <p:cNvSpPr>
                    <a:spLocks noChangeArrowheads="1"/>
                  </p:cNvSpPr>
                  <p:nvPr/>
                </p:nvSpPr>
                <p:spPr bwMode="auto">
                  <a:xfrm>
                    <a:off x="1155605" y="3982051"/>
                    <a:ext cx="548308"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役職段階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nvGrpSpPr>
                  <p:cNvPr id="6" name="グループ化 5"/>
                  <p:cNvGrpSpPr/>
                  <p:nvPr/>
                </p:nvGrpSpPr>
                <p:grpSpPr>
                  <a:xfrm>
                    <a:off x="525143" y="3982051"/>
                    <a:ext cx="5806202" cy="2915166"/>
                    <a:chOff x="525143" y="3982051"/>
                    <a:chExt cx="5806202" cy="2915166"/>
                  </a:xfrm>
                </p:grpSpPr>
                <p:sp>
                  <p:nvSpPr>
                    <p:cNvPr id="74" name="AutoShape 7"/>
                    <p:cNvSpPr>
                      <a:spLocks noChangeArrowheads="1"/>
                    </p:cNvSpPr>
                    <p:nvPr/>
                  </p:nvSpPr>
                  <p:spPr bwMode="auto">
                    <a:xfrm>
                      <a:off x="1162200" y="4592069"/>
                      <a:ext cx="548308" cy="332059"/>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２級</a:t>
                      </a:r>
                    </a:p>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（副主査）</a:t>
                      </a:r>
                    </a:p>
                  </p:txBody>
                </p:sp>
                <p:sp>
                  <p:nvSpPr>
                    <p:cNvPr id="75" name="AutoShape 12"/>
                    <p:cNvSpPr>
                      <a:spLocks noChangeArrowheads="1"/>
                    </p:cNvSpPr>
                    <p:nvPr/>
                  </p:nvSpPr>
                  <p:spPr bwMode="auto">
                    <a:xfrm>
                      <a:off x="1162200" y="4138772"/>
                      <a:ext cx="548308" cy="32499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１級</a:t>
                      </a:r>
                    </a:p>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（主事）</a:t>
                      </a:r>
                    </a:p>
                  </p:txBody>
                </p:sp>
                <p:sp>
                  <p:nvSpPr>
                    <p:cNvPr id="139" name="AutoShape 15"/>
                    <p:cNvSpPr>
                      <a:spLocks noChangeArrowheads="1"/>
                    </p:cNvSpPr>
                    <p:nvPr/>
                  </p:nvSpPr>
                  <p:spPr bwMode="auto">
                    <a:xfrm>
                      <a:off x="1904883" y="4208925"/>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大卒</a:t>
                      </a:r>
                    </a:p>
                  </p:txBody>
                </p:sp>
                <p:sp>
                  <p:nvSpPr>
                    <p:cNvPr id="140" name="AutoShape 16"/>
                    <p:cNvSpPr>
                      <a:spLocks noChangeArrowheads="1"/>
                    </p:cNvSpPr>
                    <p:nvPr/>
                  </p:nvSpPr>
                  <p:spPr bwMode="auto">
                    <a:xfrm>
                      <a:off x="1904883" y="4606896"/>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短大卒</a:t>
                      </a:r>
                    </a:p>
                  </p:txBody>
                </p:sp>
                <p:sp>
                  <p:nvSpPr>
                    <p:cNvPr id="141" name="AutoShape 17"/>
                    <p:cNvSpPr>
                      <a:spLocks noChangeArrowheads="1"/>
                    </p:cNvSpPr>
                    <p:nvPr/>
                  </p:nvSpPr>
                  <p:spPr bwMode="auto">
                    <a:xfrm>
                      <a:off x="1904883" y="5006286"/>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高卒</a:t>
                      </a:r>
                    </a:p>
                  </p:txBody>
                </p:sp>
                <p:sp>
                  <p:nvSpPr>
                    <p:cNvPr id="142" name="AutoShape 18"/>
                    <p:cNvSpPr>
                      <a:spLocks noChangeArrowheads="1"/>
                    </p:cNvSpPr>
                    <p:nvPr/>
                  </p:nvSpPr>
                  <p:spPr bwMode="auto">
                    <a:xfrm>
                      <a:off x="1904883" y="5405676"/>
                      <a:ext cx="482192" cy="18305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中卒</a:t>
                      </a:r>
                    </a:p>
                  </p:txBody>
                </p:sp>
                <p:sp>
                  <p:nvSpPr>
                    <p:cNvPr id="126" name="AutoShape 25"/>
                    <p:cNvSpPr>
                      <a:spLocks noChangeArrowheads="1"/>
                    </p:cNvSpPr>
                    <p:nvPr/>
                  </p:nvSpPr>
                  <p:spPr bwMode="auto">
                    <a:xfrm>
                      <a:off x="2544303" y="4592891"/>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２１歳</a:t>
                      </a:r>
                    </a:p>
                  </p:txBody>
                </p:sp>
                <p:sp>
                  <p:nvSpPr>
                    <p:cNvPr id="127" name="AutoShape 26"/>
                    <p:cNvSpPr>
                      <a:spLocks noChangeArrowheads="1"/>
                    </p:cNvSpPr>
                    <p:nvPr/>
                  </p:nvSpPr>
                  <p:spPr bwMode="auto">
                    <a:xfrm>
                      <a:off x="2544303" y="4989060"/>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１９歳</a:t>
                      </a:r>
                    </a:p>
                  </p:txBody>
                </p:sp>
                <p:sp>
                  <p:nvSpPr>
                    <p:cNvPr id="128" name="AutoShape 27"/>
                    <p:cNvSpPr>
                      <a:spLocks noChangeArrowheads="1"/>
                    </p:cNvSpPr>
                    <p:nvPr/>
                  </p:nvSpPr>
                  <p:spPr bwMode="auto">
                    <a:xfrm>
                      <a:off x="2544303" y="5389298"/>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１６歳</a:t>
                      </a:r>
                    </a:p>
                  </p:txBody>
                </p:sp>
                <p:sp>
                  <p:nvSpPr>
                    <p:cNvPr id="130" name="AutoShape 29"/>
                    <p:cNvSpPr>
                      <a:spLocks noChangeArrowheads="1"/>
                    </p:cNvSpPr>
                    <p:nvPr/>
                  </p:nvSpPr>
                  <p:spPr bwMode="auto">
                    <a:xfrm>
                      <a:off x="2544303" y="4194839"/>
                      <a:ext cx="604547" cy="213603"/>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２３歳</a:t>
                      </a:r>
                    </a:p>
                  </p:txBody>
                </p:sp>
                <p:sp>
                  <p:nvSpPr>
                    <p:cNvPr id="79" name="AutoShape 38"/>
                    <p:cNvSpPr>
                      <a:spLocks noChangeArrowheads="1"/>
                    </p:cNvSpPr>
                    <p:nvPr/>
                  </p:nvSpPr>
                  <p:spPr bwMode="auto">
                    <a:xfrm>
                      <a:off x="1155605" y="5046924"/>
                      <a:ext cx="548308" cy="337358"/>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３級</a:t>
                      </a:r>
                    </a:p>
                    <a:p>
                      <a:pPr algn="ctr">
                        <a:lnSpc>
                          <a:spcPts val="623"/>
                        </a:lnSpc>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（主査）</a:t>
                      </a:r>
                    </a:p>
                  </p:txBody>
                </p:sp>
                <p:sp>
                  <p:nvSpPr>
                    <p:cNvPr id="80" name="AutoShape 39"/>
                    <p:cNvSpPr>
                      <a:spLocks noChangeArrowheads="1"/>
                    </p:cNvSpPr>
                    <p:nvPr/>
                  </p:nvSpPr>
                  <p:spPr bwMode="auto">
                    <a:xfrm>
                      <a:off x="1155605" y="5507079"/>
                      <a:ext cx="548308" cy="353255"/>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831"/>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４級</a:t>
                      </a:r>
                    </a:p>
                    <a:p>
                      <a:pPr algn="ctr">
                        <a:lnSpc>
                          <a:spcPts val="762"/>
                        </a:lnSpc>
                        <a:defRPr sz="1000"/>
                      </a:pPr>
                      <a:r>
                        <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（課長補佐）</a:t>
                      </a:r>
                    </a:p>
                  </p:txBody>
                </p:sp>
                <p:sp>
                  <p:nvSpPr>
                    <p:cNvPr id="81" name="AutoShape 40"/>
                    <p:cNvSpPr>
                      <a:spLocks noChangeArrowheads="1"/>
                    </p:cNvSpPr>
                    <p:nvPr/>
                  </p:nvSpPr>
                  <p:spPr bwMode="auto">
                    <a:xfrm>
                      <a:off x="1155605" y="5983131"/>
                      <a:ext cx="548308" cy="390346"/>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５級６級</a:t>
                      </a:r>
                      <a:endPar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lnSpc>
                          <a:spcPts val="831"/>
                        </a:lnSpc>
                        <a:defRPr sz="1000"/>
                      </a:pPr>
                      <a:r>
                        <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（課長・参事）</a:t>
                      </a:r>
                    </a:p>
                  </p:txBody>
                </p:sp>
                <p:sp>
                  <p:nvSpPr>
                    <p:cNvPr id="82" name="AutoShape 41"/>
                    <p:cNvSpPr>
                      <a:spLocks noChangeArrowheads="1"/>
                    </p:cNvSpPr>
                    <p:nvPr/>
                  </p:nvSpPr>
                  <p:spPr bwMode="auto">
                    <a:xfrm>
                      <a:off x="1155605" y="6496273"/>
                      <a:ext cx="548308" cy="400944"/>
                    </a:xfrm>
                    <a:prstGeom prst="flowChart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lnSpc>
                          <a:spcPts val="900"/>
                        </a:lnSpc>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７級８級</a:t>
                      </a:r>
                    </a:p>
                    <a:p>
                      <a:pPr algn="ctr">
                        <a:lnSpc>
                          <a:spcPts val="762"/>
                        </a:lnSpc>
                        <a:defRPr sz="1000"/>
                      </a:pPr>
                      <a:r>
                        <a:rPr lang="ja-JP" altLang="en-US" sz="554"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（部長・次長）</a:t>
                      </a:r>
                    </a:p>
                  </p:txBody>
                </p:sp>
                <p:sp>
                  <p:nvSpPr>
                    <p:cNvPr id="84" name="Rectangle 43"/>
                    <p:cNvSpPr>
                      <a:spLocks noChangeArrowheads="1"/>
                    </p:cNvSpPr>
                    <p:nvPr/>
                  </p:nvSpPr>
                  <p:spPr bwMode="auto">
                    <a:xfrm>
                      <a:off x="1996441" y="3982051"/>
                      <a:ext cx="299077"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学歴</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85" name="Rectangle 44"/>
                    <p:cNvSpPr>
                      <a:spLocks noChangeArrowheads="1"/>
                    </p:cNvSpPr>
                    <p:nvPr/>
                  </p:nvSpPr>
                  <p:spPr bwMode="auto">
                    <a:xfrm>
                      <a:off x="2544303" y="3982051"/>
                      <a:ext cx="604547"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年齢階層</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95" name="Rectangle 54"/>
                    <p:cNvSpPr>
                      <a:spLocks noChangeArrowheads="1"/>
                    </p:cNvSpPr>
                    <p:nvPr/>
                  </p:nvSpPr>
                  <p:spPr bwMode="auto">
                    <a:xfrm>
                      <a:off x="525143" y="4493240"/>
                      <a:ext cx="423906" cy="1584813"/>
                    </a:xfrm>
                    <a:prstGeom prst="rec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vert="wordArtVertRtl" wrap="square" lIns="25322" tIns="0" rIns="25322" bIns="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83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大阪府職員</a:t>
                      </a:r>
                      <a:endParaRPr lang="en-US" altLang="ja-JP" sz="83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rtl="0">
                        <a:defRPr sz="1000"/>
                      </a:pPr>
                      <a:r>
                        <a:rPr lang="ja-JP" altLang="en-US" sz="831"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（行政職給料表）</a:t>
                      </a:r>
                    </a:p>
                  </p:txBody>
                </p:sp>
                <p:sp>
                  <p:nvSpPr>
                    <p:cNvPr id="117" name="AutoShape 60"/>
                    <p:cNvSpPr>
                      <a:spLocks noChangeArrowheads="1"/>
                    </p:cNvSpPr>
                    <p:nvPr/>
                  </p:nvSpPr>
                  <p:spPr bwMode="auto">
                    <a:xfrm>
                      <a:off x="5235750" y="4172284"/>
                      <a:ext cx="948489"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8" name="AutoShape 61"/>
                    <p:cNvSpPr>
                      <a:spLocks noChangeArrowheads="1"/>
                    </p:cNvSpPr>
                    <p:nvPr/>
                  </p:nvSpPr>
                  <p:spPr bwMode="auto">
                    <a:xfrm>
                      <a:off x="5235749" y="4587440"/>
                      <a:ext cx="948489"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9" name="AutoShape 62"/>
                    <p:cNvSpPr>
                      <a:spLocks noChangeArrowheads="1"/>
                    </p:cNvSpPr>
                    <p:nvPr/>
                  </p:nvSpPr>
                  <p:spPr bwMode="auto">
                    <a:xfrm>
                      <a:off x="5231425" y="4984080"/>
                      <a:ext cx="948489" cy="241492"/>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20" name="AutoShape 63"/>
                    <p:cNvSpPr>
                      <a:spLocks noChangeArrowheads="1"/>
                    </p:cNvSpPr>
                    <p:nvPr/>
                  </p:nvSpPr>
                  <p:spPr bwMode="auto">
                    <a:xfrm>
                      <a:off x="5231425" y="5358103"/>
                      <a:ext cx="948489"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3" name="AutoShape 65"/>
                    <p:cNvSpPr>
                      <a:spLocks noChangeArrowheads="1"/>
                    </p:cNvSpPr>
                    <p:nvPr/>
                  </p:nvSpPr>
                  <p:spPr bwMode="auto">
                    <a:xfrm>
                      <a:off x="3594404" y="4180621"/>
                      <a:ext cx="1059764"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4" name="AutoShape 66"/>
                    <p:cNvSpPr>
                      <a:spLocks noChangeArrowheads="1"/>
                    </p:cNvSpPr>
                    <p:nvPr/>
                  </p:nvSpPr>
                  <p:spPr bwMode="auto">
                    <a:xfrm>
                      <a:off x="3587452" y="4599211"/>
                      <a:ext cx="1059764"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5" name="AutoShape 67"/>
                    <p:cNvSpPr>
                      <a:spLocks noChangeArrowheads="1"/>
                    </p:cNvSpPr>
                    <p:nvPr/>
                  </p:nvSpPr>
                  <p:spPr bwMode="auto">
                    <a:xfrm>
                      <a:off x="3587452" y="4992744"/>
                      <a:ext cx="1059764" cy="241492"/>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sp>
                  <p:nvSpPr>
                    <p:cNvPr id="116" name="AutoShape 68"/>
                    <p:cNvSpPr>
                      <a:spLocks noChangeArrowheads="1"/>
                    </p:cNvSpPr>
                    <p:nvPr/>
                  </p:nvSpPr>
                  <p:spPr bwMode="auto">
                    <a:xfrm>
                      <a:off x="3594404" y="5379222"/>
                      <a:ext cx="1059764" cy="252225"/>
                    </a:xfrm>
                    <a:prstGeom prst="flowChartMultidocument">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12661" rIns="18991" bIns="12661"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府職員数</a:t>
                      </a:r>
                    </a:p>
                  </p:txBody>
                </p:sp>
                <p:grpSp>
                  <p:nvGrpSpPr>
                    <p:cNvPr id="101" name="Group 69"/>
                    <p:cNvGrpSpPr>
                      <a:grpSpLocks/>
                    </p:cNvGrpSpPr>
                    <p:nvPr/>
                  </p:nvGrpSpPr>
                  <p:grpSpPr bwMode="auto">
                    <a:xfrm>
                      <a:off x="4681548" y="4173017"/>
                      <a:ext cx="460997" cy="1379459"/>
                      <a:chOff x="8245475" y="336550"/>
                      <a:chExt cx="87" cy="257"/>
                    </a:xfrm>
                  </p:grpSpPr>
                  <p:sp>
                    <p:nvSpPr>
                      <p:cNvPr id="109" name="AutoShape 70"/>
                      <p:cNvSpPr>
                        <a:spLocks noChangeArrowheads="1"/>
                      </p:cNvSpPr>
                      <p:nvPr/>
                    </p:nvSpPr>
                    <p:spPr bwMode="auto">
                      <a:xfrm>
                        <a:off x="8245477" y="336550"/>
                        <a:ext cx="85" cy="42"/>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sp>
                    <p:nvSpPr>
                      <p:cNvPr id="110" name="AutoShape 71"/>
                      <p:cNvSpPr>
                        <a:spLocks noChangeArrowheads="1"/>
                      </p:cNvSpPr>
                      <p:nvPr/>
                    </p:nvSpPr>
                    <p:spPr bwMode="auto">
                      <a:xfrm>
                        <a:off x="8245477" y="336622"/>
                        <a:ext cx="85" cy="42"/>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sp>
                    <p:nvSpPr>
                      <p:cNvPr id="111" name="AutoShape 72"/>
                      <p:cNvSpPr>
                        <a:spLocks noChangeArrowheads="1"/>
                      </p:cNvSpPr>
                      <p:nvPr/>
                    </p:nvSpPr>
                    <p:spPr bwMode="auto">
                      <a:xfrm>
                        <a:off x="8245475" y="336699"/>
                        <a:ext cx="85" cy="43"/>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sp>
                    <p:nvSpPr>
                      <p:cNvPr id="112" name="AutoShape 73"/>
                      <p:cNvSpPr>
                        <a:spLocks noChangeArrowheads="1"/>
                      </p:cNvSpPr>
                      <p:nvPr/>
                    </p:nvSpPr>
                    <p:spPr bwMode="auto">
                      <a:xfrm>
                        <a:off x="8245477" y="336765"/>
                        <a:ext cx="85" cy="42"/>
                      </a:xfrm>
                      <a:prstGeom prst="leftRightArrow">
                        <a:avLst>
                          <a:gd name="adj1" fmla="val 50000"/>
                          <a:gd name="adj2" fmla="val 40476"/>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wrap="square" lIns="18991" tIns="24923" rIns="18991" bIns="12661" anchor="ctr" anchorCtr="1"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突合</a:t>
                        </a:r>
                      </a:p>
                    </p:txBody>
                  </p:sp>
                </p:grpSp>
                <p:sp>
                  <p:nvSpPr>
                    <p:cNvPr id="105" name="Rectangle 80"/>
                    <p:cNvSpPr>
                      <a:spLocks noChangeArrowheads="1"/>
                    </p:cNvSpPr>
                    <p:nvPr/>
                  </p:nvSpPr>
                  <p:spPr bwMode="auto">
                    <a:xfrm>
                      <a:off x="3573136" y="3982051"/>
                      <a:ext cx="1080000"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0" rIns="0" bIns="12661" anchor="b"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（府職員給与総額（</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B</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06" name="Rectangle 81"/>
                    <p:cNvSpPr>
                      <a:spLocks noChangeArrowheads="1"/>
                    </p:cNvSpPr>
                    <p:nvPr/>
                  </p:nvSpPr>
                  <p:spPr bwMode="auto">
                    <a:xfrm>
                      <a:off x="5234730" y="3982051"/>
                      <a:ext cx="1096615" cy="149538"/>
                    </a:xfrm>
                    <a:prstGeom prst="rect">
                      <a:avLst/>
                    </a:prstGeom>
                    <a:solidFill>
                      <a:srgbClr xmlns:mc="http://schemas.openxmlformats.org/markup-compatibility/2006" xmlns:a14="http://schemas.microsoft.com/office/drawing/2010/main" val="FFFFFF" mc:Ignorable="a14" a14:legacySpreadsheetColorIndex="65"/>
                    </a:solidFill>
                    <a:ln>
                      <a:noFill/>
                    </a:ln>
                    <a:extLs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p:spPr>
                  <p:txBody>
                    <a:bodyPr wrap="square" lIns="18991" tIns="0" rIns="0" bIns="12661" anchor="b"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rtl="0">
                        <a:defRPr sz="1000"/>
                      </a:pP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（民間給与総額（</a:t>
                      </a:r>
                      <a:r>
                        <a:rPr lang="en-US" altLang="ja-JP"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a:t>
                      </a:r>
                      <a:r>
                        <a:rPr lang="ja-JP" altLang="en-US" sz="692"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a:t>
                      </a:r>
                    </a:p>
                  </p:txBody>
                </p:sp>
              </p:grpSp>
            </p:grpSp>
            <p:sp>
              <p:nvSpPr>
                <p:cNvPr id="107" name="AutoShape 56"/>
                <p:cNvSpPr>
                  <a:spLocks noChangeArrowheads="1"/>
                </p:cNvSpPr>
                <p:nvPr/>
              </p:nvSpPr>
              <p:spPr bwMode="auto">
                <a:xfrm>
                  <a:off x="3272282" y="4237156"/>
                  <a:ext cx="270240" cy="120162"/>
                </a:xfrm>
                <a:prstGeom prst="rightArrow">
                  <a:avLst>
                    <a:gd name="adj1" fmla="val 50000"/>
                    <a:gd name="adj2" fmla="val 65875"/>
                  </a:avLst>
                </a:prstGeom>
                <a:solidFill>
                  <a:srgbClr xmlns:mc="http://schemas.openxmlformats.org/markup-compatibility/2006" xmlns:a14="http://schemas.microsoft.com/office/drawing/2010/main" val="FFFFFF" mc:Ignorable="a14" a14:legacySpreadsheetColorIndex="65"/>
                </a:solidFill>
                <a:ln w="19050">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08" name="AutoShape 75"/>
              <p:cNvSpPr>
                <a:spLocks noChangeArrowheads="1"/>
              </p:cNvSpPr>
              <p:nvPr/>
            </p:nvSpPr>
            <p:spPr bwMode="auto">
              <a:xfrm>
                <a:off x="5485224" y="6777616"/>
                <a:ext cx="432559" cy="254066"/>
              </a:xfrm>
              <a:prstGeom prst="downArrow">
                <a:avLst>
                  <a:gd name="adj1" fmla="val 58421"/>
                  <a:gd name="adj2" fmla="val 49694"/>
                </a:avLst>
              </a:prstGeom>
              <a:solidFill>
                <a:srgbClr xmlns:mc="http://schemas.openxmlformats.org/markup-compatibility/2006" xmlns:a14="http://schemas.microsoft.com/office/drawing/2010/main" val="FFFFFF" mc:Ignorable="a14" a14:legacySpreadsheetColorIndex="65"/>
              </a:solidFill>
              <a:ln w="9525">
                <a:solidFill>
                  <a:srgbClr xmlns:mc="http://schemas.openxmlformats.org/markup-compatibility/2006" xmlns:a14="http://schemas.microsoft.com/office/drawing/2010/main" val="000000" mc:Ignorable="a14" a14:legacySpreadsheetColorIndex="64"/>
                </a:solidFill>
                <a:miter lim="800000"/>
                <a:headEnd/>
                <a:tailEnd/>
              </a:ln>
            </p:spPr>
            <p:txBody>
              <a:bodyPr/>
              <a:lstStyle/>
              <a:p>
                <a:endParaRPr lang="ja-JP" altLang="en-US" sz="969">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183" name="角丸四角形 182"/>
            <p:cNvSpPr/>
            <p:nvPr/>
          </p:nvSpPr>
          <p:spPr>
            <a:xfrm>
              <a:off x="780802" y="7152102"/>
              <a:ext cx="1936301" cy="488991"/>
            </a:xfrm>
            <a:prstGeom prst="roundRect">
              <a:avLst/>
            </a:prstGeom>
            <a:ln w="38100" cmpd="dbl"/>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12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rPr>
                <a:t>本年の給与較差　</a:t>
              </a:r>
              <a:endParaRPr lang="en-US" altLang="ja-JP" sz="1200" dirty="0">
                <a:solidFill>
                  <a:srgbClr val="000000"/>
                </a:solidFill>
                <a:latin typeface="メイリオ" panose="020B0604030504040204" pitchFamily="50" charset="-128"/>
                <a:ea typeface="メイリオ" panose="020B0604030504040204" pitchFamily="50" charset="-128"/>
                <a:cs typeface="メイリオ" panose="020B0604030504040204" pitchFamily="50" charset="-128"/>
              </a:endParaRPr>
            </a:p>
            <a:p>
              <a:pPr algn="ct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12,278</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円（</a:t>
              </a:r>
              <a:r>
                <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3.09</a:t>
              </a:r>
              <a:r>
                <a:rPr lang="ja-JP" altLang="en-US"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a:t>
              </a:r>
              <a:endParaRPr lang="en-US" altLang="ja-JP" sz="12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endParaRPr>
            </a:p>
          </p:txBody>
        </p:sp>
      </p:grpSp>
      <p:sp>
        <p:nvSpPr>
          <p:cNvPr id="61" name="コンテンツ プレースホルダー 3"/>
          <p:cNvSpPr txBox="1">
            <a:spLocks/>
          </p:cNvSpPr>
          <p:nvPr/>
        </p:nvSpPr>
        <p:spPr>
          <a:xfrm>
            <a:off x="584590" y="992560"/>
            <a:ext cx="5697415" cy="900502"/>
          </a:xfrm>
          <a:prstGeom prst="roundRect">
            <a:avLst>
              <a:gd name="adj" fmla="val 5917"/>
            </a:avLst>
          </a:prstGeom>
          <a:ln>
            <a:solidFill>
              <a:schemeClr val="tx1"/>
            </a:solidFill>
          </a:ln>
        </p:spPr>
        <p:txBody>
          <a:bodyPr vert="horz" lIns="63305" tIns="99692" rIns="63305" bIns="99692" rtlCol="0" anchor="ctr" anchorCtr="0">
            <a:noAutofit/>
          </a:bodyPr>
          <a:lst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a:lstStyle>
          <a:p>
            <a:pPr marL="264830" indent="-171450">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月例給の民間給与との比較（ラスパイレス比較）においては、個々の本府職員に対し、民間従業員の給与額を支給した場合の支給総額（Ａ）と、現に支払う支給総額（Ｂ）との差を算出しています。</a:t>
            </a:r>
          </a:p>
          <a:p>
            <a:pPr indent="-144000">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具体的には、以下のとおり、主な給与決定要素である役職段階、学歴・年齢階層別の本府職員の平均給与と、これと条件を同じくする民間従業員の平均給与のそれぞれに本府職員数を乗じた総額を算出し、両者を比較してい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10"/>
          <p:cNvSpPr txBox="1"/>
          <p:nvPr/>
        </p:nvSpPr>
        <p:spPr>
          <a:xfrm>
            <a:off x="1987625" y="7291168"/>
            <a:ext cx="1513383" cy="461665"/>
          </a:xfrm>
          <a:prstGeom prst="rect">
            <a:avLst/>
          </a:prstGeom>
          <a:noFill/>
        </p:spPr>
        <p:txBody>
          <a:bodyPr wrap="square" rtlCol="0">
            <a:spAutoFit/>
          </a:bodyPr>
          <a:lstStyle/>
          <a:p>
            <a:r>
              <a:rPr kumimoji="1" lang="ja-JP" altLang="en-US" sz="800" dirty="0">
                <a:latin typeface="メイリオ" panose="020B0604030504040204" pitchFamily="50" charset="-128"/>
                <a:ea typeface="メイリオ" panose="020B0604030504040204" pitchFamily="50" charset="-128"/>
              </a:rPr>
              <a:t>役職段階ごとに、１級</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主事</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と同様、学歴・年齢階層別に民間給与及び職員給与を算定</a:t>
            </a:r>
          </a:p>
        </p:txBody>
      </p:sp>
      <p:sp>
        <p:nvSpPr>
          <p:cNvPr id="12" name="正方形/長方形 11"/>
          <p:cNvSpPr/>
          <p:nvPr/>
        </p:nvSpPr>
        <p:spPr>
          <a:xfrm>
            <a:off x="2065011" y="7263331"/>
            <a:ext cx="1435997" cy="5306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右矢印 12"/>
          <p:cNvSpPr/>
          <p:nvPr/>
        </p:nvSpPr>
        <p:spPr>
          <a:xfrm>
            <a:off x="1807694" y="7493204"/>
            <a:ext cx="226791" cy="171588"/>
          </a:xfrm>
          <a:prstGeom prst="rightArrow">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正方形/長方形 70"/>
          <p:cNvSpPr/>
          <p:nvPr/>
        </p:nvSpPr>
        <p:spPr>
          <a:xfrm>
            <a:off x="1106278" y="5920970"/>
            <a:ext cx="648000" cy="2449563"/>
          </a:xfrm>
          <a:prstGeom prst="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正方形/長方形 72"/>
          <p:cNvSpPr/>
          <p:nvPr/>
        </p:nvSpPr>
        <p:spPr>
          <a:xfrm>
            <a:off x="3843764" y="7173033"/>
            <a:ext cx="593348" cy="926709"/>
          </a:xfrm>
          <a:prstGeom prst="rect">
            <a:avLst/>
          </a:prstGeom>
          <a:solidFill>
            <a:schemeClr val="accent1">
              <a:lumMod val="20000"/>
              <a:lumOff val="8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ctr"/>
            <a:r>
              <a:rPr lang="ja-JP" altLang="en-US" sz="1400" dirty="0">
                <a:solidFill>
                  <a:schemeClr val="tx1"/>
                </a:solidFill>
                <a:latin typeface="メイリオ" panose="020B0604030504040204" pitchFamily="50" charset="-128"/>
                <a:ea typeface="メイリオ" panose="020B0604030504040204" pitchFamily="50" charset="-128"/>
              </a:rPr>
              <a:t>・</a:t>
            </a:r>
            <a:endParaRPr lang="en-US" altLang="ja-JP" sz="14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sp>
        <p:nvSpPr>
          <p:cNvPr id="76" name="正方形/長方形 75"/>
          <p:cNvSpPr/>
          <p:nvPr/>
        </p:nvSpPr>
        <p:spPr>
          <a:xfrm>
            <a:off x="5402325" y="7174573"/>
            <a:ext cx="598359" cy="925169"/>
          </a:xfrm>
          <a:prstGeom prst="rect">
            <a:avLst/>
          </a:prstGeom>
          <a:solidFill>
            <a:schemeClr val="accent1">
              <a:lumMod val="20000"/>
              <a:lumOff val="80000"/>
            </a:schemeClr>
          </a:solidFill>
          <a:ln>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en-US" altLang="ja-JP" sz="1400" dirty="0">
              <a:solidFill>
                <a:schemeClr val="tx1"/>
              </a:solidFill>
              <a:latin typeface="メイリオ" panose="020B0604030504040204" pitchFamily="50" charset="-128"/>
              <a:ea typeface="メイリオ" panose="020B0604030504040204" pitchFamily="50" charset="-128"/>
            </a:endParaRPr>
          </a:p>
          <a:p>
            <a:pPr algn="ctr"/>
            <a:r>
              <a:rPr lang="ja-JP" altLang="en-US" sz="1400" dirty="0">
                <a:solidFill>
                  <a:schemeClr val="tx1"/>
                </a:solidFill>
                <a:latin typeface="メイリオ" panose="020B0604030504040204" pitchFamily="50" charset="-128"/>
                <a:ea typeface="メイリオ" panose="020B0604030504040204" pitchFamily="50" charset="-128"/>
              </a:rPr>
              <a:t>・</a:t>
            </a:r>
            <a:endParaRPr lang="en-US" altLang="ja-JP" sz="14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400" dirty="0">
                <a:solidFill>
                  <a:schemeClr val="tx1"/>
                </a:solidFill>
                <a:latin typeface="メイリオ" panose="020B0604030504040204" pitchFamily="50" charset="-128"/>
                <a:ea typeface="メイリオ" panose="020B0604030504040204" pitchFamily="50" charset="-128"/>
              </a:rPr>
              <a:t>・</a:t>
            </a:r>
            <a:endParaRPr kumimoji="1" lang="ja-JP" altLang="en-US" dirty="0">
              <a:solidFill>
                <a:schemeClr val="tx1"/>
              </a:solidFill>
              <a:latin typeface="メイリオ" panose="020B0604030504040204" pitchFamily="50" charset="-128"/>
              <a:ea typeface="メイリオ" panose="020B0604030504040204" pitchFamily="50" charset="-128"/>
            </a:endParaRPr>
          </a:p>
        </p:txBody>
      </p:sp>
      <p:grpSp>
        <p:nvGrpSpPr>
          <p:cNvPr id="32" name="グループ化 31"/>
          <p:cNvGrpSpPr/>
          <p:nvPr/>
        </p:nvGrpSpPr>
        <p:grpSpPr>
          <a:xfrm>
            <a:off x="846325" y="2510167"/>
            <a:ext cx="5246971" cy="2298817"/>
            <a:chOff x="985101" y="2429431"/>
            <a:chExt cx="5246971" cy="2298817"/>
          </a:xfrm>
        </p:grpSpPr>
        <p:grpSp>
          <p:nvGrpSpPr>
            <p:cNvPr id="18" name="グループ化 17"/>
            <p:cNvGrpSpPr/>
            <p:nvPr/>
          </p:nvGrpSpPr>
          <p:grpSpPr>
            <a:xfrm>
              <a:off x="4058215" y="2429431"/>
              <a:ext cx="2165596" cy="396000"/>
              <a:chOff x="662760" y="2325973"/>
              <a:chExt cx="2165596" cy="396000"/>
            </a:xfrm>
          </p:grpSpPr>
          <p:sp>
            <p:nvSpPr>
              <p:cNvPr id="14" name="テキスト ボックス 13"/>
              <p:cNvSpPr txBox="1"/>
              <p:nvPr/>
            </p:nvSpPr>
            <p:spPr>
              <a:xfrm>
                <a:off x="662760" y="2376625"/>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7" name="グループ化 16"/>
              <p:cNvGrpSpPr/>
              <p:nvPr/>
            </p:nvGrpSpPr>
            <p:grpSpPr>
              <a:xfrm>
                <a:off x="740356" y="2325973"/>
                <a:ext cx="2088000" cy="396000"/>
                <a:chOff x="740356" y="2325973"/>
                <a:chExt cx="2088000" cy="396000"/>
              </a:xfrm>
            </p:grpSpPr>
            <p:cxnSp>
              <p:nvCxnSpPr>
                <p:cNvPr id="16" name="直線コネクタ 15"/>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77" name="正方形/長方形 76"/>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78" name="正方形/長方形 77"/>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86" name="正方形/長方形 85"/>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87" name="正方形/長方形 86"/>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00" name="グループ化 99"/>
            <p:cNvGrpSpPr/>
            <p:nvPr/>
          </p:nvGrpSpPr>
          <p:grpSpPr>
            <a:xfrm>
              <a:off x="985101" y="2450639"/>
              <a:ext cx="2287181" cy="396000"/>
              <a:chOff x="530526" y="2325973"/>
              <a:chExt cx="2287181" cy="396000"/>
            </a:xfrm>
          </p:grpSpPr>
          <p:sp>
            <p:nvSpPr>
              <p:cNvPr id="121" name="テキスト ボックス 120"/>
              <p:cNvSpPr txBox="1"/>
              <p:nvPr/>
            </p:nvSpPr>
            <p:spPr>
              <a:xfrm>
                <a:off x="530526" y="2376807"/>
                <a:ext cx="633507"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府職員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（行政職）</a:t>
                </a:r>
              </a:p>
            </p:txBody>
          </p:sp>
          <p:grpSp>
            <p:nvGrpSpPr>
              <p:cNvPr id="122" name="グループ化 121"/>
              <p:cNvGrpSpPr/>
              <p:nvPr/>
            </p:nvGrpSpPr>
            <p:grpSpPr>
              <a:xfrm>
                <a:off x="585707" y="2325973"/>
                <a:ext cx="2232000" cy="396000"/>
                <a:chOff x="585707" y="2325973"/>
                <a:chExt cx="2232000" cy="396000"/>
              </a:xfrm>
            </p:grpSpPr>
            <p:cxnSp>
              <p:nvCxnSpPr>
                <p:cNvPr id="123" name="直線コネクタ 122"/>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24" name="正方形/長方形 123"/>
                <p:cNvSpPr/>
                <p:nvPr/>
              </p:nvSpPr>
              <p:spPr>
                <a:xfrm>
                  <a:off x="1052327" y="2406230"/>
                  <a:ext cx="684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１級</a:t>
                  </a:r>
                  <a:endParaRPr lang="en-US" altLang="ja-JP" sz="600" dirty="0">
                    <a:latin typeface="メイリオ" panose="020B0604030504040204" pitchFamily="50" charset="-128"/>
                    <a:ea typeface="メイリオ" panose="020B0604030504040204" pitchFamily="50" charset="-128"/>
                  </a:endParaRPr>
                </a:p>
                <a:p>
                  <a:pPr algn="ctr"/>
                  <a:r>
                    <a:rPr lang="ja-JP" altLang="en-US" sz="600" dirty="0">
                      <a:latin typeface="メイリオ" panose="020B0604030504040204" pitchFamily="50" charset="-128"/>
                      <a:ea typeface="メイリオ" panose="020B0604030504040204" pitchFamily="50" charset="-128"/>
                    </a:rPr>
                    <a:t>（主事</a:t>
                  </a:r>
                  <a:r>
                    <a:rPr lang="en-US" altLang="ja-JP"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技師）</a:t>
                  </a:r>
                  <a:endParaRPr lang="en-US" altLang="ja-JP" sz="600" dirty="0">
                    <a:latin typeface="メイリオ" panose="020B0604030504040204" pitchFamily="50" charset="-128"/>
                    <a:ea typeface="メイリオ" panose="020B0604030504040204" pitchFamily="50" charset="-128"/>
                  </a:endParaRPr>
                </a:p>
              </p:txBody>
            </p:sp>
            <p:sp>
              <p:nvSpPr>
                <p:cNvPr id="125" name="正方形/長方形 124"/>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29" name="正方形/長方形 128"/>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31" name="正方形/長方形 130"/>
                <p:cNvSpPr/>
                <p:nvPr/>
              </p:nvSpPr>
              <p:spPr>
                <a:xfrm>
                  <a:off x="585707" y="2325973"/>
                  <a:ext cx="2232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32" name="グループ化 131"/>
            <p:cNvGrpSpPr/>
            <p:nvPr/>
          </p:nvGrpSpPr>
          <p:grpSpPr>
            <a:xfrm>
              <a:off x="4144072" y="2900816"/>
              <a:ext cx="2088000" cy="396000"/>
              <a:chOff x="740356" y="2325973"/>
              <a:chExt cx="2088000" cy="396000"/>
            </a:xfrm>
          </p:grpSpPr>
          <p:sp>
            <p:nvSpPr>
              <p:cNvPr id="133" name="テキスト ボックス 132"/>
              <p:cNvSpPr txBox="1"/>
              <p:nvPr/>
            </p:nvSpPr>
            <p:spPr>
              <a:xfrm>
                <a:off x="740609" y="2390319"/>
                <a:ext cx="633507"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a:t>
                </a:r>
                <a:r>
                  <a:rPr kumimoji="1" lang="ja-JP" altLang="en-US" sz="700" b="1" u="sng" dirty="0">
                    <a:highlight>
                      <a:srgbClr val="C0C0C0"/>
                    </a:highlight>
                    <a:latin typeface="メイリオ" panose="020B0604030504040204" pitchFamily="50" charset="-128"/>
                    <a:ea typeface="メイリオ" panose="020B0604030504040204" pitchFamily="50" charset="-128"/>
                  </a:rPr>
                  <a:t>研究職</a:t>
                </a:r>
                <a:r>
                  <a:rPr kumimoji="1" lang="ja-JP" altLang="en-US" sz="700" dirty="0">
                    <a:latin typeface="メイリオ" panose="020B0604030504040204" pitchFamily="50" charset="-128"/>
                    <a:ea typeface="メイリオ" panose="020B0604030504040204" pitchFamily="50" charset="-128"/>
                  </a:rPr>
                  <a:t>）</a:t>
                </a:r>
              </a:p>
            </p:txBody>
          </p:sp>
          <p:grpSp>
            <p:nvGrpSpPr>
              <p:cNvPr id="134" name="グループ化 133"/>
              <p:cNvGrpSpPr/>
              <p:nvPr/>
            </p:nvGrpSpPr>
            <p:grpSpPr>
              <a:xfrm>
                <a:off x="740356" y="2325973"/>
                <a:ext cx="2088000" cy="396000"/>
                <a:chOff x="740356" y="2325973"/>
                <a:chExt cx="2088000" cy="396000"/>
              </a:xfrm>
            </p:grpSpPr>
            <p:cxnSp>
              <p:nvCxnSpPr>
                <p:cNvPr id="135" name="直線コネクタ 134"/>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36" name="正方形/長方形 135"/>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137" name="正方形/長方形 136"/>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38" name="正方形/長方形 137"/>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43" name="正方形/長方形 142"/>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45" name="グループ化 144"/>
            <p:cNvGrpSpPr/>
            <p:nvPr/>
          </p:nvGrpSpPr>
          <p:grpSpPr>
            <a:xfrm>
              <a:off x="4077072" y="3368824"/>
              <a:ext cx="2146739" cy="396000"/>
              <a:chOff x="681617" y="2325973"/>
              <a:chExt cx="2146739" cy="396000"/>
            </a:xfrm>
          </p:grpSpPr>
          <p:sp>
            <p:nvSpPr>
              <p:cNvPr id="147" name="テキスト ボックス 146"/>
              <p:cNvSpPr txBox="1"/>
              <p:nvPr/>
            </p:nvSpPr>
            <p:spPr>
              <a:xfrm>
                <a:off x="681617" y="2382945"/>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49" name="グループ化 148"/>
              <p:cNvGrpSpPr/>
              <p:nvPr/>
            </p:nvGrpSpPr>
            <p:grpSpPr>
              <a:xfrm>
                <a:off x="740356" y="2325973"/>
                <a:ext cx="2088000" cy="396000"/>
                <a:chOff x="740356" y="2325973"/>
                <a:chExt cx="2088000" cy="396000"/>
              </a:xfrm>
            </p:grpSpPr>
            <p:cxnSp>
              <p:nvCxnSpPr>
                <p:cNvPr id="151" name="直線コネクタ 150"/>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53" name="正方形/長方形 152"/>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b="1" u="sng" dirty="0">
                      <a:highlight>
                        <a:srgbClr val="C0C0C0"/>
                      </a:highlight>
                      <a:latin typeface="メイリオ" panose="020B0604030504040204" pitchFamily="50" charset="-128"/>
                      <a:ea typeface="メイリオ" panose="020B0604030504040204" pitchFamily="50" charset="-128"/>
                    </a:rPr>
                    <a:t>主任</a:t>
                  </a:r>
                  <a:endParaRPr lang="en-US" altLang="ja-JP" sz="600" b="1" u="sng" dirty="0">
                    <a:highlight>
                      <a:srgbClr val="C0C0C0"/>
                    </a:highlight>
                    <a:latin typeface="メイリオ" panose="020B0604030504040204" pitchFamily="50" charset="-128"/>
                    <a:ea typeface="メイリオ" panose="020B0604030504040204" pitchFamily="50" charset="-128"/>
                  </a:endParaRPr>
                </a:p>
              </p:txBody>
            </p:sp>
            <p:sp>
              <p:nvSpPr>
                <p:cNvPr id="155" name="正方形/長方形 154"/>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56" name="正方形/長方形 155"/>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57" name="正方形/長方形 156"/>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58" name="グループ化 157"/>
            <p:cNvGrpSpPr/>
            <p:nvPr/>
          </p:nvGrpSpPr>
          <p:grpSpPr>
            <a:xfrm>
              <a:off x="4077072" y="3844277"/>
              <a:ext cx="2146739" cy="396000"/>
              <a:chOff x="681617" y="2325973"/>
              <a:chExt cx="2146739" cy="396000"/>
            </a:xfrm>
          </p:grpSpPr>
          <p:sp>
            <p:nvSpPr>
              <p:cNvPr id="159" name="テキスト ボックス 158"/>
              <p:cNvSpPr txBox="1"/>
              <p:nvPr/>
            </p:nvSpPr>
            <p:spPr>
              <a:xfrm>
                <a:off x="681617" y="2382945"/>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60" name="グループ化 159"/>
              <p:cNvGrpSpPr/>
              <p:nvPr/>
            </p:nvGrpSpPr>
            <p:grpSpPr>
              <a:xfrm>
                <a:off x="740356" y="2325973"/>
                <a:ext cx="2088000" cy="396000"/>
                <a:chOff x="740356" y="2325973"/>
                <a:chExt cx="2088000" cy="396000"/>
              </a:xfrm>
            </p:grpSpPr>
            <p:cxnSp>
              <p:nvCxnSpPr>
                <p:cNvPr id="161" name="直線コネクタ 160"/>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62" name="正方形/長方形 161"/>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163" name="正方形/長方形 162"/>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b="1" u="sng" dirty="0">
                      <a:highlight>
                        <a:srgbClr val="C0C0C0"/>
                      </a:highlight>
                      <a:latin typeface="メイリオ" panose="020B0604030504040204" pitchFamily="50" charset="-128"/>
                      <a:ea typeface="メイリオ" panose="020B0604030504040204" pitchFamily="50" charset="-128"/>
                    </a:rPr>
                    <a:t>高卒</a:t>
                  </a:r>
                  <a:endParaRPr lang="en-US" altLang="ja-JP" sz="600" b="1" u="sng" dirty="0">
                    <a:highlight>
                      <a:srgbClr val="C0C0C0"/>
                    </a:highlight>
                    <a:latin typeface="メイリオ" panose="020B0604030504040204" pitchFamily="50" charset="-128"/>
                    <a:ea typeface="メイリオ" panose="020B0604030504040204" pitchFamily="50" charset="-128"/>
                  </a:endParaRPr>
                </a:p>
              </p:txBody>
            </p:sp>
            <p:sp>
              <p:nvSpPr>
                <p:cNvPr id="164" name="正方形/長方形 163"/>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dirty="0">
                      <a:latin typeface="メイリオ" panose="020B0604030504040204" pitchFamily="50" charset="-128"/>
                      <a:ea typeface="メイリオ" panose="020B0604030504040204" pitchFamily="50" charset="-128"/>
                    </a:rPr>
                    <a:t>23</a:t>
                  </a:r>
                  <a:r>
                    <a:rPr lang="ja-JP" altLang="en-US" sz="600" dirty="0">
                      <a:latin typeface="メイリオ" panose="020B0604030504040204" pitchFamily="50" charset="-128"/>
                      <a:ea typeface="メイリオ" panose="020B0604030504040204" pitchFamily="50" charset="-128"/>
                    </a:rPr>
                    <a:t>歳</a:t>
                  </a:r>
                  <a:endParaRPr lang="en-US" altLang="ja-JP" sz="600" dirty="0">
                    <a:latin typeface="メイリオ" panose="020B0604030504040204" pitchFamily="50" charset="-128"/>
                    <a:ea typeface="メイリオ" panose="020B0604030504040204" pitchFamily="50" charset="-128"/>
                  </a:endParaRPr>
                </a:p>
              </p:txBody>
            </p:sp>
            <p:sp>
              <p:nvSpPr>
                <p:cNvPr id="165" name="正方形/長方形 164"/>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166" name="グループ化 165"/>
            <p:cNvGrpSpPr/>
            <p:nvPr/>
          </p:nvGrpSpPr>
          <p:grpSpPr>
            <a:xfrm>
              <a:off x="4077072" y="4332248"/>
              <a:ext cx="2146739" cy="396000"/>
              <a:chOff x="681617" y="2325973"/>
              <a:chExt cx="2146739" cy="396000"/>
            </a:xfrm>
          </p:grpSpPr>
          <p:sp>
            <p:nvSpPr>
              <p:cNvPr id="167" name="テキスト ボックス 166"/>
              <p:cNvSpPr txBox="1"/>
              <p:nvPr/>
            </p:nvSpPr>
            <p:spPr>
              <a:xfrm>
                <a:off x="681617" y="2397693"/>
                <a:ext cx="813043" cy="307777"/>
              </a:xfrm>
              <a:prstGeom prst="rect">
                <a:avLst/>
              </a:prstGeom>
              <a:noFill/>
            </p:spPr>
            <p:txBody>
              <a:bodyPr wrap="none" rtlCol="0">
                <a:spAutoFit/>
              </a:bodyPr>
              <a:lstStyle/>
              <a:p>
                <a:pPr algn="ctr"/>
                <a:r>
                  <a:rPr kumimoji="1" lang="ja-JP" altLang="en-US" sz="700" dirty="0">
                    <a:latin typeface="メイリオ" panose="020B0604030504040204" pitchFamily="50" charset="-128"/>
                    <a:ea typeface="メイリオ" panose="020B0604030504040204" pitchFamily="50" charset="-128"/>
                  </a:rPr>
                  <a:t>民間従業員</a:t>
                </a:r>
                <a:endParaRPr kumimoji="1" lang="en-US" altLang="ja-JP" sz="700" dirty="0">
                  <a:latin typeface="メイリオ" panose="020B0604030504040204" pitchFamily="50" charset="-128"/>
                  <a:ea typeface="メイリオ" panose="020B0604030504040204" pitchFamily="50" charset="-128"/>
                </a:endParaRPr>
              </a:p>
              <a:p>
                <a:r>
                  <a:rPr kumimoji="1" lang="ja-JP" altLang="en-US" sz="700" dirty="0">
                    <a:latin typeface="メイリオ" panose="020B0604030504040204" pitchFamily="50" charset="-128"/>
                    <a:ea typeface="メイリオ" panose="020B0604030504040204" pitchFamily="50" charset="-128"/>
                  </a:rPr>
                  <a:t>（事務・技術）</a:t>
                </a:r>
              </a:p>
            </p:txBody>
          </p:sp>
          <p:grpSp>
            <p:nvGrpSpPr>
              <p:cNvPr id="169" name="グループ化 168"/>
              <p:cNvGrpSpPr/>
              <p:nvPr/>
            </p:nvGrpSpPr>
            <p:grpSpPr>
              <a:xfrm>
                <a:off x="740356" y="2325973"/>
                <a:ext cx="2088000" cy="396000"/>
                <a:chOff x="740356" y="2325973"/>
                <a:chExt cx="2088000" cy="396000"/>
              </a:xfrm>
            </p:grpSpPr>
            <p:cxnSp>
              <p:nvCxnSpPr>
                <p:cNvPr id="171" name="直線コネクタ 170"/>
                <p:cNvCxnSpPr/>
                <p:nvPr/>
              </p:nvCxnSpPr>
              <p:spPr>
                <a:xfrm>
                  <a:off x="1622773" y="2532230"/>
                  <a:ext cx="64800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73" name="正方形/長方形 172"/>
                <p:cNvSpPr/>
                <p:nvPr/>
              </p:nvSpPr>
              <p:spPr>
                <a:xfrm>
                  <a:off x="1375608"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係員</a:t>
                  </a:r>
                  <a:endParaRPr lang="en-US" altLang="ja-JP" sz="600" dirty="0">
                    <a:latin typeface="メイリオ" panose="020B0604030504040204" pitchFamily="50" charset="-128"/>
                    <a:ea typeface="メイリオ" panose="020B0604030504040204" pitchFamily="50" charset="-128"/>
                  </a:endParaRPr>
                </a:p>
              </p:txBody>
            </p:sp>
            <p:sp>
              <p:nvSpPr>
                <p:cNvPr id="175" name="正方形/長方形 174"/>
                <p:cNvSpPr/>
                <p:nvPr/>
              </p:nvSpPr>
              <p:spPr>
                <a:xfrm>
                  <a:off x="1785646" y="2406230"/>
                  <a:ext cx="36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600" dirty="0">
                      <a:latin typeface="メイリオ" panose="020B0604030504040204" pitchFamily="50" charset="-128"/>
                      <a:ea typeface="メイリオ" panose="020B0604030504040204" pitchFamily="50" charset="-128"/>
                    </a:rPr>
                    <a:t>大卒</a:t>
                  </a:r>
                  <a:endParaRPr lang="en-US" altLang="ja-JP" sz="600" dirty="0">
                    <a:latin typeface="メイリオ" panose="020B0604030504040204" pitchFamily="50" charset="-128"/>
                    <a:ea typeface="メイリオ" panose="020B0604030504040204" pitchFamily="50" charset="-128"/>
                  </a:endParaRPr>
                </a:p>
              </p:txBody>
            </p:sp>
            <p:sp>
              <p:nvSpPr>
                <p:cNvPr id="177" name="正方形/長方形 176"/>
                <p:cNvSpPr/>
                <p:nvPr/>
              </p:nvSpPr>
              <p:spPr>
                <a:xfrm>
                  <a:off x="2195744" y="2406230"/>
                  <a:ext cx="540000" cy="252000"/>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altLang="ja-JP" sz="600" b="1" u="sng" dirty="0">
                      <a:latin typeface="メイリオ" panose="020B0604030504040204" pitchFamily="50" charset="-128"/>
                      <a:ea typeface="メイリオ" panose="020B0604030504040204" pitchFamily="50" charset="-128"/>
                    </a:rPr>
                    <a:t>24</a:t>
                  </a:r>
                  <a:r>
                    <a:rPr lang="ja-JP" altLang="en-US" sz="600" b="1" u="sng" dirty="0">
                      <a:latin typeface="メイリオ" panose="020B0604030504040204" pitchFamily="50" charset="-128"/>
                      <a:ea typeface="メイリオ" panose="020B0604030504040204" pitchFamily="50" charset="-128"/>
                    </a:rPr>
                    <a:t>歳</a:t>
                  </a:r>
                  <a:endParaRPr lang="en-US" altLang="ja-JP" sz="600" b="1" u="sng" dirty="0">
                    <a:latin typeface="メイリオ" panose="020B0604030504040204" pitchFamily="50" charset="-128"/>
                    <a:ea typeface="メイリオ" panose="020B0604030504040204" pitchFamily="50" charset="-128"/>
                  </a:endParaRPr>
                </a:p>
              </p:txBody>
            </p:sp>
            <p:sp>
              <p:nvSpPr>
                <p:cNvPr id="179" name="正方形/長方形 178"/>
                <p:cNvSpPr/>
                <p:nvPr/>
              </p:nvSpPr>
              <p:spPr>
                <a:xfrm>
                  <a:off x="740356" y="2325973"/>
                  <a:ext cx="2088000" cy="396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grpSp>
        <p:nvGrpSpPr>
          <p:cNvPr id="31" name="グループ化 30"/>
          <p:cNvGrpSpPr/>
          <p:nvPr/>
        </p:nvGrpSpPr>
        <p:grpSpPr>
          <a:xfrm>
            <a:off x="1052736" y="2547889"/>
            <a:ext cx="2981277" cy="2363300"/>
            <a:chOff x="1194123" y="2474026"/>
            <a:chExt cx="2981277" cy="2363300"/>
          </a:xfrm>
        </p:grpSpPr>
        <p:grpSp>
          <p:nvGrpSpPr>
            <p:cNvPr id="30" name="グループ化 29"/>
            <p:cNvGrpSpPr/>
            <p:nvPr/>
          </p:nvGrpSpPr>
          <p:grpSpPr>
            <a:xfrm>
              <a:off x="3221293" y="2474026"/>
              <a:ext cx="954107" cy="528731"/>
              <a:chOff x="3221293" y="2474026"/>
              <a:chExt cx="954107" cy="528731"/>
            </a:xfrm>
          </p:grpSpPr>
          <p:sp>
            <p:nvSpPr>
              <p:cNvPr id="19" name="左右矢印 18"/>
              <p:cNvSpPr/>
              <p:nvPr/>
            </p:nvSpPr>
            <p:spPr>
              <a:xfrm>
                <a:off x="3354174" y="2517178"/>
                <a:ext cx="720000" cy="216024"/>
              </a:xfrm>
              <a:prstGeom prst="lef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ドーナツ 19"/>
              <p:cNvSpPr/>
              <p:nvPr/>
            </p:nvSpPr>
            <p:spPr>
              <a:xfrm>
                <a:off x="3573016" y="2474026"/>
                <a:ext cx="288000" cy="288000"/>
              </a:xfrm>
              <a:prstGeom prst="donut">
                <a:avLst>
                  <a:gd name="adj" fmla="val 10486"/>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1" name="テキスト ボックス 20"/>
              <p:cNvSpPr txBox="1"/>
              <p:nvPr/>
            </p:nvSpPr>
            <p:spPr>
              <a:xfrm>
                <a:off x="3221293" y="2756536"/>
                <a:ext cx="954107" cy="246221"/>
              </a:xfrm>
              <a:prstGeom prst="rect">
                <a:avLst/>
              </a:prstGeom>
              <a:noFill/>
            </p:spPr>
            <p:txBody>
              <a:bodyPr wrap="non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a:t>
                </a:r>
                <a:r>
                  <a:rPr kumimoji="1" lang="ja-JP" altLang="en-US" sz="1000" dirty="0">
                    <a:latin typeface="メイリオ" panose="020B0604030504040204" pitchFamily="50" charset="-128"/>
                    <a:ea typeface="メイリオ" panose="020B0604030504040204" pitchFamily="50" charset="-128"/>
                  </a:rPr>
                  <a:t>する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grpSp>
        <p:grpSp>
          <p:nvGrpSpPr>
            <p:cNvPr id="29" name="グループ化 28"/>
            <p:cNvGrpSpPr/>
            <p:nvPr/>
          </p:nvGrpSpPr>
          <p:grpSpPr>
            <a:xfrm>
              <a:off x="1194123" y="2927348"/>
              <a:ext cx="2880320" cy="1909978"/>
              <a:chOff x="1194123" y="2927348"/>
              <a:chExt cx="2880320" cy="1909978"/>
            </a:xfrm>
          </p:grpSpPr>
          <p:grpSp>
            <p:nvGrpSpPr>
              <p:cNvPr id="24" name="グループ化 23"/>
              <p:cNvGrpSpPr/>
              <p:nvPr/>
            </p:nvGrpSpPr>
            <p:grpSpPr>
              <a:xfrm>
                <a:off x="1194123" y="2927348"/>
                <a:ext cx="2874401" cy="1716516"/>
                <a:chOff x="1194123" y="2927348"/>
                <a:chExt cx="2874401" cy="1716516"/>
              </a:xfrm>
            </p:grpSpPr>
            <p:sp>
              <p:nvSpPr>
                <p:cNvPr id="181" name="上矢印 180"/>
                <p:cNvSpPr/>
                <p:nvPr/>
              </p:nvSpPr>
              <p:spPr>
                <a:xfrm rot="5400000">
                  <a:off x="2542319" y="3131864"/>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3" name="グループ化 22"/>
                <p:cNvGrpSpPr/>
                <p:nvPr/>
              </p:nvGrpSpPr>
              <p:grpSpPr>
                <a:xfrm>
                  <a:off x="1194123" y="2927348"/>
                  <a:ext cx="2874401" cy="1617683"/>
                  <a:chOff x="1194123" y="2927348"/>
                  <a:chExt cx="2874401" cy="1617683"/>
                </a:xfrm>
              </p:grpSpPr>
              <p:sp>
                <p:nvSpPr>
                  <p:cNvPr id="22" name="上矢印 21"/>
                  <p:cNvSpPr/>
                  <p:nvPr/>
                </p:nvSpPr>
                <p:spPr>
                  <a:xfrm>
                    <a:off x="1194123" y="2927348"/>
                    <a:ext cx="216000" cy="1617683"/>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4" name="上矢印 183"/>
                  <p:cNvSpPr/>
                  <p:nvPr/>
                </p:nvSpPr>
                <p:spPr>
                  <a:xfrm rot="5400000">
                    <a:off x="2548818" y="1771454"/>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5" name="上矢印 184"/>
                  <p:cNvSpPr/>
                  <p:nvPr/>
                </p:nvSpPr>
                <p:spPr>
                  <a:xfrm rot="5400000">
                    <a:off x="2543662" y="2175957"/>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6" name="上矢印 185"/>
                  <p:cNvSpPr/>
                  <p:nvPr/>
                </p:nvSpPr>
                <p:spPr>
                  <a:xfrm rot="5400000">
                    <a:off x="2556524" y="2628154"/>
                    <a:ext cx="216000" cy="2808000"/>
                  </a:xfrm>
                  <a:prstGeom prst="up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28" name="グループ化 27"/>
              <p:cNvGrpSpPr/>
              <p:nvPr/>
            </p:nvGrpSpPr>
            <p:grpSpPr>
              <a:xfrm>
                <a:off x="1502278" y="2928912"/>
                <a:ext cx="2572165" cy="1908414"/>
                <a:chOff x="1502278" y="2928912"/>
                <a:chExt cx="2572165" cy="1908414"/>
              </a:xfrm>
            </p:grpSpPr>
            <p:sp>
              <p:nvSpPr>
                <p:cNvPr id="25" name="乗算 24"/>
                <p:cNvSpPr/>
                <p:nvPr/>
              </p:nvSpPr>
              <p:spPr>
                <a:xfrm>
                  <a:off x="1502278" y="4273725"/>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7" name="グループ化 26"/>
                <p:cNvGrpSpPr/>
                <p:nvPr/>
              </p:nvGrpSpPr>
              <p:grpSpPr>
                <a:xfrm>
                  <a:off x="1504664" y="2928912"/>
                  <a:ext cx="2569779" cy="1908414"/>
                  <a:chOff x="1504664" y="2928912"/>
                  <a:chExt cx="2569779" cy="1908414"/>
                </a:xfrm>
              </p:grpSpPr>
              <p:sp>
                <p:nvSpPr>
                  <p:cNvPr id="187" name="乗算 186"/>
                  <p:cNvSpPr/>
                  <p:nvPr/>
                </p:nvSpPr>
                <p:spPr>
                  <a:xfrm>
                    <a:off x="1508665" y="3779485"/>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8" name="乗算 187"/>
                  <p:cNvSpPr/>
                  <p:nvPr/>
                </p:nvSpPr>
                <p:spPr>
                  <a:xfrm>
                    <a:off x="1508665" y="3328255"/>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9" name="乗算 188"/>
                  <p:cNvSpPr/>
                  <p:nvPr/>
                </p:nvSpPr>
                <p:spPr>
                  <a:xfrm>
                    <a:off x="1504664" y="2928912"/>
                    <a:ext cx="504000" cy="504000"/>
                  </a:xfrm>
                  <a:prstGeom prst="mathMultiply">
                    <a:avLst>
                      <a:gd name="adj1" fmla="val 1545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0" name="テキスト ボックス 189"/>
                  <p:cNvSpPr txBox="1"/>
                  <p:nvPr/>
                </p:nvSpPr>
                <p:spPr>
                  <a:xfrm>
                    <a:off x="1927866" y="3222953"/>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職種</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sp>
                <p:nvSpPr>
                  <p:cNvPr id="191" name="テキスト ボックス 190"/>
                  <p:cNvSpPr txBox="1"/>
                  <p:nvPr/>
                </p:nvSpPr>
                <p:spPr>
                  <a:xfrm>
                    <a:off x="1927866" y="3624804"/>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役職</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sp>
                <p:nvSpPr>
                  <p:cNvPr id="192" name="テキスト ボックス 191"/>
                  <p:cNvSpPr txBox="1"/>
                  <p:nvPr/>
                </p:nvSpPr>
                <p:spPr>
                  <a:xfrm>
                    <a:off x="1927866" y="4056852"/>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学歴</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sp>
                <p:nvSpPr>
                  <p:cNvPr id="193" name="テキスト ボックス 192"/>
                  <p:cNvSpPr txBox="1"/>
                  <p:nvPr/>
                </p:nvSpPr>
                <p:spPr>
                  <a:xfrm>
                    <a:off x="1914203" y="4591105"/>
                    <a:ext cx="2146577" cy="246221"/>
                  </a:xfrm>
                  <a:prstGeom prst="rect">
                    <a:avLst/>
                  </a:prstGeom>
                  <a:noFill/>
                </p:spPr>
                <p:txBody>
                  <a:bodyPr wrap="square" rtlCol="0">
                    <a:spAutoFit/>
                  </a:bodyPr>
                  <a:lstStyle/>
                  <a:p>
                    <a:r>
                      <a:rPr kumimoji="1" lang="en-US" altLang="ja-JP" sz="1000" dirty="0">
                        <a:latin typeface="メイリオ" panose="020B0604030504040204" pitchFamily="50" charset="-128"/>
                        <a:ea typeface="メイリオ" panose="020B0604030504040204" pitchFamily="50" charset="-128"/>
                      </a:rPr>
                      <a:t>〔</a:t>
                    </a:r>
                    <a:r>
                      <a:rPr lang="ja-JP" altLang="en-US" sz="1000" dirty="0">
                        <a:latin typeface="メイリオ" panose="020B0604030504040204" pitchFamily="50" charset="-128"/>
                        <a:ea typeface="メイリオ" panose="020B0604030504040204" pitchFamily="50" charset="-128"/>
                      </a:rPr>
                      <a:t>対応しない：</a:t>
                    </a:r>
                    <a:r>
                      <a:rPr lang="ja-JP" altLang="en-US" sz="1000" u="sng" dirty="0">
                        <a:latin typeface="メイリオ" panose="020B0604030504040204" pitchFamily="50" charset="-128"/>
                        <a:ea typeface="メイリオ" panose="020B0604030504040204" pitchFamily="50" charset="-128"/>
                      </a:rPr>
                      <a:t>年齢</a:t>
                    </a:r>
                    <a:r>
                      <a:rPr lang="ja-JP" altLang="en-US" sz="1000" dirty="0">
                        <a:latin typeface="メイリオ" panose="020B0604030504040204" pitchFamily="50" charset="-128"/>
                        <a:ea typeface="メイリオ" panose="020B0604030504040204" pitchFamily="50" charset="-128"/>
                      </a:rPr>
                      <a:t>が異なる</a:t>
                    </a:r>
                    <a:r>
                      <a:rPr kumimoji="1" lang="en-US" altLang="ja-JP" sz="1000" dirty="0">
                        <a:latin typeface="メイリオ" panose="020B0604030504040204" pitchFamily="50" charset="-128"/>
                        <a:ea typeface="メイリオ" panose="020B0604030504040204" pitchFamily="50" charset="-128"/>
                      </a:rPr>
                      <a:t>〕</a:t>
                    </a:r>
                    <a:endParaRPr kumimoji="1" lang="ja-JP" altLang="en-US" sz="1000" dirty="0">
                      <a:latin typeface="メイリオ" panose="020B0604030504040204" pitchFamily="50" charset="-128"/>
                      <a:ea typeface="メイリオ" panose="020B0604030504040204" pitchFamily="50" charset="-128"/>
                    </a:endParaRPr>
                  </a:p>
                </p:txBody>
              </p:sp>
            </p:grpSp>
          </p:grpSp>
        </p:grpSp>
      </p:grpSp>
      <p:sp>
        <p:nvSpPr>
          <p:cNvPr id="26" name="角丸四角形吹き出し 25"/>
          <p:cNvSpPr/>
          <p:nvPr/>
        </p:nvSpPr>
        <p:spPr>
          <a:xfrm>
            <a:off x="830334" y="2144729"/>
            <a:ext cx="5432866" cy="3385785"/>
          </a:xfrm>
          <a:custGeom>
            <a:avLst/>
            <a:gdLst>
              <a:gd name="connsiteX0" fmla="*/ 0 w 5424252"/>
              <a:gd name="connsiteY0" fmla="*/ 468061 h 2808312"/>
              <a:gd name="connsiteX1" fmla="*/ 468061 w 5424252"/>
              <a:gd name="connsiteY1" fmla="*/ 0 h 2808312"/>
              <a:gd name="connsiteX2" fmla="*/ 3164147 w 5424252"/>
              <a:gd name="connsiteY2" fmla="*/ 0 h 2808312"/>
              <a:gd name="connsiteX3" fmla="*/ 3164147 w 5424252"/>
              <a:gd name="connsiteY3" fmla="*/ 0 h 2808312"/>
              <a:gd name="connsiteX4" fmla="*/ 4520210 w 5424252"/>
              <a:gd name="connsiteY4" fmla="*/ 0 h 2808312"/>
              <a:gd name="connsiteX5" fmla="*/ 4956191 w 5424252"/>
              <a:gd name="connsiteY5" fmla="*/ 0 h 2808312"/>
              <a:gd name="connsiteX6" fmla="*/ 5424252 w 5424252"/>
              <a:gd name="connsiteY6" fmla="*/ 468061 h 2808312"/>
              <a:gd name="connsiteX7" fmla="*/ 5424252 w 5424252"/>
              <a:gd name="connsiteY7" fmla="*/ 1638182 h 2808312"/>
              <a:gd name="connsiteX8" fmla="*/ 5424252 w 5424252"/>
              <a:gd name="connsiteY8" fmla="*/ 1638182 h 2808312"/>
              <a:gd name="connsiteX9" fmla="*/ 5424252 w 5424252"/>
              <a:gd name="connsiteY9" fmla="*/ 2340260 h 2808312"/>
              <a:gd name="connsiteX10" fmla="*/ 5424252 w 5424252"/>
              <a:gd name="connsiteY10" fmla="*/ 2340251 h 2808312"/>
              <a:gd name="connsiteX11" fmla="*/ 4956191 w 5424252"/>
              <a:gd name="connsiteY11" fmla="*/ 2808312 h 2808312"/>
              <a:gd name="connsiteX12" fmla="*/ 4520210 w 5424252"/>
              <a:gd name="connsiteY12" fmla="*/ 2808312 h 2808312"/>
              <a:gd name="connsiteX13" fmla="*/ 4081478 w 5424252"/>
              <a:gd name="connsiteY13" fmla="*/ 3385785 h 2808312"/>
              <a:gd name="connsiteX14" fmla="*/ 3164147 w 5424252"/>
              <a:gd name="connsiteY14" fmla="*/ 2808312 h 2808312"/>
              <a:gd name="connsiteX15" fmla="*/ 468061 w 5424252"/>
              <a:gd name="connsiteY15" fmla="*/ 2808312 h 2808312"/>
              <a:gd name="connsiteX16" fmla="*/ 0 w 5424252"/>
              <a:gd name="connsiteY16" fmla="*/ 2340251 h 2808312"/>
              <a:gd name="connsiteX17" fmla="*/ 0 w 5424252"/>
              <a:gd name="connsiteY17" fmla="*/ 2340260 h 2808312"/>
              <a:gd name="connsiteX18" fmla="*/ 0 w 5424252"/>
              <a:gd name="connsiteY18" fmla="*/ 1638182 h 2808312"/>
              <a:gd name="connsiteX19" fmla="*/ 0 w 5424252"/>
              <a:gd name="connsiteY19" fmla="*/ 1638182 h 2808312"/>
              <a:gd name="connsiteX20" fmla="*/ 0 w 5424252"/>
              <a:gd name="connsiteY20" fmla="*/ 468061 h 2808312"/>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4956191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4956191 w 5424252"/>
              <a:gd name="connsiteY11" fmla="*/ 2808312 h 3385785"/>
              <a:gd name="connsiteX12" fmla="*/ 4520210 w 5424252"/>
              <a:gd name="connsiteY12" fmla="*/ 2808312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4956191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4956191 w 5424252"/>
              <a:gd name="connsiteY11" fmla="*/ 2808312 h 3385785"/>
              <a:gd name="connsiteX12" fmla="*/ 4363456 w 5424252"/>
              <a:gd name="connsiteY12" fmla="*/ 2817020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4956191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5165197 w 5424252"/>
              <a:gd name="connsiteY11" fmla="*/ 2808312 h 3385785"/>
              <a:gd name="connsiteX12" fmla="*/ 4363456 w 5424252"/>
              <a:gd name="connsiteY12" fmla="*/ 2817020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24252"/>
              <a:gd name="connsiteY0" fmla="*/ 468061 h 3385785"/>
              <a:gd name="connsiteX1" fmla="*/ 468061 w 5424252"/>
              <a:gd name="connsiteY1" fmla="*/ 0 h 3385785"/>
              <a:gd name="connsiteX2" fmla="*/ 3164147 w 5424252"/>
              <a:gd name="connsiteY2" fmla="*/ 0 h 3385785"/>
              <a:gd name="connsiteX3" fmla="*/ 3164147 w 5424252"/>
              <a:gd name="connsiteY3" fmla="*/ 0 h 3385785"/>
              <a:gd name="connsiteX4" fmla="*/ 4520210 w 5424252"/>
              <a:gd name="connsiteY4" fmla="*/ 0 h 3385785"/>
              <a:gd name="connsiteX5" fmla="*/ 5104236 w 5424252"/>
              <a:gd name="connsiteY5" fmla="*/ 0 h 3385785"/>
              <a:gd name="connsiteX6" fmla="*/ 5424252 w 5424252"/>
              <a:gd name="connsiteY6" fmla="*/ 468061 h 3385785"/>
              <a:gd name="connsiteX7" fmla="*/ 5424252 w 5424252"/>
              <a:gd name="connsiteY7" fmla="*/ 1638182 h 3385785"/>
              <a:gd name="connsiteX8" fmla="*/ 5424252 w 5424252"/>
              <a:gd name="connsiteY8" fmla="*/ 1638182 h 3385785"/>
              <a:gd name="connsiteX9" fmla="*/ 5424252 w 5424252"/>
              <a:gd name="connsiteY9" fmla="*/ 2340260 h 3385785"/>
              <a:gd name="connsiteX10" fmla="*/ 5424252 w 5424252"/>
              <a:gd name="connsiteY10" fmla="*/ 2340251 h 3385785"/>
              <a:gd name="connsiteX11" fmla="*/ 5165197 w 5424252"/>
              <a:gd name="connsiteY11" fmla="*/ 2808312 h 3385785"/>
              <a:gd name="connsiteX12" fmla="*/ 4363456 w 5424252"/>
              <a:gd name="connsiteY12" fmla="*/ 2817020 h 3385785"/>
              <a:gd name="connsiteX13" fmla="*/ 4081478 w 5424252"/>
              <a:gd name="connsiteY13" fmla="*/ 3385785 h 3385785"/>
              <a:gd name="connsiteX14" fmla="*/ 3773747 w 5424252"/>
              <a:gd name="connsiteY14" fmla="*/ 2808312 h 3385785"/>
              <a:gd name="connsiteX15" fmla="*/ 468061 w 5424252"/>
              <a:gd name="connsiteY15" fmla="*/ 2808312 h 3385785"/>
              <a:gd name="connsiteX16" fmla="*/ 0 w 5424252"/>
              <a:gd name="connsiteY16" fmla="*/ 2340251 h 3385785"/>
              <a:gd name="connsiteX17" fmla="*/ 0 w 5424252"/>
              <a:gd name="connsiteY17" fmla="*/ 2340260 h 3385785"/>
              <a:gd name="connsiteX18" fmla="*/ 0 w 5424252"/>
              <a:gd name="connsiteY18" fmla="*/ 1638182 h 3385785"/>
              <a:gd name="connsiteX19" fmla="*/ 0 w 5424252"/>
              <a:gd name="connsiteY19" fmla="*/ 1638182 h 3385785"/>
              <a:gd name="connsiteX20" fmla="*/ 0 w 5424252"/>
              <a:gd name="connsiteY20" fmla="*/ 468061 h 3385785"/>
              <a:gd name="connsiteX0" fmla="*/ 0 w 5432642"/>
              <a:gd name="connsiteY0" fmla="*/ 468061 h 3385785"/>
              <a:gd name="connsiteX1" fmla="*/ 468061 w 5432642"/>
              <a:gd name="connsiteY1" fmla="*/ 0 h 3385785"/>
              <a:gd name="connsiteX2" fmla="*/ 3164147 w 5432642"/>
              <a:gd name="connsiteY2" fmla="*/ 0 h 3385785"/>
              <a:gd name="connsiteX3" fmla="*/ 3164147 w 5432642"/>
              <a:gd name="connsiteY3" fmla="*/ 0 h 3385785"/>
              <a:gd name="connsiteX4" fmla="*/ 4520210 w 5432642"/>
              <a:gd name="connsiteY4" fmla="*/ 0 h 3385785"/>
              <a:gd name="connsiteX5" fmla="*/ 5234864 w 5432642"/>
              <a:gd name="connsiteY5" fmla="*/ 0 h 3385785"/>
              <a:gd name="connsiteX6" fmla="*/ 5424252 w 5432642"/>
              <a:gd name="connsiteY6" fmla="*/ 468061 h 3385785"/>
              <a:gd name="connsiteX7" fmla="*/ 5424252 w 5432642"/>
              <a:gd name="connsiteY7" fmla="*/ 1638182 h 3385785"/>
              <a:gd name="connsiteX8" fmla="*/ 5424252 w 5432642"/>
              <a:gd name="connsiteY8" fmla="*/ 1638182 h 3385785"/>
              <a:gd name="connsiteX9" fmla="*/ 5424252 w 5432642"/>
              <a:gd name="connsiteY9" fmla="*/ 2340260 h 3385785"/>
              <a:gd name="connsiteX10" fmla="*/ 5424252 w 5432642"/>
              <a:gd name="connsiteY10" fmla="*/ 2340251 h 3385785"/>
              <a:gd name="connsiteX11" fmla="*/ 5165197 w 5432642"/>
              <a:gd name="connsiteY11" fmla="*/ 2808312 h 3385785"/>
              <a:gd name="connsiteX12" fmla="*/ 4363456 w 5432642"/>
              <a:gd name="connsiteY12" fmla="*/ 2817020 h 3385785"/>
              <a:gd name="connsiteX13" fmla="*/ 4081478 w 5432642"/>
              <a:gd name="connsiteY13" fmla="*/ 3385785 h 3385785"/>
              <a:gd name="connsiteX14" fmla="*/ 3773747 w 5432642"/>
              <a:gd name="connsiteY14" fmla="*/ 2808312 h 3385785"/>
              <a:gd name="connsiteX15" fmla="*/ 468061 w 5432642"/>
              <a:gd name="connsiteY15" fmla="*/ 2808312 h 3385785"/>
              <a:gd name="connsiteX16" fmla="*/ 0 w 5432642"/>
              <a:gd name="connsiteY16" fmla="*/ 2340251 h 3385785"/>
              <a:gd name="connsiteX17" fmla="*/ 0 w 5432642"/>
              <a:gd name="connsiteY17" fmla="*/ 2340260 h 3385785"/>
              <a:gd name="connsiteX18" fmla="*/ 0 w 5432642"/>
              <a:gd name="connsiteY18" fmla="*/ 1638182 h 3385785"/>
              <a:gd name="connsiteX19" fmla="*/ 0 w 5432642"/>
              <a:gd name="connsiteY19" fmla="*/ 1638182 h 3385785"/>
              <a:gd name="connsiteX20" fmla="*/ 0 w 5432642"/>
              <a:gd name="connsiteY20" fmla="*/ 468061 h 3385785"/>
              <a:gd name="connsiteX0" fmla="*/ 0 w 5432642"/>
              <a:gd name="connsiteY0" fmla="*/ 468061 h 3385785"/>
              <a:gd name="connsiteX1" fmla="*/ 468061 w 5432642"/>
              <a:gd name="connsiteY1" fmla="*/ 0 h 3385785"/>
              <a:gd name="connsiteX2" fmla="*/ 3164147 w 5432642"/>
              <a:gd name="connsiteY2" fmla="*/ 0 h 3385785"/>
              <a:gd name="connsiteX3" fmla="*/ 3164147 w 5432642"/>
              <a:gd name="connsiteY3" fmla="*/ 0 h 3385785"/>
              <a:gd name="connsiteX4" fmla="*/ 4520210 w 5432642"/>
              <a:gd name="connsiteY4" fmla="*/ 0 h 3385785"/>
              <a:gd name="connsiteX5" fmla="*/ 5234864 w 5432642"/>
              <a:gd name="connsiteY5" fmla="*/ 0 h 3385785"/>
              <a:gd name="connsiteX6" fmla="*/ 5424252 w 5432642"/>
              <a:gd name="connsiteY6" fmla="*/ 468061 h 3385785"/>
              <a:gd name="connsiteX7" fmla="*/ 5424252 w 5432642"/>
              <a:gd name="connsiteY7" fmla="*/ 1638182 h 3385785"/>
              <a:gd name="connsiteX8" fmla="*/ 5424252 w 5432642"/>
              <a:gd name="connsiteY8" fmla="*/ 1638182 h 3385785"/>
              <a:gd name="connsiteX9" fmla="*/ 5424252 w 5432642"/>
              <a:gd name="connsiteY9" fmla="*/ 2340260 h 3385785"/>
              <a:gd name="connsiteX10" fmla="*/ 5424252 w 5432642"/>
              <a:gd name="connsiteY10" fmla="*/ 2340251 h 3385785"/>
              <a:gd name="connsiteX11" fmla="*/ 5226157 w 5432642"/>
              <a:gd name="connsiteY11" fmla="*/ 2808312 h 3385785"/>
              <a:gd name="connsiteX12" fmla="*/ 4363456 w 5432642"/>
              <a:gd name="connsiteY12" fmla="*/ 2817020 h 3385785"/>
              <a:gd name="connsiteX13" fmla="*/ 4081478 w 5432642"/>
              <a:gd name="connsiteY13" fmla="*/ 3385785 h 3385785"/>
              <a:gd name="connsiteX14" fmla="*/ 3773747 w 5432642"/>
              <a:gd name="connsiteY14" fmla="*/ 2808312 h 3385785"/>
              <a:gd name="connsiteX15" fmla="*/ 468061 w 5432642"/>
              <a:gd name="connsiteY15" fmla="*/ 2808312 h 3385785"/>
              <a:gd name="connsiteX16" fmla="*/ 0 w 5432642"/>
              <a:gd name="connsiteY16" fmla="*/ 2340251 h 3385785"/>
              <a:gd name="connsiteX17" fmla="*/ 0 w 5432642"/>
              <a:gd name="connsiteY17" fmla="*/ 2340260 h 3385785"/>
              <a:gd name="connsiteX18" fmla="*/ 0 w 5432642"/>
              <a:gd name="connsiteY18" fmla="*/ 1638182 h 3385785"/>
              <a:gd name="connsiteX19" fmla="*/ 0 w 5432642"/>
              <a:gd name="connsiteY19" fmla="*/ 1638182 h 3385785"/>
              <a:gd name="connsiteX20" fmla="*/ 0 w 5432642"/>
              <a:gd name="connsiteY20" fmla="*/ 468061 h 3385785"/>
              <a:gd name="connsiteX0" fmla="*/ 224 w 5432866"/>
              <a:gd name="connsiteY0" fmla="*/ 468061 h 3385785"/>
              <a:gd name="connsiteX1" fmla="*/ 468285 w 5432866"/>
              <a:gd name="connsiteY1" fmla="*/ 0 h 3385785"/>
              <a:gd name="connsiteX2" fmla="*/ 3164371 w 5432866"/>
              <a:gd name="connsiteY2" fmla="*/ 0 h 3385785"/>
              <a:gd name="connsiteX3" fmla="*/ 3164371 w 5432866"/>
              <a:gd name="connsiteY3" fmla="*/ 0 h 3385785"/>
              <a:gd name="connsiteX4" fmla="*/ 4520434 w 5432866"/>
              <a:gd name="connsiteY4" fmla="*/ 0 h 3385785"/>
              <a:gd name="connsiteX5" fmla="*/ 5235088 w 5432866"/>
              <a:gd name="connsiteY5" fmla="*/ 0 h 3385785"/>
              <a:gd name="connsiteX6" fmla="*/ 5424476 w 5432866"/>
              <a:gd name="connsiteY6" fmla="*/ 468061 h 3385785"/>
              <a:gd name="connsiteX7" fmla="*/ 5424476 w 5432866"/>
              <a:gd name="connsiteY7" fmla="*/ 1638182 h 3385785"/>
              <a:gd name="connsiteX8" fmla="*/ 5424476 w 5432866"/>
              <a:gd name="connsiteY8" fmla="*/ 1638182 h 3385785"/>
              <a:gd name="connsiteX9" fmla="*/ 5424476 w 5432866"/>
              <a:gd name="connsiteY9" fmla="*/ 2340260 h 3385785"/>
              <a:gd name="connsiteX10" fmla="*/ 5424476 w 5432866"/>
              <a:gd name="connsiteY10" fmla="*/ 2340251 h 3385785"/>
              <a:gd name="connsiteX11" fmla="*/ 5226381 w 5432866"/>
              <a:gd name="connsiteY11" fmla="*/ 2808312 h 3385785"/>
              <a:gd name="connsiteX12" fmla="*/ 4363680 w 5432866"/>
              <a:gd name="connsiteY12" fmla="*/ 2817020 h 3385785"/>
              <a:gd name="connsiteX13" fmla="*/ 4081702 w 5432866"/>
              <a:gd name="connsiteY13" fmla="*/ 3385785 h 3385785"/>
              <a:gd name="connsiteX14" fmla="*/ 3773971 w 5432866"/>
              <a:gd name="connsiteY14" fmla="*/ 2808312 h 3385785"/>
              <a:gd name="connsiteX15" fmla="*/ 241862 w 5432866"/>
              <a:gd name="connsiteY15" fmla="*/ 2808312 h 3385785"/>
              <a:gd name="connsiteX16" fmla="*/ 224 w 5432866"/>
              <a:gd name="connsiteY16" fmla="*/ 2340251 h 3385785"/>
              <a:gd name="connsiteX17" fmla="*/ 224 w 5432866"/>
              <a:gd name="connsiteY17" fmla="*/ 2340260 h 3385785"/>
              <a:gd name="connsiteX18" fmla="*/ 224 w 5432866"/>
              <a:gd name="connsiteY18" fmla="*/ 1638182 h 3385785"/>
              <a:gd name="connsiteX19" fmla="*/ 224 w 5432866"/>
              <a:gd name="connsiteY19" fmla="*/ 1638182 h 3385785"/>
              <a:gd name="connsiteX20" fmla="*/ 224 w 5432866"/>
              <a:gd name="connsiteY20" fmla="*/ 468061 h 3385785"/>
              <a:gd name="connsiteX0" fmla="*/ 224 w 5432866"/>
              <a:gd name="connsiteY0" fmla="*/ 468061 h 3385785"/>
              <a:gd name="connsiteX1" fmla="*/ 259279 w 5432866"/>
              <a:gd name="connsiteY1" fmla="*/ 0 h 3385785"/>
              <a:gd name="connsiteX2" fmla="*/ 3164371 w 5432866"/>
              <a:gd name="connsiteY2" fmla="*/ 0 h 3385785"/>
              <a:gd name="connsiteX3" fmla="*/ 3164371 w 5432866"/>
              <a:gd name="connsiteY3" fmla="*/ 0 h 3385785"/>
              <a:gd name="connsiteX4" fmla="*/ 4520434 w 5432866"/>
              <a:gd name="connsiteY4" fmla="*/ 0 h 3385785"/>
              <a:gd name="connsiteX5" fmla="*/ 5235088 w 5432866"/>
              <a:gd name="connsiteY5" fmla="*/ 0 h 3385785"/>
              <a:gd name="connsiteX6" fmla="*/ 5424476 w 5432866"/>
              <a:gd name="connsiteY6" fmla="*/ 468061 h 3385785"/>
              <a:gd name="connsiteX7" fmla="*/ 5424476 w 5432866"/>
              <a:gd name="connsiteY7" fmla="*/ 1638182 h 3385785"/>
              <a:gd name="connsiteX8" fmla="*/ 5424476 w 5432866"/>
              <a:gd name="connsiteY8" fmla="*/ 1638182 h 3385785"/>
              <a:gd name="connsiteX9" fmla="*/ 5424476 w 5432866"/>
              <a:gd name="connsiteY9" fmla="*/ 2340260 h 3385785"/>
              <a:gd name="connsiteX10" fmla="*/ 5424476 w 5432866"/>
              <a:gd name="connsiteY10" fmla="*/ 2340251 h 3385785"/>
              <a:gd name="connsiteX11" fmla="*/ 5226381 w 5432866"/>
              <a:gd name="connsiteY11" fmla="*/ 2808312 h 3385785"/>
              <a:gd name="connsiteX12" fmla="*/ 4363680 w 5432866"/>
              <a:gd name="connsiteY12" fmla="*/ 2817020 h 3385785"/>
              <a:gd name="connsiteX13" fmla="*/ 4081702 w 5432866"/>
              <a:gd name="connsiteY13" fmla="*/ 3385785 h 3385785"/>
              <a:gd name="connsiteX14" fmla="*/ 3773971 w 5432866"/>
              <a:gd name="connsiteY14" fmla="*/ 2808312 h 3385785"/>
              <a:gd name="connsiteX15" fmla="*/ 241862 w 5432866"/>
              <a:gd name="connsiteY15" fmla="*/ 2808312 h 3385785"/>
              <a:gd name="connsiteX16" fmla="*/ 224 w 5432866"/>
              <a:gd name="connsiteY16" fmla="*/ 2340251 h 3385785"/>
              <a:gd name="connsiteX17" fmla="*/ 224 w 5432866"/>
              <a:gd name="connsiteY17" fmla="*/ 2340260 h 3385785"/>
              <a:gd name="connsiteX18" fmla="*/ 224 w 5432866"/>
              <a:gd name="connsiteY18" fmla="*/ 1638182 h 3385785"/>
              <a:gd name="connsiteX19" fmla="*/ 224 w 5432866"/>
              <a:gd name="connsiteY19" fmla="*/ 1638182 h 3385785"/>
              <a:gd name="connsiteX20" fmla="*/ 224 w 5432866"/>
              <a:gd name="connsiteY20" fmla="*/ 468061 h 338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432866" h="3385785">
                <a:moveTo>
                  <a:pt x="224" y="468061"/>
                </a:moveTo>
                <a:cubicBezTo>
                  <a:pt x="224" y="209558"/>
                  <a:pt x="776" y="0"/>
                  <a:pt x="259279" y="0"/>
                </a:cubicBezTo>
                <a:lnTo>
                  <a:pt x="3164371" y="0"/>
                </a:lnTo>
                <a:lnTo>
                  <a:pt x="3164371" y="0"/>
                </a:lnTo>
                <a:lnTo>
                  <a:pt x="4520434" y="0"/>
                </a:lnTo>
                <a:lnTo>
                  <a:pt x="5235088" y="0"/>
                </a:lnTo>
                <a:cubicBezTo>
                  <a:pt x="5493591" y="0"/>
                  <a:pt x="5424476" y="209558"/>
                  <a:pt x="5424476" y="468061"/>
                </a:cubicBezTo>
                <a:lnTo>
                  <a:pt x="5424476" y="1638182"/>
                </a:lnTo>
                <a:lnTo>
                  <a:pt x="5424476" y="1638182"/>
                </a:lnTo>
                <a:lnTo>
                  <a:pt x="5424476" y="2340260"/>
                </a:lnTo>
                <a:lnTo>
                  <a:pt x="5424476" y="2340251"/>
                </a:lnTo>
                <a:cubicBezTo>
                  <a:pt x="5424476" y="2598754"/>
                  <a:pt x="5484884" y="2808312"/>
                  <a:pt x="5226381" y="2808312"/>
                </a:cubicBezTo>
                <a:lnTo>
                  <a:pt x="4363680" y="2817020"/>
                </a:lnTo>
                <a:lnTo>
                  <a:pt x="4081702" y="3385785"/>
                </a:lnTo>
                <a:lnTo>
                  <a:pt x="3773971" y="2808312"/>
                </a:lnTo>
                <a:lnTo>
                  <a:pt x="241862" y="2808312"/>
                </a:lnTo>
                <a:cubicBezTo>
                  <a:pt x="-16641" y="2808312"/>
                  <a:pt x="224" y="2598754"/>
                  <a:pt x="224" y="2340251"/>
                </a:cubicBezTo>
                <a:lnTo>
                  <a:pt x="224" y="2340260"/>
                </a:lnTo>
                <a:lnTo>
                  <a:pt x="224" y="1638182"/>
                </a:lnTo>
                <a:lnTo>
                  <a:pt x="224" y="1638182"/>
                </a:lnTo>
                <a:lnTo>
                  <a:pt x="224" y="468061"/>
                </a:lnTo>
                <a:close/>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4" name="右矢印 193"/>
          <p:cNvSpPr/>
          <p:nvPr/>
        </p:nvSpPr>
        <p:spPr>
          <a:xfrm>
            <a:off x="3519758" y="7497773"/>
            <a:ext cx="258720" cy="193489"/>
          </a:xfrm>
          <a:prstGeom prst="rightArrow">
            <a:avLst/>
          </a:prstGeom>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正方形/長方形 195"/>
          <p:cNvSpPr/>
          <p:nvPr/>
        </p:nvSpPr>
        <p:spPr>
          <a:xfrm>
            <a:off x="3501008" y="8532762"/>
            <a:ext cx="2830337" cy="544811"/>
          </a:xfrm>
          <a:prstGeom prst="rect">
            <a:avLst/>
          </a:prstGeom>
          <a:noFill/>
          <a:ln w="1270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左矢印 2"/>
          <p:cNvSpPr/>
          <p:nvPr/>
        </p:nvSpPr>
        <p:spPr>
          <a:xfrm>
            <a:off x="2771115" y="8635435"/>
            <a:ext cx="603873" cy="328317"/>
          </a:xfrm>
          <a:prstGeom prst="leftArrow">
            <a:avLst/>
          </a:prstGeom>
          <a:solidFill>
            <a:srgbClr val="E9EDF4"/>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900" dirty="0">
                <a:solidFill>
                  <a:schemeClr val="tx1"/>
                </a:solidFill>
                <a:latin typeface="メイリオ" panose="020B0604030504040204" pitchFamily="50" charset="-128"/>
                <a:ea typeface="メイリオ" panose="020B0604030504040204" pitchFamily="50" charset="-128"/>
              </a:rPr>
              <a:t>a - b</a:t>
            </a:r>
            <a:endParaRPr kumimoji="1" lang="ja-JP" altLang="en-US" sz="900" dirty="0">
              <a:solidFill>
                <a:schemeClr val="tx1"/>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F7C9B664-5271-01F2-3020-F08BE754633E}"/>
              </a:ext>
            </a:extLst>
          </p:cNvPr>
          <p:cNvSpPr txBox="1"/>
          <p:nvPr/>
        </p:nvSpPr>
        <p:spPr>
          <a:xfrm>
            <a:off x="815280" y="2216696"/>
            <a:ext cx="3990595" cy="253916"/>
          </a:xfrm>
          <a:prstGeom prst="rect">
            <a:avLst/>
          </a:prstGeom>
          <a:noFill/>
        </p:spPr>
        <p:txBody>
          <a:bodyPr wrap="square" rtlCol="0">
            <a:spAutoFit/>
          </a:bodyPr>
          <a:lstStyle/>
          <a:p>
            <a:r>
              <a:rPr lang="en-US" altLang="ja-JP" sz="1050" u="sng" dirty="0">
                <a:latin typeface="メイリオ" panose="020B0604030504040204" pitchFamily="50" charset="-128"/>
                <a:ea typeface="メイリオ" panose="020B0604030504040204" pitchFamily="50" charset="-128"/>
              </a:rPr>
              <a:t>【</a:t>
            </a:r>
            <a:r>
              <a:rPr lang="ja-JP" altLang="en-US" sz="1050" u="sng" dirty="0">
                <a:latin typeface="メイリオ" panose="020B0604030504040204" pitchFamily="50" charset="-128"/>
                <a:ea typeface="メイリオ" panose="020B0604030504040204" pitchFamily="50" charset="-128"/>
              </a:rPr>
              <a:t>例</a:t>
            </a:r>
            <a:r>
              <a:rPr lang="en-US" altLang="ja-JP" sz="1050" u="sng" dirty="0">
                <a:latin typeface="メイリオ" panose="020B0604030504040204" pitchFamily="50" charset="-128"/>
                <a:ea typeface="メイリオ" panose="020B0604030504040204" pitchFamily="50" charset="-128"/>
              </a:rPr>
              <a:t>】</a:t>
            </a:r>
            <a:r>
              <a:rPr lang="ja-JP" altLang="en-US" sz="1050" u="sng" dirty="0">
                <a:latin typeface="メイリオ" panose="020B0604030504040204" pitchFamily="50" charset="-128"/>
                <a:ea typeface="メイリオ" panose="020B0604030504040204" pitchFamily="50" charset="-128"/>
              </a:rPr>
              <a:t>府職員（主事・</a:t>
            </a:r>
            <a:r>
              <a:rPr lang="en-US" altLang="ja-JP" sz="1050" u="sng" dirty="0">
                <a:latin typeface="メイリオ" panose="020B0604030504040204" pitchFamily="50" charset="-128"/>
                <a:ea typeface="メイリオ" panose="020B0604030504040204" pitchFamily="50" charset="-128"/>
              </a:rPr>
              <a:t>23</a:t>
            </a:r>
            <a:r>
              <a:rPr lang="ja-JP" altLang="en-US" sz="1050" u="sng" dirty="0">
                <a:latin typeface="メイリオ" panose="020B0604030504040204" pitchFamily="50" charset="-128"/>
                <a:ea typeface="メイリオ" panose="020B0604030504040204" pitchFamily="50" charset="-128"/>
              </a:rPr>
              <a:t>歳・大卒）と民間従業員との対応関係</a:t>
            </a:r>
            <a:endParaRPr kumimoji="1" lang="ja-JP" altLang="en-US" sz="1050" u="sng" dirty="0">
              <a:latin typeface="メイリオ" panose="020B0604030504040204" pitchFamily="50" charset="-128"/>
              <a:ea typeface="メイリオ" panose="020B0604030504040204" pitchFamily="50" charset="-128"/>
            </a:endParaRPr>
          </a:p>
        </p:txBody>
      </p:sp>
      <p:grpSp>
        <p:nvGrpSpPr>
          <p:cNvPr id="5" name="グループ化 4">
            <a:extLst>
              <a:ext uri="{FF2B5EF4-FFF2-40B4-BE49-F238E27FC236}">
                <a16:creationId xmlns:a16="http://schemas.microsoft.com/office/drawing/2014/main" id="{1D797437-8B37-60A7-0105-6579D9DCBE7C}"/>
              </a:ext>
            </a:extLst>
          </p:cNvPr>
          <p:cNvGrpSpPr/>
          <p:nvPr/>
        </p:nvGrpSpPr>
        <p:grpSpPr>
          <a:xfrm>
            <a:off x="4592241" y="8971885"/>
            <a:ext cx="780975" cy="301595"/>
            <a:chOff x="4135201" y="9410709"/>
            <a:chExt cx="780975" cy="301595"/>
          </a:xfrm>
        </p:grpSpPr>
        <p:sp>
          <p:nvSpPr>
            <p:cNvPr id="36" name="楕円 35">
              <a:extLst>
                <a:ext uri="{FF2B5EF4-FFF2-40B4-BE49-F238E27FC236}">
                  <a16:creationId xmlns:a16="http://schemas.microsoft.com/office/drawing/2014/main" id="{42616062-0D82-D5F8-4BF5-96DABBBB470B}"/>
                </a:ext>
              </a:extLst>
            </p:cNvPr>
            <p:cNvSpPr/>
            <p:nvPr/>
          </p:nvSpPr>
          <p:spPr>
            <a:xfrm>
              <a:off x="4135201" y="9410709"/>
              <a:ext cx="729027" cy="26901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2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8BE01A8F-05A5-4FAF-F964-43B6298716E8}"/>
                </a:ext>
              </a:extLst>
            </p:cNvPr>
            <p:cNvSpPr txBox="1"/>
            <p:nvPr/>
          </p:nvSpPr>
          <p:spPr>
            <a:xfrm>
              <a:off x="4256929" y="9435305"/>
              <a:ext cx="659247" cy="276999"/>
            </a:xfrm>
            <a:prstGeom prst="rect">
              <a:avLst/>
            </a:prstGeom>
            <a:noFill/>
          </p:spPr>
          <p:txBody>
            <a:bodyPr wrap="square" rtlCol="0">
              <a:spAutoFit/>
            </a:bodyPr>
            <a:lstStyle/>
            <a:p>
              <a:r>
                <a:rPr kumimoji="1" lang="ja-JP" altLang="en-US" sz="1200" b="1" dirty="0">
                  <a:solidFill>
                    <a:sysClr val="windowText" lastClr="000000"/>
                  </a:solidFill>
                  <a:latin typeface="メイリオ" panose="020B0604030504040204" pitchFamily="50" charset="-128"/>
                  <a:ea typeface="メイリオ" panose="020B0604030504040204" pitchFamily="50" charset="-128"/>
                </a:rPr>
                <a:t>比較</a:t>
              </a:r>
            </a:p>
          </p:txBody>
        </p:sp>
      </p:grpSp>
    </p:spTree>
    <p:extLst>
      <p:ext uri="{BB962C8B-B14F-4D97-AF65-F5344CB8AC3E}">
        <p14:creationId xmlns:p14="http://schemas.microsoft.com/office/powerpoint/2010/main" val="275743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p:cNvSpPr>
            <a:spLocks noGrp="1"/>
          </p:cNvSpPr>
          <p:nvPr>
            <p:ph type="title"/>
          </p:nvPr>
        </p:nvSpPr>
        <p:spPr>
          <a:xfrm>
            <a:off x="562845" y="200472"/>
            <a:ext cx="5818507" cy="498462"/>
          </a:xfrm>
          <a:solidFill>
            <a:schemeClr val="tx2">
              <a:lumMod val="60000"/>
              <a:lumOff val="40000"/>
            </a:schemeClr>
          </a:solidFill>
        </p:spPr>
        <p:txBody>
          <a:bodyPr>
            <a:noAutofit/>
          </a:body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４　民間給与との較差</a:t>
            </a:r>
          </a:p>
        </p:txBody>
      </p:sp>
      <p:sp>
        <p:nvSpPr>
          <p:cNvPr id="2" name="スライド番号プレースホルダー 1"/>
          <p:cNvSpPr>
            <a:spLocks noGrp="1"/>
          </p:cNvSpPr>
          <p:nvPr>
            <p:ph type="sldNum" sz="quarter" idx="12"/>
          </p:nvPr>
        </p:nvSpPr>
        <p:spPr/>
        <p:txBody>
          <a:bodyPr/>
          <a:lstStyle/>
          <a:p>
            <a:r>
              <a:rPr kumimoji="1" lang="en-US" altLang="ja-JP" dirty="0"/>
              <a:t>3</a:t>
            </a:r>
            <a:endParaRPr kumimoji="1" lang="ja-JP" altLang="en-US" dirty="0"/>
          </a:p>
        </p:txBody>
      </p:sp>
      <p:sp>
        <p:nvSpPr>
          <p:cNvPr id="11" name="テキスト ボックス 10">
            <a:extLst>
              <a:ext uri="{FF2B5EF4-FFF2-40B4-BE49-F238E27FC236}">
                <a16:creationId xmlns:a16="http://schemas.microsoft.com/office/drawing/2014/main" id="{D2D7FBF0-23DC-4582-9991-E153B40EAA24}"/>
              </a:ext>
            </a:extLst>
          </p:cNvPr>
          <p:cNvSpPr txBox="1"/>
          <p:nvPr/>
        </p:nvSpPr>
        <p:spPr>
          <a:xfrm>
            <a:off x="332656" y="776536"/>
            <a:ext cx="3680812" cy="276999"/>
          </a:xfrm>
          <a:prstGeom prst="rect">
            <a:avLst/>
          </a:prstGeom>
          <a:noFill/>
        </p:spPr>
        <p:txBody>
          <a:bodyPr wrap="square" rtlCol="0">
            <a:spAutoFit/>
          </a:bodyPr>
          <a:lstStyle/>
          <a:p>
            <a:r>
              <a:rPr lang="ja-JP" altLang="en-US" sz="1050" b="1" dirty="0">
                <a:latin typeface="メイリオ" panose="020B0604030504040204" pitchFamily="50" charset="-128"/>
                <a:ea typeface="メイリオ" panose="020B0604030504040204" pitchFamily="50" charset="-128"/>
              </a:rPr>
              <a:t>　</a:t>
            </a:r>
            <a:r>
              <a:rPr lang="ja-JP" altLang="en-US" sz="1200" b="1" dirty="0">
                <a:latin typeface="メイリオ" panose="020B0604030504040204" pitchFamily="50" charset="-128"/>
                <a:ea typeface="メイリオ" panose="020B0604030504040204" pitchFamily="50" charset="-128"/>
              </a:rPr>
              <a:t>●月例給</a:t>
            </a:r>
            <a:endParaRPr kumimoji="1" lang="ja-JP" altLang="en-US" sz="1600" b="1" dirty="0">
              <a:latin typeface="メイリオ" panose="020B0604030504040204" pitchFamily="50" charset="-128"/>
              <a:ea typeface="メイリオ" panose="020B0604030504040204" pitchFamily="50" charset="-128"/>
            </a:endParaRPr>
          </a:p>
        </p:txBody>
      </p:sp>
      <p:graphicFrame>
        <p:nvGraphicFramePr>
          <p:cNvPr id="8" name="表 8">
            <a:extLst>
              <a:ext uri="{FF2B5EF4-FFF2-40B4-BE49-F238E27FC236}">
                <a16:creationId xmlns:a16="http://schemas.microsoft.com/office/drawing/2014/main" id="{57F3DB85-EE7B-4B24-B9E9-4CAE69B52E7A}"/>
              </a:ext>
            </a:extLst>
          </p:cNvPr>
          <p:cNvGraphicFramePr>
            <a:graphicFrameLocks noGrp="1"/>
          </p:cNvGraphicFramePr>
          <p:nvPr>
            <p:extLst>
              <p:ext uri="{D42A27DB-BD31-4B8C-83A1-F6EECF244321}">
                <p14:modId xmlns:p14="http://schemas.microsoft.com/office/powerpoint/2010/main" val="1118392801"/>
              </p:ext>
            </p:extLst>
          </p:nvPr>
        </p:nvGraphicFramePr>
        <p:xfrm>
          <a:off x="621353" y="1064567"/>
          <a:ext cx="3673145" cy="2922279"/>
        </p:xfrm>
        <a:graphic>
          <a:graphicData uri="http://schemas.openxmlformats.org/drawingml/2006/table">
            <a:tbl>
              <a:tblPr firstRow="1" bandRow="1">
                <a:tableStyleId>{5C22544A-7EE6-4342-B048-85BDC9FD1C3A}</a:tableStyleId>
              </a:tblPr>
              <a:tblGrid>
                <a:gridCol w="1440000">
                  <a:extLst>
                    <a:ext uri="{9D8B030D-6E8A-4147-A177-3AD203B41FA5}">
                      <a16:colId xmlns:a16="http://schemas.microsoft.com/office/drawing/2014/main" val="2432373457"/>
                    </a:ext>
                  </a:extLst>
                </a:gridCol>
                <a:gridCol w="432945">
                  <a:extLst>
                    <a:ext uri="{9D8B030D-6E8A-4147-A177-3AD203B41FA5}">
                      <a16:colId xmlns:a16="http://schemas.microsoft.com/office/drawing/2014/main" val="721895799"/>
                    </a:ext>
                  </a:extLst>
                </a:gridCol>
                <a:gridCol w="1800200">
                  <a:extLst>
                    <a:ext uri="{9D8B030D-6E8A-4147-A177-3AD203B41FA5}">
                      <a16:colId xmlns:a16="http://schemas.microsoft.com/office/drawing/2014/main" val="2097244859"/>
                    </a:ext>
                  </a:extLst>
                </a:gridCol>
              </a:tblGrid>
              <a:tr h="749219">
                <a:tc rowSpan="2">
                  <a:txBody>
                    <a:bodyPr/>
                    <a:lstStyle/>
                    <a:p>
                      <a:pPr algn="ctr"/>
                      <a:endParaRPr kumimoji="1" lang="en-US" altLang="ja-JP" sz="1600" b="0" dirty="0">
                        <a:solidFill>
                          <a:schemeClr val="tx1"/>
                        </a:solidFill>
                        <a:latin typeface="メイリオ" panose="020B0604030504040204" pitchFamily="50" charset="-128"/>
                        <a:ea typeface="メイリオ" panose="020B0604030504040204" pitchFamily="50" charset="-128"/>
                      </a:endParaRPr>
                    </a:p>
                    <a:p>
                      <a:pPr algn="ctr">
                        <a:lnSpc>
                          <a:spcPct val="150000"/>
                        </a:lnSpc>
                      </a:pPr>
                      <a:r>
                        <a:rPr kumimoji="1" lang="ja-JP" altLang="en-US" sz="1100" b="0" dirty="0">
                          <a:solidFill>
                            <a:schemeClr val="tx1"/>
                          </a:solidFill>
                          <a:latin typeface="メイリオ" panose="020B0604030504040204" pitchFamily="50" charset="-128"/>
                          <a:ea typeface="メイリオ" panose="020B0604030504040204" pitchFamily="50" charset="-128"/>
                        </a:rPr>
                        <a:t>民間給与</a:t>
                      </a:r>
                      <a:endParaRPr kumimoji="1" lang="en-US" altLang="ja-JP" sz="1100" b="0" dirty="0">
                        <a:solidFill>
                          <a:schemeClr val="tx1"/>
                        </a:solidFill>
                        <a:latin typeface="メイリオ" panose="020B0604030504040204" pitchFamily="50" charset="-128"/>
                        <a:ea typeface="メイリオ" panose="020B0604030504040204" pitchFamily="50" charset="-128"/>
                      </a:endParaRPr>
                    </a:p>
                    <a:p>
                      <a:pPr algn="ctr"/>
                      <a:r>
                        <a:rPr kumimoji="1" lang="en-US" altLang="ja-JP" sz="1100" b="0" dirty="0">
                          <a:solidFill>
                            <a:schemeClr val="tx1"/>
                          </a:solidFill>
                          <a:latin typeface="メイリオ" panose="020B0604030504040204" pitchFamily="50" charset="-128"/>
                          <a:ea typeface="メイリオ" panose="020B0604030504040204" pitchFamily="50" charset="-128"/>
                        </a:rPr>
                        <a:t>409,342</a:t>
                      </a:r>
                      <a:r>
                        <a:rPr kumimoji="1" lang="ja-JP" altLang="en-US" sz="1100" b="0" dirty="0">
                          <a:solidFill>
                            <a:schemeClr val="tx1"/>
                          </a:solidFill>
                          <a:latin typeface="メイリオ" panose="020B0604030504040204" pitchFamily="50" charset="-128"/>
                          <a:ea typeface="メイリオ" panose="020B0604030504040204" pitchFamily="50" charset="-128"/>
                        </a:rPr>
                        <a:t>円</a:t>
                      </a:r>
                      <a:endParaRPr kumimoji="1" lang="ja-JP" altLang="en-US" sz="1050" b="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endParaRPr kumimoji="1" lang="ja-JP" altLang="en-US" b="0" dirty="0">
                        <a:solidFill>
                          <a:schemeClr val="tx1"/>
                        </a:solidFill>
                        <a:latin typeface="メイリオ" panose="020B0604030504040204" pitchFamily="50" charset="-128"/>
                        <a:ea typeface="メイリオ" panose="020B0604030504040204" pitchFamily="50" charset="-128"/>
                      </a:endParaRPr>
                    </a:p>
                  </a:txBody>
                  <a:tcPr vert="eaVert" anchor="ctr">
                    <a:lnL w="12700" cap="flat" cmpd="sng" algn="ctr">
                      <a:solidFill>
                        <a:schemeClr val="tx1"/>
                      </a:solidFill>
                      <a:prstDash val="solid"/>
                      <a:round/>
                      <a:headEnd type="none" w="med" len="med"/>
                      <a:tailEnd type="none" w="med" len="med"/>
                    </a:lnL>
                    <a:lnR w="12700" cap="flat" cmpd="sng" algn="ctr">
                      <a:solidFill>
                        <a:schemeClr val="tx1"/>
                      </a:solidFill>
                      <a:prstDash val="sysDot"/>
                      <a:round/>
                      <a:headEnd type="none" w="med" len="med"/>
                      <a:tailEnd type="none" w="med" len="med"/>
                    </a:lnR>
                    <a:lnT w="12700" cap="flat" cmpd="sng" algn="ctr">
                      <a:noFill/>
                      <a:prstDash val="sysDash"/>
                      <a:round/>
                      <a:headEnd type="none" w="med" len="med"/>
                      <a:tailEnd type="none" w="med" len="med"/>
                    </a:lnT>
                    <a:lnB w="12700" cap="flat" cmpd="sng" algn="ctr">
                      <a:noFill/>
                      <a:prstDash val="sysDash"/>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1100" b="0" dirty="0">
                          <a:solidFill>
                            <a:schemeClr val="tx1"/>
                          </a:solidFill>
                          <a:latin typeface="メイリオ" panose="020B0604030504040204" pitchFamily="50" charset="-128"/>
                          <a:ea typeface="メイリオ" panose="020B0604030504040204" pitchFamily="50" charset="-128"/>
                        </a:rPr>
                        <a:t>民間との較差</a:t>
                      </a:r>
                      <a:endParaRPr kumimoji="1" lang="en-US" altLang="ja-JP" sz="1100" b="0" dirty="0">
                        <a:solidFill>
                          <a:schemeClr val="tx1"/>
                        </a:solidFill>
                        <a:latin typeface="メイリオ" panose="020B0604030504040204" pitchFamily="50" charset="-128"/>
                        <a:ea typeface="メイリオ" panose="020B0604030504040204" pitchFamily="50" charset="-128"/>
                      </a:endParaRPr>
                    </a:p>
                    <a:p>
                      <a:pPr algn="ctr"/>
                      <a:r>
                        <a:rPr kumimoji="1" lang="en-US" altLang="ja-JP" sz="1100" b="0" dirty="0">
                          <a:solidFill>
                            <a:schemeClr val="tx1"/>
                          </a:solidFill>
                          <a:latin typeface="メイリオ" panose="020B0604030504040204" pitchFamily="50" charset="-128"/>
                          <a:ea typeface="メイリオ" panose="020B0604030504040204" pitchFamily="50" charset="-128"/>
                        </a:rPr>
                        <a:t>12,278</a:t>
                      </a:r>
                      <a:r>
                        <a:rPr kumimoji="1" lang="ja-JP" altLang="en-US" sz="1100" b="0" dirty="0">
                          <a:solidFill>
                            <a:schemeClr val="tx1"/>
                          </a:solidFill>
                          <a:latin typeface="メイリオ" panose="020B0604030504040204" pitchFamily="50" charset="-128"/>
                          <a:ea typeface="メイリオ" panose="020B0604030504040204" pitchFamily="50" charset="-128"/>
                        </a:rPr>
                        <a:t>円</a:t>
                      </a:r>
                      <a:endParaRPr kumimoji="1" lang="en-US" altLang="ja-JP" sz="1100" b="0"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b="0" dirty="0">
                          <a:solidFill>
                            <a:schemeClr val="tx1"/>
                          </a:solidFill>
                          <a:latin typeface="メイリオ" panose="020B0604030504040204" pitchFamily="50" charset="-128"/>
                          <a:ea typeface="メイリオ" panose="020B0604030504040204" pitchFamily="50" charset="-128"/>
                        </a:rPr>
                        <a:t>（</a:t>
                      </a:r>
                      <a:r>
                        <a:rPr kumimoji="1" lang="en-US" altLang="ja-JP" sz="1100" b="0" dirty="0">
                          <a:solidFill>
                            <a:schemeClr val="tx1"/>
                          </a:solidFill>
                          <a:latin typeface="メイリオ" panose="020B0604030504040204" pitchFamily="50" charset="-128"/>
                          <a:ea typeface="メイリオ" panose="020B0604030504040204" pitchFamily="50" charset="-128"/>
                        </a:rPr>
                        <a:t>3.09</a:t>
                      </a:r>
                      <a:r>
                        <a:rPr kumimoji="1" lang="ja-JP" altLang="en-US" sz="1100" b="0" dirty="0">
                          <a:solidFill>
                            <a:schemeClr val="tx1"/>
                          </a:solidFill>
                          <a:latin typeface="メイリオ" panose="020B0604030504040204" pitchFamily="50" charset="-128"/>
                          <a:ea typeface="メイリオ" panose="020B0604030504040204" pitchFamily="50" charset="-128"/>
                        </a:rPr>
                        <a:t>％）</a:t>
                      </a:r>
                    </a:p>
                  </a:txBody>
                  <a:tcPr anchor="ctr">
                    <a:lnL w="12700" cap="flat" cmpd="sng" algn="ctr">
                      <a:solidFill>
                        <a:schemeClr val="tx1"/>
                      </a:solidFill>
                      <a:prstDash val="sysDot"/>
                      <a:round/>
                      <a:headEnd type="none" w="med" len="med"/>
                      <a:tailEnd type="none" w="med" len="med"/>
                    </a:lnL>
                    <a:lnR w="12700" cap="flat" cmpd="sng" algn="ctr">
                      <a:solidFill>
                        <a:schemeClr val="tx1"/>
                      </a:solidFill>
                      <a:prstDash val="sysDot"/>
                      <a:round/>
                      <a:headEnd type="none" w="med" len="med"/>
                      <a:tailEnd type="none" w="med" len="med"/>
                    </a:lnR>
                    <a:lnT w="12700" cap="flat" cmpd="sng" algn="ctr">
                      <a:solidFill>
                        <a:schemeClr val="tx1"/>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919921899"/>
                  </a:ext>
                </a:extLst>
              </a:tr>
              <a:tr h="2173060">
                <a:tc vMerge="1">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kumimoji="1" lang="ja-JP" altLang="en-US" sz="1050" dirty="0">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ysDash"/>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dirty="0">
                          <a:solidFill>
                            <a:schemeClr val="tx1"/>
                          </a:solidFill>
                          <a:latin typeface="メイリオ" panose="020B0604030504040204" pitchFamily="50" charset="-128"/>
                          <a:ea typeface="メイリオ" panose="020B0604030504040204" pitchFamily="50" charset="-128"/>
                        </a:rPr>
                        <a:t>職員給与</a:t>
                      </a:r>
                      <a:endParaRPr kumimoji="1" lang="en-US" altLang="ja-JP" sz="1100" dirty="0">
                        <a:solidFill>
                          <a:schemeClr val="tx1"/>
                        </a:solidFill>
                        <a:latin typeface="メイリオ" panose="020B0604030504040204" pitchFamily="50" charset="-128"/>
                        <a:ea typeface="メイリオ" panose="020B0604030504040204" pitchFamily="50" charset="-128"/>
                      </a:endParaRPr>
                    </a:p>
                    <a:p>
                      <a:pPr algn="ctr"/>
                      <a:r>
                        <a:rPr kumimoji="1" lang="en-US" altLang="ja-JP" sz="1100" dirty="0">
                          <a:solidFill>
                            <a:schemeClr val="tx1"/>
                          </a:solidFill>
                          <a:latin typeface="メイリオ" panose="020B0604030504040204" pitchFamily="50" charset="-128"/>
                          <a:ea typeface="メイリオ" panose="020B0604030504040204" pitchFamily="50" charset="-128"/>
                        </a:rPr>
                        <a:t>397,064</a:t>
                      </a:r>
                      <a:r>
                        <a:rPr kumimoji="1" lang="ja-JP" altLang="en-US" sz="1100" dirty="0">
                          <a:solidFill>
                            <a:schemeClr val="tx1"/>
                          </a:solidFill>
                          <a:latin typeface="メイリオ" panose="020B0604030504040204" pitchFamily="50" charset="-128"/>
                          <a:ea typeface="メイリオ" panose="020B0604030504040204" pitchFamily="50" charset="-128"/>
                        </a:rPr>
                        <a:t>円</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914645824"/>
                  </a:ext>
                </a:extLst>
              </a:tr>
            </a:tbl>
          </a:graphicData>
        </a:graphic>
      </p:graphicFrame>
      <p:sp>
        <p:nvSpPr>
          <p:cNvPr id="13" name="テキスト ボックス 12">
            <a:extLst>
              <a:ext uri="{FF2B5EF4-FFF2-40B4-BE49-F238E27FC236}">
                <a16:creationId xmlns:a16="http://schemas.microsoft.com/office/drawing/2014/main" id="{B114A98A-A7A0-48D4-83D1-0BCFB99D3F3D}"/>
              </a:ext>
            </a:extLst>
          </p:cNvPr>
          <p:cNvSpPr txBox="1"/>
          <p:nvPr/>
        </p:nvSpPr>
        <p:spPr>
          <a:xfrm>
            <a:off x="2549557" y="2360712"/>
            <a:ext cx="1656187" cy="1514517"/>
          </a:xfrm>
          <a:prstGeom prst="rect">
            <a:avLst/>
          </a:prstGeom>
          <a:noFill/>
          <a:ln w="6350">
            <a:solidFill>
              <a:schemeClr val="tx1"/>
            </a:solidFill>
            <a:prstDash val="dash"/>
          </a:ln>
        </p:spPr>
        <p:txBody>
          <a:bodyPr wrap="square" rtlCol="0">
            <a:spAutoFit/>
          </a:bodyPr>
          <a:lstStyle/>
          <a:p>
            <a:pPr algn="ctr">
              <a:lnSpc>
                <a:spcPts val="1400"/>
              </a:lnSpc>
            </a:pP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内訳</a:t>
            </a:r>
            <a:r>
              <a:rPr kumimoji="1" lang="en-US" altLang="ja-JP" sz="800" dirty="0">
                <a:latin typeface="メイリオ" panose="020B0604030504040204" pitchFamily="50" charset="-128"/>
                <a:ea typeface="メイリオ" panose="020B0604030504040204" pitchFamily="50" charset="-128"/>
              </a:rPr>
              <a:t>》</a:t>
            </a:r>
          </a:p>
          <a:p>
            <a:pPr algn="r">
              <a:lnSpc>
                <a:spcPts val="1400"/>
              </a:lnSpc>
            </a:pPr>
            <a:r>
              <a:rPr lang="ja-JP" altLang="en-US" sz="800" dirty="0">
                <a:latin typeface="メイリオ" panose="020B0604030504040204" pitchFamily="50" charset="-128"/>
                <a:ea typeface="メイリオ" panose="020B0604030504040204" pitchFamily="50" charset="-128"/>
              </a:rPr>
              <a:t>　給料の月額　</a:t>
            </a:r>
            <a:r>
              <a:rPr lang="en-US" altLang="ja-JP" sz="800" dirty="0">
                <a:latin typeface="メイリオ" panose="020B0604030504040204" pitchFamily="50" charset="-128"/>
                <a:ea typeface="メイリオ" panose="020B0604030504040204" pitchFamily="50" charset="-128"/>
              </a:rPr>
              <a:t>332,573</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　管理職手当　　</a:t>
            </a:r>
            <a:r>
              <a:rPr lang="en-US" altLang="ja-JP" sz="800" dirty="0">
                <a:latin typeface="メイリオ" panose="020B0604030504040204" pitchFamily="50" charset="-128"/>
                <a:ea typeface="メイリオ" panose="020B0604030504040204" pitchFamily="50" charset="-128"/>
              </a:rPr>
              <a:t>5,326</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　扶養手当　　</a:t>
            </a:r>
            <a:r>
              <a:rPr lang="en-US" altLang="ja-JP" sz="800" dirty="0">
                <a:latin typeface="メイリオ" panose="020B0604030504040204" pitchFamily="50" charset="-128"/>
                <a:ea typeface="メイリオ" panose="020B0604030504040204" pitchFamily="50" charset="-128"/>
              </a:rPr>
              <a:t>6,828</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kumimoji="1" lang="ja-JP" altLang="en-US" sz="800" dirty="0">
                <a:latin typeface="メイリオ" panose="020B0604030504040204" pitchFamily="50" charset="-128"/>
                <a:ea typeface="メイリオ" panose="020B0604030504040204" pitchFamily="50" charset="-128"/>
              </a:rPr>
              <a:t>　地域手当　 </a:t>
            </a:r>
            <a:r>
              <a:rPr kumimoji="1" lang="en-US" altLang="ja-JP" sz="800" dirty="0">
                <a:latin typeface="メイリオ" panose="020B0604030504040204" pitchFamily="50" charset="-128"/>
                <a:ea typeface="メイリオ" panose="020B0604030504040204" pitchFamily="50" charset="-128"/>
              </a:rPr>
              <a:t>44,152</a:t>
            </a:r>
            <a:r>
              <a:rPr kumimoji="1" lang="ja-JP" altLang="en-US" sz="800" dirty="0">
                <a:latin typeface="メイリオ" panose="020B0604030504040204" pitchFamily="50" charset="-128"/>
                <a:ea typeface="メイリオ" panose="020B0604030504040204" pitchFamily="50" charset="-128"/>
              </a:rPr>
              <a:t>円</a:t>
            </a:r>
            <a:endParaRPr kumimoji="1"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　住居手当　　</a:t>
            </a:r>
            <a:r>
              <a:rPr lang="en-US" altLang="ja-JP" sz="800" dirty="0">
                <a:latin typeface="メイリオ" panose="020B0604030504040204" pitchFamily="50" charset="-128"/>
                <a:ea typeface="メイリオ" panose="020B0604030504040204" pitchFamily="50" charset="-128"/>
              </a:rPr>
              <a:t>7,994</a:t>
            </a:r>
            <a:r>
              <a:rPr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kumimoji="1" lang="ja-JP" altLang="en-US" sz="800" dirty="0">
                <a:latin typeface="メイリオ" panose="020B0604030504040204" pitchFamily="50" charset="-128"/>
                <a:ea typeface="メイリオ" panose="020B0604030504040204" pitchFamily="50" charset="-128"/>
              </a:rPr>
              <a:t>　初任給調整手当  　　</a:t>
            </a:r>
            <a:r>
              <a:rPr lang="en-US" altLang="ja-JP" sz="800" dirty="0">
                <a:latin typeface="メイリオ" panose="020B0604030504040204" pitchFamily="50" charset="-128"/>
                <a:ea typeface="メイリオ" panose="020B0604030504040204" pitchFamily="50" charset="-128"/>
              </a:rPr>
              <a:t>139</a:t>
            </a:r>
            <a:r>
              <a:rPr kumimoji="1" lang="ja-JP" altLang="en-US" sz="800" dirty="0">
                <a:latin typeface="メイリオ" panose="020B0604030504040204" pitchFamily="50" charset="-128"/>
                <a:ea typeface="メイリオ" panose="020B0604030504040204" pitchFamily="50" charset="-128"/>
              </a:rPr>
              <a:t>円</a:t>
            </a:r>
            <a:endParaRPr lang="en-US" altLang="ja-JP" sz="800" dirty="0">
              <a:latin typeface="メイリオ" panose="020B0604030504040204" pitchFamily="50" charset="-128"/>
              <a:ea typeface="メイリオ" panose="020B0604030504040204" pitchFamily="50" charset="-128"/>
            </a:endParaRPr>
          </a:p>
          <a:p>
            <a:pPr algn="r">
              <a:lnSpc>
                <a:spcPts val="1400"/>
              </a:lnSpc>
            </a:pPr>
            <a:r>
              <a:rPr lang="ja-JP" altLang="en-US" sz="800" dirty="0">
                <a:latin typeface="メイリオ" panose="020B0604030504040204" pitchFamily="50" charset="-128"/>
                <a:ea typeface="メイリオ" panose="020B0604030504040204" pitchFamily="50" charset="-128"/>
              </a:rPr>
              <a:t>単身赴任手当（基礎額）　</a:t>
            </a:r>
            <a:r>
              <a:rPr lang="en-US" altLang="ja-JP" sz="800" dirty="0">
                <a:latin typeface="メイリオ" panose="020B0604030504040204" pitchFamily="50" charset="-128"/>
                <a:ea typeface="メイリオ" panose="020B0604030504040204" pitchFamily="50" charset="-128"/>
              </a:rPr>
              <a:t>52</a:t>
            </a:r>
            <a:r>
              <a:rPr lang="ja-JP" altLang="en-US" sz="800" dirty="0">
                <a:latin typeface="メイリオ" panose="020B0604030504040204" pitchFamily="50" charset="-128"/>
                <a:ea typeface="メイリオ" panose="020B0604030504040204" pitchFamily="50" charset="-128"/>
              </a:rPr>
              <a:t>円</a:t>
            </a:r>
            <a:r>
              <a:rPr kumimoji="1" lang="ja-JP" altLang="en-US" sz="800" dirty="0">
                <a:latin typeface="メイリオ" panose="020B0604030504040204" pitchFamily="50" charset="-128"/>
                <a:ea typeface="メイリオ" panose="020B0604030504040204" pitchFamily="50" charset="-128"/>
              </a:rPr>
              <a:t>　</a:t>
            </a:r>
          </a:p>
        </p:txBody>
      </p:sp>
      <p:sp>
        <p:nvSpPr>
          <p:cNvPr id="19" name="テキスト ボックス 18">
            <a:extLst>
              <a:ext uri="{FF2B5EF4-FFF2-40B4-BE49-F238E27FC236}">
                <a16:creationId xmlns:a16="http://schemas.microsoft.com/office/drawing/2014/main" id="{B28E58F0-9ED6-4CBD-9ADA-8504983B51FD}"/>
              </a:ext>
            </a:extLst>
          </p:cNvPr>
          <p:cNvSpPr txBox="1"/>
          <p:nvPr/>
        </p:nvSpPr>
        <p:spPr>
          <a:xfrm>
            <a:off x="692696" y="2178827"/>
            <a:ext cx="1296000" cy="1694053"/>
          </a:xfrm>
          <a:prstGeom prst="rect">
            <a:avLst/>
          </a:prstGeom>
          <a:noFill/>
          <a:ln w="6350">
            <a:solidFill>
              <a:schemeClr val="tx1"/>
            </a:solidFill>
            <a:prstDash val="dash"/>
          </a:ln>
        </p:spPr>
        <p:txBody>
          <a:bodyPr wrap="square" rtlCol="0">
            <a:spAutoFit/>
          </a:bodyPr>
          <a:lstStyle/>
          <a:p>
            <a:pPr>
              <a:lnSpc>
                <a:spcPts val="1400"/>
              </a:lnSpc>
            </a:pPr>
            <a:r>
              <a:rPr lang="ja-JP" altLang="en-US" sz="800" dirty="0">
                <a:latin typeface="メイリオ" panose="020B0604030504040204" pitchFamily="50" charset="-128"/>
                <a:ea typeface="メイリオ" panose="020B0604030504040204" pitchFamily="50" charset="-128"/>
              </a:rPr>
              <a:t>きまって支給する給与</a:t>
            </a:r>
            <a:r>
              <a:rPr lang="en-US" altLang="ja-JP" sz="700" dirty="0">
                <a:latin typeface="メイリオ" panose="020B0604030504040204" pitchFamily="50" charset="-128"/>
                <a:ea typeface="メイリオ" panose="020B0604030504040204" pitchFamily="50" charset="-128"/>
              </a:rPr>
              <a:t>※</a:t>
            </a:r>
            <a:endParaRPr lang="en-US" altLang="ja-JP" sz="800" dirty="0">
              <a:latin typeface="メイリオ" panose="020B0604030504040204" pitchFamily="50" charset="-128"/>
              <a:ea typeface="メイリオ" panose="020B0604030504040204" pitchFamily="50" charset="-128"/>
            </a:endParaRPr>
          </a:p>
          <a:p>
            <a:pPr>
              <a:lnSpc>
                <a:spcPts val="1400"/>
              </a:lnSpc>
            </a:pPr>
            <a:r>
              <a:rPr kumimoji="1" lang="ja-JP" altLang="en-US" sz="800" dirty="0">
                <a:latin typeface="メイリオ" panose="020B0604030504040204" pitchFamily="50" charset="-128"/>
                <a:ea typeface="メイリオ" panose="020B0604030504040204" pitchFamily="50" charset="-128"/>
              </a:rPr>
              <a:t>（時間外手当</a:t>
            </a:r>
            <a:r>
              <a:rPr lang="ja-JP" altLang="en-US" sz="800" dirty="0">
                <a:latin typeface="メイリオ" panose="020B0604030504040204" pitchFamily="50" charset="-128"/>
                <a:ea typeface="メイリオ" panose="020B0604030504040204" pitchFamily="50" charset="-128"/>
              </a:rPr>
              <a:t>、</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通勤手当を除く）</a:t>
            </a:r>
            <a:endParaRPr lang="en-US" altLang="ja-JP" sz="800" dirty="0">
              <a:latin typeface="メイリオ" panose="020B0604030504040204" pitchFamily="50" charset="-128"/>
              <a:ea typeface="メイリオ" panose="020B0604030504040204" pitchFamily="50" charset="-128"/>
            </a:endParaRPr>
          </a:p>
          <a:p>
            <a:pPr>
              <a:lnSpc>
                <a:spcPts val="1400"/>
              </a:lnSpc>
            </a:pPr>
            <a:endParaRPr kumimoji="1" lang="en-US" altLang="ja-JP" sz="800" dirty="0">
              <a:latin typeface="メイリオ" panose="020B0604030504040204" pitchFamily="50" charset="-128"/>
              <a:ea typeface="メイリオ" panose="020B0604030504040204" pitchFamily="50" charset="-128"/>
            </a:endParaRPr>
          </a:p>
          <a:p>
            <a:pPr>
              <a:lnSpc>
                <a:spcPts val="1400"/>
              </a:lnSpc>
            </a:pPr>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基本給、家族手当、</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地域手当等名称のい</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かんを問わず月ごと</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に支給されるすべて　</a:t>
            </a:r>
            <a:endParaRPr lang="en-US" altLang="ja-JP" sz="800" dirty="0">
              <a:latin typeface="メイリオ" panose="020B0604030504040204" pitchFamily="50" charset="-128"/>
              <a:ea typeface="メイリオ" panose="020B0604030504040204" pitchFamily="50" charset="-128"/>
            </a:endParaRPr>
          </a:p>
          <a:p>
            <a:pPr>
              <a:lnSpc>
                <a:spcPts val="1400"/>
              </a:lnSpc>
            </a:pPr>
            <a:r>
              <a:rPr lang="ja-JP" altLang="en-US" sz="800" dirty="0">
                <a:latin typeface="メイリオ" panose="020B0604030504040204" pitchFamily="50" charset="-128"/>
                <a:ea typeface="メイリオ" panose="020B0604030504040204" pitchFamily="50" charset="-128"/>
              </a:rPr>
              <a:t>　の給与をいう</a:t>
            </a:r>
            <a:endParaRPr kumimoji="1" lang="en-US" altLang="ja-JP" sz="8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9F59D5DC-FE0D-4F82-8483-0379DC6BD256}"/>
              </a:ext>
            </a:extLst>
          </p:cNvPr>
          <p:cNvSpPr txBox="1"/>
          <p:nvPr/>
        </p:nvSpPr>
        <p:spPr>
          <a:xfrm>
            <a:off x="585120" y="4320180"/>
            <a:ext cx="5760000" cy="623248"/>
          </a:xfrm>
          <a:prstGeom prst="rect">
            <a:avLst/>
          </a:prstGeom>
          <a:noFill/>
          <a:ln w="12700">
            <a:solidFill>
              <a:schemeClr val="tx1"/>
            </a:solidFill>
            <a:prstDash val="sysDot"/>
          </a:ln>
        </p:spPr>
        <p:txBody>
          <a:bodyPr wrap="square" rtlCol="0">
            <a:spAutoFit/>
          </a:bodyPr>
          <a:lstStyle/>
          <a:p>
            <a:pPr>
              <a:lnSpc>
                <a:spcPct val="150000"/>
              </a:lnSpc>
            </a:pPr>
            <a:r>
              <a:rPr lang="ja-JP" altLang="en-US" sz="1200" dirty="0">
                <a:latin typeface="メイリオ" panose="020B0604030504040204" pitchFamily="50" charset="-128"/>
                <a:ea typeface="メイリオ" panose="020B0604030504040204" pitchFamily="50" charset="-128"/>
              </a:rPr>
              <a:t> 本</a:t>
            </a:r>
            <a:r>
              <a:rPr kumimoji="1" lang="ja-JP" altLang="en-US" sz="1200" dirty="0">
                <a:latin typeface="メイリオ" panose="020B0604030504040204" pitchFamily="50" charset="-128"/>
                <a:ea typeface="メイリオ" panose="020B0604030504040204" pitchFamily="50" charset="-128"/>
              </a:rPr>
              <a:t>年４月分の職員給与が民間給与を</a:t>
            </a:r>
            <a:r>
              <a:rPr lang="en-US" altLang="ja-JP" sz="1200" dirty="0">
                <a:latin typeface="メイリオ" panose="020B0604030504040204" pitchFamily="50" charset="-128"/>
                <a:ea typeface="メイリオ" panose="020B0604030504040204" pitchFamily="50" charset="-128"/>
              </a:rPr>
              <a:t>12,278</a:t>
            </a:r>
            <a:r>
              <a:rPr kumimoji="1" lang="ja-JP" altLang="en-US" sz="1200" dirty="0">
                <a:latin typeface="メイリオ" panose="020B0604030504040204" pitchFamily="50" charset="-128"/>
                <a:ea typeface="メイリオ" panose="020B0604030504040204" pitchFamily="50" charset="-128"/>
              </a:rPr>
              <a:t>円（</a:t>
            </a:r>
            <a:r>
              <a:rPr lang="en-US" altLang="ja-JP" sz="1200" dirty="0">
                <a:latin typeface="メイリオ" panose="020B0604030504040204" pitchFamily="50" charset="-128"/>
                <a:ea typeface="メイリオ" panose="020B0604030504040204" pitchFamily="50" charset="-128"/>
              </a:rPr>
              <a:t>3.09</a:t>
            </a:r>
            <a:r>
              <a:rPr kumimoji="1" lang="ja-JP" altLang="en-US" sz="1200" dirty="0">
                <a:latin typeface="メイリオ" panose="020B0604030504040204" pitchFamily="50" charset="-128"/>
                <a:ea typeface="メイリオ" panose="020B0604030504040204" pitchFamily="50" charset="-128"/>
              </a:rPr>
              <a:t>％）下回っていることから、</a:t>
            </a:r>
            <a:endParaRPr kumimoji="1" lang="en-US" altLang="ja-JP" sz="1200" dirty="0">
              <a:latin typeface="メイリオ" panose="020B0604030504040204" pitchFamily="50" charset="-128"/>
              <a:ea typeface="メイリオ" panose="020B0604030504040204" pitchFamily="50" charset="-128"/>
            </a:endParaRPr>
          </a:p>
          <a:p>
            <a:pPr>
              <a:lnSpc>
                <a:spcPct val="150000"/>
              </a:lnSpc>
            </a:pPr>
            <a:r>
              <a:rPr kumimoji="1" lang="ja-JP" altLang="en-US" sz="1200" dirty="0">
                <a:latin typeface="メイリオ" panose="020B0604030504040204" pitchFamily="50" charset="-128"/>
                <a:ea typeface="メイリオ" panose="020B0604030504040204" pitchFamily="50" charset="-128"/>
              </a:rPr>
              <a:t>民間給与との均衡を図るため、給料表 及び 地域手当</a:t>
            </a:r>
            <a:r>
              <a:rPr lang="ja-JP" altLang="en-US" sz="1200" dirty="0">
                <a:latin typeface="メイリオ" panose="020B0604030504040204" pitchFamily="50" charset="-128"/>
                <a:ea typeface="メイリオ" panose="020B0604030504040204" pitchFamily="50" charset="-128"/>
              </a:rPr>
              <a:t>の</a:t>
            </a:r>
            <a:r>
              <a:rPr kumimoji="1" lang="ja-JP" altLang="en-US" sz="1200" dirty="0">
                <a:latin typeface="メイリオ" panose="020B0604030504040204" pitchFamily="50" charset="-128"/>
                <a:ea typeface="メイリオ" panose="020B0604030504040204" pitchFamily="50" charset="-128"/>
              </a:rPr>
              <a:t>引上げを勧告します。</a:t>
            </a:r>
          </a:p>
        </p:txBody>
      </p:sp>
      <p:sp>
        <p:nvSpPr>
          <p:cNvPr id="20" name="テキスト ボックス 19">
            <a:extLst>
              <a:ext uri="{FF2B5EF4-FFF2-40B4-BE49-F238E27FC236}">
                <a16:creationId xmlns:a16="http://schemas.microsoft.com/office/drawing/2014/main" id="{9D6413F6-2775-4CAB-93AA-15D702CB8EC6}"/>
              </a:ext>
            </a:extLst>
          </p:cNvPr>
          <p:cNvSpPr txBox="1"/>
          <p:nvPr/>
        </p:nvSpPr>
        <p:spPr>
          <a:xfrm>
            <a:off x="324252" y="5252065"/>
            <a:ext cx="3680812" cy="276999"/>
          </a:xfrm>
          <a:prstGeom prst="rect">
            <a:avLst/>
          </a:prstGeom>
          <a:noFill/>
        </p:spPr>
        <p:txBody>
          <a:bodyPr wrap="square" rtlCol="0">
            <a:spAutoFit/>
          </a:bodyPr>
          <a:lstStyle/>
          <a:p>
            <a:r>
              <a:rPr lang="ja-JP" altLang="en-US" sz="1050" b="1" dirty="0">
                <a:latin typeface="メイリオ" panose="020B0604030504040204" pitchFamily="50" charset="-128"/>
                <a:ea typeface="メイリオ" panose="020B0604030504040204" pitchFamily="50" charset="-128"/>
              </a:rPr>
              <a:t>　</a:t>
            </a:r>
            <a:r>
              <a:rPr lang="ja-JP" altLang="en-US" sz="1200" b="1" dirty="0">
                <a:latin typeface="メイリオ" panose="020B0604030504040204" pitchFamily="50" charset="-128"/>
                <a:ea typeface="メイリオ" panose="020B0604030504040204" pitchFamily="50" charset="-128"/>
              </a:rPr>
              <a:t>●特別給</a:t>
            </a:r>
            <a:endParaRPr kumimoji="1" lang="ja-JP" altLang="en-US" sz="1600" b="1" dirty="0">
              <a:latin typeface="メイリオ" panose="020B0604030504040204" pitchFamily="50" charset="-128"/>
              <a:ea typeface="メイリオ" panose="020B0604030504040204" pitchFamily="50" charset="-128"/>
            </a:endParaRPr>
          </a:p>
        </p:txBody>
      </p:sp>
      <p:graphicFrame>
        <p:nvGraphicFramePr>
          <p:cNvPr id="6" name="表 8">
            <a:extLst>
              <a:ext uri="{FF2B5EF4-FFF2-40B4-BE49-F238E27FC236}">
                <a16:creationId xmlns:a16="http://schemas.microsoft.com/office/drawing/2014/main" id="{7A9BE315-3E78-4F84-B632-C8C1C116D5BD}"/>
              </a:ext>
            </a:extLst>
          </p:cNvPr>
          <p:cNvGraphicFramePr>
            <a:graphicFrameLocks noGrp="1"/>
          </p:cNvGraphicFramePr>
          <p:nvPr>
            <p:extLst>
              <p:ext uri="{D42A27DB-BD31-4B8C-83A1-F6EECF244321}">
                <p14:modId xmlns:p14="http://schemas.microsoft.com/office/powerpoint/2010/main" val="176344580"/>
              </p:ext>
            </p:extLst>
          </p:nvPr>
        </p:nvGraphicFramePr>
        <p:xfrm>
          <a:off x="3325829" y="5514690"/>
          <a:ext cx="3055523" cy="1337519"/>
        </p:xfrm>
        <a:graphic>
          <a:graphicData uri="http://schemas.openxmlformats.org/drawingml/2006/table">
            <a:tbl>
              <a:tblPr firstRow="1" bandRow="1">
                <a:tableStyleId>{5C22544A-7EE6-4342-B048-85BDC9FD1C3A}</a:tableStyleId>
              </a:tblPr>
              <a:tblGrid>
                <a:gridCol w="149049">
                  <a:extLst>
                    <a:ext uri="{9D8B030D-6E8A-4147-A177-3AD203B41FA5}">
                      <a16:colId xmlns:a16="http://schemas.microsoft.com/office/drawing/2014/main" val="689245596"/>
                    </a:ext>
                  </a:extLst>
                </a:gridCol>
                <a:gridCol w="1453237">
                  <a:extLst>
                    <a:ext uri="{9D8B030D-6E8A-4147-A177-3AD203B41FA5}">
                      <a16:colId xmlns:a16="http://schemas.microsoft.com/office/drawing/2014/main" val="894146675"/>
                    </a:ext>
                  </a:extLst>
                </a:gridCol>
                <a:gridCol w="1453237">
                  <a:extLst>
                    <a:ext uri="{9D8B030D-6E8A-4147-A177-3AD203B41FA5}">
                      <a16:colId xmlns:a16="http://schemas.microsoft.com/office/drawing/2014/main" val="3517486470"/>
                    </a:ext>
                  </a:extLst>
                </a:gridCol>
              </a:tblGrid>
              <a:tr h="304245">
                <a:tc gridSpan="3">
                  <a:txBody>
                    <a:bodyPr/>
                    <a:lstStyle/>
                    <a:p>
                      <a:pPr algn="ctr"/>
                      <a:r>
                        <a:rPr kumimoji="1" lang="ja-JP" altLang="en-US" sz="1200" b="1" dirty="0">
                          <a:solidFill>
                            <a:schemeClr val="tx1"/>
                          </a:solidFill>
                          <a:latin typeface="メイリオ" panose="020B0604030504040204" pitchFamily="50" charset="-128"/>
                          <a:ea typeface="メイリオ" panose="020B0604030504040204" pitchFamily="50" charset="-128"/>
                        </a:rPr>
                        <a:t>勧  告</a:t>
                      </a:r>
                      <a:endParaRPr kumimoji="1" lang="ja-JP" altLang="en-US" sz="1100" b="1" dirty="0">
                        <a:solidFill>
                          <a:schemeClr val="tx1"/>
                        </a:solidFill>
                        <a:latin typeface="メイリオ" panose="020B0604030504040204" pitchFamily="50" charset="-128"/>
                        <a:ea typeface="メイリオ" panose="020B0604030504040204" pitchFamily="50" charset="-128"/>
                      </a:endParaRPr>
                    </a:p>
                  </a:txBody>
                  <a:tcPr marL="45720" marR="45720"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r>
                        <a:rPr kumimoji="1" lang="ja-JP" altLang="en-US" sz="1000" b="0" dirty="0">
                          <a:solidFill>
                            <a:schemeClr val="tx1"/>
                          </a:solidFill>
                          <a:latin typeface="メイリオ" panose="020B0604030504040204" pitchFamily="50" charset="-128"/>
                          <a:ea typeface="メイリオ" panose="020B0604030504040204" pitchFamily="50" charset="-128"/>
                        </a:rPr>
                        <a:t>勧告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1140121996"/>
                  </a:ext>
                </a:extLst>
              </a:tr>
              <a:tr h="434636">
                <a:tc gridSpan="3">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1050" dirty="0">
                          <a:latin typeface="メイリオ" panose="020B0604030504040204" pitchFamily="50" charset="-128"/>
                          <a:ea typeface="メイリオ" panose="020B0604030504040204" pitchFamily="50" charset="-128"/>
                        </a:rPr>
                        <a:t>年間支給月数　</a:t>
                      </a:r>
                      <a:r>
                        <a:rPr kumimoji="1" lang="en-US" altLang="ja-JP" sz="1050" dirty="0">
                          <a:solidFill>
                            <a:schemeClr val="tx1"/>
                          </a:solidFill>
                          <a:latin typeface="メイリオ" panose="020B0604030504040204" pitchFamily="50" charset="-128"/>
                          <a:ea typeface="メイリオ" panose="020B0604030504040204" pitchFamily="50" charset="-128"/>
                        </a:rPr>
                        <a:t>4.70</a:t>
                      </a:r>
                      <a:r>
                        <a:rPr kumimoji="1" lang="ja-JP" altLang="en-US" sz="1050" dirty="0">
                          <a:solidFill>
                            <a:schemeClr val="tx1"/>
                          </a:solidFill>
                          <a:latin typeface="メイリオ" panose="020B0604030504040204" pitchFamily="50" charset="-128"/>
                          <a:ea typeface="メイリオ" panose="020B0604030504040204" pitchFamily="50" charset="-128"/>
                        </a:rPr>
                        <a:t>月（</a:t>
                      </a:r>
                      <a:r>
                        <a:rPr kumimoji="1" lang="en-US" altLang="ja-JP" sz="1050" dirty="0">
                          <a:solidFill>
                            <a:schemeClr val="tx1"/>
                          </a:solidFill>
                          <a:latin typeface="メイリオ" panose="020B0604030504040204" pitchFamily="50" charset="-128"/>
                          <a:ea typeface="メイリオ" panose="020B0604030504040204" pitchFamily="50" charset="-128"/>
                        </a:rPr>
                        <a:t>+0.05</a:t>
                      </a:r>
                      <a:r>
                        <a:rPr kumimoji="1" lang="ja-JP" altLang="en-US" sz="1050" dirty="0">
                          <a:solidFill>
                            <a:schemeClr val="tx1"/>
                          </a:solidFill>
                          <a:latin typeface="メイリオ" panose="020B0604030504040204" pitchFamily="50" charset="-128"/>
                          <a:ea typeface="メイリオ" panose="020B0604030504040204" pitchFamily="50" charset="-128"/>
                        </a:rPr>
                        <a:t>月</a:t>
                      </a:r>
                      <a:r>
                        <a:rPr kumimoji="1" lang="ja-JP" altLang="en-US" sz="1050" dirty="0">
                          <a:latin typeface="メイリオ" panose="020B0604030504040204" pitchFamily="50" charset="-128"/>
                          <a:ea typeface="メイリオ" panose="020B0604030504040204" pitchFamily="50" charset="-128"/>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r>
                        <a:rPr kumimoji="1" lang="ja-JP" altLang="en-US" sz="1000" dirty="0">
                          <a:latin typeface="メイリオ" panose="020B0604030504040204" pitchFamily="50" charset="-128"/>
                          <a:ea typeface="メイリオ" panose="020B0604030504040204" pitchFamily="50" charset="-128"/>
                        </a:rPr>
                        <a:t>年間支給月数</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3369328639"/>
                  </a:ext>
                </a:extLst>
              </a:tr>
              <a:tr h="294393">
                <a:tc rowSpan="2">
                  <a:txBody>
                    <a:bodyPr/>
                    <a:lstStyle/>
                    <a:p>
                      <a:pPr algn="ctr"/>
                      <a:r>
                        <a:rPr kumimoji="1" lang="ja-JP" altLang="en-US" sz="1000" dirty="0">
                          <a:latin typeface="メイリオ" panose="020B0604030504040204" pitchFamily="50" charset="-128"/>
                          <a:ea typeface="メイリオ" panose="020B0604030504040204" pitchFamily="50" charset="-128"/>
                        </a:rPr>
                        <a:t>内訳</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000" dirty="0">
                          <a:latin typeface="メイリオ" panose="020B0604030504040204" pitchFamily="50" charset="-128"/>
                          <a:ea typeface="メイリオ" panose="020B0604030504040204" pitchFamily="50" charset="-128"/>
                        </a:rPr>
                        <a:t>期末手当</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１</a:t>
                      </a:r>
                      <a:endParaRPr kumimoji="1" lang="ja-JP" altLang="en-US" sz="1000" dirty="0">
                        <a:latin typeface="メイリオ" panose="020B0604030504040204" pitchFamily="50" charset="-128"/>
                        <a:ea typeface="メイリオ" panose="020B0604030504040204" pitchFamily="50" charset="-128"/>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dash"/>
                      <a:round/>
                      <a:headEnd type="none" w="med" len="med"/>
                      <a:tailEnd type="none" w="med" len="med"/>
                    </a:lnB>
                    <a:noFill/>
                  </a:tcPr>
                </a:tc>
                <a:tc>
                  <a:txBody>
                    <a:bodyPr/>
                    <a:lstStyle/>
                    <a:p>
                      <a:pPr algn="ctr"/>
                      <a:r>
                        <a:rPr kumimoji="1" lang="ja-JP" altLang="en-US" sz="1000" dirty="0">
                          <a:latin typeface="メイリオ" panose="020B0604030504040204" pitchFamily="50" charset="-128"/>
                          <a:ea typeface="メイリオ" panose="020B0604030504040204" pitchFamily="50" charset="-128"/>
                        </a:rPr>
                        <a:t>勤勉手当</a:t>
                      </a: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２</a:t>
                      </a:r>
                      <a:endParaRPr kumimoji="1" lang="ja-JP" altLang="en-US" sz="1000" dirty="0">
                        <a:latin typeface="メイリオ" panose="020B0604030504040204" pitchFamily="50" charset="-128"/>
                        <a:ea typeface="メイリオ" panose="020B0604030504040204" pitchFamily="50" charset="-128"/>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dash"/>
                      <a:round/>
                      <a:headEnd type="none" w="med" len="med"/>
                      <a:tailEnd type="none" w="med" len="med"/>
                    </a:lnB>
                    <a:noFill/>
                  </a:tcPr>
                </a:tc>
                <a:extLst>
                  <a:ext uri="{0D108BD9-81ED-4DB2-BD59-A6C34878D82A}">
                    <a16:rowId xmlns:a16="http://schemas.microsoft.com/office/drawing/2014/main" val="1699519744"/>
                  </a:ext>
                </a:extLst>
              </a:tr>
              <a:tr h="304245">
                <a:tc vMerge="1">
                  <a:txBody>
                    <a:bodyPr/>
                    <a:lstStyle/>
                    <a:p>
                      <a:endParaRPr kumimoji="1" lang="ja-JP" altLang="en-US" sz="400" b="0" dirty="0">
                        <a:latin typeface="メイリオ" panose="020B0604030504040204" pitchFamily="50" charset="-128"/>
                        <a:ea typeface="メイリオ" panose="020B0604030504040204" pitchFamily="50" charset="-128"/>
                      </a:endParaRPr>
                    </a:p>
                  </a:txBody>
                  <a:tcPr marL="45720" marR="45720">
                    <a:lnL w="381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kumimoji="1" lang="en-US" altLang="ja-JP" sz="1000" dirty="0">
                          <a:solidFill>
                            <a:schemeClr val="tx1"/>
                          </a:solidFill>
                          <a:latin typeface="メイリオ" panose="020B0604030504040204" pitchFamily="50" charset="-128"/>
                          <a:ea typeface="メイリオ" panose="020B0604030504040204" pitchFamily="50" charset="-128"/>
                        </a:rPr>
                        <a:t>2.55</a:t>
                      </a:r>
                      <a:r>
                        <a:rPr kumimoji="1" lang="ja-JP" altLang="en-US" sz="1000" dirty="0">
                          <a:solidFill>
                            <a:schemeClr val="tx1"/>
                          </a:solidFill>
                          <a:latin typeface="メイリオ" panose="020B0604030504040204" pitchFamily="50" charset="-128"/>
                          <a:ea typeface="メイリオ" panose="020B0604030504040204" pitchFamily="50" charset="-128"/>
                        </a:rPr>
                        <a:t>月（＋</a:t>
                      </a:r>
                      <a:r>
                        <a:rPr kumimoji="1" lang="en-US" altLang="ja-JP" sz="1000" dirty="0">
                          <a:solidFill>
                            <a:schemeClr val="tx1"/>
                          </a:solidFill>
                          <a:latin typeface="メイリオ" panose="020B0604030504040204" pitchFamily="50" charset="-128"/>
                          <a:ea typeface="メイリオ" panose="020B0604030504040204" pitchFamily="50" charset="-128"/>
                        </a:rPr>
                        <a:t>0.025</a:t>
                      </a:r>
                      <a:r>
                        <a:rPr kumimoji="1" lang="ja-JP" altLang="en-US" sz="1000" dirty="0">
                          <a:solidFill>
                            <a:schemeClr val="tx1"/>
                          </a:solidFill>
                          <a:latin typeface="メイリオ" panose="020B0604030504040204" pitchFamily="50" charset="-128"/>
                          <a:ea typeface="メイリオ" panose="020B0604030504040204" pitchFamily="50" charset="-128"/>
                        </a:rPr>
                        <a:t>月</a:t>
                      </a:r>
                      <a:r>
                        <a:rPr kumimoji="1" lang="ja-JP" altLang="en-US" sz="1000" dirty="0">
                          <a:latin typeface="メイリオ" panose="020B0604030504040204" pitchFamily="50" charset="-128"/>
                          <a:ea typeface="メイリオ" panose="020B0604030504040204" pitchFamily="50" charset="-128"/>
                        </a:rPr>
                        <a:t>）</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000" dirty="0">
                          <a:solidFill>
                            <a:schemeClr val="tx1"/>
                          </a:solidFill>
                          <a:latin typeface="メイリオ" panose="020B0604030504040204" pitchFamily="50" charset="-128"/>
                          <a:ea typeface="メイリオ" panose="020B0604030504040204" pitchFamily="50" charset="-128"/>
                        </a:rPr>
                        <a:t>2.15</a:t>
                      </a:r>
                      <a:r>
                        <a:rPr kumimoji="1" lang="ja-JP" altLang="en-US" sz="1000" dirty="0">
                          <a:solidFill>
                            <a:schemeClr val="tx1"/>
                          </a:solidFill>
                          <a:latin typeface="メイリオ" panose="020B0604030504040204" pitchFamily="50" charset="-128"/>
                          <a:ea typeface="メイリオ" panose="020B0604030504040204" pitchFamily="50" charset="-128"/>
                        </a:rPr>
                        <a:t>月（＋</a:t>
                      </a:r>
                      <a:r>
                        <a:rPr kumimoji="1" lang="en-US" altLang="ja-JP" sz="1000" dirty="0">
                          <a:solidFill>
                            <a:schemeClr val="tx1"/>
                          </a:solidFill>
                          <a:latin typeface="メイリオ" panose="020B0604030504040204" pitchFamily="50" charset="-128"/>
                          <a:ea typeface="メイリオ" panose="020B0604030504040204" pitchFamily="50" charset="-128"/>
                        </a:rPr>
                        <a:t>0.025</a:t>
                      </a:r>
                      <a:r>
                        <a:rPr kumimoji="1" lang="ja-JP" altLang="en-US" sz="1000" dirty="0">
                          <a:solidFill>
                            <a:schemeClr val="tx1"/>
                          </a:solidFill>
                          <a:latin typeface="メイリオ" panose="020B0604030504040204" pitchFamily="50" charset="-128"/>
                          <a:ea typeface="メイリオ" panose="020B0604030504040204" pitchFamily="50" charset="-128"/>
                        </a:rPr>
                        <a:t>月）</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dash"/>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69597840"/>
                  </a:ext>
                </a:extLst>
              </a:tr>
            </a:tbl>
          </a:graphicData>
        </a:graphic>
      </p:graphicFrame>
      <p:sp>
        <p:nvSpPr>
          <p:cNvPr id="23" name="テキスト ボックス 22">
            <a:extLst>
              <a:ext uri="{FF2B5EF4-FFF2-40B4-BE49-F238E27FC236}">
                <a16:creationId xmlns:a16="http://schemas.microsoft.com/office/drawing/2014/main" id="{430A3B4C-CAE5-47B0-AF3E-1322E1911354}"/>
              </a:ext>
            </a:extLst>
          </p:cNvPr>
          <p:cNvSpPr txBox="1"/>
          <p:nvPr/>
        </p:nvSpPr>
        <p:spPr>
          <a:xfrm>
            <a:off x="549000" y="7648597"/>
            <a:ext cx="5832352" cy="900246"/>
          </a:xfrm>
          <a:prstGeom prst="rect">
            <a:avLst/>
          </a:prstGeom>
          <a:noFill/>
          <a:ln w="12700">
            <a:solidFill>
              <a:schemeClr val="tx1"/>
            </a:solidFill>
            <a:prstDash val="sysDot"/>
          </a:ln>
        </p:spPr>
        <p:txBody>
          <a:bodyPr wrap="square" rtlCol="0">
            <a:spAutoFit/>
          </a:bodyPr>
          <a:lstStyle/>
          <a:p>
            <a:pPr>
              <a:lnSpc>
                <a:spcPct val="150000"/>
              </a:lnSpc>
            </a:pP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 </a:t>
            </a:r>
            <a:r>
              <a:rPr lang="ja-JP" altLang="ja-JP" sz="1200" kern="100" dirty="0">
                <a:effectLst/>
                <a:latin typeface="メイリオ" panose="020B0604030504040204" pitchFamily="50" charset="-128"/>
                <a:ea typeface="メイリオ" panose="020B0604030504040204" pitchFamily="50" charset="-128"/>
                <a:cs typeface="Times New Roman" panose="02020603050405020304" pitchFamily="18" charset="0"/>
              </a:rPr>
              <a:t>民間における</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昨年</a:t>
            </a:r>
            <a:r>
              <a:rPr lang="ja-JP" altLang="ja-JP" sz="1200" kern="100" dirty="0">
                <a:effectLst/>
                <a:latin typeface="メイリオ" panose="020B0604030504040204" pitchFamily="50" charset="-128"/>
                <a:ea typeface="メイリオ" panose="020B0604030504040204" pitchFamily="50" charset="-128"/>
                <a:cs typeface="Times New Roman" panose="02020603050405020304" pitchFamily="18" charset="0"/>
              </a:rPr>
              <a:t>８月から</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本年</a:t>
            </a:r>
            <a:r>
              <a:rPr lang="ja-JP" altLang="ja-JP" sz="1200" kern="100" dirty="0">
                <a:effectLst/>
                <a:latin typeface="メイリオ" panose="020B0604030504040204" pitchFamily="50" charset="-128"/>
                <a:ea typeface="メイリオ" panose="020B0604030504040204" pitchFamily="50" charset="-128"/>
                <a:cs typeface="Times New Roman" panose="02020603050405020304" pitchFamily="18" charset="0"/>
              </a:rPr>
              <a:t>７月までに支給された特別給</a:t>
            </a:r>
            <a:r>
              <a:rPr lang="ja-JP" altLang="en-US" sz="1200" kern="100" dirty="0">
                <a:effectLst/>
                <a:latin typeface="メイリオ" panose="020B0604030504040204" pitchFamily="50" charset="-128"/>
                <a:ea typeface="メイリオ" panose="020B0604030504040204" pitchFamily="50" charset="-128"/>
                <a:cs typeface="Times New Roman" panose="02020603050405020304" pitchFamily="18" charset="0"/>
              </a:rPr>
              <a:t>の</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合計額が月例給の  </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4.71</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月分に相当するため、期末・勤勉手当の引上げを勧告します。</a:t>
            </a:r>
            <a:endPar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endParaRPr>
          </a:p>
          <a:p>
            <a:pPr>
              <a:lnSpc>
                <a:spcPct val="150000"/>
              </a:lnSpc>
            </a:pP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（引上げ分の </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0.05</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月 は、期末・勤勉手当に </a:t>
            </a:r>
            <a:r>
              <a:rPr lang="en-US" altLang="ja-JP" sz="1200" kern="100" dirty="0">
                <a:latin typeface="メイリオ" panose="020B0604030504040204" pitchFamily="50" charset="-128"/>
                <a:ea typeface="メイリオ" panose="020B0604030504040204" pitchFamily="50" charset="-128"/>
                <a:cs typeface="Times New Roman" panose="02020603050405020304" pitchFamily="18" charset="0"/>
              </a:rPr>
              <a:t>0.025</a:t>
            </a:r>
            <a:r>
              <a:rPr lang="ja-JP" altLang="en-US" sz="1200" kern="100" dirty="0">
                <a:latin typeface="メイリオ" panose="020B0604030504040204" pitchFamily="50" charset="-128"/>
                <a:ea typeface="メイリオ" panose="020B0604030504040204" pitchFamily="50" charset="-128"/>
                <a:cs typeface="Times New Roman" panose="02020603050405020304" pitchFamily="18" charset="0"/>
              </a:rPr>
              <a:t>月ずつ 均等に配分）</a:t>
            </a:r>
            <a:endParaRPr kumimoji="1" lang="ja-JP" altLang="en-US" sz="12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430A3B4C-CAE5-47B0-AF3E-1322E1911354}"/>
              </a:ext>
            </a:extLst>
          </p:cNvPr>
          <p:cNvSpPr txBox="1"/>
          <p:nvPr/>
        </p:nvSpPr>
        <p:spPr>
          <a:xfrm>
            <a:off x="596290" y="6936402"/>
            <a:ext cx="5785062" cy="437299"/>
          </a:xfrm>
          <a:prstGeom prst="rect">
            <a:avLst/>
          </a:prstGeom>
          <a:noFill/>
          <a:ln w="19050">
            <a:noFill/>
            <a:prstDash val="lgDashDot"/>
          </a:ln>
        </p:spPr>
        <p:txBody>
          <a:bodyPr wrap="square" rtlCol="0">
            <a:spAutoFit/>
          </a:bodyPr>
          <a:lstStyle/>
          <a:p>
            <a:pPr>
              <a:lnSpc>
                <a:spcPts val="1400"/>
              </a:lnSpc>
            </a:pPr>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１ 期末手当</a:t>
            </a:r>
            <a:r>
              <a:rPr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民間における賞与等のうちの一律支給分に相当する手当。 各職員の在職期間に応じて支給される。</a:t>
            </a:r>
            <a:endParaRPr lang="en-US" altLang="ja-JP" sz="800" dirty="0">
              <a:latin typeface="メイリオ" panose="020B0604030504040204" pitchFamily="50" charset="-128"/>
              <a:ea typeface="メイリオ" panose="020B0604030504040204" pitchFamily="50" charset="-128"/>
            </a:endParaRPr>
          </a:p>
          <a:p>
            <a:pPr>
              <a:lnSpc>
                <a:spcPts val="1400"/>
              </a:lnSpc>
            </a:pPr>
            <a:r>
              <a:rPr kumimoji="1" lang="en-US" altLang="ja-JP" sz="800" dirty="0">
                <a:latin typeface="メイリオ" panose="020B0604030504040204" pitchFamily="50" charset="-128"/>
                <a:ea typeface="メイリオ" panose="020B0604030504040204" pitchFamily="50" charset="-128"/>
              </a:rPr>
              <a:t>※</a:t>
            </a:r>
            <a:r>
              <a:rPr kumimoji="1" lang="ja-JP" altLang="en-US" sz="800" dirty="0">
                <a:latin typeface="メイリオ" panose="020B0604030504040204" pitchFamily="50" charset="-128"/>
                <a:ea typeface="メイリオ" panose="020B0604030504040204" pitchFamily="50" charset="-128"/>
              </a:rPr>
              <a:t>２ 勤勉手当</a:t>
            </a:r>
            <a:r>
              <a:rPr kumimoji="1" lang="en-US" altLang="ja-JP" sz="800" dirty="0">
                <a:latin typeface="メイリオ" panose="020B0604030504040204" pitchFamily="50" charset="-128"/>
                <a:ea typeface="メイリオ" panose="020B0604030504040204" pitchFamily="50" charset="-128"/>
              </a:rPr>
              <a:t>…</a:t>
            </a:r>
            <a:r>
              <a:rPr lang="ja-JP" altLang="en-US" sz="800" dirty="0">
                <a:latin typeface="メイリオ" panose="020B0604030504040204" pitchFamily="50" charset="-128"/>
                <a:ea typeface="メイリオ" panose="020B0604030504040204" pitchFamily="50" charset="-128"/>
              </a:rPr>
              <a:t>民間における賞与等のうちの成績査定分に相当する手当。 各職員の勤務成績に応じて支給される。</a:t>
            </a:r>
            <a:endParaRPr kumimoji="1" lang="ja-JP" altLang="en-US" sz="800" dirty="0">
              <a:latin typeface="メイリオ" panose="020B0604030504040204" pitchFamily="50" charset="-128"/>
              <a:ea typeface="メイリオ" panose="020B0604030504040204" pitchFamily="50" charset="-128"/>
            </a:endParaRPr>
          </a:p>
        </p:txBody>
      </p:sp>
      <p:sp>
        <p:nvSpPr>
          <p:cNvPr id="22" name="吹き出し: 四角形 21">
            <a:extLst>
              <a:ext uri="{FF2B5EF4-FFF2-40B4-BE49-F238E27FC236}">
                <a16:creationId xmlns:a16="http://schemas.microsoft.com/office/drawing/2014/main" id="{DFC5C8E0-4DFE-49AA-BED6-EA37D1042140}"/>
              </a:ext>
            </a:extLst>
          </p:cNvPr>
          <p:cNvSpPr/>
          <p:nvPr/>
        </p:nvSpPr>
        <p:spPr>
          <a:xfrm>
            <a:off x="4457399" y="1064567"/>
            <a:ext cx="1944000" cy="2418756"/>
          </a:xfrm>
          <a:prstGeom prst="wedgeRectCallout">
            <a:avLst>
              <a:gd name="adj1" fmla="val -65539"/>
              <a:gd name="adj2" fmla="val -34838"/>
            </a:avLst>
          </a:prstGeom>
          <a:solidFill>
            <a:schemeClr val="bg1"/>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14" name="表 20">
            <a:extLst>
              <a:ext uri="{FF2B5EF4-FFF2-40B4-BE49-F238E27FC236}">
                <a16:creationId xmlns:a16="http://schemas.microsoft.com/office/drawing/2014/main" id="{DF74B0DA-79CC-425A-B50B-0C9FBE824B52}"/>
              </a:ext>
            </a:extLst>
          </p:cNvPr>
          <p:cNvGraphicFramePr>
            <a:graphicFrameLocks noGrp="1"/>
          </p:cNvGraphicFramePr>
          <p:nvPr>
            <p:extLst>
              <p:ext uri="{D42A27DB-BD31-4B8C-83A1-F6EECF244321}">
                <p14:modId xmlns:p14="http://schemas.microsoft.com/office/powerpoint/2010/main" val="4037659115"/>
              </p:ext>
            </p:extLst>
          </p:nvPr>
        </p:nvGraphicFramePr>
        <p:xfrm>
          <a:off x="4509120" y="1155329"/>
          <a:ext cx="1836000" cy="2258430"/>
        </p:xfrm>
        <a:graphic>
          <a:graphicData uri="http://schemas.openxmlformats.org/drawingml/2006/table">
            <a:tbl>
              <a:tblPr firstRow="1" bandRow="1">
                <a:tableStyleId>{5C22544A-7EE6-4342-B048-85BDC9FD1C3A}</a:tableStyleId>
              </a:tblPr>
              <a:tblGrid>
                <a:gridCol w="1836000">
                  <a:extLst>
                    <a:ext uri="{9D8B030D-6E8A-4147-A177-3AD203B41FA5}">
                      <a16:colId xmlns:a16="http://schemas.microsoft.com/office/drawing/2014/main" val="321895225"/>
                    </a:ext>
                  </a:extLst>
                </a:gridCol>
              </a:tblGrid>
              <a:tr h="461439">
                <a:tc>
                  <a:txBody>
                    <a:bodyPr/>
                    <a:lstStyle/>
                    <a:p>
                      <a:pPr algn="ctr"/>
                      <a:r>
                        <a:rPr kumimoji="1" lang="ja-JP" altLang="en-US" sz="1250" b="0" dirty="0">
                          <a:solidFill>
                            <a:schemeClr val="tx1"/>
                          </a:solidFill>
                          <a:latin typeface="メイリオ" panose="020B0604030504040204" pitchFamily="50" charset="-128"/>
                          <a:ea typeface="メイリオ" panose="020B0604030504040204" pitchFamily="50" charset="-128"/>
                        </a:rPr>
                        <a:t>給料表　</a:t>
                      </a:r>
                      <a:r>
                        <a:rPr kumimoji="1" lang="en-US" altLang="ja-JP" sz="1250" b="0" dirty="0">
                          <a:solidFill>
                            <a:schemeClr val="tx1"/>
                          </a:solidFill>
                          <a:latin typeface="メイリオ" panose="020B0604030504040204" pitchFamily="50" charset="-128"/>
                          <a:ea typeface="メイリオ" panose="020B0604030504040204" pitchFamily="50" charset="-128"/>
                        </a:rPr>
                        <a:t>9,587</a:t>
                      </a:r>
                      <a:r>
                        <a:rPr kumimoji="1" lang="ja-JP" altLang="en-US" sz="1250" b="0" dirty="0">
                          <a:solidFill>
                            <a:schemeClr val="tx1"/>
                          </a:solidFill>
                          <a:latin typeface="メイリオ" panose="020B0604030504040204" pitchFamily="50" charset="-128"/>
                          <a:ea typeface="メイリオ" panose="020B0604030504040204" pitchFamily="50" charset="-128"/>
                        </a:rPr>
                        <a:t>円</a:t>
                      </a:r>
                      <a:endParaRPr kumimoji="1" lang="en-US" altLang="ja-JP" sz="1250" b="0" dirty="0">
                        <a:solidFill>
                          <a:schemeClr val="tx1"/>
                        </a:solidFill>
                        <a:latin typeface="メイリオ" panose="020B0604030504040204" pitchFamily="50" charset="-128"/>
                        <a:ea typeface="メイリオ" panose="020B0604030504040204" pitchFamily="50" charset="-128"/>
                      </a:endParaRPr>
                    </a:p>
                    <a:p>
                      <a:pPr algn="ctr"/>
                      <a:r>
                        <a:rPr kumimoji="1" lang="ja-JP" altLang="en-US" sz="1100" b="0" dirty="0">
                          <a:solidFill>
                            <a:schemeClr val="tx1"/>
                          </a:solidFill>
                          <a:latin typeface="メイリオ" panose="020B0604030504040204" pitchFamily="50" charset="-128"/>
                          <a:ea typeface="メイリオ" panose="020B0604030504040204" pitchFamily="50" charset="-128"/>
                        </a:rPr>
                        <a:t>（平均改定率</a:t>
                      </a:r>
                      <a:r>
                        <a:rPr kumimoji="1" lang="en-US" altLang="ja-JP" sz="1100" b="0" dirty="0">
                          <a:solidFill>
                            <a:schemeClr val="tx1"/>
                          </a:solidFill>
                          <a:latin typeface="メイリオ" panose="020B0604030504040204" pitchFamily="50" charset="-128"/>
                          <a:ea typeface="メイリオ" panose="020B0604030504040204" pitchFamily="50" charset="-128"/>
                        </a:rPr>
                        <a:t>2.91</a:t>
                      </a:r>
                      <a:r>
                        <a:rPr kumimoji="1" lang="ja-JP" altLang="en-US" sz="1100" b="0" dirty="0">
                          <a:solidFill>
                            <a:schemeClr val="tx1"/>
                          </a:solidFill>
                          <a:latin typeface="メイリオ" panose="020B0604030504040204" pitchFamily="50" charset="-128"/>
                          <a:ea typeface="メイリオ" panose="020B0604030504040204" pitchFamily="50" charset="-128"/>
                        </a:rPr>
                        <a:t>％）</a:t>
                      </a:r>
                    </a:p>
                  </a:txBody>
                  <a:tcP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24871021"/>
                  </a:ext>
                </a:extLst>
              </a:tr>
              <a:tr h="172073">
                <a:tc>
                  <a:txBody>
                    <a:bodyPr/>
                    <a:lstStyle/>
                    <a:p>
                      <a:pPr algn="r"/>
                      <a:endParaRPr kumimoji="1" lang="ja-JP" altLang="en-US" sz="500" dirty="0">
                        <a:solidFill>
                          <a:schemeClr val="tx1"/>
                        </a:solidFill>
                        <a:latin typeface="メイリオ" panose="020B0604030504040204" pitchFamily="50" charset="-128"/>
                        <a:ea typeface="メイリオ" panose="020B0604030504040204" pitchFamily="50" charset="-128"/>
                      </a:endParaRPr>
                    </a:p>
                  </a:txBody>
                  <a:tcP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7086773"/>
                  </a:ext>
                </a:extLst>
              </a:tr>
              <a:tr h="288090">
                <a:tc>
                  <a:txBody>
                    <a:bodyPr/>
                    <a:lstStyle/>
                    <a:p>
                      <a:pPr algn="ctr"/>
                      <a:r>
                        <a:rPr kumimoji="1" lang="ja-JP" altLang="en-US" sz="1250" dirty="0">
                          <a:solidFill>
                            <a:schemeClr val="tx1"/>
                          </a:solidFill>
                          <a:latin typeface="メイリオ" panose="020B0604030504040204" pitchFamily="50" charset="-128"/>
                          <a:ea typeface="メイリオ" panose="020B0604030504040204" pitchFamily="50" charset="-128"/>
                        </a:rPr>
                        <a:t>地域手当　</a:t>
                      </a:r>
                      <a:r>
                        <a:rPr kumimoji="1" lang="en-US" altLang="ja-JP" sz="1250" dirty="0">
                          <a:solidFill>
                            <a:schemeClr val="tx1"/>
                          </a:solidFill>
                          <a:latin typeface="メイリオ" panose="020B0604030504040204" pitchFamily="50" charset="-128"/>
                          <a:ea typeface="メイリオ" panose="020B0604030504040204" pitchFamily="50" charset="-128"/>
                        </a:rPr>
                        <a:t>1,380</a:t>
                      </a:r>
                      <a:r>
                        <a:rPr kumimoji="1" lang="ja-JP" altLang="en-US" sz="1250" dirty="0">
                          <a:solidFill>
                            <a:schemeClr val="tx1"/>
                          </a:solidFill>
                          <a:latin typeface="メイリオ" panose="020B0604030504040204" pitchFamily="50" charset="-128"/>
                          <a:ea typeface="メイリオ" panose="020B0604030504040204" pitchFamily="50" charset="-128"/>
                        </a:rPr>
                        <a:t>円</a:t>
                      </a:r>
                      <a:endParaRPr kumimoji="1" lang="en-US" altLang="ja-JP" sz="500" dirty="0">
                        <a:solidFill>
                          <a:schemeClr val="tx1"/>
                        </a:solidFill>
                        <a:latin typeface="メイリオ" panose="020B0604030504040204" pitchFamily="50" charset="-128"/>
                        <a:ea typeface="メイリオ"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98838459"/>
                  </a:ext>
                </a:extLst>
              </a:tr>
              <a:tr h="172073">
                <a:tc>
                  <a:txBody>
                    <a:bodyPr/>
                    <a:lstStyle/>
                    <a:p>
                      <a:pPr algn="r"/>
                      <a:endParaRPr kumimoji="1" lang="ja-JP" altLang="en-US" sz="500" dirty="0">
                        <a:solidFill>
                          <a:schemeClr val="tx1"/>
                        </a:solidFill>
                        <a:latin typeface="メイリオ" panose="020B0604030504040204" pitchFamily="50" charset="-128"/>
                        <a:ea typeface="メイリオ" panose="020B0604030504040204" pitchFamily="50" charset="-128"/>
                      </a:endParaRPr>
                    </a:p>
                  </a:txBody>
                  <a:tcP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7508871"/>
                  </a:ext>
                </a:extLst>
              </a:tr>
              <a:tr h="288743">
                <a:tc>
                  <a:txBody>
                    <a:bodyPr/>
                    <a:lstStyle/>
                    <a:p>
                      <a:pPr algn="ctr"/>
                      <a:r>
                        <a:rPr kumimoji="1" lang="ja-JP" altLang="en-US" dirty="0">
                          <a:solidFill>
                            <a:schemeClr val="tx1"/>
                          </a:solidFill>
                          <a:latin typeface="メイリオ" panose="020B0604030504040204" pitchFamily="50" charset="-128"/>
                          <a:ea typeface="メイリオ" panose="020B0604030504040204" pitchFamily="50" charset="-128"/>
                        </a:rPr>
                        <a:t>はね返り分</a:t>
                      </a:r>
                      <a:r>
                        <a:rPr kumimoji="1" lang="en-US" altLang="ja-JP" sz="900" dirty="0">
                          <a:solidFill>
                            <a:schemeClr val="tx1"/>
                          </a:solidFill>
                          <a:latin typeface="メイリオ" panose="020B0604030504040204" pitchFamily="50" charset="-128"/>
                          <a:ea typeface="メイリオ" panose="020B0604030504040204" pitchFamily="50" charset="-128"/>
                        </a:rPr>
                        <a:t>※ </a:t>
                      </a:r>
                      <a:r>
                        <a:rPr kumimoji="1" lang="en-US" altLang="ja-JP" sz="1250" dirty="0">
                          <a:solidFill>
                            <a:schemeClr val="tx1"/>
                          </a:solidFill>
                          <a:latin typeface="メイリオ" panose="020B0604030504040204" pitchFamily="50" charset="-128"/>
                          <a:ea typeface="メイリオ" panose="020B0604030504040204" pitchFamily="50" charset="-128"/>
                        </a:rPr>
                        <a:t>1,311</a:t>
                      </a:r>
                      <a:r>
                        <a:rPr kumimoji="1" lang="ja-JP" altLang="en-US" dirty="0">
                          <a:solidFill>
                            <a:schemeClr val="tx1"/>
                          </a:solidFill>
                          <a:latin typeface="メイリオ" panose="020B0604030504040204" pitchFamily="50" charset="-128"/>
                          <a:ea typeface="メイリオ" panose="020B0604030504040204" pitchFamily="50" charset="-128"/>
                        </a:rPr>
                        <a:t>円</a:t>
                      </a:r>
                    </a:p>
                  </a:txBody>
                  <a:tcPr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769554037"/>
                  </a:ext>
                </a:extLst>
              </a:tr>
              <a:tr h="876012">
                <a:tc>
                  <a:txBody>
                    <a:bodyPr/>
                    <a:lstStyle/>
                    <a:p>
                      <a:pPr marL="0" marR="0" lvl="0" indent="0" algn="l" defTabSz="633012" rtl="0" eaLnBrk="1" fontAlgn="auto" latinLnBrk="0" hangingPunct="1">
                        <a:lnSpc>
                          <a:spcPts val="1400"/>
                        </a:lnSpc>
                        <a:spcBef>
                          <a:spcPts val="60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給料等の一定割合により手当額が</a:t>
                      </a:r>
                      <a:endParaRPr lang="en-US" altLang="ja-JP" sz="800" b="0" i="0" u="none" strike="noStrike" baseline="0" dirty="0">
                        <a:solidFill>
                          <a:srgbClr val="000000"/>
                        </a:solidFill>
                        <a:latin typeface="メイリオ" panose="020B0604030504040204" pitchFamily="50" charset="-128"/>
                        <a:ea typeface="メイリオ" panose="020B0604030504040204" pitchFamily="50" charset="-128"/>
                      </a:endParaRPr>
                    </a:p>
                    <a:p>
                      <a:pPr marL="0" marR="0" lvl="0" indent="0" algn="l" defTabSz="633012" rtl="0" eaLnBrk="1" fontAlgn="auto" latinLnBrk="0" hangingPunct="1">
                        <a:lnSpc>
                          <a:spcPts val="1400"/>
                        </a:lnSpc>
                        <a:spcBef>
                          <a:spcPts val="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   </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定められているもの（地域手当</a:t>
                      </a:r>
                      <a:endParaRPr lang="en-US" altLang="ja-JP" sz="800" b="0" i="0" u="none" strike="noStrike" baseline="0" dirty="0">
                        <a:solidFill>
                          <a:srgbClr val="000000"/>
                        </a:solidFill>
                        <a:latin typeface="メイリオ" panose="020B0604030504040204" pitchFamily="50" charset="-128"/>
                        <a:ea typeface="メイリオ" panose="020B0604030504040204" pitchFamily="50" charset="-128"/>
                      </a:endParaRPr>
                    </a:p>
                    <a:p>
                      <a:pPr marL="0" marR="0" lvl="0" indent="0" algn="l" defTabSz="633012" rtl="0" eaLnBrk="1" fontAlgn="auto" latinLnBrk="0" hangingPunct="1">
                        <a:lnSpc>
                          <a:spcPts val="1400"/>
                        </a:lnSpc>
                        <a:spcBef>
                          <a:spcPts val="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   </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等）が、給料表改定の影響により</a:t>
                      </a:r>
                      <a:endParaRPr lang="en-US" altLang="ja-JP" sz="800" b="0" i="0" u="none" strike="noStrike" baseline="0" dirty="0">
                        <a:solidFill>
                          <a:srgbClr val="000000"/>
                        </a:solidFill>
                        <a:latin typeface="メイリオ" panose="020B0604030504040204" pitchFamily="50" charset="-128"/>
                        <a:ea typeface="メイリオ" panose="020B0604030504040204" pitchFamily="50" charset="-128"/>
                      </a:endParaRPr>
                    </a:p>
                    <a:p>
                      <a:pPr marL="0" marR="0" lvl="0" indent="0" algn="l" defTabSz="633012" rtl="0" eaLnBrk="1" fontAlgn="auto" latinLnBrk="0" hangingPunct="1">
                        <a:lnSpc>
                          <a:spcPts val="1400"/>
                        </a:lnSpc>
                        <a:spcBef>
                          <a:spcPts val="0"/>
                        </a:spcBef>
                        <a:spcAft>
                          <a:spcPts val="0"/>
                        </a:spcAft>
                        <a:buClrTx/>
                        <a:buSzTx/>
                        <a:buFontTx/>
                        <a:buNone/>
                        <a:tabLst/>
                        <a:defRPr/>
                      </a:pPr>
                      <a:r>
                        <a:rPr lang="en-US" altLang="ja-JP" sz="800" b="0" i="0" u="none" strike="noStrike" baseline="0" dirty="0">
                          <a:solidFill>
                            <a:srgbClr val="000000"/>
                          </a:solidFill>
                          <a:latin typeface="メイリオ" panose="020B0604030504040204" pitchFamily="50" charset="-128"/>
                          <a:ea typeface="メイリオ" panose="020B0604030504040204" pitchFamily="50" charset="-128"/>
                        </a:rPr>
                        <a:t>   </a:t>
                      </a:r>
                      <a:r>
                        <a:rPr lang="ja-JP" altLang="en-US" sz="800" b="0" i="0" u="none" strike="noStrike" baseline="0" dirty="0">
                          <a:solidFill>
                            <a:srgbClr val="000000"/>
                          </a:solidFill>
                          <a:latin typeface="メイリオ" panose="020B0604030504040204" pitchFamily="50" charset="-128"/>
                          <a:ea typeface="メイリオ" panose="020B0604030504040204" pitchFamily="50" charset="-128"/>
                        </a:rPr>
                        <a:t>増減する分をいう</a:t>
                      </a:r>
                      <a:endParaRPr kumimoji="1" lang="ja-JP" altLang="en-US" dirty="0">
                        <a:solidFill>
                          <a:schemeClr val="tx1"/>
                        </a:solidFill>
                        <a:latin typeface="メイリオ" panose="020B0604030504040204" pitchFamily="50" charset="-128"/>
                        <a:ea typeface="メイリオ" panose="020B0604030504040204" pitchFamily="50" charset="-128"/>
                      </a:endParaRPr>
                    </a:p>
                  </a:txBody>
                  <a:tcPr>
                    <a:lnT w="1905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448448013"/>
                  </a:ext>
                </a:extLst>
              </a:tr>
            </a:tbl>
          </a:graphicData>
        </a:graphic>
      </p:graphicFrame>
      <p:sp>
        <p:nvSpPr>
          <p:cNvPr id="5" name="上矢印 4"/>
          <p:cNvSpPr/>
          <p:nvPr/>
        </p:nvSpPr>
        <p:spPr>
          <a:xfrm>
            <a:off x="2135250" y="1135810"/>
            <a:ext cx="285637" cy="595784"/>
          </a:xfrm>
          <a:prstGeom prst="upArrow">
            <a:avLst/>
          </a:prstGeom>
          <a:solidFill>
            <a:srgbClr val="E9EDF4"/>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dirty="0">
                <a:solidFill>
                  <a:schemeClr val="tx1"/>
                </a:solidFill>
                <a:latin typeface="メイリオ" panose="020B0604030504040204" pitchFamily="50" charset="-128"/>
                <a:ea typeface="メイリオ" panose="020B0604030504040204" pitchFamily="50" charset="-128"/>
              </a:rPr>
              <a:t>引上げ</a:t>
            </a:r>
          </a:p>
        </p:txBody>
      </p:sp>
      <p:graphicFrame>
        <p:nvGraphicFramePr>
          <p:cNvPr id="7" name="表 8">
            <a:extLst>
              <a:ext uri="{FF2B5EF4-FFF2-40B4-BE49-F238E27FC236}">
                <a16:creationId xmlns:a16="http://schemas.microsoft.com/office/drawing/2014/main" id="{C109422A-38EE-4DB6-AE43-94851843E67D}"/>
              </a:ext>
            </a:extLst>
          </p:cNvPr>
          <p:cNvGraphicFramePr>
            <a:graphicFrameLocks noGrp="1"/>
          </p:cNvGraphicFramePr>
          <p:nvPr>
            <p:extLst>
              <p:ext uri="{D42A27DB-BD31-4B8C-83A1-F6EECF244321}">
                <p14:modId xmlns:p14="http://schemas.microsoft.com/office/powerpoint/2010/main" val="2303810935"/>
              </p:ext>
            </p:extLst>
          </p:nvPr>
        </p:nvGraphicFramePr>
        <p:xfrm>
          <a:off x="585120" y="5515383"/>
          <a:ext cx="2267817" cy="1337520"/>
        </p:xfrm>
        <a:graphic>
          <a:graphicData uri="http://schemas.openxmlformats.org/drawingml/2006/table">
            <a:tbl>
              <a:tblPr firstRow="1" bandRow="1">
                <a:tableStyleId>{5C22544A-7EE6-4342-B048-85BDC9FD1C3A}</a:tableStyleId>
              </a:tblPr>
              <a:tblGrid>
                <a:gridCol w="755939">
                  <a:extLst>
                    <a:ext uri="{9D8B030D-6E8A-4147-A177-3AD203B41FA5}">
                      <a16:colId xmlns:a16="http://schemas.microsoft.com/office/drawing/2014/main" val="3515825988"/>
                    </a:ext>
                  </a:extLst>
                </a:gridCol>
                <a:gridCol w="755939">
                  <a:extLst>
                    <a:ext uri="{9D8B030D-6E8A-4147-A177-3AD203B41FA5}">
                      <a16:colId xmlns:a16="http://schemas.microsoft.com/office/drawing/2014/main" val="1024792065"/>
                    </a:ext>
                  </a:extLst>
                </a:gridCol>
                <a:gridCol w="755939">
                  <a:extLst>
                    <a:ext uri="{9D8B030D-6E8A-4147-A177-3AD203B41FA5}">
                      <a16:colId xmlns:a16="http://schemas.microsoft.com/office/drawing/2014/main" val="3114050517"/>
                    </a:ext>
                  </a:extLst>
                </a:gridCol>
              </a:tblGrid>
              <a:tr h="327363">
                <a:tc gridSpan="3">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1200" dirty="0">
                          <a:solidFill>
                            <a:schemeClr val="tx1"/>
                          </a:solidFill>
                          <a:latin typeface="メイリオ" panose="020B0604030504040204" pitchFamily="50" charset="-128"/>
                          <a:ea typeface="メイリオ" panose="020B0604030504040204" pitchFamily="50" charset="-128"/>
                        </a:rPr>
                        <a:t>年間支給月数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kumimoji="1" lang="ja-JP" altLang="en-US" dirty="0"/>
                    </a:p>
                  </a:txBody>
                  <a:tcPr/>
                </a:tc>
                <a:tc hMerge="1">
                  <a:txBody>
                    <a:bodyPr/>
                    <a:lstStyle/>
                    <a:p>
                      <a:endParaRPr kumimoji="1" lang="ja-JP" altLang="en-US" dirty="0"/>
                    </a:p>
                  </a:txBody>
                  <a:tcPr/>
                </a:tc>
                <a:extLst>
                  <a:ext uri="{0D108BD9-81ED-4DB2-BD59-A6C34878D82A}">
                    <a16:rowId xmlns:a16="http://schemas.microsoft.com/office/drawing/2014/main" val="2685121819"/>
                  </a:ext>
                </a:extLst>
              </a:tr>
              <a:tr h="442546">
                <a:tc>
                  <a:txBody>
                    <a:body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民間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職員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solidFill>
                            <a:schemeClr val="tx1"/>
                          </a:solidFill>
                          <a:latin typeface="メイリオ" panose="020B0604030504040204" pitchFamily="50" charset="-128"/>
                          <a:ea typeface="メイリオ" panose="020B0604030504040204" pitchFamily="50" charset="-128"/>
                        </a:rPr>
                        <a:t>較差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2320792"/>
                  </a:ext>
                </a:extLst>
              </a:tr>
              <a:tr h="567611">
                <a:tc>
                  <a:txBody>
                    <a:bodyPr/>
                    <a:lstStyle/>
                    <a:p>
                      <a:pPr algn="ctr"/>
                      <a:r>
                        <a:rPr kumimoji="1" lang="en-US" altLang="ja-JP" sz="1100" dirty="0">
                          <a:solidFill>
                            <a:schemeClr val="tx1"/>
                          </a:solidFill>
                          <a:latin typeface="メイリオ" panose="020B0604030504040204" pitchFamily="50" charset="-128"/>
                          <a:ea typeface="メイリオ" panose="020B0604030504040204" pitchFamily="50" charset="-128"/>
                        </a:rPr>
                        <a:t>4.71</a:t>
                      </a:r>
                      <a:r>
                        <a:rPr kumimoji="1" lang="ja-JP" altLang="en-US" sz="1100"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100" dirty="0">
                          <a:solidFill>
                            <a:schemeClr val="tx1"/>
                          </a:solidFill>
                          <a:latin typeface="メイリオ" panose="020B0604030504040204" pitchFamily="50" charset="-128"/>
                          <a:ea typeface="メイリオ" panose="020B0604030504040204" pitchFamily="50" charset="-128"/>
                        </a:rPr>
                        <a:t>4.65</a:t>
                      </a:r>
                      <a:r>
                        <a:rPr kumimoji="1" lang="ja-JP" altLang="en-US" sz="1100"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100" dirty="0">
                          <a:solidFill>
                            <a:schemeClr val="tx1"/>
                          </a:solidFill>
                          <a:latin typeface="メイリオ" panose="020B0604030504040204" pitchFamily="50" charset="-128"/>
                          <a:ea typeface="メイリオ" panose="020B0604030504040204" pitchFamily="50" charset="-128"/>
                        </a:rPr>
                        <a:t>0.06</a:t>
                      </a:r>
                      <a:r>
                        <a:rPr kumimoji="1" lang="ja-JP" altLang="en-US" sz="1100" dirty="0">
                          <a:solidFill>
                            <a:schemeClr val="tx1"/>
                          </a:solidFill>
                          <a:latin typeface="メイリオ" panose="020B0604030504040204" pitchFamily="50" charset="-128"/>
                          <a:ea typeface="メイリオ" panose="020B0604030504040204" pitchFamily="50" charset="-128"/>
                        </a:rPr>
                        <a:t>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8505951"/>
                  </a:ext>
                </a:extLst>
              </a:tr>
            </a:tbl>
          </a:graphicData>
        </a:graphic>
      </p:graphicFrame>
      <p:sp>
        <p:nvSpPr>
          <p:cNvPr id="12" name="吹き出し: 下矢印 11">
            <a:extLst>
              <a:ext uri="{FF2B5EF4-FFF2-40B4-BE49-F238E27FC236}">
                <a16:creationId xmlns:a16="http://schemas.microsoft.com/office/drawing/2014/main" id="{14D1CE21-E657-4C07-96BB-3F9F402AC273}"/>
              </a:ext>
            </a:extLst>
          </p:cNvPr>
          <p:cNvSpPr/>
          <p:nvPr/>
        </p:nvSpPr>
        <p:spPr>
          <a:xfrm rot="16200000">
            <a:off x="2310076" y="5780367"/>
            <a:ext cx="866387" cy="1111920"/>
          </a:xfrm>
          <a:prstGeom prst="downArrowCallout">
            <a:avLst>
              <a:gd name="adj1" fmla="val 14795"/>
              <a:gd name="adj2" fmla="val 19168"/>
              <a:gd name="adj3" fmla="val 13336"/>
              <a:gd name="adj4" fmla="val 75911"/>
            </a:avLst>
          </a:prstGeom>
          <a:noFill/>
          <a:ln w="285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82869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コンテンツ プレースホルダー 3"/>
          <p:cNvSpPr txBox="1">
            <a:spLocks/>
          </p:cNvSpPr>
          <p:nvPr/>
        </p:nvSpPr>
        <p:spPr>
          <a:xfrm>
            <a:off x="580292" y="804165"/>
            <a:ext cx="5697415" cy="1656184"/>
          </a:xfrm>
          <a:prstGeom prst="roundRect">
            <a:avLst>
              <a:gd name="adj" fmla="val 5917"/>
            </a:avLst>
          </a:prstGeom>
          <a:ln>
            <a:solidFill>
              <a:schemeClr val="tx1"/>
            </a:solidFill>
          </a:ln>
        </p:spPr>
        <p:txBody>
          <a:bodyPr vert="horz" lIns="63305" tIns="99692" rIns="63305" bIns="99692" rtlCol="0" anchor="ctr" anchorCtr="0">
            <a:noAutofit/>
          </a:bodyPr>
          <a:lstStyle>
            <a:lvl1pPr marL="237380" indent="-237380" algn="l" defTabSz="633012" rtl="0" eaLnBrk="1" latinLnBrk="0" hangingPunct="1">
              <a:spcBef>
                <a:spcPct val="20000"/>
              </a:spcBef>
              <a:buFont typeface="Arial" panose="020B0604020202020204" pitchFamily="34" charset="0"/>
              <a:buChar char="•"/>
              <a:defRPr kumimoji="1" sz="2215" kern="1200">
                <a:solidFill>
                  <a:schemeClr val="tx1"/>
                </a:solidFill>
                <a:latin typeface="+mn-lt"/>
                <a:ea typeface="+mn-ea"/>
                <a:cs typeface="+mn-cs"/>
              </a:defRPr>
            </a:lvl1pPr>
            <a:lvl2pPr marL="514323" indent="-197816" algn="l" defTabSz="633012" rtl="0" eaLnBrk="1" latinLnBrk="0" hangingPunct="1">
              <a:spcBef>
                <a:spcPct val="20000"/>
              </a:spcBef>
              <a:buFont typeface="Arial" panose="020B0604020202020204" pitchFamily="34" charset="0"/>
              <a:buChar char="–"/>
              <a:defRPr kumimoji="1" sz="1938" kern="1200">
                <a:solidFill>
                  <a:schemeClr val="tx1"/>
                </a:solidFill>
                <a:latin typeface="+mn-lt"/>
                <a:ea typeface="+mn-ea"/>
                <a:cs typeface="+mn-cs"/>
              </a:defRPr>
            </a:lvl2pPr>
            <a:lvl3pPr marL="791266" indent="-158254" algn="l" defTabSz="633012" rtl="0" eaLnBrk="1" latinLnBrk="0" hangingPunct="1">
              <a:spcBef>
                <a:spcPct val="20000"/>
              </a:spcBef>
              <a:buFont typeface="Arial" panose="020B0604020202020204" pitchFamily="34" charset="0"/>
              <a:buChar char="•"/>
              <a:defRPr kumimoji="1" sz="1662" kern="1200">
                <a:solidFill>
                  <a:schemeClr val="tx1"/>
                </a:solidFill>
                <a:latin typeface="+mn-lt"/>
                <a:ea typeface="+mn-ea"/>
                <a:cs typeface="+mn-cs"/>
              </a:defRPr>
            </a:lvl3pPr>
            <a:lvl4pPr marL="1107772"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4pPr>
            <a:lvl5pPr marL="142427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5pPr>
            <a:lvl6pPr marL="1740785"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6pPr>
            <a:lvl7pPr marL="2057291"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7pPr>
            <a:lvl8pPr marL="2373798"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8pPr>
            <a:lvl9pPr marL="2690303" indent="-158254" algn="l" defTabSz="633012" rtl="0" eaLnBrk="1" latinLnBrk="0" hangingPunct="1">
              <a:spcBef>
                <a:spcPct val="20000"/>
              </a:spcBef>
              <a:buFont typeface="Arial" panose="020B0604020202020204" pitchFamily="34" charset="0"/>
              <a:buChar char="•"/>
              <a:defRPr kumimoji="1" sz="1385" kern="1200">
                <a:solidFill>
                  <a:schemeClr val="tx1"/>
                </a:solidFill>
                <a:latin typeface="+mn-lt"/>
                <a:ea typeface="+mn-ea"/>
                <a:cs typeface="+mn-cs"/>
              </a:defRPr>
            </a:lvl9pPr>
          </a:lstStyle>
          <a:p>
            <a:pPr marL="264830" indent="-171450">
              <a:lnSpc>
                <a:spcPct val="150000"/>
              </a:lnSpc>
              <a:spcBef>
                <a:spcPts val="0"/>
              </a:spcBef>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民間との給与比較を行っている行政職給料表の改定にあたり、人材確保の観点から初任給層については、大阪市域に在勤する国家公務員一般職を目安に引上げるとともに、</a:t>
            </a:r>
            <a:r>
              <a:rPr lang="ja-JP" altLang="en-US" sz="900" dirty="0">
                <a:latin typeface="メイリオ" panose="020B0604030504040204" pitchFamily="50" charset="-128"/>
                <a:ea typeface="メイリオ" panose="020B0604030504040204" pitchFamily="50" charset="-128"/>
              </a:rPr>
              <a:t>組織での業務遂行において重要な役割を担っている中堅層以上の職員については令和７年を上回る改定を行い、</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全職員に配分されるように引上げ改定を行います。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93380" indent="0">
              <a:lnSpc>
                <a:spcPct val="150000"/>
              </a:lnSpc>
              <a:spcBef>
                <a:spcPts val="0"/>
              </a:spcBef>
              <a:buNone/>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⇒初任給に係る号給の給料月額は、大卒程度で</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8,900</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円、高卒程度で</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9,300</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円の引上げとなります。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marL="264830" indent="-171450">
              <a:lnSpc>
                <a:spcPct val="150000"/>
              </a:lnSpc>
              <a:spcBef>
                <a:spcPts val="0"/>
              </a:spcBef>
              <a:buFont typeface="Wingdings" panose="05000000000000000000" pitchFamily="2" charset="2"/>
              <a:buChar char="l"/>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行政職給料表の級別の改定率については図１、改定前後の初任給月額については図２のとおりです。（図２の金額は、はね返り分を含みます。）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pic>
        <p:nvPicPr>
          <p:cNvPr id="28" name="図 27">
            <a:extLst>
              <a:ext uri="{FF2B5EF4-FFF2-40B4-BE49-F238E27FC236}">
                <a16:creationId xmlns:a16="http://schemas.microsoft.com/office/drawing/2014/main" id="{4167172A-27D3-CF41-8A17-309CC5AFF4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89128" y="5457056"/>
            <a:ext cx="2781840" cy="2004187"/>
          </a:xfrm>
          <a:prstGeom prst="rect">
            <a:avLst/>
          </a:prstGeom>
        </p:spPr>
      </p:pic>
      <p:pic>
        <p:nvPicPr>
          <p:cNvPr id="26" name="図 25">
            <a:extLst>
              <a:ext uri="{FF2B5EF4-FFF2-40B4-BE49-F238E27FC236}">
                <a16:creationId xmlns:a16="http://schemas.microsoft.com/office/drawing/2014/main" id="{032E9459-EA3C-A2B5-9FA1-783BBCFC1D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1052" y="5457056"/>
            <a:ext cx="2781840" cy="1995602"/>
          </a:xfrm>
          <a:prstGeom prst="rect">
            <a:avLst/>
          </a:prstGeom>
        </p:spPr>
      </p:pic>
      <p:sp>
        <p:nvSpPr>
          <p:cNvPr id="4" name="スライド番号プレースホルダー 3">
            <a:extLst>
              <a:ext uri="{FF2B5EF4-FFF2-40B4-BE49-F238E27FC236}">
                <a16:creationId xmlns:a16="http://schemas.microsoft.com/office/drawing/2014/main" id="{6A1DB026-2DBA-4ABD-92B2-2BEDA14017B1}"/>
              </a:ext>
            </a:extLst>
          </p:cNvPr>
          <p:cNvSpPr>
            <a:spLocks noGrp="1"/>
          </p:cNvSpPr>
          <p:nvPr>
            <p:ph type="sldNum" sz="quarter" idx="12"/>
          </p:nvPr>
        </p:nvSpPr>
        <p:spPr/>
        <p:txBody>
          <a:bodyPr/>
          <a:lstStyle/>
          <a:p>
            <a:r>
              <a:rPr lang="en-US" altLang="ja-JP" dirty="0"/>
              <a:t>4</a:t>
            </a:r>
            <a:endParaRPr lang="ja-JP" altLang="en-US" dirty="0"/>
          </a:p>
        </p:txBody>
      </p:sp>
      <p:sp>
        <p:nvSpPr>
          <p:cNvPr id="5" name="タイトル 1">
            <a:extLst>
              <a:ext uri="{FF2B5EF4-FFF2-40B4-BE49-F238E27FC236}">
                <a16:creationId xmlns:a16="http://schemas.microsoft.com/office/drawing/2014/main" id="{04E8F760-A45B-4866-8433-4242DC3FF2F1}"/>
              </a:ext>
            </a:extLst>
          </p:cNvPr>
          <p:cNvSpPr txBox="1">
            <a:spLocks/>
          </p:cNvSpPr>
          <p:nvPr/>
        </p:nvSpPr>
        <p:spPr>
          <a:xfrm>
            <a:off x="567144" y="200472"/>
            <a:ext cx="5732308" cy="498462"/>
          </a:xfrm>
          <a:prstGeom prst="rect">
            <a:avLst/>
          </a:prstGeom>
          <a:solidFill>
            <a:schemeClr val="tx2">
              <a:lumMod val="60000"/>
              <a:lumOff val="40000"/>
            </a:schemeClr>
          </a:solidFill>
        </p:spPr>
        <p:txBody>
          <a:bodyPr vert="horz" lIns="91440" tIns="45720" rIns="91440" bIns="45720" rtlCol="0" anchor="ctr">
            <a:noAutofit/>
          </a:bodyPr>
          <a:lstStyle>
            <a:lvl1pPr algn="ctr" defTabSz="633012" rtl="0" eaLnBrk="1" latinLnBrk="0" hangingPunct="1">
              <a:spcBef>
                <a:spcPct val="0"/>
              </a:spcBef>
              <a:buNone/>
              <a:defRPr kumimoji="1" sz="3046" kern="1200">
                <a:solidFill>
                  <a:schemeClr val="tx1"/>
                </a:solidFill>
                <a:latin typeface="+mj-lt"/>
                <a:ea typeface="+mj-ea"/>
                <a:cs typeface="+mj-cs"/>
              </a:defRPr>
            </a:lvl1p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５　給料表の改定について</a:t>
            </a:r>
          </a:p>
        </p:txBody>
      </p:sp>
      <p:sp>
        <p:nvSpPr>
          <p:cNvPr id="16" name="テキスト ボックス 15">
            <a:extLst>
              <a:ext uri="{FF2B5EF4-FFF2-40B4-BE49-F238E27FC236}">
                <a16:creationId xmlns:a16="http://schemas.microsoft.com/office/drawing/2014/main" id="{07BD5676-B96D-4267-AAD5-8716436D5C88}"/>
              </a:ext>
            </a:extLst>
          </p:cNvPr>
          <p:cNvSpPr txBox="1"/>
          <p:nvPr/>
        </p:nvSpPr>
        <p:spPr>
          <a:xfrm>
            <a:off x="656382" y="7696043"/>
            <a:ext cx="5732308" cy="630942"/>
          </a:xfrm>
          <a:prstGeom prst="rect">
            <a:avLst/>
          </a:prstGeom>
          <a:noFill/>
        </p:spPr>
        <p:txBody>
          <a:bodyPr wrap="square" rtlCol="0">
            <a:spAutoFit/>
          </a:bodyPr>
          <a:lstStyle/>
          <a:p>
            <a:pPr>
              <a:lnSpc>
                <a:spcPct val="150000"/>
              </a:lnSpc>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注　１　民間従業員の初任給は、 本年の職種別民間給与実態調査によるもの。</a:t>
            </a:r>
          </a:p>
          <a:p>
            <a:pPr>
              <a:lnSpc>
                <a:spcPct val="150000"/>
              </a:lnSpc>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２　大阪府職員の初任給は、給料と地域手当（勧告前は</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12.8%</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、勧告後は</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13.2</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％）の合計額。</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a:p>
            <a:pPr>
              <a:lnSpc>
                <a:spcPct val="150000"/>
              </a:lnSpc>
            </a:pP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　　　　３　</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国家公務員（大阪市域）の初任給は、給料と地域手当（</a:t>
            </a:r>
            <a:r>
              <a:rPr lang="en-US" altLang="ja-JP" sz="800" dirty="0">
                <a:latin typeface="メイリオ" panose="020B0604030504040204" pitchFamily="50" charset="-128"/>
                <a:ea typeface="メイリオ" panose="020B0604030504040204" pitchFamily="50" charset="-128"/>
                <a:cs typeface="メイリオ" panose="020B0604030504040204" pitchFamily="50" charset="-128"/>
              </a:rPr>
              <a:t>16</a:t>
            </a: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％）の合計額。</a:t>
            </a:r>
            <a:endPar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 name="正方形/長方形 6"/>
          <p:cNvSpPr/>
          <p:nvPr/>
        </p:nvSpPr>
        <p:spPr>
          <a:xfrm>
            <a:off x="580292" y="5062522"/>
            <a:ext cx="1813148"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00" dirty="0">
                <a:solidFill>
                  <a:schemeClr val="tx1"/>
                </a:solidFill>
                <a:latin typeface="メイリオ" panose="020B0604030504040204" pitchFamily="50" charset="-128"/>
                <a:ea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rPr>
              <a:t>図</a:t>
            </a:r>
            <a:r>
              <a:rPr kumimoji="1" lang="ja-JP" altLang="en-US" sz="1000" dirty="0">
                <a:solidFill>
                  <a:schemeClr val="tx1"/>
                </a:solidFill>
                <a:latin typeface="メイリオ" panose="020B0604030504040204" pitchFamily="50" charset="-128"/>
                <a:ea typeface="メイリオ" panose="020B0604030504040204" pitchFamily="50" charset="-128"/>
              </a:rPr>
              <a:t>２</a:t>
            </a:r>
            <a:r>
              <a:rPr kumimoji="1" lang="en-US" altLang="ja-JP" sz="1000" dirty="0">
                <a:solidFill>
                  <a:schemeClr val="tx1"/>
                </a:solidFill>
                <a:latin typeface="メイリオ" panose="020B0604030504040204" pitchFamily="50" charset="-128"/>
                <a:ea typeface="メイリオ" panose="020B0604030504040204" pitchFamily="50" charset="-128"/>
              </a:rPr>
              <a:t>】</a:t>
            </a:r>
            <a:r>
              <a:rPr kumimoji="1" lang="ja-JP" altLang="en-US" sz="1000" dirty="0">
                <a:solidFill>
                  <a:schemeClr val="tx1"/>
                </a:solidFill>
                <a:latin typeface="メイリオ" panose="020B0604030504040204" pitchFamily="50" charset="-128"/>
                <a:ea typeface="メイリオ" panose="020B0604030504040204" pitchFamily="50" charset="-128"/>
              </a:rPr>
              <a:t>学歴別初任給</a:t>
            </a:r>
          </a:p>
        </p:txBody>
      </p:sp>
      <p:sp>
        <p:nvSpPr>
          <p:cNvPr id="29" name="正方形/長方形 28"/>
          <p:cNvSpPr/>
          <p:nvPr/>
        </p:nvSpPr>
        <p:spPr>
          <a:xfrm>
            <a:off x="567144" y="2729771"/>
            <a:ext cx="3129996"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ja-JP" sz="1000" dirty="0">
                <a:solidFill>
                  <a:schemeClr val="tx1"/>
                </a:solidFill>
                <a:latin typeface="メイリオ" panose="020B0604030504040204" pitchFamily="50" charset="-128"/>
                <a:ea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rPr>
              <a:t>図１</a:t>
            </a:r>
            <a:r>
              <a:rPr lang="en-US" altLang="ja-JP" sz="1000" dirty="0">
                <a:solidFill>
                  <a:schemeClr val="tx1"/>
                </a:solidFill>
                <a:latin typeface="メイリオ" panose="020B0604030504040204" pitchFamily="50" charset="-128"/>
                <a:ea typeface="メイリオ" panose="020B0604030504040204" pitchFamily="50" charset="-128"/>
              </a:rPr>
              <a:t>】</a:t>
            </a:r>
            <a:r>
              <a:rPr lang="ja-JP" altLang="en-US" sz="1000" dirty="0">
                <a:solidFill>
                  <a:schemeClr val="tx1"/>
                </a:solidFill>
                <a:latin typeface="メイリオ" panose="020B0604030504040204" pitchFamily="50" charset="-128"/>
                <a:ea typeface="メイリオ" panose="020B0604030504040204" pitchFamily="50" charset="-128"/>
              </a:rPr>
              <a:t>級別の改定率（行政職給料表）</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graphicFrame>
        <p:nvGraphicFramePr>
          <p:cNvPr id="2" name="表 1">
            <a:extLst>
              <a:ext uri="{FF2B5EF4-FFF2-40B4-BE49-F238E27FC236}">
                <a16:creationId xmlns:a16="http://schemas.microsoft.com/office/drawing/2014/main" id="{21F5D00A-18E5-AE1A-87FB-AA1D799FEABC}"/>
              </a:ext>
            </a:extLst>
          </p:cNvPr>
          <p:cNvGraphicFramePr>
            <a:graphicFrameLocks noGrp="1"/>
          </p:cNvGraphicFramePr>
          <p:nvPr>
            <p:extLst>
              <p:ext uri="{D42A27DB-BD31-4B8C-83A1-F6EECF244321}">
                <p14:modId xmlns:p14="http://schemas.microsoft.com/office/powerpoint/2010/main" val="3269609919"/>
              </p:ext>
            </p:extLst>
          </p:nvPr>
        </p:nvGraphicFramePr>
        <p:xfrm>
          <a:off x="580292" y="3105108"/>
          <a:ext cx="5690676" cy="1400028"/>
        </p:xfrm>
        <a:graphic>
          <a:graphicData uri="http://schemas.openxmlformats.org/drawingml/2006/table">
            <a:tbl>
              <a:tblPr firstRow="1" bandRow="1">
                <a:tableStyleId>{5C22544A-7EE6-4342-B048-85BDC9FD1C3A}</a:tableStyleId>
              </a:tblPr>
              <a:tblGrid>
                <a:gridCol w="537708">
                  <a:extLst>
                    <a:ext uri="{9D8B030D-6E8A-4147-A177-3AD203B41FA5}">
                      <a16:colId xmlns:a16="http://schemas.microsoft.com/office/drawing/2014/main" val="2888279749"/>
                    </a:ext>
                  </a:extLst>
                </a:gridCol>
                <a:gridCol w="644121">
                  <a:extLst>
                    <a:ext uri="{9D8B030D-6E8A-4147-A177-3AD203B41FA5}">
                      <a16:colId xmlns:a16="http://schemas.microsoft.com/office/drawing/2014/main" val="4037272329"/>
                    </a:ext>
                  </a:extLst>
                </a:gridCol>
                <a:gridCol w="644121">
                  <a:extLst>
                    <a:ext uri="{9D8B030D-6E8A-4147-A177-3AD203B41FA5}">
                      <a16:colId xmlns:a16="http://schemas.microsoft.com/office/drawing/2014/main" val="3811413245"/>
                    </a:ext>
                  </a:extLst>
                </a:gridCol>
                <a:gridCol w="644121">
                  <a:extLst>
                    <a:ext uri="{9D8B030D-6E8A-4147-A177-3AD203B41FA5}">
                      <a16:colId xmlns:a16="http://schemas.microsoft.com/office/drawing/2014/main" val="6212009"/>
                    </a:ext>
                  </a:extLst>
                </a:gridCol>
                <a:gridCol w="644121">
                  <a:extLst>
                    <a:ext uri="{9D8B030D-6E8A-4147-A177-3AD203B41FA5}">
                      <a16:colId xmlns:a16="http://schemas.microsoft.com/office/drawing/2014/main" val="313614377"/>
                    </a:ext>
                  </a:extLst>
                </a:gridCol>
                <a:gridCol w="644121">
                  <a:extLst>
                    <a:ext uri="{9D8B030D-6E8A-4147-A177-3AD203B41FA5}">
                      <a16:colId xmlns:a16="http://schemas.microsoft.com/office/drawing/2014/main" val="1984196607"/>
                    </a:ext>
                  </a:extLst>
                </a:gridCol>
                <a:gridCol w="644121">
                  <a:extLst>
                    <a:ext uri="{9D8B030D-6E8A-4147-A177-3AD203B41FA5}">
                      <a16:colId xmlns:a16="http://schemas.microsoft.com/office/drawing/2014/main" val="1937361500"/>
                    </a:ext>
                  </a:extLst>
                </a:gridCol>
                <a:gridCol w="644121">
                  <a:extLst>
                    <a:ext uri="{9D8B030D-6E8A-4147-A177-3AD203B41FA5}">
                      <a16:colId xmlns:a16="http://schemas.microsoft.com/office/drawing/2014/main" val="572261911"/>
                    </a:ext>
                  </a:extLst>
                </a:gridCol>
                <a:gridCol w="644121">
                  <a:extLst>
                    <a:ext uri="{9D8B030D-6E8A-4147-A177-3AD203B41FA5}">
                      <a16:colId xmlns:a16="http://schemas.microsoft.com/office/drawing/2014/main" val="1565883692"/>
                    </a:ext>
                  </a:extLst>
                </a:gridCol>
              </a:tblGrid>
              <a:tr h="466676">
                <a:tc>
                  <a:txBody>
                    <a:bodyPr/>
                    <a:lstStyle/>
                    <a:p>
                      <a:endParaRPr kumimoji="1" lang="ja-JP" altLang="en-US" sz="900" baseline="0" dirty="0"/>
                    </a:p>
                  </a:txBody>
                  <a:tcPr anchor="ctr" anchorCtr="1"/>
                </a:tc>
                <a:tc>
                  <a:txBody>
                    <a:bodyPr/>
                    <a:lstStyle/>
                    <a:p>
                      <a:r>
                        <a:rPr kumimoji="1" lang="ja-JP" altLang="en-US" sz="1050" baseline="0" dirty="0">
                          <a:latin typeface="メイリオ" panose="020B0604030504040204" pitchFamily="50" charset="-128"/>
                          <a:ea typeface="メイリオ" panose="020B0604030504040204" pitchFamily="50" charset="-128"/>
                        </a:rPr>
                        <a:t>１級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２級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３級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４級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５級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６級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７級</a:t>
                      </a:r>
                    </a:p>
                  </a:txBody>
                  <a:tcPr anchor="ctr" anchorCtr="1"/>
                </a:tc>
                <a:tc>
                  <a:txBody>
                    <a:bodyPr/>
                    <a:lstStyle/>
                    <a:p>
                      <a:pPr marL="0" marR="0" lvl="0" indent="0" algn="l" defTabSz="633012" rtl="0" eaLnBrk="1" fontAlgn="auto" latinLnBrk="0" hangingPunct="1">
                        <a:lnSpc>
                          <a:spcPct val="100000"/>
                        </a:lnSpc>
                        <a:spcBef>
                          <a:spcPts val="0"/>
                        </a:spcBef>
                        <a:spcAft>
                          <a:spcPts val="0"/>
                        </a:spcAft>
                        <a:buClrTx/>
                        <a:buSzTx/>
                        <a:buFontTx/>
                        <a:buNone/>
                        <a:tabLst/>
                        <a:defRPr/>
                      </a:pPr>
                      <a:r>
                        <a:rPr kumimoji="1" lang="ja-JP" altLang="en-US" sz="1050" baseline="0" dirty="0">
                          <a:latin typeface="メイリオ" panose="020B0604030504040204" pitchFamily="50" charset="-128"/>
                          <a:ea typeface="メイリオ" panose="020B0604030504040204" pitchFamily="50" charset="-128"/>
                        </a:rPr>
                        <a:t>８級</a:t>
                      </a:r>
                    </a:p>
                  </a:txBody>
                  <a:tcPr anchor="ctr" anchorCtr="1"/>
                </a:tc>
                <a:extLst>
                  <a:ext uri="{0D108BD9-81ED-4DB2-BD59-A6C34878D82A}">
                    <a16:rowId xmlns:a16="http://schemas.microsoft.com/office/drawing/2014/main" val="3500548798"/>
                  </a:ext>
                </a:extLst>
              </a:tr>
              <a:tr h="466676">
                <a:tc>
                  <a:txBody>
                    <a:bodyPr/>
                    <a:lstStyle/>
                    <a:p>
                      <a:r>
                        <a:rPr kumimoji="1" lang="ja-JP" altLang="en-US" sz="900" b="0" baseline="0" dirty="0">
                          <a:latin typeface="メイリオ" panose="020B0604030504040204" pitchFamily="50" charset="-128"/>
                          <a:ea typeface="メイリオ" panose="020B0604030504040204" pitchFamily="50" charset="-128"/>
                        </a:rPr>
                        <a:t>平　均</a:t>
                      </a:r>
                      <a:endParaRPr kumimoji="1" lang="en-US" altLang="ja-JP" sz="900" b="0" baseline="0" dirty="0">
                        <a:latin typeface="メイリオ" panose="020B0604030504040204" pitchFamily="50" charset="-128"/>
                        <a:ea typeface="メイリオ" panose="020B0604030504040204" pitchFamily="50" charset="-128"/>
                      </a:endParaRPr>
                    </a:p>
                    <a:p>
                      <a:r>
                        <a:rPr kumimoji="1" lang="ja-JP" altLang="en-US" sz="900" b="0" baseline="0" dirty="0">
                          <a:latin typeface="メイリオ" panose="020B0604030504040204" pitchFamily="50" charset="-128"/>
                          <a:ea typeface="メイリオ" panose="020B0604030504040204" pitchFamily="50" charset="-128"/>
                        </a:rPr>
                        <a:t>改定率</a:t>
                      </a: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3.6</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3.0</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2.8</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2.6</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2.4</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2.3</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2.1</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1.9</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extLst>
                  <a:ext uri="{0D108BD9-81ED-4DB2-BD59-A6C34878D82A}">
                    <a16:rowId xmlns:a16="http://schemas.microsoft.com/office/drawing/2014/main" val="3022508761"/>
                  </a:ext>
                </a:extLst>
              </a:tr>
              <a:tr h="466676">
                <a:tc>
                  <a:txBody>
                    <a:bodyPr/>
                    <a:lstStyle/>
                    <a:p>
                      <a:r>
                        <a:rPr kumimoji="1" lang="ja-JP" altLang="en-US" sz="900" b="0" baseline="0" dirty="0">
                          <a:latin typeface="メイリオ" panose="020B0604030504040204" pitchFamily="50" charset="-128"/>
                          <a:ea typeface="メイリオ" panose="020B0604030504040204" pitchFamily="50" charset="-128"/>
                        </a:rPr>
                        <a:t>改定率</a:t>
                      </a:r>
                      <a:endParaRPr kumimoji="1" lang="en-US" altLang="ja-JP" sz="900" b="0" baseline="0" dirty="0">
                        <a:latin typeface="メイリオ" panose="020B0604030504040204" pitchFamily="50" charset="-128"/>
                        <a:ea typeface="メイリオ" panose="020B0604030504040204" pitchFamily="50" charset="-128"/>
                      </a:endParaRPr>
                    </a:p>
                    <a:p>
                      <a:r>
                        <a:rPr kumimoji="1" lang="ja-JP" altLang="en-US" sz="900" b="0" baseline="0" dirty="0">
                          <a:latin typeface="メイリオ" panose="020B0604030504040204" pitchFamily="50" charset="-128"/>
                          <a:ea typeface="メイリオ" panose="020B0604030504040204" pitchFamily="50" charset="-128"/>
                        </a:rPr>
                        <a:t>（</a:t>
                      </a:r>
                      <a:r>
                        <a:rPr kumimoji="1" lang="en-US" altLang="ja-JP" sz="900" b="0" baseline="0" dirty="0">
                          <a:latin typeface="メイリオ" panose="020B0604030504040204" pitchFamily="50" charset="-128"/>
                          <a:ea typeface="メイリオ" panose="020B0604030504040204" pitchFamily="50" charset="-128"/>
                        </a:rPr>
                        <a:t>※</a:t>
                      </a:r>
                      <a:r>
                        <a:rPr kumimoji="1" lang="ja-JP" altLang="en-US" sz="900" b="0" baseline="0" dirty="0">
                          <a:latin typeface="メイリオ" panose="020B0604030504040204" pitchFamily="50" charset="-128"/>
                          <a:ea typeface="メイリオ" panose="020B0604030504040204" pitchFamily="50" charset="-128"/>
                        </a:rPr>
                        <a:t>）</a:t>
                      </a: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4.6-2.8</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3.4-2.5</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3.3-2.5</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3.0-2.5</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2.7-2.3</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2.4-2.2</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2.1</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tc>
                  <a:txBody>
                    <a:bodyPr/>
                    <a:lstStyle/>
                    <a:p>
                      <a:r>
                        <a:rPr kumimoji="1" lang="en-US" altLang="ja-JP" sz="900" baseline="0" dirty="0">
                          <a:latin typeface="メイリオ" panose="020B0604030504040204" pitchFamily="50" charset="-128"/>
                          <a:ea typeface="メイリオ" panose="020B0604030504040204" pitchFamily="50" charset="-128"/>
                        </a:rPr>
                        <a:t>1.9</a:t>
                      </a:r>
                      <a:endParaRPr kumimoji="1" lang="ja-JP" altLang="en-US" sz="900" baseline="0" dirty="0">
                        <a:latin typeface="メイリオ" panose="020B0604030504040204" pitchFamily="50" charset="-128"/>
                        <a:ea typeface="メイリオ" panose="020B0604030504040204" pitchFamily="50" charset="-128"/>
                      </a:endParaRPr>
                    </a:p>
                  </a:txBody>
                  <a:tcPr anchor="ctr" anchorCtr="1"/>
                </a:tc>
                <a:extLst>
                  <a:ext uri="{0D108BD9-81ED-4DB2-BD59-A6C34878D82A}">
                    <a16:rowId xmlns:a16="http://schemas.microsoft.com/office/drawing/2014/main" val="3783016397"/>
                  </a:ext>
                </a:extLst>
              </a:tr>
            </a:tbl>
          </a:graphicData>
        </a:graphic>
      </p:graphicFrame>
      <p:sp>
        <p:nvSpPr>
          <p:cNvPr id="8" name="テキスト ボックス 7">
            <a:extLst>
              <a:ext uri="{FF2B5EF4-FFF2-40B4-BE49-F238E27FC236}">
                <a16:creationId xmlns:a16="http://schemas.microsoft.com/office/drawing/2014/main" id="{81BDA548-3195-966C-73B0-350D2E9793E8}"/>
              </a:ext>
            </a:extLst>
          </p:cNvPr>
          <p:cNvSpPr txBox="1"/>
          <p:nvPr/>
        </p:nvSpPr>
        <p:spPr>
          <a:xfrm>
            <a:off x="4437112" y="4519704"/>
            <a:ext cx="1863828" cy="282770"/>
          </a:xfrm>
          <a:prstGeom prst="rect">
            <a:avLst/>
          </a:prstGeom>
          <a:noFill/>
        </p:spPr>
        <p:txBody>
          <a:bodyPr wrap="square" rtlCol="0">
            <a:spAutoFit/>
          </a:bodyPr>
          <a:lstStyle/>
          <a:p>
            <a:pPr>
              <a:lnSpc>
                <a:spcPct val="150000"/>
              </a:lnSpc>
            </a:pPr>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各級における改定率の幅</a:t>
            </a:r>
          </a:p>
        </p:txBody>
      </p:sp>
      <p:sp>
        <p:nvSpPr>
          <p:cNvPr id="6" name="正方形/長方形 5">
            <a:extLst>
              <a:ext uri="{FF2B5EF4-FFF2-40B4-BE49-F238E27FC236}">
                <a16:creationId xmlns:a16="http://schemas.microsoft.com/office/drawing/2014/main" id="{AEC65DE6-A6D7-1FE0-28DA-0BDEC4DEE60B}"/>
              </a:ext>
            </a:extLst>
          </p:cNvPr>
          <p:cNvSpPr/>
          <p:nvPr/>
        </p:nvSpPr>
        <p:spPr>
          <a:xfrm>
            <a:off x="5445224" y="2870022"/>
            <a:ext cx="1008112"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000" dirty="0">
                <a:solidFill>
                  <a:schemeClr val="tx1"/>
                </a:solidFill>
                <a:latin typeface="メイリオ" panose="020B0604030504040204" pitchFamily="50" charset="-128"/>
                <a:ea typeface="メイリオ" panose="020B0604030504040204" pitchFamily="50" charset="-128"/>
              </a:rPr>
              <a:t>（単位：％）</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258415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a:xfrm>
            <a:off x="2620794" y="9495121"/>
            <a:ext cx="1600200" cy="315766"/>
          </a:xfrm>
        </p:spPr>
        <p:txBody>
          <a:bodyPr/>
          <a:lstStyle/>
          <a:p>
            <a:r>
              <a:rPr lang="en-US" altLang="ja-JP" dirty="0"/>
              <a:t>5</a:t>
            </a:r>
            <a:endParaRPr kumimoji="1" lang="ja-JP" altLang="en-US" dirty="0"/>
          </a:p>
        </p:txBody>
      </p:sp>
      <p:sp>
        <p:nvSpPr>
          <p:cNvPr id="15" name="テキスト ボックス 14"/>
          <p:cNvSpPr txBox="1"/>
          <p:nvPr/>
        </p:nvSpPr>
        <p:spPr>
          <a:xfrm>
            <a:off x="2282489" y="3930624"/>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sp>
        <p:nvSpPr>
          <p:cNvPr id="16" name="テキスト ボックス 15"/>
          <p:cNvSpPr txBox="1"/>
          <p:nvPr/>
        </p:nvSpPr>
        <p:spPr>
          <a:xfrm>
            <a:off x="5173887" y="3930623"/>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sp>
        <p:nvSpPr>
          <p:cNvPr id="19" name="テキスト ボックス 18"/>
          <p:cNvSpPr txBox="1"/>
          <p:nvPr/>
        </p:nvSpPr>
        <p:spPr>
          <a:xfrm>
            <a:off x="2282489" y="4969925"/>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sp>
        <p:nvSpPr>
          <p:cNvPr id="20" name="テキスト ボックス 19"/>
          <p:cNvSpPr txBox="1"/>
          <p:nvPr/>
        </p:nvSpPr>
        <p:spPr>
          <a:xfrm>
            <a:off x="5124035" y="4969924"/>
            <a:ext cx="697846" cy="177613"/>
          </a:xfrm>
          <a:prstGeom prst="rect">
            <a:avLst/>
          </a:prstGeom>
          <a:noFill/>
        </p:spPr>
        <p:txBody>
          <a:bodyPr wrap="square" lIns="24923" rIns="24923" rtlCol="0" anchor="ctr" anchorCtr="1">
            <a:spAutoFit/>
          </a:bodyPr>
          <a:lstStyle/>
          <a:p>
            <a:r>
              <a:rPr lang="ja-JP" altLang="en-US" sz="554"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p>
        </p:txBody>
      </p:sp>
      <p:graphicFrame>
        <p:nvGraphicFramePr>
          <p:cNvPr id="11" name="表 10">
            <a:extLst>
              <a:ext uri="{FF2B5EF4-FFF2-40B4-BE49-F238E27FC236}">
                <a16:creationId xmlns:a16="http://schemas.microsoft.com/office/drawing/2014/main" id="{C7FD4178-7C08-4F0D-B79E-F7D765644336}"/>
              </a:ext>
            </a:extLst>
          </p:cNvPr>
          <p:cNvGraphicFramePr>
            <a:graphicFrameLocks noGrp="1"/>
          </p:cNvGraphicFramePr>
          <p:nvPr>
            <p:extLst>
              <p:ext uri="{D42A27DB-BD31-4B8C-83A1-F6EECF244321}">
                <p14:modId xmlns:p14="http://schemas.microsoft.com/office/powerpoint/2010/main" val="399778339"/>
              </p:ext>
            </p:extLst>
          </p:nvPr>
        </p:nvGraphicFramePr>
        <p:xfrm>
          <a:off x="334083" y="5243484"/>
          <a:ext cx="6185378" cy="4031998"/>
        </p:xfrm>
        <a:graphic>
          <a:graphicData uri="http://schemas.openxmlformats.org/drawingml/2006/table">
            <a:tbl>
              <a:tblPr firstRow="1" bandRow="1">
                <a:tableStyleId>{5C22544A-7EE6-4342-B048-85BDC9FD1C3A}</a:tableStyleId>
              </a:tblPr>
              <a:tblGrid>
                <a:gridCol w="635763">
                  <a:extLst>
                    <a:ext uri="{9D8B030D-6E8A-4147-A177-3AD203B41FA5}">
                      <a16:colId xmlns:a16="http://schemas.microsoft.com/office/drawing/2014/main" val="20000"/>
                    </a:ext>
                  </a:extLst>
                </a:gridCol>
                <a:gridCol w="1267969">
                  <a:extLst>
                    <a:ext uri="{9D8B030D-6E8A-4147-A177-3AD203B41FA5}">
                      <a16:colId xmlns:a16="http://schemas.microsoft.com/office/drawing/2014/main" val="20001"/>
                    </a:ext>
                  </a:extLst>
                </a:gridCol>
                <a:gridCol w="1158430">
                  <a:extLst>
                    <a:ext uri="{9D8B030D-6E8A-4147-A177-3AD203B41FA5}">
                      <a16:colId xmlns:a16="http://schemas.microsoft.com/office/drawing/2014/main" val="1214282473"/>
                    </a:ext>
                  </a:extLst>
                </a:gridCol>
                <a:gridCol w="1152000">
                  <a:extLst>
                    <a:ext uri="{9D8B030D-6E8A-4147-A177-3AD203B41FA5}">
                      <a16:colId xmlns:a16="http://schemas.microsoft.com/office/drawing/2014/main" val="20002"/>
                    </a:ext>
                  </a:extLst>
                </a:gridCol>
                <a:gridCol w="985608">
                  <a:extLst>
                    <a:ext uri="{9D8B030D-6E8A-4147-A177-3AD203B41FA5}">
                      <a16:colId xmlns:a16="http://schemas.microsoft.com/office/drawing/2014/main" val="493106957"/>
                    </a:ext>
                  </a:extLst>
                </a:gridCol>
                <a:gridCol w="985608">
                  <a:extLst>
                    <a:ext uri="{9D8B030D-6E8A-4147-A177-3AD203B41FA5}">
                      <a16:colId xmlns:a16="http://schemas.microsoft.com/office/drawing/2014/main" val="553304234"/>
                    </a:ext>
                  </a:extLst>
                </a:gridCol>
              </a:tblGrid>
              <a:tr h="169307">
                <a:tc rowSpan="3">
                  <a:txBody>
                    <a:bodyPr/>
                    <a:lstStyle/>
                    <a:p>
                      <a:pPr algn="ctr" fontAlgn="ctr"/>
                      <a:r>
                        <a:rPr lang="ja-JP" altLang="en-US" sz="800" b="1" i="0" u="none" strike="noStrike" dirty="0">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年　度</a:t>
                      </a:r>
                    </a:p>
                  </a:txBody>
                  <a:tcPr marL="0" marR="0" marT="0" marB="0" anchor="ctr">
                    <a:lnR w="28575"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gridSpan="3">
                  <a:txBody>
                    <a:bodyPr/>
                    <a:lstStyle/>
                    <a:p>
                      <a:pPr algn="ctr" fontAlgn="ctr"/>
                      <a:r>
                        <a:rPr lang="ja-JP"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 告 概 要</a:t>
                      </a:r>
                      <a:endParaRPr lang="zh-TW"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28575"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tcPr>
                </a:tc>
                <a:tc hMerge="1">
                  <a:txBody>
                    <a:bodyPr/>
                    <a:lstStyle/>
                    <a:p>
                      <a:endParaRPr kumimoji="1" lang="ja-JP" altLang="en-US"/>
                    </a:p>
                  </a:txBody>
                  <a:tcPr/>
                </a:tc>
                <a:tc hMerge="1">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endParaRPr kumimoji="1" lang="ja-JP" altLang="en-US" sz="800" dirty="0"/>
                    </a:p>
                  </a:txBody>
                  <a:tcPr marL="0" marR="0" marT="0" marB="0" anchor="ctr">
                    <a:lnB w="9525" cap="flat" cmpd="sng" algn="ctr">
                      <a:solidFill>
                        <a:schemeClr val="bg1"/>
                      </a:solidFill>
                      <a:prstDash val="solid"/>
                      <a:round/>
                      <a:headEnd type="none" w="med" len="med"/>
                      <a:tailEnd type="none" w="med" len="med"/>
                    </a:lnB>
                  </a:tcPr>
                </a:tc>
                <a:tc rowSpan="2" gridSpan="2">
                  <a:txBody>
                    <a:bodyPr/>
                    <a:lstStyle/>
                    <a:p>
                      <a:pPr algn="ctr" fontAlgn="ctr"/>
                      <a:r>
                        <a:rPr lang="ja-JP"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実施状況（注１）</a:t>
                      </a:r>
                    </a:p>
                  </a:txBody>
                  <a:tcPr marL="0" marR="0" marT="0" marB="0" anchor="ctr">
                    <a:lnL w="12700" cap="flat" cmpd="sng" algn="ctr">
                      <a:solidFill>
                        <a:schemeClr val="bg1"/>
                      </a:solidFill>
                      <a:prstDash val="solid"/>
                      <a:round/>
                      <a:headEnd type="none" w="med" len="med"/>
                      <a:tailEnd type="none" w="med" len="med"/>
                    </a:lnL>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tcPr>
                </a:tc>
                <a:tc rowSpan="2" hMerge="1">
                  <a:txBody>
                    <a:bodyPr/>
                    <a:lstStyle/>
                    <a:p>
                      <a:pPr algn="ctr" fontAlgn="ctr"/>
                      <a:endParaRPr lang="ja-JP" altLang="en-US" sz="800" b="1"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R w="9525" cap="flat" cmpd="sng" algn="ctr">
                      <a:solidFill>
                        <a:schemeClr val="bg1"/>
                      </a:solidFill>
                      <a:prstDash val="solid"/>
                      <a:round/>
                      <a:headEnd type="none" w="med" len="med"/>
                      <a:tailEnd type="none" w="med" len="med"/>
                    </a:lnR>
                    <a:lnB w="952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251953">
                <a:tc vMerge="1">
                  <a:txBody>
                    <a:bodyPr/>
                    <a:lstStyle/>
                    <a:p>
                      <a:endParaRPr kumimoji="1" lang="ja-JP" altLang="en-US"/>
                    </a:p>
                  </a:txBody>
                  <a:tcPr/>
                </a:tc>
                <a:tc gridSpan="2">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zh-TW" altLang="en-US" sz="800" b="1" i="0" u="none" strike="noStrike" dirty="0">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月例給</a:t>
                      </a:r>
                    </a:p>
                  </a:txBody>
                  <a:tcPr marL="0" marR="0" marT="0" marB="0" anchor="ctr">
                    <a:lnL w="2857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hMerge="1">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endParaRPr kumimoji="1" lang="ja-JP" altLang="en-US" sz="800" dirty="0">
                        <a:solidFill>
                          <a:schemeClr val="bg1"/>
                        </a:solidFill>
                      </a:endParaRPr>
                    </a:p>
                  </a:txBody>
                  <a:tcPr marL="0" marR="0" marT="0" marB="0" anchor="ct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mn-cs"/>
                        </a:rPr>
                        <a:t>特別給</a:t>
                      </a:r>
                      <a:endParaRPr kumimoji="1" lang="ja-JP" altLang="en-US" sz="800" dirty="0">
                        <a:solidFill>
                          <a:schemeClr val="bg1"/>
                        </a:solidFill>
                      </a:endParaRPr>
                    </a:p>
                  </a:txBody>
                  <a:tcPr marL="0" marR="0" marT="0" marB="0" anchor="ctr">
                    <a:lnR w="12700"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solidFill>
                      <a:schemeClr val="accent1"/>
                    </a:solidFill>
                  </a:tcPr>
                </a:tc>
                <a:tc gridSpan="2" vMerge="1">
                  <a:txBody>
                    <a:bodyPr/>
                    <a:lstStyle/>
                    <a:p>
                      <a:endParaRPr kumimoji="1" lang="ja-JP" altLang="en-US"/>
                    </a:p>
                  </a:txBody>
                  <a:tcPr/>
                </a:tc>
                <a:tc hMerge="1" vMerge="1">
                  <a:txBody>
                    <a:bodyPr/>
                    <a:lstStyle/>
                    <a:p>
                      <a:endParaRPr kumimoji="1" lang="ja-JP" altLang="en-US"/>
                    </a:p>
                  </a:txBody>
                  <a:tcPr/>
                </a:tc>
                <a:extLst>
                  <a:ext uri="{0D108BD9-81ED-4DB2-BD59-A6C34878D82A}">
                    <a16:rowId xmlns:a16="http://schemas.microsoft.com/office/drawing/2014/main" val="1721087078"/>
                  </a:ext>
                </a:extLst>
              </a:tr>
              <a:tr h="267078">
                <a:tc vMerge="1">
                  <a:txBody>
                    <a:bodyPr/>
                    <a:lstStyle/>
                    <a:p>
                      <a:endParaRPr kumimoji="1" lang="ja-JP" altLang="en-US"/>
                    </a:p>
                  </a:txBody>
                  <a:tcPr>
                    <a:lnT w="9525" cap="flat" cmpd="sng" algn="ctr">
                      <a:solidFill>
                        <a:schemeClr val="bg1"/>
                      </a:solidFill>
                      <a:prstDash val="solid"/>
                      <a:round/>
                      <a:headEnd type="none" w="med" len="med"/>
                      <a:tailEnd type="none" w="med" len="med"/>
                    </a:lnT>
                    <a:lnB w="9525" cap="flat" cmpd="sng" algn="ctr">
                      <a:solidFill>
                        <a:schemeClr val="bg1"/>
                      </a:solidFill>
                      <a:prstDash val="solid"/>
                      <a:round/>
                      <a:headEnd type="none" w="med" len="med"/>
                      <a:tailEnd type="none" w="med" len="med"/>
                    </a:lnB>
                  </a:tcPr>
                </a:tc>
                <a:tc>
                  <a:txBody>
                    <a:bodyPr/>
                    <a:lstStyle/>
                    <a:p>
                      <a:pPr algn="ctr" fontAlgn="ctr"/>
                      <a:r>
                        <a:rPr lang="ja-JP" altLang="en-US" sz="800" b="1" i="0" u="none" strike="noStrike" dirty="0">
                          <a:solidFill>
                            <a:schemeClr val="bg1"/>
                          </a:solidFill>
                          <a:effectLst/>
                          <a:latin typeface="メイリオ" panose="020B0604030504040204" pitchFamily="50" charset="-128"/>
                          <a:ea typeface="メイリオ" panose="020B0604030504040204" pitchFamily="50" charset="-128"/>
                          <a:cs typeface="メイリオ" panose="020B0604030504040204" pitchFamily="50" charset="-128"/>
                        </a:rPr>
                        <a:t>公民較差</a:t>
                      </a:r>
                    </a:p>
                  </a:txBody>
                  <a:tcPr marL="0" marR="0" marT="0" marB="0" anchor="ctr">
                    <a:lnL w="28575" cap="flat" cmpd="sng" algn="ctr">
                      <a:solidFill>
                        <a:schemeClr val="bg1"/>
                      </a:solidFill>
                      <a:prstDash val="solid"/>
                      <a:round/>
                      <a:headEnd type="none" w="med" len="med"/>
                      <a:tailEnd type="none" w="med" len="med"/>
                    </a:lnL>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ja-JP" altLang="en-US" sz="800" b="1" dirty="0">
                          <a:solidFill>
                            <a:schemeClr val="bg1"/>
                          </a:solidFill>
                          <a:latin typeface="メイリオ" panose="020B0604030504040204" pitchFamily="50" charset="-128"/>
                          <a:ea typeface="メイリオ" panose="020B0604030504040204" pitchFamily="50" charset="-128"/>
                        </a:rPr>
                        <a:t>勧告</a:t>
                      </a:r>
                    </a:p>
                  </a:txBody>
                  <a:tcPr marL="0" marR="0" marT="0" marB="0" anchor="ct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lgn="ctr"/>
                      <a:r>
                        <a:rPr lang="ja-JP" altLang="en-US" sz="800" b="1" dirty="0">
                          <a:solidFill>
                            <a:schemeClr val="bg1"/>
                          </a:solidFill>
                          <a:latin typeface="メイリオ" panose="020B0604030504040204" pitchFamily="50" charset="-128"/>
                          <a:ea typeface="メイリオ" panose="020B0604030504040204" pitchFamily="50" charset="-128"/>
                        </a:rPr>
                        <a:t>年間支給月数（前年比）</a:t>
                      </a:r>
                    </a:p>
                  </a:txBody>
                  <a:tcPr marL="0" marR="0" marT="0" marB="0" anchor="ct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月例給</a:t>
                      </a:r>
                    </a:p>
                  </a:txBody>
                  <a:tcPr marL="24923" marR="24923" marT="0" marB="0" anchor="ct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kumimoji="1" lang="ja-JP" altLang="en-US" sz="8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特別給</a:t>
                      </a:r>
                    </a:p>
                  </a:txBody>
                  <a:tcPr marL="24923" marR="24923" marT="0" marB="0" anchor="ctr">
                    <a:lnR w="9525" cap="flat" cmpd="sng" algn="ctr">
                      <a:solidFill>
                        <a:schemeClr val="bg1"/>
                      </a:solidFill>
                      <a:prstDash val="solid"/>
                      <a:round/>
                      <a:headEnd type="none" w="med" len="med"/>
                      <a:tailEnd type="none" w="med" len="med"/>
                    </a:lnR>
                    <a:lnT w="952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334366">
                <a:tc>
                  <a:txBody>
                    <a:bodyPr/>
                    <a:lstStyle/>
                    <a:p>
                      <a:pPr algn="ct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29</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年度</a:t>
                      </a:r>
                    </a:p>
                  </a:txBody>
                  <a:tcPr marL="24923" marR="24923" marT="0" marB="0" anchor="ctr">
                    <a:lnR w="28575"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9EDF4"/>
                    </a:solidFill>
                  </a:tcPr>
                </a:tc>
                <a:tc>
                  <a:txBody>
                    <a:bodyPr/>
                    <a:lstStyle/>
                    <a:p>
                      <a:pPr algn="r" fontAlgn="ctr">
                        <a:lnSpc>
                          <a:spcPts val="900"/>
                        </a:lnSpc>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230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0.06%</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E9EDF4"/>
                    </a:solidFill>
                  </a:tcPr>
                </a:tc>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lnT w="12700" cap="flat" cmpd="sng" algn="ctr">
                      <a:solidFill>
                        <a:schemeClr val="bg1"/>
                      </a:solidFill>
                      <a:prstDash val="solid"/>
                      <a:round/>
                      <a:headEnd type="none" w="med" len="med"/>
                      <a:tailEnd type="none" w="med" len="med"/>
                    </a:lnT>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lnT w="12700" cap="flat" cmpd="sng" algn="ctr">
                      <a:solidFill>
                        <a:schemeClr val="bg1"/>
                      </a:solidFill>
                      <a:prstDash val="solid"/>
                      <a:round/>
                      <a:headEnd type="none" w="med" len="med"/>
                      <a:tailEnd type="none" w="med" len="med"/>
                    </a:lnT>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lnL w="9525" cap="flat" cmpd="sng" algn="ctr">
                      <a:solidFill>
                        <a:schemeClr val="bg1"/>
                      </a:solidFill>
                      <a:prstDash val="sysDot"/>
                      <a:round/>
                      <a:headEnd type="none" w="med" len="med"/>
                      <a:tailEnd type="none" w="med" len="med"/>
                    </a:lnL>
                    <a:lnT w="12700" cap="flat" cmpd="sng" algn="ctr">
                      <a:solidFill>
                        <a:schemeClr val="bg1"/>
                      </a:solidFill>
                      <a:prstDash val="solid"/>
                      <a:round/>
                      <a:headEnd type="none" w="med" len="med"/>
                      <a:tailEnd type="none" w="med" len="med"/>
                    </a:lnT>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lnT w="12700" cap="flat" cmpd="sng" algn="ctr">
                      <a:solidFill>
                        <a:schemeClr val="bg1"/>
                      </a:solidFill>
                      <a:prstDash val="solid"/>
                      <a:round/>
                      <a:headEnd type="none" w="med" len="med"/>
                      <a:tailEnd type="none" w="med" len="med"/>
                    </a:lnT>
                    <a:solidFill>
                      <a:srgbClr val="E9EDF4"/>
                    </a:solidFill>
                  </a:tcPr>
                </a:tc>
                <a:extLst>
                  <a:ext uri="{0D108BD9-81ED-4DB2-BD59-A6C34878D82A}">
                    <a16:rowId xmlns:a16="http://schemas.microsoft.com/office/drawing/2014/main" val="10008"/>
                  </a:ext>
                </a:extLst>
              </a:tr>
              <a:tr h="334366">
                <a:tc>
                  <a:txBody>
                    <a:bodyPr/>
                    <a:lstStyle/>
                    <a:p>
                      <a:pPr algn="ct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algn="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1,914</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0.50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給料表改定</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09"/>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令和</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元年度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algn="r" fontAlgn="ctr">
                        <a:lnSpc>
                          <a:spcPts val="900"/>
                        </a:lnSpc>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6,708 </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1.78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4.50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給料表は初任給のみその他は勧告どおり</a:t>
                      </a:r>
                      <a:endPar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endParaRP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10"/>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２年度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algn="r" fontAlgn="ctr">
                        <a:lnSpc>
                          <a:spcPts val="900"/>
                        </a:lnSpc>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勧告せず</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勧告せず</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marL="0" marR="0" lvl="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11"/>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３年度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188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rPr>
                        <a:t>勧告せず</a:t>
                      </a:r>
                      <a:endParaRPr kumimoji="1" lang="en-US" altLang="ja-JP" sz="8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メイリオ" panose="020B0604030504040204" pitchFamily="50" charset="-128"/>
                      </a:endParaRP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4.30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勧告せず</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algn="ctr" fontAlgn="ctr">
                        <a:lnSpc>
                          <a:spcPts val="900"/>
                        </a:lnSpc>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36000" marR="36000" marT="0" marB="0" anchor="ctr">
                    <a:solidFill>
                      <a:srgbClr val="E9EDF4"/>
                    </a:solidFill>
                  </a:tcPr>
                </a:tc>
                <a:extLst>
                  <a:ext uri="{0D108BD9-81ED-4DB2-BD59-A6C34878D82A}">
                    <a16:rowId xmlns:a16="http://schemas.microsoft.com/office/drawing/2014/main" val="10012"/>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４年度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1,143</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0.31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lnR w="9525" cap="flat" cmpd="sng" algn="ctr">
                      <a:solidFill>
                        <a:schemeClr val="bg1"/>
                      </a:solidFill>
                      <a:prstDash val="sysDot"/>
                      <a:round/>
                      <a:headEnd type="none" w="med" len="med"/>
                      <a:tailEnd type="none" w="med" len="med"/>
                    </a:ln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lnL w="9525" cap="flat" cmpd="sng" algn="ctr">
                      <a:solidFill>
                        <a:schemeClr val="bg1"/>
                      </a:solidFill>
                      <a:prstDash val="sysDot"/>
                      <a:round/>
                      <a:headEnd type="none" w="med" len="med"/>
                      <a:tailEnd type="none" w="med" len="med"/>
                    </a:lnL>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10013"/>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５年度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4,491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1.21</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4.50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518837338"/>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６年度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11,693</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3.13</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4.60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0.10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E9EDF4"/>
                    </a:solidFill>
                  </a:tcPr>
                </a:tc>
                <a:tc>
                  <a:txBody>
                    <a:bodyPr/>
                    <a:lstStyle/>
                    <a:p>
                      <a:pPr marL="0" marR="0" indent="0" algn="ctr" defTabSz="914400" rtl="0" eaLnBrk="1" fontAlgn="ctr" latinLnBrk="0" hangingPunct="1">
                        <a:lnSpc>
                          <a:spcPts val="9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0" marR="0"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2432583659"/>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７年度</a:t>
                      </a:r>
                    </a:p>
                  </a:txBody>
                  <a:tcPr marL="24923" marR="24923" marT="0" marB="0" anchor="ctr">
                    <a:lnR w="28575" cap="flat" cmpd="sng" algn="ctr">
                      <a:solidFill>
                        <a:schemeClr val="bg1"/>
                      </a:solidFill>
                      <a:prstDash val="solid"/>
                      <a:round/>
                      <a:headEnd type="none" w="med" len="med"/>
                      <a:tailEnd type="none" w="med" len="med"/>
                    </a:lnR>
                    <a:solidFill>
                      <a:srgbClr val="E9EDF4"/>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12,636</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3.29</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E9EDF4"/>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E9EDF4"/>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4.65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勧告どおり</a:t>
                      </a:r>
                    </a:p>
                  </a:txBody>
                  <a:tcPr marL="24923" marR="24923" marT="0" marB="0" anchor="ctr">
                    <a:solidFill>
                      <a:srgbClr val="E9EDF4"/>
                    </a:solidFill>
                  </a:tcPr>
                </a:tc>
                <a:extLst>
                  <a:ext uri="{0D108BD9-81ED-4DB2-BD59-A6C34878D82A}">
                    <a16:rowId xmlns:a16="http://schemas.microsoft.com/office/drawing/2014/main" val="10014"/>
                  </a:ext>
                </a:extLst>
              </a:tr>
              <a:tr h="334366">
                <a:tc>
                  <a:txBody>
                    <a:bodyPr/>
                    <a:lstStyle/>
                    <a:p>
                      <a:pPr algn="ctr" fontAlgn="ct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８年度</a:t>
                      </a:r>
                    </a:p>
                  </a:txBody>
                  <a:tcPr marL="24923" marR="24923" marT="0" marB="0" anchor="ctr">
                    <a:lnR w="28575" cap="flat" cmpd="sng" algn="ctr">
                      <a:solidFill>
                        <a:schemeClr val="bg1"/>
                      </a:solidFill>
                      <a:prstDash val="solid"/>
                      <a:round/>
                      <a:headEnd type="none" w="med" len="med"/>
                      <a:tailEnd type="none" w="med" len="med"/>
                    </a:lnR>
                    <a:solidFill>
                      <a:srgbClr val="D0D8E8"/>
                    </a:solidFill>
                  </a:tcPr>
                </a:tc>
                <a:tc>
                  <a:txBody>
                    <a:bodyPr/>
                    <a:lstStyle/>
                    <a:p>
                      <a:pPr marL="0" marR="0" lvl="0" indent="0" algn="r" defTabSz="914400" rtl="0" eaLnBrk="1" fontAlgn="ctr" latinLnBrk="0" hangingPunct="1">
                        <a:lnSpc>
                          <a:spcPts val="900"/>
                        </a:lnSpc>
                        <a:spcBef>
                          <a:spcPts val="0"/>
                        </a:spcBef>
                        <a:spcAft>
                          <a:spcPts val="0"/>
                        </a:spcAft>
                        <a:buClrTx/>
                        <a:buSzTx/>
                        <a:buFontTx/>
                        <a:buNone/>
                        <a:tabLst/>
                        <a:defRPr/>
                      </a:pP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12,278</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円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3.09</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a:t>
                      </a:r>
                    </a:p>
                  </a:txBody>
                  <a:tcPr marL="36000" marR="36000" marT="0" marB="0" anchor="ctr">
                    <a:lnL w="28575" cap="flat" cmpd="sng" algn="ctr">
                      <a:solidFill>
                        <a:schemeClr val="bg1"/>
                      </a:solidFill>
                      <a:prstDash val="solid"/>
                      <a:round/>
                      <a:headEnd type="none" w="med" len="med"/>
                      <a:tailEnd type="none" w="med" len="med"/>
                    </a:lnL>
                    <a:solidFill>
                      <a:srgbClr val="D0D8E8"/>
                    </a:solidFill>
                  </a:tcPr>
                </a:tc>
                <a:tc>
                  <a:txBody>
                    <a:bodyPr/>
                    <a:lstStyle/>
                    <a:p>
                      <a:pPr marL="0" marR="0" lvl="0" indent="0" algn="ctr" defTabSz="633012" rtl="0" eaLnBrk="1" fontAlgn="ctr" latinLnBrk="0" hangingPunct="1">
                        <a:lnSpc>
                          <a:spcPct val="100000"/>
                        </a:lnSpc>
                        <a:spcBef>
                          <a:spcPts val="0"/>
                        </a:spcBef>
                        <a:spcAft>
                          <a:spcPts val="0"/>
                        </a:spcAft>
                        <a:buClrTx/>
                        <a:buSzTx/>
                        <a:buFontTx/>
                        <a:buNone/>
                        <a:tabLst/>
                        <a:defRPr/>
                      </a:pP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給料表等改定</a:t>
                      </a:r>
                    </a:p>
                  </a:txBody>
                  <a:tcPr marL="36000" marR="36000" marT="0" marB="0" anchor="ctr">
                    <a:solidFill>
                      <a:srgbClr val="D0D8E8"/>
                    </a:solidFill>
                  </a:tcPr>
                </a:tc>
                <a:tc>
                  <a:txBody>
                    <a:bodyPr/>
                    <a:lstStyle/>
                    <a:p>
                      <a:pPr algn="r" fontAlgn="ct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4.70</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　（</a:t>
                      </a:r>
                      <a:r>
                        <a:rPr lang="en-US" altLang="ja-JP"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0.05</a:t>
                      </a:r>
                      <a:r>
                        <a:rPr lang="ja-JP" altLang="en-US" sz="800" b="0" i="0" u="none" strike="noStrike" dirty="0">
                          <a:effectLst/>
                          <a:latin typeface="メイリオ" panose="020B0604030504040204" pitchFamily="50" charset="-128"/>
                          <a:ea typeface="メイリオ" panose="020B0604030504040204" pitchFamily="50" charset="-128"/>
                          <a:cs typeface="メイリオ" panose="020B0604030504040204" pitchFamily="50" charset="-128"/>
                        </a:rPr>
                        <a:t>月）</a:t>
                      </a:r>
                    </a:p>
                  </a:txBody>
                  <a:tcPr marL="36000" marR="36000" marT="0" marB="0" anchor="ctr">
                    <a:solidFill>
                      <a:srgbClr val="D0D8E8"/>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ー</a:t>
                      </a:r>
                    </a:p>
                  </a:txBody>
                  <a:tcPr marL="24923" marR="24923" marT="0" marB="0" anchor="ctr">
                    <a:solidFill>
                      <a:srgbClr val="D0D8E8"/>
                    </a:solidFill>
                  </a:tcPr>
                </a:tc>
                <a:tc>
                  <a:txBody>
                    <a:bodyPr/>
                    <a:lstStyle/>
                    <a:p>
                      <a:pPr marL="0" marR="0" lvl="0" indent="0" algn="ctr" defTabSz="633012" rtl="0" eaLnBrk="1" fontAlgn="auto" latinLnBrk="0" hangingPunct="1">
                        <a:lnSpc>
                          <a:spcPct val="100000"/>
                        </a:lnSpc>
                        <a:spcBef>
                          <a:spcPts val="0"/>
                        </a:spcBef>
                        <a:spcAft>
                          <a:spcPts val="0"/>
                        </a:spcAft>
                        <a:buClrTx/>
                        <a:buSzTx/>
                        <a:buFontTx/>
                        <a:buNone/>
                        <a:tabLst/>
                        <a:defRPr/>
                      </a:pPr>
                      <a:r>
                        <a:rPr lang="ja-JP" altLang="en-US" sz="800" b="0" i="0" u="none" strike="noStrike" dirty="0">
                          <a:solidFill>
                            <a:schemeClr val="tx1"/>
                          </a:solidFill>
                          <a:effectLst/>
                          <a:latin typeface="メイリオ" panose="020B0604030504040204" pitchFamily="50" charset="-128"/>
                          <a:ea typeface="メイリオ" panose="020B0604030504040204" pitchFamily="50" charset="-128"/>
                          <a:cs typeface="メイリオ" panose="020B0604030504040204" pitchFamily="50" charset="-128"/>
                        </a:rPr>
                        <a:t>ー</a:t>
                      </a:r>
                    </a:p>
                  </a:txBody>
                  <a:tcPr marL="24923" marR="24923" marT="0" marB="0" anchor="ctr">
                    <a:solidFill>
                      <a:srgbClr val="D0D8E8"/>
                    </a:solidFill>
                  </a:tcPr>
                </a:tc>
                <a:extLst>
                  <a:ext uri="{0D108BD9-81ED-4DB2-BD59-A6C34878D82A}">
                    <a16:rowId xmlns:a16="http://schemas.microsoft.com/office/drawing/2014/main" val="266867830"/>
                  </a:ext>
                </a:extLst>
              </a:tr>
            </a:tbl>
          </a:graphicData>
        </a:graphic>
      </p:graphicFrame>
      <p:sp>
        <p:nvSpPr>
          <p:cNvPr id="12" name="テキスト ボックス 11">
            <a:extLst>
              <a:ext uri="{FF2B5EF4-FFF2-40B4-BE49-F238E27FC236}">
                <a16:creationId xmlns:a16="http://schemas.microsoft.com/office/drawing/2014/main" id="{CA2B035F-7228-4FE7-9C6B-08B538E2F224}"/>
              </a:ext>
            </a:extLst>
          </p:cNvPr>
          <p:cNvSpPr txBox="1"/>
          <p:nvPr/>
        </p:nvSpPr>
        <p:spPr>
          <a:xfrm>
            <a:off x="319843" y="9294966"/>
            <a:ext cx="6206049" cy="215444"/>
          </a:xfrm>
          <a:prstGeom prst="rect">
            <a:avLst/>
          </a:prstGeom>
          <a:noFill/>
        </p:spPr>
        <p:txBody>
          <a:bodyPr wrap="square" rtlCol="0">
            <a:spAutoFit/>
          </a:bodyPr>
          <a:lstStyle/>
          <a:p>
            <a:r>
              <a:rPr lang="ja-JP" altLang="en-US" sz="800" dirty="0">
                <a:latin typeface="メイリオ" panose="020B0604030504040204" pitchFamily="50" charset="-128"/>
                <a:ea typeface="メイリオ" panose="020B0604030504040204" pitchFamily="50" charset="-128"/>
                <a:cs typeface="メイリオ" panose="020B0604030504040204" pitchFamily="50" charset="-128"/>
              </a:rPr>
              <a:t>注　１　「実施状況」は、月例給及び特別給に係る勧告の任命権者による実施状況を記載。</a:t>
            </a:r>
            <a:endParaRPr lang="en-US" altLang="ja-JP" sz="8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タイトル 1">
            <a:extLst>
              <a:ext uri="{FF2B5EF4-FFF2-40B4-BE49-F238E27FC236}">
                <a16:creationId xmlns:a16="http://schemas.microsoft.com/office/drawing/2014/main" id="{2AD8DAA1-8C71-4CD2-B32D-27C9744AD381}"/>
              </a:ext>
            </a:extLst>
          </p:cNvPr>
          <p:cNvSpPr txBox="1">
            <a:spLocks/>
          </p:cNvSpPr>
          <p:nvPr/>
        </p:nvSpPr>
        <p:spPr>
          <a:xfrm>
            <a:off x="334082" y="4591390"/>
            <a:ext cx="6191811" cy="498462"/>
          </a:xfrm>
          <a:prstGeom prst="rect">
            <a:avLst/>
          </a:prstGeom>
          <a:solidFill>
            <a:schemeClr val="tx2">
              <a:lumMod val="60000"/>
              <a:lumOff val="40000"/>
            </a:schemeClr>
          </a:solidFill>
        </p:spPr>
        <p:txBody>
          <a:bodyPr vert="horz" lIns="91440" tIns="45720" rIns="91440" bIns="45720" rtlCol="0" anchor="ctr">
            <a:noAutofit/>
          </a:bodyPr>
          <a:lstStyle>
            <a:lvl1pPr algn="ctr" defTabSz="633012" rtl="0" eaLnBrk="1" latinLnBrk="0" hangingPunct="1">
              <a:spcBef>
                <a:spcPct val="0"/>
              </a:spcBef>
              <a:buNone/>
              <a:defRPr kumimoji="1" sz="3046" kern="1200">
                <a:solidFill>
                  <a:schemeClr val="tx1"/>
                </a:solidFill>
                <a:latin typeface="+mj-lt"/>
                <a:ea typeface="+mj-ea"/>
                <a:cs typeface="+mj-cs"/>
              </a:defRPr>
            </a:lvl1pPr>
          </a:lstStyle>
          <a:p>
            <a:r>
              <a:rPr lang="ja-JP" altLang="en-US" sz="1938"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７　給与勧告の推移</a:t>
            </a:r>
          </a:p>
        </p:txBody>
      </p:sp>
      <p:sp>
        <p:nvSpPr>
          <p:cNvPr id="10" name="タイトル 1"/>
          <p:cNvSpPr>
            <a:spLocks noGrp="1"/>
          </p:cNvSpPr>
          <p:nvPr>
            <p:ph type="title"/>
          </p:nvPr>
        </p:nvSpPr>
        <p:spPr>
          <a:xfrm>
            <a:off x="315894" y="272480"/>
            <a:ext cx="6210000" cy="540000"/>
          </a:xfrm>
          <a:solidFill>
            <a:schemeClr val="tx2">
              <a:lumMod val="60000"/>
              <a:lumOff val="40000"/>
            </a:schemeClr>
          </a:solidFill>
        </p:spPr>
        <p:txBody>
          <a:bodyPr vert="horz" lIns="91440" tIns="81000" rIns="91440" bIns="45720" rtlCol="0" anchor="ctr" anchorCtr="1">
            <a:noAutofit/>
          </a:bodyPr>
          <a:lstStyle/>
          <a:p>
            <a:r>
              <a:rPr lang="ja-JP" altLang="en-US" sz="21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６　大阪府職員モデル給与例</a:t>
            </a:r>
            <a:endParaRPr lang="ja-JP" altLang="en-US" sz="15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p:txBody>
      </p:sp>
      <p:graphicFrame>
        <p:nvGraphicFramePr>
          <p:cNvPr id="14" name="表 13"/>
          <p:cNvGraphicFramePr>
            <a:graphicFrameLocks noGrp="1"/>
          </p:cNvGraphicFramePr>
          <p:nvPr>
            <p:extLst>
              <p:ext uri="{D42A27DB-BD31-4B8C-83A1-F6EECF244321}">
                <p14:modId xmlns:p14="http://schemas.microsoft.com/office/powerpoint/2010/main" val="1297943786"/>
              </p:ext>
            </p:extLst>
          </p:nvPr>
        </p:nvGraphicFramePr>
        <p:xfrm>
          <a:off x="334082" y="2465452"/>
          <a:ext cx="6210002" cy="1801977"/>
        </p:xfrm>
        <a:graphic>
          <a:graphicData uri="http://schemas.openxmlformats.org/drawingml/2006/table">
            <a:tbl>
              <a:tblPr firstRow="1" bandRow="1">
                <a:tableStyleId>{5C22544A-7EE6-4342-B048-85BDC9FD1C3A}</a:tableStyleId>
              </a:tblPr>
              <a:tblGrid>
                <a:gridCol w="335844">
                  <a:extLst>
                    <a:ext uri="{9D8B030D-6E8A-4147-A177-3AD203B41FA5}">
                      <a16:colId xmlns:a16="http://schemas.microsoft.com/office/drawing/2014/main" val="20000"/>
                    </a:ext>
                  </a:extLst>
                </a:gridCol>
                <a:gridCol w="867597">
                  <a:extLst>
                    <a:ext uri="{9D8B030D-6E8A-4147-A177-3AD203B41FA5}">
                      <a16:colId xmlns:a16="http://schemas.microsoft.com/office/drawing/2014/main" val="20001"/>
                    </a:ext>
                  </a:extLst>
                </a:gridCol>
                <a:gridCol w="715223">
                  <a:extLst>
                    <a:ext uri="{9D8B030D-6E8A-4147-A177-3AD203B41FA5}">
                      <a16:colId xmlns:a16="http://schemas.microsoft.com/office/drawing/2014/main" val="20002"/>
                    </a:ext>
                  </a:extLst>
                </a:gridCol>
                <a:gridCol w="715223">
                  <a:extLst>
                    <a:ext uri="{9D8B030D-6E8A-4147-A177-3AD203B41FA5}">
                      <a16:colId xmlns:a16="http://schemas.microsoft.com/office/drawing/2014/main" val="20003"/>
                    </a:ext>
                  </a:extLst>
                </a:gridCol>
                <a:gridCol w="715223">
                  <a:extLst>
                    <a:ext uri="{9D8B030D-6E8A-4147-A177-3AD203B41FA5}">
                      <a16:colId xmlns:a16="http://schemas.microsoft.com/office/drawing/2014/main" val="20004"/>
                    </a:ext>
                  </a:extLst>
                </a:gridCol>
                <a:gridCol w="715223">
                  <a:extLst>
                    <a:ext uri="{9D8B030D-6E8A-4147-A177-3AD203B41FA5}">
                      <a16:colId xmlns:a16="http://schemas.microsoft.com/office/drawing/2014/main" val="20005"/>
                    </a:ext>
                  </a:extLst>
                </a:gridCol>
                <a:gridCol w="715223">
                  <a:extLst>
                    <a:ext uri="{9D8B030D-6E8A-4147-A177-3AD203B41FA5}">
                      <a16:colId xmlns:a16="http://schemas.microsoft.com/office/drawing/2014/main" val="20006"/>
                    </a:ext>
                  </a:extLst>
                </a:gridCol>
                <a:gridCol w="715223">
                  <a:extLst>
                    <a:ext uri="{9D8B030D-6E8A-4147-A177-3AD203B41FA5}">
                      <a16:colId xmlns:a16="http://schemas.microsoft.com/office/drawing/2014/main" val="20007"/>
                    </a:ext>
                  </a:extLst>
                </a:gridCol>
                <a:gridCol w="715223">
                  <a:extLst>
                    <a:ext uri="{9D8B030D-6E8A-4147-A177-3AD203B41FA5}">
                      <a16:colId xmlns:a16="http://schemas.microsoft.com/office/drawing/2014/main" val="20008"/>
                    </a:ext>
                  </a:extLst>
                </a:gridCol>
              </a:tblGrid>
              <a:tr h="210449">
                <a:tc rowSpan="2"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職</a:t>
                      </a:r>
                    </a:p>
                  </a:txBody>
                  <a:tcPr marL="68580" marR="68580" marT="34290" marB="34290" anchor="ctr"/>
                </a:tc>
                <a:tc rowSpan="2"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年齢</a:t>
                      </a:r>
                    </a:p>
                  </a:txBody>
                  <a:tcPr marL="68580" marR="68580" marT="34290" marB="34290" anchor="ct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勧告実施前</a:t>
                      </a:r>
                      <a:r>
                        <a:rPr kumimoji="1" lang="en-US" altLang="ja-JP"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(a)</a:t>
                      </a:r>
                      <a:endPar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lnB w="12700" cap="flat" cmpd="sng" algn="ctr">
                      <a:solidFill>
                        <a:schemeClr val="bg1"/>
                      </a:solidFill>
                      <a:prstDash val="solid"/>
                      <a:round/>
                      <a:headEnd type="none" w="med" len="med"/>
                      <a:tailEnd type="none" w="med" len="med"/>
                    </a:lnB>
                  </a:tcPr>
                </a:tc>
                <a:tc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勧告実施後</a:t>
                      </a:r>
                      <a:r>
                        <a:rPr kumimoji="1" lang="en-US" altLang="ja-JP"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(b)</a:t>
                      </a:r>
                      <a:endPar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lnB w="12700" cap="flat" cmpd="sng" algn="ctr">
                      <a:solidFill>
                        <a:schemeClr val="bg1"/>
                      </a:solidFill>
                      <a:prstDash val="solid"/>
                      <a:round/>
                      <a:headEnd type="none" w="med" len="med"/>
                      <a:tailEnd type="none" w="med" len="med"/>
                    </a:lnB>
                  </a:tcPr>
                </a:tc>
                <a:tc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増減額</a:t>
                      </a:r>
                      <a:r>
                        <a:rPr kumimoji="1" lang="en-US" altLang="ja-JP"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(b-a)</a:t>
                      </a:r>
                      <a:endPar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endParaRPr>
                    </a:p>
                  </a:txBody>
                  <a:tcPr marL="68580" marR="68580" marT="34290" marB="34290" anchor="ctr">
                    <a:lnB w="12700" cap="flat" cmpd="sng" algn="ctr">
                      <a:solidFill>
                        <a:schemeClr val="bg1"/>
                      </a:solidFill>
                      <a:prstDash val="solid"/>
                      <a:round/>
                      <a:headEnd type="none" w="med" len="med"/>
                      <a:tailEnd type="none" w="med" len="med"/>
                    </a:lnB>
                  </a:tcPr>
                </a:tc>
                <a:tc h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extLst>
                  <a:ext uri="{0D108BD9-81ED-4DB2-BD59-A6C34878D82A}">
                    <a16:rowId xmlns:a16="http://schemas.microsoft.com/office/drawing/2014/main" val="10000"/>
                  </a:ext>
                </a:extLst>
              </a:tr>
              <a:tr h="210449">
                <a:tc gridSpan="2" v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hMerge="1" v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vMerge="1">
                  <a:txBody>
                    <a:bodyPr/>
                    <a:lstStyle/>
                    <a:p>
                      <a:endParaRPr kumimoji="1" lang="ja-JP" altLang="en-US" sz="11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給与月額</a:t>
                      </a:r>
                    </a:p>
                  </a:txBody>
                  <a:tcPr marL="68580" marR="68580" marT="34290" marB="34290" anchor="ct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年間給与</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給与月額</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年間給与</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給与月額</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kumimoji="1" lang="ja-JP" altLang="en-US" sz="800" b="1" dirty="0">
                          <a:solidFill>
                            <a:schemeClr val="bg1"/>
                          </a:solidFill>
                          <a:latin typeface="メイリオ" panose="020B0604030504040204" pitchFamily="50" charset="-128"/>
                          <a:ea typeface="メイリオ" panose="020B0604030504040204" pitchFamily="50" charset="-128"/>
                          <a:cs typeface="メイリオ" panose="020B0604030504040204" pitchFamily="50" charset="-128"/>
                        </a:rPr>
                        <a:t>年間給与</a:t>
                      </a:r>
                    </a:p>
                  </a:txBody>
                  <a:tcPr marL="68580" marR="68580" marT="34290" marB="34290" anchor="ct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1"/>
                  </a:ext>
                </a:extLst>
              </a:tr>
              <a:tr h="197297">
                <a:tc rowSpan="7">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行政職給料表</a:t>
                      </a:r>
                    </a:p>
                  </a:txBody>
                  <a:tcPr marL="68580" marR="68580" marT="34290" marB="34290" vert="eaVert" anchor="ctr">
                    <a:solidFill>
                      <a:srgbClr val="D0D8E8"/>
                    </a:solidFill>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部長級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55</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782,042 </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13,570,948</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797,154 </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13,890,212</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15,112</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319,264</a:t>
                      </a:r>
                    </a:p>
                  </a:txBody>
                  <a:tcPr marL="6350" marR="6350" marT="6350" marB="0" anchor="ctr">
                    <a:lnT w="38100" cap="flat" cmpd="sng" algn="ctr">
                      <a:solidFill>
                        <a:schemeClr val="bg1"/>
                      </a:solidFill>
                      <a:prstDash val="solid"/>
                      <a:round/>
                      <a:headEnd type="none" w="med" len="med"/>
                      <a:tailEnd type="none" w="med" len="med"/>
                    </a:lnT>
                    <a:solidFill>
                      <a:srgbClr val="E9EDF4"/>
                    </a:solidFill>
                  </a:tcPr>
                </a:tc>
                <a:extLst>
                  <a:ext uri="{0D108BD9-81ED-4DB2-BD59-A6C34878D82A}">
                    <a16:rowId xmlns:a16="http://schemas.microsoft.com/office/drawing/2014/main" val="10002"/>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次長級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55</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702,969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12,079,018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717,801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12,385,210</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14,832</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306,192</a:t>
                      </a:r>
                    </a:p>
                  </a:txBody>
                  <a:tcPr marL="6350" marR="6350" marT="6350" marB="0" anchor="ctr">
                    <a:solidFill>
                      <a:srgbClr val="E9EDF4"/>
                    </a:solidFill>
                  </a:tcPr>
                </a:tc>
                <a:extLst>
                  <a:ext uri="{0D108BD9-81ED-4DB2-BD59-A6C34878D82A}">
                    <a16:rowId xmlns:a16="http://schemas.microsoft.com/office/drawing/2014/main" val="10003"/>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課長級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50</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598,516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10,213,818</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612,864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10,502,022</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14,348</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288,204</a:t>
                      </a:r>
                    </a:p>
                  </a:txBody>
                  <a:tcPr marL="6350" marR="6350" marT="6350" marB="0" anchor="ctr">
                    <a:solidFill>
                      <a:srgbClr val="E9EDF4"/>
                    </a:solidFill>
                  </a:tcPr>
                </a:tc>
                <a:extLst>
                  <a:ext uri="{0D108BD9-81ED-4DB2-BD59-A6C34878D82A}">
                    <a16:rowId xmlns:a16="http://schemas.microsoft.com/office/drawing/2014/main" val="10004"/>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課長補佐級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50</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481,994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8,361,388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495,929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8,631,640</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13,935</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270,252</a:t>
                      </a:r>
                    </a:p>
                  </a:txBody>
                  <a:tcPr marL="6350" marR="6350" marT="6350" marB="0" anchor="ctr">
                    <a:solidFill>
                      <a:srgbClr val="E9EDF4"/>
                    </a:solidFill>
                  </a:tcPr>
                </a:tc>
                <a:extLst>
                  <a:ext uri="{0D108BD9-81ED-4DB2-BD59-A6C34878D82A}">
                    <a16:rowId xmlns:a16="http://schemas.microsoft.com/office/drawing/2014/main" val="10005"/>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主査級</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40</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400,440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6,853,530</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413,632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7,102,058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13,192</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248,528</a:t>
                      </a:r>
                    </a:p>
                  </a:txBody>
                  <a:tcPr marL="6350" marR="6350" marT="6350" marB="0" anchor="ctr">
                    <a:solidFill>
                      <a:srgbClr val="E9EDF4"/>
                    </a:solidFill>
                  </a:tcPr>
                </a:tc>
                <a:extLst>
                  <a:ext uri="{0D108BD9-81ED-4DB2-BD59-A6C34878D82A}">
                    <a16:rowId xmlns:a16="http://schemas.microsoft.com/office/drawing/2014/main" val="10006"/>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700" dirty="0">
                          <a:latin typeface="メイリオ" panose="020B0604030504040204" pitchFamily="50" charset="-128"/>
                          <a:ea typeface="メイリオ" panose="020B0604030504040204" pitchFamily="50" charset="-128"/>
                          <a:cs typeface="メイリオ" panose="020B0604030504040204" pitchFamily="50" charset="-128"/>
                        </a:rPr>
                        <a:t>主事級（副主査）</a:t>
                      </a:r>
                    </a:p>
                  </a:txBody>
                  <a:tcPr marL="68580" marR="68580" marT="34290" marB="34290">
                    <a:solidFill>
                      <a:srgbClr val="E9EDF4"/>
                    </a:solidFill>
                  </a:tcPr>
                </a:tc>
                <a:tc>
                  <a:txBody>
                    <a:bodyPr/>
                    <a:lstStyle/>
                    <a:p>
                      <a:pPr algn="ctr"/>
                      <a:r>
                        <a:rPr kumimoji="1" lang="en-US" altLang="ja-JP"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35</a:t>
                      </a: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歳</a:t>
                      </a:r>
                    </a:p>
                  </a:txBody>
                  <a:tcPr marL="68580" marR="68580" marT="34290" marB="34290">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337,610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5,699,696</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349,222 </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5,914,072</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11,612</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214,376</a:t>
                      </a:r>
                    </a:p>
                  </a:txBody>
                  <a:tcPr marL="6350" marR="6350" marT="6350" marB="0" anchor="ctr">
                    <a:solidFill>
                      <a:srgbClr val="E9EDF4"/>
                    </a:solidFill>
                  </a:tcPr>
                </a:tc>
                <a:extLst>
                  <a:ext uri="{0D108BD9-81ED-4DB2-BD59-A6C34878D82A}">
                    <a16:rowId xmlns:a16="http://schemas.microsoft.com/office/drawing/2014/main" val="10007"/>
                  </a:ext>
                </a:extLst>
              </a:tr>
              <a:tr h="197297">
                <a:tc vMerge="1">
                  <a:txBody>
                    <a:bodyPr/>
                    <a:lstStyle/>
                    <a:p>
                      <a:endParaRPr kumimoji="1" lang="ja-JP" altLang="en-US" sz="600" dirty="0">
                        <a:latin typeface="メイリオ" panose="020B0604030504040204" pitchFamily="50" charset="-128"/>
                        <a:ea typeface="メイリオ" panose="020B0604030504040204" pitchFamily="50" charset="-128"/>
                        <a:cs typeface="メイリオ" panose="020B0604030504040204" pitchFamily="50" charset="-128"/>
                      </a:endParaRPr>
                    </a:p>
                  </a:txBody>
                  <a:tcPr/>
                </a:tc>
                <a:tc>
                  <a:txBody>
                    <a:bodyPr/>
                    <a:lstStyle/>
                    <a:p>
                      <a:pPr algn="ctr"/>
                      <a:r>
                        <a:rPr kumimoji="1" lang="ja-JP" altLang="en-US" sz="800" dirty="0">
                          <a:latin typeface="メイリオ" panose="020B0604030504040204" pitchFamily="50" charset="-128"/>
                          <a:ea typeface="メイリオ" panose="020B0604030504040204" pitchFamily="50" charset="-128"/>
                          <a:cs typeface="メイリオ" panose="020B0604030504040204" pitchFamily="50" charset="-128"/>
                        </a:rPr>
                        <a:t>主事級</a:t>
                      </a:r>
                    </a:p>
                  </a:txBody>
                  <a:tcPr marL="68580" marR="68580" marT="34290" marB="34290">
                    <a:solidFill>
                      <a:srgbClr val="E9EDF4"/>
                    </a:solidFill>
                  </a:tcPr>
                </a:tc>
                <a:tc>
                  <a:txBody>
                    <a:bodyPr/>
                    <a:lstStyle/>
                    <a:p>
                      <a:pPr algn="ctr"/>
                      <a:r>
                        <a:rPr kumimoji="1" lang="ja-JP" altLang="en-US" sz="800" dirty="0">
                          <a:solidFill>
                            <a:schemeClr val="tx1"/>
                          </a:solidFill>
                          <a:latin typeface="メイリオ" panose="020B0604030504040204" pitchFamily="50" charset="-128"/>
                          <a:ea typeface="メイリオ" panose="020B0604030504040204" pitchFamily="50" charset="-128"/>
                          <a:cs typeface="メイリオ" panose="020B0604030504040204" pitchFamily="50" charset="-128"/>
                        </a:rPr>
                        <a:t>大卒初任給</a:t>
                      </a:r>
                    </a:p>
                  </a:txBody>
                  <a:tcPr marL="68580" marR="68580" marT="34290" marB="34290">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268,576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4,471,790</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279,604 </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4,669,386</a:t>
                      </a:r>
                    </a:p>
                  </a:txBody>
                  <a:tcPr marL="6350" marR="6350" marT="6350" marB="0" anchor="ctr">
                    <a:solidFill>
                      <a:srgbClr val="E9EDF4"/>
                    </a:solidFill>
                  </a:tcPr>
                </a:tc>
                <a:tc>
                  <a:txBody>
                    <a:bodyPr/>
                    <a:lstStyle/>
                    <a:p>
                      <a:pPr algn="r" fontAlgn="ctr">
                        <a:buNone/>
                      </a:pPr>
                      <a:r>
                        <a:rPr lang="ja-JP" sz="800" b="0" i="0" u="none" strike="noStrike">
                          <a:solidFill>
                            <a:srgbClr val="000000"/>
                          </a:solidFill>
                          <a:effectLst/>
                          <a:latin typeface="メイリオ" panose="020B0604030504040204" pitchFamily="50" charset="-128"/>
                          <a:ea typeface="メイリオ" panose="020B0604030504040204" pitchFamily="50" charset="-128"/>
                        </a:rPr>
                        <a:t>11,028</a:t>
                      </a:r>
                    </a:p>
                  </a:txBody>
                  <a:tcPr marL="6350" marR="6350" marT="6350" marB="0" anchor="ctr">
                    <a:solidFill>
                      <a:srgbClr val="E9EDF4"/>
                    </a:solidFill>
                  </a:tcPr>
                </a:tc>
                <a:tc>
                  <a:txBody>
                    <a:bodyPr/>
                    <a:lstStyle/>
                    <a:p>
                      <a:pPr algn="r" fontAlgn="ctr">
                        <a:buNone/>
                      </a:pPr>
                      <a:r>
                        <a:rPr lang="ja-JP" sz="800" b="0" i="0" u="none" strike="noStrike" dirty="0">
                          <a:solidFill>
                            <a:srgbClr val="000000"/>
                          </a:solidFill>
                          <a:effectLst/>
                          <a:latin typeface="メイリオ" panose="020B0604030504040204" pitchFamily="50" charset="-128"/>
                          <a:ea typeface="メイリオ" panose="020B0604030504040204" pitchFamily="50" charset="-128"/>
                        </a:rPr>
                        <a:t>197,596</a:t>
                      </a:r>
                    </a:p>
                  </a:txBody>
                  <a:tcPr marL="6350" marR="6350" marT="6350" marB="0" anchor="ctr">
                    <a:solidFill>
                      <a:srgbClr val="E9EDF4"/>
                    </a:solidFill>
                  </a:tcPr>
                </a:tc>
                <a:extLst>
                  <a:ext uri="{0D108BD9-81ED-4DB2-BD59-A6C34878D82A}">
                    <a16:rowId xmlns:a16="http://schemas.microsoft.com/office/drawing/2014/main" val="10008"/>
                  </a:ext>
                </a:extLst>
              </a:tr>
            </a:tbl>
          </a:graphicData>
        </a:graphic>
      </p:graphicFrame>
      <p:sp>
        <p:nvSpPr>
          <p:cNvPr id="18" name="テキスト ボックス 17"/>
          <p:cNvSpPr txBox="1"/>
          <p:nvPr/>
        </p:nvSpPr>
        <p:spPr>
          <a:xfrm>
            <a:off x="334082" y="908426"/>
            <a:ext cx="6191811" cy="1323439"/>
          </a:xfrm>
          <a:prstGeom prst="rect">
            <a:avLst/>
          </a:prstGeom>
          <a:noFill/>
        </p:spPr>
        <p:txBody>
          <a:bodyPr wrap="square" rtlCol="0">
            <a:spAutoFit/>
          </a:bodyPr>
          <a:lstStyle/>
          <a:p>
            <a:pPr>
              <a:lnSpc>
                <a:spcPts val="1200"/>
              </a:lnSpc>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◆モデル給与例計算の前提条件</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年齢</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職階ごとに５歳刻みで設定</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モデルとなる給料月額</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モデルとした年齢における人員分布で最も多い号給の給料月額</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給与月額に含まれるもの</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給料、管理職手当、地域手当</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年間給与に含まれるもの</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給与月額</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×12 </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期末・勤勉手当</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年度途中の昇給（定期昇給は毎年１月）、扶養手当等は考慮していません。</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a:p>
            <a:pPr>
              <a:lnSpc>
                <a:spcPts val="1200"/>
              </a:lnSpc>
            </a:pPr>
            <a:r>
              <a:rPr lang="en-US" altLang="ja-JP" sz="900" dirty="0">
                <a:latin typeface="メイリオ" panose="020B0604030504040204" pitchFamily="50" charset="-128"/>
                <a:ea typeface="メイリオ" panose="020B0604030504040204" pitchFamily="50" charset="-128"/>
                <a:cs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cs typeface="メイリオ" panose="020B0604030504040204" pitchFamily="50" charset="-128"/>
              </a:rPr>
              <a:t>モデルケースを例示しており、世帯構成や人事評価等の違いにより、同じ年齢でも職員ごとに異なります。</a:t>
            </a:r>
            <a:endParaRPr lang="en-US" altLang="ja-JP" sz="9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 name="テキスト ボックス 2">
            <a:extLst>
              <a:ext uri="{FF2B5EF4-FFF2-40B4-BE49-F238E27FC236}">
                <a16:creationId xmlns:a16="http://schemas.microsoft.com/office/drawing/2014/main" id="{52FCF4F4-7EDA-2365-B25C-907B18AD8E3F}"/>
              </a:ext>
            </a:extLst>
          </p:cNvPr>
          <p:cNvSpPr txBox="1"/>
          <p:nvPr/>
        </p:nvSpPr>
        <p:spPr>
          <a:xfrm>
            <a:off x="5821881" y="2297305"/>
            <a:ext cx="1728192" cy="230832"/>
          </a:xfrm>
          <a:prstGeom prst="rect">
            <a:avLst/>
          </a:prstGeom>
          <a:noFill/>
        </p:spPr>
        <p:txBody>
          <a:bodyPr wrap="square" rtlCol="0">
            <a:spAutoFit/>
          </a:bodyPr>
          <a:lstStyle/>
          <a:p>
            <a:r>
              <a:rPr kumimoji="1" lang="ja-JP" altLang="en-US" sz="900" dirty="0">
                <a:latin typeface="メイリオ" panose="020B0604030504040204" pitchFamily="50" charset="-128"/>
                <a:ea typeface="メイリオ" panose="020B0604030504040204" pitchFamily="50" charset="-128"/>
              </a:rPr>
              <a:t>（単位：円）</a:t>
            </a:r>
          </a:p>
        </p:txBody>
      </p:sp>
    </p:spTree>
    <p:extLst>
      <p:ext uri="{BB962C8B-B14F-4D97-AF65-F5344CB8AC3E}">
        <p14:creationId xmlns:p14="http://schemas.microsoft.com/office/powerpoint/2010/main" val="18460458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TotalTime>
  <Words>2130</Words>
  <Application>Microsoft Office PowerPoint</Application>
  <PresentationFormat>A4 210 x 297 mm</PresentationFormat>
  <Paragraphs>408</Paragraphs>
  <Slides>5</Slides>
  <Notes>3</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5</vt:i4>
      </vt:variant>
    </vt:vector>
  </HeadingPairs>
  <TitlesOfParts>
    <vt:vector size="11" baseType="lpstr">
      <vt:lpstr>メイリオ</vt:lpstr>
      <vt:lpstr>Arial</vt:lpstr>
      <vt:lpstr>Calibri</vt:lpstr>
      <vt:lpstr>Wingdings</vt:lpstr>
      <vt:lpstr>Office ​​テーマ</vt:lpstr>
      <vt:lpstr>デザインの設定</vt:lpstr>
      <vt:lpstr>１　給与勧告の基本的考え方と手順 ～職員の給与はどのようにして決めるのか～</vt:lpstr>
      <vt:lpstr>３　民間給与との比較方法（ラスパイレス比較）</vt:lpstr>
      <vt:lpstr>４　民間給与との較差</vt:lpstr>
      <vt:lpstr>PowerPoint プレゼンテーション</vt:lpstr>
      <vt:lpstr>６　大阪府職員モデル給与例</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松原　智子</cp:lastModifiedBy>
  <cp:revision>21</cp:revision>
  <dcterms:created xsi:type="dcterms:W3CDTF">2017-10-13T07:14:46Z</dcterms:created>
  <dcterms:modified xsi:type="dcterms:W3CDTF">2026-10-07T04:32:04Z</dcterms:modified>
</cp:coreProperties>
</file>