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sldIdLst>
    <p:sldId id="264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2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2434" y="67"/>
      </p:cViewPr>
      <p:guideLst>
        <p:guide orient="horz" pos="3022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80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381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747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40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663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660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91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7120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87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53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69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54545-10D5-4601-AC5D-66F211AC8CDB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30CA6-918D-46F3-9993-27EBB7D902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15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7"/>
          <p:cNvSpPr txBox="1">
            <a:spLocks noChangeArrowheads="1"/>
          </p:cNvSpPr>
          <p:nvPr/>
        </p:nvSpPr>
        <p:spPr bwMode="auto">
          <a:xfrm>
            <a:off x="151260" y="851936"/>
            <a:ext cx="6233012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■ 日時　　令和７年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22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日（土）　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時～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16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時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■ 場所  　</a:t>
            </a:r>
            <a:r>
              <a:rPr lang="zh-TW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近鉄百貨店上本町店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　７階（</a:t>
            </a:r>
            <a:r>
              <a:rPr lang="zh-CN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大阪市天王寺区上本町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６</a:t>
            </a:r>
            <a:r>
              <a:rPr lang="en-US" altLang="zh-CN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  <a:r>
              <a:rPr lang="en-US" altLang="zh-CN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５５）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■ 主催  　大阪府食育推進ネットワーク会議・大阪府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■ 共催  　近鉄百貨店上本町店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■ 協力　　江崎グリコ株式会社・カフェ英國屋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■ 来場者数　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233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■ 内容　　団体による食育ミニゲーム等のブース出展等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00" y="-4609"/>
            <a:ext cx="6862688" cy="27699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令和７年度食育イベント実施報告</a:t>
            </a:r>
            <a:endParaRPr kumimoji="1" lang="en-US" altLang="ja-JP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-13368" y="272390"/>
            <a:ext cx="685913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sz="12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おおさか食育の縁日</a:t>
            </a:r>
            <a:r>
              <a:rPr lang="en-US" altLang="ja-JP" sz="12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 in </a:t>
            </a:r>
            <a:r>
              <a:rPr lang="ja-JP" altLang="en-US" sz="12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近鉄百貨店上本町店</a:t>
            </a:r>
            <a:endParaRPr lang="ja-JP" altLang="ja-JP" sz="14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" name="正方形/長方形 11"/>
          <p:cNvSpPr>
            <a:spLocks noChangeArrowheads="1"/>
          </p:cNvSpPr>
          <p:nvPr/>
        </p:nvSpPr>
        <p:spPr bwMode="auto">
          <a:xfrm>
            <a:off x="5397331" y="5624"/>
            <a:ext cx="1448435" cy="5562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8890" rIns="74295" bIns="889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ja-JP" sz="16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資料１</a:t>
            </a:r>
            <a:r>
              <a:rPr lang="en-US" sz="16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-</a:t>
            </a:r>
            <a:r>
              <a:rPr lang="ja-JP" altLang="en-US" sz="16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２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BD9FBD4-E26F-424B-9189-021331DE7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21" y="7685374"/>
            <a:ext cx="6434159" cy="1948236"/>
          </a:xfrm>
          <a:prstGeom prst="rect">
            <a:avLst/>
          </a:prstGeom>
        </p:spPr>
      </p:pic>
      <p:sp>
        <p:nvSpPr>
          <p:cNvPr id="21" name="テキスト ボックス 7">
            <a:extLst>
              <a:ext uri="{FF2B5EF4-FFF2-40B4-BE49-F238E27FC236}">
                <a16:creationId xmlns:a16="http://schemas.microsoft.com/office/drawing/2014/main" id="{5086D2A0-3ECE-40E2-9B53-AECAE11A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029" y="7706199"/>
            <a:ext cx="223553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0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■まとめ</a:t>
            </a:r>
            <a:endParaRPr lang="en-US" altLang="ja-JP" sz="1000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5" name="表 14">
            <a:extLst>
              <a:ext uri="{FF2B5EF4-FFF2-40B4-BE49-F238E27FC236}">
                <a16:creationId xmlns:a16="http://schemas.microsoft.com/office/drawing/2014/main" id="{6389517B-E9B2-4538-9709-5777FE6F1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809221"/>
              </p:ext>
            </p:extLst>
          </p:nvPr>
        </p:nvGraphicFramePr>
        <p:xfrm>
          <a:off x="232395" y="3358670"/>
          <a:ext cx="3650604" cy="3515050"/>
        </p:xfrm>
        <a:graphic>
          <a:graphicData uri="http://schemas.openxmlformats.org/drawingml/2006/table">
            <a:tbl>
              <a:tblPr firstRow="1" firstCol="1" bandRow="1"/>
              <a:tblGrid>
                <a:gridCol w="3650604">
                  <a:extLst>
                    <a:ext uri="{9D8B030D-6E8A-4147-A177-3AD203B41FA5}">
                      <a16:colId xmlns:a16="http://schemas.microsoft.com/office/drawing/2014/main" val="1948618075"/>
                    </a:ext>
                  </a:extLst>
                </a:gridCol>
              </a:tblGrid>
              <a:tr h="219115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05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出展内容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852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sz="900" b="1" u="sng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公益社団法人大阪府栄養士会</a:t>
                      </a:r>
                      <a:endParaRPr lang="en-US" altLang="ja-JP" sz="900" b="1" u="sng" kern="100" dirty="0">
                        <a:effectLst/>
                        <a:latin typeface="游明朝" panose="02020400000000000000" pitchFamily="18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altLang="en-US" sz="900" b="0" u="none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栄養に関する普及啓発</a:t>
                      </a:r>
                      <a:endParaRPr lang="ja-JP" sz="1050" b="0" u="none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569160"/>
                  </a:ext>
                </a:extLst>
              </a:tr>
              <a:tr h="43278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sz="900" b="1" u="sng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大阪府食生活改善連絡協議会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食品つりゲーム、輪投げ</a:t>
                      </a:r>
                      <a:endParaRPr 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273707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altLang="ja-JP" sz="900" b="1" u="sng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NPO</a:t>
                      </a:r>
                      <a:r>
                        <a:rPr lang="ja-JP" altLang="en-US" sz="900" b="1" u="sng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法人 関西消費者連合会</a:t>
                      </a:r>
                      <a:endParaRPr lang="en-US" altLang="ja-JP" sz="900" b="1" u="sng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豆運びゲーム（お箸使い）</a:t>
                      </a:r>
                      <a:endParaRPr lang="ja-JP" sz="900" b="0" u="none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59727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b="1" u="sng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江崎グリコ株式会社・カフェ英國屋</a:t>
                      </a:r>
                      <a:endParaRPr lang="en-US" altLang="ja-JP" sz="900" b="1" u="sng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「タンサでカラダよろこぶ </a:t>
                      </a:r>
                      <a:r>
                        <a:rPr lang="en-US" altLang="ja-JP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V.O.S.</a:t>
                      </a:r>
                      <a:r>
                        <a:rPr lang="ja-JP" altLang="en-US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モーニングセット」の提供</a:t>
                      </a:r>
                      <a:endParaRPr lang="ja-JP" sz="900" b="0" u="none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028558"/>
                  </a:ext>
                </a:extLst>
              </a:tr>
              <a:tr h="5937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ja-JP" altLang="ja-JP" sz="900" b="1" u="sng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大阪府</a:t>
                      </a:r>
                      <a:r>
                        <a:rPr lang="ja-JP" altLang="en-US" sz="900" b="1" u="sng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健康づくり課</a:t>
                      </a:r>
                      <a:endParaRPr lang="ja-JP" alt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・食育</a:t>
                      </a:r>
                      <a:r>
                        <a:rPr lang="en-US" altLang="ja-JP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SAT</a:t>
                      </a:r>
                      <a:r>
                        <a:rPr lang="ja-JP" altLang="en-US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システムによる食事診断</a:t>
                      </a:r>
                      <a:endParaRPr lang="en-US" altLang="ja-JP" sz="900" kern="100" dirty="0">
                        <a:effectLst/>
                        <a:latin typeface="游明朝" panose="02020400000000000000" pitchFamily="18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ja-JP" altLang="ja-JP" sz="900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※ フードモデルを選んでセンサーに乗</a:t>
                      </a:r>
                      <a:r>
                        <a:rPr lang="ja-JP" altLang="en-US" sz="900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せる</a:t>
                      </a:r>
                      <a:r>
                        <a:rPr lang="ja-JP" altLang="ja-JP" sz="900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だけで、</a:t>
                      </a:r>
                      <a:endParaRPr lang="ja-JP" alt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indent="171450" algn="just">
                        <a:lnSpc>
                          <a:spcPts val="1200"/>
                        </a:lnSpc>
                      </a:pPr>
                      <a:r>
                        <a:rPr lang="ja-JP" altLang="ja-JP" sz="900" kern="100" dirty="0">
                          <a:solidFill>
                            <a:srgbClr val="000000"/>
                          </a:solidFill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栄養価計算とその食事のバランスがチェックできる機器</a:t>
                      </a:r>
                      <a:endParaRPr lang="ja-JP" altLang="ja-JP" sz="105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lang="ja-JP" altLang="ja-JP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健活</a:t>
                      </a:r>
                      <a:r>
                        <a:rPr lang="en-US" altLang="ja-JP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ja-JP" altLang="ja-JP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ja-JP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V.O.S.</a:t>
                      </a:r>
                      <a:r>
                        <a:rPr lang="ja-JP" altLang="ja-JP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等</a:t>
                      </a:r>
                      <a:r>
                        <a:rPr lang="ja-JP" altLang="en-US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ja-JP" altLang="ja-JP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各種事業</a:t>
                      </a:r>
                      <a:r>
                        <a:rPr lang="en-US" altLang="ja-JP" sz="900" kern="100" dirty="0">
                          <a:effectLst/>
                          <a:latin typeface="游明朝" panose="02020400000000000000" pitchFamily="18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PR</a:t>
                      </a: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・アスマイルポイント付与</a:t>
                      </a:r>
                      <a:endParaRPr lang="en-US" altLang="ja-JP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endParaRPr lang="ja-JP" altLang="en-US" sz="900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92041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b="1" u="sng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大阪府</a:t>
                      </a:r>
                      <a:endParaRPr lang="en-US" altLang="ja-JP" sz="900" b="1" u="sng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流通対策室が開催する２階物販イベント「大阪産</a:t>
                      </a:r>
                      <a:r>
                        <a:rPr lang="en-US" altLang="ja-JP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altLang="en-US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もん</a:t>
                      </a:r>
                      <a:r>
                        <a:rPr lang="en-US" altLang="ja-JP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ja-JP" altLang="en-US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コレ」と連携した</a:t>
                      </a:r>
                      <a:endParaRPr lang="en-US" altLang="ja-JP" sz="900" b="0" u="none" kern="10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ja-JP" altLang="en-US" sz="900" b="0" u="none" kern="10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スタンプラリーを実施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946568"/>
                  </a:ext>
                </a:extLst>
              </a:tr>
            </a:tbl>
          </a:graphicData>
        </a:graphic>
      </p:graphicFrame>
      <p:sp>
        <p:nvSpPr>
          <p:cNvPr id="22" name="テキスト ボックス 7">
            <a:extLst>
              <a:ext uri="{FF2B5EF4-FFF2-40B4-BE49-F238E27FC236}">
                <a16:creationId xmlns:a16="http://schemas.microsoft.com/office/drawing/2014/main" id="{EF04F759-EF55-4128-AE5C-813B12B05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029" y="7988426"/>
            <a:ext cx="63807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・イベント情報を事前に「近鉄アプリ」や「アスマイルアプリ」で告知していたため、イベントのために店舗に足を運ぶ参加者もいた。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　また、子ども服売り場にてイベントを実施したため、子ども連れの家族が通りかかって参加する様子もみられた。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・イベント名を「おおさか食育の縁日」とすることで、イベントに楽しさ・親近感が沸くような印象を持ってもらえた。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子どもから大人まで幅広い層を対象としたブース内容となったため、食への関心度に関わらず、楽しく啓発できる機会となった。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・様々な業種が連携して食育を推進できる強みを生かし、より多くの人に啓発するため、今後も活気のあるイベントをめざし、ブースコンテンツの充実に努める。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76230E7-8316-424C-AEC6-1BC7163310D9}"/>
              </a:ext>
            </a:extLst>
          </p:cNvPr>
          <p:cNvSpPr txBox="1"/>
          <p:nvPr/>
        </p:nvSpPr>
        <p:spPr>
          <a:xfrm>
            <a:off x="2868192" y="7286481"/>
            <a:ext cx="15559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■支出　　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CCD0319-C99B-4073-91D5-625714371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170" y="1600723"/>
            <a:ext cx="2780570" cy="170967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03E9EC2-52BB-4717-BF14-966303B132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97" t="6027" r="7659" b="4058"/>
          <a:stretch/>
        </p:blipFill>
        <p:spPr>
          <a:xfrm>
            <a:off x="4110854" y="5631582"/>
            <a:ext cx="2411199" cy="174455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E4B42D3-2233-4245-ABD7-37BF22096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114" y="3537987"/>
            <a:ext cx="2434680" cy="189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62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381</Words>
  <Application>Microsoft Office PowerPoint</Application>
  <PresentationFormat>A4 210 x 297 mm</PresentationFormat>
  <Paragraphs>43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2026-09-15T05:23:04Z</dcterms:created>
  <dcterms:modified xsi:type="dcterms:W3CDTF">2026-09-15T05:23:07Z</dcterms:modified>
</cp:coreProperties>
</file>