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98" autoAdjust="0"/>
    <p:restoredTop sz="95796" autoAdjust="0"/>
  </p:normalViewPr>
  <p:slideViewPr>
    <p:cSldViewPr>
      <p:cViewPr>
        <p:scale>
          <a:sx n="125" d="100"/>
          <a:sy n="125" d="100"/>
        </p:scale>
        <p:origin x="979" y="-113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系列 1</c:v>
                </c:pt>
              </c:strCache>
            </c:strRef>
          </c:tx>
          <c:spPr>
            <a:solidFill>
              <a:schemeClr val="accent1"/>
            </a:solidFill>
            <a:ln>
              <a:noFill/>
            </a:ln>
            <a:effectLst/>
          </c:spPr>
          <c:invertIfNegative val="0"/>
          <c:cat>
            <c:strRef>
              <c:f>Sheet1!$A$2:$A$6</c:f>
              <c:strCache>
                <c:ptCount val="5"/>
                <c:pt idx="0">
                  <c:v>R3</c:v>
                </c:pt>
                <c:pt idx="1">
                  <c:v>R4</c:v>
                </c:pt>
                <c:pt idx="2">
                  <c:v>R5</c:v>
                </c:pt>
                <c:pt idx="3">
                  <c:v>R6</c:v>
                </c:pt>
                <c:pt idx="4">
                  <c:v>R7</c:v>
                </c:pt>
              </c:strCache>
            </c:strRef>
          </c:cat>
          <c:val>
            <c:numRef>
              <c:f>Sheet1!$B$2:$B$6</c:f>
              <c:numCache>
                <c:formatCode>0.00%</c:formatCode>
                <c:ptCount val="5"/>
                <c:pt idx="0">
                  <c:v>0.94399999999999995</c:v>
                </c:pt>
                <c:pt idx="1">
                  <c:v>0.95099999999999996</c:v>
                </c:pt>
                <c:pt idx="2">
                  <c:v>0.95699999999999996</c:v>
                </c:pt>
                <c:pt idx="3">
                  <c:v>0.96099999999999997</c:v>
                </c:pt>
                <c:pt idx="4">
                  <c:v>0.96399999999999997</c:v>
                </c:pt>
              </c:numCache>
            </c:numRef>
          </c:val>
          <c:extLst>
            <c:ext xmlns:c16="http://schemas.microsoft.com/office/drawing/2014/chart" uri="{C3380CC4-5D6E-409C-BE32-E72D297353CC}">
              <c16:uniqueId val="{00000000-F2EE-4D8F-BDD8-281D510BDF10}"/>
            </c:ext>
          </c:extLst>
        </c:ser>
        <c:ser>
          <c:idx val="1"/>
          <c:order val="1"/>
          <c:tx>
            <c:strRef>
              <c:f>Sheet1!$C$1</c:f>
              <c:strCache>
                <c:ptCount val="1"/>
                <c:pt idx="0">
                  <c:v>列1</c:v>
                </c:pt>
              </c:strCache>
            </c:strRef>
          </c:tx>
          <c:spPr>
            <a:solidFill>
              <a:schemeClr val="accent2"/>
            </a:solidFill>
            <a:ln>
              <a:noFill/>
            </a:ln>
            <a:effectLst/>
          </c:spPr>
          <c:invertIfNegative val="0"/>
          <c:cat>
            <c:strRef>
              <c:f>Sheet1!$A$2:$A$6</c:f>
              <c:strCache>
                <c:ptCount val="5"/>
                <c:pt idx="0">
                  <c:v>R3</c:v>
                </c:pt>
                <c:pt idx="1">
                  <c:v>R4</c:v>
                </c:pt>
                <c:pt idx="2">
                  <c:v>R5</c:v>
                </c:pt>
                <c:pt idx="3">
                  <c:v>R6</c:v>
                </c:pt>
                <c:pt idx="4">
                  <c:v>R7</c:v>
                </c:pt>
              </c:strCache>
            </c:strRef>
          </c:cat>
          <c:val>
            <c:numRef>
              <c:f>Sheet1!$C$2:$C$6</c:f>
              <c:numCache>
                <c:formatCode>General</c:formatCode>
                <c:ptCount val="5"/>
              </c:numCache>
            </c:numRef>
          </c:val>
          <c:extLst>
            <c:ext xmlns:c16="http://schemas.microsoft.com/office/drawing/2014/chart" uri="{C3380CC4-5D6E-409C-BE32-E72D297353CC}">
              <c16:uniqueId val="{00000001-F2EE-4D8F-BDD8-281D510BDF10}"/>
            </c:ext>
          </c:extLst>
        </c:ser>
        <c:ser>
          <c:idx val="2"/>
          <c:order val="2"/>
          <c:tx>
            <c:strRef>
              <c:f>Sheet1!$D$1</c:f>
              <c:strCache>
                <c:ptCount val="1"/>
                <c:pt idx="0">
                  <c:v>列2</c:v>
                </c:pt>
              </c:strCache>
            </c:strRef>
          </c:tx>
          <c:spPr>
            <a:solidFill>
              <a:schemeClr val="accent3"/>
            </a:solidFill>
            <a:ln>
              <a:noFill/>
            </a:ln>
            <a:effectLst/>
          </c:spPr>
          <c:invertIfNegative val="0"/>
          <c:cat>
            <c:strRef>
              <c:f>Sheet1!$A$2:$A$6</c:f>
              <c:strCache>
                <c:ptCount val="5"/>
                <c:pt idx="0">
                  <c:v>R3</c:v>
                </c:pt>
                <c:pt idx="1">
                  <c:v>R4</c:v>
                </c:pt>
                <c:pt idx="2">
                  <c:v>R5</c:v>
                </c:pt>
                <c:pt idx="3">
                  <c:v>R6</c:v>
                </c:pt>
                <c:pt idx="4">
                  <c:v>R7</c:v>
                </c:pt>
              </c:strCache>
            </c:strRef>
          </c:cat>
          <c:val>
            <c:numRef>
              <c:f>Sheet1!$D$2:$D$6</c:f>
              <c:numCache>
                <c:formatCode>General</c:formatCode>
                <c:ptCount val="5"/>
              </c:numCache>
            </c:numRef>
          </c:val>
          <c:extLst>
            <c:ext xmlns:c16="http://schemas.microsoft.com/office/drawing/2014/chart" uri="{C3380CC4-5D6E-409C-BE32-E72D297353CC}">
              <c16:uniqueId val="{00000002-F2EE-4D8F-BDD8-281D510BDF10}"/>
            </c:ext>
          </c:extLst>
        </c:ser>
        <c:dLbls>
          <c:showLegendKey val="0"/>
          <c:showVal val="0"/>
          <c:showCatName val="0"/>
          <c:showSerName val="0"/>
          <c:showPercent val="0"/>
          <c:showBubbleSize val="0"/>
        </c:dLbls>
        <c:gapWidth val="150"/>
        <c:overlap val="100"/>
        <c:axId val="1198095071"/>
        <c:axId val="1198095487"/>
      </c:barChart>
      <c:catAx>
        <c:axId val="1198095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198095487"/>
        <c:crosses val="autoZero"/>
        <c:auto val="1"/>
        <c:lblAlgn val="ctr"/>
        <c:lblOffset val="100"/>
        <c:noMultiLvlLbl val="0"/>
      </c:catAx>
      <c:valAx>
        <c:axId val="119809548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198095071"/>
        <c:crosses val="autoZero"/>
        <c:crossBetween val="between"/>
        <c:majorUnit val="1.0000000000000002E-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系列 1</c:v>
                </c:pt>
              </c:strCache>
            </c:strRef>
          </c:tx>
          <c:spPr>
            <a:solidFill>
              <a:schemeClr val="accent1"/>
            </a:solidFill>
            <a:ln>
              <a:noFill/>
            </a:ln>
            <a:effectLst/>
          </c:spPr>
          <c:invertIfNegative val="0"/>
          <c:cat>
            <c:strRef>
              <c:f>Sheet1!$A$2:$A$6</c:f>
              <c:strCache>
                <c:ptCount val="5"/>
                <c:pt idx="0">
                  <c:v>R3</c:v>
                </c:pt>
                <c:pt idx="1">
                  <c:v>R4</c:v>
                </c:pt>
                <c:pt idx="2">
                  <c:v>R5</c:v>
                </c:pt>
                <c:pt idx="3">
                  <c:v>R6</c:v>
                </c:pt>
                <c:pt idx="4">
                  <c:v>R7</c:v>
                </c:pt>
              </c:strCache>
            </c:strRef>
          </c:cat>
          <c:val>
            <c:numRef>
              <c:f>Sheet1!$B$2:$B$6</c:f>
              <c:numCache>
                <c:formatCode>0.00%</c:formatCode>
                <c:ptCount val="5"/>
                <c:pt idx="0">
                  <c:v>0.77</c:v>
                </c:pt>
                <c:pt idx="1">
                  <c:v>0.873</c:v>
                </c:pt>
                <c:pt idx="2">
                  <c:v>0.93899999999999995</c:v>
                </c:pt>
                <c:pt idx="3">
                  <c:v>0.94199999999999995</c:v>
                </c:pt>
                <c:pt idx="4">
                  <c:v>0.93899999999999995</c:v>
                </c:pt>
              </c:numCache>
            </c:numRef>
          </c:val>
          <c:extLst>
            <c:ext xmlns:c16="http://schemas.microsoft.com/office/drawing/2014/chart" uri="{C3380CC4-5D6E-409C-BE32-E72D297353CC}">
              <c16:uniqueId val="{00000000-C957-4BEC-97BA-02E40BAB2DCE}"/>
            </c:ext>
          </c:extLst>
        </c:ser>
        <c:ser>
          <c:idx val="1"/>
          <c:order val="1"/>
          <c:tx>
            <c:strRef>
              <c:f>Sheet1!$C$1</c:f>
              <c:strCache>
                <c:ptCount val="1"/>
                <c:pt idx="0">
                  <c:v>列1</c:v>
                </c:pt>
              </c:strCache>
            </c:strRef>
          </c:tx>
          <c:spPr>
            <a:solidFill>
              <a:schemeClr val="accent2"/>
            </a:solidFill>
            <a:ln>
              <a:noFill/>
            </a:ln>
            <a:effectLst/>
          </c:spPr>
          <c:invertIfNegative val="0"/>
          <c:cat>
            <c:strRef>
              <c:f>Sheet1!$A$2:$A$6</c:f>
              <c:strCache>
                <c:ptCount val="5"/>
                <c:pt idx="0">
                  <c:v>R3</c:v>
                </c:pt>
                <c:pt idx="1">
                  <c:v>R4</c:v>
                </c:pt>
                <c:pt idx="2">
                  <c:v>R5</c:v>
                </c:pt>
                <c:pt idx="3">
                  <c:v>R6</c:v>
                </c:pt>
                <c:pt idx="4">
                  <c:v>R7</c:v>
                </c:pt>
              </c:strCache>
            </c:strRef>
          </c:cat>
          <c:val>
            <c:numRef>
              <c:f>Sheet1!$C$2:$C$6</c:f>
              <c:numCache>
                <c:formatCode>General</c:formatCode>
                <c:ptCount val="5"/>
              </c:numCache>
            </c:numRef>
          </c:val>
          <c:extLst>
            <c:ext xmlns:c16="http://schemas.microsoft.com/office/drawing/2014/chart" uri="{C3380CC4-5D6E-409C-BE32-E72D297353CC}">
              <c16:uniqueId val="{00000001-C957-4BEC-97BA-02E40BAB2DCE}"/>
            </c:ext>
          </c:extLst>
        </c:ser>
        <c:ser>
          <c:idx val="2"/>
          <c:order val="2"/>
          <c:tx>
            <c:strRef>
              <c:f>Sheet1!$D$1</c:f>
              <c:strCache>
                <c:ptCount val="1"/>
                <c:pt idx="0">
                  <c:v>列2</c:v>
                </c:pt>
              </c:strCache>
            </c:strRef>
          </c:tx>
          <c:spPr>
            <a:solidFill>
              <a:schemeClr val="accent3"/>
            </a:solidFill>
            <a:ln>
              <a:noFill/>
            </a:ln>
            <a:effectLst/>
          </c:spPr>
          <c:invertIfNegative val="0"/>
          <c:cat>
            <c:strRef>
              <c:f>Sheet1!$A$2:$A$6</c:f>
              <c:strCache>
                <c:ptCount val="5"/>
                <c:pt idx="0">
                  <c:v>R3</c:v>
                </c:pt>
                <c:pt idx="1">
                  <c:v>R4</c:v>
                </c:pt>
                <c:pt idx="2">
                  <c:v>R5</c:v>
                </c:pt>
                <c:pt idx="3">
                  <c:v>R6</c:v>
                </c:pt>
                <c:pt idx="4">
                  <c:v>R7</c:v>
                </c:pt>
              </c:strCache>
            </c:strRef>
          </c:cat>
          <c:val>
            <c:numRef>
              <c:f>Sheet1!$D$2:$D$6</c:f>
              <c:numCache>
                <c:formatCode>General</c:formatCode>
                <c:ptCount val="5"/>
              </c:numCache>
            </c:numRef>
          </c:val>
          <c:extLst>
            <c:ext xmlns:c16="http://schemas.microsoft.com/office/drawing/2014/chart" uri="{C3380CC4-5D6E-409C-BE32-E72D297353CC}">
              <c16:uniqueId val="{00000002-C957-4BEC-97BA-02E40BAB2DCE}"/>
            </c:ext>
          </c:extLst>
        </c:ser>
        <c:dLbls>
          <c:showLegendKey val="0"/>
          <c:showVal val="0"/>
          <c:showCatName val="0"/>
          <c:showSerName val="0"/>
          <c:showPercent val="0"/>
          <c:showBubbleSize val="0"/>
        </c:dLbls>
        <c:gapWidth val="150"/>
        <c:overlap val="100"/>
        <c:axId val="1198095071"/>
        <c:axId val="1198095487"/>
      </c:barChart>
      <c:catAx>
        <c:axId val="1198095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198095487"/>
        <c:crosses val="autoZero"/>
        <c:auto val="1"/>
        <c:lblAlgn val="ctr"/>
        <c:lblOffset val="100"/>
        <c:noMultiLvlLbl val="0"/>
      </c:catAx>
      <c:valAx>
        <c:axId val="119809548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1980950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系列 1</c:v>
                </c:pt>
              </c:strCache>
            </c:strRef>
          </c:tx>
          <c:spPr>
            <a:solidFill>
              <a:schemeClr val="accent1"/>
            </a:solidFill>
            <a:ln>
              <a:noFill/>
            </a:ln>
            <a:effectLst/>
          </c:spPr>
          <c:invertIfNegative val="0"/>
          <c:cat>
            <c:strRef>
              <c:f>Sheet1!$A$2:$A$6</c:f>
              <c:strCache>
                <c:ptCount val="5"/>
                <c:pt idx="0">
                  <c:v>R3</c:v>
                </c:pt>
                <c:pt idx="1">
                  <c:v>R4</c:v>
                </c:pt>
                <c:pt idx="2">
                  <c:v>R5</c:v>
                </c:pt>
                <c:pt idx="3">
                  <c:v>R6</c:v>
                </c:pt>
                <c:pt idx="4">
                  <c:v>R7</c:v>
                </c:pt>
              </c:strCache>
            </c:strRef>
          </c:cat>
          <c:val>
            <c:numRef>
              <c:f>Sheet1!$B$2:$B$6</c:f>
              <c:numCache>
                <c:formatCode>General</c:formatCode>
                <c:ptCount val="5"/>
                <c:pt idx="0">
                  <c:v>27</c:v>
                </c:pt>
                <c:pt idx="1">
                  <c:v>38</c:v>
                </c:pt>
                <c:pt idx="2">
                  <c:v>40</c:v>
                </c:pt>
                <c:pt idx="3">
                  <c:v>41</c:v>
                </c:pt>
                <c:pt idx="4">
                  <c:v>41</c:v>
                </c:pt>
              </c:numCache>
            </c:numRef>
          </c:val>
          <c:extLst>
            <c:ext xmlns:c16="http://schemas.microsoft.com/office/drawing/2014/chart" uri="{C3380CC4-5D6E-409C-BE32-E72D297353CC}">
              <c16:uniqueId val="{00000000-4CB2-49D2-8215-0136592B353D}"/>
            </c:ext>
          </c:extLst>
        </c:ser>
        <c:ser>
          <c:idx val="1"/>
          <c:order val="1"/>
          <c:tx>
            <c:strRef>
              <c:f>Sheet1!$C$1</c:f>
              <c:strCache>
                <c:ptCount val="1"/>
                <c:pt idx="0">
                  <c:v>列1</c:v>
                </c:pt>
              </c:strCache>
            </c:strRef>
          </c:tx>
          <c:spPr>
            <a:solidFill>
              <a:schemeClr val="accent2"/>
            </a:solidFill>
            <a:ln>
              <a:noFill/>
            </a:ln>
            <a:effectLst/>
          </c:spPr>
          <c:invertIfNegative val="0"/>
          <c:cat>
            <c:strRef>
              <c:f>Sheet1!$A$2:$A$6</c:f>
              <c:strCache>
                <c:ptCount val="5"/>
                <c:pt idx="0">
                  <c:v>R3</c:v>
                </c:pt>
                <c:pt idx="1">
                  <c:v>R4</c:v>
                </c:pt>
                <c:pt idx="2">
                  <c:v>R5</c:v>
                </c:pt>
                <c:pt idx="3">
                  <c:v>R6</c:v>
                </c:pt>
                <c:pt idx="4">
                  <c:v>R7</c:v>
                </c:pt>
              </c:strCache>
            </c:strRef>
          </c:cat>
          <c:val>
            <c:numRef>
              <c:f>Sheet1!$C$2:$C$6</c:f>
              <c:numCache>
                <c:formatCode>General</c:formatCode>
                <c:ptCount val="5"/>
              </c:numCache>
            </c:numRef>
          </c:val>
          <c:extLst>
            <c:ext xmlns:c16="http://schemas.microsoft.com/office/drawing/2014/chart" uri="{C3380CC4-5D6E-409C-BE32-E72D297353CC}">
              <c16:uniqueId val="{00000001-4CB2-49D2-8215-0136592B353D}"/>
            </c:ext>
          </c:extLst>
        </c:ser>
        <c:ser>
          <c:idx val="2"/>
          <c:order val="2"/>
          <c:tx>
            <c:strRef>
              <c:f>Sheet1!$D$1</c:f>
              <c:strCache>
                <c:ptCount val="1"/>
                <c:pt idx="0">
                  <c:v>列2</c:v>
                </c:pt>
              </c:strCache>
            </c:strRef>
          </c:tx>
          <c:spPr>
            <a:solidFill>
              <a:schemeClr val="accent3"/>
            </a:solidFill>
            <a:ln>
              <a:noFill/>
            </a:ln>
            <a:effectLst/>
          </c:spPr>
          <c:invertIfNegative val="0"/>
          <c:cat>
            <c:strRef>
              <c:f>Sheet1!$A$2:$A$6</c:f>
              <c:strCache>
                <c:ptCount val="5"/>
                <c:pt idx="0">
                  <c:v>R3</c:v>
                </c:pt>
                <c:pt idx="1">
                  <c:v>R4</c:v>
                </c:pt>
                <c:pt idx="2">
                  <c:v>R5</c:v>
                </c:pt>
                <c:pt idx="3">
                  <c:v>R6</c:v>
                </c:pt>
                <c:pt idx="4">
                  <c:v>R7</c:v>
                </c:pt>
              </c:strCache>
            </c:strRef>
          </c:cat>
          <c:val>
            <c:numRef>
              <c:f>Sheet1!$D$2:$D$6</c:f>
              <c:numCache>
                <c:formatCode>General</c:formatCode>
                <c:ptCount val="5"/>
              </c:numCache>
            </c:numRef>
          </c:val>
          <c:extLst>
            <c:ext xmlns:c16="http://schemas.microsoft.com/office/drawing/2014/chart" uri="{C3380CC4-5D6E-409C-BE32-E72D297353CC}">
              <c16:uniqueId val="{00000002-4CB2-49D2-8215-0136592B353D}"/>
            </c:ext>
          </c:extLst>
        </c:ser>
        <c:dLbls>
          <c:showLegendKey val="0"/>
          <c:showVal val="0"/>
          <c:showCatName val="0"/>
          <c:showSerName val="0"/>
          <c:showPercent val="0"/>
          <c:showBubbleSize val="0"/>
        </c:dLbls>
        <c:gapWidth val="150"/>
        <c:overlap val="100"/>
        <c:axId val="1198095071"/>
        <c:axId val="1198095487"/>
      </c:barChart>
      <c:catAx>
        <c:axId val="1198095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198095487"/>
        <c:crosses val="autoZero"/>
        <c:auto val="1"/>
        <c:lblAlgn val="ctr"/>
        <c:lblOffset val="100"/>
        <c:noMultiLvlLbl val="0"/>
      </c:catAx>
      <c:valAx>
        <c:axId val="1198095487"/>
        <c:scaling>
          <c:orientation val="minMax"/>
          <c:max val="45"/>
          <c:min val="0"/>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1980950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系列 1</c:v>
                </c:pt>
              </c:strCache>
            </c:strRef>
          </c:tx>
          <c:spPr>
            <a:solidFill>
              <a:schemeClr val="accent1"/>
            </a:solidFill>
            <a:ln>
              <a:noFill/>
            </a:ln>
            <a:effectLst/>
          </c:spPr>
          <c:invertIfNegative val="0"/>
          <c:cat>
            <c:strRef>
              <c:f>Sheet1!$A$2:$A$6</c:f>
              <c:strCache>
                <c:ptCount val="5"/>
                <c:pt idx="0">
                  <c:v>R3</c:v>
                </c:pt>
                <c:pt idx="1">
                  <c:v>R4</c:v>
                </c:pt>
                <c:pt idx="2">
                  <c:v>R5</c:v>
                </c:pt>
                <c:pt idx="3">
                  <c:v>R6</c:v>
                </c:pt>
                <c:pt idx="4">
                  <c:v>R7</c:v>
                </c:pt>
              </c:strCache>
            </c:strRef>
          </c:cat>
          <c:val>
            <c:numRef>
              <c:f>Sheet1!$B$2:$B$6</c:f>
              <c:numCache>
                <c:formatCode>General</c:formatCode>
                <c:ptCount val="5"/>
                <c:pt idx="0">
                  <c:v>17</c:v>
                </c:pt>
                <c:pt idx="1">
                  <c:v>18</c:v>
                </c:pt>
                <c:pt idx="2">
                  <c:v>18</c:v>
                </c:pt>
                <c:pt idx="3">
                  <c:v>19</c:v>
                </c:pt>
                <c:pt idx="4">
                  <c:v>20</c:v>
                </c:pt>
              </c:numCache>
            </c:numRef>
          </c:val>
          <c:extLst>
            <c:ext xmlns:c16="http://schemas.microsoft.com/office/drawing/2014/chart" uri="{C3380CC4-5D6E-409C-BE32-E72D297353CC}">
              <c16:uniqueId val="{00000000-97DA-4783-93F2-022471FE5CEC}"/>
            </c:ext>
          </c:extLst>
        </c:ser>
        <c:ser>
          <c:idx val="1"/>
          <c:order val="1"/>
          <c:tx>
            <c:strRef>
              <c:f>Sheet1!$C$1</c:f>
              <c:strCache>
                <c:ptCount val="1"/>
                <c:pt idx="0">
                  <c:v>列1</c:v>
                </c:pt>
              </c:strCache>
            </c:strRef>
          </c:tx>
          <c:spPr>
            <a:solidFill>
              <a:schemeClr val="accent2"/>
            </a:solidFill>
            <a:ln>
              <a:noFill/>
            </a:ln>
            <a:effectLst/>
          </c:spPr>
          <c:invertIfNegative val="0"/>
          <c:cat>
            <c:strRef>
              <c:f>Sheet1!$A$2:$A$6</c:f>
              <c:strCache>
                <c:ptCount val="5"/>
                <c:pt idx="0">
                  <c:v>R3</c:v>
                </c:pt>
                <c:pt idx="1">
                  <c:v>R4</c:v>
                </c:pt>
                <c:pt idx="2">
                  <c:v>R5</c:v>
                </c:pt>
                <c:pt idx="3">
                  <c:v>R6</c:v>
                </c:pt>
                <c:pt idx="4">
                  <c:v>R7</c:v>
                </c:pt>
              </c:strCache>
            </c:strRef>
          </c:cat>
          <c:val>
            <c:numRef>
              <c:f>Sheet1!$C$2:$C$6</c:f>
              <c:numCache>
                <c:formatCode>General</c:formatCode>
                <c:ptCount val="5"/>
              </c:numCache>
            </c:numRef>
          </c:val>
          <c:extLst>
            <c:ext xmlns:c16="http://schemas.microsoft.com/office/drawing/2014/chart" uri="{C3380CC4-5D6E-409C-BE32-E72D297353CC}">
              <c16:uniqueId val="{00000001-97DA-4783-93F2-022471FE5CEC}"/>
            </c:ext>
          </c:extLst>
        </c:ser>
        <c:ser>
          <c:idx val="2"/>
          <c:order val="2"/>
          <c:tx>
            <c:strRef>
              <c:f>Sheet1!$D$1</c:f>
              <c:strCache>
                <c:ptCount val="1"/>
                <c:pt idx="0">
                  <c:v>列2</c:v>
                </c:pt>
              </c:strCache>
            </c:strRef>
          </c:tx>
          <c:spPr>
            <a:solidFill>
              <a:schemeClr val="accent3"/>
            </a:solidFill>
            <a:ln>
              <a:noFill/>
            </a:ln>
            <a:effectLst/>
          </c:spPr>
          <c:invertIfNegative val="0"/>
          <c:cat>
            <c:strRef>
              <c:f>Sheet1!$A$2:$A$6</c:f>
              <c:strCache>
                <c:ptCount val="5"/>
                <c:pt idx="0">
                  <c:v>R3</c:v>
                </c:pt>
                <c:pt idx="1">
                  <c:v>R4</c:v>
                </c:pt>
                <c:pt idx="2">
                  <c:v>R5</c:v>
                </c:pt>
                <c:pt idx="3">
                  <c:v>R6</c:v>
                </c:pt>
                <c:pt idx="4">
                  <c:v>R7</c:v>
                </c:pt>
              </c:strCache>
            </c:strRef>
          </c:cat>
          <c:val>
            <c:numRef>
              <c:f>Sheet1!$D$2:$D$6</c:f>
              <c:numCache>
                <c:formatCode>General</c:formatCode>
                <c:ptCount val="5"/>
              </c:numCache>
            </c:numRef>
          </c:val>
          <c:extLst>
            <c:ext xmlns:c16="http://schemas.microsoft.com/office/drawing/2014/chart" uri="{C3380CC4-5D6E-409C-BE32-E72D297353CC}">
              <c16:uniqueId val="{00000002-97DA-4783-93F2-022471FE5CEC}"/>
            </c:ext>
          </c:extLst>
        </c:ser>
        <c:dLbls>
          <c:showLegendKey val="0"/>
          <c:showVal val="0"/>
          <c:showCatName val="0"/>
          <c:showSerName val="0"/>
          <c:showPercent val="0"/>
          <c:showBubbleSize val="0"/>
        </c:dLbls>
        <c:gapWidth val="150"/>
        <c:overlap val="100"/>
        <c:axId val="1198095071"/>
        <c:axId val="1198095487"/>
      </c:barChart>
      <c:catAx>
        <c:axId val="1198095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198095487"/>
        <c:crosses val="autoZero"/>
        <c:auto val="1"/>
        <c:lblAlgn val="ctr"/>
        <c:lblOffset val="100"/>
        <c:noMultiLvlLbl val="0"/>
      </c:catAx>
      <c:valAx>
        <c:axId val="1198095487"/>
        <c:scaling>
          <c:orientation val="minMax"/>
          <c:max val="25"/>
          <c:min val="5"/>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1980950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3" y="1"/>
            <a:ext cx="2945448" cy="497838"/>
          </a:xfrm>
          <a:prstGeom prst="rect">
            <a:avLst/>
          </a:prstGeom>
        </p:spPr>
        <p:txBody>
          <a:bodyPr vert="horz" lIns="91312" tIns="45656" rIns="91312" bIns="45656" rtlCol="0"/>
          <a:lstStyle>
            <a:lvl1pPr algn="r">
              <a:defRPr sz="1200"/>
            </a:lvl1pPr>
          </a:lstStyle>
          <a:p>
            <a:fld id="{452530D7-6094-4A3E-BEE8-6AA190B3C127}" type="datetimeFigureOut">
              <a:rPr kumimoji="1" lang="ja-JP" altLang="en-US" smtClean="0"/>
              <a:t>2026/7/14</a:t>
            </a:fld>
            <a:endParaRPr kumimoji="1" lang="ja-JP" altLang="en-US"/>
          </a:p>
        </p:txBody>
      </p:sp>
      <p:sp>
        <p:nvSpPr>
          <p:cNvPr id="4" name="スライド イメージ プレースホルダー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312" tIns="45656" rIns="91312" bIns="45656" rtlCol="0" anchor="ctr"/>
          <a:lstStyle/>
          <a:p>
            <a:endParaRPr lang="ja-JP" altLang="en-US"/>
          </a:p>
        </p:txBody>
      </p:sp>
      <p:sp>
        <p:nvSpPr>
          <p:cNvPr id="5" name="ノート プレースホルダー 4"/>
          <p:cNvSpPr>
            <a:spLocks noGrp="1"/>
          </p:cNvSpPr>
          <p:nvPr>
            <p:ph type="body" sz="quarter" idx="3"/>
          </p:nvPr>
        </p:nvSpPr>
        <p:spPr>
          <a:xfrm>
            <a:off x="680085" y="4777027"/>
            <a:ext cx="5437506" cy="3908187"/>
          </a:xfrm>
          <a:prstGeom prst="rect">
            <a:avLst/>
          </a:prstGeom>
        </p:spPr>
        <p:txBody>
          <a:bodyPr vert="horz" lIns="91312" tIns="45656" rIns="91312" bIns="4565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800"/>
            <a:ext cx="2945448" cy="497838"/>
          </a:xfrm>
          <a:prstGeom prst="rect">
            <a:avLst/>
          </a:prstGeom>
        </p:spPr>
        <p:txBody>
          <a:bodyPr vert="horz" lIns="91312" tIns="45656" rIns="91312" bIns="4565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3" y="9428800"/>
            <a:ext cx="2945448" cy="497838"/>
          </a:xfrm>
          <a:prstGeom prst="rect">
            <a:avLst/>
          </a:prstGeom>
        </p:spPr>
        <p:txBody>
          <a:bodyPr vert="horz" lIns="91312" tIns="45656" rIns="91312" bIns="45656" rtlCol="0" anchor="b"/>
          <a:lstStyle>
            <a:lvl1pPr algn="r">
              <a:defRPr sz="1200"/>
            </a:lvl1pPr>
          </a:lstStyle>
          <a:p>
            <a:fld id="{9B4DCE1C-973C-480A-B436-DC73AE24905A}" type="slidenum">
              <a:rPr kumimoji="1" lang="ja-JP" altLang="en-US" smtClean="0"/>
              <a:t>‹#›</a:t>
            </a:fld>
            <a:endParaRPr kumimoji="1" lang="ja-JP" altLang="en-US"/>
          </a:p>
        </p:txBody>
      </p:sp>
    </p:spTree>
    <p:extLst>
      <p:ext uri="{BB962C8B-B14F-4D97-AF65-F5344CB8AC3E}">
        <p14:creationId xmlns:p14="http://schemas.microsoft.com/office/powerpoint/2010/main" val="341640661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4DCE1C-973C-480A-B436-DC73AE24905A}" type="slidenum">
              <a:rPr kumimoji="1" lang="ja-JP" altLang="en-US" smtClean="0"/>
              <a:t>1</a:t>
            </a:fld>
            <a:endParaRPr kumimoji="1" lang="ja-JP" altLang="en-US"/>
          </a:p>
        </p:txBody>
      </p:sp>
    </p:spTree>
    <p:extLst>
      <p:ext uri="{BB962C8B-B14F-4D97-AF65-F5344CB8AC3E}">
        <p14:creationId xmlns:p14="http://schemas.microsoft.com/office/powerpoint/2010/main" val="3840866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086299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589288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27274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167543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555198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3099150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452229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2285296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626611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228174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B44E0A3-0367-4BAC-A012-B5601986CF5E}" type="datetimeFigureOut">
              <a:rPr kumimoji="1" lang="ja-JP" altLang="en-US" smtClean="0"/>
              <a:t>2026/7/14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4036091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44E0A3-0367-4BAC-A012-B5601986CF5E}" type="datetimeFigureOut">
              <a:rPr kumimoji="1" lang="ja-JP" altLang="en-US" smtClean="0"/>
              <a:t>2026/7/14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26271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53992" y="-13579"/>
            <a:ext cx="7395044" cy="338554"/>
          </a:xfrm>
          <a:prstGeom prst="rect">
            <a:avLst/>
          </a:prstGeom>
          <a:noFill/>
        </p:spPr>
        <p:txBody>
          <a:bodyPr wrap="square" rtlCol="0">
            <a:spAutoFit/>
          </a:bodyPr>
          <a:lstStyle/>
          <a:p>
            <a:pPr algn="ctr"/>
            <a:r>
              <a:rPr kumimoji="1" lang="ja-JP" altLang="en-US" sz="1600" b="1" dirty="0">
                <a:latin typeface="+mj-ea"/>
                <a:ea typeface="+mj-ea"/>
              </a:rPr>
              <a:t>「大阪府教育コミュニティづくり」について　</a:t>
            </a:r>
          </a:p>
        </p:txBody>
      </p:sp>
      <p:sp>
        <p:nvSpPr>
          <p:cNvPr id="5" name="テキスト ボックス 4"/>
          <p:cNvSpPr txBox="1"/>
          <p:nvPr/>
        </p:nvSpPr>
        <p:spPr>
          <a:xfrm>
            <a:off x="6014121" y="45204"/>
            <a:ext cx="2745773" cy="215444"/>
          </a:xfrm>
          <a:prstGeom prst="rect">
            <a:avLst/>
          </a:prstGeom>
          <a:noFill/>
          <a:ln>
            <a:solidFill>
              <a:schemeClr val="tx1"/>
            </a:solidFill>
          </a:ln>
        </p:spPr>
        <p:txBody>
          <a:bodyPr wrap="square" rtlCol="0">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令和８</a:t>
            </a: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年７月　　第１回大阪府社会教育委員会議　資料４</a:t>
            </a:r>
          </a:p>
        </p:txBody>
      </p:sp>
      <p:sp>
        <p:nvSpPr>
          <p:cNvPr id="1028" name="テキスト ボックス 1027"/>
          <p:cNvSpPr txBox="1"/>
          <p:nvPr/>
        </p:nvSpPr>
        <p:spPr>
          <a:xfrm>
            <a:off x="506362" y="404664"/>
            <a:ext cx="8242102" cy="276999"/>
          </a:xfrm>
          <a:prstGeom prst="rect">
            <a:avLst/>
          </a:prstGeom>
          <a:noFill/>
          <a:ln w="9525">
            <a:noFill/>
            <a:prstDash val="solid"/>
          </a:ln>
        </p:spPr>
        <p:txBody>
          <a:bodyPr wrap="square" lIns="36000" rIns="36000" rtlCol="0">
            <a:spAutoFit/>
          </a:bodyPr>
          <a:lstStyle/>
          <a:p>
            <a:pPr marL="1701800" indent="-1701800">
              <a:tabLst>
                <a:tab pos="1701800" algn="l"/>
              </a:tabLst>
            </a:pP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教育や子育てに関する課題を学校・家庭・地域が共有し、課題解決に向けた協働の取組みを通じて、新たな人のつながりをつくり出していく仕組みや運動</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正方形/長方形 77"/>
          <p:cNvSpPr/>
          <p:nvPr/>
        </p:nvSpPr>
        <p:spPr>
          <a:xfrm>
            <a:off x="380491" y="308741"/>
            <a:ext cx="8383020" cy="6475589"/>
          </a:xfrm>
          <a:prstGeom prst="rect">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7" name="グループ化 6"/>
          <p:cNvGrpSpPr/>
          <p:nvPr/>
        </p:nvGrpSpPr>
        <p:grpSpPr>
          <a:xfrm>
            <a:off x="539552" y="1796548"/>
            <a:ext cx="7381599" cy="3799657"/>
            <a:chOff x="567846" y="1909826"/>
            <a:chExt cx="7381599" cy="4057688"/>
          </a:xfrm>
        </p:grpSpPr>
        <p:sp>
          <p:nvSpPr>
            <p:cNvPr id="20" name="テキスト ボックス 19"/>
            <p:cNvSpPr txBox="1"/>
            <p:nvPr/>
          </p:nvSpPr>
          <p:spPr>
            <a:xfrm>
              <a:off x="1315138" y="1927256"/>
              <a:ext cx="1172116" cy="261610"/>
            </a:xfrm>
            <a:prstGeom prst="rect">
              <a:avLst/>
            </a:prstGeom>
            <a:noFill/>
          </p:spPr>
          <p:txBody>
            <a:bodyPr wrap="none" rtlCol="0">
              <a:spAutoFit/>
            </a:bodyPr>
            <a:lstStyle/>
            <a:p>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学校支援活動</a:t>
              </a:r>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正方形/長方形 42"/>
            <p:cNvSpPr/>
            <p:nvPr/>
          </p:nvSpPr>
          <p:spPr>
            <a:xfrm>
              <a:off x="567846" y="2192075"/>
              <a:ext cx="2707449" cy="3775439"/>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テキスト ボックス 65"/>
            <p:cNvSpPr txBox="1"/>
            <p:nvPr/>
          </p:nvSpPr>
          <p:spPr>
            <a:xfrm>
              <a:off x="3362582" y="1931076"/>
              <a:ext cx="2880320" cy="261610"/>
            </a:xfrm>
            <a:prstGeom prst="rect">
              <a:avLst/>
            </a:prstGeom>
            <a:noFill/>
          </p:spPr>
          <p:txBody>
            <a:bodyPr wrap="square" rtlCol="0">
              <a:spAutoFit/>
            </a:bodyPr>
            <a:lstStyle/>
            <a:p>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おおさか元気広場（放課後子ども教室）</a:t>
              </a:r>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テキスト ボックス 74"/>
            <p:cNvSpPr txBox="1"/>
            <p:nvPr/>
          </p:nvSpPr>
          <p:spPr>
            <a:xfrm>
              <a:off x="6777329" y="1909826"/>
              <a:ext cx="1172116" cy="261610"/>
            </a:xfrm>
            <a:prstGeom prst="rect">
              <a:avLst/>
            </a:prstGeom>
            <a:noFill/>
          </p:spPr>
          <p:txBody>
            <a:bodyPr wrap="none" rtlCol="0">
              <a:spAutoFit/>
            </a:bodyPr>
            <a:lstStyle/>
            <a:p>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家庭教育支援</a:t>
              </a:r>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91" name="テキスト ボックス 90"/>
          <p:cNvSpPr txBox="1"/>
          <p:nvPr/>
        </p:nvSpPr>
        <p:spPr>
          <a:xfrm>
            <a:off x="467544" y="1149568"/>
            <a:ext cx="8314831" cy="623248"/>
          </a:xfrm>
          <a:prstGeom prst="rect">
            <a:avLst/>
          </a:prstGeom>
          <a:noFill/>
          <a:ln w="9525">
            <a:noFill/>
            <a:prstDash val="solid"/>
          </a:ln>
        </p:spPr>
        <p:txBody>
          <a:bodyPr wrap="square" lIns="36000" rIns="36000" rtlCol="0">
            <a:spAutoFit/>
          </a:bodyPr>
          <a:lstStyle/>
          <a:p>
            <a:r>
              <a:rPr lang="en-US" altLang="ja-JP" sz="105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第</a:t>
            </a:r>
            <a:r>
              <a:rPr lang="en-US" altLang="ja-JP" sz="105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次大阪府教育振興基本計画</a:t>
            </a:r>
            <a:r>
              <a:rPr lang="en-US" altLang="ja-JP" sz="105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基本方針４　多様な主体との協働　　重点取組⑮　「教育コミュニティづくりをはじめとする社会教育の推進」</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a:p>
            <a:pPr marL="171450" indent="-171450">
              <a:buFont typeface="Wingdings" panose="05000000000000000000" pitchFamily="2" charset="2"/>
              <a:buChar char="Ø"/>
            </a:pPr>
            <a:endParaRPr lang="en-US" altLang="ja-JP" sz="600" dirty="0">
              <a:latin typeface="Meiryo UI" panose="020B0604030504040204" pitchFamily="50" charset="-128"/>
              <a:ea typeface="Meiryo UI" panose="020B0604030504040204" pitchFamily="50" charset="-128"/>
              <a:cs typeface="Meiryo UI" panose="020B0604030504040204" pitchFamily="50" charset="-128"/>
            </a:endParaRPr>
          </a:p>
          <a:p>
            <a:pPr marL="171450" indent="-171450">
              <a:buFont typeface="Wingdings" panose="05000000000000000000" pitchFamily="2" charset="2"/>
              <a:buChar char="Ø"/>
            </a:pPr>
            <a:r>
              <a:rPr lang="ja-JP" altLang="en-US" sz="900" dirty="0">
                <a:latin typeface="Meiryo UI" panose="020B0604030504040204" pitchFamily="50" charset="-128"/>
                <a:ea typeface="Meiryo UI" panose="020B0604030504040204" pitchFamily="50" charset="-128"/>
                <a:cs typeface="Meiryo UI" panose="020B0604030504040204" pitchFamily="50" charset="-128"/>
              </a:rPr>
              <a:t>教育コミュニティづくりの推進　　　　　　地域全体で子どもたちの成長を支えることができるよう、地域学校協働活動や家庭教育支援への地域人材の参画を促すとともに、</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cs typeface="Meiryo UI" panose="020B0604030504040204" pitchFamily="50" charset="-128"/>
              </a:rPr>
              <a:t>　　　　　　　　　　　　　　　　　　　　　　　　 学校・家庭・地域の連携・協働による教育コミュニティづくりを充実させます。</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テキスト ボックス 48">
            <a:extLst>
              <a:ext uri="{FF2B5EF4-FFF2-40B4-BE49-F238E27FC236}">
                <a16:creationId xmlns:a16="http://schemas.microsoft.com/office/drawing/2014/main" id="{87AB1B32-A542-41D1-AD7C-D4117AE3BEAC}"/>
              </a:ext>
            </a:extLst>
          </p:cNvPr>
          <p:cNvSpPr txBox="1"/>
          <p:nvPr/>
        </p:nvSpPr>
        <p:spPr>
          <a:xfrm>
            <a:off x="685153" y="642174"/>
            <a:ext cx="7986168" cy="507831"/>
          </a:xfrm>
          <a:prstGeom prst="rect">
            <a:avLst/>
          </a:prstGeom>
          <a:noFill/>
          <a:ln w="9525">
            <a:noFill/>
            <a:prstDash val="solid"/>
          </a:ln>
        </p:spPr>
        <p:txBody>
          <a:bodyPr wrap="square" lIns="36000" rIns="36000" rtlCol="0">
            <a:spAutoFit/>
          </a:bodyPr>
          <a:lstStyle/>
          <a:p>
            <a:r>
              <a:rPr lang="en-US" altLang="ja-JP" sz="900"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大阪府では、平成</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12</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年度から開始し、平成</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14</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年度に府内全ての中学校区（政令市を除く）で取組みを実施。現在は教育コミュニティづくり推進事業（国「学校・家庭・</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cs typeface="Meiryo UI" panose="020B0604030504040204" pitchFamily="50" charset="-128"/>
              </a:rPr>
              <a:t>　地域連携協力推進事業費補助金」「地域における家庭教育支援基盤構築事業費補助金」を活用）として、「学校支援活動」、「おおさか元気広場（放課後子ども教室）」、　</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cs typeface="Meiryo UI" panose="020B0604030504040204" pitchFamily="50" charset="-128"/>
              </a:rPr>
              <a:t>　「家庭教育支援」の３つの活動を推進している。</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52" name="Picture 2" descr="SDGsのアイコン | 国連広報センター">
            <a:extLst>
              <a:ext uri="{FF2B5EF4-FFF2-40B4-BE49-F238E27FC236}">
                <a16:creationId xmlns:a16="http://schemas.microsoft.com/office/drawing/2014/main" id="{96382997-E85C-47D8-83E8-16E50D5E4C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857" y="50419"/>
            <a:ext cx="515814" cy="515814"/>
          </a:xfrm>
          <a:prstGeom prst="rect">
            <a:avLst/>
          </a:prstGeom>
          <a:noFill/>
          <a:extLst>
            <a:ext uri="{909E8E84-426E-40DD-AFC4-6F175D3DCCD1}">
              <a14:hiddenFill xmlns:a14="http://schemas.microsoft.com/office/drawing/2010/main">
                <a:solidFill>
                  <a:srgbClr val="FFFFFF"/>
                </a:solidFill>
              </a14:hiddenFill>
            </a:ext>
          </a:extLst>
        </p:spPr>
      </p:pic>
      <p:sp>
        <p:nvSpPr>
          <p:cNvPr id="61" name="正方形/長方形 60">
            <a:extLst>
              <a:ext uri="{FF2B5EF4-FFF2-40B4-BE49-F238E27FC236}">
                <a16:creationId xmlns:a16="http://schemas.microsoft.com/office/drawing/2014/main" id="{1977724C-AE71-4830-A81E-C1C883D27C84}"/>
              </a:ext>
            </a:extLst>
          </p:cNvPr>
          <p:cNvSpPr/>
          <p:nvPr/>
        </p:nvSpPr>
        <p:spPr>
          <a:xfrm>
            <a:off x="3255015" y="2060848"/>
            <a:ext cx="2733449" cy="3540707"/>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正方形/長方形 61">
            <a:extLst>
              <a:ext uri="{FF2B5EF4-FFF2-40B4-BE49-F238E27FC236}">
                <a16:creationId xmlns:a16="http://schemas.microsoft.com/office/drawing/2014/main" id="{C5144B2D-3092-4D8A-9B47-71851C317DFF}"/>
              </a:ext>
            </a:extLst>
          </p:cNvPr>
          <p:cNvSpPr/>
          <p:nvPr/>
        </p:nvSpPr>
        <p:spPr>
          <a:xfrm>
            <a:off x="5983307" y="2060849"/>
            <a:ext cx="2707588" cy="3540707"/>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正方形/長方形 72">
            <a:extLst>
              <a:ext uri="{FF2B5EF4-FFF2-40B4-BE49-F238E27FC236}">
                <a16:creationId xmlns:a16="http://schemas.microsoft.com/office/drawing/2014/main" id="{303CE1AA-5094-480E-8C44-EB70CF1DABB2}"/>
              </a:ext>
            </a:extLst>
          </p:cNvPr>
          <p:cNvSpPr/>
          <p:nvPr/>
        </p:nvSpPr>
        <p:spPr>
          <a:xfrm>
            <a:off x="6115187" y="3728463"/>
            <a:ext cx="285056" cy="21544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4" name="正方形/長方形 73">
            <a:extLst>
              <a:ext uri="{FF2B5EF4-FFF2-40B4-BE49-F238E27FC236}">
                <a16:creationId xmlns:a16="http://schemas.microsoft.com/office/drawing/2014/main" id="{4D7EDD8C-E327-4AE8-8C84-31C4C0D623A1}"/>
              </a:ext>
            </a:extLst>
          </p:cNvPr>
          <p:cNvSpPr/>
          <p:nvPr/>
        </p:nvSpPr>
        <p:spPr>
          <a:xfrm flipH="1">
            <a:off x="7335093" y="3715147"/>
            <a:ext cx="389416" cy="21544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3" name="グループ化 2">
            <a:extLst>
              <a:ext uri="{FF2B5EF4-FFF2-40B4-BE49-F238E27FC236}">
                <a16:creationId xmlns:a16="http://schemas.microsoft.com/office/drawing/2014/main" id="{3515D38E-D9AA-4332-97CD-D46FA3EB9A9D}"/>
              </a:ext>
            </a:extLst>
          </p:cNvPr>
          <p:cNvGrpSpPr/>
          <p:nvPr/>
        </p:nvGrpSpPr>
        <p:grpSpPr>
          <a:xfrm>
            <a:off x="514968" y="2101454"/>
            <a:ext cx="2760888" cy="3487786"/>
            <a:chOff x="548518" y="2367660"/>
            <a:chExt cx="2760888" cy="3487786"/>
          </a:xfrm>
        </p:grpSpPr>
        <p:sp>
          <p:nvSpPr>
            <p:cNvPr id="79" name="テキスト ボックス 78"/>
            <p:cNvSpPr txBox="1"/>
            <p:nvPr/>
          </p:nvSpPr>
          <p:spPr>
            <a:xfrm>
              <a:off x="584341" y="2367660"/>
              <a:ext cx="572804" cy="21772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概要</a:t>
              </a:r>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3" name="正方形/長方形 92"/>
            <p:cNvSpPr/>
            <p:nvPr/>
          </p:nvSpPr>
          <p:spPr>
            <a:xfrm>
              <a:off x="636956" y="2549860"/>
              <a:ext cx="2672450" cy="33855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学校の教育活動の充実や教育環境の整備、放課後の学習・体験活動など地域と学校が連携・協働して行う活動</a:t>
              </a:r>
            </a:p>
          </p:txBody>
        </p:sp>
        <p:sp>
          <p:nvSpPr>
            <p:cNvPr id="94" name="テキスト ボックス 93"/>
            <p:cNvSpPr txBox="1"/>
            <p:nvPr/>
          </p:nvSpPr>
          <p:spPr>
            <a:xfrm>
              <a:off x="584341" y="3684758"/>
              <a:ext cx="629250"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現状</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正方形/長方形 44"/>
            <p:cNvSpPr/>
            <p:nvPr/>
          </p:nvSpPr>
          <p:spPr>
            <a:xfrm>
              <a:off x="1058370" y="3687879"/>
              <a:ext cx="1857820" cy="215444"/>
            </a:xfrm>
            <a:prstGeom prst="rect">
              <a:avLst/>
            </a:prstGeom>
          </p:spPr>
          <p:txBody>
            <a:bodyPr wrap="square">
              <a:spAutoFit/>
            </a:bodyPr>
            <a:lstStyle/>
            <a:p>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96.4</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R7</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57" name="テキスト ボックス 56">
              <a:extLst>
                <a:ext uri="{FF2B5EF4-FFF2-40B4-BE49-F238E27FC236}">
                  <a16:creationId xmlns:a16="http://schemas.microsoft.com/office/drawing/2014/main" id="{3A6C4E51-05C3-4943-A827-0ED5CF578B46}"/>
                </a:ext>
              </a:extLst>
            </p:cNvPr>
            <p:cNvSpPr txBox="1"/>
            <p:nvPr/>
          </p:nvSpPr>
          <p:spPr>
            <a:xfrm>
              <a:off x="548518" y="2905860"/>
              <a:ext cx="988563"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前期事業目標</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正方形/長方形 58">
              <a:extLst>
                <a:ext uri="{FF2B5EF4-FFF2-40B4-BE49-F238E27FC236}">
                  <a16:creationId xmlns:a16="http://schemas.microsoft.com/office/drawing/2014/main" id="{AE64A9A3-C24B-40D0-92D2-1E3858D48AEB}"/>
                </a:ext>
              </a:extLst>
            </p:cNvPr>
            <p:cNvSpPr/>
            <p:nvPr/>
          </p:nvSpPr>
          <p:spPr>
            <a:xfrm>
              <a:off x="624802" y="3109142"/>
              <a:ext cx="2573921" cy="584775"/>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保護者や地域等の方が、学校の教育活動や教育環境の整備、放課後の学習・体験活動等によく参加・参加していると回答している小・中学校の割合　計画策定時（</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95.1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％）以上を維持</a:t>
              </a:r>
            </a:p>
          </p:txBody>
        </p:sp>
        <p:sp>
          <p:nvSpPr>
            <p:cNvPr id="54" name="テキスト ボックス 53">
              <a:extLst>
                <a:ext uri="{FF2B5EF4-FFF2-40B4-BE49-F238E27FC236}">
                  <a16:creationId xmlns:a16="http://schemas.microsoft.com/office/drawing/2014/main" id="{4E092492-DE56-46C0-903B-25E148209153}"/>
                </a:ext>
              </a:extLst>
            </p:cNvPr>
            <p:cNvSpPr txBox="1"/>
            <p:nvPr/>
          </p:nvSpPr>
          <p:spPr>
            <a:xfrm>
              <a:off x="602055" y="5048550"/>
              <a:ext cx="1206044"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課題</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正方形/長方形 54">
              <a:extLst>
                <a:ext uri="{FF2B5EF4-FFF2-40B4-BE49-F238E27FC236}">
                  <a16:creationId xmlns:a16="http://schemas.microsoft.com/office/drawing/2014/main" id="{96FC6D4B-16BE-4F26-8972-E42F007CDE38}"/>
                </a:ext>
              </a:extLst>
            </p:cNvPr>
            <p:cNvSpPr/>
            <p:nvPr/>
          </p:nvSpPr>
          <p:spPr>
            <a:xfrm>
              <a:off x="630300" y="5270671"/>
              <a:ext cx="2558040" cy="584775"/>
            </a:xfrm>
            <a:prstGeom prst="rect">
              <a:avLst/>
            </a:prstGeom>
          </p:spPr>
          <p:txBody>
            <a:bodyPr wrap="square">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・新たな人材（ボランティア等）の確保、活動の核となる</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人材（地域コーディネーター等）の育成</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cs typeface="Meiryo UI" panose="020B0604030504040204" pitchFamily="50" charset="-128"/>
                </a:rPr>
                <a:t>・「地域と学校の連携協働」に関して、市町村や校区ごとに </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取組みの進展にばらつきがある。</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8" name="グループ化 7">
            <a:extLst>
              <a:ext uri="{FF2B5EF4-FFF2-40B4-BE49-F238E27FC236}">
                <a16:creationId xmlns:a16="http://schemas.microsoft.com/office/drawing/2014/main" id="{BCD97AB4-510E-4CDC-9A01-A52EDAFC56AF}"/>
              </a:ext>
            </a:extLst>
          </p:cNvPr>
          <p:cNvGrpSpPr/>
          <p:nvPr/>
        </p:nvGrpSpPr>
        <p:grpSpPr>
          <a:xfrm>
            <a:off x="6036604" y="2124367"/>
            <a:ext cx="2644890" cy="3477214"/>
            <a:chOff x="6036604" y="2370341"/>
            <a:chExt cx="2644890" cy="3477214"/>
          </a:xfrm>
        </p:grpSpPr>
        <p:sp>
          <p:nvSpPr>
            <p:cNvPr id="63" name="テキスト ボックス 62">
              <a:extLst>
                <a:ext uri="{FF2B5EF4-FFF2-40B4-BE49-F238E27FC236}">
                  <a16:creationId xmlns:a16="http://schemas.microsoft.com/office/drawing/2014/main" id="{FF6368EF-99F3-4174-AA87-6699575BC795}"/>
                </a:ext>
              </a:extLst>
            </p:cNvPr>
            <p:cNvSpPr txBox="1"/>
            <p:nvPr/>
          </p:nvSpPr>
          <p:spPr>
            <a:xfrm>
              <a:off x="6036604" y="2370341"/>
              <a:ext cx="572804" cy="216153"/>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概要</a:t>
              </a:r>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4" name="テキスト ボックス 63">
              <a:extLst>
                <a:ext uri="{FF2B5EF4-FFF2-40B4-BE49-F238E27FC236}">
                  <a16:creationId xmlns:a16="http://schemas.microsoft.com/office/drawing/2014/main" id="{4759F518-69F7-4CDC-A8A4-9FED0E949C22}"/>
                </a:ext>
              </a:extLst>
            </p:cNvPr>
            <p:cNvSpPr txBox="1"/>
            <p:nvPr/>
          </p:nvSpPr>
          <p:spPr>
            <a:xfrm>
              <a:off x="6040229" y="2896374"/>
              <a:ext cx="988563"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前期事業目標</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5" name="テキスト ボックス 64">
              <a:extLst>
                <a:ext uri="{FF2B5EF4-FFF2-40B4-BE49-F238E27FC236}">
                  <a16:creationId xmlns:a16="http://schemas.microsoft.com/office/drawing/2014/main" id="{FC9C0267-0025-434C-9E35-89B18D31603D}"/>
                </a:ext>
              </a:extLst>
            </p:cNvPr>
            <p:cNvSpPr txBox="1"/>
            <p:nvPr/>
          </p:nvSpPr>
          <p:spPr>
            <a:xfrm>
              <a:off x="6061424" y="3686049"/>
              <a:ext cx="629250"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現状</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7" name="正方形/長方形 66">
              <a:extLst>
                <a:ext uri="{FF2B5EF4-FFF2-40B4-BE49-F238E27FC236}">
                  <a16:creationId xmlns:a16="http://schemas.microsoft.com/office/drawing/2014/main" id="{2CCC3D06-92B2-4125-A454-6FD2A15EE767}"/>
                </a:ext>
              </a:extLst>
            </p:cNvPr>
            <p:cNvSpPr/>
            <p:nvPr/>
          </p:nvSpPr>
          <p:spPr>
            <a:xfrm>
              <a:off x="6098900" y="2557820"/>
              <a:ext cx="2408144" cy="338554"/>
            </a:xfrm>
            <a:prstGeom prst="rect">
              <a:avLst/>
            </a:prstGeom>
          </p:spPr>
          <p:txBody>
            <a:bodyPr wrap="square">
              <a:spAutoFit/>
            </a:bodyPr>
            <a:lstStyle/>
            <a:p>
              <a:pPr lvl="0"/>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多様な場や機会、手段を用いて、保護者に対し家庭教育に関する学習の機会や情報を提供する活動</a:t>
              </a:r>
            </a:p>
          </p:txBody>
        </p:sp>
        <p:sp>
          <p:nvSpPr>
            <p:cNvPr id="68" name="正方形/長方形 67">
              <a:extLst>
                <a:ext uri="{FF2B5EF4-FFF2-40B4-BE49-F238E27FC236}">
                  <a16:creationId xmlns:a16="http://schemas.microsoft.com/office/drawing/2014/main" id="{45747A99-3EEA-4374-AB7B-E8BED5D46F91}"/>
                </a:ext>
              </a:extLst>
            </p:cNvPr>
            <p:cNvSpPr/>
            <p:nvPr/>
          </p:nvSpPr>
          <p:spPr>
            <a:xfrm>
              <a:off x="6086499" y="3100655"/>
              <a:ext cx="2474513" cy="584775"/>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①大人（保護者）に対する親学習を実施している</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市町村数を</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市町村とする</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②訪問型家庭教育支援等を実施している市町村数を</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増加させる</a:t>
              </a:r>
            </a:p>
          </p:txBody>
        </p:sp>
        <p:sp>
          <p:nvSpPr>
            <p:cNvPr id="71" name="正方形/長方形 70">
              <a:extLst>
                <a:ext uri="{FF2B5EF4-FFF2-40B4-BE49-F238E27FC236}">
                  <a16:creationId xmlns:a16="http://schemas.microsoft.com/office/drawing/2014/main" id="{D0AED886-8BC6-4469-AD56-3DF401EFD4D4}"/>
                </a:ext>
              </a:extLst>
            </p:cNvPr>
            <p:cNvSpPr/>
            <p:nvPr/>
          </p:nvSpPr>
          <p:spPr>
            <a:xfrm>
              <a:off x="6552679" y="3695284"/>
              <a:ext cx="1966519" cy="33855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市町村で実施（</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R7</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市町村で実施（</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R7</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71">
              <a:extLst>
                <a:ext uri="{FF2B5EF4-FFF2-40B4-BE49-F238E27FC236}">
                  <a16:creationId xmlns:a16="http://schemas.microsoft.com/office/drawing/2014/main" id="{121E8102-A04D-4944-8ACB-A635F4B50BC9}"/>
                </a:ext>
              </a:extLst>
            </p:cNvPr>
            <p:cNvSpPr txBox="1"/>
            <p:nvPr/>
          </p:nvSpPr>
          <p:spPr>
            <a:xfrm>
              <a:off x="6038027" y="5184675"/>
              <a:ext cx="1206044"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課題</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6" name="正方形/長方形 75">
              <a:extLst>
                <a:ext uri="{FF2B5EF4-FFF2-40B4-BE49-F238E27FC236}">
                  <a16:creationId xmlns:a16="http://schemas.microsoft.com/office/drawing/2014/main" id="{48B3BF56-0B94-4A7D-94DB-CDCDDE5ED7E4}"/>
                </a:ext>
              </a:extLst>
            </p:cNvPr>
            <p:cNvSpPr/>
            <p:nvPr/>
          </p:nvSpPr>
          <p:spPr>
            <a:xfrm>
              <a:off x="6080717" y="5385890"/>
              <a:ext cx="2600777" cy="461665"/>
            </a:xfrm>
            <a:prstGeom prst="rect">
              <a:avLst/>
            </a:prstGeom>
          </p:spPr>
          <p:txBody>
            <a:bodyPr wrap="square">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・家庭教育支援に携わる新たな人材の育成</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cs typeface="Meiryo UI" panose="020B0604030504040204" pitchFamily="50" charset="-128"/>
                </a:rPr>
                <a:t>・学習機会へ参加しない方や参加が難しい方へ情報が</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届かない</a:t>
              </a:r>
            </a:p>
          </p:txBody>
        </p:sp>
      </p:grpSp>
      <p:sp>
        <p:nvSpPr>
          <p:cNvPr id="81" name="テキスト ボックス 80">
            <a:extLst>
              <a:ext uri="{FF2B5EF4-FFF2-40B4-BE49-F238E27FC236}">
                <a16:creationId xmlns:a16="http://schemas.microsoft.com/office/drawing/2014/main" id="{82B92F42-6AD7-41B4-BDDA-8EA716B68D4A}"/>
              </a:ext>
            </a:extLst>
          </p:cNvPr>
          <p:cNvSpPr txBox="1"/>
          <p:nvPr/>
        </p:nvSpPr>
        <p:spPr>
          <a:xfrm>
            <a:off x="406297" y="5565783"/>
            <a:ext cx="1494022" cy="253916"/>
          </a:xfrm>
          <a:prstGeom prst="rect">
            <a:avLst/>
          </a:prstGeom>
          <a:noFill/>
        </p:spPr>
        <p:txBody>
          <a:bodyPr wrap="square" rtlCol="0">
            <a:spAutoFit/>
          </a:bodyPr>
          <a:lstStyle/>
          <a:p>
            <a:r>
              <a:rPr kumimoji="1" lang="en-US" altLang="ja-JP" sz="105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cs typeface="Meiryo UI" panose="020B0604030504040204" pitchFamily="50" charset="-128"/>
              </a:rPr>
              <a:t>令和８年度の取組み</a:t>
            </a:r>
            <a:r>
              <a:rPr kumimoji="1" lang="en-US" altLang="ja-JP" sz="105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正方形/長方形 81">
            <a:extLst>
              <a:ext uri="{FF2B5EF4-FFF2-40B4-BE49-F238E27FC236}">
                <a16:creationId xmlns:a16="http://schemas.microsoft.com/office/drawing/2014/main" id="{8D1A41B0-164B-44B7-A3BF-1BFF64E82D81}"/>
              </a:ext>
            </a:extLst>
          </p:cNvPr>
          <p:cNvSpPr/>
          <p:nvPr/>
        </p:nvSpPr>
        <p:spPr>
          <a:xfrm>
            <a:off x="371059" y="5718824"/>
            <a:ext cx="8367973" cy="1073820"/>
          </a:xfrm>
          <a:prstGeom prst="rect">
            <a:avLst/>
          </a:prstGeom>
        </p:spPr>
        <p:txBody>
          <a:bodyPr wrap="square">
            <a:spAutoFit/>
          </a:bodyPr>
          <a:lstStyle/>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○市町村への財政補助（大阪府教育コミュニティづくり推進事業）：「学校支援活動」</a:t>
            </a:r>
            <a:r>
              <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22</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市町村、「おおさか元気広場」</a:t>
            </a:r>
            <a:r>
              <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31</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市町村、「家庭教育支援」</a:t>
            </a:r>
            <a:r>
              <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16</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市町村が活用予定</a:t>
            </a:r>
          </a:p>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○地域人材の発掘・養成：活動に関わる地域人材等の発掘・養成支援・フォローアップのための研修（府職員による出張研修含む）</a:t>
            </a:r>
          </a:p>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○学校教職員対象の研修：「教職員対象</a:t>
            </a:r>
            <a:r>
              <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家庭教育支援</a:t>
            </a:r>
            <a:r>
              <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研修会」を実施</a:t>
            </a:r>
            <a:endPar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○大学との連携：大阪教育大（大学院を含む）、大阪公立大、近畿大</a:t>
            </a:r>
          </a:p>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○積極的な情報発信：訪問取材等を通じ、「特色ある取組み」を収集し、好事例として府内市町村へ発信、オンデマンドによる研修動画の提供、</a:t>
            </a:r>
            <a:r>
              <a:rPr lang="ja-JP" altLang="en-US"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保護者へ直接情報を届ける家庭　　　</a:t>
            </a:r>
            <a:endParaRPr lang="en-US" altLang="ja-JP"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lvl="0">
              <a:lnSpc>
                <a:spcPts val="1300"/>
              </a:lnSpc>
            </a:pPr>
            <a:r>
              <a:rPr lang="ja-JP" altLang="en-US" sz="9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900" u="sng">
                <a:solidFill>
                  <a:prstClr val="black"/>
                </a:solidFill>
                <a:latin typeface="Meiryo UI" panose="020B0604030504040204" pitchFamily="50" charset="-128"/>
                <a:ea typeface="Meiryo UI" panose="020B0604030504040204" pitchFamily="50" charset="-128"/>
                <a:cs typeface="Meiryo UI" panose="020B0604030504040204" pitchFamily="50" charset="-128"/>
              </a:rPr>
              <a:t> 教育セミナー</a:t>
            </a:r>
            <a:r>
              <a:rPr lang="ja-JP" altLang="en-US"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の実施</a:t>
            </a:r>
            <a:endPar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6" name="グループ化 5">
            <a:extLst>
              <a:ext uri="{FF2B5EF4-FFF2-40B4-BE49-F238E27FC236}">
                <a16:creationId xmlns:a16="http://schemas.microsoft.com/office/drawing/2014/main" id="{D42528AB-5452-4F9E-B4AD-8D8A8AD04325}"/>
              </a:ext>
            </a:extLst>
          </p:cNvPr>
          <p:cNvGrpSpPr/>
          <p:nvPr/>
        </p:nvGrpSpPr>
        <p:grpSpPr>
          <a:xfrm>
            <a:off x="3275856" y="2088905"/>
            <a:ext cx="2669332" cy="3500335"/>
            <a:chOff x="3309406" y="2355786"/>
            <a:chExt cx="2669332" cy="3500335"/>
          </a:xfrm>
        </p:grpSpPr>
        <p:grpSp>
          <p:nvGrpSpPr>
            <p:cNvPr id="85" name="グループ化 84"/>
            <p:cNvGrpSpPr/>
            <p:nvPr/>
          </p:nvGrpSpPr>
          <p:grpSpPr>
            <a:xfrm>
              <a:off x="3309406" y="2355786"/>
              <a:ext cx="2580728" cy="651700"/>
              <a:chOff x="418381" y="2256639"/>
              <a:chExt cx="2580728" cy="695956"/>
            </a:xfrm>
          </p:grpSpPr>
          <p:sp>
            <p:nvSpPr>
              <p:cNvPr id="86" name="テキスト ボックス 85"/>
              <p:cNvSpPr txBox="1"/>
              <p:nvPr/>
            </p:nvSpPr>
            <p:spPr>
              <a:xfrm>
                <a:off x="418381" y="2256639"/>
                <a:ext cx="572804"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概要</a:t>
                </a:r>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7" name="正方形/長方形 86"/>
              <p:cNvSpPr/>
              <p:nvPr/>
            </p:nvSpPr>
            <p:spPr>
              <a:xfrm>
                <a:off x="482025" y="2459579"/>
                <a:ext cx="2517084" cy="493016"/>
              </a:xfrm>
              <a:prstGeom prst="rect">
                <a:avLst/>
              </a:prstGeom>
            </p:spPr>
            <p:txBody>
              <a:bodyPr wrap="square">
                <a:spAutoFit/>
              </a:bodyPr>
              <a:lstStyle/>
              <a:p>
                <a:pPr lvl="0"/>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放課後や週末等に、子どもの安全で安心な活動場所を確保し、地域の参画・協力を得て、子どもの体験・交流活動及び学習活動等の機会を提供する活動</a:t>
                </a:r>
              </a:p>
            </p:txBody>
          </p:sp>
        </p:grpSp>
        <p:sp>
          <p:nvSpPr>
            <p:cNvPr id="95" name="テキスト ボックス 94"/>
            <p:cNvSpPr txBox="1"/>
            <p:nvPr/>
          </p:nvSpPr>
          <p:spPr>
            <a:xfrm>
              <a:off x="3348616" y="3636245"/>
              <a:ext cx="629250"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現状</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p:cNvSpPr/>
            <p:nvPr/>
          </p:nvSpPr>
          <p:spPr>
            <a:xfrm>
              <a:off x="3768243" y="3630833"/>
              <a:ext cx="1966519" cy="215444"/>
            </a:xfrm>
            <a:prstGeom prst="rect">
              <a:avLst/>
            </a:prstGeom>
          </p:spPr>
          <p:txBody>
            <a:bodyPr wrap="square">
              <a:spAutoFit/>
            </a:bodyPr>
            <a:lstStyle/>
            <a:p>
              <a:r>
                <a:rPr lang="en-US" altLang="ja-JP" sz="800" dirty="0">
                  <a:latin typeface="Meiryo UI" panose="020B0604030504040204" pitchFamily="50" charset="-128"/>
                  <a:ea typeface="Meiryo UI" panose="020B0604030504040204" pitchFamily="50" charset="-128"/>
                  <a:cs typeface="Meiryo UI" panose="020B0604030504040204" pitchFamily="50" charset="-128"/>
                </a:rPr>
                <a:t>93.9</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％の小学校区で実施（</a:t>
              </a:r>
              <a:r>
                <a:rPr lang="en-US" altLang="ja-JP" sz="800" dirty="0">
                  <a:latin typeface="Meiryo UI" panose="020B0604030504040204" pitchFamily="50" charset="-128"/>
                  <a:ea typeface="Meiryo UI" panose="020B0604030504040204" pitchFamily="50" charset="-128"/>
                  <a:cs typeface="Meiryo UI" panose="020B0604030504040204" pitchFamily="50" charset="-128"/>
                </a:rPr>
                <a:t>R7</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8" name="テキスト ボックス 57">
              <a:extLst>
                <a:ext uri="{FF2B5EF4-FFF2-40B4-BE49-F238E27FC236}">
                  <a16:creationId xmlns:a16="http://schemas.microsoft.com/office/drawing/2014/main" id="{6B53B6B4-E2AC-4EDA-9DCD-E680BE6F400A}"/>
                </a:ext>
              </a:extLst>
            </p:cNvPr>
            <p:cNvSpPr txBox="1"/>
            <p:nvPr/>
          </p:nvSpPr>
          <p:spPr>
            <a:xfrm>
              <a:off x="3331980" y="3051798"/>
              <a:ext cx="988563"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前期事業目標</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正方形/長方形 59">
              <a:extLst>
                <a:ext uri="{FF2B5EF4-FFF2-40B4-BE49-F238E27FC236}">
                  <a16:creationId xmlns:a16="http://schemas.microsoft.com/office/drawing/2014/main" id="{36B84596-0F47-4CB5-A365-2E4930A5211B}"/>
                </a:ext>
              </a:extLst>
            </p:cNvPr>
            <p:cNvSpPr/>
            <p:nvPr/>
          </p:nvSpPr>
          <p:spPr>
            <a:xfrm>
              <a:off x="3367518" y="3249336"/>
              <a:ext cx="2463178" cy="33855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「おおさか元気広場」を実施している小学校区の割合を</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100</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％とする</a:t>
              </a:r>
            </a:p>
          </p:txBody>
        </p:sp>
        <p:sp>
          <p:nvSpPr>
            <p:cNvPr id="56" name="テキスト ボックス 55">
              <a:extLst>
                <a:ext uri="{FF2B5EF4-FFF2-40B4-BE49-F238E27FC236}">
                  <a16:creationId xmlns:a16="http://schemas.microsoft.com/office/drawing/2014/main" id="{C5829647-D760-448A-9113-2518634D85AF}"/>
                </a:ext>
              </a:extLst>
            </p:cNvPr>
            <p:cNvSpPr txBox="1"/>
            <p:nvPr/>
          </p:nvSpPr>
          <p:spPr>
            <a:xfrm>
              <a:off x="3343285" y="5064033"/>
              <a:ext cx="1206044"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課題</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正方形/長方形 68">
              <a:extLst>
                <a:ext uri="{FF2B5EF4-FFF2-40B4-BE49-F238E27FC236}">
                  <a16:creationId xmlns:a16="http://schemas.microsoft.com/office/drawing/2014/main" id="{1FBB64F5-FBA7-4D23-BB02-6B2945CEF5D8}"/>
                </a:ext>
              </a:extLst>
            </p:cNvPr>
            <p:cNvSpPr/>
            <p:nvPr/>
          </p:nvSpPr>
          <p:spPr>
            <a:xfrm>
              <a:off x="3399627" y="5271346"/>
              <a:ext cx="2579111" cy="584775"/>
            </a:xfrm>
            <a:prstGeom prst="rect">
              <a:avLst/>
            </a:prstGeom>
          </p:spPr>
          <p:txBody>
            <a:bodyPr wrap="square">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・新たな人材（ボランティア等）の確保、活動の核となる</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人材（地域コーディネーター等）の育成</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cs typeface="Meiryo UI" panose="020B0604030504040204" pitchFamily="50" charset="-128"/>
                </a:rPr>
                <a:t>・新規プログラムを提供いただける企業団体の発掘と、</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市町村による活用促進</a:t>
              </a:r>
            </a:p>
          </p:txBody>
        </p:sp>
      </p:grpSp>
      <p:sp>
        <p:nvSpPr>
          <p:cNvPr id="53" name="テキスト ボックス 52">
            <a:extLst>
              <a:ext uri="{FF2B5EF4-FFF2-40B4-BE49-F238E27FC236}">
                <a16:creationId xmlns:a16="http://schemas.microsoft.com/office/drawing/2014/main" id="{E28F35BD-46B4-406E-857F-19E1CC77FF0D}"/>
              </a:ext>
            </a:extLst>
          </p:cNvPr>
          <p:cNvSpPr txBox="1"/>
          <p:nvPr/>
        </p:nvSpPr>
        <p:spPr>
          <a:xfrm>
            <a:off x="1664746" y="5588790"/>
            <a:ext cx="1494022" cy="215444"/>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（下線は新たな取組み）</a:t>
            </a:r>
          </a:p>
        </p:txBody>
      </p:sp>
      <p:graphicFrame>
        <p:nvGraphicFramePr>
          <p:cNvPr id="16" name="グラフ 15">
            <a:extLst>
              <a:ext uri="{FF2B5EF4-FFF2-40B4-BE49-F238E27FC236}">
                <a16:creationId xmlns:a16="http://schemas.microsoft.com/office/drawing/2014/main" id="{95CE807E-A981-43EF-AAEF-6F4A23196B88}"/>
              </a:ext>
            </a:extLst>
          </p:cNvPr>
          <p:cNvGraphicFramePr/>
          <p:nvPr>
            <p:extLst>
              <p:ext uri="{D42A27DB-BD31-4B8C-83A1-F6EECF244321}">
                <p14:modId xmlns:p14="http://schemas.microsoft.com/office/powerpoint/2010/main" val="1513296084"/>
              </p:ext>
            </p:extLst>
          </p:nvPr>
        </p:nvGraphicFramePr>
        <p:xfrm>
          <a:off x="791021" y="3648439"/>
          <a:ext cx="2016224" cy="11989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0" name="グラフ 69">
            <a:extLst>
              <a:ext uri="{FF2B5EF4-FFF2-40B4-BE49-F238E27FC236}">
                <a16:creationId xmlns:a16="http://schemas.microsoft.com/office/drawing/2014/main" id="{1AC6EF8E-CBF2-42A5-9F82-4C6429BDDFA3}"/>
              </a:ext>
            </a:extLst>
          </p:cNvPr>
          <p:cNvGraphicFramePr/>
          <p:nvPr>
            <p:extLst>
              <p:ext uri="{D42A27DB-BD31-4B8C-83A1-F6EECF244321}">
                <p14:modId xmlns:p14="http://schemas.microsoft.com/office/powerpoint/2010/main" val="4059103343"/>
              </p:ext>
            </p:extLst>
          </p:nvPr>
        </p:nvGraphicFramePr>
        <p:xfrm>
          <a:off x="3487230" y="3637116"/>
          <a:ext cx="2269933" cy="12713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7" name="グラフ 76">
            <a:extLst>
              <a:ext uri="{FF2B5EF4-FFF2-40B4-BE49-F238E27FC236}">
                <a16:creationId xmlns:a16="http://schemas.microsoft.com/office/drawing/2014/main" id="{7795010C-B78F-4038-A452-C183D59B129C}"/>
              </a:ext>
            </a:extLst>
          </p:cNvPr>
          <p:cNvGraphicFramePr/>
          <p:nvPr>
            <p:extLst>
              <p:ext uri="{D42A27DB-BD31-4B8C-83A1-F6EECF244321}">
                <p14:modId xmlns:p14="http://schemas.microsoft.com/office/powerpoint/2010/main" val="1594105577"/>
              </p:ext>
            </p:extLst>
          </p:nvPr>
        </p:nvGraphicFramePr>
        <p:xfrm>
          <a:off x="6039991" y="3830285"/>
          <a:ext cx="1337374" cy="107813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80" name="グラフ 79">
            <a:extLst>
              <a:ext uri="{FF2B5EF4-FFF2-40B4-BE49-F238E27FC236}">
                <a16:creationId xmlns:a16="http://schemas.microsoft.com/office/drawing/2014/main" id="{A17E3767-F222-4445-9EA6-44BCF9D08B69}"/>
              </a:ext>
            </a:extLst>
          </p:cNvPr>
          <p:cNvGraphicFramePr/>
          <p:nvPr>
            <p:extLst>
              <p:ext uri="{D42A27DB-BD31-4B8C-83A1-F6EECF244321}">
                <p14:modId xmlns:p14="http://schemas.microsoft.com/office/powerpoint/2010/main" val="2396731625"/>
              </p:ext>
            </p:extLst>
          </p:nvPr>
        </p:nvGraphicFramePr>
        <p:xfrm>
          <a:off x="7302972" y="3787864"/>
          <a:ext cx="1337374" cy="1120553"/>
        </p:xfrm>
        <a:graphic>
          <a:graphicData uri="http://schemas.openxmlformats.org/drawingml/2006/chart">
            <c:chart xmlns:c="http://schemas.openxmlformats.org/drawingml/2006/chart" xmlns:r="http://schemas.openxmlformats.org/officeDocument/2006/relationships" r:id="rId7"/>
          </a:graphicData>
        </a:graphic>
      </p:graphicFrame>
      <p:sp>
        <p:nvSpPr>
          <p:cNvPr id="2" name="テキスト ボックス 1">
            <a:extLst>
              <a:ext uri="{FF2B5EF4-FFF2-40B4-BE49-F238E27FC236}">
                <a16:creationId xmlns:a16="http://schemas.microsoft.com/office/drawing/2014/main" id="{4C72F8DD-CE34-4873-9799-49C1520FC555}"/>
              </a:ext>
            </a:extLst>
          </p:cNvPr>
          <p:cNvSpPr txBox="1"/>
          <p:nvPr/>
        </p:nvSpPr>
        <p:spPr>
          <a:xfrm>
            <a:off x="1131334" y="4105818"/>
            <a:ext cx="582079" cy="230832"/>
          </a:xfrm>
          <a:prstGeom prst="rect">
            <a:avLst/>
          </a:prstGeom>
          <a:noFill/>
        </p:spPr>
        <p:txBody>
          <a:bodyPr wrap="square" rtlCol="0">
            <a:spAutoFit/>
          </a:bodyPr>
          <a:lstStyle/>
          <a:p>
            <a:r>
              <a:rPr kumimoji="1" lang="en-US" altLang="ja-JP" sz="900" dirty="0"/>
              <a:t>94.4</a:t>
            </a:r>
            <a:endParaRPr kumimoji="1" lang="ja-JP" altLang="en-US" sz="900" dirty="0"/>
          </a:p>
        </p:txBody>
      </p:sp>
      <p:sp>
        <p:nvSpPr>
          <p:cNvPr id="83" name="テキスト ボックス 82">
            <a:extLst>
              <a:ext uri="{FF2B5EF4-FFF2-40B4-BE49-F238E27FC236}">
                <a16:creationId xmlns:a16="http://schemas.microsoft.com/office/drawing/2014/main" id="{3CE7B6DB-3723-44A7-835F-956B92B112E5}"/>
              </a:ext>
            </a:extLst>
          </p:cNvPr>
          <p:cNvSpPr txBox="1"/>
          <p:nvPr/>
        </p:nvSpPr>
        <p:spPr>
          <a:xfrm>
            <a:off x="1435836" y="3962121"/>
            <a:ext cx="582079" cy="230832"/>
          </a:xfrm>
          <a:prstGeom prst="rect">
            <a:avLst/>
          </a:prstGeom>
          <a:noFill/>
        </p:spPr>
        <p:txBody>
          <a:bodyPr wrap="square" rtlCol="0">
            <a:spAutoFit/>
          </a:bodyPr>
          <a:lstStyle/>
          <a:p>
            <a:r>
              <a:rPr kumimoji="1" lang="en-US" altLang="ja-JP" sz="900" dirty="0"/>
              <a:t>95.1</a:t>
            </a:r>
            <a:endParaRPr kumimoji="1" lang="ja-JP" altLang="en-US" sz="900" dirty="0"/>
          </a:p>
        </p:txBody>
      </p:sp>
      <p:sp>
        <p:nvSpPr>
          <p:cNvPr id="84" name="テキスト ボックス 83">
            <a:extLst>
              <a:ext uri="{FF2B5EF4-FFF2-40B4-BE49-F238E27FC236}">
                <a16:creationId xmlns:a16="http://schemas.microsoft.com/office/drawing/2014/main" id="{E64F1D50-A5D8-4551-9330-9D8D695645B4}"/>
              </a:ext>
            </a:extLst>
          </p:cNvPr>
          <p:cNvSpPr txBox="1"/>
          <p:nvPr/>
        </p:nvSpPr>
        <p:spPr>
          <a:xfrm>
            <a:off x="1743077" y="3855087"/>
            <a:ext cx="582079" cy="230832"/>
          </a:xfrm>
          <a:prstGeom prst="rect">
            <a:avLst/>
          </a:prstGeom>
          <a:noFill/>
        </p:spPr>
        <p:txBody>
          <a:bodyPr wrap="square" rtlCol="0">
            <a:spAutoFit/>
          </a:bodyPr>
          <a:lstStyle/>
          <a:p>
            <a:r>
              <a:rPr kumimoji="1" lang="en-US" altLang="ja-JP" sz="900" dirty="0"/>
              <a:t>95.7</a:t>
            </a:r>
            <a:endParaRPr kumimoji="1" lang="ja-JP" altLang="en-US" sz="900" dirty="0"/>
          </a:p>
        </p:txBody>
      </p:sp>
      <p:sp>
        <p:nvSpPr>
          <p:cNvPr id="88" name="テキスト ボックス 87">
            <a:extLst>
              <a:ext uri="{FF2B5EF4-FFF2-40B4-BE49-F238E27FC236}">
                <a16:creationId xmlns:a16="http://schemas.microsoft.com/office/drawing/2014/main" id="{071FA556-9BEE-4BD9-8F40-9923C5FC5CF5}"/>
              </a:ext>
            </a:extLst>
          </p:cNvPr>
          <p:cNvSpPr txBox="1"/>
          <p:nvPr/>
        </p:nvSpPr>
        <p:spPr>
          <a:xfrm>
            <a:off x="2031922" y="3779866"/>
            <a:ext cx="582079" cy="230832"/>
          </a:xfrm>
          <a:prstGeom prst="rect">
            <a:avLst/>
          </a:prstGeom>
          <a:noFill/>
        </p:spPr>
        <p:txBody>
          <a:bodyPr wrap="square" rtlCol="0">
            <a:spAutoFit/>
          </a:bodyPr>
          <a:lstStyle/>
          <a:p>
            <a:r>
              <a:rPr kumimoji="1" lang="en-US" altLang="ja-JP" sz="900" dirty="0"/>
              <a:t>96.1</a:t>
            </a:r>
            <a:endParaRPr kumimoji="1" lang="ja-JP" altLang="en-US" sz="900" dirty="0"/>
          </a:p>
        </p:txBody>
      </p:sp>
      <p:sp>
        <p:nvSpPr>
          <p:cNvPr id="89" name="テキスト ボックス 88">
            <a:extLst>
              <a:ext uri="{FF2B5EF4-FFF2-40B4-BE49-F238E27FC236}">
                <a16:creationId xmlns:a16="http://schemas.microsoft.com/office/drawing/2014/main" id="{620340AB-F650-4C3A-8E6A-0D17E6243932}"/>
              </a:ext>
            </a:extLst>
          </p:cNvPr>
          <p:cNvSpPr txBox="1"/>
          <p:nvPr/>
        </p:nvSpPr>
        <p:spPr>
          <a:xfrm>
            <a:off x="2329178" y="3726511"/>
            <a:ext cx="582079" cy="230832"/>
          </a:xfrm>
          <a:prstGeom prst="rect">
            <a:avLst/>
          </a:prstGeom>
          <a:noFill/>
        </p:spPr>
        <p:txBody>
          <a:bodyPr wrap="square" rtlCol="0">
            <a:spAutoFit/>
          </a:bodyPr>
          <a:lstStyle/>
          <a:p>
            <a:r>
              <a:rPr kumimoji="1" lang="en-US" altLang="ja-JP" sz="900" dirty="0"/>
              <a:t>96.7</a:t>
            </a:r>
            <a:endParaRPr kumimoji="1" lang="ja-JP" altLang="en-US" sz="900" dirty="0"/>
          </a:p>
        </p:txBody>
      </p:sp>
      <p:sp>
        <p:nvSpPr>
          <p:cNvPr id="90" name="テキスト ボックス 89">
            <a:extLst>
              <a:ext uri="{FF2B5EF4-FFF2-40B4-BE49-F238E27FC236}">
                <a16:creationId xmlns:a16="http://schemas.microsoft.com/office/drawing/2014/main" id="{3F60D8F6-7FD6-4F6D-A287-EEB8C1E89073}"/>
              </a:ext>
            </a:extLst>
          </p:cNvPr>
          <p:cNvSpPr txBox="1"/>
          <p:nvPr/>
        </p:nvSpPr>
        <p:spPr>
          <a:xfrm>
            <a:off x="3919657" y="3792106"/>
            <a:ext cx="582079" cy="230832"/>
          </a:xfrm>
          <a:prstGeom prst="rect">
            <a:avLst/>
          </a:prstGeom>
          <a:noFill/>
        </p:spPr>
        <p:txBody>
          <a:bodyPr wrap="square" rtlCol="0">
            <a:spAutoFit/>
          </a:bodyPr>
          <a:lstStyle/>
          <a:p>
            <a:r>
              <a:rPr lang="en-US" altLang="ja-JP" sz="900" dirty="0"/>
              <a:t>77.0</a:t>
            </a:r>
            <a:endParaRPr kumimoji="1" lang="ja-JP" altLang="en-US" sz="900" dirty="0"/>
          </a:p>
        </p:txBody>
      </p:sp>
      <p:sp>
        <p:nvSpPr>
          <p:cNvPr id="92" name="テキスト ボックス 91">
            <a:extLst>
              <a:ext uri="{FF2B5EF4-FFF2-40B4-BE49-F238E27FC236}">
                <a16:creationId xmlns:a16="http://schemas.microsoft.com/office/drawing/2014/main" id="{548F37B0-C756-4C19-9A55-9A6CFBF6D87D}"/>
              </a:ext>
            </a:extLst>
          </p:cNvPr>
          <p:cNvSpPr txBox="1"/>
          <p:nvPr/>
        </p:nvSpPr>
        <p:spPr>
          <a:xfrm>
            <a:off x="4242296" y="3714869"/>
            <a:ext cx="582079" cy="230832"/>
          </a:xfrm>
          <a:prstGeom prst="rect">
            <a:avLst/>
          </a:prstGeom>
          <a:noFill/>
        </p:spPr>
        <p:txBody>
          <a:bodyPr wrap="square" rtlCol="0">
            <a:spAutoFit/>
          </a:bodyPr>
          <a:lstStyle/>
          <a:p>
            <a:r>
              <a:rPr kumimoji="1" lang="en-US" altLang="ja-JP" sz="900" dirty="0"/>
              <a:t>87.3</a:t>
            </a:r>
            <a:endParaRPr kumimoji="1" lang="ja-JP" altLang="en-US" sz="900" dirty="0"/>
          </a:p>
        </p:txBody>
      </p:sp>
      <p:sp>
        <p:nvSpPr>
          <p:cNvPr id="96" name="テキスト ボックス 95">
            <a:extLst>
              <a:ext uri="{FF2B5EF4-FFF2-40B4-BE49-F238E27FC236}">
                <a16:creationId xmlns:a16="http://schemas.microsoft.com/office/drawing/2014/main" id="{5E92B5BA-1C1C-4569-8848-C3429944547A}"/>
              </a:ext>
            </a:extLst>
          </p:cNvPr>
          <p:cNvSpPr txBox="1"/>
          <p:nvPr/>
        </p:nvSpPr>
        <p:spPr>
          <a:xfrm>
            <a:off x="4585710" y="3655509"/>
            <a:ext cx="582079" cy="230832"/>
          </a:xfrm>
          <a:prstGeom prst="rect">
            <a:avLst/>
          </a:prstGeom>
          <a:noFill/>
        </p:spPr>
        <p:txBody>
          <a:bodyPr wrap="square" rtlCol="0">
            <a:spAutoFit/>
          </a:bodyPr>
          <a:lstStyle/>
          <a:p>
            <a:r>
              <a:rPr lang="en-US" altLang="ja-JP" sz="900" dirty="0"/>
              <a:t>93.9</a:t>
            </a:r>
            <a:endParaRPr kumimoji="1" lang="ja-JP" altLang="en-US" sz="900" dirty="0"/>
          </a:p>
        </p:txBody>
      </p:sp>
      <p:sp>
        <p:nvSpPr>
          <p:cNvPr id="97" name="テキスト ボックス 96">
            <a:extLst>
              <a:ext uri="{FF2B5EF4-FFF2-40B4-BE49-F238E27FC236}">
                <a16:creationId xmlns:a16="http://schemas.microsoft.com/office/drawing/2014/main" id="{11890B1D-FD6B-426F-96F2-327A8FEEA1BE}"/>
              </a:ext>
            </a:extLst>
          </p:cNvPr>
          <p:cNvSpPr txBox="1"/>
          <p:nvPr/>
        </p:nvSpPr>
        <p:spPr>
          <a:xfrm>
            <a:off x="4924874" y="3638532"/>
            <a:ext cx="582079" cy="230832"/>
          </a:xfrm>
          <a:prstGeom prst="rect">
            <a:avLst/>
          </a:prstGeom>
          <a:noFill/>
        </p:spPr>
        <p:txBody>
          <a:bodyPr wrap="square" rtlCol="0">
            <a:spAutoFit/>
          </a:bodyPr>
          <a:lstStyle/>
          <a:p>
            <a:r>
              <a:rPr kumimoji="1" lang="en-US" altLang="ja-JP" sz="900" dirty="0"/>
              <a:t>94.2</a:t>
            </a:r>
            <a:endParaRPr kumimoji="1" lang="ja-JP" altLang="en-US" sz="900" dirty="0"/>
          </a:p>
        </p:txBody>
      </p:sp>
      <p:sp>
        <p:nvSpPr>
          <p:cNvPr id="98" name="テキスト ボックス 97">
            <a:extLst>
              <a:ext uri="{FF2B5EF4-FFF2-40B4-BE49-F238E27FC236}">
                <a16:creationId xmlns:a16="http://schemas.microsoft.com/office/drawing/2014/main" id="{493D7136-92A3-4536-8242-D39C7751E086}"/>
              </a:ext>
            </a:extLst>
          </p:cNvPr>
          <p:cNvSpPr txBox="1"/>
          <p:nvPr/>
        </p:nvSpPr>
        <p:spPr>
          <a:xfrm>
            <a:off x="5250752" y="3652549"/>
            <a:ext cx="582079" cy="230832"/>
          </a:xfrm>
          <a:prstGeom prst="rect">
            <a:avLst/>
          </a:prstGeom>
          <a:noFill/>
        </p:spPr>
        <p:txBody>
          <a:bodyPr wrap="square" rtlCol="0">
            <a:spAutoFit/>
          </a:bodyPr>
          <a:lstStyle/>
          <a:p>
            <a:r>
              <a:rPr kumimoji="1" lang="en-US" altLang="ja-JP" sz="900" dirty="0"/>
              <a:t>93.9</a:t>
            </a:r>
            <a:endParaRPr kumimoji="1" lang="ja-JP" altLang="en-US" sz="900" dirty="0"/>
          </a:p>
        </p:txBody>
      </p:sp>
      <p:sp>
        <p:nvSpPr>
          <p:cNvPr id="99" name="テキスト ボックス 98">
            <a:extLst>
              <a:ext uri="{FF2B5EF4-FFF2-40B4-BE49-F238E27FC236}">
                <a16:creationId xmlns:a16="http://schemas.microsoft.com/office/drawing/2014/main" id="{7F54E858-2361-4CB1-85A4-E2B367FE295E}"/>
              </a:ext>
            </a:extLst>
          </p:cNvPr>
          <p:cNvSpPr txBox="1"/>
          <p:nvPr/>
        </p:nvSpPr>
        <p:spPr>
          <a:xfrm>
            <a:off x="6289722" y="4053536"/>
            <a:ext cx="319686" cy="230832"/>
          </a:xfrm>
          <a:prstGeom prst="rect">
            <a:avLst/>
          </a:prstGeom>
          <a:noFill/>
        </p:spPr>
        <p:txBody>
          <a:bodyPr wrap="square" rtlCol="0">
            <a:spAutoFit/>
          </a:bodyPr>
          <a:lstStyle/>
          <a:p>
            <a:r>
              <a:rPr lang="en-US" altLang="ja-JP" sz="900" dirty="0"/>
              <a:t>27</a:t>
            </a:r>
            <a:endParaRPr kumimoji="1" lang="ja-JP" altLang="en-US" sz="900" dirty="0"/>
          </a:p>
        </p:txBody>
      </p:sp>
      <p:sp>
        <p:nvSpPr>
          <p:cNvPr id="100" name="テキスト ボックス 99">
            <a:extLst>
              <a:ext uri="{FF2B5EF4-FFF2-40B4-BE49-F238E27FC236}">
                <a16:creationId xmlns:a16="http://schemas.microsoft.com/office/drawing/2014/main" id="{B9BA8B76-7147-428A-9C8F-B0C13DCA8A9B}"/>
              </a:ext>
            </a:extLst>
          </p:cNvPr>
          <p:cNvSpPr txBox="1"/>
          <p:nvPr/>
        </p:nvSpPr>
        <p:spPr>
          <a:xfrm>
            <a:off x="6468725" y="3903947"/>
            <a:ext cx="319686" cy="230832"/>
          </a:xfrm>
          <a:prstGeom prst="rect">
            <a:avLst/>
          </a:prstGeom>
          <a:noFill/>
        </p:spPr>
        <p:txBody>
          <a:bodyPr wrap="square" rtlCol="0">
            <a:spAutoFit/>
          </a:bodyPr>
          <a:lstStyle/>
          <a:p>
            <a:r>
              <a:rPr kumimoji="1" lang="en-US" altLang="ja-JP" sz="900" dirty="0"/>
              <a:t>38</a:t>
            </a:r>
            <a:endParaRPr kumimoji="1" lang="ja-JP" altLang="en-US" sz="900" dirty="0"/>
          </a:p>
        </p:txBody>
      </p:sp>
      <p:sp>
        <p:nvSpPr>
          <p:cNvPr id="101" name="テキスト ボックス 100">
            <a:extLst>
              <a:ext uri="{FF2B5EF4-FFF2-40B4-BE49-F238E27FC236}">
                <a16:creationId xmlns:a16="http://schemas.microsoft.com/office/drawing/2014/main" id="{BC9439B8-BF49-4391-81CD-0AD0B53A960A}"/>
              </a:ext>
            </a:extLst>
          </p:cNvPr>
          <p:cNvSpPr txBox="1"/>
          <p:nvPr/>
        </p:nvSpPr>
        <p:spPr>
          <a:xfrm>
            <a:off x="6641281" y="3863326"/>
            <a:ext cx="319686" cy="230832"/>
          </a:xfrm>
          <a:prstGeom prst="rect">
            <a:avLst/>
          </a:prstGeom>
          <a:noFill/>
        </p:spPr>
        <p:txBody>
          <a:bodyPr wrap="square" rtlCol="0">
            <a:spAutoFit/>
          </a:bodyPr>
          <a:lstStyle/>
          <a:p>
            <a:r>
              <a:rPr lang="en-US" altLang="ja-JP" sz="900" dirty="0"/>
              <a:t>40</a:t>
            </a:r>
            <a:endParaRPr kumimoji="1" lang="ja-JP" altLang="en-US" sz="900" dirty="0"/>
          </a:p>
        </p:txBody>
      </p:sp>
      <p:sp>
        <p:nvSpPr>
          <p:cNvPr id="102" name="テキスト ボックス 101">
            <a:extLst>
              <a:ext uri="{FF2B5EF4-FFF2-40B4-BE49-F238E27FC236}">
                <a16:creationId xmlns:a16="http://schemas.microsoft.com/office/drawing/2014/main" id="{E9625B0C-6939-4D8A-AD77-70C6122F1129}"/>
              </a:ext>
            </a:extLst>
          </p:cNvPr>
          <p:cNvSpPr txBox="1"/>
          <p:nvPr/>
        </p:nvSpPr>
        <p:spPr>
          <a:xfrm>
            <a:off x="6815929" y="3855087"/>
            <a:ext cx="319686" cy="230832"/>
          </a:xfrm>
          <a:prstGeom prst="rect">
            <a:avLst/>
          </a:prstGeom>
          <a:noFill/>
        </p:spPr>
        <p:txBody>
          <a:bodyPr wrap="square" rtlCol="0">
            <a:spAutoFit/>
          </a:bodyPr>
          <a:lstStyle/>
          <a:p>
            <a:r>
              <a:rPr lang="en-US" altLang="ja-JP" sz="900" dirty="0"/>
              <a:t>41</a:t>
            </a:r>
            <a:endParaRPr kumimoji="1" lang="ja-JP" altLang="en-US" sz="900" dirty="0"/>
          </a:p>
        </p:txBody>
      </p:sp>
      <p:sp>
        <p:nvSpPr>
          <p:cNvPr id="103" name="テキスト ボックス 102">
            <a:extLst>
              <a:ext uri="{FF2B5EF4-FFF2-40B4-BE49-F238E27FC236}">
                <a16:creationId xmlns:a16="http://schemas.microsoft.com/office/drawing/2014/main" id="{B16A86DA-DB26-41F4-9D71-F38B12E2BDFD}"/>
              </a:ext>
            </a:extLst>
          </p:cNvPr>
          <p:cNvSpPr txBox="1"/>
          <p:nvPr/>
        </p:nvSpPr>
        <p:spPr>
          <a:xfrm>
            <a:off x="6988482" y="3855087"/>
            <a:ext cx="319686" cy="230832"/>
          </a:xfrm>
          <a:prstGeom prst="rect">
            <a:avLst/>
          </a:prstGeom>
          <a:noFill/>
        </p:spPr>
        <p:txBody>
          <a:bodyPr wrap="square" rtlCol="0">
            <a:spAutoFit/>
          </a:bodyPr>
          <a:lstStyle/>
          <a:p>
            <a:r>
              <a:rPr lang="en-US" altLang="ja-JP" sz="900" dirty="0"/>
              <a:t>41</a:t>
            </a:r>
            <a:endParaRPr kumimoji="1" lang="ja-JP" altLang="en-US" sz="900" dirty="0"/>
          </a:p>
        </p:txBody>
      </p:sp>
      <p:sp>
        <p:nvSpPr>
          <p:cNvPr id="104" name="テキスト ボックス 103">
            <a:extLst>
              <a:ext uri="{FF2B5EF4-FFF2-40B4-BE49-F238E27FC236}">
                <a16:creationId xmlns:a16="http://schemas.microsoft.com/office/drawing/2014/main" id="{6648F7E6-F27A-4CE2-A090-5498C3C038EF}"/>
              </a:ext>
            </a:extLst>
          </p:cNvPr>
          <p:cNvSpPr txBox="1"/>
          <p:nvPr/>
        </p:nvSpPr>
        <p:spPr>
          <a:xfrm>
            <a:off x="7546334" y="4031199"/>
            <a:ext cx="319686" cy="230832"/>
          </a:xfrm>
          <a:prstGeom prst="rect">
            <a:avLst/>
          </a:prstGeom>
          <a:noFill/>
        </p:spPr>
        <p:txBody>
          <a:bodyPr wrap="square" rtlCol="0">
            <a:spAutoFit/>
          </a:bodyPr>
          <a:lstStyle/>
          <a:p>
            <a:r>
              <a:rPr kumimoji="1" lang="en-US" altLang="ja-JP" sz="900" dirty="0"/>
              <a:t>17</a:t>
            </a:r>
            <a:endParaRPr kumimoji="1" lang="ja-JP" altLang="en-US" sz="900" dirty="0"/>
          </a:p>
        </p:txBody>
      </p:sp>
      <p:sp>
        <p:nvSpPr>
          <p:cNvPr id="105" name="テキスト ボックス 104">
            <a:extLst>
              <a:ext uri="{FF2B5EF4-FFF2-40B4-BE49-F238E27FC236}">
                <a16:creationId xmlns:a16="http://schemas.microsoft.com/office/drawing/2014/main" id="{06166521-EBDD-4443-86D2-FFD5AC12BCB2}"/>
              </a:ext>
            </a:extLst>
          </p:cNvPr>
          <p:cNvSpPr txBox="1"/>
          <p:nvPr/>
        </p:nvSpPr>
        <p:spPr>
          <a:xfrm>
            <a:off x="7721479" y="3997268"/>
            <a:ext cx="319686" cy="230832"/>
          </a:xfrm>
          <a:prstGeom prst="rect">
            <a:avLst/>
          </a:prstGeom>
          <a:noFill/>
        </p:spPr>
        <p:txBody>
          <a:bodyPr wrap="square" rtlCol="0">
            <a:spAutoFit/>
          </a:bodyPr>
          <a:lstStyle/>
          <a:p>
            <a:r>
              <a:rPr kumimoji="1" lang="en-US" altLang="ja-JP" sz="900" dirty="0"/>
              <a:t>18</a:t>
            </a:r>
            <a:endParaRPr kumimoji="1" lang="ja-JP" altLang="en-US" sz="900" dirty="0"/>
          </a:p>
        </p:txBody>
      </p:sp>
      <p:sp>
        <p:nvSpPr>
          <p:cNvPr id="106" name="テキスト ボックス 105">
            <a:extLst>
              <a:ext uri="{FF2B5EF4-FFF2-40B4-BE49-F238E27FC236}">
                <a16:creationId xmlns:a16="http://schemas.microsoft.com/office/drawing/2014/main" id="{BA570CB3-D94C-4093-A8ED-A1F6211F9DF9}"/>
              </a:ext>
            </a:extLst>
          </p:cNvPr>
          <p:cNvSpPr txBox="1"/>
          <p:nvPr/>
        </p:nvSpPr>
        <p:spPr>
          <a:xfrm>
            <a:off x="7899111" y="3997268"/>
            <a:ext cx="319686" cy="230832"/>
          </a:xfrm>
          <a:prstGeom prst="rect">
            <a:avLst/>
          </a:prstGeom>
          <a:noFill/>
        </p:spPr>
        <p:txBody>
          <a:bodyPr wrap="square" rtlCol="0">
            <a:spAutoFit/>
          </a:bodyPr>
          <a:lstStyle/>
          <a:p>
            <a:r>
              <a:rPr kumimoji="1" lang="en-US" altLang="ja-JP" sz="900" dirty="0"/>
              <a:t>18</a:t>
            </a:r>
            <a:endParaRPr kumimoji="1" lang="ja-JP" altLang="en-US" sz="900" dirty="0"/>
          </a:p>
        </p:txBody>
      </p:sp>
      <p:sp>
        <p:nvSpPr>
          <p:cNvPr id="107" name="テキスト ボックス 106">
            <a:extLst>
              <a:ext uri="{FF2B5EF4-FFF2-40B4-BE49-F238E27FC236}">
                <a16:creationId xmlns:a16="http://schemas.microsoft.com/office/drawing/2014/main" id="{CC1EFEE7-341A-40C3-A6F0-304DB7FB80A6}"/>
              </a:ext>
            </a:extLst>
          </p:cNvPr>
          <p:cNvSpPr txBox="1"/>
          <p:nvPr/>
        </p:nvSpPr>
        <p:spPr>
          <a:xfrm>
            <a:off x="8079617" y="3957472"/>
            <a:ext cx="319686" cy="230832"/>
          </a:xfrm>
          <a:prstGeom prst="rect">
            <a:avLst/>
          </a:prstGeom>
          <a:noFill/>
        </p:spPr>
        <p:txBody>
          <a:bodyPr wrap="square" rtlCol="0">
            <a:spAutoFit/>
          </a:bodyPr>
          <a:lstStyle/>
          <a:p>
            <a:r>
              <a:rPr kumimoji="1" lang="en-US" altLang="ja-JP" sz="900" dirty="0"/>
              <a:t>19</a:t>
            </a:r>
            <a:endParaRPr kumimoji="1" lang="ja-JP" altLang="en-US" sz="900" dirty="0"/>
          </a:p>
        </p:txBody>
      </p:sp>
      <p:sp>
        <p:nvSpPr>
          <p:cNvPr id="108" name="テキスト ボックス 107">
            <a:extLst>
              <a:ext uri="{FF2B5EF4-FFF2-40B4-BE49-F238E27FC236}">
                <a16:creationId xmlns:a16="http://schemas.microsoft.com/office/drawing/2014/main" id="{840F5B1B-AD9B-4B02-8730-013D3537967D}"/>
              </a:ext>
            </a:extLst>
          </p:cNvPr>
          <p:cNvSpPr txBox="1"/>
          <p:nvPr/>
        </p:nvSpPr>
        <p:spPr>
          <a:xfrm>
            <a:off x="8260123" y="3930591"/>
            <a:ext cx="319686" cy="230832"/>
          </a:xfrm>
          <a:prstGeom prst="rect">
            <a:avLst/>
          </a:prstGeom>
          <a:noFill/>
        </p:spPr>
        <p:txBody>
          <a:bodyPr wrap="square" rtlCol="0">
            <a:spAutoFit/>
          </a:bodyPr>
          <a:lstStyle/>
          <a:p>
            <a:r>
              <a:rPr lang="en-US" altLang="ja-JP" sz="900" dirty="0"/>
              <a:t>20</a:t>
            </a:r>
            <a:endParaRPr kumimoji="1" lang="ja-JP" altLang="en-US" sz="900" dirty="0"/>
          </a:p>
        </p:txBody>
      </p:sp>
    </p:spTree>
    <p:extLst>
      <p:ext uri="{BB962C8B-B14F-4D97-AF65-F5344CB8AC3E}">
        <p14:creationId xmlns:p14="http://schemas.microsoft.com/office/powerpoint/2010/main" val="97855498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4631</TotalTime>
  <Words>908</Words>
  <Application>Microsoft Office PowerPoint</Application>
  <PresentationFormat>画面に合わせる (4:3)</PresentationFormat>
  <Paragraphs>80</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ＭＳ Ｐゴシック</vt:lpstr>
      <vt:lpstr>游ゴシック</vt:lpstr>
      <vt:lpstr>Arial</vt:lpstr>
      <vt:lpstr>Calibri</vt:lpstr>
      <vt:lpstr>Wingdings</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HOSTNAME</dc:creator>
  <cp:lastModifiedBy>松本　歩</cp:lastModifiedBy>
  <cp:revision>304</cp:revision>
  <cp:lastPrinted>2026-06-26T06:02:34Z</cp:lastPrinted>
  <dcterms:created xsi:type="dcterms:W3CDTF">2018-03-26T03:56:26Z</dcterms:created>
  <dcterms:modified xsi:type="dcterms:W3CDTF">2026-07-14T07:32:58Z</dcterms:modified>
</cp:coreProperties>
</file>