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9906000" cy="6858000" type="A4"/>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3681" autoAdjust="0"/>
  </p:normalViewPr>
  <p:slideViewPr>
    <p:cSldViewPr snapToGrid="0">
      <p:cViewPr varScale="1">
        <p:scale>
          <a:sx n="97" d="100"/>
          <a:sy n="97" d="100"/>
        </p:scale>
        <p:origin x="811" y="1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575"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6038" y="0"/>
            <a:ext cx="2949575" cy="498475"/>
          </a:xfrm>
          <a:prstGeom prst="rect">
            <a:avLst/>
          </a:prstGeom>
        </p:spPr>
        <p:txBody>
          <a:bodyPr vert="horz" lIns="91440" tIns="45720" rIns="91440" bIns="45720" rtlCol="0"/>
          <a:lstStyle>
            <a:lvl1pPr algn="r">
              <a:defRPr sz="1200"/>
            </a:lvl1pPr>
          </a:lstStyle>
          <a:p>
            <a:fld id="{704B4B2B-63DD-44F0-B3A2-E579D2E9D557}" type="datetimeFigureOut">
              <a:rPr kumimoji="1" lang="ja-JP" altLang="en-US" smtClean="0"/>
              <a:t>2026/7/14</a:t>
            </a:fld>
            <a:endParaRPr kumimoji="1" lang="ja-JP" altLang="en-US"/>
          </a:p>
        </p:txBody>
      </p:sp>
      <p:sp>
        <p:nvSpPr>
          <p:cNvPr id="4" name="スライド イメージ プレースホルダー 3"/>
          <p:cNvSpPr>
            <a:spLocks noGrp="1" noRot="1" noChangeAspect="1"/>
          </p:cNvSpPr>
          <p:nvPr>
            <p:ph type="sldImg" idx="2"/>
          </p:nvPr>
        </p:nvSpPr>
        <p:spPr>
          <a:xfrm>
            <a:off x="981075" y="1243013"/>
            <a:ext cx="484505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1038" y="4783138"/>
            <a:ext cx="5445125" cy="3913187"/>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863"/>
            <a:ext cx="2949575"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38" y="9440863"/>
            <a:ext cx="2949575" cy="498475"/>
          </a:xfrm>
          <a:prstGeom prst="rect">
            <a:avLst/>
          </a:prstGeom>
        </p:spPr>
        <p:txBody>
          <a:bodyPr vert="horz" lIns="91440" tIns="45720" rIns="91440" bIns="45720" rtlCol="0" anchor="b"/>
          <a:lstStyle>
            <a:lvl1pPr algn="r">
              <a:defRPr sz="1200"/>
            </a:lvl1pPr>
          </a:lstStyle>
          <a:p>
            <a:fld id="{4824F551-487B-4618-88BB-BE3BFE17800A}" type="slidenum">
              <a:rPr kumimoji="1" lang="ja-JP" altLang="en-US" smtClean="0"/>
              <a:t>‹#›</a:t>
            </a:fld>
            <a:endParaRPr kumimoji="1" lang="ja-JP" altLang="en-US"/>
          </a:p>
        </p:txBody>
      </p:sp>
    </p:spTree>
    <p:extLst>
      <p:ext uri="{BB962C8B-B14F-4D97-AF65-F5344CB8AC3E}">
        <p14:creationId xmlns:p14="http://schemas.microsoft.com/office/powerpoint/2010/main" val="284769436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令和５年３月に、大阪府議会の議決を経て、第２次大阪府教育振興基本計画が策定されました。この中から、大阪府の社会教育の取組みについて、ご紹介いたします。</a:t>
            </a:r>
            <a:endParaRPr kumimoji="1" lang="en-US" altLang="ja-JP" dirty="0"/>
          </a:p>
          <a:p>
            <a:endParaRPr kumimoji="1" lang="en-US" altLang="ja-JP" dirty="0"/>
          </a:p>
          <a:p>
            <a:r>
              <a:rPr kumimoji="1" lang="ja-JP" altLang="en-US" dirty="0"/>
              <a:t>　この計画は、今後</a:t>
            </a:r>
            <a:r>
              <a:rPr kumimoji="1" lang="en-US" altLang="ja-JP" dirty="0"/>
              <a:t>10</a:t>
            </a:r>
            <a:r>
              <a:rPr kumimoji="1" lang="ja-JP" altLang="en-US" dirty="0"/>
              <a:t>年間の大阪における教育施策の大綱として、施策展開の大きな方向を示すものです。計画では、大きく７つの基本方針を定めており、その１つを「多様な主体との協働」としました。</a:t>
            </a:r>
            <a:endParaRPr kumimoji="1" lang="en-US" altLang="ja-JP" dirty="0"/>
          </a:p>
          <a:p>
            <a:r>
              <a:rPr kumimoji="1" lang="ja-JP" altLang="en-US" dirty="0"/>
              <a:t>　</a:t>
            </a:r>
            <a:endParaRPr kumimoji="1" lang="en-US" altLang="ja-JP" dirty="0"/>
          </a:p>
          <a:p>
            <a:r>
              <a:rPr kumimoji="1" lang="ja-JP" altLang="en-US" dirty="0"/>
              <a:t>　その方向性は、</a:t>
            </a:r>
            <a:endParaRPr kumimoji="1" lang="en-US" altLang="ja-JP" dirty="0"/>
          </a:p>
          <a:p>
            <a:r>
              <a:rPr kumimoji="1" lang="ja-JP" altLang="en-US" dirty="0"/>
              <a:t>　</a:t>
            </a:r>
            <a:endParaRPr kumimoji="1" lang="en-US" altLang="ja-JP" dirty="0"/>
          </a:p>
          <a:p>
            <a:r>
              <a:rPr kumimoji="1" lang="ja-JP" altLang="en-US" dirty="0"/>
              <a:t>　社会が加速度的に変化し、子どもたちや保護者のニーズが多様化する中、様々な体験を通じて学びを深め、学ぶ意義を実感するとともに、子どもたちに地域や社会の一員としての自覚と行動を促すよう、多様な主体と協働し、地域とともにある学校づくりの推進をめざすこと。</a:t>
            </a:r>
            <a:endParaRPr kumimoji="1" lang="en-US" altLang="ja-JP" dirty="0"/>
          </a:p>
          <a:p>
            <a:endParaRPr kumimoji="1" lang="ja-JP" altLang="en-US" dirty="0"/>
          </a:p>
          <a:p>
            <a:r>
              <a:rPr kumimoji="1" lang="ja-JP" altLang="en-US" dirty="0"/>
              <a:t>　教育コミュニティづくりにおいては、地域人材の育成・定着に取り組み、地域の実態等に応じた学校・家庭・地域の連携・協働による活動の継続・充実を進めること。</a:t>
            </a:r>
            <a:endParaRPr kumimoji="1" lang="en-US" altLang="ja-JP" dirty="0"/>
          </a:p>
          <a:p>
            <a:endParaRPr kumimoji="1" lang="ja-JP" altLang="en-US" dirty="0"/>
          </a:p>
          <a:p>
            <a:r>
              <a:rPr kumimoji="1" lang="ja-JP" altLang="en-US" dirty="0"/>
              <a:t>　地域・大学・企業等との連携を充実させ、学校の強みや魅力・特色とその社会的役割等について情報発信を強化すること。　と定めています。</a:t>
            </a:r>
            <a:endParaRPr kumimoji="1" lang="en-US" altLang="ja-JP" dirty="0"/>
          </a:p>
          <a:p>
            <a:endParaRPr kumimoji="1" lang="en-US" altLang="ja-JP" dirty="0"/>
          </a:p>
          <a:p>
            <a:r>
              <a:rPr kumimoji="1" lang="ja-JP" altLang="en-US" dirty="0"/>
              <a:t>　資料には表記を省略しましたが、この方向性は、社会教育だけでなく、学校教育にも関連する内容となっています。</a:t>
            </a:r>
            <a:endParaRPr kumimoji="1" lang="en-US" altLang="ja-JP" dirty="0"/>
          </a:p>
          <a:p>
            <a:endParaRPr kumimoji="1" lang="en-US" altLang="ja-JP" dirty="0"/>
          </a:p>
          <a:p>
            <a:r>
              <a:rPr kumimoji="1" lang="ja-JP" altLang="en-US" dirty="0"/>
              <a:t>　そして、計画期間に重点的に進めるものを示す重点取組としては、その１つが「社会や地域とつながる探究的な学習の実践」です。</a:t>
            </a:r>
            <a:endParaRPr kumimoji="1" lang="en-US" altLang="ja-JP" dirty="0"/>
          </a:p>
          <a:p>
            <a:r>
              <a:rPr kumimoji="1" lang="ja-JP" altLang="en-US" dirty="0"/>
              <a:t>　この重点取組を進めるにあたり、その目的や対象、内容を示す、重点取組達成のための手法として、課題発見、課題解決の能力の基礎を身につけることに加え、創造力や表現力を豊かにするため、図書館の活用促進等を通じた読書活動を推進することを掲げています。</a:t>
            </a:r>
            <a:endParaRPr kumimoji="1" lang="en-US" altLang="ja-JP" dirty="0"/>
          </a:p>
          <a:p>
            <a:endParaRPr kumimoji="1" lang="en-US" altLang="ja-JP" dirty="0"/>
          </a:p>
          <a:p>
            <a:r>
              <a:rPr kumimoji="1" lang="ja-JP" altLang="en-US" dirty="0"/>
              <a:t>　続いての、重点取組は「教育コミュニティづくりをはじめとする社会教育の推進」です。</a:t>
            </a:r>
            <a:endParaRPr kumimoji="1" lang="en-US" altLang="ja-JP" dirty="0"/>
          </a:p>
          <a:p>
            <a:r>
              <a:rPr kumimoji="1" lang="ja-JP" altLang="en-US" dirty="0"/>
              <a:t>　達成のための手法として、地域住民の自発的・主体的な学習活動や社会参加を促進するため、社会教育施設等における学習機会等の提供や、ＮＰＯや大学、企業等の多様な主体と連携・協力した地域活動を推進するなど、地域コミュニティの基盤を支える社会教育を推進すること、</a:t>
            </a:r>
            <a:endParaRPr kumimoji="1" lang="en-US" altLang="ja-JP" dirty="0"/>
          </a:p>
          <a:p>
            <a:endParaRPr kumimoji="1" lang="en-US" altLang="ja-JP" dirty="0"/>
          </a:p>
          <a:p>
            <a:r>
              <a:rPr kumimoji="1" lang="ja-JP" altLang="en-US" dirty="0"/>
              <a:t>　また、地域全体で子どもたちの成長を支えることができるよう、地域学校協働活動や家庭教育支援への地域人材の参画を促すとともに、学校・家庭・地域の連携・協働による教育コミュニティづくりを充実させることを掲げています。</a:t>
            </a:r>
            <a:endParaRPr kumimoji="1" lang="en-US" altLang="ja-JP" dirty="0"/>
          </a:p>
          <a:p>
            <a:endParaRPr kumimoji="1" lang="en-US" altLang="ja-JP" dirty="0"/>
          </a:p>
          <a:p>
            <a:r>
              <a:rPr kumimoji="1" lang="ja-JP" altLang="en-US" dirty="0"/>
              <a:t>　こうした方向性、重点取組により、大阪府の社会教育の取組みを進めてまいります。</a:t>
            </a:r>
            <a:endParaRPr kumimoji="1" lang="en-US" altLang="ja-JP" dirty="0"/>
          </a:p>
          <a:p>
            <a:r>
              <a:rPr kumimoji="1" lang="ja-JP" altLang="en-US" dirty="0"/>
              <a:t>　具体的な取組み等については、それぞれの議事の中で説明させていただきますので、その際にご意見をいただければと存じます。</a:t>
            </a:r>
          </a:p>
        </p:txBody>
      </p:sp>
      <p:sp>
        <p:nvSpPr>
          <p:cNvPr id="4" name="スライド番号プレースホルダー 3"/>
          <p:cNvSpPr>
            <a:spLocks noGrp="1"/>
          </p:cNvSpPr>
          <p:nvPr>
            <p:ph type="sldNum" sz="quarter" idx="10"/>
          </p:nvPr>
        </p:nvSpPr>
        <p:spPr/>
        <p:txBody>
          <a:bodyPr/>
          <a:lstStyle/>
          <a:p>
            <a:fld id="{4824F551-487B-4618-88BB-BE3BFE17800A}" type="slidenum">
              <a:rPr kumimoji="1" lang="ja-JP" altLang="en-US" smtClean="0"/>
              <a:t>1</a:t>
            </a:fld>
            <a:endParaRPr kumimoji="1" lang="ja-JP" altLang="en-US"/>
          </a:p>
        </p:txBody>
      </p:sp>
    </p:spTree>
    <p:extLst>
      <p:ext uri="{BB962C8B-B14F-4D97-AF65-F5344CB8AC3E}">
        <p14:creationId xmlns:p14="http://schemas.microsoft.com/office/powerpoint/2010/main" val="5548520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CE650C23-5308-4BE4-9706-74D36682426E}" type="datetimeFigureOut">
              <a:rPr kumimoji="1" lang="ja-JP" altLang="en-US" smtClean="0"/>
              <a:t>2026/7/14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F365A36-F034-4586-9AC1-6C2D09707752}" type="slidenum">
              <a:rPr kumimoji="1" lang="ja-JP" altLang="en-US" smtClean="0"/>
              <a:t>‹#›</a:t>
            </a:fld>
            <a:endParaRPr kumimoji="1" lang="ja-JP" altLang="en-US"/>
          </a:p>
        </p:txBody>
      </p:sp>
    </p:spTree>
    <p:extLst>
      <p:ext uri="{BB962C8B-B14F-4D97-AF65-F5344CB8AC3E}">
        <p14:creationId xmlns:p14="http://schemas.microsoft.com/office/powerpoint/2010/main" val="618603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E650C23-5308-4BE4-9706-74D36682426E}" type="datetimeFigureOut">
              <a:rPr kumimoji="1" lang="ja-JP" altLang="en-US" smtClean="0"/>
              <a:t>2026/7/14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F365A36-F034-4586-9AC1-6C2D09707752}" type="slidenum">
              <a:rPr kumimoji="1" lang="ja-JP" altLang="en-US" smtClean="0"/>
              <a:t>‹#›</a:t>
            </a:fld>
            <a:endParaRPr kumimoji="1" lang="ja-JP" altLang="en-US"/>
          </a:p>
        </p:txBody>
      </p:sp>
    </p:spTree>
    <p:extLst>
      <p:ext uri="{BB962C8B-B14F-4D97-AF65-F5344CB8AC3E}">
        <p14:creationId xmlns:p14="http://schemas.microsoft.com/office/powerpoint/2010/main" val="3295036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E650C23-5308-4BE4-9706-74D36682426E}" type="datetimeFigureOut">
              <a:rPr kumimoji="1" lang="ja-JP" altLang="en-US" smtClean="0"/>
              <a:t>2026/7/14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F365A36-F034-4586-9AC1-6C2D09707752}" type="slidenum">
              <a:rPr kumimoji="1" lang="ja-JP" altLang="en-US" smtClean="0"/>
              <a:t>‹#›</a:t>
            </a:fld>
            <a:endParaRPr kumimoji="1" lang="ja-JP" altLang="en-US"/>
          </a:p>
        </p:txBody>
      </p:sp>
    </p:spTree>
    <p:extLst>
      <p:ext uri="{BB962C8B-B14F-4D97-AF65-F5344CB8AC3E}">
        <p14:creationId xmlns:p14="http://schemas.microsoft.com/office/powerpoint/2010/main" val="1366894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CE650C23-5308-4BE4-9706-74D36682426E}" type="datetimeFigureOut">
              <a:rPr kumimoji="1" lang="ja-JP" altLang="en-US" smtClean="0"/>
              <a:t>2026/7/14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F365A36-F034-4586-9AC1-6C2D09707752}" type="slidenum">
              <a:rPr kumimoji="1" lang="ja-JP" altLang="en-US" smtClean="0"/>
              <a:t>‹#›</a:t>
            </a:fld>
            <a:endParaRPr kumimoji="1" lang="ja-JP" altLang="en-US"/>
          </a:p>
        </p:txBody>
      </p:sp>
    </p:spTree>
    <p:extLst>
      <p:ext uri="{BB962C8B-B14F-4D97-AF65-F5344CB8AC3E}">
        <p14:creationId xmlns:p14="http://schemas.microsoft.com/office/powerpoint/2010/main" val="1040042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CE650C23-5308-4BE4-9706-74D36682426E}" type="datetimeFigureOut">
              <a:rPr kumimoji="1" lang="ja-JP" altLang="en-US" smtClean="0"/>
              <a:t>2026/7/14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F365A36-F034-4586-9AC1-6C2D09707752}" type="slidenum">
              <a:rPr kumimoji="1" lang="ja-JP" altLang="en-US" smtClean="0"/>
              <a:t>‹#›</a:t>
            </a:fld>
            <a:endParaRPr kumimoji="1" lang="ja-JP" altLang="en-US"/>
          </a:p>
        </p:txBody>
      </p:sp>
    </p:spTree>
    <p:extLst>
      <p:ext uri="{BB962C8B-B14F-4D97-AF65-F5344CB8AC3E}">
        <p14:creationId xmlns:p14="http://schemas.microsoft.com/office/powerpoint/2010/main" val="8581480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CE650C23-5308-4BE4-9706-74D36682426E}" type="datetimeFigureOut">
              <a:rPr kumimoji="1" lang="ja-JP" altLang="en-US" smtClean="0"/>
              <a:t>2026/7/14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F365A36-F034-4586-9AC1-6C2D09707752}" type="slidenum">
              <a:rPr kumimoji="1" lang="ja-JP" altLang="en-US" smtClean="0"/>
              <a:t>‹#›</a:t>
            </a:fld>
            <a:endParaRPr kumimoji="1" lang="ja-JP" altLang="en-US"/>
          </a:p>
        </p:txBody>
      </p:sp>
    </p:spTree>
    <p:extLst>
      <p:ext uri="{BB962C8B-B14F-4D97-AF65-F5344CB8AC3E}">
        <p14:creationId xmlns:p14="http://schemas.microsoft.com/office/powerpoint/2010/main" val="2116239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82329" y="2505075"/>
            <a:ext cx="4190702"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5014913" y="2505075"/>
            <a:ext cx="4211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CE650C23-5308-4BE4-9706-74D36682426E}" type="datetimeFigureOut">
              <a:rPr kumimoji="1" lang="ja-JP" altLang="en-US" smtClean="0"/>
              <a:t>2026/7/14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BF365A36-F034-4586-9AC1-6C2D09707752}" type="slidenum">
              <a:rPr kumimoji="1" lang="ja-JP" altLang="en-US" smtClean="0"/>
              <a:t>‹#›</a:t>
            </a:fld>
            <a:endParaRPr kumimoji="1" lang="ja-JP" altLang="en-US"/>
          </a:p>
        </p:txBody>
      </p:sp>
    </p:spTree>
    <p:extLst>
      <p:ext uri="{BB962C8B-B14F-4D97-AF65-F5344CB8AC3E}">
        <p14:creationId xmlns:p14="http://schemas.microsoft.com/office/powerpoint/2010/main" val="14282872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CE650C23-5308-4BE4-9706-74D36682426E}" type="datetimeFigureOut">
              <a:rPr kumimoji="1" lang="ja-JP" altLang="en-US" smtClean="0"/>
              <a:t>2026/7/14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BF365A36-F034-4586-9AC1-6C2D09707752}" type="slidenum">
              <a:rPr kumimoji="1" lang="ja-JP" altLang="en-US" smtClean="0"/>
              <a:t>‹#›</a:t>
            </a:fld>
            <a:endParaRPr kumimoji="1" lang="ja-JP" altLang="en-US"/>
          </a:p>
        </p:txBody>
      </p:sp>
    </p:spTree>
    <p:extLst>
      <p:ext uri="{BB962C8B-B14F-4D97-AF65-F5344CB8AC3E}">
        <p14:creationId xmlns:p14="http://schemas.microsoft.com/office/powerpoint/2010/main" val="3447528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650C23-5308-4BE4-9706-74D36682426E}" type="datetimeFigureOut">
              <a:rPr kumimoji="1" lang="ja-JP" altLang="en-US" smtClean="0"/>
              <a:t>2026/7/14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BF365A36-F034-4586-9AC1-6C2D09707752}" type="slidenum">
              <a:rPr kumimoji="1" lang="ja-JP" altLang="en-US" smtClean="0"/>
              <a:t>‹#›</a:t>
            </a:fld>
            <a:endParaRPr kumimoji="1" lang="ja-JP" altLang="en-US"/>
          </a:p>
        </p:txBody>
      </p:sp>
    </p:spTree>
    <p:extLst>
      <p:ext uri="{BB962C8B-B14F-4D97-AF65-F5344CB8AC3E}">
        <p14:creationId xmlns:p14="http://schemas.microsoft.com/office/powerpoint/2010/main" val="21446489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E650C23-5308-4BE4-9706-74D36682426E}" type="datetimeFigureOut">
              <a:rPr kumimoji="1" lang="ja-JP" altLang="en-US" smtClean="0"/>
              <a:t>2026/7/14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F365A36-F034-4586-9AC1-6C2D09707752}" type="slidenum">
              <a:rPr kumimoji="1" lang="ja-JP" altLang="en-US" smtClean="0"/>
              <a:t>‹#›</a:t>
            </a:fld>
            <a:endParaRPr kumimoji="1" lang="ja-JP" altLang="en-US"/>
          </a:p>
        </p:txBody>
      </p:sp>
    </p:spTree>
    <p:extLst>
      <p:ext uri="{BB962C8B-B14F-4D97-AF65-F5344CB8AC3E}">
        <p14:creationId xmlns:p14="http://schemas.microsoft.com/office/powerpoint/2010/main" val="1959968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CE650C23-5308-4BE4-9706-74D36682426E}" type="datetimeFigureOut">
              <a:rPr kumimoji="1" lang="ja-JP" altLang="en-US" smtClean="0"/>
              <a:t>2026/7/14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F365A36-F034-4586-9AC1-6C2D09707752}" type="slidenum">
              <a:rPr kumimoji="1" lang="ja-JP" altLang="en-US" smtClean="0"/>
              <a:t>‹#›</a:t>
            </a:fld>
            <a:endParaRPr kumimoji="1" lang="ja-JP" altLang="en-US"/>
          </a:p>
        </p:txBody>
      </p:sp>
    </p:spTree>
    <p:extLst>
      <p:ext uri="{BB962C8B-B14F-4D97-AF65-F5344CB8AC3E}">
        <p14:creationId xmlns:p14="http://schemas.microsoft.com/office/powerpoint/2010/main" val="915926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650C23-5308-4BE4-9706-74D36682426E}" type="datetimeFigureOut">
              <a:rPr kumimoji="1" lang="ja-JP" altLang="en-US" smtClean="0"/>
              <a:t>2026/7/14</a:t>
            </a:fld>
            <a:endParaRPr kumimoji="1" lang="ja-JP"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365A36-F034-4586-9AC1-6C2D09707752}" type="slidenum">
              <a:rPr kumimoji="1" lang="ja-JP" altLang="en-US" smtClean="0"/>
              <a:t>‹#›</a:t>
            </a:fld>
            <a:endParaRPr kumimoji="1" lang="ja-JP" altLang="en-US"/>
          </a:p>
        </p:txBody>
      </p:sp>
    </p:spTree>
    <p:extLst>
      <p:ext uri="{BB962C8B-B14F-4D97-AF65-F5344CB8AC3E}">
        <p14:creationId xmlns:p14="http://schemas.microsoft.com/office/powerpoint/2010/main" val="19187142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p:cNvSpPr txBox="1"/>
          <p:nvPr/>
        </p:nvSpPr>
        <p:spPr>
          <a:xfrm>
            <a:off x="0" y="0"/>
            <a:ext cx="9906000" cy="828000"/>
          </a:xfrm>
          <a:prstGeom prst="rect">
            <a:avLst/>
          </a:prstGeom>
          <a:solidFill>
            <a:srgbClr val="FFFF00"/>
          </a:solidFill>
        </p:spPr>
        <p:txBody>
          <a:bodyPr wrap="square" rtlCol="0">
            <a:spAutoFit/>
          </a:bodyPr>
          <a:lstStyle/>
          <a:p>
            <a:pPr algn="ctr"/>
            <a:r>
              <a:rPr lang="ja-JP" altLang="en-US" sz="2925" b="1" dirty="0">
                <a:latin typeface="Meiryo UI" panose="020B0604030504040204" pitchFamily="50" charset="-128"/>
                <a:ea typeface="Meiryo UI" panose="020B0604030504040204" pitchFamily="50" charset="-128"/>
              </a:rPr>
              <a:t>大阪府の社会教育の取組みについて</a:t>
            </a:r>
            <a:endParaRPr lang="en-US" altLang="ja-JP" sz="2925" b="1" dirty="0">
              <a:latin typeface="Meiryo UI" panose="020B0604030504040204" pitchFamily="50" charset="-128"/>
              <a:ea typeface="Meiryo UI" panose="020B0604030504040204" pitchFamily="50" charset="-128"/>
            </a:endParaRPr>
          </a:p>
          <a:p>
            <a:pPr algn="ctr"/>
            <a:endParaRPr lang="ja-JP" altLang="en-US" sz="1463" b="1" dirty="0">
              <a:latin typeface="Meiryo UI" panose="020B0604030504040204" pitchFamily="50" charset="-128"/>
              <a:ea typeface="Meiryo UI" panose="020B0604030504040204" pitchFamily="50" charset="-128"/>
            </a:endParaRPr>
          </a:p>
        </p:txBody>
      </p:sp>
      <p:sp>
        <p:nvSpPr>
          <p:cNvPr id="7" name="テキスト ボックス 6"/>
          <p:cNvSpPr txBox="1"/>
          <p:nvPr/>
        </p:nvSpPr>
        <p:spPr>
          <a:xfrm>
            <a:off x="4218115" y="534528"/>
            <a:ext cx="5703652" cy="338554"/>
          </a:xfrm>
          <a:prstGeom prst="rect">
            <a:avLst/>
          </a:prstGeom>
          <a:noFill/>
          <a:ln w="9525">
            <a:noFill/>
            <a:prstDash val="solid"/>
          </a:ln>
        </p:spPr>
        <p:txBody>
          <a:bodyPr wrap="square" lIns="29250" rIns="29250" rtlCol="0">
            <a:spAutoFit/>
          </a:bodyPr>
          <a:lstStyle/>
          <a:p>
            <a:r>
              <a:rPr lang="zh-TW" altLang="en-US" sz="1600" dirty="0">
                <a:latin typeface="Meiryo UI" panose="020B0604030504040204" pitchFamily="50" charset="-128"/>
                <a:ea typeface="Meiryo UI" panose="020B0604030504040204" pitchFamily="50" charset="-128"/>
                <a:cs typeface="Meiryo UI" panose="020B0604030504040204" pitchFamily="50" charset="-128"/>
              </a:rPr>
              <a:t>第</a:t>
            </a:r>
            <a:r>
              <a:rPr lang="en-US" altLang="zh-TW" sz="1600" dirty="0">
                <a:latin typeface="Meiryo UI" panose="020B0604030504040204" pitchFamily="50" charset="-128"/>
                <a:ea typeface="Meiryo UI" panose="020B0604030504040204" pitchFamily="50" charset="-128"/>
                <a:cs typeface="Meiryo UI" panose="020B0604030504040204" pitchFamily="50" charset="-128"/>
              </a:rPr>
              <a:t>2</a:t>
            </a:r>
            <a:r>
              <a:rPr lang="zh-TW" altLang="en-US" sz="1600" dirty="0">
                <a:latin typeface="Meiryo UI" panose="020B0604030504040204" pitchFamily="50" charset="-128"/>
                <a:ea typeface="Meiryo UI" panose="020B0604030504040204" pitchFamily="50" charset="-128"/>
                <a:cs typeface="Meiryo UI" panose="020B0604030504040204" pitchFamily="50" charset="-128"/>
              </a:rPr>
              <a:t>次大阪府教育振興基本計画</a:t>
            </a:r>
            <a:r>
              <a:rPr lang="ja-JP" altLang="en-US" sz="1600" dirty="0">
                <a:latin typeface="Meiryo UI" panose="020B0604030504040204" pitchFamily="50" charset="-128"/>
                <a:ea typeface="Meiryo UI" panose="020B0604030504040204" pitchFamily="50" charset="-128"/>
                <a:cs typeface="Meiryo UI" panose="020B0604030504040204" pitchFamily="50" charset="-128"/>
              </a:rPr>
              <a:t>（令和５年３月）より一部抜粋</a:t>
            </a:r>
          </a:p>
        </p:txBody>
      </p:sp>
      <p:sp>
        <p:nvSpPr>
          <p:cNvPr id="9" name="テキスト ボックス 8"/>
          <p:cNvSpPr txBox="1"/>
          <p:nvPr/>
        </p:nvSpPr>
        <p:spPr>
          <a:xfrm>
            <a:off x="127522" y="1354344"/>
            <a:ext cx="9650956" cy="1815882"/>
          </a:xfrm>
          <a:prstGeom prst="rect">
            <a:avLst/>
          </a:prstGeom>
          <a:noFill/>
          <a:ln w="9525">
            <a:solidFill>
              <a:schemeClr val="tx1"/>
            </a:solidFill>
            <a:prstDash val="solid"/>
          </a:ln>
        </p:spPr>
        <p:txBody>
          <a:bodyPr wrap="square" lIns="29250" rIns="29250" rtlCol="0">
            <a:spAutoFit/>
          </a:bodyPr>
          <a:lstStyle/>
          <a:p>
            <a:r>
              <a:rPr lang="ja-JP" altLang="en-US" sz="1600" dirty="0">
                <a:latin typeface="Meiryo UI" panose="020B0604030504040204" pitchFamily="50" charset="-128"/>
                <a:ea typeface="Meiryo UI" panose="020B0604030504040204" pitchFamily="50" charset="-128"/>
                <a:cs typeface="Meiryo UI" panose="020B0604030504040204" pitchFamily="50" charset="-128"/>
              </a:rPr>
              <a:t>　社会が加速度的に変化し、子どもたちや保護者のニーズが多様化する中、様々な体験を通じて学びを深め、学ぶ意義を実感するとともに、子どもたちに地域や社会の一員としての自覚と行動を促すよう、多様な主体と協働し、地域とともにある学校づくりの推進をめざします。（略）</a:t>
            </a:r>
          </a:p>
          <a:p>
            <a:r>
              <a:rPr lang="ja-JP" altLang="en-US" sz="1600" dirty="0">
                <a:latin typeface="Meiryo UI" panose="020B0604030504040204" pitchFamily="50" charset="-128"/>
                <a:ea typeface="Meiryo UI" panose="020B0604030504040204" pitchFamily="50" charset="-128"/>
                <a:cs typeface="Meiryo UI" panose="020B0604030504040204" pitchFamily="50" charset="-128"/>
              </a:rPr>
              <a:t>　教育コミュニティづくりにおいては、地域人材の育成・定着に取り組み、地域の実態等に応じた学校・家庭・地域の連携・協働による活動の継続・充実を進めます。</a:t>
            </a:r>
          </a:p>
          <a:p>
            <a:r>
              <a:rPr lang="ja-JP" altLang="en-US" sz="1600" dirty="0">
                <a:latin typeface="Meiryo UI" panose="020B0604030504040204" pitchFamily="50" charset="-128"/>
                <a:ea typeface="Meiryo UI" panose="020B0604030504040204" pitchFamily="50" charset="-128"/>
                <a:cs typeface="Meiryo UI" panose="020B0604030504040204" pitchFamily="50" charset="-128"/>
              </a:rPr>
              <a:t>　また、地域・大学・企業等との連携を充実させ、学校の強みや魅力・特色とその社会的役割等について情報発信を強化します。</a:t>
            </a:r>
          </a:p>
        </p:txBody>
      </p:sp>
      <p:graphicFrame>
        <p:nvGraphicFramePr>
          <p:cNvPr id="10" name="表 9"/>
          <p:cNvGraphicFramePr>
            <a:graphicFrameLocks noGrp="1"/>
          </p:cNvGraphicFramePr>
          <p:nvPr>
            <p:extLst>
              <p:ext uri="{D42A27DB-BD31-4B8C-83A1-F6EECF244321}">
                <p14:modId xmlns:p14="http://schemas.microsoft.com/office/powerpoint/2010/main" val="3732220911"/>
              </p:ext>
            </p:extLst>
          </p:nvPr>
        </p:nvGraphicFramePr>
        <p:xfrm>
          <a:off x="127522" y="3758978"/>
          <a:ext cx="9739666" cy="3029384"/>
        </p:xfrm>
        <a:graphic>
          <a:graphicData uri="http://schemas.openxmlformats.org/drawingml/2006/table">
            <a:tbl>
              <a:tblPr firstRow="1" bandRow="1">
                <a:tableStyleId>{5C22544A-7EE6-4342-B048-85BDC9FD1C3A}</a:tableStyleId>
              </a:tblPr>
              <a:tblGrid>
                <a:gridCol w="4335296">
                  <a:extLst>
                    <a:ext uri="{9D8B030D-6E8A-4147-A177-3AD203B41FA5}">
                      <a16:colId xmlns:a16="http://schemas.microsoft.com/office/drawing/2014/main" val="4292555228"/>
                    </a:ext>
                  </a:extLst>
                </a:gridCol>
                <a:gridCol w="5404370">
                  <a:extLst>
                    <a:ext uri="{9D8B030D-6E8A-4147-A177-3AD203B41FA5}">
                      <a16:colId xmlns:a16="http://schemas.microsoft.com/office/drawing/2014/main" val="2415194177"/>
                    </a:ext>
                  </a:extLst>
                </a:gridCol>
              </a:tblGrid>
              <a:tr h="447086">
                <a:tc>
                  <a:txBody>
                    <a:bodyPr/>
                    <a:lstStyle/>
                    <a:p>
                      <a:pPr algn="ctr"/>
                      <a:r>
                        <a:rPr kumimoji="1" lang="ja-JP" altLang="en-US" sz="1600" dirty="0">
                          <a:latin typeface="Meiryo UI" panose="020B0604030504040204" pitchFamily="50" charset="-128"/>
                          <a:ea typeface="Meiryo UI" panose="020B0604030504040204" pitchFamily="50" charset="-128"/>
                        </a:rPr>
                        <a:t>重点取組</a:t>
                      </a:r>
                    </a:p>
                  </a:txBody>
                  <a:tcPr marL="74295" marR="74295" marT="37148" marB="37148" anchor="ctr"/>
                </a:tc>
                <a:tc>
                  <a:txBody>
                    <a:bodyPr/>
                    <a:lstStyle/>
                    <a:p>
                      <a:pPr algn="ctr"/>
                      <a:r>
                        <a:rPr kumimoji="1" lang="ja-JP" altLang="en-US" sz="1600" dirty="0">
                          <a:latin typeface="Meiryo UI" panose="020B0604030504040204" pitchFamily="50" charset="-128"/>
                          <a:ea typeface="Meiryo UI" panose="020B0604030504040204" pitchFamily="50" charset="-128"/>
                        </a:rPr>
                        <a:t>重点取組達成のための手法</a:t>
                      </a:r>
                    </a:p>
                  </a:txBody>
                  <a:tcPr marL="74295" marR="74295" marT="37148" marB="37148" anchor="ctr"/>
                </a:tc>
                <a:extLst>
                  <a:ext uri="{0D108BD9-81ED-4DB2-BD59-A6C34878D82A}">
                    <a16:rowId xmlns:a16="http://schemas.microsoft.com/office/drawing/2014/main" val="2172723278"/>
                  </a:ext>
                </a:extLst>
              </a:tr>
              <a:tr h="7401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Meiryo UI" panose="020B0604030504040204" pitchFamily="50" charset="-128"/>
                          <a:ea typeface="Meiryo UI" panose="020B0604030504040204" pitchFamily="50" charset="-128"/>
                        </a:rPr>
                        <a:t>社会や地域とつながる探究的な学習の実践</a:t>
                      </a:r>
                    </a:p>
                  </a:txBody>
                  <a:tcPr marL="74295" marR="74295" marT="37148" marB="37148"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1" dirty="0">
                          <a:latin typeface="Meiryo UI" panose="020B0604030504040204" pitchFamily="50" charset="-128"/>
                          <a:ea typeface="Meiryo UI" panose="020B0604030504040204" pitchFamily="50" charset="-128"/>
                        </a:rPr>
                        <a:t>○多様な情報の活用や地域等との協働による学びの充実</a:t>
                      </a:r>
                      <a:endParaRPr kumimoji="1" lang="en-US" altLang="ja-JP" sz="1600" b="1"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　　・（略）課題発見、課題解決の能力の基礎を身につけることに加え、創造力や表現</a:t>
                      </a:r>
                      <a:endParaRPr kumimoji="1"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　　　力を豊かにするため、図書館の活用促進等を通じた読書活動を推進します。</a:t>
                      </a:r>
                    </a:p>
                  </a:txBody>
                  <a:tcPr marL="74295" marR="74295" marT="37148" marB="37148" anchor="ctr"/>
                </a:tc>
                <a:extLst>
                  <a:ext uri="{0D108BD9-81ED-4DB2-BD59-A6C34878D82A}">
                    <a16:rowId xmlns:a16="http://schemas.microsoft.com/office/drawing/2014/main" val="1745208497"/>
                  </a:ext>
                </a:extLst>
              </a:tr>
              <a:tr h="17957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Meiryo UI" panose="020B0604030504040204" pitchFamily="50" charset="-128"/>
                          <a:ea typeface="Meiryo UI" panose="020B0604030504040204" pitchFamily="50" charset="-128"/>
                        </a:rPr>
                        <a:t>教育コミュニティづくりをはじめとする社会教育の推進</a:t>
                      </a:r>
                    </a:p>
                  </a:txBody>
                  <a:tcPr marL="74295" marR="74295" marT="37148" marB="37148" anchor="ctr"/>
                </a:tc>
                <a:tc>
                  <a:txBody>
                    <a:bodyPr/>
                    <a:lstStyle/>
                    <a:p>
                      <a:pPr algn="l"/>
                      <a:r>
                        <a:rPr kumimoji="1" lang="ja-JP" altLang="en-US" sz="1600" b="1" dirty="0">
                          <a:latin typeface="Meiryo UI" panose="020B0604030504040204" pitchFamily="50" charset="-128"/>
                          <a:ea typeface="Meiryo UI" panose="020B0604030504040204" pitchFamily="50" charset="-128"/>
                        </a:rPr>
                        <a:t>○社会教育を通じた持続的な地域コミュニティの基盤形成</a:t>
                      </a:r>
                      <a:endParaRPr kumimoji="1" lang="en-US" altLang="ja-JP" sz="1600" b="1" dirty="0">
                        <a:latin typeface="Meiryo UI" panose="020B0604030504040204" pitchFamily="50" charset="-128"/>
                        <a:ea typeface="Meiryo UI" panose="020B0604030504040204" pitchFamily="50" charset="-128"/>
                      </a:endParaRPr>
                    </a:p>
                    <a:p>
                      <a:pPr algn="l"/>
                      <a:r>
                        <a:rPr kumimoji="1" lang="ja-JP" altLang="en-US" sz="1200" dirty="0">
                          <a:latin typeface="Meiryo UI" panose="020B0604030504040204" pitchFamily="50" charset="-128"/>
                          <a:ea typeface="Meiryo UI" panose="020B0604030504040204" pitchFamily="50" charset="-128"/>
                        </a:rPr>
                        <a:t>　　・地域住民の自発的・主体的な学習活動や社会参加を促進するため、社会教育施</a:t>
                      </a:r>
                      <a:endParaRPr kumimoji="1" lang="en-US" altLang="ja-JP" sz="1200" dirty="0">
                        <a:latin typeface="Meiryo UI" panose="020B0604030504040204" pitchFamily="50" charset="-128"/>
                        <a:ea typeface="Meiryo UI" panose="020B0604030504040204" pitchFamily="50" charset="-128"/>
                      </a:endParaRPr>
                    </a:p>
                    <a:p>
                      <a:pPr algn="l"/>
                      <a:r>
                        <a:rPr kumimoji="1" lang="ja-JP" altLang="en-US" sz="1200" baseline="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設等における学習機会等の提供や、ＮＰＯや大学、企業等の多様な主体と連</a:t>
                      </a:r>
                      <a:endParaRPr kumimoji="1" lang="en-US" altLang="ja-JP" sz="1200" dirty="0">
                        <a:latin typeface="Meiryo UI" panose="020B0604030504040204" pitchFamily="50" charset="-128"/>
                        <a:ea typeface="Meiryo UI" panose="020B0604030504040204" pitchFamily="50" charset="-128"/>
                      </a:endParaRPr>
                    </a:p>
                    <a:p>
                      <a:pPr algn="l"/>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携・協力した地域活動を推進するなど、地域コミュニティの基盤を支える社会教育を</a:t>
                      </a:r>
                      <a:endParaRPr kumimoji="1" lang="en-US" altLang="ja-JP" sz="1200" dirty="0">
                        <a:latin typeface="Meiryo UI" panose="020B0604030504040204" pitchFamily="50" charset="-128"/>
                        <a:ea typeface="Meiryo UI" panose="020B0604030504040204" pitchFamily="50" charset="-128"/>
                      </a:endParaRPr>
                    </a:p>
                    <a:p>
                      <a:pPr algn="l"/>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推進します。</a:t>
                      </a:r>
                      <a:endParaRPr kumimoji="1" lang="en-US" altLang="ja-JP" sz="1200" dirty="0">
                        <a:latin typeface="Meiryo UI" panose="020B0604030504040204" pitchFamily="50" charset="-128"/>
                        <a:ea typeface="Meiryo UI" panose="020B0604030504040204" pitchFamily="50" charset="-128"/>
                      </a:endParaRPr>
                    </a:p>
                    <a:p>
                      <a:pPr algn="l"/>
                      <a:r>
                        <a:rPr kumimoji="1" lang="ja-JP" altLang="en-US" sz="1600" b="1" dirty="0">
                          <a:latin typeface="Meiryo UI" panose="020B0604030504040204" pitchFamily="50" charset="-128"/>
                          <a:ea typeface="Meiryo UI" panose="020B0604030504040204" pitchFamily="50" charset="-128"/>
                        </a:rPr>
                        <a:t>○教育コミュニティづくりの推進</a:t>
                      </a:r>
                      <a:endParaRPr kumimoji="1" lang="en-US" altLang="ja-JP" sz="1600" b="1" dirty="0">
                        <a:latin typeface="Meiryo UI" panose="020B0604030504040204" pitchFamily="50" charset="-128"/>
                        <a:ea typeface="Meiryo UI" panose="020B0604030504040204" pitchFamily="50" charset="-128"/>
                      </a:endParaRPr>
                    </a:p>
                    <a:p>
                      <a:pPr algn="l"/>
                      <a:r>
                        <a:rPr kumimoji="1" lang="ja-JP" altLang="en-US" sz="1200" dirty="0">
                          <a:latin typeface="Meiryo UI" panose="020B0604030504040204" pitchFamily="50" charset="-128"/>
                          <a:ea typeface="Meiryo UI" panose="020B0604030504040204" pitchFamily="50" charset="-128"/>
                        </a:rPr>
                        <a:t>    ・地域全体で子どもたちの成長を支えることができるよう、地域学校協働活動や家庭</a:t>
                      </a:r>
                      <a:endParaRPr kumimoji="1" lang="en-US" altLang="ja-JP" sz="1200" dirty="0">
                        <a:latin typeface="Meiryo UI" panose="020B0604030504040204" pitchFamily="50" charset="-128"/>
                        <a:ea typeface="Meiryo UI" panose="020B0604030504040204" pitchFamily="50" charset="-128"/>
                      </a:endParaRPr>
                    </a:p>
                    <a:p>
                      <a:pPr algn="l"/>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教育支援への地域人材の参画を促すとともに、学校・家庭・地域の連携・協働に</a:t>
                      </a:r>
                      <a:r>
                        <a:rPr kumimoji="1" lang="ja-JP" altLang="en-US" sz="1200" dirty="0" err="1">
                          <a:latin typeface="Meiryo UI" panose="020B0604030504040204" pitchFamily="50" charset="-128"/>
                          <a:ea typeface="Meiryo UI" panose="020B0604030504040204" pitchFamily="50" charset="-128"/>
                        </a:rPr>
                        <a:t>よ</a:t>
                      </a:r>
                      <a:endParaRPr kumimoji="1" lang="en-US" altLang="ja-JP" sz="1200" dirty="0">
                        <a:latin typeface="Meiryo UI" panose="020B0604030504040204" pitchFamily="50" charset="-128"/>
                        <a:ea typeface="Meiryo UI" panose="020B0604030504040204" pitchFamily="50" charset="-128"/>
                      </a:endParaRPr>
                    </a:p>
                    <a:p>
                      <a:pPr algn="l"/>
                      <a:r>
                        <a:rPr kumimoji="1" lang="en-US" altLang="ja-JP" sz="1200" dirty="0">
                          <a:latin typeface="Meiryo UI" panose="020B0604030504040204" pitchFamily="50" charset="-128"/>
                          <a:ea typeface="Meiryo UI" panose="020B0604030504040204" pitchFamily="50" charset="-128"/>
                        </a:rPr>
                        <a:t>     </a:t>
                      </a:r>
                      <a:r>
                        <a:rPr kumimoji="1" lang="ja-JP" altLang="en-US" sz="1200" dirty="0">
                          <a:latin typeface="Meiryo UI" panose="020B0604030504040204" pitchFamily="50" charset="-128"/>
                          <a:ea typeface="Meiryo UI" panose="020B0604030504040204" pitchFamily="50" charset="-128"/>
                        </a:rPr>
                        <a:t>る教育コミュニティづくりを充実させます。</a:t>
                      </a:r>
                    </a:p>
                  </a:txBody>
                  <a:tcPr marL="74295" marR="74295" marT="37148" marB="37148" anchor="ctr"/>
                </a:tc>
                <a:extLst>
                  <a:ext uri="{0D108BD9-81ED-4DB2-BD59-A6C34878D82A}">
                    <a16:rowId xmlns:a16="http://schemas.microsoft.com/office/drawing/2014/main" val="2803727429"/>
                  </a:ext>
                </a:extLst>
              </a:tr>
            </a:tbl>
          </a:graphicData>
        </a:graphic>
      </p:graphicFrame>
      <p:sp>
        <p:nvSpPr>
          <p:cNvPr id="11" name="テキスト ボックス 10"/>
          <p:cNvSpPr txBox="1"/>
          <p:nvPr/>
        </p:nvSpPr>
        <p:spPr>
          <a:xfrm>
            <a:off x="127522" y="878138"/>
            <a:ext cx="789295" cy="369332"/>
          </a:xfrm>
          <a:prstGeom prst="rect">
            <a:avLst/>
          </a:prstGeom>
          <a:noFill/>
          <a:ln w="9525">
            <a:solidFill>
              <a:schemeClr val="tx1"/>
            </a:solidFill>
            <a:prstDash val="solid"/>
          </a:ln>
        </p:spPr>
        <p:txBody>
          <a:bodyPr wrap="square" lIns="29250" rIns="29250" rtlCol="0">
            <a:spAutoFit/>
          </a:bodyPr>
          <a:lstStyle/>
          <a:p>
            <a:r>
              <a:rPr lang="ja-JP" altLang="en-US" dirty="0">
                <a:latin typeface="Meiryo UI" panose="020B0604030504040204" pitchFamily="50" charset="-128"/>
                <a:ea typeface="Meiryo UI" panose="020B0604030504040204" pitchFamily="50" charset="-128"/>
                <a:cs typeface="Meiryo UI" panose="020B0604030504040204" pitchFamily="50" charset="-128"/>
              </a:rPr>
              <a:t>方向性</a:t>
            </a:r>
          </a:p>
        </p:txBody>
      </p:sp>
      <p:sp>
        <p:nvSpPr>
          <p:cNvPr id="12" name="テキスト ボックス 11"/>
          <p:cNvSpPr txBox="1"/>
          <p:nvPr/>
        </p:nvSpPr>
        <p:spPr>
          <a:xfrm>
            <a:off x="127522" y="3312769"/>
            <a:ext cx="1032538" cy="369332"/>
          </a:xfrm>
          <a:prstGeom prst="rect">
            <a:avLst/>
          </a:prstGeom>
          <a:noFill/>
          <a:ln w="9525">
            <a:solidFill>
              <a:schemeClr val="tx1"/>
            </a:solidFill>
            <a:prstDash val="solid"/>
          </a:ln>
        </p:spPr>
        <p:txBody>
          <a:bodyPr wrap="square" lIns="29250" rIns="29250" rtlCol="0">
            <a:spAutoFit/>
          </a:bodyPr>
          <a:lstStyle/>
          <a:p>
            <a:pPr algn="ctr"/>
            <a:r>
              <a:rPr lang="ja-JP" altLang="en-US" dirty="0">
                <a:latin typeface="Meiryo UI" panose="020B0604030504040204" pitchFamily="50" charset="-128"/>
                <a:ea typeface="Meiryo UI" panose="020B0604030504040204" pitchFamily="50" charset="-128"/>
                <a:cs typeface="Meiryo UI" panose="020B0604030504040204" pitchFamily="50" charset="-128"/>
              </a:rPr>
              <a:t>重点取組</a:t>
            </a:r>
          </a:p>
        </p:txBody>
      </p:sp>
      <p:sp>
        <p:nvSpPr>
          <p:cNvPr id="13" name="テキスト ボックス 12"/>
          <p:cNvSpPr txBox="1"/>
          <p:nvPr/>
        </p:nvSpPr>
        <p:spPr>
          <a:xfrm>
            <a:off x="987188" y="893527"/>
            <a:ext cx="4010167" cy="338554"/>
          </a:xfrm>
          <a:prstGeom prst="rect">
            <a:avLst/>
          </a:prstGeom>
          <a:noFill/>
          <a:ln w="9525">
            <a:noFill/>
            <a:prstDash val="solid"/>
          </a:ln>
        </p:spPr>
        <p:txBody>
          <a:bodyPr wrap="square" lIns="29250" rIns="29250" rtlCol="0">
            <a:spAutoFit/>
          </a:bodyPr>
          <a:lstStyle/>
          <a:p>
            <a:r>
              <a:rPr lang="ja-JP" altLang="en-US" sz="1600" dirty="0">
                <a:latin typeface="Meiryo UI" panose="020B0604030504040204" pitchFamily="50" charset="-128"/>
                <a:ea typeface="Meiryo UI" panose="020B0604030504040204" pitchFamily="50" charset="-128"/>
                <a:cs typeface="Meiryo UI" panose="020B0604030504040204" pitchFamily="50" charset="-128"/>
              </a:rPr>
              <a:t>基本方針４　多様な主体との協働　より</a:t>
            </a:r>
          </a:p>
        </p:txBody>
      </p:sp>
      <p:sp>
        <p:nvSpPr>
          <p:cNvPr id="14" name="テキスト ボックス 13"/>
          <p:cNvSpPr txBox="1"/>
          <p:nvPr/>
        </p:nvSpPr>
        <p:spPr>
          <a:xfrm>
            <a:off x="1262417" y="3328158"/>
            <a:ext cx="7854287" cy="338554"/>
          </a:xfrm>
          <a:prstGeom prst="rect">
            <a:avLst/>
          </a:prstGeom>
          <a:noFill/>
          <a:ln w="9525">
            <a:noFill/>
            <a:prstDash val="solid"/>
          </a:ln>
        </p:spPr>
        <p:txBody>
          <a:bodyPr wrap="square" lIns="29250" rIns="29250" rtlCol="0">
            <a:spAutoFit/>
          </a:bodyPr>
          <a:lstStyle/>
          <a:p>
            <a:r>
              <a:rPr lang="ja-JP" altLang="en-US" sz="1600" dirty="0">
                <a:latin typeface="Meiryo UI" panose="020B0604030504040204" pitchFamily="50" charset="-128"/>
                <a:ea typeface="Meiryo UI" panose="020B0604030504040204" pitchFamily="50" charset="-128"/>
                <a:cs typeface="Meiryo UI" panose="020B0604030504040204" pitchFamily="50" charset="-128"/>
              </a:rPr>
              <a:t>基本方針１　確かな学力の定着と学びの深化、基本方針４　多様な主体との協働　より</a:t>
            </a:r>
          </a:p>
        </p:txBody>
      </p:sp>
      <p:sp>
        <p:nvSpPr>
          <p:cNvPr id="2" name="テキスト ボックス 1">
            <a:extLst>
              <a:ext uri="{FF2B5EF4-FFF2-40B4-BE49-F238E27FC236}">
                <a16:creationId xmlns:a16="http://schemas.microsoft.com/office/drawing/2014/main" id="{B313AA34-507A-495F-B3F6-E82CC5B0CAC9}"/>
              </a:ext>
            </a:extLst>
          </p:cNvPr>
          <p:cNvSpPr txBox="1"/>
          <p:nvPr/>
        </p:nvSpPr>
        <p:spPr>
          <a:xfrm>
            <a:off x="8237483" y="22340"/>
            <a:ext cx="1611942" cy="507831"/>
          </a:xfrm>
          <a:prstGeom prst="rect">
            <a:avLst/>
          </a:prstGeom>
          <a:noFill/>
          <a:ln>
            <a:solidFill>
              <a:schemeClr val="tx1"/>
            </a:solidFill>
          </a:ln>
        </p:spPr>
        <p:txBody>
          <a:bodyPr wrap="square" rtlCol="0">
            <a:spAutoFit/>
          </a:bodyPr>
          <a:lstStyle/>
          <a:p>
            <a:r>
              <a:rPr kumimoji="1" lang="ja-JP" altLang="en-US" sz="900" dirty="0">
                <a:latin typeface="ＭＳ 明朝" panose="02020609040205080304" pitchFamily="17" charset="-128"/>
                <a:ea typeface="ＭＳ 明朝" panose="02020609040205080304" pitchFamily="17" charset="-128"/>
              </a:rPr>
              <a:t>令和８年７月　</a:t>
            </a:r>
            <a:endParaRPr kumimoji="1" lang="en-US" altLang="ja-JP" sz="900" dirty="0">
              <a:latin typeface="ＭＳ 明朝" panose="02020609040205080304" pitchFamily="17" charset="-128"/>
              <a:ea typeface="ＭＳ 明朝" panose="02020609040205080304" pitchFamily="17" charset="-128"/>
            </a:endParaRPr>
          </a:p>
          <a:p>
            <a:r>
              <a:rPr kumimoji="1" lang="ja-JP" altLang="en-US" sz="900" dirty="0">
                <a:latin typeface="ＭＳ 明朝" panose="02020609040205080304" pitchFamily="17" charset="-128"/>
                <a:ea typeface="ＭＳ 明朝" panose="02020609040205080304" pitchFamily="17" charset="-128"/>
              </a:rPr>
              <a:t>大阪府社会教育委員会議　</a:t>
            </a:r>
            <a:endParaRPr kumimoji="1" lang="en-US" altLang="ja-JP" sz="900" dirty="0">
              <a:latin typeface="ＭＳ 明朝" panose="02020609040205080304" pitchFamily="17" charset="-128"/>
              <a:ea typeface="ＭＳ 明朝" panose="02020609040205080304" pitchFamily="17" charset="-128"/>
            </a:endParaRPr>
          </a:p>
          <a:p>
            <a:r>
              <a:rPr kumimoji="1" lang="ja-JP" altLang="en-US" sz="900" dirty="0">
                <a:latin typeface="ＭＳ 明朝" panose="02020609040205080304" pitchFamily="17" charset="-128"/>
                <a:ea typeface="ＭＳ 明朝" panose="02020609040205080304" pitchFamily="17" charset="-128"/>
              </a:rPr>
              <a:t>　　　　　　　　資料１</a:t>
            </a:r>
          </a:p>
        </p:txBody>
      </p:sp>
    </p:spTree>
    <p:extLst>
      <p:ext uri="{BB962C8B-B14F-4D97-AF65-F5344CB8AC3E}">
        <p14:creationId xmlns:p14="http://schemas.microsoft.com/office/powerpoint/2010/main" val="184389597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156</TotalTime>
  <Words>1065</Words>
  <Application>Microsoft Office PowerPoint</Application>
  <PresentationFormat>A4 210 x 297 mm</PresentationFormat>
  <Paragraphs>53</Paragraphs>
  <Slides>1</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Meiryo UI</vt:lpstr>
      <vt:lpstr>ＭＳ 明朝</vt:lpstr>
      <vt:lpstr>游ゴシック</vt:lpstr>
      <vt:lpstr>Arial</vt:lpstr>
      <vt:lpstr>Calibri</vt:lpstr>
      <vt:lpstr>Calibri Light</vt:lpstr>
      <vt:lpstr>Office テーマ</vt:lpstr>
      <vt:lpstr>PowerPoint プレゼンテーション</vt:lpstr>
    </vt:vector>
  </TitlesOfParts>
  <Company>大阪府</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日高　啓志</dc:creator>
  <cp:lastModifiedBy>松本　歩</cp:lastModifiedBy>
  <cp:revision>22</cp:revision>
  <cp:lastPrinted>2023-07-11T08:01:46Z</cp:lastPrinted>
  <dcterms:created xsi:type="dcterms:W3CDTF">2023-07-06T07:42:36Z</dcterms:created>
  <dcterms:modified xsi:type="dcterms:W3CDTF">2026-07-14T07:08:44Z</dcterms:modified>
</cp:coreProperties>
</file>