
<file path=[Content_Types].xml><?xml version="1.0" encoding="utf-8"?>
<Types xmlns="http://schemas.openxmlformats.org/package/2006/content-types">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2.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3.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4.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7.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6" r:id="rId2"/>
    <p:sldId id="257" r:id="rId3"/>
    <p:sldId id="265" r:id="rId4"/>
    <p:sldId id="266" r:id="rId5"/>
    <p:sldId id="267" r:id="rId6"/>
    <p:sldId id="269" r:id="rId7"/>
    <p:sldId id="284" r:id="rId8"/>
    <p:sldId id="270" r:id="rId9"/>
    <p:sldId id="279" r:id="rId10"/>
    <p:sldId id="260" r:id="rId11"/>
    <p:sldId id="261" r:id="rId12"/>
    <p:sldId id="264" r:id="rId13"/>
    <p:sldId id="271" r:id="rId14"/>
    <p:sldId id="262" r:id="rId15"/>
    <p:sldId id="285" r:id="rId16"/>
    <p:sldId id="274" r:id="rId17"/>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28"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大地　英里花" initials="大地　英里花" lastIdx="1" clrIdx="0">
    <p:extLst>
      <p:ext uri="{19B8F6BF-5375-455C-9EA6-DF929625EA0E}">
        <p15:presenceInfo xmlns:p15="http://schemas.microsoft.com/office/powerpoint/2012/main" userId="S::DaichiE@lan.pref.osaka.jp::acb2f7c2-a4d7-4405-a370-85c5d7da917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スタイル (淡色)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16DA210-FB5B-4158-B5E0-FEB733F419BA}" styleName="スタイル (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763" autoAdjust="0"/>
    <p:restoredTop sz="95796" autoAdjust="0"/>
  </p:normalViewPr>
  <p:slideViewPr>
    <p:cSldViewPr snapToGrid="0">
      <p:cViewPr varScale="1">
        <p:scale>
          <a:sx n="88" d="100"/>
          <a:sy n="88" d="100"/>
        </p:scale>
        <p:origin x="1454" y="67"/>
      </p:cViewPr>
      <p:guideLst>
        <p:guide orient="horz" pos="2228"/>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numFmt formatCode="#,##0_);[Red]\(#,##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Sheet1!$B$1:$F$1</c:f>
              <c:strCache>
                <c:ptCount val="5"/>
                <c:pt idx="0">
                  <c:v>R3</c:v>
                </c:pt>
                <c:pt idx="1">
                  <c:v>R4</c:v>
                </c:pt>
                <c:pt idx="2">
                  <c:v>R5</c:v>
                </c:pt>
                <c:pt idx="3">
                  <c:v>R6</c:v>
                </c:pt>
                <c:pt idx="4">
                  <c:v>R7</c:v>
                </c:pt>
              </c:strCache>
            </c:strRef>
          </c:cat>
          <c:val>
            <c:numRef>
              <c:f>Sheet1!$B$2:$F$2</c:f>
              <c:numCache>
                <c:formatCode>General</c:formatCode>
                <c:ptCount val="5"/>
                <c:pt idx="0">
                  <c:v>2454</c:v>
                </c:pt>
                <c:pt idx="1">
                  <c:v>2841</c:v>
                </c:pt>
                <c:pt idx="2">
                  <c:v>3263</c:v>
                </c:pt>
                <c:pt idx="3">
                  <c:v>3744</c:v>
                </c:pt>
                <c:pt idx="4">
                  <c:v>3806</c:v>
                </c:pt>
              </c:numCache>
            </c:numRef>
          </c:val>
          <c:extLst>
            <c:ext xmlns:c16="http://schemas.microsoft.com/office/drawing/2014/chart" uri="{C3380CC4-5D6E-409C-BE32-E72D297353CC}">
              <c16:uniqueId val="{00000000-EE49-4B71-A3B9-74BD57AFEEA6}"/>
            </c:ext>
          </c:extLst>
        </c:ser>
        <c:dLbls>
          <c:dLblPos val="outEnd"/>
          <c:showLegendKey val="0"/>
          <c:showVal val="1"/>
          <c:showCatName val="0"/>
          <c:showSerName val="0"/>
          <c:showPercent val="0"/>
          <c:showBubbleSize val="0"/>
        </c:dLbls>
        <c:gapWidth val="219"/>
        <c:overlap val="-27"/>
        <c:axId val="892387152"/>
        <c:axId val="892387984"/>
      </c:barChart>
      <c:catAx>
        <c:axId val="892387152"/>
        <c:scaling>
          <c:orientation val="minMax"/>
        </c:scaling>
        <c:delete val="0"/>
        <c:axPos val="b"/>
        <c:numFmt formatCode="General" sourceLinked="1"/>
        <c:majorTickMark val="none"/>
        <c:minorTickMark val="none"/>
        <c:tickLblPos val="nextTo"/>
        <c:spPr>
          <a:noFill/>
          <a:ln w="9525" cap="flat" cmpd="sng" algn="ctr">
            <a:solidFill>
              <a:schemeClr val="accent1"/>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ja-JP"/>
          </a:p>
        </c:txPr>
        <c:crossAx val="892387984"/>
        <c:crosses val="autoZero"/>
        <c:auto val="1"/>
        <c:lblAlgn val="ctr"/>
        <c:lblOffset val="100"/>
        <c:noMultiLvlLbl val="0"/>
      </c:catAx>
      <c:valAx>
        <c:axId val="892387984"/>
        <c:scaling>
          <c:orientation val="minMax"/>
        </c:scaling>
        <c:delete val="0"/>
        <c:axPos val="l"/>
        <c:majorGridlines>
          <c:spPr>
            <a:ln w="9525" cap="flat" cmpd="sng" algn="ctr">
              <a:noFill/>
              <a:round/>
            </a:ln>
            <a:effectLst/>
          </c:spPr>
        </c:majorGridlines>
        <c:numFmt formatCode="#,##0_);[Red]\(#,##0\)" sourceLinked="0"/>
        <c:majorTickMark val="cross"/>
        <c:minorTickMark val="none"/>
        <c:tickLblPos val="nextTo"/>
        <c:spPr>
          <a:noFill/>
          <a:ln>
            <a:solidFill>
              <a:schemeClr val="accent1"/>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ja-JP"/>
          </a:p>
        </c:txPr>
        <c:crossAx val="8923871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546480813458014"/>
          <c:y val="7.2336344845012779E-2"/>
          <c:w val="0.84641060150463721"/>
          <c:h val="0.61553828182281378"/>
        </c:manualLayout>
      </c:layout>
      <c:barChart>
        <c:barDir val="col"/>
        <c:grouping val="clustered"/>
        <c:varyColors val="0"/>
        <c:ser>
          <c:idx val="0"/>
          <c:order val="0"/>
          <c:tx>
            <c:strRef>
              <c:f>Sheet1!$A$2</c:f>
              <c:strCache>
                <c:ptCount val="1"/>
                <c:pt idx="0">
                  <c:v>新規</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Sheet1!$B$1:$F$1</c:f>
              <c:strCache>
                <c:ptCount val="5"/>
                <c:pt idx="0">
                  <c:v>R3</c:v>
                </c:pt>
                <c:pt idx="1">
                  <c:v>R4</c:v>
                </c:pt>
                <c:pt idx="2">
                  <c:v>R5</c:v>
                </c:pt>
                <c:pt idx="3">
                  <c:v>R6</c:v>
                </c:pt>
                <c:pt idx="4">
                  <c:v>R7</c:v>
                </c:pt>
              </c:strCache>
            </c:strRef>
          </c:cat>
          <c:val>
            <c:numRef>
              <c:f>Sheet1!$B$2:$F$2</c:f>
              <c:numCache>
                <c:formatCode>General</c:formatCode>
                <c:ptCount val="5"/>
                <c:pt idx="0">
                  <c:v>63</c:v>
                </c:pt>
                <c:pt idx="1">
                  <c:v>72</c:v>
                </c:pt>
                <c:pt idx="2">
                  <c:v>67</c:v>
                </c:pt>
                <c:pt idx="3">
                  <c:v>62</c:v>
                </c:pt>
                <c:pt idx="4">
                  <c:v>54</c:v>
                </c:pt>
              </c:numCache>
            </c:numRef>
          </c:val>
          <c:extLst>
            <c:ext xmlns:c16="http://schemas.microsoft.com/office/drawing/2014/chart" uri="{C3380CC4-5D6E-409C-BE32-E72D297353CC}">
              <c16:uniqueId val="{00000000-3B12-4310-8353-3F885EB65867}"/>
            </c:ext>
          </c:extLst>
        </c:ser>
        <c:ser>
          <c:idx val="1"/>
          <c:order val="1"/>
          <c:tx>
            <c:strRef>
              <c:f>Sheet1!$A$3</c:f>
              <c:strCache>
                <c:ptCount val="1"/>
                <c:pt idx="0">
                  <c:v>廃止</c:v>
                </c:pt>
              </c:strCache>
            </c:strRef>
          </c:tx>
          <c:spPr>
            <a:solidFill>
              <a:schemeClr val="bg2">
                <a:lumMod val="9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Sheet1!$B$1:$F$1</c:f>
              <c:strCache>
                <c:ptCount val="5"/>
                <c:pt idx="0">
                  <c:v>R3</c:v>
                </c:pt>
                <c:pt idx="1">
                  <c:v>R4</c:v>
                </c:pt>
                <c:pt idx="2">
                  <c:v>R5</c:v>
                </c:pt>
                <c:pt idx="3">
                  <c:v>R6</c:v>
                </c:pt>
                <c:pt idx="4">
                  <c:v>R7</c:v>
                </c:pt>
              </c:strCache>
            </c:strRef>
          </c:cat>
          <c:val>
            <c:numRef>
              <c:f>Sheet1!$B$3:$F$3</c:f>
              <c:numCache>
                <c:formatCode>General</c:formatCode>
                <c:ptCount val="5"/>
                <c:pt idx="0">
                  <c:v>25</c:v>
                </c:pt>
                <c:pt idx="1">
                  <c:v>21</c:v>
                </c:pt>
                <c:pt idx="2">
                  <c:v>35</c:v>
                </c:pt>
                <c:pt idx="3">
                  <c:v>86</c:v>
                </c:pt>
                <c:pt idx="4">
                  <c:v>55</c:v>
                </c:pt>
              </c:numCache>
            </c:numRef>
          </c:val>
          <c:extLst>
            <c:ext xmlns:c16="http://schemas.microsoft.com/office/drawing/2014/chart" uri="{C3380CC4-5D6E-409C-BE32-E72D297353CC}">
              <c16:uniqueId val="{00000001-3B12-4310-8353-3F885EB65867}"/>
            </c:ext>
          </c:extLst>
        </c:ser>
        <c:dLbls>
          <c:dLblPos val="outEnd"/>
          <c:showLegendKey val="0"/>
          <c:showVal val="1"/>
          <c:showCatName val="0"/>
          <c:showSerName val="0"/>
          <c:showPercent val="0"/>
          <c:showBubbleSize val="0"/>
        </c:dLbls>
        <c:gapWidth val="219"/>
        <c:overlap val="-70"/>
        <c:axId val="149524208"/>
        <c:axId val="149503824"/>
      </c:barChart>
      <c:catAx>
        <c:axId val="149524208"/>
        <c:scaling>
          <c:orientation val="minMax"/>
        </c:scaling>
        <c:delete val="0"/>
        <c:axPos val="b"/>
        <c:numFmt formatCode="General" sourceLinked="1"/>
        <c:majorTickMark val="none"/>
        <c:minorTickMark val="none"/>
        <c:tickLblPos val="nextTo"/>
        <c:spPr>
          <a:noFill/>
          <a:ln w="9525" cap="flat" cmpd="sng" algn="ctr">
            <a:solidFill>
              <a:schemeClr val="accent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149503824"/>
        <c:crosses val="autoZero"/>
        <c:auto val="1"/>
        <c:lblAlgn val="ctr"/>
        <c:lblOffset val="100"/>
        <c:noMultiLvlLbl val="0"/>
      </c:catAx>
      <c:valAx>
        <c:axId val="149503824"/>
        <c:scaling>
          <c:orientation val="minMax"/>
          <c:max val="100"/>
        </c:scaling>
        <c:delete val="0"/>
        <c:axPos val="l"/>
        <c:majorGridlines>
          <c:spPr>
            <a:ln w="9525" cap="flat" cmpd="sng" algn="ctr">
              <a:noFill/>
              <a:round/>
            </a:ln>
            <a:effectLst/>
          </c:spPr>
        </c:majorGridlines>
        <c:numFmt formatCode="General" sourceLinked="1"/>
        <c:majorTickMark val="cross"/>
        <c:minorTickMark val="none"/>
        <c:tickLblPos val="nextTo"/>
        <c:spPr>
          <a:noFill/>
          <a:ln>
            <a:solidFill>
              <a:schemeClr val="accent1"/>
            </a:solid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149524208"/>
        <c:crosses val="autoZero"/>
        <c:crossBetween val="between"/>
      </c:valAx>
      <c:spPr>
        <a:noFill/>
        <a:ln>
          <a:noFill/>
        </a:ln>
        <a:effectLst/>
      </c:spPr>
    </c:plotArea>
    <c:legend>
      <c:legendPos val="b"/>
      <c:layout>
        <c:manualLayout>
          <c:xMode val="edge"/>
          <c:yMode val="edge"/>
          <c:x val="0.3584248366013072"/>
          <c:y val="0.79815252525252522"/>
          <c:w val="0.28315032679738561"/>
          <c:h val="0.11204949494949495"/>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900">
          <a:solidFill>
            <a:schemeClr val="tx1"/>
          </a:solidFill>
        </a:defRPr>
      </a:pPr>
      <a:endParaRPr lang="ja-JP"/>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Sheet1!$A$2</c:f>
              <c:strCache>
                <c:ptCount val="1"/>
                <c:pt idx="0">
                  <c:v>新規</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Sheet1!$B$1:$F$1</c:f>
              <c:strCache>
                <c:ptCount val="5"/>
                <c:pt idx="0">
                  <c:v>R3</c:v>
                </c:pt>
                <c:pt idx="1">
                  <c:v>R4</c:v>
                </c:pt>
                <c:pt idx="2">
                  <c:v>R5</c:v>
                </c:pt>
                <c:pt idx="3">
                  <c:v>R6</c:v>
                </c:pt>
                <c:pt idx="4">
                  <c:v>R7</c:v>
                </c:pt>
              </c:strCache>
            </c:strRef>
          </c:cat>
          <c:val>
            <c:numRef>
              <c:f>Sheet1!$B$2:$F$2</c:f>
              <c:numCache>
                <c:formatCode>General</c:formatCode>
                <c:ptCount val="5"/>
                <c:pt idx="0">
                  <c:v>226</c:v>
                </c:pt>
                <c:pt idx="1">
                  <c:v>257</c:v>
                </c:pt>
                <c:pt idx="2">
                  <c:v>284</c:v>
                </c:pt>
                <c:pt idx="3">
                  <c:v>362</c:v>
                </c:pt>
                <c:pt idx="4">
                  <c:v>489</c:v>
                </c:pt>
              </c:numCache>
            </c:numRef>
          </c:val>
          <c:extLst>
            <c:ext xmlns:c16="http://schemas.microsoft.com/office/drawing/2014/chart" uri="{C3380CC4-5D6E-409C-BE32-E72D297353CC}">
              <c16:uniqueId val="{00000000-A3D6-46BB-A585-6E3DD1586BD3}"/>
            </c:ext>
          </c:extLst>
        </c:ser>
        <c:ser>
          <c:idx val="1"/>
          <c:order val="1"/>
          <c:tx>
            <c:strRef>
              <c:f>Sheet1!$A$3</c:f>
              <c:strCache>
                <c:ptCount val="1"/>
                <c:pt idx="0">
                  <c:v>廃止</c:v>
                </c:pt>
              </c:strCache>
            </c:strRef>
          </c:tx>
          <c:spPr>
            <a:solidFill>
              <a:schemeClr val="bg2">
                <a:lumMod val="9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Sheet1!$B$1:$F$1</c:f>
              <c:strCache>
                <c:ptCount val="5"/>
                <c:pt idx="0">
                  <c:v>R3</c:v>
                </c:pt>
                <c:pt idx="1">
                  <c:v>R4</c:v>
                </c:pt>
                <c:pt idx="2">
                  <c:v>R5</c:v>
                </c:pt>
                <c:pt idx="3">
                  <c:v>R6</c:v>
                </c:pt>
                <c:pt idx="4">
                  <c:v>R7</c:v>
                </c:pt>
              </c:strCache>
            </c:strRef>
          </c:cat>
          <c:val>
            <c:numRef>
              <c:f>Sheet1!$B$3:$F$3</c:f>
              <c:numCache>
                <c:formatCode>General</c:formatCode>
                <c:ptCount val="5"/>
                <c:pt idx="0">
                  <c:v>43</c:v>
                </c:pt>
                <c:pt idx="1">
                  <c:v>34</c:v>
                </c:pt>
                <c:pt idx="2">
                  <c:v>75</c:v>
                </c:pt>
                <c:pt idx="3">
                  <c:v>92</c:v>
                </c:pt>
                <c:pt idx="4">
                  <c:v>96</c:v>
                </c:pt>
              </c:numCache>
            </c:numRef>
          </c:val>
          <c:extLst>
            <c:ext xmlns:c16="http://schemas.microsoft.com/office/drawing/2014/chart" uri="{C3380CC4-5D6E-409C-BE32-E72D297353CC}">
              <c16:uniqueId val="{00000001-A3D6-46BB-A585-6E3DD1586BD3}"/>
            </c:ext>
          </c:extLst>
        </c:ser>
        <c:dLbls>
          <c:dLblPos val="outEnd"/>
          <c:showLegendKey val="0"/>
          <c:showVal val="1"/>
          <c:showCatName val="0"/>
          <c:showSerName val="0"/>
          <c:showPercent val="0"/>
          <c:showBubbleSize val="0"/>
        </c:dLbls>
        <c:gapWidth val="219"/>
        <c:overlap val="-70"/>
        <c:axId val="401825120"/>
        <c:axId val="401829696"/>
      </c:barChart>
      <c:catAx>
        <c:axId val="401825120"/>
        <c:scaling>
          <c:orientation val="minMax"/>
        </c:scaling>
        <c:delete val="0"/>
        <c:axPos val="b"/>
        <c:numFmt formatCode="General" sourceLinked="1"/>
        <c:majorTickMark val="none"/>
        <c:minorTickMark val="none"/>
        <c:tickLblPos val="nextTo"/>
        <c:spPr>
          <a:noFill/>
          <a:ln w="9525" cap="flat" cmpd="sng" algn="ctr">
            <a:solidFill>
              <a:schemeClr val="accent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401829696"/>
        <c:crosses val="autoZero"/>
        <c:auto val="1"/>
        <c:lblAlgn val="ctr"/>
        <c:lblOffset val="100"/>
        <c:noMultiLvlLbl val="0"/>
      </c:catAx>
      <c:valAx>
        <c:axId val="401829696"/>
        <c:scaling>
          <c:orientation val="minMax"/>
          <c:max val="500"/>
        </c:scaling>
        <c:delete val="0"/>
        <c:axPos val="l"/>
        <c:majorGridlines>
          <c:spPr>
            <a:ln w="9525" cap="flat" cmpd="sng" algn="ctr">
              <a:noFill/>
              <a:round/>
            </a:ln>
            <a:effectLst/>
          </c:spPr>
        </c:majorGridlines>
        <c:numFmt formatCode="General" sourceLinked="1"/>
        <c:majorTickMark val="cross"/>
        <c:minorTickMark val="none"/>
        <c:tickLblPos val="nextTo"/>
        <c:spPr>
          <a:noFill/>
          <a:ln>
            <a:solidFill>
              <a:schemeClr val="accent1"/>
            </a:solid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401825120"/>
        <c:crosses val="autoZero"/>
        <c:crossBetween val="between"/>
        <c:majorUnit val="100"/>
      </c:valAx>
      <c:spPr>
        <a:noFill/>
        <a:ln>
          <a:noFill/>
        </a:ln>
        <a:effectLst/>
      </c:spPr>
    </c:plotArea>
    <c:legend>
      <c:legendPos val="b"/>
      <c:layout>
        <c:manualLayout>
          <c:xMode val="edge"/>
          <c:yMode val="edge"/>
          <c:x val="0.35427450980392156"/>
          <c:y val="0.81098080808080808"/>
          <c:w val="0.28315032679738561"/>
          <c:h val="0.11204949494949495"/>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900">
          <a:solidFill>
            <a:schemeClr val="tx1"/>
          </a:solidFill>
        </a:defRPr>
      </a:pPr>
      <a:endParaRPr lang="ja-JP"/>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Sheet1!$A$2</c:f>
              <c:strCache>
                <c:ptCount val="1"/>
                <c:pt idx="0">
                  <c:v>新規</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Sheet1!$B$1:$F$1</c:f>
              <c:strCache>
                <c:ptCount val="5"/>
                <c:pt idx="0">
                  <c:v>R3</c:v>
                </c:pt>
                <c:pt idx="1">
                  <c:v>R4</c:v>
                </c:pt>
                <c:pt idx="2">
                  <c:v>R5</c:v>
                </c:pt>
                <c:pt idx="3">
                  <c:v>R6</c:v>
                </c:pt>
                <c:pt idx="4">
                  <c:v>R7</c:v>
                </c:pt>
              </c:strCache>
            </c:strRef>
          </c:cat>
          <c:val>
            <c:numRef>
              <c:f>Sheet1!$B$2:$F$2</c:f>
              <c:numCache>
                <c:formatCode>General</c:formatCode>
                <c:ptCount val="5"/>
                <c:pt idx="0">
                  <c:v>14</c:v>
                </c:pt>
                <c:pt idx="1">
                  <c:v>22</c:v>
                </c:pt>
                <c:pt idx="2">
                  <c:v>17</c:v>
                </c:pt>
                <c:pt idx="3">
                  <c:v>26</c:v>
                </c:pt>
                <c:pt idx="4">
                  <c:v>32</c:v>
                </c:pt>
              </c:numCache>
            </c:numRef>
          </c:val>
          <c:extLst>
            <c:ext xmlns:c16="http://schemas.microsoft.com/office/drawing/2014/chart" uri="{C3380CC4-5D6E-409C-BE32-E72D297353CC}">
              <c16:uniqueId val="{00000000-7615-4880-A0E5-60BF051CCFE3}"/>
            </c:ext>
          </c:extLst>
        </c:ser>
        <c:ser>
          <c:idx val="1"/>
          <c:order val="1"/>
          <c:tx>
            <c:strRef>
              <c:f>Sheet1!$A$3</c:f>
              <c:strCache>
                <c:ptCount val="1"/>
                <c:pt idx="0">
                  <c:v>廃止</c:v>
                </c:pt>
              </c:strCache>
            </c:strRef>
          </c:tx>
          <c:spPr>
            <a:solidFill>
              <a:schemeClr val="bg2">
                <a:lumMod val="9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Sheet1!$B$1:$F$1</c:f>
              <c:strCache>
                <c:ptCount val="5"/>
                <c:pt idx="0">
                  <c:v>R3</c:v>
                </c:pt>
                <c:pt idx="1">
                  <c:v>R4</c:v>
                </c:pt>
                <c:pt idx="2">
                  <c:v>R5</c:v>
                </c:pt>
                <c:pt idx="3">
                  <c:v>R6</c:v>
                </c:pt>
                <c:pt idx="4">
                  <c:v>R7</c:v>
                </c:pt>
              </c:strCache>
            </c:strRef>
          </c:cat>
          <c:val>
            <c:numRef>
              <c:f>Sheet1!$B$3:$F$3</c:f>
              <c:numCache>
                <c:formatCode>General</c:formatCode>
                <c:ptCount val="5"/>
                <c:pt idx="0">
                  <c:v>4</c:v>
                </c:pt>
                <c:pt idx="1">
                  <c:v>5</c:v>
                </c:pt>
                <c:pt idx="2">
                  <c:v>3</c:v>
                </c:pt>
                <c:pt idx="3">
                  <c:v>16</c:v>
                </c:pt>
                <c:pt idx="4">
                  <c:v>3</c:v>
                </c:pt>
              </c:numCache>
            </c:numRef>
          </c:val>
          <c:extLst>
            <c:ext xmlns:c16="http://schemas.microsoft.com/office/drawing/2014/chart" uri="{C3380CC4-5D6E-409C-BE32-E72D297353CC}">
              <c16:uniqueId val="{00000001-7615-4880-A0E5-60BF051CCFE3}"/>
            </c:ext>
          </c:extLst>
        </c:ser>
        <c:dLbls>
          <c:dLblPos val="outEnd"/>
          <c:showLegendKey val="0"/>
          <c:showVal val="1"/>
          <c:showCatName val="0"/>
          <c:showSerName val="0"/>
          <c:showPercent val="0"/>
          <c:showBubbleSize val="0"/>
        </c:dLbls>
        <c:gapWidth val="219"/>
        <c:overlap val="-70"/>
        <c:axId val="153225344"/>
        <c:axId val="153234496"/>
      </c:barChart>
      <c:catAx>
        <c:axId val="153225344"/>
        <c:scaling>
          <c:orientation val="minMax"/>
        </c:scaling>
        <c:delete val="0"/>
        <c:axPos val="b"/>
        <c:numFmt formatCode="General" sourceLinked="1"/>
        <c:majorTickMark val="none"/>
        <c:minorTickMark val="none"/>
        <c:tickLblPos val="nextTo"/>
        <c:spPr>
          <a:noFill/>
          <a:ln w="9525" cap="flat" cmpd="sng" algn="ctr">
            <a:solidFill>
              <a:schemeClr val="accent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153234496"/>
        <c:crosses val="autoZero"/>
        <c:auto val="1"/>
        <c:lblAlgn val="ctr"/>
        <c:lblOffset val="100"/>
        <c:noMultiLvlLbl val="0"/>
      </c:catAx>
      <c:valAx>
        <c:axId val="153234496"/>
        <c:scaling>
          <c:orientation val="minMax"/>
          <c:max val="40"/>
        </c:scaling>
        <c:delete val="0"/>
        <c:axPos val="l"/>
        <c:majorGridlines>
          <c:spPr>
            <a:ln w="9525" cap="flat" cmpd="sng" algn="ctr">
              <a:noFill/>
              <a:round/>
            </a:ln>
            <a:effectLst/>
          </c:spPr>
        </c:majorGridlines>
        <c:numFmt formatCode="General" sourceLinked="1"/>
        <c:majorTickMark val="cross"/>
        <c:minorTickMark val="none"/>
        <c:tickLblPos val="nextTo"/>
        <c:spPr>
          <a:noFill/>
          <a:ln>
            <a:solidFill>
              <a:schemeClr val="accent1"/>
            </a:solid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153225344"/>
        <c:crosses val="autoZero"/>
        <c:crossBetween val="between"/>
      </c:valAx>
      <c:spPr>
        <a:noFill/>
        <a:ln>
          <a:noFill/>
        </a:ln>
        <a:effectLst/>
      </c:spPr>
    </c:plotArea>
    <c:legend>
      <c:legendPos val="b"/>
      <c:layout>
        <c:manualLayout>
          <c:xMode val="edge"/>
          <c:yMode val="edge"/>
          <c:x val="0.3584248366013072"/>
          <c:y val="0.81098080808080819"/>
          <c:w val="0.28315032679738561"/>
          <c:h val="0.11204949494949495"/>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900">
          <a:solidFill>
            <a:schemeClr val="tx1"/>
          </a:solidFill>
        </a:defRPr>
      </a:pPr>
      <a:endParaRPr lang="ja-JP"/>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回答事業者数</c:v>
                </c:pt>
              </c:strCache>
            </c:strRef>
          </c:tx>
          <c:spPr>
            <a:solidFill>
              <a:schemeClr val="accent1"/>
            </a:solidFill>
            <a:ln>
              <a:noFill/>
            </a:ln>
            <a:effectLst/>
          </c:spPr>
          <c:invertIfNegative val="0"/>
          <c:dLbls>
            <c:numFmt formatCode="#,##0_);[Red]\(#,##0\)" sourceLinked="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R3</c:v>
                </c:pt>
                <c:pt idx="1">
                  <c:v>R4</c:v>
                </c:pt>
                <c:pt idx="2">
                  <c:v>R5</c:v>
                </c:pt>
                <c:pt idx="3">
                  <c:v>R6</c:v>
                </c:pt>
                <c:pt idx="4">
                  <c:v>R7</c:v>
                </c:pt>
              </c:strCache>
            </c:strRef>
          </c:cat>
          <c:val>
            <c:numRef>
              <c:f>Sheet1!$B$2:$B$6</c:f>
              <c:numCache>
                <c:formatCode>#,##0_);[Red]\(#,##0\)</c:formatCode>
                <c:ptCount val="5"/>
                <c:pt idx="0">
                  <c:v>1318</c:v>
                </c:pt>
                <c:pt idx="1">
                  <c:v>1348</c:v>
                </c:pt>
                <c:pt idx="2">
                  <c:v>1473</c:v>
                </c:pt>
                <c:pt idx="3">
                  <c:v>1723</c:v>
                </c:pt>
                <c:pt idx="4">
                  <c:v>1903</c:v>
                </c:pt>
              </c:numCache>
            </c:numRef>
          </c:val>
          <c:extLst>
            <c:ext xmlns:c16="http://schemas.microsoft.com/office/drawing/2014/chart" uri="{C3380CC4-5D6E-409C-BE32-E72D297353CC}">
              <c16:uniqueId val="{00000000-2221-47BE-8D35-EDC063D2D955}"/>
            </c:ext>
          </c:extLst>
        </c:ser>
        <c:ser>
          <c:idx val="1"/>
          <c:order val="1"/>
          <c:tx>
            <c:strRef>
              <c:f>Sheet1!$C$1</c:f>
              <c:strCache>
                <c:ptCount val="1"/>
                <c:pt idx="0">
                  <c:v>うち、在宅利用実施事業所数</c:v>
                </c:pt>
              </c:strCache>
            </c:strRef>
          </c:tx>
          <c:spPr>
            <a:solidFill>
              <a:schemeClr val="bg2">
                <a:lumMod val="9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R3</c:v>
                </c:pt>
                <c:pt idx="1">
                  <c:v>R4</c:v>
                </c:pt>
                <c:pt idx="2">
                  <c:v>R5</c:v>
                </c:pt>
                <c:pt idx="3">
                  <c:v>R6</c:v>
                </c:pt>
                <c:pt idx="4">
                  <c:v>R7</c:v>
                </c:pt>
              </c:strCache>
            </c:strRef>
          </c:cat>
          <c:val>
            <c:numRef>
              <c:f>Sheet1!$C$2:$C$6</c:f>
              <c:numCache>
                <c:formatCode>#,##0_);[Red]\(#,##0\)</c:formatCode>
                <c:ptCount val="5"/>
                <c:pt idx="0">
                  <c:v>424</c:v>
                </c:pt>
                <c:pt idx="1">
                  <c:v>656</c:v>
                </c:pt>
                <c:pt idx="2">
                  <c:v>625</c:v>
                </c:pt>
                <c:pt idx="3">
                  <c:v>764</c:v>
                </c:pt>
                <c:pt idx="4">
                  <c:v>1021</c:v>
                </c:pt>
              </c:numCache>
            </c:numRef>
          </c:val>
          <c:extLst>
            <c:ext xmlns:c16="http://schemas.microsoft.com/office/drawing/2014/chart" uri="{C3380CC4-5D6E-409C-BE32-E72D297353CC}">
              <c16:uniqueId val="{00000001-2221-47BE-8D35-EDC063D2D955}"/>
            </c:ext>
          </c:extLst>
        </c:ser>
        <c:ser>
          <c:idx val="2"/>
          <c:order val="2"/>
          <c:tx>
            <c:strRef>
              <c:f>Sheet1!$D$1</c:f>
              <c:strCache>
                <c:ptCount val="1"/>
                <c:pt idx="0">
                  <c:v>在宅利用実施事業所のうち、在宅利用者の割合が50％以上の事業所数</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R3</c:v>
                </c:pt>
                <c:pt idx="1">
                  <c:v>R4</c:v>
                </c:pt>
                <c:pt idx="2">
                  <c:v>R5</c:v>
                </c:pt>
                <c:pt idx="3">
                  <c:v>R6</c:v>
                </c:pt>
                <c:pt idx="4">
                  <c:v>R7</c:v>
                </c:pt>
              </c:strCache>
            </c:strRef>
          </c:cat>
          <c:val>
            <c:numRef>
              <c:f>Sheet1!$D$2:$D$6</c:f>
              <c:numCache>
                <c:formatCode>#,##0_);[Red]\(#,##0\)</c:formatCode>
                <c:ptCount val="5"/>
                <c:pt idx="0">
                  <c:v>39</c:v>
                </c:pt>
                <c:pt idx="1">
                  <c:v>80</c:v>
                </c:pt>
                <c:pt idx="2">
                  <c:v>108</c:v>
                </c:pt>
                <c:pt idx="3">
                  <c:v>194</c:v>
                </c:pt>
                <c:pt idx="4">
                  <c:v>281</c:v>
                </c:pt>
              </c:numCache>
            </c:numRef>
          </c:val>
          <c:extLst>
            <c:ext xmlns:c16="http://schemas.microsoft.com/office/drawing/2014/chart" uri="{C3380CC4-5D6E-409C-BE32-E72D297353CC}">
              <c16:uniqueId val="{00000004-2221-47BE-8D35-EDC063D2D955}"/>
            </c:ext>
          </c:extLst>
        </c:ser>
        <c:dLbls>
          <c:showLegendKey val="0"/>
          <c:showVal val="0"/>
          <c:showCatName val="0"/>
          <c:showSerName val="0"/>
          <c:showPercent val="0"/>
          <c:showBubbleSize val="0"/>
        </c:dLbls>
        <c:gapWidth val="219"/>
        <c:axId val="337144767"/>
        <c:axId val="337152255"/>
      </c:barChart>
      <c:catAx>
        <c:axId val="337144767"/>
        <c:scaling>
          <c:orientation val="minMax"/>
        </c:scaling>
        <c:delete val="0"/>
        <c:axPos val="b"/>
        <c:numFmt formatCode="General" sourceLinked="1"/>
        <c:majorTickMark val="none"/>
        <c:minorTickMark val="none"/>
        <c:tickLblPos val="nextTo"/>
        <c:spPr>
          <a:noFill/>
          <a:ln w="9525" cap="flat" cmpd="sng" algn="ctr">
            <a:solidFill>
              <a:schemeClr val="accent1"/>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ja-JP"/>
          </a:p>
        </c:txPr>
        <c:crossAx val="337152255"/>
        <c:crosses val="autoZero"/>
        <c:auto val="1"/>
        <c:lblAlgn val="ctr"/>
        <c:lblOffset val="100"/>
        <c:noMultiLvlLbl val="0"/>
      </c:catAx>
      <c:valAx>
        <c:axId val="337152255"/>
        <c:scaling>
          <c:orientation val="minMax"/>
        </c:scaling>
        <c:delete val="0"/>
        <c:axPos val="l"/>
        <c:majorGridlines>
          <c:spPr>
            <a:ln w="9525" cap="flat" cmpd="sng" algn="ctr">
              <a:noFill/>
              <a:round/>
            </a:ln>
            <a:effectLst/>
          </c:spPr>
        </c:majorGridlines>
        <c:numFmt formatCode="#,##0_);[Red]\(#,##0\)" sourceLinked="0"/>
        <c:majorTickMark val="cross"/>
        <c:minorTickMark val="none"/>
        <c:tickLblPos val="nextTo"/>
        <c:spPr>
          <a:noFill/>
          <a:ln>
            <a:solidFill>
              <a:schemeClr val="accent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ja-JP"/>
          </a:p>
        </c:txPr>
        <c:crossAx val="337144767"/>
        <c:crosses val="autoZero"/>
        <c:crossBetween val="between"/>
      </c:valAx>
      <c:spPr>
        <a:noFill/>
        <a:ln>
          <a:noFill/>
        </a:ln>
        <a:effectLst/>
      </c:spPr>
    </c:plotArea>
    <c:legend>
      <c:legendPos val="b"/>
      <c:legendEntry>
        <c:idx val="2"/>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ja-JP"/>
          </a:p>
        </c:txPr>
      </c:legendEntry>
      <c:layout>
        <c:manualLayout>
          <c:xMode val="edge"/>
          <c:yMode val="edge"/>
          <c:x val="0.1889862680208452"/>
          <c:y val="0.75176981682964938"/>
          <c:w val="0.65906437419960184"/>
          <c:h val="0.20812161633313481"/>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683168076212692E-2"/>
          <c:y val="0.18326975476839236"/>
          <c:w val="0.91434152328181195"/>
          <c:h val="0.73561307901907369"/>
        </c:manualLayout>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Sheet1!$A$2:$AI$2</c:f>
              <c:strCache>
                <c:ptCount val="35"/>
                <c:pt idx="0">
                  <c:v>R3</c:v>
                </c:pt>
                <c:pt idx="1">
                  <c:v>R4</c:v>
                </c:pt>
                <c:pt idx="2">
                  <c:v>R5</c:v>
                </c:pt>
                <c:pt idx="3">
                  <c:v>R6</c:v>
                </c:pt>
                <c:pt idx="4">
                  <c:v>R7</c:v>
                </c:pt>
                <c:pt idx="6">
                  <c:v>R3</c:v>
                </c:pt>
                <c:pt idx="7">
                  <c:v>R4</c:v>
                </c:pt>
                <c:pt idx="8">
                  <c:v>R5</c:v>
                </c:pt>
                <c:pt idx="9">
                  <c:v>R6</c:v>
                </c:pt>
                <c:pt idx="10">
                  <c:v>R7</c:v>
                </c:pt>
                <c:pt idx="12">
                  <c:v>R3</c:v>
                </c:pt>
                <c:pt idx="13">
                  <c:v>R4</c:v>
                </c:pt>
                <c:pt idx="14">
                  <c:v>R5</c:v>
                </c:pt>
                <c:pt idx="15">
                  <c:v>R6</c:v>
                </c:pt>
                <c:pt idx="16">
                  <c:v>R7</c:v>
                </c:pt>
                <c:pt idx="18">
                  <c:v>R3</c:v>
                </c:pt>
                <c:pt idx="19">
                  <c:v>R4</c:v>
                </c:pt>
                <c:pt idx="20">
                  <c:v>R5</c:v>
                </c:pt>
                <c:pt idx="21">
                  <c:v>R6</c:v>
                </c:pt>
                <c:pt idx="22">
                  <c:v>R7</c:v>
                </c:pt>
                <c:pt idx="24">
                  <c:v>R3</c:v>
                </c:pt>
                <c:pt idx="25">
                  <c:v>R4</c:v>
                </c:pt>
                <c:pt idx="26">
                  <c:v>R5</c:v>
                </c:pt>
                <c:pt idx="27">
                  <c:v>R6</c:v>
                </c:pt>
                <c:pt idx="28">
                  <c:v>R7</c:v>
                </c:pt>
                <c:pt idx="30">
                  <c:v>R3</c:v>
                </c:pt>
                <c:pt idx="31">
                  <c:v>R4</c:v>
                </c:pt>
                <c:pt idx="32">
                  <c:v>R5</c:v>
                </c:pt>
                <c:pt idx="33">
                  <c:v>R6</c:v>
                </c:pt>
                <c:pt idx="34">
                  <c:v>R7</c:v>
                </c:pt>
              </c:strCache>
            </c:strRef>
          </c:cat>
          <c:val>
            <c:numRef>
              <c:f>Sheet1!$A$3:$AI$3</c:f>
              <c:numCache>
                <c:formatCode>#,##0_);[Red]\(#,##0\)</c:formatCode>
                <c:ptCount val="35"/>
                <c:pt idx="0">
                  <c:v>181</c:v>
                </c:pt>
                <c:pt idx="1">
                  <c:v>191</c:v>
                </c:pt>
                <c:pt idx="2">
                  <c:v>235</c:v>
                </c:pt>
                <c:pt idx="3">
                  <c:v>267</c:v>
                </c:pt>
                <c:pt idx="4">
                  <c:v>244</c:v>
                </c:pt>
                <c:pt idx="6">
                  <c:v>498</c:v>
                </c:pt>
                <c:pt idx="7">
                  <c:v>464</c:v>
                </c:pt>
                <c:pt idx="8">
                  <c:v>494</c:v>
                </c:pt>
                <c:pt idx="9">
                  <c:v>546</c:v>
                </c:pt>
                <c:pt idx="10">
                  <c:v>486</c:v>
                </c:pt>
                <c:pt idx="12">
                  <c:v>1276</c:v>
                </c:pt>
                <c:pt idx="13">
                  <c:v>1547</c:v>
                </c:pt>
                <c:pt idx="14">
                  <c:v>1926</c:v>
                </c:pt>
                <c:pt idx="15">
                  <c:v>2269</c:v>
                </c:pt>
                <c:pt idx="16">
                  <c:v>2371</c:v>
                </c:pt>
                <c:pt idx="18">
                  <c:v>428</c:v>
                </c:pt>
                <c:pt idx="19">
                  <c:v>571</c:v>
                </c:pt>
                <c:pt idx="20">
                  <c:v>551</c:v>
                </c:pt>
                <c:pt idx="21">
                  <c:v>594</c:v>
                </c:pt>
                <c:pt idx="22">
                  <c:v>621</c:v>
                </c:pt>
                <c:pt idx="24">
                  <c:v>51</c:v>
                </c:pt>
                <c:pt idx="25">
                  <c:v>38</c:v>
                </c:pt>
                <c:pt idx="26">
                  <c:v>44</c:v>
                </c:pt>
                <c:pt idx="27">
                  <c:v>51</c:v>
                </c:pt>
                <c:pt idx="28">
                  <c:v>57</c:v>
                </c:pt>
                <c:pt idx="30">
                  <c:v>20</c:v>
                </c:pt>
                <c:pt idx="31">
                  <c:v>30</c:v>
                </c:pt>
                <c:pt idx="32">
                  <c:v>13</c:v>
                </c:pt>
                <c:pt idx="33">
                  <c:v>17</c:v>
                </c:pt>
                <c:pt idx="34">
                  <c:v>27</c:v>
                </c:pt>
              </c:numCache>
            </c:numRef>
          </c:val>
          <c:extLst>
            <c:ext xmlns:c16="http://schemas.microsoft.com/office/drawing/2014/chart" uri="{C3380CC4-5D6E-409C-BE32-E72D297353CC}">
              <c16:uniqueId val="{00000000-09F8-4F34-8F82-E2D721261BB8}"/>
            </c:ext>
          </c:extLst>
        </c:ser>
        <c:dLbls>
          <c:dLblPos val="outEnd"/>
          <c:showLegendKey val="0"/>
          <c:showVal val="1"/>
          <c:showCatName val="0"/>
          <c:showSerName val="0"/>
          <c:showPercent val="0"/>
          <c:showBubbleSize val="0"/>
        </c:dLbls>
        <c:gapWidth val="219"/>
        <c:overlap val="-27"/>
        <c:axId val="1083678016"/>
        <c:axId val="1083686336"/>
      </c:barChart>
      <c:catAx>
        <c:axId val="1083678016"/>
        <c:scaling>
          <c:orientation val="minMax"/>
        </c:scaling>
        <c:delete val="0"/>
        <c:axPos val="b"/>
        <c:numFmt formatCode="General" sourceLinked="1"/>
        <c:majorTickMark val="none"/>
        <c:minorTickMark val="none"/>
        <c:tickLblPos val="nextTo"/>
        <c:spPr>
          <a:noFill/>
          <a:ln w="9525" cap="flat" cmpd="sng" algn="ctr">
            <a:solidFill>
              <a:schemeClr val="accent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1083686336"/>
        <c:crosses val="autoZero"/>
        <c:auto val="1"/>
        <c:lblAlgn val="ctr"/>
        <c:lblOffset val="100"/>
        <c:noMultiLvlLbl val="0"/>
      </c:catAx>
      <c:valAx>
        <c:axId val="1083686336"/>
        <c:scaling>
          <c:orientation val="minMax"/>
        </c:scaling>
        <c:delete val="0"/>
        <c:axPos val="l"/>
        <c:majorGridlines>
          <c:spPr>
            <a:ln w="9525" cap="flat" cmpd="sng" algn="ctr">
              <a:noFill/>
              <a:round/>
            </a:ln>
            <a:effectLst/>
          </c:spPr>
        </c:majorGridlines>
        <c:numFmt formatCode="#,##0_);[Red]\(#,##0\)" sourceLinked="1"/>
        <c:majorTickMark val="cross"/>
        <c:minorTickMark val="none"/>
        <c:tickLblPos val="nextTo"/>
        <c:spPr>
          <a:noFill/>
          <a:ln>
            <a:solidFill>
              <a:schemeClr val="accent1"/>
            </a:solid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ja-JP"/>
          </a:p>
        </c:txPr>
        <c:crossAx val="10836780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924928058691462E-2"/>
          <c:y val="3.425505561870517E-2"/>
          <c:w val="0.91524940707712743"/>
          <c:h val="0.89386461723824862"/>
        </c:manualLayout>
      </c:layout>
      <c:barChart>
        <c:barDir val="col"/>
        <c:grouping val="stacked"/>
        <c:varyColors val="0"/>
        <c:ser>
          <c:idx val="0"/>
          <c:order val="0"/>
          <c:tx>
            <c:strRef>
              <c:f>Sheet1!$A$3</c:f>
              <c:strCache>
                <c:ptCount val="1"/>
                <c:pt idx="0">
                  <c:v>身体</c:v>
                </c:pt>
              </c:strCache>
            </c:strRef>
          </c:tx>
          <c:spPr>
            <a:solidFill>
              <a:schemeClr val="accent1">
                <a:lumMod val="20000"/>
                <a:lumOff val="80000"/>
              </a:schemeClr>
            </a:solidFill>
            <a:ln>
              <a:noFill/>
            </a:ln>
            <a:effectLst/>
          </c:spPr>
          <c:invertIfNegative val="0"/>
          <c:cat>
            <c:strRef>
              <c:f>Sheet1!$B$2:$X$2</c:f>
              <c:strCache>
                <c:ptCount val="23"/>
                <c:pt idx="0">
                  <c:v>R3</c:v>
                </c:pt>
                <c:pt idx="1">
                  <c:v>R4</c:v>
                </c:pt>
                <c:pt idx="2">
                  <c:v>R5</c:v>
                </c:pt>
                <c:pt idx="3">
                  <c:v>R6</c:v>
                </c:pt>
                <c:pt idx="4">
                  <c:v>R7</c:v>
                </c:pt>
                <c:pt idx="6">
                  <c:v>R3</c:v>
                </c:pt>
                <c:pt idx="7">
                  <c:v>R4</c:v>
                </c:pt>
                <c:pt idx="8">
                  <c:v>R5</c:v>
                </c:pt>
                <c:pt idx="9">
                  <c:v>R6</c:v>
                </c:pt>
                <c:pt idx="10">
                  <c:v>R7</c:v>
                </c:pt>
                <c:pt idx="12">
                  <c:v>R3</c:v>
                </c:pt>
                <c:pt idx="13">
                  <c:v>R4</c:v>
                </c:pt>
                <c:pt idx="14">
                  <c:v>R5</c:v>
                </c:pt>
                <c:pt idx="15">
                  <c:v>R6</c:v>
                </c:pt>
                <c:pt idx="16">
                  <c:v>R7</c:v>
                </c:pt>
                <c:pt idx="18">
                  <c:v>R3</c:v>
                </c:pt>
                <c:pt idx="19">
                  <c:v>R4</c:v>
                </c:pt>
                <c:pt idx="20">
                  <c:v>R5</c:v>
                </c:pt>
                <c:pt idx="21">
                  <c:v>R6</c:v>
                </c:pt>
                <c:pt idx="22">
                  <c:v>R7</c:v>
                </c:pt>
              </c:strCache>
            </c:strRef>
          </c:cat>
          <c:val>
            <c:numRef>
              <c:f>Sheet1!$B$3:$X$3</c:f>
              <c:numCache>
                <c:formatCode>#,##0_);[Red]\(#,##0\)</c:formatCode>
                <c:ptCount val="23"/>
                <c:pt idx="0">
                  <c:v>79</c:v>
                </c:pt>
                <c:pt idx="1">
                  <c:v>63</c:v>
                </c:pt>
                <c:pt idx="2">
                  <c:v>68</c:v>
                </c:pt>
                <c:pt idx="3">
                  <c:v>77</c:v>
                </c:pt>
                <c:pt idx="4">
                  <c:v>78</c:v>
                </c:pt>
                <c:pt idx="6">
                  <c:v>77</c:v>
                </c:pt>
                <c:pt idx="7">
                  <c:v>93</c:v>
                </c:pt>
                <c:pt idx="8">
                  <c:v>109</c:v>
                </c:pt>
                <c:pt idx="9">
                  <c:v>119</c:v>
                </c:pt>
                <c:pt idx="10">
                  <c:v>103</c:v>
                </c:pt>
                <c:pt idx="12">
                  <c:v>16</c:v>
                </c:pt>
                <c:pt idx="13">
                  <c:v>26</c:v>
                </c:pt>
                <c:pt idx="14">
                  <c:v>47</c:v>
                </c:pt>
                <c:pt idx="15">
                  <c:v>57</c:v>
                </c:pt>
                <c:pt idx="16">
                  <c:v>54</c:v>
                </c:pt>
                <c:pt idx="18">
                  <c:v>9</c:v>
                </c:pt>
                <c:pt idx="19">
                  <c:v>9</c:v>
                </c:pt>
                <c:pt idx="20">
                  <c:v>11</c:v>
                </c:pt>
                <c:pt idx="21">
                  <c:v>14</c:v>
                </c:pt>
                <c:pt idx="22">
                  <c:v>9</c:v>
                </c:pt>
              </c:numCache>
            </c:numRef>
          </c:val>
          <c:extLst>
            <c:ext xmlns:c16="http://schemas.microsoft.com/office/drawing/2014/chart" uri="{C3380CC4-5D6E-409C-BE32-E72D297353CC}">
              <c16:uniqueId val="{00000000-F2CF-4145-A70D-78B4FD56D85E}"/>
            </c:ext>
          </c:extLst>
        </c:ser>
        <c:ser>
          <c:idx val="1"/>
          <c:order val="1"/>
          <c:tx>
            <c:strRef>
              <c:f>Sheet1!$A$4</c:f>
              <c:strCache>
                <c:ptCount val="1"/>
                <c:pt idx="0">
                  <c:v>知的</c:v>
                </c:pt>
              </c:strCache>
            </c:strRef>
          </c:tx>
          <c:spPr>
            <a:solidFill>
              <a:schemeClr val="accent1">
                <a:lumMod val="40000"/>
                <a:lumOff val="60000"/>
              </a:schemeClr>
            </a:solidFill>
            <a:ln>
              <a:noFill/>
            </a:ln>
            <a:effectLst/>
          </c:spPr>
          <c:invertIfNegative val="0"/>
          <c:cat>
            <c:strRef>
              <c:f>Sheet1!$B$2:$X$2</c:f>
              <c:strCache>
                <c:ptCount val="23"/>
                <c:pt idx="0">
                  <c:v>R3</c:v>
                </c:pt>
                <c:pt idx="1">
                  <c:v>R4</c:v>
                </c:pt>
                <c:pt idx="2">
                  <c:v>R5</c:v>
                </c:pt>
                <c:pt idx="3">
                  <c:v>R6</c:v>
                </c:pt>
                <c:pt idx="4">
                  <c:v>R7</c:v>
                </c:pt>
                <c:pt idx="6">
                  <c:v>R3</c:v>
                </c:pt>
                <c:pt idx="7">
                  <c:v>R4</c:v>
                </c:pt>
                <c:pt idx="8">
                  <c:v>R5</c:v>
                </c:pt>
                <c:pt idx="9">
                  <c:v>R6</c:v>
                </c:pt>
                <c:pt idx="10">
                  <c:v>R7</c:v>
                </c:pt>
                <c:pt idx="12">
                  <c:v>R3</c:v>
                </c:pt>
                <c:pt idx="13">
                  <c:v>R4</c:v>
                </c:pt>
                <c:pt idx="14">
                  <c:v>R5</c:v>
                </c:pt>
                <c:pt idx="15">
                  <c:v>R6</c:v>
                </c:pt>
                <c:pt idx="16">
                  <c:v>R7</c:v>
                </c:pt>
                <c:pt idx="18">
                  <c:v>R3</c:v>
                </c:pt>
                <c:pt idx="19">
                  <c:v>R4</c:v>
                </c:pt>
                <c:pt idx="20">
                  <c:v>R5</c:v>
                </c:pt>
                <c:pt idx="21">
                  <c:v>R6</c:v>
                </c:pt>
                <c:pt idx="22">
                  <c:v>R7</c:v>
                </c:pt>
              </c:strCache>
            </c:strRef>
          </c:cat>
          <c:val>
            <c:numRef>
              <c:f>Sheet1!$B$4:$X$4</c:f>
              <c:numCache>
                <c:formatCode>#,##0_);[Red]\(#,##0\)</c:formatCode>
                <c:ptCount val="23"/>
                <c:pt idx="0">
                  <c:v>348</c:v>
                </c:pt>
                <c:pt idx="1">
                  <c:v>289</c:v>
                </c:pt>
                <c:pt idx="2">
                  <c:v>256</c:v>
                </c:pt>
                <c:pt idx="3">
                  <c:v>265</c:v>
                </c:pt>
                <c:pt idx="4">
                  <c:v>256</c:v>
                </c:pt>
                <c:pt idx="6">
                  <c:v>79</c:v>
                </c:pt>
                <c:pt idx="7">
                  <c:v>105</c:v>
                </c:pt>
                <c:pt idx="8">
                  <c:v>116</c:v>
                </c:pt>
                <c:pt idx="9">
                  <c:v>159</c:v>
                </c:pt>
                <c:pt idx="10">
                  <c:v>117</c:v>
                </c:pt>
                <c:pt idx="12">
                  <c:v>60</c:v>
                </c:pt>
                <c:pt idx="13">
                  <c:v>65</c:v>
                </c:pt>
                <c:pt idx="14">
                  <c:v>114</c:v>
                </c:pt>
                <c:pt idx="15">
                  <c:v>111</c:v>
                </c:pt>
                <c:pt idx="16">
                  <c:v>107</c:v>
                </c:pt>
                <c:pt idx="18">
                  <c:v>11</c:v>
                </c:pt>
                <c:pt idx="19">
                  <c:v>5</c:v>
                </c:pt>
                <c:pt idx="20">
                  <c:v>8</c:v>
                </c:pt>
                <c:pt idx="21">
                  <c:v>11</c:v>
                </c:pt>
                <c:pt idx="22">
                  <c:v>6</c:v>
                </c:pt>
              </c:numCache>
            </c:numRef>
          </c:val>
          <c:extLst>
            <c:ext xmlns:c16="http://schemas.microsoft.com/office/drawing/2014/chart" uri="{C3380CC4-5D6E-409C-BE32-E72D297353CC}">
              <c16:uniqueId val="{00000000-3AF9-4984-9805-893061B72983}"/>
            </c:ext>
          </c:extLst>
        </c:ser>
        <c:ser>
          <c:idx val="2"/>
          <c:order val="2"/>
          <c:tx>
            <c:strRef>
              <c:f>Sheet1!$A$5</c:f>
              <c:strCache>
                <c:ptCount val="1"/>
                <c:pt idx="0">
                  <c:v>精神</c:v>
                </c:pt>
              </c:strCache>
            </c:strRef>
          </c:tx>
          <c:spPr>
            <a:solidFill>
              <a:schemeClr val="accent1">
                <a:lumMod val="60000"/>
                <a:lumOff val="40000"/>
              </a:schemeClr>
            </a:solidFill>
            <a:ln>
              <a:noFill/>
            </a:ln>
            <a:effectLst/>
          </c:spPr>
          <c:invertIfNegative val="0"/>
          <c:cat>
            <c:strRef>
              <c:f>Sheet1!$B$2:$X$2</c:f>
              <c:strCache>
                <c:ptCount val="23"/>
                <c:pt idx="0">
                  <c:v>R3</c:v>
                </c:pt>
                <c:pt idx="1">
                  <c:v>R4</c:v>
                </c:pt>
                <c:pt idx="2">
                  <c:v>R5</c:v>
                </c:pt>
                <c:pt idx="3">
                  <c:v>R6</c:v>
                </c:pt>
                <c:pt idx="4">
                  <c:v>R7</c:v>
                </c:pt>
                <c:pt idx="6">
                  <c:v>R3</c:v>
                </c:pt>
                <c:pt idx="7">
                  <c:v>R4</c:v>
                </c:pt>
                <c:pt idx="8">
                  <c:v>R5</c:v>
                </c:pt>
                <c:pt idx="9">
                  <c:v>R6</c:v>
                </c:pt>
                <c:pt idx="10">
                  <c:v>R7</c:v>
                </c:pt>
                <c:pt idx="12">
                  <c:v>R3</c:v>
                </c:pt>
                <c:pt idx="13">
                  <c:v>R4</c:v>
                </c:pt>
                <c:pt idx="14">
                  <c:v>R5</c:v>
                </c:pt>
                <c:pt idx="15">
                  <c:v>R6</c:v>
                </c:pt>
                <c:pt idx="16">
                  <c:v>R7</c:v>
                </c:pt>
                <c:pt idx="18">
                  <c:v>R3</c:v>
                </c:pt>
                <c:pt idx="19">
                  <c:v>R4</c:v>
                </c:pt>
                <c:pt idx="20">
                  <c:v>R5</c:v>
                </c:pt>
                <c:pt idx="21">
                  <c:v>R6</c:v>
                </c:pt>
                <c:pt idx="22">
                  <c:v>R7</c:v>
                </c:pt>
              </c:strCache>
            </c:strRef>
          </c:cat>
          <c:val>
            <c:numRef>
              <c:f>Sheet1!$B$5:$X$5</c:f>
              <c:numCache>
                <c:formatCode>#,##0_);[Red]\(#,##0\)</c:formatCode>
                <c:ptCount val="23"/>
                <c:pt idx="0">
                  <c:v>836</c:v>
                </c:pt>
                <c:pt idx="1">
                  <c:v>865</c:v>
                </c:pt>
                <c:pt idx="2">
                  <c:v>1094</c:v>
                </c:pt>
                <c:pt idx="3">
                  <c:v>1050</c:v>
                </c:pt>
                <c:pt idx="4">
                  <c:v>1050</c:v>
                </c:pt>
                <c:pt idx="6">
                  <c:v>249</c:v>
                </c:pt>
                <c:pt idx="7">
                  <c:v>390</c:v>
                </c:pt>
                <c:pt idx="8">
                  <c:v>435</c:v>
                </c:pt>
                <c:pt idx="9">
                  <c:v>627</c:v>
                </c:pt>
                <c:pt idx="10">
                  <c:v>548</c:v>
                </c:pt>
                <c:pt idx="12">
                  <c:v>169</c:v>
                </c:pt>
                <c:pt idx="13">
                  <c:v>248</c:v>
                </c:pt>
                <c:pt idx="14">
                  <c:v>343</c:v>
                </c:pt>
                <c:pt idx="15">
                  <c:v>520</c:v>
                </c:pt>
                <c:pt idx="16">
                  <c:v>675</c:v>
                </c:pt>
                <c:pt idx="18">
                  <c:v>22</c:v>
                </c:pt>
                <c:pt idx="19">
                  <c:v>44</c:v>
                </c:pt>
                <c:pt idx="20">
                  <c:v>54</c:v>
                </c:pt>
                <c:pt idx="21">
                  <c:v>72</c:v>
                </c:pt>
                <c:pt idx="22">
                  <c:v>98</c:v>
                </c:pt>
              </c:numCache>
            </c:numRef>
          </c:val>
          <c:extLst>
            <c:ext xmlns:c16="http://schemas.microsoft.com/office/drawing/2014/chart" uri="{C3380CC4-5D6E-409C-BE32-E72D297353CC}">
              <c16:uniqueId val="{00000001-3AF9-4984-9805-893061B72983}"/>
            </c:ext>
          </c:extLst>
        </c:ser>
        <c:ser>
          <c:idx val="3"/>
          <c:order val="3"/>
          <c:tx>
            <c:strRef>
              <c:f>Sheet1!$A$6</c:f>
              <c:strCache>
                <c:ptCount val="1"/>
                <c:pt idx="0">
                  <c:v>発達</c:v>
                </c:pt>
              </c:strCache>
            </c:strRef>
          </c:tx>
          <c:spPr>
            <a:solidFill>
              <a:schemeClr val="accent1">
                <a:lumMod val="75000"/>
              </a:schemeClr>
            </a:solidFill>
            <a:ln>
              <a:noFill/>
            </a:ln>
            <a:effectLst/>
          </c:spPr>
          <c:invertIfNegative val="0"/>
          <c:cat>
            <c:strRef>
              <c:f>Sheet1!$B$2:$X$2</c:f>
              <c:strCache>
                <c:ptCount val="23"/>
                <c:pt idx="0">
                  <c:v>R3</c:v>
                </c:pt>
                <c:pt idx="1">
                  <c:v>R4</c:v>
                </c:pt>
                <c:pt idx="2">
                  <c:v>R5</c:v>
                </c:pt>
                <c:pt idx="3">
                  <c:v>R6</c:v>
                </c:pt>
                <c:pt idx="4">
                  <c:v>R7</c:v>
                </c:pt>
                <c:pt idx="6">
                  <c:v>R3</c:v>
                </c:pt>
                <c:pt idx="7">
                  <c:v>R4</c:v>
                </c:pt>
                <c:pt idx="8">
                  <c:v>R5</c:v>
                </c:pt>
                <c:pt idx="9">
                  <c:v>R6</c:v>
                </c:pt>
                <c:pt idx="10">
                  <c:v>R7</c:v>
                </c:pt>
                <c:pt idx="12">
                  <c:v>R3</c:v>
                </c:pt>
                <c:pt idx="13">
                  <c:v>R4</c:v>
                </c:pt>
                <c:pt idx="14">
                  <c:v>R5</c:v>
                </c:pt>
                <c:pt idx="15">
                  <c:v>R6</c:v>
                </c:pt>
                <c:pt idx="16">
                  <c:v>R7</c:v>
                </c:pt>
                <c:pt idx="18">
                  <c:v>R3</c:v>
                </c:pt>
                <c:pt idx="19">
                  <c:v>R4</c:v>
                </c:pt>
                <c:pt idx="20">
                  <c:v>R5</c:v>
                </c:pt>
                <c:pt idx="21">
                  <c:v>R6</c:v>
                </c:pt>
                <c:pt idx="22">
                  <c:v>R7</c:v>
                </c:pt>
              </c:strCache>
            </c:strRef>
          </c:cat>
          <c:val>
            <c:numRef>
              <c:f>Sheet1!$B$6:$X$6</c:f>
              <c:numCache>
                <c:formatCode>#,##0_);[Red]\(#,##0\)</c:formatCode>
                <c:ptCount val="23"/>
                <c:pt idx="0">
                  <c:v>386</c:v>
                </c:pt>
                <c:pt idx="1">
                  <c:v>476</c:v>
                </c:pt>
                <c:pt idx="2">
                  <c:v>476</c:v>
                </c:pt>
                <c:pt idx="3">
                  <c:v>488</c:v>
                </c:pt>
                <c:pt idx="4">
                  <c:v>476</c:v>
                </c:pt>
                <c:pt idx="6">
                  <c:v>23</c:v>
                </c:pt>
                <c:pt idx="7">
                  <c:v>63</c:v>
                </c:pt>
                <c:pt idx="8">
                  <c:v>34</c:v>
                </c:pt>
                <c:pt idx="9">
                  <c:v>49</c:v>
                </c:pt>
                <c:pt idx="10">
                  <c:v>74</c:v>
                </c:pt>
                <c:pt idx="12">
                  <c:v>15</c:v>
                </c:pt>
                <c:pt idx="13">
                  <c:v>25</c:v>
                </c:pt>
                <c:pt idx="14">
                  <c:v>38</c:v>
                </c:pt>
                <c:pt idx="15">
                  <c:v>47</c:v>
                </c:pt>
                <c:pt idx="16">
                  <c:v>51</c:v>
                </c:pt>
                <c:pt idx="18">
                  <c:v>4</c:v>
                </c:pt>
                <c:pt idx="19">
                  <c:v>7</c:v>
                </c:pt>
                <c:pt idx="20">
                  <c:v>3</c:v>
                </c:pt>
                <c:pt idx="21">
                  <c:v>10</c:v>
                </c:pt>
                <c:pt idx="22">
                  <c:v>20</c:v>
                </c:pt>
              </c:numCache>
            </c:numRef>
          </c:val>
          <c:extLst>
            <c:ext xmlns:c16="http://schemas.microsoft.com/office/drawing/2014/chart" uri="{C3380CC4-5D6E-409C-BE32-E72D297353CC}">
              <c16:uniqueId val="{00000002-3AF9-4984-9805-893061B72983}"/>
            </c:ext>
          </c:extLst>
        </c:ser>
        <c:ser>
          <c:idx val="4"/>
          <c:order val="4"/>
          <c:tx>
            <c:strRef>
              <c:f>Sheet1!$A$7</c:f>
              <c:strCache>
                <c:ptCount val="1"/>
                <c:pt idx="0">
                  <c:v>高次脳機能・難病</c:v>
                </c:pt>
              </c:strCache>
            </c:strRef>
          </c:tx>
          <c:spPr>
            <a:solidFill>
              <a:schemeClr val="accent1">
                <a:lumMod val="50000"/>
              </a:schemeClr>
            </a:solidFill>
            <a:ln>
              <a:noFill/>
            </a:ln>
            <a:effectLst/>
          </c:spPr>
          <c:invertIfNegative val="0"/>
          <c:cat>
            <c:strRef>
              <c:f>Sheet1!$B$2:$X$2</c:f>
              <c:strCache>
                <c:ptCount val="23"/>
                <c:pt idx="0">
                  <c:v>R3</c:v>
                </c:pt>
                <c:pt idx="1">
                  <c:v>R4</c:v>
                </c:pt>
                <c:pt idx="2">
                  <c:v>R5</c:v>
                </c:pt>
                <c:pt idx="3">
                  <c:v>R6</c:v>
                </c:pt>
                <c:pt idx="4">
                  <c:v>R7</c:v>
                </c:pt>
                <c:pt idx="6">
                  <c:v>R3</c:v>
                </c:pt>
                <c:pt idx="7">
                  <c:v>R4</c:v>
                </c:pt>
                <c:pt idx="8">
                  <c:v>R5</c:v>
                </c:pt>
                <c:pt idx="9">
                  <c:v>R6</c:v>
                </c:pt>
                <c:pt idx="10">
                  <c:v>R7</c:v>
                </c:pt>
                <c:pt idx="12">
                  <c:v>R3</c:v>
                </c:pt>
                <c:pt idx="13">
                  <c:v>R4</c:v>
                </c:pt>
                <c:pt idx="14">
                  <c:v>R5</c:v>
                </c:pt>
                <c:pt idx="15">
                  <c:v>R6</c:v>
                </c:pt>
                <c:pt idx="16">
                  <c:v>R7</c:v>
                </c:pt>
                <c:pt idx="18">
                  <c:v>R3</c:v>
                </c:pt>
                <c:pt idx="19">
                  <c:v>R4</c:v>
                </c:pt>
                <c:pt idx="20">
                  <c:v>R5</c:v>
                </c:pt>
                <c:pt idx="21">
                  <c:v>R6</c:v>
                </c:pt>
                <c:pt idx="22">
                  <c:v>R7</c:v>
                </c:pt>
              </c:strCache>
            </c:strRef>
          </c:cat>
          <c:val>
            <c:numRef>
              <c:f>Sheet1!$B$7:$X$7</c:f>
              <c:numCache>
                <c:formatCode>#,##0_);[Red]\(#,##0\)</c:formatCode>
                <c:ptCount val="23"/>
                <c:pt idx="0">
                  <c:v>33</c:v>
                </c:pt>
                <c:pt idx="1">
                  <c:v>34</c:v>
                </c:pt>
                <c:pt idx="2">
                  <c:v>26</c:v>
                </c:pt>
                <c:pt idx="3">
                  <c:v>30</c:v>
                </c:pt>
                <c:pt idx="4">
                  <c:v>31</c:v>
                </c:pt>
                <c:pt idx="6">
                  <c:v>12</c:v>
                </c:pt>
                <c:pt idx="7">
                  <c:v>15</c:v>
                </c:pt>
                <c:pt idx="8">
                  <c:v>11</c:v>
                </c:pt>
                <c:pt idx="9">
                  <c:v>12</c:v>
                </c:pt>
                <c:pt idx="10">
                  <c:v>26</c:v>
                </c:pt>
                <c:pt idx="12">
                  <c:v>11</c:v>
                </c:pt>
                <c:pt idx="13">
                  <c:v>11</c:v>
                </c:pt>
                <c:pt idx="14">
                  <c:v>6</c:v>
                </c:pt>
                <c:pt idx="15">
                  <c:v>9</c:v>
                </c:pt>
                <c:pt idx="16">
                  <c:v>9</c:v>
                </c:pt>
                <c:pt idx="18">
                  <c:v>15</c:v>
                </c:pt>
                <c:pt idx="19">
                  <c:v>8</c:v>
                </c:pt>
                <c:pt idx="20">
                  <c:v>14</c:v>
                </c:pt>
                <c:pt idx="21">
                  <c:v>17</c:v>
                </c:pt>
                <c:pt idx="22">
                  <c:v>18</c:v>
                </c:pt>
              </c:numCache>
            </c:numRef>
          </c:val>
          <c:extLst>
            <c:ext xmlns:c16="http://schemas.microsoft.com/office/drawing/2014/chart" uri="{C3380CC4-5D6E-409C-BE32-E72D297353CC}">
              <c16:uniqueId val="{00000003-3AF9-4984-9805-893061B72983}"/>
            </c:ext>
          </c:extLst>
        </c:ser>
        <c:dLbls>
          <c:showLegendKey val="0"/>
          <c:showVal val="0"/>
          <c:showCatName val="0"/>
          <c:showSerName val="0"/>
          <c:showPercent val="0"/>
          <c:showBubbleSize val="0"/>
        </c:dLbls>
        <c:gapWidth val="219"/>
        <c:overlap val="100"/>
        <c:axId val="1109511296"/>
        <c:axId val="1109508800"/>
      </c:barChart>
      <c:lineChart>
        <c:grouping val="standard"/>
        <c:varyColors val="0"/>
        <c:ser>
          <c:idx val="5"/>
          <c:order val="5"/>
          <c:tx>
            <c:strRef>
              <c:f>Sheet1!$A$8</c:f>
              <c:strCache>
                <c:ptCount val="1"/>
              </c:strCache>
            </c:strRef>
          </c:tx>
          <c:spPr>
            <a:ln w="28575" cap="rnd">
              <a:no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Sheet1!$B$2:$X$2</c:f>
              <c:strCache>
                <c:ptCount val="23"/>
                <c:pt idx="0">
                  <c:v>R3</c:v>
                </c:pt>
                <c:pt idx="1">
                  <c:v>R4</c:v>
                </c:pt>
                <c:pt idx="2">
                  <c:v>R5</c:v>
                </c:pt>
                <c:pt idx="3">
                  <c:v>R6</c:v>
                </c:pt>
                <c:pt idx="4">
                  <c:v>R7</c:v>
                </c:pt>
                <c:pt idx="6">
                  <c:v>R3</c:v>
                </c:pt>
                <c:pt idx="7">
                  <c:v>R4</c:v>
                </c:pt>
                <c:pt idx="8">
                  <c:v>R5</c:v>
                </c:pt>
                <c:pt idx="9">
                  <c:v>R6</c:v>
                </c:pt>
                <c:pt idx="10">
                  <c:v>R7</c:v>
                </c:pt>
                <c:pt idx="12">
                  <c:v>R3</c:v>
                </c:pt>
                <c:pt idx="13">
                  <c:v>R4</c:v>
                </c:pt>
                <c:pt idx="14">
                  <c:v>R5</c:v>
                </c:pt>
                <c:pt idx="15">
                  <c:v>R6</c:v>
                </c:pt>
                <c:pt idx="16">
                  <c:v>R7</c:v>
                </c:pt>
                <c:pt idx="18">
                  <c:v>R3</c:v>
                </c:pt>
                <c:pt idx="19">
                  <c:v>R4</c:v>
                </c:pt>
                <c:pt idx="20">
                  <c:v>R5</c:v>
                </c:pt>
                <c:pt idx="21">
                  <c:v>R6</c:v>
                </c:pt>
                <c:pt idx="22">
                  <c:v>R7</c:v>
                </c:pt>
              </c:strCache>
            </c:strRef>
          </c:cat>
          <c:val>
            <c:numRef>
              <c:f>Sheet1!$B$8:$X$8</c:f>
              <c:numCache>
                <c:formatCode>#,##0_);[Red]\(#,##0\)</c:formatCode>
                <c:ptCount val="23"/>
                <c:pt idx="0">
                  <c:v>1682</c:v>
                </c:pt>
                <c:pt idx="1">
                  <c:v>1727</c:v>
                </c:pt>
                <c:pt idx="2">
                  <c:v>1920</c:v>
                </c:pt>
                <c:pt idx="3">
                  <c:v>1910</c:v>
                </c:pt>
                <c:pt idx="4">
                  <c:v>1891</c:v>
                </c:pt>
                <c:pt idx="6">
                  <c:v>440</c:v>
                </c:pt>
                <c:pt idx="7">
                  <c:v>666</c:v>
                </c:pt>
                <c:pt idx="8">
                  <c:v>705</c:v>
                </c:pt>
                <c:pt idx="9">
                  <c:v>966</c:v>
                </c:pt>
                <c:pt idx="10">
                  <c:v>868</c:v>
                </c:pt>
                <c:pt idx="12">
                  <c:v>271</c:v>
                </c:pt>
                <c:pt idx="13">
                  <c:v>375</c:v>
                </c:pt>
                <c:pt idx="14">
                  <c:v>548</c:v>
                </c:pt>
                <c:pt idx="15">
                  <c:v>744</c:v>
                </c:pt>
                <c:pt idx="16">
                  <c:v>896</c:v>
                </c:pt>
                <c:pt idx="18">
                  <c:v>61</c:v>
                </c:pt>
                <c:pt idx="19">
                  <c:v>73</c:v>
                </c:pt>
                <c:pt idx="20">
                  <c:v>90</c:v>
                </c:pt>
                <c:pt idx="21">
                  <c:v>124</c:v>
                </c:pt>
                <c:pt idx="22">
                  <c:v>151</c:v>
                </c:pt>
              </c:numCache>
            </c:numRef>
          </c:val>
          <c:smooth val="0"/>
          <c:extLst>
            <c:ext xmlns:c16="http://schemas.microsoft.com/office/drawing/2014/chart" uri="{C3380CC4-5D6E-409C-BE32-E72D297353CC}">
              <c16:uniqueId val="{00000004-3AF9-4984-9805-893061B72983}"/>
            </c:ext>
          </c:extLst>
        </c:ser>
        <c:dLbls>
          <c:showLegendKey val="0"/>
          <c:showVal val="0"/>
          <c:showCatName val="0"/>
          <c:showSerName val="0"/>
          <c:showPercent val="0"/>
          <c:showBubbleSize val="0"/>
        </c:dLbls>
        <c:marker val="1"/>
        <c:smooth val="0"/>
        <c:axId val="1109511296"/>
        <c:axId val="1109508800"/>
      </c:lineChart>
      <c:catAx>
        <c:axId val="1109511296"/>
        <c:scaling>
          <c:orientation val="minMax"/>
        </c:scaling>
        <c:delete val="0"/>
        <c:axPos val="b"/>
        <c:numFmt formatCode="General" sourceLinked="1"/>
        <c:majorTickMark val="none"/>
        <c:minorTickMark val="none"/>
        <c:tickLblPos val="nextTo"/>
        <c:spPr>
          <a:noFill/>
          <a:ln w="9525" cap="flat" cmpd="sng" algn="ctr">
            <a:solidFill>
              <a:schemeClr val="accent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1109508800"/>
        <c:crosses val="autoZero"/>
        <c:auto val="1"/>
        <c:lblAlgn val="ctr"/>
        <c:lblOffset val="100"/>
        <c:noMultiLvlLbl val="0"/>
      </c:catAx>
      <c:valAx>
        <c:axId val="1109508800"/>
        <c:scaling>
          <c:orientation val="minMax"/>
          <c:max val="2000"/>
        </c:scaling>
        <c:delete val="0"/>
        <c:axPos val="l"/>
        <c:majorGridlines>
          <c:spPr>
            <a:ln w="9525" cap="flat" cmpd="sng" algn="ctr">
              <a:noFill/>
              <a:round/>
            </a:ln>
            <a:effectLst/>
          </c:spPr>
        </c:majorGridlines>
        <c:numFmt formatCode="#,##0_);[Red]\(#,##0\)" sourceLinked="1"/>
        <c:majorTickMark val="cross"/>
        <c:minorTickMark val="none"/>
        <c:tickLblPos val="nextTo"/>
        <c:spPr>
          <a:noFill/>
          <a:ln>
            <a:solidFill>
              <a:schemeClr val="accent1"/>
            </a:solid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ja-JP"/>
          </a:p>
        </c:txPr>
        <c:crossAx val="1109511296"/>
        <c:crosses val="autoZero"/>
        <c:crossBetween val="between"/>
      </c:valAx>
      <c:spPr>
        <a:noFill/>
        <a:ln>
          <a:noFill/>
        </a:ln>
        <a:effectLst/>
      </c:spPr>
    </c:plotArea>
    <c:legend>
      <c:legendPos val="r"/>
      <c:layout>
        <c:manualLayout>
          <c:xMode val="edge"/>
          <c:yMode val="edge"/>
          <c:x val="0.80446750782658194"/>
          <c:y val="4.6473503540873186E-2"/>
          <c:w val="0.19553249217341809"/>
          <c:h val="0.38204916580787646"/>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Sheet1!$A$2</c:f>
              <c:strCache>
                <c:ptCount val="1"/>
                <c:pt idx="0">
                  <c:v>一般就労実績のない事業所</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Sheet1!$B$1:$F$1</c:f>
              <c:strCache>
                <c:ptCount val="5"/>
                <c:pt idx="0">
                  <c:v>R3</c:v>
                </c:pt>
                <c:pt idx="1">
                  <c:v>R4</c:v>
                </c:pt>
                <c:pt idx="2">
                  <c:v>R5</c:v>
                </c:pt>
                <c:pt idx="3">
                  <c:v>R6</c:v>
                </c:pt>
                <c:pt idx="4">
                  <c:v>R7</c:v>
                </c:pt>
              </c:strCache>
            </c:strRef>
          </c:cat>
          <c:val>
            <c:numRef>
              <c:f>Sheet1!$B$2:$F$2</c:f>
              <c:numCache>
                <c:formatCode>General</c:formatCode>
                <c:ptCount val="5"/>
                <c:pt idx="0">
                  <c:v>72</c:v>
                </c:pt>
                <c:pt idx="1">
                  <c:v>66</c:v>
                </c:pt>
                <c:pt idx="2">
                  <c:v>70</c:v>
                </c:pt>
                <c:pt idx="3">
                  <c:v>52</c:v>
                </c:pt>
                <c:pt idx="4">
                  <c:v>52</c:v>
                </c:pt>
              </c:numCache>
            </c:numRef>
          </c:val>
          <c:extLst>
            <c:ext xmlns:c16="http://schemas.microsoft.com/office/drawing/2014/chart" uri="{C3380CC4-5D6E-409C-BE32-E72D297353CC}">
              <c16:uniqueId val="{00000000-CB1E-4113-A842-80FD08710BC1}"/>
            </c:ext>
          </c:extLst>
        </c:ser>
        <c:ser>
          <c:idx val="1"/>
          <c:order val="1"/>
          <c:tx>
            <c:strRef>
              <c:f>Sheet1!$A$3</c:f>
              <c:strCache>
                <c:ptCount val="1"/>
                <c:pt idx="0">
                  <c:v>うち、開設から２年以上</c:v>
                </c:pt>
              </c:strCache>
            </c:strRef>
          </c:tx>
          <c:spPr>
            <a:solidFill>
              <a:schemeClr val="bg2">
                <a:lumMod val="90000"/>
              </a:schemeClr>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Sheet1!$B$1:$F$1</c:f>
              <c:strCache>
                <c:ptCount val="5"/>
                <c:pt idx="0">
                  <c:v>R3</c:v>
                </c:pt>
                <c:pt idx="1">
                  <c:v>R4</c:v>
                </c:pt>
                <c:pt idx="2">
                  <c:v>R5</c:v>
                </c:pt>
                <c:pt idx="3">
                  <c:v>R6</c:v>
                </c:pt>
                <c:pt idx="4">
                  <c:v>R7</c:v>
                </c:pt>
              </c:strCache>
            </c:strRef>
          </c:cat>
          <c:val>
            <c:numRef>
              <c:f>Sheet1!$B$3:$F$3</c:f>
              <c:numCache>
                <c:formatCode>General</c:formatCode>
                <c:ptCount val="5"/>
                <c:pt idx="0">
                  <c:v>39</c:v>
                </c:pt>
                <c:pt idx="1">
                  <c:v>38</c:v>
                </c:pt>
                <c:pt idx="2">
                  <c:v>40</c:v>
                </c:pt>
                <c:pt idx="3">
                  <c:v>31</c:v>
                </c:pt>
                <c:pt idx="4">
                  <c:v>38</c:v>
                </c:pt>
              </c:numCache>
            </c:numRef>
          </c:val>
          <c:extLst>
            <c:ext xmlns:c16="http://schemas.microsoft.com/office/drawing/2014/chart" uri="{C3380CC4-5D6E-409C-BE32-E72D297353CC}">
              <c16:uniqueId val="{00000001-CB1E-4113-A842-80FD08710BC1}"/>
            </c:ext>
          </c:extLst>
        </c:ser>
        <c:dLbls>
          <c:dLblPos val="outEnd"/>
          <c:showLegendKey val="0"/>
          <c:showVal val="1"/>
          <c:showCatName val="0"/>
          <c:showSerName val="0"/>
          <c:showPercent val="0"/>
          <c:showBubbleSize val="0"/>
        </c:dLbls>
        <c:gapWidth val="219"/>
        <c:axId val="1282479456"/>
        <c:axId val="1282489856"/>
      </c:barChart>
      <c:catAx>
        <c:axId val="1282479456"/>
        <c:scaling>
          <c:orientation val="minMax"/>
        </c:scaling>
        <c:delete val="0"/>
        <c:axPos val="b"/>
        <c:numFmt formatCode="General" sourceLinked="1"/>
        <c:majorTickMark val="none"/>
        <c:minorTickMark val="none"/>
        <c:tickLblPos val="nextTo"/>
        <c:spPr>
          <a:noFill/>
          <a:ln w="9525" cap="flat" cmpd="sng" algn="ctr">
            <a:solidFill>
              <a:schemeClr val="accent1"/>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ja-JP"/>
          </a:p>
        </c:txPr>
        <c:crossAx val="1282489856"/>
        <c:crosses val="autoZero"/>
        <c:auto val="1"/>
        <c:lblAlgn val="ctr"/>
        <c:lblOffset val="100"/>
        <c:noMultiLvlLbl val="0"/>
      </c:catAx>
      <c:valAx>
        <c:axId val="1282489856"/>
        <c:scaling>
          <c:orientation val="minMax"/>
        </c:scaling>
        <c:delete val="0"/>
        <c:axPos val="l"/>
        <c:majorGridlines>
          <c:spPr>
            <a:ln w="9525" cap="flat" cmpd="sng" algn="ctr">
              <a:noFill/>
              <a:round/>
            </a:ln>
            <a:effectLst/>
          </c:spPr>
        </c:majorGridlines>
        <c:numFmt formatCode="General" sourceLinked="1"/>
        <c:majorTickMark val="cross"/>
        <c:minorTickMark val="none"/>
        <c:tickLblPos val="nextTo"/>
        <c:spPr>
          <a:noFill/>
          <a:ln>
            <a:solidFill>
              <a:schemeClr val="accent1"/>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ja-JP"/>
          </a:p>
        </c:txPr>
        <c:crossAx val="12824794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solidFill>
        </a:defRPr>
      </a:pPr>
      <a:endParaRPr lang="ja-JP"/>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0"/>
          <c:tx>
            <c:strRef>
              <c:f>Sheet1!$A$2</c:f>
              <c:strCache>
                <c:ptCount val="1"/>
                <c:pt idx="0">
                  <c:v>就労移行支援事業所数</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Sheet1!$B$1:$F$1</c:f>
              <c:strCache>
                <c:ptCount val="5"/>
                <c:pt idx="0">
                  <c:v>R3</c:v>
                </c:pt>
                <c:pt idx="1">
                  <c:v>R4</c:v>
                </c:pt>
                <c:pt idx="2">
                  <c:v>R5</c:v>
                </c:pt>
                <c:pt idx="3">
                  <c:v>R6</c:v>
                </c:pt>
                <c:pt idx="4">
                  <c:v>R7</c:v>
                </c:pt>
              </c:strCache>
            </c:strRef>
          </c:cat>
          <c:val>
            <c:numRef>
              <c:f>Sheet1!$B$2:$F$2</c:f>
              <c:numCache>
                <c:formatCode>General</c:formatCode>
                <c:ptCount val="5"/>
                <c:pt idx="0">
                  <c:v>337</c:v>
                </c:pt>
                <c:pt idx="1">
                  <c:v>340</c:v>
                </c:pt>
                <c:pt idx="2">
                  <c:v>343</c:v>
                </c:pt>
                <c:pt idx="3">
                  <c:v>345</c:v>
                </c:pt>
                <c:pt idx="4">
                  <c:v>344</c:v>
                </c:pt>
              </c:numCache>
            </c:numRef>
          </c:val>
          <c:extLst>
            <c:ext xmlns:c16="http://schemas.microsoft.com/office/drawing/2014/chart" uri="{C3380CC4-5D6E-409C-BE32-E72D297353CC}">
              <c16:uniqueId val="{00000003-315E-447D-B797-7383E8E6496B}"/>
            </c:ext>
          </c:extLst>
        </c:ser>
        <c:ser>
          <c:idx val="0"/>
          <c:order val="1"/>
          <c:tx>
            <c:strRef>
              <c:f>Sheet1!$A$3</c:f>
              <c:strCache>
                <c:ptCount val="1"/>
                <c:pt idx="0">
                  <c:v>うち、利用終了者に占める一般就労へ移行した者の割合が5割以上の事業所数</c:v>
                </c:pt>
              </c:strCache>
            </c:strRef>
          </c:tx>
          <c:spPr>
            <a:solidFill>
              <a:schemeClr val="bg2">
                <a:lumMod val="9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Sheet1!$B$1:$F$1</c:f>
              <c:strCache>
                <c:ptCount val="5"/>
                <c:pt idx="0">
                  <c:v>R3</c:v>
                </c:pt>
                <c:pt idx="1">
                  <c:v>R4</c:v>
                </c:pt>
                <c:pt idx="2">
                  <c:v>R5</c:v>
                </c:pt>
                <c:pt idx="3">
                  <c:v>R6</c:v>
                </c:pt>
                <c:pt idx="4">
                  <c:v>R7</c:v>
                </c:pt>
              </c:strCache>
            </c:strRef>
          </c:cat>
          <c:val>
            <c:numRef>
              <c:f>Sheet1!$B$3:$F$3</c:f>
              <c:numCache>
                <c:formatCode>General</c:formatCode>
                <c:ptCount val="5"/>
                <c:pt idx="0">
                  <c:v>172</c:v>
                </c:pt>
                <c:pt idx="1">
                  <c:v>177</c:v>
                </c:pt>
                <c:pt idx="2">
                  <c:v>175</c:v>
                </c:pt>
                <c:pt idx="3">
                  <c:v>186</c:v>
                </c:pt>
                <c:pt idx="4">
                  <c:v>183</c:v>
                </c:pt>
              </c:numCache>
            </c:numRef>
          </c:val>
          <c:extLst>
            <c:ext xmlns:c16="http://schemas.microsoft.com/office/drawing/2014/chart" uri="{C3380CC4-5D6E-409C-BE32-E72D297353CC}">
              <c16:uniqueId val="{00000000-315E-447D-B797-7383E8E6496B}"/>
            </c:ext>
          </c:extLst>
        </c:ser>
        <c:dLbls>
          <c:dLblPos val="outEnd"/>
          <c:showLegendKey val="0"/>
          <c:showVal val="1"/>
          <c:showCatName val="0"/>
          <c:showSerName val="0"/>
          <c:showPercent val="0"/>
          <c:showBubbleSize val="0"/>
        </c:dLbls>
        <c:gapWidth val="219"/>
        <c:axId val="1282479456"/>
        <c:axId val="1282489856"/>
      </c:barChart>
      <c:lineChart>
        <c:grouping val="standard"/>
        <c:varyColors val="0"/>
        <c:ser>
          <c:idx val="2"/>
          <c:order val="2"/>
          <c:tx>
            <c:strRef>
              <c:f>Sheet1!$A$4</c:f>
              <c:strCache>
                <c:ptCount val="1"/>
              </c:strCache>
            </c:strRef>
          </c:tx>
          <c:spPr>
            <a:ln w="28575" cap="rnd">
              <a:solidFill>
                <a:schemeClr val="accent3"/>
              </a:solidFill>
              <a:round/>
            </a:ln>
            <a:effectLst/>
          </c:spPr>
          <c:marker>
            <c:symbol val="square"/>
            <c:size val="5"/>
            <c:spPr>
              <a:solidFill>
                <a:schemeClr val="accent3"/>
              </a:solidFill>
              <a:ln w="9525">
                <a:solidFill>
                  <a:schemeClr val="accent3"/>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Sheet1!$A$1:$F$1</c:f>
              <c:strCache>
                <c:ptCount val="6"/>
                <c:pt idx="0">
                  <c:v> </c:v>
                </c:pt>
                <c:pt idx="1">
                  <c:v>R3</c:v>
                </c:pt>
                <c:pt idx="2">
                  <c:v>R4</c:v>
                </c:pt>
                <c:pt idx="3">
                  <c:v>R5</c:v>
                </c:pt>
                <c:pt idx="4">
                  <c:v>R6</c:v>
                </c:pt>
                <c:pt idx="5">
                  <c:v>R7</c:v>
                </c:pt>
              </c:strCache>
              <c:extLst/>
            </c:strRef>
          </c:cat>
          <c:val>
            <c:numRef>
              <c:f>Sheet1!$B$4:$F$4</c:f>
              <c:numCache>
                <c:formatCode>0.0%</c:formatCode>
                <c:ptCount val="5"/>
                <c:pt idx="0">
                  <c:v>0.51038575667655783</c:v>
                </c:pt>
                <c:pt idx="1">
                  <c:v>0.52058823529411768</c:v>
                </c:pt>
                <c:pt idx="2">
                  <c:v>0.51020408163265307</c:v>
                </c:pt>
                <c:pt idx="3">
                  <c:v>0.53913043478260869</c:v>
                </c:pt>
                <c:pt idx="4">
                  <c:v>0.53197674418604646</c:v>
                </c:pt>
              </c:numCache>
            </c:numRef>
          </c:val>
          <c:smooth val="0"/>
          <c:extLst>
            <c:ext xmlns:c16="http://schemas.microsoft.com/office/drawing/2014/chart" uri="{C3380CC4-5D6E-409C-BE32-E72D297353CC}">
              <c16:uniqueId val="{00000005-315E-447D-B797-7383E8E6496B}"/>
            </c:ext>
          </c:extLst>
        </c:ser>
        <c:dLbls>
          <c:showLegendKey val="0"/>
          <c:showVal val="0"/>
          <c:showCatName val="0"/>
          <c:showSerName val="0"/>
          <c:showPercent val="0"/>
          <c:showBubbleSize val="0"/>
        </c:dLbls>
        <c:marker val="1"/>
        <c:smooth val="0"/>
        <c:axId val="1485445616"/>
        <c:axId val="1485448528"/>
      </c:lineChart>
      <c:catAx>
        <c:axId val="1282479456"/>
        <c:scaling>
          <c:orientation val="minMax"/>
        </c:scaling>
        <c:delete val="0"/>
        <c:axPos val="b"/>
        <c:numFmt formatCode="General" sourceLinked="1"/>
        <c:majorTickMark val="none"/>
        <c:minorTickMark val="none"/>
        <c:tickLblPos val="nextTo"/>
        <c:spPr>
          <a:noFill/>
          <a:ln w="9525" cap="flat" cmpd="sng" algn="ctr">
            <a:solidFill>
              <a:schemeClr val="accent1"/>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ja-JP"/>
          </a:p>
        </c:txPr>
        <c:crossAx val="1282489856"/>
        <c:crosses val="autoZero"/>
        <c:auto val="1"/>
        <c:lblAlgn val="ctr"/>
        <c:lblOffset val="100"/>
        <c:noMultiLvlLbl val="0"/>
      </c:catAx>
      <c:valAx>
        <c:axId val="1282489856"/>
        <c:scaling>
          <c:orientation val="minMax"/>
          <c:max val="400"/>
        </c:scaling>
        <c:delete val="0"/>
        <c:axPos val="l"/>
        <c:majorGridlines>
          <c:spPr>
            <a:ln w="9525" cap="flat" cmpd="sng" algn="ctr">
              <a:noFill/>
              <a:round/>
            </a:ln>
            <a:effectLst/>
          </c:spPr>
        </c:majorGridlines>
        <c:numFmt formatCode="General" sourceLinked="1"/>
        <c:majorTickMark val="cross"/>
        <c:minorTickMark val="none"/>
        <c:tickLblPos val="nextTo"/>
        <c:spPr>
          <a:noFill/>
          <a:ln>
            <a:solidFill>
              <a:schemeClr val="accent1"/>
            </a:solid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ja-JP"/>
          </a:p>
        </c:txPr>
        <c:crossAx val="1282479456"/>
        <c:crosses val="autoZero"/>
        <c:crossBetween val="between"/>
        <c:majorUnit val="100"/>
      </c:valAx>
      <c:valAx>
        <c:axId val="1485448528"/>
        <c:scaling>
          <c:orientation val="minMax"/>
          <c:max val="0.60000000000000009"/>
          <c:min val="0.4"/>
        </c:scaling>
        <c:delete val="0"/>
        <c:axPos val="r"/>
        <c:numFmt formatCode="0%" sourceLinked="0"/>
        <c:majorTickMark val="cross"/>
        <c:minorTickMark val="none"/>
        <c:tickLblPos val="nextTo"/>
        <c:spPr>
          <a:noFill/>
          <a:ln>
            <a:solidFill>
              <a:schemeClr val="accent1"/>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ja-JP"/>
          </a:p>
        </c:txPr>
        <c:crossAx val="1485445616"/>
        <c:crosses val="max"/>
        <c:crossBetween val="between"/>
      </c:valAx>
      <c:catAx>
        <c:axId val="1485445616"/>
        <c:scaling>
          <c:orientation val="minMax"/>
        </c:scaling>
        <c:delete val="1"/>
        <c:axPos val="b"/>
        <c:numFmt formatCode="General" sourceLinked="1"/>
        <c:majorTickMark val="out"/>
        <c:minorTickMark val="none"/>
        <c:tickLblPos val="nextTo"/>
        <c:crossAx val="1485448528"/>
        <c:crosses val="autoZero"/>
        <c:auto val="1"/>
        <c:lblAlgn val="ctr"/>
        <c:lblOffset val="100"/>
        <c:noMultiLvlLbl val="0"/>
      </c:catAx>
      <c:spPr>
        <a:noFill/>
        <a:ln>
          <a:noFill/>
        </a:ln>
        <a:effectLst/>
      </c:spPr>
    </c:plotArea>
    <c:legend>
      <c:legendPos val="b"/>
      <c:legendEntry>
        <c:idx val="2"/>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838768115942027E-2"/>
          <c:y val="5.2661728395061731E-2"/>
          <c:w val="0.89875543478260866"/>
          <c:h val="0.86112345679012348"/>
        </c:manualLayout>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Sheet1!$A$2:$Q$2</c:f>
              <c:strCache>
                <c:ptCount val="17"/>
                <c:pt idx="0">
                  <c:v>R4.3</c:v>
                </c:pt>
                <c:pt idx="1">
                  <c:v>R5.3</c:v>
                </c:pt>
                <c:pt idx="2">
                  <c:v>R6.3</c:v>
                </c:pt>
                <c:pt idx="3">
                  <c:v>R7.3</c:v>
                </c:pt>
                <c:pt idx="4">
                  <c:v>R8.3</c:v>
                </c:pt>
                <c:pt idx="6">
                  <c:v>R4.3</c:v>
                </c:pt>
                <c:pt idx="7">
                  <c:v>R5.3</c:v>
                </c:pt>
                <c:pt idx="8">
                  <c:v>R6.3</c:v>
                </c:pt>
                <c:pt idx="9">
                  <c:v>R7.3</c:v>
                </c:pt>
                <c:pt idx="10">
                  <c:v>R8.3</c:v>
                </c:pt>
                <c:pt idx="12">
                  <c:v>R4.3</c:v>
                </c:pt>
                <c:pt idx="13">
                  <c:v>R5.3</c:v>
                </c:pt>
                <c:pt idx="14">
                  <c:v>R6.3</c:v>
                </c:pt>
                <c:pt idx="15">
                  <c:v>R7.3</c:v>
                </c:pt>
                <c:pt idx="16">
                  <c:v>R8.3</c:v>
                </c:pt>
              </c:strCache>
            </c:strRef>
          </c:cat>
          <c:val>
            <c:numRef>
              <c:f>Sheet1!$A$3:$Q$3</c:f>
              <c:numCache>
                <c:formatCode>#,##0_);[Red]\(#,##0\)</c:formatCode>
                <c:ptCount val="17"/>
                <c:pt idx="0">
                  <c:v>377667</c:v>
                </c:pt>
                <c:pt idx="1">
                  <c:v>375582</c:v>
                </c:pt>
                <c:pt idx="2">
                  <c:v>372963</c:v>
                </c:pt>
                <c:pt idx="3">
                  <c:v>371667</c:v>
                </c:pt>
                <c:pt idx="4">
                  <c:v>370946</c:v>
                </c:pt>
                <c:pt idx="6">
                  <c:v>95624</c:v>
                </c:pt>
                <c:pt idx="7">
                  <c:v>100261</c:v>
                </c:pt>
                <c:pt idx="8">
                  <c:v>104638</c:v>
                </c:pt>
                <c:pt idx="9">
                  <c:v>109356</c:v>
                </c:pt>
                <c:pt idx="10">
                  <c:v>113617</c:v>
                </c:pt>
                <c:pt idx="12">
                  <c:v>111415</c:v>
                </c:pt>
                <c:pt idx="13">
                  <c:v>119115</c:v>
                </c:pt>
                <c:pt idx="14">
                  <c:v>126668</c:v>
                </c:pt>
                <c:pt idx="15">
                  <c:v>135916</c:v>
                </c:pt>
                <c:pt idx="16">
                  <c:v>146133</c:v>
                </c:pt>
              </c:numCache>
            </c:numRef>
          </c:val>
          <c:extLst>
            <c:ext xmlns:c16="http://schemas.microsoft.com/office/drawing/2014/chart" uri="{C3380CC4-5D6E-409C-BE32-E72D297353CC}">
              <c16:uniqueId val="{00000000-EC89-48F0-8C56-D2B45D8E9A0D}"/>
            </c:ext>
          </c:extLst>
        </c:ser>
        <c:dLbls>
          <c:showLegendKey val="0"/>
          <c:showVal val="0"/>
          <c:showCatName val="0"/>
          <c:showSerName val="0"/>
          <c:showPercent val="0"/>
          <c:showBubbleSize val="0"/>
        </c:dLbls>
        <c:gapWidth val="256"/>
        <c:overlap val="-16"/>
        <c:axId val="652638000"/>
        <c:axId val="652630096"/>
      </c:barChart>
      <c:catAx>
        <c:axId val="652638000"/>
        <c:scaling>
          <c:orientation val="minMax"/>
        </c:scaling>
        <c:delete val="0"/>
        <c:axPos val="b"/>
        <c:numFmt formatCode="General" sourceLinked="1"/>
        <c:majorTickMark val="none"/>
        <c:minorTickMark val="none"/>
        <c:tickLblPos val="nextTo"/>
        <c:spPr>
          <a:noFill/>
          <a:ln w="9525" cap="flat" cmpd="sng" algn="ctr">
            <a:solidFill>
              <a:schemeClr val="accent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652630096"/>
        <c:crosses val="autoZero"/>
        <c:auto val="1"/>
        <c:lblAlgn val="ctr"/>
        <c:lblOffset val="100"/>
        <c:noMultiLvlLbl val="0"/>
      </c:catAx>
      <c:valAx>
        <c:axId val="652630096"/>
        <c:scaling>
          <c:orientation val="minMax"/>
        </c:scaling>
        <c:delete val="0"/>
        <c:axPos val="l"/>
        <c:majorGridlines>
          <c:spPr>
            <a:ln w="9525" cap="flat" cmpd="sng" algn="ctr">
              <a:noFill/>
              <a:round/>
            </a:ln>
            <a:effectLst/>
          </c:spPr>
        </c:majorGridlines>
        <c:numFmt formatCode="#,##0_);[Red]\(#,##0\)" sourceLinked="1"/>
        <c:majorTickMark val="cross"/>
        <c:minorTickMark val="none"/>
        <c:tickLblPos val="nextTo"/>
        <c:spPr>
          <a:noFill/>
          <a:ln>
            <a:solidFill>
              <a:schemeClr val="accent1"/>
            </a:solid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ja-JP"/>
          </a:p>
        </c:txPr>
        <c:crossAx val="65263800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900"/>
      </a:pPr>
      <a:endParaRPr lang="ja-JP"/>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378381642512081E-2"/>
          <c:y val="5.2661728395061731E-2"/>
          <c:w val="0.9072834541062802"/>
          <c:h val="0.86112345679012348"/>
        </c:manualLayout>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Sheet1!$A$2:$W$2</c:f>
              <c:strCache>
                <c:ptCount val="23"/>
                <c:pt idx="0">
                  <c:v>R4</c:v>
                </c:pt>
                <c:pt idx="1">
                  <c:v>R5</c:v>
                </c:pt>
                <c:pt idx="2">
                  <c:v>R6</c:v>
                </c:pt>
                <c:pt idx="3">
                  <c:v>R7</c:v>
                </c:pt>
                <c:pt idx="4">
                  <c:v>R8</c:v>
                </c:pt>
                <c:pt idx="6">
                  <c:v>R4</c:v>
                </c:pt>
                <c:pt idx="7">
                  <c:v>R5</c:v>
                </c:pt>
                <c:pt idx="8">
                  <c:v>R6</c:v>
                </c:pt>
                <c:pt idx="9">
                  <c:v>R7</c:v>
                </c:pt>
                <c:pt idx="10">
                  <c:v>R8</c:v>
                </c:pt>
                <c:pt idx="12">
                  <c:v>R4</c:v>
                </c:pt>
                <c:pt idx="13">
                  <c:v>R5</c:v>
                </c:pt>
                <c:pt idx="14">
                  <c:v>R6</c:v>
                </c:pt>
                <c:pt idx="15">
                  <c:v>R7</c:v>
                </c:pt>
                <c:pt idx="16">
                  <c:v>R8</c:v>
                </c:pt>
                <c:pt idx="18">
                  <c:v>R4</c:v>
                </c:pt>
                <c:pt idx="19">
                  <c:v>R5</c:v>
                </c:pt>
                <c:pt idx="20">
                  <c:v>R6</c:v>
                </c:pt>
                <c:pt idx="21">
                  <c:v>R7</c:v>
                </c:pt>
                <c:pt idx="22">
                  <c:v>R8</c:v>
                </c:pt>
              </c:strCache>
            </c:strRef>
          </c:cat>
          <c:val>
            <c:numRef>
              <c:f>Sheet1!$A$3:$W$3</c:f>
              <c:numCache>
                <c:formatCode>#,##0_);[Red]\(#,##0\)</c:formatCode>
                <c:ptCount val="23"/>
                <c:pt idx="0">
                  <c:v>3835</c:v>
                </c:pt>
                <c:pt idx="1">
                  <c:v>3801</c:v>
                </c:pt>
                <c:pt idx="2">
                  <c:v>3935</c:v>
                </c:pt>
                <c:pt idx="3">
                  <c:v>3777</c:v>
                </c:pt>
                <c:pt idx="4">
                  <c:v>3910</c:v>
                </c:pt>
                <c:pt idx="6">
                  <c:v>7680</c:v>
                </c:pt>
                <c:pt idx="7">
                  <c:v>8303</c:v>
                </c:pt>
                <c:pt idx="8">
                  <c:v>9165</c:v>
                </c:pt>
                <c:pt idx="9">
                  <c:v>8767</c:v>
                </c:pt>
                <c:pt idx="10">
                  <c:v>9059</c:v>
                </c:pt>
                <c:pt idx="12">
                  <c:v>23344</c:v>
                </c:pt>
                <c:pt idx="13">
                  <c:v>26501</c:v>
                </c:pt>
                <c:pt idx="14">
                  <c:v>30447</c:v>
                </c:pt>
                <c:pt idx="15">
                  <c:v>36646</c:v>
                </c:pt>
                <c:pt idx="16">
                  <c:v>44467</c:v>
                </c:pt>
                <c:pt idx="18">
                  <c:v>1502</c:v>
                </c:pt>
                <c:pt idx="19">
                  <c:v>1666</c:v>
                </c:pt>
                <c:pt idx="20">
                  <c:v>1787</c:v>
                </c:pt>
                <c:pt idx="21">
                  <c:v>1782</c:v>
                </c:pt>
                <c:pt idx="22">
                  <c:v>1852</c:v>
                </c:pt>
              </c:numCache>
            </c:numRef>
          </c:val>
          <c:extLst>
            <c:ext xmlns:c16="http://schemas.microsoft.com/office/drawing/2014/chart" uri="{C3380CC4-5D6E-409C-BE32-E72D297353CC}">
              <c16:uniqueId val="{00000000-F52A-4570-ABA5-A4EE59A6540D}"/>
            </c:ext>
          </c:extLst>
        </c:ser>
        <c:dLbls>
          <c:dLblPos val="outEnd"/>
          <c:showLegendKey val="0"/>
          <c:showVal val="1"/>
          <c:showCatName val="0"/>
          <c:showSerName val="0"/>
          <c:showPercent val="0"/>
          <c:showBubbleSize val="0"/>
        </c:dLbls>
        <c:gapWidth val="219"/>
        <c:overlap val="-27"/>
        <c:axId val="1270001616"/>
        <c:axId val="1270009520"/>
      </c:barChart>
      <c:catAx>
        <c:axId val="1270001616"/>
        <c:scaling>
          <c:orientation val="minMax"/>
        </c:scaling>
        <c:delete val="0"/>
        <c:axPos val="b"/>
        <c:numFmt formatCode="General" sourceLinked="1"/>
        <c:majorTickMark val="none"/>
        <c:minorTickMark val="none"/>
        <c:tickLblPos val="nextTo"/>
        <c:spPr>
          <a:noFill/>
          <a:ln w="9525" cap="flat" cmpd="sng" algn="ctr">
            <a:solidFill>
              <a:schemeClr val="accent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1270009520"/>
        <c:crosses val="autoZero"/>
        <c:auto val="1"/>
        <c:lblAlgn val="ctr"/>
        <c:lblOffset val="100"/>
        <c:noMultiLvlLbl val="0"/>
      </c:catAx>
      <c:valAx>
        <c:axId val="1270009520"/>
        <c:scaling>
          <c:orientation val="minMax"/>
        </c:scaling>
        <c:delete val="0"/>
        <c:axPos val="l"/>
        <c:majorGridlines>
          <c:spPr>
            <a:ln w="9525" cap="flat" cmpd="sng" algn="ctr">
              <a:noFill/>
              <a:round/>
            </a:ln>
            <a:effectLst/>
          </c:spPr>
        </c:majorGridlines>
        <c:numFmt formatCode="#,##0_);[Red]\(#,##0\)" sourceLinked="1"/>
        <c:majorTickMark val="cross"/>
        <c:minorTickMark val="none"/>
        <c:tickLblPos val="nextTo"/>
        <c:spPr>
          <a:noFill/>
          <a:ln>
            <a:solidFill>
              <a:schemeClr val="accent1"/>
            </a:solid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ja-JP"/>
          </a:p>
        </c:txPr>
        <c:crossAx val="12700016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900"/>
      </a:pPr>
      <a:endParaRPr lang="ja-JP"/>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Sheet1!$A$2:$X$2</c:f>
              <c:strCache>
                <c:ptCount val="24"/>
                <c:pt idx="0">
                  <c:v>R4</c:v>
                </c:pt>
                <c:pt idx="1">
                  <c:v>R5</c:v>
                </c:pt>
                <c:pt idx="2">
                  <c:v>R6</c:v>
                </c:pt>
                <c:pt idx="3">
                  <c:v>R7</c:v>
                </c:pt>
                <c:pt idx="4">
                  <c:v>R8</c:v>
                </c:pt>
                <c:pt idx="6">
                  <c:v>R4</c:v>
                </c:pt>
                <c:pt idx="7">
                  <c:v>R5</c:v>
                </c:pt>
                <c:pt idx="8">
                  <c:v>R6</c:v>
                </c:pt>
                <c:pt idx="9">
                  <c:v>R7</c:v>
                </c:pt>
                <c:pt idx="10">
                  <c:v>R8</c:v>
                </c:pt>
                <c:pt idx="12">
                  <c:v>R4</c:v>
                </c:pt>
                <c:pt idx="13">
                  <c:v>R5</c:v>
                </c:pt>
                <c:pt idx="14">
                  <c:v>R6</c:v>
                </c:pt>
                <c:pt idx="15">
                  <c:v>R7</c:v>
                </c:pt>
                <c:pt idx="16">
                  <c:v>R8</c:v>
                </c:pt>
                <c:pt idx="18">
                  <c:v>R4</c:v>
                </c:pt>
                <c:pt idx="19">
                  <c:v>R5</c:v>
                </c:pt>
                <c:pt idx="20">
                  <c:v>R6</c:v>
                </c:pt>
                <c:pt idx="21">
                  <c:v>R7</c:v>
                </c:pt>
                <c:pt idx="22">
                  <c:v>R7</c:v>
                </c:pt>
                <c:pt idx="23">
                  <c:v>R8</c:v>
                </c:pt>
              </c:strCache>
            </c:strRef>
          </c:cat>
          <c:val>
            <c:numRef>
              <c:f>Sheet1!$A$3:$X$3</c:f>
              <c:numCache>
                <c:formatCode>General</c:formatCode>
                <c:ptCount val="24"/>
                <c:pt idx="0">
                  <c:v>337</c:v>
                </c:pt>
                <c:pt idx="1">
                  <c:v>340</c:v>
                </c:pt>
                <c:pt idx="2">
                  <c:v>343</c:v>
                </c:pt>
                <c:pt idx="3">
                  <c:v>345</c:v>
                </c:pt>
                <c:pt idx="4">
                  <c:v>344</c:v>
                </c:pt>
                <c:pt idx="6">
                  <c:v>442</c:v>
                </c:pt>
                <c:pt idx="7">
                  <c:v>480</c:v>
                </c:pt>
                <c:pt idx="8">
                  <c:v>510</c:v>
                </c:pt>
                <c:pt idx="9">
                  <c:v>491</c:v>
                </c:pt>
                <c:pt idx="10">
                  <c:v>488</c:v>
                </c:pt>
                <c:pt idx="12" formatCode="#,##0">
                  <c:v>1369</c:v>
                </c:pt>
                <c:pt idx="13" formatCode="#,##0">
                  <c:v>1558</c:v>
                </c:pt>
                <c:pt idx="14" formatCode="#,##0">
                  <c:v>1757</c:v>
                </c:pt>
                <c:pt idx="15" formatCode="#,##0">
                  <c:v>2053</c:v>
                </c:pt>
                <c:pt idx="16" formatCode="#,##0">
                  <c:v>2449</c:v>
                </c:pt>
                <c:pt idx="18">
                  <c:v>155</c:v>
                </c:pt>
                <c:pt idx="19">
                  <c:v>171</c:v>
                </c:pt>
                <c:pt idx="20">
                  <c:v>184</c:v>
                </c:pt>
                <c:pt idx="21">
                  <c:v>199</c:v>
                </c:pt>
                <c:pt idx="22">
                  <c:v>199</c:v>
                </c:pt>
                <c:pt idx="23">
                  <c:v>92</c:v>
                </c:pt>
              </c:numCache>
            </c:numRef>
          </c:val>
          <c:extLst>
            <c:ext xmlns:c16="http://schemas.microsoft.com/office/drawing/2014/chart" uri="{C3380CC4-5D6E-409C-BE32-E72D297353CC}">
              <c16:uniqueId val="{00000000-8414-4837-ACE6-662D6CD83E73}"/>
            </c:ext>
          </c:extLst>
        </c:ser>
        <c:dLbls>
          <c:showLegendKey val="0"/>
          <c:showVal val="1"/>
          <c:showCatName val="0"/>
          <c:showSerName val="0"/>
          <c:showPercent val="0"/>
          <c:showBubbleSize val="0"/>
        </c:dLbls>
        <c:gapWidth val="150"/>
        <c:axId val="714942175"/>
        <c:axId val="714935935"/>
      </c:barChart>
      <c:catAx>
        <c:axId val="714942175"/>
        <c:scaling>
          <c:orientation val="minMax"/>
        </c:scaling>
        <c:delete val="0"/>
        <c:axPos val="b"/>
        <c:numFmt formatCode="General" sourceLinked="1"/>
        <c:majorTickMark val="none"/>
        <c:minorTickMark val="none"/>
        <c:tickLblPos val="nextTo"/>
        <c:spPr>
          <a:noFill/>
          <a:ln w="9525" cap="flat" cmpd="sng" algn="ctr">
            <a:solidFill>
              <a:schemeClr val="accent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714935935"/>
        <c:crosses val="autoZero"/>
        <c:auto val="1"/>
        <c:lblAlgn val="ctr"/>
        <c:lblOffset val="100"/>
        <c:noMultiLvlLbl val="0"/>
      </c:catAx>
      <c:valAx>
        <c:axId val="714935935"/>
        <c:scaling>
          <c:orientation val="minMax"/>
        </c:scaling>
        <c:delete val="0"/>
        <c:axPos val="l"/>
        <c:majorGridlines>
          <c:spPr>
            <a:ln w="9525" cap="flat" cmpd="sng" algn="ctr">
              <a:noFill/>
              <a:round/>
            </a:ln>
            <a:effectLst/>
          </c:spPr>
        </c:majorGridlines>
        <c:numFmt formatCode="#,##0_);[Red]\(#,##0\)" sourceLinked="0"/>
        <c:majorTickMark val="cross"/>
        <c:minorTickMark val="none"/>
        <c:tickLblPos val="nextTo"/>
        <c:spPr>
          <a:noFill/>
          <a:ln>
            <a:solidFill>
              <a:schemeClr val="accent1"/>
            </a:solid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ja-JP"/>
          </a:p>
        </c:txPr>
        <c:crossAx val="71494217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ja-JP"/>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Sheet1!$A$8</c:f>
              <c:strCache>
                <c:ptCount val="1"/>
                <c:pt idx="0">
                  <c:v>新規</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Sheet1!$B$7:$F$7</c:f>
              <c:strCache>
                <c:ptCount val="5"/>
                <c:pt idx="0">
                  <c:v>R3</c:v>
                </c:pt>
                <c:pt idx="1">
                  <c:v>R4</c:v>
                </c:pt>
                <c:pt idx="2">
                  <c:v>R5</c:v>
                </c:pt>
                <c:pt idx="3">
                  <c:v>R6</c:v>
                </c:pt>
                <c:pt idx="4">
                  <c:v>R7</c:v>
                </c:pt>
              </c:strCache>
            </c:strRef>
          </c:cat>
          <c:val>
            <c:numRef>
              <c:f>Sheet1!$B$8:$F$8</c:f>
              <c:numCache>
                <c:formatCode>General</c:formatCode>
                <c:ptCount val="5"/>
                <c:pt idx="0">
                  <c:v>44</c:v>
                </c:pt>
                <c:pt idx="1">
                  <c:v>36</c:v>
                </c:pt>
                <c:pt idx="2">
                  <c:v>46</c:v>
                </c:pt>
                <c:pt idx="3">
                  <c:v>32</c:v>
                </c:pt>
                <c:pt idx="4">
                  <c:v>53</c:v>
                </c:pt>
              </c:numCache>
            </c:numRef>
          </c:val>
          <c:extLst>
            <c:ext xmlns:c16="http://schemas.microsoft.com/office/drawing/2014/chart" uri="{C3380CC4-5D6E-409C-BE32-E72D297353CC}">
              <c16:uniqueId val="{00000000-34C2-4474-A479-A9EA083F428A}"/>
            </c:ext>
          </c:extLst>
        </c:ser>
        <c:ser>
          <c:idx val="1"/>
          <c:order val="1"/>
          <c:tx>
            <c:strRef>
              <c:f>Sheet1!$A$9</c:f>
              <c:strCache>
                <c:ptCount val="1"/>
                <c:pt idx="0">
                  <c:v>廃止</c:v>
                </c:pt>
              </c:strCache>
            </c:strRef>
          </c:tx>
          <c:spPr>
            <a:solidFill>
              <a:schemeClr val="bg2">
                <a:lumMod val="9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Sheet1!$B$7:$F$7</c:f>
              <c:strCache>
                <c:ptCount val="5"/>
                <c:pt idx="0">
                  <c:v>R3</c:v>
                </c:pt>
                <c:pt idx="1">
                  <c:v>R4</c:v>
                </c:pt>
                <c:pt idx="2">
                  <c:v>R5</c:v>
                </c:pt>
                <c:pt idx="3">
                  <c:v>R6</c:v>
                </c:pt>
                <c:pt idx="4">
                  <c:v>R7</c:v>
                </c:pt>
              </c:strCache>
            </c:strRef>
          </c:cat>
          <c:val>
            <c:numRef>
              <c:f>Sheet1!$B$9:$F$9</c:f>
              <c:numCache>
                <c:formatCode>General</c:formatCode>
                <c:ptCount val="5"/>
                <c:pt idx="0">
                  <c:v>25</c:v>
                </c:pt>
                <c:pt idx="1">
                  <c:v>26</c:v>
                </c:pt>
                <c:pt idx="2">
                  <c:v>46</c:v>
                </c:pt>
                <c:pt idx="3">
                  <c:v>40</c:v>
                </c:pt>
                <c:pt idx="4">
                  <c:v>42</c:v>
                </c:pt>
              </c:numCache>
            </c:numRef>
          </c:val>
          <c:extLst>
            <c:ext xmlns:c16="http://schemas.microsoft.com/office/drawing/2014/chart" uri="{C3380CC4-5D6E-409C-BE32-E72D297353CC}">
              <c16:uniqueId val="{00000001-34C2-4474-A479-A9EA083F428A}"/>
            </c:ext>
          </c:extLst>
        </c:ser>
        <c:dLbls>
          <c:showLegendKey val="0"/>
          <c:showVal val="0"/>
          <c:showCatName val="0"/>
          <c:showSerName val="0"/>
          <c:showPercent val="0"/>
          <c:showBubbleSize val="0"/>
        </c:dLbls>
        <c:gapWidth val="219"/>
        <c:overlap val="-70"/>
        <c:axId val="160412080"/>
        <c:axId val="160413328"/>
      </c:barChart>
      <c:catAx>
        <c:axId val="160412080"/>
        <c:scaling>
          <c:orientation val="minMax"/>
        </c:scaling>
        <c:delete val="0"/>
        <c:axPos val="b"/>
        <c:numFmt formatCode="General" sourceLinked="1"/>
        <c:majorTickMark val="none"/>
        <c:minorTickMark val="none"/>
        <c:tickLblPos val="nextTo"/>
        <c:spPr>
          <a:noFill/>
          <a:ln w="9525" cap="flat" cmpd="sng" algn="ctr">
            <a:solidFill>
              <a:schemeClr val="accent1"/>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160413328"/>
        <c:crosses val="autoZero"/>
        <c:auto val="1"/>
        <c:lblAlgn val="ctr"/>
        <c:lblOffset val="100"/>
        <c:noMultiLvlLbl val="0"/>
      </c:catAx>
      <c:valAx>
        <c:axId val="160413328"/>
        <c:scaling>
          <c:orientation val="minMax"/>
          <c:max val="60"/>
        </c:scaling>
        <c:delete val="0"/>
        <c:axPos val="l"/>
        <c:majorGridlines>
          <c:spPr>
            <a:ln w="9525" cap="flat" cmpd="sng" algn="ctr">
              <a:noFill/>
              <a:round/>
            </a:ln>
            <a:effectLst/>
          </c:spPr>
        </c:majorGridlines>
        <c:numFmt formatCode="General" sourceLinked="1"/>
        <c:majorTickMark val="cross"/>
        <c:minorTickMark val="none"/>
        <c:tickLblPos val="nextTo"/>
        <c:spPr>
          <a:noFill/>
          <a:ln>
            <a:solidFill>
              <a:schemeClr val="accent1"/>
            </a:solid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160412080"/>
        <c:crosses val="autoZero"/>
        <c:crossBetween val="between"/>
      </c:valAx>
      <c:spPr>
        <a:noFill/>
        <a:ln>
          <a:noFill/>
        </a:ln>
        <a:effectLst/>
      </c:spPr>
    </c:plotArea>
    <c:legend>
      <c:legendPos val="b"/>
      <c:layout>
        <c:manualLayout>
          <c:xMode val="edge"/>
          <c:yMode val="edge"/>
          <c:x val="0.3584248366013072"/>
          <c:y val="0.81739494949494962"/>
          <c:w val="0.28315032679738561"/>
          <c:h val="0.11204949494949495"/>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900"/>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6038" y="0"/>
            <a:ext cx="2949575" cy="498475"/>
          </a:xfrm>
          <a:prstGeom prst="rect">
            <a:avLst/>
          </a:prstGeom>
        </p:spPr>
        <p:txBody>
          <a:bodyPr vert="horz" lIns="91440" tIns="45720" rIns="91440" bIns="45720" rtlCol="0"/>
          <a:lstStyle>
            <a:lvl1pPr algn="r">
              <a:defRPr sz="1200"/>
            </a:lvl1pPr>
          </a:lstStyle>
          <a:p>
            <a:r>
              <a:rPr kumimoji="1" lang="en-US" altLang="ja-JP"/>
              <a:t>R3.9.7</a:t>
            </a:r>
            <a:r>
              <a:rPr kumimoji="1" lang="ja-JP" altLang="en-US"/>
              <a:t>　就労支援部会</a:t>
            </a:r>
          </a:p>
        </p:txBody>
      </p:sp>
      <p:sp>
        <p:nvSpPr>
          <p:cNvPr id="4" name="フッター プレースホルダー 3"/>
          <p:cNvSpPr>
            <a:spLocks noGrp="1"/>
          </p:cNvSpPr>
          <p:nvPr>
            <p:ph type="ftr" sz="quarter" idx="2"/>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6038" y="9440863"/>
            <a:ext cx="2949575" cy="498475"/>
          </a:xfrm>
          <a:prstGeom prst="rect">
            <a:avLst/>
          </a:prstGeom>
        </p:spPr>
        <p:txBody>
          <a:bodyPr vert="horz" lIns="91440" tIns="45720" rIns="91440" bIns="45720" rtlCol="0" anchor="b"/>
          <a:lstStyle>
            <a:lvl1pPr algn="r">
              <a:defRPr sz="1200"/>
            </a:lvl1pPr>
          </a:lstStyle>
          <a:p>
            <a:fld id="{B7A860B0-B60C-4DF2-9ACD-00034A1A0103}" type="slidenum">
              <a:rPr kumimoji="1" lang="ja-JP" altLang="en-US" smtClean="0"/>
              <a:t>‹#›</a:t>
            </a:fld>
            <a:endParaRPr kumimoji="1" lang="ja-JP" altLang="en-US"/>
          </a:p>
        </p:txBody>
      </p:sp>
    </p:spTree>
    <p:extLst>
      <p:ext uri="{BB962C8B-B14F-4D97-AF65-F5344CB8AC3E}">
        <p14:creationId xmlns:p14="http://schemas.microsoft.com/office/powerpoint/2010/main" val="22343603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r>
              <a:rPr kumimoji="1" lang="en-US" altLang="ja-JP"/>
              <a:t>R3.9.7</a:t>
            </a:r>
            <a:r>
              <a:rPr kumimoji="1" lang="ja-JP" altLang="en-US"/>
              <a:t>　就労支援部会</a:t>
            </a:r>
          </a:p>
        </p:txBody>
      </p:sp>
      <p:sp>
        <p:nvSpPr>
          <p:cNvPr id="4" name="スライド イメージ プレースホルダー 3"/>
          <p:cNvSpPr>
            <a:spLocks noGrp="1" noRot="1" noChangeAspect="1"/>
          </p:cNvSpPr>
          <p:nvPr>
            <p:ph type="sldImg" idx="2"/>
          </p:nvPr>
        </p:nvSpPr>
        <p:spPr>
          <a:xfrm>
            <a:off x="1168400" y="1243013"/>
            <a:ext cx="447040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E183485C-33B2-4594-9947-E3CCBB9B3B20}" type="slidenum">
              <a:rPr kumimoji="1" lang="ja-JP" altLang="en-US" smtClean="0"/>
              <a:t>‹#›</a:t>
            </a:fld>
            <a:endParaRPr kumimoji="1" lang="ja-JP" altLang="en-US"/>
          </a:p>
        </p:txBody>
      </p:sp>
    </p:spTree>
    <p:extLst>
      <p:ext uri="{BB962C8B-B14F-4D97-AF65-F5344CB8AC3E}">
        <p14:creationId xmlns:p14="http://schemas.microsoft.com/office/powerpoint/2010/main" val="172235303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183485C-33B2-4594-9947-E3CCBB9B3B20}" type="slidenum">
              <a:rPr kumimoji="1" lang="ja-JP" altLang="en-US" smtClean="0"/>
              <a:t>4</a:t>
            </a:fld>
            <a:endParaRPr kumimoji="1" lang="ja-JP" altLang="en-US"/>
          </a:p>
        </p:txBody>
      </p:sp>
    </p:spTree>
    <p:extLst>
      <p:ext uri="{BB962C8B-B14F-4D97-AF65-F5344CB8AC3E}">
        <p14:creationId xmlns:p14="http://schemas.microsoft.com/office/powerpoint/2010/main" val="3036271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183485C-33B2-4594-9947-E3CCBB9B3B20}" type="slidenum">
              <a:rPr kumimoji="1" lang="ja-JP" altLang="en-US" smtClean="0"/>
              <a:t>9</a:t>
            </a:fld>
            <a:endParaRPr kumimoji="1" lang="ja-JP" altLang="en-US" dirty="0"/>
          </a:p>
        </p:txBody>
      </p:sp>
    </p:spTree>
    <p:extLst>
      <p:ext uri="{BB962C8B-B14F-4D97-AF65-F5344CB8AC3E}">
        <p14:creationId xmlns:p14="http://schemas.microsoft.com/office/powerpoint/2010/main" val="5070806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183485C-33B2-4594-9947-E3CCBB9B3B20}" type="slidenum">
              <a:rPr kumimoji="1" lang="ja-JP" altLang="en-US" smtClean="0"/>
              <a:t>10</a:t>
            </a:fld>
            <a:endParaRPr kumimoji="1" lang="ja-JP" altLang="en-US"/>
          </a:p>
        </p:txBody>
      </p:sp>
    </p:spTree>
    <p:extLst>
      <p:ext uri="{BB962C8B-B14F-4D97-AF65-F5344CB8AC3E}">
        <p14:creationId xmlns:p14="http://schemas.microsoft.com/office/powerpoint/2010/main" val="5875150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183485C-33B2-4594-9947-E3CCBB9B3B20}" type="slidenum">
              <a:rPr kumimoji="1" lang="ja-JP" altLang="en-US" smtClean="0"/>
              <a:t>11</a:t>
            </a:fld>
            <a:endParaRPr kumimoji="1" lang="ja-JP" altLang="en-US"/>
          </a:p>
        </p:txBody>
      </p:sp>
    </p:spTree>
    <p:extLst>
      <p:ext uri="{BB962C8B-B14F-4D97-AF65-F5344CB8AC3E}">
        <p14:creationId xmlns:p14="http://schemas.microsoft.com/office/powerpoint/2010/main" val="22710667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183485C-33B2-4594-9947-E3CCBB9B3B20}" type="slidenum">
              <a:rPr kumimoji="1" lang="ja-JP" altLang="en-US" smtClean="0"/>
              <a:t>12</a:t>
            </a:fld>
            <a:endParaRPr kumimoji="1" lang="ja-JP" altLang="en-US"/>
          </a:p>
        </p:txBody>
      </p:sp>
    </p:spTree>
    <p:extLst>
      <p:ext uri="{BB962C8B-B14F-4D97-AF65-F5344CB8AC3E}">
        <p14:creationId xmlns:p14="http://schemas.microsoft.com/office/powerpoint/2010/main" val="6169094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183485C-33B2-4594-9947-E3CCBB9B3B20}" type="slidenum">
              <a:rPr kumimoji="1" lang="ja-JP" altLang="en-US" smtClean="0"/>
              <a:t>14</a:t>
            </a:fld>
            <a:endParaRPr kumimoji="1" lang="ja-JP" altLang="en-US"/>
          </a:p>
        </p:txBody>
      </p:sp>
    </p:spTree>
    <p:extLst>
      <p:ext uri="{BB962C8B-B14F-4D97-AF65-F5344CB8AC3E}">
        <p14:creationId xmlns:p14="http://schemas.microsoft.com/office/powerpoint/2010/main" val="25896228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E183485C-33B2-4594-9947-E3CCBB9B3B20}" type="slidenum">
              <a:rPr kumimoji="1" lang="ja-JP" altLang="en-US" smtClean="0"/>
              <a:t>15</a:t>
            </a:fld>
            <a:endParaRPr kumimoji="1" lang="ja-JP" altLang="en-US"/>
          </a:p>
        </p:txBody>
      </p:sp>
    </p:spTree>
    <p:extLst>
      <p:ext uri="{BB962C8B-B14F-4D97-AF65-F5344CB8AC3E}">
        <p14:creationId xmlns:p14="http://schemas.microsoft.com/office/powerpoint/2010/main" val="2433130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183485C-33B2-4594-9947-E3CCBB9B3B20}" type="slidenum">
              <a:rPr kumimoji="1" lang="ja-JP" altLang="en-US" smtClean="0"/>
              <a:t>16</a:t>
            </a:fld>
            <a:endParaRPr kumimoji="1" lang="ja-JP" altLang="en-US"/>
          </a:p>
        </p:txBody>
      </p:sp>
    </p:spTree>
    <p:extLst>
      <p:ext uri="{BB962C8B-B14F-4D97-AF65-F5344CB8AC3E}">
        <p14:creationId xmlns:p14="http://schemas.microsoft.com/office/powerpoint/2010/main" val="35543560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3A6449F9-90F9-44BC-A998-0E89A53E8E7A}" type="datetime1">
              <a:rPr kumimoji="1" lang="ja-JP" altLang="en-US" smtClean="0"/>
              <a:t>2026/9/14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7C2ABA0-2C79-4E71-91B6-07983140A210}" type="slidenum">
              <a:rPr kumimoji="1" lang="ja-JP" altLang="en-US" smtClean="0"/>
              <a:t>‹#›</a:t>
            </a:fld>
            <a:endParaRPr kumimoji="1" lang="ja-JP" altLang="en-US"/>
          </a:p>
        </p:txBody>
      </p:sp>
    </p:spTree>
    <p:extLst>
      <p:ext uri="{BB962C8B-B14F-4D97-AF65-F5344CB8AC3E}">
        <p14:creationId xmlns:p14="http://schemas.microsoft.com/office/powerpoint/2010/main" val="39254883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374A27F-0E69-4538-B635-E7B985A4A699}" type="datetime1">
              <a:rPr kumimoji="1" lang="ja-JP" altLang="en-US" smtClean="0"/>
              <a:t>2026/9/14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7C2ABA0-2C79-4E71-91B6-07983140A210}" type="slidenum">
              <a:rPr kumimoji="1" lang="ja-JP" altLang="en-US" smtClean="0"/>
              <a:t>‹#›</a:t>
            </a:fld>
            <a:endParaRPr kumimoji="1" lang="ja-JP" altLang="en-US"/>
          </a:p>
        </p:txBody>
      </p:sp>
    </p:spTree>
    <p:extLst>
      <p:ext uri="{BB962C8B-B14F-4D97-AF65-F5344CB8AC3E}">
        <p14:creationId xmlns:p14="http://schemas.microsoft.com/office/powerpoint/2010/main" val="1126296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28650" y="365125"/>
            <a:ext cx="58007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D0315BA-AD7D-4C77-B2E3-4A7F4BD9BE96}" type="datetime1">
              <a:rPr kumimoji="1" lang="ja-JP" altLang="en-US" smtClean="0"/>
              <a:t>2026/9/14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7C2ABA0-2C79-4E71-91B6-07983140A210}" type="slidenum">
              <a:rPr kumimoji="1" lang="ja-JP" altLang="en-US" smtClean="0"/>
              <a:t>‹#›</a:t>
            </a:fld>
            <a:endParaRPr kumimoji="1" lang="ja-JP" altLang="en-US"/>
          </a:p>
        </p:txBody>
      </p:sp>
    </p:spTree>
    <p:extLst>
      <p:ext uri="{BB962C8B-B14F-4D97-AF65-F5344CB8AC3E}">
        <p14:creationId xmlns:p14="http://schemas.microsoft.com/office/powerpoint/2010/main" val="9532385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1CEFCA3-6C53-4DF1-AA33-28DA0E736BEA}" type="datetime1">
              <a:rPr kumimoji="1" lang="ja-JP" altLang="en-US" smtClean="0"/>
              <a:t>2026/9/14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7C2ABA0-2C79-4E71-91B6-07983140A210}" type="slidenum">
              <a:rPr kumimoji="1" lang="ja-JP" altLang="en-US" smtClean="0"/>
              <a:t>‹#›</a:t>
            </a:fld>
            <a:endParaRPr kumimoji="1" lang="ja-JP" altLang="en-US"/>
          </a:p>
        </p:txBody>
      </p:sp>
    </p:spTree>
    <p:extLst>
      <p:ext uri="{BB962C8B-B14F-4D97-AF65-F5344CB8AC3E}">
        <p14:creationId xmlns:p14="http://schemas.microsoft.com/office/powerpoint/2010/main" val="2114704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9"/>
            <a:ext cx="78867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B7D79E99-7D32-4679-B193-6E5E5036E4D7}" type="datetime1">
              <a:rPr kumimoji="1" lang="ja-JP" altLang="en-US" smtClean="0"/>
              <a:t>2026/9/14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7C2ABA0-2C79-4E71-91B6-07983140A210}" type="slidenum">
              <a:rPr kumimoji="1" lang="ja-JP" altLang="en-US" smtClean="0"/>
              <a:t>‹#›</a:t>
            </a:fld>
            <a:endParaRPr kumimoji="1" lang="ja-JP" altLang="en-US"/>
          </a:p>
        </p:txBody>
      </p:sp>
    </p:spTree>
    <p:extLst>
      <p:ext uri="{BB962C8B-B14F-4D97-AF65-F5344CB8AC3E}">
        <p14:creationId xmlns:p14="http://schemas.microsoft.com/office/powerpoint/2010/main" val="4024695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286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29150" y="1825625"/>
            <a:ext cx="38862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CB6DE42F-5BDB-49D5-B7E5-BC2CB5136DE4}" type="datetime1">
              <a:rPr kumimoji="1" lang="ja-JP" altLang="en-US" smtClean="0"/>
              <a:t>2026/9/14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7C2ABA0-2C79-4E71-91B6-07983140A210}" type="slidenum">
              <a:rPr kumimoji="1" lang="ja-JP" altLang="en-US" smtClean="0"/>
              <a:t>‹#›</a:t>
            </a:fld>
            <a:endParaRPr kumimoji="1" lang="ja-JP" altLang="en-US"/>
          </a:p>
        </p:txBody>
      </p:sp>
    </p:spTree>
    <p:extLst>
      <p:ext uri="{BB962C8B-B14F-4D97-AF65-F5344CB8AC3E}">
        <p14:creationId xmlns:p14="http://schemas.microsoft.com/office/powerpoint/2010/main" val="2412933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365126"/>
            <a:ext cx="78867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29842" y="2505075"/>
            <a:ext cx="3868340"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29150" y="2505075"/>
            <a:ext cx="3887391"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C7881B5F-4F69-41D2-8521-17F305C6B2ED}" type="datetime1">
              <a:rPr kumimoji="1" lang="ja-JP" altLang="en-US" smtClean="0"/>
              <a:t>2026/9/14</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F7C2ABA0-2C79-4E71-91B6-07983140A210}" type="slidenum">
              <a:rPr kumimoji="1" lang="ja-JP" altLang="en-US" smtClean="0"/>
              <a:t>‹#›</a:t>
            </a:fld>
            <a:endParaRPr kumimoji="1" lang="ja-JP" altLang="en-US"/>
          </a:p>
        </p:txBody>
      </p:sp>
    </p:spTree>
    <p:extLst>
      <p:ext uri="{BB962C8B-B14F-4D97-AF65-F5344CB8AC3E}">
        <p14:creationId xmlns:p14="http://schemas.microsoft.com/office/powerpoint/2010/main" val="886960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D66F005D-8282-4DD8-B65D-3AB810205970}" type="datetime1">
              <a:rPr kumimoji="1" lang="ja-JP" altLang="en-US" smtClean="0"/>
              <a:t>2026/9/14</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F7C2ABA0-2C79-4E71-91B6-07983140A210}" type="slidenum">
              <a:rPr kumimoji="1" lang="ja-JP" altLang="en-US" smtClean="0"/>
              <a:t>‹#›</a:t>
            </a:fld>
            <a:endParaRPr kumimoji="1" lang="ja-JP" altLang="en-US"/>
          </a:p>
        </p:txBody>
      </p:sp>
    </p:spTree>
    <p:extLst>
      <p:ext uri="{BB962C8B-B14F-4D97-AF65-F5344CB8AC3E}">
        <p14:creationId xmlns:p14="http://schemas.microsoft.com/office/powerpoint/2010/main" val="38544517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62F41C0D-876B-49F9-BD47-92A392FADF22}" type="datetime1">
              <a:rPr kumimoji="1" lang="ja-JP" altLang="en-US" smtClean="0"/>
              <a:t>2026/9/14</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F7C2ABA0-2C79-4E71-91B6-07983140A210}" type="slidenum">
              <a:rPr kumimoji="1" lang="ja-JP" altLang="en-US" smtClean="0"/>
              <a:t>‹#›</a:t>
            </a:fld>
            <a:endParaRPr kumimoji="1" lang="ja-JP" altLang="en-US"/>
          </a:p>
        </p:txBody>
      </p:sp>
    </p:spTree>
    <p:extLst>
      <p:ext uri="{BB962C8B-B14F-4D97-AF65-F5344CB8AC3E}">
        <p14:creationId xmlns:p14="http://schemas.microsoft.com/office/powerpoint/2010/main" val="3628984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5BB66F7C-BEDD-4D68-867D-8DA2F4307F88}" type="datetime1">
              <a:rPr kumimoji="1" lang="ja-JP" altLang="en-US" smtClean="0"/>
              <a:t>2026/9/14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7C2ABA0-2C79-4E71-91B6-07983140A210}" type="slidenum">
              <a:rPr kumimoji="1" lang="ja-JP" altLang="en-US" smtClean="0"/>
              <a:t>‹#›</a:t>
            </a:fld>
            <a:endParaRPr kumimoji="1" lang="ja-JP" altLang="en-US"/>
          </a:p>
        </p:txBody>
      </p:sp>
    </p:spTree>
    <p:extLst>
      <p:ext uri="{BB962C8B-B14F-4D97-AF65-F5344CB8AC3E}">
        <p14:creationId xmlns:p14="http://schemas.microsoft.com/office/powerpoint/2010/main" val="414071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2483259-C4E6-4E1B-8438-C4D100DE4F20}" type="datetime1">
              <a:rPr kumimoji="1" lang="ja-JP" altLang="en-US" smtClean="0"/>
              <a:t>2026/9/14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7C2ABA0-2C79-4E71-91B6-07983140A210}" type="slidenum">
              <a:rPr kumimoji="1" lang="ja-JP" altLang="en-US" smtClean="0"/>
              <a:t>‹#›</a:t>
            </a:fld>
            <a:endParaRPr kumimoji="1" lang="ja-JP" altLang="en-US"/>
          </a:p>
        </p:txBody>
      </p:sp>
    </p:spTree>
    <p:extLst>
      <p:ext uri="{BB962C8B-B14F-4D97-AF65-F5344CB8AC3E}">
        <p14:creationId xmlns:p14="http://schemas.microsoft.com/office/powerpoint/2010/main" val="28060318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0F66A2-05A7-435E-85BE-12CF40E32506}" type="datetime1">
              <a:rPr kumimoji="1" lang="ja-JP" altLang="en-US" smtClean="0"/>
              <a:t>2026/9/14</a:t>
            </a:fld>
            <a:endParaRPr kumimoji="1" lang="ja-JP" altLang="en-US"/>
          </a:p>
        </p:txBody>
      </p:sp>
      <p:sp>
        <p:nvSpPr>
          <p:cNvPr id="5" name="フッター プレースホルダー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C2ABA0-2C79-4E71-91B6-07983140A210}" type="slidenum">
              <a:rPr kumimoji="1" lang="ja-JP" altLang="en-US" smtClean="0"/>
              <a:t>‹#›</a:t>
            </a:fld>
            <a:endParaRPr kumimoji="1" lang="ja-JP" altLang="en-US"/>
          </a:p>
        </p:txBody>
      </p:sp>
    </p:spTree>
    <p:extLst>
      <p:ext uri="{BB962C8B-B14F-4D97-AF65-F5344CB8AC3E}">
        <p14:creationId xmlns:p14="http://schemas.microsoft.com/office/powerpoint/2010/main" val="25423329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chart" Target="../charts/chart12.xml"/><Relationship Id="rId5" Type="http://schemas.openxmlformats.org/officeDocument/2006/relationships/chart" Target="../charts/chart11.xml"/><Relationship Id="rId4" Type="http://schemas.openxmlformats.org/officeDocument/2006/relationships/chart" Target="../charts/chart10.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2092723"/>
            <a:ext cx="6858000" cy="2672554"/>
          </a:xfrm>
        </p:spPr>
        <p:txBody>
          <a:bodyPr anchor="ctr">
            <a:normAutofit/>
          </a:bodyPr>
          <a:lstStyle/>
          <a:p>
            <a:r>
              <a:rPr lang="ja-JP" altLang="ja-JP" sz="4400" dirty="0">
                <a:latin typeface="Meiryo UI" panose="020B0604030504040204" pitchFamily="50" charset="-128"/>
                <a:ea typeface="Meiryo UI" panose="020B0604030504040204" pitchFamily="50" charset="-128"/>
              </a:rPr>
              <a:t>就労人数調査</a:t>
            </a:r>
            <a:br>
              <a:rPr lang="en-US" altLang="ja-JP" sz="4400" dirty="0">
                <a:latin typeface="Meiryo UI" panose="020B0604030504040204" pitchFamily="50" charset="-128"/>
                <a:ea typeface="Meiryo UI" panose="020B0604030504040204" pitchFamily="50" charset="-128"/>
              </a:rPr>
            </a:br>
            <a:r>
              <a:rPr lang="ja-JP" altLang="ja-JP" sz="4400" dirty="0">
                <a:latin typeface="Meiryo UI" panose="020B0604030504040204" pitchFamily="50" charset="-128"/>
                <a:ea typeface="Meiryo UI" panose="020B0604030504040204" pitchFamily="50" charset="-128"/>
              </a:rPr>
              <a:t>（</a:t>
            </a:r>
            <a:r>
              <a:rPr lang="ja-JP" altLang="en-US" sz="4400" dirty="0">
                <a:latin typeface="Meiryo UI" panose="020B0604030504040204" pitchFamily="50" charset="-128"/>
                <a:ea typeface="Meiryo UI" panose="020B0604030504040204" pitchFamily="50" charset="-128"/>
              </a:rPr>
              <a:t>令和７</a:t>
            </a:r>
            <a:r>
              <a:rPr lang="ja-JP" altLang="ja-JP" sz="4400" dirty="0">
                <a:latin typeface="Meiryo UI" panose="020B0604030504040204" pitchFamily="50" charset="-128"/>
                <a:ea typeface="Meiryo UI" panose="020B0604030504040204" pitchFamily="50" charset="-128"/>
              </a:rPr>
              <a:t>年度実績）</a:t>
            </a:r>
            <a:br>
              <a:rPr lang="en-US" altLang="ja-JP" sz="4400" dirty="0">
                <a:latin typeface="Meiryo UI" panose="020B0604030504040204" pitchFamily="50" charset="-128"/>
                <a:ea typeface="Meiryo UI" panose="020B0604030504040204" pitchFamily="50" charset="-128"/>
              </a:rPr>
            </a:br>
            <a:r>
              <a:rPr lang="ja-JP" altLang="ja-JP" sz="4400" dirty="0">
                <a:latin typeface="Meiryo UI" panose="020B0604030504040204" pitchFamily="50" charset="-128"/>
                <a:ea typeface="Meiryo UI" panose="020B0604030504040204" pitchFamily="50" charset="-128"/>
              </a:rPr>
              <a:t>調査結果</a:t>
            </a:r>
            <a:r>
              <a:rPr lang="ja-JP" altLang="en-US" sz="4400" dirty="0">
                <a:latin typeface="Meiryo UI" panose="020B0604030504040204" pitchFamily="50" charset="-128"/>
                <a:ea typeface="Meiryo UI" panose="020B0604030504040204" pitchFamily="50" charset="-128"/>
              </a:rPr>
              <a:t>等</a:t>
            </a:r>
            <a:br>
              <a:rPr lang="en-US" altLang="ja-JP" sz="4400" dirty="0">
                <a:latin typeface="Meiryo UI" panose="020B0604030504040204" pitchFamily="50" charset="-128"/>
                <a:ea typeface="Meiryo UI" panose="020B0604030504040204" pitchFamily="50" charset="-128"/>
              </a:rPr>
            </a:br>
            <a:r>
              <a:rPr lang="en-US" altLang="ja-JP" sz="4400" dirty="0">
                <a:latin typeface="Meiryo UI" panose="020B0604030504040204" pitchFamily="50" charset="-128"/>
                <a:ea typeface="Meiryo UI" panose="020B0604030504040204" pitchFamily="50" charset="-128"/>
              </a:rPr>
              <a:t>【</a:t>
            </a:r>
            <a:r>
              <a:rPr lang="ja-JP" altLang="en-US" sz="4400" dirty="0">
                <a:latin typeface="Meiryo UI" panose="020B0604030504040204" pitchFamily="50" charset="-128"/>
                <a:ea typeface="Meiryo UI" panose="020B0604030504040204" pitchFamily="50" charset="-128"/>
              </a:rPr>
              <a:t>速報</a:t>
            </a:r>
            <a:r>
              <a:rPr lang="en-US" altLang="ja-JP" sz="4400" dirty="0">
                <a:latin typeface="Meiryo UI" panose="020B0604030504040204" pitchFamily="50" charset="-128"/>
                <a:ea typeface="Meiryo UI" panose="020B0604030504040204" pitchFamily="50" charset="-128"/>
              </a:rPr>
              <a:t>】</a:t>
            </a:r>
            <a:endParaRPr kumimoji="1" lang="ja-JP" altLang="en-US" sz="4400" dirty="0">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9B4E7C66-E236-42A3-BA9F-4527269E02C0}"/>
              </a:ext>
            </a:extLst>
          </p:cNvPr>
          <p:cNvSpPr txBox="1"/>
          <p:nvPr/>
        </p:nvSpPr>
        <p:spPr>
          <a:xfrm>
            <a:off x="4867064" y="735120"/>
            <a:ext cx="4572000" cy="369332"/>
          </a:xfrm>
          <a:prstGeom prst="rect">
            <a:avLst/>
          </a:prstGeom>
          <a:noFill/>
        </p:spPr>
        <p:txBody>
          <a:bodyPr wrap="square">
            <a:spAutoFit/>
          </a:bodyPr>
          <a:lstStyle/>
          <a:p>
            <a:r>
              <a:rPr lang="ja-JP" altLang="en-US" dirty="0">
                <a:latin typeface="Meiryo UI" panose="020B0604030504040204" pitchFamily="50" charset="-128"/>
                <a:ea typeface="Meiryo UI" panose="020B0604030504040204" pitchFamily="50" charset="-128"/>
              </a:rPr>
              <a:t>大阪府福祉部障がい福祉室自立支援課</a:t>
            </a:r>
          </a:p>
        </p:txBody>
      </p:sp>
      <p:sp>
        <p:nvSpPr>
          <p:cNvPr id="5" name="スライド番号プレースホルダー 3">
            <a:extLst>
              <a:ext uri="{FF2B5EF4-FFF2-40B4-BE49-F238E27FC236}">
                <a16:creationId xmlns:a16="http://schemas.microsoft.com/office/drawing/2014/main" id="{9F89A449-3E4E-4681-A9FF-FF9B1DB4D930}"/>
              </a:ext>
            </a:extLst>
          </p:cNvPr>
          <p:cNvSpPr>
            <a:spLocks noGrp="1"/>
          </p:cNvSpPr>
          <p:nvPr>
            <p:ph type="sldNum" sz="quarter" idx="12"/>
          </p:nvPr>
        </p:nvSpPr>
        <p:spPr>
          <a:xfrm>
            <a:off x="6972300" y="6372486"/>
            <a:ext cx="2057400" cy="365125"/>
          </a:xfrm>
        </p:spPr>
        <p:txBody>
          <a:bodyPr/>
          <a:lstStyle/>
          <a:p>
            <a:fld id="{F7C2ABA0-2C79-4E71-91B6-07983140A210}" type="slidenum">
              <a:rPr kumimoji="1" lang="ja-JP" altLang="en-US" smtClean="0"/>
              <a:t>1</a:t>
            </a:fld>
            <a:endParaRPr kumimoji="1" lang="ja-JP" altLang="en-US" dirty="0"/>
          </a:p>
        </p:txBody>
      </p:sp>
    </p:spTree>
    <p:extLst>
      <p:ext uri="{BB962C8B-B14F-4D97-AF65-F5344CB8AC3E}">
        <p14:creationId xmlns:p14="http://schemas.microsoft.com/office/powerpoint/2010/main" val="23989465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p:cNvSpPr txBox="1"/>
          <p:nvPr/>
        </p:nvSpPr>
        <p:spPr>
          <a:xfrm>
            <a:off x="1163455" y="558177"/>
            <a:ext cx="6817091" cy="338554"/>
          </a:xfrm>
          <a:prstGeom prst="rect">
            <a:avLst/>
          </a:prstGeom>
          <a:noFill/>
        </p:spPr>
        <p:txBody>
          <a:bodyPr wrap="square" rtlCol="0">
            <a:spAutoFit/>
          </a:bodyPr>
          <a:lstStyle/>
          <a:p>
            <a:pPr algn="ctr"/>
            <a:r>
              <a:rPr lang="ja-JP" altLang="en-US" sz="1600" b="1" dirty="0">
                <a:latin typeface="Meiryo UI" panose="020B0604030504040204" pitchFamily="50" charset="-128"/>
                <a:ea typeface="Meiryo UI" panose="020B0604030504040204" pitchFamily="50" charset="-128"/>
              </a:rPr>
              <a:t>各年度４月１日時点での就労系サービスの利用者数</a:t>
            </a:r>
            <a:r>
              <a:rPr lang="ja-JP" altLang="en-US" sz="1600" dirty="0">
                <a:latin typeface="Meiryo UI" panose="020B0604030504040204" pitchFamily="50" charset="-128"/>
                <a:ea typeface="Meiryo UI" panose="020B0604030504040204" pitchFamily="50" charset="-128"/>
              </a:rPr>
              <a:t>（就労人数調査ベース）</a:t>
            </a:r>
            <a:endParaRPr lang="en-US" altLang="ja-JP" sz="1600" dirty="0">
              <a:latin typeface="Meiryo UI" panose="020B0604030504040204" pitchFamily="50" charset="-128"/>
              <a:ea typeface="Meiryo UI" panose="020B0604030504040204" pitchFamily="50" charset="-128"/>
            </a:endParaRPr>
          </a:p>
        </p:txBody>
      </p:sp>
      <p:graphicFrame>
        <p:nvGraphicFramePr>
          <p:cNvPr id="5" name="表 4">
            <a:extLst>
              <a:ext uri="{FF2B5EF4-FFF2-40B4-BE49-F238E27FC236}">
                <a16:creationId xmlns:a16="http://schemas.microsoft.com/office/drawing/2014/main" id="{0239C3ED-0425-468D-83AB-241E4FFA876C}"/>
              </a:ext>
            </a:extLst>
          </p:cNvPr>
          <p:cNvGraphicFramePr>
            <a:graphicFrameLocks noGrp="1"/>
          </p:cNvGraphicFramePr>
          <p:nvPr>
            <p:extLst>
              <p:ext uri="{D42A27DB-BD31-4B8C-83A1-F6EECF244321}">
                <p14:modId xmlns:p14="http://schemas.microsoft.com/office/powerpoint/2010/main" val="3981940762"/>
              </p:ext>
            </p:extLst>
          </p:nvPr>
        </p:nvGraphicFramePr>
        <p:xfrm>
          <a:off x="1889635" y="1000744"/>
          <a:ext cx="5180500" cy="1661891"/>
        </p:xfrm>
        <a:graphic>
          <a:graphicData uri="http://schemas.openxmlformats.org/drawingml/2006/table">
            <a:tbl>
              <a:tblPr/>
              <a:tblGrid>
                <a:gridCol w="1594000">
                  <a:extLst>
                    <a:ext uri="{9D8B030D-6E8A-4147-A177-3AD203B41FA5}">
                      <a16:colId xmlns:a16="http://schemas.microsoft.com/office/drawing/2014/main" val="1382636714"/>
                    </a:ext>
                  </a:extLst>
                </a:gridCol>
                <a:gridCol w="717300">
                  <a:extLst>
                    <a:ext uri="{9D8B030D-6E8A-4147-A177-3AD203B41FA5}">
                      <a16:colId xmlns:a16="http://schemas.microsoft.com/office/drawing/2014/main" val="2098753522"/>
                    </a:ext>
                  </a:extLst>
                </a:gridCol>
                <a:gridCol w="717300">
                  <a:extLst>
                    <a:ext uri="{9D8B030D-6E8A-4147-A177-3AD203B41FA5}">
                      <a16:colId xmlns:a16="http://schemas.microsoft.com/office/drawing/2014/main" val="2824523409"/>
                    </a:ext>
                  </a:extLst>
                </a:gridCol>
                <a:gridCol w="717300">
                  <a:extLst>
                    <a:ext uri="{9D8B030D-6E8A-4147-A177-3AD203B41FA5}">
                      <a16:colId xmlns:a16="http://schemas.microsoft.com/office/drawing/2014/main" val="3669535466"/>
                    </a:ext>
                  </a:extLst>
                </a:gridCol>
                <a:gridCol w="717300">
                  <a:extLst>
                    <a:ext uri="{9D8B030D-6E8A-4147-A177-3AD203B41FA5}">
                      <a16:colId xmlns:a16="http://schemas.microsoft.com/office/drawing/2014/main" val="2161309304"/>
                    </a:ext>
                  </a:extLst>
                </a:gridCol>
                <a:gridCol w="717300">
                  <a:extLst>
                    <a:ext uri="{9D8B030D-6E8A-4147-A177-3AD203B41FA5}">
                      <a16:colId xmlns:a16="http://schemas.microsoft.com/office/drawing/2014/main" val="3206041889"/>
                    </a:ext>
                  </a:extLst>
                </a:gridCol>
              </a:tblGrid>
              <a:tr h="273126">
                <a:tc>
                  <a:txBody>
                    <a:bodyPr/>
                    <a:lstStyle/>
                    <a:p>
                      <a:pPr algn="ctr" fontAlgn="b"/>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r>
                        <a:rPr lang="en-US" sz="1100" b="0" i="0" u="none" strike="noStrike" dirty="0">
                          <a:solidFill>
                            <a:srgbClr val="000000"/>
                          </a:solidFill>
                          <a:effectLst/>
                          <a:latin typeface="Meiryo UI" panose="020B0604030504040204" pitchFamily="50" charset="-128"/>
                          <a:ea typeface="Meiryo UI" panose="020B0604030504040204" pitchFamily="50" charset="-128"/>
                        </a:rPr>
                        <a:t>R4.4</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r>
                        <a:rPr lang="en-US" sz="1100" b="0" i="0" u="none" strike="noStrike" dirty="0">
                          <a:solidFill>
                            <a:srgbClr val="000000"/>
                          </a:solidFill>
                          <a:effectLst/>
                          <a:latin typeface="Meiryo UI" panose="020B0604030504040204" pitchFamily="50" charset="-128"/>
                          <a:ea typeface="Meiryo UI" panose="020B0604030504040204" pitchFamily="50" charset="-128"/>
                        </a:rPr>
                        <a:t>R5.4</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r>
                        <a:rPr lang="en-US" sz="1100" b="0" i="0" u="none" strike="noStrike" dirty="0">
                          <a:solidFill>
                            <a:srgbClr val="000000"/>
                          </a:solidFill>
                          <a:effectLst/>
                          <a:latin typeface="Meiryo UI" panose="020B0604030504040204" pitchFamily="50" charset="-128"/>
                          <a:ea typeface="Meiryo UI" panose="020B0604030504040204" pitchFamily="50" charset="-128"/>
                        </a:rPr>
                        <a:t>R6.4</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r>
                        <a:rPr lang="en-US" sz="1100" b="0" i="0" u="none" strike="noStrike" dirty="0">
                          <a:solidFill>
                            <a:srgbClr val="000000"/>
                          </a:solidFill>
                          <a:effectLst/>
                          <a:latin typeface="Meiryo UI" panose="020B0604030504040204" pitchFamily="50" charset="-128"/>
                          <a:ea typeface="Meiryo UI" panose="020B0604030504040204" pitchFamily="50" charset="-128"/>
                        </a:rPr>
                        <a:t>R</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7</a:t>
                      </a:r>
                      <a:r>
                        <a:rPr lang="en-US" sz="1100" b="0" i="0" u="none" strike="noStrike" dirty="0">
                          <a:solidFill>
                            <a:srgbClr val="000000"/>
                          </a:solidFill>
                          <a:effectLst/>
                          <a:latin typeface="Meiryo UI" panose="020B0604030504040204" pitchFamily="50" charset="-128"/>
                          <a:ea typeface="Meiryo UI" panose="020B0604030504040204" pitchFamily="50" charset="-128"/>
                        </a:rPr>
                        <a:t>.4</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b"/>
                      <a:r>
                        <a:rPr lang="en-US" sz="1100" b="0" i="0" u="none" strike="noStrike" dirty="0">
                          <a:solidFill>
                            <a:srgbClr val="000000"/>
                          </a:solidFill>
                          <a:effectLst/>
                          <a:latin typeface="Meiryo UI" panose="020B0604030504040204" pitchFamily="50" charset="-128"/>
                          <a:ea typeface="Meiryo UI" panose="020B0604030504040204" pitchFamily="50" charset="-128"/>
                        </a:rPr>
                        <a:t>R</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8</a:t>
                      </a:r>
                      <a:r>
                        <a:rPr lang="en-US" sz="1100" b="0" i="0" u="none" strike="noStrike" dirty="0">
                          <a:solidFill>
                            <a:srgbClr val="000000"/>
                          </a:solidFill>
                          <a:effectLst/>
                          <a:latin typeface="Meiryo UI" panose="020B0604030504040204" pitchFamily="50" charset="-128"/>
                          <a:ea typeface="Meiryo UI" panose="020B0604030504040204" pitchFamily="50" charset="-128"/>
                        </a:rPr>
                        <a:t>.4</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645207343"/>
                  </a:ext>
                </a:extLst>
              </a:tr>
              <a:tr h="273126">
                <a:tc>
                  <a:txBody>
                    <a:bodyPr/>
                    <a:lstStyle/>
                    <a:p>
                      <a:pPr algn="ctr" fontAlgn="b"/>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就労移行支援</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b"/>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3,835</a:t>
                      </a:r>
                    </a:p>
                  </a:txBody>
                  <a:tcPr marL="0" marR="108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b"/>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3,801</a:t>
                      </a:r>
                    </a:p>
                  </a:txBody>
                  <a:tcPr marL="0" marR="108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b"/>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3,935</a:t>
                      </a:r>
                    </a:p>
                  </a:txBody>
                  <a:tcPr marL="0" marR="108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3,777</a:t>
                      </a:r>
                    </a:p>
                  </a:txBody>
                  <a:tcPr marL="7620" marR="108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lvl="0"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3,910</a:t>
                      </a:r>
                    </a:p>
                  </a:txBody>
                  <a:tcPr marL="7620" marR="108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45507"/>
                  </a:ext>
                </a:extLst>
              </a:tr>
              <a:tr h="273126">
                <a:tc>
                  <a:txBody>
                    <a:bodyPr/>
                    <a:lstStyle/>
                    <a:p>
                      <a:pPr algn="ctr" fontAlgn="b"/>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就労継続支援</a:t>
                      </a:r>
                      <a:r>
                        <a:rPr lang="en-US" sz="1100" b="0" i="0" u="none" strike="noStrike" dirty="0">
                          <a:solidFill>
                            <a:srgbClr val="000000"/>
                          </a:solidFill>
                          <a:effectLst/>
                          <a:latin typeface="Meiryo UI" panose="020B0604030504040204" pitchFamily="50" charset="-128"/>
                          <a:ea typeface="Meiryo UI" panose="020B0604030504040204" pitchFamily="50" charset="-128"/>
                        </a:rPr>
                        <a:t>Ａ</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型</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b"/>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7,680</a:t>
                      </a:r>
                    </a:p>
                  </a:txBody>
                  <a:tcPr marL="0" marR="108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b"/>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8,303</a:t>
                      </a:r>
                    </a:p>
                  </a:txBody>
                  <a:tcPr marL="0" marR="108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b"/>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9,165</a:t>
                      </a:r>
                    </a:p>
                  </a:txBody>
                  <a:tcPr marL="0" marR="108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8,767</a:t>
                      </a:r>
                    </a:p>
                  </a:txBody>
                  <a:tcPr marL="7620" marR="108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9,059</a:t>
                      </a:r>
                    </a:p>
                  </a:txBody>
                  <a:tcPr marL="7620" marR="108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5921399"/>
                  </a:ext>
                </a:extLst>
              </a:tr>
              <a:tr h="273126">
                <a:tc>
                  <a:txBody>
                    <a:bodyPr/>
                    <a:lstStyle/>
                    <a:p>
                      <a:pPr algn="ctr" fontAlgn="b"/>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就労継続支援</a:t>
                      </a:r>
                      <a:r>
                        <a:rPr lang="en-US" sz="1100" b="0" i="0" u="none" strike="noStrike" dirty="0">
                          <a:solidFill>
                            <a:srgbClr val="000000"/>
                          </a:solidFill>
                          <a:effectLst/>
                          <a:latin typeface="Meiryo UI" panose="020B0604030504040204" pitchFamily="50" charset="-128"/>
                          <a:ea typeface="Meiryo UI" panose="020B0604030504040204" pitchFamily="50" charset="-128"/>
                        </a:rPr>
                        <a:t>Ｂ</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型</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b"/>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23,344</a:t>
                      </a:r>
                    </a:p>
                  </a:txBody>
                  <a:tcPr marL="0" marR="108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b"/>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26,501</a:t>
                      </a:r>
                    </a:p>
                  </a:txBody>
                  <a:tcPr marL="0" marR="108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b"/>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30,447</a:t>
                      </a:r>
                    </a:p>
                  </a:txBody>
                  <a:tcPr marL="0" marR="108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36,646</a:t>
                      </a:r>
                    </a:p>
                  </a:txBody>
                  <a:tcPr marL="7620" marR="108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44,467</a:t>
                      </a:r>
                    </a:p>
                  </a:txBody>
                  <a:tcPr marL="7620" marR="108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18193678"/>
                  </a:ext>
                </a:extLst>
              </a:tr>
              <a:tr h="285335">
                <a:tc>
                  <a:txBody>
                    <a:bodyPr/>
                    <a:lstStyle/>
                    <a:p>
                      <a:pPr algn="ctr" fontAlgn="b"/>
                      <a:r>
                        <a:rPr lang="zh-CN" altLang="en-US" sz="1100" b="0" i="0" u="none" strike="noStrike" dirty="0">
                          <a:solidFill>
                            <a:srgbClr val="000000"/>
                          </a:solidFill>
                          <a:effectLst/>
                          <a:latin typeface="Meiryo UI" panose="020B0604030504040204" pitchFamily="50" charset="-128"/>
                          <a:ea typeface="Meiryo UI" panose="020B0604030504040204" pitchFamily="50" charset="-128"/>
                        </a:rPr>
                        <a:t>就労定着支援</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b"/>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1,502</a:t>
                      </a:r>
                    </a:p>
                  </a:txBody>
                  <a:tcPr marL="0" marR="108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b"/>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1,666</a:t>
                      </a:r>
                      <a:endParaRPr lang="ja-JP" altLang="en-US" sz="1100" b="0" i="0" u="none" strike="noStrike" dirty="0">
                        <a:solidFill>
                          <a:schemeClr val="tx1"/>
                        </a:solidFill>
                        <a:effectLst/>
                        <a:latin typeface="Meiryo UI" panose="020B0604030504040204" pitchFamily="50" charset="-128"/>
                        <a:ea typeface="Meiryo UI" panose="020B0604030504040204" pitchFamily="50" charset="-128"/>
                      </a:endParaRPr>
                    </a:p>
                  </a:txBody>
                  <a:tcPr marL="0" marR="108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b"/>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1,787</a:t>
                      </a:r>
                    </a:p>
                  </a:txBody>
                  <a:tcPr marL="0" marR="108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1,782</a:t>
                      </a:r>
                    </a:p>
                  </a:txBody>
                  <a:tcPr marL="7620" marR="108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1,852</a:t>
                      </a:r>
                    </a:p>
                  </a:txBody>
                  <a:tcPr marL="7620" marR="108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78166679"/>
                  </a:ext>
                </a:extLst>
              </a:tr>
              <a:tr h="284052">
                <a:tc>
                  <a:txBody>
                    <a:bodyPr/>
                    <a:lstStyle/>
                    <a:p>
                      <a:pPr algn="ctr" fontAlgn="b"/>
                      <a:r>
                        <a:rPr lang="ja-JP" altLang="en-US" sz="1100" b="1" i="0" u="none" strike="noStrike" dirty="0">
                          <a:solidFill>
                            <a:srgbClr val="000000"/>
                          </a:solidFill>
                          <a:effectLst/>
                          <a:latin typeface="Meiryo UI" panose="020B0604030504040204" pitchFamily="50" charset="-128"/>
                          <a:ea typeface="Meiryo UI" panose="020B0604030504040204" pitchFamily="50" charset="-128"/>
                        </a:rPr>
                        <a:t>合計</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b"/>
                      <a:r>
                        <a:rPr lang="en-US" altLang="ja-JP" sz="1100" b="1" i="0" u="none" strike="noStrike" dirty="0">
                          <a:solidFill>
                            <a:schemeClr val="tx1"/>
                          </a:solidFill>
                          <a:effectLst/>
                          <a:latin typeface="Meiryo UI" panose="020B0604030504040204" pitchFamily="50" charset="-128"/>
                          <a:ea typeface="Meiryo UI" panose="020B0604030504040204" pitchFamily="50" charset="-128"/>
                        </a:rPr>
                        <a:t>36,361</a:t>
                      </a:r>
                    </a:p>
                  </a:txBody>
                  <a:tcPr marL="0" marR="108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b"/>
                      <a:r>
                        <a:rPr lang="en-US" altLang="ja-JP" sz="1100" b="1" i="0" u="none" strike="noStrike" dirty="0">
                          <a:solidFill>
                            <a:schemeClr val="tx1"/>
                          </a:solidFill>
                          <a:effectLst/>
                          <a:latin typeface="Meiryo UI" panose="020B0604030504040204" pitchFamily="50" charset="-128"/>
                          <a:ea typeface="Meiryo UI" panose="020B0604030504040204" pitchFamily="50" charset="-128"/>
                        </a:rPr>
                        <a:t>40,271</a:t>
                      </a:r>
                    </a:p>
                  </a:txBody>
                  <a:tcPr marL="0" marR="108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b"/>
                      <a:r>
                        <a:rPr lang="en-US" altLang="ja-JP" sz="1100" b="1" i="0" u="none" strike="noStrike" dirty="0">
                          <a:solidFill>
                            <a:srgbClr val="000000"/>
                          </a:solidFill>
                          <a:effectLst/>
                          <a:latin typeface="Meiryo UI" panose="020B0604030504040204" pitchFamily="50" charset="-128"/>
                          <a:ea typeface="Meiryo UI" panose="020B0604030504040204" pitchFamily="50" charset="-128"/>
                        </a:rPr>
                        <a:t>45,334</a:t>
                      </a:r>
                    </a:p>
                  </a:txBody>
                  <a:tcPr marL="0" marR="10800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1" i="0" u="none" strike="noStrike" dirty="0">
                          <a:solidFill>
                            <a:srgbClr val="000000"/>
                          </a:solidFill>
                          <a:effectLst/>
                          <a:latin typeface="Meiryo UI" panose="020B0604030504040204" pitchFamily="50" charset="-128"/>
                          <a:ea typeface="Meiryo UI" panose="020B0604030504040204" pitchFamily="50" charset="-128"/>
                        </a:rPr>
                        <a:t>50,972</a:t>
                      </a:r>
                    </a:p>
                  </a:txBody>
                  <a:tcPr marL="7620" marR="108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1" i="0" u="none" strike="noStrike" dirty="0">
                          <a:solidFill>
                            <a:srgbClr val="000000"/>
                          </a:solidFill>
                          <a:effectLst/>
                          <a:latin typeface="Meiryo UI" panose="020B0604030504040204" pitchFamily="50" charset="-128"/>
                          <a:ea typeface="Meiryo UI" panose="020B0604030504040204" pitchFamily="50" charset="-128"/>
                        </a:rPr>
                        <a:t>59,979</a:t>
                      </a:r>
                    </a:p>
                  </a:txBody>
                  <a:tcPr marL="7620" marR="108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02384354"/>
                  </a:ext>
                </a:extLst>
              </a:tr>
            </a:tbl>
          </a:graphicData>
        </a:graphic>
      </p:graphicFrame>
      <p:sp>
        <p:nvSpPr>
          <p:cNvPr id="11" name="テキスト ボックス 10">
            <a:extLst>
              <a:ext uri="{FF2B5EF4-FFF2-40B4-BE49-F238E27FC236}">
                <a16:creationId xmlns:a16="http://schemas.microsoft.com/office/drawing/2014/main" id="{829E7AEE-57F5-4EE0-AF81-00A2E08C6093}"/>
              </a:ext>
            </a:extLst>
          </p:cNvPr>
          <p:cNvSpPr txBox="1"/>
          <p:nvPr/>
        </p:nvSpPr>
        <p:spPr>
          <a:xfrm>
            <a:off x="1033532" y="6043921"/>
            <a:ext cx="1690226" cy="261610"/>
          </a:xfrm>
          <a:prstGeom prst="rect">
            <a:avLst/>
          </a:prstGeom>
          <a:noFill/>
        </p:spPr>
        <p:txBody>
          <a:bodyPr wrap="square" rtlCol="0">
            <a:spAutoFit/>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就労移行支援</a:t>
            </a:r>
          </a:p>
        </p:txBody>
      </p:sp>
      <p:sp>
        <p:nvSpPr>
          <p:cNvPr id="12" name="テキスト ボックス 11">
            <a:extLst>
              <a:ext uri="{FF2B5EF4-FFF2-40B4-BE49-F238E27FC236}">
                <a16:creationId xmlns:a16="http://schemas.microsoft.com/office/drawing/2014/main" id="{829E7AEE-57F5-4EE0-AF81-00A2E08C6093}"/>
              </a:ext>
            </a:extLst>
          </p:cNvPr>
          <p:cNvSpPr txBox="1"/>
          <p:nvPr/>
        </p:nvSpPr>
        <p:spPr>
          <a:xfrm>
            <a:off x="2995259" y="6043921"/>
            <a:ext cx="1690226" cy="261610"/>
          </a:xfrm>
          <a:prstGeom prst="rect">
            <a:avLst/>
          </a:prstGeom>
          <a:noFill/>
        </p:spPr>
        <p:txBody>
          <a:bodyPr wrap="square" rtlCol="0">
            <a:spAutoFit/>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就労継続支援Ａ型</a:t>
            </a:r>
          </a:p>
        </p:txBody>
      </p:sp>
      <p:sp>
        <p:nvSpPr>
          <p:cNvPr id="14" name="テキスト ボックス 13">
            <a:extLst>
              <a:ext uri="{FF2B5EF4-FFF2-40B4-BE49-F238E27FC236}">
                <a16:creationId xmlns:a16="http://schemas.microsoft.com/office/drawing/2014/main" id="{829E7AEE-57F5-4EE0-AF81-00A2E08C6093}"/>
              </a:ext>
            </a:extLst>
          </p:cNvPr>
          <p:cNvSpPr txBox="1"/>
          <p:nvPr/>
        </p:nvSpPr>
        <p:spPr>
          <a:xfrm>
            <a:off x="4965453" y="6043921"/>
            <a:ext cx="1690226" cy="261610"/>
          </a:xfrm>
          <a:prstGeom prst="rect">
            <a:avLst/>
          </a:prstGeom>
          <a:noFill/>
        </p:spPr>
        <p:txBody>
          <a:bodyPr wrap="square" rtlCol="0">
            <a:spAutoFit/>
          </a:bodyPr>
          <a:lstStyle/>
          <a:p>
            <a:pPr algn="ctr" fontAlgn="ctr"/>
            <a:r>
              <a:rPr lang="ja-JP" altLang="en-US" sz="1100" dirty="0">
                <a:solidFill>
                  <a:srgbClr val="000000"/>
                </a:solidFill>
                <a:latin typeface="Meiryo UI" panose="020B0604030504040204" pitchFamily="50" charset="-128"/>
                <a:ea typeface="Meiryo UI" panose="020B0604030504040204" pitchFamily="50" charset="-128"/>
              </a:rPr>
              <a:t>就労継続支援Ｂ型</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829E7AEE-57F5-4EE0-AF81-00A2E08C6093}"/>
              </a:ext>
            </a:extLst>
          </p:cNvPr>
          <p:cNvSpPr txBox="1"/>
          <p:nvPr/>
        </p:nvSpPr>
        <p:spPr>
          <a:xfrm>
            <a:off x="6901782" y="6043921"/>
            <a:ext cx="1690226" cy="261610"/>
          </a:xfrm>
          <a:prstGeom prst="rect">
            <a:avLst/>
          </a:prstGeom>
          <a:noFill/>
        </p:spPr>
        <p:txBody>
          <a:bodyPr wrap="square" rtlCol="0">
            <a:spAutoFit/>
          </a:bodyPr>
          <a:lstStyle/>
          <a:p>
            <a:pPr algn="ctr" fontAlgn="ctr"/>
            <a:r>
              <a:rPr lang="ja-JP" altLang="en-US" sz="1100" dirty="0">
                <a:solidFill>
                  <a:srgbClr val="000000"/>
                </a:solidFill>
                <a:latin typeface="Meiryo UI" panose="020B0604030504040204" pitchFamily="50" charset="-128"/>
                <a:ea typeface="Meiryo UI" panose="020B0604030504040204" pitchFamily="50" charset="-128"/>
              </a:rPr>
              <a:t>就労定着支援</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p:txBody>
      </p:sp>
      <p:sp>
        <p:nvSpPr>
          <p:cNvPr id="17" name="スライド番号プレースホルダー 3">
            <a:extLst>
              <a:ext uri="{FF2B5EF4-FFF2-40B4-BE49-F238E27FC236}">
                <a16:creationId xmlns:a16="http://schemas.microsoft.com/office/drawing/2014/main" id="{CB85A417-CE29-40A0-B169-B130F1ABFD7C}"/>
              </a:ext>
            </a:extLst>
          </p:cNvPr>
          <p:cNvSpPr txBox="1">
            <a:spLocks/>
          </p:cNvSpPr>
          <p:nvPr/>
        </p:nvSpPr>
        <p:spPr>
          <a:xfrm>
            <a:off x="6972300" y="6372486"/>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F7C2ABA0-2C79-4E71-91B6-07983140A210}" type="slidenum">
              <a:rPr lang="ja-JP" altLang="en-US" smtClean="0"/>
              <a:pPr/>
              <a:t>10</a:t>
            </a:fld>
            <a:endParaRPr lang="ja-JP" altLang="en-US" dirty="0"/>
          </a:p>
        </p:txBody>
      </p:sp>
      <p:sp>
        <p:nvSpPr>
          <p:cNvPr id="18" name="テキスト ボックス 17">
            <a:extLst>
              <a:ext uri="{FF2B5EF4-FFF2-40B4-BE49-F238E27FC236}">
                <a16:creationId xmlns:a16="http://schemas.microsoft.com/office/drawing/2014/main" id="{DC843491-4B1A-44B5-8376-3A94448165D3}"/>
              </a:ext>
            </a:extLst>
          </p:cNvPr>
          <p:cNvSpPr txBox="1"/>
          <p:nvPr/>
        </p:nvSpPr>
        <p:spPr>
          <a:xfrm>
            <a:off x="152359" y="143297"/>
            <a:ext cx="1286028"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基礎データ</a:t>
            </a:r>
            <a:endParaRPr lang="en-US" altLang="ja-JP" sz="1200" dirty="0">
              <a:latin typeface="Meiryo UI" panose="020B0604030504040204" pitchFamily="50" charset="-128"/>
              <a:ea typeface="Meiryo UI" panose="020B0604030504040204" pitchFamily="50" charset="-128"/>
            </a:endParaRPr>
          </a:p>
        </p:txBody>
      </p:sp>
      <p:graphicFrame>
        <p:nvGraphicFramePr>
          <p:cNvPr id="6" name="グラフ 5">
            <a:extLst>
              <a:ext uri="{FF2B5EF4-FFF2-40B4-BE49-F238E27FC236}">
                <a16:creationId xmlns:a16="http://schemas.microsoft.com/office/drawing/2014/main" id="{E4CBEA07-9612-4B80-9D1D-7E501089DD30}"/>
              </a:ext>
            </a:extLst>
          </p:cNvPr>
          <p:cNvGraphicFramePr/>
          <p:nvPr>
            <p:extLst>
              <p:ext uri="{D42A27DB-BD31-4B8C-83A1-F6EECF244321}">
                <p14:modId xmlns:p14="http://schemas.microsoft.com/office/powerpoint/2010/main" val="2370940840"/>
              </p:ext>
            </p:extLst>
          </p:nvPr>
        </p:nvGraphicFramePr>
        <p:xfrm>
          <a:off x="432000" y="2819401"/>
          <a:ext cx="8280000" cy="324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182510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p:cNvSpPr txBox="1"/>
          <p:nvPr/>
        </p:nvSpPr>
        <p:spPr>
          <a:xfrm>
            <a:off x="2155592" y="556809"/>
            <a:ext cx="4832816" cy="338554"/>
          </a:xfrm>
          <a:prstGeom prst="rect">
            <a:avLst/>
          </a:prstGeom>
          <a:noFill/>
        </p:spPr>
        <p:txBody>
          <a:bodyPr wrap="square" rtlCol="0">
            <a:spAutoFit/>
          </a:bodyPr>
          <a:lstStyle/>
          <a:p>
            <a:pPr algn="ctr"/>
            <a:r>
              <a:rPr lang="ja-JP" altLang="en-US" sz="1600" b="1" dirty="0">
                <a:latin typeface="Meiryo UI" panose="020B0604030504040204" pitchFamily="50" charset="-128"/>
                <a:ea typeface="Meiryo UI" panose="020B0604030504040204" pitchFamily="50" charset="-128"/>
              </a:rPr>
              <a:t>就労系サービスの事業所数の推移</a:t>
            </a:r>
            <a:r>
              <a:rPr lang="ja-JP" altLang="en-US" sz="1600" dirty="0">
                <a:latin typeface="Meiryo UI" panose="020B0604030504040204" pitchFamily="50" charset="-128"/>
                <a:ea typeface="Meiryo UI" panose="020B0604030504040204" pitchFamily="50" charset="-128"/>
              </a:rPr>
              <a:t>（４月１日時点）</a:t>
            </a:r>
            <a:endParaRPr lang="en-US" altLang="ja-JP" sz="1600" dirty="0">
              <a:latin typeface="Meiryo UI" panose="020B0604030504040204" pitchFamily="50" charset="-128"/>
              <a:ea typeface="Meiryo UI" panose="020B0604030504040204" pitchFamily="50" charset="-128"/>
            </a:endParaRPr>
          </a:p>
        </p:txBody>
      </p:sp>
      <p:sp>
        <p:nvSpPr>
          <p:cNvPr id="11" name="スライド番号プレースホルダー 3">
            <a:extLst>
              <a:ext uri="{FF2B5EF4-FFF2-40B4-BE49-F238E27FC236}">
                <a16:creationId xmlns:a16="http://schemas.microsoft.com/office/drawing/2014/main" id="{DC8E5B0D-2F37-4C61-A0E1-32BBBB4A03C8}"/>
              </a:ext>
            </a:extLst>
          </p:cNvPr>
          <p:cNvSpPr txBox="1">
            <a:spLocks/>
          </p:cNvSpPr>
          <p:nvPr/>
        </p:nvSpPr>
        <p:spPr>
          <a:xfrm>
            <a:off x="6972300" y="6372486"/>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F7C2ABA0-2C79-4E71-91B6-07983140A210}" type="slidenum">
              <a:rPr lang="ja-JP" altLang="en-US" smtClean="0"/>
              <a:pPr/>
              <a:t>11</a:t>
            </a:fld>
            <a:endParaRPr lang="ja-JP" altLang="en-US" dirty="0"/>
          </a:p>
        </p:txBody>
      </p:sp>
      <p:sp>
        <p:nvSpPr>
          <p:cNvPr id="15" name="テキスト ボックス 14">
            <a:extLst>
              <a:ext uri="{FF2B5EF4-FFF2-40B4-BE49-F238E27FC236}">
                <a16:creationId xmlns:a16="http://schemas.microsoft.com/office/drawing/2014/main" id="{44E2BF05-7577-4BF9-9514-FD9A6C7CE299}"/>
              </a:ext>
            </a:extLst>
          </p:cNvPr>
          <p:cNvSpPr txBox="1"/>
          <p:nvPr/>
        </p:nvSpPr>
        <p:spPr>
          <a:xfrm>
            <a:off x="152359" y="143297"/>
            <a:ext cx="1286028"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基礎データ</a:t>
            </a:r>
            <a:endParaRPr lang="en-US" altLang="ja-JP" sz="1200" dirty="0">
              <a:latin typeface="Meiryo UI" panose="020B0604030504040204" pitchFamily="50" charset="-128"/>
              <a:ea typeface="Meiryo UI" panose="020B0604030504040204" pitchFamily="50" charset="-128"/>
            </a:endParaRPr>
          </a:p>
        </p:txBody>
      </p:sp>
      <p:graphicFrame>
        <p:nvGraphicFramePr>
          <p:cNvPr id="5" name="グラフ 4">
            <a:extLst>
              <a:ext uri="{FF2B5EF4-FFF2-40B4-BE49-F238E27FC236}">
                <a16:creationId xmlns:a16="http://schemas.microsoft.com/office/drawing/2014/main" id="{6E55CBA8-DEFF-4B6D-848B-AD90015A22DD}"/>
              </a:ext>
            </a:extLst>
          </p:cNvPr>
          <p:cNvGraphicFramePr/>
          <p:nvPr>
            <p:extLst>
              <p:ext uri="{D42A27DB-BD31-4B8C-83A1-F6EECF244321}">
                <p14:modId xmlns:p14="http://schemas.microsoft.com/office/powerpoint/2010/main" val="407277824"/>
              </p:ext>
            </p:extLst>
          </p:nvPr>
        </p:nvGraphicFramePr>
        <p:xfrm>
          <a:off x="719667" y="1109133"/>
          <a:ext cx="7890933" cy="4336879"/>
        </p:xfrm>
        <a:graphic>
          <a:graphicData uri="http://schemas.openxmlformats.org/drawingml/2006/chart">
            <c:chart xmlns:c="http://schemas.openxmlformats.org/drawingml/2006/chart" xmlns:r="http://schemas.openxmlformats.org/officeDocument/2006/relationships" r:id="rId3"/>
          </a:graphicData>
        </a:graphic>
      </p:graphicFrame>
      <p:sp>
        <p:nvSpPr>
          <p:cNvPr id="14" name="テキスト ボックス 13">
            <a:extLst>
              <a:ext uri="{FF2B5EF4-FFF2-40B4-BE49-F238E27FC236}">
                <a16:creationId xmlns:a16="http://schemas.microsoft.com/office/drawing/2014/main" id="{3881C314-8CCB-479E-AFA5-C7D4EDDA202B}"/>
              </a:ext>
            </a:extLst>
          </p:cNvPr>
          <p:cNvSpPr txBox="1"/>
          <p:nvPr/>
        </p:nvSpPr>
        <p:spPr>
          <a:xfrm>
            <a:off x="1196197" y="5395252"/>
            <a:ext cx="1690226" cy="261610"/>
          </a:xfrm>
          <a:prstGeom prst="rect">
            <a:avLst/>
          </a:prstGeom>
          <a:noFill/>
        </p:spPr>
        <p:txBody>
          <a:bodyPr wrap="square" rtlCol="0">
            <a:spAutoFit/>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就労移行支援</a:t>
            </a:r>
          </a:p>
        </p:txBody>
      </p:sp>
      <p:sp>
        <p:nvSpPr>
          <p:cNvPr id="16" name="テキスト ボックス 15">
            <a:extLst>
              <a:ext uri="{FF2B5EF4-FFF2-40B4-BE49-F238E27FC236}">
                <a16:creationId xmlns:a16="http://schemas.microsoft.com/office/drawing/2014/main" id="{C829AAA3-5452-4579-B23E-30C1688BC211}"/>
              </a:ext>
            </a:extLst>
          </p:cNvPr>
          <p:cNvSpPr txBox="1"/>
          <p:nvPr/>
        </p:nvSpPr>
        <p:spPr>
          <a:xfrm>
            <a:off x="3094354" y="5410444"/>
            <a:ext cx="1690226" cy="261610"/>
          </a:xfrm>
          <a:prstGeom prst="rect">
            <a:avLst/>
          </a:prstGeom>
          <a:noFill/>
        </p:spPr>
        <p:txBody>
          <a:bodyPr wrap="square" rtlCol="0">
            <a:spAutoFit/>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就労継続支援Ａ型</a:t>
            </a:r>
          </a:p>
        </p:txBody>
      </p:sp>
      <p:sp>
        <p:nvSpPr>
          <p:cNvPr id="17" name="テキスト ボックス 16">
            <a:extLst>
              <a:ext uri="{FF2B5EF4-FFF2-40B4-BE49-F238E27FC236}">
                <a16:creationId xmlns:a16="http://schemas.microsoft.com/office/drawing/2014/main" id="{C27CF879-B325-4451-BAF9-4563BEBEFCA9}"/>
              </a:ext>
            </a:extLst>
          </p:cNvPr>
          <p:cNvSpPr txBox="1"/>
          <p:nvPr/>
        </p:nvSpPr>
        <p:spPr>
          <a:xfrm>
            <a:off x="4947955" y="5427133"/>
            <a:ext cx="1690226" cy="261610"/>
          </a:xfrm>
          <a:prstGeom prst="rect">
            <a:avLst/>
          </a:prstGeom>
          <a:noFill/>
        </p:spPr>
        <p:txBody>
          <a:bodyPr wrap="square" rtlCol="0">
            <a:spAutoFit/>
          </a:bodyPr>
          <a:lstStyle/>
          <a:p>
            <a:pPr algn="ctr" fontAlgn="ctr"/>
            <a:r>
              <a:rPr lang="ja-JP" altLang="en-US" sz="1100" dirty="0">
                <a:solidFill>
                  <a:srgbClr val="000000"/>
                </a:solidFill>
                <a:latin typeface="Meiryo UI" panose="020B0604030504040204" pitchFamily="50" charset="-128"/>
                <a:ea typeface="Meiryo UI" panose="020B0604030504040204" pitchFamily="50" charset="-128"/>
              </a:rPr>
              <a:t>就労継続支援Ｂ型</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F3B248A3-BCA2-49E0-8CB2-2449C77399CC}"/>
              </a:ext>
            </a:extLst>
          </p:cNvPr>
          <p:cNvSpPr txBox="1"/>
          <p:nvPr/>
        </p:nvSpPr>
        <p:spPr>
          <a:xfrm>
            <a:off x="6869574" y="5409943"/>
            <a:ext cx="1690226" cy="261610"/>
          </a:xfrm>
          <a:prstGeom prst="rect">
            <a:avLst/>
          </a:prstGeom>
          <a:noFill/>
        </p:spPr>
        <p:txBody>
          <a:bodyPr wrap="square" rtlCol="0">
            <a:spAutoFit/>
          </a:bodyPr>
          <a:lstStyle/>
          <a:p>
            <a:pPr algn="ctr" fontAlgn="ctr"/>
            <a:r>
              <a:rPr lang="ja-JP" altLang="en-US" sz="1100" dirty="0">
                <a:solidFill>
                  <a:srgbClr val="000000"/>
                </a:solidFill>
                <a:latin typeface="Meiryo UI" panose="020B0604030504040204" pitchFamily="50" charset="-128"/>
                <a:ea typeface="Meiryo UI" panose="020B0604030504040204" pitchFamily="50" charset="-128"/>
              </a:rPr>
              <a:t>就労定着支援</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D15DB8F0-2ECF-4E1B-A764-94AD89020F47}"/>
              </a:ext>
            </a:extLst>
          </p:cNvPr>
          <p:cNvSpPr txBox="1"/>
          <p:nvPr/>
        </p:nvSpPr>
        <p:spPr>
          <a:xfrm>
            <a:off x="7426271" y="5868889"/>
            <a:ext cx="1603429" cy="261610"/>
          </a:xfrm>
          <a:prstGeom prst="rect">
            <a:avLst/>
          </a:prstGeom>
          <a:noFill/>
        </p:spPr>
        <p:txBody>
          <a:bodyPr wrap="square" rtlCol="0">
            <a:spAutoFit/>
          </a:bodyPr>
          <a:lstStyle/>
          <a:p>
            <a:r>
              <a:rPr lang="ja-JP" altLang="en-US" sz="1100" dirty="0">
                <a:latin typeface="Meiryo UI" panose="020B0604030504040204" pitchFamily="50" charset="-128"/>
                <a:ea typeface="Meiryo UI" panose="020B0604030504040204" pitchFamily="50" charset="-128"/>
              </a:rPr>
              <a:t>出典：国保連データ</a:t>
            </a:r>
            <a:endParaRPr lang="en-US" altLang="ja-JP" sz="11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383924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958143" y="555763"/>
            <a:ext cx="5227713" cy="338554"/>
          </a:xfrm>
          <a:prstGeom prst="rect">
            <a:avLst/>
          </a:prstGeom>
          <a:noFill/>
        </p:spPr>
        <p:txBody>
          <a:bodyPr wrap="none" rtlCol="0">
            <a:spAutoFit/>
          </a:bodyPr>
          <a:lstStyle/>
          <a:p>
            <a:pPr algn="ctr"/>
            <a:r>
              <a:rPr kumimoji="1" lang="ja-JP" altLang="en-US" sz="1600" b="1" dirty="0">
                <a:latin typeface="Meiryo UI" panose="020B0604030504040204" pitchFamily="50" charset="-128"/>
                <a:ea typeface="Meiryo UI" panose="020B0604030504040204" pitchFamily="50" charset="-128"/>
              </a:rPr>
              <a:t>府内の就労移行支援事業所数の推移</a:t>
            </a:r>
            <a:r>
              <a:rPr kumimoji="1" lang="ja-JP" altLang="en-US" sz="1400" dirty="0">
                <a:latin typeface="Meiryo UI" panose="020B0604030504040204" pitchFamily="50" charset="-128"/>
                <a:ea typeface="Meiryo UI" panose="020B0604030504040204" pitchFamily="50" charset="-128"/>
              </a:rPr>
              <a:t>（各年</a:t>
            </a:r>
            <a:r>
              <a:rPr lang="ja-JP" altLang="en-US" sz="1400" dirty="0">
                <a:latin typeface="Meiryo UI" panose="020B0604030504040204" pitchFamily="50" charset="-128"/>
                <a:ea typeface="Meiryo UI" panose="020B0604030504040204" pitchFamily="50" charset="-128"/>
              </a:rPr>
              <a:t>４</a:t>
            </a:r>
            <a:r>
              <a:rPr kumimoji="1" lang="ja-JP" altLang="en-US" sz="1400" dirty="0">
                <a:latin typeface="Meiryo UI" panose="020B0604030504040204" pitchFamily="50" charset="-128"/>
                <a:ea typeface="Meiryo UI" panose="020B0604030504040204" pitchFamily="50" charset="-128"/>
              </a:rPr>
              <a:t>月１日時点）</a:t>
            </a:r>
          </a:p>
        </p:txBody>
      </p:sp>
      <p:graphicFrame>
        <p:nvGraphicFramePr>
          <p:cNvPr id="12" name="表 11"/>
          <p:cNvGraphicFramePr>
            <a:graphicFrameLocks noGrp="1"/>
          </p:cNvGraphicFramePr>
          <p:nvPr>
            <p:extLst>
              <p:ext uri="{D42A27DB-BD31-4B8C-83A1-F6EECF244321}">
                <p14:modId xmlns:p14="http://schemas.microsoft.com/office/powerpoint/2010/main" val="1769868925"/>
              </p:ext>
            </p:extLst>
          </p:nvPr>
        </p:nvGraphicFramePr>
        <p:xfrm>
          <a:off x="277334" y="954277"/>
          <a:ext cx="4212000" cy="4752000"/>
        </p:xfrm>
        <a:graphic>
          <a:graphicData uri="http://schemas.openxmlformats.org/drawingml/2006/table">
            <a:tbl>
              <a:tblPr bandRow="1">
                <a:tableStyleId>{8799B23B-EC83-4686-B30A-512413B5E67A}</a:tableStyleId>
              </a:tblPr>
              <a:tblGrid>
                <a:gridCol w="972000">
                  <a:extLst>
                    <a:ext uri="{9D8B030D-6E8A-4147-A177-3AD203B41FA5}">
                      <a16:colId xmlns:a16="http://schemas.microsoft.com/office/drawing/2014/main" val="1520177582"/>
                    </a:ext>
                  </a:extLst>
                </a:gridCol>
                <a:gridCol w="720000">
                  <a:extLst>
                    <a:ext uri="{9D8B030D-6E8A-4147-A177-3AD203B41FA5}">
                      <a16:colId xmlns:a16="http://schemas.microsoft.com/office/drawing/2014/main" val="2605256500"/>
                    </a:ext>
                  </a:extLst>
                </a:gridCol>
                <a:gridCol w="504000">
                  <a:extLst>
                    <a:ext uri="{9D8B030D-6E8A-4147-A177-3AD203B41FA5}">
                      <a16:colId xmlns:a16="http://schemas.microsoft.com/office/drawing/2014/main" val="819799863"/>
                    </a:ext>
                  </a:extLst>
                </a:gridCol>
                <a:gridCol w="504000">
                  <a:extLst>
                    <a:ext uri="{9D8B030D-6E8A-4147-A177-3AD203B41FA5}">
                      <a16:colId xmlns:a16="http://schemas.microsoft.com/office/drawing/2014/main" val="3982958752"/>
                    </a:ext>
                  </a:extLst>
                </a:gridCol>
                <a:gridCol w="504000">
                  <a:extLst>
                    <a:ext uri="{9D8B030D-6E8A-4147-A177-3AD203B41FA5}">
                      <a16:colId xmlns:a16="http://schemas.microsoft.com/office/drawing/2014/main" val="1726097361"/>
                    </a:ext>
                  </a:extLst>
                </a:gridCol>
                <a:gridCol w="504000">
                  <a:extLst>
                    <a:ext uri="{9D8B030D-6E8A-4147-A177-3AD203B41FA5}">
                      <a16:colId xmlns:a16="http://schemas.microsoft.com/office/drawing/2014/main" val="4094890332"/>
                    </a:ext>
                  </a:extLst>
                </a:gridCol>
                <a:gridCol w="504000">
                  <a:extLst>
                    <a:ext uri="{9D8B030D-6E8A-4147-A177-3AD203B41FA5}">
                      <a16:colId xmlns:a16="http://schemas.microsoft.com/office/drawing/2014/main" val="1563483153"/>
                    </a:ext>
                  </a:extLst>
                </a:gridCol>
              </a:tblGrid>
              <a:tr h="216000">
                <a:tc>
                  <a:txBody>
                    <a:bodyPr/>
                    <a:lstStyle/>
                    <a:p>
                      <a:pPr algn="ctr" fontAlgn="ctr"/>
                      <a:r>
                        <a:rPr lang="ja-JP" altLang="en-US" sz="1050" b="0" i="0" u="none" strike="noStrike" dirty="0" err="1">
                          <a:solidFill>
                            <a:schemeClr val="tx1"/>
                          </a:solidFill>
                          <a:effectLst/>
                          <a:latin typeface="Meiryo UI" panose="020B0604030504040204" pitchFamily="50" charset="-128"/>
                          <a:ea typeface="Meiryo UI" panose="020B0604030504040204" pitchFamily="50" charset="-128"/>
                        </a:rPr>
                        <a:t>障がい</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福祉圏域</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市町村</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sz="1050" b="0" i="0" u="none" strike="noStrike" dirty="0">
                          <a:solidFill>
                            <a:schemeClr val="tx1"/>
                          </a:solidFill>
                          <a:effectLst/>
                          <a:latin typeface="Meiryo UI" panose="020B0604030504040204" pitchFamily="50" charset="-128"/>
                          <a:ea typeface="Meiryo UI" panose="020B0604030504040204" pitchFamily="50" charset="-128"/>
                        </a:rPr>
                        <a:t>R4</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sz="1050" b="0" i="0" u="none" strike="noStrike" dirty="0">
                          <a:solidFill>
                            <a:schemeClr val="tx1"/>
                          </a:solidFill>
                          <a:effectLst/>
                          <a:latin typeface="Meiryo UI" panose="020B0604030504040204" pitchFamily="50" charset="-128"/>
                          <a:ea typeface="Meiryo UI" panose="020B0604030504040204" pitchFamily="50" charset="-128"/>
                        </a:rPr>
                        <a:t>R5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sz="1050" b="0" i="0" u="none" strike="noStrike" dirty="0">
                          <a:solidFill>
                            <a:schemeClr val="tx1"/>
                          </a:solidFill>
                          <a:effectLst/>
                          <a:latin typeface="Meiryo UI" panose="020B0604030504040204" pitchFamily="50" charset="-128"/>
                          <a:ea typeface="Meiryo UI" panose="020B0604030504040204" pitchFamily="50" charset="-128"/>
                        </a:rPr>
                        <a:t>R6</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R7</a:t>
                      </a:r>
                      <a:endParaRPr 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R8</a:t>
                      </a:r>
                      <a:endParaRPr 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63078293"/>
                  </a:ext>
                </a:extLst>
              </a:tr>
              <a:tr h="216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大阪市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大阪市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180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185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195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200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207</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21795928"/>
                  </a:ext>
                </a:extLst>
              </a:tr>
              <a:tr h="216000">
                <a:tc rowSpan="4">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豊能北</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池田市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1583785"/>
                  </a:ext>
                </a:extLst>
              </a:tr>
              <a:tr h="216000">
                <a:tc vMerge="1">
                  <a:txBody>
                    <a:bodyPr/>
                    <a:lstStyle/>
                    <a:p>
                      <a:pPr algn="ctr"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箕面市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3902044"/>
                  </a:ext>
                </a:extLst>
              </a:tr>
              <a:tr h="216000">
                <a:tc vMerge="1">
                  <a:txBody>
                    <a:bodyPr/>
                    <a:lstStyle/>
                    <a:p>
                      <a:pPr algn="ctr"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豊能町</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4452061"/>
                  </a:ext>
                </a:extLst>
              </a:tr>
              <a:tr h="216000">
                <a:tc vMerge="1">
                  <a:txBody>
                    <a:bodyPr/>
                    <a:lstStyle/>
                    <a:p>
                      <a:pPr algn="ctr"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a:solidFill>
                            <a:schemeClr val="tx1"/>
                          </a:solidFill>
                          <a:effectLst/>
                          <a:latin typeface="Meiryo UI" panose="020B0604030504040204" pitchFamily="50" charset="-128"/>
                          <a:ea typeface="Meiryo UI" panose="020B0604030504040204" pitchFamily="50" charset="-128"/>
                        </a:rPr>
                        <a:t>能勢町</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29868628"/>
                  </a:ext>
                </a:extLst>
              </a:tr>
              <a:tr h="216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豊能豊中</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ja-JP" altLang="en-US" sz="1050" b="0" i="0" u="none" strike="noStrike">
                          <a:solidFill>
                            <a:schemeClr val="tx1"/>
                          </a:solidFill>
                          <a:effectLst/>
                          <a:latin typeface="Meiryo UI" panose="020B0604030504040204" pitchFamily="50" charset="-128"/>
                          <a:ea typeface="Meiryo UI" panose="020B0604030504040204" pitchFamily="50" charset="-128"/>
                        </a:rPr>
                        <a:t>豊中市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9</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12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51305122"/>
                  </a:ext>
                </a:extLst>
              </a:tr>
              <a:tr h="216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豊能吹田</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吹田市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8</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9</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8</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7</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7</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60201312"/>
                  </a:ext>
                </a:extLst>
              </a:tr>
              <a:tr h="216000">
                <a:tc rowSpan="3">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三島</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茨木市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90740536"/>
                  </a:ext>
                </a:extLst>
              </a:tr>
              <a:tr h="216000">
                <a:tc vMerge="1">
                  <a:txBody>
                    <a:bodyPr/>
                    <a:lstStyle/>
                    <a:p>
                      <a:pPr algn="ctr"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a:solidFill>
                            <a:schemeClr val="tx1"/>
                          </a:solidFill>
                          <a:effectLst/>
                          <a:latin typeface="Meiryo UI" panose="020B0604030504040204" pitchFamily="50" charset="-128"/>
                          <a:ea typeface="Meiryo UI" panose="020B0604030504040204" pitchFamily="50" charset="-128"/>
                        </a:rPr>
                        <a:t>摂津市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18880709"/>
                  </a:ext>
                </a:extLst>
              </a:tr>
              <a:tr h="216000">
                <a:tc vMerge="1">
                  <a:txBody>
                    <a:bodyPr/>
                    <a:lstStyle/>
                    <a:p>
                      <a:pPr algn="ctr"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a:solidFill>
                            <a:schemeClr val="tx1"/>
                          </a:solidFill>
                          <a:effectLst/>
                          <a:latin typeface="Meiryo UI" panose="020B0604030504040204" pitchFamily="50" charset="-128"/>
                          <a:ea typeface="Meiryo UI" panose="020B0604030504040204" pitchFamily="50" charset="-128"/>
                        </a:rPr>
                        <a:t>島本町</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84254931"/>
                  </a:ext>
                </a:extLst>
              </a:tr>
              <a:tr h="216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三島高槻</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b="0" i="0" u="none" strike="noStrike">
                          <a:solidFill>
                            <a:schemeClr val="tx1"/>
                          </a:solidFill>
                          <a:effectLst/>
                          <a:latin typeface="Meiryo UI" panose="020B0604030504040204" pitchFamily="50" charset="-128"/>
                          <a:ea typeface="Meiryo UI" panose="020B0604030504040204" pitchFamily="50" charset="-128"/>
                        </a:rPr>
                        <a:t>高槻市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7</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7</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7</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7</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7</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56950178"/>
                  </a:ext>
                </a:extLst>
              </a:tr>
              <a:tr h="216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北河内枚方</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枚方市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13</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15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82586446"/>
                  </a:ext>
                </a:extLst>
              </a:tr>
              <a:tr h="216000">
                <a:tc>
                  <a:txBody>
                    <a:bodyPr/>
                    <a:lstStyle/>
                    <a:p>
                      <a:pPr algn="ctr" fontAlgn="ctr"/>
                      <a:r>
                        <a:rPr lang="zh-CN" altLang="en-US" sz="1050" b="0" i="0" u="none" strike="noStrike">
                          <a:solidFill>
                            <a:schemeClr val="tx1"/>
                          </a:solidFill>
                          <a:effectLst/>
                          <a:latin typeface="Meiryo UI" panose="020B0604030504040204" pitchFamily="50" charset="-128"/>
                          <a:ea typeface="Meiryo UI" panose="020B0604030504040204" pitchFamily="50" charset="-128"/>
                        </a:rPr>
                        <a:t>北河内寝屋川</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b="0" i="0" u="none" strike="noStrike">
                          <a:solidFill>
                            <a:schemeClr val="tx1"/>
                          </a:solidFill>
                          <a:effectLst/>
                          <a:latin typeface="Meiryo UI" panose="020B0604030504040204" pitchFamily="50" charset="-128"/>
                          <a:ea typeface="Meiryo UI" panose="020B0604030504040204" pitchFamily="50" charset="-128"/>
                        </a:rPr>
                        <a:t>寝屋川市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7</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7</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6</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98494599"/>
                  </a:ext>
                </a:extLst>
              </a:tr>
              <a:tr h="216000">
                <a:tc rowSpan="2">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北河内西</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ja-JP" altLang="en-US" sz="1050" b="0" i="0" u="none" strike="noStrike">
                          <a:solidFill>
                            <a:schemeClr val="tx1"/>
                          </a:solidFill>
                          <a:effectLst/>
                          <a:latin typeface="Meiryo UI" panose="020B0604030504040204" pitchFamily="50" charset="-128"/>
                          <a:ea typeface="Meiryo UI" panose="020B0604030504040204" pitchFamily="50" charset="-128"/>
                        </a:rPr>
                        <a:t>守口市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7</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6</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6</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00623290"/>
                  </a:ext>
                </a:extLst>
              </a:tr>
              <a:tr h="216000">
                <a:tc vMerge="1">
                  <a:txBody>
                    <a:bodyPr/>
                    <a:lstStyle/>
                    <a:p>
                      <a:pPr algn="ctr"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a:solidFill>
                            <a:schemeClr val="tx1"/>
                          </a:solidFill>
                          <a:effectLst/>
                          <a:latin typeface="Meiryo UI" panose="020B0604030504040204" pitchFamily="50" charset="-128"/>
                          <a:ea typeface="Meiryo UI" panose="020B0604030504040204" pitchFamily="50" charset="-128"/>
                        </a:rPr>
                        <a:t>門真市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3</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3</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15185919"/>
                  </a:ext>
                </a:extLst>
              </a:tr>
              <a:tr h="216000">
                <a:tc rowSpan="3">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北河内東</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ja-JP" altLang="en-US" sz="1050" b="0" i="0" u="none" strike="noStrike">
                          <a:solidFill>
                            <a:schemeClr val="tx1"/>
                          </a:solidFill>
                          <a:effectLst/>
                          <a:latin typeface="Meiryo UI" panose="020B0604030504040204" pitchFamily="50" charset="-128"/>
                          <a:ea typeface="Meiryo UI" panose="020B0604030504040204" pitchFamily="50" charset="-128"/>
                        </a:rPr>
                        <a:t>大東市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3</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4</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4</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65474474"/>
                  </a:ext>
                </a:extLst>
              </a:tr>
              <a:tr h="216000">
                <a:tc vMerge="1">
                  <a:txBody>
                    <a:bodyPr/>
                    <a:lstStyle/>
                    <a:p>
                      <a:pPr algn="ctr"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四條畷市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36731738"/>
                  </a:ext>
                </a:extLst>
              </a:tr>
              <a:tr h="216000">
                <a:tc vMerge="1">
                  <a:txBody>
                    <a:bodyPr/>
                    <a:lstStyle/>
                    <a:p>
                      <a:pPr algn="ctr"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交野市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14507640"/>
                  </a:ext>
                </a:extLst>
              </a:tr>
              <a:tr h="216000">
                <a:tc rowSpan="2">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中河内南</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八尾市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7</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7</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7</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6</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6</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5407577"/>
                  </a:ext>
                </a:extLst>
              </a:tr>
              <a:tr h="216000">
                <a:tc vMerge="1">
                  <a:txBody>
                    <a:bodyPr/>
                    <a:lstStyle/>
                    <a:p>
                      <a:pPr algn="ctr"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柏原市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41588947"/>
                  </a:ext>
                </a:extLst>
              </a:tr>
              <a:tr h="216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中河内東大阪</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東大阪市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9</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7</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8</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8</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88044652"/>
                  </a:ext>
                </a:extLst>
              </a:tr>
            </a:tbl>
          </a:graphicData>
        </a:graphic>
      </p:graphicFrame>
      <p:graphicFrame>
        <p:nvGraphicFramePr>
          <p:cNvPr id="13" name="表 12"/>
          <p:cNvGraphicFramePr>
            <a:graphicFrameLocks noGrp="1"/>
          </p:cNvGraphicFramePr>
          <p:nvPr>
            <p:extLst>
              <p:ext uri="{D42A27DB-BD31-4B8C-83A1-F6EECF244321}">
                <p14:modId xmlns:p14="http://schemas.microsoft.com/office/powerpoint/2010/main" val="4088190004"/>
              </p:ext>
            </p:extLst>
          </p:nvPr>
        </p:nvGraphicFramePr>
        <p:xfrm>
          <a:off x="4654667" y="954277"/>
          <a:ext cx="4212000" cy="5184000"/>
        </p:xfrm>
        <a:graphic>
          <a:graphicData uri="http://schemas.openxmlformats.org/drawingml/2006/table">
            <a:tbl>
              <a:tblPr bandRow="1">
                <a:tableStyleId>{8799B23B-EC83-4686-B30A-512413B5E67A}</a:tableStyleId>
              </a:tblPr>
              <a:tblGrid>
                <a:gridCol w="972000">
                  <a:extLst>
                    <a:ext uri="{9D8B030D-6E8A-4147-A177-3AD203B41FA5}">
                      <a16:colId xmlns:a16="http://schemas.microsoft.com/office/drawing/2014/main" val="249974385"/>
                    </a:ext>
                  </a:extLst>
                </a:gridCol>
                <a:gridCol w="720000">
                  <a:extLst>
                    <a:ext uri="{9D8B030D-6E8A-4147-A177-3AD203B41FA5}">
                      <a16:colId xmlns:a16="http://schemas.microsoft.com/office/drawing/2014/main" val="1907875535"/>
                    </a:ext>
                  </a:extLst>
                </a:gridCol>
                <a:gridCol w="504000">
                  <a:extLst>
                    <a:ext uri="{9D8B030D-6E8A-4147-A177-3AD203B41FA5}">
                      <a16:colId xmlns:a16="http://schemas.microsoft.com/office/drawing/2014/main" val="3280682023"/>
                    </a:ext>
                  </a:extLst>
                </a:gridCol>
                <a:gridCol w="504000">
                  <a:extLst>
                    <a:ext uri="{9D8B030D-6E8A-4147-A177-3AD203B41FA5}">
                      <a16:colId xmlns:a16="http://schemas.microsoft.com/office/drawing/2014/main" val="3299304274"/>
                    </a:ext>
                  </a:extLst>
                </a:gridCol>
                <a:gridCol w="504000">
                  <a:extLst>
                    <a:ext uri="{9D8B030D-6E8A-4147-A177-3AD203B41FA5}">
                      <a16:colId xmlns:a16="http://schemas.microsoft.com/office/drawing/2014/main" val="1430067882"/>
                    </a:ext>
                  </a:extLst>
                </a:gridCol>
                <a:gridCol w="504000">
                  <a:extLst>
                    <a:ext uri="{9D8B030D-6E8A-4147-A177-3AD203B41FA5}">
                      <a16:colId xmlns:a16="http://schemas.microsoft.com/office/drawing/2014/main" val="2898843326"/>
                    </a:ext>
                  </a:extLst>
                </a:gridCol>
                <a:gridCol w="504000">
                  <a:extLst>
                    <a:ext uri="{9D8B030D-6E8A-4147-A177-3AD203B41FA5}">
                      <a16:colId xmlns:a16="http://schemas.microsoft.com/office/drawing/2014/main" val="1641322912"/>
                    </a:ext>
                  </a:extLst>
                </a:gridCol>
              </a:tblGrid>
              <a:tr h="216000">
                <a:tc>
                  <a:txBody>
                    <a:bodyPr/>
                    <a:lstStyle/>
                    <a:p>
                      <a:pPr algn="ctr" fontAlgn="ctr"/>
                      <a:r>
                        <a:rPr lang="ja-JP" altLang="en-US" sz="1050" b="0" i="0" u="none" strike="noStrike" dirty="0" err="1">
                          <a:solidFill>
                            <a:schemeClr val="tx1"/>
                          </a:solidFill>
                          <a:effectLst/>
                          <a:latin typeface="Meiryo UI" panose="020B0604030504040204" pitchFamily="50" charset="-128"/>
                          <a:ea typeface="Meiryo UI" panose="020B0604030504040204" pitchFamily="50" charset="-128"/>
                        </a:rPr>
                        <a:t>障がい</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福祉圏域</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市町村</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sz="1050" b="0" i="0" u="none" strike="noStrike" dirty="0">
                          <a:solidFill>
                            <a:schemeClr val="tx1"/>
                          </a:solidFill>
                          <a:effectLst/>
                          <a:latin typeface="Meiryo UI" panose="020B0604030504040204" pitchFamily="50" charset="-128"/>
                          <a:ea typeface="Meiryo UI" panose="020B0604030504040204" pitchFamily="50" charset="-128"/>
                        </a:rPr>
                        <a:t>R4</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sz="1050" b="0" i="0" u="none" strike="noStrike" dirty="0">
                          <a:solidFill>
                            <a:schemeClr val="tx1"/>
                          </a:solidFill>
                          <a:effectLst/>
                          <a:latin typeface="Meiryo UI" panose="020B0604030504040204" pitchFamily="50" charset="-128"/>
                          <a:ea typeface="Meiryo UI" panose="020B0604030504040204" pitchFamily="50" charset="-128"/>
                        </a:rPr>
                        <a:t>R5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sz="1050" b="0" i="0" u="none" strike="noStrike" dirty="0">
                          <a:solidFill>
                            <a:schemeClr val="tx1"/>
                          </a:solidFill>
                          <a:effectLst/>
                          <a:latin typeface="Meiryo UI" panose="020B0604030504040204" pitchFamily="50" charset="-128"/>
                          <a:ea typeface="Meiryo UI" panose="020B0604030504040204" pitchFamily="50" charset="-128"/>
                        </a:rPr>
                        <a:t>R6</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sz="1050" b="0" i="0" u="none" strike="noStrike" dirty="0">
                          <a:solidFill>
                            <a:schemeClr val="tx1"/>
                          </a:solidFill>
                          <a:effectLst/>
                          <a:latin typeface="Meiryo UI" panose="020B0604030504040204" pitchFamily="50" charset="-128"/>
                          <a:ea typeface="Meiryo UI" panose="020B0604030504040204" pitchFamily="50" charset="-128"/>
                        </a:rPr>
                        <a:t>R7</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sz="1050" b="0" i="0" u="none" strike="noStrike" dirty="0">
                          <a:solidFill>
                            <a:schemeClr val="tx1"/>
                          </a:solidFill>
                          <a:effectLst/>
                          <a:latin typeface="Meiryo UI" panose="020B0604030504040204" pitchFamily="50" charset="-128"/>
                          <a:ea typeface="Meiryo UI" panose="020B0604030504040204" pitchFamily="50" charset="-128"/>
                        </a:rPr>
                        <a:t>R8</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94323443"/>
                  </a:ext>
                </a:extLst>
              </a:tr>
              <a:tr h="216000">
                <a:tc rowSpan="3">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南河内北</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松原市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00073173"/>
                  </a:ext>
                </a:extLst>
              </a:tr>
              <a:tr h="216000">
                <a:tc vMerge="1">
                  <a:txBody>
                    <a:bodyPr/>
                    <a:lstStyle/>
                    <a:p>
                      <a:pPr algn="l"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羽曳野市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42972395"/>
                  </a:ext>
                </a:extLst>
              </a:tr>
              <a:tr h="216000">
                <a:tc vMerge="1">
                  <a:txBody>
                    <a:bodyPr/>
                    <a:lstStyle/>
                    <a:p>
                      <a:pPr algn="l"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藤井寺市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3</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3</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99221982"/>
                  </a:ext>
                </a:extLst>
              </a:tr>
              <a:tr h="216000">
                <a:tc rowSpan="6">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南河内南</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富田林市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41221262"/>
                  </a:ext>
                </a:extLst>
              </a:tr>
              <a:tr h="216000">
                <a:tc vMerge="1">
                  <a:txBody>
                    <a:bodyPr/>
                    <a:lstStyle/>
                    <a:p>
                      <a:pPr algn="l"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河内長野市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1722113"/>
                  </a:ext>
                </a:extLst>
              </a:tr>
              <a:tr h="216000">
                <a:tc vMerge="1">
                  <a:txBody>
                    <a:bodyPr/>
                    <a:lstStyle/>
                    <a:p>
                      <a:pPr algn="l"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大阪狭山市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95723943"/>
                  </a:ext>
                </a:extLst>
              </a:tr>
              <a:tr h="216000">
                <a:tc vMerge="1">
                  <a:txBody>
                    <a:bodyPr/>
                    <a:lstStyle/>
                    <a:p>
                      <a:pPr algn="l"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河南町</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23040127"/>
                  </a:ext>
                </a:extLst>
              </a:tr>
              <a:tr h="216000">
                <a:tc vMerge="1">
                  <a:txBody>
                    <a:bodyPr/>
                    <a:lstStyle/>
                    <a:p>
                      <a:pPr algn="l"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太子町</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29944359"/>
                  </a:ext>
                </a:extLst>
              </a:tr>
              <a:tr h="216000">
                <a:tc vMerge="1">
                  <a:txBody>
                    <a:bodyPr/>
                    <a:lstStyle/>
                    <a:p>
                      <a:pPr algn="l"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千早赤阪村</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29693190"/>
                  </a:ext>
                </a:extLst>
              </a:tr>
              <a:tr h="216000">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堺市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堺市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26</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26</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23</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21816361"/>
                  </a:ext>
                </a:extLst>
              </a:tr>
              <a:tr h="216000">
                <a:tc rowSpan="4">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泉州北</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泉大津市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4</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85443294"/>
                  </a:ext>
                </a:extLst>
              </a:tr>
              <a:tr h="216000">
                <a:tc vMerge="1">
                  <a:txBody>
                    <a:bodyPr/>
                    <a:lstStyle/>
                    <a:p>
                      <a:pPr algn="l"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和泉市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8</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6</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4</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4</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55624093"/>
                  </a:ext>
                </a:extLst>
              </a:tr>
              <a:tr h="216000">
                <a:tc vMerge="1">
                  <a:txBody>
                    <a:bodyPr/>
                    <a:lstStyle/>
                    <a:p>
                      <a:pPr algn="l"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高石市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74810997"/>
                  </a:ext>
                </a:extLst>
              </a:tr>
              <a:tr h="216000">
                <a:tc vMerge="1">
                  <a:txBody>
                    <a:bodyPr/>
                    <a:lstStyle/>
                    <a:p>
                      <a:pPr algn="l"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忠岡町</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85590723"/>
                  </a:ext>
                </a:extLst>
              </a:tr>
              <a:tr h="216000">
                <a:tc rowSpan="2">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泉州中</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岸和田市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6</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6</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8</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8</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80919786"/>
                  </a:ext>
                </a:extLst>
              </a:tr>
              <a:tr h="216000">
                <a:tc vMerge="1">
                  <a:txBody>
                    <a:bodyPr/>
                    <a:lstStyle/>
                    <a:p>
                      <a:pPr algn="l"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貝塚市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3</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1546909"/>
                  </a:ext>
                </a:extLst>
              </a:tr>
              <a:tr h="216000">
                <a:tc rowSpan="6">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泉州南</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泉佐野市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4</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3</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98313584"/>
                  </a:ext>
                </a:extLst>
              </a:tr>
              <a:tr h="216000">
                <a:tc vMerge="1">
                  <a:txBody>
                    <a:bodyPr/>
                    <a:lstStyle/>
                    <a:p>
                      <a:pPr algn="l"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泉南市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6</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6</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4</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92025654"/>
                  </a:ext>
                </a:extLst>
              </a:tr>
              <a:tr h="216000">
                <a:tc vMerge="1">
                  <a:txBody>
                    <a:bodyPr/>
                    <a:lstStyle/>
                    <a:p>
                      <a:pPr algn="l"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阪南市</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17986038"/>
                  </a:ext>
                </a:extLst>
              </a:tr>
              <a:tr h="216000">
                <a:tc vMerge="1">
                  <a:txBody>
                    <a:bodyPr/>
                    <a:lstStyle/>
                    <a:p>
                      <a:pPr algn="l"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熊取町</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80818586"/>
                  </a:ext>
                </a:extLst>
              </a:tr>
              <a:tr h="216000">
                <a:tc vMerge="1">
                  <a:txBody>
                    <a:bodyPr/>
                    <a:lstStyle/>
                    <a:p>
                      <a:pPr algn="l"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田尻町</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01924317"/>
                  </a:ext>
                </a:extLst>
              </a:tr>
              <a:tr h="216000">
                <a:tc vMerge="1">
                  <a:txBody>
                    <a:bodyPr/>
                    <a:lstStyle/>
                    <a:p>
                      <a:pPr algn="l"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岬町</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74728920"/>
                  </a:ext>
                </a:extLst>
              </a:tr>
              <a:tr h="216000">
                <a:tc gridSpan="2">
                  <a:txBody>
                    <a:bodyPr/>
                    <a:lstStyle/>
                    <a:p>
                      <a:pPr algn="ctr" fontAlgn="ctr"/>
                      <a:r>
                        <a:rPr lang="ja-JP" altLang="en-US" sz="1050" b="1" i="0" u="none" strike="noStrike" dirty="0">
                          <a:solidFill>
                            <a:schemeClr val="tx1"/>
                          </a:solidFill>
                          <a:effectLst/>
                          <a:latin typeface="Meiryo UI" panose="020B0604030504040204" pitchFamily="50" charset="-128"/>
                          <a:ea typeface="Meiryo UI" panose="020B0604030504040204" pitchFamily="50" charset="-128"/>
                        </a:rPr>
                        <a:t>合計</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hMerge="1">
                  <a:txBody>
                    <a:bodyPr/>
                    <a:lstStyle/>
                    <a:p>
                      <a:pPr algn="l" fontAlgn="ctr"/>
                      <a:endPar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0" marR="0" marT="0" marB="0" anchor="ctr"/>
                </a:tc>
                <a:tc>
                  <a:txBody>
                    <a:bodyPr/>
                    <a:lstStyle/>
                    <a:p>
                      <a:pPr algn="ctr" fontAlgn="ctr"/>
                      <a:r>
                        <a:rPr lang="en-US" altLang="ja-JP" sz="1050" b="1" i="0" u="none" strike="noStrike" dirty="0">
                          <a:solidFill>
                            <a:schemeClr val="tx1"/>
                          </a:solidFill>
                          <a:effectLst/>
                          <a:latin typeface="Meiryo UI" panose="020B0604030504040204" pitchFamily="50" charset="-128"/>
                          <a:ea typeface="Meiryo UI" panose="020B0604030504040204" pitchFamily="50" charset="-128"/>
                        </a:rPr>
                        <a:t>337</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1" i="0" u="none" strike="noStrike" dirty="0">
                          <a:solidFill>
                            <a:schemeClr val="tx1"/>
                          </a:solidFill>
                          <a:effectLst/>
                          <a:latin typeface="Meiryo UI" panose="020B0604030504040204" pitchFamily="50" charset="-128"/>
                          <a:ea typeface="Meiryo UI" panose="020B0604030504040204" pitchFamily="50" charset="-128"/>
                        </a:rPr>
                        <a:t>340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1" i="0" u="none" strike="noStrike" dirty="0">
                          <a:solidFill>
                            <a:schemeClr val="tx1"/>
                          </a:solidFill>
                          <a:effectLst/>
                          <a:latin typeface="Meiryo UI" panose="020B0604030504040204" pitchFamily="50" charset="-128"/>
                          <a:ea typeface="Meiryo UI" panose="020B0604030504040204" pitchFamily="50" charset="-128"/>
                        </a:rPr>
                        <a:t>343</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050" b="1" i="0" u="none" strike="noStrike" dirty="0">
                          <a:solidFill>
                            <a:schemeClr val="tx1"/>
                          </a:solidFill>
                          <a:effectLst/>
                          <a:latin typeface="Meiryo UI" panose="020B0604030504040204" pitchFamily="50" charset="-128"/>
                          <a:ea typeface="Meiryo UI" panose="020B0604030504040204" pitchFamily="50" charset="-128"/>
                        </a:rPr>
                        <a:t>345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1" i="0" u="none" strike="noStrike" dirty="0">
                          <a:solidFill>
                            <a:srgbClr val="000000"/>
                          </a:solidFill>
                          <a:effectLst/>
                          <a:latin typeface="Meiryo UI" panose="020B0604030504040204" pitchFamily="50" charset="-128"/>
                          <a:ea typeface="Meiryo UI" panose="020B0604030504040204" pitchFamily="50" charset="-128"/>
                        </a:rPr>
                        <a:t>344</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87518266"/>
                  </a:ext>
                </a:extLst>
              </a:tr>
            </a:tbl>
          </a:graphicData>
        </a:graphic>
      </p:graphicFrame>
      <p:sp>
        <p:nvSpPr>
          <p:cNvPr id="8" name="スライド番号プレースホルダー 3">
            <a:extLst>
              <a:ext uri="{FF2B5EF4-FFF2-40B4-BE49-F238E27FC236}">
                <a16:creationId xmlns:a16="http://schemas.microsoft.com/office/drawing/2014/main" id="{728B39B7-70CD-4FFD-8AC7-A004A49F558B}"/>
              </a:ext>
            </a:extLst>
          </p:cNvPr>
          <p:cNvSpPr txBox="1">
            <a:spLocks/>
          </p:cNvSpPr>
          <p:nvPr/>
        </p:nvSpPr>
        <p:spPr>
          <a:xfrm>
            <a:off x="6972300" y="6372486"/>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F7C2ABA0-2C79-4E71-91B6-07983140A210}" type="slidenum">
              <a:rPr lang="ja-JP" altLang="en-US" smtClean="0"/>
              <a:pPr/>
              <a:t>12</a:t>
            </a:fld>
            <a:endParaRPr lang="ja-JP" altLang="en-US" dirty="0"/>
          </a:p>
        </p:txBody>
      </p:sp>
      <p:sp>
        <p:nvSpPr>
          <p:cNvPr id="15" name="テキスト ボックス 14">
            <a:extLst>
              <a:ext uri="{FF2B5EF4-FFF2-40B4-BE49-F238E27FC236}">
                <a16:creationId xmlns:a16="http://schemas.microsoft.com/office/drawing/2014/main" id="{FF295FB6-B993-4887-865A-400110ACF1E1}"/>
              </a:ext>
            </a:extLst>
          </p:cNvPr>
          <p:cNvSpPr txBox="1"/>
          <p:nvPr/>
        </p:nvSpPr>
        <p:spPr>
          <a:xfrm>
            <a:off x="152359" y="143297"/>
            <a:ext cx="1286028"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基礎データ</a:t>
            </a:r>
            <a:endParaRPr lang="en-US" altLang="ja-JP" sz="1200" dirty="0">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5C4F7EBC-8192-D7B1-25C6-FCE2CE744E83}"/>
              </a:ext>
            </a:extLst>
          </p:cNvPr>
          <p:cNvSpPr txBox="1"/>
          <p:nvPr/>
        </p:nvSpPr>
        <p:spPr>
          <a:xfrm>
            <a:off x="7426271" y="6285361"/>
            <a:ext cx="1603429" cy="261610"/>
          </a:xfrm>
          <a:prstGeom prst="rect">
            <a:avLst/>
          </a:prstGeom>
          <a:noFill/>
        </p:spPr>
        <p:txBody>
          <a:bodyPr wrap="square" rtlCol="0">
            <a:spAutoFit/>
          </a:bodyPr>
          <a:lstStyle/>
          <a:p>
            <a:r>
              <a:rPr lang="ja-JP" altLang="en-US" sz="1100" dirty="0">
                <a:latin typeface="Meiryo UI" panose="020B0604030504040204" pitchFamily="50" charset="-128"/>
                <a:ea typeface="Meiryo UI" panose="020B0604030504040204" pitchFamily="50" charset="-128"/>
              </a:rPr>
              <a:t>出典：国保連データ</a:t>
            </a:r>
            <a:endParaRPr lang="en-US" altLang="ja-JP" sz="11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456913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2382171162"/>
              </p:ext>
            </p:extLst>
          </p:nvPr>
        </p:nvGraphicFramePr>
        <p:xfrm>
          <a:off x="277334" y="954276"/>
          <a:ext cx="4212000" cy="4752000"/>
        </p:xfrm>
        <a:graphic>
          <a:graphicData uri="http://schemas.openxmlformats.org/drawingml/2006/table">
            <a:tbl>
              <a:tblPr bandRow="1">
                <a:tableStyleId>{8799B23B-EC83-4686-B30A-512413B5E67A}</a:tableStyleId>
              </a:tblPr>
              <a:tblGrid>
                <a:gridCol w="972000">
                  <a:extLst>
                    <a:ext uri="{9D8B030D-6E8A-4147-A177-3AD203B41FA5}">
                      <a16:colId xmlns:a16="http://schemas.microsoft.com/office/drawing/2014/main" val="1520177582"/>
                    </a:ext>
                  </a:extLst>
                </a:gridCol>
                <a:gridCol w="720000">
                  <a:extLst>
                    <a:ext uri="{9D8B030D-6E8A-4147-A177-3AD203B41FA5}">
                      <a16:colId xmlns:a16="http://schemas.microsoft.com/office/drawing/2014/main" val="2605256500"/>
                    </a:ext>
                  </a:extLst>
                </a:gridCol>
                <a:gridCol w="504000">
                  <a:extLst>
                    <a:ext uri="{9D8B030D-6E8A-4147-A177-3AD203B41FA5}">
                      <a16:colId xmlns:a16="http://schemas.microsoft.com/office/drawing/2014/main" val="819799863"/>
                    </a:ext>
                  </a:extLst>
                </a:gridCol>
                <a:gridCol w="504000">
                  <a:extLst>
                    <a:ext uri="{9D8B030D-6E8A-4147-A177-3AD203B41FA5}">
                      <a16:colId xmlns:a16="http://schemas.microsoft.com/office/drawing/2014/main" val="1726097361"/>
                    </a:ext>
                  </a:extLst>
                </a:gridCol>
                <a:gridCol w="504000">
                  <a:extLst>
                    <a:ext uri="{9D8B030D-6E8A-4147-A177-3AD203B41FA5}">
                      <a16:colId xmlns:a16="http://schemas.microsoft.com/office/drawing/2014/main" val="4094890332"/>
                    </a:ext>
                  </a:extLst>
                </a:gridCol>
                <a:gridCol w="504000">
                  <a:extLst>
                    <a:ext uri="{9D8B030D-6E8A-4147-A177-3AD203B41FA5}">
                      <a16:colId xmlns:a16="http://schemas.microsoft.com/office/drawing/2014/main" val="1563483153"/>
                    </a:ext>
                  </a:extLst>
                </a:gridCol>
                <a:gridCol w="504000">
                  <a:extLst>
                    <a:ext uri="{9D8B030D-6E8A-4147-A177-3AD203B41FA5}">
                      <a16:colId xmlns:a16="http://schemas.microsoft.com/office/drawing/2014/main" val="754088851"/>
                    </a:ext>
                  </a:extLst>
                </a:gridCol>
              </a:tblGrid>
              <a:tr h="216000">
                <a:tc>
                  <a:txBody>
                    <a:bodyPr/>
                    <a:lstStyle/>
                    <a:p>
                      <a:pPr algn="ctr" fontAlgn="ctr"/>
                      <a:r>
                        <a:rPr lang="ja-JP" altLang="en-US" sz="1050" u="none" strike="noStrike" dirty="0" err="1">
                          <a:solidFill>
                            <a:schemeClr val="tx1"/>
                          </a:solidFill>
                          <a:effectLst/>
                          <a:latin typeface="Meiryo UI" panose="020B0604030504040204" pitchFamily="50" charset="-128"/>
                          <a:ea typeface="Meiryo UI" panose="020B0604030504040204" pitchFamily="50" charset="-128"/>
                        </a:rPr>
                        <a:t>障がい</a:t>
                      </a:r>
                      <a:r>
                        <a:rPr lang="ja-JP" altLang="en-US" sz="1050" u="none" strike="noStrike" dirty="0">
                          <a:solidFill>
                            <a:schemeClr val="tx1"/>
                          </a:solidFill>
                          <a:effectLst/>
                          <a:latin typeface="Meiryo UI" panose="020B0604030504040204" pitchFamily="50" charset="-128"/>
                          <a:ea typeface="Meiryo UI" panose="020B0604030504040204" pitchFamily="50" charset="-128"/>
                        </a:rPr>
                        <a:t>福祉圏域</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市町村</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移行</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就Ａ</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就Ｂ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zh-CN" altLang="en-US" sz="1050" u="none" strike="noStrike" dirty="0">
                          <a:solidFill>
                            <a:schemeClr val="tx1"/>
                          </a:solidFill>
                          <a:effectLst/>
                          <a:latin typeface="Meiryo UI" panose="020B0604030504040204" pitchFamily="50" charset="-128"/>
                          <a:ea typeface="Meiryo UI" panose="020B0604030504040204" pitchFamily="50" charset="-128"/>
                        </a:rPr>
                        <a:t>定着</a:t>
                      </a:r>
                      <a:endParaRPr lang="zh-CN"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選択</a:t>
                      </a:r>
                      <a:endParaRPr lang="zh-CN"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63078293"/>
                  </a:ext>
                </a:extLst>
              </a:tr>
              <a:tr h="216000">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大阪市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大阪市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207</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289</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sz="1050" b="0" i="0" u="none" strike="noStrike" dirty="0">
                          <a:solidFill>
                            <a:srgbClr val="000000"/>
                          </a:solidFill>
                          <a:effectLst/>
                          <a:latin typeface="Meiryo UI" panose="020B0604030504040204" pitchFamily="50" charset="-128"/>
                          <a:ea typeface="Meiryo UI" panose="020B0604030504040204" pitchFamily="50" charset="-128"/>
                        </a:rPr>
                        <a:t>182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124</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34</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21795928"/>
                  </a:ext>
                </a:extLst>
              </a:tr>
              <a:tr h="216000">
                <a:tc rowSpan="4">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豊能北</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池田市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1583785"/>
                  </a:ext>
                </a:extLst>
              </a:tr>
              <a:tr h="216000">
                <a:tc vMerge="1">
                  <a:txBody>
                    <a:bodyPr/>
                    <a:lstStyle/>
                    <a:p>
                      <a:endParaRPr kumimoji="1" lang="ja-JP" altLang="en-US"/>
                    </a:p>
                  </a:txBody>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箕面市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18</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3902044"/>
                  </a:ext>
                </a:extLst>
              </a:tr>
              <a:tr h="216000">
                <a:tc vMerge="1">
                  <a:txBody>
                    <a:bodyPr/>
                    <a:lstStyle/>
                    <a:p>
                      <a:endParaRPr kumimoji="1" lang="ja-JP" altLang="en-US"/>
                    </a:p>
                  </a:txBody>
                  <a:tcPr/>
                </a:tc>
                <a:tc>
                  <a:txBody>
                    <a:bodyPr/>
                    <a:lstStyle/>
                    <a:p>
                      <a:pPr algn="ctr" fontAlgn="ctr"/>
                      <a:r>
                        <a:rPr lang="ja-JP" altLang="en-US" sz="1050" u="none" strike="noStrike">
                          <a:solidFill>
                            <a:schemeClr val="tx1"/>
                          </a:solidFill>
                          <a:effectLst/>
                          <a:latin typeface="Meiryo UI" panose="020B0604030504040204" pitchFamily="50" charset="-128"/>
                          <a:ea typeface="Meiryo UI" panose="020B0604030504040204" pitchFamily="50" charset="-128"/>
                        </a:rPr>
                        <a:t>豊能町</a:t>
                      </a:r>
                      <a:endParaRPr lang="ja-JP" altLang="en-US" sz="105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4452061"/>
                  </a:ext>
                </a:extLst>
              </a:tr>
              <a:tr h="216000">
                <a:tc vMerge="1">
                  <a:txBody>
                    <a:bodyPr/>
                    <a:lstStyle/>
                    <a:p>
                      <a:endParaRPr kumimoji="1" lang="ja-JP" altLang="en-US"/>
                    </a:p>
                  </a:txBody>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能勢町</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29868628"/>
                  </a:ext>
                </a:extLst>
              </a:tr>
              <a:tr h="216000">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豊能豊中</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豊中市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55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51305122"/>
                  </a:ext>
                </a:extLst>
              </a:tr>
              <a:tr h="216000">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豊能吹田</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吹田市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7</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8</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60201312"/>
                  </a:ext>
                </a:extLst>
              </a:tr>
              <a:tr h="216000">
                <a:tc rowSpan="3">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三島</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ja-JP" altLang="en-US" sz="1050" u="none" strike="noStrike">
                          <a:solidFill>
                            <a:schemeClr val="tx1"/>
                          </a:solidFill>
                          <a:effectLst/>
                          <a:latin typeface="Meiryo UI" panose="020B0604030504040204" pitchFamily="50" charset="-128"/>
                          <a:ea typeface="Meiryo UI" panose="020B0604030504040204" pitchFamily="50" charset="-128"/>
                        </a:rPr>
                        <a:t>茨木市</a:t>
                      </a:r>
                      <a:endParaRPr lang="ja-JP" altLang="en-US" sz="105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41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4</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90740536"/>
                  </a:ext>
                </a:extLst>
              </a:tr>
              <a:tr h="216000">
                <a:tc vMerge="1">
                  <a:txBody>
                    <a:bodyPr/>
                    <a:lstStyle/>
                    <a:p>
                      <a:endParaRPr kumimoji="1" lang="ja-JP" altLang="en-US"/>
                    </a:p>
                  </a:txBody>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摂津市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18</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18880709"/>
                  </a:ext>
                </a:extLst>
              </a:tr>
              <a:tr h="216000">
                <a:tc vMerge="1">
                  <a:txBody>
                    <a:bodyPr/>
                    <a:lstStyle/>
                    <a:p>
                      <a:endParaRPr kumimoji="1" lang="ja-JP" altLang="en-US"/>
                    </a:p>
                  </a:txBody>
                  <a:tcPr/>
                </a:tc>
                <a:tc>
                  <a:txBody>
                    <a:bodyPr/>
                    <a:lstStyle/>
                    <a:p>
                      <a:pPr algn="ctr" fontAlgn="ctr"/>
                      <a:r>
                        <a:rPr lang="ja-JP" altLang="en-US" sz="1050" u="none" strike="noStrike">
                          <a:solidFill>
                            <a:schemeClr val="tx1"/>
                          </a:solidFill>
                          <a:effectLst/>
                          <a:latin typeface="Meiryo UI" panose="020B0604030504040204" pitchFamily="50" charset="-128"/>
                          <a:ea typeface="Meiryo UI" panose="020B0604030504040204" pitchFamily="50" charset="-128"/>
                        </a:rPr>
                        <a:t>島本町</a:t>
                      </a:r>
                      <a:endParaRPr lang="ja-JP" altLang="en-US" sz="105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84254931"/>
                  </a:ext>
                </a:extLst>
              </a:tr>
              <a:tr h="216000">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三島高槻</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高槻市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7</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7</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36</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8</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56950178"/>
                  </a:ext>
                </a:extLst>
              </a:tr>
              <a:tr h="216000">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北河内枚方</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ja-JP" altLang="en-US" sz="1050" u="none" strike="noStrike">
                          <a:solidFill>
                            <a:schemeClr val="tx1"/>
                          </a:solidFill>
                          <a:effectLst/>
                          <a:latin typeface="Meiryo UI" panose="020B0604030504040204" pitchFamily="50" charset="-128"/>
                          <a:ea typeface="Meiryo UI" panose="020B0604030504040204" pitchFamily="50" charset="-128"/>
                        </a:rPr>
                        <a:t>枚方市</a:t>
                      </a:r>
                      <a:endParaRPr lang="ja-JP" altLang="en-US" sz="105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52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6</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82586446"/>
                  </a:ext>
                </a:extLst>
              </a:tr>
              <a:tr h="216000">
                <a:tc>
                  <a:txBody>
                    <a:bodyPr/>
                    <a:lstStyle/>
                    <a:p>
                      <a:pPr algn="ctr" fontAlgn="ctr"/>
                      <a:r>
                        <a:rPr lang="zh-CN" altLang="en-US" sz="1050" u="none" strike="noStrike" dirty="0">
                          <a:solidFill>
                            <a:schemeClr val="tx1"/>
                          </a:solidFill>
                          <a:effectLst/>
                          <a:latin typeface="Meiryo UI" panose="020B0604030504040204" pitchFamily="50" charset="-128"/>
                          <a:ea typeface="Meiryo UI" panose="020B0604030504040204" pitchFamily="50" charset="-128"/>
                        </a:rPr>
                        <a:t>北河内寝屋川</a:t>
                      </a:r>
                      <a:endParaRPr lang="zh-CN"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寝屋川市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6</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40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6</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98494599"/>
                  </a:ext>
                </a:extLst>
              </a:tr>
              <a:tr h="216000">
                <a:tc rowSpan="2">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北河内西</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守口市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39</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00623290"/>
                  </a:ext>
                </a:extLst>
              </a:tr>
              <a:tr h="216000">
                <a:tc vMerge="1">
                  <a:txBody>
                    <a:bodyPr/>
                    <a:lstStyle/>
                    <a:p>
                      <a:endParaRPr kumimoji="1" lang="ja-JP" altLang="en-US"/>
                    </a:p>
                  </a:txBody>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門真市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7</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44</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15185919"/>
                  </a:ext>
                </a:extLst>
              </a:tr>
              <a:tr h="216000">
                <a:tc rowSpan="3">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北河内東</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大東市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7</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29</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4</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65474474"/>
                  </a:ext>
                </a:extLst>
              </a:tr>
              <a:tr h="216000">
                <a:tc vMerge="1">
                  <a:txBody>
                    <a:bodyPr/>
                    <a:lstStyle/>
                    <a:p>
                      <a:endParaRPr kumimoji="1" lang="ja-JP" altLang="en-US"/>
                    </a:p>
                  </a:txBody>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四條畷市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4</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36731738"/>
                  </a:ext>
                </a:extLst>
              </a:tr>
              <a:tr h="216000">
                <a:tc vMerge="1">
                  <a:txBody>
                    <a:bodyPr/>
                    <a:lstStyle/>
                    <a:p>
                      <a:endParaRPr kumimoji="1" lang="ja-JP" altLang="en-US"/>
                    </a:p>
                  </a:txBody>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交野市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14507640"/>
                  </a:ext>
                </a:extLst>
              </a:tr>
              <a:tr h="216000">
                <a:tc rowSpan="2">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中河内南</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八尾市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6</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63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5407577"/>
                  </a:ext>
                </a:extLst>
              </a:tr>
              <a:tr h="216000">
                <a:tc vMerge="1">
                  <a:txBody>
                    <a:bodyPr/>
                    <a:lstStyle/>
                    <a:p>
                      <a:endParaRPr kumimoji="1" lang="ja-JP" altLang="en-US"/>
                    </a:p>
                  </a:txBody>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柏原市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41588947"/>
                  </a:ext>
                </a:extLst>
              </a:tr>
              <a:tr h="216000">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中河内東大阪</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東大阪市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8</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119</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88044652"/>
                  </a:ext>
                </a:extLst>
              </a:tr>
            </a:tbl>
          </a:graphicData>
        </a:graphic>
      </p:graphicFrame>
      <p:graphicFrame>
        <p:nvGraphicFramePr>
          <p:cNvPr id="5" name="表 4"/>
          <p:cNvGraphicFramePr>
            <a:graphicFrameLocks noGrp="1"/>
          </p:cNvGraphicFramePr>
          <p:nvPr>
            <p:extLst>
              <p:ext uri="{D42A27DB-BD31-4B8C-83A1-F6EECF244321}">
                <p14:modId xmlns:p14="http://schemas.microsoft.com/office/powerpoint/2010/main" val="2192323642"/>
              </p:ext>
            </p:extLst>
          </p:nvPr>
        </p:nvGraphicFramePr>
        <p:xfrm>
          <a:off x="4654667" y="954276"/>
          <a:ext cx="4212000" cy="5184000"/>
        </p:xfrm>
        <a:graphic>
          <a:graphicData uri="http://schemas.openxmlformats.org/drawingml/2006/table">
            <a:tbl>
              <a:tblPr bandRow="1">
                <a:tableStyleId>{8799B23B-EC83-4686-B30A-512413B5E67A}</a:tableStyleId>
              </a:tblPr>
              <a:tblGrid>
                <a:gridCol w="972000">
                  <a:extLst>
                    <a:ext uri="{9D8B030D-6E8A-4147-A177-3AD203B41FA5}">
                      <a16:colId xmlns:a16="http://schemas.microsoft.com/office/drawing/2014/main" val="249974385"/>
                    </a:ext>
                  </a:extLst>
                </a:gridCol>
                <a:gridCol w="720000">
                  <a:extLst>
                    <a:ext uri="{9D8B030D-6E8A-4147-A177-3AD203B41FA5}">
                      <a16:colId xmlns:a16="http://schemas.microsoft.com/office/drawing/2014/main" val="1907875535"/>
                    </a:ext>
                  </a:extLst>
                </a:gridCol>
                <a:gridCol w="504000">
                  <a:extLst>
                    <a:ext uri="{9D8B030D-6E8A-4147-A177-3AD203B41FA5}">
                      <a16:colId xmlns:a16="http://schemas.microsoft.com/office/drawing/2014/main" val="3299304274"/>
                    </a:ext>
                  </a:extLst>
                </a:gridCol>
                <a:gridCol w="504000">
                  <a:extLst>
                    <a:ext uri="{9D8B030D-6E8A-4147-A177-3AD203B41FA5}">
                      <a16:colId xmlns:a16="http://schemas.microsoft.com/office/drawing/2014/main" val="1430067882"/>
                    </a:ext>
                  </a:extLst>
                </a:gridCol>
                <a:gridCol w="504000">
                  <a:extLst>
                    <a:ext uri="{9D8B030D-6E8A-4147-A177-3AD203B41FA5}">
                      <a16:colId xmlns:a16="http://schemas.microsoft.com/office/drawing/2014/main" val="2898843326"/>
                    </a:ext>
                  </a:extLst>
                </a:gridCol>
                <a:gridCol w="504000">
                  <a:extLst>
                    <a:ext uri="{9D8B030D-6E8A-4147-A177-3AD203B41FA5}">
                      <a16:colId xmlns:a16="http://schemas.microsoft.com/office/drawing/2014/main" val="1641322912"/>
                    </a:ext>
                  </a:extLst>
                </a:gridCol>
                <a:gridCol w="504000">
                  <a:extLst>
                    <a:ext uri="{9D8B030D-6E8A-4147-A177-3AD203B41FA5}">
                      <a16:colId xmlns:a16="http://schemas.microsoft.com/office/drawing/2014/main" val="48961794"/>
                    </a:ext>
                  </a:extLst>
                </a:gridCol>
              </a:tblGrid>
              <a:tr h="216000">
                <a:tc>
                  <a:txBody>
                    <a:bodyPr/>
                    <a:lstStyle/>
                    <a:p>
                      <a:pPr algn="ctr" fontAlgn="ctr"/>
                      <a:r>
                        <a:rPr lang="ja-JP" altLang="en-US" sz="1050" u="none" strike="noStrike" dirty="0" err="1">
                          <a:solidFill>
                            <a:schemeClr val="tx1"/>
                          </a:solidFill>
                          <a:effectLst/>
                          <a:latin typeface="Meiryo UI" panose="020B0604030504040204" pitchFamily="50" charset="-128"/>
                          <a:ea typeface="Meiryo UI" panose="020B0604030504040204" pitchFamily="50" charset="-128"/>
                        </a:rPr>
                        <a:t>障がい</a:t>
                      </a:r>
                      <a:r>
                        <a:rPr lang="ja-JP" altLang="en-US" sz="1050" u="none" strike="noStrike" dirty="0">
                          <a:solidFill>
                            <a:schemeClr val="tx1"/>
                          </a:solidFill>
                          <a:effectLst/>
                          <a:latin typeface="Meiryo UI" panose="020B0604030504040204" pitchFamily="50" charset="-128"/>
                          <a:ea typeface="Meiryo UI" panose="020B0604030504040204" pitchFamily="50" charset="-128"/>
                        </a:rPr>
                        <a:t>福祉圏域</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市町村</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移行</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就Ａ</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就Ｂ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zh-CN" altLang="en-US" sz="1050" u="none" strike="noStrike" dirty="0">
                          <a:solidFill>
                            <a:schemeClr val="tx1"/>
                          </a:solidFill>
                          <a:effectLst/>
                          <a:latin typeface="Meiryo UI" panose="020B0604030504040204" pitchFamily="50" charset="-128"/>
                          <a:ea typeface="Meiryo UI" panose="020B0604030504040204" pitchFamily="50" charset="-128"/>
                        </a:rPr>
                        <a:t>定着</a:t>
                      </a:r>
                      <a:endParaRPr lang="zh-CN"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選択</a:t>
                      </a:r>
                      <a:endParaRPr lang="zh-CN"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94323443"/>
                  </a:ext>
                </a:extLst>
              </a:tr>
              <a:tr h="216000">
                <a:tc rowSpan="3">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南河内北</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松原市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00073173"/>
                  </a:ext>
                </a:extLst>
              </a:tr>
              <a:tr h="216000">
                <a:tc vMerge="1">
                  <a:txBody>
                    <a:bodyPr/>
                    <a:lstStyle/>
                    <a:p>
                      <a:endParaRPr kumimoji="1" lang="ja-JP" altLang="en-US"/>
                    </a:p>
                  </a:txBody>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羽曳野市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18</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42972395"/>
                  </a:ext>
                </a:extLst>
              </a:tr>
              <a:tr h="216000">
                <a:tc vMerge="1">
                  <a:txBody>
                    <a:bodyPr/>
                    <a:lstStyle/>
                    <a:p>
                      <a:endParaRPr kumimoji="1" lang="ja-JP" altLang="en-US"/>
                    </a:p>
                  </a:txBody>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藤井寺市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18</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99221982"/>
                  </a:ext>
                </a:extLst>
              </a:tr>
              <a:tr h="216000">
                <a:tc rowSpan="6">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南河内南</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富田林市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37</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41221262"/>
                  </a:ext>
                </a:extLst>
              </a:tr>
              <a:tr h="216000">
                <a:tc vMerge="1">
                  <a:txBody>
                    <a:bodyPr/>
                    <a:lstStyle/>
                    <a:p>
                      <a:endParaRPr kumimoji="1" lang="ja-JP" altLang="en-US"/>
                    </a:p>
                  </a:txBody>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河内長野市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6</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27</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1722113"/>
                  </a:ext>
                </a:extLst>
              </a:tr>
              <a:tr h="216000">
                <a:tc vMerge="1">
                  <a:txBody>
                    <a:bodyPr/>
                    <a:lstStyle/>
                    <a:p>
                      <a:endParaRPr kumimoji="1" lang="ja-JP" altLang="en-US"/>
                    </a:p>
                  </a:txBody>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大阪狭山市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95723943"/>
                  </a:ext>
                </a:extLst>
              </a:tr>
              <a:tr h="216000">
                <a:tc vMerge="1">
                  <a:txBody>
                    <a:bodyPr/>
                    <a:lstStyle/>
                    <a:p>
                      <a:endParaRPr kumimoji="1" lang="ja-JP" altLang="en-US"/>
                    </a:p>
                  </a:txBody>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河南町</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6</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23040127"/>
                  </a:ext>
                </a:extLst>
              </a:tr>
              <a:tr h="216000">
                <a:tc vMerge="1">
                  <a:txBody>
                    <a:bodyPr/>
                    <a:lstStyle/>
                    <a:p>
                      <a:endParaRPr kumimoji="1" lang="ja-JP" altLang="en-US"/>
                    </a:p>
                  </a:txBody>
                  <a:tcPr/>
                </a:tc>
                <a:tc>
                  <a:txBody>
                    <a:bodyPr/>
                    <a:lstStyle/>
                    <a:p>
                      <a:pPr algn="ctr" fontAlgn="ctr"/>
                      <a:r>
                        <a:rPr lang="ja-JP" altLang="en-US" sz="1050" u="none" strike="noStrike">
                          <a:solidFill>
                            <a:schemeClr val="tx1"/>
                          </a:solidFill>
                          <a:effectLst/>
                          <a:latin typeface="Meiryo UI" panose="020B0604030504040204" pitchFamily="50" charset="-128"/>
                          <a:ea typeface="Meiryo UI" panose="020B0604030504040204" pitchFamily="50" charset="-128"/>
                        </a:rPr>
                        <a:t>太子町</a:t>
                      </a:r>
                      <a:endParaRPr lang="ja-JP" altLang="en-US" sz="105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29944359"/>
                  </a:ext>
                </a:extLst>
              </a:tr>
              <a:tr h="216000">
                <a:tc vMerge="1">
                  <a:txBody>
                    <a:bodyPr/>
                    <a:lstStyle/>
                    <a:p>
                      <a:endParaRPr kumimoji="1" lang="ja-JP" altLang="en-US"/>
                    </a:p>
                  </a:txBody>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千早赤阪村</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29693190"/>
                  </a:ext>
                </a:extLst>
              </a:tr>
              <a:tr h="216000">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堺市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fontAlgn="ctr"/>
                      <a:r>
                        <a:rPr lang="ja-JP" altLang="en-US" sz="1050" u="none" strike="noStrike">
                          <a:solidFill>
                            <a:schemeClr val="tx1"/>
                          </a:solidFill>
                          <a:effectLst/>
                          <a:latin typeface="Meiryo UI" panose="020B0604030504040204" pitchFamily="50" charset="-128"/>
                          <a:ea typeface="Meiryo UI" panose="020B0604030504040204" pitchFamily="50" charset="-128"/>
                        </a:rPr>
                        <a:t>堺市</a:t>
                      </a:r>
                      <a:endParaRPr lang="ja-JP" altLang="en-US" sz="105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207</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16</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4</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21816361"/>
                  </a:ext>
                </a:extLst>
              </a:tr>
              <a:tr h="216000">
                <a:tc rowSpan="4">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泉州北</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泉大津市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27</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85443294"/>
                  </a:ext>
                </a:extLst>
              </a:tr>
              <a:tr h="216000">
                <a:tc vMerge="1">
                  <a:txBody>
                    <a:bodyPr/>
                    <a:lstStyle/>
                    <a:p>
                      <a:endParaRPr kumimoji="1" lang="ja-JP" altLang="en-US"/>
                    </a:p>
                  </a:txBody>
                  <a:tcPr/>
                </a:tc>
                <a:tc>
                  <a:txBody>
                    <a:bodyPr/>
                    <a:lstStyle/>
                    <a:p>
                      <a:pPr algn="ctr" fontAlgn="ctr"/>
                      <a:r>
                        <a:rPr lang="ja-JP" altLang="en-US" sz="1050" u="none" strike="noStrike">
                          <a:solidFill>
                            <a:schemeClr val="tx1"/>
                          </a:solidFill>
                          <a:effectLst/>
                          <a:latin typeface="Meiryo UI" panose="020B0604030504040204" pitchFamily="50" charset="-128"/>
                          <a:ea typeface="Meiryo UI" panose="020B0604030504040204" pitchFamily="50" charset="-128"/>
                        </a:rPr>
                        <a:t>和泉市</a:t>
                      </a:r>
                      <a:endParaRPr lang="ja-JP" altLang="en-US" sz="105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9</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66</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55624093"/>
                  </a:ext>
                </a:extLst>
              </a:tr>
              <a:tr h="216000">
                <a:tc vMerge="1">
                  <a:txBody>
                    <a:bodyPr/>
                    <a:lstStyle/>
                    <a:p>
                      <a:endParaRPr kumimoji="1" lang="ja-JP" altLang="en-US"/>
                    </a:p>
                  </a:txBody>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高石市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18</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74810997"/>
                  </a:ext>
                </a:extLst>
              </a:tr>
              <a:tr h="216000">
                <a:tc vMerge="1">
                  <a:txBody>
                    <a:bodyPr/>
                    <a:lstStyle/>
                    <a:p>
                      <a:endParaRPr kumimoji="1" lang="ja-JP" altLang="en-US"/>
                    </a:p>
                  </a:txBody>
                  <a:tcPr/>
                </a:tc>
                <a:tc>
                  <a:txBody>
                    <a:bodyPr/>
                    <a:lstStyle/>
                    <a:p>
                      <a:pPr algn="ctr" fontAlgn="ctr"/>
                      <a:r>
                        <a:rPr lang="ja-JP" altLang="en-US" sz="1050" u="none" strike="noStrike">
                          <a:solidFill>
                            <a:schemeClr val="tx1"/>
                          </a:solidFill>
                          <a:effectLst/>
                          <a:latin typeface="Meiryo UI" panose="020B0604030504040204" pitchFamily="50" charset="-128"/>
                          <a:ea typeface="Meiryo UI" panose="020B0604030504040204" pitchFamily="50" charset="-128"/>
                        </a:rPr>
                        <a:t>忠岡町</a:t>
                      </a:r>
                      <a:endParaRPr lang="ja-JP" altLang="en-US" sz="105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85590723"/>
                  </a:ext>
                </a:extLst>
              </a:tr>
              <a:tr h="216000">
                <a:tc rowSpan="2">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泉州中</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岸和田市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56</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80919786"/>
                  </a:ext>
                </a:extLst>
              </a:tr>
              <a:tr h="216000">
                <a:tc vMerge="1">
                  <a:txBody>
                    <a:bodyPr/>
                    <a:lstStyle/>
                    <a:p>
                      <a:endParaRPr kumimoji="1" lang="ja-JP" altLang="en-US"/>
                    </a:p>
                  </a:txBody>
                  <a:tcPr/>
                </a:tc>
                <a:tc>
                  <a:txBody>
                    <a:bodyPr/>
                    <a:lstStyle/>
                    <a:p>
                      <a:pPr algn="ctr" fontAlgn="ctr"/>
                      <a:r>
                        <a:rPr lang="ja-JP" altLang="en-US" sz="1050" u="none" strike="noStrike">
                          <a:solidFill>
                            <a:schemeClr val="tx1"/>
                          </a:solidFill>
                          <a:effectLst/>
                          <a:latin typeface="Meiryo UI" panose="020B0604030504040204" pitchFamily="50" charset="-128"/>
                          <a:ea typeface="Meiryo UI" panose="020B0604030504040204" pitchFamily="50" charset="-128"/>
                        </a:rPr>
                        <a:t>貝塚市</a:t>
                      </a:r>
                      <a:endParaRPr lang="ja-JP" altLang="en-US" sz="1050" b="0" i="0" u="none" strike="noStrike">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4</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1546909"/>
                  </a:ext>
                </a:extLst>
              </a:tr>
              <a:tr h="216000">
                <a:tc rowSpan="6">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泉州南</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泉佐野市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34</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98313584"/>
                  </a:ext>
                </a:extLst>
              </a:tr>
              <a:tr h="216000">
                <a:tc vMerge="1">
                  <a:txBody>
                    <a:bodyPr/>
                    <a:lstStyle/>
                    <a:p>
                      <a:endParaRPr kumimoji="1" lang="ja-JP" altLang="en-US"/>
                    </a:p>
                  </a:txBody>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泉南市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24</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92025654"/>
                  </a:ext>
                </a:extLst>
              </a:tr>
              <a:tr h="216000">
                <a:tc vMerge="1">
                  <a:txBody>
                    <a:bodyPr/>
                    <a:lstStyle/>
                    <a:p>
                      <a:endParaRPr kumimoji="1" lang="ja-JP" altLang="en-US"/>
                    </a:p>
                  </a:txBody>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阪南市</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15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17986038"/>
                  </a:ext>
                </a:extLst>
              </a:tr>
              <a:tr h="216000">
                <a:tc vMerge="1">
                  <a:txBody>
                    <a:bodyPr/>
                    <a:lstStyle/>
                    <a:p>
                      <a:endParaRPr kumimoji="1" lang="ja-JP" altLang="en-US"/>
                    </a:p>
                  </a:txBody>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熊取町</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8</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80818586"/>
                  </a:ext>
                </a:extLst>
              </a:tr>
              <a:tr h="216000">
                <a:tc vMerge="1">
                  <a:txBody>
                    <a:bodyPr/>
                    <a:lstStyle/>
                    <a:p>
                      <a:endParaRPr kumimoji="1" lang="ja-JP" altLang="en-US"/>
                    </a:p>
                  </a:txBody>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田尻町</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01924317"/>
                  </a:ext>
                </a:extLst>
              </a:tr>
              <a:tr h="216000">
                <a:tc vMerge="1">
                  <a:txBody>
                    <a:bodyPr/>
                    <a:lstStyle/>
                    <a:p>
                      <a:endParaRPr kumimoji="1" lang="ja-JP" altLang="en-US"/>
                    </a:p>
                  </a:txBody>
                  <a:tcPr/>
                </a:tc>
                <a:tc>
                  <a:txBody>
                    <a:bodyPr/>
                    <a:lstStyle/>
                    <a:p>
                      <a:pPr algn="ctr" fontAlgn="ctr"/>
                      <a:r>
                        <a:rPr lang="ja-JP" altLang="en-US" sz="1050" u="none" strike="noStrike" dirty="0">
                          <a:solidFill>
                            <a:schemeClr val="tx1"/>
                          </a:solidFill>
                          <a:effectLst/>
                          <a:latin typeface="Meiryo UI" panose="020B0604030504040204" pitchFamily="50" charset="-128"/>
                          <a:ea typeface="Meiryo UI" panose="020B0604030504040204" pitchFamily="50" charset="-128"/>
                        </a:rPr>
                        <a:t>岬町</a:t>
                      </a:r>
                      <a:endParaRPr lang="ja-JP" altLang="en-US" sz="105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74728920"/>
                  </a:ext>
                </a:extLst>
              </a:tr>
              <a:tr h="216000">
                <a:tc gridSpan="2">
                  <a:txBody>
                    <a:bodyPr/>
                    <a:lstStyle/>
                    <a:p>
                      <a:pPr algn="ctr" fontAlgn="ctr"/>
                      <a:r>
                        <a:rPr lang="ja-JP" altLang="en-US" sz="1050" b="1" u="none" strike="noStrike" dirty="0">
                          <a:solidFill>
                            <a:schemeClr val="tx1"/>
                          </a:solidFill>
                          <a:effectLst/>
                          <a:latin typeface="Meiryo UI" panose="020B0604030504040204" pitchFamily="50" charset="-128"/>
                          <a:ea typeface="Meiryo UI" panose="020B0604030504040204" pitchFamily="50" charset="-128"/>
                        </a:rPr>
                        <a:t>合計</a:t>
                      </a:r>
                      <a:endParaRPr lang="ja-JP" altLang="en-US" sz="1050" b="1"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ctr" fontAlgn="ctr">
                        <a:buNone/>
                      </a:pPr>
                      <a:r>
                        <a:rPr lang="ja-JP" sz="1050" b="1" i="0" u="none" strike="noStrike" dirty="0">
                          <a:solidFill>
                            <a:srgbClr val="000000"/>
                          </a:solidFill>
                          <a:effectLst/>
                          <a:latin typeface="Meiryo UI" panose="020B0604030504040204" pitchFamily="50" charset="-128"/>
                          <a:ea typeface="Meiryo UI" panose="020B0604030504040204" pitchFamily="50" charset="-128"/>
                        </a:rPr>
                        <a:t>344</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1" i="0" u="none" strike="noStrike">
                          <a:solidFill>
                            <a:srgbClr val="000000"/>
                          </a:solidFill>
                          <a:effectLst/>
                          <a:latin typeface="Meiryo UI" panose="020B0604030504040204" pitchFamily="50" charset="-128"/>
                          <a:ea typeface="Meiryo UI" panose="020B0604030504040204" pitchFamily="50" charset="-128"/>
                        </a:rPr>
                        <a:t>488</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1" i="0" u="none" strike="noStrike">
                          <a:solidFill>
                            <a:srgbClr val="000000"/>
                          </a:solidFill>
                          <a:effectLst/>
                          <a:latin typeface="Meiryo UI" panose="020B0604030504040204" pitchFamily="50" charset="-128"/>
                          <a:ea typeface="Meiryo UI" panose="020B0604030504040204" pitchFamily="50" charset="-128"/>
                        </a:rPr>
                        <a:t>2,449</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1" i="0" u="none" strike="noStrike">
                          <a:solidFill>
                            <a:srgbClr val="000000"/>
                          </a:solidFill>
                          <a:effectLst/>
                          <a:latin typeface="Meiryo UI" panose="020B0604030504040204" pitchFamily="50" charset="-128"/>
                          <a:ea typeface="Meiryo UI" panose="020B0604030504040204" pitchFamily="50" charset="-128"/>
                        </a:rPr>
                        <a:t>225</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buNone/>
                      </a:pPr>
                      <a:r>
                        <a:rPr lang="ja-JP" sz="1050" b="1" i="0" u="none" strike="noStrike" dirty="0">
                          <a:solidFill>
                            <a:srgbClr val="000000"/>
                          </a:solidFill>
                          <a:effectLst/>
                          <a:latin typeface="Meiryo UI" panose="020B0604030504040204" pitchFamily="50" charset="-128"/>
                          <a:ea typeface="Meiryo UI" panose="020B0604030504040204" pitchFamily="50" charset="-128"/>
                        </a:rPr>
                        <a:t>92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87518266"/>
                  </a:ext>
                </a:extLst>
              </a:tr>
            </a:tbl>
          </a:graphicData>
        </a:graphic>
      </p:graphicFrame>
      <p:sp>
        <p:nvSpPr>
          <p:cNvPr id="10" name="スライド番号プレースホルダー 3">
            <a:extLst>
              <a:ext uri="{FF2B5EF4-FFF2-40B4-BE49-F238E27FC236}">
                <a16:creationId xmlns:a16="http://schemas.microsoft.com/office/drawing/2014/main" id="{1E11F2CB-D0E4-46E3-8F06-01BAC048055B}"/>
              </a:ext>
            </a:extLst>
          </p:cNvPr>
          <p:cNvSpPr txBox="1">
            <a:spLocks/>
          </p:cNvSpPr>
          <p:nvPr/>
        </p:nvSpPr>
        <p:spPr>
          <a:xfrm>
            <a:off x="6972300" y="6372486"/>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F7C2ABA0-2C79-4E71-91B6-07983140A210}" type="slidenum">
              <a:rPr lang="ja-JP" altLang="en-US" smtClean="0"/>
              <a:pPr/>
              <a:t>13</a:t>
            </a:fld>
            <a:endParaRPr lang="ja-JP" altLang="en-US" dirty="0"/>
          </a:p>
        </p:txBody>
      </p:sp>
      <p:sp>
        <p:nvSpPr>
          <p:cNvPr id="11" name="テキスト ボックス 10">
            <a:extLst>
              <a:ext uri="{FF2B5EF4-FFF2-40B4-BE49-F238E27FC236}">
                <a16:creationId xmlns:a16="http://schemas.microsoft.com/office/drawing/2014/main" id="{E5CFC308-5AD6-419A-859E-175EB998191A}"/>
              </a:ext>
            </a:extLst>
          </p:cNvPr>
          <p:cNvSpPr txBox="1"/>
          <p:nvPr/>
        </p:nvSpPr>
        <p:spPr>
          <a:xfrm>
            <a:off x="152359" y="143297"/>
            <a:ext cx="1286028"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基礎データ</a:t>
            </a:r>
            <a:endParaRPr lang="en-US" altLang="ja-JP" sz="1200" dirty="0">
              <a:latin typeface="Meiryo UI" panose="020B0604030504040204" pitchFamily="50" charset="-128"/>
              <a:ea typeface="Meiryo UI" panose="020B0604030504040204" pitchFamily="50" charset="-128"/>
            </a:endParaRPr>
          </a:p>
        </p:txBody>
      </p:sp>
      <p:sp>
        <p:nvSpPr>
          <p:cNvPr id="12" name="テキスト ボックス 11">
            <a:extLst>
              <a:ext uri="{FF2B5EF4-FFF2-40B4-BE49-F238E27FC236}">
                <a16:creationId xmlns:a16="http://schemas.microsoft.com/office/drawing/2014/main" id="{6E1F0F6E-F572-4C6D-A75D-566959EC5484}"/>
              </a:ext>
            </a:extLst>
          </p:cNvPr>
          <p:cNvSpPr txBox="1"/>
          <p:nvPr/>
        </p:nvSpPr>
        <p:spPr>
          <a:xfrm>
            <a:off x="1742539" y="555761"/>
            <a:ext cx="5658921" cy="338554"/>
          </a:xfrm>
          <a:prstGeom prst="rect">
            <a:avLst/>
          </a:prstGeom>
          <a:noFill/>
        </p:spPr>
        <p:txBody>
          <a:bodyPr wrap="none" rtlCol="0">
            <a:spAutoFit/>
          </a:bodyPr>
          <a:lstStyle/>
          <a:p>
            <a:pPr algn="ctr"/>
            <a:r>
              <a:rPr kumimoji="1" lang="ja-JP" altLang="en-US" sz="1600" b="1" dirty="0">
                <a:latin typeface="Meiryo UI" panose="020B0604030504040204" pitchFamily="50" charset="-128"/>
                <a:ea typeface="Meiryo UI" panose="020B0604030504040204" pitchFamily="50" charset="-128"/>
              </a:rPr>
              <a:t>府内市町村の就労系サービス事業所</a:t>
            </a:r>
            <a:r>
              <a:rPr lang="ja-JP" altLang="en-US" sz="1600" b="1" dirty="0">
                <a:latin typeface="Meiryo UI" panose="020B0604030504040204" pitchFamily="50" charset="-128"/>
                <a:ea typeface="Meiryo UI" panose="020B0604030504040204" pitchFamily="50" charset="-128"/>
              </a:rPr>
              <a:t>数</a:t>
            </a:r>
            <a:r>
              <a:rPr lang="ja-JP" altLang="en-US" sz="1400" dirty="0">
                <a:latin typeface="Meiryo UI" panose="020B0604030504040204" pitchFamily="50" charset="-128"/>
                <a:ea typeface="Meiryo UI" panose="020B0604030504040204" pitchFamily="50" charset="-128"/>
              </a:rPr>
              <a:t>（令和８年４月１日時点）</a:t>
            </a:r>
            <a:endParaRPr kumimoji="1" lang="ja-JP" altLang="en-US" sz="1400" dirty="0">
              <a:latin typeface="Meiryo UI" panose="020B0604030504040204" pitchFamily="50" charset="-128"/>
              <a:ea typeface="Meiryo UI" panose="020B0604030504040204" pitchFamily="50" charset="-128"/>
            </a:endParaRPr>
          </a:p>
        </p:txBody>
      </p:sp>
      <p:sp>
        <p:nvSpPr>
          <p:cNvPr id="13" name="テキスト ボックス 12">
            <a:extLst>
              <a:ext uri="{FF2B5EF4-FFF2-40B4-BE49-F238E27FC236}">
                <a16:creationId xmlns:a16="http://schemas.microsoft.com/office/drawing/2014/main" id="{A58726DF-CFF1-42FA-95B3-751D1C5924CA}"/>
              </a:ext>
            </a:extLst>
          </p:cNvPr>
          <p:cNvSpPr txBox="1"/>
          <p:nvPr/>
        </p:nvSpPr>
        <p:spPr>
          <a:xfrm>
            <a:off x="7426271" y="6285361"/>
            <a:ext cx="1603429" cy="261610"/>
          </a:xfrm>
          <a:prstGeom prst="rect">
            <a:avLst/>
          </a:prstGeom>
          <a:noFill/>
        </p:spPr>
        <p:txBody>
          <a:bodyPr wrap="square" rtlCol="0">
            <a:spAutoFit/>
          </a:bodyPr>
          <a:lstStyle/>
          <a:p>
            <a:r>
              <a:rPr lang="ja-JP" altLang="en-US" sz="1100" dirty="0">
                <a:latin typeface="Meiryo UI" panose="020B0604030504040204" pitchFamily="50" charset="-128"/>
                <a:ea typeface="Meiryo UI" panose="020B0604030504040204" pitchFamily="50" charset="-128"/>
              </a:rPr>
              <a:t>出典：国保連データ</a:t>
            </a:r>
            <a:endParaRPr lang="en-US" altLang="ja-JP" sz="11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660928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テキスト ボックス 10"/>
          <p:cNvSpPr txBox="1"/>
          <p:nvPr/>
        </p:nvSpPr>
        <p:spPr>
          <a:xfrm>
            <a:off x="2671479" y="165859"/>
            <a:ext cx="3801042" cy="338554"/>
          </a:xfrm>
          <a:prstGeom prst="rect">
            <a:avLst/>
          </a:prstGeom>
          <a:noFill/>
        </p:spPr>
        <p:txBody>
          <a:bodyPr wrap="none" rtlCol="0">
            <a:spAutoFit/>
          </a:bodyPr>
          <a:lstStyle/>
          <a:p>
            <a:pPr algn="ctr"/>
            <a:r>
              <a:rPr lang="ja-JP" altLang="en-US" sz="1600" b="1" dirty="0">
                <a:latin typeface="Meiryo UI" panose="020B0604030504040204" pitchFamily="50" charset="-128"/>
                <a:ea typeface="Meiryo UI" panose="020B0604030504040204" pitchFamily="50" charset="-128"/>
              </a:rPr>
              <a:t>新規開設事業所数と廃止事業所数の推移</a:t>
            </a:r>
            <a:endParaRPr kumimoji="1" lang="ja-JP" altLang="en-US" sz="1600" b="1" dirty="0">
              <a:latin typeface="Meiryo UI" panose="020B0604030504040204" pitchFamily="50" charset="-128"/>
              <a:ea typeface="Meiryo UI" panose="020B0604030504040204" pitchFamily="50" charset="-128"/>
            </a:endParaRPr>
          </a:p>
        </p:txBody>
      </p:sp>
      <p:sp>
        <p:nvSpPr>
          <p:cNvPr id="20" name="テキスト ボックス 19"/>
          <p:cNvSpPr txBox="1"/>
          <p:nvPr/>
        </p:nvSpPr>
        <p:spPr>
          <a:xfrm>
            <a:off x="7377182" y="2187902"/>
            <a:ext cx="1603429" cy="261610"/>
          </a:xfrm>
          <a:prstGeom prst="rect">
            <a:avLst/>
          </a:prstGeom>
          <a:noFill/>
        </p:spPr>
        <p:txBody>
          <a:bodyPr wrap="square" rtlCol="0">
            <a:spAutoFit/>
          </a:bodyPr>
          <a:lstStyle/>
          <a:p>
            <a:r>
              <a:rPr lang="ja-JP" altLang="en-US" sz="1050" dirty="0">
                <a:latin typeface="Meiryo UI" panose="020B0604030504040204" pitchFamily="50" charset="-128"/>
                <a:ea typeface="Meiryo UI" panose="020B0604030504040204" pitchFamily="50" charset="-128"/>
              </a:rPr>
              <a:t>出典：国保連データ</a:t>
            </a:r>
            <a:endParaRPr lang="en-US" altLang="ja-JP" sz="1050" dirty="0">
              <a:latin typeface="Meiryo UI" panose="020B0604030504040204" pitchFamily="50" charset="-128"/>
              <a:ea typeface="Meiryo UI" panose="020B0604030504040204" pitchFamily="50" charset="-128"/>
            </a:endParaRPr>
          </a:p>
        </p:txBody>
      </p:sp>
      <p:graphicFrame>
        <p:nvGraphicFramePr>
          <p:cNvPr id="2" name="表 1"/>
          <p:cNvGraphicFramePr>
            <a:graphicFrameLocks noGrp="1"/>
          </p:cNvGraphicFramePr>
          <p:nvPr>
            <p:extLst>
              <p:ext uri="{D42A27DB-BD31-4B8C-83A1-F6EECF244321}">
                <p14:modId xmlns:p14="http://schemas.microsoft.com/office/powerpoint/2010/main" val="42855874"/>
              </p:ext>
            </p:extLst>
          </p:nvPr>
        </p:nvGraphicFramePr>
        <p:xfrm>
          <a:off x="1797808" y="532942"/>
          <a:ext cx="5548384" cy="1944000"/>
        </p:xfrm>
        <a:graphic>
          <a:graphicData uri="http://schemas.openxmlformats.org/drawingml/2006/table">
            <a:tbl>
              <a:tblPr>
                <a:tableStyleId>{5940675A-B579-460E-94D1-54222C63F5DA}</a:tableStyleId>
              </a:tblPr>
              <a:tblGrid>
                <a:gridCol w="1348204">
                  <a:extLst>
                    <a:ext uri="{9D8B030D-6E8A-4147-A177-3AD203B41FA5}">
                      <a16:colId xmlns:a16="http://schemas.microsoft.com/office/drawing/2014/main" val="812670934"/>
                    </a:ext>
                  </a:extLst>
                </a:gridCol>
                <a:gridCol w="700030">
                  <a:extLst>
                    <a:ext uri="{9D8B030D-6E8A-4147-A177-3AD203B41FA5}">
                      <a16:colId xmlns:a16="http://schemas.microsoft.com/office/drawing/2014/main" val="1347408547"/>
                    </a:ext>
                  </a:extLst>
                </a:gridCol>
                <a:gridCol w="700030">
                  <a:extLst>
                    <a:ext uri="{9D8B030D-6E8A-4147-A177-3AD203B41FA5}">
                      <a16:colId xmlns:a16="http://schemas.microsoft.com/office/drawing/2014/main" val="2928546243"/>
                    </a:ext>
                  </a:extLst>
                </a:gridCol>
                <a:gridCol w="700030">
                  <a:extLst>
                    <a:ext uri="{9D8B030D-6E8A-4147-A177-3AD203B41FA5}">
                      <a16:colId xmlns:a16="http://schemas.microsoft.com/office/drawing/2014/main" val="24012062"/>
                    </a:ext>
                  </a:extLst>
                </a:gridCol>
                <a:gridCol w="700030">
                  <a:extLst>
                    <a:ext uri="{9D8B030D-6E8A-4147-A177-3AD203B41FA5}">
                      <a16:colId xmlns:a16="http://schemas.microsoft.com/office/drawing/2014/main" val="4052411572"/>
                    </a:ext>
                  </a:extLst>
                </a:gridCol>
                <a:gridCol w="700030">
                  <a:extLst>
                    <a:ext uri="{9D8B030D-6E8A-4147-A177-3AD203B41FA5}">
                      <a16:colId xmlns:a16="http://schemas.microsoft.com/office/drawing/2014/main" val="794293788"/>
                    </a:ext>
                  </a:extLst>
                </a:gridCol>
                <a:gridCol w="700030">
                  <a:extLst>
                    <a:ext uri="{9D8B030D-6E8A-4147-A177-3AD203B41FA5}">
                      <a16:colId xmlns:a16="http://schemas.microsoft.com/office/drawing/2014/main" val="1354672152"/>
                    </a:ext>
                  </a:extLst>
                </a:gridCol>
              </a:tblGrid>
              <a:tr h="216000">
                <a:tc>
                  <a:txBody>
                    <a:bodyPr/>
                    <a:lstStyle/>
                    <a:p>
                      <a:pPr algn="ctr" fontAlgn="ctr"/>
                      <a:r>
                        <a:rPr lang="zh-TW" altLang="en-US" sz="1000" u="none" strike="noStrike" dirty="0">
                          <a:effectLst/>
                          <a:latin typeface="Meiryo UI" panose="020B0604030504040204" pitchFamily="50" charset="-128"/>
                          <a:ea typeface="Meiryo UI" panose="020B0604030504040204" pitchFamily="50" charset="-128"/>
                        </a:rPr>
                        <a:t>（単位：事業所</a:t>
                      </a:r>
                      <a:r>
                        <a:rPr lang="ja-JP" altLang="en-US" sz="1000" u="none" strike="noStrike" dirty="0">
                          <a:effectLst/>
                          <a:latin typeface="Meiryo UI" panose="020B0604030504040204" pitchFamily="50" charset="-128"/>
                          <a:ea typeface="Meiryo UI" panose="020B0604030504040204" pitchFamily="50" charset="-128"/>
                        </a:rPr>
                        <a:t>数</a:t>
                      </a:r>
                      <a:r>
                        <a:rPr lang="zh-TW" altLang="en-US" sz="1000" u="none" strike="noStrike" dirty="0">
                          <a:effectLst/>
                          <a:latin typeface="Meiryo UI" panose="020B0604030504040204" pitchFamily="50" charset="-128"/>
                          <a:ea typeface="Meiryo UI" panose="020B0604030504040204" pitchFamily="50" charset="-128"/>
                        </a:rPr>
                        <a:t>）</a:t>
                      </a:r>
                      <a:endParaRPr lang="zh-TW"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a:txBody>
                    <a:bodyPr/>
                    <a:lstStyle/>
                    <a:p>
                      <a:pPr algn="l" fontAlgn="ctr"/>
                      <a:r>
                        <a:rPr lang="ja-JP" altLang="en-US" sz="1100" u="none" strike="noStrike" dirty="0">
                          <a:effectLst/>
                          <a:latin typeface="Meiryo UI" panose="020B0604030504040204" pitchFamily="50" charset="-128"/>
                          <a:ea typeface="Meiryo UI" panose="020B0604030504040204" pitchFamily="50" charset="-128"/>
                        </a:rPr>
                        <a:t>　</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BlToTr w="12700" cap="flat" cmpd="sng" algn="ctr">
                      <a:solidFill>
                        <a:schemeClr val="tx1"/>
                      </a:solidFill>
                      <a:prstDash val="solid"/>
                      <a:round/>
                      <a:headEnd type="none" w="med" len="med"/>
                      <a:tailEnd type="none" w="med" len="med"/>
                    </a:lnBlToTr>
                    <a:solidFill>
                      <a:schemeClr val="bg1">
                        <a:lumMod val="85000"/>
                      </a:schemeClr>
                    </a:solidFill>
                  </a:tcPr>
                </a:tc>
                <a:tc>
                  <a:txBody>
                    <a:bodyPr/>
                    <a:lstStyle/>
                    <a:p>
                      <a:pPr algn="ctr" fontAlgn="ctr"/>
                      <a:r>
                        <a:rPr lang="en-US" sz="1100" u="none" strike="noStrike" dirty="0">
                          <a:effectLst/>
                          <a:latin typeface="Meiryo UI" panose="020B0604030504040204" pitchFamily="50" charset="-128"/>
                          <a:ea typeface="Meiryo UI" panose="020B0604030504040204" pitchFamily="50" charset="-128"/>
                        </a:rPr>
                        <a:t>R3</a:t>
                      </a:r>
                      <a:r>
                        <a:rPr lang="ja-JP" altLang="en-US" sz="1100" u="none" strike="noStrike" dirty="0">
                          <a:effectLst/>
                          <a:latin typeface="Meiryo UI" panose="020B0604030504040204" pitchFamily="50" charset="-128"/>
                          <a:ea typeface="Meiryo UI" panose="020B0604030504040204" pitchFamily="50" charset="-128"/>
                        </a:rPr>
                        <a:t>年度</a:t>
                      </a:r>
                      <a:endParaRPr 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sz="1100" u="none" strike="noStrike" dirty="0">
                          <a:effectLst/>
                          <a:latin typeface="Meiryo UI" panose="020B0604030504040204" pitchFamily="50" charset="-128"/>
                          <a:ea typeface="Meiryo UI" panose="020B0604030504040204" pitchFamily="50" charset="-128"/>
                        </a:rPr>
                        <a:t>R4</a:t>
                      </a:r>
                      <a:r>
                        <a:rPr lang="ja-JP" altLang="en-US" sz="1100" u="none" strike="noStrike" dirty="0">
                          <a:effectLst/>
                          <a:latin typeface="Meiryo UI" panose="020B0604030504040204" pitchFamily="50" charset="-128"/>
                          <a:ea typeface="Meiryo UI" panose="020B0604030504040204" pitchFamily="50" charset="-128"/>
                        </a:rPr>
                        <a:t>年度</a:t>
                      </a:r>
                      <a:endParaRPr 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sz="1100" u="none" strike="noStrike" dirty="0">
                          <a:effectLst/>
                          <a:latin typeface="Meiryo UI" panose="020B0604030504040204" pitchFamily="50" charset="-128"/>
                          <a:ea typeface="Meiryo UI" panose="020B0604030504040204" pitchFamily="50" charset="-128"/>
                        </a:rPr>
                        <a:t>R5</a:t>
                      </a:r>
                      <a:r>
                        <a:rPr lang="ja-JP" altLang="en-US" sz="1100" u="none" strike="noStrike" dirty="0">
                          <a:effectLst/>
                          <a:latin typeface="Meiryo UI" panose="020B0604030504040204" pitchFamily="50" charset="-128"/>
                          <a:ea typeface="Meiryo UI" panose="020B0604030504040204" pitchFamily="50" charset="-128"/>
                        </a:rPr>
                        <a:t>年度</a:t>
                      </a:r>
                      <a:endParaRPr 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altLang="ja-JP" sz="1100" u="none" strike="noStrike" dirty="0">
                          <a:effectLst/>
                          <a:latin typeface="Meiryo UI" panose="020B0604030504040204" pitchFamily="50" charset="-128"/>
                          <a:ea typeface="Meiryo UI" panose="020B0604030504040204" pitchFamily="50" charset="-128"/>
                        </a:rPr>
                        <a:t>R6</a:t>
                      </a:r>
                      <a:r>
                        <a:rPr lang="ja-JP" altLang="en-US" sz="1100" u="none" strike="noStrike" dirty="0">
                          <a:effectLst/>
                          <a:latin typeface="Meiryo UI" panose="020B0604030504040204" pitchFamily="50" charset="-128"/>
                          <a:ea typeface="Meiryo UI" panose="020B0604030504040204" pitchFamily="50" charset="-128"/>
                        </a:rPr>
                        <a:t>年度</a:t>
                      </a:r>
                      <a:endParaRPr 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sz="1100" b="0" i="0" u="none" strike="noStrike" dirty="0">
                          <a:solidFill>
                            <a:srgbClr val="000000"/>
                          </a:solidFill>
                          <a:effectLst/>
                          <a:latin typeface="Meiryo UI" panose="020B0604030504040204" pitchFamily="50" charset="-128"/>
                          <a:ea typeface="Meiryo UI" panose="020B0604030504040204" pitchFamily="50" charset="-128"/>
                        </a:rPr>
                        <a:t>R7</a:t>
                      </a:r>
                      <a:r>
                        <a:rPr lang="ja-JP" altLang="en-US" sz="1100" u="none" strike="noStrike" dirty="0">
                          <a:effectLst/>
                          <a:latin typeface="Meiryo UI" panose="020B0604030504040204" pitchFamily="50" charset="-128"/>
                          <a:ea typeface="Meiryo UI" panose="020B0604030504040204" pitchFamily="50" charset="-128"/>
                        </a:rPr>
                        <a:t>年度</a:t>
                      </a:r>
                      <a:endParaRPr 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389261299"/>
                  </a:ext>
                </a:extLst>
              </a:tr>
              <a:tr h="216000">
                <a:tc rowSpan="2">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就労移行支援</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新規</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u="none" strike="noStrike" dirty="0">
                          <a:solidFill>
                            <a:schemeClr val="tx1"/>
                          </a:solidFill>
                          <a:effectLst/>
                          <a:latin typeface="Meiryo UI" panose="020B0604030504040204" pitchFamily="50" charset="-128"/>
                          <a:ea typeface="Meiryo UI" panose="020B0604030504040204" pitchFamily="50" charset="-128"/>
                        </a:rPr>
                        <a:t>44</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u="none" strike="noStrike" dirty="0">
                          <a:solidFill>
                            <a:schemeClr val="tx1"/>
                          </a:solidFill>
                          <a:effectLst/>
                          <a:latin typeface="Meiryo UI" panose="020B0604030504040204" pitchFamily="50" charset="-128"/>
                          <a:ea typeface="Meiryo UI" panose="020B0604030504040204" pitchFamily="50" charset="-128"/>
                        </a:rPr>
                        <a:t>36</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46</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32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53</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40649526"/>
                  </a:ext>
                </a:extLst>
              </a:tr>
              <a:tr h="216000">
                <a:tc vMerge="1">
                  <a:txBody>
                    <a:bodyPr/>
                    <a:lstStyle/>
                    <a:p>
                      <a:endParaRPr kumimoji="1" lang="ja-JP" altLang="en-US"/>
                    </a:p>
                  </a:txBody>
                  <a:tcPr/>
                </a:tc>
                <a:tc>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廃止</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u="none" strike="noStrike" dirty="0">
                          <a:solidFill>
                            <a:schemeClr val="tx1"/>
                          </a:solidFill>
                          <a:effectLst/>
                          <a:latin typeface="Meiryo UI" panose="020B0604030504040204" pitchFamily="50" charset="-128"/>
                          <a:ea typeface="Meiryo UI" panose="020B0604030504040204" pitchFamily="50" charset="-128"/>
                        </a:rPr>
                        <a:t>25</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u="none" strike="noStrike" dirty="0">
                          <a:solidFill>
                            <a:schemeClr val="tx1"/>
                          </a:solidFill>
                          <a:effectLst/>
                          <a:latin typeface="Meiryo UI" panose="020B0604030504040204" pitchFamily="50" charset="-128"/>
                          <a:ea typeface="Meiryo UI" panose="020B0604030504040204" pitchFamily="50" charset="-128"/>
                        </a:rPr>
                        <a:t>26</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46</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40</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42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21591127"/>
                  </a:ext>
                </a:extLst>
              </a:tr>
              <a:tr h="216000">
                <a:tc rowSpan="2">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就労継続支援</a:t>
                      </a:r>
                      <a:r>
                        <a:rPr lang="en-US" sz="1100" u="none" strike="noStrike" dirty="0">
                          <a:effectLst/>
                          <a:latin typeface="Meiryo UI" panose="020B0604030504040204" pitchFamily="50" charset="-128"/>
                          <a:ea typeface="Meiryo UI" panose="020B0604030504040204" pitchFamily="50" charset="-128"/>
                        </a:rPr>
                        <a:t>A</a:t>
                      </a:r>
                      <a:r>
                        <a:rPr lang="ja-JP" altLang="en-US" sz="1100" u="none" strike="noStrike" dirty="0">
                          <a:effectLst/>
                          <a:latin typeface="Meiryo UI" panose="020B0604030504040204" pitchFamily="50" charset="-128"/>
                          <a:ea typeface="Meiryo UI" panose="020B0604030504040204" pitchFamily="50" charset="-128"/>
                        </a:rPr>
                        <a:t>型</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100" u="none" strike="noStrike">
                          <a:effectLst/>
                          <a:latin typeface="Meiryo UI" panose="020B0604030504040204" pitchFamily="50" charset="-128"/>
                          <a:ea typeface="Meiryo UI" panose="020B0604030504040204" pitchFamily="50" charset="-128"/>
                        </a:rPr>
                        <a:t>新規</a:t>
                      </a:r>
                      <a:endParaRPr lang="ja-JP" altLang="en-US" sz="110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u="none" strike="noStrike" dirty="0">
                          <a:solidFill>
                            <a:schemeClr val="tx1"/>
                          </a:solidFill>
                          <a:effectLst/>
                          <a:latin typeface="Meiryo UI" panose="020B0604030504040204" pitchFamily="50" charset="-128"/>
                          <a:ea typeface="Meiryo UI" panose="020B0604030504040204" pitchFamily="50" charset="-128"/>
                        </a:rPr>
                        <a:t>63</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u="none" strike="noStrike" dirty="0">
                          <a:solidFill>
                            <a:schemeClr val="tx1"/>
                          </a:solidFill>
                          <a:effectLst/>
                          <a:latin typeface="Meiryo UI" panose="020B0604030504040204" pitchFamily="50" charset="-128"/>
                          <a:ea typeface="Meiryo UI" panose="020B0604030504040204" pitchFamily="50" charset="-128"/>
                        </a:rPr>
                        <a:t>72</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67</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62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54</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48627729"/>
                  </a:ext>
                </a:extLst>
              </a:tr>
              <a:tr h="216000">
                <a:tc vMerge="1">
                  <a:txBody>
                    <a:bodyPr/>
                    <a:lstStyle/>
                    <a:p>
                      <a:endParaRPr kumimoji="1" lang="ja-JP" altLang="en-US"/>
                    </a:p>
                  </a:txBody>
                  <a:tcPr/>
                </a:tc>
                <a:tc>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廃止</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u="none" strike="noStrike" dirty="0">
                          <a:solidFill>
                            <a:schemeClr val="tx1"/>
                          </a:solidFill>
                          <a:effectLst/>
                          <a:latin typeface="Meiryo UI" panose="020B0604030504040204" pitchFamily="50" charset="-128"/>
                          <a:ea typeface="Meiryo UI" panose="020B0604030504040204" pitchFamily="50" charset="-128"/>
                        </a:rPr>
                        <a:t>25</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u="none" strike="noStrike" dirty="0">
                          <a:solidFill>
                            <a:schemeClr val="tx1"/>
                          </a:solidFill>
                          <a:effectLst/>
                          <a:latin typeface="Meiryo UI" panose="020B0604030504040204" pitchFamily="50" charset="-128"/>
                          <a:ea typeface="Meiryo UI" panose="020B0604030504040204" pitchFamily="50" charset="-128"/>
                        </a:rPr>
                        <a:t>21</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35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86</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55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03646090"/>
                  </a:ext>
                </a:extLst>
              </a:tr>
              <a:tr h="216000">
                <a:tc rowSpan="2">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就労継続支援</a:t>
                      </a:r>
                      <a:r>
                        <a:rPr lang="en-US" sz="1100" u="none" strike="noStrike" dirty="0">
                          <a:effectLst/>
                          <a:latin typeface="Meiryo UI" panose="020B0604030504040204" pitchFamily="50" charset="-128"/>
                          <a:ea typeface="Meiryo UI" panose="020B0604030504040204" pitchFamily="50" charset="-128"/>
                        </a:rPr>
                        <a:t>B</a:t>
                      </a:r>
                      <a:r>
                        <a:rPr lang="ja-JP" altLang="en-US" sz="1100" u="none" strike="noStrike" dirty="0">
                          <a:effectLst/>
                          <a:latin typeface="Meiryo UI" panose="020B0604030504040204" pitchFamily="50" charset="-128"/>
                          <a:ea typeface="Meiryo UI" panose="020B0604030504040204" pitchFamily="50" charset="-128"/>
                        </a:rPr>
                        <a:t>型</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新規</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u="none" strike="noStrike" dirty="0">
                          <a:solidFill>
                            <a:schemeClr val="tx1"/>
                          </a:solidFill>
                          <a:effectLst/>
                          <a:latin typeface="Meiryo UI" panose="020B0604030504040204" pitchFamily="50" charset="-128"/>
                          <a:ea typeface="Meiryo UI" panose="020B0604030504040204" pitchFamily="50" charset="-128"/>
                        </a:rPr>
                        <a:t>226</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u="none" strike="noStrike" dirty="0">
                          <a:solidFill>
                            <a:schemeClr val="tx1"/>
                          </a:solidFill>
                          <a:effectLst/>
                          <a:latin typeface="Meiryo UI" panose="020B0604030504040204" pitchFamily="50" charset="-128"/>
                          <a:ea typeface="Meiryo UI" panose="020B0604030504040204" pitchFamily="50" charset="-128"/>
                        </a:rPr>
                        <a:t>257</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284</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362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489</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41212573"/>
                  </a:ext>
                </a:extLst>
              </a:tr>
              <a:tr h="216000">
                <a:tc vMerge="1">
                  <a:txBody>
                    <a:bodyPr/>
                    <a:lstStyle/>
                    <a:p>
                      <a:endParaRPr kumimoji="1" lang="ja-JP" altLang="en-US"/>
                    </a:p>
                  </a:txBody>
                  <a:tcPr/>
                </a:tc>
                <a:tc>
                  <a:txBody>
                    <a:bodyPr/>
                    <a:lstStyle/>
                    <a:p>
                      <a:pPr algn="ctr" fontAlgn="ctr"/>
                      <a:r>
                        <a:rPr lang="ja-JP" altLang="en-US" sz="1100" u="none" strike="noStrike">
                          <a:effectLst/>
                          <a:latin typeface="Meiryo UI" panose="020B0604030504040204" pitchFamily="50" charset="-128"/>
                          <a:ea typeface="Meiryo UI" panose="020B0604030504040204" pitchFamily="50" charset="-128"/>
                        </a:rPr>
                        <a:t>廃止</a:t>
                      </a:r>
                      <a:endParaRPr lang="ja-JP" altLang="en-US" sz="110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u="none" strike="noStrike" dirty="0">
                          <a:solidFill>
                            <a:schemeClr val="tx1"/>
                          </a:solidFill>
                          <a:effectLst/>
                          <a:latin typeface="Meiryo UI" panose="020B0604030504040204" pitchFamily="50" charset="-128"/>
                          <a:ea typeface="Meiryo UI" panose="020B0604030504040204" pitchFamily="50" charset="-128"/>
                        </a:rPr>
                        <a:t>43</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u="none" strike="noStrike" dirty="0">
                          <a:solidFill>
                            <a:schemeClr val="tx1"/>
                          </a:solidFill>
                          <a:effectLst/>
                          <a:latin typeface="Meiryo UI" panose="020B0604030504040204" pitchFamily="50" charset="-128"/>
                          <a:ea typeface="Meiryo UI" panose="020B0604030504040204" pitchFamily="50" charset="-128"/>
                        </a:rPr>
                        <a:t>34</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75</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92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96</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33229017"/>
                  </a:ext>
                </a:extLst>
              </a:tr>
              <a:tr h="216000">
                <a:tc rowSpan="2">
                  <a:txBody>
                    <a:bodyPr/>
                    <a:lstStyle/>
                    <a:p>
                      <a:pPr algn="ctr" fontAlgn="ctr"/>
                      <a:r>
                        <a:rPr lang="zh-CN" altLang="en-US" sz="1100" u="none" strike="noStrike" dirty="0">
                          <a:effectLst/>
                          <a:latin typeface="Meiryo UI" panose="020B0604030504040204" pitchFamily="50" charset="-128"/>
                          <a:ea typeface="Meiryo UI" panose="020B0604030504040204" pitchFamily="50" charset="-128"/>
                        </a:rPr>
                        <a:t>就労定着支援</a:t>
                      </a:r>
                      <a:endParaRPr lang="zh-CN"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新規</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u="none" strike="noStrike" dirty="0">
                          <a:solidFill>
                            <a:schemeClr val="tx1"/>
                          </a:solidFill>
                          <a:effectLst/>
                          <a:latin typeface="Meiryo UI" panose="020B0604030504040204" pitchFamily="50" charset="-128"/>
                          <a:ea typeface="Meiryo UI" panose="020B0604030504040204" pitchFamily="50" charset="-128"/>
                        </a:rPr>
                        <a:t>14</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u="none" strike="noStrike" dirty="0">
                          <a:solidFill>
                            <a:schemeClr val="tx1"/>
                          </a:solidFill>
                          <a:effectLst/>
                          <a:latin typeface="Meiryo UI" panose="020B0604030504040204" pitchFamily="50" charset="-128"/>
                          <a:ea typeface="Meiryo UI" panose="020B0604030504040204" pitchFamily="50" charset="-128"/>
                        </a:rPr>
                        <a:t>22</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17</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26</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32</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2311415"/>
                  </a:ext>
                </a:extLst>
              </a:tr>
              <a:tr h="216000">
                <a:tc vMerge="1">
                  <a:txBody>
                    <a:bodyPr/>
                    <a:lstStyle/>
                    <a:p>
                      <a:endParaRPr kumimoji="1" lang="ja-JP" altLang="en-US"/>
                    </a:p>
                  </a:txBody>
                  <a:tcPr/>
                </a:tc>
                <a:tc>
                  <a:txBody>
                    <a:bodyPr/>
                    <a:lstStyle/>
                    <a:p>
                      <a:pPr algn="ctr" fontAlgn="ctr"/>
                      <a:r>
                        <a:rPr lang="ja-JP" altLang="en-US" sz="1100" u="none" strike="noStrike" dirty="0">
                          <a:effectLst/>
                          <a:latin typeface="Meiryo UI" panose="020B0604030504040204" pitchFamily="50" charset="-128"/>
                          <a:ea typeface="Meiryo UI" panose="020B0604030504040204" pitchFamily="50" charset="-128"/>
                        </a:rPr>
                        <a:t>廃止</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u="none" strike="noStrike" dirty="0">
                          <a:solidFill>
                            <a:schemeClr val="tx1"/>
                          </a:solidFill>
                          <a:effectLst/>
                          <a:latin typeface="Meiryo UI" panose="020B0604030504040204" pitchFamily="50" charset="-128"/>
                          <a:ea typeface="Meiryo UI" panose="020B0604030504040204" pitchFamily="50" charset="-128"/>
                        </a:rPr>
                        <a:t>4</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u="none" strike="noStrike" dirty="0">
                          <a:solidFill>
                            <a:schemeClr val="tx1"/>
                          </a:solidFill>
                          <a:effectLst/>
                          <a:latin typeface="Meiryo UI" panose="020B0604030504040204" pitchFamily="50" charset="-128"/>
                          <a:ea typeface="Meiryo UI" panose="020B0604030504040204" pitchFamily="50" charset="-128"/>
                        </a:rPr>
                        <a:t>5</a:t>
                      </a:r>
                      <a:endParaRPr lang="en-US" altLang="ja-JP" sz="1100" b="0" i="0" u="none" strike="noStrike" dirty="0">
                        <a:solidFill>
                          <a:schemeClr val="tx1"/>
                        </a:solidFill>
                        <a:effectLst/>
                        <a:latin typeface="Meiryo UI" panose="020B0604030504040204" pitchFamily="50" charset="-128"/>
                        <a:ea typeface="Meiryo UI" panose="020B0604030504040204" pitchFamily="50" charset="-128"/>
                      </a:endParaRP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3</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16</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3</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07309430"/>
                  </a:ext>
                </a:extLst>
              </a:tr>
            </a:tbl>
          </a:graphicData>
        </a:graphic>
      </p:graphicFrame>
      <p:sp>
        <p:nvSpPr>
          <p:cNvPr id="17" name="スライド番号プレースホルダー 3">
            <a:extLst>
              <a:ext uri="{FF2B5EF4-FFF2-40B4-BE49-F238E27FC236}">
                <a16:creationId xmlns:a16="http://schemas.microsoft.com/office/drawing/2014/main" id="{03C5EB1C-97CC-424E-A7AA-06F2163E6169}"/>
              </a:ext>
            </a:extLst>
          </p:cNvPr>
          <p:cNvSpPr txBox="1">
            <a:spLocks/>
          </p:cNvSpPr>
          <p:nvPr/>
        </p:nvSpPr>
        <p:spPr>
          <a:xfrm>
            <a:off x="6972300" y="6372486"/>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F7C2ABA0-2C79-4E71-91B6-07983140A210}" type="slidenum">
              <a:rPr lang="ja-JP" altLang="en-US" smtClean="0"/>
              <a:pPr/>
              <a:t>14</a:t>
            </a:fld>
            <a:endParaRPr lang="ja-JP" altLang="en-US" dirty="0"/>
          </a:p>
        </p:txBody>
      </p:sp>
      <p:sp>
        <p:nvSpPr>
          <p:cNvPr id="18" name="テキスト ボックス 17">
            <a:extLst>
              <a:ext uri="{FF2B5EF4-FFF2-40B4-BE49-F238E27FC236}">
                <a16:creationId xmlns:a16="http://schemas.microsoft.com/office/drawing/2014/main" id="{1F5B6AAC-A825-4FBD-956B-7EA27598AC4C}"/>
              </a:ext>
            </a:extLst>
          </p:cNvPr>
          <p:cNvSpPr txBox="1"/>
          <p:nvPr/>
        </p:nvSpPr>
        <p:spPr>
          <a:xfrm>
            <a:off x="152359" y="143297"/>
            <a:ext cx="1286028"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基礎データ</a:t>
            </a:r>
            <a:endParaRPr lang="en-US" altLang="ja-JP" sz="1200" dirty="0">
              <a:latin typeface="Meiryo UI" panose="020B0604030504040204" pitchFamily="50" charset="-128"/>
              <a:ea typeface="Meiryo UI" panose="020B0604030504040204" pitchFamily="50" charset="-128"/>
            </a:endParaRPr>
          </a:p>
        </p:txBody>
      </p:sp>
      <p:graphicFrame>
        <p:nvGraphicFramePr>
          <p:cNvPr id="5" name="グラフ 4">
            <a:extLst>
              <a:ext uri="{FF2B5EF4-FFF2-40B4-BE49-F238E27FC236}">
                <a16:creationId xmlns:a16="http://schemas.microsoft.com/office/drawing/2014/main" id="{AF8C2B86-3960-4ABD-BD8B-3C9C0AE1C829}"/>
              </a:ext>
            </a:extLst>
          </p:cNvPr>
          <p:cNvGraphicFramePr/>
          <p:nvPr>
            <p:extLst>
              <p:ext uri="{D42A27DB-BD31-4B8C-83A1-F6EECF244321}">
                <p14:modId xmlns:p14="http://schemas.microsoft.com/office/powerpoint/2010/main" val="3999182482"/>
              </p:ext>
            </p:extLst>
          </p:nvPr>
        </p:nvGraphicFramePr>
        <p:xfrm>
          <a:off x="715844" y="2772154"/>
          <a:ext cx="3060000" cy="198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グラフ 7">
            <a:extLst>
              <a:ext uri="{FF2B5EF4-FFF2-40B4-BE49-F238E27FC236}">
                <a16:creationId xmlns:a16="http://schemas.microsoft.com/office/drawing/2014/main" id="{CE598735-3FDB-4F7A-AD4B-7560A9BD9EDD}"/>
              </a:ext>
            </a:extLst>
          </p:cNvPr>
          <p:cNvGraphicFramePr/>
          <p:nvPr>
            <p:extLst>
              <p:ext uri="{D42A27DB-BD31-4B8C-83A1-F6EECF244321}">
                <p14:modId xmlns:p14="http://schemas.microsoft.com/office/powerpoint/2010/main" val="4074597122"/>
              </p:ext>
            </p:extLst>
          </p:nvPr>
        </p:nvGraphicFramePr>
        <p:xfrm>
          <a:off x="5118896" y="2772154"/>
          <a:ext cx="3060000" cy="1980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グラフ 12">
            <a:extLst>
              <a:ext uri="{FF2B5EF4-FFF2-40B4-BE49-F238E27FC236}">
                <a16:creationId xmlns:a16="http://schemas.microsoft.com/office/drawing/2014/main" id="{CD89A7A0-8640-45ED-A412-C844C68F87C4}"/>
              </a:ext>
            </a:extLst>
          </p:cNvPr>
          <p:cNvGraphicFramePr/>
          <p:nvPr>
            <p:extLst>
              <p:ext uri="{D42A27DB-BD31-4B8C-83A1-F6EECF244321}">
                <p14:modId xmlns:p14="http://schemas.microsoft.com/office/powerpoint/2010/main" val="3407520297"/>
              </p:ext>
            </p:extLst>
          </p:nvPr>
        </p:nvGraphicFramePr>
        <p:xfrm>
          <a:off x="715844" y="4850321"/>
          <a:ext cx="3060000" cy="19800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3" name="グラフ 22">
            <a:extLst>
              <a:ext uri="{FF2B5EF4-FFF2-40B4-BE49-F238E27FC236}">
                <a16:creationId xmlns:a16="http://schemas.microsoft.com/office/drawing/2014/main" id="{78DBB5B8-23B1-4002-B220-D9A2B8E2F861}"/>
              </a:ext>
            </a:extLst>
          </p:cNvPr>
          <p:cNvGraphicFramePr/>
          <p:nvPr>
            <p:extLst>
              <p:ext uri="{D42A27DB-BD31-4B8C-83A1-F6EECF244321}">
                <p14:modId xmlns:p14="http://schemas.microsoft.com/office/powerpoint/2010/main" val="4184657468"/>
              </p:ext>
            </p:extLst>
          </p:nvPr>
        </p:nvGraphicFramePr>
        <p:xfrm>
          <a:off x="5124279" y="4850321"/>
          <a:ext cx="3060000" cy="1980000"/>
        </p:xfrm>
        <a:graphic>
          <a:graphicData uri="http://schemas.openxmlformats.org/drawingml/2006/chart">
            <c:chart xmlns:c="http://schemas.openxmlformats.org/drawingml/2006/chart" xmlns:r="http://schemas.openxmlformats.org/officeDocument/2006/relationships" r:id="rId6"/>
          </a:graphicData>
        </a:graphic>
      </p:graphicFrame>
      <p:sp>
        <p:nvSpPr>
          <p:cNvPr id="12" name="テキスト ボックス 11">
            <a:extLst>
              <a:ext uri="{FF2B5EF4-FFF2-40B4-BE49-F238E27FC236}">
                <a16:creationId xmlns:a16="http://schemas.microsoft.com/office/drawing/2014/main" id="{2F1037B3-88DD-48D0-AC01-C4E3A161D18B}"/>
              </a:ext>
            </a:extLst>
          </p:cNvPr>
          <p:cNvSpPr txBox="1"/>
          <p:nvPr/>
        </p:nvSpPr>
        <p:spPr>
          <a:xfrm>
            <a:off x="1400731" y="2582080"/>
            <a:ext cx="1690226" cy="261610"/>
          </a:xfrm>
          <a:prstGeom prst="rect">
            <a:avLst/>
          </a:prstGeom>
          <a:noFill/>
        </p:spPr>
        <p:txBody>
          <a:bodyPr wrap="square" rtlCol="0">
            <a:spAutoFit/>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就労移行支援</a:t>
            </a:r>
          </a:p>
        </p:txBody>
      </p:sp>
      <p:sp>
        <p:nvSpPr>
          <p:cNvPr id="14" name="テキスト ボックス 13">
            <a:extLst>
              <a:ext uri="{FF2B5EF4-FFF2-40B4-BE49-F238E27FC236}">
                <a16:creationId xmlns:a16="http://schemas.microsoft.com/office/drawing/2014/main" id="{03A5A35E-CE97-497D-910A-C0824FD79968}"/>
              </a:ext>
            </a:extLst>
          </p:cNvPr>
          <p:cNvSpPr txBox="1"/>
          <p:nvPr/>
        </p:nvSpPr>
        <p:spPr>
          <a:xfrm>
            <a:off x="5803783" y="2582080"/>
            <a:ext cx="1690226" cy="261610"/>
          </a:xfrm>
          <a:prstGeom prst="rect">
            <a:avLst/>
          </a:prstGeom>
          <a:noFill/>
        </p:spPr>
        <p:txBody>
          <a:bodyPr wrap="square" rtlCol="0">
            <a:spAutoFit/>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就労継続支援Ａ型</a:t>
            </a:r>
          </a:p>
        </p:txBody>
      </p:sp>
      <p:sp>
        <p:nvSpPr>
          <p:cNvPr id="15" name="テキスト ボックス 14">
            <a:extLst>
              <a:ext uri="{FF2B5EF4-FFF2-40B4-BE49-F238E27FC236}">
                <a16:creationId xmlns:a16="http://schemas.microsoft.com/office/drawing/2014/main" id="{ED2B50BC-A1F0-45B9-A21A-75F3F0D00EDF}"/>
              </a:ext>
            </a:extLst>
          </p:cNvPr>
          <p:cNvSpPr txBox="1"/>
          <p:nvPr/>
        </p:nvSpPr>
        <p:spPr>
          <a:xfrm>
            <a:off x="1400731" y="4603278"/>
            <a:ext cx="1690226" cy="261610"/>
          </a:xfrm>
          <a:prstGeom prst="rect">
            <a:avLst/>
          </a:prstGeom>
          <a:noFill/>
        </p:spPr>
        <p:txBody>
          <a:bodyPr wrap="square" rtlCol="0">
            <a:spAutoFit/>
          </a:bodyPr>
          <a:lstStyle/>
          <a:p>
            <a:pPr algn="ctr" fontAlgn="ctr"/>
            <a:r>
              <a:rPr lang="ja-JP" altLang="en-US" sz="1100" dirty="0">
                <a:solidFill>
                  <a:srgbClr val="000000"/>
                </a:solidFill>
                <a:latin typeface="Meiryo UI" panose="020B0604030504040204" pitchFamily="50" charset="-128"/>
                <a:ea typeface="Meiryo UI" panose="020B0604030504040204" pitchFamily="50" charset="-128"/>
              </a:rPr>
              <a:t>就労継続支援Ｂ型</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p:txBody>
      </p:sp>
      <p:sp>
        <p:nvSpPr>
          <p:cNvPr id="16" name="テキスト ボックス 15">
            <a:extLst>
              <a:ext uri="{FF2B5EF4-FFF2-40B4-BE49-F238E27FC236}">
                <a16:creationId xmlns:a16="http://schemas.microsoft.com/office/drawing/2014/main" id="{C8A58C50-82B6-4553-9340-2EDEBBE15E84}"/>
              </a:ext>
            </a:extLst>
          </p:cNvPr>
          <p:cNvSpPr txBox="1"/>
          <p:nvPr/>
        </p:nvSpPr>
        <p:spPr>
          <a:xfrm>
            <a:off x="5919439" y="4603278"/>
            <a:ext cx="1690226" cy="261610"/>
          </a:xfrm>
          <a:prstGeom prst="rect">
            <a:avLst/>
          </a:prstGeom>
          <a:noFill/>
        </p:spPr>
        <p:txBody>
          <a:bodyPr wrap="square" rtlCol="0">
            <a:spAutoFit/>
          </a:bodyPr>
          <a:lstStyle/>
          <a:p>
            <a:pPr algn="ctr" fontAlgn="ctr"/>
            <a:r>
              <a:rPr lang="ja-JP" altLang="en-US" sz="1100" dirty="0">
                <a:solidFill>
                  <a:srgbClr val="000000"/>
                </a:solidFill>
                <a:latin typeface="Meiryo UI" panose="020B0604030504040204" pitchFamily="50" charset="-128"/>
                <a:ea typeface="Meiryo UI" panose="020B0604030504040204" pitchFamily="50" charset="-128"/>
              </a:rPr>
              <a:t>就労定着支援</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105378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97C8008-9698-4747-A220-21433D2B067E}"/>
              </a:ext>
            </a:extLst>
          </p:cNvPr>
          <p:cNvSpPr>
            <a:spLocks noGrp="1"/>
          </p:cNvSpPr>
          <p:nvPr>
            <p:ph type="title"/>
          </p:nvPr>
        </p:nvSpPr>
        <p:spPr>
          <a:xfrm>
            <a:off x="1848379" y="559069"/>
            <a:ext cx="5447242" cy="338400"/>
          </a:xfrm>
        </p:spPr>
        <p:txBody>
          <a:bodyPr>
            <a:noAutofit/>
          </a:bodyPr>
          <a:lstStyle/>
          <a:p>
            <a:pPr algn="ctr"/>
            <a:r>
              <a:rPr lang="ja-JP" altLang="en-US" sz="1600" b="1" dirty="0">
                <a:latin typeface="Meiryo UI" panose="020B0604030504040204" pitchFamily="50" charset="-128"/>
                <a:ea typeface="Meiryo UI" panose="020B0604030504040204" pitchFamily="50" charset="-128"/>
              </a:rPr>
              <a:t>就労継続支援</a:t>
            </a:r>
            <a:r>
              <a:rPr lang="en-US" altLang="ja-JP" sz="1600" b="1" dirty="0">
                <a:latin typeface="Meiryo UI" panose="020B0604030504040204" pitchFamily="50" charset="-128"/>
                <a:ea typeface="Meiryo UI" panose="020B0604030504040204" pitchFamily="50" charset="-128"/>
              </a:rPr>
              <a:t>B</a:t>
            </a:r>
            <a:r>
              <a:rPr lang="ja-JP" altLang="en-US" sz="1600" b="1" dirty="0">
                <a:latin typeface="Meiryo UI" panose="020B0604030504040204" pitchFamily="50" charset="-128"/>
                <a:ea typeface="Meiryo UI" panose="020B0604030504040204" pitchFamily="50" charset="-128"/>
              </a:rPr>
              <a:t>型事業所における在宅利用実施事業所数</a:t>
            </a:r>
          </a:p>
        </p:txBody>
      </p:sp>
      <p:graphicFrame>
        <p:nvGraphicFramePr>
          <p:cNvPr id="9" name="コンテンツ プレースホルダー 8">
            <a:extLst>
              <a:ext uri="{FF2B5EF4-FFF2-40B4-BE49-F238E27FC236}">
                <a16:creationId xmlns:a16="http://schemas.microsoft.com/office/drawing/2014/main" id="{1921FF7A-4898-4C7B-AD33-F3032992B804}"/>
              </a:ext>
            </a:extLst>
          </p:cNvPr>
          <p:cNvGraphicFramePr>
            <a:graphicFrameLocks noGrp="1"/>
          </p:cNvGraphicFramePr>
          <p:nvPr>
            <p:ph idx="1"/>
            <p:extLst>
              <p:ext uri="{D42A27DB-BD31-4B8C-83A1-F6EECF244321}">
                <p14:modId xmlns:p14="http://schemas.microsoft.com/office/powerpoint/2010/main" val="3631915271"/>
              </p:ext>
            </p:extLst>
          </p:nvPr>
        </p:nvGraphicFramePr>
        <p:xfrm>
          <a:off x="628650" y="1225118"/>
          <a:ext cx="7886700" cy="3799687"/>
        </p:xfrm>
        <a:graphic>
          <a:graphicData uri="http://schemas.openxmlformats.org/drawingml/2006/chart">
            <c:chart xmlns:c="http://schemas.openxmlformats.org/drawingml/2006/chart" xmlns:r="http://schemas.openxmlformats.org/officeDocument/2006/relationships" r:id="rId3"/>
          </a:graphicData>
        </a:graphic>
      </p:graphicFrame>
      <p:sp>
        <p:nvSpPr>
          <p:cNvPr id="10" name="テキスト ボックス 9">
            <a:extLst>
              <a:ext uri="{FF2B5EF4-FFF2-40B4-BE49-F238E27FC236}">
                <a16:creationId xmlns:a16="http://schemas.microsoft.com/office/drawing/2014/main" id="{1127D037-905B-480A-84D4-C8AB227FEF62}"/>
              </a:ext>
            </a:extLst>
          </p:cNvPr>
          <p:cNvSpPr txBox="1"/>
          <p:nvPr/>
        </p:nvSpPr>
        <p:spPr>
          <a:xfrm>
            <a:off x="6300457" y="6192792"/>
            <a:ext cx="2923442" cy="300082"/>
          </a:xfrm>
          <a:prstGeom prst="rect">
            <a:avLst/>
          </a:prstGeom>
          <a:noFill/>
        </p:spPr>
        <p:txBody>
          <a:bodyPr wrap="square" rtlCol="0">
            <a:spAutoFit/>
          </a:bodyPr>
          <a:lstStyle/>
          <a:p>
            <a:r>
              <a:rPr lang="ja-JP" altLang="en-US" sz="1350" dirty="0">
                <a:latin typeface="Meiryo UI" panose="020B0604030504040204" pitchFamily="50" charset="-128"/>
                <a:ea typeface="Meiryo UI" panose="020B0604030504040204" pitchFamily="50" charset="-128"/>
              </a:rPr>
              <a:t>出典：大阪府工賃実績調査</a:t>
            </a:r>
          </a:p>
        </p:txBody>
      </p:sp>
      <p:graphicFrame>
        <p:nvGraphicFramePr>
          <p:cNvPr id="13" name="表 12">
            <a:extLst>
              <a:ext uri="{FF2B5EF4-FFF2-40B4-BE49-F238E27FC236}">
                <a16:creationId xmlns:a16="http://schemas.microsoft.com/office/drawing/2014/main" id="{88684558-C805-4822-A95F-5AF7DC09D648}"/>
              </a:ext>
            </a:extLst>
          </p:cNvPr>
          <p:cNvGraphicFramePr>
            <a:graphicFrameLocks noGrp="1"/>
          </p:cNvGraphicFramePr>
          <p:nvPr>
            <p:extLst>
              <p:ext uri="{D42A27DB-BD31-4B8C-83A1-F6EECF244321}">
                <p14:modId xmlns:p14="http://schemas.microsoft.com/office/powerpoint/2010/main" val="3085098776"/>
              </p:ext>
            </p:extLst>
          </p:nvPr>
        </p:nvGraphicFramePr>
        <p:xfrm>
          <a:off x="1926454" y="5090990"/>
          <a:ext cx="5388746" cy="1029050"/>
        </p:xfrm>
        <a:graphic>
          <a:graphicData uri="http://schemas.openxmlformats.org/drawingml/2006/table">
            <a:tbl>
              <a:tblPr firstRow="1" firstCol="1" bandRow="1">
                <a:tableStyleId>{5940675A-B579-460E-94D1-54222C63F5DA}</a:tableStyleId>
              </a:tblPr>
              <a:tblGrid>
                <a:gridCol w="1557539">
                  <a:extLst>
                    <a:ext uri="{9D8B030D-6E8A-4147-A177-3AD203B41FA5}">
                      <a16:colId xmlns:a16="http://schemas.microsoft.com/office/drawing/2014/main" val="3651522110"/>
                    </a:ext>
                  </a:extLst>
                </a:gridCol>
                <a:gridCol w="3831207">
                  <a:extLst>
                    <a:ext uri="{9D8B030D-6E8A-4147-A177-3AD203B41FA5}">
                      <a16:colId xmlns:a16="http://schemas.microsoft.com/office/drawing/2014/main" val="2905814715"/>
                    </a:ext>
                  </a:extLst>
                </a:gridCol>
              </a:tblGrid>
              <a:tr h="510820">
                <a:tc>
                  <a:txBody>
                    <a:bodyPr/>
                    <a:lstStyle/>
                    <a:p>
                      <a:pPr algn="just"/>
                      <a:r>
                        <a:rPr lang="ja-JP" sz="1050" dirty="0">
                          <a:effectLst/>
                          <a:latin typeface="Meiryo UI" panose="020B0604030504040204" pitchFamily="50" charset="-128"/>
                          <a:ea typeface="Meiryo UI" panose="020B0604030504040204" pitchFamily="50" charset="-128"/>
                        </a:rPr>
                        <a:t>在宅利用実施</a:t>
                      </a:r>
                      <a:r>
                        <a:rPr lang="ja-JP" altLang="en-US" sz="1050" dirty="0">
                          <a:effectLst/>
                          <a:latin typeface="Meiryo UI" panose="020B0604030504040204" pitchFamily="50" charset="-128"/>
                          <a:ea typeface="Meiryo UI" panose="020B0604030504040204" pitchFamily="50" charset="-128"/>
                        </a:rPr>
                        <a:t>事業所</a:t>
                      </a:r>
                      <a:endParaRPr lang="ja-JP" sz="1050" dirty="0">
                        <a:effectLst/>
                        <a:latin typeface="Meiryo UI" panose="020B0604030504040204" pitchFamily="50" charset="-128"/>
                        <a:ea typeface="Meiryo UI" panose="020B0604030504040204" pitchFamily="50" charset="-128"/>
                        <a:cs typeface="ＭＳ Ｐゴシック" panose="020B0600070205080204" pitchFamily="50" charset="-128"/>
                      </a:endParaRPr>
                    </a:p>
                  </a:txBody>
                  <a:tcPr marL="27146" marR="2714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l"/>
                      <a:r>
                        <a:rPr lang="ja-JP" sz="1050" dirty="0">
                          <a:effectLst/>
                          <a:latin typeface="Meiryo UI" panose="020B0604030504040204" pitchFamily="50" charset="-128"/>
                          <a:ea typeface="Meiryo UI" panose="020B0604030504040204" pitchFamily="50" charset="-128"/>
                        </a:rPr>
                        <a:t>運営規程において在宅で実施する訓練及び支援内容が明記されている</a:t>
                      </a:r>
                      <a:r>
                        <a:rPr lang="ja-JP" altLang="en-US" sz="1050" dirty="0">
                          <a:effectLst/>
                          <a:latin typeface="Meiryo UI" panose="020B0604030504040204" pitchFamily="50" charset="-128"/>
                          <a:ea typeface="Meiryo UI" panose="020B0604030504040204" pitchFamily="50" charset="-128"/>
                        </a:rPr>
                        <a:t>事業所</a:t>
                      </a:r>
                      <a:endParaRPr lang="ja-JP" sz="1050" dirty="0">
                        <a:effectLst/>
                        <a:latin typeface="Meiryo UI" panose="020B0604030504040204" pitchFamily="50" charset="-128"/>
                        <a:ea typeface="Meiryo UI" panose="020B0604030504040204" pitchFamily="50" charset="-128"/>
                        <a:cs typeface="ＭＳ Ｐゴシック" panose="020B0600070205080204" pitchFamily="50" charset="-128"/>
                      </a:endParaRPr>
                    </a:p>
                  </a:txBody>
                  <a:tcPr marL="27146" marR="2714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77665454"/>
                  </a:ext>
                </a:extLst>
              </a:tr>
              <a:tr h="518230">
                <a:tc>
                  <a:txBody>
                    <a:bodyPr/>
                    <a:lstStyle/>
                    <a:p>
                      <a:pPr algn="just"/>
                      <a:r>
                        <a:rPr lang="ja-JP" sz="1050" dirty="0">
                          <a:effectLst/>
                          <a:latin typeface="Meiryo UI" panose="020B0604030504040204" pitchFamily="50" charset="-128"/>
                          <a:ea typeface="Meiryo UI" panose="020B0604030504040204" pitchFamily="50" charset="-128"/>
                        </a:rPr>
                        <a:t>在宅利用者の割合</a:t>
                      </a:r>
                      <a:endParaRPr lang="ja-JP" sz="1050" dirty="0">
                        <a:effectLst/>
                        <a:latin typeface="Meiryo UI" panose="020B0604030504040204" pitchFamily="50" charset="-128"/>
                        <a:ea typeface="Meiryo UI" panose="020B0604030504040204" pitchFamily="50" charset="-128"/>
                        <a:cs typeface="ＭＳ Ｐゴシック" panose="020B0600070205080204" pitchFamily="50" charset="-128"/>
                      </a:endParaRPr>
                    </a:p>
                  </a:txBody>
                  <a:tcPr marL="27146" marR="2714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l"/>
                      <a:r>
                        <a:rPr lang="ja-JP" sz="1050" dirty="0">
                          <a:effectLst/>
                          <a:latin typeface="Meiryo UI" panose="020B0604030504040204" pitchFamily="50" charset="-128"/>
                          <a:ea typeface="Meiryo UI" panose="020B0604030504040204" pitchFamily="50" charset="-128"/>
                        </a:rPr>
                        <a:t>実利用者数に占める、常時（利用日数のうち概ね</a:t>
                      </a:r>
                      <a:r>
                        <a:rPr lang="en-US" sz="1050" dirty="0">
                          <a:effectLst/>
                          <a:latin typeface="Meiryo UI" panose="020B0604030504040204" pitchFamily="50" charset="-128"/>
                          <a:ea typeface="Meiryo UI" panose="020B0604030504040204" pitchFamily="50" charset="-128"/>
                        </a:rPr>
                        <a:t>6</a:t>
                      </a:r>
                      <a:r>
                        <a:rPr lang="ja-JP" sz="1050" dirty="0">
                          <a:effectLst/>
                          <a:latin typeface="Meiryo UI" panose="020B0604030504040204" pitchFamily="50" charset="-128"/>
                          <a:ea typeface="Meiryo UI" panose="020B0604030504040204" pitchFamily="50" charset="-128"/>
                        </a:rPr>
                        <a:t>割程度以上）在宅で実施する訓練及び支援を受けている実利用者数の割合</a:t>
                      </a:r>
                      <a:endParaRPr lang="ja-JP" sz="1050" dirty="0">
                        <a:effectLst/>
                        <a:latin typeface="Meiryo UI" panose="020B0604030504040204" pitchFamily="50" charset="-128"/>
                        <a:ea typeface="Meiryo UI" panose="020B0604030504040204" pitchFamily="50" charset="-128"/>
                        <a:cs typeface="ＭＳ Ｐゴシック" panose="020B0600070205080204" pitchFamily="50" charset="-128"/>
                      </a:endParaRPr>
                    </a:p>
                  </a:txBody>
                  <a:tcPr marL="27146" marR="27146"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31251409"/>
                  </a:ext>
                </a:extLst>
              </a:tr>
            </a:tbl>
          </a:graphicData>
        </a:graphic>
      </p:graphicFrame>
      <p:sp>
        <p:nvSpPr>
          <p:cNvPr id="6" name="スライド番号プレースホルダー 3">
            <a:extLst>
              <a:ext uri="{FF2B5EF4-FFF2-40B4-BE49-F238E27FC236}">
                <a16:creationId xmlns:a16="http://schemas.microsoft.com/office/drawing/2014/main" id="{11386192-C635-4B57-8D06-AA7303107E7E}"/>
              </a:ext>
            </a:extLst>
          </p:cNvPr>
          <p:cNvSpPr txBox="1">
            <a:spLocks/>
          </p:cNvSpPr>
          <p:nvPr/>
        </p:nvSpPr>
        <p:spPr>
          <a:xfrm>
            <a:off x="6972300" y="6372486"/>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F7C2ABA0-2C79-4E71-91B6-07983140A210}" type="slidenum">
              <a:rPr lang="ja-JP" altLang="en-US" smtClean="0"/>
              <a:pPr/>
              <a:t>15</a:t>
            </a:fld>
            <a:endParaRPr lang="ja-JP" altLang="en-US" dirty="0"/>
          </a:p>
        </p:txBody>
      </p:sp>
      <p:sp>
        <p:nvSpPr>
          <p:cNvPr id="8" name="テキスト ボックス 7">
            <a:extLst>
              <a:ext uri="{FF2B5EF4-FFF2-40B4-BE49-F238E27FC236}">
                <a16:creationId xmlns:a16="http://schemas.microsoft.com/office/drawing/2014/main" id="{9A7E592D-3267-4F8B-BE09-D9B802F4B0B4}"/>
              </a:ext>
            </a:extLst>
          </p:cNvPr>
          <p:cNvSpPr txBox="1"/>
          <p:nvPr/>
        </p:nvSpPr>
        <p:spPr>
          <a:xfrm>
            <a:off x="152359" y="143297"/>
            <a:ext cx="1286028"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基礎データ</a:t>
            </a:r>
            <a:endParaRPr lang="en-US" altLang="ja-JP"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165118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3328710" y="561269"/>
            <a:ext cx="2486579" cy="338554"/>
          </a:xfrm>
          <a:prstGeom prst="rect">
            <a:avLst/>
          </a:prstGeom>
          <a:noFill/>
        </p:spPr>
        <p:txBody>
          <a:bodyPr wrap="none" rtlCol="0">
            <a:spAutoFit/>
          </a:bodyPr>
          <a:lstStyle/>
          <a:p>
            <a:pPr algn="ctr"/>
            <a:r>
              <a:rPr kumimoji="1" lang="ja-JP" altLang="en-US" sz="1600" b="1" dirty="0">
                <a:latin typeface="Meiryo UI" panose="020B0604030504040204" pitchFamily="50" charset="-128"/>
                <a:ea typeface="Meiryo UI" panose="020B0604030504040204" pitchFamily="50" charset="-128"/>
              </a:rPr>
              <a:t>支援学校の卒業生について</a:t>
            </a:r>
          </a:p>
        </p:txBody>
      </p:sp>
      <p:graphicFrame>
        <p:nvGraphicFramePr>
          <p:cNvPr id="8" name="表 7"/>
          <p:cNvGraphicFramePr>
            <a:graphicFrameLocks noGrp="1"/>
          </p:cNvGraphicFramePr>
          <p:nvPr>
            <p:extLst>
              <p:ext uri="{D42A27DB-BD31-4B8C-83A1-F6EECF244321}">
                <p14:modId xmlns:p14="http://schemas.microsoft.com/office/powerpoint/2010/main" val="1829405971"/>
              </p:ext>
            </p:extLst>
          </p:nvPr>
        </p:nvGraphicFramePr>
        <p:xfrm>
          <a:off x="1068022" y="1277752"/>
          <a:ext cx="7007957" cy="1941033"/>
        </p:xfrm>
        <a:graphic>
          <a:graphicData uri="http://schemas.openxmlformats.org/drawingml/2006/table">
            <a:tbl>
              <a:tblPr/>
              <a:tblGrid>
                <a:gridCol w="1647393">
                  <a:extLst>
                    <a:ext uri="{9D8B030D-6E8A-4147-A177-3AD203B41FA5}">
                      <a16:colId xmlns:a16="http://schemas.microsoft.com/office/drawing/2014/main" val="3125740309"/>
                    </a:ext>
                  </a:extLst>
                </a:gridCol>
                <a:gridCol w="1229008">
                  <a:extLst>
                    <a:ext uri="{9D8B030D-6E8A-4147-A177-3AD203B41FA5}">
                      <a16:colId xmlns:a16="http://schemas.microsoft.com/office/drawing/2014/main" val="633326810"/>
                    </a:ext>
                  </a:extLst>
                </a:gridCol>
                <a:gridCol w="1032889">
                  <a:extLst>
                    <a:ext uri="{9D8B030D-6E8A-4147-A177-3AD203B41FA5}">
                      <a16:colId xmlns:a16="http://schemas.microsoft.com/office/drawing/2014/main" val="2164794134"/>
                    </a:ext>
                  </a:extLst>
                </a:gridCol>
                <a:gridCol w="1032889">
                  <a:extLst>
                    <a:ext uri="{9D8B030D-6E8A-4147-A177-3AD203B41FA5}">
                      <a16:colId xmlns:a16="http://schemas.microsoft.com/office/drawing/2014/main" val="2006215258"/>
                    </a:ext>
                  </a:extLst>
                </a:gridCol>
                <a:gridCol w="1032889">
                  <a:extLst>
                    <a:ext uri="{9D8B030D-6E8A-4147-A177-3AD203B41FA5}">
                      <a16:colId xmlns:a16="http://schemas.microsoft.com/office/drawing/2014/main" val="2813570045"/>
                    </a:ext>
                  </a:extLst>
                </a:gridCol>
                <a:gridCol w="1032889">
                  <a:extLst>
                    <a:ext uri="{9D8B030D-6E8A-4147-A177-3AD203B41FA5}">
                      <a16:colId xmlns:a16="http://schemas.microsoft.com/office/drawing/2014/main" val="4098363385"/>
                    </a:ext>
                  </a:extLst>
                </a:gridCol>
              </a:tblGrid>
              <a:tr h="0">
                <a:tc rowSpan="3">
                  <a:txBody>
                    <a:bodyPr/>
                    <a:lstStyle/>
                    <a:p>
                      <a:pPr algn="ctr" rtl="0"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　</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rowSpan="2">
                  <a:txBody>
                    <a:bodyPr/>
                    <a:lstStyle/>
                    <a:p>
                      <a:pPr algn="ctr" rtl="0"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R8.4.1</a:t>
                      </a:r>
                    </a:p>
                    <a:p>
                      <a:pPr algn="ctr" rtl="0"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利用者数</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rowSpan="2" gridSpan="2">
                  <a:txBody>
                    <a:bodyPr/>
                    <a:lstStyle/>
                    <a:p>
                      <a:pPr algn="ctr" rtl="0"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支援学校を卒業後に</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p>
                      <a:pPr algn="ctr" rtl="0"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直接利用した者</a:t>
                      </a:r>
                    </a:p>
                  </a:txBody>
                  <a:tcPr marL="9525" marR="9525" marT="9525" marB="0" anchor="ctr">
                    <a:lnL w="9525" cap="flat" cmpd="sng" algn="ctr">
                      <a:solidFill>
                        <a:schemeClr val="tx1"/>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rowSpan="2" hMerge="1">
                  <a:txBody>
                    <a:bodyPr/>
                    <a:lstStyle/>
                    <a:p>
                      <a:endParaRPr kumimoji="1" lang="ja-JP" altLang="en-US"/>
                    </a:p>
                  </a:txBody>
                  <a:tcPr/>
                </a:tc>
                <a:tc gridSpan="2">
                  <a:txBody>
                    <a:bodyPr/>
                    <a:lstStyle/>
                    <a:p>
                      <a:pPr algn="ctr" rtl="0"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　　</a:t>
                      </a:r>
                    </a:p>
                  </a:txBody>
                  <a:tcPr marL="9525" marR="9525" marT="9525" marB="0" anchor="ctr">
                    <a:lnL w="9525" cap="flat" cmpd="sng" algn="ctr">
                      <a:no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endParaRPr kumimoji="1" lang="ja-JP" altLang="en-US"/>
                    </a:p>
                  </a:txBody>
                  <a:tcPr/>
                </a:tc>
                <a:extLst>
                  <a:ext uri="{0D108BD9-81ED-4DB2-BD59-A6C34878D82A}">
                    <a16:rowId xmlns:a16="http://schemas.microsoft.com/office/drawing/2014/main" val="2382480032"/>
                  </a:ext>
                </a:extLst>
              </a:tr>
              <a:tr h="248285">
                <a:tc vMerge="1">
                  <a:txBody>
                    <a:bodyPr/>
                    <a:lstStyle/>
                    <a:p>
                      <a:endParaRPr kumimoji="1" lang="ja-JP" altLang="en-US"/>
                    </a:p>
                  </a:txBody>
                  <a:tcPr/>
                </a:tc>
                <a:tc vMerge="1">
                  <a:txBody>
                    <a:bodyPr/>
                    <a:lstStyle/>
                    <a:p>
                      <a:pPr algn="ctr" rtl="0" fontAlgn="ctr"/>
                      <a:endParaRPr 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A5A5A5"/>
                      </a:solidFill>
                      <a:prstDash val="solid"/>
                      <a:round/>
                      <a:headEnd type="none" w="med" len="med"/>
                      <a:tailEnd type="none" w="med" len="med"/>
                    </a:lnL>
                    <a:lnR w="12700" cap="flat" cmpd="sng" algn="ctr">
                      <a:solidFill>
                        <a:srgbClr val="A5A5A5"/>
                      </a:solidFill>
                      <a:prstDash val="solid"/>
                      <a:round/>
                      <a:headEnd type="none" w="med" len="med"/>
                      <a:tailEnd type="none" w="med" len="med"/>
                    </a:lnR>
                    <a:lnT>
                      <a:noFill/>
                    </a:lnT>
                    <a:lnB>
                      <a:noFill/>
                    </a:lnB>
                  </a:tcPr>
                </a:tc>
                <a:tc gridSpan="2" vMerge="1">
                  <a:txBody>
                    <a:bodyPr/>
                    <a:lstStyle/>
                    <a:p>
                      <a:endParaRPr kumimoji="1" lang="ja-JP" altLang="en-US"/>
                    </a:p>
                  </a:txBody>
                  <a:tcPr/>
                </a:tc>
                <a:tc hMerge="1" vMerge="1">
                  <a:txBody>
                    <a:bodyPr/>
                    <a:lstStyle/>
                    <a:p>
                      <a:endParaRPr kumimoji="1" lang="ja-JP" altLang="en-US"/>
                    </a:p>
                  </a:txBody>
                  <a:tcPr/>
                </a:tc>
                <a:tc gridSpan="2">
                  <a:txBody>
                    <a:bodyPr/>
                    <a:lstStyle/>
                    <a:p>
                      <a:pPr algn="ctr" rtl="0" fontAlgn="ctr"/>
                      <a:r>
                        <a:rPr lang="en-US" sz="1400" b="0" i="0" u="none" strike="noStrike" dirty="0">
                          <a:solidFill>
                            <a:srgbClr val="000000"/>
                          </a:solidFill>
                          <a:effectLst/>
                          <a:latin typeface="Meiryo UI" panose="020B0604030504040204" pitchFamily="50" charset="-128"/>
                          <a:ea typeface="Meiryo UI" panose="020B0604030504040204" pitchFamily="50" charset="-128"/>
                        </a:rPr>
                        <a:t>R</a:t>
                      </a: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8</a:t>
                      </a:r>
                      <a:r>
                        <a:rPr lang="en-US" sz="140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卒業生</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endParaRPr kumimoji="1" lang="ja-JP" altLang="en-US"/>
                    </a:p>
                  </a:txBody>
                  <a:tcPr/>
                </a:tc>
                <a:extLst>
                  <a:ext uri="{0D108BD9-81ED-4DB2-BD59-A6C34878D82A}">
                    <a16:rowId xmlns:a16="http://schemas.microsoft.com/office/drawing/2014/main" val="3496896543"/>
                  </a:ext>
                </a:extLst>
              </a:tr>
              <a:tr h="288000">
                <a:tc vMerge="1">
                  <a:txBody>
                    <a:bodyPr/>
                    <a:lstStyle/>
                    <a:p>
                      <a:endParaRPr kumimoji="1" lang="ja-JP" altLang="en-US"/>
                    </a:p>
                  </a:txBody>
                  <a:tcPr>
                    <a:lnT w="12700" cap="flat" cmpd="sng" algn="ctr">
                      <a:solidFill>
                        <a:srgbClr val="A5A5A5"/>
                      </a:solidFill>
                      <a:prstDash val="solid"/>
                      <a:round/>
                      <a:headEnd type="none" w="med" len="med"/>
                      <a:tailEnd type="none" w="med" len="med"/>
                    </a:lnT>
                  </a:tcPr>
                </a:tc>
                <a:tc>
                  <a:txBody>
                    <a:bodyPr/>
                    <a:lstStyle/>
                    <a:p>
                      <a:pPr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（ａ）</a:t>
                      </a:r>
                      <a:endParaRPr lang="ja-JP" altLang="en-US" sz="11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rtl="0" fontAlgn="ctr"/>
                      <a:r>
                        <a:rPr lang="en-US" sz="1400" b="0" i="0" u="none" strike="noStrike" dirty="0">
                          <a:solidFill>
                            <a:srgbClr val="000000"/>
                          </a:solidFill>
                          <a:effectLst/>
                          <a:latin typeface="Meiryo UI" panose="020B0604030504040204" pitchFamily="50" charset="-128"/>
                          <a:ea typeface="Meiryo UI" panose="020B0604030504040204" pitchFamily="50" charset="-128"/>
                        </a:rPr>
                        <a:t>（ｂ）</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rtl="0" fontAlgn="ctr"/>
                      <a:r>
                        <a:rPr lang="en-US" sz="1400" b="0" i="0" u="none" strike="noStrike" dirty="0">
                          <a:solidFill>
                            <a:srgbClr val="000000"/>
                          </a:solidFill>
                          <a:effectLst/>
                          <a:latin typeface="Meiryo UI" panose="020B0604030504040204" pitchFamily="50" charset="-128"/>
                          <a:ea typeface="Meiryo UI" panose="020B0604030504040204" pitchFamily="50" charset="-128"/>
                        </a:rPr>
                        <a:t>（ｂ/ａ）</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rtl="0" fontAlgn="ctr"/>
                      <a:r>
                        <a:rPr lang="en-US" sz="1400" b="0" i="0" u="none" strike="noStrike" dirty="0">
                          <a:solidFill>
                            <a:srgbClr val="000000"/>
                          </a:solidFill>
                          <a:effectLst/>
                          <a:latin typeface="Meiryo UI" panose="020B0604030504040204" pitchFamily="50" charset="-128"/>
                          <a:ea typeface="Meiryo UI" panose="020B0604030504040204" pitchFamily="50" charset="-128"/>
                        </a:rPr>
                        <a:t>（ｃ）</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rtl="0" fontAlgn="ctr"/>
                      <a:r>
                        <a:rPr lang="en-US" sz="1400" b="0" i="0" u="none" strike="noStrike" dirty="0">
                          <a:solidFill>
                            <a:srgbClr val="000000"/>
                          </a:solidFill>
                          <a:effectLst/>
                          <a:latin typeface="Meiryo UI" panose="020B0604030504040204" pitchFamily="50" charset="-128"/>
                          <a:ea typeface="Meiryo UI" panose="020B0604030504040204" pitchFamily="50" charset="-128"/>
                        </a:rPr>
                        <a:t>（ｃ/ａ）</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4134440327"/>
                  </a:ext>
                </a:extLst>
              </a:tr>
              <a:tr h="292755">
                <a:tc>
                  <a:txBody>
                    <a:bodyPr/>
                    <a:lstStyle/>
                    <a:p>
                      <a:pPr algn="ctr" fontAlgn="ctr"/>
                      <a:r>
                        <a:rPr lang="ja-JP" altLang="en-US" sz="1400" b="0" i="0" u="none" strike="noStrike" dirty="0">
                          <a:solidFill>
                            <a:schemeClr val="tx1"/>
                          </a:solidFill>
                          <a:effectLst/>
                          <a:latin typeface="Meiryo UI" panose="020B0604030504040204" pitchFamily="50" charset="-128"/>
                          <a:ea typeface="Meiryo UI" panose="020B0604030504040204" pitchFamily="50" charset="-128"/>
                        </a:rPr>
                        <a:t>就労移行支援</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3,910</a:t>
                      </a:r>
                    </a:p>
                  </a:txBody>
                  <a:tcPr marL="7620" marR="180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104</a:t>
                      </a:r>
                    </a:p>
                  </a:txBody>
                  <a:tcPr marL="7620" marR="180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2.7%</a:t>
                      </a:r>
                    </a:p>
                  </a:txBody>
                  <a:tcPr marL="7620" marR="180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44</a:t>
                      </a:r>
                    </a:p>
                  </a:txBody>
                  <a:tcPr marL="7620" marR="180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1.1</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180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55076673"/>
                  </a:ext>
                </a:extLst>
              </a:tr>
              <a:tr h="292755">
                <a:tc>
                  <a:txBody>
                    <a:bodyPr/>
                    <a:lstStyle/>
                    <a:p>
                      <a:pPr algn="ctr" fontAlgn="ctr"/>
                      <a:r>
                        <a:rPr lang="ja-JP" altLang="en-US" sz="1400" b="0" i="0" u="none" strike="noStrike" dirty="0">
                          <a:solidFill>
                            <a:schemeClr val="tx1"/>
                          </a:solidFill>
                          <a:effectLst/>
                          <a:latin typeface="Meiryo UI" panose="020B0604030504040204" pitchFamily="50" charset="-128"/>
                          <a:ea typeface="Meiryo UI" panose="020B0604030504040204" pitchFamily="50" charset="-128"/>
                        </a:rPr>
                        <a:t>就労継続支援Ａ型</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9,059</a:t>
                      </a:r>
                    </a:p>
                  </a:txBody>
                  <a:tcPr marL="7620" marR="180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202</a:t>
                      </a:r>
                    </a:p>
                  </a:txBody>
                  <a:tcPr marL="7620" marR="180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2.2%</a:t>
                      </a:r>
                    </a:p>
                  </a:txBody>
                  <a:tcPr marL="7620" marR="180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49</a:t>
                      </a:r>
                    </a:p>
                  </a:txBody>
                  <a:tcPr marL="7620" marR="180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0.5</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180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59650789"/>
                  </a:ext>
                </a:extLst>
              </a:tr>
              <a:tr h="292755">
                <a:tc>
                  <a:txBody>
                    <a:bodyPr/>
                    <a:lstStyle/>
                    <a:p>
                      <a:pPr algn="ctr" fontAlgn="ctr"/>
                      <a:r>
                        <a:rPr lang="ja-JP" altLang="en-US" sz="1400" b="0" i="0" u="none" strike="noStrike" dirty="0">
                          <a:solidFill>
                            <a:schemeClr val="tx1"/>
                          </a:solidFill>
                          <a:effectLst/>
                          <a:latin typeface="Meiryo UI" panose="020B0604030504040204" pitchFamily="50" charset="-128"/>
                          <a:ea typeface="Meiryo UI" panose="020B0604030504040204" pitchFamily="50" charset="-128"/>
                        </a:rPr>
                        <a:t>就労継続支援Ｂ型</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44,467</a:t>
                      </a:r>
                    </a:p>
                  </a:txBody>
                  <a:tcPr marL="7620" marR="180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3,009</a:t>
                      </a:r>
                    </a:p>
                  </a:txBody>
                  <a:tcPr marL="7620" marR="180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6.8%</a:t>
                      </a:r>
                    </a:p>
                  </a:txBody>
                  <a:tcPr marL="7620" marR="180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356</a:t>
                      </a:r>
                    </a:p>
                  </a:txBody>
                  <a:tcPr marL="7620" marR="180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0.8</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180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95574003"/>
                  </a:ext>
                </a:extLst>
              </a:tr>
              <a:tr h="303598">
                <a:tc>
                  <a:txBody>
                    <a:bodyPr/>
                    <a:lstStyle/>
                    <a:p>
                      <a:pPr algn="ctr" fontAlgn="ctr"/>
                      <a:r>
                        <a:rPr lang="ja-JP" altLang="en-US" sz="1400" b="1" i="0" u="none" strike="noStrike" dirty="0">
                          <a:solidFill>
                            <a:schemeClr val="tx1"/>
                          </a:solidFill>
                          <a:effectLst/>
                          <a:latin typeface="Meiryo UI" panose="020B0604030504040204" pitchFamily="50" charset="-128"/>
                          <a:ea typeface="Meiryo UI" panose="020B0604030504040204" pitchFamily="50" charset="-128"/>
                        </a:rPr>
                        <a:t>合計</a:t>
                      </a:r>
                    </a:p>
                  </a:txBody>
                  <a:tcPr marL="0" marR="0" marT="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57,436</a:t>
                      </a:r>
                    </a:p>
                  </a:txBody>
                  <a:tcPr marL="7620" marR="180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3,315</a:t>
                      </a:r>
                    </a:p>
                  </a:txBody>
                  <a:tcPr marL="7620" marR="180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5.8%</a:t>
                      </a:r>
                    </a:p>
                  </a:txBody>
                  <a:tcPr marL="7620" marR="180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449</a:t>
                      </a:r>
                    </a:p>
                  </a:txBody>
                  <a:tcPr marL="7620" marR="180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0.8</a:t>
                      </a: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400" b="1" i="0" u="none" strike="noStrike" dirty="0">
                        <a:solidFill>
                          <a:srgbClr val="000000"/>
                        </a:solidFill>
                        <a:effectLst/>
                        <a:latin typeface="Meiryo UI" panose="020B0604030504040204" pitchFamily="50" charset="-128"/>
                        <a:ea typeface="Meiryo UI" panose="020B0604030504040204" pitchFamily="50" charset="-128"/>
                      </a:endParaRPr>
                    </a:p>
                  </a:txBody>
                  <a:tcPr marL="7620" marR="18000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43953582"/>
                  </a:ext>
                </a:extLst>
              </a:tr>
            </a:tbl>
          </a:graphicData>
        </a:graphic>
      </p:graphicFrame>
      <p:sp>
        <p:nvSpPr>
          <p:cNvPr id="9" name="テキスト ボックス 8"/>
          <p:cNvSpPr txBox="1"/>
          <p:nvPr/>
        </p:nvSpPr>
        <p:spPr>
          <a:xfrm>
            <a:off x="1019662" y="3715809"/>
            <a:ext cx="7768473" cy="1092607"/>
          </a:xfrm>
          <a:prstGeom prst="rect">
            <a:avLst/>
          </a:prstGeom>
          <a:noFill/>
        </p:spPr>
        <p:txBody>
          <a:bodyPr wrap="none" rtlCol="0">
            <a:spAutoFit/>
          </a:bodyPr>
          <a:lstStyle/>
          <a:p>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参考（教育庁提供データ）</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速報値</a:t>
            </a:r>
            <a:endParaRPr lang="en-US" altLang="ja-JP" sz="1600" dirty="0">
              <a:latin typeface="Meiryo UI" panose="020B0604030504040204" pitchFamily="50" charset="-128"/>
              <a:ea typeface="Meiryo UI" panose="020B0604030504040204" pitchFamily="50" charset="-128"/>
            </a:endParaRPr>
          </a:p>
          <a:p>
            <a:endParaRPr lang="en-US" altLang="ja-JP" sz="8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令和８年３月の府立支援学校卒業生のうち、就労系福祉サービスを利用している者の割合</a:t>
            </a:r>
            <a:endParaRPr lang="en-US" altLang="ja-JP" sz="1600" dirty="0">
              <a:latin typeface="Meiryo UI" panose="020B0604030504040204" pitchFamily="50" charset="-128"/>
              <a:ea typeface="Meiryo UI" panose="020B0604030504040204" pitchFamily="50" charset="-128"/>
            </a:endParaRPr>
          </a:p>
          <a:p>
            <a:endParaRPr lang="en-US" altLang="ja-JP" sz="5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　</a:t>
            </a:r>
            <a:r>
              <a:rPr lang="en-US" altLang="ja-JP" sz="2000" b="1" dirty="0">
                <a:latin typeface="Meiryo UI" panose="020B0604030504040204" pitchFamily="50" charset="-128"/>
                <a:ea typeface="Meiryo UI" panose="020B0604030504040204" pitchFamily="50" charset="-128"/>
              </a:rPr>
              <a:t>32.3</a:t>
            </a:r>
            <a:r>
              <a:rPr lang="ja-JP" altLang="en-US" sz="2000" b="1"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417</a:t>
            </a:r>
            <a:r>
              <a:rPr lang="ja-JP" altLang="en-US" sz="1600" dirty="0">
                <a:latin typeface="Meiryo UI" panose="020B0604030504040204" pitchFamily="50" charset="-128"/>
                <a:ea typeface="Meiryo UI" panose="020B0604030504040204" pitchFamily="50" charset="-128"/>
              </a:rPr>
              <a:t>人</a:t>
            </a:r>
            <a:r>
              <a:rPr lang="en-US" altLang="ja-JP" sz="1600" dirty="0">
                <a:latin typeface="Meiryo UI" panose="020B0604030504040204" pitchFamily="50" charset="-128"/>
                <a:ea typeface="Meiryo UI" panose="020B0604030504040204" pitchFamily="50" charset="-128"/>
              </a:rPr>
              <a:t>/1,292</a:t>
            </a:r>
            <a:r>
              <a:rPr lang="ja-JP" altLang="en-US" sz="1600" dirty="0">
                <a:latin typeface="Meiryo UI" panose="020B0604030504040204" pitchFamily="50" charset="-128"/>
                <a:ea typeface="Meiryo UI" panose="020B0604030504040204" pitchFamily="50" charset="-128"/>
              </a:rPr>
              <a:t>人）</a:t>
            </a:r>
            <a:endParaRPr lang="en-US" altLang="ja-JP" sz="1600" dirty="0">
              <a:latin typeface="Meiryo UI" panose="020B0604030504040204" pitchFamily="50" charset="-128"/>
              <a:ea typeface="Meiryo UI" panose="020B0604030504040204" pitchFamily="50" charset="-128"/>
            </a:endParaRPr>
          </a:p>
        </p:txBody>
      </p:sp>
      <p:sp>
        <p:nvSpPr>
          <p:cNvPr id="10" name="スライド番号プレースホルダー 3">
            <a:extLst>
              <a:ext uri="{FF2B5EF4-FFF2-40B4-BE49-F238E27FC236}">
                <a16:creationId xmlns:a16="http://schemas.microsoft.com/office/drawing/2014/main" id="{A7063AAA-9318-4A23-8DD1-E1A3CDFA836F}"/>
              </a:ext>
            </a:extLst>
          </p:cNvPr>
          <p:cNvSpPr txBox="1">
            <a:spLocks/>
          </p:cNvSpPr>
          <p:nvPr/>
        </p:nvSpPr>
        <p:spPr>
          <a:xfrm>
            <a:off x="6972300" y="6372486"/>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F7C2ABA0-2C79-4E71-91B6-07983140A210}" type="slidenum">
              <a:rPr lang="ja-JP" altLang="en-US" smtClean="0"/>
              <a:pPr/>
              <a:t>16</a:t>
            </a:fld>
            <a:endParaRPr lang="ja-JP" altLang="en-US" dirty="0"/>
          </a:p>
        </p:txBody>
      </p:sp>
      <p:sp>
        <p:nvSpPr>
          <p:cNvPr id="11" name="テキスト ボックス 10">
            <a:extLst>
              <a:ext uri="{FF2B5EF4-FFF2-40B4-BE49-F238E27FC236}">
                <a16:creationId xmlns:a16="http://schemas.microsoft.com/office/drawing/2014/main" id="{1D0B175D-B54E-46F8-B3AA-340D7350D0C7}"/>
              </a:ext>
            </a:extLst>
          </p:cNvPr>
          <p:cNvSpPr txBox="1"/>
          <p:nvPr/>
        </p:nvSpPr>
        <p:spPr>
          <a:xfrm>
            <a:off x="152359" y="143297"/>
            <a:ext cx="1286028"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基礎データ</a:t>
            </a:r>
            <a:endParaRPr lang="en-US" altLang="ja-JP"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2219491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324206" y="331465"/>
            <a:ext cx="8414789" cy="3570208"/>
          </a:xfrm>
          <a:prstGeom prst="rect">
            <a:avLst/>
          </a:prstGeom>
          <a:noFill/>
        </p:spPr>
        <p:txBody>
          <a:bodyPr wrap="square" rtlCol="0">
            <a:spAutoFit/>
          </a:bodyPr>
          <a:lstStyle/>
          <a:p>
            <a:r>
              <a:rPr lang="ja-JP" altLang="en-US" sz="2000" b="1" dirty="0">
                <a:latin typeface="Meiryo UI" panose="020B0604030504040204" pitchFamily="50" charset="-128"/>
                <a:ea typeface="Meiryo UI" panose="020B0604030504040204" pitchFamily="50" charset="-128"/>
              </a:rPr>
              <a:t>就労人数調査の概要</a:t>
            </a:r>
            <a:endParaRPr lang="en-US" altLang="ja-JP" sz="2000" b="1" dirty="0">
              <a:latin typeface="Meiryo UI" panose="020B0604030504040204" pitchFamily="50" charset="-128"/>
              <a:ea typeface="Meiryo UI" panose="020B0604030504040204" pitchFamily="50" charset="-128"/>
            </a:endParaRPr>
          </a:p>
          <a:p>
            <a:endParaRPr lang="en-US" altLang="ja-JP" b="1" dirty="0">
              <a:latin typeface="Meiryo UI" panose="020B0604030504040204" pitchFamily="50" charset="-128"/>
              <a:ea typeface="Meiryo UI" panose="020B0604030504040204" pitchFamily="50" charset="-128"/>
            </a:endParaRPr>
          </a:p>
          <a:p>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調査対象事業所</a:t>
            </a:r>
            <a:r>
              <a:rPr lang="en-US" altLang="ja-JP" dirty="0">
                <a:latin typeface="Meiryo UI" panose="020B0604030504040204" pitchFamily="50" charset="-128"/>
                <a:ea typeface="Meiryo UI" panose="020B0604030504040204" pitchFamily="50" charset="-128"/>
              </a:rPr>
              <a:t>】</a:t>
            </a:r>
          </a:p>
          <a:p>
            <a:pPr marL="285750" indent="-285750">
              <a:buFont typeface="Wingdings" panose="05000000000000000000" pitchFamily="2" charset="2"/>
              <a:buChar char="l"/>
            </a:pPr>
            <a:r>
              <a:rPr lang="ja-JP" altLang="en-US" sz="1600" dirty="0">
                <a:latin typeface="Meiryo UI" panose="020B0604030504040204" pitchFamily="50" charset="-128"/>
                <a:ea typeface="Meiryo UI" panose="020B0604030504040204" pitchFamily="50" charset="-128"/>
              </a:rPr>
              <a:t>令和８年４月１日時点で、就労移行支援、就労継続支援（Ａ型・Ｂ型）、就労定着支援の指定を受けている事業所</a:t>
            </a:r>
            <a:endParaRPr lang="en-US" altLang="ja-JP" sz="1600" dirty="0">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l"/>
            </a:pPr>
            <a:r>
              <a:rPr lang="ja-JP" altLang="en-US" sz="1600" dirty="0">
                <a:latin typeface="Meiryo UI" panose="020B0604030504040204" pitchFamily="50" charset="-128"/>
                <a:ea typeface="Meiryo UI" panose="020B0604030504040204" pitchFamily="50" charset="-128"/>
              </a:rPr>
              <a:t>令和８年４月１日時点で、生活介護、自立訓練（機能訓練・生活訓練）の指定を受けており、令和７年度中に一般就労者を輩出している事業所</a:t>
            </a:r>
          </a:p>
          <a:p>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大阪府に所在している事業所。ただし以下に該当する事業所は除く。</a:t>
            </a:r>
          </a:p>
          <a:p>
            <a:pPr marL="742950" lvl="1" indent="-285750">
              <a:buFont typeface="Arial" panose="020B0604020202020204" pitchFamily="34" charset="0"/>
              <a:buChar char="•"/>
            </a:pPr>
            <a:r>
              <a:rPr lang="ja-JP" altLang="en-US" sz="1600" dirty="0">
                <a:latin typeface="Meiryo UI" panose="020B0604030504040204" pitchFamily="50" charset="-128"/>
                <a:ea typeface="Meiryo UI" panose="020B0604030504040204" pitchFamily="50" charset="-128"/>
              </a:rPr>
              <a:t>令和８年４月１日時点で当該サービスを休止及び廃止している事業所</a:t>
            </a:r>
          </a:p>
          <a:p>
            <a:pPr marL="742950" lvl="1" indent="-285750">
              <a:buFont typeface="Arial" panose="020B0604020202020204" pitchFamily="34" charset="0"/>
              <a:buChar char="•"/>
            </a:pPr>
            <a:r>
              <a:rPr lang="ja-JP" altLang="en-US" sz="1600" dirty="0">
                <a:latin typeface="Meiryo UI" panose="020B0604030504040204" pitchFamily="50" charset="-128"/>
                <a:ea typeface="Meiryo UI" panose="020B0604030504040204" pitchFamily="50" charset="-128"/>
              </a:rPr>
              <a:t>令和８年４月１日以降に開設した（令和７年度中の活動実績がない）事業所</a:t>
            </a:r>
          </a:p>
          <a:p>
            <a:endParaRPr lang="en-US" altLang="ja-JP" b="1" dirty="0">
              <a:latin typeface="Meiryo UI" panose="020B0604030504040204" pitchFamily="50" charset="-128"/>
              <a:ea typeface="Meiryo UI" panose="020B0604030504040204" pitchFamily="50" charset="-128"/>
            </a:endParaRPr>
          </a:p>
          <a:p>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調査期間</a:t>
            </a:r>
            <a:r>
              <a:rPr lang="en-US" altLang="ja-JP" dirty="0">
                <a:latin typeface="Meiryo UI" panose="020B0604030504040204" pitchFamily="50" charset="-128"/>
                <a:ea typeface="Meiryo UI" panose="020B0604030504040204" pitchFamily="50" charset="-128"/>
              </a:rPr>
              <a:t>】</a:t>
            </a:r>
          </a:p>
          <a:p>
            <a:r>
              <a:rPr lang="ja-JP" altLang="en-US"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令和８年６月９日から同年６月</a:t>
            </a:r>
            <a:r>
              <a:rPr lang="en-US" altLang="ja-JP" sz="1600" dirty="0">
                <a:latin typeface="Meiryo UI" panose="020B0604030504040204" pitchFamily="50" charset="-128"/>
                <a:ea typeface="Meiryo UI" panose="020B0604030504040204" pitchFamily="50" charset="-128"/>
              </a:rPr>
              <a:t>30</a:t>
            </a:r>
            <a:r>
              <a:rPr lang="ja-JP" altLang="en-US" sz="1600" dirty="0">
                <a:latin typeface="Meiryo UI" panose="020B0604030504040204" pitchFamily="50" charset="-128"/>
                <a:ea typeface="Meiryo UI" panose="020B0604030504040204" pitchFamily="50" charset="-128"/>
              </a:rPr>
              <a:t>日</a:t>
            </a:r>
          </a:p>
        </p:txBody>
      </p:sp>
      <p:graphicFrame>
        <p:nvGraphicFramePr>
          <p:cNvPr id="6" name="表 5">
            <a:extLst>
              <a:ext uri="{FF2B5EF4-FFF2-40B4-BE49-F238E27FC236}">
                <a16:creationId xmlns:a16="http://schemas.microsoft.com/office/drawing/2014/main" id="{5CDA5901-72C6-4CB5-A95F-655F728EFAB2}"/>
              </a:ext>
            </a:extLst>
          </p:cNvPr>
          <p:cNvGraphicFramePr>
            <a:graphicFrameLocks noGrp="1"/>
          </p:cNvGraphicFramePr>
          <p:nvPr>
            <p:extLst>
              <p:ext uri="{D42A27DB-BD31-4B8C-83A1-F6EECF244321}">
                <p14:modId xmlns:p14="http://schemas.microsoft.com/office/powerpoint/2010/main" val="2622175967"/>
              </p:ext>
            </p:extLst>
          </p:nvPr>
        </p:nvGraphicFramePr>
        <p:xfrm>
          <a:off x="616187" y="3880352"/>
          <a:ext cx="7830825" cy="2462452"/>
        </p:xfrm>
        <a:graphic>
          <a:graphicData uri="http://schemas.openxmlformats.org/drawingml/2006/table">
            <a:tbl>
              <a:tblPr/>
              <a:tblGrid>
                <a:gridCol w="2507961">
                  <a:extLst>
                    <a:ext uri="{9D8B030D-6E8A-4147-A177-3AD203B41FA5}">
                      <a16:colId xmlns:a16="http://schemas.microsoft.com/office/drawing/2014/main" val="920120874"/>
                    </a:ext>
                  </a:extLst>
                </a:gridCol>
                <a:gridCol w="1330716">
                  <a:extLst>
                    <a:ext uri="{9D8B030D-6E8A-4147-A177-3AD203B41FA5}">
                      <a16:colId xmlns:a16="http://schemas.microsoft.com/office/drawing/2014/main" val="3696123151"/>
                    </a:ext>
                  </a:extLst>
                </a:gridCol>
                <a:gridCol w="1330716">
                  <a:extLst>
                    <a:ext uri="{9D8B030D-6E8A-4147-A177-3AD203B41FA5}">
                      <a16:colId xmlns:a16="http://schemas.microsoft.com/office/drawing/2014/main" val="4293587086"/>
                    </a:ext>
                  </a:extLst>
                </a:gridCol>
                <a:gridCol w="1330716">
                  <a:extLst>
                    <a:ext uri="{9D8B030D-6E8A-4147-A177-3AD203B41FA5}">
                      <a16:colId xmlns:a16="http://schemas.microsoft.com/office/drawing/2014/main" val="414473887"/>
                    </a:ext>
                  </a:extLst>
                </a:gridCol>
                <a:gridCol w="1330716">
                  <a:extLst>
                    <a:ext uri="{9D8B030D-6E8A-4147-A177-3AD203B41FA5}">
                      <a16:colId xmlns:a16="http://schemas.microsoft.com/office/drawing/2014/main" val="2999636719"/>
                    </a:ext>
                  </a:extLst>
                </a:gridCol>
              </a:tblGrid>
              <a:tr h="662452">
                <a:tc>
                  <a:txBody>
                    <a:bodyPr/>
                    <a:lstStyle/>
                    <a:p>
                      <a:pPr algn="l"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　</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R8.4.1</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時点</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指定事業所数</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zh-TW" altLang="en-US" sz="1400" b="0" i="0" u="none" strike="noStrike" dirty="0">
                          <a:solidFill>
                            <a:srgbClr val="000000"/>
                          </a:solidFill>
                          <a:effectLst/>
                          <a:latin typeface="Meiryo UI" panose="020B0604030504040204" pitchFamily="50" charset="-128"/>
                          <a:ea typeface="Meiryo UI" panose="020B0604030504040204" pitchFamily="50" charset="-128"/>
                        </a:rPr>
                        <a:t>調査対象</a:t>
                      </a:r>
                      <a:endParaRPr lang="en-US" altLang="zh-TW" sz="14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zh-TW" altLang="en-US" sz="1400" b="0" i="0" u="none" strike="noStrike" dirty="0">
                          <a:solidFill>
                            <a:srgbClr val="000000"/>
                          </a:solidFill>
                          <a:effectLst/>
                          <a:latin typeface="Meiryo UI" panose="020B0604030504040204" pitchFamily="50" charset="-128"/>
                          <a:ea typeface="Meiryo UI" panose="020B0604030504040204" pitchFamily="50" charset="-128"/>
                        </a:rPr>
                        <a:t>事業所数</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回答</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事業所数</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回収率</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053705210"/>
                  </a:ext>
                </a:extLst>
              </a:tr>
              <a:tr h="360000">
                <a:tc>
                  <a:txBody>
                    <a:bodyPr/>
                    <a:lstStyle/>
                    <a:p>
                      <a:pPr lvl="0" algn="ctr" fontAlgn="ctr"/>
                      <a:r>
                        <a:rPr lang="zh-TW" altLang="en-US" sz="1400" b="0" i="0" u="none" strike="noStrike" dirty="0">
                          <a:solidFill>
                            <a:srgbClr val="000000"/>
                          </a:solidFill>
                          <a:effectLst/>
                          <a:latin typeface="Meiryo UI" panose="020B0604030504040204" pitchFamily="50" charset="-128"/>
                          <a:ea typeface="Meiryo UI" panose="020B0604030504040204" pitchFamily="50" charset="-128"/>
                        </a:rPr>
                        <a:t>就労移行支援事業所</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lvl="1" algn="ctr" fontAlgn="ctr"/>
                      <a:r>
                        <a:rPr lang="en-US" altLang="ja-JP" sz="1400" b="0" i="0" u="none" strike="noStrike" dirty="0">
                          <a:solidFill>
                            <a:schemeClr val="tx1"/>
                          </a:solidFill>
                          <a:effectLst/>
                          <a:latin typeface="Meiryo UI" panose="020B0604030504040204" pitchFamily="50" charset="-128"/>
                          <a:ea typeface="Meiryo UI" panose="020B0604030504040204" pitchFamily="50" charset="-128"/>
                        </a:rPr>
                        <a:t>344</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lvl="1"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328</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lvl="1"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276</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lvl="1"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84.1%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38905745"/>
                  </a:ext>
                </a:extLst>
              </a:tr>
              <a:tr h="360000">
                <a:tc>
                  <a:txBody>
                    <a:bodyPr/>
                    <a:lstStyle/>
                    <a:p>
                      <a:pPr algn="ctr" fontAlgn="ctr"/>
                      <a:r>
                        <a:rPr lang="zh-TW" altLang="en-US" sz="1400" b="0" i="0" u="none" strike="noStrike" dirty="0">
                          <a:solidFill>
                            <a:srgbClr val="000000"/>
                          </a:solidFill>
                          <a:effectLst/>
                          <a:latin typeface="Meiryo UI" panose="020B0604030504040204" pitchFamily="50" charset="-128"/>
                          <a:ea typeface="Meiryo UI" panose="020B0604030504040204" pitchFamily="50" charset="-128"/>
                        </a:rPr>
                        <a:t>就労継続支援Ａ</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型</a:t>
                      </a:r>
                      <a:r>
                        <a:rPr lang="zh-TW" altLang="en-US" sz="1400" b="0" i="0" u="none" strike="noStrike" dirty="0">
                          <a:solidFill>
                            <a:srgbClr val="000000"/>
                          </a:solidFill>
                          <a:effectLst/>
                          <a:latin typeface="Meiryo UI" panose="020B0604030504040204" pitchFamily="50" charset="-128"/>
                          <a:ea typeface="Meiryo UI" panose="020B0604030504040204" pitchFamily="50" charset="-128"/>
                        </a:rPr>
                        <a:t>事業所</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lvl="1" algn="ctr" fontAlgn="ctr"/>
                      <a:r>
                        <a:rPr lang="en-US" altLang="ja-JP" sz="1400" b="0" i="0" u="none" strike="noStrike" dirty="0">
                          <a:solidFill>
                            <a:schemeClr val="tx1"/>
                          </a:solidFill>
                          <a:effectLst/>
                          <a:latin typeface="Meiryo UI" panose="020B0604030504040204" pitchFamily="50" charset="-128"/>
                          <a:ea typeface="Meiryo UI" panose="020B0604030504040204" pitchFamily="50" charset="-128"/>
                        </a:rPr>
                        <a:t>488</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lvl="1"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462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lvl="1"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403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lvl="1"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87.2%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70173379"/>
                  </a:ext>
                </a:extLst>
              </a:tr>
              <a:tr h="360000">
                <a:tc>
                  <a:txBody>
                    <a:bodyPr/>
                    <a:lstStyle/>
                    <a:p>
                      <a:pPr algn="ctr" fontAlgn="ctr"/>
                      <a:r>
                        <a:rPr lang="zh-TW" altLang="en-US" sz="1400" b="0" i="0" u="none" strike="noStrike" dirty="0">
                          <a:solidFill>
                            <a:srgbClr val="000000"/>
                          </a:solidFill>
                          <a:effectLst/>
                          <a:latin typeface="Meiryo UI" panose="020B0604030504040204" pitchFamily="50" charset="-128"/>
                          <a:ea typeface="Meiryo UI" panose="020B0604030504040204" pitchFamily="50" charset="-128"/>
                        </a:rPr>
                        <a:t>就労継続支援Ｂ</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型</a:t>
                      </a:r>
                      <a:r>
                        <a:rPr lang="zh-TW" altLang="en-US" sz="1400" b="0" i="0" u="none" strike="noStrike" dirty="0">
                          <a:solidFill>
                            <a:srgbClr val="000000"/>
                          </a:solidFill>
                          <a:effectLst/>
                          <a:latin typeface="Meiryo UI" panose="020B0604030504040204" pitchFamily="50" charset="-128"/>
                          <a:ea typeface="Meiryo UI" panose="020B0604030504040204" pitchFamily="50" charset="-128"/>
                        </a:rPr>
                        <a:t>事業所</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lvl="0" algn="ctr" fontAlgn="ctr"/>
                      <a:r>
                        <a:rPr lang="ja-JP" altLang="en-US" sz="1400" b="0" i="0" u="none" strike="noStrike" dirty="0">
                          <a:solidFill>
                            <a:schemeClr val="tx1"/>
                          </a:solidFill>
                          <a:effectLst/>
                          <a:latin typeface="Meiryo UI" panose="020B0604030504040204" pitchFamily="50" charset="-128"/>
                          <a:ea typeface="Meiryo UI" panose="020B0604030504040204" pitchFamily="50" charset="-128"/>
                        </a:rPr>
                        <a:t>　　 </a:t>
                      </a:r>
                      <a:r>
                        <a:rPr lang="en-US" altLang="ja-JP" sz="1400" b="0" i="0" u="none" strike="noStrike" dirty="0">
                          <a:solidFill>
                            <a:schemeClr val="tx1"/>
                          </a:solidFill>
                          <a:effectLst/>
                          <a:latin typeface="Meiryo UI" panose="020B0604030504040204" pitchFamily="50" charset="-128"/>
                          <a:ea typeface="Meiryo UI" panose="020B0604030504040204" pitchFamily="50" charset="-128"/>
                        </a:rPr>
                        <a:t>2,449</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lvl="0"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　　 </a:t>
                      </a: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2,363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lvl="0"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　　 </a:t>
                      </a: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2,082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lvl="1"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88.1%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9712033"/>
                  </a:ext>
                </a:extLst>
              </a:tr>
              <a:tr h="360000">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就労定着支援事業所</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lvl="1" algn="ctr" fontAlgn="ctr"/>
                      <a:r>
                        <a:rPr lang="en-US" altLang="ja-JP" sz="1400" b="0" i="0" u="none" strike="noStrike" dirty="0">
                          <a:solidFill>
                            <a:schemeClr val="tx1"/>
                          </a:solidFill>
                          <a:effectLst/>
                          <a:latin typeface="Meiryo UI" panose="020B0604030504040204" pitchFamily="50" charset="-128"/>
                          <a:ea typeface="Meiryo UI" panose="020B0604030504040204" pitchFamily="50" charset="-128"/>
                        </a:rPr>
                        <a:t>225</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lvl="1"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220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lvl="1"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180</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lvl="1" algn="ct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81.8%</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34079547"/>
                  </a:ext>
                </a:extLst>
              </a:tr>
              <a:tr h="360000">
                <a:tc>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合計</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lvl="0" algn="ctr" fontAlgn="ctr"/>
                      <a:r>
                        <a:rPr lang="ja-JP" altLang="en-US" sz="1400" b="1" i="0" u="none" strike="noStrike" dirty="0">
                          <a:solidFill>
                            <a:schemeClr val="tx1"/>
                          </a:solidFill>
                          <a:effectLst/>
                          <a:latin typeface="Meiryo UI" panose="020B0604030504040204" pitchFamily="50" charset="-128"/>
                          <a:ea typeface="Meiryo UI" panose="020B0604030504040204" pitchFamily="50" charset="-128"/>
                        </a:rPr>
                        <a:t>　　 </a:t>
                      </a:r>
                      <a:r>
                        <a:rPr lang="en-US" altLang="ja-JP" sz="1400" b="1" i="0" u="none" strike="noStrike" dirty="0">
                          <a:solidFill>
                            <a:schemeClr val="tx1"/>
                          </a:solidFill>
                          <a:effectLst/>
                          <a:latin typeface="Meiryo UI" panose="020B0604030504040204" pitchFamily="50" charset="-128"/>
                          <a:ea typeface="Meiryo UI" panose="020B0604030504040204" pitchFamily="50" charset="-128"/>
                        </a:rPr>
                        <a:t>3,506</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lvl="0"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　　 </a:t>
                      </a: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3,373</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lvl="0"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　　</a:t>
                      </a: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2,941</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lvl="1" algn="ctr" fontAlgn="ct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87.2%</a:t>
                      </a:r>
                    </a:p>
                  </a:txBody>
                  <a:tcPr marL="7620" marR="7620" marT="7620"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02900372"/>
                  </a:ext>
                </a:extLst>
              </a:tr>
            </a:tbl>
          </a:graphicData>
        </a:graphic>
      </p:graphicFrame>
      <p:sp>
        <p:nvSpPr>
          <p:cNvPr id="7" name="スライド番号プレースホルダー 3">
            <a:extLst>
              <a:ext uri="{FF2B5EF4-FFF2-40B4-BE49-F238E27FC236}">
                <a16:creationId xmlns:a16="http://schemas.microsoft.com/office/drawing/2014/main" id="{3FDD8C37-3FA4-4BFB-9EB7-5AEA709728D7}"/>
              </a:ext>
            </a:extLst>
          </p:cNvPr>
          <p:cNvSpPr txBox="1">
            <a:spLocks/>
          </p:cNvSpPr>
          <p:nvPr/>
        </p:nvSpPr>
        <p:spPr>
          <a:xfrm>
            <a:off x="6972300" y="6372486"/>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F7C2ABA0-2C79-4E71-91B6-07983140A210}" type="slidenum">
              <a:rPr lang="ja-JP" altLang="en-US" smtClean="0"/>
              <a:pPr/>
              <a:t>2</a:t>
            </a:fld>
            <a:endParaRPr lang="ja-JP" altLang="en-US" dirty="0"/>
          </a:p>
        </p:txBody>
      </p:sp>
    </p:spTree>
    <p:extLst>
      <p:ext uri="{BB962C8B-B14F-4D97-AF65-F5344CB8AC3E}">
        <p14:creationId xmlns:p14="http://schemas.microsoft.com/office/powerpoint/2010/main" val="20187461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262019" y="184930"/>
            <a:ext cx="4192173" cy="369332"/>
          </a:xfrm>
          <a:prstGeom prst="rect">
            <a:avLst/>
          </a:prstGeom>
          <a:noFill/>
        </p:spPr>
        <p:txBody>
          <a:bodyPr wrap="none" rtlCol="0">
            <a:spAutoFit/>
          </a:bodyPr>
          <a:lstStyle/>
          <a:p>
            <a:r>
              <a:rPr kumimoji="1" lang="ja-JP" altLang="en-US" b="1" dirty="0">
                <a:latin typeface="Meiryo UI" panose="020B0604030504040204" pitchFamily="50" charset="-128"/>
                <a:ea typeface="Meiryo UI" panose="020B0604030504040204" pitchFamily="50" charset="-128"/>
              </a:rPr>
              <a:t>１．福祉施設から一般就労への移行状況</a:t>
            </a:r>
          </a:p>
        </p:txBody>
      </p:sp>
      <p:sp>
        <p:nvSpPr>
          <p:cNvPr id="9" name="スライド番号プレースホルダー 3">
            <a:extLst>
              <a:ext uri="{FF2B5EF4-FFF2-40B4-BE49-F238E27FC236}">
                <a16:creationId xmlns:a16="http://schemas.microsoft.com/office/drawing/2014/main" id="{B7C40159-2A37-4740-B9AA-343DB07139E3}"/>
              </a:ext>
            </a:extLst>
          </p:cNvPr>
          <p:cNvSpPr txBox="1">
            <a:spLocks/>
          </p:cNvSpPr>
          <p:nvPr/>
        </p:nvSpPr>
        <p:spPr>
          <a:xfrm>
            <a:off x="6972300" y="6372486"/>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F7C2ABA0-2C79-4E71-91B6-07983140A210}" type="slidenum">
              <a:rPr lang="ja-JP" altLang="en-US" smtClean="0"/>
              <a:pPr/>
              <a:t>3</a:t>
            </a:fld>
            <a:endParaRPr lang="ja-JP" altLang="en-US" dirty="0"/>
          </a:p>
        </p:txBody>
      </p:sp>
      <p:graphicFrame>
        <p:nvGraphicFramePr>
          <p:cNvPr id="5" name="グラフ 4">
            <a:extLst>
              <a:ext uri="{FF2B5EF4-FFF2-40B4-BE49-F238E27FC236}">
                <a16:creationId xmlns:a16="http://schemas.microsoft.com/office/drawing/2014/main" id="{6AC68FB9-220C-4D0F-B4B6-47262AF0E3EA}"/>
              </a:ext>
            </a:extLst>
          </p:cNvPr>
          <p:cNvGraphicFramePr/>
          <p:nvPr>
            <p:extLst>
              <p:ext uri="{D42A27DB-BD31-4B8C-83A1-F6EECF244321}">
                <p14:modId xmlns:p14="http://schemas.microsoft.com/office/powerpoint/2010/main" val="4131780526"/>
              </p:ext>
            </p:extLst>
          </p:nvPr>
        </p:nvGraphicFramePr>
        <p:xfrm>
          <a:off x="1012124" y="1495348"/>
          <a:ext cx="7119752" cy="4840515"/>
        </p:xfrm>
        <a:graphic>
          <a:graphicData uri="http://schemas.openxmlformats.org/drawingml/2006/chart">
            <c:chart xmlns:c="http://schemas.openxmlformats.org/drawingml/2006/chart" xmlns:r="http://schemas.openxmlformats.org/officeDocument/2006/relationships" r:id="rId2"/>
          </a:graphicData>
        </a:graphic>
      </p:graphicFrame>
      <p:sp>
        <p:nvSpPr>
          <p:cNvPr id="7" name="テキスト ボックス 6">
            <a:extLst>
              <a:ext uri="{FF2B5EF4-FFF2-40B4-BE49-F238E27FC236}">
                <a16:creationId xmlns:a16="http://schemas.microsoft.com/office/drawing/2014/main" id="{174B5630-923D-4C07-98F8-FD2EFA4A953F}"/>
              </a:ext>
            </a:extLst>
          </p:cNvPr>
          <p:cNvSpPr txBox="1"/>
          <p:nvPr/>
        </p:nvSpPr>
        <p:spPr>
          <a:xfrm>
            <a:off x="2191348" y="684015"/>
            <a:ext cx="4761304" cy="584775"/>
          </a:xfrm>
          <a:prstGeom prst="rect">
            <a:avLst/>
          </a:prstGeom>
          <a:noFill/>
        </p:spPr>
        <p:txBody>
          <a:bodyPr wrap="square" rtlCol="0">
            <a:spAutoFit/>
          </a:bodyPr>
          <a:lstStyle/>
          <a:p>
            <a:pPr algn="ctr"/>
            <a:r>
              <a:rPr lang="ja-JP" altLang="en-US" sz="1600" b="1" dirty="0">
                <a:latin typeface="Meiryo UI" panose="020B0604030504040204" pitchFamily="50" charset="-128"/>
                <a:ea typeface="Meiryo UI" panose="020B0604030504040204" pitchFamily="50" charset="-128"/>
              </a:rPr>
              <a:t>福祉施設からの一般就労者数の推移</a:t>
            </a:r>
          </a:p>
          <a:p>
            <a:pPr algn="ctr"/>
            <a:r>
              <a:rPr lang="ja-JP" altLang="en-US"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R8</a:t>
            </a:r>
            <a:r>
              <a:rPr lang="ja-JP" altLang="en-US" sz="1600" dirty="0">
                <a:latin typeface="Meiryo UI" panose="020B0604030504040204" pitchFamily="50" charset="-128"/>
                <a:ea typeface="Meiryo UI" panose="020B0604030504040204" pitchFamily="50" charset="-128"/>
              </a:rPr>
              <a:t>目標値：</a:t>
            </a:r>
            <a:r>
              <a:rPr lang="en-US" altLang="ja-JP" sz="1600" dirty="0">
                <a:latin typeface="Meiryo UI" panose="020B0604030504040204" pitchFamily="50" charset="-128"/>
                <a:ea typeface="Meiryo UI" panose="020B0604030504040204" pitchFamily="50" charset="-128"/>
              </a:rPr>
              <a:t>3,142</a:t>
            </a:r>
            <a:r>
              <a:rPr lang="ja-JP" altLang="en-US" sz="1600" dirty="0">
                <a:latin typeface="Meiryo UI" panose="020B0604030504040204" pitchFamily="50" charset="-128"/>
                <a:ea typeface="Meiryo UI" panose="020B0604030504040204" pitchFamily="50" charset="-128"/>
              </a:rPr>
              <a:t>人</a:t>
            </a:r>
            <a:r>
              <a:rPr lang="en-US" altLang="ja-JP" sz="1600" dirty="0">
                <a:latin typeface="Meiryo UI" panose="020B0604030504040204" pitchFamily="50" charset="-128"/>
                <a:ea typeface="Meiryo UI" panose="020B0604030504040204" pitchFamily="50" charset="-128"/>
              </a:rPr>
              <a:t>)</a:t>
            </a:r>
          </a:p>
        </p:txBody>
      </p:sp>
    </p:spTree>
    <p:extLst>
      <p:ext uri="{BB962C8B-B14F-4D97-AF65-F5344CB8AC3E}">
        <p14:creationId xmlns:p14="http://schemas.microsoft.com/office/powerpoint/2010/main" val="3967398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152688" y="5652880"/>
            <a:ext cx="777777" cy="246221"/>
          </a:xfrm>
          <a:prstGeom prst="rect">
            <a:avLst/>
          </a:prstGeom>
          <a:noFill/>
        </p:spPr>
        <p:txBody>
          <a:bodyPr wrap="none" rtlCol="0">
            <a:spAutoFit/>
          </a:bodyPr>
          <a:lstStyle/>
          <a:p>
            <a:r>
              <a:rPr kumimoji="1" lang="ja-JP" altLang="en-US" sz="1000" dirty="0" err="1">
                <a:latin typeface="Meiryo UI" panose="020B0604030504040204" pitchFamily="50" charset="-128"/>
                <a:ea typeface="Meiryo UI" panose="020B0604030504040204" pitchFamily="50" charset="-128"/>
              </a:rPr>
              <a:t>身体障がい</a:t>
            </a:r>
            <a:endParaRPr kumimoji="1" lang="ja-JP" altLang="en-US" sz="1000" dirty="0">
              <a:latin typeface="Meiryo UI" panose="020B0604030504040204" pitchFamily="50" charset="-128"/>
              <a:ea typeface="Meiryo UI" panose="020B0604030504040204" pitchFamily="50" charset="-128"/>
            </a:endParaRPr>
          </a:p>
        </p:txBody>
      </p:sp>
      <p:sp>
        <p:nvSpPr>
          <p:cNvPr id="10" name="テキスト ボックス 9"/>
          <p:cNvSpPr txBox="1"/>
          <p:nvPr/>
        </p:nvSpPr>
        <p:spPr>
          <a:xfrm>
            <a:off x="2454959" y="5652880"/>
            <a:ext cx="777777" cy="246221"/>
          </a:xfrm>
          <a:prstGeom prst="rect">
            <a:avLst/>
          </a:prstGeom>
          <a:noFill/>
        </p:spPr>
        <p:txBody>
          <a:bodyPr wrap="none" rtlCol="0">
            <a:spAutoFit/>
          </a:bodyPr>
          <a:lstStyle/>
          <a:p>
            <a:r>
              <a:rPr kumimoji="1" lang="ja-JP" altLang="en-US" sz="1000" dirty="0">
                <a:latin typeface="Meiryo UI" panose="020B0604030504040204" pitchFamily="50" charset="-128"/>
                <a:ea typeface="Meiryo UI" panose="020B0604030504040204" pitchFamily="50" charset="-128"/>
              </a:rPr>
              <a:t>知的</a:t>
            </a:r>
            <a:r>
              <a:rPr kumimoji="1" lang="ja-JP" altLang="en-US" sz="1000" dirty="0" err="1">
                <a:latin typeface="Meiryo UI" panose="020B0604030504040204" pitchFamily="50" charset="-128"/>
                <a:ea typeface="Meiryo UI" panose="020B0604030504040204" pitchFamily="50" charset="-128"/>
              </a:rPr>
              <a:t>障がい</a:t>
            </a:r>
            <a:endParaRPr kumimoji="1" lang="ja-JP" altLang="en-US" sz="1000" dirty="0">
              <a:latin typeface="Meiryo UI" panose="020B0604030504040204" pitchFamily="50" charset="-128"/>
              <a:ea typeface="Meiryo UI" panose="020B0604030504040204" pitchFamily="50" charset="-128"/>
            </a:endParaRPr>
          </a:p>
        </p:txBody>
      </p:sp>
      <p:sp>
        <p:nvSpPr>
          <p:cNvPr id="11" name="テキスト ボックス 10"/>
          <p:cNvSpPr txBox="1"/>
          <p:nvPr/>
        </p:nvSpPr>
        <p:spPr>
          <a:xfrm>
            <a:off x="3748763" y="5652880"/>
            <a:ext cx="777777" cy="246221"/>
          </a:xfrm>
          <a:prstGeom prst="rect">
            <a:avLst/>
          </a:prstGeom>
          <a:noFill/>
        </p:spPr>
        <p:txBody>
          <a:bodyPr wrap="none" rtlCol="0">
            <a:spAutoFit/>
          </a:bodyPr>
          <a:lstStyle/>
          <a:p>
            <a:r>
              <a:rPr kumimoji="1" lang="ja-JP" altLang="en-US" sz="1000" dirty="0" err="1">
                <a:latin typeface="Meiryo UI" panose="020B0604030504040204" pitchFamily="50" charset="-128"/>
                <a:ea typeface="Meiryo UI" panose="020B0604030504040204" pitchFamily="50" charset="-128"/>
              </a:rPr>
              <a:t>精神障がい</a:t>
            </a:r>
            <a:endParaRPr kumimoji="1" lang="ja-JP" altLang="en-US" sz="1000" dirty="0">
              <a:latin typeface="Meiryo UI" panose="020B0604030504040204" pitchFamily="50" charset="-128"/>
              <a:ea typeface="Meiryo UI" panose="020B0604030504040204" pitchFamily="50" charset="-128"/>
            </a:endParaRPr>
          </a:p>
        </p:txBody>
      </p:sp>
      <p:sp>
        <p:nvSpPr>
          <p:cNvPr id="13" name="テキスト ボックス 12"/>
          <p:cNvSpPr txBox="1"/>
          <p:nvPr/>
        </p:nvSpPr>
        <p:spPr>
          <a:xfrm>
            <a:off x="5034102" y="5652880"/>
            <a:ext cx="777777" cy="246221"/>
          </a:xfrm>
          <a:prstGeom prst="rect">
            <a:avLst/>
          </a:prstGeom>
          <a:noFill/>
        </p:spPr>
        <p:txBody>
          <a:bodyPr wrap="none" rtlCol="0">
            <a:spAutoFit/>
          </a:bodyPr>
          <a:lstStyle/>
          <a:p>
            <a:r>
              <a:rPr kumimoji="1" lang="ja-JP" altLang="en-US" sz="1000" dirty="0" err="1">
                <a:latin typeface="Meiryo UI" panose="020B0604030504040204" pitchFamily="50" charset="-128"/>
                <a:ea typeface="Meiryo UI" panose="020B0604030504040204" pitchFamily="50" charset="-128"/>
              </a:rPr>
              <a:t>発達障がい</a:t>
            </a:r>
            <a:endParaRPr kumimoji="1" lang="ja-JP" altLang="en-US" sz="1000" dirty="0">
              <a:latin typeface="Meiryo UI" panose="020B0604030504040204" pitchFamily="50" charset="-128"/>
              <a:ea typeface="Meiryo UI" panose="020B0604030504040204" pitchFamily="50" charset="-128"/>
            </a:endParaRPr>
          </a:p>
        </p:txBody>
      </p:sp>
      <p:sp>
        <p:nvSpPr>
          <p:cNvPr id="14" name="テキスト ボックス 13"/>
          <p:cNvSpPr txBox="1"/>
          <p:nvPr/>
        </p:nvSpPr>
        <p:spPr>
          <a:xfrm>
            <a:off x="6152702" y="5652880"/>
            <a:ext cx="1162498" cy="246221"/>
          </a:xfrm>
          <a:prstGeom prst="rect">
            <a:avLst/>
          </a:prstGeom>
          <a:noFill/>
        </p:spPr>
        <p:txBody>
          <a:bodyPr wrap="none" rtlCol="0">
            <a:spAutoFit/>
          </a:bodyPr>
          <a:lstStyle/>
          <a:p>
            <a:r>
              <a:rPr kumimoji="1" lang="ja-JP" altLang="en-US" sz="1000" dirty="0" err="1">
                <a:latin typeface="Meiryo UI" panose="020B0604030504040204" pitchFamily="50" charset="-128"/>
                <a:ea typeface="Meiryo UI" panose="020B0604030504040204" pitchFamily="50" charset="-128"/>
              </a:rPr>
              <a:t>高次脳機能障がい</a:t>
            </a:r>
            <a:endParaRPr kumimoji="1" lang="ja-JP" altLang="en-US" sz="1000" dirty="0">
              <a:latin typeface="Meiryo UI" panose="020B0604030504040204" pitchFamily="50" charset="-128"/>
              <a:ea typeface="Meiryo UI" panose="020B0604030504040204" pitchFamily="50" charset="-128"/>
            </a:endParaRPr>
          </a:p>
        </p:txBody>
      </p:sp>
      <p:sp>
        <p:nvSpPr>
          <p:cNvPr id="15" name="テキスト ボックス 14"/>
          <p:cNvSpPr txBox="1"/>
          <p:nvPr/>
        </p:nvSpPr>
        <p:spPr>
          <a:xfrm>
            <a:off x="7780427" y="5652880"/>
            <a:ext cx="441146" cy="246221"/>
          </a:xfrm>
          <a:prstGeom prst="rect">
            <a:avLst/>
          </a:prstGeom>
          <a:noFill/>
        </p:spPr>
        <p:txBody>
          <a:bodyPr wrap="none" rtlCol="0">
            <a:spAutoFit/>
          </a:bodyPr>
          <a:lstStyle/>
          <a:p>
            <a:r>
              <a:rPr kumimoji="1" lang="ja-JP" altLang="en-US" sz="1000" dirty="0">
                <a:latin typeface="Meiryo UI" panose="020B0604030504040204" pitchFamily="50" charset="-128"/>
                <a:ea typeface="Meiryo UI" panose="020B0604030504040204" pitchFamily="50" charset="-128"/>
              </a:rPr>
              <a:t>難病</a:t>
            </a:r>
          </a:p>
        </p:txBody>
      </p:sp>
      <p:sp>
        <p:nvSpPr>
          <p:cNvPr id="17" name="スライド番号プレースホルダー 3">
            <a:extLst>
              <a:ext uri="{FF2B5EF4-FFF2-40B4-BE49-F238E27FC236}">
                <a16:creationId xmlns:a16="http://schemas.microsoft.com/office/drawing/2014/main" id="{5704C867-B150-4B68-84C5-AD881EEBEF41}"/>
              </a:ext>
            </a:extLst>
          </p:cNvPr>
          <p:cNvSpPr txBox="1">
            <a:spLocks/>
          </p:cNvSpPr>
          <p:nvPr/>
        </p:nvSpPr>
        <p:spPr>
          <a:xfrm>
            <a:off x="6972300" y="6372486"/>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F7C2ABA0-2C79-4E71-91B6-07983140A210}" type="slidenum">
              <a:rPr lang="ja-JP" altLang="en-US" smtClean="0"/>
              <a:pPr/>
              <a:t>4</a:t>
            </a:fld>
            <a:endParaRPr lang="ja-JP" altLang="en-US" dirty="0"/>
          </a:p>
        </p:txBody>
      </p:sp>
      <p:graphicFrame>
        <p:nvGraphicFramePr>
          <p:cNvPr id="4" name="グラフ 3">
            <a:extLst>
              <a:ext uri="{FF2B5EF4-FFF2-40B4-BE49-F238E27FC236}">
                <a16:creationId xmlns:a16="http://schemas.microsoft.com/office/drawing/2014/main" id="{56FF208C-606D-4AE3-9487-E1A9DFDFA1B1}"/>
              </a:ext>
            </a:extLst>
          </p:cNvPr>
          <p:cNvGraphicFramePr/>
          <p:nvPr>
            <p:extLst>
              <p:ext uri="{D42A27DB-BD31-4B8C-83A1-F6EECF244321}">
                <p14:modId xmlns:p14="http://schemas.microsoft.com/office/powerpoint/2010/main" val="3796194426"/>
              </p:ext>
            </p:extLst>
          </p:nvPr>
        </p:nvGraphicFramePr>
        <p:xfrm>
          <a:off x="457200" y="1098157"/>
          <a:ext cx="8229600" cy="4660900"/>
        </p:xfrm>
        <a:graphic>
          <a:graphicData uri="http://schemas.openxmlformats.org/drawingml/2006/chart">
            <c:chart xmlns:c="http://schemas.openxmlformats.org/drawingml/2006/chart" xmlns:r="http://schemas.openxmlformats.org/officeDocument/2006/relationships" r:id="rId3"/>
          </a:graphicData>
        </a:graphic>
      </p:graphicFrame>
      <p:sp>
        <p:nvSpPr>
          <p:cNvPr id="16" name="テキスト ボックス 15">
            <a:extLst>
              <a:ext uri="{FF2B5EF4-FFF2-40B4-BE49-F238E27FC236}">
                <a16:creationId xmlns:a16="http://schemas.microsoft.com/office/drawing/2014/main" id="{24CEB54F-F8A9-4CB8-ABB2-6F4FF9052F6E}"/>
              </a:ext>
            </a:extLst>
          </p:cNvPr>
          <p:cNvSpPr txBox="1"/>
          <p:nvPr/>
        </p:nvSpPr>
        <p:spPr>
          <a:xfrm>
            <a:off x="2191348" y="682659"/>
            <a:ext cx="4761304" cy="338554"/>
          </a:xfrm>
          <a:prstGeom prst="rect">
            <a:avLst/>
          </a:prstGeom>
          <a:noFill/>
        </p:spPr>
        <p:txBody>
          <a:bodyPr wrap="square" rtlCol="0">
            <a:spAutoFit/>
          </a:bodyPr>
          <a:lstStyle/>
          <a:p>
            <a:pPr algn="ctr"/>
            <a:r>
              <a:rPr lang="ja-JP" altLang="en-US" sz="1600" b="1" dirty="0">
                <a:latin typeface="Meiryo UI" panose="020B0604030504040204" pitchFamily="50" charset="-128"/>
                <a:ea typeface="Meiryo UI" panose="020B0604030504040204" pitchFamily="50" charset="-128"/>
              </a:rPr>
              <a:t>一般就労者数の推移（障がい種別）</a:t>
            </a:r>
          </a:p>
        </p:txBody>
      </p:sp>
    </p:spTree>
    <p:extLst>
      <p:ext uri="{BB962C8B-B14F-4D97-AF65-F5344CB8AC3E}">
        <p14:creationId xmlns:p14="http://schemas.microsoft.com/office/powerpoint/2010/main" val="2867851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178073" y="5563396"/>
            <a:ext cx="1547218" cy="415498"/>
          </a:xfrm>
          <a:prstGeom prst="rect">
            <a:avLst/>
          </a:prstGeom>
          <a:noFill/>
        </p:spPr>
        <p:txBody>
          <a:bodyPr wrap="none" rtlCol="0">
            <a:spAutoFit/>
          </a:bodyPr>
          <a:lstStyle/>
          <a:p>
            <a:pPr algn="ctr"/>
            <a:r>
              <a:rPr lang="ja-JP" altLang="en-US" sz="1050" dirty="0">
                <a:latin typeface="Meiryo UI" panose="020B0604030504040204" pitchFamily="50" charset="-128"/>
                <a:ea typeface="Meiryo UI" panose="020B0604030504040204" pitchFamily="50" charset="-128"/>
              </a:rPr>
              <a:t>就労移行支援</a:t>
            </a:r>
            <a:endParaRPr lang="en-US" altLang="ja-JP" sz="1050" dirty="0">
              <a:latin typeface="Meiryo UI" panose="020B0604030504040204" pitchFamily="50" charset="-128"/>
              <a:ea typeface="Meiryo UI" panose="020B0604030504040204" pitchFamily="50" charset="-128"/>
            </a:endParaRPr>
          </a:p>
          <a:p>
            <a:pPr algn="ctr"/>
            <a:r>
              <a:rPr kumimoji="1" lang="ja-JP" altLang="en-US" sz="1050" dirty="0">
                <a:latin typeface="Meiryo UI" panose="020B0604030504040204" pitchFamily="50" charset="-128"/>
                <a:ea typeface="Meiryo UI" panose="020B0604030504040204" pitchFamily="50" charset="-128"/>
              </a:rPr>
              <a:t>（</a:t>
            </a:r>
            <a:r>
              <a:rPr kumimoji="1" lang="en-US" altLang="ja-JP" sz="1050" dirty="0">
                <a:latin typeface="Meiryo UI" panose="020B0604030504040204" pitchFamily="50" charset="-128"/>
                <a:ea typeface="Meiryo UI" panose="020B0604030504040204" pitchFamily="50" charset="-128"/>
              </a:rPr>
              <a:t>R8</a:t>
            </a:r>
            <a:r>
              <a:rPr kumimoji="1" lang="ja-JP" altLang="en-US" sz="1050" dirty="0">
                <a:latin typeface="Meiryo UI" panose="020B0604030504040204" pitchFamily="50" charset="-128"/>
                <a:ea typeface="Meiryo UI" panose="020B0604030504040204" pitchFamily="50" charset="-128"/>
              </a:rPr>
              <a:t>目標：</a:t>
            </a:r>
            <a:r>
              <a:rPr kumimoji="1" lang="en-US" altLang="ja-JP" sz="1050" dirty="0">
                <a:latin typeface="Meiryo UI" panose="020B0604030504040204" pitchFamily="50" charset="-128"/>
                <a:ea typeface="Meiryo UI" panose="020B0604030504040204" pitchFamily="50" charset="-128"/>
              </a:rPr>
              <a:t>2,204</a:t>
            </a:r>
            <a:r>
              <a:rPr kumimoji="1" lang="ja-JP" altLang="en-US" sz="1050" dirty="0">
                <a:latin typeface="Meiryo UI" panose="020B0604030504040204" pitchFamily="50" charset="-128"/>
                <a:ea typeface="Meiryo UI" panose="020B0604030504040204" pitchFamily="50" charset="-128"/>
              </a:rPr>
              <a:t>人）</a:t>
            </a:r>
          </a:p>
        </p:txBody>
      </p:sp>
      <p:sp>
        <p:nvSpPr>
          <p:cNvPr id="9" name="テキスト ボックス 8"/>
          <p:cNvSpPr txBox="1"/>
          <p:nvPr/>
        </p:nvSpPr>
        <p:spPr>
          <a:xfrm>
            <a:off x="3086019" y="5553259"/>
            <a:ext cx="1513040" cy="415498"/>
          </a:xfrm>
          <a:prstGeom prst="rect">
            <a:avLst/>
          </a:prstGeom>
          <a:noFill/>
        </p:spPr>
        <p:txBody>
          <a:bodyPr wrap="square" rtlCol="0">
            <a:spAutoFit/>
          </a:bodyPr>
          <a:lstStyle/>
          <a:p>
            <a:pPr algn="ctr"/>
            <a:r>
              <a:rPr lang="ja-JP" altLang="en-US" sz="1050" dirty="0">
                <a:latin typeface="Meiryo UI" panose="020B0604030504040204" pitchFamily="50" charset="-128"/>
                <a:ea typeface="Meiryo UI" panose="020B0604030504040204" pitchFamily="50" charset="-128"/>
              </a:rPr>
              <a:t>就労継続支援</a:t>
            </a:r>
            <a:r>
              <a:rPr lang="en-US" altLang="ja-JP" sz="1050" dirty="0">
                <a:latin typeface="Meiryo UI" panose="020B0604030504040204" pitchFamily="50" charset="-128"/>
                <a:ea typeface="Meiryo UI" panose="020B0604030504040204" pitchFamily="50" charset="-128"/>
              </a:rPr>
              <a:t>A</a:t>
            </a:r>
            <a:r>
              <a:rPr lang="ja-JP" altLang="en-US" sz="1050" dirty="0">
                <a:latin typeface="Meiryo UI" panose="020B0604030504040204" pitchFamily="50" charset="-128"/>
                <a:ea typeface="Meiryo UI" panose="020B0604030504040204" pitchFamily="50" charset="-128"/>
              </a:rPr>
              <a:t>型</a:t>
            </a:r>
            <a:endParaRPr lang="en-US" altLang="ja-JP" sz="1050" dirty="0">
              <a:latin typeface="Meiryo UI" panose="020B0604030504040204" pitchFamily="50" charset="-128"/>
              <a:ea typeface="Meiryo UI" panose="020B0604030504040204" pitchFamily="50" charset="-128"/>
            </a:endParaRPr>
          </a:p>
          <a:p>
            <a:pPr algn="ctr"/>
            <a:r>
              <a:rPr lang="ja-JP" altLang="en-US" sz="1050" dirty="0">
                <a:latin typeface="Meiryo UI" panose="020B0604030504040204" pitchFamily="50" charset="-128"/>
                <a:ea typeface="Meiryo UI" panose="020B0604030504040204" pitchFamily="50" charset="-128"/>
              </a:rPr>
              <a:t>（</a:t>
            </a:r>
            <a:r>
              <a:rPr lang="en-US" altLang="ja-JP" sz="1050" dirty="0">
                <a:latin typeface="Meiryo UI" panose="020B0604030504040204" pitchFamily="50" charset="-128"/>
                <a:ea typeface="Meiryo UI" panose="020B0604030504040204" pitchFamily="50" charset="-128"/>
              </a:rPr>
              <a:t>R8</a:t>
            </a:r>
            <a:r>
              <a:rPr lang="ja-JP" altLang="en-US" sz="1050" dirty="0">
                <a:latin typeface="Meiryo UI" panose="020B0604030504040204" pitchFamily="50" charset="-128"/>
                <a:ea typeface="Meiryo UI" panose="020B0604030504040204" pitchFamily="50" charset="-128"/>
              </a:rPr>
              <a:t>目標：</a:t>
            </a:r>
            <a:r>
              <a:rPr lang="en-US" altLang="ja-JP" sz="1050" dirty="0">
                <a:latin typeface="Meiryo UI" panose="020B0604030504040204" pitchFamily="50" charset="-128"/>
                <a:ea typeface="Meiryo UI" panose="020B0604030504040204" pitchFamily="50" charset="-128"/>
              </a:rPr>
              <a:t>554</a:t>
            </a:r>
            <a:r>
              <a:rPr lang="ja-JP" altLang="en-US" sz="1050" dirty="0">
                <a:latin typeface="Meiryo UI" panose="020B0604030504040204" pitchFamily="50" charset="-128"/>
                <a:ea typeface="Meiryo UI" panose="020B0604030504040204" pitchFamily="50" charset="-128"/>
              </a:rPr>
              <a:t>人）</a:t>
            </a:r>
          </a:p>
        </p:txBody>
      </p:sp>
      <p:sp>
        <p:nvSpPr>
          <p:cNvPr id="10" name="テキスト ボックス 9"/>
          <p:cNvSpPr txBox="1"/>
          <p:nvPr/>
        </p:nvSpPr>
        <p:spPr>
          <a:xfrm>
            <a:off x="4991954" y="5553259"/>
            <a:ext cx="1513040" cy="415498"/>
          </a:xfrm>
          <a:prstGeom prst="rect">
            <a:avLst/>
          </a:prstGeom>
          <a:noFill/>
        </p:spPr>
        <p:txBody>
          <a:bodyPr wrap="square" rtlCol="0">
            <a:spAutoFit/>
          </a:bodyPr>
          <a:lstStyle/>
          <a:p>
            <a:pPr algn="ctr"/>
            <a:r>
              <a:rPr lang="ja-JP" altLang="en-US" sz="1050" dirty="0">
                <a:latin typeface="Meiryo UI" panose="020B0604030504040204" pitchFamily="50" charset="-128"/>
                <a:ea typeface="Meiryo UI" panose="020B0604030504040204" pitchFamily="50" charset="-128"/>
              </a:rPr>
              <a:t>就労継続支援</a:t>
            </a:r>
            <a:r>
              <a:rPr lang="en-US" altLang="ja-JP" sz="1050" dirty="0">
                <a:latin typeface="Meiryo UI" panose="020B0604030504040204" pitchFamily="50" charset="-128"/>
                <a:ea typeface="Meiryo UI" panose="020B0604030504040204" pitchFamily="50" charset="-128"/>
              </a:rPr>
              <a:t>B</a:t>
            </a:r>
            <a:r>
              <a:rPr lang="ja-JP" altLang="en-US" sz="1050" dirty="0">
                <a:latin typeface="Meiryo UI" panose="020B0604030504040204" pitchFamily="50" charset="-128"/>
                <a:ea typeface="Meiryo UI" panose="020B0604030504040204" pitchFamily="50" charset="-128"/>
              </a:rPr>
              <a:t>型</a:t>
            </a:r>
            <a:endParaRPr lang="en-US" altLang="ja-JP" sz="1050" dirty="0">
              <a:latin typeface="Meiryo UI" panose="020B0604030504040204" pitchFamily="50" charset="-128"/>
              <a:ea typeface="Meiryo UI" panose="020B0604030504040204" pitchFamily="50" charset="-128"/>
            </a:endParaRPr>
          </a:p>
          <a:p>
            <a:pPr algn="ctr"/>
            <a:r>
              <a:rPr lang="ja-JP" altLang="en-US" sz="1050" dirty="0">
                <a:latin typeface="Meiryo UI" panose="020B0604030504040204" pitchFamily="50" charset="-128"/>
                <a:ea typeface="Meiryo UI" panose="020B0604030504040204" pitchFamily="50" charset="-128"/>
              </a:rPr>
              <a:t>（</a:t>
            </a:r>
            <a:r>
              <a:rPr lang="en-US" altLang="ja-JP" sz="1050" dirty="0">
                <a:latin typeface="Meiryo UI" panose="020B0604030504040204" pitchFamily="50" charset="-128"/>
                <a:ea typeface="Meiryo UI" panose="020B0604030504040204" pitchFamily="50" charset="-128"/>
              </a:rPr>
              <a:t>R8</a:t>
            </a:r>
            <a:r>
              <a:rPr lang="ja-JP" altLang="en-US" sz="1050" dirty="0">
                <a:latin typeface="Meiryo UI" panose="020B0604030504040204" pitchFamily="50" charset="-128"/>
                <a:ea typeface="Meiryo UI" panose="020B0604030504040204" pitchFamily="50" charset="-128"/>
              </a:rPr>
              <a:t>目標：</a:t>
            </a:r>
            <a:r>
              <a:rPr lang="en-US" altLang="ja-JP" sz="1050" dirty="0">
                <a:latin typeface="Meiryo UI" panose="020B0604030504040204" pitchFamily="50" charset="-128"/>
                <a:ea typeface="Meiryo UI" panose="020B0604030504040204" pitchFamily="50" charset="-128"/>
              </a:rPr>
              <a:t>347</a:t>
            </a:r>
            <a:r>
              <a:rPr lang="ja-JP" altLang="en-US" sz="1050" dirty="0">
                <a:latin typeface="Meiryo UI" panose="020B0604030504040204" pitchFamily="50" charset="-128"/>
                <a:ea typeface="Meiryo UI" panose="020B0604030504040204" pitchFamily="50" charset="-128"/>
              </a:rPr>
              <a:t>人）</a:t>
            </a:r>
          </a:p>
        </p:txBody>
      </p:sp>
      <p:sp>
        <p:nvSpPr>
          <p:cNvPr id="11" name="テキスト ボックス 10"/>
          <p:cNvSpPr txBox="1"/>
          <p:nvPr/>
        </p:nvSpPr>
        <p:spPr>
          <a:xfrm>
            <a:off x="6849907" y="5553259"/>
            <a:ext cx="1513040" cy="415498"/>
          </a:xfrm>
          <a:prstGeom prst="rect">
            <a:avLst/>
          </a:prstGeom>
          <a:noFill/>
        </p:spPr>
        <p:txBody>
          <a:bodyPr wrap="square" rtlCol="0">
            <a:spAutoFit/>
          </a:bodyPr>
          <a:lstStyle/>
          <a:p>
            <a:pPr algn="ctr"/>
            <a:r>
              <a:rPr kumimoji="1" lang="ja-JP" altLang="en-US" sz="1050" dirty="0">
                <a:latin typeface="Meiryo UI" panose="020B0604030504040204" pitchFamily="50" charset="-128"/>
                <a:ea typeface="Meiryo UI" panose="020B0604030504040204" pitchFamily="50" charset="-128"/>
              </a:rPr>
              <a:t>自立訓練・生活介護</a:t>
            </a:r>
            <a:endParaRPr kumimoji="1" lang="en-US" altLang="ja-JP" sz="1050" dirty="0">
              <a:latin typeface="Meiryo UI" panose="020B0604030504040204" pitchFamily="50" charset="-128"/>
              <a:ea typeface="Meiryo UI" panose="020B0604030504040204" pitchFamily="50" charset="-128"/>
            </a:endParaRPr>
          </a:p>
          <a:p>
            <a:pPr algn="ctr"/>
            <a:endParaRPr lang="ja-JP" altLang="en-US" sz="1050" dirty="0">
              <a:latin typeface="Meiryo UI" panose="020B0604030504040204" pitchFamily="50" charset="-128"/>
              <a:ea typeface="Meiryo UI" panose="020B0604030504040204" pitchFamily="50" charset="-128"/>
            </a:endParaRPr>
          </a:p>
        </p:txBody>
      </p:sp>
      <p:sp>
        <p:nvSpPr>
          <p:cNvPr id="14" name="スライド番号プレースホルダー 3">
            <a:extLst>
              <a:ext uri="{FF2B5EF4-FFF2-40B4-BE49-F238E27FC236}">
                <a16:creationId xmlns:a16="http://schemas.microsoft.com/office/drawing/2014/main" id="{17A40997-2C2A-4361-BD31-2F986A6F5C2E}"/>
              </a:ext>
            </a:extLst>
          </p:cNvPr>
          <p:cNvSpPr txBox="1">
            <a:spLocks/>
          </p:cNvSpPr>
          <p:nvPr/>
        </p:nvSpPr>
        <p:spPr>
          <a:xfrm>
            <a:off x="6972300" y="6372486"/>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F7C2ABA0-2C79-4E71-91B6-07983140A210}" type="slidenum">
              <a:rPr lang="ja-JP" altLang="en-US" smtClean="0"/>
              <a:pPr/>
              <a:t>5</a:t>
            </a:fld>
            <a:endParaRPr lang="ja-JP" altLang="en-US" dirty="0"/>
          </a:p>
        </p:txBody>
      </p:sp>
      <p:graphicFrame>
        <p:nvGraphicFramePr>
          <p:cNvPr id="4" name="グラフ 3">
            <a:extLst>
              <a:ext uri="{FF2B5EF4-FFF2-40B4-BE49-F238E27FC236}">
                <a16:creationId xmlns:a16="http://schemas.microsoft.com/office/drawing/2014/main" id="{22CC50A2-8C1A-435A-A9ED-94695A06EF72}"/>
              </a:ext>
            </a:extLst>
          </p:cNvPr>
          <p:cNvGraphicFramePr/>
          <p:nvPr>
            <p:extLst>
              <p:ext uri="{D42A27DB-BD31-4B8C-83A1-F6EECF244321}">
                <p14:modId xmlns:p14="http://schemas.microsoft.com/office/powerpoint/2010/main" val="687486533"/>
              </p:ext>
            </p:extLst>
          </p:nvPr>
        </p:nvGraphicFramePr>
        <p:xfrm>
          <a:off x="609600" y="1289710"/>
          <a:ext cx="7905750" cy="4239491"/>
        </p:xfrm>
        <a:graphic>
          <a:graphicData uri="http://schemas.openxmlformats.org/drawingml/2006/chart">
            <c:chart xmlns:c="http://schemas.openxmlformats.org/drawingml/2006/chart" xmlns:r="http://schemas.openxmlformats.org/officeDocument/2006/relationships" r:id="rId2"/>
          </a:graphicData>
        </a:graphic>
      </p:graphicFrame>
      <p:sp>
        <p:nvSpPr>
          <p:cNvPr id="13" name="テキスト ボックス 12">
            <a:extLst>
              <a:ext uri="{FF2B5EF4-FFF2-40B4-BE49-F238E27FC236}">
                <a16:creationId xmlns:a16="http://schemas.microsoft.com/office/drawing/2014/main" id="{EE3AF63C-9392-4194-A389-7F06C4DA75A0}"/>
              </a:ext>
            </a:extLst>
          </p:cNvPr>
          <p:cNvSpPr txBox="1"/>
          <p:nvPr/>
        </p:nvSpPr>
        <p:spPr>
          <a:xfrm>
            <a:off x="2191348" y="688363"/>
            <a:ext cx="4761304" cy="338554"/>
          </a:xfrm>
          <a:prstGeom prst="rect">
            <a:avLst/>
          </a:prstGeom>
          <a:noFill/>
        </p:spPr>
        <p:txBody>
          <a:bodyPr wrap="square" rtlCol="0">
            <a:spAutoFit/>
          </a:bodyPr>
          <a:lstStyle/>
          <a:p>
            <a:pPr algn="ctr"/>
            <a:r>
              <a:rPr lang="ja-JP" altLang="en-US" sz="1600" b="1" dirty="0">
                <a:latin typeface="Meiryo UI" panose="020B0604030504040204" pitchFamily="50" charset="-128"/>
                <a:ea typeface="Meiryo UI" panose="020B0604030504040204" pitchFamily="50" charset="-128"/>
              </a:rPr>
              <a:t>一般就労者数の推移（事業種別）</a:t>
            </a:r>
          </a:p>
        </p:txBody>
      </p:sp>
    </p:spTree>
    <p:extLst>
      <p:ext uri="{BB962C8B-B14F-4D97-AF65-F5344CB8AC3E}">
        <p14:creationId xmlns:p14="http://schemas.microsoft.com/office/powerpoint/2010/main" val="34063414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3">
            <a:extLst>
              <a:ext uri="{FF2B5EF4-FFF2-40B4-BE49-F238E27FC236}">
                <a16:creationId xmlns:a16="http://schemas.microsoft.com/office/drawing/2014/main" id="{926C3EDC-45C7-420B-A566-17E6C5278076}"/>
              </a:ext>
            </a:extLst>
          </p:cNvPr>
          <p:cNvSpPr txBox="1">
            <a:spLocks/>
          </p:cNvSpPr>
          <p:nvPr/>
        </p:nvSpPr>
        <p:spPr>
          <a:xfrm>
            <a:off x="6972300" y="6372486"/>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F7C2ABA0-2C79-4E71-91B6-07983140A210}" type="slidenum">
              <a:rPr lang="ja-JP" altLang="en-US" smtClean="0"/>
              <a:pPr/>
              <a:t>6</a:t>
            </a:fld>
            <a:endParaRPr lang="ja-JP" altLang="en-US" dirty="0"/>
          </a:p>
        </p:txBody>
      </p:sp>
      <p:graphicFrame>
        <p:nvGraphicFramePr>
          <p:cNvPr id="10" name="グラフ 9">
            <a:extLst>
              <a:ext uri="{FF2B5EF4-FFF2-40B4-BE49-F238E27FC236}">
                <a16:creationId xmlns:a16="http://schemas.microsoft.com/office/drawing/2014/main" id="{D2D6C6B6-8378-4E6F-A48B-2485B247636D}"/>
              </a:ext>
            </a:extLst>
          </p:cNvPr>
          <p:cNvGraphicFramePr/>
          <p:nvPr>
            <p:extLst>
              <p:ext uri="{D42A27DB-BD31-4B8C-83A1-F6EECF244321}">
                <p14:modId xmlns:p14="http://schemas.microsoft.com/office/powerpoint/2010/main" val="3575344716"/>
              </p:ext>
            </p:extLst>
          </p:nvPr>
        </p:nvGraphicFramePr>
        <p:xfrm>
          <a:off x="914400" y="1684349"/>
          <a:ext cx="7315201" cy="4844789"/>
        </p:xfrm>
        <a:graphic>
          <a:graphicData uri="http://schemas.openxmlformats.org/drawingml/2006/chart">
            <c:chart xmlns:c="http://schemas.openxmlformats.org/drawingml/2006/chart" xmlns:r="http://schemas.openxmlformats.org/officeDocument/2006/relationships" r:id="rId2"/>
          </a:graphicData>
        </a:graphic>
      </p:graphicFrame>
      <p:sp>
        <p:nvSpPr>
          <p:cNvPr id="11" name="テキスト ボックス 10">
            <a:extLst>
              <a:ext uri="{FF2B5EF4-FFF2-40B4-BE49-F238E27FC236}">
                <a16:creationId xmlns:a16="http://schemas.microsoft.com/office/drawing/2014/main" id="{2B99F2DD-3EFC-4B11-BB7D-4525E2A5C4DE}"/>
              </a:ext>
            </a:extLst>
          </p:cNvPr>
          <p:cNvSpPr txBox="1"/>
          <p:nvPr/>
        </p:nvSpPr>
        <p:spPr>
          <a:xfrm>
            <a:off x="262023" y="179003"/>
            <a:ext cx="5176417" cy="369332"/>
          </a:xfrm>
          <a:prstGeom prst="rect">
            <a:avLst/>
          </a:prstGeom>
          <a:noFill/>
        </p:spPr>
        <p:txBody>
          <a:bodyPr wrap="none" rtlCol="0">
            <a:spAutoFit/>
          </a:bodyPr>
          <a:lstStyle/>
          <a:p>
            <a:r>
              <a:rPr kumimoji="1" lang="ja-JP" altLang="en-US" b="1" dirty="0">
                <a:latin typeface="Meiryo UI" panose="020B0604030504040204" pitchFamily="50" charset="-128"/>
                <a:ea typeface="Meiryo UI" panose="020B0604030504040204" pitchFamily="50" charset="-128"/>
              </a:rPr>
              <a:t>２．就労移行支援事業に</a:t>
            </a:r>
            <a:r>
              <a:rPr lang="ja-JP" altLang="en-US" b="1" dirty="0">
                <a:latin typeface="Meiryo UI" panose="020B0604030504040204" pitchFamily="50" charset="-128"/>
                <a:ea typeface="Meiryo UI" panose="020B0604030504040204" pitchFamily="50" charset="-128"/>
              </a:rPr>
              <a:t>おける就労移行率について</a:t>
            </a:r>
            <a:endParaRPr kumimoji="1" lang="ja-JP" altLang="en-US" b="1" dirty="0">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97BC39F1-11B5-4573-A0A8-CE56055EEE2D}"/>
              </a:ext>
            </a:extLst>
          </p:cNvPr>
          <p:cNvSpPr txBox="1"/>
          <p:nvPr/>
        </p:nvSpPr>
        <p:spPr>
          <a:xfrm>
            <a:off x="2191348" y="685399"/>
            <a:ext cx="4761304" cy="338554"/>
          </a:xfrm>
          <a:prstGeom prst="rect">
            <a:avLst/>
          </a:prstGeom>
          <a:noFill/>
        </p:spPr>
        <p:txBody>
          <a:bodyPr wrap="square" rtlCol="0">
            <a:spAutoFit/>
          </a:bodyPr>
          <a:lstStyle/>
          <a:p>
            <a:pPr algn="ctr"/>
            <a:r>
              <a:rPr lang="ja-JP" altLang="en-US" sz="1600" b="1" dirty="0">
                <a:latin typeface="Meiryo UI" panose="020B0604030504040204" pitchFamily="50" charset="-128"/>
                <a:ea typeface="Meiryo UI" panose="020B0604030504040204" pitchFamily="50" charset="-128"/>
              </a:rPr>
              <a:t>一般就労実績のない就労移行支援事業所数の推移</a:t>
            </a:r>
          </a:p>
        </p:txBody>
      </p:sp>
    </p:spTree>
    <p:extLst>
      <p:ext uri="{BB962C8B-B14F-4D97-AF65-F5344CB8AC3E}">
        <p14:creationId xmlns:p14="http://schemas.microsoft.com/office/powerpoint/2010/main" val="7808424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3">
            <a:extLst>
              <a:ext uri="{FF2B5EF4-FFF2-40B4-BE49-F238E27FC236}">
                <a16:creationId xmlns:a16="http://schemas.microsoft.com/office/drawing/2014/main" id="{64BA6D3E-9D85-4A99-9476-09F2D4DF69BA}"/>
              </a:ext>
            </a:extLst>
          </p:cNvPr>
          <p:cNvSpPr txBox="1">
            <a:spLocks/>
          </p:cNvSpPr>
          <p:nvPr/>
        </p:nvSpPr>
        <p:spPr>
          <a:xfrm>
            <a:off x="6972300" y="6372486"/>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F7C2ABA0-2C79-4E71-91B6-07983140A210}" type="slidenum">
              <a:rPr lang="ja-JP" altLang="en-US" smtClean="0"/>
              <a:pPr/>
              <a:t>7</a:t>
            </a:fld>
            <a:endParaRPr lang="ja-JP" altLang="en-US" dirty="0"/>
          </a:p>
        </p:txBody>
      </p:sp>
      <p:graphicFrame>
        <p:nvGraphicFramePr>
          <p:cNvPr id="4" name="グラフ 3">
            <a:extLst>
              <a:ext uri="{FF2B5EF4-FFF2-40B4-BE49-F238E27FC236}">
                <a16:creationId xmlns:a16="http://schemas.microsoft.com/office/drawing/2014/main" id="{09EC5190-9BE5-47EF-9394-DC667755D116}"/>
              </a:ext>
            </a:extLst>
          </p:cNvPr>
          <p:cNvGraphicFramePr/>
          <p:nvPr>
            <p:extLst>
              <p:ext uri="{D42A27DB-BD31-4B8C-83A1-F6EECF244321}">
                <p14:modId xmlns:p14="http://schemas.microsoft.com/office/powerpoint/2010/main" val="3220367893"/>
              </p:ext>
            </p:extLst>
          </p:nvPr>
        </p:nvGraphicFramePr>
        <p:xfrm>
          <a:off x="914400" y="1244314"/>
          <a:ext cx="7315201" cy="4844789"/>
        </p:xfrm>
        <a:graphic>
          <a:graphicData uri="http://schemas.openxmlformats.org/drawingml/2006/chart">
            <c:chart xmlns:c="http://schemas.openxmlformats.org/drawingml/2006/chart" xmlns:r="http://schemas.openxmlformats.org/officeDocument/2006/relationships" r:id="rId2"/>
          </a:graphicData>
        </a:graphic>
      </p:graphicFrame>
      <p:sp>
        <p:nvSpPr>
          <p:cNvPr id="6" name="テキスト ボックス 5">
            <a:extLst>
              <a:ext uri="{FF2B5EF4-FFF2-40B4-BE49-F238E27FC236}">
                <a16:creationId xmlns:a16="http://schemas.microsoft.com/office/drawing/2014/main" id="{93E8E5CA-D81D-422E-96CA-86151AC04412}"/>
              </a:ext>
            </a:extLst>
          </p:cNvPr>
          <p:cNvSpPr txBox="1"/>
          <p:nvPr/>
        </p:nvSpPr>
        <p:spPr>
          <a:xfrm>
            <a:off x="1024467" y="685400"/>
            <a:ext cx="7061199" cy="584775"/>
          </a:xfrm>
          <a:prstGeom prst="rect">
            <a:avLst/>
          </a:prstGeom>
          <a:noFill/>
        </p:spPr>
        <p:txBody>
          <a:bodyPr wrap="square" rtlCol="0">
            <a:spAutoFit/>
          </a:bodyPr>
          <a:lstStyle/>
          <a:p>
            <a:pPr algn="ctr"/>
            <a:r>
              <a:rPr lang="ja-JP" altLang="en-US" sz="1600" b="1" dirty="0">
                <a:latin typeface="Meiryo UI" panose="020B0604030504040204" pitchFamily="50" charset="-128"/>
                <a:ea typeface="Meiryo UI" panose="020B0604030504040204" pitchFamily="50" charset="-128"/>
              </a:rPr>
              <a:t>就労移行支援事業所のうち、利用終了者に占める一般就労者の割合が</a:t>
            </a:r>
            <a:endParaRPr lang="en-US" altLang="ja-JP" sz="1600" b="1" dirty="0">
              <a:latin typeface="Meiryo UI" panose="020B0604030504040204" pitchFamily="50" charset="-128"/>
              <a:ea typeface="Meiryo UI" panose="020B0604030504040204" pitchFamily="50" charset="-128"/>
            </a:endParaRPr>
          </a:p>
          <a:p>
            <a:pPr algn="ctr"/>
            <a:r>
              <a:rPr lang="en-US" altLang="ja-JP" sz="1600" b="1" dirty="0">
                <a:latin typeface="Meiryo UI" panose="020B0604030504040204" pitchFamily="50" charset="-128"/>
                <a:ea typeface="Meiryo UI" panose="020B0604030504040204" pitchFamily="50" charset="-128"/>
              </a:rPr>
              <a:t>5</a:t>
            </a:r>
            <a:r>
              <a:rPr lang="ja-JP" altLang="en-US" sz="1600" b="1" dirty="0">
                <a:latin typeface="Meiryo UI" panose="020B0604030504040204" pitchFamily="50" charset="-128"/>
                <a:ea typeface="Meiryo UI" panose="020B0604030504040204" pitchFamily="50" charset="-128"/>
              </a:rPr>
              <a:t>割以上の事業所の推移</a:t>
            </a:r>
          </a:p>
        </p:txBody>
      </p:sp>
      <p:graphicFrame>
        <p:nvGraphicFramePr>
          <p:cNvPr id="5" name="表 7">
            <a:extLst>
              <a:ext uri="{FF2B5EF4-FFF2-40B4-BE49-F238E27FC236}">
                <a16:creationId xmlns:a16="http://schemas.microsoft.com/office/drawing/2014/main" id="{315945BB-9AA7-4886-B3D7-268CA77398AC}"/>
              </a:ext>
            </a:extLst>
          </p:cNvPr>
          <p:cNvGraphicFramePr>
            <a:graphicFrameLocks noGrp="1"/>
          </p:cNvGraphicFramePr>
          <p:nvPr>
            <p:extLst>
              <p:ext uri="{D42A27DB-BD31-4B8C-83A1-F6EECF244321}">
                <p14:modId xmlns:p14="http://schemas.microsoft.com/office/powerpoint/2010/main" val="805169411"/>
              </p:ext>
            </p:extLst>
          </p:nvPr>
        </p:nvGraphicFramePr>
        <p:xfrm>
          <a:off x="1845733" y="6064933"/>
          <a:ext cx="5452534" cy="594360"/>
        </p:xfrm>
        <a:graphic>
          <a:graphicData uri="http://schemas.openxmlformats.org/drawingml/2006/table">
            <a:tbl>
              <a:tblPr firstRow="1" bandRow="1">
                <a:tableStyleId>{5C22544A-7EE6-4342-B048-85BDC9FD1C3A}</a:tableStyleId>
              </a:tblPr>
              <a:tblGrid>
                <a:gridCol w="2726267">
                  <a:extLst>
                    <a:ext uri="{9D8B030D-6E8A-4147-A177-3AD203B41FA5}">
                      <a16:colId xmlns:a16="http://schemas.microsoft.com/office/drawing/2014/main" val="3859797931"/>
                    </a:ext>
                  </a:extLst>
                </a:gridCol>
                <a:gridCol w="2726267">
                  <a:extLst>
                    <a:ext uri="{9D8B030D-6E8A-4147-A177-3AD203B41FA5}">
                      <a16:colId xmlns:a16="http://schemas.microsoft.com/office/drawing/2014/main" val="2439927508"/>
                    </a:ext>
                  </a:extLst>
                </a:gridCol>
              </a:tblGrid>
              <a:tr h="370840">
                <a:tc>
                  <a:txBody>
                    <a:bodyPr/>
                    <a:lstStyle/>
                    <a:p>
                      <a:r>
                        <a:rPr lang="ja-JP" altLang="en-US" sz="1100" b="0" dirty="0">
                          <a:solidFill>
                            <a:schemeClr val="tx1"/>
                          </a:solidFill>
                          <a:latin typeface="Meiryo UI" panose="020B0604030504040204" pitchFamily="50" charset="-128"/>
                          <a:ea typeface="Meiryo UI" panose="020B0604030504040204" pitchFamily="50" charset="-128"/>
                        </a:rPr>
                        <a:t>令和７年度　就労移行支援事業所のうち、</a:t>
                      </a:r>
                      <a:endParaRPr lang="en-US" altLang="ja-JP" sz="1100" b="0" dirty="0">
                        <a:solidFill>
                          <a:schemeClr val="tx1"/>
                        </a:solidFill>
                        <a:latin typeface="Meiryo UI" panose="020B0604030504040204" pitchFamily="50" charset="-128"/>
                        <a:ea typeface="Meiryo UI" panose="020B0604030504040204" pitchFamily="50" charset="-128"/>
                      </a:endParaRPr>
                    </a:p>
                    <a:p>
                      <a:r>
                        <a:rPr lang="ja-JP" altLang="en-US" sz="1100" b="0" dirty="0">
                          <a:solidFill>
                            <a:schemeClr val="tx1"/>
                          </a:solidFill>
                          <a:latin typeface="Meiryo UI" panose="020B0604030504040204" pitchFamily="50" charset="-128"/>
                          <a:ea typeface="Meiryo UI" panose="020B0604030504040204" pitchFamily="50" charset="-128"/>
                        </a:rPr>
                        <a:t>利用終了者に占める一般就労者の割合が</a:t>
                      </a:r>
                      <a:endParaRPr lang="en-US" altLang="ja-JP" sz="1100" b="0" dirty="0">
                        <a:solidFill>
                          <a:schemeClr val="tx1"/>
                        </a:solidFill>
                        <a:latin typeface="Meiryo UI" panose="020B0604030504040204" pitchFamily="50" charset="-128"/>
                        <a:ea typeface="Meiryo UI" panose="020B0604030504040204" pitchFamily="50" charset="-128"/>
                      </a:endParaRPr>
                    </a:p>
                    <a:p>
                      <a:r>
                        <a:rPr lang="en-US" altLang="ja-JP" sz="1100" b="0" dirty="0">
                          <a:solidFill>
                            <a:schemeClr val="tx1"/>
                          </a:solidFill>
                          <a:latin typeface="Meiryo UI" panose="020B0604030504040204" pitchFamily="50" charset="-128"/>
                          <a:ea typeface="Meiryo UI" panose="020B0604030504040204" pitchFamily="50" charset="-128"/>
                        </a:rPr>
                        <a:t>5</a:t>
                      </a:r>
                      <a:r>
                        <a:rPr lang="ja-JP" altLang="en-US" sz="1100" b="0" dirty="0">
                          <a:solidFill>
                            <a:schemeClr val="tx1"/>
                          </a:solidFill>
                          <a:latin typeface="Meiryo UI" panose="020B0604030504040204" pitchFamily="50" charset="-128"/>
                          <a:ea typeface="Meiryo UI" panose="020B0604030504040204" pitchFamily="50" charset="-128"/>
                        </a:rPr>
                        <a:t>割以上の事業所の割合　</a:t>
                      </a:r>
                      <a:endParaRPr kumimoji="1" lang="ja-JP" altLang="en-US" sz="1100" b="0" dirty="0">
                        <a:solidFill>
                          <a:schemeClr val="tx1"/>
                        </a:solidFill>
                        <a:latin typeface="Meiryo UI" panose="020B0604030504040204" pitchFamily="50" charset="-128"/>
                        <a:ea typeface="Meiryo UI" panose="020B0604030504040204" pitchFamily="50" charset="-128"/>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r>
                        <a:rPr lang="en-US" altLang="ja-JP" sz="1100" b="0" dirty="0">
                          <a:solidFill>
                            <a:schemeClr val="tx1"/>
                          </a:solidFill>
                          <a:latin typeface="Meiryo UI" panose="020B0604030504040204" pitchFamily="50" charset="-128"/>
                          <a:ea typeface="Meiryo UI" panose="020B0604030504040204" pitchFamily="50" charset="-128"/>
                        </a:rPr>
                        <a:t>53.2%</a:t>
                      </a:r>
                      <a:r>
                        <a:rPr lang="ja-JP" altLang="en-US" sz="1100" b="0" dirty="0">
                          <a:solidFill>
                            <a:schemeClr val="tx1"/>
                          </a:solidFill>
                          <a:latin typeface="Meiryo UI" panose="020B0604030504040204" pitchFamily="50" charset="-128"/>
                          <a:ea typeface="Meiryo UI" panose="020B0604030504040204" pitchFamily="50" charset="-128"/>
                        </a:rPr>
                        <a:t>（</a:t>
                      </a:r>
                      <a:r>
                        <a:rPr lang="en-US" altLang="ja-JP" sz="1100" b="0" dirty="0">
                          <a:solidFill>
                            <a:schemeClr val="tx1"/>
                          </a:solidFill>
                          <a:latin typeface="Meiryo UI" panose="020B0604030504040204" pitchFamily="50" charset="-128"/>
                          <a:ea typeface="Meiryo UI" panose="020B0604030504040204" pitchFamily="50" charset="-128"/>
                        </a:rPr>
                        <a:t>183÷344</a:t>
                      </a:r>
                      <a:r>
                        <a:rPr lang="ja-JP" altLang="en-US" sz="1100" b="0" dirty="0">
                          <a:solidFill>
                            <a:schemeClr val="tx1"/>
                          </a:solidFill>
                          <a:latin typeface="Meiryo UI" panose="020B0604030504040204" pitchFamily="50" charset="-128"/>
                          <a:ea typeface="Meiryo UI" panose="020B0604030504040204" pitchFamily="50" charset="-128"/>
                        </a:rPr>
                        <a:t>）</a:t>
                      </a:r>
                      <a:endParaRPr kumimoji="1" lang="ja-JP" altLang="en-US" sz="1100" b="0" dirty="0">
                        <a:solidFill>
                          <a:schemeClr val="tx1"/>
                        </a:solidFill>
                        <a:latin typeface="Meiryo UI" panose="020B0604030504040204" pitchFamily="50" charset="-128"/>
                        <a:ea typeface="Meiryo UI" panose="020B0604030504040204" pitchFamily="50" charset="-128"/>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25612755"/>
                  </a:ext>
                </a:extLst>
              </a:tr>
            </a:tbl>
          </a:graphicData>
        </a:graphic>
      </p:graphicFrame>
    </p:spTree>
    <p:extLst>
      <p:ext uri="{BB962C8B-B14F-4D97-AF65-F5344CB8AC3E}">
        <p14:creationId xmlns:p14="http://schemas.microsoft.com/office/powerpoint/2010/main" val="12971398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262019" y="184930"/>
            <a:ext cx="6564618" cy="369332"/>
          </a:xfrm>
          <a:prstGeom prst="rect">
            <a:avLst/>
          </a:prstGeom>
          <a:noFill/>
        </p:spPr>
        <p:txBody>
          <a:bodyPr wrap="none" rtlCol="0">
            <a:spAutoFit/>
          </a:bodyPr>
          <a:lstStyle/>
          <a:p>
            <a:r>
              <a:rPr lang="ja-JP" altLang="en-US" b="1" dirty="0">
                <a:latin typeface="Meiryo UI" panose="020B0604030504040204" pitchFamily="50" charset="-128"/>
                <a:ea typeface="Meiryo UI" panose="020B0604030504040204" pitchFamily="50" charset="-128"/>
              </a:rPr>
              <a:t>３．就労移行支援事業における利用者の出入り（令和７年度中）</a:t>
            </a:r>
            <a:endParaRPr kumimoji="1" lang="ja-JP" altLang="en-US" b="1" dirty="0">
              <a:latin typeface="Meiryo UI" panose="020B0604030504040204" pitchFamily="50" charset="-128"/>
              <a:ea typeface="Meiryo UI" panose="020B0604030504040204" pitchFamily="50" charset="-128"/>
            </a:endParaRPr>
          </a:p>
        </p:txBody>
      </p:sp>
      <p:sp>
        <p:nvSpPr>
          <p:cNvPr id="7" name="角丸四角形 6"/>
          <p:cNvSpPr/>
          <p:nvPr/>
        </p:nvSpPr>
        <p:spPr>
          <a:xfrm>
            <a:off x="839435" y="2314230"/>
            <a:ext cx="668739" cy="382137"/>
          </a:xfrm>
          <a:prstGeom prst="roundRect">
            <a:avLst/>
          </a:prstGeom>
          <a:noFill/>
          <a:ln>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Meiryo UI" panose="020B0604030504040204" pitchFamily="50" charset="-128"/>
                <a:ea typeface="Meiryo UI" panose="020B0604030504040204" pitchFamily="50" charset="-128"/>
              </a:rPr>
              <a:t>就</a:t>
            </a:r>
            <a:r>
              <a:rPr kumimoji="1" lang="en-US" altLang="ja-JP" sz="1400" dirty="0">
                <a:solidFill>
                  <a:schemeClr val="tx1"/>
                </a:solidFill>
                <a:latin typeface="Meiryo UI" panose="020B0604030504040204" pitchFamily="50" charset="-128"/>
                <a:ea typeface="Meiryo UI" panose="020B0604030504040204" pitchFamily="50" charset="-128"/>
              </a:rPr>
              <a:t>A</a:t>
            </a: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
        <p:nvSpPr>
          <p:cNvPr id="8" name="正方形/長方形 7"/>
          <p:cNvSpPr/>
          <p:nvPr/>
        </p:nvSpPr>
        <p:spPr>
          <a:xfrm>
            <a:off x="3977880" y="1061319"/>
            <a:ext cx="1187355" cy="390833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r>
              <a:rPr kumimoji="1" lang="ja-JP" altLang="en-US" b="1" dirty="0">
                <a:solidFill>
                  <a:schemeClr val="tx1"/>
                </a:solidFill>
                <a:latin typeface="Meiryo UI" panose="020B0604030504040204" pitchFamily="50" charset="-128"/>
                <a:ea typeface="Meiryo UI" panose="020B0604030504040204" pitchFamily="50" charset="-128"/>
              </a:rPr>
              <a:t>　　就労移行支援事業所</a:t>
            </a:r>
          </a:p>
        </p:txBody>
      </p:sp>
      <p:sp>
        <p:nvSpPr>
          <p:cNvPr id="9" name="右矢印 8"/>
          <p:cNvSpPr/>
          <p:nvPr/>
        </p:nvSpPr>
        <p:spPr>
          <a:xfrm>
            <a:off x="1972991" y="2423411"/>
            <a:ext cx="1561614" cy="163774"/>
          </a:xfrm>
          <a:prstGeom prst="rightArrow">
            <a:avLst/>
          </a:prstGeom>
          <a:solidFill>
            <a:schemeClr val="tx1">
              <a:lumMod val="50000"/>
              <a:lumOff val="5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sp>
        <p:nvSpPr>
          <p:cNvPr id="10" name="角丸四角形 9"/>
          <p:cNvSpPr/>
          <p:nvPr/>
        </p:nvSpPr>
        <p:spPr bwMode="white">
          <a:xfrm>
            <a:off x="2234257" y="2314230"/>
            <a:ext cx="936000" cy="382137"/>
          </a:xfrm>
          <a:prstGeom prst="roundRect">
            <a:avLst/>
          </a:prstGeom>
          <a:solidFill>
            <a:schemeClr val="bg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chemeClr val="tx1"/>
                </a:solidFill>
                <a:latin typeface="Meiryo UI" panose="020B0604030504040204" pitchFamily="50" charset="-128"/>
                <a:ea typeface="Meiryo UI" panose="020B0604030504040204" pitchFamily="50" charset="-128"/>
              </a:rPr>
              <a:t>27</a:t>
            </a:r>
            <a:r>
              <a:rPr lang="ja-JP" altLang="en-US" sz="1400" dirty="0">
                <a:solidFill>
                  <a:schemeClr val="tx1"/>
                </a:solidFill>
                <a:latin typeface="Meiryo UI" panose="020B0604030504040204" pitchFamily="50" charset="-128"/>
                <a:ea typeface="Meiryo UI" panose="020B0604030504040204" pitchFamily="50" charset="-128"/>
              </a:rPr>
              <a:t>人</a:t>
            </a: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
        <p:nvSpPr>
          <p:cNvPr id="11" name="角丸四角形 10"/>
          <p:cNvSpPr/>
          <p:nvPr/>
        </p:nvSpPr>
        <p:spPr>
          <a:xfrm>
            <a:off x="839435" y="3008046"/>
            <a:ext cx="668739" cy="382137"/>
          </a:xfrm>
          <a:prstGeom prst="roundRect">
            <a:avLst/>
          </a:prstGeom>
          <a:noFill/>
          <a:ln>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Meiryo UI" panose="020B0604030504040204" pitchFamily="50" charset="-128"/>
                <a:ea typeface="Meiryo UI" panose="020B0604030504040204" pitchFamily="50" charset="-128"/>
              </a:rPr>
              <a:t>就</a:t>
            </a:r>
            <a:r>
              <a:rPr kumimoji="1" lang="en-US" altLang="ja-JP" sz="1400" dirty="0">
                <a:solidFill>
                  <a:schemeClr val="tx1"/>
                </a:solidFill>
                <a:latin typeface="Meiryo UI" panose="020B0604030504040204" pitchFamily="50" charset="-128"/>
                <a:ea typeface="Meiryo UI" panose="020B0604030504040204" pitchFamily="50" charset="-128"/>
              </a:rPr>
              <a:t>B</a:t>
            </a: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
        <p:nvSpPr>
          <p:cNvPr id="12" name="右矢印 11"/>
          <p:cNvSpPr/>
          <p:nvPr/>
        </p:nvSpPr>
        <p:spPr>
          <a:xfrm>
            <a:off x="1972991" y="3117227"/>
            <a:ext cx="1561614" cy="163774"/>
          </a:xfrm>
          <a:prstGeom prst="rightArrow">
            <a:avLst/>
          </a:prstGeom>
          <a:solidFill>
            <a:schemeClr val="tx1">
              <a:lumMod val="50000"/>
              <a:lumOff val="5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sp>
        <p:nvSpPr>
          <p:cNvPr id="13" name="角丸四角形 12"/>
          <p:cNvSpPr/>
          <p:nvPr/>
        </p:nvSpPr>
        <p:spPr bwMode="white">
          <a:xfrm>
            <a:off x="2234257" y="3008046"/>
            <a:ext cx="936000" cy="382137"/>
          </a:xfrm>
          <a:prstGeom prst="roundRect">
            <a:avLst/>
          </a:prstGeom>
          <a:solidFill>
            <a:schemeClr val="bg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chemeClr val="tx1"/>
                </a:solidFill>
                <a:latin typeface="Meiryo UI" panose="020B0604030504040204" pitchFamily="50" charset="-128"/>
                <a:ea typeface="Meiryo UI" panose="020B0604030504040204" pitchFamily="50" charset="-128"/>
              </a:rPr>
              <a:t>128</a:t>
            </a:r>
            <a:r>
              <a:rPr lang="ja-JP" altLang="en-US" sz="1400" dirty="0">
                <a:solidFill>
                  <a:schemeClr val="tx1"/>
                </a:solidFill>
                <a:latin typeface="Meiryo UI" panose="020B0604030504040204" pitchFamily="50" charset="-128"/>
                <a:ea typeface="Meiryo UI" panose="020B0604030504040204" pitchFamily="50" charset="-128"/>
              </a:rPr>
              <a:t>人</a:t>
            </a: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
        <p:nvSpPr>
          <p:cNvPr id="14" name="角丸四角形 13"/>
          <p:cNvSpPr/>
          <p:nvPr/>
        </p:nvSpPr>
        <p:spPr>
          <a:xfrm>
            <a:off x="489974" y="3612050"/>
            <a:ext cx="1367661" cy="534422"/>
          </a:xfrm>
          <a:prstGeom prst="roundRect">
            <a:avLst/>
          </a:prstGeom>
          <a:noFill/>
          <a:ln>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tx1"/>
                </a:solidFill>
                <a:latin typeface="Meiryo UI" panose="020B0604030504040204" pitchFamily="50" charset="-128"/>
                <a:ea typeface="Meiryo UI" panose="020B0604030504040204" pitchFamily="50" charset="-128"/>
              </a:rPr>
              <a:t>自立訓練</a:t>
            </a:r>
            <a:endParaRPr lang="en-US" altLang="ja-JP" sz="1400" dirty="0">
              <a:solidFill>
                <a:schemeClr val="tx1"/>
              </a:solidFill>
              <a:latin typeface="Meiryo UI" panose="020B0604030504040204" pitchFamily="50" charset="-128"/>
              <a:ea typeface="Meiryo UI" panose="020B0604030504040204" pitchFamily="50" charset="-128"/>
            </a:endParaRPr>
          </a:p>
          <a:p>
            <a:pPr algn="ctr"/>
            <a:r>
              <a:rPr kumimoji="1" lang="ja-JP" altLang="en-US" sz="1400" dirty="0">
                <a:solidFill>
                  <a:schemeClr val="tx1"/>
                </a:solidFill>
                <a:latin typeface="Meiryo UI" panose="020B0604030504040204" pitchFamily="50" charset="-128"/>
                <a:ea typeface="Meiryo UI" panose="020B0604030504040204" pitchFamily="50" charset="-128"/>
              </a:rPr>
              <a:t>生活介護</a:t>
            </a:r>
          </a:p>
        </p:txBody>
      </p:sp>
      <p:sp>
        <p:nvSpPr>
          <p:cNvPr id="15" name="右矢印 14"/>
          <p:cNvSpPr/>
          <p:nvPr/>
        </p:nvSpPr>
        <p:spPr>
          <a:xfrm>
            <a:off x="1972991" y="3797374"/>
            <a:ext cx="1561614" cy="163774"/>
          </a:xfrm>
          <a:prstGeom prst="rightArrow">
            <a:avLst/>
          </a:prstGeom>
          <a:solidFill>
            <a:schemeClr val="tx1">
              <a:lumMod val="50000"/>
              <a:lumOff val="5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sp>
        <p:nvSpPr>
          <p:cNvPr id="16" name="角丸四角形 15"/>
          <p:cNvSpPr/>
          <p:nvPr/>
        </p:nvSpPr>
        <p:spPr>
          <a:xfrm>
            <a:off x="4227683" y="4374047"/>
            <a:ext cx="668739" cy="382137"/>
          </a:xfrm>
          <a:prstGeom prst="roundRect">
            <a:avLst/>
          </a:prstGeom>
          <a:no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chemeClr val="tx1"/>
                </a:solidFill>
                <a:latin typeface="Meiryo UI" panose="020B0604030504040204" pitchFamily="50" charset="-128"/>
                <a:ea typeface="Meiryo UI" panose="020B0604030504040204" pitchFamily="50" charset="-128"/>
              </a:rPr>
              <a:t>71</a:t>
            </a:r>
            <a:r>
              <a:rPr lang="ja-JP" altLang="en-US" sz="1400" dirty="0">
                <a:solidFill>
                  <a:schemeClr val="tx1"/>
                </a:solidFill>
                <a:latin typeface="Meiryo UI" panose="020B0604030504040204" pitchFamily="50" charset="-128"/>
                <a:ea typeface="Meiryo UI" panose="020B0604030504040204" pitchFamily="50" charset="-128"/>
              </a:rPr>
              <a:t>人</a:t>
            </a: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
        <p:nvSpPr>
          <p:cNvPr id="17" name="角丸四角形 16"/>
          <p:cNvSpPr/>
          <p:nvPr/>
        </p:nvSpPr>
        <p:spPr>
          <a:xfrm>
            <a:off x="752431" y="4334099"/>
            <a:ext cx="842747" cy="382137"/>
          </a:xfrm>
          <a:prstGeom prst="roundRect">
            <a:avLst/>
          </a:prstGeom>
          <a:noFill/>
          <a:ln>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tx1"/>
                </a:solidFill>
                <a:latin typeface="Meiryo UI" panose="020B0604030504040204" pitchFamily="50" charset="-128"/>
                <a:ea typeface="Meiryo UI" panose="020B0604030504040204" pitchFamily="50" charset="-128"/>
              </a:rPr>
              <a:t>その他</a:t>
            </a: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
        <p:nvSpPr>
          <p:cNvPr id="18" name="右矢印 17"/>
          <p:cNvSpPr/>
          <p:nvPr/>
        </p:nvSpPr>
        <p:spPr>
          <a:xfrm>
            <a:off x="1972991" y="4443281"/>
            <a:ext cx="1561614" cy="163774"/>
          </a:xfrm>
          <a:prstGeom prst="rightArrow">
            <a:avLst/>
          </a:prstGeom>
          <a:solidFill>
            <a:schemeClr val="tx1">
              <a:lumMod val="50000"/>
              <a:lumOff val="5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sp>
        <p:nvSpPr>
          <p:cNvPr id="19" name="角丸四角形 18"/>
          <p:cNvSpPr/>
          <p:nvPr/>
        </p:nvSpPr>
        <p:spPr bwMode="white">
          <a:xfrm>
            <a:off x="2234257" y="4318890"/>
            <a:ext cx="936000" cy="382137"/>
          </a:xfrm>
          <a:prstGeom prst="roundRect">
            <a:avLst/>
          </a:prstGeom>
          <a:solidFill>
            <a:schemeClr val="bg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chemeClr val="tx1"/>
                </a:solidFill>
                <a:latin typeface="Meiryo UI" panose="020B0604030504040204" pitchFamily="50" charset="-128"/>
                <a:ea typeface="Meiryo UI" panose="020B0604030504040204" pitchFamily="50" charset="-128"/>
              </a:rPr>
              <a:t>2,862</a:t>
            </a:r>
            <a:r>
              <a:rPr lang="ja-JP" altLang="en-US" sz="1400" dirty="0">
                <a:solidFill>
                  <a:schemeClr val="tx1"/>
                </a:solidFill>
                <a:latin typeface="Meiryo UI" panose="020B0604030504040204" pitchFamily="50" charset="-128"/>
                <a:ea typeface="Meiryo UI" panose="020B0604030504040204" pitchFamily="50" charset="-128"/>
              </a:rPr>
              <a:t>人</a:t>
            </a: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
        <p:nvSpPr>
          <p:cNvPr id="21" name="テキスト ボックス 20"/>
          <p:cNvSpPr txBox="1"/>
          <p:nvPr/>
        </p:nvSpPr>
        <p:spPr>
          <a:xfrm>
            <a:off x="4632475" y="3907518"/>
            <a:ext cx="430887" cy="657598"/>
          </a:xfrm>
          <a:prstGeom prst="rect">
            <a:avLst/>
          </a:prstGeom>
          <a:noFill/>
        </p:spPr>
        <p:txBody>
          <a:bodyPr vert="eaVert" wrap="square" rtlCol="0">
            <a:spAutoFit/>
          </a:bodyPr>
          <a:lstStyle/>
          <a:p>
            <a:r>
              <a:rPr kumimoji="1" lang="ja-JP" altLang="en-US" sz="1600" dirty="0">
                <a:latin typeface="Meiryo UI" panose="020B0604030504040204" pitchFamily="50" charset="-128"/>
                <a:ea typeface="Meiryo UI" panose="020B0604030504040204" pitchFamily="50" charset="-128"/>
              </a:rPr>
              <a:t>移行</a:t>
            </a:r>
            <a:endParaRPr kumimoji="1" lang="en-US" altLang="ja-JP" sz="1600" dirty="0">
              <a:latin typeface="Meiryo UI" panose="020B0604030504040204" pitchFamily="50" charset="-128"/>
              <a:ea typeface="Meiryo UI" panose="020B0604030504040204" pitchFamily="50" charset="-128"/>
            </a:endParaRPr>
          </a:p>
        </p:txBody>
      </p:sp>
      <p:sp>
        <p:nvSpPr>
          <p:cNvPr id="23" name="テキスト ボックス 22"/>
          <p:cNvSpPr txBox="1"/>
          <p:nvPr/>
        </p:nvSpPr>
        <p:spPr>
          <a:xfrm>
            <a:off x="4050969" y="3907518"/>
            <a:ext cx="430887" cy="657598"/>
          </a:xfrm>
          <a:prstGeom prst="rect">
            <a:avLst/>
          </a:prstGeom>
          <a:noFill/>
        </p:spPr>
        <p:txBody>
          <a:bodyPr vert="eaVert" wrap="square" rtlCol="0">
            <a:spAutoFit/>
          </a:bodyPr>
          <a:lstStyle/>
          <a:p>
            <a:r>
              <a:rPr kumimoji="1" lang="ja-JP" altLang="en-US" sz="1600" dirty="0">
                <a:latin typeface="Meiryo UI" panose="020B0604030504040204" pitchFamily="50" charset="-128"/>
                <a:ea typeface="Meiryo UI" panose="020B0604030504040204" pitchFamily="50" charset="-128"/>
              </a:rPr>
              <a:t>移行</a:t>
            </a:r>
            <a:endParaRPr kumimoji="1" lang="en-US" altLang="ja-JP" sz="1600" dirty="0">
              <a:latin typeface="Meiryo UI" panose="020B0604030504040204" pitchFamily="50" charset="-128"/>
              <a:ea typeface="Meiryo UI" panose="020B0604030504040204" pitchFamily="50" charset="-128"/>
            </a:endParaRPr>
          </a:p>
        </p:txBody>
      </p:sp>
      <p:sp>
        <p:nvSpPr>
          <p:cNvPr id="24" name="左右矢印 23"/>
          <p:cNvSpPr/>
          <p:nvPr/>
        </p:nvSpPr>
        <p:spPr>
          <a:xfrm>
            <a:off x="4442067" y="4071284"/>
            <a:ext cx="258341" cy="120498"/>
          </a:xfrm>
          <a:prstGeom prst="leftRightArrow">
            <a:avLst/>
          </a:prstGeom>
          <a:solidFill>
            <a:schemeClr val="tx1">
              <a:lumMod val="50000"/>
              <a:lumOff val="5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sp>
        <p:nvSpPr>
          <p:cNvPr id="25" name="角丸四角形 24"/>
          <p:cNvSpPr/>
          <p:nvPr/>
        </p:nvSpPr>
        <p:spPr bwMode="white">
          <a:xfrm>
            <a:off x="2234257" y="3688193"/>
            <a:ext cx="936000" cy="382137"/>
          </a:xfrm>
          <a:prstGeom prst="roundRect">
            <a:avLst/>
          </a:prstGeom>
          <a:solidFill>
            <a:schemeClr val="bg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chemeClr val="tx1"/>
                </a:solidFill>
                <a:latin typeface="Meiryo UI" panose="020B0604030504040204" pitchFamily="50" charset="-128"/>
                <a:ea typeface="Meiryo UI" panose="020B0604030504040204" pitchFamily="50" charset="-128"/>
              </a:rPr>
              <a:t>54</a:t>
            </a:r>
            <a:r>
              <a:rPr lang="ja-JP" altLang="en-US" sz="1400" dirty="0">
                <a:solidFill>
                  <a:schemeClr val="tx1"/>
                </a:solidFill>
                <a:latin typeface="Meiryo UI" panose="020B0604030504040204" pitchFamily="50" charset="-128"/>
                <a:ea typeface="Meiryo UI" panose="020B0604030504040204" pitchFamily="50" charset="-128"/>
              </a:rPr>
              <a:t>人</a:t>
            </a: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
        <p:nvSpPr>
          <p:cNvPr id="38" name="右矢印 37"/>
          <p:cNvSpPr/>
          <p:nvPr/>
        </p:nvSpPr>
        <p:spPr>
          <a:xfrm>
            <a:off x="5514709" y="2327003"/>
            <a:ext cx="1561614" cy="163774"/>
          </a:xfrm>
          <a:prstGeom prst="rightArrow">
            <a:avLst/>
          </a:prstGeom>
          <a:solidFill>
            <a:schemeClr val="tx1">
              <a:lumMod val="50000"/>
              <a:lumOff val="5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sp>
        <p:nvSpPr>
          <p:cNvPr id="39" name="角丸四角形 38"/>
          <p:cNvSpPr/>
          <p:nvPr/>
        </p:nvSpPr>
        <p:spPr bwMode="white">
          <a:xfrm>
            <a:off x="5805465" y="2244204"/>
            <a:ext cx="936000" cy="382137"/>
          </a:xfrm>
          <a:prstGeom prst="roundRect">
            <a:avLst/>
          </a:prstGeom>
          <a:solidFill>
            <a:schemeClr val="bg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chemeClr val="tx1"/>
                </a:solidFill>
                <a:latin typeface="Meiryo UI" panose="020B0604030504040204" pitchFamily="50" charset="-128"/>
                <a:ea typeface="Meiryo UI" panose="020B0604030504040204" pitchFamily="50" charset="-128"/>
              </a:rPr>
              <a:t>132</a:t>
            </a:r>
            <a:r>
              <a:rPr lang="ja-JP" altLang="en-US" sz="1400" dirty="0">
                <a:solidFill>
                  <a:schemeClr val="tx1"/>
                </a:solidFill>
                <a:latin typeface="Meiryo UI" panose="020B0604030504040204" pitchFamily="50" charset="-128"/>
                <a:ea typeface="Meiryo UI" panose="020B0604030504040204" pitchFamily="50" charset="-128"/>
              </a:rPr>
              <a:t>人</a:t>
            </a: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
        <p:nvSpPr>
          <p:cNvPr id="40" name="右矢印 39"/>
          <p:cNvSpPr/>
          <p:nvPr/>
        </p:nvSpPr>
        <p:spPr>
          <a:xfrm>
            <a:off x="5514709" y="2856462"/>
            <a:ext cx="1561614" cy="163774"/>
          </a:xfrm>
          <a:prstGeom prst="rightArrow">
            <a:avLst/>
          </a:prstGeom>
          <a:solidFill>
            <a:schemeClr val="tx1">
              <a:lumMod val="50000"/>
              <a:lumOff val="5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sp>
        <p:nvSpPr>
          <p:cNvPr id="41" name="角丸四角形 40"/>
          <p:cNvSpPr/>
          <p:nvPr/>
        </p:nvSpPr>
        <p:spPr bwMode="white">
          <a:xfrm>
            <a:off x="5805465" y="2728433"/>
            <a:ext cx="936000" cy="382137"/>
          </a:xfrm>
          <a:prstGeom prst="roundRect">
            <a:avLst/>
          </a:prstGeom>
          <a:solidFill>
            <a:schemeClr val="bg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chemeClr val="tx1"/>
                </a:solidFill>
                <a:latin typeface="Meiryo UI" panose="020B0604030504040204" pitchFamily="50" charset="-128"/>
                <a:ea typeface="Meiryo UI" panose="020B0604030504040204" pitchFamily="50" charset="-128"/>
              </a:rPr>
              <a:t>264</a:t>
            </a:r>
            <a:r>
              <a:rPr lang="ja-JP" altLang="en-US" sz="1400" dirty="0">
                <a:solidFill>
                  <a:schemeClr val="tx1"/>
                </a:solidFill>
                <a:latin typeface="Meiryo UI" panose="020B0604030504040204" pitchFamily="50" charset="-128"/>
                <a:ea typeface="Meiryo UI" panose="020B0604030504040204" pitchFamily="50" charset="-128"/>
              </a:rPr>
              <a:t>人</a:t>
            </a: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
        <p:nvSpPr>
          <p:cNvPr id="42" name="右矢印 41"/>
          <p:cNvSpPr/>
          <p:nvPr/>
        </p:nvSpPr>
        <p:spPr>
          <a:xfrm>
            <a:off x="5514709" y="3376738"/>
            <a:ext cx="1561614" cy="163774"/>
          </a:xfrm>
          <a:prstGeom prst="rightArrow">
            <a:avLst/>
          </a:prstGeom>
          <a:solidFill>
            <a:schemeClr val="tx1">
              <a:lumMod val="50000"/>
              <a:lumOff val="5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sp>
        <p:nvSpPr>
          <p:cNvPr id="45" name="角丸四角形 44"/>
          <p:cNvSpPr/>
          <p:nvPr/>
        </p:nvSpPr>
        <p:spPr bwMode="white">
          <a:xfrm>
            <a:off x="5805465" y="3241897"/>
            <a:ext cx="936000" cy="382137"/>
          </a:xfrm>
          <a:prstGeom prst="roundRect">
            <a:avLst/>
          </a:prstGeom>
          <a:solidFill>
            <a:schemeClr val="bg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dirty="0">
                <a:solidFill>
                  <a:schemeClr val="tx1"/>
                </a:solidFill>
                <a:latin typeface="Meiryo UI" panose="020B0604030504040204" pitchFamily="50" charset="-128"/>
                <a:ea typeface="Meiryo UI" panose="020B0604030504040204" pitchFamily="50" charset="-128"/>
              </a:rPr>
              <a:t>684</a:t>
            </a:r>
            <a:r>
              <a:rPr kumimoji="1" lang="ja-JP" altLang="en-US" sz="1400" dirty="0">
                <a:solidFill>
                  <a:schemeClr val="tx1"/>
                </a:solidFill>
                <a:latin typeface="Meiryo UI" panose="020B0604030504040204" pitchFamily="50" charset="-128"/>
                <a:ea typeface="Meiryo UI" panose="020B0604030504040204" pitchFamily="50" charset="-128"/>
              </a:rPr>
              <a:t>人</a:t>
            </a:r>
          </a:p>
        </p:txBody>
      </p:sp>
      <p:sp>
        <p:nvSpPr>
          <p:cNvPr id="46" name="角丸四角形 45"/>
          <p:cNvSpPr/>
          <p:nvPr/>
        </p:nvSpPr>
        <p:spPr>
          <a:xfrm>
            <a:off x="7505644" y="2217822"/>
            <a:ext cx="668739" cy="382137"/>
          </a:xfrm>
          <a:prstGeom prst="roundRect">
            <a:avLst/>
          </a:prstGeom>
          <a:noFill/>
          <a:ln>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Meiryo UI" panose="020B0604030504040204" pitchFamily="50" charset="-128"/>
                <a:ea typeface="Meiryo UI" panose="020B0604030504040204" pitchFamily="50" charset="-128"/>
              </a:rPr>
              <a:t>就</a:t>
            </a:r>
            <a:r>
              <a:rPr kumimoji="1" lang="en-US" altLang="ja-JP" sz="1400" dirty="0">
                <a:solidFill>
                  <a:schemeClr val="tx1"/>
                </a:solidFill>
                <a:latin typeface="Meiryo UI" panose="020B0604030504040204" pitchFamily="50" charset="-128"/>
                <a:ea typeface="Meiryo UI" panose="020B0604030504040204" pitchFamily="50" charset="-128"/>
              </a:rPr>
              <a:t>A</a:t>
            </a: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
        <p:nvSpPr>
          <p:cNvPr id="47" name="角丸四角形 46"/>
          <p:cNvSpPr/>
          <p:nvPr/>
        </p:nvSpPr>
        <p:spPr>
          <a:xfrm>
            <a:off x="7505644" y="2747281"/>
            <a:ext cx="668739" cy="382137"/>
          </a:xfrm>
          <a:prstGeom prst="roundRect">
            <a:avLst/>
          </a:prstGeom>
          <a:noFill/>
          <a:ln>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Meiryo UI" panose="020B0604030504040204" pitchFamily="50" charset="-128"/>
                <a:ea typeface="Meiryo UI" panose="020B0604030504040204" pitchFamily="50" charset="-128"/>
              </a:rPr>
              <a:t>就</a:t>
            </a:r>
            <a:r>
              <a:rPr kumimoji="1" lang="en-US" altLang="ja-JP" sz="1400" dirty="0">
                <a:solidFill>
                  <a:schemeClr val="tx1"/>
                </a:solidFill>
                <a:latin typeface="Meiryo UI" panose="020B0604030504040204" pitchFamily="50" charset="-128"/>
                <a:ea typeface="Meiryo UI" panose="020B0604030504040204" pitchFamily="50" charset="-128"/>
              </a:rPr>
              <a:t>B</a:t>
            </a: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
        <p:nvSpPr>
          <p:cNvPr id="50" name="右矢印 49"/>
          <p:cNvSpPr/>
          <p:nvPr/>
        </p:nvSpPr>
        <p:spPr>
          <a:xfrm>
            <a:off x="5514709" y="1796936"/>
            <a:ext cx="1561614" cy="163774"/>
          </a:xfrm>
          <a:prstGeom prst="rightArrow">
            <a:avLst/>
          </a:prstGeom>
          <a:solidFill>
            <a:schemeClr val="tx1">
              <a:lumMod val="50000"/>
              <a:lumOff val="5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sp>
        <p:nvSpPr>
          <p:cNvPr id="51" name="角丸四角形 50"/>
          <p:cNvSpPr/>
          <p:nvPr/>
        </p:nvSpPr>
        <p:spPr bwMode="white">
          <a:xfrm>
            <a:off x="5805465" y="1701201"/>
            <a:ext cx="936000" cy="382137"/>
          </a:xfrm>
          <a:prstGeom prst="roundRect">
            <a:avLst/>
          </a:prstGeom>
          <a:solidFill>
            <a:schemeClr val="bg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chemeClr val="tx1"/>
                </a:solidFill>
                <a:latin typeface="Meiryo UI" panose="020B0604030504040204" pitchFamily="50" charset="-128"/>
                <a:ea typeface="Meiryo UI" panose="020B0604030504040204" pitchFamily="50" charset="-128"/>
              </a:rPr>
              <a:t>1,892</a:t>
            </a:r>
            <a:r>
              <a:rPr lang="ja-JP" altLang="en-US" sz="1400" dirty="0">
                <a:solidFill>
                  <a:schemeClr val="tx1"/>
                </a:solidFill>
                <a:latin typeface="Meiryo UI" panose="020B0604030504040204" pitchFamily="50" charset="-128"/>
                <a:ea typeface="Meiryo UI" panose="020B0604030504040204" pitchFamily="50" charset="-128"/>
              </a:rPr>
              <a:t>人</a:t>
            </a: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
        <p:nvSpPr>
          <p:cNvPr id="56" name="角丸四角形 55"/>
          <p:cNvSpPr/>
          <p:nvPr/>
        </p:nvSpPr>
        <p:spPr>
          <a:xfrm>
            <a:off x="1619494" y="5509017"/>
            <a:ext cx="1965551" cy="955460"/>
          </a:xfrm>
          <a:prstGeom prst="roundRect">
            <a:avLst/>
          </a:prstGeom>
          <a:solidFill>
            <a:schemeClr val="accent1">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chemeClr val="tx1"/>
                </a:solidFill>
                <a:latin typeface="Meiryo UI" panose="020B0604030504040204" pitchFamily="50" charset="-128"/>
                <a:ea typeface="Meiryo UI" panose="020B0604030504040204" pitchFamily="50" charset="-128"/>
              </a:rPr>
              <a:t>R7.4.1</a:t>
            </a:r>
            <a:r>
              <a:rPr lang="ja-JP" altLang="en-US" sz="1400" dirty="0">
                <a:solidFill>
                  <a:schemeClr val="tx1"/>
                </a:solidFill>
                <a:latin typeface="Meiryo UI" panose="020B0604030504040204" pitchFamily="50" charset="-128"/>
                <a:ea typeface="Meiryo UI" panose="020B0604030504040204" pitchFamily="50" charset="-128"/>
              </a:rPr>
              <a:t>時点</a:t>
            </a:r>
            <a:endParaRPr lang="en-US" altLang="ja-JP" sz="1400" dirty="0">
              <a:solidFill>
                <a:schemeClr val="tx1"/>
              </a:solidFill>
              <a:latin typeface="Meiryo UI" panose="020B0604030504040204" pitchFamily="50" charset="-128"/>
              <a:ea typeface="Meiryo UI" panose="020B0604030504040204" pitchFamily="50" charset="-128"/>
            </a:endParaRPr>
          </a:p>
          <a:p>
            <a:pPr algn="ctr"/>
            <a:r>
              <a:rPr kumimoji="1" lang="en-US" altLang="ja-JP" sz="1600" b="1" dirty="0">
                <a:solidFill>
                  <a:schemeClr val="tx1"/>
                </a:solidFill>
                <a:latin typeface="Meiryo UI" panose="020B0604030504040204" pitchFamily="50" charset="-128"/>
                <a:ea typeface="Meiryo UI" panose="020B0604030504040204" pitchFamily="50" charset="-128"/>
              </a:rPr>
              <a:t>3,777</a:t>
            </a:r>
            <a:r>
              <a:rPr kumimoji="1" lang="ja-JP" altLang="en-US" sz="1600" b="1" dirty="0">
                <a:solidFill>
                  <a:schemeClr val="tx1"/>
                </a:solidFill>
                <a:latin typeface="Meiryo UI" panose="020B0604030504040204" pitchFamily="50" charset="-128"/>
                <a:ea typeface="Meiryo UI" panose="020B0604030504040204" pitchFamily="50" charset="-128"/>
              </a:rPr>
              <a:t>人</a:t>
            </a:r>
          </a:p>
        </p:txBody>
      </p:sp>
      <p:sp>
        <p:nvSpPr>
          <p:cNvPr id="57" name="角丸四角形 56"/>
          <p:cNvSpPr/>
          <p:nvPr/>
        </p:nvSpPr>
        <p:spPr>
          <a:xfrm>
            <a:off x="5558955" y="5509017"/>
            <a:ext cx="1965551" cy="955460"/>
          </a:xfrm>
          <a:prstGeom prst="roundRect">
            <a:avLst/>
          </a:prstGeom>
          <a:solidFill>
            <a:schemeClr val="accent1">
              <a:lumMod val="20000"/>
              <a:lumOff val="80000"/>
            </a:schemeClr>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400" dirty="0">
                <a:solidFill>
                  <a:schemeClr val="tx1"/>
                </a:solidFill>
                <a:latin typeface="Meiryo UI" panose="020B0604030504040204" pitchFamily="50" charset="-128"/>
                <a:ea typeface="Meiryo UI" panose="020B0604030504040204" pitchFamily="50" charset="-128"/>
              </a:rPr>
              <a:t>R8.4.1</a:t>
            </a:r>
            <a:r>
              <a:rPr lang="ja-JP" altLang="en-US" sz="1400" dirty="0">
                <a:solidFill>
                  <a:schemeClr val="tx1"/>
                </a:solidFill>
                <a:latin typeface="Meiryo UI" panose="020B0604030504040204" pitchFamily="50" charset="-128"/>
                <a:ea typeface="Meiryo UI" panose="020B0604030504040204" pitchFamily="50" charset="-128"/>
              </a:rPr>
              <a:t>時点</a:t>
            </a:r>
            <a:endParaRPr lang="en-US" altLang="ja-JP" sz="1400" dirty="0">
              <a:solidFill>
                <a:schemeClr val="tx1"/>
              </a:solidFill>
              <a:latin typeface="Meiryo UI" panose="020B0604030504040204" pitchFamily="50" charset="-128"/>
              <a:ea typeface="Meiryo UI" panose="020B0604030504040204" pitchFamily="50" charset="-128"/>
            </a:endParaRPr>
          </a:p>
          <a:p>
            <a:pPr algn="ctr"/>
            <a:r>
              <a:rPr kumimoji="1" lang="en-US" altLang="ja-JP" sz="1600" b="1" dirty="0">
                <a:solidFill>
                  <a:schemeClr val="tx1"/>
                </a:solidFill>
                <a:latin typeface="Meiryo UI" panose="020B0604030504040204" pitchFamily="50" charset="-128"/>
                <a:ea typeface="Meiryo UI" panose="020B0604030504040204" pitchFamily="50" charset="-128"/>
              </a:rPr>
              <a:t>3,914</a:t>
            </a:r>
            <a:r>
              <a:rPr kumimoji="1" lang="ja-JP" altLang="en-US" sz="1600" b="1" dirty="0">
                <a:solidFill>
                  <a:schemeClr val="tx1"/>
                </a:solidFill>
                <a:latin typeface="Meiryo UI" panose="020B0604030504040204" pitchFamily="50" charset="-128"/>
                <a:ea typeface="Meiryo UI" panose="020B0604030504040204" pitchFamily="50" charset="-128"/>
              </a:rPr>
              <a:t>人</a:t>
            </a:r>
          </a:p>
        </p:txBody>
      </p:sp>
      <p:sp>
        <p:nvSpPr>
          <p:cNvPr id="58" name="右矢印 57"/>
          <p:cNvSpPr/>
          <p:nvPr/>
        </p:nvSpPr>
        <p:spPr>
          <a:xfrm>
            <a:off x="3790430" y="5904860"/>
            <a:ext cx="1561614" cy="163774"/>
          </a:xfrm>
          <a:prstGeom prst="rightArrow">
            <a:avLst/>
          </a:prstGeom>
          <a:solidFill>
            <a:schemeClr val="tx1">
              <a:lumMod val="50000"/>
              <a:lumOff val="50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sp>
        <p:nvSpPr>
          <p:cNvPr id="59" name="角丸四角形 58"/>
          <p:cNvSpPr/>
          <p:nvPr/>
        </p:nvSpPr>
        <p:spPr bwMode="white">
          <a:xfrm>
            <a:off x="4058628" y="6073380"/>
            <a:ext cx="1011641" cy="382137"/>
          </a:xfrm>
          <a:prstGeom prst="roundRect">
            <a:avLst/>
          </a:prstGeom>
          <a:solidFill>
            <a:schemeClr val="bg1"/>
          </a:solidFill>
          <a:ln>
            <a:no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400" dirty="0">
                <a:solidFill>
                  <a:schemeClr val="tx1"/>
                </a:solidFill>
                <a:latin typeface="Meiryo UI" panose="020B0604030504040204" pitchFamily="50" charset="-128"/>
                <a:ea typeface="Meiryo UI" panose="020B0604030504040204" pitchFamily="50" charset="-128"/>
              </a:rPr>
              <a:t>137</a:t>
            </a:r>
            <a:r>
              <a:rPr kumimoji="1" lang="ja-JP" altLang="en-US" sz="1400" dirty="0">
                <a:solidFill>
                  <a:schemeClr val="tx1"/>
                </a:solidFill>
                <a:latin typeface="Meiryo UI" panose="020B0604030504040204" pitchFamily="50" charset="-128"/>
                <a:ea typeface="Meiryo UI" panose="020B0604030504040204" pitchFamily="50" charset="-128"/>
              </a:rPr>
              <a:t>人増</a:t>
            </a:r>
          </a:p>
        </p:txBody>
      </p:sp>
      <p:sp>
        <p:nvSpPr>
          <p:cNvPr id="60" name="正方形/長方形 59"/>
          <p:cNvSpPr/>
          <p:nvPr/>
        </p:nvSpPr>
        <p:spPr>
          <a:xfrm>
            <a:off x="1139227" y="5206364"/>
            <a:ext cx="6864020" cy="145545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Meiryo UI" panose="020B0604030504040204" pitchFamily="50" charset="-128"/>
              <a:ea typeface="Meiryo UI" panose="020B0604030504040204" pitchFamily="50" charset="-128"/>
            </a:endParaRPr>
          </a:p>
        </p:txBody>
      </p:sp>
      <p:sp>
        <p:nvSpPr>
          <p:cNvPr id="55" name="テキスト ボックス 54"/>
          <p:cNvSpPr txBox="1"/>
          <p:nvPr/>
        </p:nvSpPr>
        <p:spPr bwMode="white">
          <a:xfrm>
            <a:off x="3229796" y="5069271"/>
            <a:ext cx="2664512" cy="307777"/>
          </a:xfrm>
          <a:prstGeom prst="rect">
            <a:avLst/>
          </a:prstGeom>
          <a:solidFill>
            <a:schemeClr val="bg1"/>
          </a:solidFill>
          <a:ln>
            <a:solidFill>
              <a:schemeClr val="bg1"/>
            </a:solidFill>
          </a:ln>
        </p:spPr>
        <p:txBody>
          <a:bodyPr wrap="none" rtlCol="0">
            <a:spAutoFit/>
          </a:bodyPr>
          <a:lstStyle/>
          <a:p>
            <a:r>
              <a:rPr lang="ja-JP" altLang="en-US" sz="1400" dirty="0">
                <a:latin typeface="Meiryo UI" panose="020B0604030504040204" pitchFamily="50" charset="-128"/>
                <a:ea typeface="Meiryo UI" panose="020B0604030504040204" pitchFamily="50" charset="-128"/>
              </a:rPr>
              <a:t>就労移行支援事業所の利用者数</a:t>
            </a:r>
            <a:endParaRPr kumimoji="1" lang="ja-JP" altLang="en-US" sz="1400" dirty="0">
              <a:latin typeface="Meiryo UI" panose="020B0604030504040204" pitchFamily="50" charset="-128"/>
              <a:ea typeface="Meiryo UI" panose="020B0604030504040204" pitchFamily="50" charset="-128"/>
            </a:endParaRPr>
          </a:p>
        </p:txBody>
      </p:sp>
      <p:sp>
        <p:nvSpPr>
          <p:cNvPr id="61" name="楕円 60"/>
          <p:cNvSpPr/>
          <p:nvPr/>
        </p:nvSpPr>
        <p:spPr>
          <a:xfrm>
            <a:off x="1289055" y="1033444"/>
            <a:ext cx="1847301" cy="448331"/>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Meiryo UI" panose="020B0604030504040204" pitchFamily="50" charset="-128"/>
                <a:ea typeface="Meiryo UI" panose="020B0604030504040204" pitchFamily="50" charset="-128"/>
              </a:rPr>
              <a:t>移行</a:t>
            </a:r>
            <a:r>
              <a:rPr lang="ja-JP" altLang="en-US" sz="1400" dirty="0">
                <a:solidFill>
                  <a:schemeClr val="tx1"/>
                </a:solidFill>
                <a:latin typeface="Meiryo UI" panose="020B0604030504040204" pitchFamily="50" charset="-128"/>
                <a:ea typeface="Meiryo UI" panose="020B0604030504040204" pitchFamily="50" charset="-128"/>
              </a:rPr>
              <a:t>へ入所</a:t>
            </a: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
        <p:nvSpPr>
          <p:cNvPr id="62" name="楕円 61"/>
          <p:cNvSpPr/>
          <p:nvPr/>
        </p:nvSpPr>
        <p:spPr>
          <a:xfrm>
            <a:off x="6076729" y="1025249"/>
            <a:ext cx="1847301" cy="448331"/>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chemeClr val="tx1"/>
                </a:solidFill>
                <a:latin typeface="Meiryo UI" panose="020B0604030504040204" pitchFamily="50" charset="-128"/>
                <a:ea typeface="Meiryo UI" panose="020B0604030504040204" pitchFamily="50" charset="-128"/>
              </a:rPr>
              <a:t>移行から退所</a:t>
            </a:r>
          </a:p>
        </p:txBody>
      </p:sp>
      <p:sp>
        <p:nvSpPr>
          <p:cNvPr id="64" name="スライド番号プレースホルダー 3">
            <a:extLst>
              <a:ext uri="{FF2B5EF4-FFF2-40B4-BE49-F238E27FC236}">
                <a16:creationId xmlns:a16="http://schemas.microsoft.com/office/drawing/2014/main" id="{EF4D8658-6D05-469C-9F2A-8BD5930140B7}"/>
              </a:ext>
            </a:extLst>
          </p:cNvPr>
          <p:cNvSpPr txBox="1">
            <a:spLocks/>
          </p:cNvSpPr>
          <p:nvPr/>
        </p:nvSpPr>
        <p:spPr>
          <a:xfrm>
            <a:off x="6972300" y="6372486"/>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F7C2ABA0-2C79-4E71-91B6-07983140A210}" type="slidenum">
              <a:rPr lang="ja-JP" altLang="en-US" smtClean="0"/>
              <a:pPr/>
              <a:t>8</a:t>
            </a:fld>
            <a:endParaRPr lang="ja-JP" altLang="en-US" dirty="0"/>
          </a:p>
        </p:txBody>
      </p:sp>
      <p:sp>
        <p:nvSpPr>
          <p:cNvPr id="4" name="角丸四角形 16">
            <a:extLst>
              <a:ext uri="{FF2B5EF4-FFF2-40B4-BE49-F238E27FC236}">
                <a16:creationId xmlns:a16="http://schemas.microsoft.com/office/drawing/2014/main" id="{7A0F9957-88D3-2858-AF3F-B713F37F2795}"/>
              </a:ext>
            </a:extLst>
          </p:cNvPr>
          <p:cNvSpPr/>
          <p:nvPr/>
        </p:nvSpPr>
        <p:spPr>
          <a:xfrm>
            <a:off x="7425797" y="3250647"/>
            <a:ext cx="842747" cy="382137"/>
          </a:xfrm>
          <a:prstGeom prst="roundRect">
            <a:avLst/>
          </a:prstGeom>
          <a:noFill/>
          <a:ln>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tx1"/>
                </a:solidFill>
                <a:latin typeface="Meiryo UI" panose="020B0604030504040204" pitchFamily="50" charset="-128"/>
                <a:ea typeface="Meiryo UI" panose="020B0604030504040204" pitchFamily="50" charset="-128"/>
              </a:rPr>
              <a:t>その他</a:t>
            </a: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
        <p:nvSpPr>
          <p:cNvPr id="6" name="角丸四角形 16">
            <a:extLst>
              <a:ext uri="{FF2B5EF4-FFF2-40B4-BE49-F238E27FC236}">
                <a16:creationId xmlns:a16="http://schemas.microsoft.com/office/drawing/2014/main" id="{856607E2-62F6-4175-950B-72A9DC7CBAE8}"/>
              </a:ext>
            </a:extLst>
          </p:cNvPr>
          <p:cNvSpPr/>
          <p:nvPr/>
        </p:nvSpPr>
        <p:spPr>
          <a:xfrm>
            <a:off x="7341019" y="1677067"/>
            <a:ext cx="997987" cy="382137"/>
          </a:xfrm>
          <a:prstGeom prst="roundRect">
            <a:avLst/>
          </a:prstGeom>
          <a:noFill/>
          <a:ln>
            <a:solidFill>
              <a:schemeClr val="bg1">
                <a:lumMod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dirty="0">
                <a:solidFill>
                  <a:schemeClr val="tx1"/>
                </a:solidFill>
                <a:latin typeface="Meiryo UI" panose="020B0604030504040204" pitchFamily="50" charset="-128"/>
                <a:ea typeface="Meiryo UI" panose="020B0604030504040204" pitchFamily="50" charset="-128"/>
              </a:rPr>
              <a:t>一般就労</a:t>
            </a: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5590342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152359" y="143297"/>
            <a:ext cx="1286028"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基礎データ</a:t>
            </a:r>
            <a:endParaRPr lang="en-US" altLang="ja-JP" sz="1200" dirty="0">
              <a:latin typeface="Meiryo UI" panose="020B0604030504040204" pitchFamily="50" charset="-128"/>
              <a:ea typeface="Meiryo UI" panose="020B0604030504040204" pitchFamily="50" charset="-128"/>
            </a:endParaRPr>
          </a:p>
        </p:txBody>
      </p:sp>
      <p:sp>
        <p:nvSpPr>
          <p:cNvPr id="4" name="テキスト ボックス 3"/>
          <p:cNvSpPr txBox="1"/>
          <p:nvPr/>
        </p:nvSpPr>
        <p:spPr>
          <a:xfrm>
            <a:off x="2878082" y="560961"/>
            <a:ext cx="3784978" cy="338554"/>
          </a:xfrm>
          <a:prstGeom prst="rect">
            <a:avLst/>
          </a:prstGeom>
          <a:noFill/>
        </p:spPr>
        <p:txBody>
          <a:bodyPr wrap="square" rtlCol="0">
            <a:spAutoFit/>
          </a:bodyPr>
          <a:lstStyle/>
          <a:p>
            <a:pPr algn="ctr"/>
            <a:r>
              <a:rPr lang="ja-JP" altLang="en-US" sz="1600" b="1" dirty="0">
                <a:latin typeface="Meiryo UI" panose="020B0604030504040204" pitchFamily="50" charset="-128"/>
                <a:ea typeface="Meiryo UI" panose="020B0604030504040204" pitchFamily="50" charset="-128"/>
              </a:rPr>
              <a:t>各年度３月</a:t>
            </a:r>
            <a:r>
              <a:rPr lang="en-US" altLang="ja-JP" sz="1600" b="1" dirty="0">
                <a:latin typeface="Meiryo UI" panose="020B0604030504040204" pitchFamily="50" charset="-128"/>
                <a:ea typeface="Meiryo UI" panose="020B0604030504040204" pitchFamily="50" charset="-128"/>
              </a:rPr>
              <a:t>31</a:t>
            </a:r>
            <a:r>
              <a:rPr lang="ja-JP" altLang="en-US" sz="1600" b="1" dirty="0">
                <a:latin typeface="Meiryo UI" panose="020B0604030504040204" pitchFamily="50" charset="-128"/>
                <a:ea typeface="Meiryo UI" panose="020B0604030504040204" pitchFamily="50" charset="-128"/>
              </a:rPr>
              <a:t>日時点の手帳所持者数</a:t>
            </a:r>
            <a:endParaRPr lang="en-US" altLang="ja-JP" sz="1600" b="1" dirty="0">
              <a:latin typeface="Meiryo UI" panose="020B0604030504040204" pitchFamily="50" charset="-128"/>
              <a:ea typeface="Meiryo UI" panose="020B0604030504040204" pitchFamily="50" charset="-128"/>
            </a:endParaRPr>
          </a:p>
        </p:txBody>
      </p:sp>
      <p:sp>
        <p:nvSpPr>
          <p:cNvPr id="8" name="テキスト ボックス 7"/>
          <p:cNvSpPr txBox="1"/>
          <p:nvPr/>
        </p:nvSpPr>
        <p:spPr>
          <a:xfrm>
            <a:off x="6316345" y="2501136"/>
            <a:ext cx="2511335" cy="430887"/>
          </a:xfrm>
          <a:prstGeom prst="rect">
            <a:avLst/>
          </a:prstGeom>
          <a:noFill/>
        </p:spPr>
        <p:txBody>
          <a:bodyPr wrap="square" rtlCol="0">
            <a:spAutoFit/>
          </a:bodyPr>
          <a:lstStyle/>
          <a:p>
            <a:r>
              <a:rPr lang="ja-JP" altLang="en-US" sz="1100" dirty="0">
                <a:latin typeface="Meiryo UI" panose="020B0604030504040204" pitchFamily="50" charset="-128"/>
                <a:ea typeface="Meiryo UI" panose="020B0604030504040204" pitchFamily="50" charset="-128"/>
              </a:rPr>
              <a:t>出典：大阪府福祉部障がい福祉室調べ</a:t>
            </a:r>
            <a:endParaRPr lang="en-US" altLang="ja-JP" sz="1100" dirty="0">
              <a:latin typeface="Meiryo UI" panose="020B0604030504040204" pitchFamily="50" charset="-128"/>
              <a:ea typeface="Meiryo UI" panose="020B0604030504040204" pitchFamily="50" charset="-128"/>
            </a:endParaRPr>
          </a:p>
          <a:p>
            <a:r>
              <a:rPr lang="ja-JP" altLang="en-US" sz="1100" dirty="0">
                <a:latin typeface="Meiryo UI" panose="020B0604030504040204" pitchFamily="50" charset="-128"/>
                <a:ea typeface="Meiryo UI" panose="020B0604030504040204" pitchFamily="50" charset="-128"/>
              </a:rPr>
              <a:t>　　　　（令和</a:t>
            </a:r>
            <a:r>
              <a:rPr lang="en-US" altLang="ja-JP" sz="1100" dirty="0">
                <a:latin typeface="Meiryo UI" panose="020B0604030504040204" pitchFamily="50" charset="-128"/>
                <a:ea typeface="Meiryo UI" panose="020B0604030504040204" pitchFamily="50" charset="-128"/>
              </a:rPr>
              <a:t>8</a:t>
            </a:r>
            <a:r>
              <a:rPr lang="ja-JP" altLang="en-US" sz="1100" dirty="0">
                <a:latin typeface="Meiryo UI" panose="020B0604030504040204" pitchFamily="50" charset="-128"/>
                <a:ea typeface="Meiryo UI" panose="020B0604030504040204" pitchFamily="50" charset="-128"/>
              </a:rPr>
              <a:t>年</a:t>
            </a:r>
            <a:r>
              <a:rPr lang="en-US" altLang="ja-JP" sz="1100" dirty="0">
                <a:latin typeface="Meiryo UI" panose="020B0604030504040204" pitchFamily="50" charset="-128"/>
                <a:ea typeface="Meiryo UI" panose="020B0604030504040204" pitchFamily="50" charset="-128"/>
              </a:rPr>
              <a:t>3</a:t>
            </a:r>
            <a:r>
              <a:rPr lang="ja-JP" altLang="en-US" sz="1100" dirty="0">
                <a:latin typeface="Meiryo UI" panose="020B0604030504040204" pitchFamily="50" charset="-128"/>
                <a:ea typeface="Meiryo UI" panose="020B0604030504040204" pitchFamily="50" charset="-128"/>
              </a:rPr>
              <a:t>月末現在）</a:t>
            </a:r>
            <a:endParaRPr lang="en-US" altLang="ja-JP" sz="1100" dirty="0">
              <a:latin typeface="Meiryo UI" panose="020B0604030504040204" pitchFamily="50" charset="-128"/>
              <a:ea typeface="Meiryo UI" panose="020B0604030504040204" pitchFamily="50" charset="-128"/>
            </a:endParaRPr>
          </a:p>
        </p:txBody>
      </p:sp>
      <p:graphicFrame>
        <p:nvGraphicFramePr>
          <p:cNvPr id="7" name="表 6">
            <a:extLst>
              <a:ext uri="{FF2B5EF4-FFF2-40B4-BE49-F238E27FC236}">
                <a16:creationId xmlns:a16="http://schemas.microsoft.com/office/drawing/2014/main" id="{4212C816-F9F5-4C6B-81AC-28BD4376D17F}"/>
              </a:ext>
            </a:extLst>
          </p:cNvPr>
          <p:cNvGraphicFramePr>
            <a:graphicFrameLocks noGrp="1"/>
          </p:cNvGraphicFramePr>
          <p:nvPr>
            <p:extLst>
              <p:ext uri="{D42A27DB-BD31-4B8C-83A1-F6EECF244321}">
                <p14:modId xmlns:p14="http://schemas.microsoft.com/office/powerpoint/2010/main" val="2265118375"/>
              </p:ext>
            </p:extLst>
          </p:nvPr>
        </p:nvGraphicFramePr>
        <p:xfrm>
          <a:off x="1605184" y="1002724"/>
          <a:ext cx="5933631" cy="1387814"/>
        </p:xfrm>
        <a:graphic>
          <a:graphicData uri="http://schemas.openxmlformats.org/drawingml/2006/table">
            <a:tbl>
              <a:tblPr/>
              <a:tblGrid>
                <a:gridCol w="1938846">
                  <a:extLst>
                    <a:ext uri="{9D8B030D-6E8A-4147-A177-3AD203B41FA5}">
                      <a16:colId xmlns:a16="http://schemas.microsoft.com/office/drawing/2014/main" val="737133311"/>
                    </a:ext>
                  </a:extLst>
                </a:gridCol>
                <a:gridCol w="798957">
                  <a:extLst>
                    <a:ext uri="{9D8B030D-6E8A-4147-A177-3AD203B41FA5}">
                      <a16:colId xmlns:a16="http://schemas.microsoft.com/office/drawing/2014/main" val="2964158438"/>
                    </a:ext>
                  </a:extLst>
                </a:gridCol>
                <a:gridCol w="798957">
                  <a:extLst>
                    <a:ext uri="{9D8B030D-6E8A-4147-A177-3AD203B41FA5}">
                      <a16:colId xmlns:a16="http://schemas.microsoft.com/office/drawing/2014/main" val="3855414128"/>
                    </a:ext>
                  </a:extLst>
                </a:gridCol>
                <a:gridCol w="798957">
                  <a:extLst>
                    <a:ext uri="{9D8B030D-6E8A-4147-A177-3AD203B41FA5}">
                      <a16:colId xmlns:a16="http://schemas.microsoft.com/office/drawing/2014/main" val="2067240438"/>
                    </a:ext>
                  </a:extLst>
                </a:gridCol>
                <a:gridCol w="798957">
                  <a:extLst>
                    <a:ext uri="{9D8B030D-6E8A-4147-A177-3AD203B41FA5}">
                      <a16:colId xmlns:a16="http://schemas.microsoft.com/office/drawing/2014/main" val="3698044981"/>
                    </a:ext>
                  </a:extLst>
                </a:gridCol>
                <a:gridCol w="798957">
                  <a:extLst>
                    <a:ext uri="{9D8B030D-6E8A-4147-A177-3AD203B41FA5}">
                      <a16:colId xmlns:a16="http://schemas.microsoft.com/office/drawing/2014/main" val="526018456"/>
                    </a:ext>
                  </a:extLst>
                </a:gridCol>
              </a:tblGrid>
              <a:tr h="273192">
                <a:tc>
                  <a:txBody>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sz="1100" b="0" i="0" u="none" strike="noStrike" dirty="0">
                          <a:solidFill>
                            <a:srgbClr val="000000"/>
                          </a:solidFill>
                          <a:effectLst/>
                          <a:latin typeface="Meiryo UI" panose="020B0604030504040204" pitchFamily="50" charset="-128"/>
                          <a:ea typeface="Meiryo UI" panose="020B0604030504040204" pitchFamily="50" charset="-128"/>
                        </a:rPr>
                        <a:t>R4.3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sz="1100" b="0" i="0" u="none" strike="noStrike" dirty="0">
                          <a:solidFill>
                            <a:srgbClr val="000000"/>
                          </a:solidFill>
                          <a:effectLst/>
                          <a:latin typeface="Meiryo UI" panose="020B0604030504040204" pitchFamily="50" charset="-128"/>
                          <a:ea typeface="Meiryo UI" panose="020B0604030504040204" pitchFamily="50" charset="-128"/>
                        </a:rPr>
                        <a:t>R5.3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sz="1100" b="0" i="0" u="none" strike="noStrike" dirty="0">
                          <a:solidFill>
                            <a:srgbClr val="000000"/>
                          </a:solidFill>
                          <a:effectLst/>
                          <a:latin typeface="Meiryo UI" panose="020B0604030504040204" pitchFamily="50" charset="-128"/>
                          <a:ea typeface="Meiryo UI" panose="020B0604030504040204" pitchFamily="50" charset="-128"/>
                        </a:rPr>
                        <a:t>R6.3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sz="1100" b="0" i="0" u="none" strike="noStrike" dirty="0">
                          <a:solidFill>
                            <a:srgbClr val="000000"/>
                          </a:solidFill>
                          <a:effectLst/>
                          <a:latin typeface="Meiryo UI" panose="020B0604030504040204" pitchFamily="50" charset="-128"/>
                          <a:ea typeface="Meiryo UI" panose="020B0604030504040204" pitchFamily="50" charset="-128"/>
                        </a:rPr>
                        <a:t>R</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7</a:t>
                      </a:r>
                      <a:r>
                        <a:rPr lang="en-US" sz="1100" b="0" i="0" u="none" strike="noStrike" dirty="0">
                          <a:solidFill>
                            <a:srgbClr val="000000"/>
                          </a:solidFill>
                          <a:effectLst/>
                          <a:latin typeface="Meiryo UI" panose="020B0604030504040204" pitchFamily="50" charset="-128"/>
                          <a:ea typeface="Meiryo UI" panose="020B0604030504040204" pitchFamily="50" charset="-128"/>
                        </a:rPr>
                        <a:t>.3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fontAlgn="ctr"/>
                      <a:r>
                        <a:rPr lang="en-US" sz="1100" b="0" i="0" u="none" strike="noStrike" dirty="0">
                          <a:solidFill>
                            <a:srgbClr val="000000"/>
                          </a:solidFill>
                          <a:effectLst/>
                          <a:latin typeface="Meiryo UI" panose="020B0604030504040204" pitchFamily="50" charset="-128"/>
                          <a:ea typeface="Meiryo UI" panose="020B0604030504040204" pitchFamily="50" charset="-128"/>
                        </a:rPr>
                        <a:t>R</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8</a:t>
                      </a:r>
                      <a:r>
                        <a:rPr lang="en-US" sz="1100" b="0" i="0" u="none" strike="noStrike" dirty="0">
                          <a:solidFill>
                            <a:srgbClr val="000000"/>
                          </a:solidFill>
                          <a:effectLst/>
                          <a:latin typeface="Meiryo UI" panose="020B0604030504040204" pitchFamily="50" charset="-128"/>
                          <a:ea typeface="Meiryo UI" panose="020B0604030504040204" pitchFamily="50" charset="-128"/>
                        </a:rPr>
                        <a:t>.3</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401147535"/>
                  </a:ext>
                </a:extLst>
              </a:tr>
              <a:tr h="273192">
                <a:tc>
                  <a:txBody>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身体障がい者手帳</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377,667</a:t>
                      </a:r>
                    </a:p>
                  </a:txBody>
                  <a:tcPr marL="9525" marR="108000"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375,582</a:t>
                      </a:r>
                    </a:p>
                  </a:txBody>
                  <a:tcPr marL="9525" marR="108000"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372,963</a:t>
                      </a:r>
                    </a:p>
                  </a:txBody>
                  <a:tcPr marL="9525" marR="108000"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371,667</a:t>
                      </a:r>
                    </a:p>
                  </a:txBody>
                  <a:tcPr marL="9525" marR="108000"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370,946</a:t>
                      </a:r>
                    </a:p>
                  </a:txBody>
                  <a:tcPr marL="9525" marR="108000"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66485612"/>
                  </a:ext>
                </a:extLst>
              </a:tr>
              <a:tr h="273192">
                <a:tc>
                  <a:txBody>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療育手帳</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95,624</a:t>
                      </a:r>
                    </a:p>
                  </a:txBody>
                  <a:tcPr marL="9525" marR="108000"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100,261</a:t>
                      </a:r>
                    </a:p>
                  </a:txBody>
                  <a:tcPr marL="9525" marR="108000"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104,638</a:t>
                      </a:r>
                    </a:p>
                  </a:txBody>
                  <a:tcPr marL="9525" marR="108000"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109,356</a:t>
                      </a:r>
                    </a:p>
                  </a:txBody>
                  <a:tcPr marL="9525" marR="108000"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113,617</a:t>
                      </a:r>
                    </a:p>
                  </a:txBody>
                  <a:tcPr marL="9525" marR="108000"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34919842"/>
                  </a:ext>
                </a:extLst>
              </a:tr>
              <a:tr h="284119">
                <a:tc>
                  <a:txBody>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精神障がい者保健福祉手帳</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111,415</a:t>
                      </a:r>
                    </a:p>
                  </a:txBody>
                  <a:tcPr marL="9525" marR="108000"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119,115</a:t>
                      </a:r>
                    </a:p>
                  </a:txBody>
                  <a:tcPr marL="9525" marR="108000"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126,668</a:t>
                      </a:r>
                    </a:p>
                  </a:txBody>
                  <a:tcPr marL="9525" marR="108000"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135,916</a:t>
                      </a:r>
                    </a:p>
                  </a:txBody>
                  <a:tcPr marL="9525" marR="108000"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146,133</a:t>
                      </a:r>
                    </a:p>
                  </a:txBody>
                  <a:tcPr marL="9525" marR="108000"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93357676"/>
                  </a:ext>
                </a:extLst>
              </a:tr>
              <a:tr h="284119">
                <a:tc>
                  <a:txBody>
                    <a:bodyPr/>
                    <a:lstStyle/>
                    <a:p>
                      <a:pPr algn="ctr" fontAlgn="ctr"/>
                      <a:r>
                        <a:rPr lang="ja-JP" altLang="en-US" sz="1100" b="1" i="0" u="none" strike="noStrike" dirty="0">
                          <a:solidFill>
                            <a:srgbClr val="000000"/>
                          </a:solidFill>
                          <a:effectLst/>
                          <a:latin typeface="Meiryo UI" panose="020B0604030504040204" pitchFamily="50" charset="-128"/>
                          <a:ea typeface="Meiryo UI" panose="020B0604030504040204" pitchFamily="50" charset="-128"/>
                        </a:rPr>
                        <a:t>合計</a:t>
                      </a:r>
                    </a:p>
                  </a:txBody>
                  <a:tcPr marL="9525" marR="9525"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1" i="0" u="none" strike="noStrike" dirty="0">
                          <a:solidFill>
                            <a:schemeClr val="tx1"/>
                          </a:solidFill>
                          <a:effectLst/>
                          <a:latin typeface="Meiryo UI" panose="020B0604030504040204" pitchFamily="50" charset="-128"/>
                          <a:ea typeface="Meiryo UI" panose="020B0604030504040204" pitchFamily="50" charset="-128"/>
                        </a:rPr>
                        <a:t>584,706</a:t>
                      </a:r>
                    </a:p>
                  </a:txBody>
                  <a:tcPr marL="9525" marR="108000"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1" i="0" u="none" strike="noStrike" dirty="0">
                          <a:solidFill>
                            <a:schemeClr val="tx1"/>
                          </a:solidFill>
                          <a:effectLst/>
                          <a:latin typeface="Meiryo UI" panose="020B0604030504040204" pitchFamily="50" charset="-128"/>
                          <a:ea typeface="Meiryo UI" panose="020B0604030504040204" pitchFamily="50" charset="-128"/>
                        </a:rPr>
                        <a:t>594,958</a:t>
                      </a:r>
                    </a:p>
                  </a:txBody>
                  <a:tcPr marL="9525" marR="108000"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1" i="0" u="none" strike="noStrike" dirty="0">
                          <a:solidFill>
                            <a:schemeClr val="tx1"/>
                          </a:solidFill>
                          <a:effectLst/>
                          <a:latin typeface="Meiryo UI" panose="020B0604030504040204" pitchFamily="50" charset="-128"/>
                          <a:ea typeface="Meiryo UI" panose="020B0604030504040204" pitchFamily="50" charset="-128"/>
                        </a:rPr>
                        <a:t>604,269</a:t>
                      </a:r>
                    </a:p>
                  </a:txBody>
                  <a:tcPr marL="9525" marR="108000"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1" i="0" u="none" strike="noStrike" dirty="0">
                          <a:solidFill>
                            <a:schemeClr val="tx1"/>
                          </a:solidFill>
                          <a:effectLst/>
                          <a:latin typeface="Meiryo UI" panose="020B0604030504040204" pitchFamily="50" charset="-128"/>
                          <a:ea typeface="Meiryo UI" panose="020B0604030504040204" pitchFamily="50" charset="-128"/>
                        </a:rPr>
                        <a:t>616,939</a:t>
                      </a:r>
                    </a:p>
                  </a:txBody>
                  <a:tcPr marL="9525" marR="108000"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tc>
                  <a:txBody>
                    <a:bodyPr/>
                    <a:lstStyle/>
                    <a:p>
                      <a:pPr algn="r" fontAlgn="ctr"/>
                      <a:r>
                        <a:rPr lang="en-US" altLang="ja-JP" sz="1100" b="1" i="0" u="none" strike="noStrike" dirty="0">
                          <a:solidFill>
                            <a:schemeClr val="tx1"/>
                          </a:solidFill>
                          <a:effectLst/>
                          <a:latin typeface="Meiryo UI" panose="020B0604030504040204" pitchFamily="50" charset="-128"/>
                          <a:ea typeface="Meiryo UI" panose="020B0604030504040204" pitchFamily="50" charset="-128"/>
                        </a:rPr>
                        <a:t>630,696</a:t>
                      </a:r>
                    </a:p>
                  </a:txBody>
                  <a:tcPr marL="9525" marR="108000" marT="9525" marB="0"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1869846"/>
                  </a:ext>
                </a:extLst>
              </a:tr>
            </a:tbl>
          </a:graphicData>
        </a:graphic>
      </p:graphicFrame>
      <p:sp>
        <p:nvSpPr>
          <p:cNvPr id="15" name="テキスト ボックス 14">
            <a:extLst>
              <a:ext uri="{FF2B5EF4-FFF2-40B4-BE49-F238E27FC236}">
                <a16:creationId xmlns:a16="http://schemas.microsoft.com/office/drawing/2014/main" id="{829E7AEE-57F5-4EE0-AF81-00A2E08C6093}"/>
              </a:ext>
            </a:extLst>
          </p:cNvPr>
          <p:cNvSpPr txBox="1"/>
          <p:nvPr/>
        </p:nvSpPr>
        <p:spPr>
          <a:xfrm>
            <a:off x="1289748" y="6046443"/>
            <a:ext cx="1690226" cy="261610"/>
          </a:xfrm>
          <a:prstGeom prst="rect">
            <a:avLst/>
          </a:prstGeom>
          <a:noFill/>
        </p:spPr>
        <p:txBody>
          <a:bodyPr wrap="square" rtlCol="0">
            <a:spAutoFit/>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身体障がい者手帳</a:t>
            </a:r>
          </a:p>
        </p:txBody>
      </p:sp>
      <p:sp>
        <p:nvSpPr>
          <p:cNvPr id="18" name="テキスト ボックス 17">
            <a:extLst>
              <a:ext uri="{FF2B5EF4-FFF2-40B4-BE49-F238E27FC236}">
                <a16:creationId xmlns:a16="http://schemas.microsoft.com/office/drawing/2014/main" id="{8CEBF698-5B9F-4DA9-AE53-26EB2DB77472}"/>
              </a:ext>
            </a:extLst>
          </p:cNvPr>
          <p:cNvSpPr txBox="1"/>
          <p:nvPr/>
        </p:nvSpPr>
        <p:spPr>
          <a:xfrm>
            <a:off x="3919508" y="6046443"/>
            <a:ext cx="1690226" cy="261610"/>
          </a:xfrm>
          <a:prstGeom prst="rect">
            <a:avLst/>
          </a:prstGeom>
          <a:noFill/>
        </p:spPr>
        <p:txBody>
          <a:bodyPr wrap="square" rtlCol="0">
            <a:spAutoFit/>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療育手帳</a:t>
            </a:r>
          </a:p>
        </p:txBody>
      </p:sp>
      <p:sp>
        <p:nvSpPr>
          <p:cNvPr id="19" name="テキスト ボックス 18">
            <a:extLst>
              <a:ext uri="{FF2B5EF4-FFF2-40B4-BE49-F238E27FC236}">
                <a16:creationId xmlns:a16="http://schemas.microsoft.com/office/drawing/2014/main" id="{8259EC9A-8ADC-4E20-AE74-948DDD5EEA87}"/>
              </a:ext>
            </a:extLst>
          </p:cNvPr>
          <p:cNvSpPr txBox="1"/>
          <p:nvPr/>
        </p:nvSpPr>
        <p:spPr>
          <a:xfrm>
            <a:off x="6316345" y="6045157"/>
            <a:ext cx="2141853" cy="261610"/>
          </a:xfrm>
          <a:prstGeom prst="rect">
            <a:avLst/>
          </a:prstGeom>
          <a:noFill/>
        </p:spPr>
        <p:txBody>
          <a:bodyPr wrap="square" rtlCol="0">
            <a:spAutoFit/>
          </a:bodyPr>
          <a:lstStyle/>
          <a:p>
            <a:pPr marL="0" algn="ctr" rtl="0" eaLnBrk="1" fontAlgn="ctr" latinLnBrk="0" hangingPunct="1">
              <a:spcBef>
                <a:spcPts val="0"/>
              </a:spcBef>
              <a:spcAft>
                <a:spcPts val="0"/>
              </a:spcAft>
            </a:pPr>
            <a:r>
              <a:rPr kumimoji="1" lang="ja-JP" altLang="ja-JP" sz="1100" b="0" i="0" u="none" strike="noStrike" kern="1200" dirty="0">
                <a:solidFill>
                  <a:srgbClr val="000000"/>
                </a:solidFill>
                <a:effectLst/>
                <a:latin typeface="Meiryo UI" panose="020B0604030504040204" pitchFamily="50" charset="-128"/>
                <a:ea typeface="Meiryo UI" panose="020B0604030504040204" pitchFamily="50" charset="-128"/>
              </a:rPr>
              <a:t>精神障がい者保健福祉手帳</a:t>
            </a:r>
            <a:endParaRPr lang="ja-JP" altLang="ja-JP" sz="1800" b="0" i="0" u="none" strike="noStrike" dirty="0">
              <a:effectLst/>
              <a:latin typeface="Arial" panose="020B0604020202020204" pitchFamily="34" charset="0"/>
            </a:endParaRPr>
          </a:p>
        </p:txBody>
      </p:sp>
      <p:sp>
        <p:nvSpPr>
          <p:cNvPr id="13" name="スライド番号プレースホルダー 3">
            <a:extLst>
              <a:ext uri="{FF2B5EF4-FFF2-40B4-BE49-F238E27FC236}">
                <a16:creationId xmlns:a16="http://schemas.microsoft.com/office/drawing/2014/main" id="{2E70D822-E649-4F9E-A772-9E11BF8D8337}"/>
              </a:ext>
            </a:extLst>
          </p:cNvPr>
          <p:cNvSpPr txBox="1">
            <a:spLocks/>
          </p:cNvSpPr>
          <p:nvPr/>
        </p:nvSpPr>
        <p:spPr>
          <a:xfrm>
            <a:off x="6972300" y="6372486"/>
            <a:ext cx="2057400" cy="365125"/>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F7C2ABA0-2C79-4E71-91B6-07983140A210}" type="slidenum">
              <a:rPr lang="ja-JP" altLang="en-US" smtClean="0"/>
              <a:pPr/>
              <a:t>9</a:t>
            </a:fld>
            <a:endParaRPr lang="ja-JP" altLang="en-US" dirty="0"/>
          </a:p>
        </p:txBody>
      </p:sp>
      <p:graphicFrame>
        <p:nvGraphicFramePr>
          <p:cNvPr id="10" name="グラフ 9">
            <a:extLst>
              <a:ext uri="{FF2B5EF4-FFF2-40B4-BE49-F238E27FC236}">
                <a16:creationId xmlns:a16="http://schemas.microsoft.com/office/drawing/2014/main" id="{3A074EA8-5E98-4C28-BDE2-8457B63EE3D2}"/>
              </a:ext>
            </a:extLst>
          </p:cNvPr>
          <p:cNvGraphicFramePr/>
          <p:nvPr>
            <p:extLst>
              <p:ext uri="{D42A27DB-BD31-4B8C-83A1-F6EECF244321}">
                <p14:modId xmlns:p14="http://schemas.microsoft.com/office/powerpoint/2010/main" val="756674194"/>
              </p:ext>
            </p:extLst>
          </p:nvPr>
        </p:nvGraphicFramePr>
        <p:xfrm>
          <a:off x="339089" y="2716580"/>
          <a:ext cx="8280000" cy="324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5884824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8337</TotalTime>
  <Words>1683</Words>
  <PresentationFormat>画面に合わせる (4:3)</PresentationFormat>
  <Paragraphs>925</Paragraphs>
  <Slides>16</Slides>
  <Notes>8</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16</vt:i4>
      </vt:variant>
    </vt:vector>
  </HeadingPairs>
  <TitlesOfParts>
    <vt:vector size="22" baseType="lpstr">
      <vt:lpstr>Meiryo UI</vt:lpstr>
      <vt:lpstr>游ゴシック</vt:lpstr>
      <vt:lpstr>游ゴシック Light</vt:lpstr>
      <vt:lpstr>Arial</vt:lpstr>
      <vt:lpstr>Wingdings</vt:lpstr>
      <vt:lpstr>Office テーマ</vt:lpstr>
      <vt:lpstr>就労人数調査 （令和７年度実績） 調査結果等 【速報】</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就労継続支援B型事業所における在宅利用実施事業所数</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2025-08-22T06:08:32Z</cp:lastPrinted>
  <dcterms:created xsi:type="dcterms:W3CDTF">2021-08-06T10:21:09Z</dcterms:created>
  <dcterms:modified xsi:type="dcterms:W3CDTF">2026-09-14T06:26:59Z</dcterms:modified>
</cp:coreProperties>
</file>