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
  </p:notesMasterIdLst>
  <p:sldIdLst>
    <p:sldId id="256" r:id="rId2"/>
    <p:sldId id="257" r:id="rId3"/>
  </p:sldIdLst>
  <p:sldSz cx="6858000" cy="9906000" type="A4"/>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p:scale>
          <a:sx n="100" d="100"/>
          <a:sy n="100" d="100"/>
        </p:scale>
        <p:origin x="636" y="-30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912AC145-A16E-47E1-92D0-55A09430E9F2}" type="datetimeFigureOut">
              <a:rPr kumimoji="1" lang="ja-JP" altLang="en-US" smtClean="0"/>
              <a:t>2023/3/30</a:t>
            </a:fld>
            <a:endParaRPr kumimoji="1" lang="ja-JP" altLang="en-US"/>
          </a:p>
        </p:txBody>
      </p:sp>
      <p:sp>
        <p:nvSpPr>
          <p:cNvPr id="4" name="スライド イメージ プレースホルダー 3"/>
          <p:cNvSpPr>
            <a:spLocks noGrp="1" noRot="1" noChangeAspect="1"/>
          </p:cNvSpPr>
          <p:nvPr>
            <p:ph type="sldImg" idx="2"/>
          </p:nvPr>
        </p:nvSpPr>
        <p:spPr>
          <a:xfrm>
            <a:off x="2243138" y="1243013"/>
            <a:ext cx="2320925"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C22894B3-985F-4D9F-B9C1-E4CD1C99C886}" type="slidenum">
              <a:rPr kumimoji="1" lang="ja-JP" altLang="en-US" smtClean="0"/>
              <a:t>‹#›</a:t>
            </a:fld>
            <a:endParaRPr kumimoji="1" lang="ja-JP" altLang="en-US"/>
          </a:p>
        </p:txBody>
      </p:sp>
    </p:spTree>
    <p:extLst>
      <p:ext uri="{BB962C8B-B14F-4D97-AF65-F5344CB8AC3E}">
        <p14:creationId xmlns:p14="http://schemas.microsoft.com/office/powerpoint/2010/main" val="215279624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EF154D3E-9AF4-460C-A9AB-F4E42A490974}" type="datetimeFigureOut">
              <a:rPr kumimoji="1" lang="ja-JP" altLang="en-US" smtClean="0"/>
              <a:t>2023/3/30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4FEE0B8-0431-4678-8FFE-36477272B2D6}" type="slidenum">
              <a:rPr kumimoji="1" lang="ja-JP" altLang="en-US" smtClean="0"/>
              <a:t>‹#›</a:t>
            </a:fld>
            <a:endParaRPr kumimoji="1" lang="ja-JP" altLang="en-US"/>
          </a:p>
        </p:txBody>
      </p:sp>
    </p:spTree>
    <p:extLst>
      <p:ext uri="{BB962C8B-B14F-4D97-AF65-F5344CB8AC3E}">
        <p14:creationId xmlns:p14="http://schemas.microsoft.com/office/powerpoint/2010/main" val="19286442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EF154D3E-9AF4-460C-A9AB-F4E42A490974}" type="datetimeFigureOut">
              <a:rPr kumimoji="1" lang="ja-JP" altLang="en-US" smtClean="0"/>
              <a:t>2023/3/30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4FEE0B8-0431-4678-8FFE-36477272B2D6}" type="slidenum">
              <a:rPr kumimoji="1" lang="ja-JP" altLang="en-US" smtClean="0"/>
              <a:t>‹#›</a:t>
            </a:fld>
            <a:endParaRPr kumimoji="1" lang="ja-JP" altLang="en-US"/>
          </a:p>
        </p:txBody>
      </p:sp>
    </p:spTree>
    <p:extLst>
      <p:ext uri="{BB962C8B-B14F-4D97-AF65-F5344CB8AC3E}">
        <p14:creationId xmlns:p14="http://schemas.microsoft.com/office/powerpoint/2010/main" val="12811275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EF154D3E-9AF4-460C-A9AB-F4E42A490974}" type="datetimeFigureOut">
              <a:rPr kumimoji="1" lang="ja-JP" altLang="en-US" smtClean="0"/>
              <a:t>2023/3/30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4FEE0B8-0431-4678-8FFE-36477272B2D6}" type="slidenum">
              <a:rPr kumimoji="1" lang="ja-JP" altLang="en-US" smtClean="0"/>
              <a:t>‹#›</a:t>
            </a:fld>
            <a:endParaRPr kumimoji="1" lang="ja-JP" altLang="en-US"/>
          </a:p>
        </p:txBody>
      </p:sp>
    </p:spTree>
    <p:extLst>
      <p:ext uri="{BB962C8B-B14F-4D97-AF65-F5344CB8AC3E}">
        <p14:creationId xmlns:p14="http://schemas.microsoft.com/office/powerpoint/2010/main" val="7353628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EF154D3E-9AF4-460C-A9AB-F4E42A490974}" type="datetimeFigureOut">
              <a:rPr kumimoji="1" lang="ja-JP" altLang="en-US" smtClean="0"/>
              <a:t>2023/3/30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4FEE0B8-0431-4678-8FFE-36477272B2D6}" type="slidenum">
              <a:rPr kumimoji="1" lang="ja-JP" altLang="en-US" smtClean="0"/>
              <a:t>‹#›</a:t>
            </a:fld>
            <a:endParaRPr kumimoji="1" lang="ja-JP" altLang="en-US"/>
          </a:p>
        </p:txBody>
      </p:sp>
    </p:spTree>
    <p:extLst>
      <p:ext uri="{BB962C8B-B14F-4D97-AF65-F5344CB8AC3E}">
        <p14:creationId xmlns:p14="http://schemas.microsoft.com/office/powerpoint/2010/main" val="34205337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EF154D3E-9AF4-460C-A9AB-F4E42A490974}" type="datetimeFigureOut">
              <a:rPr kumimoji="1" lang="ja-JP" altLang="en-US" smtClean="0"/>
              <a:t>2023/3/30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4FEE0B8-0431-4678-8FFE-36477272B2D6}" type="slidenum">
              <a:rPr kumimoji="1" lang="ja-JP" altLang="en-US" smtClean="0"/>
              <a:t>‹#›</a:t>
            </a:fld>
            <a:endParaRPr kumimoji="1" lang="ja-JP" altLang="en-US"/>
          </a:p>
        </p:txBody>
      </p:sp>
    </p:spTree>
    <p:extLst>
      <p:ext uri="{BB962C8B-B14F-4D97-AF65-F5344CB8AC3E}">
        <p14:creationId xmlns:p14="http://schemas.microsoft.com/office/powerpoint/2010/main" val="24075267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EF154D3E-9AF4-460C-A9AB-F4E42A490974}" type="datetimeFigureOut">
              <a:rPr kumimoji="1" lang="ja-JP" altLang="en-US" smtClean="0"/>
              <a:t>2023/3/30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4FEE0B8-0431-4678-8FFE-36477272B2D6}" type="slidenum">
              <a:rPr kumimoji="1" lang="ja-JP" altLang="en-US" smtClean="0"/>
              <a:t>‹#›</a:t>
            </a:fld>
            <a:endParaRPr kumimoji="1" lang="ja-JP" altLang="en-US"/>
          </a:p>
        </p:txBody>
      </p:sp>
    </p:spTree>
    <p:extLst>
      <p:ext uri="{BB962C8B-B14F-4D97-AF65-F5344CB8AC3E}">
        <p14:creationId xmlns:p14="http://schemas.microsoft.com/office/powerpoint/2010/main" val="29975541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smtClean="0"/>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EF154D3E-9AF4-460C-A9AB-F4E42A490974}" type="datetimeFigureOut">
              <a:rPr kumimoji="1" lang="ja-JP" altLang="en-US" smtClean="0"/>
              <a:t>2023/3/30</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34FEE0B8-0431-4678-8FFE-36477272B2D6}" type="slidenum">
              <a:rPr kumimoji="1" lang="ja-JP" altLang="en-US" smtClean="0"/>
              <a:t>‹#›</a:t>
            </a:fld>
            <a:endParaRPr kumimoji="1" lang="ja-JP" altLang="en-US"/>
          </a:p>
        </p:txBody>
      </p:sp>
    </p:spTree>
    <p:extLst>
      <p:ext uri="{BB962C8B-B14F-4D97-AF65-F5344CB8AC3E}">
        <p14:creationId xmlns:p14="http://schemas.microsoft.com/office/powerpoint/2010/main" val="19285743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EF154D3E-9AF4-460C-A9AB-F4E42A490974}" type="datetimeFigureOut">
              <a:rPr kumimoji="1" lang="ja-JP" altLang="en-US" smtClean="0"/>
              <a:t>2023/3/30</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34FEE0B8-0431-4678-8FFE-36477272B2D6}" type="slidenum">
              <a:rPr kumimoji="1" lang="ja-JP" altLang="en-US" smtClean="0"/>
              <a:t>‹#›</a:t>
            </a:fld>
            <a:endParaRPr kumimoji="1" lang="ja-JP" altLang="en-US"/>
          </a:p>
        </p:txBody>
      </p:sp>
    </p:spTree>
    <p:extLst>
      <p:ext uri="{BB962C8B-B14F-4D97-AF65-F5344CB8AC3E}">
        <p14:creationId xmlns:p14="http://schemas.microsoft.com/office/powerpoint/2010/main" val="37435936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F154D3E-9AF4-460C-A9AB-F4E42A490974}" type="datetimeFigureOut">
              <a:rPr kumimoji="1" lang="ja-JP" altLang="en-US" smtClean="0"/>
              <a:t>2023/3/30</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34FEE0B8-0431-4678-8FFE-36477272B2D6}" type="slidenum">
              <a:rPr kumimoji="1" lang="ja-JP" altLang="en-US" smtClean="0"/>
              <a:t>‹#›</a:t>
            </a:fld>
            <a:endParaRPr kumimoji="1" lang="ja-JP" altLang="en-US"/>
          </a:p>
        </p:txBody>
      </p:sp>
    </p:spTree>
    <p:extLst>
      <p:ext uri="{BB962C8B-B14F-4D97-AF65-F5344CB8AC3E}">
        <p14:creationId xmlns:p14="http://schemas.microsoft.com/office/powerpoint/2010/main" val="15717485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EF154D3E-9AF4-460C-A9AB-F4E42A490974}" type="datetimeFigureOut">
              <a:rPr kumimoji="1" lang="ja-JP" altLang="en-US" smtClean="0"/>
              <a:t>2023/3/30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4FEE0B8-0431-4678-8FFE-36477272B2D6}" type="slidenum">
              <a:rPr kumimoji="1" lang="ja-JP" altLang="en-US" smtClean="0"/>
              <a:t>‹#›</a:t>
            </a:fld>
            <a:endParaRPr kumimoji="1" lang="ja-JP" altLang="en-US"/>
          </a:p>
        </p:txBody>
      </p:sp>
    </p:spTree>
    <p:extLst>
      <p:ext uri="{BB962C8B-B14F-4D97-AF65-F5344CB8AC3E}">
        <p14:creationId xmlns:p14="http://schemas.microsoft.com/office/powerpoint/2010/main" val="1265851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smtClean="0"/>
              <a:t>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EF154D3E-9AF4-460C-A9AB-F4E42A490974}" type="datetimeFigureOut">
              <a:rPr kumimoji="1" lang="ja-JP" altLang="en-US" smtClean="0"/>
              <a:t>2023/3/30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4FEE0B8-0431-4678-8FFE-36477272B2D6}" type="slidenum">
              <a:rPr kumimoji="1" lang="ja-JP" altLang="en-US" smtClean="0"/>
              <a:t>‹#›</a:t>
            </a:fld>
            <a:endParaRPr kumimoji="1" lang="ja-JP" altLang="en-US"/>
          </a:p>
        </p:txBody>
      </p:sp>
    </p:spTree>
    <p:extLst>
      <p:ext uri="{BB962C8B-B14F-4D97-AF65-F5344CB8AC3E}">
        <p14:creationId xmlns:p14="http://schemas.microsoft.com/office/powerpoint/2010/main" val="1660445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EF154D3E-9AF4-460C-A9AB-F4E42A490974}" type="datetimeFigureOut">
              <a:rPr kumimoji="1" lang="ja-JP" altLang="en-US" smtClean="0"/>
              <a:t>2023/3/30</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34FEE0B8-0431-4678-8FFE-36477272B2D6}" type="slidenum">
              <a:rPr kumimoji="1" lang="ja-JP" altLang="en-US" smtClean="0"/>
              <a:t>‹#›</a:t>
            </a:fld>
            <a:endParaRPr kumimoji="1" lang="ja-JP" altLang="en-US"/>
          </a:p>
        </p:txBody>
      </p:sp>
    </p:spTree>
    <p:extLst>
      <p:ext uri="{BB962C8B-B14F-4D97-AF65-F5344CB8AC3E}">
        <p14:creationId xmlns:p14="http://schemas.microsoft.com/office/powerpoint/2010/main" val="429215567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microsoft.com/office/2007/relationships/hdphoto" Target="../media/hdphoto1.wdp"/><Relationship Id="rId7" Type="http://schemas.openxmlformats.org/officeDocument/2006/relationships/image" Target="../media/image5.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emf"/><Relationship Id="rId9" Type="http://schemas.openxmlformats.org/officeDocument/2006/relationships/image" Target="../media/image7.png"/></Relationships>
</file>

<file path=ppt/slides/_rels/slide2.xml.rels><?xml version="1.0" encoding="UTF-8" standalone="yes"?>
<Relationships xmlns="http://schemas.openxmlformats.org/package/2006/relationships"><Relationship Id="rId8" Type="http://schemas.openxmlformats.org/officeDocument/2006/relationships/image" Target="../media/image13.png"/><Relationship Id="rId3" Type="http://schemas.openxmlformats.org/officeDocument/2006/relationships/image" Target="../media/image8.png"/><Relationship Id="rId7" Type="http://schemas.openxmlformats.org/officeDocument/2006/relationships/image" Target="../media/image12.png"/><Relationship Id="rId2" Type="http://schemas.openxmlformats.org/officeDocument/2006/relationships/hyperlink" Target="https://www.pref.osaka.lg.jp/jigyoshoshido/jishutekitorikumi/index.html" TargetMode="External"/><Relationship Id="rId1" Type="http://schemas.openxmlformats.org/officeDocument/2006/relationships/slideLayout" Target="../slideLayouts/slideLayout7.xml"/><Relationship Id="rId6" Type="http://schemas.openxmlformats.org/officeDocument/2006/relationships/image" Target="../media/image11.png"/><Relationship Id="rId11" Type="http://schemas.openxmlformats.org/officeDocument/2006/relationships/image" Target="../media/image16.png"/><Relationship Id="rId5" Type="http://schemas.openxmlformats.org/officeDocument/2006/relationships/image" Target="../media/image10.png"/><Relationship Id="rId10" Type="http://schemas.openxmlformats.org/officeDocument/2006/relationships/image" Target="../media/image15.jpeg"/><Relationship Id="rId4" Type="http://schemas.openxmlformats.org/officeDocument/2006/relationships/image" Target="../media/image9.png"/><Relationship Id="rId9" Type="http://schemas.openxmlformats.org/officeDocument/2006/relationships/image" Target="../media/image1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p:cNvSpPr txBox="1">
            <a:spLocks/>
          </p:cNvSpPr>
          <p:nvPr/>
        </p:nvSpPr>
        <p:spPr>
          <a:xfrm>
            <a:off x="1402243" y="234241"/>
            <a:ext cx="5386745" cy="679974"/>
          </a:xfrm>
          <a:prstGeom prst="rect">
            <a:avLst/>
          </a:prstGeom>
          <a:noFill/>
        </p:spPr>
        <p:txBody>
          <a:bodyPr vert="horz" lIns="91440" tIns="45720" rIns="91440" bIns="45720" rtlCol="0" anchor="b">
            <a:noAutofit/>
          </a:bodyPr>
          <a:lstStyle>
            <a:lvl1pPr algn="ctr" defTabSz="685800" rtl="0" eaLnBrk="1" latinLnBrk="0" hangingPunct="1">
              <a:lnSpc>
                <a:spcPct val="90000"/>
              </a:lnSpc>
              <a:spcBef>
                <a:spcPct val="0"/>
              </a:spcBef>
              <a:buNone/>
              <a:defRPr kumimoji="1" sz="4500" kern="1200">
                <a:solidFill>
                  <a:schemeClr val="tx1"/>
                </a:solidFill>
                <a:latin typeface="+mj-lt"/>
                <a:ea typeface="+mj-ea"/>
                <a:cs typeface="+mj-cs"/>
              </a:defRPr>
            </a:lvl1pPr>
          </a:lstStyle>
          <a:p>
            <a:r>
              <a:rPr lang="ja-JP" altLang="en-US" sz="4000" b="1" dirty="0" smtClean="0">
                <a:latin typeface="+mn-ea"/>
                <a:ea typeface="+mn-ea"/>
              </a:rPr>
              <a:t>排出削減</a:t>
            </a:r>
            <a:r>
              <a:rPr lang="ja-JP" altLang="en-US" sz="2400" b="1" dirty="0" smtClean="0">
                <a:latin typeface="+mn-ea"/>
                <a:ea typeface="+mn-ea"/>
              </a:rPr>
              <a:t>に</a:t>
            </a:r>
            <a:r>
              <a:rPr lang="ja-JP" altLang="en-US" sz="4000" b="1" dirty="0" smtClean="0">
                <a:latin typeface="+mn-ea"/>
                <a:ea typeface="+mn-ea"/>
              </a:rPr>
              <a:t>取</a:t>
            </a:r>
            <a:r>
              <a:rPr lang="ja-JP" altLang="en-US" sz="2400" b="1" dirty="0" smtClean="0">
                <a:latin typeface="+mn-ea"/>
                <a:ea typeface="+mn-ea"/>
              </a:rPr>
              <a:t>り</a:t>
            </a:r>
            <a:r>
              <a:rPr lang="ja-JP" altLang="en-US" sz="4000" b="1" dirty="0" smtClean="0">
                <a:latin typeface="+mn-ea"/>
                <a:ea typeface="+mn-ea"/>
              </a:rPr>
              <a:t>組</a:t>
            </a:r>
            <a:r>
              <a:rPr lang="ja-JP" altLang="en-US" sz="2400" b="1" dirty="0" smtClean="0">
                <a:latin typeface="+mn-ea"/>
                <a:ea typeface="+mn-ea"/>
              </a:rPr>
              <a:t>みましょう</a:t>
            </a:r>
            <a:endParaRPr lang="ja-JP" altLang="en-US" sz="4000" b="1" dirty="0">
              <a:latin typeface="+mn-ea"/>
              <a:ea typeface="+mn-ea"/>
            </a:endParaRPr>
          </a:p>
        </p:txBody>
      </p:sp>
      <p:sp>
        <p:nvSpPr>
          <p:cNvPr id="5" name="正方形/長方形 4"/>
          <p:cNvSpPr/>
          <p:nvPr/>
        </p:nvSpPr>
        <p:spPr>
          <a:xfrm>
            <a:off x="118935" y="1497382"/>
            <a:ext cx="6661557" cy="923351"/>
          </a:xfrm>
          <a:prstGeom prst="rect">
            <a:avLst/>
          </a:prstGeom>
          <a:noFill/>
          <a:ln w="28575">
            <a:no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1600" b="1" dirty="0" smtClean="0">
                <a:solidFill>
                  <a:schemeClr val="tx1"/>
                </a:solidFill>
                <a:latin typeface="+mn-ea"/>
              </a:rPr>
              <a:t>生産・加工工程における取組みに、引き続きご協力をお願いします。</a:t>
            </a:r>
            <a:endParaRPr lang="en-US" altLang="ja-JP" sz="1600" b="1" dirty="0" smtClean="0">
              <a:solidFill>
                <a:schemeClr val="tx1"/>
              </a:solidFill>
              <a:latin typeface="+mn-ea"/>
            </a:endParaRPr>
          </a:p>
          <a:p>
            <a:pPr>
              <a:lnSpc>
                <a:spcPts val="700"/>
              </a:lnSpc>
            </a:pPr>
            <a:endParaRPr lang="en-US" altLang="ja-JP" sz="1100" b="1" dirty="0">
              <a:solidFill>
                <a:schemeClr val="tx1"/>
              </a:solidFill>
              <a:latin typeface="+mn-ea"/>
            </a:endParaRPr>
          </a:p>
          <a:p>
            <a:r>
              <a:rPr lang="en-US" altLang="ja-JP" sz="1200" b="1" dirty="0" smtClean="0">
                <a:solidFill>
                  <a:schemeClr val="tx1"/>
                </a:solidFill>
                <a:latin typeface="+mn-ea"/>
              </a:rPr>
              <a:t>VOC</a:t>
            </a:r>
            <a:r>
              <a:rPr lang="ja-JP" altLang="en-US" sz="1200" b="1" dirty="0" smtClean="0">
                <a:solidFill>
                  <a:schemeClr val="tx1"/>
                </a:solidFill>
                <a:latin typeface="+mn-ea"/>
              </a:rPr>
              <a:t>（揮発性有機化合物）とは常温常圧で蒸発しやすい有機化合物の総称で、塗料に含まれるトルエンや、金属や機器の洗浄溶剤に含まれるジクロロメタン等が挙げられます。</a:t>
            </a:r>
            <a:endParaRPr kumimoji="1" lang="en-US" altLang="ja-JP" sz="1200" b="1" dirty="0">
              <a:solidFill>
                <a:schemeClr val="tx1"/>
              </a:solidFill>
              <a:latin typeface="+mn-ea"/>
            </a:endParaRPr>
          </a:p>
        </p:txBody>
      </p:sp>
      <p:sp>
        <p:nvSpPr>
          <p:cNvPr id="6" name="テキスト ボックス 5"/>
          <p:cNvSpPr txBox="1"/>
          <p:nvPr/>
        </p:nvSpPr>
        <p:spPr>
          <a:xfrm>
            <a:off x="417783" y="6655529"/>
            <a:ext cx="4909770" cy="553998"/>
          </a:xfrm>
          <a:prstGeom prst="rect">
            <a:avLst/>
          </a:prstGeom>
          <a:noFill/>
        </p:spPr>
        <p:txBody>
          <a:bodyPr wrap="square" rtlCol="0">
            <a:spAutoFit/>
          </a:bodyPr>
          <a:lstStyle/>
          <a:p>
            <a:r>
              <a:rPr kumimoji="1" lang="ja-JP" altLang="en-US" sz="1600" b="1" u="sng" dirty="0" smtClean="0">
                <a:latin typeface="+mn-ea"/>
              </a:rPr>
              <a:t>溶剤使用量の削減や揮発</a:t>
            </a:r>
            <a:r>
              <a:rPr kumimoji="1" lang="ja-JP" altLang="en-US" sz="1600" b="1" u="sng" dirty="0">
                <a:latin typeface="+mn-ea"/>
              </a:rPr>
              <a:t>に</a:t>
            </a:r>
            <a:r>
              <a:rPr kumimoji="1" lang="ja-JP" altLang="en-US" sz="1600" b="1" u="sng" dirty="0" smtClean="0">
                <a:latin typeface="+mn-ea"/>
              </a:rPr>
              <a:t>よるロスの削減</a:t>
            </a:r>
            <a:r>
              <a:rPr kumimoji="1" lang="ja-JP" altLang="en-US" sz="1400" b="1" dirty="0" smtClean="0">
                <a:latin typeface="+mn-ea"/>
              </a:rPr>
              <a:t>により、コスト</a:t>
            </a:r>
            <a:r>
              <a:rPr kumimoji="1" lang="ja-JP" altLang="en-US" sz="1400" b="1" dirty="0">
                <a:latin typeface="+mn-ea"/>
              </a:rPr>
              <a:t>削減につながります。</a:t>
            </a:r>
          </a:p>
        </p:txBody>
      </p:sp>
      <p:sp>
        <p:nvSpPr>
          <p:cNvPr id="7" name="テキスト ボックス 6"/>
          <p:cNvSpPr txBox="1"/>
          <p:nvPr/>
        </p:nvSpPr>
        <p:spPr>
          <a:xfrm>
            <a:off x="417782" y="7549647"/>
            <a:ext cx="6126625" cy="769441"/>
          </a:xfrm>
          <a:prstGeom prst="rect">
            <a:avLst/>
          </a:prstGeom>
          <a:noFill/>
        </p:spPr>
        <p:txBody>
          <a:bodyPr wrap="square" rtlCol="0">
            <a:spAutoFit/>
          </a:bodyPr>
          <a:lstStyle/>
          <a:p>
            <a:r>
              <a:rPr kumimoji="1" lang="ja-JP" altLang="en-US" sz="1400" b="1" dirty="0" smtClean="0">
                <a:latin typeface="+mn-ea"/>
              </a:rPr>
              <a:t>大気への</a:t>
            </a:r>
            <a:r>
              <a:rPr kumimoji="1" lang="en-US" altLang="ja-JP" sz="1400" b="1" dirty="0" smtClean="0">
                <a:latin typeface="+mn-ea"/>
              </a:rPr>
              <a:t>VOC</a:t>
            </a:r>
            <a:r>
              <a:rPr kumimoji="1" lang="ja-JP" altLang="en-US" sz="1400" b="1" dirty="0" smtClean="0">
                <a:latin typeface="+mn-ea"/>
              </a:rPr>
              <a:t>排出量を削減することで、</a:t>
            </a:r>
            <a:r>
              <a:rPr kumimoji="1" lang="en-US" altLang="ja-JP" sz="1400" b="1" dirty="0" smtClean="0">
                <a:latin typeface="+mn-ea"/>
              </a:rPr>
              <a:t>CO</a:t>
            </a:r>
            <a:r>
              <a:rPr kumimoji="1" lang="en-US" altLang="ja-JP" sz="1400" b="1" baseline="-25000" dirty="0" smtClean="0">
                <a:latin typeface="+mn-ea"/>
              </a:rPr>
              <a:t>2</a:t>
            </a:r>
            <a:r>
              <a:rPr kumimoji="1" lang="ja-JP" altLang="en-US" sz="1400" b="1" dirty="0" smtClean="0">
                <a:latin typeface="+mn-ea"/>
              </a:rPr>
              <a:t>排出量も削減され、</a:t>
            </a:r>
            <a:endParaRPr kumimoji="1" lang="en-US" altLang="ja-JP" sz="1400" b="1" dirty="0" smtClean="0">
              <a:latin typeface="+mn-ea"/>
            </a:endParaRPr>
          </a:p>
          <a:p>
            <a:r>
              <a:rPr kumimoji="1" lang="ja-JP" altLang="en-US" sz="1600" b="1" u="sng" dirty="0" smtClean="0">
                <a:latin typeface="+mn-ea"/>
              </a:rPr>
              <a:t>地球温暖化の抑制（脱炭素）</a:t>
            </a:r>
            <a:r>
              <a:rPr kumimoji="1" lang="ja-JP" altLang="en-US" sz="1400" b="1" dirty="0" smtClean="0">
                <a:latin typeface="+mn-ea"/>
              </a:rPr>
              <a:t>につながります。</a:t>
            </a:r>
            <a:endParaRPr kumimoji="1" lang="en-US" altLang="ja-JP" sz="1400" b="1" dirty="0" smtClean="0">
              <a:latin typeface="+mn-ea"/>
            </a:endParaRPr>
          </a:p>
          <a:p>
            <a:r>
              <a:rPr kumimoji="1" lang="ja-JP" altLang="en-US" sz="1400" b="1" dirty="0">
                <a:latin typeface="+mn-ea"/>
              </a:rPr>
              <a:t>環境対策</a:t>
            </a:r>
            <a:r>
              <a:rPr kumimoji="1" lang="ja-JP" altLang="en-US" sz="1400" b="1" dirty="0" smtClean="0">
                <a:latin typeface="+mn-ea"/>
              </a:rPr>
              <a:t>に積極的であることをアピールでき、</a:t>
            </a:r>
            <a:r>
              <a:rPr kumimoji="1" lang="en-US" altLang="ja-JP" sz="1400" b="1" dirty="0" smtClean="0">
                <a:latin typeface="+mn-ea"/>
              </a:rPr>
              <a:t>SDGs</a:t>
            </a:r>
            <a:r>
              <a:rPr kumimoji="1" lang="ja-JP" altLang="en-US" sz="1400" b="1" dirty="0" smtClean="0">
                <a:latin typeface="+mn-ea"/>
              </a:rPr>
              <a:t>達成にも寄与します。</a:t>
            </a:r>
            <a:endParaRPr kumimoji="1" lang="en-US" altLang="ja-JP" sz="1050" b="1" dirty="0">
              <a:latin typeface="+mn-ea"/>
            </a:endParaRPr>
          </a:p>
        </p:txBody>
      </p:sp>
      <p:sp>
        <p:nvSpPr>
          <p:cNvPr id="8" name="テキスト ボックス 7"/>
          <p:cNvSpPr txBox="1"/>
          <p:nvPr/>
        </p:nvSpPr>
        <p:spPr>
          <a:xfrm>
            <a:off x="417783" y="8661143"/>
            <a:ext cx="5759960" cy="553998"/>
          </a:xfrm>
          <a:prstGeom prst="rect">
            <a:avLst/>
          </a:prstGeom>
          <a:noFill/>
        </p:spPr>
        <p:txBody>
          <a:bodyPr wrap="square" rtlCol="0">
            <a:spAutoFit/>
          </a:bodyPr>
          <a:lstStyle/>
          <a:p>
            <a:r>
              <a:rPr kumimoji="1" lang="ja-JP" altLang="en-US" sz="1400" b="1" dirty="0" smtClean="0">
                <a:latin typeface="+mn-ea"/>
              </a:rPr>
              <a:t>液漏れ防止や日陰での作業推奨等の揮発対策を</a:t>
            </a:r>
            <a:r>
              <a:rPr kumimoji="1" lang="ja-JP" altLang="en-US" sz="1400" b="1" dirty="0">
                <a:latin typeface="+mn-ea"/>
              </a:rPr>
              <a:t>行うこと</a:t>
            </a:r>
            <a:r>
              <a:rPr kumimoji="1" lang="ja-JP" altLang="en-US" sz="1400" b="1" dirty="0" smtClean="0">
                <a:latin typeface="+mn-ea"/>
              </a:rPr>
              <a:t>で、</a:t>
            </a:r>
            <a:endParaRPr kumimoji="1" lang="en-US" altLang="ja-JP" sz="1600" b="1" u="sng" dirty="0">
              <a:latin typeface="+mn-ea"/>
            </a:endParaRPr>
          </a:p>
          <a:p>
            <a:r>
              <a:rPr kumimoji="1" lang="ja-JP" altLang="en-US" sz="1600" b="1" u="sng" dirty="0" smtClean="0">
                <a:latin typeface="+mn-ea"/>
              </a:rPr>
              <a:t>作業場内濃度が抑制され</a:t>
            </a:r>
            <a:r>
              <a:rPr kumimoji="1" lang="ja-JP" altLang="en-US" sz="1400" b="1" dirty="0" smtClean="0">
                <a:latin typeface="+mn-ea"/>
              </a:rPr>
              <a:t>、作</a:t>
            </a:r>
            <a:r>
              <a:rPr kumimoji="1" lang="ja-JP" altLang="en-US" sz="1400" b="1" dirty="0">
                <a:latin typeface="+mn-ea"/>
              </a:rPr>
              <a:t>業者</a:t>
            </a:r>
            <a:r>
              <a:rPr kumimoji="1" lang="ja-JP" altLang="en-US" sz="1400" b="1" dirty="0" smtClean="0">
                <a:latin typeface="+mn-ea"/>
              </a:rPr>
              <a:t>の健康被害が抑えられます。</a:t>
            </a:r>
            <a:endParaRPr kumimoji="1" lang="ja-JP" altLang="en-US" sz="1400" b="1" dirty="0">
              <a:latin typeface="+mn-ea"/>
            </a:endParaRPr>
          </a:p>
        </p:txBody>
      </p:sp>
      <p:sp>
        <p:nvSpPr>
          <p:cNvPr id="9" name="楕円 8"/>
          <p:cNvSpPr/>
          <p:nvPr/>
        </p:nvSpPr>
        <p:spPr>
          <a:xfrm>
            <a:off x="299771" y="310780"/>
            <a:ext cx="1106418" cy="1106418"/>
          </a:xfrm>
          <a:prstGeom prst="ellipse">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mn-ea"/>
            </a:endParaRPr>
          </a:p>
        </p:txBody>
      </p:sp>
      <p:sp>
        <p:nvSpPr>
          <p:cNvPr id="10" name="正方形/長方形 9"/>
          <p:cNvSpPr/>
          <p:nvPr/>
        </p:nvSpPr>
        <p:spPr bwMode="white">
          <a:xfrm rot="20700000">
            <a:off x="256195" y="579561"/>
            <a:ext cx="1186543" cy="646331"/>
          </a:xfrm>
          <a:prstGeom prst="rect">
            <a:avLst/>
          </a:prstGeom>
          <a:ln>
            <a:noFill/>
          </a:ln>
        </p:spPr>
        <p:txBody>
          <a:bodyPr wrap="none">
            <a:spAutoFit/>
          </a:bodyPr>
          <a:lstStyle/>
          <a:p>
            <a:r>
              <a:rPr kumimoji="1" lang="en-US" altLang="ja-JP" sz="3600" b="1" dirty="0">
                <a:solidFill>
                  <a:schemeClr val="bg1"/>
                </a:solidFill>
                <a:latin typeface="+mn-ea"/>
              </a:rPr>
              <a:t>VOC</a:t>
            </a:r>
            <a:endParaRPr lang="ja-JP" altLang="en-US" sz="3600" dirty="0">
              <a:solidFill>
                <a:schemeClr val="bg1"/>
              </a:solidFill>
              <a:latin typeface="+mn-ea"/>
            </a:endParaRPr>
          </a:p>
        </p:txBody>
      </p:sp>
      <p:sp>
        <p:nvSpPr>
          <p:cNvPr id="11" name="ホームベース 10"/>
          <p:cNvSpPr/>
          <p:nvPr/>
        </p:nvSpPr>
        <p:spPr>
          <a:xfrm>
            <a:off x="287833" y="2421934"/>
            <a:ext cx="6300000" cy="396000"/>
          </a:xfrm>
          <a:prstGeom prst="homePlate">
            <a:avLst>
              <a:gd name="adj" fmla="val 107184"/>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b="1" dirty="0" smtClean="0">
                <a:solidFill>
                  <a:schemeClr val="bg1"/>
                </a:solidFill>
                <a:latin typeface="+mn-ea"/>
              </a:rPr>
              <a:t>VOC</a:t>
            </a:r>
            <a:r>
              <a:rPr kumimoji="1" lang="ja-JP" altLang="en-US" b="1" dirty="0" smtClean="0">
                <a:solidFill>
                  <a:schemeClr val="bg1"/>
                </a:solidFill>
                <a:latin typeface="+mn-ea"/>
              </a:rPr>
              <a:t>排出削減はなぜ必要か</a:t>
            </a:r>
            <a:endParaRPr kumimoji="1" lang="ja-JP" altLang="en-US" b="1" dirty="0">
              <a:solidFill>
                <a:schemeClr val="bg1"/>
              </a:solidFill>
              <a:latin typeface="+mn-ea"/>
            </a:endParaRPr>
          </a:p>
        </p:txBody>
      </p:sp>
      <p:sp>
        <p:nvSpPr>
          <p:cNvPr id="12" name="山形 11"/>
          <p:cNvSpPr/>
          <p:nvPr/>
        </p:nvSpPr>
        <p:spPr>
          <a:xfrm>
            <a:off x="417783" y="2960182"/>
            <a:ext cx="4680000" cy="288000"/>
          </a:xfrm>
          <a:prstGeom prst="chevron">
            <a:avLst/>
          </a:prstGeom>
          <a:solidFill>
            <a:schemeClr val="bg1">
              <a:lumMod val="85000"/>
            </a:schemeClr>
          </a:solidFill>
          <a:ln w="12700">
            <a:no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600" b="1" dirty="0" smtClean="0">
                <a:solidFill>
                  <a:schemeClr val="tx1"/>
                </a:solidFill>
                <a:latin typeface="+mn-ea"/>
              </a:rPr>
              <a:t>人の健康に影響を及ぼす要因</a:t>
            </a:r>
            <a:endParaRPr kumimoji="1" lang="ja-JP" altLang="en-US" sz="1600" b="1" dirty="0">
              <a:solidFill>
                <a:schemeClr val="tx1"/>
              </a:solidFill>
              <a:latin typeface="+mn-ea"/>
            </a:endParaRPr>
          </a:p>
        </p:txBody>
      </p:sp>
      <p:sp>
        <p:nvSpPr>
          <p:cNvPr id="13" name="角丸四角形 12"/>
          <p:cNvSpPr/>
          <p:nvPr/>
        </p:nvSpPr>
        <p:spPr>
          <a:xfrm>
            <a:off x="1539367" y="1014484"/>
            <a:ext cx="3802948" cy="396000"/>
          </a:xfrm>
          <a:prstGeom prst="roundRect">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smtClean="0">
                <a:latin typeface="+mn-ea"/>
              </a:rPr>
              <a:t>大阪府内の事業者の皆様</a:t>
            </a:r>
            <a:endParaRPr kumimoji="1" lang="ja-JP" altLang="en-US" b="1" dirty="0">
              <a:latin typeface="+mn-ea"/>
            </a:endParaRPr>
          </a:p>
        </p:txBody>
      </p:sp>
      <p:sp>
        <p:nvSpPr>
          <p:cNvPr id="14" name="ホームベース 13"/>
          <p:cNvSpPr/>
          <p:nvPr/>
        </p:nvSpPr>
        <p:spPr>
          <a:xfrm>
            <a:off x="287833" y="5808487"/>
            <a:ext cx="6300000" cy="396000"/>
          </a:xfrm>
          <a:prstGeom prst="homePlate">
            <a:avLst>
              <a:gd name="adj" fmla="val 107184"/>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b="1" dirty="0" smtClean="0">
                <a:solidFill>
                  <a:schemeClr val="bg1"/>
                </a:solidFill>
                <a:latin typeface="+mn-ea"/>
              </a:rPr>
              <a:t>VOC</a:t>
            </a:r>
            <a:r>
              <a:rPr kumimoji="1" lang="ja-JP" altLang="en-US" b="1" dirty="0" smtClean="0">
                <a:solidFill>
                  <a:schemeClr val="bg1"/>
                </a:solidFill>
                <a:latin typeface="+mn-ea"/>
              </a:rPr>
              <a:t>排出削減によるメリット</a:t>
            </a:r>
            <a:endParaRPr kumimoji="1" lang="ja-JP" altLang="en-US" b="1" dirty="0">
              <a:solidFill>
                <a:schemeClr val="bg1"/>
              </a:solidFill>
              <a:latin typeface="+mn-ea"/>
            </a:endParaRPr>
          </a:p>
        </p:txBody>
      </p:sp>
      <p:sp>
        <p:nvSpPr>
          <p:cNvPr id="15" name="山形 14"/>
          <p:cNvSpPr/>
          <p:nvPr/>
        </p:nvSpPr>
        <p:spPr>
          <a:xfrm>
            <a:off x="463062" y="6348430"/>
            <a:ext cx="4680000" cy="288000"/>
          </a:xfrm>
          <a:prstGeom prst="chevron">
            <a:avLst/>
          </a:prstGeom>
          <a:solidFill>
            <a:schemeClr val="bg1">
              <a:lumMod val="85000"/>
            </a:schemeClr>
          </a:solidFill>
          <a:ln w="12700">
            <a:no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600" b="1" dirty="0" smtClean="0">
                <a:solidFill>
                  <a:schemeClr val="tx1"/>
                </a:solidFill>
                <a:latin typeface="+mn-ea"/>
              </a:rPr>
              <a:t>コスト削減</a:t>
            </a:r>
            <a:endParaRPr kumimoji="1" lang="ja-JP" altLang="en-US" sz="1600" b="1" dirty="0">
              <a:solidFill>
                <a:schemeClr val="tx1"/>
              </a:solidFill>
              <a:latin typeface="+mn-ea"/>
            </a:endParaRPr>
          </a:p>
        </p:txBody>
      </p:sp>
      <p:sp>
        <p:nvSpPr>
          <p:cNvPr id="16" name="山形 15"/>
          <p:cNvSpPr/>
          <p:nvPr/>
        </p:nvSpPr>
        <p:spPr>
          <a:xfrm>
            <a:off x="463063" y="7254647"/>
            <a:ext cx="4680000" cy="288000"/>
          </a:xfrm>
          <a:prstGeom prst="chevron">
            <a:avLst/>
          </a:prstGeom>
          <a:solidFill>
            <a:schemeClr val="bg1">
              <a:lumMod val="85000"/>
            </a:schemeClr>
          </a:solidFill>
          <a:ln w="12700">
            <a:no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600" b="1" dirty="0" smtClean="0">
                <a:solidFill>
                  <a:schemeClr val="tx1"/>
                </a:solidFill>
                <a:latin typeface="+mn-ea"/>
              </a:rPr>
              <a:t>環境</a:t>
            </a:r>
            <a:r>
              <a:rPr kumimoji="1" lang="ja-JP" altLang="en-US" sz="1600" b="1" dirty="0">
                <a:solidFill>
                  <a:schemeClr val="tx1"/>
                </a:solidFill>
                <a:latin typeface="+mn-ea"/>
              </a:rPr>
              <a:t>保全</a:t>
            </a:r>
            <a:r>
              <a:rPr kumimoji="1" lang="ja-JP" altLang="en-US" sz="1600" b="1" dirty="0" smtClean="0">
                <a:solidFill>
                  <a:schemeClr val="tx1"/>
                </a:solidFill>
                <a:latin typeface="+mn-ea"/>
              </a:rPr>
              <a:t>への貢献</a:t>
            </a:r>
            <a:endParaRPr kumimoji="1" lang="ja-JP" altLang="en-US" sz="1600" b="1" dirty="0">
              <a:solidFill>
                <a:schemeClr val="tx1"/>
              </a:solidFill>
              <a:latin typeface="+mn-ea"/>
            </a:endParaRPr>
          </a:p>
        </p:txBody>
      </p:sp>
      <p:sp>
        <p:nvSpPr>
          <p:cNvPr id="17" name="山形 16"/>
          <p:cNvSpPr/>
          <p:nvPr/>
        </p:nvSpPr>
        <p:spPr>
          <a:xfrm>
            <a:off x="463062" y="8361013"/>
            <a:ext cx="4680000" cy="288000"/>
          </a:xfrm>
          <a:prstGeom prst="chevron">
            <a:avLst/>
          </a:prstGeom>
          <a:solidFill>
            <a:schemeClr val="bg1">
              <a:lumMod val="85000"/>
            </a:schemeClr>
          </a:solidFill>
          <a:ln w="12700">
            <a:no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600" b="1" dirty="0" smtClean="0">
                <a:solidFill>
                  <a:schemeClr val="tx1"/>
                </a:solidFill>
                <a:latin typeface="+mn-ea"/>
              </a:rPr>
              <a:t>作業環境の改善</a:t>
            </a:r>
            <a:endParaRPr kumimoji="1" lang="ja-JP" altLang="en-US" sz="1600" b="1" dirty="0">
              <a:solidFill>
                <a:schemeClr val="tx1"/>
              </a:solidFill>
              <a:latin typeface="+mn-ea"/>
            </a:endParaRPr>
          </a:p>
        </p:txBody>
      </p:sp>
      <p:pic>
        <p:nvPicPr>
          <p:cNvPr id="18" name="Picture 2" descr="https://3.bp.blogspot.com/-GKmtIvGGpZA/USNoTE7YUyI/AAAAAAAANUY/tNP9ldcnOSI/s1600/money_bag_yen.png"/>
          <p:cNvPicPr>
            <a:picLocks noChangeAspect="1" noChangeArrowheads="1"/>
          </p:cNvPicPr>
          <p:nvPr/>
        </p:nvPicPr>
        <p:blipFill>
          <a:blip r:embed="rId2" cstate="print">
            <a:extLst>
              <a:ext uri="{BEBA8EAE-BF5A-486C-A8C5-ECC9F3942E4B}">
                <a14:imgProps xmlns:a14="http://schemas.microsoft.com/office/drawing/2010/main">
                  <a14:imgLayer r:embed="rId3">
                    <a14:imgEffect>
                      <a14:brightnessContrast contrast="-20000"/>
                    </a14:imgEffect>
                  </a14:imgLayer>
                </a14:imgProps>
              </a:ext>
              <a:ext uri="{28A0092B-C50C-407E-A947-70E740481C1C}">
                <a14:useLocalDpi xmlns:a14="http://schemas.microsoft.com/office/drawing/2010/main" val="0"/>
              </a:ext>
            </a:extLst>
          </a:blip>
          <a:srcRect/>
          <a:stretch>
            <a:fillRect/>
          </a:stretch>
        </p:blipFill>
        <p:spPr bwMode="auto">
          <a:xfrm>
            <a:off x="5436144" y="6308733"/>
            <a:ext cx="941616" cy="1025011"/>
          </a:xfrm>
          <a:prstGeom prst="rect">
            <a:avLst/>
          </a:prstGeom>
          <a:noFill/>
          <a:ln>
            <a:noFill/>
          </a:ln>
          <a:extLst>
            <a:ext uri="{909E8E84-426E-40DD-AFC4-6F175D3DCCD1}">
              <a14:hiddenFill xmlns:a14="http://schemas.microsoft.com/office/drawing/2010/main">
                <a:solidFill>
                  <a:srgbClr val="FFFFFF"/>
                </a:solidFill>
              </a14:hiddenFill>
            </a:ext>
          </a:extLst>
        </p:spPr>
      </p:pic>
      <p:grpSp>
        <p:nvGrpSpPr>
          <p:cNvPr id="19" name="グループ化 18"/>
          <p:cNvGrpSpPr/>
          <p:nvPr/>
        </p:nvGrpSpPr>
        <p:grpSpPr>
          <a:xfrm>
            <a:off x="5820186" y="8209940"/>
            <a:ext cx="748436" cy="853302"/>
            <a:chOff x="5891846" y="7911922"/>
            <a:chExt cx="513396" cy="585330"/>
          </a:xfrm>
        </p:grpSpPr>
        <p:grpSp>
          <p:nvGrpSpPr>
            <p:cNvPr id="20" name="グループ化 19"/>
            <p:cNvGrpSpPr/>
            <p:nvPr/>
          </p:nvGrpSpPr>
          <p:grpSpPr>
            <a:xfrm>
              <a:off x="5891846" y="8089782"/>
              <a:ext cx="377323" cy="407470"/>
              <a:chOff x="6131828" y="8297035"/>
              <a:chExt cx="431709" cy="447033"/>
            </a:xfrm>
          </p:grpSpPr>
          <p:sp>
            <p:nvSpPr>
              <p:cNvPr id="22" name="円柱 21"/>
              <p:cNvSpPr/>
              <p:nvPr/>
            </p:nvSpPr>
            <p:spPr>
              <a:xfrm>
                <a:off x="6131828" y="8297035"/>
                <a:ext cx="431709" cy="447033"/>
              </a:xfrm>
              <a:prstGeom prst="can">
                <a:avLst>
                  <a:gd name="adj" fmla="val 37356"/>
                </a:avLst>
              </a:prstGeom>
              <a:solidFill>
                <a:schemeClr val="bg1">
                  <a:lumMod val="65000"/>
                </a:schemeClr>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 name="楕円 22"/>
              <p:cNvSpPr/>
              <p:nvPr/>
            </p:nvSpPr>
            <p:spPr>
              <a:xfrm>
                <a:off x="6181278" y="8327342"/>
                <a:ext cx="332470" cy="99439"/>
              </a:xfrm>
              <a:prstGeom prst="ellipse">
                <a:avLst/>
              </a:prstGeom>
              <a:solidFill>
                <a:schemeClr val="tx1">
                  <a:lumMod val="85000"/>
                  <a:lumOff val="15000"/>
                </a:schemeClr>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 name="フリーフォーム 23"/>
              <p:cNvSpPr/>
              <p:nvPr/>
            </p:nvSpPr>
            <p:spPr>
              <a:xfrm>
                <a:off x="6328410" y="8374312"/>
                <a:ext cx="194857" cy="283447"/>
              </a:xfrm>
              <a:custGeom>
                <a:avLst/>
                <a:gdLst>
                  <a:gd name="connsiteX0" fmla="*/ 171450 w 194857"/>
                  <a:gd name="connsiteY0" fmla="*/ 78 h 283447"/>
                  <a:gd name="connsiteX1" fmla="*/ 183356 w 194857"/>
                  <a:gd name="connsiteY1" fmla="*/ 21509 h 283447"/>
                  <a:gd name="connsiteX2" fmla="*/ 190500 w 194857"/>
                  <a:gd name="connsiteY2" fmla="*/ 35797 h 283447"/>
                  <a:gd name="connsiteX3" fmla="*/ 190500 w 194857"/>
                  <a:gd name="connsiteY3" fmla="*/ 95328 h 283447"/>
                  <a:gd name="connsiteX4" fmla="*/ 188118 w 194857"/>
                  <a:gd name="connsiteY4" fmla="*/ 114378 h 283447"/>
                  <a:gd name="connsiteX5" fmla="*/ 185737 w 194857"/>
                  <a:gd name="connsiteY5" fmla="*/ 138190 h 283447"/>
                  <a:gd name="connsiteX6" fmla="*/ 183356 w 194857"/>
                  <a:gd name="connsiteY6" fmla="*/ 204865 h 283447"/>
                  <a:gd name="connsiteX7" fmla="*/ 157162 w 194857"/>
                  <a:gd name="connsiteY7" fmla="*/ 202484 h 283447"/>
                  <a:gd name="connsiteX8" fmla="*/ 152400 w 194857"/>
                  <a:gd name="connsiteY8" fmla="*/ 188197 h 283447"/>
                  <a:gd name="connsiteX9" fmla="*/ 150018 w 194857"/>
                  <a:gd name="connsiteY9" fmla="*/ 181053 h 283447"/>
                  <a:gd name="connsiteX10" fmla="*/ 147637 w 194857"/>
                  <a:gd name="connsiteY10" fmla="*/ 147715 h 283447"/>
                  <a:gd name="connsiteX11" fmla="*/ 145256 w 194857"/>
                  <a:gd name="connsiteY11" fmla="*/ 133428 h 283447"/>
                  <a:gd name="connsiteX12" fmla="*/ 138112 w 194857"/>
                  <a:gd name="connsiteY12" fmla="*/ 128665 h 283447"/>
                  <a:gd name="connsiteX13" fmla="*/ 126206 w 194857"/>
                  <a:gd name="connsiteY13" fmla="*/ 131047 h 283447"/>
                  <a:gd name="connsiteX14" fmla="*/ 123825 w 194857"/>
                  <a:gd name="connsiteY14" fmla="*/ 138190 h 283447"/>
                  <a:gd name="connsiteX15" fmla="*/ 119062 w 194857"/>
                  <a:gd name="connsiteY15" fmla="*/ 145334 h 283447"/>
                  <a:gd name="connsiteX16" fmla="*/ 111918 w 194857"/>
                  <a:gd name="connsiteY16" fmla="*/ 166765 h 283447"/>
                  <a:gd name="connsiteX17" fmla="*/ 92868 w 194857"/>
                  <a:gd name="connsiteY17" fmla="*/ 164384 h 283447"/>
                  <a:gd name="connsiteX18" fmla="*/ 80962 w 194857"/>
                  <a:gd name="connsiteY18" fmla="*/ 147715 h 283447"/>
                  <a:gd name="connsiteX19" fmla="*/ 78581 w 194857"/>
                  <a:gd name="connsiteY19" fmla="*/ 140572 h 283447"/>
                  <a:gd name="connsiteX20" fmla="*/ 71437 w 194857"/>
                  <a:gd name="connsiteY20" fmla="*/ 138190 h 283447"/>
                  <a:gd name="connsiteX21" fmla="*/ 59531 w 194857"/>
                  <a:gd name="connsiteY21" fmla="*/ 140572 h 283447"/>
                  <a:gd name="connsiteX22" fmla="*/ 57150 w 194857"/>
                  <a:gd name="connsiteY22" fmla="*/ 147715 h 283447"/>
                  <a:gd name="connsiteX23" fmla="*/ 54768 w 194857"/>
                  <a:gd name="connsiteY23" fmla="*/ 242965 h 283447"/>
                  <a:gd name="connsiteX24" fmla="*/ 45243 w 194857"/>
                  <a:gd name="connsiteY24" fmla="*/ 283447 h 283447"/>
                  <a:gd name="connsiteX25" fmla="*/ 28575 w 194857"/>
                  <a:gd name="connsiteY25" fmla="*/ 281065 h 283447"/>
                  <a:gd name="connsiteX26" fmla="*/ 23812 w 194857"/>
                  <a:gd name="connsiteY26" fmla="*/ 266778 h 283447"/>
                  <a:gd name="connsiteX27" fmla="*/ 21431 w 194857"/>
                  <a:gd name="connsiteY27" fmla="*/ 126284 h 283447"/>
                  <a:gd name="connsiteX28" fmla="*/ 19050 w 194857"/>
                  <a:gd name="connsiteY28" fmla="*/ 107234 h 283447"/>
                  <a:gd name="connsiteX29" fmla="*/ 16668 w 194857"/>
                  <a:gd name="connsiteY29" fmla="*/ 76278 h 283447"/>
                  <a:gd name="connsiteX30" fmla="*/ 14287 w 194857"/>
                  <a:gd name="connsiteY30" fmla="*/ 66753 h 283447"/>
                  <a:gd name="connsiteX31" fmla="*/ 4762 w 194857"/>
                  <a:gd name="connsiteY31" fmla="*/ 52465 h 283447"/>
                  <a:gd name="connsiteX32" fmla="*/ 0 w 194857"/>
                  <a:gd name="connsiteY32" fmla="*/ 45322 h 283447"/>
                  <a:gd name="connsiteX33" fmla="*/ 7143 w 194857"/>
                  <a:gd name="connsiteY33" fmla="*/ 42940 h 283447"/>
                  <a:gd name="connsiteX34" fmla="*/ 42862 w 194857"/>
                  <a:gd name="connsiteY34" fmla="*/ 38178 h 283447"/>
                  <a:gd name="connsiteX35" fmla="*/ 71437 w 194857"/>
                  <a:gd name="connsiteY35" fmla="*/ 33415 h 283447"/>
                  <a:gd name="connsiteX36" fmla="*/ 78581 w 194857"/>
                  <a:gd name="connsiteY36" fmla="*/ 31034 h 283447"/>
                  <a:gd name="connsiteX37" fmla="*/ 126206 w 194857"/>
                  <a:gd name="connsiteY37" fmla="*/ 21509 h 283447"/>
                  <a:gd name="connsiteX38" fmla="*/ 152400 w 194857"/>
                  <a:gd name="connsiteY38" fmla="*/ 19128 h 283447"/>
                  <a:gd name="connsiteX39" fmla="*/ 161925 w 194857"/>
                  <a:gd name="connsiteY39" fmla="*/ 16747 h 283447"/>
                  <a:gd name="connsiteX40" fmla="*/ 169068 w 194857"/>
                  <a:gd name="connsiteY40" fmla="*/ 14365 h 283447"/>
                  <a:gd name="connsiteX41" fmla="*/ 171450 w 194857"/>
                  <a:gd name="connsiteY41" fmla="*/ 78 h 2834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Lst>
                <a:rect l="l" t="t" r="r" b="b"/>
                <a:pathLst>
                  <a:path w="194857" h="283447">
                    <a:moveTo>
                      <a:pt x="171450" y="78"/>
                    </a:moveTo>
                    <a:cubicBezTo>
                      <a:pt x="173831" y="1269"/>
                      <a:pt x="179942" y="13544"/>
                      <a:pt x="183356" y="21509"/>
                    </a:cubicBezTo>
                    <a:cubicBezTo>
                      <a:pt x="189272" y="35314"/>
                      <a:pt x="181345" y="22066"/>
                      <a:pt x="190500" y="35797"/>
                    </a:cubicBezTo>
                    <a:cubicBezTo>
                      <a:pt x="198269" y="59105"/>
                      <a:pt x="193966" y="43345"/>
                      <a:pt x="190500" y="95328"/>
                    </a:cubicBezTo>
                    <a:cubicBezTo>
                      <a:pt x="190074" y="101713"/>
                      <a:pt x="188825" y="108018"/>
                      <a:pt x="188118" y="114378"/>
                    </a:cubicBezTo>
                    <a:cubicBezTo>
                      <a:pt x="187237" y="122306"/>
                      <a:pt x="186531" y="130253"/>
                      <a:pt x="185737" y="138190"/>
                    </a:cubicBezTo>
                    <a:cubicBezTo>
                      <a:pt x="184943" y="160415"/>
                      <a:pt x="192388" y="184543"/>
                      <a:pt x="183356" y="204865"/>
                    </a:cubicBezTo>
                    <a:cubicBezTo>
                      <a:pt x="179795" y="212877"/>
                      <a:pt x="164881" y="206640"/>
                      <a:pt x="157162" y="202484"/>
                    </a:cubicBezTo>
                    <a:cubicBezTo>
                      <a:pt x="152742" y="200104"/>
                      <a:pt x="153987" y="192959"/>
                      <a:pt x="152400" y="188197"/>
                    </a:cubicBezTo>
                    <a:lnTo>
                      <a:pt x="150018" y="181053"/>
                    </a:lnTo>
                    <a:cubicBezTo>
                      <a:pt x="149224" y="169940"/>
                      <a:pt x="148745" y="158801"/>
                      <a:pt x="147637" y="147715"/>
                    </a:cubicBezTo>
                    <a:cubicBezTo>
                      <a:pt x="147157" y="142911"/>
                      <a:pt x="147415" y="137746"/>
                      <a:pt x="145256" y="133428"/>
                    </a:cubicBezTo>
                    <a:cubicBezTo>
                      <a:pt x="143976" y="130868"/>
                      <a:pt x="140493" y="130253"/>
                      <a:pt x="138112" y="128665"/>
                    </a:cubicBezTo>
                    <a:cubicBezTo>
                      <a:pt x="134143" y="129459"/>
                      <a:pt x="129574" y="128802"/>
                      <a:pt x="126206" y="131047"/>
                    </a:cubicBezTo>
                    <a:cubicBezTo>
                      <a:pt x="124118" y="132439"/>
                      <a:pt x="124947" y="135945"/>
                      <a:pt x="123825" y="138190"/>
                    </a:cubicBezTo>
                    <a:cubicBezTo>
                      <a:pt x="122545" y="140750"/>
                      <a:pt x="120650" y="142953"/>
                      <a:pt x="119062" y="145334"/>
                    </a:cubicBezTo>
                    <a:cubicBezTo>
                      <a:pt x="119024" y="145564"/>
                      <a:pt x="117692" y="165610"/>
                      <a:pt x="111918" y="166765"/>
                    </a:cubicBezTo>
                    <a:cubicBezTo>
                      <a:pt x="105643" y="168020"/>
                      <a:pt x="99218" y="165178"/>
                      <a:pt x="92868" y="164384"/>
                    </a:cubicBezTo>
                    <a:cubicBezTo>
                      <a:pt x="80962" y="160415"/>
                      <a:pt x="86519" y="164384"/>
                      <a:pt x="80962" y="147715"/>
                    </a:cubicBezTo>
                    <a:cubicBezTo>
                      <a:pt x="80168" y="145334"/>
                      <a:pt x="80962" y="141366"/>
                      <a:pt x="78581" y="140572"/>
                    </a:cubicBezTo>
                    <a:lnTo>
                      <a:pt x="71437" y="138190"/>
                    </a:lnTo>
                    <a:cubicBezTo>
                      <a:pt x="67468" y="138984"/>
                      <a:pt x="62899" y="138327"/>
                      <a:pt x="59531" y="140572"/>
                    </a:cubicBezTo>
                    <a:cubicBezTo>
                      <a:pt x="57443" y="141964"/>
                      <a:pt x="57267" y="145208"/>
                      <a:pt x="57150" y="147715"/>
                    </a:cubicBezTo>
                    <a:cubicBezTo>
                      <a:pt x="55674" y="179441"/>
                      <a:pt x="55902" y="211225"/>
                      <a:pt x="54768" y="242965"/>
                    </a:cubicBezTo>
                    <a:cubicBezTo>
                      <a:pt x="53331" y="283203"/>
                      <a:pt x="64241" y="277112"/>
                      <a:pt x="45243" y="283447"/>
                    </a:cubicBezTo>
                    <a:cubicBezTo>
                      <a:pt x="39687" y="282653"/>
                      <a:pt x="33005" y="284511"/>
                      <a:pt x="28575" y="281065"/>
                    </a:cubicBezTo>
                    <a:cubicBezTo>
                      <a:pt x="24612" y="277983"/>
                      <a:pt x="23812" y="266778"/>
                      <a:pt x="23812" y="266778"/>
                    </a:cubicBezTo>
                    <a:cubicBezTo>
                      <a:pt x="23018" y="219947"/>
                      <a:pt x="22828" y="173101"/>
                      <a:pt x="21431" y="126284"/>
                    </a:cubicBezTo>
                    <a:cubicBezTo>
                      <a:pt x="21240" y="119887"/>
                      <a:pt x="19657" y="113605"/>
                      <a:pt x="19050" y="107234"/>
                    </a:cubicBezTo>
                    <a:cubicBezTo>
                      <a:pt x="18069" y="96931"/>
                      <a:pt x="17877" y="86556"/>
                      <a:pt x="16668" y="76278"/>
                    </a:cubicBezTo>
                    <a:cubicBezTo>
                      <a:pt x="16286" y="73028"/>
                      <a:pt x="15751" y="69680"/>
                      <a:pt x="14287" y="66753"/>
                    </a:cubicBezTo>
                    <a:cubicBezTo>
                      <a:pt x="11727" y="61633"/>
                      <a:pt x="7937" y="57228"/>
                      <a:pt x="4762" y="52465"/>
                    </a:cubicBezTo>
                    <a:lnTo>
                      <a:pt x="0" y="45322"/>
                    </a:lnTo>
                    <a:cubicBezTo>
                      <a:pt x="2381" y="44528"/>
                      <a:pt x="4693" y="43485"/>
                      <a:pt x="7143" y="42940"/>
                    </a:cubicBezTo>
                    <a:cubicBezTo>
                      <a:pt x="20597" y="39950"/>
                      <a:pt x="28428" y="40240"/>
                      <a:pt x="42862" y="38178"/>
                    </a:cubicBezTo>
                    <a:cubicBezTo>
                      <a:pt x="52421" y="36812"/>
                      <a:pt x="62276" y="36468"/>
                      <a:pt x="71437" y="33415"/>
                    </a:cubicBezTo>
                    <a:cubicBezTo>
                      <a:pt x="73818" y="32621"/>
                      <a:pt x="76159" y="31694"/>
                      <a:pt x="78581" y="31034"/>
                    </a:cubicBezTo>
                    <a:cubicBezTo>
                      <a:pt x="94285" y="26752"/>
                      <a:pt x="110004" y="23309"/>
                      <a:pt x="126206" y="21509"/>
                    </a:cubicBezTo>
                    <a:cubicBezTo>
                      <a:pt x="134920" y="20541"/>
                      <a:pt x="143669" y="19922"/>
                      <a:pt x="152400" y="19128"/>
                    </a:cubicBezTo>
                    <a:cubicBezTo>
                      <a:pt x="155575" y="18334"/>
                      <a:pt x="158778" y="17646"/>
                      <a:pt x="161925" y="16747"/>
                    </a:cubicBezTo>
                    <a:cubicBezTo>
                      <a:pt x="164338" y="16057"/>
                      <a:pt x="167777" y="16517"/>
                      <a:pt x="169068" y="14365"/>
                    </a:cubicBezTo>
                    <a:cubicBezTo>
                      <a:pt x="170701" y="11642"/>
                      <a:pt x="169069" y="-1113"/>
                      <a:pt x="171450" y="78"/>
                    </a:cubicBezTo>
                    <a:close/>
                  </a:path>
                </a:pathLst>
              </a:cu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21" name="乗算 20"/>
            <p:cNvSpPr/>
            <p:nvPr/>
          </p:nvSpPr>
          <p:spPr>
            <a:xfrm>
              <a:off x="6045242" y="7911922"/>
              <a:ext cx="360000" cy="360000"/>
            </a:xfrm>
            <a:prstGeom prst="mathMultiply">
              <a:avLst>
                <a:gd name="adj1" fmla="val 11393"/>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pic>
        <p:nvPicPr>
          <p:cNvPr id="25" name="図 24"/>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533349" y="9382735"/>
            <a:ext cx="1084209" cy="311320"/>
          </a:xfrm>
          <a:prstGeom prst="rect">
            <a:avLst/>
          </a:prstGeom>
          <a:noFill/>
          <a:ln w="19050">
            <a:noFill/>
            <a:prstDash val="solid"/>
          </a:ln>
        </p:spPr>
      </p:pic>
      <p:grpSp>
        <p:nvGrpSpPr>
          <p:cNvPr id="26" name="グループ化 25"/>
          <p:cNvGrpSpPr/>
          <p:nvPr/>
        </p:nvGrpSpPr>
        <p:grpSpPr>
          <a:xfrm>
            <a:off x="5533349" y="808150"/>
            <a:ext cx="1039767" cy="597990"/>
            <a:chOff x="7045957" y="1992987"/>
            <a:chExt cx="1064605" cy="612275"/>
          </a:xfrm>
        </p:grpSpPr>
        <p:sp>
          <p:nvSpPr>
            <p:cNvPr id="27" name="フローチャート: データ 35"/>
            <p:cNvSpPr/>
            <p:nvPr/>
          </p:nvSpPr>
          <p:spPr>
            <a:xfrm rot="16200000">
              <a:off x="7049540" y="2209136"/>
              <a:ext cx="356369" cy="363533"/>
            </a:xfrm>
            <a:custGeom>
              <a:avLst/>
              <a:gdLst>
                <a:gd name="connsiteX0" fmla="*/ 0 w 10000"/>
                <a:gd name="connsiteY0" fmla="*/ 10000 h 10000"/>
                <a:gd name="connsiteX1" fmla="*/ 2000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10000"/>
                <a:gd name="connsiteY0" fmla="*/ 10000 h 10051"/>
                <a:gd name="connsiteX1" fmla="*/ 2000 w 10000"/>
                <a:gd name="connsiteY1" fmla="*/ 0 h 10051"/>
                <a:gd name="connsiteX2" fmla="*/ 10000 w 10000"/>
                <a:gd name="connsiteY2" fmla="*/ 0 h 10051"/>
                <a:gd name="connsiteX3" fmla="*/ 2512 w 10000"/>
                <a:gd name="connsiteY3" fmla="*/ 10051 h 10051"/>
                <a:gd name="connsiteX4" fmla="*/ 0 w 10000"/>
                <a:gd name="connsiteY4" fmla="*/ 10000 h 10051"/>
                <a:gd name="connsiteX0" fmla="*/ 0 w 14317"/>
                <a:gd name="connsiteY0" fmla="*/ 9949 h 10051"/>
                <a:gd name="connsiteX1" fmla="*/ 6317 w 14317"/>
                <a:gd name="connsiteY1" fmla="*/ 0 h 10051"/>
                <a:gd name="connsiteX2" fmla="*/ 14317 w 14317"/>
                <a:gd name="connsiteY2" fmla="*/ 0 h 10051"/>
                <a:gd name="connsiteX3" fmla="*/ 6829 w 14317"/>
                <a:gd name="connsiteY3" fmla="*/ 10051 h 10051"/>
                <a:gd name="connsiteX4" fmla="*/ 0 w 14317"/>
                <a:gd name="connsiteY4" fmla="*/ 9949 h 10051"/>
                <a:gd name="connsiteX0" fmla="*/ 0 w 14317"/>
                <a:gd name="connsiteY0" fmla="*/ 10203 h 10305"/>
                <a:gd name="connsiteX1" fmla="*/ 9024 w 14317"/>
                <a:gd name="connsiteY1" fmla="*/ 0 h 10305"/>
                <a:gd name="connsiteX2" fmla="*/ 14317 w 14317"/>
                <a:gd name="connsiteY2" fmla="*/ 254 h 10305"/>
                <a:gd name="connsiteX3" fmla="*/ 6829 w 14317"/>
                <a:gd name="connsiteY3" fmla="*/ 10305 h 10305"/>
                <a:gd name="connsiteX4" fmla="*/ 0 w 14317"/>
                <a:gd name="connsiteY4" fmla="*/ 10203 h 10305"/>
                <a:gd name="connsiteX0" fmla="*/ 0 w 14537"/>
                <a:gd name="connsiteY0" fmla="*/ 10203 h 10305"/>
                <a:gd name="connsiteX1" fmla="*/ 9024 w 14537"/>
                <a:gd name="connsiteY1" fmla="*/ 0 h 10305"/>
                <a:gd name="connsiteX2" fmla="*/ 14537 w 14537"/>
                <a:gd name="connsiteY2" fmla="*/ 0 h 10305"/>
                <a:gd name="connsiteX3" fmla="*/ 6829 w 14537"/>
                <a:gd name="connsiteY3" fmla="*/ 10305 h 10305"/>
                <a:gd name="connsiteX4" fmla="*/ 0 w 14537"/>
                <a:gd name="connsiteY4" fmla="*/ 10203 h 1030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537" h="10305">
                  <a:moveTo>
                    <a:pt x="0" y="10203"/>
                  </a:moveTo>
                  <a:lnTo>
                    <a:pt x="9024" y="0"/>
                  </a:lnTo>
                  <a:lnTo>
                    <a:pt x="14537" y="0"/>
                  </a:lnTo>
                  <a:lnTo>
                    <a:pt x="6829" y="10305"/>
                  </a:lnTo>
                  <a:lnTo>
                    <a:pt x="0" y="10203"/>
                  </a:lnTo>
                  <a:close/>
                </a:path>
              </a:pathLst>
            </a:custGeom>
            <a:solidFill>
              <a:schemeClr val="tx1">
                <a:lumMod val="65000"/>
                <a:lumOff val="35000"/>
              </a:schemeClr>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 name="正方形/長方形 36"/>
            <p:cNvSpPr/>
            <p:nvPr/>
          </p:nvSpPr>
          <p:spPr>
            <a:xfrm>
              <a:off x="7409491" y="2165191"/>
              <a:ext cx="697773" cy="401802"/>
            </a:xfrm>
            <a:custGeom>
              <a:avLst/>
              <a:gdLst>
                <a:gd name="connsiteX0" fmla="*/ 0 w 957263"/>
                <a:gd name="connsiteY0" fmla="*/ 0 h 433387"/>
                <a:gd name="connsiteX1" fmla="*/ 957263 w 957263"/>
                <a:gd name="connsiteY1" fmla="*/ 0 h 433387"/>
                <a:gd name="connsiteX2" fmla="*/ 957263 w 957263"/>
                <a:gd name="connsiteY2" fmla="*/ 433387 h 433387"/>
                <a:gd name="connsiteX3" fmla="*/ 0 w 957263"/>
                <a:gd name="connsiteY3" fmla="*/ 433387 h 433387"/>
                <a:gd name="connsiteX4" fmla="*/ 0 w 957263"/>
                <a:gd name="connsiteY4" fmla="*/ 0 h 433387"/>
                <a:gd name="connsiteX0" fmla="*/ 0 w 957263"/>
                <a:gd name="connsiteY0" fmla="*/ 2382 h 435769"/>
                <a:gd name="connsiteX1" fmla="*/ 266700 w 957263"/>
                <a:gd name="connsiteY1" fmla="*/ 0 h 435769"/>
                <a:gd name="connsiteX2" fmla="*/ 957263 w 957263"/>
                <a:gd name="connsiteY2" fmla="*/ 2382 h 435769"/>
                <a:gd name="connsiteX3" fmla="*/ 957263 w 957263"/>
                <a:gd name="connsiteY3" fmla="*/ 435769 h 435769"/>
                <a:gd name="connsiteX4" fmla="*/ 0 w 957263"/>
                <a:gd name="connsiteY4" fmla="*/ 435769 h 435769"/>
                <a:gd name="connsiteX5" fmla="*/ 0 w 957263"/>
                <a:gd name="connsiteY5" fmla="*/ 2382 h 435769"/>
                <a:gd name="connsiteX0" fmla="*/ 0 w 957263"/>
                <a:gd name="connsiteY0" fmla="*/ 0 h 433387"/>
                <a:gd name="connsiteX1" fmla="*/ 452437 w 957263"/>
                <a:gd name="connsiteY1" fmla="*/ 100011 h 433387"/>
                <a:gd name="connsiteX2" fmla="*/ 957263 w 957263"/>
                <a:gd name="connsiteY2" fmla="*/ 0 h 433387"/>
                <a:gd name="connsiteX3" fmla="*/ 957263 w 957263"/>
                <a:gd name="connsiteY3" fmla="*/ 433387 h 433387"/>
                <a:gd name="connsiteX4" fmla="*/ 0 w 957263"/>
                <a:gd name="connsiteY4" fmla="*/ 433387 h 433387"/>
                <a:gd name="connsiteX5" fmla="*/ 0 w 957263"/>
                <a:gd name="connsiteY5" fmla="*/ 0 h 433387"/>
                <a:gd name="connsiteX0" fmla="*/ 0 w 957263"/>
                <a:gd name="connsiteY0" fmla="*/ 4764 h 438151"/>
                <a:gd name="connsiteX1" fmla="*/ 469106 w 957263"/>
                <a:gd name="connsiteY1" fmla="*/ 0 h 438151"/>
                <a:gd name="connsiteX2" fmla="*/ 957263 w 957263"/>
                <a:gd name="connsiteY2" fmla="*/ 4764 h 438151"/>
                <a:gd name="connsiteX3" fmla="*/ 957263 w 957263"/>
                <a:gd name="connsiteY3" fmla="*/ 438151 h 438151"/>
                <a:gd name="connsiteX4" fmla="*/ 0 w 957263"/>
                <a:gd name="connsiteY4" fmla="*/ 438151 h 438151"/>
                <a:gd name="connsiteX5" fmla="*/ 0 w 957263"/>
                <a:gd name="connsiteY5" fmla="*/ 4764 h 438151"/>
                <a:gd name="connsiteX0" fmla="*/ 4762 w 957263"/>
                <a:gd name="connsiteY0" fmla="*/ 304801 h 438151"/>
                <a:gd name="connsiteX1" fmla="*/ 469106 w 957263"/>
                <a:gd name="connsiteY1" fmla="*/ 0 h 438151"/>
                <a:gd name="connsiteX2" fmla="*/ 957263 w 957263"/>
                <a:gd name="connsiteY2" fmla="*/ 4764 h 438151"/>
                <a:gd name="connsiteX3" fmla="*/ 957263 w 957263"/>
                <a:gd name="connsiteY3" fmla="*/ 438151 h 438151"/>
                <a:gd name="connsiteX4" fmla="*/ 0 w 957263"/>
                <a:gd name="connsiteY4" fmla="*/ 438151 h 438151"/>
                <a:gd name="connsiteX5" fmla="*/ 4762 w 957263"/>
                <a:gd name="connsiteY5" fmla="*/ 304801 h 438151"/>
                <a:gd name="connsiteX0" fmla="*/ 85724 w 957263"/>
                <a:gd name="connsiteY0" fmla="*/ 328613 h 438151"/>
                <a:gd name="connsiteX1" fmla="*/ 469106 w 957263"/>
                <a:gd name="connsiteY1" fmla="*/ 0 h 438151"/>
                <a:gd name="connsiteX2" fmla="*/ 957263 w 957263"/>
                <a:gd name="connsiteY2" fmla="*/ 4764 h 438151"/>
                <a:gd name="connsiteX3" fmla="*/ 957263 w 957263"/>
                <a:gd name="connsiteY3" fmla="*/ 438151 h 438151"/>
                <a:gd name="connsiteX4" fmla="*/ 0 w 957263"/>
                <a:gd name="connsiteY4" fmla="*/ 438151 h 438151"/>
                <a:gd name="connsiteX5" fmla="*/ 85724 w 957263"/>
                <a:gd name="connsiteY5" fmla="*/ 328613 h 438151"/>
                <a:gd name="connsiteX0" fmla="*/ 19049 w 957263"/>
                <a:gd name="connsiteY0" fmla="*/ 302419 h 438151"/>
                <a:gd name="connsiteX1" fmla="*/ 469106 w 957263"/>
                <a:gd name="connsiteY1" fmla="*/ 0 h 438151"/>
                <a:gd name="connsiteX2" fmla="*/ 957263 w 957263"/>
                <a:gd name="connsiteY2" fmla="*/ 4764 h 438151"/>
                <a:gd name="connsiteX3" fmla="*/ 957263 w 957263"/>
                <a:gd name="connsiteY3" fmla="*/ 438151 h 438151"/>
                <a:gd name="connsiteX4" fmla="*/ 0 w 957263"/>
                <a:gd name="connsiteY4" fmla="*/ 438151 h 438151"/>
                <a:gd name="connsiteX5" fmla="*/ 19049 w 957263"/>
                <a:gd name="connsiteY5" fmla="*/ 302419 h 438151"/>
                <a:gd name="connsiteX0" fmla="*/ 0 w 938214"/>
                <a:gd name="connsiteY0" fmla="*/ 302419 h 533401"/>
                <a:gd name="connsiteX1" fmla="*/ 450057 w 938214"/>
                <a:gd name="connsiteY1" fmla="*/ 0 h 533401"/>
                <a:gd name="connsiteX2" fmla="*/ 938214 w 938214"/>
                <a:gd name="connsiteY2" fmla="*/ 4764 h 533401"/>
                <a:gd name="connsiteX3" fmla="*/ 938214 w 938214"/>
                <a:gd name="connsiteY3" fmla="*/ 438151 h 533401"/>
                <a:gd name="connsiteX4" fmla="*/ 7144 w 938214"/>
                <a:gd name="connsiteY4" fmla="*/ 533401 h 533401"/>
                <a:gd name="connsiteX5" fmla="*/ 0 w 938214"/>
                <a:gd name="connsiteY5" fmla="*/ 302419 h 533401"/>
                <a:gd name="connsiteX0" fmla="*/ 0 w 938214"/>
                <a:gd name="connsiteY0" fmla="*/ 302419 h 533401"/>
                <a:gd name="connsiteX1" fmla="*/ 450057 w 938214"/>
                <a:gd name="connsiteY1" fmla="*/ 0 h 533401"/>
                <a:gd name="connsiteX2" fmla="*/ 938214 w 938214"/>
                <a:gd name="connsiteY2" fmla="*/ 4764 h 533401"/>
                <a:gd name="connsiteX3" fmla="*/ 545308 w 938214"/>
                <a:gd name="connsiteY3" fmla="*/ 297658 h 533401"/>
                <a:gd name="connsiteX4" fmla="*/ 7144 w 938214"/>
                <a:gd name="connsiteY4" fmla="*/ 533401 h 533401"/>
                <a:gd name="connsiteX5" fmla="*/ 0 w 938214"/>
                <a:gd name="connsiteY5" fmla="*/ 302419 h 533401"/>
                <a:gd name="connsiteX0" fmla="*/ 0 w 938214"/>
                <a:gd name="connsiteY0" fmla="*/ 302419 h 533401"/>
                <a:gd name="connsiteX1" fmla="*/ 450057 w 938214"/>
                <a:gd name="connsiteY1" fmla="*/ 0 h 533401"/>
                <a:gd name="connsiteX2" fmla="*/ 938214 w 938214"/>
                <a:gd name="connsiteY2" fmla="*/ 4764 h 533401"/>
                <a:gd name="connsiteX3" fmla="*/ 923926 w 938214"/>
                <a:gd name="connsiteY3" fmla="*/ 352427 h 533401"/>
                <a:gd name="connsiteX4" fmla="*/ 7144 w 938214"/>
                <a:gd name="connsiteY4" fmla="*/ 533401 h 533401"/>
                <a:gd name="connsiteX5" fmla="*/ 0 w 938214"/>
                <a:gd name="connsiteY5" fmla="*/ 302419 h 533401"/>
                <a:gd name="connsiteX0" fmla="*/ 0 w 926307"/>
                <a:gd name="connsiteY0" fmla="*/ 302419 h 533401"/>
                <a:gd name="connsiteX1" fmla="*/ 450057 w 926307"/>
                <a:gd name="connsiteY1" fmla="*/ 0 h 533401"/>
                <a:gd name="connsiteX2" fmla="*/ 926307 w 926307"/>
                <a:gd name="connsiteY2" fmla="*/ 164308 h 533401"/>
                <a:gd name="connsiteX3" fmla="*/ 923926 w 926307"/>
                <a:gd name="connsiteY3" fmla="*/ 352427 h 533401"/>
                <a:gd name="connsiteX4" fmla="*/ 7144 w 926307"/>
                <a:gd name="connsiteY4" fmla="*/ 533401 h 533401"/>
                <a:gd name="connsiteX5" fmla="*/ 0 w 926307"/>
                <a:gd name="connsiteY5" fmla="*/ 302419 h 533401"/>
                <a:gd name="connsiteX0" fmla="*/ 0 w 926307"/>
                <a:gd name="connsiteY0" fmla="*/ 302419 h 533401"/>
                <a:gd name="connsiteX1" fmla="*/ 450057 w 926307"/>
                <a:gd name="connsiteY1" fmla="*/ 0 h 533401"/>
                <a:gd name="connsiteX2" fmla="*/ 926307 w 926307"/>
                <a:gd name="connsiteY2" fmla="*/ 185740 h 533401"/>
                <a:gd name="connsiteX3" fmla="*/ 923926 w 926307"/>
                <a:gd name="connsiteY3" fmla="*/ 352427 h 533401"/>
                <a:gd name="connsiteX4" fmla="*/ 7144 w 926307"/>
                <a:gd name="connsiteY4" fmla="*/ 533401 h 533401"/>
                <a:gd name="connsiteX5" fmla="*/ 0 w 926307"/>
                <a:gd name="connsiteY5" fmla="*/ 302419 h 533401"/>
                <a:gd name="connsiteX0" fmla="*/ 0 w 923931"/>
                <a:gd name="connsiteY0" fmla="*/ 302419 h 533401"/>
                <a:gd name="connsiteX1" fmla="*/ 450057 w 923931"/>
                <a:gd name="connsiteY1" fmla="*/ 0 h 533401"/>
                <a:gd name="connsiteX2" fmla="*/ 845345 w 923931"/>
                <a:gd name="connsiteY2" fmla="*/ 228603 h 533401"/>
                <a:gd name="connsiteX3" fmla="*/ 923926 w 923931"/>
                <a:gd name="connsiteY3" fmla="*/ 352427 h 533401"/>
                <a:gd name="connsiteX4" fmla="*/ 7144 w 923931"/>
                <a:gd name="connsiteY4" fmla="*/ 533401 h 533401"/>
                <a:gd name="connsiteX5" fmla="*/ 0 w 923931"/>
                <a:gd name="connsiteY5" fmla="*/ 302419 h 533401"/>
                <a:gd name="connsiteX0" fmla="*/ 0 w 926308"/>
                <a:gd name="connsiteY0" fmla="*/ 302419 h 533401"/>
                <a:gd name="connsiteX1" fmla="*/ 450057 w 926308"/>
                <a:gd name="connsiteY1" fmla="*/ 0 h 533401"/>
                <a:gd name="connsiteX2" fmla="*/ 926308 w 926308"/>
                <a:gd name="connsiteY2" fmla="*/ 169072 h 533401"/>
                <a:gd name="connsiteX3" fmla="*/ 923926 w 926308"/>
                <a:gd name="connsiteY3" fmla="*/ 352427 h 533401"/>
                <a:gd name="connsiteX4" fmla="*/ 7144 w 926308"/>
                <a:gd name="connsiteY4" fmla="*/ 533401 h 533401"/>
                <a:gd name="connsiteX5" fmla="*/ 0 w 926308"/>
                <a:gd name="connsiteY5" fmla="*/ 302419 h 5334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26308" h="533401">
                  <a:moveTo>
                    <a:pt x="0" y="302419"/>
                  </a:moveTo>
                  <a:lnTo>
                    <a:pt x="450057" y="0"/>
                  </a:lnTo>
                  <a:lnTo>
                    <a:pt x="926308" y="169072"/>
                  </a:lnTo>
                  <a:cubicBezTo>
                    <a:pt x="925514" y="231778"/>
                    <a:pt x="924720" y="289721"/>
                    <a:pt x="923926" y="352427"/>
                  </a:cubicBezTo>
                  <a:lnTo>
                    <a:pt x="7144" y="533401"/>
                  </a:lnTo>
                  <a:lnTo>
                    <a:pt x="0" y="302419"/>
                  </a:lnTo>
                  <a:close/>
                </a:path>
              </a:pathLst>
            </a:custGeom>
            <a:solidFill>
              <a:schemeClr val="tx1">
                <a:lumMod val="65000"/>
                <a:lumOff val="35000"/>
              </a:schemeClr>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b="1" dirty="0"/>
            </a:p>
          </p:txBody>
        </p:sp>
        <p:sp>
          <p:nvSpPr>
            <p:cNvPr id="29" name="正方形/長方形 36"/>
            <p:cNvSpPr/>
            <p:nvPr/>
          </p:nvSpPr>
          <p:spPr>
            <a:xfrm>
              <a:off x="7409491" y="2203460"/>
              <a:ext cx="697773" cy="401802"/>
            </a:xfrm>
            <a:custGeom>
              <a:avLst/>
              <a:gdLst>
                <a:gd name="connsiteX0" fmla="*/ 0 w 957263"/>
                <a:gd name="connsiteY0" fmla="*/ 0 h 433387"/>
                <a:gd name="connsiteX1" fmla="*/ 957263 w 957263"/>
                <a:gd name="connsiteY1" fmla="*/ 0 h 433387"/>
                <a:gd name="connsiteX2" fmla="*/ 957263 w 957263"/>
                <a:gd name="connsiteY2" fmla="*/ 433387 h 433387"/>
                <a:gd name="connsiteX3" fmla="*/ 0 w 957263"/>
                <a:gd name="connsiteY3" fmla="*/ 433387 h 433387"/>
                <a:gd name="connsiteX4" fmla="*/ 0 w 957263"/>
                <a:gd name="connsiteY4" fmla="*/ 0 h 433387"/>
                <a:gd name="connsiteX0" fmla="*/ 0 w 957263"/>
                <a:gd name="connsiteY0" fmla="*/ 2382 h 435769"/>
                <a:gd name="connsiteX1" fmla="*/ 266700 w 957263"/>
                <a:gd name="connsiteY1" fmla="*/ 0 h 435769"/>
                <a:gd name="connsiteX2" fmla="*/ 957263 w 957263"/>
                <a:gd name="connsiteY2" fmla="*/ 2382 h 435769"/>
                <a:gd name="connsiteX3" fmla="*/ 957263 w 957263"/>
                <a:gd name="connsiteY3" fmla="*/ 435769 h 435769"/>
                <a:gd name="connsiteX4" fmla="*/ 0 w 957263"/>
                <a:gd name="connsiteY4" fmla="*/ 435769 h 435769"/>
                <a:gd name="connsiteX5" fmla="*/ 0 w 957263"/>
                <a:gd name="connsiteY5" fmla="*/ 2382 h 435769"/>
                <a:gd name="connsiteX0" fmla="*/ 0 w 957263"/>
                <a:gd name="connsiteY0" fmla="*/ 0 h 433387"/>
                <a:gd name="connsiteX1" fmla="*/ 452437 w 957263"/>
                <a:gd name="connsiteY1" fmla="*/ 100011 h 433387"/>
                <a:gd name="connsiteX2" fmla="*/ 957263 w 957263"/>
                <a:gd name="connsiteY2" fmla="*/ 0 h 433387"/>
                <a:gd name="connsiteX3" fmla="*/ 957263 w 957263"/>
                <a:gd name="connsiteY3" fmla="*/ 433387 h 433387"/>
                <a:gd name="connsiteX4" fmla="*/ 0 w 957263"/>
                <a:gd name="connsiteY4" fmla="*/ 433387 h 433387"/>
                <a:gd name="connsiteX5" fmla="*/ 0 w 957263"/>
                <a:gd name="connsiteY5" fmla="*/ 0 h 433387"/>
                <a:gd name="connsiteX0" fmla="*/ 0 w 957263"/>
                <a:gd name="connsiteY0" fmla="*/ 4764 h 438151"/>
                <a:gd name="connsiteX1" fmla="*/ 469106 w 957263"/>
                <a:gd name="connsiteY1" fmla="*/ 0 h 438151"/>
                <a:gd name="connsiteX2" fmla="*/ 957263 w 957263"/>
                <a:gd name="connsiteY2" fmla="*/ 4764 h 438151"/>
                <a:gd name="connsiteX3" fmla="*/ 957263 w 957263"/>
                <a:gd name="connsiteY3" fmla="*/ 438151 h 438151"/>
                <a:gd name="connsiteX4" fmla="*/ 0 w 957263"/>
                <a:gd name="connsiteY4" fmla="*/ 438151 h 438151"/>
                <a:gd name="connsiteX5" fmla="*/ 0 w 957263"/>
                <a:gd name="connsiteY5" fmla="*/ 4764 h 438151"/>
                <a:gd name="connsiteX0" fmla="*/ 4762 w 957263"/>
                <a:gd name="connsiteY0" fmla="*/ 304801 h 438151"/>
                <a:gd name="connsiteX1" fmla="*/ 469106 w 957263"/>
                <a:gd name="connsiteY1" fmla="*/ 0 h 438151"/>
                <a:gd name="connsiteX2" fmla="*/ 957263 w 957263"/>
                <a:gd name="connsiteY2" fmla="*/ 4764 h 438151"/>
                <a:gd name="connsiteX3" fmla="*/ 957263 w 957263"/>
                <a:gd name="connsiteY3" fmla="*/ 438151 h 438151"/>
                <a:gd name="connsiteX4" fmla="*/ 0 w 957263"/>
                <a:gd name="connsiteY4" fmla="*/ 438151 h 438151"/>
                <a:gd name="connsiteX5" fmla="*/ 4762 w 957263"/>
                <a:gd name="connsiteY5" fmla="*/ 304801 h 438151"/>
                <a:gd name="connsiteX0" fmla="*/ 85724 w 957263"/>
                <a:gd name="connsiteY0" fmla="*/ 328613 h 438151"/>
                <a:gd name="connsiteX1" fmla="*/ 469106 w 957263"/>
                <a:gd name="connsiteY1" fmla="*/ 0 h 438151"/>
                <a:gd name="connsiteX2" fmla="*/ 957263 w 957263"/>
                <a:gd name="connsiteY2" fmla="*/ 4764 h 438151"/>
                <a:gd name="connsiteX3" fmla="*/ 957263 w 957263"/>
                <a:gd name="connsiteY3" fmla="*/ 438151 h 438151"/>
                <a:gd name="connsiteX4" fmla="*/ 0 w 957263"/>
                <a:gd name="connsiteY4" fmla="*/ 438151 h 438151"/>
                <a:gd name="connsiteX5" fmla="*/ 85724 w 957263"/>
                <a:gd name="connsiteY5" fmla="*/ 328613 h 438151"/>
                <a:gd name="connsiteX0" fmla="*/ 19049 w 957263"/>
                <a:gd name="connsiteY0" fmla="*/ 302419 h 438151"/>
                <a:gd name="connsiteX1" fmla="*/ 469106 w 957263"/>
                <a:gd name="connsiteY1" fmla="*/ 0 h 438151"/>
                <a:gd name="connsiteX2" fmla="*/ 957263 w 957263"/>
                <a:gd name="connsiteY2" fmla="*/ 4764 h 438151"/>
                <a:gd name="connsiteX3" fmla="*/ 957263 w 957263"/>
                <a:gd name="connsiteY3" fmla="*/ 438151 h 438151"/>
                <a:gd name="connsiteX4" fmla="*/ 0 w 957263"/>
                <a:gd name="connsiteY4" fmla="*/ 438151 h 438151"/>
                <a:gd name="connsiteX5" fmla="*/ 19049 w 957263"/>
                <a:gd name="connsiteY5" fmla="*/ 302419 h 438151"/>
                <a:gd name="connsiteX0" fmla="*/ 0 w 938214"/>
                <a:gd name="connsiteY0" fmla="*/ 302419 h 533401"/>
                <a:gd name="connsiteX1" fmla="*/ 450057 w 938214"/>
                <a:gd name="connsiteY1" fmla="*/ 0 h 533401"/>
                <a:gd name="connsiteX2" fmla="*/ 938214 w 938214"/>
                <a:gd name="connsiteY2" fmla="*/ 4764 h 533401"/>
                <a:gd name="connsiteX3" fmla="*/ 938214 w 938214"/>
                <a:gd name="connsiteY3" fmla="*/ 438151 h 533401"/>
                <a:gd name="connsiteX4" fmla="*/ 7144 w 938214"/>
                <a:gd name="connsiteY4" fmla="*/ 533401 h 533401"/>
                <a:gd name="connsiteX5" fmla="*/ 0 w 938214"/>
                <a:gd name="connsiteY5" fmla="*/ 302419 h 533401"/>
                <a:gd name="connsiteX0" fmla="*/ 0 w 938214"/>
                <a:gd name="connsiteY0" fmla="*/ 302419 h 533401"/>
                <a:gd name="connsiteX1" fmla="*/ 450057 w 938214"/>
                <a:gd name="connsiteY1" fmla="*/ 0 h 533401"/>
                <a:gd name="connsiteX2" fmla="*/ 938214 w 938214"/>
                <a:gd name="connsiteY2" fmla="*/ 4764 h 533401"/>
                <a:gd name="connsiteX3" fmla="*/ 545308 w 938214"/>
                <a:gd name="connsiteY3" fmla="*/ 297658 h 533401"/>
                <a:gd name="connsiteX4" fmla="*/ 7144 w 938214"/>
                <a:gd name="connsiteY4" fmla="*/ 533401 h 533401"/>
                <a:gd name="connsiteX5" fmla="*/ 0 w 938214"/>
                <a:gd name="connsiteY5" fmla="*/ 302419 h 533401"/>
                <a:gd name="connsiteX0" fmla="*/ 0 w 938214"/>
                <a:gd name="connsiteY0" fmla="*/ 302419 h 533401"/>
                <a:gd name="connsiteX1" fmla="*/ 450057 w 938214"/>
                <a:gd name="connsiteY1" fmla="*/ 0 h 533401"/>
                <a:gd name="connsiteX2" fmla="*/ 938214 w 938214"/>
                <a:gd name="connsiteY2" fmla="*/ 4764 h 533401"/>
                <a:gd name="connsiteX3" fmla="*/ 923926 w 938214"/>
                <a:gd name="connsiteY3" fmla="*/ 352427 h 533401"/>
                <a:gd name="connsiteX4" fmla="*/ 7144 w 938214"/>
                <a:gd name="connsiteY4" fmla="*/ 533401 h 533401"/>
                <a:gd name="connsiteX5" fmla="*/ 0 w 938214"/>
                <a:gd name="connsiteY5" fmla="*/ 302419 h 533401"/>
                <a:gd name="connsiteX0" fmla="*/ 0 w 926307"/>
                <a:gd name="connsiteY0" fmla="*/ 302419 h 533401"/>
                <a:gd name="connsiteX1" fmla="*/ 450057 w 926307"/>
                <a:gd name="connsiteY1" fmla="*/ 0 h 533401"/>
                <a:gd name="connsiteX2" fmla="*/ 926307 w 926307"/>
                <a:gd name="connsiteY2" fmla="*/ 164308 h 533401"/>
                <a:gd name="connsiteX3" fmla="*/ 923926 w 926307"/>
                <a:gd name="connsiteY3" fmla="*/ 352427 h 533401"/>
                <a:gd name="connsiteX4" fmla="*/ 7144 w 926307"/>
                <a:gd name="connsiteY4" fmla="*/ 533401 h 533401"/>
                <a:gd name="connsiteX5" fmla="*/ 0 w 926307"/>
                <a:gd name="connsiteY5" fmla="*/ 302419 h 533401"/>
                <a:gd name="connsiteX0" fmla="*/ 0 w 926307"/>
                <a:gd name="connsiteY0" fmla="*/ 302419 h 533401"/>
                <a:gd name="connsiteX1" fmla="*/ 450057 w 926307"/>
                <a:gd name="connsiteY1" fmla="*/ 0 h 533401"/>
                <a:gd name="connsiteX2" fmla="*/ 926307 w 926307"/>
                <a:gd name="connsiteY2" fmla="*/ 185740 h 533401"/>
                <a:gd name="connsiteX3" fmla="*/ 923926 w 926307"/>
                <a:gd name="connsiteY3" fmla="*/ 352427 h 533401"/>
                <a:gd name="connsiteX4" fmla="*/ 7144 w 926307"/>
                <a:gd name="connsiteY4" fmla="*/ 533401 h 533401"/>
                <a:gd name="connsiteX5" fmla="*/ 0 w 926307"/>
                <a:gd name="connsiteY5" fmla="*/ 302419 h 533401"/>
                <a:gd name="connsiteX0" fmla="*/ 0 w 923931"/>
                <a:gd name="connsiteY0" fmla="*/ 302419 h 533401"/>
                <a:gd name="connsiteX1" fmla="*/ 450057 w 923931"/>
                <a:gd name="connsiteY1" fmla="*/ 0 h 533401"/>
                <a:gd name="connsiteX2" fmla="*/ 845345 w 923931"/>
                <a:gd name="connsiteY2" fmla="*/ 228603 h 533401"/>
                <a:gd name="connsiteX3" fmla="*/ 923926 w 923931"/>
                <a:gd name="connsiteY3" fmla="*/ 352427 h 533401"/>
                <a:gd name="connsiteX4" fmla="*/ 7144 w 923931"/>
                <a:gd name="connsiteY4" fmla="*/ 533401 h 533401"/>
                <a:gd name="connsiteX5" fmla="*/ 0 w 923931"/>
                <a:gd name="connsiteY5" fmla="*/ 302419 h 533401"/>
                <a:gd name="connsiteX0" fmla="*/ 0 w 926308"/>
                <a:gd name="connsiteY0" fmla="*/ 302419 h 533401"/>
                <a:gd name="connsiteX1" fmla="*/ 450057 w 926308"/>
                <a:gd name="connsiteY1" fmla="*/ 0 h 533401"/>
                <a:gd name="connsiteX2" fmla="*/ 926308 w 926308"/>
                <a:gd name="connsiteY2" fmla="*/ 169072 h 533401"/>
                <a:gd name="connsiteX3" fmla="*/ 923926 w 926308"/>
                <a:gd name="connsiteY3" fmla="*/ 352427 h 533401"/>
                <a:gd name="connsiteX4" fmla="*/ 7144 w 926308"/>
                <a:gd name="connsiteY4" fmla="*/ 533401 h 533401"/>
                <a:gd name="connsiteX5" fmla="*/ 0 w 926308"/>
                <a:gd name="connsiteY5" fmla="*/ 302419 h 5334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26308" h="533401">
                  <a:moveTo>
                    <a:pt x="0" y="302419"/>
                  </a:moveTo>
                  <a:lnTo>
                    <a:pt x="450057" y="0"/>
                  </a:lnTo>
                  <a:lnTo>
                    <a:pt x="926308" y="169072"/>
                  </a:lnTo>
                  <a:cubicBezTo>
                    <a:pt x="925514" y="231778"/>
                    <a:pt x="924720" y="289721"/>
                    <a:pt x="923926" y="352427"/>
                  </a:cubicBezTo>
                  <a:lnTo>
                    <a:pt x="7144" y="533401"/>
                  </a:lnTo>
                  <a:lnTo>
                    <a:pt x="0" y="302419"/>
                  </a:lnTo>
                  <a:close/>
                </a:path>
              </a:pathLst>
            </a:custGeom>
            <a:solidFill>
              <a:schemeClr val="bg1"/>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b="1" dirty="0"/>
            </a:p>
          </p:txBody>
        </p:sp>
        <p:sp>
          <p:nvSpPr>
            <p:cNvPr id="30" name="フローチャート: データ 35"/>
            <p:cNvSpPr/>
            <p:nvPr/>
          </p:nvSpPr>
          <p:spPr>
            <a:xfrm rot="16200000">
              <a:off x="7050432" y="2240233"/>
              <a:ext cx="359948" cy="368894"/>
            </a:xfrm>
            <a:custGeom>
              <a:avLst/>
              <a:gdLst>
                <a:gd name="connsiteX0" fmla="*/ 0 w 10000"/>
                <a:gd name="connsiteY0" fmla="*/ 10000 h 10000"/>
                <a:gd name="connsiteX1" fmla="*/ 2000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10000"/>
                <a:gd name="connsiteY0" fmla="*/ 10000 h 10051"/>
                <a:gd name="connsiteX1" fmla="*/ 2000 w 10000"/>
                <a:gd name="connsiteY1" fmla="*/ 0 h 10051"/>
                <a:gd name="connsiteX2" fmla="*/ 10000 w 10000"/>
                <a:gd name="connsiteY2" fmla="*/ 0 h 10051"/>
                <a:gd name="connsiteX3" fmla="*/ 2512 w 10000"/>
                <a:gd name="connsiteY3" fmla="*/ 10051 h 10051"/>
                <a:gd name="connsiteX4" fmla="*/ 0 w 10000"/>
                <a:gd name="connsiteY4" fmla="*/ 10000 h 10051"/>
                <a:gd name="connsiteX0" fmla="*/ 0 w 14317"/>
                <a:gd name="connsiteY0" fmla="*/ 9949 h 10051"/>
                <a:gd name="connsiteX1" fmla="*/ 6317 w 14317"/>
                <a:gd name="connsiteY1" fmla="*/ 0 h 10051"/>
                <a:gd name="connsiteX2" fmla="*/ 14317 w 14317"/>
                <a:gd name="connsiteY2" fmla="*/ 0 h 10051"/>
                <a:gd name="connsiteX3" fmla="*/ 6829 w 14317"/>
                <a:gd name="connsiteY3" fmla="*/ 10051 h 10051"/>
                <a:gd name="connsiteX4" fmla="*/ 0 w 14317"/>
                <a:gd name="connsiteY4" fmla="*/ 9949 h 10051"/>
                <a:gd name="connsiteX0" fmla="*/ 0 w 14317"/>
                <a:gd name="connsiteY0" fmla="*/ 10203 h 10305"/>
                <a:gd name="connsiteX1" fmla="*/ 9024 w 14317"/>
                <a:gd name="connsiteY1" fmla="*/ 0 h 10305"/>
                <a:gd name="connsiteX2" fmla="*/ 14317 w 14317"/>
                <a:gd name="connsiteY2" fmla="*/ 254 h 10305"/>
                <a:gd name="connsiteX3" fmla="*/ 6829 w 14317"/>
                <a:gd name="connsiteY3" fmla="*/ 10305 h 10305"/>
                <a:gd name="connsiteX4" fmla="*/ 0 w 14317"/>
                <a:gd name="connsiteY4" fmla="*/ 10203 h 10305"/>
                <a:gd name="connsiteX0" fmla="*/ 0 w 14537"/>
                <a:gd name="connsiteY0" fmla="*/ 10203 h 10305"/>
                <a:gd name="connsiteX1" fmla="*/ 9024 w 14537"/>
                <a:gd name="connsiteY1" fmla="*/ 0 h 10305"/>
                <a:gd name="connsiteX2" fmla="*/ 14537 w 14537"/>
                <a:gd name="connsiteY2" fmla="*/ 0 h 10305"/>
                <a:gd name="connsiteX3" fmla="*/ 6829 w 14537"/>
                <a:gd name="connsiteY3" fmla="*/ 10305 h 10305"/>
                <a:gd name="connsiteX4" fmla="*/ 0 w 14537"/>
                <a:gd name="connsiteY4" fmla="*/ 10203 h 10305"/>
                <a:gd name="connsiteX0" fmla="*/ 0 w 14683"/>
                <a:gd name="connsiteY0" fmla="*/ 10457 h 10457"/>
                <a:gd name="connsiteX1" fmla="*/ 9170 w 14683"/>
                <a:gd name="connsiteY1" fmla="*/ 0 h 10457"/>
                <a:gd name="connsiteX2" fmla="*/ 14683 w 14683"/>
                <a:gd name="connsiteY2" fmla="*/ 0 h 10457"/>
                <a:gd name="connsiteX3" fmla="*/ 6975 w 14683"/>
                <a:gd name="connsiteY3" fmla="*/ 10305 h 10457"/>
                <a:gd name="connsiteX4" fmla="*/ 0 w 14683"/>
                <a:gd name="connsiteY4" fmla="*/ 10457 h 1045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683" h="10457">
                  <a:moveTo>
                    <a:pt x="0" y="10457"/>
                  </a:moveTo>
                  <a:lnTo>
                    <a:pt x="9170" y="0"/>
                  </a:lnTo>
                  <a:lnTo>
                    <a:pt x="14683" y="0"/>
                  </a:lnTo>
                  <a:lnTo>
                    <a:pt x="6975" y="10305"/>
                  </a:lnTo>
                  <a:lnTo>
                    <a:pt x="0" y="10457"/>
                  </a:lnTo>
                  <a:close/>
                </a:path>
              </a:pathLst>
            </a:custGeom>
            <a:solidFill>
              <a:schemeClr val="bg1"/>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31" name="グループ化 30"/>
            <p:cNvGrpSpPr/>
            <p:nvPr/>
          </p:nvGrpSpPr>
          <p:grpSpPr>
            <a:xfrm>
              <a:off x="7694306" y="2366093"/>
              <a:ext cx="157903" cy="181168"/>
              <a:chOff x="7111488" y="3956842"/>
              <a:chExt cx="209619" cy="240504"/>
            </a:xfrm>
          </p:grpSpPr>
          <p:sp>
            <p:nvSpPr>
              <p:cNvPr id="38" name="正方形/長方形 36"/>
              <p:cNvSpPr/>
              <p:nvPr/>
            </p:nvSpPr>
            <p:spPr>
              <a:xfrm>
                <a:off x="7111488" y="3956842"/>
                <a:ext cx="205018" cy="240504"/>
              </a:xfrm>
              <a:custGeom>
                <a:avLst/>
                <a:gdLst>
                  <a:gd name="connsiteX0" fmla="*/ 0 w 957263"/>
                  <a:gd name="connsiteY0" fmla="*/ 0 h 433387"/>
                  <a:gd name="connsiteX1" fmla="*/ 957263 w 957263"/>
                  <a:gd name="connsiteY1" fmla="*/ 0 h 433387"/>
                  <a:gd name="connsiteX2" fmla="*/ 957263 w 957263"/>
                  <a:gd name="connsiteY2" fmla="*/ 433387 h 433387"/>
                  <a:gd name="connsiteX3" fmla="*/ 0 w 957263"/>
                  <a:gd name="connsiteY3" fmla="*/ 433387 h 433387"/>
                  <a:gd name="connsiteX4" fmla="*/ 0 w 957263"/>
                  <a:gd name="connsiteY4" fmla="*/ 0 h 433387"/>
                  <a:gd name="connsiteX0" fmla="*/ 0 w 957263"/>
                  <a:gd name="connsiteY0" fmla="*/ 2382 h 435769"/>
                  <a:gd name="connsiteX1" fmla="*/ 266700 w 957263"/>
                  <a:gd name="connsiteY1" fmla="*/ 0 h 435769"/>
                  <a:gd name="connsiteX2" fmla="*/ 957263 w 957263"/>
                  <a:gd name="connsiteY2" fmla="*/ 2382 h 435769"/>
                  <a:gd name="connsiteX3" fmla="*/ 957263 w 957263"/>
                  <a:gd name="connsiteY3" fmla="*/ 435769 h 435769"/>
                  <a:gd name="connsiteX4" fmla="*/ 0 w 957263"/>
                  <a:gd name="connsiteY4" fmla="*/ 435769 h 435769"/>
                  <a:gd name="connsiteX5" fmla="*/ 0 w 957263"/>
                  <a:gd name="connsiteY5" fmla="*/ 2382 h 435769"/>
                  <a:gd name="connsiteX0" fmla="*/ 0 w 957263"/>
                  <a:gd name="connsiteY0" fmla="*/ 0 h 433387"/>
                  <a:gd name="connsiteX1" fmla="*/ 452437 w 957263"/>
                  <a:gd name="connsiteY1" fmla="*/ 100011 h 433387"/>
                  <a:gd name="connsiteX2" fmla="*/ 957263 w 957263"/>
                  <a:gd name="connsiteY2" fmla="*/ 0 h 433387"/>
                  <a:gd name="connsiteX3" fmla="*/ 957263 w 957263"/>
                  <a:gd name="connsiteY3" fmla="*/ 433387 h 433387"/>
                  <a:gd name="connsiteX4" fmla="*/ 0 w 957263"/>
                  <a:gd name="connsiteY4" fmla="*/ 433387 h 433387"/>
                  <a:gd name="connsiteX5" fmla="*/ 0 w 957263"/>
                  <a:gd name="connsiteY5" fmla="*/ 0 h 433387"/>
                  <a:gd name="connsiteX0" fmla="*/ 0 w 957263"/>
                  <a:gd name="connsiteY0" fmla="*/ 4764 h 438151"/>
                  <a:gd name="connsiteX1" fmla="*/ 469106 w 957263"/>
                  <a:gd name="connsiteY1" fmla="*/ 0 h 438151"/>
                  <a:gd name="connsiteX2" fmla="*/ 957263 w 957263"/>
                  <a:gd name="connsiteY2" fmla="*/ 4764 h 438151"/>
                  <a:gd name="connsiteX3" fmla="*/ 957263 w 957263"/>
                  <a:gd name="connsiteY3" fmla="*/ 438151 h 438151"/>
                  <a:gd name="connsiteX4" fmla="*/ 0 w 957263"/>
                  <a:gd name="connsiteY4" fmla="*/ 438151 h 438151"/>
                  <a:gd name="connsiteX5" fmla="*/ 0 w 957263"/>
                  <a:gd name="connsiteY5" fmla="*/ 4764 h 438151"/>
                  <a:gd name="connsiteX0" fmla="*/ 4762 w 957263"/>
                  <a:gd name="connsiteY0" fmla="*/ 304801 h 438151"/>
                  <a:gd name="connsiteX1" fmla="*/ 469106 w 957263"/>
                  <a:gd name="connsiteY1" fmla="*/ 0 h 438151"/>
                  <a:gd name="connsiteX2" fmla="*/ 957263 w 957263"/>
                  <a:gd name="connsiteY2" fmla="*/ 4764 h 438151"/>
                  <a:gd name="connsiteX3" fmla="*/ 957263 w 957263"/>
                  <a:gd name="connsiteY3" fmla="*/ 438151 h 438151"/>
                  <a:gd name="connsiteX4" fmla="*/ 0 w 957263"/>
                  <a:gd name="connsiteY4" fmla="*/ 438151 h 438151"/>
                  <a:gd name="connsiteX5" fmla="*/ 4762 w 957263"/>
                  <a:gd name="connsiteY5" fmla="*/ 304801 h 438151"/>
                  <a:gd name="connsiteX0" fmla="*/ 85724 w 957263"/>
                  <a:gd name="connsiteY0" fmla="*/ 328613 h 438151"/>
                  <a:gd name="connsiteX1" fmla="*/ 469106 w 957263"/>
                  <a:gd name="connsiteY1" fmla="*/ 0 h 438151"/>
                  <a:gd name="connsiteX2" fmla="*/ 957263 w 957263"/>
                  <a:gd name="connsiteY2" fmla="*/ 4764 h 438151"/>
                  <a:gd name="connsiteX3" fmla="*/ 957263 w 957263"/>
                  <a:gd name="connsiteY3" fmla="*/ 438151 h 438151"/>
                  <a:gd name="connsiteX4" fmla="*/ 0 w 957263"/>
                  <a:gd name="connsiteY4" fmla="*/ 438151 h 438151"/>
                  <a:gd name="connsiteX5" fmla="*/ 85724 w 957263"/>
                  <a:gd name="connsiteY5" fmla="*/ 328613 h 438151"/>
                  <a:gd name="connsiteX0" fmla="*/ 19049 w 957263"/>
                  <a:gd name="connsiteY0" fmla="*/ 302419 h 438151"/>
                  <a:gd name="connsiteX1" fmla="*/ 469106 w 957263"/>
                  <a:gd name="connsiteY1" fmla="*/ 0 h 438151"/>
                  <a:gd name="connsiteX2" fmla="*/ 957263 w 957263"/>
                  <a:gd name="connsiteY2" fmla="*/ 4764 h 438151"/>
                  <a:gd name="connsiteX3" fmla="*/ 957263 w 957263"/>
                  <a:gd name="connsiteY3" fmla="*/ 438151 h 438151"/>
                  <a:gd name="connsiteX4" fmla="*/ 0 w 957263"/>
                  <a:gd name="connsiteY4" fmla="*/ 438151 h 438151"/>
                  <a:gd name="connsiteX5" fmla="*/ 19049 w 957263"/>
                  <a:gd name="connsiteY5" fmla="*/ 302419 h 438151"/>
                  <a:gd name="connsiteX0" fmla="*/ 0 w 938214"/>
                  <a:gd name="connsiteY0" fmla="*/ 302419 h 533401"/>
                  <a:gd name="connsiteX1" fmla="*/ 450057 w 938214"/>
                  <a:gd name="connsiteY1" fmla="*/ 0 h 533401"/>
                  <a:gd name="connsiteX2" fmla="*/ 938214 w 938214"/>
                  <a:gd name="connsiteY2" fmla="*/ 4764 h 533401"/>
                  <a:gd name="connsiteX3" fmla="*/ 938214 w 938214"/>
                  <a:gd name="connsiteY3" fmla="*/ 438151 h 533401"/>
                  <a:gd name="connsiteX4" fmla="*/ 7144 w 938214"/>
                  <a:gd name="connsiteY4" fmla="*/ 533401 h 533401"/>
                  <a:gd name="connsiteX5" fmla="*/ 0 w 938214"/>
                  <a:gd name="connsiteY5" fmla="*/ 302419 h 533401"/>
                  <a:gd name="connsiteX0" fmla="*/ 0 w 938214"/>
                  <a:gd name="connsiteY0" fmla="*/ 302419 h 533401"/>
                  <a:gd name="connsiteX1" fmla="*/ 450057 w 938214"/>
                  <a:gd name="connsiteY1" fmla="*/ 0 h 533401"/>
                  <a:gd name="connsiteX2" fmla="*/ 938214 w 938214"/>
                  <a:gd name="connsiteY2" fmla="*/ 4764 h 533401"/>
                  <a:gd name="connsiteX3" fmla="*/ 545308 w 938214"/>
                  <a:gd name="connsiteY3" fmla="*/ 297658 h 533401"/>
                  <a:gd name="connsiteX4" fmla="*/ 7144 w 938214"/>
                  <a:gd name="connsiteY4" fmla="*/ 533401 h 533401"/>
                  <a:gd name="connsiteX5" fmla="*/ 0 w 938214"/>
                  <a:gd name="connsiteY5" fmla="*/ 302419 h 533401"/>
                  <a:gd name="connsiteX0" fmla="*/ 0 w 938214"/>
                  <a:gd name="connsiteY0" fmla="*/ 302419 h 533401"/>
                  <a:gd name="connsiteX1" fmla="*/ 450057 w 938214"/>
                  <a:gd name="connsiteY1" fmla="*/ 0 h 533401"/>
                  <a:gd name="connsiteX2" fmla="*/ 938214 w 938214"/>
                  <a:gd name="connsiteY2" fmla="*/ 4764 h 533401"/>
                  <a:gd name="connsiteX3" fmla="*/ 923926 w 938214"/>
                  <a:gd name="connsiteY3" fmla="*/ 352427 h 533401"/>
                  <a:gd name="connsiteX4" fmla="*/ 7144 w 938214"/>
                  <a:gd name="connsiteY4" fmla="*/ 533401 h 533401"/>
                  <a:gd name="connsiteX5" fmla="*/ 0 w 938214"/>
                  <a:gd name="connsiteY5" fmla="*/ 302419 h 533401"/>
                  <a:gd name="connsiteX0" fmla="*/ 0 w 926307"/>
                  <a:gd name="connsiteY0" fmla="*/ 302419 h 533401"/>
                  <a:gd name="connsiteX1" fmla="*/ 450057 w 926307"/>
                  <a:gd name="connsiteY1" fmla="*/ 0 h 533401"/>
                  <a:gd name="connsiteX2" fmla="*/ 926307 w 926307"/>
                  <a:gd name="connsiteY2" fmla="*/ 164308 h 533401"/>
                  <a:gd name="connsiteX3" fmla="*/ 923926 w 926307"/>
                  <a:gd name="connsiteY3" fmla="*/ 352427 h 533401"/>
                  <a:gd name="connsiteX4" fmla="*/ 7144 w 926307"/>
                  <a:gd name="connsiteY4" fmla="*/ 533401 h 533401"/>
                  <a:gd name="connsiteX5" fmla="*/ 0 w 926307"/>
                  <a:gd name="connsiteY5" fmla="*/ 302419 h 533401"/>
                  <a:gd name="connsiteX0" fmla="*/ 0 w 926307"/>
                  <a:gd name="connsiteY0" fmla="*/ 302419 h 533401"/>
                  <a:gd name="connsiteX1" fmla="*/ 450057 w 926307"/>
                  <a:gd name="connsiteY1" fmla="*/ 0 h 533401"/>
                  <a:gd name="connsiteX2" fmla="*/ 926307 w 926307"/>
                  <a:gd name="connsiteY2" fmla="*/ 185740 h 533401"/>
                  <a:gd name="connsiteX3" fmla="*/ 923926 w 926307"/>
                  <a:gd name="connsiteY3" fmla="*/ 352427 h 533401"/>
                  <a:gd name="connsiteX4" fmla="*/ 7144 w 926307"/>
                  <a:gd name="connsiteY4" fmla="*/ 533401 h 533401"/>
                  <a:gd name="connsiteX5" fmla="*/ 0 w 926307"/>
                  <a:gd name="connsiteY5" fmla="*/ 302419 h 533401"/>
                  <a:gd name="connsiteX0" fmla="*/ 0 w 923931"/>
                  <a:gd name="connsiteY0" fmla="*/ 302419 h 533401"/>
                  <a:gd name="connsiteX1" fmla="*/ 450057 w 923931"/>
                  <a:gd name="connsiteY1" fmla="*/ 0 h 533401"/>
                  <a:gd name="connsiteX2" fmla="*/ 845345 w 923931"/>
                  <a:gd name="connsiteY2" fmla="*/ 228603 h 533401"/>
                  <a:gd name="connsiteX3" fmla="*/ 923926 w 923931"/>
                  <a:gd name="connsiteY3" fmla="*/ 352427 h 533401"/>
                  <a:gd name="connsiteX4" fmla="*/ 7144 w 923931"/>
                  <a:gd name="connsiteY4" fmla="*/ 533401 h 533401"/>
                  <a:gd name="connsiteX5" fmla="*/ 0 w 923931"/>
                  <a:gd name="connsiteY5" fmla="*/ 302419 h 533401"/>
                  <a:gd name="connsiteX0" fmla="*/ 0 w 926308"/>
                  <a:gd name="connsiteY0" fmla="*/ 302419 h 533401"/>
                  <a:gd name="connsiteX1" fmla="*/ 450057 w 926308"/>
                  <a:gd name="connsiteY1" fmla="*/ 0 h 533401"/>
                  <a:gd name="connsiteX2" fmla="*/ 926308 w 926308"/>
                  <a:gd name="connsiteY2" fmla="*/ 169072 h 533401"/>
                  <a:gd name="connsiteX3" fmla="*/ 923926 w 926308"/>
                  <a:gd name="connsiteY3" fmla="*/ 352427 h 533401"/>
                  <a:gd name="connsiteX4" fmla="*/ 7144 w 926308"/>
                  <a:gd name="connsiteY4" fmla="*/ 533401 h 533401"/>
                  <a:gd name="connsiteX5" fmla="*/ 0 w 926308"/>
                  <a:gd name="connsiteY5" fmla="*/ 302419 h 533401"/>
                  <a:gd name="connsiteX0" fmla="*/ 0 w 926308"/>
                  <a:gd name="connsiteY0" fmla="*/ 133347 h 364329"/>
                  <a:gd name="connsiteX1" fmla="*/ 926308 w 926308"/>
                  <a:gd name="connsiteY1" fmla="*/ 0 h 364329"/>
                  <a:gd name="connsiteX2" fmla="*/ 923926 w 926308"/>
                  <a:gd name="connsiteY2" fmla="*/ 183355 h 364329"/>
                  <a:gd name="connsiteX3" fmla="*/ 7144 w 926308"/>
                  <a:gd name="connsiteY3" fmla="*/ 364329 h 364329"/>
                  <a:gd name="connsiteX4" fmla="*/ 0 w 926308"/>
                  <a:gd name="connsiteY4" fmla="*/ 133347 h 364329"/>
                  <a:gd name="connsiteX0" fmla="*/ 0 w 923927"/>
                  <a:gd name="connsiteY0" fmla="*/ 80959 h 311941"/>
                  <a:gd name="connsiteX1" fmla="*/ 561977 w 923927"/>
                  <a:gd name="connsiteY1" fmla="*/ 0 h 311941"/>
                  <a:gd name="connsiteX2" fmla="*/ 923926 w 923927"/>
                  <a:gd name="connsiteY2" fmla="*/ 130967 h 311941"/>
                  <a:gd name="connsiteX3" fmla="*/ 7144 w 923927"/>
                  <a:gd name="connsiteY3" fmla="*/ 311941 h 311941"/>
                  <a:gd name="connsiteX4" fmla="*/ 0 w 923927"/>
                  <a:gd name="connsiteY4" fmla="*/ 80959 h 311941"/>
                  <a:gd name="connsiteX0" fmla="*/ 0 w 562205"/>
                  <a:gd name="connsiteY0" fmla="*/ 80959 h 311941"/>
                  <a:gd name="connsiteX1" fmla="*/ 561977 w 562205"/>
                  <a:gd name="connsiteY1" fmla="*/ 0 h 311941"/>
                  <a:gd name="connsiteX2" fmla="*/ 561976 w 562205"/>
                  <a:gd name="connsiteY2" fmla="*/ 202405 h 311941"/>
                  <a:gd name="connsiteX3" fmla="*/ 7144 w 562205"/>
                  <a:gd name="connsiteY3" fmla="*/ 311941 h 311941"/>
                  <a:gd name="connsiteX4" fmla="*/ 0 w 562205"/>
                  <a:gd name="connsiteY4" fmla="*/ 80959 h 311941"/>
                  <a:gd name="connsiteX0" fmla="*/ 0 w 562205"/>
                  <a:gd name="connsiteY0" fmla="*/ 80959 h 240504"/>
                  <a:gd name="connsiteX1" fmla="*/ 561977 w 562205"/>
                  <a:gd name="connsiteY1" fmla="*/ 0 h 240504"/>
                  <a:gd name="connsiteX2" fmla="*/ 561976 w 562205"/>
                  <a:gd name="connsiteY2" fmla="*/ 202405 h 240504"/>
                  <a:gd name="connsiteX3" fmla="*/ 357188 w 562205"/>
                  <a:gd name="connsiteY3" fmla="*/ 240504 h 240504"/>
                  <a:gd name="connsiteX4" fmla="*/ 0 w 562205"/>
                  <a:gd name="connsiteY4" fmla="*/ 80959 h 240504"/>
                  <a:gd name="connsiteX0" fmla="*/ 0 w 205018"/>
                  <a:gd name="connsiteY0" fmla="*/ 38097 h 240504"/>
                  <a:gd name="connsiteX1" fmla="*/ 204790 w 205018"/>
                  <a:gd name="connsiteY1" fmla="*/ 0 h 240504"/>
                  <a:gd name="connsiteX2" fmla="*/ 204789 w 205018"/>
                  <a:gd name="connsiteY2" fmla="*/ 202405 h 240504"/>
                  <a:gd name="connsiteX3" fmla="*/ 1 w 205018"/>
                  <a:gd name="connsiteY3" fmla="*/ 240504 h 240504"/>
                  <a:gd name="connsiteX4" fmla="*/ 0 w 205018"/>
                  <a:gd name="connsiteY4" fmla="*/ 38097 h 24050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5018" h="240504">
                    <a:moveTo>
                      <a:pt x="0" y="38097"/>
                    </a:moveTo>
                    <a:lnTo>
                      <a:pt x="204790" y="0"/>
                    </a:lnTo>
                    <a:cubicBezTo>
                      <a:pt x="203996" y="62706"/>
                      <a:pt x="205583" y="139699"/>
                      <a:pt x="204789" y="202405"/>
                    </a:cubicBezTo>
                    <a:lnTo>
                      <a:pt x="1" y="240504"/>
                    </a:lnTo>
                    <a:cubicBezTo>
                      <a:pt x="1" y="173035"/>
                      <a:pt x="0" y="105566"/>
                      <a:pt x="0" y="38097"/>
                    </a:cubicBezTo>
                    <a:close/>
                  </a:path>
                </a:pathLst>
              </a:cu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b="1" dirty="0"/>
              </a:p>
            </p:txBody>
          </p:sp>
          <p:sp>
            <p:nvSpPr>
              <p:cNvPr id="39" name="正方形/長方形 36"/>
              <p:cNvSpPr/>
              <p:nvPr/>
            </p:nvSpPr>
            <p:spPr>
              <a:xfrm>
                <a:off x="7111488" y="4007644"/>
                <a:ext cx="209619" cy="189702"/>
              </a:xfrm>
              <a:custGeom>
                <a:avLst/>
                <a:gdLst>
                  <a:gd name="connsiteX0" fmla="*/ 0 w 957263"/>
                  <a:gd name="connsiteY0" fmla="*/ 0 h 433387"/>
                  <a:gd name="connsiteX1" fmla="*/ 957263 w 957263"/>
                  <a:gd name="connsiteY1" fmla="*/ 0 h 433387"/>
                  <a:gd name="connsiteX2" fmla="*/ 957263 w 957263"/>
                  <a:gd name="connsiteY2" fmla="*/ 433387 h 433387"/>
                  <a:gd name="connsiteX3" fmla="*/ 0 w 957263"/>
                  <a:gd name="connsiteY3" fmla="*/ 433387 h 433387"/>
                  <a:gd name="connsiteX4" fmla="*/ 0 w 957263"/>
                  <a:gd name="connsiteY4" fmla="*/ 0 h 433387"/>
                  <a:gd name="connsiteX0" fmla="*/ 0 w 957263"/>
                  <a:gd name="connsiteY0" fmla="*/ 2382 h 435769"/>
                  <a:gd name="connsiteX1" fmla="*/ 266700 w 957263"/>
                  <a:gd name="connsiteY1" fmla="*/ 0 h 435769"/>
                  <a:gd name="connsiteX2" fmla="*/ 957263 w 957263"/>
                  <a:gd name="connsiteY2" fmla="*/ 2382 h 435769"/>
                  <a:gd name="connsiteX3" fmla="*/ 957263 w 957263"/>
                  <a:gd name="connsiteY3" fmla="*/ 435769 h 435769"/>
                  <a:gd name="connsiteX4" fmla="*/ 0 w 957263"/>
                  <a:gd name="connsiteY4" fmla="*/ 435769 h 435769"/>
                  <a:gd name="connsiteX5" fmla="*/ 0 w 957263"/>
                  <a:gd name="connsiteY5" fmla="*/ 2382 h 435769"/>
                  <a:gd name="connsiteX0" fmla="*/ 0 w 957263"/>
                  <a:gd name="connsiteY0" fmla="*/ 0 h 433387"/>
                  <a:gd name="connsiteX1" fmla="*/ 452437 w 957263"/>
                  <a:gd name="connsiteY1" fmla="*/ 100011 h 433387"/>
                  <a:gd name="connsiteX2" fmla="*/ 957263 w 957263"/>
                  <a:gd name="connsiteY2" fmla="*/ 0 h 433387"/>
                  <a:gd name="connsiteX3" fmla="*/ 957263 w 957263"/>
                  <a:gd name="connsiteY3" fmla="*/ 433387 h 433387"/>
                  <a:gd name="connsiteX4" fmla="*/ 0 w 957263"/>
                  <a:gd name="connsiteY4" fmla="*/ 433387 h 433387"/>
                  <a:gd name="connsiteX5" fmla="*/ 0 w 957263"/>
                  <a:gd name="connsiteY5" fmla="*/ 0 h 433387"/>
                  <a:gd name="connsiteX0" fmla="*/ 0 w 957263"/>
                  <a:gd name="connsiteY0" fmla="*/ 4764 h 438151"/>
                  <a:gd name="connsiteX1" fmla="*/ 469106 w 957263"/>
                  <a:gd name="connsiteY1" fmla="*/ 0 h 438151"/>
                  <a:gd name="connsiteX2" fmla="*/ 957263 w 957263"/>
                  <a:gd name="connsiteY2" fmla="*/ 4764 h 438151"/>
                  <a:gd name="connsiteX3" fmla="*/ 957263 w 957263"/>
                  <a:gd name="connsiteY3" fmla="*/ 438151 h 438151"/>
                  <a:gd name="connsiteX4" fmla="*/ 0 w 957263"/>
                  <a:gd name="connsiteY4" fmla="*/ 438151 h 438151"/>
                  <a:gd name="connsiteX5" fmla="*/ 0 w 957263"/>
                  <a:gd name="connsiteY5" fmla="*/ 4764 h 438151"/>
                  <a:gd name="connsiteX0" fmla="*/ 4762 w 957263"/>
                  <a:gd name="connsiteY0" fmla="*/ 304801 h 438151"/>
                  <a:gd name="connsiteX1" fmla="*/ 469106 w 957263"/>
                  <a:gd name="connsiteY1" fmla="*/ 0 h 438151"/>
                  <a:gd name="connsiteX2" fmla="*/ 957263 w 957263"/>
                  <a:gd name="connsiteY2" fmla="*/ 4764 h 438151"/>
                  <a:gd name="connsiteX3" fmla="*/ 957263 w 957263"/>
                  <a:gd name="connsiteY3" fmla="*/ 438151 h 438151"/>
                  <a:gd name="connsiteX4" fmla="*/ 0 w 957263"/>
                  <a:gd name="connsiteY4" fmla="*/ 438151 h 438151"/>
                  <a:gd name="connsiteX5" fmla="*/ 4762 w 957263"/>
                  <a:gd name="connsiteY5" fmla="*/ 304801 h 438151"/>
                  <a:gd name="connsiteX0" fmla="*/ 85724 w 957263"/>
                  <a:gd name="connsiteY0" fmla="*/ 328613 h 438151"/>
                  <a:gd name="connsiteX1" fmla="*/ 469106 w 957263"/>
                  <a:gd name="connsiteY1" fmla="*/ 0 h 438151"/>
                  <a:gd name="connsiteX2" fmla="*/ 957263 w 957263"/>
                  <a:gd name="connsiteY2" fmla="*/ 4764 h 438151"/>
                  <a:gd name="connsiteX3" fmla="*/ 957263 w 957263"/>
                  <a:gd name="connsiteY3" fmla="*/ 438151 h 438151"/>
                  <a:gd name="connsiteX4" fmla="*/ 0 w 957263"/>
                  <a:gd name="connsiteY4" fmla="*/ 438151 h 438151"/>
                  <a:gd name="connsiteX5" fmla="*/ 85724 w 957263"/>
                  <a:gd name="connsiteY5" fmla="*/ 328613 h 438151"/>
                  <a:gd name="connsiteX0" fmla="*/ 19049 w 957263"/>
                  <a:gd name="connsiteY0" fmla="*/ 302419 h 438151"/>
                  <a:gd name="connsiteX1" fmla="*/ 469106 w 957263"/>
                  <a:gd name="connsiteY1" fmla="*/ 0 h 438151"/>
                  <a:gd name="connsiteX2" fmla="*/ 957263 w 957263"/>
                  <a:gd name="connsiteY2" fmla="*/ 4764 h 438151"/>
                  <a:gd name="connsiteX3" fmla="*/ 957263 w 957263"/>
                  <a:gd name="connsiteY3" fmla="*/ 438151 h 438151"/>
                  <a:gd name="connsiteX4" fmla="*/ 0 w 957263"/>
                  <a:gd name="connsiteY4" fmla="*/ 438151 h 438151"/>
                  <a:gd name="connsiteX5" fmla="*/ 19049 w 957263"/>
                  <a:gd name="connsiteY5" fmla="*/ 302419 h 438151"/>
                  <a:gd name="connsiteX0" fmla="*/ 0 w 938214"/>
                  <a:gd name="connsiteY0" fmla="*/ 302419 h 533401"/>
                  <a:gd name="connsiteX1" fmla="*/ 450057 w 938214"/>
                  <a:gd name="connsiteY1" fmla="*/ 0 h 533401"/>
                  <a:gd name="connsiteX2" fmla="*/ 938214 w 938214"/>
                  <a:gd name="connsiteY2" fmla="*/ 4764 h 533401"/>
                  <a:gd name="connsiteX3" fmla="*/ 938214 w 938214"/>
                  <a:gd name="connsiteY3" fmla="*/ 438151 h 533401"/>
                  <a:gd name="connsiteX4" fmla="*/ 7144 w 938214"/>
                  <a:gd name="connsiteY4" fmla="*/ 533401 h 533401"/>
                  <a:gd name="connsiteX5" fmla="*/ 0 w 938214"/>
                  <a:gd name="connsiteY5" fmla="*/ 302419 h 533401"/>
                  <a:gd name="connsiteX0" fmla="*/ 0 w 938214"/>
                  <a:gd name="connsiteY0" fmla="*/ 302419 h 533401"/>
                  <a:gd name="connsiteX1" fmla="*/ 450057 w 938214"/>
                  <a:gd name="connsiteY1" fmla="*/ 0 h 533401"/>
                  <a:gd name="connsiteX2" fmla="*/ 938214 w 938214"/>
                  <a:gd name="connsiteY2" fmla="*/ 4764 h 533401"/>
                  <a:gd name="connsiteX3" fmla="*/ 545308 w 938214"/>
                  <a:gd name="connsiteY3" fmla="*/ 297658 h 533401"/>
                  <a:gd name="connsiteX4" fmla="*/ 7144 w 938214"/>
                  <a:gd name="connsiteY4" fmla="*/ 533401 h 533401"/>
                  <a:gd name="connsiteX5" fmla="*/ 0 w 938214"/>
                  <a:gd name="connsiteY5" fmla="*/ 302419 h 533401"/>
                  <a:gd name="connsiteX0" fmla="*/ 0 w 938214"/>
                  <a:gd name="connsiteY0" fmla="*/ 302419 h 533401"/>
                  <a:gd name="connsiteX1" fmla="*/ 450057 w 938214"/>
                  <a:gd name="connsiteY1" fmla="*/ 0 h 533401"/>
                  <a:gd name="connsiteX2" fmla="*/ 938214 w 938214"/>
                  <a:gd name="connsiteY2" fmla="*/ 4764 h 533401"/>
                  <a:gd name="connsiteX3" fmla="*/ 923926 w 938214"/>
                  <a:gd name="connsiteY3" fmla="*/ 352427 h 533401"/>
                  <a:gd name="connsiteX4" fmla="*/ 7144 w 938214"/>
                  <a:gd name="connsiteY4" fmla="*/ 533401 h 533401"/>
                  <a:gd name="connsiteX5" fmla="*/ 0 w 938214"/>
                  <a:gd name="connsiteY5" fmla="*/ 302419 h 533401"/>
                  <a:gd name="connsiteX0" fmla="*/ 0 w 926307"/>
                  <a:gd name="connsiteY0" fmla="*/ 302419 h 533401"/>
                  <a:gd name="connsiteX1" fmla="*/ 450057 w 926307"/>
                  <a:gd name="connsiteY1" fmla="*/ 0 h 533401"/>
                  <a:gd name="connsiteX2" fmla="*/ 926307 w 926307"/>
                  <a:gd name="connsiteY2" fmla="*/ 164308 h 533401"/>
                  <a:gd name="connsiteX3" fmla="*/ 923926 w 926307"/>
                  <a:gd name="connsiteY3" fmla="*/ 352427 h 533401"/>
                  <a:gd name="connsiteX4" fmla="*/ 7144 w 926307"/>
                  <a:gd name="connsiteY4" fmla="*/ 533401 h 533401"/>
                  <a:gd name="connsiteX5" fmla="*/ 0 w 926307"/>
                  <a:gd name="connsiteY5" fmla="*/ 302419 h 533401"/>
                  <a:gd name="connsiteX0" fmla="*/ 0 w 926307"/>
                  <a:gd name="connsiteY0" fmla="*/ 302419 h 533401"/>
                  <a:gd name="connsiteX1" fmla="*/ 450057 w 926307"/>
                  <a:gd name="connsiteY1" fmla="*/ 0 h 533401"/>
                  <a:gd name="connsiteX2" fmla="*/ 926307 w 926307"/>
                  <a:gd name="connsiteY2" fmla="*/ 185740 h 533401"/>
                  <a:gd name="connsiteX3" fmla="*/ 923926 w 926307"/>
                  <a:gd name="connsiteY3" fmla="*/ 352427 h 533401"/>
                  <a:gd name="connsiteX4" fmla="*/ 7144 w 926307"/>
                  <a:gd name="connsiteY4" fmla="*/ 533401 h 533401"/>
                  <a:gd name="connsiteX5" fmla="*/ 0 w 926307"/>
                  <a:gd name="connsiteY5" fmla="*/ 302419 h 533401"/>
                  <a:gd name="connsiteX0" fmla="*/ 0 w 923931"/>
                  <a:gd name="connsiteY0" fmla="*/ 302419 h 533401"/>
                  <a:gd name="connsiteX1" fmla="*/ 450057 w 923931"/>
                  <a:gd name="connsiteY1" fmla="*/ 0 h 533401"/>
                  <a:gd name="connsiteX2" fmla="*/ 845345 w 923931"/>
                  <a:gd name="connsiteY2" fmla="*/ 228603 h 533401"/>
                  <a:gd name="connsiteX3" fmla="*/ 923926 w 923931"/>
                  <a:gd name="connsiteY3" fmla="*/ 352427 h 533401"/>
                  <a:gd name="connsiteX4" fmla="*/ 7144 w 923931"/>
                  <a:gd name="connsiteY4" fmla="*/ 533401 h 533401"/>
                  <a:gd name="connsiteX5" fmla="*/ 0 w 923931"/>
                  <a:gd name="connsiteY5" fmla="*/ 302419 h 533401"/>
                  <a:gd name="connsiteX0" fmla="*/ 0 w 926308"/>
                  <a:gd name="connsiteY0" fmla="*/ 302419 h 533401"/>
                  <a:gd name="connsiteX1" fmla="*/ 450057 w 926308"/>
                  <a:gd name="connsiteY1" fmla="*/ 0 h 533401"/>
                  <a:gd name="connsiteX2" fmla="*/ 926308 w 926308"/>
                  <a:gd name="connsiteY2" fmla="*/ 169072 h 533401"/>
                  <a:gd name="connsiteX3" fmla="*/ 923926 w 926308"/>
                  <a:gd name="connsiteY3" fmla="*/ 352427 h 533401"/>
                  <a:gd name="connsiteX4" fmla="*/ 7144 w 926308"/>
                  <a:gd name="connsiteY4" fmla="*/ 533401 h 533401"/>
                  <a:gd name="connsiteX5" fmla="*/ 0 w 926308"/>
                  <a:gd name="connsiteY5" fmla="*/ 302419 h 533401"/>
                  <a:gd name="connsiteX0" fmla="*/ 0 w 926308"/>
                  <a:gd name="connsiteY0" fmla="*/ 133347 h 364329"/>
                  <a:gd name="connsiteX1" fmla="*/ 926308 w 926308"/>
                  <a:gd name="connsiteY1" fmla="*/ 0 h 364329"/>
                  <a:gd name="connsiteX2" fmla="*/ 923926 w 926308"/>
                  <a:gd name="connsiteY2" fmla="*/ 183355 h 364329"/>
                  <a:gd name="connsiteX3" fmla="*/ 7144 w 926308"/>
                  <a:gd name="connsiteY3" fmla="*/ 364329 h 364329"/>
                  <a:gd name="connsiteX4" fmla="*/ 0 w 926308"/>
                  <a:gd name="connsiteY4" fmla="*/ 133347 h 364329"/>
                  <a:gd name="connsiteX0" fmla="*/ 0 w 923927"/>
                  <a:gd name="connsiteY0" fmla="*/ 80959 h 311941"/>
                  <a:gd name="connsiteX1" fmla="*/ 561977 w 923927"/>
                  <a:gd name="connsiteY1" fmla="*/ 0 h 311941"/>
                  <a:gd name="connsiteX2" fmla="*/ 923926 w 923927"/>
                  <a:gd name="connsiteY2" fmla="*/ 130967 h 311941"/>
                  <a:gd name="connsiteX3" fmla="*/ 7144 w 923927"/>
                  <a:gd name="connsiteY3" fmla="*/ 311941 h 311941"/>
                  <a:gd name="connsiteX4" fmla="*/ 0 w 923927"/>
                  <a:gd name="connsiteY4" fmla="*/ 80959 h 311941"/>
                  <a:gd name="connsiteX0" fmla="*/ 0 w 562205"/>
                  <a:gd name="connsiteY0" fmla="*/ 80959 h 311941"/>
                  <a:gd name="connsiteX1" fmla="*/ 561977 w 562205"/>
                  <a:gd name="connsiteY1" fmla="*/ 0 h 311941"/>
                  <a:gd name="connsiteX2" fmla="*/ 561976 w 562205"/>
                  <a:gd name="connsiteY2" fmla="*/ 202405 h 311941"/>
                  <a:gd name="connsiteX3" fmla="*/ 7144 w 562205"/>
                  <a:gd name="connsiteY3" fmla="*/ 311941 h 311941"/>
                  <a:gd name="connsiteX4" fmla="*/ 0 w 562205"/>
                  <a:gd name="connsiteY4" fmla="*/ 80959 h 311941"/>
                  <a:gd name="connsiteX0" fmla="*/ 0 w 562205"/>
                  <a:gd name="connsiteY0" fmla="*/ 80959 h 240504"/>
                  <a:gd name="connsiteX1" fmla="*/ 561977 w 562205"/>
                  <a:gd name="connsiteY1" fmla="*/ 0 h 240504"/>
                  <a:gd name="connsiteX2" fmla="*/ 561976 w 562205"/>
                  <a:gd name="connsiteY2" fmla="*/ 202405 h 240504"/>
                  <a:gd name="connsiteX3" fmla="*/ 357188 w 562205"/>
                  <a:gd name="connsiteY3" fmla="*/ 240504 h 240504"/>
                  <a:gd name="connsiteX4" fmla="*/ 0 w 562205"/>
                  <a:gd name="connsiteY4" fmla="*/ 80959 h 240504"/>
                  <a:gd name="connsiteX0" fmla="*/ 0 w 205018"/>
                  <a:gd name="connsiteY0" fmla="*/ 38097 h 240504"/>
                  <a:gd name="connsiteX1" fmla="*/ 204790 w 205018"/>
                  <a:gd name="connsiteY1" fmla="*/ 0 h 240504"/>
                  <a:gd name="connsiteX2" fmla="*/ 204789 w 205018"/>
                  <a:gd name="connsiteY2" fmla="*/ 202405 h 240504"/>
                  <a:gd name="connsiteX3" fmla="*/ 1 w 205018"/>
                  <a:gd name="connsiteY3" fmla="*/ 240504 h 240504"/>
                  <a:gd name="connsiteX4" fmla="*/ 0 w 205018"/>
                  <a:gd name="connsiteY4" fmla="*/ 38097 h 240504"/>
                  <a:gd name="connsiteX0" fmla="*/ 0 w 209619"/>
                  <a:gd name="connsiteY0" fmla="*/ 38097 h 240504"/>
                  <a:gd name="connsiteX1" fmla="*/ 204790 w 209619"/>
                  <a:gd name="connsiteY1" fmla="*/ 0 h 240504"/>
                  <a:gd name="connsiteX2" fmla="*/ 209551 w 209619"/>
                  <a:gd name="connsiteY2" fmla="*/ 196367 h 240504"/>
                  <a:gd name="connsiteX3" fmla="*/ 1 w 209619"/>
                  <a:gd name="connsiteY3" fmla="*/ 240504 h 240504"/>
                  <a:gd name="connsiteX4" fmla="*/ 0 w 209619"/>
                  <a:gd name="connsiteY4" fmla="*/ 38097 h 24050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9619" h="240504">
                    <a:moveTo>
                      <a:pt x="0" y="38097"/>
                    </a:moveTo>
                    <a:lnTo>
                      <a:pt x="204790" y="0"/>
                    </a:lnTo>
                    <a:cubicBezTo>
                      <a:pt x="203996" y="62706"/>
                      <a:pt x="210345" y="133661"/>
                      <a:pt x="209551" y="196367"/>
                    </a:cubicBezTo>
                    <a:lnTo>
                      <a:pt x="1" y="240504"/>
                    </a:lnTo>
                    <a:cubicBezTo>
                      <a:pt x="1" y="173035"/>
                      <a:pt x="0" y="105566"/>
                      <a:pt x="0" y="38097"/>
                    </a:cubicBezTo>
                    <a:close/>
                  </a:path>
                </a:pathLst>
              </a:cu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b="1" dirty="0"/>
              </a:p>
            </p:txBody>
          </p:sp>
        </p:grpSp>
        <p:sp>
          <p:nvSpPr>
            <p:cNvPr id="32" name="正方形/長方形 43"/>
            <p:cNvSpPr/>
            <p:nvPr/>
          </p:nvSpPr>
          <p:spPr>
            <a:xfrm>
              <a:off x="7045957" y="1997173"/>
              <a:ext cx="704947" cy="392819"/>
            </a:xfrm>
            <a:custGeom>
              <a:avLst/>
              <a:gdLst>
                <a:gd name="connsiteX0" fmla="*/ 0 w 773906"/>
                <a:gd name="connsiteY0" fmla="*/ 0 h 428608"/>
                <a:gd name="connsiteX1" fmla="*/ 773906 w 773906"/>
                <a:gd name="connsiteY1" fmla="*/ 0 h 428608"/>
                <a:gd name="connsiteX2" fmla="*/ 773906 w 773906"/>
                <a:gd name="connsiteY2" fmla="*/ 428608 h 428608"/>
                <a:gd name="connsiteX3" fmla="*/ 0 w 773906"/>
                <a:gd name="connsiteY3" fmla="*/ 428608 h 428608"/>
                <a:gd name="connsiteX4" fmla="*/ 0 w 773906"/>
                <a:gd name="connsiteY4" fmla="*/ 0 h 428608"/>
                <a:gd name="connsiteX0" fmla="*/ 0 w 773906"/>
                <a:gd name="connsiteY0" fmla="*/ 35718 h 464326"/>
                <a:gd name="connsiteX1" fmla="*/ 414337 w 773906"/>
                <a:gd name="connsiteY1" fmla="*/ 0 h 464326"/>
                <a:gd name="connsiteX2" fmla="*/ 773906 w 773906"/>
                <a:gd name="connsiteY2" fmla="*/ 464326 h 464326"/>
                <a:gd name="connsiteX3" fmla="*/ 0 w 773906"/>
                <a:gd name="connsiteY3" fmla="*/ 464326 h 464326"/>
                <a:gd name="connsiteX4" fmla="*/ 0 w 773906"/>
                <a:gd name="connsiteY4" fmla="*/ 35718 h 464326"/>
                <a:gd name="connsiteX0" fmla="*/ 0 w 838200"/>
                <a:gd name="connsiteY0" fmla="*/ 280987 h 464326"/>
                <a:gd name="connsiteX1" fmla="*/ 478631 w 838200"/>
                <a:gd name="connsiteY1" fmla="*/ 0 h 464326"/>
                <a:gd name="connsiteX2" fmla="*/ 838200 w 838200"/>
                <a:gd name="connsiteY2" fmla="*/ 464326 h 464326"/>
                <a:gd name="connsiteX3" fmla="*/ 64294 w 838200"/>
                <a:gd name="connsiteY3" fmla="*/ 464326 h 464326"/>
                <a:gd name="connsiteX4" fmla="*/ 0 w 838200"/>
                <a:gd name="connsiteY4" fmla="*/ 280987 h 464326"/>
                <a:gd name="connsiteX0" fmla="*/ 0 w 838200"/>
                <a:gd name="connsiteY0" fmla="*/ 280987 h 521476"/>
                <a:gd name="connsiteX1" fmla="*/ 478631 w 838200"/>
                <a:gd name="connsiteY1" fmla="*/ 0 h 521476"/>
                <a:gd name="connsiteX2" fmla="*/ 838200 w 838200"/>
                <a:gd name="connsiteY2" fmla="*/ 464326 h 521476"/>
                <a:gd name="connsiteX3" fmla="*/ 476251 w 838200"/>
                <a:gd name="connsiteY3" fmla="*/ 521476 h 521476"/>
                <a:gd name="connsiteX4" fmla="*/ 0 w 838200"/>
                <a:gd name="connsiteY4" fmla="*/ 280987 h 521476"/>
                <a:gd name="connsiteX0" fmla="*/ 0 w 935832"/>
                <a:gd name="connsiteY0" fmla="*/ 280987 h 521476"/>
                <a:gd name="connsiteX1" fmla="*/ 478631 w 935832"/>
                <a:gd name="connsiteY1" fmla="*/ 0 h 521476"/>
                <a:gd name="connsiteX2" fmla="*/ 935832 w 935832"/>
                <a:gd name="connsiteY2" fmla="*/ 211914 h 521476"/>
                <a:gd name="connsiteX3" fmla="*/ 476251 w 935832"/>
                <a:gd name="connsiteY3" fmla="*/ 521476 h 521476"/>
                <a:gd name="connsiteX4" fmla="*/ 0 w 935832"/>
                <a:gd name="connsiteY4" fmla="*/ 280987 h 52147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35832" h="521476">
                  <a:moveTo>
                    <a:pt x="0" y="280987"/>
                  </a:moveTo>
                  <a:lnTo>
                    <a:pt x="478631" y="0"/>
                  </a:lnTo>
                  <a:lnTo>
                    <a:pt x="935832" y="211914"/>
                  </a:lnTo>
                  <a:lnTo>
                    <a:pt x="476251" y="521476"/>
                  </a:lnTo>
                  <a:lnTo>
                    <a:pt x="0" y="280987"/>
                  </a:lnTo>
                  <a:close/>
                </a:path>
              </a:pathLst>
            </a:cu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3" name="正方形/長方形 43"/>
            <p:cNvSpPr/>
            <p:nvPr/>
          </p:nvSpPr>
          <p:spPr>
            <a:xfrm>
              <a:off x="7409202" y="1992987"/>
              <a:ext cx="701360" cy="299545"/>
            </a:xfrm>
            <a:custGeom>
              <a:avLst/>
              <a:gdLst>
                <a:gd name="connsiteX0" fmla="*/ 0 w 773906"/>
                <a:gd name="connsiteY0" fmla="*/ 0 h 428608"/>
                <a:gd name="connsiteX1" fmla="*/ 773906 w 773906"/>
                <a:gd name="connsiteY1" fmla="*/ 0 h 428608"/>
                <a:gd name="connsiteX2" fmla="*/ 773906 w 773906"/>
                <a:gd name="connsiteY2" fmla="*/ 428608 h 428608"/>
                <a:gd name="connsiteX3" fmla="*/ 0 w 773906"/>
                <a:gd name="connsiteY3" fmla="*/ 428608 h 428608"/>
                <a:gd name="connsiteX4" fmla="*/ 0 w 773906"/>
                <a:gd name="connsiteY4" fmla="*/ 0 h 428608"/>
                <a:gd name="connsiteX0" fmla="*/ 0 w 773906"/>
                <a:gd name="connsiteY0" fmla="*/ 35718 h 464326"/>
                <a:gd name="connsiteX1" fmla="*/ 414337 w 773906"/>
                <a:gd name="connsiteY1" fmla="*/ 0 h 464326"/>
                <a:gd name="connsiteX2" fmla="*/ 773906 w 773906"/>
                <a:gd name="connsiteY2" fmla="*/ 464326 h 464326"/>
                <a:gd name="connsiteX3" fmla="*/ 0 w 773906"/>
                <a:gd name="connsiteY3" fmla="*/ 464326 h 464326"/>
                <a:gd name="connsiteX4" fmla="*/ 0 w 773906"/>
                <a:gd name="connsiteY4" fmla="*/ 35718 h 464326"/>
                <a:gd name="connsiteX0" fmla="*/ 0 w 838200"/>
                <a:gd name="connsiteY0" fmla="*/ 280987 h 464326"/>
                <a:gd name="connsiteX1" fmla="*/ 478631 w 838200"/>
                <a:gd name="connsiteY1" fmla="*/ 0 h 464326"/>
                <a:gd name="connsiteX2" fmla="*/ 838200 w 838200"/>
                <a:gd name="connsiteY2" fmla="*/ 464326 h 464326"/>
                <a:gd name="connsiteX3" fmla="*/ 64294 w 838200"/>
                <a:gd name="connsiteY3" fmla="*/ 464326 h 464326"/>
                <a:gd name="connsiteX4" fmla="*/ 0 w 838200"/>
                <a:gd name="connsiteY4" fmla="*/ 280987 h 464326"/>
                <a:gd name="connsiteX0" fmla="*/ 0 w 838200"/>
                <a:gd name="connsiteY0" fmla="*/ 280987 h 521476"/>
                <a:gd name="connsiteX1" fmla="*/ 478631 w 838200"/>
                <a:gd name="connsiteY1" fmla="*/ 0 h 521476"/>
                <a:gd name="connsiteX2" fmla="*/ 838200 w 838200"/>
                <a:gd name="connsiteY2" fmla="*/ 464326 h 521476"/>
                <a:gd name="connsiteX3" fmla="*/ 476251 w 838200"/>
                <a:gd name="connsiteY3" fmla="*/ 521476 h 521476"/>
                <a:gd name="connsiteX4" fmla="*/ 0 w 838200"/>
                <a:gd name="connsiteY4" fmla="*/ 280987 h 521476"/>
                <a:gd name="connsiteX0" fmla="*/ 0 w 935832"/>
                <a:gd name="connsiteY0" fmla="*/ 280987 h 521476"/>
                <a:gd name="connsiteX1" fmla="*/ 478631 w 935832"/>
                <a:gd name="connsiteY1" fmla="*/ 0 h 521476"/>
                <a:gd name="connsiteX2" fmla="*/ 935832 w 935832"/>
                <a:gd name="connsiteY2" fmla="*/ 211914 h 521476"/>
                <a:gd name="connsiteX3" fmla="*/ 476251 w 935832"/>
                <a:gd name="connsiteY3" fmla="*/ 521476 h 521476"/>
                <a:gd name="connsiteX4" fmla="*/ 0 w 935832"/>
                <a:gd name="connsiteY4" fmla="*/ 280987 h 521476"/>
                <a:gd name="connsiteX0" fmla="*/ 0 w 1140619"/>
                <a:gd name="connsiteY0" fmla="*/ 280987 h 521476"/>
                <a:gd name="connsiteX1" fmla="*/ 478631 w 1140619"/>
                <a:gd name="connsiteY1" fmla="*/ 0 h 521476"/>
                <a:gd name="connsiteX2" fmla="*/ 1140619 w 1140619"/>
                <a:gd name="connsiteY2" fmla="*/ 326214 h 521476"/>
                <a:gd name="connsiteX3" fmla="*/ 476251 w 1140619"/>
                <a:gd name="connsiteY3" fmla="*/ 521476 h 521476"/>
                <a:gd name="connsiteX4" fmla="*/ 0 w 1140619"/>
                <a:gd name="connsiteY4" fmla="*/ 280987 h 521476"/>
                <a:gd name="connsiteX0" fmla="*/ 0 w 1140619"/>
                <a:gd name="connsiteY0" fmla="*/ 0 h 240489"/>
                <a:gd name="connsiteX1" fmla="*/ 519112 w 1140619"/>
                <a:gd name="connsiteY1" fmla="*/ 40482 h 240489"/>
                <a:gd name="connsiteX2" fmla="*/ 1140619 w 1140619"/>
                <a:gd name="connsiteY2" fmla="*/ 45227 h 240489"/>
                <a:gd name="connsiteX3" fmla="*/ 476251 w 1140619"/>
                <a:gd name="connsiteY3" fmla="*/ 240489 h 240489"/>
                <a:gd name="connsiteX4" fmla="*/ 0 w 1140619"/>
                <a:gd name="connsiteY4" fmla="*/ 0 h 240489"/>
                <a:gd name="connsiteX0" fmla="*/ 0 w 1140619"/>
                <a:gd name="connsiteY0" fmla="*/ 235743 h 476232"/>
                <a:gd name="connsiteX1" fmla="*/ 621506 w 1140619"/>
                <a:gd name="connsiteY1" fmla="*/ 0 h 476232"/>
                <a:gd name="connsiteX2" fmla="*/ 1140619 w 1140619"/>
                <a:gd name="connsiteY2" fmla="*/ 280970 h 476232"/>
                <a:gd name="connsiteX3" fmla="*/ 476251 w 1140619"/>
                <a:gd name="connsiteY3" fmla="*/ 476232 h 476232"/>
                <a:gd name="connsiteX4" fmla="*/ 0 w 1140619"/>
                <a:gd name="connsiteY4" fmla="*/ 235743 h 476232"/>
                <a:gd name="connsiteX0" fmla="*/ 0 w 909638"/>
                <a:gd name="connsiteY0" fmla="*/ 0 h 583389"/>
                <a:gd name="connsiteX1" fmla="*/ 390525 w 909638"/>
                <a:gd name="connsiteY1" fmla="*/ 107157 h 583389"/>
                <a:gd name="connsiteX2" fmla="*/ 909638 w 909638"/>
                <a:gd name="connsiteY2" fmla="*/ 388127 h 583389"/>
                <a:gd name="connsiteX3" fmla="*/ 245270 w 909638"/>
                <a:gd name="connsiteY3" fmla="*/ 583389 h 583389"/>
                <a:gd name="connsiteX4" fmla="*/ 0 w 909638"/>
                <a:gd name="connsiteY4" fmla="*/ 0 h 583389"/>
                <a:gd name="connsiteX0" fmla="*/ 0 w 909638"/>
                <a:gd name="connsiteY0" fmla="*/ 0 h 388127"/>
                <a:gd name="connsiteX1" fmla="*/ 390525 w 909638"/>
                <a:gd name="connsiteY1" fmla="*/ 107157 h 388127"/>
                <a:gd name="connsiteX2" fmla="*/ 909638 w 909638"/>
                <a:gd name="connsiteY2" fmla="*/ 388127 h 388127"/>
                <a:gd name="connsiteX3" fmla="*/ 371476 w 909638"/>
                <a:gd name="connsiteY3" fmla="*/ 221439 h 388127"/>
                <a:gd name="connsiteX4" fmla="*/ 0 w 909638"/>
                <a:gd name="connsiteY4" fmla="*/ 0 h 388127"/>
                <a:gd name="connsiteX0" fmla="*/ 0 w 909638"/>
                <a:gd name="connsiteY0" fmla="*/ 0 h 388127"/>
                <a:gd name="connsiteX1" fmla="*/ 390525 w 909638"/>
                <a:gd name="connsiteY1" fmla="*/ 107157 h 388127"/>
                <a:gd name="connsiteX2" fmla="*/ 909638 w 909638"/>
                <a:gd name="connsiteY2" fmla="*/ 388127 h 388127"/>
                <a:gd name="connsiteX3" fmla="*/ 431008 w 909638"/>
                <a:gd name="connsiteY3" fmla="*/ 235727 h 388127"/>
                <a:gd name="connsiteX4" fmla="*/ 0 w 909638"/>
                <a:gd name="connsiteY4" fmla="*/ 0 h 388127"/>
                <a:gd name="connsiteX0" fmla="*/ 0 w 909638"/>
                <a:gd name="connsiteY0" fmla="*/ 0 h 388127"/>
                <a:gd name="connsiteX1" fmla="*/ 390525 w 909638"/>
                <a:gd name="connsiteY1" fmla="*/ 107157 h 388127"/>
                <a:gd name="connsiteX2" fmla="*/ 909638 w 909638"/>
                <a:gd name="connsiteY2" fmla="*/ 388127 h 388127"/>
                <a:gd name="connsiteX3" fmla="*/ 526258 w 909638"/>
                <a:gd name="connsiteY3" fmla="*/ 192864 h 388127"/>
                <a:gd name="connsiteX4" fmla="*/ 0 w 909638"/>
                <a:gd name="connsiteY4" fmla="*/ 0 h 388127"/>
                <a:gd name="connsiteX0" fmla="*/ 0 w 909638"/>
                <a:gd name="connsiteY0" fmla="*/ 0 h 388127"/>
                <a:gd name="connsiteX1" fmla="*/ 390525 w 909638"/>
                <a:gd name="connsiteY1" fmla="*/ 107157 h 388127"/>
                <a:gd name="connsiteX2" fmla="*/ 909638 w 909638"/>
                <a:gd name="connsiteY2" fmla="*/ 388127 h 388127"/>
                <a:gd name="connsiteX3" fmla="*/ 442914 w 909638"/>
                <a:gd name="connsiteY3" fmla="*/ 219057 h 388127"/>
                <a:gd name="connsiteX4" fmla="*/ 0 w 909638"/>
                <a:gd name="connsiteY4" fmla="*/ 0 h 388127"/>
                <a:gd name="connsiteX0" fmla="*/ 0 w 931070"/>
                <a:gd name="connsiteY0" fmla="*/ 0 h 397652"/>
                <a:gd name="connsiteX1" fmla="*/ 390525 w 931070"/>
                <a:gd name="connsiteY1" fmla="*/ 107157 h 397652"/>
                <a:gd name="connsiteX2" fmla="*/ 931070 w 931070"/>
                <a:gd name="connsiteY2" fmla="*/ 397652 h 397652"/>
                <a:gd name="connsiteX3" fmla="*/ 442914 w 931070"/>
                <a:gd name="connsiteY3" fmla="*/ 219057 h 397652"/>
                <a:gd name="connsiteX4" fmla="*/ 0 w 931070"/>
                <a:gd name="connsiteY4" fmla="*/ 0 h 39765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31070" h="397652">
                  <a:moveTo>
                    <a:pt x="0" y="0"/>
                  </a:moveTo>
                  <a:lnTo>
                    <a:pt x="390525" y="107157"/>
                  </a:lnTo>
                  <a:lnTo>
                    <a:pt x="931070" y="397652"/>
                  </a:lnTo>
                  <a:lnTo>
                    <a:pt x="442914" y="219057"/>
                  </a:lnTo>
                  <a:lnTo>
                    <a:pt x="0" y="0"/>
                  </a:lnTo>
                  <a:close/>
                </a:path>
              </a:pathLst>
            </a:custGeom>
            <a:solidFill>
              <a:schemeClr val="bg1">
                <a:lumMod val="50000"/>
              </a:schemeClr>
            </a:solidFill>
            <a:ln>
              <a:solidFill>
                <a:schemeClr val="bg1">
                  <a:lumMod val="50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4" name="角丸四角形 33"/>
            <p:cNvSpPr/>
            <p:nvPr/>
          </p:nvSpPr>
          <p:spPr>
            <a:xfrm>
              <a:off x="7224580" y="2025737"/>
              <a:ext cx="71750" cy="269700"/>
            </a:xfrm>
            <a:prstGeom prst="roundRect">
              <a:avLst/>
            </a:prstGeom>
            <a:solidFill>
              <a:schemeClr val="bg1"/>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5" name="角丸四角形 34"/>
            <p:cNvSpPr/>
            <p:nvPr/>
          </p:nvSpPr>
          <p:spPr>
            <a:xfrm>
              <a:off x="7224580" y="2067945"/>
              <a:ext cx="71750" cy="34439"/>
            </a:xfrm>
            <a:prstGeom prst="roundRect">
              <a:avLst/>
            </a:prstGeom>
            <a:solidFill>
              <a:schemeClr val="tx1"/>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6" name="角丸四角形 35"/>
            <p:cNvSpPr/>
            <p:nvPr/>
          </p:nvSpPr>
          <p:spPr>
            <a:xfrm>
              <a:off x="7224580" y="2148122"/>
              <a:ext cx="71750" cy="34439"/>
            </a:xfrm>
            <a:prstGeom prst="roundRect">
              <a:avLst/>
            </a:prstGeom>
            <a:solidFill>
              <a:schemeClr val="tx1"/>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7" name="角丸四角形 36"/>
            <p:cNvSpPr/>
            <p:nvPr/>
          </p:nvSpPr>
          <p:spPr>
            <a:xfrm>
              <a:off x="7224580" y="2228300"/>
              <a:ext cx="71750" cy="34439"/>
            </a:xfrm>
            <a:prstGeom prst="roundRect">
              <a:avLst/>
            </a:prstGeom>
            <a:solidFill>
              <a:schemeClr val="tx1"/>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40" name="ホームベース 39"/>
          <p:cNvSpPr/>
          <p:nvPr/>
        </p:nvSpPr>
        <p:spPr>
          <a:xfrm>
            <a:off x="287832" y="9382735"/>
            <a:ext cx="4968000" cy="396000"/>
          </a:xfrm>
          <a:prstGeom prst="homePlate">
            <a:avLst>
              <a:gd name="adj" fmla="val 107184"/>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b="1" dirty="0">
                <a:solidFill>
                  <a:schemeClr val="bg1"/>
                </a:solidFill>
                <a:latin typeface="+mn-ea"/>
              </a:rPr>
              <a:t>裏面</a:t>
            </a:r>
            <a:r>
              <a:rPr kumimoji="1" lang="ja-JP" altLang="en-US" b="1" dirty="0" smtClean="0">
                <a:solidFill>
                  <a:schemeClr val="bg1"/>
                </a:solidFill>
                <a:latin typeface="+mn-ea"/>
              </a:rPr>
              <a:t>に具体的な取組事例を掲載しています</a:t>
            </a:r>
            <a:endParaRPr kumimoji="1" lang="ja-JP" altLang="en-US" b="1" dirty="0">
              <a:solidFill>
                <a:schemeClr val="bg1"/>
              </a:solidFill>
              <a:latin typeface="+mn-ea"/>
            </a:endParaRPr>
          </a:p>
        </p:txBody>
      </p:sp>
      <p:sp>
        <p:nvSpPr>
          <p:cNvPr id="41" name="テキスト ボックス 40"/>
          <p:cNvSpPr txBox="1"/>
          <p:nvPr/>
        </p:nvSpPr>
        <p:spPr>
          <a:xfrm>
            <a:off x="417783" y="5163169"/>
            <a:ext cx="6362709" cy="523220"/>
          </a:xfrm>
          <a:prstGeom prst="rect">
            <a:avLst/>
          </a:prstGeom>
          <a:noFill/>
        </p:spPr>
        <p:txBody>
          <a:bodyPr wrap="square" rtlCol="0">
            <a:spAutoFit/>
          </a:bodyPr>
          <a:lstStyle/>
          <a:p>
            <a:r>
              <a:rPr kumimoji="1" lang="ja-JP" altLang="en-US" sz="1400" b="1" dirty="0" smtClean="0">
                <a:latin typeface="+mn-ea"/>
              </a:rPr>
              <a:t>大気</a:t>
            </a:r>
            <a:r>
              <a:rPr kumimoji="1" lang="ja-JP" altLang="en-US" sz="1400" b="1" dirty="0">
                <a:latin typeface="+mn-ea"/>
              </a:rPr>
              <a:t>へ排出された</a:t>
            </a:r>
            <a:r>
              <a:rPr kumimoji="1" lang="en-US" altLang="ja-JP" sz="1400" b="1" dirty="0" smtClean="0">
                <a:latin typeface="+mn-ea"/>
              </a:rPr>
              <a:t>VOC</a:t>
            </a:r>
            <a:r>
              <a:rPr kumimoji="1" lang="ja-JP" altLang="en-US" sz="1400" b="1" dirty="0" smtClean="0">
                <a:latin typeface="+mn-ea"/>
              </a:rPr>
              <a:t>は、光化学オキシダントや</a:t>
            </a:r>
            <a:r>
              <a:rPr kumimoji="1" lang="en-US" altLang="ja-JP" sz="1400" b="1" dirty="0" smtClean="0">
                <a:latin typeface="+mn-ea"/>
              </a:rPr>
              <a:t>PM2.5</a:t>
            </a:r>
            <a:r>
              <a:rPr kumimoji="1" lang="ja-JP" altLang="en-US" sz="1400" b="1" dirty="0" smtClean="0">
                <a:latin typeface="+mn-ea"/>
              </a:rPr>
              <a:t>の原因になるほか、</a:t>
            </a:r>
            <a:endParaRPr kumimoji="1" lang="en-US" altLang="ja-JP" sz="1400" b="1" dirty="0" smtClean="0">
              <a:latin typeface="+mn-ea"/>
            </a:endParaRPr>
          </a:p>
          <a:p>
            <a:r>
              <a:rPr kumimoji="1" lang="ja-JP" altLang="en-US" sz="1400" b="1" dirty="0" smtClean="0">
                <a:latin typeface="+mn-ea"/>
              </a:rPr>
              <a:t>一部は紫外線などにより</a:t>
            </a:r>
            <a:r>
              <a:rPr kumimoji="1" lang="en-US" altLang="ja-JP" sz="1400" b="1" dirty="0" smtClean="0">
                <a:latin typeface="+mn-ea"/>
              </a:rPr>
              <a:t>CO</a:t>
            </a:r>
            <a:r>
              <a:rPr kumimoji="1" lang="en-US" altLang="ja-JP" sz="1400" b="1" baseline="-25000" dirty="0" smtClean="0">
                <a:latin typeface="+mn-ea"/>
              </a:rPr>
              <a:t>2</a:t>
            </a:r>
            <a:r>
              <a:rPr kumimoji="1" lang="ja-JP" altLang="en-US" sz="1400" b="1" dirty="0" smtClean="0">
                <a:latin typeface="+mn-ea"/>
              </a:rPr>
              <a:t>に変換</a:t>
            </a:r>
            <a:r>
              <a:rPr kumimoji="1" lang="en-US" altLang="ja-JP" sz="1400" b="1" baseline="30000" dirty="0">
                <a:latin typeface="+mn-ea"/>
              </a:rPr>
              <a:t>※</a:t>
            </a:r>
            <a:r>
              <a:rPr kumimoji="1" lang="ja-JP" altLang="en-US" sz="1400" b="1" dirty="0" smtClean="0">
                <a:latin typeface="+mn-ea"/>
              </a:rPr>
              <a:t>されます。</a:t>
            </a:r>
            <a:r>
              <a:rPr kumimoji="1" lang="en-US" altLang="ja-JP" sz="1000" b="1" dirty="0" smtClean="0">
                <a:latin typeface="+mn-ea"/>
              </a:rPr>
              <a:t>※</a:t>
            </a:r>
            <a:r>
              <a:rPr kumimoji="1" lang="ja-JP" altLang="en-US" sz="1000" b="1" dirty="0" smtClean="0">
                <a:latin typeface="+mn-ea"/>
              </a:rPr>
              <a:t>参考：</a:t>
            </a:r>
            <a:r>
              <a:rPr kumimoji="1" lang="en-US" altLang="ja-JP" sz="1000" b="1" dirty="0" smtClean="0">
                <a:latin typeface="+mn-ea"/>
              </a:rPr>
              <a:t>IPCC</a:t>
            </a:r>
            <a:r>
              <a:rPr kumimoji="1" lang="ja-JP" altLang="en-US" sz="1000" b="1" dirty="0" smtClean="0">
                <a:latin typeface="+mn-ea"/>
              </a:rPr>
              <a:t>ガイドライン</a:t>
            </a:r>
            <a:r>
              <a:rPr kumimoji="1" lang="en-US" altLang="ja-JP" sz="1000" b="1" dirty="0" smtClean="0">
                <a:latin typeface="+mn-ea"/>
              </a:rPr>
              <a:t>(2006)</a:t>
            </a:r>
            <a:endParaRPr kumimoji="1" lang="en-US" altLang="ja-JP" sz="1050" b="1" dirty="0">
              <a:latin typeface="+mn-ea"/>
            </a:endParaRPr>
          </a:p>
        </p:txBody>
      </p:sp>
      <p:grpSp>
        <p:nvGrpSpPr>
          <p:cNvPr id="42" name="グループ化 41"/>
          <p:cNvGrpSpPr/>
          <p:nvPr/>
        </p:nvGrpSpPr>
        <p:grpSpPr>
          <a:xfrm>
            <a:off x="5157109" y="2919964"/>
            <a:ext cx="1428208" cy="2167635"/>
            <a:chOff x="5090434" y="2317518"/>
            <a:chExt cx="1428208" cy="2167635"/>
          </a:xfrm>
        </p:grpSpPr>
        <p:pic>
          <p:nvPicPr>
            <p:cNvPr id="43" name="図 42"/>
            <p:cNvPicPr>
              <a:picLocks noChangeAspect="1"/>
            </p:cNvPicPr>
            <p:nvPr/>
          </p:nvPicPr>
          <p:blipFill>
            <a:blip r:embed="rId5">
              <a:duotone>
                <a:prstClr val="black"/>
                <a:schemeClr val="tx1">
                  <a:tint val="45000"/>
                  <a:satMod val="400000"/>
                </a:schemeClr>
              </a:duotone>
            </a:blip>
            <a:stretch>
              <a:fillRect/>
            </a:stretch>
          </p:blipFill>
          <p:spPr>
            <a:xfrm rot="900000">
              <a:off x="5844389" y="2317518"/>
              <a:ext cx="674253" cy="765927"/>
            </a:xfrm>
            <a:prstGeom prst="rect">
              <a:avLst/>
            </a:prstGeom>
          </p:spPr>
        </p:pic>
        <p:sp>
          <p:nvSpPr>
            <p:cNvPr id="44" name="雲 43"/>
            <p:cNvSpPr/>
            <p:nvPr/>
          </p:nvSpPr>
          <p:spPr>
            <a:xfrm>
              <a:off x="5090434" y="2590487"/>
              <a:ext cx="1411782" cy="954926"/>
            </a:xfrm>
            <a:prstGeom prst="cloud">
              <a:avLst/>
            </a:prstGeom>
            <a:noFill/>
            <a:ln w="19050">
              <a:solidFill>
                <a:schemeClr val="tx1">
                  <a:lumMod val="75000"/>
                  <a:lumOff val="25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pic>
          <p:nvPicPr>
            <p:cNvPr id="45" name="図 44"/>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5416612" y="3710571"/>
              <a:ext cx="829909" cy="774582"/>
            </a:xfrm>
            <a:prstGeom prst="rect">
              <a:avLst/>
            </a:prstGeom>
          </p:spPr>
        </p:pic>
        <p:pic>
          <p:nvPicPr>
            <p:cNvPr id="46" name="図 45"/>
            <p:cNvPicPr>
              <a:picLocks noChangeAspect="1"/>
            </p:cNvPicPr>
            <p:nvPr/>
          </p:nvPicPr>
          <p:blipFill>
            <a:blip r:embed="rId7">
              <a:duotone>
                <a:prstClr val="black"/>
                <a:schemeClr val="tx1">
                  <a:tint val="45000"/>
                  <a:satMod val="400000"/>
                </a:schemeClr>
              </a:duotone>
            </a:blip>
            <a:stretch>
              <a:fillRect/>
            </a:stretch>
          </p:blipFill>
          <p:spPr>
            <a:xfrm rot="12521701">
              <a:off x="5123434" y="2988446"/>
              <a:ext cx="380980" cy="699941"/>
            </a:xfrm>
            <a:prstGeom prst="rect">
              <a:avLst/>
            </a:prstGeom>
          </p:spPr>
        </p:pic>
        <p:sp>
          <p:nvSpPr>
            <p:cNvPr id="47" name="楕円 46"/>
            <p:cNvSpPr/>
            <p:nvPr/>
          </p:nvSpPr>
          <p:spPr>
            <a:xfrm>
              <a:off x="5317873" y="3726677"/>
              <a:ext cx="138112" cy="138112"/>
            </a:xfrm>
            <a:prstGeom prst="ellipse">
              <a:avLst/>
            </a:prstGeom>
            <a:noFill/>
            <a:ln w="12700">
              <a:solidFill>
                <a:schemeClr val="tx1">
                  <a:lumMod val="75000"/>
                  <a:lumOff val="25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48" name="楕円 47"/>
            <p:cNvSpPr/>
            <p:nvPr/>
          </p:nvSpPr>
          <p:spPr>
            <a:xfrm>
              <a:off x="5442231" y="3528068"/>
              <a:ext cx="197524" cy="197524"/>
            </a:xfrm>
            <a:prstGeom prst="ellipse">
              <a:avLst/>
            </a:prstGeom>
            <a:noFill/>
            <a:ln w="12700">
              <a:solidFill>
                <a:schemeClr val="tx1">
                  <a:lumMod val="75000"/>
                  <a:lumOff val="25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49" name="楕円 48"/>
            <p:cNvSpPr/>
            <p:nvPr/>
          </p:nvSpPr>
          <p:spPr>
            <a:xfrm>
              <a:off x="6165515" y="3702134"/>
              <a:ext cx="138112" cy="138112"/>
            </a:xfrm>
            <a:prstGeom prst="ellipse">
              <a:avLst/>
            </a:prstGeom>
            <a:noFill/>
            <a:ln w="12700">
              <a:solidFill>
                <a:schemeClr val="tx1">
                  <a:lumMod val="75000"/>
                  <a:lumOff val="25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50" name="楕円 49"/>
            <p:cNvSpPr/>
            <p:nvPr/>
          </p:nvSpPr>
          <p:spPr>
            <a:xfrm>
              <a:off x="6089480" y="3456625"/>
              <a:ext cx="197524" cy="197524"/>
            </a:xfrm>
            <a:prstGeom prst="ellipse">
              <a:avLst/>
            </a:prstGeom>
            <a:noFill/>
            <a:ln w="12700">
              <a:solidFill>
                <a:schemeClr val="tx1">
                  <a:lumMod val="75000"/>
                  <a:lumOff val="25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51" name="ホームベース 50"/>
            <p:cNvSpPr/>
            <p:nvPr/>
          </p:nvSpPr>
          <p:spPr bwMode="white">
            <a:xfrm>
              <a:off x="5267869" y="2786486"/>
              <a:ext cx="1122898" cy="518044"/>
            </a:xfrm>
            <a:prstGeom prst="homePlate">
              <a:avLst>
                <a:gd name="adj" fmla="val 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ja-JP" altLang="en-US" sz="1000" b="1" spc="-50" dirty="0" smtClean="0">
                  <a:solidFill>
                    <a:schemeClr val="tx1">
                      <a:lumMod val="75000"/>
                      <a:lumOff val="25000"/>
                    </a:schemeClr>
                  </a:solidFill>
                  <a:latin typeface="+mn-ea"/>
                </a:rPr>
                <a:t>大阪府</a:t>
              </a:r>
              <a:r>
                <a:rPr lang="ja-JP" altLang="en-US" sz="1000" b="1" spc="-50" dirty="0">
                  <a:solidFill>
                    <a:schemeClr val="tx1">
                      <a:lumMod val="75000"/>
                      <a:lumOff val="25000"/>
                    </a:schemeClr>
                  </a:solidFill>
                  <a:latin typeface="+mn-ea"/>
                </a:rPr>
                <a:t>で</a:t>
              </a:r>
              <a:r>
                <a:rPr lang="ja-JP" altLang="en-US" sz="1000" b="1" spc="-50" dirty="0" smtClean="0">
                  <a:solidFill>
                    <a:schemeClr val="tx1">
                      <a:lumMod val="75000"/>
                      <a:lumOff val="25000"/>
                    </a:schemeClr>
                  </a:solidFill>
                  <a:latin typeface="+mn-ea"/>
                </a:rPr>
                <a:t>は</a:t>
              </a:r>
              <a:endParaRPr lang="en-US" altLang="ja-JP" sz="1000" b="1" spc="-50" dirty="0" smtClean="0">
                <a:solidFill>
                  <a:schemeClr val="tx1">
                    <a:lumMod val="75000"/>
                    <a:lumOff val="25000"/>
                  </a:schemeClr>
                </a:solidFill>
                <a:latin typeface="+mn-ea"/>
              </a:endParaRPr>
            </a:p>
            <a:p>
              <a:pPr algn="ctr"/>
              <a:r>
                <a:rPr lang="ja-JP" altLang="en-US" sz="1000" b="1" spc="-50" dirty="0" smtClean="0">
                  <a:solidFill>
                    <a:schemeClr val="tx1">
                      <a:lumMod val="75000"/>
                      <a:lumOff val="25000"/>
                    </a:schemeClr>
                  </a:solidFill>
                  <a:latin typeface="+mn-ea"/>
                </a:rPr>
                <a:t>年間</a:t>
              </a:r>
              <a:r>
                <a:rPr lang="ja-JP" altLang="en-US" sz="1000" b="1" u="sng" spc="-50" dirty="0" smtClean="0">
                  <a:solidFill>
                    <a:schemeClr val="tx1">
                      <a:lumMod val="75000"/>
                      <a:lumOff val="25000"/>
                    </a:schemeClr>
                  </a:solidFill>
                  <a:uFill>
                    <a:solidFill>
                      <a:schemeClr val="tx1">
                        <a:lumMod val="50000"/>
                        <a:lumOff val="50000"/>
                      </a:schemeClr>
                    </a:solidFill>
                  </a:uFill>
                  <a:latin typeface="+mn-ea"/>
                </a:rPr>
                <a:t>約４万トン</a:t>
              </a:r>
              <a:r>
                <a:rPr lang="ja-JP" altLang="en-US" sz="1000" b="1" spc="-50" dirty="0" smtClean="0">
                  <a:solidFill>
                    <a:schemeClr val="tx1">
                      <a:lumMod val="75000"/>
                      <a:lumOff val="25000"/>
                    </a:schemeClr>
                  </a:solidFill>
                  <a:latin typeface="+mn-ea"/>
                </a:rPr>
                <a:t>の</a:t>
              </a:r>
              <a:endParaRPr lang="en-US" altLang="ja-JP" sz="1000" b="1" spc="-50" dirty="0" smtClean="0">
                <a:solidFill>
                  <a:schemeClr val="tx1">
                    <a:lumMod val="75000"/>
                    <a:lumOff val="25000"/>
                  </a:schemeClr>
                </a:solidFill>
                <a:latin typeface="+mn-ea"/>
              </a:endParaRPr>
            </a:p>
            <a:p>
              <a:pPr algn="ctr"/>
              <a:r>
                <a:rPr lang="en-US" altLang="ja-JP" sz="1100" b="1" spc="-50" dirty="0" smtClean="0">
                  <a:solidFill>
                    <a:schemeClr val="tx1">
                      <a:lumMod val="75000"/>
                      <a:lumOff val="25000"/>
                    </a:schemeClr>
                  </a:solidFill>
                  <a:latin typeface="+mn-ea"/>
                </a:rPr>
                <a:t>VOC</a:t>
              </a:r>
              <a:r>
                <a:rPr lang="ja-JP" altLang="en-US" sz="1000" b="1" spc="-50" dirty="0" smtClean="0">
                  <a:solidFill>
                    <a:schemeClr val="tx1">
                      <a:lumMod val="75000"/>
                      <a:lumOff val="25000"/>
                    </a:schemeClr>
                  </a:solidFill>
                  <a:latin typeface="+mn-ea"/>
                </a:rPr>
                <a:t>が大気へ排出</a:t>
              </a:r>
              <a:endParaRPr lang="en-US" altLang="ja-JP" sz="1000" b="1" spc="-50" dirty="0" smtClean="0">
                <a:solidFill>
                  <a:schemeClr val="tx1">
                    <a:lumMod val="75000"/>
                    <a:lumOff val="25000"/>
                  </a:schemeClr>
                </a:solidFill>
                <a:latin typeface="+mn-ea"/>
              </a:endParaRPr>
            </a:p>
          </p:txBody>
        </p:sp>
        <p:pic>
          <p:nvPicPr>
            <p:cNvPr id="52" name="図 51"/>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5103126" y="3892720"/>
              <a:ext cx="499642" cy="545905"/>
            </a:xfrm>
            <a:prstGeom prst="rect">
              <a:avLst/>
            </a:prstGeom>
          </p:spPr>
        </p:pic>
        <p:pic>
          <p:nvPicPr>
            <p:cNvPr id="53" name="図 52"/>
            <p:cNvPicPr>
              <a:picLocks noChangeAspect="1"/>
            </p:cNvPicPr>
            <p:nvPr/>
          </p:nvPicPr>
          <p:blipFill>
            <a:blip r:embed="rId9"/>
            <a:stretch>
              <a:fillRect/>
            </a:stretch>
          </p:blipFill>
          <p:spPr>
            <a:xfrm>
              <a:off x="6096733" y="3857600"/>
              <a:ext cx="381000" cy="581025"/>
            </a:xfrm>
            <a:prstGeom prst="rect">
              <a:avLst/>
            </a:prstGeom>
          </p:spPr>
        </p:pic>
        <p:sp>
          <p:nvSpPr>
            <p:cNvPr id="54" name="楕円 53"/>
            <p:cNvSpPr/>
            <p:nvPr/>
          </p:nvSpPr>
          <p:spPr>
            <a:xfrm>
              <a:off x="5794786" y="3587480"/>
              <a:ext cx="138112" cy="138112"/>
            </a:xfrm>
            <a:prstGeom prst="ellipse">
              <a:avLst/>
            </a:prstGeom>
            <a:noFill/>
            <a:ln w="12700">
              <a:solidFill>
                <a:schemeClr val="tx1">
                  <a:lumMod val="75000"/>
                  <a:lumOff val="25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grpSp>
      <p:sp>
        <p:nvSpPr>
          <p:cNvPr id="55" name="山形 54"/>
          <p:cNvSpPr/>
          <p:nvPr/>
        </p:nvSpPr>
        <p:spPr>
          <a:xfrm>
            <a:off x="463062" y="4854612"/>
            <a:ext cx="4680000" cy="288000"/>
          </a:xfrm>
          <a:prstGeom prst="chevron">
            <a:avLst/>
          </a:prstGeom>
          <a:solidFill>
            <a:schemeClr val="bg1">
              <a:lumMod val="85000"/>
            </a:schemeClr>
          </a:solidFill>
          <a:ln w="12700">
            <a:no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600" b="1" dirty="0" smtClean="0">
                <a:solidFill>
                  <a:schemeClr val="tx1"/>
                </a:solidFill>
                <a:latin typeface="+mn-ea"/>
              </a:rPr>
              <a:t>環境問題の要因</a:t>
            </a:r>
            <a:endParaRPr kumimoji="1" lang="ja-JP" altLang="en-US" sz="1600" b="1" dirty="0">
              <a:solidFill>
                <a:schemeClr val="tx1"/>
              </a:solidFill>
              <a:latin typeface="+mn-ea"/>
            </a:endParaRPr>
          </a:p>
        </p:txBody>
      </p:sp>
      <p:sp>
        <p:nvSpPr>
          <p:cNvPr id="56" name="テキスト ボックス 55"/>
          <p:cNvSpPr txBox="1"/>
          <p:nvPr/>
        </p:nvSpPr>
        <p:spPr>
          <a:xfrm>
            <a:off x="5808048" y="9034547"/>
            <a:ext cx="607859" cy="261610"/>
          </a:xfrm>
          <a:prstGeom prst="rect">
            <a:avLst/>
          </a:prstGeom>
          <a:noFill/>
        </p:spPr>
        <p:txBody>
          <a:bodyPr wrap="none" rtlCol="0">
            <a:spAutoFit/>
          </a:bodyPr>
          <a:lstStyle/>
          <a:p>
            <a:r>
              <a:rPr kumimoji="1" lang="ja-JP" altLang="en-US" sz="1100" b="1" dirty="0" smtClean="0"/>
              <a:t>要密閉</a:t>
            </a:r>
            <a:endParaRPr kumimoji="1" lang="ja-JP" altLang="en-US" sz="1100" b="1" dirty="0"/>
          </a:p>
        </p:txBody>
      </p:sp>
      <p:sp>
        <p:nvSpPr>
          <p:cNvPr id="57" name="正方形/長方形 56"/>
          <p:cNvSpPr/>
          <p:nvPr/>
        </p:nvSpPr>
        <p:spPr>
          <a:xfrm>
            <a:off x="236144" y="3249618"/>
            <a:ext cx="5247143" cy="1490793"/>
          </a:xfrm>
          <a:prstGeom prst="rect">
            <a:avLst/>
          </a:prstGeom>
          <a:noFill/>
          <a:ln w="28575">
            <a:no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indent="-457200"/>
            <a:r>
              <a:rPr lang="ja-JP" altLang="en-US" sz="1400" b="1" dirty="0" smtClean="0">
                <a:solidFill>
                  <a:schemeClr val="tx1"/>
                </a:solidFill>
                <a:latin typeface="+mn-ea"/>
              </a:rPr>
              <a:t>・</a:t>
            </a:r>
            <a:r>
              <a:rPr lang="ja-JP" altLang="ja-JP" sz="1400" b="1" dirty="0" smtClean="0">
                <a:solidFill>
                  <a:schemeClr val="tx1"/>
                </a:solidFill>
                <a:latin typeface="+mn-ea"/>
              </a:rPr>
              <a:t>発</a:t>
            </a:r>
            <a:r>
              <a:rPr lang="ja-JP" altLang="ja-JP" sz="1400" b="1" dirty="0">
                <a:solidFill>
                  <a:schemeClr val="tx1"/>
                </a:solidFill>
                <a:latin typeface="+mn-ea"/>
              </a:rPr>
              <a:t>がん性を有する等の</a:t>
            </a:r>
            <a:r>
              <a:rPr lang="ja-JP" altLang="ja-JP" sz="1600" b="1" u="sng" dirty="0">
                <a:solidFill>
                  <a:schemeClr val="tx1"/>
                </a:solidFill>
                <a:latin typeface="+mn-ea"/>
              </a:rPr>
              <a:t>健康被害</a:t>
            </a:r>
            <a:r>
              <a:rPr lang="ja-JP" altLang="ja-JP" sz="1400" b="1" dirty="0">
                <a:solidFill>
                  <a:schemeClr val="tx1"/>
                </a:solidFill>
                <a:latin typeface="+mn-ea"/>
              </a:rPr>
              <a:t>を</a:t>
            </a:r>
            <a:r>
              <a:rPr lang="ja-JP" altLang="en-US" sz="1400" b="1" dirty="0">
                <a:solidFill>
                  <a:schemeClr val="tx1"/>
                </a:solidFill>
                <a:latin typeface="+mn-ea"/>
              </a:rPr>
              <a:t>直接的</a:t>
            </a:r>
            <a:r>
              <a:rPr lang="ja-JP" altLang="en-US" sz="1400" b="1" dirty="0" smtClean="0">
                <a:solidFill>
                  <a:schemeClr val="tx1"/>
                </a:solidFill>
                <a:latin typeface="+mn-ea"/>
              </a:rPr>
              <a:t>に</a:t>
            </a:r>
            <a:r>
              <a:rPr lang="ja-JP" altLang="ja-JP" sz="1400" b="1" dirty="0" smtClean="0">
                <a:solidFill>
                  <a:schemeClr val="tx1"/>
                </a:solidFill>
                <a:latin typeface="+mn-ea"/>
              </a:rPr>
              <a:t>引き起こす</a:t>
            </a:r>
            <a:endParaRPr lang="en-US" altLang="ja-JP" sz="1400" b="1" dirty="0" smtClean="0">
              <a:solidFill>
                <a:schemeClr val="tx1"/>
              </a:solidFill>
              <a:latin typeface="+mn-ea"/>
            </a:endParaRPr>
          </a:p>
          <a:p>
            <a:pPr indent="-457200"/>
            <a:r>
              <a:rPr lang="ja-JP" altLang="en-US" sz="1400" b="1" dirty="0">
                <a:solidFill>
                  <a:schemeClr val="tx1"/>
                </a:solidFill>
                <a:latin typeface="+mn-ea"/>
              </a:rPr>
              <a:t>　</a:t>
            </a:r>
            <a:r>
              <a:rPr lang="ja-JP" altLang="ja-JP" sz="1400" b="1" dirty="0" smtClean="0">
                <a:solidFill>
                  <a:schemeClr val="tx1"/>
                </a:solidFill>
                <a:latin typeface="+mn-ea"/>
              </a:rPr>
              <a:t>有害物質</a:t>
            </a:r>
            <a:r>
              <a:rPr lang="ja-JP" altLang="en-US" sz="1400" b="1" dirty="0" smtClean="0">
                <a:solidFill>
                  <a:schemeClr val="tx1"/>
                </a:solidFill>
                <a:latin typeface="+mn-ea"/>
              </a:rPr>
              <a:t>が</a:t>
            </a:r>
            <a:r>
              <a:rPr lang="ja-JP" altLang="ja-JP" sz="1400" b="1" dirty="0" smtClean="0">
                <a:solidFill>
                  <a:schemeClr val="tx1"/>
                </a:solidFill>
                <a:latin typeface="+mn-ea"/>
              </a:rPr>
              <a:t>多く存在します。</a:t>
            </a:r>
            <a:endParaRPr lang="en-US" altLang="ja-JP" sz="1400" b="1" dirty="0" smtClean="0">
              <a:solidFill>
                <a:schemeClr val="tx1"/>
              </a:solidFill>
              <a:latin typeface="+mn-ea"/>
            </a:endParaRPr>
          </a:p>
          <a:p>
            <a:pPr indent="-457200"/>
            <a:r>
              <a:rPr lang="ja-JP" altLang="en-US" sz="1400" b="1" dirty="0" smtClean="0">
                <a:solidFill>
                  <a:schemeClr val="tx1"/>
                </a:solidFill>
                <a:latin typeface="+mn-ea"/>
              </a:rPr>
              <a:t>・大気</a:t>
            </a:r>
            <a:r>
              <a:rPr lang="ja-JP" altLang="en-US" sz="1400" b="1" dirty="0">
                <a:solidFill>
                  <a:schemeClr val="tx1"/>
                </a:solidFill>
                <a:latin typeface="+mn-ea"/>
              </a:rPr>
              <a:t>へ排出</a:t>
            </a:r>
            <a:r>
              <a:rPr lang="ja-JP" altLang="en-US" sz="1400" b="1" dirty="0" smtClean="0">
                <a:solidFill>
                  <a:schemeClr val="tx1"/>
                </a:solidFill>
                <a:latin typeface="+mn-ea"/>
              </a:rPr>
              <a:t>されると、</a:t>
            </a:r>
            <a:r>
              <a:rPr lang="ja-JP" altLang="en-US" sz="1600" b="1" u="sng" dirty="0" smtClean="0">
                <a:solidFill>
                  <a:schemeClr val="tx1"/>
                </a:solidFill>
                <a:latin typeface="+mn-ea"/>
              </a:rPr>
              <a:t>光化学</a:t>
            </a:r>
            <a:r>
              <a:rPr lang="ja-JP" altLang="en-US" sz="1600" b="1" u="sng" dirty="0">
                <a:solidFill>
                  <a:schemeClr val="tx1"/>
                </a:solidFill>
                <a:latin typeface="+mn-ea"/>
              </a:rPr>
              <a:t>オキシダント</a:t>
            </a:r>
            <a:r>
              <a:rPr lang="ja-JP" altLang="en-US" sz="1600" b="1" u="sng" dirty="0" smtClean="0">
                <a:solidFill>
                  <a:schemeClr val="tx1"/>
                </a:solidFill>
                <a:latin typeface="+mn-ea"/>
              </a:rPr>
              <a:t>、</a:t>
            </a:r>
            <a:r>
              <a:rPr lang="en-US" altLang="ja-JP" sz="1600" b="1" u="sng" dirty="0" smtClean="0">
                <a:solidFill>
                  <a:schemeClr val="tx1"/>
                </a:solidFill>
                <a:latin typeface="+mn-ea"/>
              </a:rPr>
              <a:t>PM2.5</a:t>
            </a:r>
          </a:p>
          <a:p>
            <a:pPr indent="-457200"/>
            <a:r>
              <a:rPr lang="ja-JP" altLang="en-US" sz="1600" b="1" dirty="0">
                <a:solidFill>
                  <a:schemeClr val="tx1"/>
                </a:solidFill>
                <a:latin typeface="+mn-ea"/>
              </a:rPr>
              <a:t>　</a:t>
            </a:r>
            <a:r>
              <a:rPr lang="ja-JP" altLang="en-US" sz="1400" b="1" dirty="0" smtClean="0">
                <a:solidFill>
                  <a:schemeClr val="tx1"/>
                </a:solidFill>
                <a:latin typeface="+mn-ea"/>
              </a:rPr>
              <a:t>の</a:t>
            </a:r>
            <a:r>
              <a:rPr lang="ja-JP" altLang="en-US" sz="1400" b="1" dirty="0">
                <a:solidFill>
                  <a:schemeClr val="tx1"/>
                </a:solidFill>
                <a:latin typeface="+mn-ea"/>
              </a:rPr>
              <a:t>原因</a:t>
            </a:r>
            <a:r>
              <a:rPr lang="ja-JP" altLang="en-US" sz="1400" b="1" dirty="0" smtClean="0">
                <a:solidFill>
                  <a:schemeClr val="tx1"/>
                </a:solidFill>
                <a:latin typeface="+mn-ea"/>
              </a:rPr>
              <a:t>物質</a:t>
            </a:r>
            <a:r>
              <a:rPr lang="ja-JP" altLang="en-US" sz="1400" b="1" dirty="0">
                <a:solidFill>
                  <a:schemeClr val="tx1"/>
                </a:solidFill>
                <a:latin typeface="+mn-ea"/>
              </a:rPr>
              <a:t>に</a:t>
            </a:r>
            <a:r>
              <a:rPr lang="ja-JP" altLang="en-US" sz="1400" b="1" dirty="0" smtClean="0">
                <a:solidFill>
                  <a:schemeClr val="tx1"/>
                </a:solidFill>
                <a:latin typeface="+mn-ea"/>
              </a:rPr>
              <a:t>なります。</a:t>
            </a:r>
            <a:endParaRPr lang="en-US" altLang="ja-JP" sz="1400" b="1" dirty="0" smtClean="0">
              <a:solidFill>
                <a:schemeClr val="tx1"/>
              </a:solidFill>
              <a:latin typeface="+mn-ea"/>
            </a:endParaRPr>
          </a:p>
          <a:p>
            <a:pPr indent="-457200"/>
            <a:r>
              <a:rPr lang="ja-JP" altLang="en-US" sz="1400" b="1" dirty="0" smtClean="0">
                <a:solidFill>
                  <a:schemeClr val="tx1"/>
                </a:solidFill>
                <a:latin typeface="+mn-ea"/>
              </a:rPr>
              <a:t>・光化学オキシダントは高濃度になると</a:t>
            </a:r>
            <a:r>
              <a:rPr lang="ja-JP" altLang="en-US" sz="1600" b="1" u="sng" dirty="0" smtClean="0">
                <a:solidFill>
                  <a:schemeClr val="tx1"/>
                </a:solidFill>
                <a:latin typeface="+mn-ea"/>
              </a:rPr>
              <a:t>目やのどの痛み</a:t>
            </a:r>
            <a:r>
              <a:rPr lang="ja-JP" altLang="en-US" sz="1400" b="1" dirty="0" smtClean="0">
                <a:solidFill>
                  <a:schemeClr val="tx1"/>
                </a:solidFill>
                <a:latin typeface="+mn-ea"/>
              </a:rPr>
              <a:t>、</a:t>
            </a:r>
            <a:endParaRPr lang="en-US" altLang="ja-JP" sz="1400" b="1" dirty="0" smtClean="0">
              <a:solidFill>
                <a:schemeClr val="tx1"/>
              </a:solidFill>
              <a:latin typeface="+mn-ea"/>
            </a:endParaRPr>
          </a:p>
          <a:p>
            <a:pPr indent="-457200"/>
            <a:r>
              <a:rPr lang="ja-JP" altLang="en-US" sz="1600" b="1" dirty="0" smtClean="0">
                <a:solidFill>
                  <a:schemeClr val="tx1"/>
                </a:solidFill>
                <a:latin typeface="+mn-ea"/>
              </a:rPr>
              <a:t>　</a:t>
            </a:r>
            <a:r>
              <a:rPr lang="en-US" altLang="ja-JP" sz="1400" b="1" dirty="0" smtClean="0">
                <a:solidFill>
                  <a:schemeClr val="tx1"/>
                </a:solidFill>
                <a:latin typeface="+mn-ea"/>
              </a:rPr>
              <a:t>PM2.5</a:t>
            </a:r>
            <a:r>
              <a:rPr lang="ja-JP" altLang="en-US" sz="1400" b="1" dirty="0" smtClean="0">
                <a:solidFill>
                  <a:schemeClr val="tx1"/>
                </a:solidFill>
                <a:latin typeface="+mn-ea"/>
              </a:rPr>
              <a:t>は</a:t>
            </a:r>
            <a:r>
              <a:rPr lang="ja-JP" altLang="en-US" sz="1600" b="1" u="sng" dirty="0">
                <a:solidFill>
                  <a:schemeClr val="tx1"/>
                </a:solidFill>
                <a:latin typeface="+mn-ea"/>
              </a:rPr>
              <a:t>ぜんそく</a:t>
            </a:r>
            <a:r>
              <a:rPr lang="ja-JP" altLang="en-US" sz="1400" b="1" dirty="0" smtClean="0">
                <a:solidFill>
                  <a:schemeClr val="tx1"/>
                </a:solidFill>
                <a:latin typeface="+mn-ea"/>
              </a:rPr>
              <a:t>など</a:t>
            </a:r>
            <a:r>
              <a:rPr lang="ja-JP" altLang="en-US" sz="1400" b="1" dirty="0">
                <a:solidFill>
                  <a:schemeClr val="tx1"/>
                </a:solidFill>
                <a:latin typeface="+mn-ea"/>
              </a:rPr>
              <a:t>呼吸器系へ</a:t>
            </a:r>
            <a:r>
              <a:rPr lang="ja-JP" altLang="en-US" sz="1400" b="1" dirty="0" smtClean="0">
                <a:solidFill>
                  <a:schemeClr val="tx1"/>
                </a:solidFill>
                <a:latin typeface="+mn-ea"/>
              </a:rPr>
              <a:t>の影響が懸念されます。</a:t>
            </a:r>
            <a:endParaRPr lang="en-US" altLang="ja-JP" sz="1400" b="1" dirty="0" smtClean="0">
              <a:solidFill>
                <a:schemeClr val="tx1"/>
              </a:solidFill>
              <a:latin typeface="+mn-ea"/>
            </a:endParaRPr>
          </a:p>
        </p:txBody>
      </p:sp>
    </p:spTree>
    <p:extLst>
      <p:ext uri="{BB962C8B-B14F-4D97-AF65-F5344CB8AC3E}">
        <p14:creationId xmlns:p14="http://schemas.microsoft.com/office/powerpoint/2010/main" val="2310452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3545121" y="2129821"/>
            <a:ext cx="2988000" cy="288000"/>
          </a:xfrm>
          <a:prstGeom prst="rect">
            <a:avLst/>
          </a:prstGeom>
          <a:solidFill>
            <a:schemeClr val="bg1">
              <a:lumMod val="85000"/>
            </a:schemeClr>
          </a:solidFill>
          <a:ln w="19050">
            <a:noFill/>
            <a:prstDash val="solid"/>
          </a:ln>
        </p:spPr>
        <p:txBody>
          <a:bodyPr wrap="square" lIns="72000" tIns="18000" rIns="72000" bIns="18000">
            <a:spAutoFit/>
          </a:bodyPr>
          <a:lstStyle/>
          <a:p>
            <a:pPr>
              <a:lnSpc>
                <a:spcPts val="1000"/>
              </a:lnSpc>
            </a:pPr>
            <a:r>
              <a:rPr kumimoji="1" lang="en-US" altLang="ja-JP" sz="800" b="1" spc="-30" dirty="0">
                <a:latin typeface="+mn-ea"/>
              </a:rPr>
              <a:t>【</a:t>
            </a:r>
            <a:r>
              <a:rPr kumimoji="1" lang="ja-JP" altLang="en-US" sz="800" b="1" spc="-30" dirty="0">
                <a:latin typeface="+mn-ea"/>
              </a:rPr>
              <a:t>年間削減量</a:t>
            </a:r>
            <a:r>
              <a:rPr kumimoji="1" lang="en-US" altLang="ja-JP" sz="800" b="1" spc="-30" baseline="30000" dirty="0" smtClean="0">
                <a:latin typeface="+mn-ea"/>
              </a:rPr>
              <a:t>※</a:t>
            </a:r>
            <a:r>
              <a:rPr kumimoji="1" lang="ja-JP" altLang="en-US" sz="800" b="1" spc="-30" baseline="30000" dirty="0" smtClean="0">
                <a:latin typeface="+mn-ea"/>
              </a:rPr>
              <a:t>１</a:t>
            </a:r>
            <a:r>
              <a:rPr kumimoji="1" lang="en-US" altLang="ja-JP" sz="800" b="1" spc="-30" dirty="0" smtClean="0">
                <a:latin typeface="+mn-ea"/>
              </a:rPr>
              <a:t>】</a:t>
            </a:r>
            <a:r>
              <a:rPr kumimoji="1" lang="ja-JP" altLang="en-US" sz="800" b="1" spc="-30" dirty="0">
                <a:latin typeface="+mn-ea"/>
              </a:rPr>
              <a:t>洗浄液</a:t>
            </a:r>
            <a:r>
              <a:rPr kumimoji="1" lang="ja-JP" altLang="en-US" sz="800" b="1" spc="-30" dirty="0" smtClean="0">
                <a:latin typeface="+mn-ea"/>
              </a:rPr>
              <a:t>使用量</a:t>
            </a:r>
            <a:r>
              <a:rPr kumimoji="1" lang="ja-JP" altLang="en-US" sz="800" b="1" spc="-30" dirty="0">
                <a:latin typeface="+mn-ea"/>
              </a:rPr>
              <a:t>（</a:t>
            </a:r>
            <a:r>
              <a:rPr kumimoji="1" lang="en-US" altLang="ja-JP" sz="800" b="1" spc="-30" dirty="0">
                <a:latin typeface="+mn-ea"/>
              </a:rPr>
              <a:t>4,000</a:t>
            </a:r>
            <a:r>
              <a:rPr kumimoji="1" lang="ja-JP" altLang="en-US" sz="800" b="1" spc="-30" dirty="0">
                <a:latin typeface="+mn-ea"/>
              </a:rPr>
              <a:t>Ｌ）を４割削減した場合</a:t>
            </a:r>
            <a:endParaRPr kumimoji="1" lang="en-US" altLang="ja-JP" sz="800" b="1" spc="-30" dirty="0">
              <a:latin typeface="+mn-ea"/>
            </a:endParaRPr>
          </a:p>
          <a:p>
            <a:pPr>
              <a:lnSpc>
                <a:spcPts val="1000"/>
              </a:lnSpc>
            </a:pPr>
            <a:r>
              <a:rPr kumimoji="1" lang="ja-JP" altLang="en-US" sz="800" b="1" spc="-30" dirty="0">
                <a:latin typeface="+mn-ea"/>
              </a:rPr>
              <a:t>　</a:t>
            </a:r>
            <a:r>
              <a:rPr kumimoji="1" lang="ja-JP" altLang="en-US" sz="800" b="1" spc="-30" dirty="0" smtClean="0">
                <a:latin typeface="+mn-ea"/>
              </a:rPr>
              <a:t>コスト</a:t>
            </a:r>
            <a:r>
              <a:rPr kumimoji="1" lang="en-US" altLang="ja-JP" sz="800" b="1" spc="-30" baseline="30000" dirty="0" smtClean="0">
                <a:latin typeface="+mn-ea"/>
              </a:rPr>
              <a:t>※</a:t>
            </a:r>
            <a:r>
              <a:rPr kumimoji="1" lang="ja-JP" altLang="en-US" sz="800" b="1" spc="-30" baseline="30000" dirty="0">
                <a:latin typeface="+mn-ea"/>
              </a:rPr>
              <a:t>２</a:t>
            </a:r>
            <a:r>
              <a:rPr kumimoji="1" lang="ja-JP" altLang="en-US" sz="800" b="1" spc="-30" dirty="0" smtClean="0">
                <a:latin typeface="+mn-ea"/>
              </a:rPr>
              <a:t>：</a:t>
            </a:r>
            <a:r>
              <a:rPr kumimoji="1" lang="en-US" altLang="ja-JP" sz="800" b="1" spc="-30" dirty="0">
                <a:latin typeface="+mn-ea"/>
              </a:rPr>
              <a:t>124</a:t>
            </a:r>
            <a:r>
              <a:rPr kumimoji="1" lang="ja-JP" altLang="en-US" sz="800" b="1" spc="-30" dirty="0" smtClean="0">
                <a:latin typeface="+mn-ea"/>
              </a:rPr>
              <a:t>万円</a:t>
            </a:r>
            <a:r>
              <a:rPr kumimoji="1" lang="ja-JP" altLang="en-US" sz="800" b="1" spc="-30" dirty="0">
                <a:latin typeface="+mn-ea"/>
              </a:rPr>
              <a:t>、</a:t>
            </a:r>
            <a:r>
              <a:rPr kumimoji="1" lang="en-US" altLang="ja-JP" sz="800" b="1" spc="-30" dirty="0">
                <a:latin typeface="+mn-ea"/>
              </a:rPr>
              <a:t>VOC</a:t>
            </a:r>
            <a:r>
              <a:rPr kumimoji="1" lang="ja-JP" altLang="en-US" sz="800" b="1" spc="-30" dirty="0">
                <a:latin typeface="+mn-ea"/>
              </a:rPr>
              <a:t>：</a:t>
            </a:r>
            <a:r>
              <a:rPr kumimoji="1" lang="en-US" altLang="ja-JP" sz="800" b="1" spc="-30" dirty="0">
                <a:latin typeface="+mn-ea"/>
              </a:rPr>
              <a:t>1,600</a:t>
            </a:r>
            <a:r>
              <a:rPr kumimoji="1" lang="ja-JP" altLang="en-US" sz="800" b="1" spc="-30" dirty="0">
                <a:latin typeface="+mn-ea"/>
              </a:rPr>
              <a:t>Ｌ、</a:t>
            </a:r>
            <a:r>
              <a:rPr kumimoji="1" lang="en-US" altLang="ja-JP" sz="800" b="1" spc="-30" dirty="0">
                <a:latin typeface="+mn-ea"/>
              </a:rPr>
              <a:t>CO</a:t>
            </a:r>
            <a:r>
              <a:rPr kumimoji="1" lang="en-US" altLang="ja-JP" sz="800" b="1" spc="-30" baseline="-25000" dirty="0">
                <a:latin typeface="+mn-ea"/>
              </a:rPr>
              <a:t>2</a:t>
            </a:r>
            <a:r>
              <a:rPr kumimoji="1" lang="en-US" altLang="ja-JP" sz="800" b="1" spc="-30" baseline="30000" dirty="0">
                <a:latin typeface="+mn-ea"/>
              </a:rPr>
              <a:t> </a:t>
            </a:r>
            <a:r>
              <a:rPr kumimoji="1" lang="en-US" altLang="ja-JP" sz="800" b="1" spc="-30" baseline="30000" dirty="0" smtClean="0">
                <a:latin typeface="+mn-ea"/>
              </a:rPr>
              <a:t>※</a:t>
            </a:r>
            <a:r>
              <a:rPr kumimoji="1" lang="ja-JP" altLang="en-US" sz="800" b="1" spc="-30" baseline="30000" dirty="0" smtClean="0">
                <a:latin typeface="+mn-ea"/>
              </a:rPr>
              <a:t>３</a:t>
            </a:r>
            <a:r>
              <a:rPr kumimoji="1" lang="ja-JP" altLang="en-US" sz="800" b="1" spc="-30" dirty="0" smtClean="0">
                <a:latin typeface="+mn-ea"/>
              </a:rPr>
              <a:t>：</a:t>
            </a:r>
            <a:r>
              <a:rPr kumimoji="1" lang="en-US" altLang="ja-JP" sz="800" b="1" spc="-30" dirty="0">
                <a:latin typeface="+mn-ea"/>
              </a:rPr>
              <a:t>4,283kg</a:t>
            </a:r>
          </a:p>
        </p:txBody>
      </p:sp>
      <p:sp>
        <p:nvSpPr>
          <p:cNvPr id="3" name="正方形/長方形 2"/>
          <p:cNvSpPr/>
          <p:nvPr/>
        </p:nvSpPr>
        <p:spPr>
          <a:xfrm>
            <a:off x="257438" y="2133256"/>
            <a:ext cx="2988000" cy="288000"/>
          </a:xfrm>
          <a:prstGeom prst="rect">
            <a:avLst/>
          </a:prstGeom>
          <a:solidFill>
            <a:schemeClr val="bg1">
              <a:lumMod val="85000"/>
            </a:schemeClr>
          </a:solidFill>
          <a:ln w="19050">
            <a:noFill/>
            <a:prstDash val="solid"/>
          </a:ln>
        </p:spPr>
        <p:txBody>
          <a:bodyPr wrap="square" lIns="72000" tIns="18000" rIns="72000" bIns="18000">
            <a:spAutoFit/>
          </a:bodyPr>
          <a:lstStyle/>
          <a:p>
            <a:pPr>
              <a:lnSpc>
                <a:spcPts val="1000"/>
              </a:lnSpc>
            </a:pPr>
            <a:r>
              <a:rPr kumimoji="1" lang="en-US" altLang="ja-JP" sz="800" b="1" spc="-30" dirty="0" smtClean="0">
                <a:latin typeface="+mn-ea"/>
              </a:rPr>
              <a:t>【</a:t>
            </a:r>
            <a:r>
              <a:rPr kumimoji="1" lang="ja-JP" altLang="en-US" sz="800" b="1" spc="-30" dirty="0" smtClean="0">
                <a:latin typeface="+mn-ea"/>
              </a:rPr>
              <a:t>年間削減量</a:t>
            </a:r>
            <a:r>
              <a:rPr kumimoji="1" lang="en-US" altLang="ja-JP" sz="800" b="1" spc="-30" baseline="30000" dirty="0" smtClean="0">
                <a:latin typeface="+mn-ea"/>
              </a:rPr>
              <a:t>※</a:t>
            </a:r>
            <a:r>
              <a:rPr kumimoji="1" lang="ja-JP" altLang="en-US" sz="800" b="1" spc="-30" baseline="30000" dirty="0" smtClean="0">
                <a:latin typeface="+mn-ea"/>
              </a:rPr>
              <a:t>１</a:t>
            </a:r>
            <a:r>
              <a:rPr kumimoji="1" lang="en-US" altLang="ja-JP" sz="800" b="1" spc="-30" dirty="0" smtClean="0">
                <a:latin typeface="+mn-ea"/>
              </a:rPr>
              <a:t>】</a:t>
            </a:r>
            <a:r>
              <a:rPr kumimoji="1" lang="ja-JP" altLang="en-US" sz="800" b="1" spc="-30" dirty="0" smtClean="0">
                <a:latin typeface="+mn-ea"/>
              </a:rPr>
              <a:t>塗料使用量（</a:t>
            </a:r>
            <a:r>
              <a:rPr kumimoji="1" lang="en-US" altLang="ja-JP" sz="800" b="1" spc="-30" dirty="0" smtClean="0">
                <a:latin typeface="+mn-ea"/>
              </a:rPr>
              <a:t>2,000</a:t>
            </a:r>
            <a:r>
              <a:rPr kumimoji="1" lang="ja-JP" altLang="en-US" sz="800" b="1" spc="-30" dirty="0" smtClean="0">
                <a:latin typeface="+mn-ea"/>
              </a:rPr>
              <a:t>Ｌ）を３割削減した場合</a:t>
            </a:r>
            <a:endParaRPr kumimoji="1" lang="en-US" altLang="ja-JP" sz="800" b="1" spc="-30" dirty="0" smtClean="0">
              <a:latin typeface="+mn-ea"/>
            </a:endParaRPr>
          </a:p>
          <a:p>
            <a:pPr>
              <a:lnSpc>
                <a:spcPts val="1000"/>
              </a:lnSpc>
            </a:pPr>
            <a:r>
              <a:rPr kumimoji="1" lang="ja-JP" altLang="en-US" sz="800" b="1" spc="-30" dirty="0" smtClean="0">
                <a:latin typeface="+mn-ea"/>
              </a:rPr>
              <a:t>　コスト</a:t>
            </a:r>
            <a:r>
              <a:rPr kumimoji="1" lang="en-US" altLang="ja-JP" sz="800" b="1" spc="-30" baseline="30000" dirty="0" smtClean="0">
                <a:latin typeface="+mn-ea"/>
              </a:rPr>
              <a:t>※</a:t>
            </a:r>
            <a:r>
              <a:rPr kumimoji="1" lang="ja-JP" altLang="en-US" sz="800" b="1" spc="-30" baseline="30000" dirty="0" smtClean="0">
                <a:latin typeface="+mn-ea"/>
              </a:rPr>
              <a:t>２</a:t>
            </a:r>
            <a:r>
              <a:rPr kumimoji="1" lang="ja-JP" altLang="en-US" sz="800" b="1" spc="-30" dirty="0" smtClean="0">
                <a:latin typeface="+mn-ea"/>
              </a:rPr>
              <a:t>：</a:t>
            </a:r>
            <a:r>
              <a:rPr kumimoji="1" lang="en-US" altLang="ja-JP" sz="800" b="1" spc="-30" dirty="0" smtClean="0">
                <a:latin typeface="+mn-ea"/>
              </a:rPr>
              <a:t>133</a:t>
            </a:r>
            <a:r>
              <a:rPr kumimoji="1" lang="ja-JP" altLang="en-US" sz="800" b="1" spc="-30" dirty="0" smtClean="0">
                <a:latin typeface="+mn-ea"/>
              </a:rPr>
              <a:t>万円、</a:t>
            </a:r>
            <a:r>
              <a:rPr kumimoji="1" lang="en-US" altLang="ja-JP" sz="800" b="1" spc="-30" dirty="0" smtClean="0">
                <a:latin typeface="+mn-ea"/>
              </a:rPr>
              <a:t>VOC</a:t>
            </a:r>
            <a:r>
              <a:rPr kumimoji="1" lang="ja-JP" altLang="en-US" sz="800" b="1" spc="-30" dirty="0" smtClean="0">
                <a:latin typeface="+mn-ea"/>
              </a:rPr>
              <a:t>：</a:t>
            </a:r>
            <a:r>
              <a:rPr kumimoji="1" lang="en-US" altLang="ja-JP" sz="800" b="1" spc="-30" dirty="0" smtClean="0">
                <a:latin typeface="+mn-ea"/>
              </a:rPr>
              <a:t>600</a:t>
            </a:r>
            <a:r>
              <a:rPr kumimoji="1" lang="ja-JP" altLang="en-US" sz="800" b="1" spc="-30" dirty="0" smtClean="0">
                <a:latin typeface="+mn-ea"/>
              </a:rPr>
              <a:t>Ｌ、</a:t>
            </a:r>
            <a:r>
              <a:rPr kumimoji="1" lang="en-US" altLang="ja-JP" sz="800" b="1" spc="-30" dirty="0" smtClean="0">
                <a:latin typeface="+mn-ea"/>
              </a:rPr>
              <a:t>CO</a:t>
            </a:r>
            <a:r>
              <a:rPr kumimoji="1" lang="en-US" altLang="ja-JP" sz="800" b="1" spc="-30" baseline="-25000" dirty="0" smtClean="0">
                <a:latin typeface="+mn-ea"/>
              </a:rPr>
              <a:t>2</a:t>
            </a:r>
            <a:r>
              <a:rPr kumimoji="1" lang="en-US" altLang="ja-JP" sz="800" b="1" spc="-30" baseline="30000" dirty="0">
                <a:latin typeface="+mn-ea"/>
              </a:rPr>
              <a:t> </a:t>
            </a:r>
            <a:r>
              <a:rPr kumimoji="1" lang="en-US" altLang="ja-JP" sz="800" b="1" spc="-30" baseline="30000" dirty="0" smtClean="0">
                <a:latin typeface="+mn-ea"/>
              </a:rPr>
              <a:t>※</a:t>
            </a:r>
            <a:r>
              <a:rPr kumimoji="1" lang="ja-JP" altLang="en-US" sz="800" b="1" spc="-30" baseline="30000" dirty="0" smtClean="0">
                <a:latin typeface="+mn-ea"/>
              </a:rPr>
              <a:t>３</a:t>
            </a:r>
            <a:r>
              <a:rPr kumimoji="1" lang="ja-JP" altLang="en-US" sz="800" b="1" spc="-30" dirty="0" smtClean="0">
                <a:latin typeface="+mn-ea"/>
              </a:rPr>
              <a:t>：</a:t>
            </a:r>
            <a:r>
              <a:rPr kumimoji="1" lang="en-US" altLang="ja-JP" sz="800" b="1" spc="-30" dirty="0" smtClean="0">
                <a:latin typeface="+mn-ea"/>
              </a:rPr>
              <a:t>1,606kg</a:t>
            </a:r>
          </a:p>
        </p:txBody>
      </p:sp>
      <p:sp>
        <p:nvSpPr>
          <p:cNvPr id="4" name="正方形/長方形 3"/>
          <p:cNvSpPr/>
          <p:nvPr/>
        </p:nvSpPr>
        <p:spPr>
          <a:xfrm>
            <a:off x="261634" y="9044970"/>
            <a:ext cx="6300000" cy="784830"/>
          </a:xfrm>
          <a:prstGeom prst="rect">
            <a:avLst/>
          </a:prstGeom>
          <a:solidFill>
            <a:schemeClr val="tx1">
              <a:lumMod val="50000"/>
              <a:lumOff val="50000"/>
            </a:schemeClr>
          </a:solidFill>
          <a:ln>
            <a:noFill/>
          </a:ln>
        </p:spPr>
        <p:txBody>
          <a:bodyPr wrap="square">
            <a:spAutoFit/>
          </a:bodyPr>
          <a:lstStyle/>
          <a:p>
            <a:r>
              <a:rPr kumimoji="1" lang="en-US" altLang="ja-JP" sz="900" b="1" spc="-70" dirty="0" smtClean="0">
                <a:solidFill>
                  <a:schemeClr val="bg1"/>
                </a:solidFill>
                <a:latin typeface="+mn-ea"/>
              </a:rPr>
              <a:t>2023</a:t>
            </a:r>
            <a:r>
              <a:rPr kumimoji="1" lang="ja-JP" altLang="en-US" sz="900" b="1" spc="-70" dirty="0" smtClean="0">
                <a:solidFill>
                  <a:schemeClr val="bg1"/>
                </a:solidFill>
                <a:latin typeface="+mn-ea"/>
              </a:rPr>
              <a:t>年（令和５年</a:t>
            </a:r>
            <a:r>
              <a:rPr kumimoji="1" lang="ja-JP" altLang="en-US" sz="900" b="1" spc="-70" dirty="0" smtClean="0">
                <a:solidFill>
                  <a:schemeClr val="bg1"/>
                </a:solidFill>
                <a:latin typeface="+mn-ea"/>
              </a:rPr>
              <a:t>）</a:t>
            </a:r>
            <a:r>
              <a:rPr kumimoji="1" lang="ja-JP" altLang="en-US" sz="900" b="1" spc="-70" dirty="0" smtClean="0">
                <a:solidFill>
                  <a:schemeClr val="bg1"/>
                </a:solidFill>
                <a:latin typeface="+mn-ea"/>
              </a:rPr>
              <a:t>３</a:t>
            </a:r>
            <a:r>
              <a:rPr kumimoji="1" lang="ja-JP" altLang="en-US" sz="900" b="1" spc="-70" dirty="0" smtClean="0">
                <a:solidFill>
                  <a:schemeClr val="bg1"/>
                </a:solidFill>
                <a:latin typeface="+mn-ea"/>
              </a:rPr>
              <a:t>月</a:t>
            </a:r>
            <a:r>
              <a:rPr kumimoji="1" lang="ja-JP" altLang="en-US" sz="900" b="1" spc="-70" dirty="0" smtClean="0">
                <a:solidFill>
                  <a:schemeClr val="bg1"/>
                </a:solidFill>
                <a:latin typeface="+mn-ea"/>
              </a:rPr>
              <a:t>作成</a:t>
            </a:r>
            <a:endParaRPr kumimoji="1" lang="en-US" altLang="ja-JP" sz="900" b="1" spc="-70" dirty="0">
              <a:solidFill>
                <a:schemeClr val="bg1"/>
              </a:solidFill>
              <a:latin typeface="+mn-ea"/>
            </a:endParaRPr>
          </a:p>
          <a:p>
            <a:r>
              <a:rPr kumimoji="1" lang="ja-JP" altLang="en-US" sz="900" b="1" spc="-70" dirty="0" smtClean="0">
                <a:solidFill>
                  <a:schemeClr val="bg1"/>
                </a:solidFill>
                <a:latin typeface="+mn-ea"/>
              </a:rPr>
              <a:t>大阪府</a:t>
            </a:r>
            <a:r>
              <a:rPr kumimoji="1" lang="ja-JP" altLang="en-US" sz="900" b="1" spc="-70" dirty="0">
                <a:solidFill>
                  <a:schemeClr val="bg1"/>
                </a:solidFill>
                <a:latin typeface="+mn-ea"/>
              </a:rPr>
              <a:t>　環境農林水産部　環境管理室　事業所</a:t>
            </a:r>
            <a:r>
              <a:rPr kumimoji="1" lang="ja-JP" altLang="en-US" sz="900" b="1" spc="-70" dirty="0" smtClean="0">
                <a:solidFill>
                  <a:schemeClr val="bg1"/>
                </a:solidFill>
                <a:latin typeface="+mn-ea"/>
              </a:rPr>
              <a:t>指導課　大気指導グループ・化学物質対策グループ</a:t>
            </a:r>
            <a:endParaRPr kumimoji="1" lang="en-US" altLang="ja-JP" sz="900" b="1" spc="-70" dirty="0">
              <a:solidFill>
                <a:schemeClr val="bg1"/>
              </a:solidFill>
              <a:latin typeface="+mn-ea"/>
            </a:endParaRPr>
          </a:p>
          <a:p>
            <a:r>
              <a:rPr kumimoji="1" lang="ja-JP" altLang="en-US" sz="900" b="1" spc="-70" dirty="0" smtClean="0">
                <a:solidFill>
                  <a:schemeClr val="bg1"/>
                </a:solidFill>
                <a:latin typeface="+mn-ea"/>
              </a:rPr>
              <a:t>〒</a:t>
            </a:r>
            <a:r>
              <a:rPr kumimoji="1" lang="en-US" altLang="ja-JP" sz="900" b="1" spc="-70" dirty="0" smtClean="0">
                <a:solidFill>
                  <a:schemeClr val="bg1"/>
                </a:solidFill>
                <a:latin typeface="+mn-ea"/>
              </a:rPr>
              <a:t>559-8555</a:t>
            </a:r>
            <a:r>
              <a:rPr kumimoji="1" lang="ja-JP" altLang="en-US" sz="900" b="1" spc="-70" dirty="0" smtClean="0">
                <a:solidFill>
                  <a:schemeClr val="bg1"/>
                </a:solidFill>
                <a:latin typeface="+mn-ea"/>
              </a:rPr>
              <a:t>　大阪府大阪市住之江区南港北</a:t>
            </a:r>
            <a:r>
              <a:rPr kumimoji="1" lang="en-US" altLang="ja-JP" sz="900" b="1" spc="-70" dirty="0" smtClean="0">
                <a:solidFill>
                  <a:schemeClr val="bg1"/>
                </a:solidFill>
                <a:latin typeface="+mn-ea"/>
              </a:rPr>
              <a:t>1-14-16</a:t>
            </a:r>
            <a:r>
              <a:rPr kumimoji="1" lang="ja-JP" altLang="en-US" sz="900" b="1" spc="-70" dirty="0" smtClean="0">
                <a:solidFill>
                  <a:schemeClr val="bg1"/>
                </a:solidFill>
                <a:latin typeface="+mn-ea"/>
              </a:rPr>
              <a:t>　</a:t>
            </a:r>
            <a:endParaRPr kumimoji="1" lang="en-US" altLang="ja-JP" sz="900" b="1" spc="-70" dirty="0" smtClean="0">
              <a:solidFill>
                <a:schemeClr val="bg1"/>
              </a:solidFill>
              <a:latin typeface="+mn-ea"/>
            </a:endParaRPr>
          </a:p>
          <a:p>
            <a:r>
              <a:rPr kumimoji="1" lang="ja-JP" altLang="en-US" sz="900" b="1" spc="-70" dirty="0" smtClean="0">
                <a:solidFill>
                  <a:schemeClr val="bg1"/>
                </a:solidFill>
                <a:latin typeface="+mn-ea"/>
              </a:rPr>
              <a:t>大阪府咲洲庁舎（さきしまコスモタワー）</a:t>
            </a:r>
            <a:r>
              <a:rPr kumimoji="1" lang="en-US" altLang="ja-JP" sz="900" b="1" spc="-70" dirty="0" smtClean="0">
                <a:solidFill>
                  <a:schemeClr val="bg1"/>
                </a:solidFill>
                <a:latin typeface="+mn-ea"/>
              </a:rPr>
              <a:t>21</a:t>
            </a:r>
            <a:r>
              <a:rPr kumimoji="1" lang="ja-JP" altLang="en-US" sz="900" b="1" spc="-70" dirty="0" smtClean="0">
                <a:solidFill>
                  <a:schemeClr val="bg1"/>
                </a:solidFill>
                <a:latin typeface="+mn-ea"/>
              </a:rPr>
              <a:t>階</a:t>
            </a:r>
            <a:endParaRPr kumimoji="1" lang="en-US" altLang="ja-JP" sz="900" b="1" spc="-70" dirty="0" smtClean="0">
              <a:solidFill>
                <a:schemeClr val="bg1"/>
              </a:solidFill>
              <a:latin typeface="+mn-ea"/>
            </a:endParaRPr>
          </a:p>
          <a:p>
            <a:r>
              <a:rPr kumimoji="1" lang="ja-JP" altLang="en-US" sz="900" b="1" spc="-70" dirty="0" smtClean="0">
                <a:solidFill>
                  <a:schemeClr val="bg1"/>
                </a:solidFill>
                <a:latin typeface="+mn-ea"/>
              </a:rPr>
              <a:t>電話番号：</a:t>
            </a:r>
            <a:r>
              <a:rPr kumimoji="1" lang="en-US" altLang="ja-JP" sz="900" b="1" spc="-70" dirty="0" smtClean="0">
                <a:solidFill>
                  <a:schemeClr val="bg1"/>
                </a:solidFill>
                <a:latin typeface="+mn-ea"/>
              </a:rPr>
              <a:t>06-6210-9581</a:t>
            </a:r>
            <a:r>
              <a:rPr kumimoji="1" lang="ja-JP" altLang="en-US" sz="900" b="1" spc="-70" dirty="0" smtClean="0">
                <a:solidFill>
                  <a:schemeClr val="bg1"/>
                </a:solidFill>
                <a:latin typeface="+mn-ea"/>
              </a:rPr>
              <a:t>（大気指導グループ）</a:t>
            </a:r>
            <a:r>
              <a:rPr kumimoji="1" lang="en-US" altLang="ja-JP" sz="900" b="1" spc="-70" dirty="0" smtClean="0">
                <a:solidFill>
                  <a:schemeClr val="bg1"/>
                </a:solidFill>
                <a:latin typeface="+mn-ea"/>
              </a:rPr>
              <a:t>06-6210-9578</a:t>
            </a:r>
            <a:r>
              <a:rPr kumimoji="1" lang="ja-JP" altLang="en-US" sz="900" b="1" spc="-70" dirty="0" smtClean="0">
                <a:solidFill>
                  <a:schemeClr val="bg1"/>
                </a:solidFill>
                <a:latin typeface="+mn-ea"/>
              </a:rPr>
              <a:t>（化学物質対策グループ）</a:t>
            </a:r>
            <a:endParaRPr kumimoji="1" lang="en-US" altLang="ja-JP" sz="900" b="1" spc="-70" dirty="0" smtClean="0">
              <a:solidFill>
                <a:schemeClr val="bg1"/>
              </a:solidFill>
              <a:latin typeface="+mn-ea"/>
            </a:endParaRPr>
          </a:p>
        </p:txBody>
      </p:sp>
      <p:sp>
        <p:nvSpPr>
          <p:cNvPr id="5" name="ホームベース 4"/>
          <p:cNvSpPr/>
          <p:nvPr/>
        </p:nvSpPr>
        <p:spPr>
          <a:xfrm>
            <a:off x="261634" y="7053045"/>
            <a:ext cx="6300000" cy="540000"/>
          </a:xfrm>
          <a:prstGeom prst="homePlate">
            <a:avLst>
              <a:gd name="adj" fmla="val 100039"/>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b="1" dirty="0" smtClean="0">
                <a:solidFill>
                  <a:schemeClr val="bg1"/>
                </a:solidFill>
                <a:latin typeface="+mn-ea"/>
              </a:rPr>
              <a:t>その</a:t>
            </a:r>
            <a:r>
              <a:rPr kumimoji="1" lang="ja-JP" altLang="en-US" b="1" dirty="0">
                <a:solidFill>
                  <a:schemeClr val="bg1"/>
                </a:solidFill>
                <a:latin typeface="+mn-ea"/>
              </a:rPr>
              <a:t>他の</a:t>
            </a:r>
            <a:r>
              <a:rPr kumimoji="1" lang="ja-JP" altLang="en-US" b="1" dirty="0" smtClean="0">
                <a:solidFill>
                  <a:schemeClr val="bg1"/>
                </a:solidFill>
                <a:latin typeface="+mn-ea"/>
              </a:rPr>
              <a:t>取組みは、</a:t>
            </a:r>
            <a:r>
              <a:rPr kumimoji="1" lang="ja-JP" altLang="en-US" b="1" dirty="0">
                <a:solidFill>
                  <a:schemeClr val="bg1"/>
                </a:solidFill>
                <a:latin typeface="+mn-ea"/>
              </a:rPr>
              <a:t>ホームページ</a:t>
            </a:r>
            <a:r>
              <a:rPr kumimoji="1" lang="ja-JP" altLang="en-US" b="1" dirty="0" smtClean="0">
                <a:solidFill>
                  <a:schemeClr val="bg1"/>
                </a:solidFill>
                <a:latin typeface="+mn-ea"/>
              </a:rPr>
              <a:t>に掲載しています</a:t>
            </a:r>
            <a:endParaRPr kumimoji="1" lang="en-US" altLang="ja-JP" b="1" dirty="0" smtClean="0">
              <a:solidFill>
                <a:schemeClr val="bg1"/>
              </a:solidFill>
              <a:latin typeface="+mn-ea"/>
            </a:endParaRPr>
          </a:p>
          <a:p>
            <a:r>
              <a:rPr kumimoji="1" lang="ja-JP" altLang="en-US" sz="1200" b="1" dirty="0" smtClean="0">
                <a:solidFill>
                  <a:schemeClr val="bg1"/>
                </a:solidFill>
                <a:latin typeface="+mn-ea"/>
              </a:rPr>
              <a:t>　～取り組みやすいことから実践してみましょう～</a:t>
            </a:r>
            <a:endParaRPr kumimoji="1" lang="ja-JP" altLang="en-US" sz="1200" b="1" dirty="0">
              <a:solidFill>
                <a:schemeClr val="bg1"/>
              </a:solidFill>
              <a:latin typeface="+mn-ea"/>
            </a:endParaRPr>
          </a:p>
        </p:txBody>
      </p:sp>
      <p:sp>
        <p:nvSpPr>
          <p:cNvPr id="6" name="テキスト ボックス 5"/>
          <p:cNvSpPr txBox="1"/>
          <p:nvPr/>
        </p:nvSpPr>
        <p:spPr>
          <a:xfrm>
            <a:off x="243203" y="7651652"/>
            <a:ext cx="4618989" cy="1292662"/>
          </a:xfrm>
          <a:prstGeom prst="rect">
            <a:avLst/>
          </a:prstGeom>
          <a:noFill/>
          <a:ln>
            <a:noFill/>
          </a:ln>
        </p:spPr>
        <p:txBody>
          <a:bodyPr wrap="square" rtlCol="0">
            <a:spAutoFit/>
          </a:bodyPr>
          <a:lstStyle/>
          <a:p>
            <a:pPr lvl="0">
              <a:lnSpc>
                <a:spcPct val="150000"/>
              </a:lnSpc>
            </a:pPr>
            <a:r>
              <a:rPr lang="ja-JP" altLang="en-US" sz="1200" b="1" spc="-50" dirty="0" smtClean="0">
                <a:latin typeface="+mn-ea"/>
              </a:rPr>
              <a:t>■大阪府ホームページ　「自主的取組の促進」</a:t>
            </a:r>
            <a:endParaRPr lang="en-US" altLang="ja-JP" sz="1200" b="1" spc="-50" dirty="0" smtClean="0">
              <a:latin typeface="+mn-ea"/>
            </a:endParaRPr>
          </a:p>
          <a:p>
            <a:pPr lvl="0">
              <a:lnSpc>
                <a:spcPct val="150000"/>
              </a:lnSpc>
            </a:pPr>
            <a:r>
              <a:rPr lang="ja-JP" altLang="en-US" sz="1000" b="1" spc="-50" dirty="0" smtClean="0">
                <a:latin typeface="+mn-ea"/>
              </a:rPr>
              <a:t>　</a:t>
            </a:r>
            <a:r>
              <a:rPr lang="en-US" altLang="ja-JP" sz="1000" b="1" spc="-50" dirty="0" smtClean="0">
                <a:latin typeface="+mn-ea"/>
                <a:hlinkClick r:id="rId2"/>
              </a:rPr>
              <a:t>https</a:t>
            </a:r>
            <a:r>
              <a:rPr lang="en-US" altLang="ja-JP" sz="1000" b="1" spc="-50" dirty="0">
                <a:latin typeface="+mn-ea"/>
                <a:hlinkClick r:id="rId2"/>
              </a:rPr>
              <a:t>://</a:t>
            </a:r>
            <a:r>
              <a:rPr lang="en-US" altLang="ja-JP" sz="1000" b="1" spc="-50" dirty="0" smtClean="0">
                <a:latin typeface="+mn-ea"/>
                <a:hlinkClick r:id="rId2"/>
              </a:rPr>
              <a:t>www.pref.osaka.lg.jp/jigyoshoshido/jishutekitorikumi/index.html</a:t>
            </a:r>
            <a:endParaRPr lang="en-US" altLang="ja-JP" sz="1100" b="1" spc="-50" dirty="0">
              <a:latin typeface="+mn-ea"/>
            </a:endParaRPr>
          </a:p>
          <a:p>
            <a:pPr lvl="0">
              <a:lnSpc>
                <a:spcPct val="150000"/>
              </a:lnSpc>
            </a:pPr>
            <a:r>
              <a:rPr lang="ja-JP" altLang="en-US" sz="1000" b="1" spc="-50" dirty="0" smtClean="0">
                <a:latin typeface="+mn-ea"/>
              </a:rPr>
              <a:t>　○ 揮発性有機化合物排出削減に係る推奨ガイドライン　</a:t>
            </a:r>
            <a:r>
              <a:rPr lang="en-US" altLang="ja-JP" sz="1000" b="1" spc="-50" dirty="0" smtClean="0">
                <a:latin typeface="+mn-ea"/>
              </a:rPr>
              <a:t>【</a:t>
            </a:r>
            <a:r>
              <a:rPr lang="ja-JP" altLang="en-US" sz="1000" b="1" spc="-50" dirty="0" smtClean="0">
                <a:latin typeface="+mn-ea"/>
              </a:rPr>
              <a:t>大気分野</a:t>
            </a:r>
            <a:r>
              <a:rPr lang="en-US" altLang="ja-JP" sz="1000" b="1" spc="-50" dirty="0" smtClean="0">
                <a:latin typeface="+mn-ea"/>
              </a:rPr>
              <a:t>】</a:t>
            </a:r>
          </a:p>
          <a:p>
            <a:pPr lvl="0">
              <a:lnSpc>
                <a:spcPct val="150000"/>
              </a:lnSpc>
            </a:pPr>
            <a:r>
              <a:rPr lang="ja-JP" altLang="en-US" sz="1000" b="1" spc="-50" dirty="0" smtClean="0">
                <a:latin typeface="+mn-ea"/>
              </a:rPr>
              <a:t>　○ 化学</a:t>
            </a:r>
            <a:r>
              <a:rPr lang="ja-JP" altLang="en-US" sz="1000" b="1" spc="-50" dirty="0">
                <a:latin typeface="+mn-ea"/>
              </a:rPr>
              <a:t>物質の排出削減に向けた取組</a:t>
            </a:r>
            <a:r>
              <a:rPr lang="ja-JP" altLang="en-US" sz="1000" b="1" spc="-50" dirty="0" smtClean="0">
                <a:latin typeface="+mn-ea"/>
              </a:rPr>
              <a:t>事例集　</a:t>
            </a:r>
            <a:r>
              <a:rPr lang="en-US" altLang="ja-JP" sz="1000" b="1" spc="-50" dirty="0" smtClean="0">
                <a:latin typeface="+mn-ea"/>
              </a:rPr>
              <a:t>【</a:t>
            </a:r>
            <a:r>
              <a:rPr lang="ja-JP" altLang="en-US" sz="1000" b="1" spc="-50" dirty="0" smtClean="0">
                <a:latin typeface="+mn-ea"/>
              </a:rPr>
              <a:t>化学物質分野</a:t>
            </a:r>
            <a:r>
              <a:rPr lang="en-US" altLang="ja-JP" sz="1000" b="1" spc="-50" dirty="0" smtClean="0">
                <a:latin typeface="+mn-ea"/>
              </a:rPr>
              <a:t>】</a:t>
            </a:r>
          </a:p>
          <a:p>
            <a:pPr>
              <a:lnSpc>
                <a:spcPct val="150000"/>
              </a:lnSpc>
            </a:pPr>
            <a:r>
              <a:rPr lang="ja-JP" altLang="en-US" sz="1000" b="1" spc="-50" dirty="0" smtClean="0">
                <a:latin typeface="+mn-ea"/>
              </a:rPr>
              <a:t>　○ 化学物質の管理の改善に係る取組事例集　</a:t>
            </a:r>
            <a:r>
              <a:rPr lang="en-US" altLang="ja-JP" sz="1000" b="1" spc="-50" dirty="0" smtClean="0">
                <a:latin typeface="+mn-ea"/>
              </a:rPr>
              <a:t>【</a:t>
            </a:r>
            <a:r>
              <a:rPr lang="ja-JP" altLang="en-US" sz="1000" b="1" spc="-50" dirty="0" smtClean="0">
                <a:latin typeface="+mn-ea"/>
              </a:rPr>
              <a:t>化学物質分野</a:t>
            </a:r>
            <a:r>
              <a:rPr lang="en-US" altLang="ja-JP" sz="1000" b="1" spc="-50" dirty="0" smtClean="0">
                <a:latin typeface="+mn-ea"/>
              </a:rPr>
              <a:t>】</a:t>
            </a:r>
            <a:endParaRPr lang="en-US" altLang="ja-JP" sz="1000" b="1" spc="-50" dirty="0">
              <a:latin typeface="+mn-ea"/>
            </a:endParaRPr>
          </a:p>
        </p:txBody>
      </p:sp>
      <p:sp>
        <p:nvSpPr>
          <p:cNvPr id="7" name="ホームベース 6"/>
          <p:cNvSpPr/>
          <p:nvPr/>
        </p:nvSpPr>
        <p:spPr>
          <a:xfrm>
            <a:off x="261634" y="186470"/>
            <a:ext cx="6300000" cy="396000"/>
          </a:xfrm>
          <a:prstGeom prst="homePlate">
            <a:avLst>
              <a:gd name="adj" fmla="val 107184"/>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b="1" dirty="0" smtClean="0">
                <a:solidFill>
                  <a:schemeClr val="bg1"/>
                </a:solidFill>
                <a:latin typeface="+mn-ea"/>
              </a:rPr>
              <a:t>VOC</a:t>
            </a:r>
            <a:r>
              <a:rPr kumimoji="1" lang="ja-JP" altLang="en-US" b="1" dirty="0" smtClean="0">
                <a:solidFill>
                  <a:schemeClr val="bg1"/>
                </a:solidFill>
                <a:latin typeface="+mn-ea"/>
              </a:rPr>
              <a:t>排出削減に向けた取組事例をご紹介します</a:t>
            </a:r>
            <a:endParaRPr kumimoji="1" lang="ja-JP" altLang="en-US" b="1" dirty="0">
              <a:solidFill>
                <a:schemeClr val="bg1"/>
              </a:solidFill>
              <a:latin typeface="+mn-ea"/>
            </a:endParaRPr>
          </a:p>
        </p:txBody>
      </p:sp>
      <p:sp>
        <p:nvSpPr>
          <p:cNvPr id="8" name="テキスト ボックス 7"/>
          <p:cNvSpPr txBox="1"/>
          <p:nvPr/>
        </p:nvSpPr>
        <p:spPr>
          <a:xfrm>
            <a:off x="257438" y="757485"/>
            <a:ext cx="2988000" cy="288000"/>
          </a:xfrm>
          <a:prstGeom prst="rect">
            <a:avLst/>
          </a:prstGeom>
          <a:solidFill>
            <a:schemeClr val="tx1">
              <a:lumMod val="50000"/>
              <a:lumOff val="50000"/>
            </a:schemeClr>
          </a:solidFill>
          <a:ln w="28575">
            <a:noFill/>
          </a:ln>
        </p:spPr>
        <p:txBody>
          <a:bodyPr wrap="square" rtlCol="0">
            <a:spAutoFit/>
          </a:bodyPr>
          <a:lstStyle/>
          <a:p>
            <a:pPr algn="ctr"/>
            <a:r>
              <a:rPr kumimoji="1" lang="ja-JP" altLang="en-US" sz="1400" b="1" dirty="0" smtClean="0">
                <a:solidFill>
                  <a:schemeClr val="bg1"/>
                </a:solidFill>
                <a:latin typeface="+mn-ea"/>
              </a:rPr>
              <a:t>工程の自動化</a:t>
            </a:r>
            <a:endParaRPr kumimoji="1" lang="en-US" altLang="ja-JP" sz="1400" b="1" dirty="0" smtClean="0">
              <a:solidFill>
                <a:schemeClr val="bg1"/>
              </a:solidFill>
              <a:latin typeface="+mn-ea"/>
            </a:endParaRPr>
          </a:p>
        </p:txBody>
      </p:sp>
      <p:pic>
        <p:nvPicPr>
          <p:cNvPr id="9" name="図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095898" y="1133451"/>
            <a:ext cx="1120966" cy="751048"/>
          </a:xfrm>
          <a:prstGeom prst="rect">
            <a:avLst/>
          </a:prstGeom>
          <a:ln w="19050">
            <a:solidFill>
              <a:schemeClr val="tx1">
                <a:lumMod val="50000"/>
                <a:lumOff val="50000"/>
              </a:schemeClr>
            </a:solidFill>
          </a:ln>
        </p:spPr>
      </p:pic>
      <p:sp>
        <p:nvSpPr>
          <p:cNvPr id="10" name="テキスト ボックス 9"/>
          <p:cNvSpPr txBox="1"/>
          <p:nvPr/>
        </p:nvSpPr>
        <p:spPr>
          <a:xfrm>
            <a:off x="3456738" y="3031610"/>
            <a:ext cx="2080037" cy="738664"/>
          </a:xfrm>
          <a:prstGeom prst="rect">
            <a:avLst/>
          </a:prstGeom>
          <a:noFill/>
          <a:ln>
            <a:noFill/>
          </a:ln>
        </p:spPr>
        <p:txBody>
          <a:bodyPr wrap="square" rtlCol="0">
            <a:spAutoFit/>
          </a:bodyPr>
          <a:lstStyle/>
          <a:p>
            <a:r>
              <a:rPr kumimoji="1" lang="ja-JP" altLang="en-US" sz="1050" b="1" dirty="0" smtClean="0">
                <a:latin typeface="+mn-ea"/>
              </a:rPr>
              <a:t>調色システムを導入し、品質・作業時間・作業工程の標準化を行うことで、不良品の割合を減らす。</a:t>
            </a:r>
            <a:endParaRPr kumimoji="1" lang="en-US" altLang="ja-JP" sz="1050" b="1" dirty="0" smtClean="0">
              <a:latin typeface="+mn-ea"/>
            </a:endParaRPr>
          </a:p>
        </p:txBody>
      </p:sp>
      <p:sp>
        <p:nvSpPr>
          <p:cNvPr id="11" name="テキスト ボックス 10"/>
          <p:cNvSpPr txBox="1"/>
          <p:nvPr/>
        </p:nvSpPr>
        <p:spPr>
          <a:xfrm>
            <a:off x="3545121" y="2593995"/>
            <a:ext cx="2988000" cy="288000"/>
          </a:xfrm>
          <a:prstGeom prst="rect">
            <a:avLst/>
          </a:prstGeom>
          <a:solidFill>
            <a:schemeClr val="tx1">
              <a:lumMod val="50000"/>
              <a:lumOff val="50000"/>
            </a:schemeClr>
          </a:solidFill>
          <a:ln w="28575">
            <a:noFill/>
          </a:ln>
        </p:spPr>
        <p:txBody>
          <a:bodyPr wrap="square" rtlCol="0">
            <a:spAutoFit/>
          </a:bodyPr>
          <a:lstStyle/>
          <a:p>
            <a:pPr algn="ctr"/>
            <a:r>
              <a:rPr kumimoji="1" lang="ja-JP" altLang="en-US" sz="1400" b="1" dirty="0" smtClean="0">
                <a:solidFill>
                  <a:schemeClr val="bg1"/>
                </a:solidFill>
                <a:latin typeface="+mn-ea"/>
              </a:rPr>
              <a:t>調色システムの導入</a:t>
            </a:r>
            <a:endParaRPr kumimoji="1" lang="en-US" altLang="ja-JP" sz="1400" b="1" dirty="0" smtClean="0">
              <a:solidFill>
                <a:schemeClr val="bg1"/>
              </a:solidFill>
              <a:latin typeface="+mn-ea"/>
            </a:endParaRPr>
          </a:p>
        </p:txBody>
      </p:sp>
      <p:sp>
        <p:nvSpPr>
          <p:cNvPr id="12" name="テキスト ボックス 11"/>
          <p:cNvSpPr txBox="1"/>
          <p:nvPr/>
        </p:nvSpPr>
        <p:spPr>
          <a:xfrm>
            <a:off x="173234" y="4742513"/>
            <a:ext cx="2114289" cy="577081"/>
          </a:xfrm>
          <a:prstGeom prst="rect">
            <a:avLst/>
          </a:prstGeom>
          <a:noFill/>
          <a:ln>
            <a:noFill/>
          </a:ln>
        </p:spPr>
        <p:txBody>
          <a:bodyPr wrap="square" rtlCol="0">
            <a:spAutoFit/>
          </a:bodyPr>
          <a:lstStyle/>
          <a:p>
            <a:r>
              <a:rPr kumimoji="1" lang="ja-JP" altLang="en-US" sz="1050" b="1" dirty="0">
                <a:latin typeface="+mn-ea"/>
              </a:rPr>
              <a:t>塗装スプレーの角度・距離・吐出量・空気圧を改善することで、余分な</a:t>
            </a:r>
            <a:r>
              <a:rPr kumimoji="1" lang="ja-JP" altLang="en-US" sz="1050" b="1" dirty="0" smtClean="0">
                <a:latin typeface="+mn-ea"/>
              </a:rPr>
              <a:t>塗料を削減する。</a:t>
            </a:r>
            <a:endParaRPr kumimoji="1" lang="en-US" altLang="ja-JP" sz="1050" b="1" dirty="0">
              <a:latin typeface="+mn-ea"/>
            </a:endParaRPr>
          </a:p>
        </p:txBody>
      </p:sp>
      <p:sp>
        <p:nvSpPr>
          <p:cNvPr id="13" name="テキスト ボックス 12"/>
          <p:cNvSpPr txBox="1"/>
          <p:nvPr/>
        </p:nvSpPr>
        <p:spPr>
          <a:xfrm>
            <a:off x="257438" y="4344101"/>
            <a:ext cx="2988000" cy="288000"/>
          </a:xfrm>
          <a:prstGeom prst="rect">
            <a:avLst/>
          </a:prstGeom>
          <a:solidFill>
            <a:schemeClr val="tx1">
              <a:lumMod val="50000"/>
              <a:lumOff val="50000"/>
            </a:schemeClr>
          </a:solidFill>
          <a:ln w="28575">
            <a:noFill/>
          </a:ln>
        </p:spPr>
        <p:txBody>
          <a:bodyPr wrap="square" rtlCol="0">
            <a:spAutoFit/>
          </a:bodyPr>
          <a:lstStyle/>
          <a:p>
            <a:pPr algn="ctr"/>
            <a:r>
              <a:rPr kumimoji="1" lang="ja-JP" altLang="en-US" sz="1400" b="1" dirty="0">
                <a:solidFill>
                  <a:schemeClr val="bg1"/>
                </a:solidFill>
                <a:latin typeface="+mn-ea"/>
              </a:rPr>
              <a:t>塗装</a:t>
            </a:r>
            <a:r>
              <a:rPr kumimoji="1" lang="ja-JP" altLang="en-US" sz="1400" b="1" dirty="0" smtClean="0">
                <a:solidFill>
                  <a:schemeClr val="bg1"/>
                </a:solidFill>
                <a:latin typeface="+mn-ea"/>
              </a:rPr>
              <a:t>の効率化</a:t>
            </a:r>
            <a:endParaRPr kumimoji="1" lang="en-US" altLang="ja-JP" sz="1400" b="1" dirty="0" smtClean="0">
              <a:solidFill>
                <a:schemeClr val="bg1"/>
              </a:solidFill>
              <a:latin typeface="+mn-ea"/>
            </a:endParaRPr>
          </a:p>
        </p:txBody>
      </p:sp>
      <p:pic>
        <p:nvPicPr>
          <p:cNvPr id="14" name="図 13"/>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324631" y="4691976"/>
            <a:ext cx="901904" cy="771628"/>
          </a:xfrm>
          <a:prstGeom prst="rect">
            <a:avLst/>
          </a:prstGeom>
          <a:ln w="19050">
            <a:solidFill>
              <a:schemeClr val="tx1">
                <a:lumMod val="50000"/>
                <a:lumOff val="50000"/>
              </a:schemeClr>
            </a:solidFill>
          </a:ln>
        </p:spPr>
      </p:pic>
      <p:sp>
        <p:nvSpPr>
          <p:cNvPr id="15" name="テキスト ボックス 14"/>
          <p:cNvSpPr txBox="1"/>
          <p:nvPr/>
        </p:nvSpPr>
        <p:spPr>
          <a:xfrm>
            <a:off x="178334" y="3113381"/>
            <a:ext cx="1906736" cy="577081"/>
          </a:xfrm>
          <a:prstGeom prst="rect">
            <a:avLst/>
          </a:prstGeom>
          <a:noFill/>
          <a:ln>
            <a:noFill/>
          </a:ln>
        </p:spPr>
        <p:txBody>
          <a:bodyPr wrap="square" rtlCol="0">
            <a:spAutoFit/>
          </a:bodyPr>
          <a:lstStyle/>
          <a:p>
            <a:r>
              <a:rPr kumimoji="1" lang="ja-JP" altLang="en-US" sz="1050" b="1" dirty="0" smtClean="0">
                <a:latin typeface="+mn-ea"/>
              </a:rPr>
              <a:t>溶剤の</a:t>
            </a:r>
            <a:r>
              <a:rPr kumimoji="1" lang="ja-JP" altLang="en-US" sz="1050" b="1" dirty="0">
                <a:latin typeface="+mn-ea"/>
              </a:rPr>
              <a:t>少ない</a:t>
            </a:r>
            <a:r>
              <a:rPr kumimoji="1" lang="ja-JP" altLang="en-US" sz="1050" b="1" dirty="0" smtClean="0">
                <a:latin typeface="+mn-ea"/>
              </a:rPr>
              <a:t>水性あるいは粉体の塗料やインク、接着剤等を用いる。</a:t>
            </a:r>
            <a:endParaRPr kumimoji="1" lang="en-US" altLang="ja-JP" sz="1050" b="1" dirty="0">
              <a:latin typeface="+mn-ea"/>
            </a:endParaRPr>
          </a:p>
        </p:txBody>
      </p:sp>
      <p:sp>
        <p:nvSpPr>
          <p:cNvPr id="16" name="テキスト ボックス 15"/>
          <p:cNvSpPr txBox="1"/>
          <p:nvPr/>
        </p:nvSpPr>
        <p:spPr>
          <a:xfrm>
            <a:off x="227885" y="1390833"/>
            <a:ext cx="1694628" cy="415498"/>
          </a:xfrm>
          <a:prstGeom prst="rect">
            <a:avLst/>
          </a:prstGeom>
          <a:noFill/>
          <a:ln>
            <a:noFill/>
          </a:ln>
        </p:spPr>
        <p:txBody>
          <a:bodyPr wrap="square" rtlCol="0">
            <a:spAutoFit/>
          </a:bodyPr>
          <a:lstStyle/>
          <a:p>
            <a:r>
              <a:rPr kumimoji="1" lang="ja-JP" altLang="en-US" sz="1050" b="1" dirty="0" smtClean="0">
                <a:latin typeface="+mn-ea"/>
              </a:rPr>
              <a:t>ロボットや</a:t>
            </a:r>
            <a:r>
              <a:rPr kumimoji="1" lang="en-US" altLang="ja-JP" sz="1050" b="1" dirty="0" smtClean="0">
                <a:latin typeface="+mn-ea"/>
              </a:rPr>
              <a:t>AI</a:t>
            </a:r>
            <a:r>
              <a:rPr kumimoji="1" lang="ja-JP" altLang="en-US" sz="1050" b="1" dirty="0" smtClean="0">
                <a:latin typeface="+mn-ea"/>
              </a:rPr>
              <a:t>等を導入し、塗着効率を向上させる</a:t>
            </a:r>
            <a:r>
              <a:rPr kumimoji="1" lang="ja-JP" altLang="en-US" sz="1050" b="1" dirty="0">
                <a:latin typeface="+mn-ea"/>
              </a:rPr>
              <a:t>。</a:t>
            </a:r>
            <a:endParaRPr kumimoji="1" lang="en-US" altLang="ja-JP" sz="1050" b="1" dirty="0" smtClean="0">
              <a:latin typeface="+mn-ea"/>
            </a:endParaRPr>
          </a:p>
        </p:txBody>
      </p:sp>
      <p:sp>
        <p:nvSpPr>
          <p:cNvPr id="18" name="テキスト ボックス 17"/>
          <p:cNvSpPr txBox="1"/>
          <p:nvPr/>
        </p:nvSpPr>
        <p:spPr>
          <a:xfrm>
            <a:off x="257438" y="2596889"/>
            <a:ext cx="2988000" cy="288000"/>
          </a:xfrm>
          <a:prstGeom prst="rect">
            <a:avLst/>
          </a:prstGeom>
          <a:solidFill>
            <a:schemeClr val="tx1">
              <a:lumMod val="50000"/>
              <a:lumOff val="50000"/>
            </a:schemeClr>
          </a:solidFill>
          <a:ln w="28575">
            <a:noFill/>
          </a:ln>
        </p:spPr>
        <p:txBody>
          <a:bodyPr wrap="square" rtlCol="0">
            <a:spAutoFit/>
          </a:bodyPr>
          <a:lstStyle/>
          <a:p>
            <a:pPr algn="ctr"/>
            <a:r>
              <a:rPr kumimoji="1" lang="ja-JP" altLang="en-US" sz="1400" b="1" dirty="0" smtClean="0">
                <a:solidFill>
                  <a:schemeClr val="bg1"/>
                </a:solidFill>
                <a:latin typeface="+mn-ea"/>
              </a:rPr>
              <a:t>溶剤の水性化</a:t>
            </a:r>
            <a:r>
              <a:rPr kumimoji="1" lang="ja-JP" altLang="en-US" sz="1400" b="1" dirty="0">
                <a:solidFill>
                  <a:schemeClr val="bg1"/>
                </a:solidFill>
                <a:latin typeface="+mn-ea"/>
              </a:rPr>
              <a:t>・</a:t>
            </a:r>
            <a:r>
              <a:rPr kumimoji="1" lang="ja-JP" altLang="en-US" sz="1400" b="1" dirty="0" smtClean="0">
                <a:solidFill>
                  <a:schemeClr val="bg1"/>
                </a:solidFill>
                <a:latin typeface="+mn-ea"/>
              </a:rPr>
              <a:t>粉体化</a:t>
            </a:r>
            <a:endParaRPr kumimoji="1" lang="en-US" altLang="ja-JP" sz="1400" b="1" dirty="0">
              <a:solidFill>
                <a:schemeClr val="bg1"/>
              </a:solidFill>
              <a:latin typeface="+mn-ea"/>
            </a:endParaRPr>
          </a:p>
        </p:txBody>
      </p:sp>
      <p:sp>
        <p:nvSpPr>
          <p:cNvPr id="19" name="正方形/長方形 18"/>
          <p:cNvSpPr/>
          <p:nvPr/>
        </p:nvSpPr>
        <p:spPr>
          <a:xfrm>
            <a:off x="3586819" y="5561580"/>
            <a:ext cx="2939192" cy="1234620"/>
          </a:xfrm>
          <a:prstGeom prst="rect">
            <a:avLst/>
          </a:prstGeom>
          <a:solidFill>
            <a:schemeClr val="bg1"/>
          </a:solidFill>
          <a:ln w="28575">
            <a:solidFill>
              <a:schemeClr val="tx1">
                <a:lumMod val="50000"/>
                <a:lumOff val="50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nSpc>
                <a:spcPts val="900"/>
              </a:lnSpc>
            </a:pPr>
            <a:r>
              <a:rPr kumimoji="1" lang="en-US" altLang="ja-JP" sz="800" b="1" spc="-30" dirty="0" smtClean="0">
                <a:solidFill>
                  <a:schemeClr val="tx1"/>
                </a:solidFill>
                <a:latin typeface="+mn-ea"/>
              </a:rPr>
              <a:t>※</a:t>
            </a:r>
            <a:r>
              <a:rPr kumimoji="1" lang="ja-JP" altLang="en-US" sz="800" b="1" spc="-30" dirty="0">
                <a:solidFill>
                  <a:schemeClr val="tx1"/>
                </a:solidFill>
                <a:latin typeface="+mn-ea"/>
              </a:rPr>
              <a:t>１</a:t>
            </a:r>
            <a:r>
              <a:rPr kumimoji="1" lang="ja-JP" altLang="en-US" sz="800" b="1" spc="-30" dirty="0" smtClean="0">
                <a:solidFill>
                  <a:schemeClr val="tx1"/>
                </a:solidFill>
                <a:latin typeface="+mn-ea"/>
              </a:rPr>
              <a:t>．</a:t>
            </a:r>
            <a:r>
              <a:rPr kumimoji="1" lang="ja-JP" altLang="en-US" sz="800" b="1" spc="-30" dirty="0">
                <a:solidFill>
                  <a:schemeClr val="tx1"/>
                </a:solidFill>
                <a:latin typeface="+mn-ea"/>
              </a:rPr>
              <a:t>塗料の単価を４万円／</a:t>
            </a:r>
            <a:r>
              <a:rPr kumimoji="1" lang="en-US" altLang="ja-JP" sz="800" b="1" spc="-30" dirty="0">
                <a:solidFill>
                  <a:schemeClr val="tx1"/>
                </a:solidFill>
                <a:latin typeface="+mn-ea"/>
              </a:rPr>
              <a:t>18</a:t>
            </a:r>
            <a:r>
              <a:rPr kumimoji="1" lang="ja-JP" altLang="en-US" sz="800" b="1" spc="-30" dirty="0">
                <a:solidFill>
                  <a:schemeClr val="tx1"/>
                </a:solidFill>
                <a:latin typeface="+mn-ea"/>
              </a:rPr>
              <a:t>Ｌ、</a:t>
            </a:r>
            <a:r>
              <a:rPr kumimoji="1" lang="ja-JP" altLang="en-US" sz="800" b="1" spc="-30" dirty="0" smtClean="0">
                <a:solidFill>
                  <a:schemeClr val="tx1"/>
                </a:solidFill>
                <a:latin typeface="+mn-ea"/>
              </a:rPr>
              <a:t>比重を１</a:t>
            </a:r>
            <a:r>
              <a:rPr kumimoji="1" lang="en-US" altLang="ja-JP" sz="800" b="1" spc="-30" dirty="0" smtClean="0">
                <a:solidFill>
                  <a:schemeClr val="tx1"/>
                </a:solidFill>
                <a:latin typeface="+mn-ea"/>
              </a:rPr>
              <a:t>kg</a:t>
            </a:r>
            <a:r>
              <a:rPr kumimoji="1" lang="ja-JP" altLang="en-US" sz="800" b="1" spc="-30" dirty="0" smtClean="0">
                <a:solidFill>
                  <a:schemeClr val="tx1"/>
                </a:solidFill>
                <a:latin typeface="+mn-ea"/>
              </a:rPr>
              <a:t>／Ｌと仮定、</a:t>
            </a:r>
            <a:endParaRPr kumimoji="1" lang="en-US" altLang="ja-JP" sz="800" b="1" spc="-30" dirty="0" smtClean="0">
              <a:solidFill>
                <a:schemeClr val="tx1"/>
              </a:solidFill>
              <a:latin typeface="+mn-ea"/>
            </a:endParaRPr>
          </a:p>
          <a:p>
            <a:pPr>
              <a:lnSpc>
                <a:spcPts val="900"/>
              </a:lnSpc>
            </a:pPr>
            <a:r>
              <a:rPr kumimoji="1" lang="ja-JP" altLang="en-US" sz="800" b="1" spc="-30" dirty="0">
                <a:solidFill>
                  <a:schemeClr val="tx1"/>
                </a:solidFill>
                <a:latin typeface="+mn-ea"/>
              </a:rPr>
              <a:t>　</a:t>
            </a:r>
            <a:r>
              <a:rPr kumimoji="1" lang="ja-JP" altLang="en-US" sz="800" b="1" spc="-30" dirty="0" smtClean="0">
                <a:solidFill>
                  <a:schemeClr val="tx1"/>
                </a:solidFill>
                <a:latin typeface="+mn-ea"/>
              </a:rPr>
              <a:t>　　洗浄</a:t>
            </a:r>
            <a:r>
              <a:rPr kumimoji="1" lang="ja-JP" altLang="en-US" sz="800" b="1" spc="-30" dirty="0">
                <a:solidFill>
                  <a:schemeClr val="tx1"/>
                </a:solidFill>
                <a:latin typeface="+mn-ea"/>
              </a:rPr>
              <a:t>液の単価を</a:t>
            </a:r>
            <a:r>
              <a:rPr kumimoji="1" lang="en-US" altLang="ja-JP" sz="800" b="1" spc="-30" dirty="0">
                <a:solidFill>
                  <a:schemeClr val="tx1"/>
                </a:solidFill>
                <a:latin typeface="+mn-ea"/>
              </a:rPr>
              <a:t>1.4</a:t>
            </a:r>
            <a:r>
              <a:rPr kumimoji="1" lang="ja-JP" altLang="en-US" sz="800" b="1" spc="-30" dirty="0">
                <a:solidFill>
                  <a:schemeClr val="tx1"/>
                </a:solidFill>
                <a:latin typeface="+mn-ea"/>
              </a:rPr>
              <a:t>万円／</a:t>
            </a:r>
            <a:r>
              <a:rPr kumimoji="1" lang="en-US" altLang="ja-JP" sz="800" b="1" spc="-30" dirty="0">
                <a:solidFill>
                  <a:schemeClr val="tx1"/>
                </a:solidFill>
                <a:latin typeface="+mn-ea"/>
              </a:rPr>
              <a:t>18</a:t>
            </a:r>
            <a:r>
              <a:rPr kumimoji="1" lang="ja-JP" altLang="en-US" sz="800" b="1" spc="-30" dirty="0">
                <a:solidFill>
                  <a:schemeClr val="tx1"/>
                </a:solidFill>
                <a:latin typeface="+mn-ea"/>
              </a:rPr>
              <a:t>Ｌ、比重を１</a:t>
            </a:r>
            <a:r>
              <a:rPr kumimoji="1" lang="en-US" altLang="ja-JP" sz="800" b="1" spc="-30" dirty="0">
                <a:solidFill>
                  <a:schemeClr val="tx1"/>
                </a:solidFill>
                <a:latin typeface="+mn-ea"/>
              </a:rPr>
              <a:t>kg</a:t>
            </a:r>
            <a:r>
              <a:rPr kumimoji="1" lang="ja-JP" altLang="en-US" sz="800" b="1" spc="-30" dirty="0">
                <a:solidFill>
                  <a:schemeClr val="tx1"/>
                </a:solidFill>
                <a:latin typeface="+mn-ea"/>
              </a:rPr>
              <a:t>／Ｌと仮定</a:t>
            </a:r>
            <a:r>
              <a:rPr kumimoji="1" lang="ja-JP" altLang="en-US" sz="800" b="1" spc="-30" dirty="0" smtClean="0">
                <a:solidFill>
                  <a:schemeClr val="tx1"/>
                </a:solidFill>
                <a:latin typeface="+mn-ea"/>
              </a:rPr>
              <a:t>。</a:t>
            </a:r>
            <a:endParaRPr kumimoji="1" lang="en-US" altLang="ja-JP" sz="800" b="1" spc="-30" dirty="0" smtClean="0">
              <a:solidFill>
                <a:schemeClr val="tx1"/>
              </a:solidFill>
              <a:latin typeface="+mn-ea"/>
            </a:endParaRPr>
          </a:p>
          <a:p>
            <a:pPr>
              <a:lnSpc>
                <a:spcPts val="900"/>
              </a:lnSpc>
            </a:pPr>
            <a:endParaRPr kumimoji="1" lang="en-US" altLang="ja-JP" sz="800" b="1" spc="-30" dirty="0" smtClean="0">
              <a:solidFill>
                <a:schemeClr val="tx1"/>
              </a:solidFill>
              <a:latin typeface="+mn-ea"/>
            </a:endParaRPr>
          </a:p>
          <a:p>
            <a:pPr>
              <a:lnSpc>
                <a:spcPts val="900"/>
              </a:lnSpc>
            </a:pPr>
            <a:r>
              <a:rPr kumimoji="1" lang="en-US" altLang="ja-JP" sz="800" b="1" spc="-30" dirty="0" smtClean="0">
                <a:solidFill>
                  <a:schemeClr val="tx1"/>
                </a:solidFill>
                <a:latin typeface="+mn-ea"/>
              </a:rPr>
              <a:t>※</a:t>
            </a:r>
            <a:r>
              <a:rPr kumimoji="1" lang="ja-JP" altLang="en-US" sz="800" b="1" spc="-30" dirty="0">
                <a:solidFill>
                  <a:schemeClr val="tx1"/>
                </a:solidFill>
                <a:latin typeface="+mn-ea"/>
              </a:rPr>
              <a:t>２．</a:t>
            </a:r>
            <a:r>
              <a:rPr kumimoji="1" lang="ja-JP" altLang="en-US" sz="800" b="1" spc="-30" dirty="0" smtClean="0">
                <a:solidFill>
                  <a:schemeClr val="tx1"/>
                </a:solidFill>
                <a:latin typeface="+mn-ea"/>
              </a:rPr>
              <a:t>コスト</a:t>
            </a:r>
            <a:r>
              <a:rPr kumimoji="1" lang="ja-JP" altLang="en-US" sz="800" b="1" spc="-30" dirty="0">
                <a:solidFill>
                  <a:schemeClr val="tx1"/>
                </a:solidFill>
                <a:latin typeface="+mn-ea"/>
              </a:rPr>
              <a:t>について、塗料や洗浄液の購入費用のみを考慮し、</a:t>
            </a:r>
            <a:endParaRPr kumimoji="1" lang="en-US" altLang="ja-JP" sz="800" b="1" spc="-30" dirty="0">
              <a:solidFill>
                <a:schemeClr val="tx1"/>
              </a:solidFill>
              <a:latin typeface="+mn-ea"/>
            </a:endParaRPr>
          </a:p>
          <a:p>
            <a:pPr>
              <a:lnSpc>
                <a:spcPts val="900"/>
              </a:lnSpc>
            </a:pPr>
            <a:r>
              <a:rPr kumimoji="1" lang="ja-JP" altLang="en-US" sz="800" b="1" spc="-30" dirty="0">
                <a:solidFill>
                  <a:schemeClr val="tx1"/>
                </a:solidFill>
                <a:latin typeface="+mn-ea"/>
              </a:rPr>
              <a:t>　　　機器の導入費用（イニシャルコスト）や、機器の運転費</a:t>
            </a:r>
            <a:endParaRPr kumimoji="1" lang="en-US" altLang="ja-JP" sz="800" b="1" spc="-30" dirty="0">
              <a:solidFill>
                <a:schemeClr val="tx1"/>
              </a:solidFill>
              <a:latin typeface="+mn-ea"/>
            </a:endParaRPr>
          </a:p>
          <a:p>
            <a:pPr>
              <a:lnSpc>
                <a:spcPts val="900"/>
              </a:lnSpc>
            </a:pPr>
            <a:r>
              <a:rPr kumimoji="1" lang="ja-JP" altLang="en-US" sz="800" b="1" spc="-30" dirty="0">
                <a:solidFill>
                  <a:schemeClr val="tx1"/>
                </a:solidFill>
                <a:latin typeface="+mn-ea"/>
              </a:rPr>
              <a:t>　　　用（ランニングコスト）は考慮していない。</a:t>
            </a:r>
            <a:endParaRPr kumimoji="1" lang="en-US" altLang="ja-JP" sz="800" b="1" spc="-30" dirty="0">
              <a:solidFill>
                <a:schemeClr val="tx1"/>
              </a:solidFill>
              <a:latin typeface="+mn-ea"/>
            </a:endParaRPr>
          </a:p>
          <a:p>
            <a:pPr>
              <a:lnSpc>
                <a:spcPts val="900"/>
              </a:lnSpc>
            </a:pPr>
            <a:endParaRPr kumimoji="1" lang="en-US" altLang="ja-JP" sz="800" b="1" spc="-30" dirty="0">
              <a:solidFill>
                <a:schemeClr val="tx1"/>
              </a:solidFill>
              <a:latin typeface="+mn-ea"/>
            </a:endParaRPr>
          </a:p>
          <a:p>
            <a:pPr>
              <a:lnSpc>
                <a:spcPts val="900"/>
              </a:lnSpc>
            </a:pPr>
            <a:r>
              <a:rPr kumimoji="1" lang="en-US" altLang="ja-JP" sz="800" b="1" spc="-30" dirty="0">
                <a:solidFill>
                  <a:schemeClr val="tx1"/>
                </a:solidFill>
                <a:latin typeface="+mn-ea"/>
              </a:rPr>
              <a:t>※</a:t>
            </a:r>
            <a:r>
              <a:rPr kumimoji="1" lang="ja-JP" altLang="en-US" sz="800" b="1" spc="-30" dirty="0">
                <a:solidFill>
                  <a:schemeClr val="tx1"/>
                </a:solidFill>
                <a:latin typeface="+mn-ea"/>
              </a:rPr>
              <a:t>３．</a:t>
            </a:r>
            <a:r>
              <a:rPr kumimoji="1" lang="en-US" altLang="ja-JP" sz="800" b="1" spc="-30" dirty="0">
                <a:solidFill>
                  <a:schemeClr val="tx1"/>
                </a:solidFill>
                <a:latin typeface="+mn-ea"/>
              </a:rPr>
              <a:t>CO</a:t>
            </a:r>
            <a:r>
              <a:rPr kumimoji="1" lang="en-US" altLang="ja-JP" sz="800" b="1" spc="-30" baseline="-25000" dirty="0">
                <a:solidFill>
                  <a:schemeClr val="tx1"/>
                </a:solidFill>
                <a:latin typeface="+mn-ea"/>
              </a:rPr>
              <a:t>2</a:t>
            </a:r>
            <a:r>
              <a:rPr kumimoji="1" lang="en-US" altLang="ja-JP" sz="800" b="1" spc="-30" dirty="0">
                <a:solidFill>
                  <a:schemeClr val="tx1"/>
                </a:solidFill>
                <a:latin typeface="+mn-ea"/>
              </a:rPr>
              <a:t>(kg)</a:t>
            </a:r>
            <a:r>
              <a:rPr kumimoji="1" lang="ja-JP" altLang="en-US" sz="800" b="1" spc="-30" dirty="0" err="1">
                <a:solidFill>
                  <a:schemeClr val="tx1"/>
                </a:solidFill>
                <a:latin typeface="+mn-ea"/>
              </a:rPr>
              <a:t>の算</a:t>
            </a:r>
            <a:r>
              <a:rPr kumimoji="1" lang="ja-JP" altLang="en-US" sz="800" b="1" spc="-30" dirty="0">
                <a:solidFill>
                  <a:schemeClr val="tx1"/>
                </a:solidFill>
                <a:latin typeface="+mn-ea"/>
              </a:rPr>
              <a:t>出式＝</a:t>
            </a:r>
            <a:r>
              <a:rPr kumimoji="1" lang="en-US" altLang="ja-JP" sz="800" b="1" spc="-30" dirty="0">
                <a:solidFill>
                  <a:schemeClr val="tx1"/>
                </a:solidFill>
                <a:latin typeface="+mn-ea"/>
              </a:rPr>
              <a:t>VOC</a:t>
            </a:r>
            <a:r>
              <a:rPr kumimoji="1" lang="ja-JP" altLang="en-US" sz="800" b="1" spc="-30" dirty="0">
                <a:solidFill>
                  <a:schemeClr val="tx1"/>
                </a:solidFill>
                <a:latin typeface="+mn-ea"/>
              </a:rPr>
              <a:t>排出量</a:t>
            </a:r>
            <a:r>
              <a:rPr kumimoji="1" lang="en-US" altLang="ja-JP" sz="800" b="1" spc="-30" dirty="0">
                <a:solidFill>
                  <a:schemeClr val="tx1"/>
                </a:solidFill>
                <a:latin typeface="+mn-ea"/>
              </a:rPr>
              <a:t>(kg)×0.73(</a:t>
            </a:r>
            <a:r>
              <a:rPr kumimoji="1" lang="ja-JP" altLang="en-US" sz="800" b="1" spc="-30" dirty="0">
                <a:solidFill>
                  <a:schemeClr val="tx1"/>
                </a:solidFill>
                <a:latin typeface="+mn-ea"/>
              </a:rPr>
              <a:t>平均</a:t>
            </a:r>
            <a:r>
              <a:rPr kumimoji="1" lang="ja-JP" altLang="en-US" sz="800" b="1" spc="-30" dirty="0" smtClean="0">
                <a:solidFill>
                  <a:schemeClr val="tx1"/>
                </a:solidFill>
                <a:latin typeface="+mn-ea"/>
              </a:rPr>
              <a:t>炭素</a:t>
            </a:r>
            <a:endParaRPr kumimoji="1" lang="en-US" altLang="ja-JP" sz="800" b="1" spc="-30" dirty="0" smtClean="0">
              <a:solidFill>
                <a:schemeClr val="tx1"/>
              </a:solidFill>
              <a:latin typeface="+mn-ea"/>
            </a:endParaRPr>
          </a:p>
          <a:p>
            <a:pPr>
              <a:lnSpc>
                <a:spcPts val="900"/>
              </a:lnSpc>
            </a:pPr>
            <a:r>
              <a:rPr kumimoji="1" lang="ja-JP" altLang="en-US" sz="800" b="1" spc="-30" dirty="0">
                <a:solidFill>
                  <a:schemeClr val="tx1"/>
                </a:solidFill>
                <a:latin typeface="+mn-ea"/>
              </a:rPr>
              <a:t>　</a:t>
            </a:r>
            <a:r>
              <a:rPr kumimoji="1" lang="ja-JP" altLang="en-US" sz="800" b="1" spc="-30" dirty="0" smtClean="0">
                <a:solidFill>
                  <a:schemeClr val="tx1"/>
                </a:solidFill>
                <a:latin typeface="+mn-ea"/>
              </a:rPr>
              <a:t>　　含有率</a:t>
            </a:r>
            <a:r>
              <a:rPr kumimoji="1" lang="en-US" altLang="ja-JP" sz="800" b="1" spc="-30" dirty="0">
                <a:solidFill>
                  <a:schemeClr val="tx1"/>
                </a:solidFill>
                <a:latin typeface="+mn-ea"/>
              </a:rPr>
              <a:t>)×44/12【</a:t>
            </a:r>
            <a:r>
              <a:rPr kumimoji="1" lang="ja-JP" altLang="en-US" sz="800" b="1" spc="-30" dirty="0">
                <a:solidFill>
                  <a:schemeClr val="tx1"/>
                </a:solidFill>
                <a:latin typeface="+mn-ea"/>
              </a:rPr>
              <a:t>参考</a:t>
            </a:r>
            <a:r>
              <a:rPr kumimoji="1" lang="en-US" altLang="ja-JP" sz="800" b="1" spc="-30" dirty="0">
                <a:solidFill>
                  <a:schemeClr val="tx1"/>
                </a:solidFill>
                <a:latin typeface="+mn-ea"/>
              </a:rPr>
              <a:t>:IPCC</a:t>
            </a:r>
            <a:r>
              <a:rPr kumimoji="1" lang="ja-JP" altLang="en-US" sz="800" b="1" spc="-30" dirty="0">
                <a:solidFill>
                  <a:schemeClr val="tx1"/>
                </a:solidFill>
                <a:latin typeface="+mn-ea"/>
              </a:rPr>
              <a:t>ガイドライン</a:t>
            </a:r>
            <a:r>
              <a:rPr kumimoji="1" lang="en-US" altLang="ja-JP" sz="800" b="1" spc="-30" dirty="0">
                <a:solidFill>
                  <a:schemeClr val="tx1"/>
                </a:solidFill>
                <a:latin typeface="+mn-ea"/>
              </a:rPr>
              <a:t>,2006</a:t>
            </a:r>
            <a:r>
              <a:rPr kumimoji="1" lang="ja-JP" altLang="en-US" sz="800" b="1" spc="-30" dirty="0">
                <a:solidFill>
                  <a:schemeClr val="tx1"/>
                </a:solidFill>
                <a:latin typeface="+mn-ea"/>
              </a:rPr>
              <a:t>年</a:t>
            </a:r>
            <a:r>
              <a:rPr kumimoji="1" lang="en-US" altLang="ja-JP" sz="800" b="1" spc="-30" dirty="0" smtClean="0">
                <a:solidFill>
                  <a:schemeClr val="tx1"/>
                </a:solidFill>
                <a:latin typeface="+mn-ea"/>
              </a:rPr>
              <a:t>】</a:t>
            </a:r>
            <a:endParaRPr kumimoji="1" lang="ja-JP" altLang="en-US" sz="800" spc="-30" dirty="0">
              <a:solidFill>
                <a:schemeClr val="tx1"/>
              </a:solidFill>
              <a:latin typeface="+mn-ea"/>
            </a:endParaRPr>
          </a:p>
        </p:txBody>
      </p:sp>
      <p:grpSp>
        <p:nvGrpSpPr>
          <p:cNvPr id="20" name="グループ化 19"/>
          <p:cNvGrpSpPr/>
          <p:nvPr/>
        </p:nvGrpSpPr>
        <p:grpSpPr>
          <a:xfrm>
            <a:off x="6001157" y="1322879"/>
            <a:ext cx="406930" cy="316480"/>
            <a:chOff x="5834059" y="1269071"/>
            <a:chExt cx="253071" cy="316480"/>
          </a:xfrm>
        </p:grpSpPr>
        <p:sp>
          <p:nvSpPr>
            <p:cNvPr id="21" name="円柱 20"/>
            <p:cNvSpPr/>
            <p:nvPr/>
          </p:nvSpPr>
          <p:spPr>
            <a:xfrm>
              <a:off x="5834059" y="1269071"/>
              <a:ext cx="253071" cy="289929"/>
            </a:xfrm>
            <a:prstGeom prst="can">
              <a:avLst/>
            </a:prstGeom>
            <a:noFill/>
            <a:ln w="1270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050">
                <a:latin typeface="+mn-ea"/>
              </a:endParaRPr>
            </a:p>
          </p:txBody>
        </p:sp>
        <p:sp>
          <p:nvSpPr>
            <p:cNvPr id="22" name="円柱 21"/>
            <p:cNvSpPr/>
            <p:nvPr/>
          </p:nvSpPr>
          <p:spPr>
            <a:xfrm>
              <a:off x="5834059" y="1381872"/>
              <a:ext cx="253071" cy="203679"/>
            </a:xfrm>
            <a:prstGeom prst="can">
              <a:avLst/>
            </a:prstGeom>
            <a:solidFill>
              <a:schemeClr val="accent1">
                <a:lumMod val="60000"/>
                <a:lumOff val="40000"/>
              </a:schemeClr>
            </a:solidFill>
            <a:ln w="1270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endParaRPr kumimoji="1" lang="ja-JP" altLang="en-US" sz="800" b="1" dirty="0">
                <a:solidFill>
                  <a:schemeClr val="tx1"/>
                </a:solidFill>
                <a:latin typeface="+mn-ea"/>
              </a:endParaRPr>
            </a:p>
          </p:txBody>
        </p:sp>
      </p:grpSp>
      <p:sp>
        <p:nvSpPr>
          <p:cNvPr id="23" name="テキスト ボックス 22"/>
          <p:cNvSpPr txBox="1"/>
          <p:nvPr/>
        </p:nvSpPr>
        <p:spPr>
          <a:xfrm>
            <a:off x="4862192" y="1103849"/>
            <a:ext cx="874851" cy="253916"/>
          </a:xfrm>
          <a:prstGeom prst="rect">
            <a:avLst/>
          </a:prstGeom>
          <a:noFill/>
          <a:ln>
            <a:noFill/>
          </a:ln>
        </p:spPr>
        <p:txBody>
          <a:bodyPr wrap="square" rtlCol="0">
            <a:spAutoFit/>
          </a:bodyPr>
          <a:lstStyle/>
          <a:p>
            <a:r>
              <a:rPr kumimoji="1" lang="en-US" altLang="ja-JP" sz="1050" b="1" dirty="0" smtClean="0">
                <a:latin typeface="+mn-ea"/>
              </a:rPr>
              <a:t>【</a:t>
            </a:r>
            <a:r>
              <a:rPr kumimoji="1" lang="ja-JP" altLang="en-US" sz="1050" b="1" dirty="0" smtClean="0">
                <a:latin typeface="+mn-ea"/>
              </a:rPr>
              <a:t>導入前</a:t>
            </a:r>
            <a:r>
              <a:rPr kumimoji="1" lang="en-US" altLang="ja-JP" sz="1050" b="1" dirty="0" smtClean="0">
                <a:latin typeface="+mn-ea"/>
              </a:rPr>
              <a:t>】</a:t>
            </a:r>
            <a:endParaRPr kumimoji="1" lang="en-US" altLang="ja-JP" sz="1050" b="1" dirty="0">
              <a:latin typeface="+mn-ea"/>
            </a:endParaRPr>
          </a:p>
        </p:txBody>
      </p:sp>
      <p:sp>
        <p:nvSpPr>
          <p:cNvPr id="24" name="テキスト ボックス 23"/>
          <p:cNvSpPr txBox="1"/>
          <p:nvPr/>
        </p:nvSpPr>
        <p:spPr>
          <a:xfrm>
            <a:off x="5780950" y="1098101"/>
            <a:ext cx="874851" cy="253916"/>
          </a:xfrm>
          <a:prstGeom prst="rect">
            <a:avLst/>
          </a:prstGeom>
          <a:noFill/>
          <a:ln>
            <a:noFill/>
          </a:ln>
        </p:spPr>
        <p:txBody>
          <a:bodyPr wrap="square" rtlCol="0">
            <a:spAutoFit/>
          </a:bodyPr>
          <a:lstStyle/>
          <a:p>
            <a:r>
              <a:rPr kumimoji="1" lang="en-US" altLang="ja-JP" sz="1050" b="1" dirty="0" smtClean="0">
                <a:latin typeface="+mn-ea"/>
              </a:rPr>
              <a:t>【</a:t>
            </a:r>
            <a:r>
              <a:rPr kumimoji="1" lang="ja-JP" altLang="en-US" sz="1050" b="1" dirty="0" smtClean="0">
                <a:latin typeface="+mn-ea"/>
              </a:rPr>
              <a:t>導入後</a:t>
            </a:r>
            <a:r>
              <a:rPr kumimoji="1" lang="en-US" altLang="ja-JP" sz="1050" b="1" dirty="0" smtClean="0">
                <a:latin typeface="+mn-ea"/>
              </a:rPr>
              <a:t>】</a:t>
            </a:r>
            <a:endParaRPr kumimoji="1" lang="en-US" altLang="ja-JP" sz="1050" b="1" dirty="0">
              <a:latin typeface="+mn-ea"/>
            </a:endParaRPr>
          </a:p>
        </p:txBody>
      </p:sp>
      <p:sp>
        <p:nvSpPr>
          <p:cNvPr id="31" name="テキスト ボックス 30"/>
          <p:cNvSpPr txBox="1"/>
          <p:nvPr/>
        </p:nvSpPr>
        <p:spPr>
          <a:xfrm>
            <a:off x="3545121" y="757485"/>
            <a:ext cx="2988000" cy="288000"/>
          </a:xfrm>
          <a:prstGeom prst="rect">
            <a:avLst/>
          </a:prstGeom>
          <a:solidFill>
            <a:schemeClr val="tx1">
              <a:lumMod val="50000"/>
              <a:lumOff val="50000"/>
            </a:schemeClr>
          </a:solidFill>
          <a:ln w="28575">
            <a:noFill/>
          </a:ln>
        </p:spPr>
        <p:txBody>
          <a:bodyPr wrap="square" rtlCol="0">
            <a:spAutoFit/>
          </a:bodyPr>
          <a:lstStyle/>
          <a:p>
            <a:pPr algn="ctr"/>
            <a:r>
              <a:rPr kumimoji="1" lang="ja-JP" altLang="en-US" sz="1400" b="1" dirty="0">
                <a:solidFill>
                  <a:schemeClr val="bg1"/>
                </a:solidFill>
                <a:latin typeface="+mn-ea"/>
              </a:rPr>
              <a:t>洗浄液の回収と再生</a:t>
            </a:r>
            <a:r>
              <a:rPr kumimoji="1" lang="ja-JP" altLang="en-US" sz="1400" b="1" dirty="0" smtClean="0">
                <a:solidFill>
                  <a:schemeClr val="bg1"/>
                </a:solidFill>
                <a:latin typeface="+mn-ea"/>
              </a:rPr>
              <a:t>利用</a:t>
            </a:r>
            <a:endParaRPr kumimoji="1" lang="en-US" altLang="ja-JP" sz="1400" b="1" dirty="0">
              <a:solidFill>
                <a:schemeClr val="bg1"/>
              </a:solidFill>
              <a:latin typeface="+mn-ea"/>
            </a:endParaRPr>
          </a:p>
        </p:txBody>
      </p:sp>
      <p:sp>
        <p:nvSpPr>
          <p:cNvPr id="32" name="テキスト ボックス 31"/>
          <p:cNvSpPr txBox="1"/>
          <p:nvPr/>
        </p:nvSpPr>
        <p:spPr>
          <a:xfrm>
            <a:off x="3444520" y="1264341"/>
            <a:ext cx="1526809" cy="738664"/>
          </a:xfrm>
          <a:prstGeom prst="rect">
            <a:avLst/>
          </a:prstGeom>
          <a:noFill/>
          <a:ln>
            <a:noFill/>
          </a:ln>
        </p:spPr>
        <p:txBody>
          <a:bodyPr wrap="square" rtlCol="0">
            <a:spAutoFit/>
          </a:bodyPr>
          <a:lstStyle/>
          <a:p>
            <a:r>
              <a:rPr kumimoji="1" lang="ja-JP" altLang="en-US" sz="1050" b="1" dirty="0">
                <a:latin typeface="+mn-ea"/>
              </a:rPr>
              <a:t>洗浄槽から揮発・廃棄した洗浄液を蒸留等により回収し、</a:t>
            </a:r>
            <a:r>
              <a:rPr kumimoji="1" lang="ja-JP" altLang="en-US" sz="1050" b="1" dirty="0" smtClean="0">
                <a:latin typeface="+mn-ea"/>
              </a:rPr>
              <a:t>再利用</a:t>
            </a:r>
            <a:r>
              <a:rPr kumimoji="1" lang="ja-JP" altLang="en-US" sz="1050" b="1" dirty="0">
                <a:latin typeface="+mn-ea"/>
              </a:rPr>
              <a:t>する。</a:t>
            </a:r>
            <a:endParaRPr kumimoji="1" lang="en-US" altLang="ja-JP" sz="1050" b="1" dirty="0">
              <a:latin typeface="+mn-ea"/>
            </a:endParaRPr>
          </a:p>
        </p:txBody>
      </p:sp>
      <p:pic>
        <p:nvPicPr>
          <p:cNvPr id="33" name="Picture 4" descr="一斗缶のイラスト"/>
          <p:cNvPicPr>
            <a:picLocks noChangeAspect="1" noChangeArrowheads="1"/>
          </p:cNvPicPr>
          <p:nvPr/>
        </p:nvPicPr>
        <p:blipFill>
          <a:blip r:embed="rId5" cstate="print">
            <a:duotone>
              <a:prstClr val="black"/>
              <a:schemeClr val="accent3">
                <a:tint val="45000"/>
                <a:satMod val="400000"/>
              </a:schemeClr>
            </a:duotone>
            <a:extLst>
              <a:ext uri="{28A0092B-C50C-407E-A947-70E740481C1C}">
                <a14:useLocalDpi xmlns:a14="http://schemas.microsoft.com/office/drawing/2010/main" val="0"/>
              </a:ext>
            </a:extLst>
          </a:blip>
          <a:srcRect/>
          <a:stretch>
            <a:fillRect/>
          </a:stretch>
        </p:blipFill>
        <p:spPr bwMode="auto">
          <a:xfrm>
            <a:off x="6068217" y="1669614"/>
            <a:ext cx="272809" cy="349755"/>
          </a:xfrm>
          <a:prstGeom prst="rect">
            <a:avLst/>
          </a:prstGeom>
          <a:noFill/>
          <a:extLst>
            <a:ext uri="{909E8E84-426E-40DD-AFC4-6F175D3DCCD1}">
              <a14:hiddenFill xmlns:a14="http://schemas.microsoft.com/office/drawing/2010/main">
                <a:solidFill>
                  <a:srgbClr val="FFFFFF"/>
                </a:solidFill>
              </a14:hiddenFill>
            </a:ext>
          </a:extLst>
        </p:spPr>
      </p:pic>
      <p:pic>
        <p:nvPicPr>
          <p:cNvPr id="34" name="図 33"/>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5550950" y="9199967"/>
            <a:ext cx="474836" cy="474836"/>
          </a:xfrm>
          <a:prstGeom prst="rect">
            <a:avLst/>
          </a:prstGeom>
        </p:spPr>
      </p:pic>
      <p:pic>
        <p:nvPicPr>
          <p:cNvPr id="35" name="図 34"/>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6025786" y="9199967"/>
            <a:ext cx="474836" cy="474836"/>
          </a:xfrm>
          <a:prstGeom prst="rect">
            <a:avLst/>
          </a:prstGeom>
        </p:spPr>
      </p:pic>
      <p:pic>
        <p:nvPicPr>
          <p:cNvPr id="36" name="図 35"/>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5073275" y="9199967"/>
            <a:ext cx="474836" cy="474836"/>
          </a:xfrm>
          <a:prstGeom prst="rect">
            <a:avLst/>
          </a:prstGeom>
        </p:spPr>
      </p:pic>
      <p:sp>
        <p:nvSpPr>
          <p:cNvPr id="37" name="テキスト ボックス 36"/>
          <p:cNvSpPr txBox="1"/>
          <p:nvPr/>
        </p:nvSpPr>
        <p:spPr>
          <a:xfrm>
            <a:off x="257438" y="6011752"/>
            <a:ext cx="2988000" cy="288000"/>
          </a:xfrm>
          <a:prstGeom prst="rect">
            <a:avLst/>
          </a:prstGeom>
          <a:solidFill>
            <a:schemeClr val="tx1">
              <a:lumMod val="50000"/>
              <a:lumOff val="50000"/>
            </a:schemeClr>
          </a:solidFill>
          <a:ln w="28575">
            <a:noFill/>
          </a:ln>
        </p:spPr>
        <p:txBody>
          <a:bodyPr wrap="square" rtlCol="0">
            <a:spAutoFit/>
          </a:bodyPr>
          <a:lstStyle/>
          <a:p>
            <a:pPr algn="ctr"/>
            <a:r>
              <a:rPr kumimoji="1" lang="en-US" altLang="ja-JP" sz="1400" b="1" dirty="0" smtClean="0">
                <a:solidFill>
                  <a:schemeClr val="bg1"/>
                </a:solidFill>
                <a:latin typeface="+mn-ea"/>
              </a:rPr>
              <a:t>VOC</a:t>
            </a:r>
            <a:r>
              <a:rPr kumimoji="1" lang="ja-JP" altLang="en-US" sz="1400" b="1" dirty="0" smtClean="0">
                <a:solidFill>
                  <a:schemeClr val="bg1"/>
                </a:solidFill>
                <a:latin typeface="+mn-ea"/>
              </a:rPr>
              <a:t>回収式乾燥システムの導入</a:t>
            </a:r>
            <a:endParaRPr kumimoji="1" lang="en-US" altLang="ja-JP" sz="1400" b="1" dirty="0" smtClean="0">
              <a:solidFill>
                <a:schemeClr val="bg1"/>
              </a:solidFill>
              <a:latin typeface="+mn-ea"/>
            </a:endParaRPr>
          </a:p>
        </p:txBody>
      </p:sp>
      <p:sp>
        <p:nvSpPr>
          <p:cNvPr id="38" name="テキスト ボックス 37"/>
          <p:cNvSpPr txBox="1"/>
          <p:nvPr/>
        </p:nvSpPr>
        <p:spPr>
          <a:xfrm>
            <a:off x="185863" y="6303602"/>
            <a:ext cx="3040672" cy="577081"/>
          </a:xfrm>
          <a:prstGeom prst="rect">
            <a:avLst/>
          </a:prstGeom>
          <a:noFill/>
          <a:ln>
            <a:noFill/>
          </a:ln>
        </p:spPr>
        <p:txBody>
          <a:bodyPr wrap="square" rtlCol="0">
            <a:spAutoFit/>
          </a:bodyPr>
          <a:lstStyle/>
          <a:p>
            <a:r>
              <a:rPr kumimoji="1" lang="ja-JP" altLang="en-US" sz="1050" b="1" dirty="0">
                <a:latin typeface="+mn-ea"/>
              </a:rPr>
              <a:t>乾燥炉</a:t>
            </a:r>
            <a:r>
              <a:rPr kumimoji="1" lang="ja-JP" altLang="en-US" sz="1050" b="1" dirty="0" smtClean="0">
                <a:latin typeface="+mn-ea"/>
              </a:rPr>
              <a:t>の排気ガスから</a:t>
            </a:r>
            <a:r>
              <a:rPr kumimoji="1" lang="en-US" altLang="ja-JP" sz="1050" b="1" dirty="0" smtClean="0">
                <a:latin typeface="+mn-ea"/>
              </a:rPr>
              <a:t>VOC</a:t>
            </a:r>
            <a:r>
              <a:rPr kumimoji="1" lang="ja-JP" altLang="en-US" sz="1050" b="1" dirty="0" smtClean="0">
                <a:latin typeface="+mn-ea"/>
              </a:rPr>
              <a:t>を回収するシステムを導入する。（</a:t>
            </a:r>
            <a:r>
              <a:rPr kumimoji="1" lang="en-US" altLang="ja-JP" sz="1050" b="1" dirty="0" smtClean="0">
                <a:latin typeface="+mn-ea"/>
              </a:rPr>
              <a:t>VOC</a:t>
            </a:r>
            <a:r>
              <a:rPr kumimoji="1" lang="ja-JP" altLang="en-US" sz="1050" b="1" dirty="0">
                <a:latin typeface="+mn-ea"/>
              </a:rPr>
              <a:t>の</a:t>
            </a:r>
            <a:r>
              <a:rPr kumimoji="1" lang="ja-JP" altLang="en-US" sz="1050" b="1" dirty="0" smtClean="0">
                <a:latin typeface="+mn-ea"/>
              </a:rPr>
              <a:t>燃焼処理時に発生していた</a:t>
            </a:r>
            <a:r>
              <a:rPr kumimoji="1" lang="en-US" altLang="ja-JP" sz="1050" b="1" dirty="0" smtClean="0">
                <a:latin typeface="+mn-ea"/>
              </a:rPr>
              <a:t>CO</a:t>
            </a:r>
            <a:r>
              <a:rPr kumimoji="1" lang="en-US" altLang="ja-JP" sz="1050" b="1" baseline="-25000" dirty="0" smtClean="0">
                <a:latin typeface="+mn-ea"/>
              </a:rPr>
              <a:t>2</a:t>
            </a:r>
            <a:r>
              <a:rPr kumimoji="1" lang="ja-JP" altLang="en-US" sz="1050" b="1" dirty="0" smtClean="0">
                <a:latin typeface="+mn-ea"/>
              </a:rPr>
              <a:t>も削減できる）</a:t>
            </a:r>
            <a:endParaRPr kumimoji="1" lang="en-US" altLang="ja-JP" sz="1050" b="1" dirty="0" smtClean="0">
              <a:latin typeface="+mn-ea"/>
            </a:endParaRPr>
          </a:p>
        </p:txBody>
      </p:sp>
      <p:sp>
        <p:nvSpPr>
          <p:cNvPr id="39" name="テキスト ボックス 38"/>
          <p:cNvSpPr txBox="1"/>
          <p:nvPr/>
        </p:nvSpPr>
        <p:spPr>
          <a:xfrm>
            <a:off x="3542762" y="4344101"/>
            <a:ext cx="2988000" cy="288000"/>
          </a:xfrm>
          <a:prstGeom prst="rect">
            <a:avLst/>
          </a:prstGeom>
          <a:solidFill>
            <a:schemeClr val="tx1">
              <a:lumMod val="50000"/>
              <a:lumOff val="50000"/>
            </a:schemeClr>
          </a:solidFill>
          <a:ln w="28575">
            <a:noFill/>
          </a:ln>
        </p:spPr>
        <p:txBody>
          <a:bodyPr wrap="square" rtlCol="0">
            <a:spAutoFit/>
          </a:bodyPr>
          <a:lstStyle/>
          <a:p>
            <a:pPr algn="ctr"/>
            <a:r>
              <a:rPr kumimoji="1" lang="ja-JP" altLang="en-US" sz="1400" b="1" dirty="0" smtClean="0">
                <a:solidFill>
                  <a:schemeClr val="bg1"/>
                </a:solidFill>
                <a:latin typeface="+mn-ea"/>
              </a:rPr>
              <a:t>湿し水を使用しない印刷機の導入</a:t>
            </a:r>
            <a:endParaRPr kumimoji="1" lang="en-US" altLang="ja-JP" sz="1400" b="1" dirty="0" smtClean="0">
              <a:solidFill>
                <a:schemeClr val="bg1"/>
              </a:solidFill>
              <a:latin typeface="+mn-ea"/>
            </a:endParaRPr>
          </a:p>
        </p:txBody>
      </p:sp>
      <p:sp>
        <p:nvSpPr>
          <p:cNvPr id="40" name="テキスト ボックス 39"/>
          <p:cNvSpPr txBox="1"/>
          <p:nvPr/>
        </p:nvSpPr>
        <p:spPr>
          <a:xfrm>
            <a:off x="3474252" y="4637753"/>
            <a:ext cx="3181549" cy="738664"/>
          </a:xfrm>
          <a:prstGeom prst="rect">
            <a:avLst/>
          </a:prstGeom>
          <a:noFill/>
          <a:ln>
            <a:noFill/>
          </a:ln>
        </p:spPr>
        <p:txBody>
          <a:bodyPr wrap="square" rtlCol="0">
            <a:spAutoFit/>
          </a:bodyPr>
          <a:lstStyle/>
          <a:p>
            <a:r>
              <a:rPr kumimoji="1" lang="ja-JP" altLang="en-US" sz="1050" b="1" dirty="0" smtClean="0">
                <a:latin typeface="+mn-ea"/>
              </a:rPr>
              <a:t>インキと水の反発を原理</a:t>
            </a:r>
            <a:r>
              <a:rPr kumimoji="1" lang="ja-JP" altLang="en-US" sz="1050" b="1" dirty="0">
                <a:latin typeface="+mn-ea"/>
              </a:rPr>
              <a:t>としたオフセット</a:t>
            </a:r>
            <a:r>
              <a:rPr kumimoji="1" lang="ja-JP" altLang="en-US" sz="1050" b="1" dirty="0" smtClean="0">
                <a:latin typeface="+mn-ea"/>
              </a:rPr>
              <a:t>印刷で使用する水のことを、湿し水といい、</a:t>
            </a:r>
            <a:r>
              <a:rPr kumimoji="1" lang="en-US" altLang="ja-JP" sz="1050" b="1" dirty="0" smtClean="0">
                <a:latin typeface="+mn-ea"/>
              </a:rPr>
              <a:t>VOC</a:t>
            </a:r>
            <a:r>
              <a:rPr kumimoji="1" lang="ja-JP" altLang="en-US" sz="1050" b="1" dirty="0" smtClean="0">
                <a:latin typeface="+mn-ea"/>
              </a:rPr>
              <a:t>が含まれている。版</a:t>
            </a:r>
            <a:r>
              <a:rPr kumimoji="1" lang="ja-JP" altLang="en-US" sz="1050" b="1" dirty="0">
                <a:latin typeface="+mn-ea"/>
              </a:rPr>
              <a:t>の表面の</a:t>
            </a:r>
            <a:r>
              <a:rPr kumimoji="1" lang="ja-JP" altLang="en-US" sz="1050" b="1" dirty="0" smtClean="0">
                <a:latin typeface="+mn-ea"/>
              </a:rPr>
              <a:t>シリコンゴム層が湿し水の役割を担う。</a:t>
            </a:r>
            <a:endParaRPr kumimoji="1" lang="en-US" altLang="ja-JP" sz="1050" b="1" dirty="0" smtClean="0">
              <a:latin typeface="+mn-ea"/>
            </a:endParaRPr>
          </a:p>
        </p:txBody>
      </p:sp>
      <p:sp>
        <p:nvSpPr>
          <p:cNvPr id="42" name="テキスト ボックス 41"/>
          <p:cNvSpPr txBox="1"/>
          <p:nvPr/>
        </p:nvSpPr>
        <p:spPr>
          <a:xfrm>
            <a:off x="5961033" y="1467238"/>
            <a:ext cx="492443" cy="215444"/>
          </a:xfrm>
          <a:prstGeom prst="rect">
            <a:avLst/>
          </a:prstGeom>
          <a:noFill/>
        </p:spPr>
        <p:txBody>
          <a:bodyPr wrap="none" rtlCol="0">
            <a:spAutoFit/>
          </a:bodyPr>
          <a:lstStyle/>
          <a:p>
            <a:r>
              <a:rPr kumimoji="1" lang="ja-JP" altLang="en-US" sz="800" b="1" dirty="0" smtClean="0"/>
              <a:t>再生液</a:t>
            </a:r>
            <a:endParaRPr kumimoji="1" lang="ja-JP" altLang="en-US" sz="800" b="1" dirty="0"/>
          </a:p>
        </p:txBody>
      </p:sp>
      <p:sp>
        <p:nvSpPr>
          <p:cNvPr id="43" name="ストライプ矢印 42"/>
          <p:cNvSpPr/>
          <p:nvPr/>
        </p:nvSpPr>
        <p:spPr>
          <a:xfrm>
            <a:off x="5553766" y="1554337"/>
            <a:ext cx="343266" cy="234448"/>
          </a:xfrm>
          <a:prstGeom prst="stripedRightArrow">
            <a:avLst/>
          </a:prstGeom>
          <a:no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n w="57150">
                <a:solidFill>
                  <a:schemeClr val="tx1"/>
                </a:solidFill>
              </a:ln>
              <a:latin typeface="+mn-ea"/>
            </a:endParaRPr>
          </a:p>
        </p:txBody>
      </p:sp>
      <p:sp>
        <p:nvSpPr>
          <p:cNvPr id="44" name="正方形/長方形 43"/>
          <p:cNvSpPr/>
          <p:nvPr/>
        </p:nvSpPr>
        <p:spPr>
          <a:xfrm>
            <a:off x="3545121" y="3883352"/>
            <a:ext cx="2988000" cy="288000"/>
          </a:xfrm>
          <a:prstGeom prst="rect">
            <a:avLst/>
          </a:prstGeom>
          <a:solidFill>
            <a:schemeClr val="bg1">
              <a:lumMod val="85000"/>
            </a:schemeClr>
          </a:solidFill>
          <a:ln w="19050">
            <a:noFill/>
            <a:prstDash val="solid"/>
          </a:ln>
        </p:spPr>
        <p:txBody>
          <a:bodyPr wrap="square" lIns="72000" tIns="18000" rIns="72000" bIns="18000">
            <a:spAutoFit/>
          </a:bodyPr>
          <a:lstStyle/>
          <a:p>
            <a:pPr>
              <a:lnSpc>
                <a:spcPts val="1000"/>
              </a:lnSpc>
            </a:pPr>
            <a:r>
              <a:rPr kumimoji="1" lang="en-US" altLang="ja-JP" sz="800" b="1" spc="-30" dirty="0" smtClean="0">
                <a:latin typeface="+mn-ea"/>
              </a:rPr>
              <a:t>【</a:t>
            </a:r>
            <a:r>
              <a:rPr kumimoji="1" lang="ja-JP" altLang="en-US" sz="800" b="1" spc="-30" dirty="0" smtClean="0">
                <a:latin typeface="+mn-ea"/>
              </a:rPr>
              <a:t>年間削減量</a:t>
            </a:r>
            <a:r>
              <a:rPr kumimoji="1" lang="en-US" altLang="ja-JP" sz="800" b="1" spc="-30" baseline="30000" dirty="0" smtClean="0">
                <a:latin typeface="+mn-ea"/>
              </a:rPr>
              <a:t>※</a:t>
            </a:r>
            <a:r>
              <a:rPr kumimoji="1" lang="ja-JP" altLang="en-US" sz="800" b="1" spc="-30" baseline="30000" dirty="0">
                <a:latin typeface="+mn-ea"/>
              </a:rPr>
              <a:t>１</a:t>
            </a:r>
            <a:r>
              <a:rPr kumimoji="1" lang="en-US" altLang="ja-JP" sz="800" b="1" spc="-30" dirty="0" smtClean="0">
                <a:latin typeface="+mn-ea"/>
              </a:rPr>
              <a:t>】</a:t>
            </a:r>
            <a:r>
              <a:rPr kumimoji="1" lang="ja-JP" altLang="en-US" sz="800" b="1" spc="-30" dirty="0" smtClean="0">
                <a:latin typeface="+mn-ea"/>
              </a:rPr>
              <a:t>塗料使用量（</a:t>
            </a:r>
            <a:r>
              <a:rPr kumimoji="1" lang="en-US" altLang="ja-JP" sz="800" b="1" spc="-30" dirty="0" smtClean="0">
                <a:latin typeface="+mn-ea"/>
              </a:rPr>
              <a:t>2,000</a:t>
            </a:r>
            <a:r>
              <a:rPr kumimoji="1" lang="ja-JP" altLang="en-US" sz="800" b="1" spc="-30" dirty="0" smtClean="0">
                <a:latin typeface="+mn-ea"/>
              </a:rPr>
              <a:t>Ｌ）を１割削減した場合</a:t>
            </a:r>
            <a:endParaRPr kumimoji="1" lang="en-US" altLang="ja-JP" sz="800" b="1" spc="-30" dirty="0" smtClean="0">
              <a:latin typeface="+mn-ea"/>
            </a:endParaRPr>
          </a:p>
          <a:p>
            <a:pPr>
              <a:lnSpc>
                <a:spcPts val="1000"/>
              </a:lnSpc>
            </a:pPr>
            <a:r>
              <a:rPr kumimoji="1" lang="ja-JP" altLang="en-US" sz="800" b="1" spc="-30" dirty="0" smtClean="0">
                <a:latin typeface="+mn-ea"/>
              </a:rPr>
              <a:t>　コスト</a:t>
            </a:r>
            <a:r>
              <a:rPr kumimoji="1" lang="en-US" altLang="ja-JP" sz="800" b="1" spc="-30" baseline="30000" dirty="0" smtClean="0">
                <a:latin typeface="+mn-ea"/>
              </a:rPr>
              <a:t>※</a:t>
            </a:r>
            <a:r>
              <a:rPr kumimoji="1" lang="ja-JP" altLang="en-US" sz="800" b="1" spc="-30" baseline="30000" dirty="0">
                <a:latin typeface="+mn-ea"/>
              </a:rPr>
              <a:t>２</a:t>
            </a:r>
            <a:r>
              <a:rPr kumimoji="1" lang="ja-JP" altLang="en-US" sz="800" b="1" spc="-30" dirty="0" smtClean="0">
                <a:latin typeface="+mn-ea"/>
              </a:rPr>
              <a:t>：</a:t>
            </a:r>
            <a:r>
              <a:rPr kumimoji="1" lang="en-US" altLang="ja-JP" sz="800" b="1" spc="-30" dirty="0">
                <a:latin typeface="+mn-ea"/>
              </a:rPr>
              <a:t>44</a:t>
            </a:r>
            <a:r>
              <a:rPr kumimoji="1" lang="ja-JP" altLang="en-US" sz="800" b="1" spc="-30" dirty="0" smtClean="0">
                <a:latin typeface="+mn-ea"/>
              </a:rPr>
              <a:t>万円、</a:t>
            </a:r>
            <a:r>
              <a:rPr kumimoji="1" lang="en-US" altLang="ja-JP" sz="800" b="1" spc="-30" dirty="0" smtClean="0">
                <a:latin typeface="+mn-ea"/>
              </a:rPr>
              <a:t>VOC</a:t>
            </a:r>
            <a:r>
              <a:rPr kumimoji="1" lang="ja-JP" altLang="en-US" sz="800" b="1" spc="-30" dirty="0" smtClean="0">
                <a:latin typeface="+mn-ea"/>
              </a:rPr>
              <a:t>：</a:t>
            </a:r>
            <a:r>
              <a:rPr kumimoji="1" lang="en-US" altLang="ja-JP" sz="800" b="1" spc="-30" dirty="0">
                <a:latin typeface="+mn-ea"/>
              </a:rPr>
              <a:t>2</a:t>
            </a:r>
            <a:r>
              <a:rPr kumimoji="1" lang="en-US" altLang="ja-JP" sz="800" b="1" spc="-30" dirty="0" smtClean="0">
                <a:latin typeface="+mn-ea"/>
              </a:rPr>
              <a:t>00</a:t>
            </a:r>
            <a:r>
              <a:rPr kumimoji="1" lang="ja-JP" altLang="en-US" sz="800" b="1" spc="-30" dirty="0" smtClean="0">
                <a:latin typeface="+mn-ea"/>
              </a:rPr>
              <a:t>Ｌ、</a:t>
            </a:r>
            <a:r>
              <a:rPr kumimoji="1" lang="en-US" altLang="ja-JP" sz="800" b="1" spc="-30" dirty="0" smtClean="0">
                <a:latin typeface="+mn-ea"/>
              </a:rPr>
              <a:t>CO</a:t>
            </a:r>
            <a:r>
              <a:rPr kumimoji="1" lang="en-US" altLang="ja-JP" sz="800" b="1" spc="-30" baseline="-25000" dirty="0" smtClean="0">
                <a:latin typeface="+mn-ea"/>
              </a:rPr>
              <a:t>2</a:t>
            </a:r>
            <a:r>
              <a:rPr kumimoji="1" lang="en-US" altLang="ja-JP" sz="800" b="1" spc="-30" baseline="30000" dirty="0">
                <a:latin typeface="+mn-ea"/>
              </a:rPr>
              <a:t> </a:t>
            </a:r>
            <a:r>
              <a:rPr kumimoji="1" lang="en-US" altLang="ja-JP" sz="800" b="1" spc="-30" baseline="30000" dirty="0" smtClean="0">
                <a:latin typeface="+mn-ea"/>
              </a:rPr>
              <a:t>※</a:t>
            </a:r>
            <a:r>
              <a:rPr kumimoji="1" lang="ja-JP" altLang="en-US" sz="800" b="1" spc="-30" baseline="30000" dirty="0" smtClean="0">
                <a:latin typeface="+mn-ea"/>
              </a:rPr>
              <a:t>３</a:t>
            </a:r>
            <a:r>
              <a:rPr kumimoji="1" lang="ja-JP" altLang="en-US" sz="800" b="1" spc="-30" dirty="0" smtClean="0">
                <a:latin typeface="+mn-ea"/>
              </a:rPr>
              <a:t>：</a:t>
            </a:r>
            <a:r>
              <a:rPr kumimoji="1" lang="en-US" altLang="ja-JP" sz="800" b="1" spc="-30" dirty="0" smtClean="0">
                <a:latin typeface="+mn-ea"/>
              </a:rPr>
              <a:t>1,606kg</a:t>
            </a:r>
          </a:p>
        </p:txBody>
      </p:sp>
      <p:sp>
        <p:nvSpPr>
          <p:cNvPr id="45" name="正方形/長方形 44"/>
          <p:cNvSpPr/>
          <p:nvPr/>
        </p:nvSpPr>
        <p:spPr>
          <a:xfrm>
            <a:off x="257438" y="3883191"/>
            <a:ext cx="2988000" cy="288000"/>
          </a:xfrm>
          <a:prstGeom prst="rect">
            <a:avLst/>
          </a:prstGeom>
          <a:solidFill>
            <a:schemeClr val="bg1">
              <a:lumMod val="85000"/>
            </a:schemeClr>
          </a:solidFill>
          <a:ln w="19050">
            <a:noFill/>
            <a:prstDash val="solid"/>
          </a:ln>
        </p:spPr>
        <p:txBody>
          <a:bodyPr wrap="square" lIns="72000" tIns="18000" rIns="72000" bIns="18000">
            <a:spAutoFit/>
          </a:bodyPr>
          <a:lstStyle/>
          <a:p>
            <a:pPr>
              <a:lnSpc>
                <a:spcPts val="1000"/>
              </a:lnSpc>
            </a:pPr>
            <a:r>
              <a:rPr kumimoji="1" lang="en-US" altLang="ja-JP" sz="800" b="1" spc="-30" dirty="0" smtClean="0">
                <a:latin typeface="+mn-ea"/>
              </a:rPr>
              <a:t>【</a:t>
            </a:r>
            <a:r>
              <a:rPr kumimoji="1" lang="ja-JP" altLang="en-US" sz="800" b="1" spc="-30" dirty="0" smtClean="0">
                <a:latin typeface="+mn-ea"/>
              </a:rPr>
              <a:t>年間削減量</a:t>
            </a:r>
            <a:r>
              <a:rPr kumimoji="1" lang="en-US" altLang="ja-JP" sz="800" b="1" spc="-30" baseline="30000" dirty="0" smtClean="0">
                <a:latin typeface="+mn-ea"/>
              </a:rPr>
              <a:t>※</a:t>
            </a:r>
            <a:r>
              <a:rPr kumimoji="1" lang="ja-JP" altLang="en-US" sz="800" b="1" spc="-30" baseline="30000" dirty="0" smtClean="0">
                <a:latin typeface="+mn-ea"/>
              </a:rPr>
              <a:t>１</a:t>
            </a:r>
            <a:r>
              <a:rPr kumimoji="1" lang="en-US" altLang="ja-JP" sz="800" b="1" spc="-30" dirty="0" smtClean="0">
                <a:latin typeface="+mn-ea"/>
              </a:rPr>
              <a:t>】</a:t>
            </a:r>
            <a:r>
              <a:rPr kumimoji="1" lang="ja-JP" altLang="en-US" sz="800" b="1" spc="-30" dirty="0" smtClean="0">
                <a:latin typeface="+mn-ea"/>
              </a:rPr>
              <a:t>塗料使用量（</a:t>
            </a:r>
            <a:r>
              <a:rPr kumimoji="1" lang="en-US" altLang="ja-JP" sz="800" b="1" spc="-30" dirty="0">
                <a:latin typeface="+mn-ea"/>
              </a:rPr>
              <a:t>3</a:t>
            </a:r>
            <a:r>
              <a:rPr kumimoji="1" lang="en-US" altLang="ja-JP" sz="800" b="1" spc="-30" dirty="0" smtClean="0">
                <a:latin typeface="+mn-ea"/>
              </a:rPr>
              <a:t>,000</a:t>
            </a:r>
            <a:r>
              <a:rPr kumimoji="1" lang="ja-JP" altLang="en-US" sz="800" b="1" spc="-30" dirty="0" smtClean="0">
                <a:latin typeface="+mn-ea"/>
              </a:rPr>
              <a:t>Ｌ）を４割削減した場合</a:t>
            </a:r>
            <a:endParaRPr kumimoji="1" lang="en-US" altLang="ja-JP" sz="800" b="1" spc="-30" dirty="0" smtClean="0">
              <a:latin typeface="+mn-ea"/>
            </a:endParaRPr>
          </a:p>
          <a:p>
            <a:pPr>
              <a:lnSpc>
                <a:spcPts val="1000"/>
              </a:lnSpc>
            </a:pPr>
            <a:r>
              <a:rPr kumimoji="1" lang="ja-JP" altLang="en-US" sz="800" b="1" spc="-30" dirty="0" smtClean="0">
                <a:latin typeface="+mn-ea"/>
              </a:rPr>
              <a:t>　コスト</a:t>
            </a:r>
            <a:r>
              <a:rPr kumimoji="1" lang="en-US" altLang="ja-JP" sz="800" b="1" spc="-30" baseline="30000" dirty="0" smtClean="0">
                <a:latin typeface="+mn-ea"/>
              </a:rPr>
              <a:t>※</a:t>
            </a:r>
            <a:r>
              <a:rPr kumimoji="1" lang="ja-JP" altLang="en-US" sz="800" b="1" spc="-30" baseline="30000" dirty="0">
                <a:latin typeface="+mn-ea"/>
              </a:rPr>
              <a:t>２</a:t>
            </a:r>
            <a:r>
              <a:rPr kumimoji="1" lang="ja-JP" altLang="en-US" sz="800" b="1" spc="-30" dirty="0" smtClean="0">
                <a:latin typeface="+mn-ea"/>
              </a:rPr>
              <a:t>：</a:t>
            </a:r>
            <a:r>
              <a:rPr kumimoji="1" lang="en-US" altLang="ja-JP" sz="800" b="1" spc="-30" dirty="0" smtClean="0">
                <a:latin typeface="+mn-ea"/>
              </a:rPr>
              <a:t>267</a:t>
            </a:r>
            <a:r>
              <a:rPr kumimoji="1" lang="ja-JP" altLang="en-US" sz="800" b="1" spc="-30" dirty="0" smtClean="0">
                <a:latin typeface="+mn-ea"/>
              </a:rPr>
              <a:t>万円、</a:t>
            </a:r>
            <a:r>
              <a:rPr kumimoji="1" lang="en-US" altLang="ja-JP" sz="800" b="1" spc="-30" dirty="0" smtClean="0">
                <a:latin typeface="+mn-ea"/>
              </a:rPr>
              <a:t>VOC</a:t>
            </a:r>
            <a:r>
              <a:rPr kumimoji="1" lang="ja-JP" altLang="en-US" sz="800" b="1" spc="-30" dirty="0" smtClean="0">
                <a:latin typeface="+mn-ea"/>
              </a:rPr>
              <a:t>：</a:t>
            </a:r>
            <a:r>
              <a:rPr kumimoji="1" lang="en-US" altLang="ja-JP" sz="800" b="1" spc="-30" dirty="0" smtClean="0">
                <a:latin typeface="+mn-ea"/>
              </a:rPr>
              <a:t>1,200</a:t>
            </a:r>
            <a:r>
              <a:rPr kumimoji="1" lang="ja-JP" altLang="en-US" sz="800" b="1" spc="-30" dirty="0" smtClean="0">
                <a:latin typeface="+mn-ea"/>
              </a:rPr>
              <a:t>Ｌ、</a:t>
            </a:r>
            <a:r>
              <a:rPr kumimoji="1" lang="en-US" altLang="ja-JP" sz="800" b="1" spc="-30" dirty="0" smtClean="0">
                <a:latin typeface="+mn-ea"/>
              </a:rPr>
              <a:t>CO</a:t>
            </a:r>
            <a:r>
              <a:rPr kumimoji="1" lang="en-US" altLang="ja-JP" sz="800" b="1" spc="-30" baseline="-25000" dirty="0" smtClean="0">
                <a:latin typeface="+mn-ea"/>
              </a:rPr>
              <a:t>2</a:t>
            </a:r>
            <a:r>
              <a:rPr kumimoji="1" lang="en-US" altLang="ja-JP" sz="800" b="1" spc="-30" baseline="30000" dirty="0">
                <a:latin typeface="+mn-ea"/>
              </a:rPr>
              <a:t> </a:t>
            </a:r>
            <a:r>
              <a:rPr kumimoji="1" lang="en-US" altLang="ja-JP" sz="800" b="1" spc="-30" baseline="30000" dirty="0" smtClean="0">
                <a:latin typeface="+mn-ea"/>
              </a:rPr>
              <a:t>※</a:t>
            </a:r>
            <a:r>
              <a:rPr kumimoji="1" lang="ja-JP" altLang="en-US" sz="800" b="1" spc="-30" baseline="30000" dirty="0" smtClean="0">
                <a:latin typeface="+mn-ea"/>
              </a:rPr>
              <a:t>３</a:t>
            </a:r>
            <a:r>
              <a:rPr kumimoji="1" lang="ja-JP" altLang="en-US" sz="800" b="1" spc="-30" dirty="0" smtClean="0">
                <a:latin typeface="+mn-ea"/>
              </a:rPr>
              <a:t>：</a:t>
            </a:r>
            <a:r>
              <a:rPr kumimoji="1" lang="en-US" altLang="ja-JP" sz="800" b="1" spc="-30" dirty="0" smtClean="0">
                <a:latin typeface="+mn-ea"/>
              </a:rPr>
              <a:t>3,212kg</a:t>
            </a:r>
          </a:p>
        </p:txBody>
      </p:sp>
      <p:sp>
        <p:nvSpPr>
          <p:cNvPr id="46" name="正方形/長方形 45"/>
          <p:cNvSpPr/>
          <p:nvPr/>
        </p:nvSpPr>
        <p:spPr>
          <a:xfrm>
            <a:off x="257438" y="5523479"/>
            <a:ext cx="2988000" cy="288000"/>
          </a:xfrm>
          <a:prstGeom prst="rect">
            <a:avLst/>
          </a:prstGeom>
          <a:solidFill>
            <a:schemeClr val="bg1">
              <a:lumMod val="85000"/>
            </a:schemeClr>
          </a:solidFill>
          <a:ln w="19050">
            <a:noFill/>
            <a:prstDash val="solid"/>
          </a:ln>
        </p:spPr>
        <p:txBody>
          <a:bodyPr wrap="square" lIns="72000" tIns="18000" rIns="72000" bIns="18000">
            <a:spAutoFit/>
          </a:bodyPr>
          <a:lstStyle/>
          <a:p>
            <a:pPr>
              <a:lnSpc>
                <a:spcPts val="1000"/>
              </a:lnSpc>
            </a:pPr>
            <a:r>
              <a:rPr kumimoji="1" lang="en-US" altLang="ja-JP" sz="800" b="1" spc="-30" dirty="0" smtClean="0">
                <a:latin typeface="+mn-ea"/>
              </a:rPr>
              <a:t>【</a:t>
            </a:r>
            <a:r>
              <a:rPr kumimoji="1" lang="ja-JP" altLang="en-US" sz="800" b="1" spc="-30" dirty="0" smtClean="0">
                <a:latin typeface="+mn-ea"/>
              </a:rPr>
              <a:t>年間削減量</a:t>
            </a:r>
            <a:r>
              <a:rPr kumimoji="1" lang="en-US" altLang="ja-JP" sz="800" b="1" spc="-30" baseline="30000" dirty="0" smtClean="0">
                <a:latin typeface="+mn-ea"/>
              </a:rPr>
              <a:t>※1</a:t>
            </a:r>
            <a:r>
              <a:rPr kumimoji="1" lang="en-US" altLang="ja-JP" sz="800" b="1" spc="-30" dirty="0" smtClean="0">
                <a:latin typeface="+mn-ea"/>
              </a:rPr>
              <a:t>】</a:t>
            </a:r>
            <a:r>
              <a:rPr kumimoji="1" lang="ja-JP" altLang="en-US" sz="800" b="1" spc="-30" dirty="0" smtClean="0">
                <a:latin typeface="+mn-ea"/>
              </a:rPr>
              <a:t>塗料使用量（</a:t>
            </a:r>
            <a:r>
              <a:rPr kumimoji="1" lang="en-US" altLang="ja-JP" sz="800" b="1" spc="-30" dirty="0" smtClean="0">
                <a:latin typeface="+mn-ea"/>
              </a:rPr>
              <a:t>2,000</a:t>
            </a:r>
            <a:r>
              <a:rPr kumimoji="1" lang="ja-JP" altLang="en-US" sz="800" b="1" spc="-30" dirty="0" smtClean="0">
                <a:latin typeface="+mn-ea"/>
              </a:rPr>
              <a:t>Ｌ）を３割削減した場合</a:t>
            </a:r>
            <a:endParaRPr kumimoji="1" lang="en-US" altLang="ja-JP" sz="800" b="1" spc="-30" dirty="0" smtClean="0">
              <a:latin typeface="+mn-ea"/>
            </a:endParaRPr>
          </a:p>
          <a:p>
            <a:pPr>
              <a:lnSpc>
                <a:spcPts val="1000"/>
              </a:lnSpc>
            </a:pPr>
            <a:r>
              <a:rPr kumimoji="1" lang="ja-JP" altLang="en-US" sz="800" b="1" spc="-30" dirty="0" smtClean="0">
                <a:latin typeface="+mn-ea"/>
              </a:rPr>
              <a:t>　コスト</a:t>
            </a:r>
            <a:r>
              <a:rPr kumimoji="1" lang="en-US" altLang="ja-JP" sz="800" b="1" spc="-30" baseline="30000" dirty="0" smtClean="0">
                <a:latin typeface="+mn-ea"/>
              </a:rPr>
              <a:t>※</a:t>
            </a:r>
            <a:r>
              <a:rPr kumimoji="1" lang="ja-JP" altLang="en-US" sz="800" b="1" spc="-30" baseline="30000" dirty="0" smtClean="0">
                <a:latin typeface="+mn-ea"/>
              </a:rPr>
              <a:t>２</a:t>
            </a:r>
            <a:r>
              <a:rPr kumimoji="1" lang="ja-JP" altLang="en-US" sz="800" b="1" spc="-30" dirty="0" smtClean="0">
                <a:latin typeface="+mn-ea"/>
              </a:rPr>
              <a:t>：</a:t>
            </a:r>
            <a:r>
              <a:rPr kumimoji="1" lang="en-US" altLang="ja-JP" sz="800" b="1" spc="-30" dirty="0" smtClean="0">
                <a:latin typeface="+mn-ea"/>
              </a:rPr>
              <a:t>133</a:t>
            </a:r>
            <a:r>
              <a:rPr kumimoji="1" lang="ja-JP" altLang="en-US" sz="800" b="1" spc="-30" dirty="0" smtClean="0">
                <a:latin typeface="+mn-ea"/>
              </a:rPr>
              <a:t>万円、</a:t>
            </a:r>
            <a:r>
              <a:rPr kumimoji="1" lang="en-US" altLang="ja-JP" sz="800" b="1" spc="-30" dirty="0" smtClean="0">
                <a:latin typeface="+mn-ea"/>
              </a:rPr>
              <a:t>VOC</a:t>
            </a:r>
            <a:r>
              <a:rPr kumimoji="1" lang="ja-JP" altLang="en-US" sz="800" b="1" spc="-30" dirty="0" smtClean="0">
                <a:latin typeface="+mn-ea"/>
              </a:rPr>
              <a:t>：</a:t>
            </a:r>
            <a:r>
              <a:rPr kumimoji="1" lang="en-US" altLang="ja-JP" sz="800" b="1" spc="-30" dirty="0" smtClean="0">
                <a:latin typeface="+mn-ea"/>
              </a:rPr>
              <a:t>600</a:t>
            </a:r>
            <a:r>
              <a:rPr kumimoji="1" lang="ja-JP" altLang="en-US" sz="800" b="1" spc="-30" dirty="0" smtClean="0">
                <a:latin typeface="+mn-ea"/>
              </a:rPr>
              <a:t>Ｌ、</a:t>
            </a:r>
            <a:r>
              <a:rPr kumimoji="1" lang="en-US" altLang="ja-JP" sz="800" b="1" spc="-30" dirty="0" smtClean="0">
                <a:latin typeface="+mn-ea"/>
              </a:rPr>
              <a:t>CO</a:t>
            </a:r>
            <a:r>
              <a:rPr kumimoji="1" lang="en-US" altLang="ja-JP" sz="800" b="1" spc="-30" baseline="-25000" dirty="0" smtClean="0">
                <a:latin typeface="+mn-ea"/>
              </a:rPr>
              <a:t>2</a:t>
            </a:r>
            <a:r>
              <a:rPr kumimoji="1" lang="en-US" altLang="ja-JP" sz="800" b="1" spc="-30" baseline="30000" dirty="0">
                <a:latin typeface="+mn-ea"/>
              </a:rPr>
              <a:t> </a:t>
            </a:r>
            <a:r>
              <a:rPr kumimoji="1" lang="en-US" altLang="ja-JP" sz="800" b="1" spc="-30" baseline="30000" dirty="0" smtClean="0">
                <a:latin typeface="+mn-ea"/>
              </a:rPr>
              <a:t>※</a:t>
            </a:r>
            <a:r>
              <a:rPr kumimoji="1" lang="ja-JP" altLang="en-US" sz="800" b="1" spc="-30" baseline="30000" dirty="0" smtClean="0">
                <a:latin typeface="+mn-ea"/>
              </a:rPr>
              <a:t>３</a:t>
            </a:r>
            <a:r>
              <a:rPr kumimoji="1" lang="ja-JP" altLang="en-US" sz="800" b="1" spc="-30" dirty="0" smtClean="0">
                <a:latin typeface="+mn-ea"/>
              </a:rPr>
              <a:t>：</a:t>
            </a:r>
            <a:r>
              <a:rPr kumimoji="1" lang="en-US" altLang="ja-JP" sz="800" b="1" spc="-30" dirty="0" smtClean="0">
                <a:latin typeface="+mn-ea"/>
              </a:rPr>
              <a:t>1,606kg</a:t>
            </a:r>
          </a:p>
        </p:txBody>
      </p:sp>
      <p:pic>
        <p:nvPicPr>
          <p:cNvPr id="47" name="Picture 4" descr="一斗缶のイラスト"/>
          <p:cNvPicPr>
            <a:picLocks noChangeAspect="1" noChangeArrowheads="1"/>
          </p:cNvPicPr>
          <p:nvPr/>
        </p:nvPicPr>
        <p:blipFill>
          <a:blip r:embed="rId5" cstate="print">
            <a:duotone>
              <a:prstClr val="black"/>
              <a:schemeClr val="accent3">
                <a:tint val="45000"/>
                <a:satMod val="400000"/>
              </a:schemeClr>
            </a:duotone>
            <a:extLst>
              <a:ext uri="{28A0092B-C50C-407E-A947-70E740481C1C}">
                <a14:useLocalDpi xmlns:a14="http://schemas.microsoft.com/office/drawing/2010/main" val="0"/>
              </a:ext>
            </a:extLst>
          </a:blip>
          <a:srcRect/>
          <a:stretch>
            <a:fillRect/>
          </a:stretch>
        </p:blipFill>
        <p:spPr bwMode="auto">
          <a:xfrm>
            <a:off x="5149886" y="1669614"/>
            <a:ext cx="272809" cy="349755"/>
          </a:xfrm>
          <a:prstGeom prst="rect">
            <a:avLst/>
          </a:prstGeom>
          <a:noFill/>
          <a:extLst>
            <a:ext uri="{909E8E84-426E-40DD-AFC4-6F175D3DCCD1}">
              <a14:hiddenFill xmlns:a14="http://schemas.microsoft.com/office/drawing/2010/main">
                <a:solidFill>
                  <a:srgbClr val="FFFFFF"/>
                </a:solidFill>
              </a14:hiddenFill>
            </a:ext>
          </a:extLst>
        </p:spPr>
      </p:pic>
      <p:pic>
        <p:nvPicPr>
          <p:cNvPr id="48" name="Picture 4" descr="一斗缶のイラスト"/>
          <p:cNvPicPr>
            <a:picLocks noChangeAspect="1" noChangeArrowheads="1"/>
          </p:cNvPicPr>
          <p:nvPr/>
        </p:nvPicPr>
        <p:blipFill>
          <a:blip r:embed="rId5" cstate="print">
            <a:duotone>
              <a:prstClr val="black"/>
              <a:schemeClr val="accent3">
                <a:tint val="45000"/>
                <a:satMod val="400000"/>
              </a:schemeClr>
            </a:duotone>
            <a:extLst>
              <a:ext uri="{28A0092B-C50C-407E-A947-70E740481C1C}">
                <a14:useLocalDpi xmlns:a14="http://schemas.microsoft.com/office/drawing/2010/main" val="0"/>
              </a:ext>
            </a:extLst>
          </a:blip>
          <a:srcRect/>
          <a:stretch>
            <a:fillRect/>
          </a:stretch>
        </p:blipFill>
        <p:spPr bwMode="auto">
          <a:xfrm>
            <a:off x="5149886" y="1320135"/>
            <a:ext cx="272809" cy="349755"/>
          </a:xfrm>
          <a:prstGeom prst="rect">
            <a:avLst/>
          </a:prstGeom>
          <a:noFill/>
          <a:extLst>
            <a:ext uri="{909E8E84-426E-40DD-AFC4-6F175D3DCCD1}">
              <a14:hiddenFill xmlns:a14="http://schemas.microsoft.com/office/drawing/2010/main">
                <a:solidFill>
                  <a:srgbClr val="FFFFFF"/>
                </a:solidFill>
              </a14:hiddenFill>
            </a:ext>
          </a:extLst>
        </p:spPr>
      </p:pic>
      <p:pic>
        <p:nvPicPr>
          <p:cNvPr id="49" name="図 48"/>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4922864" y="7687175"/>
            <a:ext cx="1267179" cy="1267179"/>
          </a:xfrm>
          <a:prstGeom prst="rect">
            <a:avLst/>
          </a:prstGeom>
        </p:spPr>
      </p:pic>
      <p:sp>
        <p:nvSpPr>
          <p:cNvPr id="51" name="テキスト ボックス 50"/>
          <p:cNvSpPr txBox="1"/>
          <p:nvPr/>
        </p:nvSpPr>
        <p:spPr>
          <a:xfrm>
            <a:off x="2043654" y="1891831"/>
            <a:ext cx="1201784" cy="215444"/>
          </a:xfrm>
          <a:prstGeom prst="rect">
            <a:avLst/>
          </a:prstGeom>
          <a:noFill/>
          <a:ln>
            <a:noFill/>
          </a:ln>
        </p:spPr>
        <p:txBody>
          <a:bodyPr wrap="square" rtlCol="0">
            <a:spAutoFit/>
          </a:bodyPr>
          <a:lstStyle/>
          <a:p>
            <a:r>
              <a:rPr kumimoji="1" lang="ja-JP" altLang="en-US" sz="800" b="1" dirty="0">
                <a:latin typeface="+mn-ea"/>
              </a:rPr>
              <a:t>塗装</a:t>
            </a:r>
            <a:r>
              <a:rPr kumimoji="1" lang="ja-JP" altLang="en-US" sz="800" b="1" dirty="0" smtClean="0">
                <a:latin typeface="+mn-ea"/>
              </a:rPr>
              <a:t>メーカーより提供</a:t>
            </a:r>
            <a:endParaRPr kumimoji="1" lang="en-US" altLang="ja-JP" sz="800" b="1" dirty="0" smtClean="0">
              <a:latin typeface="+mn-ea"/>
            </a:endParaRPr>
          </a:p>
        </p:txBody>
      </p:sp>
      <p:sp>
        <p:nvSpPr>
          <p:cNvPr id="52" name="テキスト ボックス 51"/>
          <p:cNvSpPr txBox="1"/>
          <p:nvPr/>
        </p:nvSpPr>
        <p:spPr>
          <a:xfrm>
            <a:off x="2135017" y="3702755"/>
            <a:ext cx="1201784" cy="215444"/>
          </a:xfrm>
          <a:prstGeom prst="rect">
            <a:avLst/>
          </a:prstGeom>
          <a:noFill/>
          <a:ln>
            <a:noFill/>
          </a:ln>
        </p:spPr>
        <p:txBody>
          <a:bodyPr wrap="square" rtlCol="0">
            <a:spAutoFit/>
          </a:bodyPr>
          <a:lstStyle/>
          <a:p>
            <a:r>
              <a:rPr kumimoji="1" lang="ja-JP" altLang="en-US" sz="800" b="1" dirty="0">
                <a:latin typeface="+mn-ea"/>
              </a:rPr>
              <a:t>塗装</a:t>
            </a:r>
            <a:r>
              <a:rPr kumimoji="1" lang="ja-JP" altLang="en-US" sz="800" b="1" dirty="0" smtClean="0">
                <a:latin typeface="+mn-ea"/>
              </a:rPr>
              <a:t>メーカーより提供</a:t>
            </a:r>
            <a:endParaRPr kumimoji="1" lang="en-US" altLang="ja-JP" sz="800" b="1" dirty="0" smtClean="0">
              <a:latin typeface="+mn-ea"/>
            </a:endParaRPr>
          </a:p>
        </p:txBody>
      </p:sp>
      <p:sp>
        <p:nvSpPr>
          <p:cNvPr id="53" name="テキスト ボックス 52"/>
          <p:cNvSpPr txBox="1"/>
          <p:nvPr/>
        </p:nvSpPr>
        <p:spPr>
          <a:xfrm>
            <a:off x="5454017" y="3702755"/>
            <a:ext cx="1201784" cy="215444"/>
          </a:xfrm>
          <a:prstGeom prst="rect">
            <a:avLst/>
          </a:prstGeom>
          <a:noFill/>
          <a:ln>
            <a:noFill/>
          </a:ln>
        </p:spPr>
        <p:txBody>
          <a:bodyPr wrap="square" rtlCol="0">
            <a:spAutoFit/>
          </a:bodyPr>
          <a:lstStyle/>
          <a:p>
            <a:r>
              <a:rPr kumimoji="1" lang="ja-JP" altLang="en-US" sz="800" b="1" dirty="0">
                <a:latin typeface="+mn-ea"/>
              </a:rPr>
              <a:t>塗料</a:t>
            </a:r>
            <a:r>
              <a:rPr kumimoji="1" lang="ja-JP" altLang="en-US" sz="800" b="1" dirty="0" smtClean="0">
                <a:latin typeface="+mn-ea"/>
              </a:rPr>
              <a:t>メーカーより提供</a:t>
            </a:r>
            <a:endParaRPr kumimoji="1" lang="en-US" altLang="ja-JP" sz="800" b="1" dirty="0" smtClean="0">
              <a:latin typeface="+mn-ea"/>
            </a:endParaRPr>
          </a:p>
        </p:txBody>
      </p:sp>
      <p:pic>
        <p:nvPicPr>
          <p:cNvPr id="25" name="図 24"/>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5686872" y="2944751"/>
            <a:ext cx="818831" cy="751714"/>
          </a:xfrm>
          <a:prstGeom prst="rect">
            <a:avLst/>
          </a:prstGeom>
          <a:ln w="19050">
            <a:solidFill>
              <a:schemeClr val="tx1">
                <a:lumMod val="50000"/>
                <a:lumOff val="50000"/>
              </a:schemeClr>
            </a:solidFill>
          </a:ln>
        </p:spPr>
      </p:pic>
      <p:pic>
        <p:nvPicPr>
          <p:cNvPr id="26" name="図 25"/>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2205007" y="2940343"/>
            <a:ext cx="1011857" cy="750732"/>
          </a:xfrm>
          <a:prstGeom prst="rect">
            <a:avLst/>
          </a:prstGeom>
          <a:ln w="19050">
            <a:solidFill>
              <a:schemeClr val="tx1">
                <a:lumMod val="50000"/>
                <a:lumOff val="50000"/>
              </a:schemeClr>
            </a:solidFill>
          </a:ln>
        </p:spPr>
      </p:pic>
    </p:spTree>
    <p:extLst>
      <p:ext uri="{BB962C8B-B14F-4D97-AF65-F5344CB8AC3E}">
        <p14:creationId xmlns:p14="http://schemas.microsoft.com/office/powerpoint/2010/main" val="790679386"/>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62</TotalTime>
  <Words>1011</Words>
  <Application>Microsoft Office PowerPoint</Application>
  <PresentationFormat>A4 210 x 297 mm</PresentationFormat>
  <Paragraphs>84</Paragraphs>
  <Slides>2</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2</vt:i4>
      </vt:variant>
    </vt:vector>
  </HeadingPairs>
  <TitlesOfParts>
    <vt:vector size="8" baseType="lpstr">
      <vt:lpstr>游ゴシック</vt:lpstr>
      <vt:lpstr>游ゴシック Light</vt:lpstr>
      <vt:lpstr>Arial</vt:lpstr>
      <vt:lpstr>Calibri</vt:lpstr>
      <vt:lpstr>Calibri Light</vt:lpstr>
      <vt:lpstr>Office テーマ</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山本　啓</dc:creator>
  <cp:lastModifiedBy>山本　啓</cp:lastModifiedBy>
  <cp:revision>7</cp:revision>
  <cp:lastPrinted>2023-01-27T07:16:50Z</cp:lastPrinted>
  <dcterms:created xsi:type="dcterms:W3CDTF">2023-01-27T07:04:10Z</dcterms:created>
  <dcterms:modified xsi:type="dcterms:W3CDTF">2023-03-30T00:44:22Z</dcterms:modified>
</cp:coreProperties>
</file>