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63" r:id="rId3"/>
    <p:sldId id="257" r:id="rId4"/>
    <p:sldId id="276" r:id="rId5"/>
    <p:sldId id="267" r:id="rId6"/>
    <p:sldId id="271" r:id="rId7"/>
    <p:sldId id="270" r:id="rId8"/>
    <p:sldId id="268" r:id="rId9"/>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6318" autoAdjust="0"/>
  </p:normalViewPr>
  <p:slideViewPr>
    <p:cSldViewPr snapToGrid="0">
      <p:cViewPr varScale="1">
        <p:scale>
          <a:sx n="93" d="100"/>
          <a:sy n="93" d="100"/>
        </p:scale>
        <p:origin x="96" y="46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C711DA-FA30-46BA-9BA3-4611DA92002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027E753-B551-423C-B150-6AD418745F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5C2703E-04AE-41B8-A31A-146096D6483A}"/>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2E3AD780-D86C-4E24-94E0-BADC791BD74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3183410-D7EA-4F1C-8BE1-6DDD19C527A6}"/>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3348204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831192-7310-4038-924A-AF1EB611128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1A6367-C795-4491-B5F6-480CA916F77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8B263E7-4D52-415D-A7FE-23F7B3C0A161}"/>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306E0329-8968-41B7-85F3-B7320E765AD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4DC4372-58FF-4560-A394-F8F0A9BB7361}"/>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759109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DE72A5-917B-4EF3-A86D-F4A0323A362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8248570-999D-43A1-BB8B-C6B79FD635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CDF090A-4448-4382-B96F-0602E966CF07}"/>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BA6D18B0-F47C-4130-B013-78DD395A5A9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5634417-B7AA-43B7-AC2A-8E85C994AB5B}"/>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428795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49A23D-99AC-450E-9E84-A1A08F297A7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D953BEC-68A4-41B0-BAAA-8F767665BCD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461598A-F9F1-47AB-AD64-A02582FF5A74}"/>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69C3243-A6AE-4B25-8B03-B1D7523431F3}"/>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6" name="フッター プレースホルダー 5">
            <a:extLst>
              <a:ext uri="{FF2B5EF4-FFF2-40B4-BE49-F238E27FC236}">
                <a16:creationId xmlns:a16="http://schemas.microsoft.com/office/drawing/2014/main" id="{A23489A8-99C8-42CC-96FB-DAE8A11F706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720ABC7-3B21-4F84-94FD-AEE4BA2E508C}"/>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2384577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17DFC7-D81E-40A2-9B5A-AB6DADBFD1F2}"/>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EEF4B40-F629-4202-9E93-2E0C2FED33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2E0B279-CBF5-4EAA-98BD-C8FA5B05FE7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F579D31-9C6A-48A7-B969-6D8C84FBA3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AF4BD8E0-C989-4B7C-BFFD-965D9AD922A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05C9BF00-02EB-440D-AAE8-FF9EDDACAB66}"/>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8" name="フッター プレースホルダー 7">
            <a:extLst>
              <a:ext uri="{FF2B5EF4-FFF2-40B4-BE49-F238E27FC236}">
                <a16:creationId xmlns:a16="http://schemas.microsoft.com/office/drawing/2014/main" id="{B78DEE0C-9A1A-4CAF-9D6C-2F4E1095C5D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EBB665A-C23E-486F-A649-B762F5393C54}"/>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238559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AC0133-6494-40EA-ACA7-486F379B173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64364D4-556D-4F5B-AF3F-74B47C788DE4}"/>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4" name="フッター プレースホルダー 3">
            <a:extLst>
              <a:ext uri="{FF2B5EF4-FFF2-40B4-BE49-F238E27FC236}">
                <a16:creationId xmlns:a16="http://schemas.microsoft.com/office/drawing/2014/main" id="{1699ECB5-8AD2-43AE-9AD0-D6EDE1383D1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5F6BBD3-1E9C-4C63-8669-76751B782AB0}"/>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2056517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FFF54F4-5BB8-4812-9FF3-728FB84883CE}"/>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3" name="フッター プレースホルダー 2">
            <a:extLst>
              <a:ext uri="{FF2B5EF4-FFF2-40B4-BE49-F238E27FC236}">
                <a16:creationId xmlns:a16="http://schemas.microsoft.com/office/drawing/2014/main" id="{631E37A3-4535-454F-A98D-2F46201571B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A27A4DF-1356-431A-A591-A382197247FD}"/>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340494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94D40C-8A3A-4D77-A514-2064968A198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F10B15F-90AB-4179-B7AD-276BF83AE8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42926DBB-8B4A-40C0-BBB5-2340645EBF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EF8A5BD-928F-4318-A12E-83DA3D32E316}"/>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6" name="フッター プレースホルダー 5">
            <a:extLst>
              <a:ext uri="{FF2B5EF4-FFF2-40B4-BE49-F238E27FC236}">
                <a16:creationId xmlns:a16="http://schemas.microsoft.com/office/drawing/2014/main" id="{D3109F66-CF55-4995-BF59-949BA3CBC3B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4F35E52-B991-449B-BA24-BED33C6C0C0D}"/>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522327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7B01FE-8603-4EE3-9C21-84B8515C8EB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B8B653F-A893-42E0-8E41-99B9F5DEF9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1F1C778-E4A0-4427-AFB7-9AF1B5228A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FD5DBF-315E-456D-AD3C-0897744C23CD}"/>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6" name="フッター プレースホルダー 5">
            <a:extLst>
              <a:ext uri="{FF2B5EF4-FFF2-40B4-BE49-F238E27FC236}">
                <a16:creationId xmlns:a16="http://schemas.microsoft.com/office/drawing/2014/main" id="{69B723DF-CAE1-4BC7-8498-9AFED97AA1C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5565C77-2A96-492B-885A-9BB19BB7E495}"/>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18985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E3E1F9-534E-46B0-9E8F-2761AF8A1EE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378F92C-90D0-4E5A-A0B5-DC4DDEA5FC1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7AE826D-00AC-4052-BD7F-006F2A610B94}"/>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A64BA938-A2E3-4AB5-AEF7-DFBE333DE6A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D5F09D1-1A96-4BE4-B8E9-3E1CD1C8E70A}"/>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689998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1434737-A2EB-4DD9-827B-253170B328B6}"/>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D213D41-663B-426B-ACAD-ABDC5488A51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25B427-DD38-462F-B1C7-5F09137A9109}"/>
              </a:ext>
            </a:extLst>
          </p:cNvPr>
          <p:cNvSpPr>
            <a:spLocks noGrp="1"/>
          </p:cNvSpPr>
          <p:nvPr>
            <p:ph type="dt" sz="half" idx="10"/>
          </p:nvPr>
        </p:nvSpPr>
        <p:spPr/>
        <p:txBody>
          <a:body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46B2E4C1-6C44-4B46-BB15-592D326170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EFA83A-D1A8-4BDA-A54E-1C0739A2E1D6}"/>
              </a:ext>
            </a:extLst>
          </p:cNvPr>
          <p:cNvSpPr>
            <a:spLocks noGrp="1"/>
          </p:cNvSpPr>
          <p:nvPr>
            <p:ph type="sldNum" sz="quarter" idx="12"/>
          </p:nvPr>
        </p:nvSpPr>
        <p:spPr/>
        <p:txBody>
          <a:body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3955370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94D2892D-750C-4025-9B10-5FD65CFD54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837FBDC-1040-47BD-B110-B0B95D2FF0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5D6BB7D-DD61-41A6-AC05-6F14144216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D37171-5719-40D6-811F-B24BA6211521}" type="datetimeFigureOut">
              <a:rPr kumimoji="1" lang="ja-JP" altLang="en-US" smtClean="0"/>
              <a:t>2026/5/28</a:t>
            </a:fld>
            <a:endParaRPr kumimoji="1" lang="ja-JP" altLang="en-US"/>
          </a:p>
        </p:txBody>
      </p:sp>
      <p:sp>
        <p:nvSpPr>
          <p:cNvPr id="5" name="フッター プレースホルダー 4">
            <a:extLst>
              <a:ext uri="{FF2B5EF4-FFF2-40B4-BE49-F238E27FC236}">
                <a16:creationId xmlns:a16="http://schemas.microsoft.com/office/drawing/2014/main" id="{FD628503-641F-4F3E-97EE-993524C3E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08B25D13-6E58-4E49-9B48-2ECBD6BF0F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295956-8F79-466F-9F18-1CECFCBE398E}" type="slidenum">
              <a:rPr kumimoji="1" lang="ja-JP" altLang="en-US" smtClean="0"/>
              <a:t>‹#›</a:t>
            </a:fld>
            <a:endParaRPr kumimoji="1" lang="ja-JP" altLang="en-US"/>
          </a:p>
        </p:txBody>
      </p:sp>
    </p:spTree>
    <p:extLst>
      <p:ext uri="{BB962C8B-B14F-4D97-AF65-F5344CB8AC3E}">
        <p14:creationId xmlns:p14="http://schemas.microsoft.com/office/powerpoint/2010/main" val="3685311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C1B1CF3-2B37-42DC-88B4-C445EEFFEE97}"/>
              </a:ext>
            </a:extLst>
          </p:cNvPr>
          <p:cNvSpPr txBox="1"/>
          <p:nvPr/>
        </p:nvSpPr>
        <p:spPr>
          <a:xfrm>
            <a:off x="2324775" y="1757655"/>
            <a:ext cx="7542449" cy="2097882"/>
          </a:xfrm>
          <a:prstGeom prst="rect">
            <a:avLst/>
          </a:prstGeom>
          <a:noFill/>
        </p:spPr>
        <p:txBody>
          <a:bodyPr wrap="none" rtlCol="0">
            <a:spAutoFit/>
          </a:bodyPr>
          <a:lstStyle/>
          <a:p>
            <a:pPr algn="ctr">
              <a:lnSpc>
                <a:spcPct val="200000"/>
              </a:lnSpc>
            </a:pPr>
            <a:r>
              <a:rPr kumimoji="1" lang="ja-JP" altLang="en-US" sz="3600" b="1" dirty="0">
                <a:latin typeface="BIZ UDPゴシック" panose="020B0400000000000000" pitchFamily="50" charset="-128"/>
                <a:ea typeface="BIZ UDPゴシック" panose="020B0400000000000000" pitchFamily="50" charset="-128"/>
              </a:rPr>
              <a:t>指定管理業務の実施状況等に関する</a:t>
            </a:r>
            <a:endParaRPr kumimoji="1" lang="en-US" altLang="ja-JP" sz="3600" b="1" dirty="0">
              <a:latin typeface="BIZ UDPゴシック" panose="020B0400000000000000" pitchFamily="50" charset="-128"/>
              <a:ea typeface="BIZ UDPゴシック" panose="020B0400000000000000" pitchFamily="50" charset="-128"/>
            </a:endParaRPr>
          </a:p>
          <a:p>
            <a:pPr algn="ctr">
              <a:lnSpc>
                <a:spcPct val="200000"/>
              </a:lnSpc>
            </a:pPr>
            <a:r>
              <a:rPr kumimoji="1" lang="ja-JP" altLang="en-US" sz="3600" b="1" dirty="0">
                <a:latin typeface="BIZ UDPゴシック" panose="020B0400000000000000" pitchFamily="50" charset="-128"/>
                <a:ea typeface="BIZ UDPゴシック" panose="020B0400000000000000" pitchFamily="50" charset="-128"/>
              </a:rPr>
              <a:t>評価の視点について</a:t>
            </a:r>
          </a:p>
        </p:txBody>
      </p:sp>
      <p:sp>
        <p:nvSpPr>
          <p:cNvPr id="3" name="テキスト ボックス 2">
            <a:extLst>
              <a:ext uri="{FF2B5EF4-FFF2-40B4-BE49-F238E27FC236}">
                <a16:creationId xmlns:a16="http://schemas.microsoft.com/office/drawing/2014/main" id="{C2F85426-1148-4D55-BC7B-C4FB30095248}"/>
              </a:ext>
            </a:extLst>
          </p:cNvPr>
          <p:cNvSpPr txBox="1"/>
          <p:nvPr/>
        </p:nvSpPr>
        <p:spPr>
          <a:xfrm>
            <a:off x="10631721" y="174252"/>
            <a:ext cx="1034259" cy="461665"/>
          </a:xfrm>
          <a:prstGeom prst="rect">
            <a:avLst/>
          </a:prstGeom>
          <a:noFill/>
          <a:ln>
            <a:solidFill>
              <a:schemeClr val="tx1"/>
            </a:solidFill>
          </a:ln>
        </p:spPr>
        <p:txBody>
          <a:bodyPr wrap="none" rtlCol="0">
            <a:spAutoFit/>
          </a:bodyPr>
          <a:lstStyle/>
          <a:p>
            <a:pPr algn="ctr"/>
            <a:r>
              <a:rPr lang="ja-JP" altLang="en-US" sz="2400" dirty="0">
                <a:latin typeface="BIZ UDPゴシック" panose="020B0400000000000000" pitchFamily="50" charset="-128"/>
                <a:ea typeface="BIZ UDPゴシック" panose="020B0400000000000000" pitchFamily="50" charset="-128"/>
              </a:rPr>
              <a:t>資料６</a:t>
            </a:r>
            <a:endParaRPr kumimoji="1" lang="ja-JP" altLang="en-US" sz="2400"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77EE8E61-FF52-4FCE-BB61-24DEA9F1B43A}"/>
              </a:ext>
            </a:extLst>
          </p:cNvPr>
          <p:cNvSpPr txBox="1"/>
          <p:nvPr/>
        </p:nvSpPr>
        <p:spPr>
          <a:xfrm>
            <a:off x="5013008" y="5181559"/>
            <a:ext cx="2165979" cy="954107"/>
          </a:xfrm>
          <a:prstGeom prst="rect">
            <a:avLst/>
          </a:prstGeom>
          <a:noFill/>
          <a:ln>
            <a:noFill/>
          </a:ln>
        </p:spPr>
        <p:txBody>
          <a:bodyPr wrap="none" rtlCol="0">
            <a:spAutoFit/>
          </a:bodyPr>
          <a:lstStyle/>
          <a:p>
            <a:pPr algn="ctr"/>
            <a:r>
              <a:rPr kumimoji="1" lang="ja-JP" altLang="en-US" sz="2800" dirty="0">
                <a:latin typeface="BIZ UDPゴシック" panose="020B0400000000000000" pitchFamily="50" charset="-128"/>
                <a:ea typeface="BIZ UDPゴシック" panose="020B0400000000000000" pitchFamily="50" charset="-128"/>
              </a:rPr>
              <a:t>令和８年５月</a:t>
            </a:r>
            <a:endParaRPr kumimoji="1" lang="en-US" altLang="ja-JP" sz="2800" dirty="0">
              <a:latin typeface="BIZ UDPゴシック" panose="020B0400000000000000" pitchFamily="50" charset="-128"/>
              <a:ea typeface="BIZ UDPゴシック" panose="020B0400000000000000" pitchFamily="50" charset="-128"/>
            </a:endParaRPr>
          </a:p>
          <a:p>
            <a:pPr algn="ctr"/>
            <a:r>
              <a:rPr lang="ja-JP" altLang="en-US" sz="2800" dirty="0">
                <a:latin typeface="BIZ UDPゴシック" panose="020B0400000000000000" pitchFamily="50" charset="-128"/>
                <a:ea typeface="BIZ UDPゴシック" panose="020B0400000000000000" pitchFamily="50" charset="-128"/>
              </a:rPr>
              <a:t>公園課</a:t>
            </a:r>
            <a:endParaRPr kumimoji="1" lang="ja-JP" altLang="en-US" sz="2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119570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 Box 17">
            <a:extLst>
              <a:ext uri="{FF2B5EF4-FFF2-40B4-BE49-F238E27FC236}">
                <a16:creationId xmlns:a16="http://schemas.microsoft.com/office/drawing/2014/main" id="{2FD5F2CD-C00B-4AA0-9511-2A4C21D32D2B}"/>
              </a:ext>
            </a:extLst>
          </p:cNvPr>
          <p:cNvSpPr txBox="1">
            <a:spLocks noChangeArrowheads="1"/>
          </p:cNvSpPr>
          <p:nvPr/>
        </p:nvSpPr>
        <p:spPr bwMode="auto">
          <a:xfrm>
            <a:off x="108284" y="63679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１．評価（モニタリング）の目的</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4" name="Text Box 17">
            <a:extLst>
              <a:ext uri="{FF2B5EF4-FFF2-40B4-BE49-F238E27FC236}">
                <a16:creationId xmlns:a16="http://schemas.microsoft.com/office/drawing/2014/main" id="{78A1CA0E-0B6F-4EE0-9280-CDBC5B331F38}"/>
              </a:ext>
            </a:extLst>
          </p:cNvPr>
          <p:cNvSpPr txBox="1">
            <a:spLocks noChangeArrowheads="1"/>
          </p:cNvSpPr>
          <p:nvPr/>
        </p:nvSpPr>
        <p:spPr bwMode="auto">
          <a:xfrm>
            <a:off x="259080" y="4342153"/>
            <a:ext cx="11666220" cy="2049662"/>
          </a:xfrm>
          <a:prstGeom prst="rect">
            <a:avLst/>
          </a:prstGeom>
          <a:noFill/>
          <a:ln>
            <a:noFill/>
          </a:ln>
        </p:spPr>
        <p:txBody>
          <a:bodyPr rot="0" vert="horz" wrap="square" lIns="74295" tIns="8890" rIns="74295" bIns="8890" anchor="t" anchorCtr="0" upright="1">
            <a:noAutofit/>
          </a:bodyPr>
          <a:lstStyle/>
          <a:p>
            <a:pPr algn="just"/>
            <a:endPar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（行政経営課</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HP</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より）</a:t>
            </a:r>
            <a:endPar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■モニタリング（点検）の目的</a:t>
            </a:r>
          </a:p>
          <a:p>
            <a:pPr algn="just">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指定管理者の業務について、点検・評価を行い、その結果を公表することで</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施設設置者としての</a:t>
            </a:r>
            <a:r>
              <a:rPr lang="ja-JP" altLang="en-US" sz="16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説明責任</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を果たす</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とともに、以降の年度の事業計画等に反映させることにより、</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府民ニーズに合致した</a:t>
            </a:r>
            <a:r>
              <a:rPr lang="ja-JP" altLang="en-US" sz="16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質の高いサービスの提供</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と</a:t>
            </a:r>
            <a:r>
              <a:rPr lang="ja-JP" altLang="en-US" sz="16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効率的な施設運営の一層の推進</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に資す</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ることを目的とするものです。</a:t>
            </a:r>
            <a:endPar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5" name="Text Box 17">
            <a:extLst>
              <a:ext uri="{FF2B5EF4-FFF2-40B4-BE49-F238E27FC236}">
                <a16:creationId xmlns:a16="http://schemas.microsoft.com/office/drawing/2014/main" id="{E650229D-9691-4422-B65B-22D40FDEF6BA}"/>
              </a:ext>
            </a:extLst>
          </p:cNvPr>
          <p:cNvSpPr txBox="1">
            <a:spLocks noChangeArrowheads="1"/>
          </p:cNvSpPr>
          <p:nvPr/>
        </p:nvSpPr>
        <p:spPr bwMode="auto">
          <a:xfrm>
            <a:off x="259080" y="1167223"/>
            <a:ext cx="11666220" cy="3143130"/>
          </a:xfrm>
          <a:prstGeom prst="rect">
            <a:avLst/>
          </a:prstGeom>
          <a:noFill/>
          <a:ln>
            <a:noFill/>
          </a:ln>
        </p:spPr>
        <p:txBody>
          <a:bodyPr rot="0" vert="horz" wrap="square" lIns="74295" tIns="8890" rIns="74295" bIns="8890" anchor="t" anchorCtr="0" upright="1">
            <a:noAutofit/>
          </a:bodyPr>
          <a:lstStyle/>
          <a:p>
            <a:pPr algn="just">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（公の施設の指定管理者制度に係る運用マニュアルより抜粋）</a:t>
            </a:r>
            <a:endParaRPr lang="en-US"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en-US"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１</a:t>
            </a:r>
            <a:r>
              <a:rPr lang="en-US"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指定管理者のモニタリング</a:t>
            </a:r>
            <a:endParaRPr lang="en-US"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モニタリングは、府と指定管理者が毎年度、業務について点検・評価を行い、それをフィードバックすることで</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さらに</a:t>
            </a:r>
            <a:r>
              <a:rPr lang="ja-JP" altLang="en-US" sz="16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府民サービスの向上</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につなげていく</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ためのものである。</a:t>
            </a:r>
            <a:endPar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endParaRPr lang="en-US" altLang="ja-JP" sz="16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en-US"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４</a:t>
            </a:r>
            <a:r>
              <a:rPr lang="en-US"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モニタリングの実施にあたっての留意事項 </a:t>
            </a:r>
          </a:p>
          <a:p>
            <a:pPr algn="just">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① 施設所管課が施設の運営管理にかかる評価を行い、その評価内容等について委員会の指摘・提言を受け、</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今後の施設運営の</a:t>
            </a:r>
            <a:r>
              <a:rPr lang="ja-JP" altLang="en-US" sz="16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具体的な改善</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に反映</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させていくという目的を十分に踏まえること。</a:t>
            </a:r>
            <a:endParaRPr 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791DF2E7-7887-4E04-A7F1-93670D64995C}"/>
              </a:ext>
            </a:extLst>
          </p:cNvPr>
          <p:cNvSpPr txBox="1"/>
          <p:nvPr/>
        </p:nvSpPr>
        <p:spPr>
          <a:xfrm>
            <a:off x="0" y="0"/>
            <a:ext cx="12192000" cy="523220"/>
          </a:xfrm>
          <a:prstGeom prst="rect">
            <a:avLst/>
          </a:prstGeom>
          <a:solidFill>
            <a:schemeClr val="accent5">
              <a:lumMod val="50000"/>
            </a:schemeClr>
          </a:solidFill>
        </p:spPr>
        <p:txBody>
          <a:bodyPr wrap="square" rtlCol="0">
            <a:spAutoFit/>
          </a:bodyPr>
          <a:lstStyle/>
          <a:p>
            <a:pPr algn="ctr"/>
            <a:r>
              <a:rPr kumimoji="1" lang="ja-JP" altLang="en-US" sz="2800" b="1" dirty="0">
                <a:solidFill>
                  <a:schemeClr val="bg1"/>
                </a:solidFill>
              </a:rPr>
              <a:t>評価の視点の整理（プロセスと結果について）</a:t>
            </a:r>
          </a:p>
        </p:txBody>
      </p:sp>
    </p:spTree>
    <p:extLst>
      <p:ext uri="{BB962C8B-B14F-4D97-AF65-F5344CB8AC3E}">
        <p14:creationId xmlns:p14="http://schemas.microsoft.com/office/powerpoint/2010/main" val="3951918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2985C445-318D-43E1-9B82-8FF538323EEC}"/>
              </a:ext>
            </a:extLst>
          </p:cNvPr>
          <p:cNvSpPr txBox="1"/>
          <p:nvPr/>
        </p:nvSpPr>
        <p:spPr>
          <a:xfrm>
            <a:off x="76350" y="1194442"/>
            <a:ext cx="12115650" cy="3215047"/>
          </a:xfrm>
          <a:prstGeom prst="rect">
            <a:avLst/>
          </a:prstGeom>
          <a:noFill/>
        </p:spPr>
        <p:txBody>
          <a:bodyPr wrap="square" rtlCol="0">
            <a:spAutoFit/>
          </a:bodyPr>
          <a:lstStyle/>
          <a:p>
            <a:pPr indent="133985" algn="l">
              <a:lnSpc>
                <a:spcPct val="150000"/>
              </a:lnSpc>
            </a:pPr>
            <a:r>
              <a:rPr lang="ja-JP"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◆各項目の評価</a:t>
            </a:r>
            <a:endParaRPr lang="ja-JP" alt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318770" indent="-50800" algn="l">
              <a:lnSpc>
                <a:spcPct val="150000"/>
              </a:lnSpc>
            </a:pP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・評価は、当該年度の事業実施計画書の達成度及び府営公園管理要領、各公園管理マニュアルに示す管理水準に照らして判断する。</a:t>
            </a:r>
          </a:p>
          <a:p>
            <a:pPr indent="-89535" algn="l">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・評価の目安</a:t>
            </a:r>
          </a:p>
          <a:p>
            <a:pPr marL="270510" indent="200025" algn="l">
              <a:lnSpc>
                <a:spcPct val="150000"/>
              </a:lnSpc>
            </a:pP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「Ｓ」　優良 ： </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提案以上、又は、管理水準を大きく上回る取組</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を実施。</a:t>
            </a:r>
            <a:endPar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620000" algn="l">
              <a:lnSpc>
                <a:spcPct val="150000"/>
              </a:lnSpc>
            </a:pPr>
            <a:r>
              <a:rPr lang="ja-JP" altLang="ja-JP" sz="1200" kern="100" spc="-30" dirty="0">
                <a:effectLst/>
                <a:latin typeface="BIZ UDPゴシック" panose="020B0400000000000000" pitchFamily="50" charset="-128"/>
                <a:ea typeface="BIZ UDPゴシック" panose="020B0400000000000000" pitchFamily="50" charset="-128"/>
                <a:cs typeface="Times New Roman" panose="02020603050405020304" pitchFamily="18" charset="0"/>
              </a:rPr>
              <a:t>指定管理開始２年目からは、前年度Ｓ評価の項目は、今年度の取組状況を踏まえ、継続の難易度や、前年度よりも更に創意工夫されているかなどの観点から、</a:t>
            </a:r>
            <a:endParaRPr lang="en-US" altLang="ja-JP" sz="1200" kern="100" spc="-3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620000" algn="l">
              <a:lnSpc>
                <a:spcPct val="150000"/>
              </a:lnSpc>
            </a:pPr>
            <a:r>
              <a:rPr lang="ja-JP" altLang="ja-JP" sz="1200" kern="100" spc="-30" dirty="0">
                <a:effectLst/>
                <a:latin typeface="BIZ UDPゴシック" panose="020B0400000000000000" pitchFamily="50" charset="-128"/>
                <a:ea typeface="BIZ UDPゴシック" panose="020B0400000000000000" pitchFamily="50" charset="-128"/>
                <a:cs typeface="Times New Roman" panose="02020603050405020304" pitchFamily="18" charset="0"/>
              </a:rPr>
              <a:t>「Ｓ」評価の継続可否を判断する。</a:t>
            </a:r>
            <a:endParaRPr lang="ja-JP" altLang="ja-JP"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270510" indent="200025" algn="l">
              <a:lnSpc>
                <a:spcPct val="150000"/>
              </a:lnSpc>
            </a:pP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良好 ： </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当該年度の実施計画書に示した</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事項を全て実施</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。また、</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管理水準を満足</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する。</a:t>
            </a:r>
            <a:endPar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270635" indent="-800100" algn="l">
              <a:lnSpc>
                <a:spcPct val="150000"/>
              </a:lnSpc>
            </a:pP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ほぼ良好 ： </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当該年度の実施計画書に示した事項が</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一部実施</a:t>
            </a:r>
            <a:r>
              <a:rPr lang="ja-JP" altLang="en-US" sz="1600" u="sng" kern="100" dirty="0">
                <a:latin typeface="BIZ UDPゴシック" panose="020B0400000000000000" pitchFamily="50" charset="-128"/>
                <a:ea typeface="BIZ UDPゴシック" panose="020B0400000000000000" pitchFamily="50" charset="-128"/>
                <a:cs typeface="Times New Roman" panose="02020603050405020304" pitchFamily="18" charset="0"/>
              </a:rPr>
              <a:t>でき</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ていない</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。あるいは、</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管理品質等に一部課題</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がある。</a:t>
            </a:r>
          </a:p>
          <a:p>
            <a:pPr indent="466725" algn="l">
              <a:lnSpc>
                <a:spcPct val="150000"/>
              </a:lnSpc>
            </a:pP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要改善 ： </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当該年度の実施計画書に示した</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事項が実施できていない</a:t>
            </a:r>
            <a:r>
              <a:rPr lang="ja-JP"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。あるいは、</a:t>
            </a:r>
            <a:r>
              <a:rPr lang="ja-JP"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管理品質等に重大な</a:t>
            </a:r>
            <a:r>
              <a:rPr lang="ja-JP" altLang="ja-JP" sz="1600" u="sng" dirty="0">
                <a:effectLst/>
                <a:latin typeface="BIZ UDPゴシック" panose="020B0400000000000000" pitchFamily="50" charset="-128"/>
                <a:ea typeface="BIZ UDPゴシック" panose="020B0400000000000000" pitchFamily="50" charset="-128"/>
                <a:cs typeface="Times New Roman" panose="02020603050405020304" pitchFamily="18" charset="0"/>
              </a:rPr>
              <a:t>課題若しくは多くの課題</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がある。</a:t>
            </a:r>
            <a:endParaRPr lang="en-US" altLang="ja-JP" sz="16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8" name="Text Box 17">
            <a:extLst>
              <a:ext uri="{FF2B5EF4-FFF2-40B4-BE49-F238E27FC236}">
                <a16:creationId xmlns:a16="http://schemas.microsoft.com/office/drawing/2014/main" id="{C1DB68C5-899D-4ED8-9F8D-A1E6816FE415}"/>
              </a:ext>
            </a:extLst>
          </p:cNvPr>
          <p:cNvSpPr txBox="1">
            <a:spLocks noChangeArrowheads="1"/>
          </p:cNvSpPr>
          <p:nvPr/>
        </p:nvSpPr>
        <p:spPr bwMode="auto">
          <a:xfrm>
            <a:off x="40254" y="783078"/>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２．評価の基準・目安</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9" name="テキスト ボックス 8">
            <a:extLst>
              <a:ext uri="{FF2B5EF4-FFF2-40B4-BE49-F238E27FC236}">
                <a16:creationId xmlns:a16="http://schemas.microsoft.com/office/drawing/2014/main" id="{9E454C50-A064-49B4-9BB0-32D99FF960A5}"/>
              </a:ext>
            </a:extLst>
          </p:cNvPr>
          <p:cNvSpPr txBox="1"/>
          <p:nvPr/>
        </p:nvSpPr>
        <p:spPr>
          <a:xfrm>
            <a:off x="76350" y="4762578"/>
            <a:ext cx="12115650" cy="1922386"/>
          </a:xfrm>
          <a:prstGeom prst="rect">
            <a:avLst/>
          </a:prstGeom>
          <a:noFill/>
        </p:spPr>
        <p:txBody>
          <a:bodyPr wrap="square" rtlCol="0">
            <a:spAutoFit/>
          </a:bodyPr>
          <a:lstStyle/>
          <a:p>
            <a:pPr indent="133985" algn="l">
              <a:lnSpc>
                <a:spcPct val="150000"/>
              </a:lnSpc>
            </a:pP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b="1" kern="100" dirty="0">
                <a:latin typeface="BIZ UDPゴシック" panose="020B0400000000000000" pitchFamily="50" charset="-128"/>
                <a:ea typeface="BIZ UDPゴシック" panose="020B0400000000000000" pitchFamily="50" charset="-128"/>
                <a:cs typeface="Times New Roman" panose="02020603050405020304" pitchFamily="18" charset="0"/>
              </a:rPr>
              <a:t>年度</a:t>
            </a:r>
            <a:r>
              <a:rPr lang="ja-JP"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marL="270000" indent="-88265" algn="l">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　</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項目毎の評価のうち</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5</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割以上</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で</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がない</a:t>
            </a:r>
            <a:endPar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270000" indent="-88265" algn="l">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　</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項目毎の評価のうち</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割未満</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で、</a:t>
            </a:r>
            <a:r>
              <a:rPr lang="en-US"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がない</a:t>
            </a:r>
            <a:endPar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270000" indent="-88265" algn="l">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　</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以外</a:t>
            </a:r>
          </a:p>
          <a:p>
            <a:pPr marL="270000" indent="-88265" algn="l">
              <a:lnSpc>
                <a:spcPct val="150000"/>
              </a:lnSpc>
            </a:pP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　</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項目毎の評価のうち</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a:t>
            </a:r>
            <a:r>
              <a:rPr lang="en-US" altLang="ja-JP"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割以上</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。又は</a:t>
            </a:r>
            <a:r>
              <a:rPr lang="en-US"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a:t>
            </a:r>
            <a:r>
              <a:rPr lang="en-US" altLang="ja-JP"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2</a:t>
            </a:r>
            <a:r>
              <a:rPr lang="ja-JP" altLang="en-US" sz="1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割未満であっても、文書による是正指示を複数回行う等、</a:t>
            </a:r>
            <a:r>
              <a:rPr lang="ja-JP" altLang="en-US" sz="16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特に認める場合</a:t>
            </a:r>
            <a:endParaRPr lang="ja-JP" altLang="en-US" sz="14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6" name="テキスト ボックス 5">
            <a:extLst>
              <a:ext uri="{FF2B5EF4-FFF2-40B4-BE49-F238E27FC236}">
                <a16:creationId xmlns:a16="http://schemas.microsoft.com/office/drawing/2014/main" id="{70D84700-3D97-4255-B997-452AAE8335E7}"/>
              </a:ext>
            </a:extLst>
          </p:cNvPr>
          <p:cNvSpPr txBox="1"/>
          <p:nvPr/>
        </p:nvSpPr>
        <p:spPr>
          <a:xfrm>
            <a:off x="0" y="-2333"/>
            <a:ext cx="12192000" cy="523220"/>
          </a:xfrm>
          <a:prstGeom prst="rect">
            <a:avLst/>
          </a:prstGeom>
          <a:solidFill>
            <a:schemeClr val="accent5">
              <a:lumMod val="50000"/>
            </a:schemeClr>
          </a:solidFill>
        </p:spPr>
        <p:txBody>
          <a:bodyPr wrap="square" rtlCol="0">
            <a:spAutoFit/>
          </a:bodyPr>
          <a:lstStyle/>
          <a:p>
            <a:pPr algn="ctr"/>
            <a:r>
              <a:rPr kumimoji="1" lang="ja-JP" altLang="en-US" sz="2800" b="1" dirty="0">
                <a:solidFill>
                  <a:schemeClr val="bg1"/>
                </a:solidFill>
              </a:rPr>
              <a:t>評価の視点の整理（プロセスと結果について）</a:t>
            </a:r>
          </a:p>
        </p:txBody>
      </p:sp>
    </p:spTree>
    <p:extLst>
      <p:ext uri="{BB962C8B-B14F-4D97-AF65-F5344CB8AC3E}">
        <p14:creationId xmlns:p14="http://schemas.microsoft.com/office/powerpoint/2010/main" val="347443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17">
            <a:extLst>
              <a:ext uri="{FF2B5EF4-FFF2-40B4-BE49-F238E27FC236}">
                <a16:creationId xmlns:a16="http://schemas.microsoft.com/office/drawing/2014/main" id="{57AFC4D2-F003-43BD-9142-F5277B1ADD1F}"/>
              </a:ext>
            </a:extLst>
          </p:cNvPr>
          <p:cNvSpPr txBox="1">
            <a:spLocks noChangeArrowheads="1"/>
          </p:cNvSpPr>
          <p:nvPr/>
        </p:nvSpPr>
        <p:spPr bwMode="auto">
          <a:xfrm>
            <a:off x="80010" y="79650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３．評価の視点の整理（案）</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 name="Text Box 17">
            <a:extLst>
              <a:ext uri="{FF2B5EF4-FFF2-40B4-BE49-F238E27FC236}">
                <a16:creationId xmlns:a16="http://schemas.microsoft.com/office/drawing/2014/main" id="{60D7EF83-FE9D-4559-84BE-049046B01E03}"/>
              </a:ext>
            </a:extLst>
          </p:cNvPr>
          <p:cNvSpPr txBox="1">
            <a:spLocks noChangeArrowheads="1"/>
          </p:cNvSpPr>
          <p:nvPr/>
        </p:nvSpPr>
        <p:spPr bwMode="auto">
          <a:xfrm>
            <a:off x="243850" y="2031134"/>
            <a:ext cx="11502380" cy="4558663"/>
          </a:xfrm>
          <a:prstGeom prst="rect">
            <a:avLst/>
          </a:prstGeom>
          <a:noFill/>
          <a:ln>
            <a:noFill/>
          </a:ln>
        </p:spPr>
        <p:txBody>
          <a:bodyPr rot="0" vert="horz" wrap="square" lIns="74295" tIns="8890" rIns="74295" bIns="8890" anchor="t" anchorCtr="0" upright="1">
            <a:noAutofit/>
          </a:bodyPr>
          <a:lstStyle/>
          <a:p>
            <a:pPr algn="just">
              <a:lnSpc>
                <a:spcPct val="250000"/>
              </a:lnSpc>
            </a:pP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①定量的、定性的な基準がある</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　（</a:t>
            </a:r>
            <a:r>
              <a:rPr lang="en-US"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5</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項目）・・・アンケート結果、収支など</a:t>
            </a:r>
            <a:endParaRPr lang="en-US"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250000"/>
              </a:lnSpc>
            </a:pP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②達成することが</a:t>
            </a:r>
            <a:r>
              <a:rPr lang="ja-JP" altLang="en-US" sz="2000" b="1" kern="100" dirty="0">
                <a:latin typeface="BIZ UDPゴシック" panose="020B0400000000000000" pitchFamily="50" charset="-128"/>
                <a:ea typeface="BIZ UDPゴシック" panose="020B0400000000000000" pitchFamily="50" charset="-128"/>
                <a:cs typeface="Times New Roman" panose="02020603050405020304" pitchFamily="18" charset="0"/>
              </a:rPr>
              <a:t>必要</a:t>
            </a: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である</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項目　（５項目）・・・・・・・・・・平等利用、トラブル防止など</a:t>
            </a:r>
            <a:endParaRPr lang="ja-JP"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2000" b="1" kern="100" dirty="0">
                <a:latin typeface="BIZ UDPゴシック" panose="020B0400000000000000" pitchFamily="50" charset="-128"/>
                <a:ea typeface="BIZ UDPゴシック" panose="020B0400000000000000" pitchFamily="50" charset="-128"/>
                <a:cs typeface="Times New Roman" panose="02020603050405020304" pitchFamily="18" charset="0"/>
              </a:rPr>
              <a:t>③数値</a:t>
            </a: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規定を満たすことを標準</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とし、</a:t>
            </a:r>
            <a:endParaRPr lang="en-US"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360000" lvl="1" algn="just">
              <a:lnSpc>
                <a:spcPct val="150000"/>
              </a:lnSpc>
            </a:pPr>
            <a:r>
              <a:rPr lang="ja-JP" altLang="en-US" sz="2000" b="1" kern="100" dirty="0">
                <a:latin typeface="BIZ UDPゴシック" panose="020B0400000000000000" pitchFamily="50" charset="-128"/>
                <a:ea typeface="BIZ UDPゴシック" panose="020B0400000000000000" pitchFamily="50" charset="-128"/>
                <a:cs typeface="Times New Roman" panose="02020603050405020304" pitchFamily="18" charset="0"/>
              </a:rPr>
              <a:t>自助努力</a:t>
            </a: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により標準を上回ることが可能</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な項目　（５項目）・・・除草、清掃など</a:t>
            </a:r>
            <a:endParaRPr lang="en-US" altLang="ja-JP"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250000"/>
              </a:lnSpc>
            </a:pPr>
            <a:r>
              <a:rPr lang="ja-JP" altLang="en-US" sz="2000" b="1" kern="100" dirty="0">
                <a:latin typeface="BIZ UDPゴシック" panose="020B0400000000000000" pitchFamily="50" charset="-128"/>
                <a:ea typeface="BIZ UDPゴシック" panose="020B0400000000000000" pitchFamily="50" charset="-128"/>
                <a:cs typeface="Times New Roman" panose="02020603050405020304" pitchFamily="18" charset="0"/>
              </a:rPr>
              <a:t>④創意工夫</a:t>
            </a: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や</a:t>
            </a:r>
            <a:r>
              <a:rPr lang="ja-JP" altLang="en-US" sz="2000" b="1" kern="100" dirty="0">
                <a:latin typeface="BIZ UDPゴシック" panose="020B0400000000000000" pitchFamily="50" charset="-128"/>
                <a:ea typeface="BIZ UDPゴシック" panose="020B0400000000000000" pitchFamily="50" charset="-128"/>
                <a:cs typeface="Times New Roman" panose="02020603050405020304" pitchFamily="18" charset="0"/>
              </a:rPr>
              <a:t>自助努力に</a:t>
            </a:r>
            <a:r>
              <a:rPr lang="ja-JP" altLang="en-US" sz="20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より大幅なサービス向上が可能</a:t>
            </a:r>
            <a:r>
              <a:rPr lang="ja-JP" altLang="en-US" sz="20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となる項目　（１１項目）・・自主事業など</a:t>
            </a:r>
          </a:p>
        </p:txBody>
      </p:sp>
      <p:sp>
        <p:nvSpPr>
          <p:cNvPr id="4" name="テキスト ボックス 3">
            <a:extLst>
              <a:ext uri="{FF2B5EF4-FFF2-40B4-BE49-F238E27FC236}">
                <a16:creationId xmlns:a16="http://schemas.microsoft.com/office/drawing/2014/main" id="{9C5286BE-E40C-4635-97C2-EFCF19715A71}"/>
              </a:ext>
            </a:extLst>
          </p:cNvPr>
          <p:cNvSpPr txBox="1"/>
          <p:nvPr/>
        </p:nvSpPr>
        <p:spPr>
          <a:xfrm>
            <a:off x="0" y="1386188"/>
            <a:ext cx="11502380" cy="552202"/>
          </a:xfrm>
          <a:prstGeom prst="rect">
            <a:avLst/>
          </a:prstGeom>
          <a:noFill/>
        </p:spPr>
        <p:txBody>
          <a:bodyPr wrap="square" rtlCol="0">
            <a:spAutoFit/>
          </a:bodyPr>
          <a:lstStyle/>
          <a:p>
            <a:pPr marL="270000" indent="-88265">
              <a:lnSpc>
                <a:spcPct val="150000"/>
              </a:lnSpc>
            </a:pPr>
            <a:r>
              <a:rPr lang="ja-JP" altLang="en-US" sz="2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各評価項目を以下の</a:t>
            </a:r>
            <a:r>
              <a:rPr lang="ja-JP" altLang="en-US" sz="2400" b="1"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４つに分類</a:t>
            </a:r>
            <a:r>
              <a:rPr lang="ja-JP" altLang="en-US" sz="2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し、</a:t>
            </a:r>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プロセスと結果を如何に評価するか</a:t>
            </a:r>
            <a:r>
              <a:rPr lang="ja-JP" altLang="en-US" sz="2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定める</a:t>
            </a:r>
            <a:endParaRPr lang="ja-JP" altLang="en-US" sz="2400" u="sng"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5" name="テキスト ボックス 4">
            <a:extLst>
              <a:ext uri="{FF2B5EF4-FFF2-40B4-BE49-F238E27FC236}">
                <a16:creationId xmlns:a16="http://schemas.microsoft.com/office/drawing/2014/main" id="{DE78A80F-92EC-4265-8F4E-01905FE1CFE0}"/>
              </a:ext>
            </a:extLst>
          </p:cNvPr>
          <p:cNvSpPr txBox="1"/>
          <p:nvPr/>
        </p:nvSpPr>
        <p:spPr>
          <a:xfrm>
            <a:off x="0" y="-2333"/>
            <a:ext cx="12192000" cy="523220"/>
          </a:xfrm>
          <a:prstGeom prst="rect">
            <a:avLst/>
          </a:prstGeom>
          <a:solidFill>
            <a:schemeClr val="accent5">
              <a:lumMod val="50000"/>
            </a:schemeClr>
          </a:solidFill>
        </p:spPr>
        <p:txBody>
          <a:bodyPr wrap="square" rtlCol="0">
            <a:spAutoFit/>
          </a:bodyPr>
          <a:lstStyle/>
          <a:p>
            <a:pPr algn="ctr"/>
            <a:r>
              <a:rPr kumimoji="1" lang="ja-JP" altLang="en-US" sz="2800" b="1" dirty="0">
                <a:solidFill>
                  <a:schemeClr val="bg1"/>
                </a:solidFill>
              </a:rPr>
              <a:t>評価の視点の整理（プロセスと結果について）</a:t>
            </a:r>
          </a:p>
        </p:txBody>
      </p:sp>
    </p:spTree>
    <p:extLst>
      <p:ext uri="{BB962C8B-B14F-4D97-AF65-F5344CB8AC3E}">
        <p14:creationId xmlns:p14="http://schemas.microsoft.com/office/powerpoint/2010/main" val="1442136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Box 17">
            <a:extLst>
              <a:ext uri="{FF2B5EF4-FFF2-40B4-BE49-F238E27FC236}">
                <a16:creationId xmlns:a16="http://schemas.microsoft.com/office/drawing/2014/main" id="{ED6B7BE7-04BA-4C9C-83B4-7CFD82745758}"/>
              </a:ext>
            </a:extLst>
          </p:cNvPr>
          <p:cNvSpPr txBox="1">
            <a:spLocks noChangeArrowheads="1"/>
          </p:cNvSpPr>
          <p:nvPr/>
        </p:nvSpPr>
        <p:spPr bwMode="auto">
          <a:xfrm>
            <a:off x="272341" y="1199628"/>
            <a:ext cx="3223213" cy="1654032"/>
          </a:xfrm>
          <a:prstGeom prst="rect">
            <a:avLst/>
          </a:prstGeom>
          <a:noFill/>
          <a:ln>
            <a:noFill/>
          </a:ln>
        </p:spPr>
        <p:txBody>
          <a:bodyPr rot="0" vert="horz" wrap="square" lIns="74295" tIns="8890" rIns="74295" bIns="8890" anchor="t" anchorCtr="0" upright="1">
            <a:noAutofit/>
          </a:bodyPr>
          <a:lstStyle/>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○利用者の安全確保</a:t>
            </a:r>
            <a:r>
              <a:rPr lang="ja-JP" altLang="en-US" sz="1400" b="1" kern="100" dirty="0">
                <a:latin typeface="BIZ UDPゴシック" panose="020B0400000000000000" pitchFamily="50" charset="-128"/>
                <a:ea typeface="BIZ UDPゴシック" panose="020B0400000000000000" pitchFamily="50" charset="-128"/>
                <a:cs typeface="Times New Roman" panose="02020603050405020304" pitchFamily="18" charset="0"/>
              </a:rPr>
              <a:t>　（右表１）</a:t>
            </a:r>
            <a:endParaRPr lang="en-US" altLang="ja-JP" sz="14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latin typeface="BIZ UDPゴシック" panose="020B0400000000000000" pitchFamily="50" charset="-128"/>
                <a:ea typeface="BIZ UDPゴシック" panose="020B0400000000000000" pitchFamily="50" charset="-128"/>
                <a:cs typeface="Times New Roman" panose="02020603050405020304" pitchFamily="18" charset="0"/>
              </a:rPr>
              <a:t>○労働災害等未然防止　（右表２）</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○アンケート結果</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○収支計画の内容</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○企業の財政的基盤</a:t>
            </a:r>
          </a:p>
        </p:txBody>
      </p:sp>
      <p:sp>
        <p:nvSpPr>
          <p:cNvPr id="53" name="Text Box 17">
            <a:extLst>
              <a:ext uri="{FF2B5EF4-FFF2-40B4-BE49-F238E27FC236}">
                <a16:creationId xmlns:a16="http://schemas.microsoft.com/office/drawing/2014/main" id="{2FD5F2CD-C00B-4AA0-9511-2A4C21D32D2B}"/>
              </a:ext>
            </a:extLst>
          </p:cNvPr>
          <p:cNvSpPr txBox="1">
            <a:spLocks noChangeArrowheads="1"/>
          </p:cNvSpPr>
          <p:nvPr/>
        </p:nvSpPr>
        <p:spPr bwMode="auto">
          <a:xfrm>
            <a:off x="2796751" y="35114"/>
            <a:ext cx="7040092" cy="512989"/>
          </a:xfrm>
          <a:prstGeom prst="rect">
            <a:avLst/>
          </a:prstGeom>
          <a:noFill/>
          <a:ln>
            <a:noFill/>
          </a:ln>
        </p:spPr>
        <p:txBody>
          <a:bodyPr rot="0" vert="horz" wrap="square" lIns="74295" tIns="8890" rIns="74295" bIns="8890" anchor="t" anchorCtr="0" upright="1">
            <a:noAutofit/>
          </a:bodyPr>
          <a:lstStyle/>
          <a:p>
            <a:pPr algn="just"/>
            <a:r>
              <a:rPr lang="ja-JP" altLang="en-US" sz="24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定量的、定性的な基準に基づいて評価を行う項目</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grpSp>
        <p:nvGrpSpPr>
          <p:cNvPr id="24" name="グループ化 23">
            <a:extLst>
              <a:ext uri="{FF2B5EF4-FFF2-40B4-BE49-F238E27FC236}">
                <a16:creationId xmlns:a16="http://schemas.microsoft.com/office/drawing/2014/main" id="{1DFFD82B-7DF1-43AE-A6ED-06D1B91DC098}"/>
              </a:ext>
            </a:extLst>
          </p:cNvPr>
          <p:cNvGrpSpPr/>
          <p:nvPr/>
        </p:nvGrpSpPr>
        <p:grpSpPr>
          <a:xfrm>
            <a:off x="4988642" y="1054029"/>
            <a:ext cx="3458817" cy="1692034"/>
            <a:chOff x="0" y="0"/>
            <a:chExt cx="2949574" cy="1266880"/>
          </a:xfrm>
        </p:grpSpPr>
        <p:pic>
          <p:nvPicPr>
            <p:cNvPr id="25" name="図 24">
              <a:extLst>
                <a:ext uri="{FF2B5EF4-FFF2-40B4-BE49-F238E27FC236}">
                  <a16:creationId xmlns:a16="http://schemas.microsoft.com/office/drawing/2014/main" id="{1FF7823A-C875-46C8-9165-DA037BD77803}"/>
                </a:ext>
              </a:extLst>
            </p:cNvPr>
            <p:cNvPicPr>
              <a:picLocks noChangeAspect="1" noChangeArrowheads="1"/>
            </p:cNvPicPr>
            <p:nvPr/>
          </p:nvPicPr>
          <p:blipFill>
            <a:blip r:embed="rId2" cstate="print">
              <a:lum contrast="16000"/>
              <a:extLst>
                <a:ext uri="{28A0092B-C50C-407E-A947-70E740481C1C}">
                  <a14:useLocalDpi xmlns:a14="http://schemas.microsoft.com/office/drawing/2010/main" val="0"/>
                </a:ext>
              </a:extLst>
            </a:blip>
            <a:srcRect/>
            <a:stretch>
              <a:fillRect/>
            </a:stretch>
          </p:blipFill>
          <p:spPr bwMode="auto">
            <a:xfrm>
              <a:off x="0" y="0"/>
              <a:ext cx="2949574" cy="1238427"/>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10">
              <a:extLst>
                <a:ext uri="{FF2B5EF4-FFF2-40B4-BE49-F238E27FC236}">
                  <a16:creationId xmlns:a16="http://schemas.microsoft.com/office/drawing/2014/main" id="{9B291BF1-5AF9-41A4-8D30-08E93187E2E6}"/>
                </a:ext>
              </a:extLst>
            </p:cNvPr>
            <p:cNvSpPr txBox="1"/>
            <p:nvPr/>
          </p:nvSpPr>
          <p:spPr>
            <a:xfrm>
              <a:off x="2364398" y="846871"/>
              <a:ext cx="389548" cy="40908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2000" b="1">
                  <a:solidFill>
                    <a:srgbClr val="FF0000"/>
                  </a:solidFill>
                  <a:effectLst/>
                  <a:ea typeface="ＭＳ 明朝" panose="02020609040205080304" pitchFamily="17" charset="-128"/>
                  <a:cs typeface="Times New Roman" panose="02020603050405020304" pitchFamily="18" charset="0"/>
                </a:rPr>
                <a:t>B</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27" name="テキスト ボックス 11">
              <a:extLst>
                <a:ext uri="{FF2B5EF4-FFF2-40B4-BE49-F238E27FC236}">
                  <a16:creationId xmlns:a16="http://schemas.microsoft.com/office/drawing/2014/main" id="{DE1269E9-8EEC-440A-AAAA-1BA6AD720C97}"/>
                </a:ext>
              </a:extLst>
            </p:cNvPr>
            <p:cNvSpPr txBox="1"/>
            <p:nvPr/>
          </p:nvSpPr>
          <p:spPr>
            <a:xfrm>
              <a:off x="1467094" y="695342"/>
              <a:ext cx="389548" cy="40908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1600" b="1">
                  <a:solidFill>
                    <a:srgbClr val="FF0000"/>
                  </a:solidFill>
                  <a:effectLst/>
                  <a:ea typeface="ＭＳ 明朝" panose="02020609040205080304" pitchFamily="17" charset="-128"/>
                  <a:cs typeface="Times New Roman" panose="02020603050405020304" pitchFamily="18" charset="0"/>
                </a:rPr>
                <a:t>C</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algn="just"/>
              <a:r>
                <a:rPr lang="en-US" sz="1050" kern="100">
                  <a:effectLst/>
                  <a:ea typeface="ＭＳ 明朝" panose="02020609040205080304" pitchFamily="17" charset="-128"/>
                  <a:cs typeface="Times New Roman" panose="02020603050405020304" pitchFamily="18" charset="0"/>
                </a:rPr>
                <a:t> </a:t>
              </a:r>
              <a:endParaRPr lang="ja-JP" sz="1050" kern="100">
                <a:effectLst/>
                <a:ea typeface="ＭＳ 明朝" panose="02020609040205080304" pitchFamily="17" charset="-128"/>
                <a:cs typeface="Times New Roman" panose="02020603050405020304" pitchFamily="18" charset="0"/>
              </a:endParaRPr>
            </a:p>
          </p:txBody>
        </p:sp>
        <p:sp>
          <p:nvSpPr>
            <p:cNvPr id="28" name="フリーフォーム 28">
              <a:extLst>
                <a:ext uri="{FF2B5EF4-FFF2-40B4-BE49-F238E27FC236}">
                  <a16:creationId xmlns:a16="http://schemas.microsoft.com/office/drawing/2014/main" id="{C62B2E43-3885-4E15-8037-44452D14D0ED}"/>
                </a:ext>
              </a:extLst>
            </p:cNvPr>
            <p:cNvSpPr/>
            <p:nvPr/>
          </p:nvSpPr>
          <p:spPr>
            <a:xfrm>
              <a:off x="1467094" y="578761"/>
              <a:ext cx="1460499" cy="627673"/>
            </a:xfrm>
            <a:custGeom>
              <a:avLst/>
              <a:gdLst>
                <a:gd name="connsiteX0" fmla="*/ 0 w 1472711"/>
                <a:gd name="connsiteY0" fmla="*/ 630115 h 630115"/>
                <a:gd name="connsiteX1" fmla="*/ 7326 w 1472711"/>
                <a:gd name="connsiteY1" fmla="*/ 490903 h 630115"/>
                <a:gd name="connsiteX2" fmla="*/ 725365 w 1472711"/>
                <a:gd name="connsiteY2" fmla="*/ 483577 h 630115"/>
                <a:gd name="connsiteX3" fmla="*/ 732692 w 1472711"/>
                <a:gd name="connsiteY3" fmla="*/ 161192 h 630115"/>
                <a:gd name="connsiteX4" fmla="*/ 1472711 w 1472711"/>
                <a:gd name="connsiteY4" fmla="*/ 168519 h 630115"/>
                <a:gd name="connsiteX5" fmla="*/ 1472711 w 1472711"/>
                <a:gd name="connsiteY5" fmla="*/ 0 h 63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2711" h="630115">
                  <a:moveTo>
                    <a:pt x="0" y="630115"/>
                  </a:moveTo>
                  <a:lnTo>
                    <a:pt x="7326" y="490903"/>
                  </a:lnTo>
                  <a:lnTo>
                    <a:pt x="725365" y="483577"/>
                  </a:lnTo>
                  <a:lnTo>
                    <a:pt x="732692" y="161192"/>
                  </a:lnTo>
                  <a:lnTo>
                    <a:pt x="1472711" y="168519"/>
                  </a:lnTo>
                  <a:lnTo>
                    <a:pt x="1472711" y="0"/>
                  </a:lnTo>
                </a:path>
              </a:pathLst>
            </a:custGeom>
            <a:ln w="53975">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t"/>
            <a:lstStyle/>
            <a:p>
              <a:endParaRPr lang="ja-JP" altLang="en-US"/>
            </a:p>
          </p:txBody>
        </p:sp>
        <p:sp>
          <p:nvSpPr>
            <p:cNvPr id="29" name="テキスト ボックス 21">
              <a:extLst>
                <a:ext uri="{FF2B5EF4-FFF2-40B4-BE49-F238E27FC236}">
                  <a16:creationId xmlns:a16="http://schemas.microsoft.com/office/drawing/2014/main" id="{9DB08B95-3DB5-4724-AB50-0447FFDEA50B}"/>
                </a:ext>
              </a:extLst>
            </p:cNvPr>
            <p:cNvSpPr txBox="1"/>
            <p:nvPr/>
          </p:nvSpPr>
          <p:spPr>
            <a:xfrm>
              <a:off x="560386" y="857794"/>
              <a:ext cx="700821" cy="40908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1400" b="1" dirty="0">
                  <a:solidFill>
                    <a:srgbClr val="FF0000"/>
                  </a:solidFill>
                  <a:effectLst/>
                  <a:ea typeface="ＭＳ 明朝" panose="02020609040205080304" pitchFamily="17" charset="-128"/>
                  <a:cs typeface="Times New Roman" panose="02020603050405020304" pitchFamily="18" charset="0"/>
                </a:rPr>
                <a:t>C</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grpSp>
        <p:nvGrpSpPr>
          <p:cNvPr id="30" name="グループ化 29">
            <a:extLst>
              <a:ext uri="{FF2B5EF4-FFF2-40B4-BE49-F238E27FC236}">
                <a16:creationId xmlns:a16="http://schemas.microsoft.com/office/drawing/2014/main" id="{A7EA42AB-35CC-4B07-91E9-6A0346C0C2A9}"/>
              </a:ext>
            </a:extLst>
          </p:cNvPr>
          <p:cNvGrpSpPr/>
          <p:nvPr/>
        </p:nvGrpSpPr>
        <p:grpSpPr>
          <a:xfrm>
            <a:off x="8579494" y="1060091"/>
            <a:ext cx="3543555" cy="1686732"/>
            <a:chOff x="0" y="0"/>
            <a:chExt cx="2949574" cy="1301333"/>
          </a:xfrm>
        </p:grpSpPr>
        <p:pic>
          <p:nvPicPr>
            <p:cNvPr id="31" name="図 30">
              <a:extLst>
                <a:ext uri="{FF2B5EF4-FFF2-40B4-BE49-F238E27FC236}">
                  <a16:creationId xmlns:a16="http://schemas.microsoft.com/office/drawing/2014/main" id="{63CF3DE0-AA83-4D6C-8855-2A003331A94C}"/>
                </a:ext>
              </a:extLst>
            </p:cNvPr>
            <p:cNvPicPr>
              <a:picLocks noChangeAspect="1" noChangeArrowheads="1"/>
            </p:cNvPicPr>
            <p:nvPr/>
          </p:nvPicPr>
          <p:blipFill>
            <a:blip r:embed="rId3" cstate="print">
              <a:lum contrast="16000"/>
              <a:extLst>
                <a:ext uri="{28A0092B-C50C-407E-A947-70E740481C1C}">
                  <a14:useLocalDpi xmlns:a14="http://schemas.microsoft.com/office/drawing/2010/main" val="0"/>
                </a:ext>
              </a:extLst>
            </a:blip>
            <a:srcRect/>
            <a:stretch>
              <a:fillRect/>
            </a:stretch>
          </p:blipFill>
          <p:spPr bwMode="auto">
            <a:xfrm>
              <a:off x="0" y="0"/>
              <a:ext cx="2949574" cy="1280994"/>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コネクタ 31">
              <a:extLst>
                <a:ext uri="{FF2B5EF4-FFF2-40B4-BE49-F238E27FC236}">
                  <a16:creationId xmlns:a16="http://schemas.microsoft.com/office/drawing/2014/main" id="{2674B812-57A5-4CCB-8129-E97A3FEB33C6}"/>
                </a:ext>
              </a:extLst>
            </p:cNvPr>
            <p:cNvCxnSpPr/>
            <p:nvPr/>
          </p:nvCxnSpPr>
          <p:spPr>
            <a:xfrm>
              <a:off x="1452440" y="1113765"/>
              <a:ext cx="13189" cy="144461"/>
            </a:xfrm>
            <a:prstGeom prst="line">
              <a:avLst/>
            </a:prstGeom>
            <a:ln w="254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33" name="テキスト ボックス 7">
              <a:extLst>
                <a:ext uri="{FF2B5EF4-FFF2-40B4-BE49-F238E27FC236}">
                  <a16:creationId xmlns:a16="http://schemas.microsoft.com/office/drawing/2014/main" id="{E98D18C3-F533-42BA-B7D3-4653DD951499}"/>
                </a:ext>
              </a:extLst>
            </p:cNvPr>
            <p:cNvSpPr txBox="1"/>
            <p:nvPr/>
          </p:nvSpPr>
          <p:spPr>
            <a:xfrm>
              <a:off x="2391506" y="811040"/>
              <a:ext cx="389548" cy="40908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1400" b="1">
                  <a:solidFill>
                    <a:srgbClr val="FF0000"/>
                  </a:solidFill>
                  <a:effectLst/>
                  <a:ea typeface="ＭＳ 明朝" panose="02020609040205080304" pitchFamily="17" charset="-128"/>
                  <a:cs typeface="Times New Roman" panose="02020603050405020304" pitchFamily="18" charset="0"/>
                </a:rPr>
                <a:t>A</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4" name="テキスト ボックス 8">
              <a:extLst>
                <a:ext uri="{FF2B5EF4-FFF2-40B4-BE49-F238E27FC236}">
                  <a16:creationId xmlns:a16="http://schemas.microsoft.com/office/drawing/2014/main" id="{B8380FBE-D686-4DAD-AD5C-9ED9E34C07B7}"/>
                </a:ext>
              </a:extLst>
            </p:cNvPr>
            <p:cNvSpPr txBox="1"/>
            <p:nvPr/>
          </p:nvSpPr>
          <p:spPr>
            <a:xfrm>
              <a:off x="1722069" y="535588"/>
              <a:ext cx="389548" cy="40908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1400" b="1">
                  <a:solidFill>
                    <a:srgbClr val="FF0000"/>
                  </a:solidFill>
                  <a:effectLst/>
                  <a:ea typeface="ＭＳ 明朝" panose="02020609040205080304" pitchFamily="17" charset="-128"/>
                  <a:cs typeface="Times New Roman" panose="02020603050405020304" pitchFamily="18" charset="0"/>
                </a:rPr>
                <a:t>B</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5" name="テキスト ボックス 9">
              <a:extLst>
                <a:ext uri="{FF2B5EF4-FFF2-40B4-BE49-F238E27FC236}">
                  <a16:creationId xmlns:a16="http://schemas.microsoft.com/office/drawing/2014/main" id="{09BFD051-6BFF-46F8-BA71-E057F7759935}"/>
                </a:ext>
              </a:extLst>
            </p:cNvPr>
            <p:cNvSpPr txBox="1"/>
            <p:nvPr/>
          </p:nvSpPr>
          <p:spPr>
            <a:xfrm>
              <a:off x="558065" y="892247"/>
              <a:ext cx="700821" cy="40908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p>
              <a:pPr algn="ctr"/>
              <a:r>
                <a:rPr lang="en-US" sz="1400" b="1" dirty="0">
                  <a:solidFill>
                    <a:srgbClr val="FF0000"/>
                  </a:solidFill>
                  <a:effectLst/>
                  <a:ea typeface="ＭＳ 明朝" panose="02020609040205080304" pitchFamily="17" charset="-128"/>
                  <a:cs typeface="Times New Roman" panose="02020603050405020304" pitchFamily="18" charset="0"/>
                </a:rPr>
                <a:t>C</a:t>
              </a:r>
              <a:endParaRPr lang="ja-JP" sz="1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6" name="フリーフォーム 10">
              <a:extLst>
                <a:ext uri="{FF2B5EF4-FFF2-40B4-BE49-F238E27FC236}">
                  <a16:creationId xmlns:a16="http://schemas.microsoft.com/office/drawing/2014/main" id="{25F9A5C1-A1D9-4613-835B-12B2C74667A2}"/>
                </a:ext>
              </a:extLst>
            </p:cNvPr>
            <p:cNvSpPr/>
            <p:nvPr/>
          </p:nvSpPr>
          <p:spPr>
            <a:xfrm>
              <a:off x="1452440" y="602713"/>
              <a:ext cx="1467826" cy="511052"/>
            </a:xfrm>
            <a:custGeom>
              <a:avLst/>
              <a:gdLst>
                <a:gd name="connsiteX0" fmla="*/ 732692 w 1480038"/>
                <a:gd name="connsiteY0" fmla="*/ 0 h 1121019"/>
                <a:gd name="connsiteX1" fmla="*/ 740019 w 1480038"/>
                <a:gd name="connsiteY1" fmla="*/ 615461 h 1121019"/>
                <a:gd name="connsiteX2" fmla="*/ 7327 w 1480038"/>
                <a:gd name="connsiteY2" fmla="*/ 630115 h 1121019"/>
                <a:gd name="connsiteX3" fmla="*/ 0 w 1480038"/>
                <a:gd name="connsiteY3" fmla="*/ 1121019 h 1121019"/>
                <a:gd name="connsiteX4" fmla="*/ 366346 w 1480038"/>
                <a:gd name="connsiteY4" fmla="*/ 1113692 h 1121019"/>
                <a:gd name="connsiteX5" fmla="*/ 366346 w 1480038"/>
                <a:gd name="connsiteY5" fmla="*/ 930519 h 1121019"/>
                <a:gd name="connsiteX6" fmla="*/ 740019 w 1480038"/>
                <a:gd name="connsiteY6" fmla="*/ 945173 h 1121019"/>
                <a:gd name="connsiteX7" fmla="*/ 740019 w 1480038"/>
                <a:gd name="connsiteY7" fmla="*/ 783981 h 1121019"/>
                <a:gd name="connsiteX8" fmla="*/ 1480038 w 1480038"/>
                <a:gd name="connsiteY8" fmla="*/ 791308 h 1121019"/>
                <a:gd name="connsiteX9" fmla="*/ 1465384 w 1480038"/>
                <a:gd name="connsiteY9" fmla="*/ 608135 h 1121019"/>
                <a:gd name="connsiteX0" fmla="*/ 740019 w 1480038"/>
                <a:gd name="connsiteY0" fmla="*/ 7326 h 512884"/>
                <a:gd name="connsiteX1" fmla="*/ 7327 w 1480038"/>
                <a:gd name="connsiteY1" fmla="*/ 21980 h 512884"/>
                <a:gd name="connsiteX2" fmla="*/ 0 w 1480038"/>
                <a:gd name="connsiteY2" fmla="*/ 512884 h 512884"/>
                <a:gd name="connsiteX3" fmla="*/ 366346 w 1480038"/>
                <a:gd name="connsiteY3" fmla="*/ 505557 h 512884"/>
                <a:gd name="connsiteX4" fmla="*/ 366346 w 1480038"/>
                <a:gd name="connsiteY4" fmla="*/ 322384 h 512884"/>
                <a:gd name="connsiteX5" fmla="*/ 740019 w 1480038"/>
                <a:gd name="connsiteY5" fmla="*/ 337038 h 512884"/>
                <a:gd name="connsiteX6" fmla="*/ 740019 w 1480038"/>
                <a:gd name="connsiteY6" fmla="*/ 175846 h 512884"/>
                <a:gd name="connsiteX7" fmla="*/ 1480038 w 1480038"/>
                <a:gd name="connsiteY7" fmla="*/ 183173 h 512884"/>
                <a:gd name="connsiteX8" fmla="*/ 1465384 w 1480038"/>
                <a:gd name="connsiteY8" fmla="*/ 0 h 512884"/>
                <a:gd name="connsiteX0" fmla="*/ 7327 w 1480038"/>
                <a:gd name="connsiteY0" fmla="*/ 21980 h 512884"/>
                <a:gd name="connsiteX1" fmla="*/ 0 w 1480038"/>
                <a:gd name="connsiteY1" fmla="*/ 512884 h 512884"/>
                <a:gd name="connsiteX2" fmla="*/ 366346 w 1480038"/>
                <a:gd name="connsiteY2" fmla="*/ 505557 h 512884"/>
                <a:gd name="connsiteX3" fmla="*/ 366346 w 1480038"/>
                <a:gd name="connsiteY3" fmla="*/ 322384 h 512884"/>
                <a:gd name="connsiteX4" fmla="*/ 740019 w 1480038"/>
                <a:gd name="connsiteY4" fmla="*/ 337038 h 512884"/>
                <a:gd name="connsiteX5" fmla="*/ 740019 w 1480038"/>
                <a:gd name="connsiteY5" fmla="*/ 175846 h 512884"/>
                <a:gd name="connsiteX6" fmla="*/ 1480038 w 1480038"/>
                <a:gd name="connsiteY6" fmla="*/ 183173 h 512884"/>
                <a:gd name="connsiteX7" fmla="*/ 1465384 w 1480038"/>
                <a:gd name="connsiteY7" fmla="*/ 0 h 51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0038" h="512884">
                  <a:moveTo>
                    <a:pt x="7327" y="21980"/>
                  </a:moveTo>
                  <a:lnTo>
                    <a:pt x="0" y="512884"/>
                  </a:lnTo>
                  <a:lnTo>
                    <a:pt x="366346" y="505557"/>
                  </a:lnTo>
                  <a:lnTo>
                    <a:pt x="366346" y="322384"/>
                  </a:lnTo>
                  <a:lnTo>
                    <a:pt x="740019" y="337038"/>
                  </a:lnTo>
                  <a:lnTo>
                    <a:pt x="740019" y="175846"/>
                  </a:lnTo>
                  <a:lnTo>
                    <a:pt x="1480038" y="183173"/>
                  </a:lnTo>
                  <a:lnTo>
                    <a:pt x="1465384" y="0"/>
                  </a:lnTo>
                </a:path>
              </a:pathLst>
            </a:cu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txBody>
            <a:bodyPr rtlCol="0" anchor="t"/>
            <a:lstStyle/>
            <a:p>
              <a:endParaRPr lang="ja-JP" altLang="en-US"/>
            </a:p>
          </p:txBody>
        </p:sp>
      </p:grpSp>
      <p:sp>
        <p:nvSpPr>
          <p:cNvPr id="2" name="テキスト ボックス 1">
            <a:extLst>
              <a:ext uri="{FF2B5EF4-FFF2-40B4-BE49-F238E27FC236}">
                <a16:creationId xmlns:a16="http://schemas.microsoft.com/office/drawing/2014/main" id="{2F7E3696-E7EF-414B-B957-5AE74830DA79}"/>
              </a:ext>
            </a:extLst>
          </p:cNvPr>
          <p:cNvSpPr txBox="1"/>
          <p:nvPr/>
        </p:nvSpPr>
        <p:spPr>
          <a:xfrm>
            <a:off x="4988894" y="2885705"/>
            <a:ext cx="2946507" cy="1169551"/>
          </a:xfrm>
          <a:prstGeom prst="rect">
            <a:avLst/>
          </a:prstGeom>
          <a:solidFill>
            <a:schemeClr val="bg2"/>
          </a:solidFill>
        </p:spPr>
        <p:txBody>
          <a:bodyPr wrap="square" rtlCol="0">
            <a:spAutoFit/>
          </a:bodyPr>
          <a:lstStyle/>
          <a:p>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総合的（全般的）な満足度の平均が</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1.6</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点以上</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1.6</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点未満０点以上</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０点未満－</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1.5</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点以上</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1.5</a:t>
            </a:r>
            <a:r>
              <a:rPr lang="ja-JP"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点未満</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37" name="テキスト ボックス 36">
            <a:extLst>
              <a:ext uri="{FF2B5EF4-FFF2-40B4-BE49-F238E27FC236}">
                <a16:creationId xmlns:a16="http://schemas.microsoft.com/office/drawing/2014/main" id="{B4B2BFF0-8FBC-4620-BD9B-D7CBDF76EEAF}"/>
              </a:ext>
            </a:extLst>
          </p:cNvPr>
          <p:cNvSpPr txBox="1"/>
          <p:nvPr/>
        </p:nvSpPr>
        <p:spPr>
          <a:xfrm>
            <a:off x="4988893" y="4213971"/>
            <a:ext cx="7134155" cy="954107"/>
          </a:xfrm>
          <a:prstGeom prst="rect">
            <a:avLst/>
          </a:prstGeom>
          <a:solidFill>
            <a:schemeClr val="bg2"/>
          </a:solidFill>
        </p:spPr>
        <p:txBody>
          <a:bodyPr wrap="square" rtlCol="0">
            <a:spAutoFit/>
          </a:bodyPr>
          <a:lstStyle/>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大幅な収入増があり、これを公園管理に還元</a:t>
            </a:r>
            <a:endParaRPr lang="en-US" altLang="ja-JP" sz="1400" dirty="0">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概ね予定どおりの収支</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大幅な支出超過や収入不足、支出計画との大きく異なる支出配分などが見られる</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en-US" altLang="ja-JP" sz="1400" dirty="0">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業務継続が困難であればＣ評価</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1E29DD2E-EDDC-4929-894E-E59D0007EFD6}"/>
              </a:ext>
            </a:extLst>
          </p:cNvPr>
          <p:cNvSpPr txBox="1"/>
          <p:nvPr/>
        </p:nvSpPr>
        <p:spPr>
          <a:xfrm>
            <a:off x="4988894" y="5326463"/>
            <a:ext cx="7134155" cy="1384995"/>
          </a:xfrm>
          <a:prstGeom prst="rect">
            <a:avLst/>
          </a:prstGeom>
          <a:solidFill>
            <a:schemeClr val="bg2"/>
          </a:solidFill>
        </p:spPr>
        <p:txBody>
          <a:bodyPr wrap="square" rtlCol="0">
            <a:spAutoFit/>
          </a:bodyPr>
          <a:lstStyle/>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「Ｓ」</a:t>
            </a:r>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指定管理業務の継続に影響を与えないかを評価するため、原則、使用しない。</a:t>
            </a: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「Ａ」</a:t>
            </a:r>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経営状況に著しい問題が無く、指定管理業務の継続に影響を与えない場合。</a:t>
            </a: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「Ｂ」</a:t>
            </a:r>
            <a:r>
              <a:rPr lang="ja-JP" altLang="en-US" sz="1400" dirty="0">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経営状況に著しい問題が有り、指定管理業務の継続に影響を与える可能性</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がある場合。</a:t>
            </a: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「Ｃ」　指定管理者から指定管理業務の継続が困難となる旨の申し出があるなど、</a:t>
            </a:r>
            <a:endParaRPr lang="en-US" altLang="ja-JP" sz="14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dirty="0">
                <a:effectLst/>
                <a:latin typeface="BIZ UDPゴシック" panose="020B0400000000000000" pitchFamily="50" charset="-128"/>
                <a:ea typeface="BIZ UDPゴシック" panose="020B0400000000000000" pitchFamily="50" charset="-128"/>
                <a:cs typeface="Times New Roman" panose="02020603050405020304" pitchFamily="18" charset="0"/>
              </a:rPr>
              <a:t>　　　　　指定の取り消し又は業務の停止などの措置の手続きに入る場合。</a:t>
            </a:r>
          </a:p>
        </p:txBody>
      </p:sp>
      <p:sp>
        <p:nvSpPr>
          <p:cNvPr id="46" name="テキスト ボックス 45">
            <a:extLst>
              <a:ext uri="{FF2B5EF4-FFF2-40B4-BE49-F238E27FC236}">
                <a16:creationId xmlns:a16="http://schemas.microsoft.com/office/drawing/2014/main" id="{436CC5D6-8DDA-4039-995E-A766FB9FA474}"/>
              </a:ext>
            </a:extLst>
          </p:cNvPr>
          <p:cNvSpPr txBox="1"/>
          <p:nvPr/>
        </p:nvSpPr>
        <p:spPr>
          <a:xfrm>
            <a:off x="5890319" y="848249"/>
            <a:ext cx="1655462" cy="246221"/>
          </a:xfrm>
          <a:prstGeom prst="rect">
            <a:avLst/>
          </a:prstGeom>
          <a:noFill/>
        </p:spPr>
        <p:txBody>
          <a:bodyPr wrap="square" rtlCol="0">
            <a:spAutoFit/>
          </a:bodyPr>
          <a:lstStyle/>
          <a:p>
            <a:r>
              <a:rPr lang="ja-JP" altLang="en-US" sz="1000" dirty="0">
                <a:effectLst/>
                <a:latin typeface="BIZ UDPゴシック" panose="020B0400000000000000" pitchFamily="50" charset="-128"/>
                <a:ea typeface="BIZ UDPゴシック" panose="020B0400000000000000" pitchFamily="50" charset="-128"/>
                <a:cs typeface="Times New Roman" panose="02020603050405020304" pitchFamily="18" charset="0"/>
              </a:rPr>
              <a:t>表１　公衆災害の評価基準</a:t>
            </a:r>
          </a:p>
        </p:txBody>
      </p:sp>
      <p:sp>
        <p:nvSpPr>
          <p:cNvPr id="47" name="テキスト ボックス 46">
            <a:extLst>
              <a:ext uri="{FF2B5EF4-FFF2-40B4-BE49-F238E27FC236}">
                <a16:creationId xmlns:a16="http://schemas.microsoft.com/office/drawing/2014/main" id="{5E57CB82-26F6-4CF8-B13D-E458768D20B2}"/>
              </a:ext>
            </a:extLst>
          </p:cNvPr>
          <p:cNvSpPr txBox="1"/>
          <p:nvPr/>
        </p:nvSpPr>
        <p:spPr>
          <a:xfrm>
            <a:off x="9460884" y="848249"/>
            <a:ext cx="1655462" cy="246221"/>
          </a:xfrm>
          <a:prstGeom prst="rect">
            <a:avLst/>
          </a:prstGeom>
          <a:noFill/>
        </p:spPr>
        <p:txBody>
          <a:bodyPr wrap="square" rtlCol="0">
            <a:spAutoFit/>
          </a:bodyPr>
          <a:lstStyle/>
          <a:p>
            <a:r>
              <a:rPr lang="ja-JP" altLang="en-US" sz="1000" dirty="0">
                <a:effectLst/>
                <a:latin typeface="BIZ UDPゴシック" panose="020B0400000000000000" pitchFamily="50" charset="-128"/>
                <a:ea typeface="BIZ UDPゴシック" panose="020B0400000000000000" pitchFamily="50" charset="-128"/>
                <a:cs typeface="Times New Roman" panose="02020603050405020304" pitchFamily="18" charset="0"/>
              </a:rPr>
              <a:t>表２　労働災害の評価基準</a:t>
            </a:r>
          </a:p>
        </p:txBody>
      </p:sp>
      <p:sp>
        <p:nvSpPr>
          <p:cNvPr id="45" name="Text Box 17">
            <a:extLst>
              <a:ext uri="{FF2B5EF4-FFF2-40B4-BE49-F238E27FC236}">
                <a16:creationId xmlns:a16="http://schemas.microsoft.com/office/drawing/2014/main" id="{1239E6A1-8360-4206-9F15-BF33B7211CEE}"/>
              </a:ext>
            </a:extLst>
          </p:cNvPr>
          <p:cNvSpPr txBox="1">
            <a:spLocks noChangeArrowheads="1"/>
          </p:cNvSpPr>
          <p:nvPr/>
        </p:nvSpPr>
        <p:spPr bwMode="auto">
          <a:xfrm>
            <a:off x="0" y="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評価項目の分類①</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cxnSp>
        <p:nvCxnSpPr>
          <p:cNvPr id="4" name="直線矢印コネクタ 3">
            <a:extLst>
              <a:ext uri="{FF2B5EF4-FFF2-40B4-BE49-F238E27FC236}">
                <a16:creationId xmlns:a16="http://schemas.microsoft.com/office/drawing/2014/main" id="{A08A1873-6417-4881-BB10-5D6F5A3FAC79}"/>
              </a:ext>
            </a:extLst>
          </p:cNvPr>
          <p:cNvCxnSpPr>
            <a:cxnSpLocks/>
            <a:endCxn id="2" idx="1"/>
          </p:cNvCxnSpPr>
          <p:nvPr/>
        </p:nvCxnSpPr>
        <p:spPr>
          <a:xfrm>
            <a:off x="1851731" y="2049780"/>
            <a:ext cx="3137163" cy="1420701"/>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A62752AF-9131-4B0E-ABC6-B13BA73DE0B6}"/>
              </a:ext>
            </a:extLst>
          </p:cNvPr>
          <p:cNvCxnSpPr>
            <a:cxnSpLocks/>
            <a:endCxn id="37" idx="1"/>
          </p:cNvCxnSpPr>
          <p:nvPr/>
        </p:nvCxnSpPr>
        <p:spPr>
          <a:xfrm>
            <a:off x="1851731" y="2354580"/>
            <a:ext cx="3137162" cy="2336445"/>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45218F62-6B20-4730-8F49-44FCE0A28336}"/>
              </a:ext>
            </a:extLst>
          </p:cNvPr>
          <p:cNvCxnSpPr>
            <a:cxnSpLocks/>
            <a:endCxn id="39" idx="1"/>
          </p:cNvCxnSpPr>
          <p:nvPr/>
        </p:nvCxnSpPr>
        <p:spPr>
          <a:xfrm>
            <a:off x="2004060" y="2665332"/>
            <a:ext cx="2984834" cy="3353629"/>
          </a:xfrm>
          <a:prstGeom prst="straightConnector1">
            <a:avLst/>
          </a:prstGeom>
          <a:ln w="12700">
            <a:solidFill>
              <a:schemeClr val="tx1"/>
            </a:solidFill>
            <a:headEnd type="ova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47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7">
            <a:extLst>
              <a:ext uri="{FF2B5EF4-FFF2-40B4-BE49-F238E27FC236}">
                <a16:creationId xmlns:a16="http://schemas.microsoft.com/office/drawing/2014/main" id="{D363E3B0-325C-4373-A585-F9A4139F03BF}"/>
              </a:ext>
            </a:extLst>
          </p:cNvPr>
          <p:cNvSpPr txBox="1">
            <a:spLocks noChangeArrowheads="1"/>
          </p:cNvSpPr>
          <p:nvPr/>
        </p:nvSpPr>
        <p:spPr bwMode="auto">
          <a:xfrm>
            <a:off x="358931" y="1289325"/>
            <a:ext cx="4904250" cy="2269215"/>
          </a:xfrm>
          <a:prstGeom prst="rect">
            <a:avLst/>
          </a:prstGeom>
          <a:noFill/>
          <a:ln>
            <a:noFill/>
          </a:ln>
        </p:spPr>
        <p:txBody>
          <a:bodyPr rot="0" vert="horz" wrap="square" lIns="74295" tIns="8890" rIns="74295" bIns="8890" anchor="t" anchorCtr="0" upright="1">
            <a:noAutofit/>
          </a:bodyPr>
          <a:lstStyle/>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○施設の設置目的及び管理方針に沿った管理運営</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○平等利用</a:t>
            </a:r>
            <a:endPar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○トラブルの未然防止</a:t>
            </a:r>
            <a:endParaRPr lang="ja-JP" altLang="en-US" sz="1400" kern="100" dirty="0">
              <a:solidFill>
                <a:schemeClr val="bg1">
                  <a:lumMod val="65000"/>
                </a:schemeClr>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○府施策との整合</a:t>
            </a:r>
          </a:p>
          <a:p>
            <a:pPr algn="just">
              <a:lnSpc>
                <a:spcPct val="150000"/>
              </a:lnSpc>
            </a:pPr>
            <a:r>
              <a:rPr lang="ja-JP" altLang="en-US" sz="12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（①府公共事業への協力②就労支援③障がい者雇用率</a:t>
            </a:r>
          </a:p>
          <a:p>
            <a:pPr algn="just">
              <a:lnSpc>
                <a:spcPct val="150000"/>
              </a:lnSpc>
            </a:pPr>
            <a:r>
              <a:rPr lang="ja-JP" altLang="en-US" sz="12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　　④知的障がい者の継続雇用⑤府民参加・</a:t>
            </a:r>
            <a:r>
              <a:rPr lang="en-US" altLang="ja-JP" sz="12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NPO</a:t>
            </a:r>
            <a:r>
              <a:rPr lang="ja-JP" altLang="en-US" sz="12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との協働⑥環境問題）</a:t>
            </a:r>
            <a:endParaRPr lang="en-US" altLang="ja-JP" sz="12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○必置技術者</a:t>
            </a:r>
          </a:p>
        </p:txBody>
      </p:sp>
      <p:sp>
        <p:nvSpPr>
          <p:cNvPr id="13" name="テキスト ボックス 12">
            <a:extLst>
              <a:ext uri="{FF2B5EF4-FFF2-40B4-BE49-F238E27FC236}">
                <a16:creationId xmlns:a16="http://schemas.microsoft.com/office/drawing/2014/main" id="{9DB00A28-F445-4B43-813A-2A11C80C22E2}"/>
              </a:ext>
            </a:extLst>
          </p:cNvPr>
          <p:cNvSpPr txBox="1"/>
          <p:nvPr/>
        </p:nvSpPr>
        <p:spPr>
          <a:xfrm>
            <a:off x="8431140" y="2034565"/>
            <a:ext cx="636713" cy="276999"/>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できた</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16" name="Text Box 17">
            <a:extLst>
              <a:ext uri="{FF2B5EF4-FFF2-40B4-BE49-F238E27FC236}">
                <a16:creationId xmlns:a16="http://schemas.microsoft.com/office/drawing/2014/main" id="{CD0AC92D-30A5-47A1-855F-330351344A66}"/>
              </a:ext>
            </a:extLst>
          </p:cNvPr>
          <p:cNvSpPr txBox="1">
            <a:spLocks noChangeArrowheads="1"/>
          </p:cNvSpPr>
          <p:nvPr/>
        </p:nvSpPr>
        <p:spPr bwMode="auto">
          <a:xfrm>
            <a:off x="0" y="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評価項目の分類②</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Text Box 17">
            <a:extLst>
              <a:ext uri="{FF2B5EF4-FFF2-40B4-BE49-F238E27FC236}">
                <a16:creationId xmlns:a16="http://schemas.microsoft.com/office/drawing/2014/main" id="{7FEC8A21-B161-4BDE-A3F2-20675CC26CD1}"/>
              </a:ext>
            </a:extLst>
          </p:cNvPr>
          <p:cNvSpPr txBox="1">
            <a:spLocks noChangeArrowheads="1"/>
          </p:cNvSpPr>
          <p:nvPr/>
        </p:nvSpPr>
        <p:spPr bwMode="auto">
          <a:xfrm>
            <a:off x="125740" y="527924"/>
            <a:ext cx="4904251" cy="512989"/>
          </a:xfrm>
          <a:prstGeom prst="rect">
            <a:avLst/>
          </a:prstGeom>
          <a:noFill/>
          <a:ln>
            <a:noFill/>
          </a:ln>
        </p:spPr>
        <p:txBody>
          <a:bodyPr rot="0" vert="horz" wrap="square" lIns="74295" tIns="8890" rIns="74295" bIns="8890" anchor="t" anchorCtr="0" upright="1">
            <a:noAutofit/>
          </a:bodyPr>
          <a:lstStyle/>
          <a:p>
            <a:pPr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達成することが必要な項目</a:t>
            </a:r>
            <a:endParaRPr lang="ja-JP"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 name="四角形: 角を丸くする 1">
            <a:extLst>
              <a:ext uri="{FF2B5EF4-FFF2-40B4-BE49-F238E27FC236}">
                <a16:creationId xmlns:a16="http://schemas.microsoft.com/office/drawing/2014/main" id="{B0C2A98F-19D3-41CE-BAA6-AD8D43CDF466}"/>
              </a:ext>
            </a:extLst>
          </p:cNvPr>
          <p:cNvSpPr/>
          <p:nvPr/>
        </p:nvSpPr>
        <p:spPr>
          <a:xfrm>
            <a:off x="7299768" y="829330"/>
            <a:ext cx="1932971" cy="91999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l"/>
            <a:r>
              <a:rPr lang="ja-JP" altLang="en-US"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〇結果</a:t>
            </a:r>
            <a:endParaRPr lang="en-US" altLang="ja-JP"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・達成できたか</a:t>
            </a:r>
            <a:endParaRPr kumimoji="1" lang="ja-JP" altLang="en-US" sz="1400" dirty="0">
              <a:solidFill>
                <a:schemeClr val="bg1"/>
              </a:solidFill>
            </a:endParaRPr>
          </a:p>
        </p:txBody>
      </p:sp>
      <p:sp>
        <p:nvSpPr>
          <p:cNvPr id="19" name="四角形: 角を丸くする 18">
            <a:extLst>
              <a:ext uri="{FF2B5EF4-FFF2-40B4-BE49-F238E27FC236}">
                <a16:creationId xmlns:a16="http://schemas.microsoft.com/office/drawing/2014/main" id="{A126E874-3A2E-40F3-822A-241296F1A919}"/>
              </a:ext>
            </a:extLst>
          </p:cNvPr>
          <p:cNvSpPr/>
          <p:nvPr/>
        </p:nvSpPr>
        <p:spPr>
          <a:xfrm>
            <a:off x="6096000" y="3166762"/>
            <a:ext cx="4340505" cy="919992"/>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l"/>
            <a:r>
              <a:rPr lang="ja-JP" altLang="en-US" sz="16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〇プロセス</a:t>
            </a:r>
            <a:endParaRPr lang="en-US"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・研修等を通じて認識共有、意識向上を図ったか</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・過年度の評価結果等を反映させたか</a:t>
            </a:r>
            <a:endParaRPr kumimoji="1" lang="ja-JP" altLang="en-US" sz="1200" dirty="0">
              <a:solidFill>
                <a:schemeClr val="bg1"/>
              </a:solidFill>
            </a:endParaRPr>
          </a:p>
        </p:txBody>
      </p:sp>
      <p:cxnSp>
        <p:nvCxnSpPr>
          <p:cNvPr id="5" name="直線矢印コネクタ 4">
            <a:extLst>
              <a:ext uri="{FF2B5EF4-FFF2-40B4-BE49-F238E27FC236}">
                <a16:creationId xmlns:a16="http://schemas.microsoft.com/office/drawing/2014/main" id="{C9784C0A-03D0-4DD0-8E0B-6CDD0E95112D}"/>
              </a:ext>
            </a:extLst>
          </p:cNvPr>
          <p:cNvCxnSpPr>
            <a:stCxn id="2" idx="2"/>
            <a:endCxn id="19" idx="0"/>
          </p:cNvCxnSpPr>
          <p:nvPr/>
        </p:nvCxnSpPr>
        <p:spPr>
          <a:xfrm flipH="1">
            <a:off x="8266253" y="1749322"/>
            <a:ext cx="1" cy="1417440"/>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2BFAE7D1-AE93-4C49-A5F5-D068289CC6B9}"/>
              </a:ext>
            </a:extLst>
          </p:cNvPr>
          <p:cNvCxnSpPr>
            <a:cxnSpLocks/>
          </p:cNvCxnSpPr>
          <p:nvPr/>
        </p:nvCxnSpPr>
        <p:spPr>
          <a:xfrm flipH="1">
            <a:off x="7189809" y="4086754"/>
            <a:ext cx="1" cy="930002"/>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BF7AF823-7A0A-4396-BF02-FC572B089C16}"/>
              </a:ext>
            </a:extLst>
          </p:cNvPr>
          <p:cNvCxnSpPr>
            <a:cxnSpLocks/>
          </p:cNvCxnSpPr>
          <p:nvPr/>
        </p:nvCxnSpPr>
        <p:spPr>
          <a:xfrm flipH="1">
            <a:off x="9407229" y="4086754"/>
            <a:ext cx="1" cy="930002"/>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237EE8CE-C146-4FD7-A77F-B9CC097FFBF4}"/>
              </a:ext>
            </a:extLst>
          </p:cNvPr>
          <p:cNvCxnSpPr>
            <a:cxnSpLocks/>
          </p:cNvCxnSpPr>
          <p:nvPr/>
        </p:nvCxnSpPr>
        <p:spPr>
          <a:xfrm>
            <a:off x="8266252" y="2319276"/>
            <a:ext cx="1140977" cy="0"/>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7">
            <a:extLst>
              <a:ext uri="{FF2B5EF4-FFF2-40B4-BE49-F238E27FC236}">
                <a16:creationId xmlns:a16="http://schemas.microsoft.com/office/drawing/2014/main" id="{C60BB025-CA97-4CAF-8B19-620434245E01}"/>
              </a:ext>
            </a:extLst>
          </p:cNvPr>
          <p:cNvSpPr txBox="1">
            <a:spLocks noChangeArrowheads="1"/>
          </p:cNvSpPr>
          <p:nvPr/>
        </p:nvSpPr>
        <p:spPr bwMode="auto">
          <a:xfrm>
            <a:off x="9407229" y="2152765"/>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6" name="Text Box 17">
            <a:extLst>
              <a:ext uri="{FF2B5EF4-FFF2-40B4-BE49-F238E27FC236}">
                <a16:creationId xmlns:a16="http://schemas.microsoft.com/office/drawing/2014/main" id="{C86CEC60-30BA-414E-B9E2-6A09302CF83B}"/>
              </a:ext>
            </a:extLst>
          </p:cNvPr>
          <p:cNvSpPr txBox="1">
            <a:spLocks noChangeArrowheads="1"/>
          </p:cNvSpPr>
          <p:nvPr/>
        </p:nvSpPr>
        <p:spPr bwMode="auto">
          <a:xfrm>
            <a:off x="6748741" y="5064554"/>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7" name="Text Box 17">
            <a:extLst>
              <a:ext uri="{FF2B5EF4-FFF2-40B4-BE49-F238E27FC236}">
                <a16:creationId xmlns:a16="http://schemas.microsoft.com/office/drawing/2014/main" id="{8AD0EDE6-B39C-48D8-95AD-5F1A0FF38D17}"/>
              </a:ext>
            </a:extLst>
          </p:cNvPr>
          <p:cNvSpPr txBox="1">
            <a:spLocks noChangeArrowheads="1"/>
          </p:cNvSpPr>
          <p:nvPr/>
        </p:nvSpPr>
        <p:spPr bwMode="auto">
          <a:xfrm>
            <a:off x="8991001" y="5064554"/>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8" name="テキスト ボックス 27">
            <a:extLst>
              <a:ext uri="{FF2B5EF4-FFF2-40B4-BE49-F238E27FC236}">
                <a16:creationId xmlns:a16="http://schemas.microsoft.com/office/drawing/2014/main" id="{D05ABC18-85FA-48D9-91E1-C729F8B568EE}"/>
              </a:ext>
            </a:extLst>
          </p:cNvPr>
          <p:cNvSpPr txBox="1"/>
          <p:nvPr/>
        </p:nvSpPr>
        <p:spPr>
          <a:xfrm>
            <a:off x="8289753" y="2653474"/>
            <a:ext cx="1077539" cy="276999"/>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できなかった</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D37B953E-3CB0-4019-95C3-6F4DE26BFDAF}"/>
              </a:ext>
            </a:extLst>
          </p:cNvPr>
          <p:cNvSpPr txBox="1"/>
          <p:nvPr/>
        </p:nvSpPr>
        <p:spPr>
          <a:xfrm>
            <a:off x="7189809" y="4298654"/>
            <a:ext cx="950901" cy="461665"/>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問題がない</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（実施した）</a:t>
            </a:r>
          </a:p>
        </p:txBody>
      </p:sp>
      <p:sp>
        <p:nvSpPr>
          <p:cNvPr id="30" name="テキスト ボックス 29">
            <a:extLst>
              <a:ext uri="{FF2B5EF4-FFF2-40B4-BE49-F238E27FC236}">
                <a16:creationId xmlns:a16="http://schemas.microsoft.com/office/drawing/2014/main" id="{F020C20B-B938-4378-A512-994607FB46DA}"/>
              </a:ext>
            </a:extLst>
          </p:cNvPr>
          <p:cNvSpPr txBox="1"/>
          <p:nvPr/>
        </p:nvSpPr>
        <p:spPr>
          <a:xfrm>
            <a:off x="9423054" y="4298654"/>
            <a:ext cx="1385316" cy="461665"/>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問題がある</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（実施していない）</a:t>
            </a:r>
          </a:p>
        </p:txBody>
      </p:sp>
    </p:spTree>
    <p:extLst>
      <p:ext uri="{BB962C8B-B14F-4D97-AF65-F5344CB8AC3E}">
        <p14:creationId xmlns:p14="http://schemas.microsoft.com/office/powerpoint/2010/main" val="2168700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7">
            <a:extLst>
              <a:ext uri="{FF2B5EF4-FFF2-40B4-BE49-F238E27FC236}">
                <a16:creationId xmlns:a16="http://schemas.microsoft.com/office/drawing/2014/main" id="{7EA4D97D-05A0-4F75-AA69-7751F3F2971F}"/>
              </a:ext>
            </a:extLst>
          </p:cNvPr>
          <p:cNvSpPr txBox="1">
            <a:spLocks noChangeArrowheads="1"/>
          </p:cNvSpPr>
          <p:nvPr/>
        </p:nvSpPr>
        <p:spPr bwMode="auto">
          <a:xfrm>
            <a:off x="358931" y="1289326"/>
            <a:ext cx="4671060" cy="2114580"/>
          </a:xfrm>
          <a:prstGeom prst="rect">
            <a:avLst/>
          </a:prstGeom>
          <a:noFill/>
          <a:ln>
            <a:noFill/>
          </a:ln>
        </p:spPr>
        <p:txBody>
          <a:bodyPr rot="0" vert="horz" wrap="square" lIns="74295" tIns="8890" rIns="74295" bIns="8890" anchor="t" anchorCtr="0" upright="1">
            <a:noAutofit/>
          </a:bodyPr>
          <a:lstStyle/>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○草地、樹木、花壇等管理</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○園内清掃</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○プールの運営管理</a:t>
            </a:r>
            <a:endPar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〇運動施設の運営管理</a:t>
            </a:r>
            <a:endPar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○管理体制・職員配置</a:t>
            </a:r>
          </a:p>
        </p:txBody>
      </p:sp>
      <p:sp>
        <p:nvSpPr>
          <p:cNvPr id="23" name="Text Box 17">
            <a:extLst>
              <a:ext uri="{FF2B5EF4-FFF2-40B4-BE49-F238E27FC236}">
                <a16:creationId xmlns:a16="http://schemas.microsoft.com/office/drawing/2014/main" id="{5CB9882E-8F3B-4DA5-9DF2-9E8952F61589}"/>
              </a:ext>
            </a:extLst>
          </p:cNvPr>
          <p:cNvSpPr txBox="1">
            <a:spLocks noChangeArrowheads="1"/>
          </p:cNvSpPr>
          <p:nvPr/>
        </p:nvSpPr>
        <p:spPr bwMode="auto">
          <a:xfrm>
            <a:off x="0" y="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評価項目の分類③</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5" name="Text Box 17">
            <a:extLst>
              <a:ext uri="{FF2B5EF4-FFF2-40B4-BE49-F238E27FC236}">
                <a16:creationId xmlns:a16="http://schemas.microsoft.com/office/drawing/2014/main" id="{B3251968-A151-4136-8AA9-6FC67E959907}"/>
              </a:ext>
            </a:extLst>
          </p:cNvPr>
          <p:cNvSpPr txBox="1">
            <a:spLocks noChangeArrowheads="1"/>
          </p:cNvSpPr>
          <p:nvPr/>
        </p:nvSpPr>
        <p:spPr bwMode="auto">
          <a:xfrm>
            <a:off x="125740" y="527924"/>
            <a:ext cx="4904251" cy="512989"/>
          </a:xfrm>
          <a:prstGeom prst="rect">
            <a:avLst/>
          </a:prstGeom>
          <a:noFill/>
          <a:ln>
            <a:noFill/>
          </a:ln>
        </p:spPr>
        <p:txBody>
          <a:bodyPr rot="0" vert="horz" wrap="square" lIns="74295" tIns="8890" rIns="74295" bIns="8890" anchor="t" anchorCtr="0" upright="1">
            <a:noAutofit/>
          </a:bodyPr>
          <a:lstStyle/>
          <a:p>
            <a:pPr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数値規定を満たすことを標準とし、</a:t>
            </a:r>
          </a:p>
          <a:p>
            <a:pPr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自助努力により標準を上回る</a:t>
            </a:r>
            <a:r>
              <a:rPr lang="ja-JP" altLang="en-US" sz="1600" kern="100" dirty="0">
                <a:latin typeface="BIZ UDPゴシック" panose="020B0400000000000000" pitchFamily="50" charset="-128"/>
                <a:ea typeface="BIZ UDPゴシック" panose="020B0400000000000000" pitchFamily="50" charset="-128"/>
                <a:cs typeface="Times New Roman" panose="02020603050405020304" pitchFamily="18" charset="0"/>
              </a:rPr>
              <a:t>こと</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が可能な項目</a:t>
            </a:r>
            <a:endParaRPr lang="ja-JP"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26" name="テキスト ボックス 25">
            <a:extLst>
              <a:ext uri="{FF2B5EF4-FFF2-40B4-BE49-F238E27FC236}">
                <a16:creationId xmlns:a16="http://schemas.microsoft.com/office/drawing/2014/main" id="{6F54F571-2854-4DD5-8DF6-6803E25DF5AD}"/>
              </a:ext>
            </a:extLst>
          </p:cNvPr>
          <p:cNvSpPr txBox="1"/>
          <p:nvPr/>
        </p:nvSpPr>
        <p:spPr>
          <a:xfrm>
            <a:off x="7002719" y="3066697"/>
            <a:ext cx="774571" cy="276999"/>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問題なし</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7" name="四角形: 角を丸くする 26">
            <a:extLst>
              <a:ext uri="{FF2B5EF4-FFF2-40B4-BE49-F238E27FC236}">
                <a16:creationId xmlns:a16="http://schemas.microsoft.com/office/drawing/2014/main" id="{9EED6F09-2184-4C9B-892A-4C60C15E1813}"/>
              </a:ext>
            </a:extLst>
          </p:cNvPr>
          <p:cNvSpPr/>
          <p:nvPr/>
        </p:nvSpPr>
        <p:spPr>
          <a:xfrm>
            <a:off x="5572107" y="527924"/>
            <a:ext cx="2523281" cy="108714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l"/>
            <a:r>
              <a:rPr lang="ja-JP" altLang="en-US"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〇結果</a:t>
            </a:r>
            <a:endParaRPr lang="en-US" altLang="ja-JP"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・施設の管理状況</a:t>
            </a: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・利用者の反響</a:t>
            </a: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・課題の解決度合い</a:t>
            </a:r>
          </a:p>
        </p:txBody>
      </p:sp>
      <p:sp>
        <p:nvSpPr>
          <p:cNvPr id="28" name="四角形: 角を丸くする 27">
            <a:extLst>
              <a:ext uri="{FF2B5EF4-FFF2-40B4-BE49-F238E27FC236}">
                <a16:creationId xmlns:a16="http://schemas.microsoft.com/office/drawing/2014/main" id="{D8A2B11F-6978-43AC-8DAE-12E3E0A03917}"/>
              </a:ext>
            </a:extLst>
          </p:cNvPr>
          <p:cNvSpPr/>
          <p:nvPr/>
        </p:nvSpPr>
        <p:spPr>
          <a:xfrm>
            <a:off x="4663495" y="4047662"/>
            <a:ext cx="4340505" cy="1217982"/>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l"/>
            <a:r>
              <a:rPr lang="ja-JP" altLang="en-US" sz="16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〇プロセス</a:t>
            </a:r>
            <a:endParaRPr lang="en-US"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・定量的：実施回数、配備人数等が規定以上か</a:t>
            </a: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・業務計画書の策定等がなされたか</a:t>
            </a: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・過年度の評価結果等を反映させたか</a:t>
            </a:r>
          </a:p>
        </p:txBody>
      </p:sp>
      <p:cxnSp>
        <p:nvCxnSpPr>
          <p:cNvPr id="29" name="直線矢印コネクタ 28">
            <a:extLst>
              <a:ext uri="{FF2B5EF4-FFF2-40B4-BE49-F238E27FC236}">
                <a16:creationId xmlns:a16="http://schemas.microsoft.com/office/drawing/2014/main" id="{0FAF1292-0B66-407B-8B0E-1B30AE57217E}"/>
              </a:ext>
            </a:extLst>
          </p:cNvPr>
          <p:cNvCxnSpPr>
            <a:cxnSpLocks/>
            <a:stCxn id="27" idx="2"/>
            <a:endCxn id="28" idx="0"/>
          </p:cNvCxnSpPr>
          <p:nvPr/>
        </p:nvCxnSpPr>
        <p:spPr>
          <a:xfrm>
            <a:off x="6833748" y="1615070"/>
            <a:ext cx="0" cy="2432592"/>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B5EBF19B-1CE8-4557-B44B-6341608AEBBD}"/>
              </a:ext>
            </a:extLst>
          </p:cNvPr>
          <p:cNvCxnSpPr>
            <a:cxnSpLocks/>
          </p:cNvCxnSpPr>
          <p:nvPr/>
        </p:nvCxnSpPr>
        <p:spPr>
          <a:xfrm>
            <a:off x="5757304" y="5265644"/>
            <a:ext cx="1" cy="773444"/>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66025CAF-7BC0-4286-8F65-499772DBE10E}"/>
              </a:ext>
            </a:extLst>
          </p:cNvPr>
          <p:cNvCxnSpPr>
            <a:cxnSpLocks/>
          </p:cNvCxnSpPr>
          <p:nvPr/>
        </p:nvCxnSpPr>
        <p:spPr>
          <a:xfrm>
            <a:off x="7974724" y="5265644"/>
            <a:ext cx="1" cy="773444"/>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BABACECE-3792-4C6D-B38D-21902DE5ACD7}"/>
              </a:ext>
            </a:extLst>
          </p:cNvPr>
          <p:cNvCxnSpPr>
            <a:cxnSpLocks/>
          </p:cNvCxnSpPr>
          <p:nvPr/>
        </p:nvCxnSpPr>
        <p:spPr>
          <a:xfrm>
            <a:off x="6833747" y="3350765"/>
            <a:ext cx="1140977" cy="0"/>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 Box 17">
            <a:extLst>
              <a:ext uri="{FF2B5EF4-FFF2-40B4-BE49-F238E27FC236}">
                <a16:creationId xmlns:a16="http://schemas.microsoft.com/office/drawing/2014/main" id="{C7A0AEDD-713A-441F-A47D-04642AE36B70}"/>
              </a:ext>
            </a:extLst>
          </p:cNvPr>
          <p:cNvSpPr txBox="1">
            <a:spLocks noChangeArrowheads="1"/>
          </p:cNvSpPr>
          <p:nvPr/>
        </p:nvSpPr>
        <p:spPr bwMode="auto">
          <a:xfrm>
            <a:off x="7974724" y="3184254"/>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4" name="Text Box 17">
            <a:extLst>
              <a:ext uri="{FF2B5EF4-FFF2-40B4-BE49-F238E27FC236}">
                <a16:creationId xmlns:a16="http://schemas.microsoft.com/office/drawing/2014/main" id="{F48AD77E-3DBE-45DE-9FE9-B9AAD95EFD46}"/>
              </a:ext>
            </a:extLst>
          </p:cNvPr>
          <p:cNvSpPr txBox="1">
            <a:spLocks noChangeArrowheads="1"/>
          </p:cNvSpPr>
          <p:nvPr/>
        </p:nvSpPr>
        <p:spPr bwMode="auto">
          <a:xfrm>
            <a:off x="5316236" y="6086886"/>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latin typeface="BIZ UDPゴシック" panose="020B0400000000000000" pitchFamily="50" charset="-128"/>
                <a:ea typeface="BIZ UDPゴシック" panose="020B0400000000000000" pitchFamily="50" charset="-128"/>
                <a:cs typeface="Times New Roman" panose="02020603050405020304" pitchFamily="18" charset="0"/>
              </a:rPr>
              <a:t>B</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5" name="Text Box 17">
            <a:extLst>
              <a:ext uri="{FF2B5EF4-FFF2-40B4-BE49-F238E27FC236}">
                <a16:creationId xmlns:a16="http://schemas.microsoft.com/office/drawing/2014/main" id="{468B1902-E33C-4E0C-8B82-51736AFDC5D7}"/>
              </a:ext>
            </a:extLst>
          </p:cNvPr>
          <p:cNvSpPr txBox="1">
            <a:spLocks noChangeArrowheads="1"/>
          </p:cNvSpPr>
          <p:nvPr/>
        </p:nvSpPr>
        <p:spPr bwMode="auto">
          <a:xfrm>
            <a:off x="7558496" y="6086886"/>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F0019241-C5F1-4062-A549-BDE4C5CE9AFE}"/>
              </a:ext>
            </a:extLst>
          </p:cNvPr>
          <p:cNvSpPr txBox="1"/>
          <p:nvPr/>
        </p:nvSpPr>
        <p:spPr>
          <a:xfrm>
            <a:off x="6833747" y="3601386"/>
            <a:ext cx="777777" cy="276999"/>
          </a:xfrm>
          <a:prstGeom prst="rect">
            <a:avLst/>
          </a:prstGeom>
          <a:noFill/>
        </p:spPr>
        <p:txBody>
          <a:bodyPr wrap="none" rtlCol="0">
            <a:spAutoFit/>
          </a:bodyPr>
          <a:lstStyle/>
          <a:p>
            <a:r>
              <a:rPr kumimoji="1" lang="ja-JP" altLang="en-US" sz="1200" dirty="0">
                <a:latin typeface="BIZ UDPゴシック" panose="020B0400000000000000" pitchFamily="50" charset="-128"/>
                <a:ea typeface="BIZ UDPゴシック" panose="020B0400000000000000" pitchFamily="50" charset="-128"/>
              </a:rPr>
              <a:t>問題あり</a:t>
            </a:r>
          </a:p>
        </p:txBody>
      </p:sp>
      <p:sp>
        <p:nvSpPr>
          <p:cNvPr id="37" name="テキスト ボックス 36">
            <a:extLst>
              <a:ext uri="{FF2B5EF4-FFF2-40B4-BE49-F238E27FC236}">
                <a16:creationId xmlns:a16="http://schemas.microsoft.com/office/drawing/2014/main" id="{3B84DE2F-E55D-4FA7-A2BC-84AD9E7A70CD}"/>
              </a:ext>
            </a:extLst>
          </p:cNvPr>
          <p:cNvSpPr txBox="1"/>
          <p:nvPr/>
        </p:nvSpPr>
        <p:spPr>
          <a:xfrm>
            <a:off x="5757304" y="5350286"/>
            <a:ext cx="950901" cy="461665"/>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問題がない</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（実施した）</a:t>
            </a:r>
          </a:p>
        </p:txBody>
      </p:sp>
      <p:sp>
        <p:nvSpPr>
          <p:cNvPr id="38" name="テキスト ボックス 37">
            <a:extLst>
              <a:ext uri="{FF2B5EF4-FFF2-40B4-BE49-F238E27FC236}">
                <a16:creationId xmlns:a16="http://schemas.microsoft.com/office/drawing/2014/main" id="{EFE153A8-B204-4063-95CB-07711802334E}"/>
              </a:ext>
            </a:extLst>
          </p:cNvPr>
          <p:cNvSpPr txBox="1"/>
          <p:nvPr/>
        </p:nvSpPr>
        <p:spPr>
          <a:xfrm>
            <a:off x="7990549" y="5350286"/>
            <a:ext cx="1385316" cy="461665"/>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問題がある</a:t>
            </a:r>
            <a:endParaRPr lang="en-US" altLang="ja-JP" sz="1200" dirty="0">
              <a:latin typeface="BIZ UDPゴシック" panose="020B0400000000000000" pitchFamily="50" charset="-128"/>
              <a:ea typeface="BIZ UDPゴシック" panose="020B0400000000000000" pitchFamily="50" charset="-128"/>
            </a:endParaRPr>
          </a:p>
          <a:p>
            <a:r>
              <a:rPr kumimoji="1" lang="ja-JP" altLang="en-US" sz="1200" dirty="0">
                <a:latin typeface="BIZ UDPゴシック" panose="020B0400000000000000" pitchFamily="50" charset="-128"/>
                <a:ea typeface="BIZ UDPゴシック" panose="020B0400000000000000" pitchFamily="50" charset="-128"/>
              </a:rPr>
              <a:t>（実施していない）</a:t>
            </a:r>
          </a:p>
        </p:txBody>
      </p:sp>
      <p:sp>
        <p:nvSpPr>
          <p:cNvPr id="43" name="Text Box 17">
            <a:extLst>
              <a:ext uri="{FF2B5EF4-FFF2-40B4-BE49-F238E27FC236}">
                <a16:creationId xmlns:a16="http://schemas.microsoft.com/office/drawing/2014/main" id="{05D9BA20-748C-45A3-9A64-4BD14BE45D17}"/>
              </a:ext>
            </a:extLst>
          </p:cNvPr>
          <p:cNvSpPr txBox="1">
            <a:spLocks noChangeArrowheads="1"/>
          </p:cNvSpPr>
          <p:nvPr/>
        </p:nvSpPr>
        <p:spPr bwMode="auto">
          <a:xfrm>
            <a:off x="10037060" y="3184254"/>
            <a:ext cx="882136" cy="369334"/>
          </a:xfrm>
          <a:prstGeom prst="rect">
            <a:avLst/>
          </a:prstGeom>
          <a:noFill/>
          <a:ln>
            <a:noFill/>
          </a:ln>
        </p:spPr>
        <p:txBody>
          <a:bodyPr rot="0" vert="horz" wrap="square" lIns="74295" tIns="8890" rIns="74295" bIns="8890" anchor="t" anchorCtr="0" upright="1">
            <a:noAutofit/>
          </a:bodyPr>
          <a:lstStyle/>
          <a:p>
            <a:pPr algn="just"/>
            <a:r>
              <a:rPr lang="en-US" altLang="ja-JP"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S</a:t>
            </a:r>
            <a:r>
              <a:rPr lang="ja-JP" altLang="en-US"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評価</a:t>
            </a:r>
            <a:endParaRPr 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45" name="四角形: 角を丸くする 44">
            <a:extLst>
              <a:ext uri="{FF2B5EF4-FFF2-40B4-BE49-F238E27FC236}">
                <a16:creationId xmlns:a16="http://schemas.microsoft.com/office/drawing/2014/main" id="{EB44F061-13A7-46BD-9BE2-900EAC54C12C}"/>
              </a:ext>
            </a:extLst>
          </p:cNvPr>
          <p:cNvSpPr/>
          <p:nvPr/>
        </p:nvSpPr>
        <p:spPr>
          <a:xfrm>
            <a:off x="8187559" y="863407"/>
            <a:ext cx="3478661" cy="181856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l"/>
            <a:r>
              <a:rPr lang="ja-JP" altLang="en-US" sz="16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〇プロセス</a:t>
            </a:r>
            <a:endParaRPr lang="en-US"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・サービス等向上のための計画立案</a:t>
            </a: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・不測の事態への対応</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・人的、金銭的な負担の度合い</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・省力化</a:t>
            </a:r>
            <a:r>
              <a:rPr lang="ja-JP" altLang="en-US"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rPr>
              <a:t>・経費節減</a:t>
            </a:r>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の工夫</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rgbClr val="FF0000"/>
                </a:solidFill>
                <a:latin typeface="BIZ UDPゴシック" panose="020B0400000000000000" pitchFamily="50" charset="-128"/>
                <a:ea typeface="BIZ UDPゴシック" panose="020B0400000000000000" pitchFamily="50" charset="-128"/>
                <a:cs typeface="Times New Roman" panose="02020603050405020304" pitchFamily="18" charset="0"/>
              </a:rPr>
              <a:t>　　</a:t>
            </a:r>
            <a:r>
              <a:rPr lang="ja-JP" altLang="en-US"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rPr>
              <a:t>・新たな技術の導入</a:t>
            </a:r>
            <a:endParaRPr lang="en-US" altLang="ja-JP"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rPr>
              <a:t>　　・人材育成を兼ねた対応</a:t>
            </a:r>
            <a:endParaRPr lang="en-US" altLang="ja-JP"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rgbClr val="FFFF00"/>
                </a:solidFill>
                <a:latin typeface="BIZ UDPゴシック" panose="020B0400000000000000" pitchFamily="50" charset="-128"/>
                <a:ea typeface="BIZ UDPゴシック" panose="020B0400000000000000" pitchFamily="50" charset="-128"/>
                <a:cs typeface="Times New Roman" panose="02020603050405020304" pitchFamily="18" charset="0"/>
              </a:rPr>
              <a:t>　　</a:t>
            </a:r>
          </a:p>
        </p:txBody>
      </p:sp>
      <p:cxnSp>
        <p:nvCxnSpPr>
          <p:cNvPr id="46" name="直線矢印コネクタ 45">
            <a:extLst>
              <a:ext uri="{FF2B5EF4-FFF2-40B4-BE49-F238E27FC236}">
                <a16:creationId xmlns:a16="http://schemas.microsoft.com/office/drawing/2014/main" id="{10F28855-4A35-4E8B-AE48-5597A120B6C2}"/>
              </a:ext>
            </a:extLst>
          </p:cNvPr>
          <p:cNvCxnSpPr>
            <a:cxnSpLocks/>
          </p:cNvCxnSpPr>
          <p:nvPr/>
        </p:nvCxnSpPr>
        <p:spPr>
          <a:xfrm>
            <a:off x="9289410" y="2688631"/>
            <a:ext cx="0" cy="680290"/>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D961BC70-1CC1-415F-A02B-CB13D3C99FAC}"/>
              </a:ext>
            </a:extLst>
          </p:cNvPr>
          <p:cNvSpPr txBox="1"/>
          <p:nvPr/>
        </p:nvSpPr>
        <p:spPr>
          <a:xfrm>
            <a:off x="9250517" y="2851103"/>
            <a:ext cx="942887" cy="276999"/>
          </a:xfrm>
          <a:prstGeom prst="rect">
            <a:avLst/>
          </a:prstGeom>
          <a:noFill/>
        </p:spPr>
        <p:txBody>
          <a:bodyPr wrap="none" rtlCol="0">
            <a:spAutoFit/>
          </a:bodyPr>
          <a:lstStyle/>
          <a:p>
            <a:r>
              <a:rPr lang="ja-JP" altLang="en-US" sz="1200" dirty="0">
                <a:latin typeface="BIZ UDPゴシック" panose="020B0400000000000000" pitchFamily="50" charset="-128"/>
                <a:ea typeface="BIZ UDPゴシック" panose="020B0400000000000000" pitchFamily="50" charset="-128"/>
              </a:rPr>
              <a:t>特に優れた</a:t>
            </a:r>
            <a:endParaRPr kumimoji="1" lang="ja-JP" altLang="en-US" sz="1200" dirty="0">
              <a:latin typeface="BIZ UDPゴシック" panose="020B0400000000000000" pitchFamily="50" charset="-128"/>
              <a:ea typeface="BIZ UDPゴシック" panose="020B0400000000000000" pitchFamily="50" charset="-128"/>
            </a:endParaRPr>
          </a:p>
        </p:txBody>
      </p:sp>
      <p:cxnSp>
        <p:nvCxnSpPr>
          <p:cNvPr id="48" name="直線矢印コネクタ 47">
            <a:extLst>
              <a:ext uri="{FF2B5EF4-FFF2-40B4-BE49-F238E27FC236}">
                <a16:creationId xmlns:a16="http://schemas.microsoft.com/office/drawing/2014/main" id="{081066A4-EC8B-4CA8-85F6-4AB373DBECE5}"/>
              </a:ext>
            </a:extLst>
          </p:cNvPr>
          <p:cNvCxnSpPr>
            <a:cxnSpLocks/>
            <a:stCxn id="33" idx="3"/>
            <a:endCxn id="43" idx="1"/>
          </p:cNvCxnSpPr>
          <p:nvPr/>
        </p:nvCxnSpPr>
        <p:spPr>
          <a:xfrm>
            <a:off x="8856860" y="3368921"/>
            <a:ext cx="1180200" cy="0"/>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747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7">
            <a:extLst>
              <a:ext uri="{FF2B5EF4-FFF2-40B4-BE49-F238E27FC236}">
                <a16:creationId xmlns:a16="http://schemas.microsoft.com/office/drawing/2014/main" id="{CF20AC65-BEB5-4BFC-9B81-D6D1129874C4}"/>
              </a:ext>
            </a:extLst>
          </p:cNvPr>
          <p:cNvSpPr txBox="1">
            <a:spLocks noChangeArrowheads="1"/>
          </p:cNvSpPr>
          <p:nvPr/>
        </p:nvSpPr>
        <p:spPr bwMode="auto">
          <a:xfrm>
            <a:off x="358931" y="1289326"/>
            <a:ext cx="4671060" cy="3656054"/>
          </a:xfrm>
          <a:prstGeom prst="rect">
            <a:avLst/>
          </a:prstGeom>
          <a:noFill/>
          <a:ln>
            <a:noFill/>
          </a:ln>
        </p:spPr>
        <p:txBody>
          <a:bodyPr rot="0" vert="horz" wrap="square" lIns="74295" tIns="8890" rIns="74295" bIns="8890" anchor="t" anchorCtr="0" upright="1">
            <a:noAutofit/>
          </a:bodyPr>
          <a:lstStyle/>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○利用者の利便性の向上</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○自主事業</a:t>
            </a:r>
            <a:endPar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lnSpc>
                <a:spcPct val="150000"/>
              </a:lnSpc>
            </a:pPr>
            <a:r>
              <a:rPr lang="ja-JP" altLang="en-US" sz="14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a:t>
            </a: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魅力向上事業（</a:t>
            </a:r>
            <a:r>
              <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PMO</a:t>
            </a: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のみ）</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○長期視点での樹木管理（</a:t>
            </a:r>
            <a:r>
              <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PMO</a:t>
            </a: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のみ）</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○特殊庭園管理</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○重要施設管理</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○海岸管理者等との連携</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○自然環境の取組</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○危機管理体制</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○昨年度</a:t>
            </a:r>
            <a:r>
              <a:rPr lang="en-US" altLang="ja-JP"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CS</a:t>
            </a: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結果を踏まえた取組み</a:t>
            </a:r>
          </a:p>
          <a:p>
            <a:pPr algn="just">
              <a:lnSpc>
                <a:spcPct val="150000"/>
              </a:lnSpc>
            </a:pPr>
            <a:r>
              <a:rPr lang="ja-JP" altLang="en-US" sz="1400" b="1"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○その他創意工夫</a:t>
            </a:r>
          </a:p>
        </p:txBody>
      </p:sp>
      <p:graphicFrame>
        <p:nvGraphicFramePr>
          <p:cNvPr id="12" name="表 7">
            <a:extLst>
              <a:ext uri="{FF2B5EF4-FFF2-40B4-BE49-F238E27FC236}">
                <a16:creationId xmlns:a16="http://schemas.microsoft.com/office/drawing/2014/main" id="{F1FA8EE3-49AD-45B2-B85F-A8CB61A597BD}"/>
              </a:ext>
            </a:extLst>
          </p:cNvPr>
          <p:cNvGraphicFramePr>
            <a:graphicFrameLocks noGrp="1"/>
          </p:cNvGraphicFramePr>
          <p:nvPr>
            <p:extLst>
              <p:ext uri="{D42A27DB-BD31-4B8C-83A1-F6EECF244321}">
                <p14:modId xmlns:p14="http://schemas.microsoft.com/office/powerpoint/2010/main" val="2828453461"/>
              </p:ext>
            </p:extLst>
          </p:nvPr>
        </p:nvGraphicFramePr>
        <p:xfrm>
          <a:off x="7162011" y="2687320"/>
          <a:ext cx="4904252" cy="2189480"/>
        </p:xfrm>
        <a:graphic>
          <a:graphicData uri="http://schemas.openxmlformats.org/drawingml/2006/table">
            <a:tbl>
              <a:tblPr firstRow="1" bandRow="1">
                <a:tableStyleId>{5940675A-B579-460E-94D1-54222C63F5DA}</a:tableStyleId>
              </a:tblPr>
              <a:tblGrid>
                <a:gridCol w="1226063">
                  <a:extLst>
                    <a:ext uri="{9D8B030D-6E8A-4147-A177-3AD203B41FA5}">
                      <a16:colId xmlns:a16="http://schemas.microsoft.com/office/drawing/2014/main" val="3084475994"/>
                    </a:ext>
                  </a:extLst>
                </a:gridCol>
                <a:gridCol w="1226063">
                  <a:extLst>
                    <a:ext uri="{9D8B030D-6E8A-4147-A177-3AD203B41FA5}">
                      <a16:colId xmlns:a16="http://schemas.microsoft.com/office/drawing/2014/main" val="944298878"/>
                    </a:ext>
                  </a:extLst>
                </a:gridCol>
                <a:gridCol w="1226063">
                  <a:extLst>
                    <a:ext uri="{9D8B030D-6E8A-4147-A177-3AD203B41FA5}">
                      <a16:colId xmlns:a16="http://schemas.microsoft.com/office/drawing/2014/main" val="1689446356"/>
                    </a:ext>
                  </a:extLst>
                </a:gridCol>
                <a:gridCol w="1226063">
                  <a:extLst>
                    <a:ext uri="{9D8B030D-6E8A-4147-A177-3AD203B41FA5}">
                      <a16:colId xmlns:a16="http://schemas.microsoft.com/office/drawing/2014/main" val="51225601"/>
                    </a:ext>
                  </a:extLst>
                </a:gridCol>
              </a:tblGrid>
              <a:tr h="547370">
                <a:tc>
                  <a:txBody>
                    <a:bodyPr/>
                    <a:lstStyle/>
                    <a:p>
                      <a:pPr algn="ctr"/>
                      <a:endParaRPr kumimoji="1" lang="ja-JP" altLang="en-US" sz="1600" dirty="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ja-JP" altLang="en-US" sz="1600" dirty="0">
                          <a:latin typeface="BIZ UDPゴシック" panose="020B0400000000000000" pitchFamily="50" charset="-128"/>
                          <a:ea typeface="BIZ UDPゴシック" panose="020B0400000000000000" pitchFamily="50" charset="-128"/>
                        </a:rPr>
                        <a:t>優れている</a:t>
                      </a:r>
                    </a:p>
                  </a:txBody>
                  <a:tcPr anchor="ctr">
                    <a:lnB w="38100" cap="flat" cmpd="sng" algn="ctr">
                      <a:solidFill>
                        <a:schemeClr val="tx1"/>
                      </a:solidFill>
                      <a:prstDash val="solid"/>
                      <a:round/>
                      <a:headEnd type="none" w="med" len="med"/>
                      <a:tailEnd type="none" w="med" len="med"/>
                    </a:lnB>
                  </a:tcPr>
                </a:tc>
                <a:tc>
                  <a:txBody>
                    <a:bodyPr/>
                    <a:lstStyle/>
                    <a:p>
                      <a:pPr algn="ctr"/>
                      <a:r>
                        <a:rPr kumimoji="1" lang="ja-JP" altLang="en-US" sz="1600" dirty="0">
                          <a:latin typeface="BIZ UDPゴシック" panose="020B0400000000000000" pitchFamily="50" charset="-128"/>
                          <a:ea typeface="BIZ UDPゴシック" panose="020B0400000000000000" pitchFamily="50" charset="-128"/>
                        </a:rPr>
                        <a:t>問題がない</a:t>
                      </a:r>
                      <a:endParaRPr kumimoji="1" lang="en-US" altLang="ja-JP" sz="1600" dirty="0">
                        <a:latin typeface="BIZ UDPゴシック" panose="020B0400000000000000" pitchFamily="50" charset="-128"/>
                        <a:ea typeface="BIZ UDPゴシック" panose="020B0400000000000000" pitchFamily="50" charset="-128"/>
                      </a:endParaRPr>
                    </a:p>
                  </a:txBody>
                  <a:tcPr anchor="ctr">
                    <a:lnB w="38100" cap="flat" cmpd="sng" algn="ctr">
                      <a:solidFill>
                        <a:schemeClr val="tx1"/>
                      </a:solidFill>
                      <a:prstDash val="solid"/>
                      <a:round/>
                      <a:headEnd type="none" w="med" len="med"/>
                      <a:tailEnd type="none" w="med" len="med"/>
                    </a:lnB>
                  </a:tcPr>
                </a:tc>
                <a:tc>
                  <a:txBody>
                    <a:bodyPr/>
                    <a:lstStyle/>
                    <a:p>
                      <a:pPr algn="ctr"/>
                      <a:r>
                        <a:rPr kumimoji="1" lang="ja-JP" altLang="en-US" sz="1600" dirty="0">
                          <a:latin typeface="BIZ UDPゴシック" panose="020B0400000000000000" pitchFamily="50" charset="-128"/>
                          <a:ea typeface="BIZ UDPゴシック" panose="020B0400000000000000" pitchFamily="50" charset="-128"/>
                        </a:rPr>
                        <a:t>問題がある</a:t>
                      </a:r>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1116904"/>
                  </a:ext>
                </a:extLst>
              </a:tr>
              <a:tr h="547370">
                <a:tc>
                  <a:txBody>
                    <a:bodyPr/>
                    <a:lstStyle/>
                    <a:p>
                      <a:pPr algn="ctr"/>
                      <a:r>
                        <a:rPr kumimoji="1" lang="ja-JP" altLang="en-US" sz="1600" dirty="0">
                          <a:latin typeface="BIZ UDPゴシック" panose="020B0400000000000000" pitchFamily="50" charset="-128"/>
                          <a:ea typeface="BIZ UDPゴシック" panose="020B0400000000000000" pitchFamily="50" charset="-128"/>
                        </a:rPr>
                        <a:t>優れている</a:t>
                      </a:r>
                    </a:p>
                  </a:txBody>
                  <a:tcPr anchor="ctr">
                    <a:lnR w="38100" cap="flat" cmpd="sng" algn="ctr">
                      <a:solidFill>
                        <a:schemeClr val="tx1"/>
                      </a:solidFill>
                      <a:prstDash val="solid"/>
                      <a:round/>
                      <a:headEnd type="none" w="med" len="med"/>
                      <a:tailEnd type="none" w="med" len="med"/>
                    </a:lnR>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S</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A</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accent4">
                        <a:lumMod val="40000"/>
                        <a:lumOff val="6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B</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accent5">
                        <a:lumMod val="60000"/>
                        <a:lumOff val="40000"/>
                      </a:schemeClr>
                    </a:solidFill>
                  </a:tcPr>
                </a:tc>
                <a:extLst>
                  <a:ext uri="{0D108BD9-81ED-4DB2-BD59-A6C34878D82A}">
                    <a16:rowId xmlns:a16="http://schemas.microsoft.com/office/drawing/2014/main" val="373896238"/>
                  </a:ext>
                </a:extLst>
              </a:tr>
              <a:tr h="547370">
                <a:tc>
                  <a:txBody>
                    <a:bodyPr/>
                    <a:lstStyle/>
                    <a:p>
                      <a:pPr algn="ctr"/>
                      <a:r>
                        <a:rPr kumimoji="1" lang="ja-JP" altLang="en-US" sz="1600" dirty="0">
                          <a:latin typeface="BIZ UDPゴシック" panose="020B0400000000000000" pitchFamily="50" charset="-128"/>
                          <a:ea typeface="BIZ UDPゴシック" panose="020B0400000000000000" pitchFamily="50" charset="-128"/>
                        </a:rPr>
                        <a:t>問題がない</a:t>
                      </a:r>
                    </a:p>
                  </a:txBody>
                  <a:tcPr anchor="ctr">
                    <a:lnR w="38100" cap="flat" cmpd="sng" algn="ctr">
                      <a:solidFill>
                        <a:schemeClr val="tx1"/>
                      </a:solidFill>
                      <a:prstDash val="solid"/>
                      <a:round/>
                      <a:headEnd type="none" w="med" len="med"/>
                      <a:tailEnd type="none" w="med" len="med"/>
                    </a:lnR>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A</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A</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accent4">
                        <a:lumMod val="40000"/>
                        <a:lumOff val="6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B</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227679860"/>
                  </a:ext>
                </a:extLst>
              </a:tr>
              <a:tr h="547370">
                <a:tc>
                  <a:txBody>
                    <a:bodyPr/>
                    <a:lstStyle/>
                    <a:p>
                      <a:pPr algn="ctr"/>
                      <a:r>
                        <a:rPr kumimoji="1" lang="ja-JP" altLang="en-US" sz="1600" dirty="0">
                          <a:latin typeface="BIZ UDPゴシック" panose="020B0400000000000000" pitchFamily="50" charset="-128"/>
                          <a:ea typeface="BIZ UDPゴシック" panose="020B0400000000000000" pitchFamily="50" charset="-128"/>
                        </a:rPr>
                        <a:t>問題がある</a:t>
                      </a:r>
                    </a:p>
                  </a:txBody>
                  <a:tcPr anchor="ctr">
                    <a:lnR w="38100" cap="flat" cmpd="sng" algn="ctr">
                      <a:solidFill>
                        <a:schemeClr val="tx1"/>
                      </a:solidFill>
                      <a:prstDash val="solid"/>
                      <a:round/>
                      <a:headEnd type="none" w="med" len="med"/>
                      <a:tailEnd type="none" w="med" len="med"/>
                    </a:lnR>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B</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B</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algn="ctr"/>
                      <a:r>
                        <a:rPr kumimoji="1" lang="en-US" altLang="ja-JP" sz="1600" b="1" dirty="0">
                          <a:effectLst>
                            <a:glow rad="88900">
                              <a:schemeClr val="bg1"/>
                            </a:glow>
                          </a:effectLst>
                          <a:latin typeface="BIZ UDPゴシック" panose="020B0400000000000000" pitchFamily="50" charset="-128"/>
                          <a:ea typeface="BIZ UDPゴシック" panose="020B0400000000000000" pitchFamily="50" charset="-128"/>
                        </a:rPr>
                        <a:t>C</a:t>
                      </a:r>
                      <a:endParaRPr kumimoji="1" lang="ja-JP" altLang="en-US" sz="1600" b="1" dirty="0">
                        <a:effectLst>
                          <a:glow rad="88900">
                            <a:schemeClr val="bg1"/>
                          </a:glow>
                        </a:effectLst>
                        <a:latin typeface="BIZ UDPゴシック" panose="020B0400000000000000" pitchFamily="50" charset="-128"/>
                        <a:ea typeface="BIZ UDPゴシック" panose="020B0400000000000000" pitchFamily="50" charset="-128"/>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292110311"/>
                  </a:ext>
                </a:extLst>
              </a:tr>
            </a:tbl>
          </a:graphicData>
        </a:graphic>
      </p:graphicFrame>
      <p:sp>
        <p:nvSpPr>
          <p:cNvPr id="17" name="Text Box 17">
            <a:extLst>
              <a:ext uri="{FF2B5EF4-FFF2-40B4-BE49-F238E27FC236}">
                <a16:creationId xmlns:a16="http://schemas.microsoft.com/office/drawing/2014/main" id="{57AFC4D2-F003-43BD-9142-F5277B1ADD1F}"/>
              </a:ext>
            </a:extLst>
          </p:cNvPr>
          <p:cNvSpPr txBox="1">
            <a:spLocks noChangeArrowheads="1"/>
          </p:cNvSpPr>
          <p:nvPr/>
        </p:nvSpPr>
        <p:spPr bwMode="auto">
          <a:xfrm>
            <a:off x="0" y="0"/>
            <a:ext cx="11666220" cy="369333"/>
          </a:xfrm>
          <a:prstGeom prst="rect">
            <a:avLst/>
          </a:prstGeom>
          <a:noFill/>
          <a:ln>
            <a:noFill/>
          </a:ln>
        </p:spPr>
        <p:txBody>
          <a:bodyPr rot="0" vert="horz" wrap="square" lIns="74295" tIns="8890" rIns="74295" bIns="8890" anchor="t" anchorCtr="0" upright="1">
            <a:noAutofit/>
          </a:bodyPr>
          <a:lstStyle/>
          <a:p>
            <a:pPr algn="just"/>
            <a:r>
              <a:rPr lang="ja-JP" altLang="en-US" sz="2400" b="1" kern="100" dirty="0">
                <a:latin typeface="BIZ UDPゴシック" panose="020B0400000000000000" pitchFamily="50" charset="-128"/>
                <a:ea typeface="BIZ UDPゴシック" panose="020B0400000000000000" pitchFamily="50" charset="-128"/>
                <a:cs typeface="Times New Roman" panose="02020603050405020304" pitchFamily="18" charset="0"/>
              </a:rPr>
              <a:t>評価項目の分類④</a:t>
            </a:r>
            <a:endParaRPr lang="ja-JP"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8" name="Text Box 17">
            <a:extLst>
              <a:ext uri="{FF2B5EF4-FFF2-40B4-BE49-F238E27FC236}">
                <a16:creationId xmlns:a16="http://schemas.microsoft.com/office/drawing/2014/main" id="{637675EF-0104-43F1-B0C1-79FC059FE7FC}"/>
              </a:ext>
            </a:extLst>
          </p:cNvPr>
          <p:cNvSpPr txBox="1">
            <a:spLocks noChangeArrowheads="1"/>
          </p:cNvSpPr>
          <p:nvPr/>
        </p:nvSpPr>
        <p:spPr bwMode="auto">
          <a:xfrm>
            <a:off x="125740" y="527924"/>
            <a:ext cx="5970260" cy="512989"/>
          </a:xfrm>
          <a:prstGeom prst="rect">
            <a:avLst/>
          </a:prstGeom>
          <a:noFill/>
          <a:ln>
            <a:noFill/>
          </a:ln>
        </p:spPr>
        <p:txBody>
          <a:bodyPr rot="0" vert="horz" wrap="square" lIns="74295" tIns="8890" rIns="74295" bIns="8890" anchor="t" anchorCtr="0" upright="1">
            <a:noAutofit/>
          </a:bodyPr>
          <a:lstStyle/>
          <a:p>
            <a:pPr algn="just"/>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数値等の規定が定まっておらず、</a:t>
            </a:r>
            <a:endParaRPr lang="en-US" altLang="ja-JP"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algn="just"/>
            <a:r>
              <a:rPr lang="ja-JP" altLang="en-US" sz="1600" kern="100" dirty="0">
                <a:latin typeface="BIZ UDPゴシック" panose="020B0400000000000000" pitchFamily="50" charset="-128"/>
                <a:ea typeface="BIZ UDPゴシック" panose="020B0400000000000000" pitchFamily="50" charset="-128"/>
                <a:cs typeface="Times New Roman" panose="02020603050405020304" pitchFamily="18" charset="0"/>
              </a:rPr>
              <a:t>創意工夫</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や</a:t>
            </a:r>
            <a:r>
              <a:rPr lang="ja-JP" altLang="en-US" sz="1600" kern="100" dirty="0">
                <a:latin typeface="BIZ UDPゴシック" panose="020B0400000000000000" pitchFamily="50" charset="-128"/>
                <a:ea typeface="BIZ UDPゴシック" panose="020B0400000000000000" pitchFamily="50" charset="-128"/>
                <a:cs typeface="Times New Roman" panose="02020603050405020304" pitchFamily="18" charset="0"/>
              </a:rPr>
              <a:t>自助努力に</a:t>
            </a:r>
            <a:r>
              <a:rPr lang="ja-JP" altLang="en-US" sz="16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より大幅なサービス向上が可能となる項目　</a:t>
            </a:r>
            <a:endParaRPr lang="ja-JP"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9" name="四角形: 角を丸くする 18">
            <a:extLst>
              <a:ext uri="{FF2B5EF4-FFF2-40B4-BE49-F238E27FC236}">
                <a16:creationId xmlns:a16="http://schemas.microsoft.com/office/drawing/2014/main" id="{3D40FF55-02FE-4430-8FD9-2F7527F5EA7F}"/>
              </a:ext>
            </a:extLst>
          </p:cNvPr>
          <p:cNvSpPr/>
          <p:nvPr/>
        </p:nvSpPr>
        <p:spPr>
          <a:xfrm>
            <a:off x="7162011" y="1166893"/>
            <a:ext cx="4904251" cy="140247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l"/>
            <a:r>
              <a:rPr lang="ja-JP" altLang="en-US"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〇結果</a:t>
            </a:r>
            <a:endParaRPr lang="en-US" altLang="ja-JP" sz="1600" b="1"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・施設等の利用状況（来園者数、収益、稼働率等）</a:t>
            </a: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・利用者・メディア等の反響</a:t>
            </a: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・課題の解決度合い、目的の達成度合い</a:t>
            </a:r>
          </a:p>
          <a:p>
            <a:pPr algn="l"/>
            <a:r>
              <a:rPr lang="ja-JP" altLang="en-US" sz="1400" kern="100" dirty="0">
                <a:solidFill>
                  <a:schemeClr val="bg1"/>
                </a:solidFill>
                <a:latin typeface="BIZ UDPゴシック" panose="020B0400000000000000" pitchFamily="50" charset="-128"/>
                <a:ea typeface="BIZ UDPゴシック" panose="020B0400000000000000" pitchFamily="50" charset="-128"/>
                <a:cs typeface="Times New Roman" panose="02020603050405020304" pitchFamily="18" charset="0"/>
              </a:rPr>
              <a:t>　　・副次効果（新たな繋がり、他施設・他事業への還元等）</a:t>
            </a:r>
          </a:p>
        </p:txBody>
      </p:sp>
      <p:sp>
        <p:nvSpPr>
          <p:cNvPr id="20" name="四角形: 角を丸くする 19">
            <a:extLst>
              <a:ext uri="{FF2B5EF4-FFF2-40B4-BE49-F238E27FC236}">
                <a16:creationId xmlns:a16="http://schemas.microsoft.com/office/drawing/2014/main" id="{4FA454D1-3A07-46B1-88C7-E1628CDD2CE2}"/>
              </a:ext>
            </a:extLst>
          </p:cNvPr>
          <p:cNvSpPr/>
          <p:nvPr/>
        </p:nvSpPr>
        <p:spPr>
          <a:xfrm>
            <a:off x="3796328" y="3210560"/>
            <a:ext cx="3289619" cy="166624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l"/>
            <a:r>
              <a:rPr lang="ja-JP" altLang="en-US" sz="1600" b="1" kern="100" dirty="0">
                <a:latin typeface="BIZ UDPゴシック" panose="020B0400000000000000" pitchFamily="50" charset="-128"/>
                <a:ea typeface="BIZ UDPゴシック" panose="020B0400000000000000" pitchFamily="50" charset="-128"/>
                <a:cs typeface="Times New Roman" panose="02020603050405020304" pitchFamily="18" charset="0"/>
              </a:rPr>
              <a:t>〇プロセス</a:t>
            </a:r>
            <a:endParaRPr lang="en-US" altLang="ja-JP" sz="1600" b="1"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・サービス等向上のための計画立案</a:t>
            </a:r>
            <a:endParaRPr lang="en-US" altLang="ja-JP" sz="1400" kern="100" dirty="0">
              <a:latin typeface="BIZ UDPゴシック" panose="020B0400000000000000" pitchFamily="50" charset="-128"/>
              <a:ea typeface="BIZ UDPゴシック" panose="020B0400000000000000" pitchFamily="50" charset="-128"/>
              <a:cs typeface="Times New Roman" panose="02020603050405020304" pitchFamily="18" charset="0"/>
            </a:endParaRP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・不測の事態への対応</a:t>
            </a:r>
          </a:p>
          <a:p>
            <a:pPr algn="l"/>
            <a:r>
              <a:rPr lang="ja-JP" altLang="en-US" sz="1400" kern="100" dirty="0">
                <a:latin typeface="BIZ UDPゴシック" panose="020B0400000000000000" pitchFamily="50" charset="-128"/>
                <a:ea typeface="BIZ UDPゴシック" panose="020B0400000000000000" pitchFamily="50" charset="-128"/>
                <a:cs typeface="Times New Roman" panose="02020603050405020304" pitchFamily="18" charset="0"/>
              </a:rPr>
              <a:t>　・人的・金銭的な負担の度合い</a:t>
            </a:r>
          </a:p>
        </p:txBody>
      </p:sp>
      <p:sp>
        <p:nvSpPr>
          <p:cNvPr id="8" name="Text Box 17">
            <a:extLst>
              <a:ext uri="{FF2B5EF4-FFF2-40B4-BE49-F238E27FC236}">
                <a16:creationId xmlns:a16="http://schemas.microsoft.com/office/drawing/2014/main" id="{F4CA9F40-37E7-4DF2-9BD4-A06134174B23}"/>
              </a:ext>
            </a:extLst>
          </p:cNvPr>
          <p:cNvSpPr txBox="1">
            <a:spLocks noChangeArrowheads="1"/>
          </p:cNvSpPr>
          <p:nvPr/>
        </p:nvSpPr>
        <p:spPr bwMode="auto">
          <a:xfrm>
            <a:off x="7162011" y="4945380"/>
            <a:ext cx="4904251" cy="512989"/>
          </a:xfrm>
          <a:prstGeom prst="rect">
            <a:avLst/>
          </a:prstGeom>
          <a:noFill/>
          <a:ln>
            <a:noFill/>
          </a:ln>
        </p:spPr>
        <p:txBody>
          <a:bodyPr rot="0" vert="horz" wrap="square" lIns="74295" tIns="8890" rIns="74295" bIns="8890" anchor="t" anchorCtr="0" upright="1">
            <a:noAutofit/>
          </a:bodyPr>
          <a:lstStyle/>
          <a:p>
            <a:pPr algn="just"/>
            <a:r>
              <a:rPr lang="en-US" altLang="ja-JP"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200" kern="100" dirty="0">
                <a:effectLst/>
                <a:latin typeface="BIZ UDPゴシック" panose="020B0400000000000000" pitchFamily="50" charset="-128"/>
                <a:ea typeface="BIZ UDPゴシック" panose="020B0400000000000000" pitchFamily="50" charset="-128"/>
                <a:cs typeface="Times New Roman" panose="02020603050405020304" pitchFamily="18" charset="0"/>
              </a:rPr>
              <a:t>講習会やイベント開催における来園者数等の結果については、天候等に左右されることも多々あるため、特段の理由がない限り「問題がある」に該当しないこととする。</a:t>
            </a:r>
            <a:endParaRPr lang="ja-JP" sz="1050" kern="100" dirty="0">
              <a:effectLst/>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407012832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3763</TotalTime>
  <Words>1607</Words>
  <Application>Microsoft Office PowerPoint</Application>
  <PresentationFormat>ワイド画面</PresentationFormat>
  <Paragraphs>169</Paragraphs>
  <Slides>8</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8</vt:i4>
      </vt:variant>
    </vt:vector>
  </HeadingPairs>
  <TitlesOfParts>
    <vt:vector size="14" baseType="lpstr">
      <vt:lpstr>BIZ UDPゴシック</vt:lpstr>
      <vt:lpstr>ＭＳ Ｐゴシック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髙田　秀彬</dc:creator>
  <cp:lastModifiedBy>田井中　悠</cp:lastModifiedBy>
  <cp:revision>135</cp:revision>
  <cp:lastPrinted>2025-05-29T23:56:31Z</cp:lastPrinted>
  <dcterms:created xsi:type="dcterms:W3CDTF">2025-04-07T10:35:35Z</dcterms:created>
  <dcterms:modified xsi:type="dcterms:W3CDTF">2026-05-28T06:02:31Z</dcterms:modified>
</cp:coreProperties>
</file>