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61" r:id="rId2"/>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28" autoAdjust="0"/>
    <p:restoredTop sz="94802" autoAdjust="0"/>
  </p:normalViewPr>
  <p:slideViewPr>
    <p:cSldViewPr>
      <p:cViewPr varScale="1">
        <p:scale>
          <a:sx n="63" d="100"/>
          <a:sy n="63" d="100"/>
        </p:scale>
        <p:origin x="614" y="62"/>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575" cy="496888"/>
          </a:xfrm>
          <a:prstGeom prst="rect">
            <a:avLst/>
          </a:prstGeom>
        </p:spPr>
        <p:txBody>
          <a:bodyPr vert="horz" lIns="91427" tIns="45712" rIns="91427" bIns="4571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0" y="0"/>
            <a:ext cx="2949575" cy="496888"/>
          </a:xfrm>
          <a:prstGeom prst="rect">
            <a:avLst/>
          </a:prstGeom>
        </p:spPr>
        <p:txBody>
          <a:bodyPr vert="horz" lIns="91427" tIns="45712" rIns="91427" bIns="45712" rtlCol="0"/>
          <a:lstStyle>
            <a:lvl1pPr algn="r">
              <a:defRPr sz="1200"/>
            </a:lvl1pPr>
          </a:lstStyle>
          <a:p>
            <a:fld id="{BBDBBA56-D06D-40C3-9F89-885C8AFB6C41}" type="datetimeFigureOut">
              <a:rPr kumimoji="1" lang="ja-JP" altLang="en-US" smtClean="0"/>
              <a:t>2024/3/12</a:t>
            </a:fld>
            <a:endParaRPr kumimoji="1" lang="ja-JP" altLang="en-US"/>
          </a:p>
        </p:txBody>
      </p:sp>
      <p:sp>
        <p:nvSpPr>
          <p:cNvPr id="4" name="スライド イメージ プレースホルダー 3"/>
          <p:cNvSpPr>
            <a:spLocks noGrp="1" noRot="1" noChangeAspect="1"/>
          </p:cNvSpPr>
          <p:nvPr>
            <p:ph type="sldImg" idx="2"/>
          </p:nvPr>
        </p:nvSpPr>
        <p:spPr>
          <a:xfrm>
            <a:off x="2006600" y="746125"/>
            <a:ext cx="2794000" cy="3725863"/>
          </a:xfrm>
          <a:prstGeom prst="rect">
            <a:avLst/>
          </a:prstGeom>
          <a:noFill/>
          <a:ln w="12700">
            <a:solidFill>
              <a:prstClr val="black"/>
            </a:solidFill>
          </a:ln>
        </p:spPr>
        <p:txBody>
          <a:bodyPr vert="horz" lIns="91427" tIns="45712" rIns="91427" bIns="45712"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27" tIns="45712" rIns="91427"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865"/>
            <a:ext cx="2949575" cy="496887"/>
          </a:xfrm>
          <a:prstGeom prst="rect">
            <a:avLst/>
          </a:prstGeom>
        </p:spPr>
        <p:txBody>
          <a:bodyPr vert="horz" lIns="91427" tIns="45712" rIns="91427" bIns="457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0" y="9440865"/>
            <a:ext cx="2949575" cy="496887"/>
          </a:xfrm>
          <a:prstGeom prst="rect">
            <a:avLst/>
          </a:prstGeom>
        </p:spPr>
        <p:txBody>
          <a:bodyPr vert="horz" lIns="91427" tIns="45712" rIns="91427" bIns="45712" rtlCol="0" anchor="b"/>
          <a:lstStyle>
            <a:lvl1pPr algn="r">
              <a:defRPr sz="1200"/>
            </a:lvl1pPr>
          </a:lstStyle>
          <a:p>
            <a:fld id="{B9274038-33B6-4AA5-8F36-95E00B61971E}" type="slidenum">
              <a:rPr kumimoji="1" lang="ja-JP" altLang="en-US" smtClean="0"/>
              <a:t>‹#›</a:t>
            </a:fld>
            <a:endParaRPr kumimoji="1" lang="ja-JP" altLang="en-US"/>
          </a:p>
        </p:txBody>
      </p:sp>
    </p:spTree>
    <p:extLst>
      <p:ext uri="{BB962C8B-B14F-4D97-AF65-F5344CB8AC3E}">
        <p14:creationId xmlns:p14="http://schemas.microsoft.com/office/powerpoint/2010/main" val="1238997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9274038-33B6-4AA5-8F36-95E00B61971E}" type="slidenum">
              <a:rPr kumimoji="1" lang="ja-JP" altLang="en-US" smtClean="0"/>
              <a:t>1</a:t>
            </a:fld>
            <a:endParaRPr kumimoji="1" lang="ja-JP" altLang="en-US"/>
          </a:p>
        </p:txBody>
      </p:sp>
    </p:spTree>
    <p:extLst>
      <p:ext uri="{BB962C8B-B14F-4D97-AF65-F5344CB8AC3E}">
        <p14:creationId xmlns:p14="http://schemas.microsoft.com/office/powerpoint/2010/main" val="2936403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2141A48-9C6F-45D4-92D9-0C4A089F63B6}" type="datetimeFigureOut">
              <a:rPr kumimoji="1" lang="ja-JP" altLang="en-US" smtClean="0"/>
              <a:t>2024/3/12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2630004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2141A48-9C6F-45D4-92D9-0C4A089F63B6}" type="datetimeFigureOut">
              <a:rPr kumimoji="1" lang="ja-JP" altLang="en-US" smtClean="0"/>
              <a:t>2024/3/12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1702971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2141A48-9C6F-45D4-92D9-0C4A089F63B6}" type="datetimeFigureOut">
              <a:rPr kumimoji="1" lang="ja-JP" altLang="en-US" smtClean="0"/>
              <a:t>2024/3/12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4084330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2141A48-9C6F-45D4-92D9-0C4A089F63B6}" type="datetimeFigureOut">
              <a:rPr kumimoji="1" lang="ja-JP" altLang="en-US" smtClean="0"/>
              <a:t>2024/3/12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3405431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2141A48-9C6F-45D4-92D9-0C4A089F63B6}" type="datetimeFigureOut">
              <a:rPr kumimoji="1" lang="ja-JP" altLang="en-US" smtClean="0"/>
              <a:t>2024/3/12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1795708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2141A48-9C6F-45D4-92D9-0C4A089F63B6}" type="datetimeFigureOut">
              <a:rPr kumimoji="1" lang="ja-JP" altLang="en-US" smtClean="0"/>
              <a:t>2024/3/12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1381883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2141A48-9C6F-45D4-92D9-0C4A089F63B6}" type="datetimeFigureOut">
              <a:rPr kumimoji="1" lang="ja-JP" altLang="en-US" smtClean="0"/>
              <a:t>2024/3/12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13659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2141A48-9C6F-45D4-92D9-0C4A089F63B6}" type="datetimeFigureOut">
              <a:rPr kumimoji="1" lang="ja-JP" altLang="en-US" smtClean="0"/>
              <a:t>2024/3/12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2259703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2141A48-9C6F-45D4-92D9-0C4A089F63B6}" type="datetimeFigureOut">
              <a:rPr kumimoji="1" lang="ja-JP" altLang="en-US" smtClean="0"/>
              <a:t>2024/3/12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1727531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141A48-9C6F-45D4-92D9-0C4A089F63B6}" type="datetimeFigureOut">
              <a:rPr kumimoji="1" lang="ja-JP" altLang="en-US" smtClean="0"/>
              <a:t>2024/3/12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3669267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141A48-9C6F-45D4-92D9-0C4A089F63B6}" type="datetimeFigureOut">
              <a:rPr kumimoji="1" lang="ja-JP" altLang="en-US" smtClean="0"/>
              <a:t>2024/3/12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1330634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F2141A48-9C6F-45D4-92D9-0C4A089F63B6}" type="datetimeFigureOut">
              <a:rPr kumimoji="1" lang="ja-JP" altLang="en-US" smtClean="0"/>
              <a:t>2024/3/12</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820257C1-E8A9-42EE-AE4F-8882CF6AC831}" type="slidenum">
              <a:rPr kumimoji="1" lang="ja-JP" altLang="en-US" smtClean="0"/>
              <a:t>‹#›</a:t>
            </a:fld>
            <a:endParaRPr kumimoji="1" lang="ja-JP" altLang="en-US"/>
          </a:p>
        </p:txBody>
      </p:sp>
    </p:spTree>
    <p:extLst>
      <p:ext uri="{BB962C8B-B14F-4D97-AF65-F5344CB8AC3E}">
        <p14:creationId xmlns:p14="http://schemas.microsoft.com/office/powerpoint/2010/main" val="1255993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305597" y="1979712"/>
            <a:ext cx="6192688" cy="4104457"/>
          </a:xfrm>
          <a:prstGeom prst="rect">
            <a:avLst/>
          </a:prstGeom>
          <a:ln w="9525">
            <a:prstDash val="soli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solidFill>
                <a:schemeClr val="tx1"/>
              </a:solidFill>
            </a:endParaRPr>
          </a:p>
        </p:txBody>
      </p:sp>
      <p:sp>
        <p:nvSpPr>
          <p:cNvPr id="5" name="タイトル 1"/>
          <p:cNvSpPr txBox="1">
            <a:spLocks/>
          </p:cNvSpPr>
          <p:nvPr/>
        </p:nvSpPr>
        <p:spPr>
          <a:xfrm>
            <a:off x="67354" y="683568"/>
            <a:ext cx="6660740" cy="36004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指定出資法人への人的関与の報告について</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p:cNvSpPr txBox="1"/>
          <p:nvPr/>
        </p:nvSpPr>
        <p:spPr>
          <a:xfrm>
            <a:off x="67354" y="1383903"/>
            <a:ext cx="3390023" cy="307777"/>
          </a:xfrm>
          <a:prstGeom prst="rect">
            <a:avLst/>
          </a:prstGeom>
          <a:solidFill>
            <a:schemeClr val="accent1">
              <a:alpha val="49000"/>
            </a:schemeClr>
          </a:solidFill>
        </p:spPr>
        <p:txBody>
          <a:bodyPr wrap="square" rtlCol="0">
            <a:spAutoFit/>
          </a:bodyPr>
          <a:lstStyle/>
          <a:p>
            <a:pPr lvl="0"/>
            <a:r>
              <a:rPr kumimoji="1" lang="ja-JP" altLang="en-US" sz="1400" dirty="0"/>
              <a:t>今回の</a:t>
            </a:r>
            <a:r>
              <a:rPr lang="ja-JP" altLang="en-US" sz="1400" dirty="0"/>
              <a:t>報告対象（１法人１ポスト）</a:t>
            </a:r>
            <a:endParaRPr lang="en-US" altLang="ja-JP" sz="11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テキスト ボックス 17"/>
          <p:cNvSpPr txBox="1"/>
          <p:nvPr/>
        </p:nvSpPr>
        <p:spPr>
          <a:xfrm>
            <a:off x="305597" y="2051721"/>
            <a:ext cx="6151956" cy="4032448"/>
          </a:xfrm>
          <a:prstGeom prst="rect">
            <a:avLst/>
          </a:prstGeom>
          <a:noFill/>
        </p:spPr>
        <p:txBody>
          <a:bodyPr wrap="square" rtlCol="0">
            <a:noAutofit/>
          </a:bodyPr>
          <a:lstStyle/>
          <a:p>
            <a:pPr>
              <a:lnSpc>
                <a:spcPts val="1800"/>
              </a:lnSpc>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u="sng"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大阪府住宅供給公社</a:t>
            </a:r>
            <a:r>
              <a:rPr lang="en-US" altLang="ja-JP" sz="1200" u="sng"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u="sng"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人的関与ポスト：</a:t>
            </a: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副理事長</a:t>
            </a:r>
            <a:r>
              <a:rPr lang="ja-JP" altLang="en-US" sz="1200" u="sng" dirty="0">
                <a:latin typeface="Meiryo UI" panose="020B0604030504040204" pitchFamily="50" charset="-128"/>
                <a:ea typeface="Meiryo UI" panose="020B0604030504040204" pitchFamily="50" charset="-128"/>
                <a:cs typeface="Meiryo UI" panose="020B0604030504040204" pitchFamily="50" charset="-128"/>
              </a:rPr>
              <a:t>（常勤）</a:t>
            </a:r>
            <a:endParaRPr lang="en-US" altLang="ja-JP" sz="1200" u="sng" dirty="0">
              <a:latin typeface="Meiryo UI" panose="020B0604030504040204" pitchFamily="50" charset="-128"/>
              <a:ea typeface="Meiryo UI" panose="020B0604030504040204" pitchFamily="50" charset="-128"/>
              <a:cs typeface="Meiryo UI" panose="020B0604030504040204" pitchFamily="50" charset="-128"/>
            </a:endParaRPr>
          </a:p>
          <a:p>
            <a:pPr lvl="0"/>
            <a:endParaRPr lang="en-US" altLang="ja-JP" sz="1200" u="sng"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900"/>
              </a:lnSpc>
            </a:pPr>
            <a:r>
              <a:rPr lang="ja-JP" altLang="en-US" sz="1200" u="sng" dirty="0">
                <a:latin typeface="Meiryo UI" panose="020B0604030504040204" pitchFamily="50" charset="-128"/>
                <a:ea typeface="Meiryo UI" panose="020B0604030504040204" pitchFamily="50" charset="-128"/>
                <a:cs typeface="Meiryo UI" panose="020B0604030504040204" pitchFamily="50" charset="-128"/>
              </a:rPr>
              <a:t>（理由）</a:t>
            </a:r>
            <a:endParaRPr lang="en-US" altLang="ja-JP" sz="1200" u="sng"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9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本ポストは、当該法人が府の住宅</a:t>
            </a:r>
            <a:r>
              <a:rPr lang="ja-JP" altLang="en-US" sz="1200">
                <a:latin typeface="Meiryo UI" panose="020B0604030504040204" pitchFamily="50" charset="-128"/>
                <a:ea typeface="Meiryo UI" panose="020B0604030504040204" pitchFamily="50" charset="-128"/>
                <a:cs typeface="Meiryo UI" panose="020B0604030504040204" pitchFamily="50" charset="-128"/>
              </a:rPr>
              <a:t>まちづくり施策と密接</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な関係を有していること等から、府の人的関与の必要性が認められている。府において人選を進めてきたものの、法人内部に役員を担える人材が存在すること等から、法人との調整の結果、令和６年４月以降、一時的に副理事長ポストへの府関係者の推薦は行わないこととする。</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900"/>
              </a:lnSpc>
            </a:pP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900"/>
              </a:lnSpc>
            </a:pPr>
            <a:r>
              <a:rPr lang="ja-JP" altLang="en-US" sz="1200" u="sng" dirty="0">
                <a:latin typeface="Meiryo UI" panose="020B0604030504040204" pitchFamily="50" charset="-128"/>
                <a:ea typeface="Meiryo UI" panose="020B0604030504040204" pitchFamily="50" charset="-128"/>
                <a:cs typeface="Meiryo UI" panose="020B0604030504040204" pitchFamily="50" charset="-128"/>
              </a:rPr>
              <a:t>（令和６年４月以降の常勤役員体制）</a:t>
            </a:r>
            <a:endParaRPr lang="en-US" altLang="ja-JP" sz="1200" u="sng" dirty="0">
              <a:latin typeface="Meiryo UI" panose="020B0604030504040204" pitchFamily="50" charset="-128"/>
              <a:ea typeface="Meiryo UI" panose="020B0604030504040204" pitchFamily="50" charset="-128"/>
              <a:cs typeface="Meiryo UI" panose="020B0604030504040204" pitchFamily="50" charset="-128"/>
            </a:endParaRPr>
          </a:p>
          <a:p>
            <a:pPr lvl="0">
              <a:lnSpc>
                <a:spcPts val="19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b="1" u="sng"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200" b="1" u="sng"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200" u="sng" dirty="0">
              <a:latin typeface="Meiryo UI" panose="020B0604030504040204" pitchFamily="50" charset="-128"/>
              <a:ea typeface="Meiryo UI" panose="020B0604030504040204" pitchFamily="50" charset="-128"/>
              <a:cs typeface="Meiryo UI" panose="020B0604030504040204" pitchFamily="50" charset="-128"/>
            </a:endParaRPr>
          </a:p>
          <a:p>
            <a:pPr lvl="0"/>
            <a:endParaRPr lang="en-US" altLang="ja-JP" sz="1200" u="sng"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lvl="0"/>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p:cNvSpPr txBox="1"/>
          <p:nvPr/>
        </p:nvSpPr>
        <p:spPr>
          <a:xfrm>
            <a:off x="476672" y="6512709"/>
            <a:ext cx="5904656" cy="1969770"/>
          </a:xfrm>
          <a:prstGeom prst="rect">
            <a:avLst/>
          </a:prstGeom>
          <a:noFill/>
        </p:spPr>
        <p:txBody>
          <a:bodyPr wrap="square" rtlCol="0">
            <a:spAutoFit/>
          </a:bodyPr>
          <a:lstStyle/>
          <a:p>
            <a:r>
              <a:rPr lang="en-US" altLang="ja-JP" sz="1100" b="1" u="sng"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b="1" u="sng" dirty="0">
                <a:latin typeface="Meiryo UI" panose="020B0604030504040204" pitchFamily="50" charset="-128"/>
                <a:ea typeface="Meiryo UI" panose="020B0604030504040204" pitchFamily="50" charset="-128"/>
                <a:cs typeface="Meiryo UI" panose="020B0604030504040204" pitchFamily="50" charset="-128"/>
              </a:rPr>
              <a:t>「人的関与の再点検に関する意見書（</a:t>
            </a:r>
            <a:r>
              <a:rPr lang="en-US" altLang="zh-TW" sz="1100" b="1" u="sng"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b="1" u="sng" dirty="0">
                <a:latin typeface="Meiryo UI" panose="020B0604030504040204" pitchFamily="50" charset="-128"/>
                <a:ea typeface="Meiryo UI" panose="020B0604030504040204" pitchFamily="50" charset="-128"/>
                <a:cs typeface="Meiryo UI" panose="020B0604030504040204" pitchFamily="50" charset="-128"/>
              </a:rPr>
              <a:t>大阪府住宅供給公社</a:t>
            </a:r>
            <a:r>
              <a:rPr lang="en-US" altLang="ja-JP" sz="1100" b="1" u="sng"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b="1" u="sng"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b="1" u="sng" dirty="0">
                <a:latin typeface="Meiryo UI" panose="020B0604030504040204" pitchFamily="50" charset="-128"/>
                <a:ea typeface="Meiryo UI" panose="020B0604030504040204" pitchFamily="50" charset="-128"/>
                <a:cs typeface="Meiryo UI" panose="020B0604030504040204" pitchFamily="50" charset="-128"/>
              </a:rPr>
              <a:t>R4.8</a:t>
            </a:r>
            <a:r>
              <a:rPr lang="ja-JP" altLang="en-US" sz="1100" b="1" u="sng"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u="sng" dirty="0">
              <a:latin typeface="Meiryo UI" panose="020B0604030504040204" pitchFamily="50" charset="-128"/>
              <a:ea typeface="Meiryo UI" panose="020B0604030504040204" pitchFamily="50" charset="-128"/>
              <a:cs typeface="Meiryo UI" panose="020B0604030504040204" pitchFamily="50" charset="-128"/>
            </a:endParaRPr>
          </a:p>
          <a:p>
            <a:pPr lvl="0"/>
            <a:endParaRPr lang="en-US" altLang="ja-JP" sz="600" u="sng" dirty="0">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050" dirty="0">
                <a:latin typeface="Meiryo UI" panose="020B0604030504040204" pitchFamily="50" charset="-128"/>
                <a:ea typeface="Meiryo UI" panose="020B0604030504040204" pitchFamily="50" charset="-128"/>
                <a:cs typeface="Meiryo UI" panose="020B0604030504040204" pitchFamily="50" charset="-128"/>
              </a:rPr>
              <a:t>　　当該法人は、約</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21,400</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戸の公社賃貸住宅の管理・運営、府営住宅約</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117,000</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戸の計画修繕業務等を行うなど、良質な住宅、住環境の供給を行うという府施策を補完する役割を担っている。（令和３年度末時点）</a:t>
            </a:r>
          </a:p>
          <a:p>
            <a:pPr lvl="0"/>
            <a:r>
              <a:rPr lang="ja-JP" altLang="en-US" sz="1050" dirty="0">
                <a:latin typeface="Meiryo UI" panose="020B0604030504040204" pitchFamily="50" charset="-128"/>
                <a:ea typeface="Meiryo UI" panose="020B0604030504040204" pitchFamily="50" charset="-128"/>
                <a:cs typeface="Meiryo UI" panose="020B0604030504040204" pitchFamily="50" charset="-128"/>
              </a:rPr>
              <a:t>　約</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1,300</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億円の借入金の削減が最大の課題であり、また、公社借入金に対する府の損失補償も約</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300</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億円と膨大であるため、公社債権の格付け（</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AA</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－安定的）の維持及び計画的な発行、公社賃貸住宅ストックの有効活用や、更なる住宅稼働率の向上等、財務基盤の強化に取り組んでいかなければ、府財政に甚大な影響を及ぼすこととなる。</a:t>
            </a:r>
          </a:p>
          <a:p>
            <a:pPr lvl="0"/>
            <a:r>
              <a:rPr lang="ja-JP" altLang="en-US" sz="1050" dirty="0">
                <a:latin typeface="Meiryo UI" panose="020B0604030504040204" pitchFamily="50" charset="-128"/>
                <a:ea typeface="Meiryo UI" panose="020B0604030504040204" pitchFamily="50" charset="-128"/>
                <a:cs typeface="Meiryo UI" panose="020B0604030504040204" pitchFamily="50" charset="-128"/>
              </a:rPr>
              <a:t>　今後は、公的賃貸住宅の管理戸数縮減への取り組みが予定されており、当該法人が府の住宅まちづくり施策と密接な関係を有していることも踏まえると、こうした取組を進めるに際しては、府が主体的に関与していくべきであり、常勤役員に府関係者を配置する必要性は一定認められる。</a:t>
            </a:r>
          </a:p>
        </p:txBody>
      </p:sp>
      <p:sp>
        <p:nvSpPr>
          <p:cNvPr id="2" name="正方形/長方形 1"/>
          <p:cNvSpPr/>
          <p:nvPr/>
        </p:nvSpPr>
        <p:spPr>
          <a:xfrm>
            <a:off x="3388509" y="2195736"/>
            <a:ext cx="2632779" cy="504056"/>
          </a:xfrm>
          <a:prstGeom prst="rect">
            <a:avLst/>
          </a:prstGeom>
          <a:no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kumimoji="1" lang="en-US" altLang="ja-JP" sz="1200" b="1" dirty="0">
                <a:solidFill>
                  <a:schemeClr val="tx1"/>
                </a:solidFill>
                <a:latin typeface="Meiryo UI" panose="020B0604030504040204" pitchFamily="50" charset="-128"/>
                <a:ea typeface="Meiryo UI" panose="020B0604030504040204" pitchFamily="50" charset="-128"/>
              </a:rPr>
              <a:t>R6</a:t>
            </a:r>
            <a:r>
              <a:rPr kumimoji="1" lang="ja-JP" altLang="en-US" sz="1200" b="1" dirty="0">
                <a:solidFill>
                  <a:schemeClr val="tx1"/>
                </a:solidFill>
                <a:latin typeface="Meiryo UI" panose="020B0604030504040204" pitchFamily="50" charset="-128"/>
                <a:ea typeface="Meiryo UI" panose="020B0604030504040204" pitchFamily="50" charset="-128"/>
              </a:rPr>
              <a:t>年４月以降、</a:t>
            </a:r>
            <a:endParaRPr kumimoji="1" lang="en-US" altLang="ja-JP" sz="1200" b="1" dirty="0">
              <a:solidFill>
                <a:schemeClr val="tx1"/>
              </a:solidFill>
              <a:latin typeface="Meiryo UI" panose="020B0604030504040204" pitchFamily="50" charset="-128"/>
              <a:ea typeface="Meiryo UI" panose="020B0604030504040204" pitchFamily="50" charset="-128"/>
            </a:endParaRPr>
          </a:p>
          <a:p>
            <a:r>
              <a:rPr kumimoji="1" lang="ja-JP" altLang="en-US" sz="1200" b="1" dirty="0">
                <a:solidFill>
                  <a:schemeClr val="tx1"/>
                </a:solidFill>
                <a:latin typeface="Meiryo UI" panose="020B0604030504040204" pitchFamily="50" charset="-128"/>
                <a:ea typeface="Meiryo UI" panose="020B0604030504040204" pitchFamily="50" charset="-128"/>
              </a:rPr>
              <a:t>一時的に法人への人的関与を行わない</a:t>
            </a:r>
          </a:p>
        </p:txBody>
      </p:sp>
      <p:sp>
        <p:nvSpPr>
          <p:cNvPr id="3" name="右中かっこ 2"/>
          <p:cNvSpPr/>
          <p:nvPr/>
        </p:nvSpPr>
        <p:spPr>
          <a:xfrm>
            <a:off x="3068960" y="2333727"/>
            <a:ext cx="233257" cy="228074"/>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graphicFrame>
        <p:nvGraphicFramePr>
          <p:cNvPr id="20" name="表 5">
            <a:extLst>
              <a:ext uri="{FF2B5EF4-FFF2-40B4-BE49-F238E27FC236}">
                <a16:creationId xmlns:a16="http://schemas.microsoft.com/office/drawing/2014/main" id="{22B2B671-0D1D-4140-ADF2-F7752C1D2C34}"/>
              </a:ext>
            </a:extLst>
          </p:cNvPr>
          <p:cNvGraphicFramePr>
            <a:graphicFrameLocks noGrp="1"/>
          </p:cNvGraphicFramePr>
          <p:nvPr>
            <p:extLst>
              <p:ext uri="{D42A27DB-BD31-4B8C-83A1-F6EECF244321}">
                <p14:modId xmlns:p14="http://schemas.microsoft.com/office/powerpoint/2010/main" val="3211492202"/>
              </p:ext>
            </p:extLst>
          </p:nvPr>
        </p:nvGraphicFramePr>
        <p:xfrm>
          <a:off x="529908" y="4499992"/>
          <a:ext cx="5544617" cy="1432476"/>
        </p:xfrm>
        <a:graphic>
          <a:graphicData uri="http://schemas.openxmlformats.org/drawingml/2006/table">
            <a:tbl>
              <a:tblPr firstRow="1" bandRow="1">
                <a:tableStyleId>{5C22544A-7EE6-4342-B048-85BDC9FD1C3A}</a:tableStyleId>
              </a:tblPr>
              <a:tblGrid>
                <a:gridCol w="938487">
                  <a:extLst>
                    <a:ext uri="{9D8B030D-6E8A-4147-A177-3AD203B41FA5}">
                      <a16:colId xmlns:a16="http://schemas.microsoft.com/office/drawing/2014/main" val="2095237399"/>
                    </a:ext>
                  </a:extLst>
                </a:gridCol>
                <a:gridCol w="1365770">
                  <a:extLst>
                    <a:ext uri="{9D8B030D-6E8A-4147-A177-3AD203B41FA5}">
                      <a16:colId xmlns:a16="http://schemas.microsoft.com/office/drawing/2014/main" val="2485611145"/>
                    </a:ext>
                  </a:extLst>
                </a:gridCol>
                <a:gridCol w="864096">
                  <a:extLst>
                    <a:ext uri="{9D8B030D-6E8A-4147-A177-3AD203B41FA5}">
                      <a16:colId xmlns:a16="http://schemas.microsoft.com/office/drawing/2014/main" val="1926080394"/>
                    </a:ext>
                  </a:extLst>
                </a:gridCol>
                <a:gridCol w="974399">
                  <a:extLst>
                    <a:ext uri="{9D8B030D-6E8A-4147-A177-3AD203B41FA5}">
                      <a16:colId xmlns:a16="http://schemas.microsoft.com/office/drawing/2014/main" val="813453274"/>
                    </a:ext>
                  </a:extLst>
                </a:gridCol>
                <a:gridCol w="1401865">
                  <a:extLst>
                    <a:ext uri="{9D8B030D-6E8A-4147-A177-3AD203B41FA5}">
                      <a16:colId xmlns:a16="http://schemas.microsoft.com/office/drawing/2014/main" val="216619962"/>
                    </a:ext>
                  </a:extLst>
                </a:gridCol>
              </a:tblGrid>
              <a:tr h="145523">
                <a:tc gridSpan="2">
                  <a:txBody>
                    <a:bodyPr/>
                    <a:lstStyle/>
                    <a:p>
                      <a:pPr algn="ctr"/>
                      <a:r>
                        <a:rPr kumimoji="1" lang="ja-JP" altLang="en-US" sz="1200" dirty="0">
                          <a:solidFill>
                            <a:sysClr val="windowText" lastClr="000000"/>
                          </a:solidFill>
                        </a:rPr>
                        <a:t>現行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kumimoji="1" lang="ja-JP" altLang="en-US" sz="1200" dirty="0"/>
                    </a:p>
                  </a:txBody>
                  <a:tcPr/>
                </a:tc>
                <a:tc>
                  <a:txBody>
                    <a:bodyPr/>
                    <a:lstStyle/>
                    <a:p>
                      <a:pPr algn="ctr"/>
                      <a:endParaRPr kumimoji="1" lang="ja-JP" altLang="en-US" sz="120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ysClr val="windowText" lastClr="000000"/>
                          </a:solidFill>
                        </a:rPr>
                        <a:t>Ｒ６．４～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pPr algn="ctr"/>
                      <a:endParaRPr kumimoji="1" lang="ja-JP" altLang="en-US" sz="1200"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535417444"/>
                  </a:ext>
                </a:extLst>
              </a:tr>
              <a:tr h="289539">
                <a:tc>
                  <a:txBody>
                    <a:bodyPr/>
                    <a:lstStyle/>
                    <a:p>
                      <a:r>
                        <a:rPr kumimoji="1" lang="ja-JP" altLang="en-US" sz="1200" dirty="0"/>
                        <a:t>理事長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t>関与ポスト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a:t>理事長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t>関与ポスト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4100009"/>
                  </a:ext>
                </a:extLst>
              </a:tr>
              <a:tr h="289539">
                <a:tc>
                  <a:txBody>
                    <a:bodyPr/>
                    <a:lstStyle/>
                    <a:p>
                      <a:r>
                        <a:rPr kumimoji="1" lang="ja-JP" altLang="en-US" sz="1200" u="sng" dirty="0"/>
                        <a:t>副理事長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u="sng" dirty="0"/>
                        <a:t>関与ポスト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u="sng" dirty="0"/>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u="sng"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u="sng"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79194833"/>
                  </a:ext>
                </a:extLst>
              </a:tr>
              <a:tr h="289539">
                <a:tc>
                  <a:txBody>
                    <a:bodyPr/>
                    <a:lstStyle/>
                    <a:p>
                      <a:r>
                        <a:rPr kumimoji="1" lang="ja-JP" altLang="en-US" sz="1200" dirty="0"/>
                        <a:t>常務理事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t>公募により就任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a:t>常務理事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t>公募により就任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41847769"/>
                  </a:ext>
                </a:extLst>
              </a:tr>
              <a:tr h="289539">
                <a:tc>
                  <a:txBody>
                    <a:bodyPr/>
                    <a:lstStyle/>
                    <a:p>
                      <a:endParaRPr kumimoji="1" lang="ja-JP" altLang="en-US" sz="1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kumimoji="1" lang="ja-JP" altLang="en-US" sz="1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kumimoji="1" lang="ja-JP" altLang="en-US" sz="12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u="sng" dirty="0">
                          <a:solidFill>
                            <a:schemeClr val="tx1"/>
                          </a:solidFill>
                        </a:rPr>
                        <a:t>常務理事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u="sng" dirty="0">
                          <a:solidFill>
                            <a:schemeClr val="tx1"/>
                          </a:solidFill>
                        </a:rPr>
                        <a:t>公社職員から登用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347346"/>
                  </a:ext>
                </a:extLst>
              </a:tr>
            </a:tbl>
          </a:graphicData>
        </a:graphic>
      </p:graphicFrame>
      <p:sp>
        <p:nvSpPr>
          <p:cNvPr id="21" name="矢印: 右 20">
            <a:extLst>
              <a:ext uri="{FF2B5EF4-FFF2-40B4-BE49-F238E27FC236}">
                <a16:creationId xmlns:a16="http://schemas.microsoft.com/office/drawing/2014/main" id="{AF20201B-080C-461A-82A9-BFC5D3CF2384}"/>
              </a:ext>
            </a:extLst>
          </p:cNvPr>
          <p:cNvSpPr/>
          <p:nvPr/>
        </p:nvSpPr>
        <p:spPr>
          <a:xfrm>
            <a:off x="3113224" y="4965877"/>
            <a:ext cx="369013"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9498065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428</Words>
  <Application>Microsoft Office PowerPoint</Application>
  <PresentationFormat>画面に合わせる (4:3)</PresentationFormat>
  <Paragraphs>36</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2020-09-28T00:23:13Z</dcterms:created>
  <dcterms:modified xsi:type="dcterms:W3CDTF">2024-03-12T12:44:44Z</dcterms:modified>
</cp:coreProperties>
</file>