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Lst>
  <p:notesMasterIdLst>
    <p:notesMasterId r:id="rId39"/>
  </p:notesMasterIdLst>
  <p:sldIdLst>
    <p:sldId id="256" r:id="rId2"/>
    <p:sldId id="276" r:id="rId3"/>
    <p:sldId id="275" r:id="rId4"/>
    <p:sldId id="271" r:id="rId5"/>
    <p:sldId id="333" r:id="rId6"/>
    <p:sldId id="331" r:id="rId7"/>
    <p:sldId id="302" r:id="rId8"/>
    <p:sldId id="334" r:id="rId9"/>
    <p:sldId id="329" r:id="rId10"/>
    <p:sldId id="303" r:id="rId11"/>
    <p:sldId id="313" r:id="rId12"/>
    <p:sldId id="310" r:id="rId13"/>
    <p:sldId id="311" r:id="rId14"/>
    <p:sldId id="330" r:id="rId15"/>
    <p:sldId id="328" r:id="rId16"/>
    <p:sldId id="332" r:id="rId17"/>
    <p:sldId id="320" r:id="rId18"/>
    <p:sldId id="305" r:id="rId19"/>
    <p:sldId id="301" r:id="rId20"/>
    <p:sldId id="314" r:id="rId21"/>
    <p:sldId id="326" r:id="rId22"/>
    <p:sldId id="300" r:id="rId23"/>
    <p:sldId id="315" r:id="rId24"/>
    <p:sldId id="327" r:id="rId25"/>
    <p:sldId id="312" r:id="rId26"/>
    <p:sldId id="321" r:id="rId27"/>
    <p:sldId id="322" r:id="rId28"/>
    <p:sldId id="323" r:id="rId29"/>
    <p:sldId id="299" r:id="rId30"/>
    <p:sldId id="316" r:id="rId31"/>
    <p:sldId id="335" r:id="rId32"/>
    <p:sldId id="324" r:id="rId33"/>
    <p:sldId id="325" r:id="rId34"/>
    <p:sldId id="294" r:id="rId35"/>
    <p:sldId id="295" r:id="rId36"/>
    <p:sldId id="296" r:id="rId37"/>
    <p:sldId id="336" r:id="rId38"/>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autoAdjust="0"/>
    <p:restoredTop sz="96081" autoAdjust="0"/>
  </p:normalViewPr>
  <p:slideViewPr>
    <p:cSldViewPr snapToGrid="0">
      <p:cViewPr varScale="1">
        <p:scale>
          <a:sx n="100" d="100"/>
          <a:sy n="100" d="100"/>
        </p:scale>
        <p:origin x="13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247" cy="498328"/>
          </a:xfrm>
          <a:prstGeom prst="rect">
            <a:avLst/>
          </a:prstGeom>
        </p:spPr>
        <p:txBody>
          <a:bodyPr vert="horz" lIns="92108" tIns="46054" rIns="92108" bIns="4605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826" y="0"/>
            <a:ext cx="2946246" cy="498328"/>
          </a:xfrm>
          <a:prstGeom prst="rect">
            <a:avLst/>
          </a:prstGeom>
        </p:spPr>
        <p:txBody>
          <a:bodyPr vert="horz" lIns="92108" tIns="46054" rIns="92108" bIns="46054" rtlCol="0"/>
          <a:lstStyle>
            <a:lvl1pPr algn="r">
              <a:defRPr sz="1200"/>
            </a:lvl1pPr>
          </a:lstStyle>
          <a:p>
            <a:fld id="{EE3BB4EA-96FF-4188-9F2B-1F66366C1520}" type="datetimeFigureOut">
              <a:rPr kumimoji="1" lang="ja-JP" altLang="en-US" smtClean="0"/>
              <a:t>2024/6/6</a:t>
            </a:fld>
            <a:endParaRPr kumimoji="1" lang="ja-JP" altLang="en-US"/>
          </a:p>
        </p:txBody>
      </p:sp>
      <p:sp>
        <p:nvSpPr>
          <p:cNvPr id="4" name="スライド イメージ プレースホルダー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2108" tIns="46054" rIns="92108" bIns="46054" rtlCol="0" anchor="ctr"/>
          <a:lstStyle/>
          <a:p>
            <a:endParaRPr lang="ja-JP" altLang="en-US"/>
          </a:p>
        </p:txBody>
      </p:sp>
      <p:sp>
        <p:nvSpPr>
          <p:cNvPr id="5" name="ノート プレースホルダー 4"/>
          <p:cNvSpPr>
            <a:spLocks noGrp="1"/>
          </p:cNvSpPr>
          <p:nvPr>
            <p:ph type="body" sz="quarter" idx="3"/>
          </p:nvPr>
        </p:nvSpPr>
        <p:spPr>
          <a:xfrm>
            <a:off x="679288" y="4777245"/>
            <a:ext cx="5439101" cy="3908363"/>
          </a:xfrm>
          <a:prstGeom prst="rect">
            <a:avLst/>
          </a:prstGeom>
        </p:spPr>
        <p:txBody>
          <a:bodyPr vert="horz" lIns="92108" tIns="46054" rIns="92108" bIns="4605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310"/>
            <a:ext cx="2946247" cy="498328"/>
          </a:xfrm>
          <a:prstGeom prst="rect">
            <a:avLst/>
          </a:prstGeom>
        </p:spPr>
        <p:txBody>
          <a:bodyPr vert="horz" lIns="92108" tIns="46054" rIns="92108" bIns="4605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826" y="9428310"/>
            <a:ext cx="2946246" cy="498328"/>
          </a:xfrm>
          <a:prstGeom prst="rect">
            <a:avLst/>
          </a:prstGeom>
        </p:spPr>
        <p:txBody>
          <a:bodyPr vert="horz" lIns="92108" tIns="46054" rIns="92108" bIns="46054" rtlCol="0" anchor="b"/>
          <a:lstStyle>
            <a:lvl1pPr algn="r">
              <a:defRPr sz="1200"/>
            </a:lvl1pPr>
          </a:lstStyle>
          <a:p>
            <a:fld id="{B5CCB899-281F-4B0F-A673-471DF86F1422}" type="slidenum">
              <a:rPr kumimoji="1" lang="ja-JP" altLang="en-US" smtClean="0"/>
              <a:t>‹#›</a:t>
            </a:fld>
            <a:endParaRPr kumimoji="1" lang="ja-JP" altLang="en-US"/>
          </a:p>
        </p:txBody>
      </p:sp>
    </p:spTree>
    <p:extLst>
      <p:ext uri="{BB962C8B-B14F-4D97-AF65-F5344CB8AC3E}">
        <p14:creationId xmlns:p14="http://schemas.microsoft.com/office/powerpoint/2010/main" val="22400374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49BC20-74E7-4CEC-A8D6-7F7A4EA76D4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2D8C5F7-B9D0-4F74-9D68-1CEA1AA1C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8C72DB6-1CA6-4794-B29A-20710D7B6454}"/>
              </a:ext>
            </a:extLst>
          </p:cNvPr>
          <p:cNvSpPr>
            <a:spLocks noGrp="1"/>
          </p:cNvSpPr>
          <p:nvPr>
            <p:ph type="dt" sz="half" idx="10"/>
          </p:nvPr>
        </p:nvSpPr>
        <p:spPr/>
        <p:txBody>
          <a:bodyPr/>
          <a:lstStyle/>
          <a:p>
            <a:fld id="{469CC5BD-0F89-461F-8713-19764CCEC96D}" type="datetime1">
              <a:rPr kumimoji="1" lang="ja-JP" altLang="en-US" smtClean="0"/>
              <a:t>2024/6/6</a:t>
            </a:fld>
            <a:endParaRPr kumimoji="1" lang="ja-JP" altLang="en-US"/>
          </a:p>
        </p:txBody>
      </p:sp>
      <p:sp>
        <p:nvSpPr>
          <p:cNvPr id="5" name="フッター プレースホルダー 4">
            <a:extLst>
              <a:ext uri="{FF2B5EF4-FFF2-40B4-BE49-F238E27FC236}">
                <a16:creationId xmlns:a16="http://schemas.microsoft.com/office/drawing/2014/main" id="{0B568E6C-508D-4D9F-9723-202D2861E4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05F4838-5CF4-46DA-983B-B5FE453E38B2}"/>
              </a:ext>
            </a:extLst>
          </p:cNvPr>
          <p:cNvSpPr>
            <a:spLocks noGrp="1"/>
          </p:cNvSpPr>
          <p:nvPr>
            <p:ph type="sldNum" sz="quarter" idx="12"/>
          </p:nvPr>
        </p:nvSpPr>
        <p:spPr/>
        <p:txBody>
          <a:body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530058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AF668A-4058-4199-85F3-0C55E3333A2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E37EA44-7100-4E54-9AD3-41DB65E608E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B43DCC-F60D-4D0B-943A-65B4AFD1F5EA}"/>
              </a:ext>
            </a:extLst>
          </p:cNvPr>
          <p:cNvSpPr>
            <a:spLocks noGrp="1"/>
          </p:cNvSpPr>
          <p:nvPr>
            <p:ph type="dt" sz="half" idx="10"/>
          </p:nvPr>
        </p:nvSpPr>
        <p:spPr/>
        <p:txBody>
          <a:bodyPr/>
          <a:lstStyle/>
          <a:p>
            <a:fld id="{18F494DB-C18B-4A68-ADF6-4C5F3327418D}" type="datetime1">
              <a:rPr kumimoji="1" lang="ja-JP" altLang="en-US" smtClean="0"/>
              <a:t>2024/6/6</a:t>
            </a:fld>
            <a:endParaRPr kumimoji="1" lang="ja-JP" altLang="en-US"/>
          </a:p>
        </p:txBody>
      </p:sp>
      <p:sp>
        <p:nvSpPr>
          <p:cNvPr id="5" name="フッター プレースホルダー 4">
            <a:extLst>
              <a:ext uri="{FF2B5EF4-FFF2-40B4-BE49-F238E27FC236}">
                <a16:creationId xmlns:a16="http://schemas.microsoft.com/office/drawing/2014/main" id="{E59F637B-0306-489B-9082-A6273D9CE48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83807FD-02C4-4151-A811-33CCC5553B7C}"/>
              </a:ext>
            </a:extLst>
          </p:cNvPr>
          <p:cNvSpPr>
            <a:spLocks noGrp="1"/>
          </p:cNvSpPr>
          <p:nvPr>
            <p:ph type="sldNum" sz="quarter" idx="12"/>
          </p:nvPr>
        </p:nvSpPr>
        <p:spPr/>
        <p:txBody>
          <a:body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198441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5D8885A-7CE6-4661-A58C-59AA224343E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EE0A8DC-A906-4D5C-90CF-1DF9E9A0FCD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45FEEB5-5FFB-4500-A9CA-F264C433D902}"/>
              </a:ext>
            </a:extLst>
          </p:cNvPr>
          <p:cNvSpPr>
            <a:spLocks noGrp="1"/>
          </p:cNvSpPr>
          <p:nvPr>
            <p:ph type="dt" sz="half" idx="10"/>
          </p:nvPr>
        </p:nvSpPr>
        <p:spPr/>
        <p:txBody>
          <a:bodyPr/>
          <a:lstStyle/>
          <a:p>
            <a:fld id="{85D4D97A-7A31-4BE7-B52A-1A85D91F0857}" type="datetime1">
              <a:rPr kumimoji="1" lang="ja-JP" altLang="en-US" smtClean="0"/>
              <a:t>2024/6/6</a:t>
            </a:fld>
            <a:endParaRPr kumimoji="1" lang="ja-JP" altLang="en-US"/>
          </a:p>
        </p:txBody>
      </p:sp>
      <p:sp>
        <p:nvSpPr>
          <p:cNvPr id="5" name="フッター プレースホルダー 4">
            <a:extLst>
              <a:ext uri="{FF2B5EF4-FFF2-40B4-BE49-F238E27FC236}">
                <a16:creationId xmlns:a16="http://schemas.microsoft.com/office/drawing/2014/main" id="{AC9F004A-E51C-42CE-BC2D-2E1925D5CF6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4FC0E5-53D7-4786-AF14-B51A88C67800}"/>
              </a:ext>
            </a:extLst>
          </p:cNvPr>
          <p:cNvSpPr>
            <a:spLocks noGrp="1"/>
          </p:cNvSpPr>
          <p:nvPr>
            <p:ph type="sldNum" sz="quarter" idx="12"/>
          </p:nvPr>
        </p:nvSpPr>
        <p:spPr/>
        <p:txBody>
          <a:body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3771067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34AECC-7B80-4D6A-A7B5-3F1AFB3E45A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25F9AF5-F432-4124-B8D9-6B8EA1F002F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0693242-98F1-4AE8-B947-E547F3F9FC1A}"/>
              </a:ext>
            </a:extLst>
          </p:cNvPr>
          <p:cNvSpPr>
            <a:spLocks noGrp="1"/>
          </p:cNvSpPr>
          <p:nvPr>
            <p:ph type="dt" sz="half" idx="10"/>
          </p:nvPr>
        </p:nvSpPr>
        <p:spPr/>
        <p:txBody>
          <a:bodyPr/>
          <a:lstStyle/>
          <a:p>
            <a:fld id="{B72552F5-1182-4DFD-A5A6-9F7CF6FFF0EA}" type="datetime1">
              <a:rPr kumimoji="1" lang="ja-JP" altLang="en-US" smtClean="0"/>
              <a:t>2024/6/6</a:t>
            </a:fld>
            <a:endParaRPr kumimoji="1" lang="ja-JP" altLang="en-US"/>
          </a:p>
        </p:txBody>
      </p:sp>
      <p:sp>
        <p:nvSpPr>
          <p:cNvPr id="5" name="フッター プレースホルダー 4">
            <a:extLst>
              <a:ext uri="{FF2B5EF4-FFF2-40B4-BE49-F238E27FC236}">
                <a16:creationId xmlns:a16="http://schemas.microsoft.com/office/drawing/2014/main" id="{963EBF2B-B407-4694-8388-27544CEBCD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2A1A292-A133-4A3D-8190-5CFD4436B7CB}"/>
              </a:ext>
            </a:extLst>
          </p:cNvPr>
          <p:cNvSpPr>
            <a:spLocks noGrp="1"/>
          </p:cNvSpPr>
          <p:nvPr>
            <p:ph type="sldNum" sz="quarter" idx="12"/>
          </p:nvPr>
        </p:nvSpPr>
        <p:spPr/>
        <p:txBody>
          <a:body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122299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5B7647-DD79-4514-B6C0-46A9A910612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2C112A1-ADDB-461E-A2FA-F6D642AE6B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88E4D62-9C5E-4295-8484-CDEC35D755FB}"/>
              </a:ext>
            </a:extLst>
          </p:cNvPr>
          <p:cNvSpPr>
            <a:spLocks noGrp="1"/>
          </p:cNvSpPr>
          <p:nvPr>
            <p:ph type="dt" sz="half" idx="10"/>
          </p:nvPr>
        </p:nvSpPr>
        <p:spPr/>
        <p:txBody>
          <a:bodyPr/>
          <a:lstStyle/>
          <a:p>
            <a:fld id="{0A7BAF94-FC2D-4E09-AD7A-3ABED6DE5949}" type="datetime1">
              <a:rPr kumimoji="1" lang="ja-JP" altLang="en-US" smtClean="0"/>
              <a:t>2024/6/6</a:t>
            </a:fld>
            <a:endParaRPr kumimoji="1" lang="ja-JP" altLang="en-US"/>
          </a:p>
        </p:txBody>
      </p:sp>
      <p:sp>
        <p:nvSpPr>
          <p:cNvPr id="5" name="フッター プレースホルダー 4">
            <a:extLst>
              <a:ext uri="{FF2B5EF4-FFF2-40B4-BE49-F238E27FC236}">
                <a16:creationId xmlns:a16="http://schemas.microsoft.com/office/drawing/2014/main" id="{48434A07-461E-4F49-BC80-18635448913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2F8DF0-C3FA-4856-9D02-AF41AF7F24B5}"/>
              </a:ext>
            </a:extLst>
          </p:cNvPr>
          <p:cNvSpPr>
            <a:spLocks noGrp="1"/>
          </p:cNvSpPr>
          <p:nvPr>
            <p:ph type="sldNum" sz="quarter" idx="12"/>
          </p:nvPr>
        </p:nvSpPr>
        <p:spPr/>
        <p:txBody>
          <a:body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3498743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7EC6F0-E49B-4381-BCDB-047CB371EFB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B4DD322-481D-4EB6-9D0D-C10BEDE1037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C08F929-379D-4160-8738-B0154655571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36BCC71-A1CA-4EDC-8477-A5BF10E7CC0F}"/>
              </a:ext>
            </a:extLst>
          </p:cNvPr>
          <p:cNvSpPr>
            <a:spLocks noGrp="1"/>
          </p:cNvSpPr>
          <p:nvPr>
            <p:ph type="dt" sz="half" idx="10"/>
          </p:nvPr>
        </p:nvSpPr>
        <p:spPr/>
        <p:txBody>
          <a:bodyPr/>
          <a:lstStyle/>
          <a:p>
            <a:fld id="{C61C63BC-419E-4971-976F-5A654926F220}" type="datetime1">
              <a:rPr kumimoji="1" lang="ja-JP" altLang="en-US" smtClean="0"/>
              <a:t>2024/6/6</a:t>
            </a:fld>
            <a:endParaRPr kumimoji="1" lang="ja-JP" altLang="en-US"/>
          </a:p>
        </p:txBody>
      </p:sp>
      <p:sp>
        <p:nvSpPr>
          <p:cNvPr id="6" name="フッター プレースホルダー 5">
            <a:extLst>
              <a:ext uri="{FF2B5EF4-FFF2-40B4-BE49-F238E27FC236}">
                <a16:creationId xmlns:a16="http://schemas.microsoft.com/office/drawing/2014/main" id="{C30A7EDB-B98E-47CF-86B2-262B3845DCE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8141894-49A2-4A67-8F07-A84FC30C9FA2}"/>
              </a:ext>
            </a:extLst>
          </p:cNvPr>
          <p:cNvSpPr>
            <a:spLocks noGrp="1"/>
          </p:cNvSpPr>
          <p:nvPr>
            <p:ph type="sldNum" sz="quarter" idx="12"/>
          </p:nvPr>
        </p:nvSpPr>
        <p:spPr/>
        <p:txBody>
          <a:body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4175705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2D0B87-0CE6-4AF5-B087-7A367397883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F47578F-5407-4533-B3A1-BCA5ED0616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6B7DF70-87EB-4E35-95AB-318AA3807B7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D23A045-B704-4258-AC31-D157CD124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EA835CE-A191-4F1B-BF10-C27DC66246D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6575C6F-D870-43D9-818D-18001454EDBD}"/>
              </a:ext>
            </a:extLst>
          </p:cNvPr>
          <p:cNvSpPr>
            <a:spLocks noGrp="1"/>
          </p:cNvSpPr>
          <p:nvPr>
            <p:ph type="dt" sz="half" idx="10"/>
          </p:nvPr>
        </p:nvSpPr>
        <p:spPr/>
        <p:txBody>
          <a:bodyPr/>
          <a:lstStyle/>
          <a:p>
            <a:fld id="{DB6558DE-B563-4ABF-A023-670008707947}" type="datetime1">
              <a:rPr kumimoji="1" lang="ja-JP" altLang="en-US" smtClean="0"/>
              <a:t>2024/6/6</a:t>
            </a:fld>
            <a:endParaRPr kumimoji="1" lang="ja-JP" altLang="en-US"/>
          </a:p>
        </p:txBody>
      </p:sp>
      <p:sp>
        <p:nvSpPr>
          <p:cNvPr id="8" name="フッター プレースホルダー 7">
            <a:extLst>
              <a:ext uri="{FF2B5EF4-FFF2-40B4-BE49-F238E27FC236}">
                <a16:creationId xmlns:a16="http://schemas.microsoft.com/office/drawing/2014/main" id="{57DC6869-F423-45F1-BAA0-7A263FB5D59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6F4ACFF-8CB2-4FD8-9D9B-7A9960040E58}"/>
              </a:ext>
            </a:extLst>
          </p:cNvPr>
          <p:cNvSpPr>
            <a:spLocks noGrp="1"/>
          </p:cNvSpPr>
          <p:nvPr>
            <p:ph type="sldNum" sz="quarter" idx="12"/>
          </p:nvPr>
        </p:nvSpPr>
        <p:spPr/>
        <p:txBody>
          <a:body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2792702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E31949-8377-4267-AFDD-3F752BE7D18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673B17A-EE94-4EA9-BBC9-5701AF366EEA}"/>
              </a:ext>
            </a:extLst>
          </p:cNvPr>
          <p:cNvSpPr>
            <a:spLocks noGrp="1"/>
          </p:cNvSpPr>
          <p:nvPr>
            <p:ph type="dt" sz="half" idx="10"/>
          </p:nvPr>
        </p:nvSpPr>
        <p:spPr/>
        <p:txBody>
          <a:bodyPr/>
          <a:lstStyle/>
          <a:p>
            <a:fld id="{93A0CB77-5A91-4C55-B1E6-2841ACEFCBF3}" type="datetime1">
              <a:rPr kumimoji="1" lang="ja-JP" altLang="en-US" smtClean="0"/>
              <a:t>2024/6/6</a:t>
            </a:fld>
            <a:endParaRPr kumimoji="1" lang="ja-JP" altLang="en-US"/>
          </a:p>
        </p:txBody>
      </p:sp>
      <p:sp>
        <p:nvSpPr>
          <p:cNvPr id="4" name="フッター プレースホルダー 3">
            <a:extLst>
              <a:ext uri="{FF2B5EF4-FFF2-40B4-BE49-F238E27FC236}">
                <a16:creationId xmlns:a16="http://schemas.microsoft.com/office/drawing/2014/main" id="{2B89518A-95F7-4363-A611-89846A7DD94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6743FCD-B5CF-4B9D-94FA-8BBD1D74828C}"/>
              </a:ext>
            </a:extLst>
          </p:cNvPr>
          <p:cNvSpPr>
            <a:spLocks noGrp="1"/>
          </p:cNvSpPr>
          <p:nvPr>
            <p:ph type="sldNum" sz="quarter" idx="12"/>
          </p:nvPr>
        </p:nvSpPr>
        <p:spPr/>
        <p:txBody>
          <a:body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241871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C0A04A1-6E63-4AC2-A31B-0B06E77DD04F}"/>
              </a:ext>
            </a:extLst>
          </p:cNvPr>
          <p:cNvSpPr>
            <a:spLocks noGrp="1"/>
          </p:cNvSpPr>
          <p:nvPr>
            <p:ph type="dt" sz="half" idx="10"/>
          </p:nvPr>
        </p:nvSpPr>
        <p:spPr/>
        <p:txBody>
          <a:bodyPr/>
          <a:lstStyle/>
          <a:p>
            <a:fld id="{2DB55634-67E4-47A1-97D3-0529C3AEC50D}" type="datetime1">
              <a:rPr kumimoji="1" lang="ja-JP" altLang="en-US" smtClean="0"/>
              <a:t>2024/6/6</a:t>
            </a:fld>
            <a:endParaRPr kumimoji="1" lang="ja-JP" altLang="en-US"/>
          </a:p>
        </p:txBody>
      </p:sp>
      <p:sp>
        <p:nvSpPr>
          <p:cNvPr id="3" name="フッター プレースホルダー 2">
            <a:extLst>
              <a:ext uri="{FF2B5EF4-FFF2-40B4-BE49-F238E27FC236}">
                <a16:creationId xmlns:a16="http://schemas.microsoft.com/office/drawing/2014/main" id="{6D2BD3CD-38DA-4D79-9C08-C6F82464ADF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9D54ED4-FC6D-4335-BD8B-5902E58E29F6}"/>
              </a:ext>
            </a:extLst>
          </p:cNvPr>
          <p:cNvSpPr>
            <a:spLocks noGrp="1"/>
          </p:cNvSpPr>
          <p:nvPr>
            <p:ph type="sldNum" sz="quarter" idx="12"/>
          </p:nvPr>
        </p:nvSpPr>
        <p:spPr/>
        <p:txBody>
          <a:body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1940303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8624F4-CA1B-4742-8C28-4F7A3C47A8F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4B76371-DD70-419F-B038-253D2C325B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4081988-7CCC-42C4-AB39-5742CC6D5F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F500751-225E-43EA-BA9B-C3CDB823925A}"/>
              </a:ext>
            </a:extLst>
          </p:cNvPr>
          <p:cNvSpPr>
            <a:spLocks noGrp="1"/>
          </p:cNvSpPr>
          <p:nvPr>
            <p:ph type="dt" sz="half" idx="10"/>
          </p:nvPr>
        </p:nvSpPr>
        <p:spPr/>
        <p:txBody>
          <a:bodyPr/>
          <a:lstStyle/>
          <a:p>
            <a:fld id="{A305CDBE-9DE2-405A-9518-3DB26491CE31}" type="datetime1">
              <a:rPr kumimoji="1" lang="ja-JP" altLang="en-US" smtClean="0"/>
              <a:t>2024/6/6</a:t>
            </a:fld>
            <a:endParaRPr kumimoji="1" lang="ja-JP" altLang="en-US"/>
          </a:p>
        </p:txBody>
      </p:sp>
      <p:sp>
        <p:nvSpPr>
          <p:cNvPr id="6" name="フッター プレースホルダー 5">
            <a:extLst>
              <a:ext uri="{FF2B5EF4-FFF2-40B4-BE49-F238E27FC236}">
                <a16:creationId xmlns:a16="http://schemas.microsoft.com/office/drawing/2014/main" id="{8843E0E3-44E7-4D1C-8EA9-5030F38DFDB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38E676-9D9B-470C-A0C1-6CEC09C6F3E0}"/>
              </a:ext>
            </a:extLst>
          </p:cNvPr>
          <p:cNvSpPr>
            <a:spLocks noGrp="1"/>
          </p:cNvSpPr>
          <p:nvPr>
            <p:ph type="sldNum" sz="quarter" idx="12"/>
          </p:nvPr>
        </p:nvSpPr>
        <p:spPr/>
        <p:txBody>
          <a:body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889884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E8E612-DE63-49B6-A3FB-036BA40EE70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CA9C965-81CB-4999-91D2-2CC9C7D01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5FE6556-3DD7-4513-B65E-586F3986A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BD46A2-5278-4081-8D61-04E5809CD4CA}"/>
              </a:ext>
            </a:extLst>
          </p:cNvPr>
          <p:cNvSpPr>
            <a:spLocks noGrp="1"/>
          </p:cNvSpPr>
          <p:nvPr>
            <p:ph type="dt" sz="half" idx="10"/>
          </p:nvPr>
        </p:nvSpPr>
        <p:spPr/>
        <p:txBody>
          <a:bodyPr/>
          <a:lstStyle/>
          <a:p>
            <a:fld id="{C6DCE960-EF48-4708-B3DD-2096E4979857}" type="datetime1">
              <a:rPr kumimoji="1" lang="ja-JP" altLang="en-US" smtClean="0"/>
              <a:t>2024/6/6</a:t>
            </a:fld>
            <a:endParaRPr kumimoji="1" lang="ja-JP" altLang="en-US"/>
          </a:p>
        </p:txBody>
      </p:sp>
      <p:sp>
        <p:nvSpPr>
          <p:cNvPr id="6" name="フッター プレースホルダー 5">
            <a:extLst>
              <a:ext uri="{FF2B5EF4-FFF2-40B4-BE49-F238E27FC236}">
                <a16:creationId xmlns:a16="http://schemas.microsoft.com/office/drawing/2014/main" id="{FAB34C9C-DEE8-4221-8715-6BCEA491C26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FEC7ABF-34D4-4A9E-A4F7-11B47036898C}"/>
              </a:ext>
            </a:extLst>
          </p:cNvPr>
          <p:cNvSpPr>
            <a:spLocks noGrp="1"/>
          </p:cNvSpPr>
          <p:nvPr>
            <p:ph type="sldNum" sz="quarter" idx="12"/>
          </p:nvPr>
        </p:nvSpPr>
        <p:spPr/>
        <p:txBody>
          <a:body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782514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BEE9556-9F96-475A-9587-9D51DBD41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48A30D-B436-46C4-8AF3-B05AF45536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EB8CFD-D314-447A-A2D6-C81048B153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4F637-E968-45C1-9879-43E7CFA1413A}" type="datetime1">
              <a:rPr kumimoji="1" lang="ja-JP" altLang="en-US" smtClean="0"/>
              <a:t>2024/6/6</a:t>
            </a:fld>
            <a:endParaRPr kumimoji="1" lang="ja-JP" altLang="en-US"/>
          </a:p>
        </p:txBody>
      </p:sp>
      <p:sp>
        <p:nvSpPr>
          <p:cNvPr id="5" name="フッター プレースホルダー 4">
            <a:extLst>
              <a:ext uri="{FF2B5EF4-FFF2-40B4-BE49-F238E27FC236}">
                <a16:creationId xmlns:a16="http://schemas.microsoft.com/office/drawing/2014/main" id="{ED03C91B-6B3D-430F-B8E1-143915483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0C547F6-521D-4DB1-8361-84A38C98C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2D830-FFD5-47AA-B4D9-9B323812D1FB}" type="slidenum">
              <a:rPr kumimoji="1" lang="ja-JP" altLang="en-US" smtClean="0"/>
              <a:t>‹#›</a:t>
            </a:fld>
            <a:endParaRPr kumimoji="1" lang="ja-JP" altLang="en-US"/>
          </a:p>
        </p:txBody>
      </p:sp>
    </p:spTree>
    <p:extLst>
      <p:ext uri="{BB962C8B-B14F-4D97-AF65-F5344CB8AC3E}">
        <p14:creationId xmlns:p14="http://schemas.microsoft.com/office/powerpoint/2010/main" val="535309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6624"/>
            <a:ext cx="12170026" cy="6816437"/>
          </a:xfrm>
          <a:prstGeom prst="rect">
            <a:avLst/>
          </a:prstGeom>
        </p:spPr>
      </p:pic>
      <p:sp>
        <p:nvSpPr>
          <p:cNvPr id="2" name="タイトル 1">
            <a:extLst>
              <a:ext uri="{FF2B5EF4-FFF2-40B4-BE49-F238E27FC236}">
                <a16:creationId xmlns:a16="http://schemas.microsoft.com/office/drawing/2014/main" id="{B964F2DE-367B-497F-8C33-ED025EA1EC94}"/>
              </a:ext>
            </a:extLst>
          </p:cNvPr>
          <p:cNvSpPr>
            <a:spLocks noGrp="1"/>
          </p:cNvSpPr>
          <p:nvPr>
            <p:ph type="ctrTitle"/>
          </p:nvPr>
        </p:nvSpPr>
        <p:spPr>
          <a:xfrm>
            <a:off x="449143" y="1343368"/>
            <a:ext cx="11271739" cy="1988585"/>
          </a:xfrm>
        </p:spPr>
        <p:txBody>
          <a:bodyPr>
            <a:normAutofit/>
          </a:bodyPr>
          <a:lstStyle/>
          <a:p>
            <a:r>
              <a:rPr kumimoji="1" lang="ja-JP" altLang="en-US" sz="4000" dirty="0">
                <a:solidFill>
                  <a:schemeClr val="bg1"/>
                </a:solidFill>
                <a:latin typeface="HGS創英角ｺﾞｼｯｸUB" panose="020B0900000000000000" pitchFamily="50" charset="-128"/>
                <a:ea typeface="HGS創英角ｺﾞｼｯｸUB" panose="020B0900000000000000" pitchFamily="50" charset="-128"/>
              </a:rPr>
              <a:t>（案）</a:t>
            </a:r>
            <a:br>
              <a:rPr kumimoji="1" lang="en-US" altLang="ja-JP" sz="4800" dirty="0">
                <a:solidFill>
                  <a:schemeClr val="bg1"/>
                </a:solidFill>
                <a:latin typeface="HGS創英角ｺﾞｼｯｸUB" panose="020B0900000000000000" pitchFamily="50" charset="-128"/>
                <a:ea typeface="HGS創英角ｺﾞｼｯｸUB" panose="020B0900000000000000" pitchFamily="50" charset="-128"/>
              </a:rPr>
            </a:br>
            <a:r>
              <a:rPr kumimoji="1" lang="ja-JP" altLang="en-US" sz="4800" dirty="0">
                <a:solidFill>
                  <a:schemeClr val="bg1"/>
                </a:solidFill>
                <a:latin typeface="HGS創英角ｺﾞｼｯｸUB" panose="020B0900000000000000" pitchFamily="50" charset="-128"/>
                <a:ea typeface="HGS創英角ｺﾞｼｯｸUB" panose="020B0900000000000000" pitchFamily="50" charset="-128"/>
              </a:rPr>
              <a:t>株式会社大阪国際会議場中期経営計画</a:t>
            </a:r>
            <a:br>
              <a:rPr kumimoji="1" lang="en-US" altLang="ja-JP" sz="4400" dirty="0">
                <a:solidFill>
                  <a:schemeClr val="bg1"/>
                </a:solidFill>
                <a:latin typeface="HGS創英角ｺﾞｼｯｸUB" panose="020B0900000000000000" pitchFamily="50" charset="-128"/>
                <a:ea typeface="HGS創英角ｺﾞｼｯｸUB" panose="020B0900000000000000" pitchFamily="50" charset="-128"/>
              </a:rPr>
            </a:br>
            <a:r>
              <a:rPr kumimoji="1" lang="ja-JP" altLang="en-US" sz="4400" dirty="0">
                <a:solidFill>
                  <a:schemeClr val="bg1"/>
                </a:solidFill>
                <a:latin typeface="HGS創英角ｺﾞｼｯｸUB" panose="020B0900000000000000" pitchFamily="50" charset="-128"/>
                <a:ea typeface="HGS創英角ｺﾞｼｯｸUB" panose="020B0900000000000000" pitchFamily="50" charset="-128"/>
              </a:rPr>
              <a:t>（</a:t>
            </a:r>
            <a:r>
              <a:rPr kumimoji="1" lang="en-US" altLang="ja-JP" sz="4400" dirty="0">
                <a:solidFill>
                  <a:schemeClr val="bg1"/>
                </a:solidFill>
                <a:latin typeface="HGS創英角ｺﾞｼｯｸUB" panose="020B0900000000000000" pitchFamily="50" charset="-128"/>
                <a:ea typeface="HGS創英角ｺﾞｼｯｸUB" panose="020B0900000000000000" pitchFamily="50" charset="-128"/>
              </a:rPr>
              <a:t>2024-2028</a:t>
            </a:r>
            <a:r>
              <a:rPr kumimoji="1" lang="ja-JP" altLang="en-US" sz="4400" dirty="0">
                <a:solidFill>
                  <a:schemeClr val="bg1"/>
                </a:solidFill>
                <a:latin typeface="HGS創英角ｺﾞｼｯｸUB" panose="020B0900000000000000" pitchFamily="50" charset="-128"/>
                <a:ea typeface="HGS創英角ｺﾞｼｯｸUB" panose="020B0900000000000000" pitchFamily="50" charset="-128"/>
              </a:rPr>
              <a:t>）</a:t>
            </a:r>
          </a:p>
        </p:txBody>
      </p:sp>
    </p:spTree>
    <p:extLst>
      <p:ext uri="{BB962C8B-B14F-4D97-AF65-F5344CB8AC3E}">
        <p14:creationId xmlns:p14="http://schemas.microsoft.com/office/powerpoint/2010/main" val="2547678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12192000" cy="531315"/>
          </a:xfrm>
          <a:prstGeom prst="rect">
            <a:avLst/>
          </a:prstGeom>
          <a:solidFill>
            <a:srgbClr val="002060"/>
          </a:solidFill>
        </p:spPr>
        <p:txBody>
          <a:bodyP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8" name="コンテンツ プレースホルダー 2"/>
          <p:cNvSpPr txBox="1">
            <a:spLocks/>
          </p:cNvSpPr>
          <p:nvPr/>
        </p:nvSpPr>
        <p:spPr>
          <a:xfrm>
            <a:off x="412623" y="531315"/>
            <a:ext cx="11613149" cy="25863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800" b="1" dirty="0">
                <a:solidFill>
                  <a:prstClr val="black"/>
                </a:solidFill>
                <a:latin typeface="HG丸ｺﾞｼｯｸM-PRO" panose="020F0600000000000000" pitchFamily="50" charset="-128"/>
                <a:ea typeface="HG丸ｺﾞｼｯｸM-PRO" panose="020F0600000000000000" pitchFamily="50" charset="-128"/>
              </a:rPr>
              <a:t>4.</a:t>
            </a:r>
            <a:r>
              <a:rPr lang="ja-JP" altLang="en-US" sz="1800" b="1" dirty="0">
                <a:solidFill>
                  <a:prstClr val="black"/>
                </a:solidFill>
                <a:latin typeface="HG丸ｺﾞｼｯｸM-PRO" panose="020F0600000000000000" pitchFamily="50" charset="-128"/>
                <a:ea typeface="HG丸ｺﾞｼｯｸM-PRO" panose="020F0600000000000000" pitchFamily="50" charset="-128"/>
              </a:rPr>
              <a:t>感染症下の当社の取組み①（国際会議の開催等）</a:t>
            </a: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Font typeface="Arial" panose="020B0604020202020204" pitchFamily="34" charset="0"/>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ja-JP" altLang="en-US" sz="1800" dirty="0">
                <a:latin typeface="HG丸ｺﾞｼｯｸM-PRO" panose="020F0600000000000000" pitchFamily="50" charset="-128"/>
                <a:ea typeface="HG丸ｺﾞｼｯｸM-PRO" panose="020F0600000000000000" pitchFamily="50" charset="-128"/>
              </a:rPr>
              <a:t>当社は、新型コロナが拡大する中、引き続き、国際会議の誘致開催やハイブリッド会議への対応等に努めた</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en-US" altLang="ja-JP" sz="1800" dirty="0">
                <a:latin typeface="HG丸ｺﾞｼｯｸM-PRO" panose="020F0600000000000000" pitchFamily="50" charset="-128"/>
                <a:ea typeface="HG丸ｺﾞｼｯｸM-PRO" panose="020F0600000000000000" pitchFamily="50" charset="-128"/>
              </a:rPr>
              <a:t>   </a:t>
            </a:r>
            <a:r>
              <a:rPr lang="ja-JP" altLang="en-US" sz="1800" dirty="0">
                <a:latin typeface="HG丸ｺﾞｼｯｸM-PRO" panose="020F0600000000000000" pitchFamily="50" charset="-128"/>
                <a:ea typeface="HG丸ｺﾞｼｯｸM-PRO" panose="020F0600000000000000" pitchFamily="50" charset="-128"/>
              </a:rPr>
              <a:t>が、政府による入国制限、移動の自粛要請</a:t>
            </a:r>
            <a:r>
              <a:rPr lang="ja-JP" altLang="en-US" sz="1800" dirty="0">
                <a:solidFill>
                  <a:prstClr val="black"/>
                </a:solidFill>
                <a:latin typeface="HG丸ｺﾞｼｯｸM-PRO" panose="020F0600000000000000" pitchFamily="50" charset="-128"/>
                <a:ea typeface="HG丸ｺﾞｼｯｸM-PRO" panose="020F0600000000000000" pitchFamily="50" charset="-128"/>
              </a:rPr>
              <a:t>等により</a:t>
            </a:r>
            <a:r>
              <a:rPr lang="en-US" altLang="ja-JP" sz="18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800" dirty="0">
                <a:solidFill>
                  <a:prstClr val="black"/>
                </a:solidFill>
                <a:latin typeface="HG丸ｺﾞｼｯｸM-PRO" panose="020F0600000000000000" pitchFamily="50" charset="-128"/>
                <a:ea typeface="HG丸ｺﾞｼｯｸM-PRO" panose="020F0600000000000000" pitchFamily="50" charset="-128"/>
              </a:rPr>
              <a:t>需要がほぼ消滅したため、</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2020</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2021</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en-US" altLang="ja-JP" sz="1800" dirty="0">
                <a:solidFill>
                  <a:prstClr val="black"/>
                </a:solidFill>
                <a:latin typeface="HG丸ｺﾞｼｯｸM-PRO" panose="020F0600000000000000" pitchFamily="50" charset="-128"/>
                <a:ea typeface="HG丸ｺﾞｼｯｸM-PRO" panose="020F0600000000000000" pitchFamily="50" charset="-128"/>
              </a:rPr>
              <a:t>   </a:t>
            </a:r>
            <a:r>
              <a:rPr lang="ja-JP" altLang="en-US" sz="1800" dirty="0">
                <a:solidFill>
                  <a:prstClr val="black"/>
                </a:solidFill>
                <a:latin typeface="HG丸ｺﾞｼｯｸM-PRO" panose="020F0600000000000000" pitchFamily="50" charset="-128"/>
                <a:ea typeface="HG丸ｺﾞｼｯｸM-PRO" panose="020F0600000000000000" pitchFamily="50" charset="-128"/>
              </a:rPr>
              <a:t>は、国際会議が開催されないこととなった。また、各大学をはじめ国際会議の主催者、キーパーソンへの訪問</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en-US" altLang="ja-JP" sz="1800" dirty="0">
                <a:solidFill>
                  <a:prstClr val="black"/>
                </a:solidFill>
                <a:latin typeface="HG丸ｺﾞｼｯｸM-PRO" panose="020F0600000000000000" pitchFamily="50" charset="-128"/>
                <a:ea typeface="HG丸ｺﾞｼｯｸM-PRO" panose="020F0600000000000000" pitchFamily="50" charset="-128"/>
              </a:rPr>
              <a:t>   </a:t>
            </a:r>
            <a:r>
              <a:rPr lang="ja-JP" altLang="en-US" sz="1800" dirty="0">
                <a:solidFill>
                  <a:prstClr val="black"/>
                </a:solidFill>
                <a:latin typeface="HG丸ｺﾞｼｯｸM-PRO" panose="020F0600000000000000" pitchFamily="50" charset="-128"/>
                <a:ea typeface="HG丸ｺﾞｼｯｸM-PRO" panose="020F0600000000000000" pitchFamily="50" charset="-128"/>
              </a:rPr>
              <a:t>営業も困難になったこと等により国際会議の成約件数も伸び悩んだ。</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2022</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年度からは国際会議が開催されるようになり、</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2023</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a:t>
            </a:r>
            <a:r>
              <a:rPr lang="en-US" altLang="ja-JP" sz="1800" dirty="0">
                <a:solidFill>
                  <a:prstClr val="black"/>
                </a:solidFill>
                <a:latin typeface="HG丸ｺﾞｼｯｸM-PRO" panose="020F0600000000000000" pitchFamily="50" charset="-128"/>
                <a:ea typeface="HG丸ｺﾞｼｯｸM-PRO" panose="020F0600000000000000" pitchFamily="50" charset="-128"/>
              </a:rPr>
              <a:t>10</a:t>
            </a:r>
            <a:r>
              <a:rPr lang="ja-JP" altLang="en-US" sz="1800" dirty="0">
                <a:solidFill>
                  <a:prstClr val="black"/>
                </a:solidFill>
                <a:latin typeface="HG丸ｺﾞｼｯｸM-PRO" panose="020F0600000000000000" pitchFamily="50" charset="-128"/>
                <a:ea typeface="HG丸ｺﾞｼｯｸM-PRO" panose="020F0600000000000000" pitchFamily="50" charset="-128"/>
              </a:rPr>
              <a:t>月には久しぶりの大臣級国際会議として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ja-JP" altLang="en-US" sz="1800" dirty="0">
                <a:latin typeface="HG丸ｺﾞｼｯｸM-PRO" panose="020F0600000000000000" pitchFamily="50" charset="-128"/>
                <a:ea typeface="HG丸ｺﾞｼｯｸM-PRO" panose="020F0600000000000000" pitchFamily="50" charset="-128"/>
              </a:rPr>
              <a:t>「</a:t>
            </a:r>
            <a:r>
              <a:rPr lang="en-US" altLang="ja-JP" sz="1800" dirty="0">
                <a:solidFill>
                  <a:prstClr val="black"/>
                </a:solidFill>
                <a:latin typeface="HG丸ｺﾞｼｯｸM-PRO" panose="020F0600000000000000" pitchFamily="50" charset="-128"/>
                <a:ea typeface="HG丸ｺﾞｼｯｸM-PRO" panose="020F0600000000000000" pitchFamily="50" charset="-128"/>
              </a:rPr>
              <a:t>G7</a:t>
            </a:r>
            <a:r>
              <a:rPr lang="ja-JP" altLang="en-US" sz="1800" dirty="0">
                <a:solidFill>
                  <a:prstClr val="black"/>
                </a:solidFill>
                <a:latin typeface="HG丸ｺﾞｼｯｸM-PRO" panose="020F0600000000000000" pitchFamily="50" charset="-128"/>
                <a:ea typeface="HG丸ｺﾞｼｯｸM-PRO" panose="020F0600000000000000" pitchFamily="50" charset="-128"/>
              </a:rPr>
              <a:t>大阪・堺貿易大臣会合」が開催され、国際会議の開催件数も</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2023</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a:t>
            </a:r>
            <a:r>
              <a:rPr lang="en-US" altLang="ja-JP" sz="1800" dirty="0">
                <a:solidFill>
                  <a:prstClr val="black"/>
                </a:solidFill>
                <a:latin typeface="HG丸ｺﾞｼｯｸM-PRO" panose="020F0600000000000000" pitchFamily="50" charset="-128"/>
                <a:ea typeface="HG丸ｺﾞｼｯｸM-PRO" panose="020F0600000000000000" pitchFamily="50" charset="-128"/>
              </a:rPr>
              <a:t>4</a:t>
            </a:r>
            <a:r>
              <a:rPr lang="ja-JP" altLang="en-US" sz="1800" dirty="0">
                <a:solidFill>
                  <a:prstClr val="black"/>
                </a:solidFill>
                <a:latin typeface="HG丸ｺﾞｼｯｸM-PRO" panose="020F0600000000000000" pitchFamily="50" charset="-128"/>
                <a:ea typeface="HG丸ｺﾞｼｯｸM-PRO" panose="020F0600000000000000" pitchFamily="50" charset="-128"/>
              </a:rPr>
              <a:t>月～</a:t>
            </a:r>
            <a:r>
              <a:rPr lang="en-US" altLang="ja-JP" sz="1800" dirty="0">
                <a:solidFill>
                  <a:prstClr val="black"/>
                </a:solidFill>
                <a:latin typeface="HG丸ｺﾞｼｯｸM-PRO" panose="020F0600000000000000" pitchFamily="50" charset="-128"/>
                <a:ea typeface="HG丸ｺﾞｼｯｸM-PRO" panose="020F0600000000000000" pitchFamily="50" charset="-128"/>
              </a:rPr>
              <a:t>11</a:t>
            </a:r>
            <a:r>
              <a:rPr lang="ja-JP" altLang="en-US" sz="1800" dirty="0">
                <a:solidFill>
                  <a:prstClr val="black"/>
                </a:solidFill>
                <a:latin typeface="HG丸ｺﾞｼｯｸM-PRO" panose="020F0600000000000000" pitchFamily="50" charset="-128"/>
                <a:ea typeface="HG丸ｺﾞｼｯｸM-PRO" panose="020F0600000000000000" pitchFamily="50" charset="-128"/>
              </a:rPr>
              <a:t>月の間で</a:t>
            </a:r>
            <a:r>
              <a:rPr lang="en-US" altLang="ja-JP" sz="1800" dirty="0">
                <a:solidFill>
                  <a:prstClr val="black"/>
                </a:solidFill>
                <a:latin typeface="HG丸ｺﾞｼｯｸM-PRO" panose="020F0600000000000000" pitchFamily="50" charset="-128"/>
                <a:ea typeface="HG丸ｺﾞｼｯｸM-PRO" panose="020F0600000000000000" pitchFamily="50" charset="-128"/>
              </a:rPr>
              <a:t>47</a:t>
            </a:r>
            <a:r>
              <a:rPr lang="ja-JP" altLang="en-US" sz="1800" dirty="0">
                <a:solidFill>
                  <a:prstClr val="black"/>
                </a:solidFill>
                <a:latin typeface="HG丸ｺﾞｼｯｸM-PRO" panose="020F0600000000000000" pitchFamily="50" charset="-128"/>
                <a:ea typeface="HG丸ｺﾞｼｯｸM-PRO" panose="020F0600000000000000" pitchFamily="50" charset="-128"/>
              </a:rPr>
              <a:t>件まで回復</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した。　</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スライド番号プレースホルダー 9"/>
          <p:cNvSpPr>
            <a:spLocks noGrp="1"/>
          </p:cNvSpPr>
          <p:nvPr>
            <p:ph type="sldNum" sz="quarter" idx="12"/>
          </p:nvPr>
        </p:nvSpPr>
        <p:spPr/>
        <p:txBody>
          <a:bodyPr/>
          <a:lstStyle/>
          <a:p>
            <a:fld id="{47C2D830-FFD5-47AA-B4D9-9B323812D1FB}" type="slidenum">
              <a:rPr kumimoji="1" lang="ja-JP" altLang="en-US" smtClean="0"/>
              <a:t>9</a:t>
            </a:fld>
            <a:endParaRPr kumimoji="1" lang="ja-JP" altLang="en-US"/>
          </a:p>
        </p:txBody>
      </p:sp>
      <p:sp>
        <p:nvSpPr>
          <p:cNvPr id="2" name="テキスト ボックス 1"/>
          <p:cNvSpPr txBox="1"/>
          <p:nvPr/>
        </p:nvSpPr>
        <p:spPr>
          <a:xfrm>
            <a:off x="4886546" y="6150634"/>
            <a:ext cx="983411" cy="276999"/>
          </a:xfrm>
          <a:prstGeom prst="rect">
            <a:avLst/>
          </a:prstGeom>
          <a:noFill/>
        </p:spPr>
        <p:txBody>
          <a:bodyPr wrap="square" rtlCol="0">
            <a:spAutoFit/>
          </a:bodyPr>
          <a:lstStyle/>
          <a:p>
            <a:r>
              <a:rPr kumimoji="1" lang="ja-JP" altLang="en-US" sz="1200" dirty="0"/>
              <a:t>（</a:t>
            </a:r>
            <a:r>
              <a:rPr kumimoji="1" lang="en-US" altLang="ja-JP" sz="1200" dirty="0"/>
              <a:t>4-11</a:t>
            </a:r>
            <a:r>
              <a:rPr kumimoji="1" lang="ja-JP" altLang="en-US" sz="1200" dirty="0"/>
              <a:t>月）</a:t>
            </a:r>
          </a:p>
        </p:txBody>
      </p:sp>
      <p:pic>
        <p:nvPicPr>
          <p:cNvPr id="3" name="図 2">
            <a:extLst>
              <a:ext uri="{FF2B5EF4-FFF2-40B4-BE49-F238E27FC236}">
                <a16:creationId xmlns:a16="http://schemas.microsoft.com/office/drawing/2014/main" id="{00860ACC-389B-4247-87FE-E03CFEB82B27}"/>
              </a:ext>
            </a:extLst>
          </p:cNvPr>
          <p:cNvPicPr>
            <a:picLocks noChangeAspect="1"/>
          </p:cNvPicPr>
          <p:nvPr/>
        </p:nvPicPr>
        <p:blipFill>
          <a:blip r:embed="rId2"/>
          <a:stretch>
            <a:fillRect/>
          </a:stretch>
        </p:blipFill>
        <p:spPr>
          <a:xfrm>
            <a:off x="742051" y="3045600"/>
            <a:ext cx="5267401" cy="3493311"/>
          </a:xfrm>
          <a:prstGeom prst="rect">
            <a:avLst/>
          </a:prstGeom>
        </p:spPr>
      </p:pic>
      <p:pic>
        <p:nvPicPr>
          <p:cNvPr id="4" name="図 3">
            <a:extLst>
              <a:ext uri="{FF2B5EF4-FFF2-40B4-BE49-F238E27FC236}">
                <a16:creationId xmlns:a16="http://schemas.microsoft.com/office/drawing/2014/main" id="{29B30AB1-B7D9-4599-966D-4435CF5263D9}"/>
              </a:ext>
            </a:extLst>
          </p:cNvPr>
          <p:cNvPicPr>
            <a:picLocks noChangeAspect="1"/>
          </p:cNvPicPr>
          <p:nvPr/>
        </p:nvPicPr>
        <p:blipFill>
          <a:blip r:embed="rId3"/>
          <a:stretch>
            <a:fillRect/>
          </a:stretch>
        </p:blipFill>
        <p:spPr>
          <a:xfrm>
            <a:off x="6219197" y="3035580"/>
            <a:ext cx="5328366" cy="3487214"/>
          </a:xfrm>
          <a:prstGeom prst="rect">
            <a:avLst/>
          </a:prstGeom>
        </p:spPr>
      </p:pic>
    </p:spTree>
    <p:extLst>
      <p:ext uri="{BB962C8B-B14F-4D97-AF65-F5344CB8AC3E}">
        <p14:creationId xmlns:p14="http://schemas.microsoft.com/office/powerpoint/2010/main" val="4146524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12192000" cy="644577"/>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8" name="コンテンツ プレースホルダー 2"/>
          <p:cNvSpPr txBox="1">
            <a:spLocks/>
          </p:cNvSpPr>
          <p:nvPr/>
        </p:nvSpPr>
        <p:spPr>
          <a:xfrm>
            <a:off x="468922" y="644577"/>
            <a:ext cx="11613149" cy="17842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800" b="1" dirty="0">
                <a:solidFill>
                  <a:prstClr val="black"/>
                </a:solidFill>
                <a:latin typeface="HG丸ｺﾞｼｯｸM-PRO" panose="020F0600000000000000" pitchFamily="50" charset="-128"/>
                <a:ea typeface="HG丸ｺﾞｼｯｸM-PRO" panose="020F0600000000000000" pitchFamily="50" charset="-128"/>
              </a:rPr>
              <a:t>4.</a:t>
            </a:r>
            <a:r>
              <a:rPr lang="ja-JP" altLang="en-US" sz="1800" b="1" dirty="0">
                <a:solidFill>
                  <a:prstClr val="black"/>
                </a:solidFill>
                <a:latin typeface="HG丸ｺﾞｼｯｸM-PRO" panose="020F0600000000000000" pitchFamily="50" charset="-128"/>
                <a:ea typeface="HG丸ｺﾞｼｯｸM-PRO" panose="020F0600000000000000" pitchFamily="50" charset="-128"/>
              </a:rPr>
              <a:t>感染症下の当社の取組み②（施設稼働率等）</a:t>
            </a: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Font typeface="Arial" panose="020B0604020202020204" pitchFamily="34" charset="0"/>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ja-JP" altLang="en-US" sz="1800" dirty="0">
                <a:latin typeface="HG丸ｺﾞｼｯｸM-PRO" panose="020F0600000000000000" pitchFamily="50" charset="-128"/>
                <a:ea typeface="HG丸ｺﾞｼｯｸM-PRO" panose="020F0600000000000000" pitchFamily="50" charset="-128"/>
              </a:rPr>
              <a:t>新型コロナにより、国内の移動も自粛要請が行われ、また、三密（密接・密集・密閉）回避が求められた</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en-US" altLang="ja-JP" sz="1800" dirty="0">
                <a:latin typeface="HG丸ｺﾞｼｯｸM-PRO" panose="020F0600000000000000" pitchFamily="50" charset="-128"/>
                <a:ea typeface="HG丸ｺﾞｼｯｸM-PRO" panose="020F0600000000000000" pitchFamily="50" charset="-128"/>
              </a:rPr>
              <a:t>   </a:t>
            </a:r>
            <a:r>
              <a:rPr lang="ja-JP" altLang="en-US" sz="1800" dirty="0">
                <a:latin typeface="HG丸ｺﾞｼｯｸM-PRO" panose="020F0600000000000000" pitchFamily="50" charset="-128"/>
                <a:ea typeface="HG丸ｺﾞｼｯｸM-PRO" panose="020F0600000000000000" pitchFamily="50" charset="-128"/>
              </a:rPr>
              <a:t>ことから大規模会議、展示会・興行の開催は大変厳しい状況になった。このため、当会議場で開催される催事</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en-US" altLang="ja-JP" sz="1800" dirty="0">
                <a:latin typeface="HG丸ｺﾞｼｯｸM-PRO" panose="020F0600000000000000" pitchFamily="50" charset="-128"/>
                <a:ea typeface="HG丸ｺﾞｼｯｸM-PRO" panose="020F0600000000000000" pitchFamily="50" charset="-128"/>
              </a:rPr>
              <a:t>   </a:t>
            </a:r>
            <a:r>
              <a:rPr lang="ja-JP" altLang="en-US" sz="1800" dirty="0">
                <a:latin typeface="HG丸ｺﾞｼｯｸM-PRO" panose="020F0600000000000000" pitchFamily="50" charset="-128"/>
                <a:ea typeface="HG丸ｺﾞｼｯｸM-PRO" panose="020F0600000000000000" pitchFamily="50" charset="-128"/>
              </a:rPr>
              <a:t>も大幅に減少し、</a:t>
            </a:r>
            <a:r>
              <a:rPr lang="en-US" altLang="ja-JP" sz="1800" dirty="0">
                <a:latin typeface="HG丸ｺﾞｼｯｸM-PRO" panose="020F0600000000000000" pitchFamily="50" charset="-128"/>
                <a:ea typeface="HG丸ｺﾞｼｯｸM-PRO" panose="020F0600000000000000" pitchFamily="50" charset="-128"/>
              </a:rPr>
              <a:t>2020</a:t>
            </a:r>
            <a:r>
              <a:rPr lang="ja-JP" altLang="en-US" sz="1800" dirty="0">
                <a:latin typeface="HG丸ｺﾞｼｯｸM-PRO" panose="020F0600000000000000" pitchFamily="50" charset="-128"/>
                <a:ea typeface="HG丸ｺﾞｼｯｸM-PRO" panose="020F0600000000000000" pitchFamily="50" charset="-128"/>
              </a:rPr>
              <a:t>年に入って施設の稼働率も著しく低下した。</a:t>
            </a:r>
            <a:r>
              <a:rPr lang="en-US" altLang="ja-JP" sz="1800" dirty="0">
                <a:latin typeface="HG丸ｺﾞｼｯｸM-PRO" panose="020F0600000000000000" pitchFamily="50" charset="-128"/>
                <a:ea typeface="HG丸ｺﾞｼｯｸM-PRO" panose="020F0600000000000000" pitchFamily="50" charset="-128"/>
              </a:rPr>
              <a:t>2021</a:t>
            </a:r>
            <a:r>
              <a:rPr lang="ja-JP" altLang="en-US" sz="1800" dirty="0">
                <a:latin typeface="HG丸ｺﾞｼｯｸM-PRO" panose="020F0600000000000000" pitchFamily="50" charset="-128"/>
                <a:ea typeface="HG丸ｺﾞｼｯｸM-PRO" panose="020F0600000000000000" pitchFamily="50" charset="-128"/>
              </a:rPr>
              <a:t>年度は、新型コロナワクチン</a:t>
            </a:r>
            <a:r>
              <a:rPr lang="ja-JP" altLang="en-US" sz="1800" dirty="0">
                <a:solidFill>
                  <a:prstClr val="black"/>
                </a:solidFill>
                <a:latin typeface="HG丸ｺﾞｼｯｸM-PRO" panose="020F0600000000000000" pitchFamily="50" charset="-128"/>
                <a:ea typeface="HG丸ｺﾞｼｯｸM-PRO" panose="020F0600000000000000" pitchFamily="50" charset="-128"/>
              </a:rPr>
              <a:t>の自</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隊大規模接種センターが設置され、稼働率は回復したが、</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2022</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年度以降は弱含みとなっている。</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スライド番号プレースホルダー 9"/>
          <p:cNvSpPr>
            <a:spLocks noGrp="1"/>
          </p:cNvSpPr>
          <p:nvPr>
            <p:ph type="sldNum" sz="quarter" idx="12"/>
          </p:nvPr>
        </p:nvSpPr>
        <p:spPr/>
        <p:txBody>
          <a:bodyPr/>
          <a:lstStyle/>
          <a:p>
            <a:fld id="{47C2D830-FFD5-47AA-B4D9-9B323812D1FB}" type="slidenum">
              <a:rPr kumimoji="1" lang="ja-JP" altLang="en-US" smtClean="0"/>
              <a:t>10</a:t>
            </a:fld>
            <a:endParaRPr kumimoji="1" lang="ja-JP" altLang="en-US"/>
          </a:p>
        </p:txBody>
      </p:sp>
      <p:sp>
        <p:nvSpPr>
          <p:cNvPr id="2" name="テキスト ボックス 1">
            <a:extLst>
              <a:ext uri="{FF2B5EF4-FFF2-40B4-BE49-F238E27FC236}">
                <a16:creationId xmlns:a16="http://schemas.microsoft.com/office/drawing/2014/main" id="{2AB323C0-8177-51D7-CB22-BE2A38196DA0}"/>
              </a:ext>
            </a:extLst>
          </p:cNvPr>
          <p:cNvSpPr txBox="1"/>
          <p:nvPr/>
        </p:nvSpPr>
        <p:spPr>
          <a:xfrm>
            <a:off x="7463246" y="6156960"/>
            <a:ext cx="3890554" cy="276999"/>
          </a:xfrm>
          <a:prstGeom prst="rect">
            <a:avLst/>
          </a:prstGeom>
          <a:noFill/>
        </p:spPr>
        <p:txBody>
          <a:bodyPr wrap="square" rtlCol="0">
            <a:spAutoFit/>
          </a:bodyPr>
          <a:lstStyle/>
          <a:p>
            <a:r>
              <a:rPr kumimoji="1" lang="ja-JP" altLang="en-US" sz="1200" dirty="0"/>
              <a:t>（注）</a:t>
            </a:r>
            <a:r>
              <a:rPr kumimoji="1" lang="en-US" altLang="ja-JP" sz="1200" dirty="0"/>
              <a:t>2023</a:t>
            </a:r>
            <a:r>
              <a:rPr kumimoji="1" lang="ja-JP" altLang="en-US" sz="1200" dirty="0"/>
              <a:t>年度の開業期間は</a:t>
            </a:r>
            <a:r>
              <a:rPr kumimoji="1" lang="en-US" altLang="ja-JP" sz="1200" dirty="0"/>
              <a:t>4</a:t>
            </a:r>
            <a:r>
              <a:rPr kumimoji="1" lang="ja-JP" altLang="en-US" sz="1200" dirty="0"/>
              <a:t>月から</a:t>
            </a:r>
            <a:r>
              <a:rPr kumimoji="1" lang="en-US" altLang="ja-JP" sz="1200" dirty="0"/>
              <a:t>11</a:t>
            </a:r>
            <a:r>
              <a:rPr kumimoji="1" lang="ja-JP" altLang="en-US" sz="1200" dirty="0"/>
              <a:t>月の</a:t>
            </a:r>
            <a:r>
              <a:rPr kumimoji="1" lang="en-US" altLang="ja-JP" sz="1200" dirty="0"/>
              <a:t>8</a:t>
            </a:r>
            <a:r>
              <a:rPr kumimoji="1" lang="ja-JP" altLang="en-US" sz="1200" dirty="0"/>
              <a:t>ヶ月間。</a:t>
            </a:r>
          </a:p>
        </p:txBody>
      </p:sp>
      <p:pic>
        <p:nvPicPr>
          <p:cNvPr id="3" name="図 2">
            <a:extLst>
              <a:ext uri="{FF2B5EF4-FFF2-40B4-BE49-F238E27FC236}">
                <a16:creationId xmlns:a16="http://schemas.microsoft.com/office/drawing/2014/main" id="{D55D881E-51D1-4C2D-869B-A212494C0C76}"/>
              </a:ext>
            </a:extLst>
          </p:cNvPr>
          <p:cNvPicPr>
            <a:picLocks noChangeAspect="1"/>
          </p:cNvPicPr>
          <p:nvPr/>
        </p:nvPicPr>
        <p:blipFill>
          <a:blip r:embed="rId2"/>
          <a:stretch>
            <a:fillRect/>
          </a:stretch>
        </p:blipFill>
        <p:spPr>
          <a:xfrm>
            <a:off x="838199" y="2425547"/>
            <a:ext cx="5303980" cy="4078577"/>
          </a:xfrm>
          <a:prstGeom prst="rect">
            <a:avLst/>
          </a:prstGeom>
        </p:spPr>
      </p:pic>
      <p:pic>
        <p:nvPicPr>
          <p:cNvPr id="4" name="図 3">
            <a:extLst>
              <a:ext uri="{FF2B5EF4-FFF2-40B4-BE49-F238E27FC236}">
                <a16:creationId xmlns:a16="http://schemas.microsoft.com/office/drawing/2014/main" id="{A15FBFD1-2C17-4E93-8FA5-101D55813162}"/>
              </a:ext>
            </a:extLst>
          </p:cNvPr>
          <p:cNvPicPr>
            <a:picLocks noChangeAspect="1"/>
          </p:cNvPicPr>
          <p:nvPr/>
        </p:nvPicPr>
        <p:blipFill>
          <a:blip r:embed="rId3"/>
          <a:stretch>
            <a:fillRect/>
          </a:stretch>
        </p:blipFill>
        <p:spPr>
          <a:xfrm>
            <a:off x="6142179" y="2358485"/>
            <a:ext cx="5102794" cy="4145639"/>
          </a:xfrm>
          <a:prstGeom prst="rect">
            <a:avLst/>
          </a:prstGeom>
        </p:spPr>
      </p:pic>
    </p:spTree>
    <p:extLst>
      <p:ext uri="{BB962C8B-B14F-4D97-AF65-F5344CB8AC3E}">
        <p14:creationId xmlns:p14="http://schemas.microsoft.com/office/powerpoint/2010/main" val="611270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12192000" cy="610489"/>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8" name="テキスト ボックス 7"/>
          <p:cNvSpPr txBox="1"/>
          <p:nvPr/>
        </p:nvSpPr>
        <p:spPr>
          <a:xfrm>
            <a:off x="689548" y="690304"/>
            <a:ext cx="6562590" cy="369332"/>
          </a:xfrm>
          <a:prstGeom prst="rect">
            <a:avLst/>
          </a:prstGeom>
          <a:noFill/>
        </p:spPr>
        <p:txBody>
          <a:bodyPr wrap="square" rtlCol="0">
            <a:spAutoFit/>
          </a:bodyPr>
          <a:lstStyle/>
          <a:p>
            <a:r>
              <a:rPr lang="en-US" altLang="ja-JP" b="1" dirty="0">
                <a:solidFill>
                  <a:prstClr val="black"/>
                </a:solidFill>
                <a:latin typeface="HG丸ｺﾞｼｯｸM-PRO" panose="020F0600000000000000" pitchFamily="50" charset="-128"/>
                <a:ea typeface="HG丸ｺﾞｼｯｸM-PRO" panose="020F0600000000000000" pitchFamily="50" charset="-128"/>
              </a:rPr>
              <a:t>4.</a:t>
            </a:r>
            <a:r>
              <a:rPr lang="ja-JP" altLang="en-US" b="1" dirty="0">
                <a:solidFill>
                  <a:prstClr val="black"/>
                </a:solidFill>
                <a:latin typeface="HG丸ｺﾞｼｯｸM-PRO" panose="020F0600000000000000" pitchFamily="50" charset="-128"/>
                <a:ea typeface="HG丸ｺﾞｼｯｸM-PRO" panose="020F0600000000000000" pitchFamily="50" charset="-128"/>
              </a:rPr>
              <a:t>感染症下の当社の取組み③（</a:t>
            </a:r>
            <a:r>
              <a:rPr kumimoji="1" lang="ja-JP" altLang="en-US" b="1" dirty="0">
                <a:latin typeface="HG丸ｺﾞｼｯｸM-PRO" panose="020F0600000000000000" pitchFamily="50" charset="-128"/>
                <a:ea typeface="HG丸ｺﾞｼｯｸM-PRO" panose="020F0600000000000000" pitchFamily="50" charset="-128"/>
              </a:rPr>
              <a:t>売上高と損益の推移）</a:t>
            </a:r>
          </a:p>
        </p:txBody>
      </p:sp>
      <p:sp>
        <p:nvSpPr>
          <p:cNvPr id="2" name="正方形/長方形 1"/>
          <p:cNvSpPr/>
          <p:nvPr/>
        </p:nvSpPr>
        <p:spPr>
          <a:xfrm>
            <a:off x="689548" y="1059636"/>
            <a:ext cx="11258037" cy="1477328"/>
          </a:xfrm>
          <a:prstGeom prst="rect">
            <a:avLst/>
          </a:prstGeom>
        </p:spPr>
        <p:txBody>
          <a:bodyPr wrap="square">
            <a:spAutoFit/>
          </a:bodyPr>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　新型コロナの影響で、</a:t>
            </a:r>
            <a:r>
              <a:rPr lang="en-US" altLang="ja-JP" dirty="0">
                <a:latin typeface="HG丸ｺﾞｼｯｸM-PRO" panose="020F0600000000000000" pitchFamily="50" charset="-128"/>
                <a:ea typeface="HG丸ｺﾞｼｯｸM-PRO" panose="020F0600000000000000" pitchFamily="50" charset="-128"/>
              </a:rPr>
              <a:t>2020</a:t>
            </a:r>
            <a:r>
              <a:rPr lang="ja-JP" altLang="en-US" dirty="0">
                <a:latin typeface="HG丸ｺﾞｼｯｸM-PRO" panose="020F0600000000000000" pitchFamily="50" charset="-128"/>
                <a:ea typeface="HG丸ｺﾞｼｯｸM-PRO" panose="020F0600000000000000" pitchFamily="50" charset="-128"/>
              </a:rPr>
              <a:t>年度は</a:t>
            </a:r>
            <a:r>
              <a:rPr lang="en-US" altLang="ja-JP" dirty="0">
                <a:latin typeface="HG丸ｺﾞｼｯｸM-PRO" panose="020F0600000000000000" pitchFamily="50" charset="-128"/>
                <a:ea typeface="HG丸ｺﾞｼｯｸM-PRO" panose="020F0600000000000000" pitchFamily="50" charset="-128"/>
              </a:rPr>
              <a:t>8</a:t>
            </a:r>
            <a:r>
              <a:rPr lang="ja-JP" altLang="en-US" dirty="0">
                <a:latin typeface="HG丸ｺﾞｼｯｸM-PRO" panose="020F0600000000000000" pitchFamily="50" charset="-128"/>
                <a:ea typeface="HG丸ｺﾞｼｯｸM-PRO" panose="020F0600000000000000" pitchFamily="50" charset="-128"/>
              </a:rPr>
              <a:t>億</a:t>
            </a:r>
            <a:r>
              <a:rPr lang="en-US" altLang="ja-JP" dirty="0">
                <a:latin typeface="HG丸ｺﾞｼｯｸM-PRO" panose="020F0600000000000000" pitchFamily="50" charset="-128"/>
                <a:ea typeface="HG丸ｺﾞｼｯｸM-PRO" panose="020F0600000000000000" pitchFamily="50" charset="-128"/>
              </a:rPr>
              <a:t>83</a:t>
            </a:r>
            <a:r>
              <a:rPr lang="ja-JP" altLang="en-US" dirty="0">
                <a:latin typeface="HG丸ｺﾞｼｯｸM-PRO" panose="020F0600000000000000" pitchFamily="50" charset="-128"/>
                <a:ea typeface="HG丸ｺﾞｼｯｸM-PRO" panose="020F0600000000000000" pitchFamily="50" charset="-128"/>
              </a:rPr>
              <a:t>百万円の営業赤字となった（最終的には新型コロナの影響に</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よる休館要請に伴う減収分など営業赤字相当分を大阪府から補填）。</a:t>
            </a:r>
            <a:r>
              <a:rPr lang="en-US" altLang="ja-JP" dirty="0">
                <a:latin typeface="HG丸ｺﾞｼｯｸM-PRO" panose="020F0600000000000000" pitchFamily="50" charset="-128"/>
                <a:ea typeface="HG丸ｺﾞｼｯｸM-PRO" panose="020F0600000000000000" pitchFamily="50" charset="-128"/>
              </a:rPr>
              <a:t>2021</a:t>
            </a:r>
            <a:r>
              <a:rPr lang="ja-JP" altLang="en-US" dirty="0">
                <a:latin typeface="HG丸ｺﾞｼｯｸM-PRO" panose="020F0600000000000000" pitchFamily="50" charset="-128"/>
                <a:ea typeface="HG丸ｺﾞｼｯｸM-PRO" panose="020F0600000000000000" pitchFamily="50" charset="-128"/>
              </a:rPr>
              <a:t>年度は、当社が全面的に協力</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して設置された新型コロナワクチンの自衛隊大規模接種センターにより収支も改善した。しかし、感染症</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の影響が残る</a:t>
            </a:r>
            <a:r>
              <a:rPr lang="en-US" altLang="ja-JP" dirty="0">
                <a:latin typeface="HG丸ｺﾞｼｯｸM-PRO" panose="020F0600000000000000" pitchFamily="50" charset="-128"/>
                <a:ea typeface="HG丸ｺﾞｼｯｸM-PRO" panose="020F0600000000000000" pitchFamily="50" charset="-128"/>
              </a:rPr>
              <a:t>2022</a:t>
            </a:r>
            <a:r>
              <a:rPr lang="ja-JP" altLang="en-US" dirty="0">
                <a:latin typeface="HG丸ｺﾞｼｯｸM-PRO" panose="020F0600000000000000" pitchFamily="50" charset="-128"/>
                <a:ea typeface="HG丸ｺﾞｼｯｸM-PRO" panose="020F0600000000000000" pitchFamily="50" charset="-128"/>
              </a:rPr>
              <a:t>年度は営業赤字となり、翌</a:t>
            </a:r>
            <a:r>
              <a:rPr lang="en-US" altLang="ja-JP" dirty="0">
                <a:latin typeface="HG丸ｺﾞｼｯｸM-PRO" panose="020F0600000000000000" pitchFamily="50" charset="-128"/>
                <a:ea typeface="HG丸ｺﾞｼｯｸM-PRO" panose="020F0600000000000000" pitchFamily="50" charset="-128"/>
              </a:rPr>
              <a:t>2023</a:t>
            </a:r>
            <a:r>
              <a:rPr lang="ja-JP" altLang="en-US" dirty="0">
                <a:latin typeface="HG丸ｺﾞｼｯｸM-PRO" panose="020F0600000000000000" pitchFamily="50" charset="-128"/>
                <a:ea typeface="HG丸ｺﾞｼｯｸM-PRO" panose="020F0600000000000000" pitchFamily="50" charset="-128"/>
              </a:rPr>
              <a:t>年度は</a:t>
            </a:r>
            <a:r>
              <a:rPr lang="ja-JP" altLang="en-US" dirty="0">
                <a:solidFill>
                  <a:prstClr val="black"/>
                </a:solidFill>
                <a:latin typeface="HG丸ｺﾞｼｯｸM-PRO" panose="020F0600000000000000" pitchFamily="50" charset="-128"/>
                <a:ea typeface="HG丸ｺﾞｼｯｸM-PRO" panose="020F0600000000000000" pitchFamily="50" charset="-128"/>
              </a:rPr>
              <a:t>大規模修繕による</a:t>
            </a:r>
            <a:r>
              <a:rPr lang="en-US" altLang="ja-JP" dirty="0">
                <a:solidFill>
                  <a:prstClr val="black"/>
                </a:solidFill>
                <a:latin typeface="HG丸ｺﾞｼｯｸM-PRO" panose="020F0600000000000000" pitchFamily="50" charset="-128"/>
                <a:ea typeface="HG丸ｺﾞｼｯｸM-PRO" panose="020F0600000000000000" pitchFamily="50" charset="-128"/>
              </a:rPr>
              <a:t>4</a:t>
            </a:r>
            <a:r>
              <a:rPr lang="ja-JP" altLang="en-US" dirty="0">
                <a:solidFill>
                  <a:prstClr val="black"/>
                </a:solidFill>
                <a:latin typeface="HG丸ｺﾞｼｯｸM-PRO" panose="020F0600000000000000" pitchFamily="50" charset="-128"/>
                <a:ea typeface="HG丸ｺﾞｼｯｸM-PRO" panose="020F0600000000000000" pitchFamily="50" charset="-128"/>
              </a:rPr>
              <a:t>カ月の休館により、</a:t>
            </a:r>
            <a:r>
              <a:rPr lang="en-US" altLang="ja-JP" dirty="0">
                <a:solidFill>
                  <a:prstClr val="black"/>
                </a:solidFill>
                <a:latin typeface="HG丸ｺﾞｼｯｸM-PRO" panose="020F0600000000000000" pitchFamily="50" charset="-128"/>
                <a:ea typeface="HG丸ｺﾞｼｯｸM-PRO" panose="020F0600000000000000" pitchFamily="50" charset="-128"/>
              </a:rPr>
              <a:t>6</a:t>
            </a:r>
            <a:r>
              <a:rPr lang="ja-JP" altLang="en-US" dirty="0">
                <a:solidFill>
                  <a:prstClr val="black"/>
                </a:solidFill>
                <a:latin typeface="HG丸ｺﾞｼｯｸM-PRO" panose="020F0600000000000000" pitchFamily="50" charset="-128"/>
                <a:ea typeface="HG丸ｺﾞｼｯｸM-PRO" panose="020F0600000000000000" pitchFamily="50" charset="-128"/>
              </a:rPr>
              <a:t>億５</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千万円の最終赤字を見込んでいる。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スライド番号プレースホルダー 11"/>
          <p:cNvSpPr>
            <a:spLocks noGrp="1"/>
          </p:cNvSpPr>
          <p:nvPr>
            <p:ph type="sldNum" sz="quarter" idx="12"/>
          </p:nvPr>
        </p:nvSpPr>
        <p:spPr/>
        <p:txBody>
          <a:bodyPr/>
          <a:lstStyle/>
          <a:p>
            <a:fld id="{47C2D830-FFD5-47AA-B4D9-9B323812D1FB}" type="slidenum">
              <a:rPr kumimoji="1" lang="ja-JP" altLang="en-US" smtClean="0"/>
              <a:t>11</a:t>
            </a:fld>
            <a:endParaRPr kumimoji="1" lang="ja-JP" altLang="en-US"/>
          </a:p>
        </p:txBody>
      </p:sp>
      <p:pic>
        <p:nvPicPr>
          <p:cNvPr id="3" name="図 2">
            <a:extLst>
              <a:ext uri="{FF2B5EF4-FFF2-40B4-BE49-F238E27FC236}">
                <a16:creationId xmlns:a16="http://schemas.microsoft.com/office/drawing/2014/main" id="{345ABC01-EFAF-46B7-B2F3-561F38509357}"/>
              </a:ext>
            </a:extLst>
          </p:cNvPr>
          <p:cNvPicPr>
            <a:picLocks noChangeAspect="1"/>
          </p:cNvPicPr>
          <p:nvPr/>
        </p:nvPicPr>
        <p:blipFill>
          <a:blip r:embed="rId2"/>
          <a:stretch>
            <a:fillRect/>
          </a:stretch>
        </p:blipFill>
        <p:spPr>
          <a:xfrm>
            <a:off x="830319" y="2459421"/>
            <a:ext cx="5474682" cy="3901778"/>
          </a:xfrm>
          <a:prstGeom prst="rect">
            <a:avLst/>
          </a:prstGeom>
        </p:spPr>
      </p:pic>
      <p:pic>
        <p:nvPicPr>
          <p:cNvPr id="4" name="図 3">
            <a:extLst>
              <a:ext uri="{FF2B5EF4-FFF2-40B4-BE49-F238E27FC236}">
                <a16:creationId xmlns:a16="http://schemas.microsoft.com/office/drawing/2014/main" id="{2AB32EE4-F884-44A7-B309-2BDF7B3E55DD}"/>
              </a:ext>
            </a:extLst>
          </p:cNvPr>
          <p:cNvPicPr>
            <a:picLocks noChangeAspect="1"/>
          </p:cNvPicPr>
          <p:nvPr/>
        </p:nvPicPr>
        <p:blipFill>
          <a:blip r:embed="rId3"/>
          <a:stretch>
            <a:fillRect/>
          </a:stretch>
        </p:blipFill>
        <p:spPr>
          <a:xfrm>
            <a:off x="6305001" y="2392359"/>
            <a:ext cx="5389331" cy="4035902"/>
          </a:xfrm>
          <a:prstGeom prst="rect">
            <a:avLst/>
          </a:prstGeom>
        </p:spPr>
      </p:pic>
    </p:spTree>
    <p:extLst>
      <p:ext uri="{BB962C8B-B14F-4D97-AF65-F5344CB8AC3E}">
        <p14:creationId xmlns:p14="http://schemas.microsoft.com/office/powerpoint/2010/main" val="77198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0" y="0"/>
            <a:ext cx="12192000" cy="610489"/>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11" name="テキスト ボックス 10"/>
          <p:cNvSpPr txBox="1"/>
          <p:nvPr/>
        </p:nvSpPr>
        <p:spPr>
          <a:xfrm>
            <a:off x="192375" y="1111812"/>
            <a:ext cx="6562590" cy="369332"/>
          </a:xfrm>
          <a:prstGeom prst="rect">
            <a:avLst/>
          </a:prstGeom>
          <a:noFill/>
        </p:spPr>
        <p:txBody>
          <a:bodyPr wrap="square" rtlCol="0">
            <a:spAutoFit/>
          </a:bodyPr>
          <a:lstStyle/>
          <a:p>
            <a:r>
              <a:rPr lang="en-US" altLang="ja-JP" b="1" dirty="0">
                <a:solidFill>
                  <a:prstClr val="black"/>
                </a:solidFill>
                <a:latin typeface="HG丸ｺﾞｼｯｸM-PRO" panose="020F0600000000000000" pitchFamily="50" charset="-128"/>
                <a:ea typeface="HG丸ｺﾞｼｯｸM-PRO" panose="020F0600000000000000" pitchFamily="50" charset="-128"/>
              </a:rPr>
              <a:t>5.</a:t>
            </a:r>
            <a:r>
              <a:rPr lang="ja-JP" altLang="en-US" b="1" dirty="0">
                <a:latin typeface="HG丸ｺﾞｼｯｸM-PRO" panose="020F0600000000000000" pitchFamily="50" charset="-128"/>
                <a:ea typeface="HG丸ｺﾞｼｯｸM-PRO" panose="020F0600000000000000" pitchFamily="50" charset="-128"/>
              </a:rPr>
              <a:t>感染症後の取組み（企業需要の回復は低調）</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192375" y="1574167"/>
            <a:ext cx="5903625" cy="3970318"/>
          </a:xfrm>
          <a:prstGeom prst="rect">
            <a:avLst/>
          </a:prstGeom>
        </p:spPr>
        <p:txBody>
          <a:bodyPr wrap="square">
            <a:spAutoFit/>
          </a:bodyPr>
          <a:lstStyle/>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新型コロナのま</a:t>
            </a:r>
            <a:r>
              <a:rPr lang="ja-JP" altLang="en-US" dirty="0">
                <a:solidFill>
                  <a:prstClr val="black"/>
                </a:solidFill>
                <a:latin typeface="HG丸ｺﾞｼｯｸM-PRO" panose="020F0600000000000000" pitchFamily="50" charset="-128"/>
                <a:ea typeface="HG丸ｺﾞｼｯｸM-PRO" panose="020F0600000000000000" pitchFamily="50" charset="-128"/>
              </a:rPr>
              <a:t>ん延の前後の売上高を催事区分ご</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とに比較すると興行は着実に回復しているが、会議・</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イベント（企業・個人）及び展示会の回復が弱い。</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これは企業の会議、式典等の需要がオンライン</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会議の普及や未だ残る感染症への懸念のため、</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十分には復活していないこと、及び競合施設の増加　</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等のためと思われる。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催事の売上の水準は、感染症前の</a:t>
            </a:r>
            <a:r>
              <a:rPr lang="en-US" altLang="ja-JP" dirty="0">
                <a:solidFill>
                  <a:prstClr val="black"/>
                </a:solidFill>
                <a:latin typeface="HG丸ｺﾞｼｯｸM-PRO" panose="020F0600000000000000" pitchFamily="50" charset="-128"/>
                <a:ea typeface="HG丸ｺﾞｼｯｸM-PRO" panose="020F0600000000000000" pitchFamily="50" charset="-128"/>
              </a:rPr>
              <a:t>85</a:t>
            </a:r>
            <a:r>
              <a:rPr lang="ja-JP" altLang="en-US" dirty="0">
                <a:solidFill>
                  <a:prstClr val="black"/>
                </a:solidFill>
                <a:latin typeface="HG丸ｺﾞｼｯｸM-PRO" panose="020F0600000000000000" pitchFamily="50" charset="-128"/>
                <a:ea typeface="HG丸ｺﾞｼｯｸM-PRO" panose="020F0600000000000000" pitchFamily="50" charset="-128"/>
              </a:rPr>
              <a:t>％まで回復　</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している。しかし、これは</a:t>
            </a:r>
            <a:r>
              <a:rPr lang="en-US" altLang="ja-JP" dirty="0">
                <a:solidFill>
                  <a:prstClr val="black"/>
                </a:solidFill>
                <a:latin typeface="HG丸ｺﾞｼｯｸM-PRO" panose="020F0600000000000000" pitchFamily="50" charset="-128"/>
                <a:ea typeface="HG丸ｺﾞｼｯｸM-PRO" panose="020F0600000000000000" pitchFamily="50" charset="-128"/>
              </a:rPr>
              <a:t>2020</a:t>
            </a:r>
            <a:r>
              <a:rPr lang="ja-JP" altLang="en-US" dirty="0">
                <a:solidFill>
                  <a:prstClr val="black"/>
                </a:solidFill>
                <a:latin typeface="HG丸ｺﾞｼｯｸM-PRO" panose="020F0600000000000000" pitchFamily="50" charset="-128"/>
                <a:ea typeface="HG丸ｺﾞｼｯｸM-PRO" panose="020F0600000000000000" pitchFamily="50" charset="-128"/>
              </a:rPr>
              <a:t>年度から開始した</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フードサービス等サービス事業収入を含む金額で、</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施設利用料では８割以下の回復である。感染症前の</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利益水準を回復するためには、法人営業の強化、新</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規開拓等更なる営業努力を積み重ねる必要がある。　　</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スライド番号プレースホルダー 7"/>
          <p:cNvSpPr>
            <a:spLocks noGrp="1"/>
          </p:cNvSpPr>
          <p:nvPr>
            <p:ph type="sldNum" sz="quarter" idx="12"/>
          </p:nvPr>
        </p:nvSpPr>
        <p:spPr/>
        <p:txBody>
          <a:bodyPr/>
          <a:lstStyle/>
          <a:p>
            <a:fld id="{47C2D830-FFD5-47AA-B4D9-9B323812D1FB}" type="slidenum">
              <a:rPr kumimoji="1" lang="ja-JP" altLang="en-US" smtClean="0"/>
              <a:t>12</a:t>
            </a:fld>
            <a:endParaRPr kumimoji="1" lang="ja-JP" altLang="en-US"/>
          </a:p>
        </p:txBody>
      </p:sp>
      <p:pic>
        <p:nvPicPr>
          <p:cNvPr id="2" name="図 1">
            <a:extLst>
              <a:ext uri="{FF2B5EF4-FFF2-40B4-BE49-F238E27FC236}">
                <a16:creationId xmlns:a16="http://schemas.microsoft.com/office/drawing/2014/main" id="{1A6033CD-48D2-4E79-A027-1FE8E629B469}"/>
              </a:ext>
            </a:extLst>
          </p:cNvPr>
          <p:cNvPicPr>
            <a:picLocks noChangeAspect="1"/>
          </p:cNvPicPr>
          <p:nvPr/>
        </p:nvPicPr>
        <p:blipFill>
          <a:blip r:embed="rId2"/>
          <a:stretch>
            <a:fillRect/>
          </a:stretch>
        </p:blipFill>
        <p:spPr>
          <a:xfrm>
            <a:off x="6000641" y="1030016"/>
            <a:ext cx="5998984" cy="4797968"/>
          </a:xfrm>
          <a:prstGeom prst="rect">
            <a:avLst/>
          </a:prstGeom>
        </p:spPr>
      </p:pic>
    </p:spTree>
    <p:extLst>
      <p:ext uri="{BB962C8B-B14F-4D97-AF65-F5344CB8AC3E}">
        <p14:creationId xmlns:p14="http://schemas.microsoft.com/office/powerpoint/2010/main" val="2106179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12192000" cy="610489"/>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13" name="スライド番号プレースホルダー 12"/>
          <p:cNvSpPr>
            <a:spLocks noGrp="1"/>
          </p:cNvSpPr>
          <p:nvPr>
            <p:ph type="sldNum" sz="quarter" idx="12"/>
          </p:nvPr>
        </p:nvSpPr>
        <p:spPr/>
        <p:txBody>
          <a:bodyPr/>
          <a:lstStyle/>
          <a:p>
            <a:fld id="{47C2D830-FFD5-47AA-B4D9-9B323812D1FB}" type="slidenum">
              <a:rPr kumimoji="1" lang="ja-JP" altLang="en-US" smtClean="0"/>
              <a:t>13</a:t>
            </a:fld>
            <a:endParaRPr kumimoji="1" lang="ja-JP" altLang="en-US"/>
          </a:p>
        </p:txBody>
      </p:sp>
      <p:sp>
        <p:nvSpPr>
          <p:cNvPr id="2" name="テキスト ボックス 1"/>
          <p:cNvSpPr txBox="1"/>
          <p:nvPr/>
        </p:nvSpPr>
        <p:spPr>
          <a:xfrm>
            <a:off x="1198179" y="1397876"/>
            <a:ext cx="1198180" cy="276999"/>
          </a:xfrm>
          <a:prstGeom prst="rect">
            <a:avLst/>
          </a:prstGeom>
          <a:noFill/>
        </p:spPr>
        <p:txBody>
          <a:bodyPr wrap="square" rtlCol="0">
            <a:spAutoFit/>
          </a:bodyPr>
          <a:lstStyle/>
          <a:p>
            <a:r>
              <a:rPr kumimoji="1" lang="ja-JP" altLang="en-US" sz="1200" dirty="0"/>
              <a:t>千円</a:t>
            </a:r>
          </a:p>
        </p:txBody>
      </p:sp>
      <p:sp>
        <p:nvSpPr>
          <p:cNvPr id="7" name="テキスト ボックス 6"/>
          <p:cNvSpPr txBox="1"/>
          <p:nvPr/>
        </p:nvSpPr>
        <p:spPr>
          <a:xfrm>
            <a:off x="3797085" y="5885794"/>
            <a:ext cx="4256669" cy="646331"/>
          </a:xfrm>
          <a:prstGeom prst="rect">
            <a:avLst/>
          </a:prstGeom>
          <a:noFill/>
        </p:spPr>
        <p:txBody>
          <a:bodyPr wrap="square" rtlCol="0">
            <a:spAutoFit/>
          </a:bodyPr>
          <a:lstStyle/>
          <a:p>
            <a:r>
              <a:rPr lang="ja-JP" altLang="en-US" sz="1200" dirty="0"/>
              <a:t>（注）</a:t>
            </a:r>
            <a:r>
              <a:rPr kumimoji="1" lang="ja-JP" altLang="en-US" sz="1200" dirty="0"/>
              <a:t>施設利用料金＝ホール、会議室等の利用料金</a:t>
            </a:r>
            <a:endParaRPr kumimoji="1" lang="en-US" altLang="ja-JP" sz="1200" dirty="0"/>
          </a:p>
          <a:p>
            <a:r>
              <a:rPr lang="ja-JP" altLang="en-US" sz="1200" dirty="0"/>
              <a:t>　　　ｻｰﾋﾞｽ利用料金＝備品、駐車場の利用料金</a:t>
            </a:r>
            <a:endParaRPr lang="en-US" altLang="ja-JP" sz="1200" dirty="0"/>
          </a:p>
          <a:p>
            <a:r>
              <a:rPr kumimoji="1" lang="ja-JP" altLang="en-US" sz="1200" dirty="0"/>
              <a:t>　　　</a:t>
            </a:r>
            <a:r>
              <a:rPr lang="ja-JP" altLang="en-US" sz="1200" dirty="0"/>
              <a:t>利用料金＝施設利用料金</a:t>
            </a:r>
            <a:r>
              <a:rPr lang="en-US" altLang="ja-JP" sz="1200" dirty="0"/>
              <a:t>+</a:t>
            </a:r>
            <a:r>
              <a:rPr lang="ja-JP" altLang="en-US" sz="1200" dirty="0"/>
              <a:t>サービス利用料金</a:t>
            </a:r>
            <a:endParaRPr lang="en-US" altLang="ja-JP" sz="1200" dirty="0"/>
          </a:p>
        </p:txBody>
      </p:sp>
      <p:pic>
        <p:nvPicPr>
          <p:cNvPr id="3" name="図 2">
            <a:extLst>
              <a:ext uri="{FF2B5EF4-FFF2-40B4-BE49-F238E27FC236}">
                <a16:creationId xmlns:a16="http://schemas.microsoft.com/office/drawing/2014/main" id="{C1E85825-DF8F-4D58-AC7D-104CF1950151}"/>
              </a:ext>
            </a:extLst>
          </p:cNvPr>
          <p:cNvPicPr>
            <a:picLocks noChangeAspect="1"/>
          </p:cNvPicPr>
          <p:nvPr/>
        </p:nvPicPr>
        <p:blipFill>
          <a:blip r:embed="rId2"/>
          <a:stretch>
            <a:fillRect/>
          </a:stretch>
        </p:blipFill>
        <p:spPr>
          <a:xfrm>
            <a:off x="545261" y="1130502"/>
            <a:ext cx="7626757" cy="4755292"/>
          </a:xfrm>
          <a:prstGeom prst="rect">
            <a:avLst/>
          </a:prstGeom>
        </p:spPr>
      </p:pic>
      <p:pic>
        <p:nvPicPr>
          <p:cNvPr id="4" name="図 3">
            <a:extLst>
              <a:ext uri="{FF2B5EF4-FFF2-40B4-BE49-F238E27FC236}">
                <a16:creationId xmlns:a16="http://schemas.microsoft.com/office/drawing/2014/main" id="{CB1367B2-B16B-4247-89C9-0FA27F498F4A}"/>
              </a:ext>
            </a:extLst>
          </p:cNvPr>
          <p:cNvPicPr>
            <a:picLocks noChangeAspect="1"/>
          </p:cNvPicPr>
          <p:nvPr/>
        </p:nvPicPr>
        <p:blipFill>
          <a:blip r:embed="rId3"/>
          <a:stretch>
            <a:fillRect/>
          </a:stretch>
        </p:blipFill>
        <p:spPr>
          <a:xfrm>
            <a:off x="8750299" y="1555031"/>
            <a:ext cx="2243522" cy="4060288"/>
          </a:xfrm>
          <a:prstGeom prst="rect">
            <a:avLst/>
          </a:prstGeom>
        </p:spPr>
      </p:pic>
    </p:spTree>
    <p:extLst>
      <p:ext uri="{BB962C8B-B14F-4D97-AF65-F5344CB8AC3E}">
        <p14:creationId xmlns:p14="http://schemas.microsoft.com/office/powerpoint/2010/main" val="2649436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12192000" cy="644577"/>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8" name="コンテンツ プレースホルダー 2"/>
          <p:cNvSpPr txBox="1">
            <a:spLocks/>
          </p:cNvSpPr>
          <p:nvPr/>
        </p:nvSpPr>
        <p:spPr>
          <a:xfrm>
            <a:off x="289426" y="644575"/>
            <a:ext cx="5999232" cy="57117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800" b="1" dirty="0">
                <a:solidFill>
                  <a:prstClr val="black"/>
                </a:solidFill>
                <a:latin typeface="HG丸ｺﾞｼｯｸM-PRO" panose="020F0600000000000000" pitchFamily="50" charset="-128"/>
                <a:ea typeface="HG丸ｺﾞｼｯｸM-PRO" panose="020F0600000000000000" pitchFamily="50" charset="-128"/>
              </a:rPr>
              <a:t>6.</a:t>
            </a:r>
            <a:r>
              <a:rPr lang="ja-JP" altLang="en-US" sz="1800" b="1" dirty="0">
                <a:solidFill>
                  <a:prstClr val="black"/>
                </a:solidFill>
                <a:latin typeface="HG丸ｺﾞｼｯｸM-PRO" panose="020F0600000000000000" pitchFamily="50" charset="-128"/>
                <a:ea typeface="HG丸ｺﾞｼｯｸM-PRO" panose="020F0600000000000000" pitchFamily="50" charset="-128"/>
              </a:rPr>
              <a:t>エネルギーコストの高騰と競合施設の増加</a:t>
            </a: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Font typeface="Arial" panose="020B0604020202020204" pitchFamily="34" charset="0"/>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当会議場は、</a:t>
            </a:r>
            <a:r>
              <a:rPr lang="en-US" altLang="ja-JP" sz="1800" dirty="0">
                <a:solidFill>
                  <a:prstClr val="black"/>
                </a:solidFill>
                <a:latin typeface="HG丸ｺﾞｼｯｸM-PRO" panose="020F0600000000000000" pitchFamily="50" charset="-128"/>
                <a:ea typeface="HG丸ｺﾞｼｯｸM-PRO" panose="020F0600000000000000" pitchFamily="50" charset="-128"/>
              </a:rPr>
              <a:t>ESCO</a:t>
            </a:r>
            <a:r>
              <a:rPr lang="ja-JP" altLang="en-US" sz="1800" dirty="0">
                <a:solidFill>
                  <a:prstClr val="black"/>
                </a:solidFill>
                <a:latin typeface="HG丸ｺﾞｼｯｸM-PRO" panose="020F0600000000000000" pitchFamily="50" charset="-128"/>
                <a:ea typeface="HG丸ｺﾞｼｯｸM-PRO" panose="020F0600000000000000" pitchFamily="50" charset="-128"/>
              </a:rPr>
              <a:t>を</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2020</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年度から導入し、エネ</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ルギーコストの低減に努めてきたが、</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2021</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年下半期</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から石油価格の上昇が始まり、大量の電気・ガスを</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使用する当会議場においてもエネルギーコスト</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（水道光熱費）が大幅に増加した。</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2023</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年度に大阪府の支援措置が講じられたが、</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営業費用の</a:t>
            </a:r>
            <a:r>
              <a:rPr lang="en-US" altLang="ja-JP" sz="1800" dirty="0">
                <a:solidFill>
                  <a:prstClr val="black"/>
                </a:solidFill>
                <a:latin typeface="HG丸ｺﾞｼｯｸM-PRO" panose="020F0600000000000000" pitchFamily="50" charset="-128"/>
                <a:ea typeface="HG丸ｺﾞｼｯｸM-PRO" panose="020F0600000000000000" pitchFamily="50" charset="-128"/>
              </a:rPr>
              <a:t>1</a:t>
            </a:r>
            <a:r>
              <a:rPr lang="ja-JP" altLang="en-US" sz="1800" dirty="0">
                <a:solidFill>
                  <a:prstClr val="black"/>
                </a:solidFill>
                <a:latin typeface="HG丸ｺﾞｼｯｸM-PRO" panose="020F0600000000000000" pitchFamily="50" charset="-128"/>
                <a:ea typeface="HG丸ｺﾞｼｯｸM-PRO" panose="020F0600000000000000" pitchFamily="50" charset="-128"/>
              </a:rPr>
              <a:t>割以上を占める水道光熱費の動向に引き</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続き留意していく必要がある。</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また、最近、中之島や梅田など近隣地域において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貸会議室・ホール等を有する施設が増加しており、</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中小規模の会議については、当会議場と競合すること</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になる。</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当会議場としては、これらの施設と連携して地域全</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体の</a:t>
            </a:r>
            <a:r>
              <a:rPr lang="en-US" altLang="ja-JP" sz="18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800" dirty="0">
                <a:solidFill>
                  <a:prstClr val="black"/>
                </a:solidFill>
                <a:latin typeface="HG丸ｺﾞｼｯｸM-PRO" panose="020F0600000000000000" pitchFamily="50" charset="-128"/>
                <a:ea typeface="HG丸ｺﾞｼｯｸM-PRO" panose="020F0600000000000000" pitchFamily="50" charset="-128"/>
              </a:rPr>
              <a:t>機能を強化する一方で、施設の機能とサー</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ビスの向上及び</a:t>
            </a:r>
            <a:r>
              <a:rPr lang="en-US" altLang="ja-JP" sz="1800" dirty="0">
                <a:solidFill>
                  <a:prstClr val="black"/>
                </a:solidFill>
                <a:latin typeface="HG丸ｺﾞｼｯｸM-PRO" panose="020F0600000000000000" pitchFamily="50" charset="-128"/>
                <a:ea typeface="HG丸ｺﾞｼｯｸM-PRO" panose="020F0600000000000000" pitchFamily="50" charset="-128"/>
              </a:rPr>
              <a:t>PR</a:t>
            </a:r>
            <a:r>
              <a:rPr lang="ja-JP" altLang="en-US" sz="1800" dirty="0">
                <a:solidFill>
                  <a:prstClr val="black"/>
                </a:solidFill>
                <a:latin typeface="HG丸ｺﾞｼｯｸM-PRO" panose="020F0600000000000000" pitchFamily="50" charset="-128"/>
                <a:ea typeface="HG丸ｺﾞｼｯｸM-PRO" panose="020F0600000000000000" pitchFamily="50" charset="-128"/>
              </a:rPr>
              <a:t>に努め、優位性を維持していく必</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要がある。</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スライド番号プレースホルダー 9"/>
          <p:cNvSpPr>
            <a:spLocks noGrp="1"/>
          </p:cNvSpPr>
          <p:nvPr>
            <p:ph type="sldNum" sz="quarter" idx="12"/>
          </p:nvPr>
        </p:nvSpPr>
        <p:spPr/>
        <p:txBody>
          <a:bodyPr/>
          <a:lstStyle/>
          <a:p>
            <a:r>
              <a:rPr kumimoji="1" lang="en-US" altLang="ja-JP" dirty="0"/>
              <a:t>14</a:t>
            </a:r>
            <a:endParaRPr kumimoji="1" lang="ja-JP" altLang="en-US" dirty="0"/>
          </a:p>
        </p:txBody>
      </p:sp>
      <p:pic>
        <p:nvPicPr>
          <p:cNvPr id="2" name="図 1">
            <a:extLst>
              <a:ext uri="{FF2B5EF4-FFF2-40B4-BE49-F238E27FC236}">
                <a16:creationId xmlns:a16="http://schemas.microsoft.com/office/drawing/2014/main" id="{713BC399-1773-4B08-A9D9-419B7F3CB0DF}"/>
              </a:ext>
            </a:extLst>
          </p:cNvPr>
          <p:cNvPicPr>
            <a:picLocks noChangeAspect="1"/>
          </p:cNvPicPr>
          <p:nvPr/>
        </p:nvPicPr>
        <p:blipFill>
          <a:blip r:embed="rId2"/>
          <a:stretch>
            <a:fillRect/>
          </a:stretch>
        </p:blipFill>
        <p:spPr>
          <a:xfrm>
            <a:off x="6783105" y="1350061"/>
            <a:ext cx="5041829" cy="4676037"/>
          </a:xfrm>
          <a:prstGeom prst="rect">
            <a:avLst/>
          </a:prstGeom>
        </p:spPr>
      </p:pic>
    </p:spTree>
    <p:extLst>
      <p:ext uri="{BB962C8B-B14F-4D97-AF65-F5344CB8AC3E}">
        <p14:creationId xmlns:p14="http://schemas.microsoft.com/office/powerpoint/2010/main" val="1807621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12192000" cy="644577"/>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8" name="コンテンツ プレースホルダー 2"/>
          <p:cNvSpPr txBox="1">
            <a:spLocks/>
          </p:cNvSpPr>
          <p:nvPr/>
        </p:nvSpPr>
        <p:spPr>
          <a:xfrm>
            <a:off x="289425" y="644576"/>
            <a:ext cx="11613149" cy="28987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スライド番号プレースホルダー 9"/>
          <p:cNvSpPr>
            <a:spLocks noGrp="1"/>
          </p:cNvSpPr>
          <p:nvPr>
            <p:ph type="sldNum" sz="quarter" idx="12"/>
          </p:nvPr>
        </p:nvSpPr>
        <p:spPr/>
        <p:txBody>
          <a:bodyPr/>
          <a:lstStyle/>
          <a:p>
            <a:r>
              <a:rPr kumimoji="1" lang="en-US" altLang="ja-JP" dirty="0"/>
              <a:t>15</a:t>
            </a:r>
          </a:p>
        </p:txBody>
      </p:sp>
      <p:sp>
        <p:nvSpPr>
          <p:cNvPr id="2" name="テキスト ボックス 1"/>
          <p:cNvSpPr txBox="1"/>
          <p:nvPr/>
        </p:nvSpPr>
        <p:spPr>
          <a:xfrm>
            <a:off x="289425" y="676649"/>
            <a:ext cx="6703321" cy="369332"/>
          </a:xfrm>
          <a:prstGeom prst="rect">
            <a:avLst/>
          </a:prstGeom>
          <a:noFill/>
        </p:spPr>
        <p:txBody>
          <a:bodyPr wrap="square" rtlCol="0">
            <a:spAutoFit/>
          </a:bodyPr>
          <a:lstStyle/>
          <a:p>
            <a:r>
              <a:rPr kumimoji="1" lang="en-US" altLang="ja-JP" dirty="0">
                <a:latin typeface="HG丸ｺﾞｼｯｸM-PRO" panose="020F0600000000000000" pitchFamily="50" charset="-128"/>
                <a:ea typeface="HG丸ｺﾞｼｯｸM-PRO" panose="020F0600000000000000" pitchFamily="50" charset="-128"/>
              </a:rPr>
              <a:t>【</a:t>
            </a:r>
            <a:r>
              <a:rPr kumimoji="1" lang="ja-JP" altLang="en-US" dirty="0">
                <a:latin typeface="HG丸ｺﾞｼｯｸM-PRO" panose="020F0600000000000000" pitchFamily="50" charset="-128"/>
                <a:ea typeface="HG丸ｺﾞｼｯｸM-PRO" panose="020F0600000000000000" pitchFamily="50" charset="-128"/>
              </a:rPr>
              <a:t>競合する新設会議室・ホール</a:t>
            </a:r>
            <a:r>
              <a:rPr kumimoji="1" lang="en-US" altLang="ja-JP" dirty="0">
                <a:latin typeface="HG丸ｺﾞｼｯｸM-PRO" panose="020F0600000000000000" pitchFamily="50" charset="-128"/>
                <a:ea typeface="HG丸ｺﾞｼｯｸM-PRO" panose="020F0600000000000000" pitchFamily="50" charset="-128"/>
              </a:rPr>
              <a:t>】</a:t>
            </a:r>
          </a:p>
        </p:txBody>
      </p:sp>
      <p:graphicFrame>
        <p:nvGraphicFramePr>
          <p:cNvPr id="3" name="表 2"/>
          <p:cNvGraphicFramePr>
            <a:graphicFrameLocks noGrp="1"/>
          </p:cNvGraphicFramePr>
          <p:nvPr>
            <p:extLst>
              <p:ext uri="{D42A27DB-BD31-4B8C-83A1-F6EECF244321}">
                <p14:modId xmlns:p14="http://schemas.microsoft.com/office/powerpoint/2010/main" val="1731629441"/>
              </p:ext>
            </p:extLst>
          </p:nvPr>
        </p:nvGraphicFramePr>
        <p:xfrm>
          <a:off x="430821" y="1078053"/>
          <a:ext cx="11330356" cy="5286504"/>
        </p:xfrm>
        <a:graphic>
          <a:graphicData uri="http://schemas.openxmlformats.org/drawingml/2006/table">
            <a:tbl>
              <a:tblPr firstRow="1" bandRow="1">
                <a:tableStyleId>{5C22544A-7EE6-4342-B048-85BDC9FD1C3A}</a:tableStyleId>
              </a:tblPr>
              <a:tblGrid>
                <a:gridCol w="2860877">
                  <a:extLst>
                    <a:ext uri="{9D8B030D-6E8A-4147-A177-3AD203B41FA5}">
                      <a16:colId xmlns:a16="http://schemas.microsoft.com/office/drawing/2014/main" val="1381035795"/>
                    </a:ext>
                  </a:extLst>
                </a:gridCol>
                <a:gridCol w="4043985">
                  <a:extLst>
                    <a:ext uri="{9D8B030D-6E8A-4147-A177-3AD203B41FA5}">
                      <a16:colId xmlns:a16="http://schemas.microsoft.com/office/drawing/2014/main" val="1488808696"/>
                    </a:ext>
                  </a:extLst>
                </a:gridCol>
                <a:gridCol w="2648452">
                  <a:extLst>
                    <a:ext uri="{9D8B030D-6E8A-4147-A177-3AD203B41FA5}">
                      <a16:colId xmlns:a16="http://schemas.microsoft.com/office/drawing/2014/main" val="796669547"/>
                    </a:ext>
                  </a:extLst>
                </a:gridCol>
                <a:gridCol w="1777042">
                  <a:extLst>
                    <a:ext uri="{9D8B030D-6E8A-4147-A177-3AD203B41FA5}">
                      <a16:colId xmlns:a16="http://schemas.microsoft.com/office/drawing/2014/main" val="2899495741"/>
                    </a:ext>
                  </a:extLst>
                </a:gridCol>
              </a:tblGrid>
              <a:tr h="607565">
                <a:tc>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名　　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会議室・ホール等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当会議場で利用の場合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600" b="1" dirty="0">
                          <a:solidFill>
                            <a:schemeClr val="tx1"/>
                          </a:solidFill>
                          <a:latin typeface="HG丸ｺﾞｼｯｸM-PRO" panose="020F0600000000000000" pitchFamily="50" charset="-128"/>
                          <a:ea typeface="HG丸ｺﾞｼｯｸM-PRO" panose="020F0600000000000000" pitchFamily="50" charset="-128"/>
                        </a:rPr>
                        <a:t>開業（予定）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106578141"/>
                  </a:ext>
                </a:extLst>
              </a:tr>
              <a:tr h="1080431">
                <a:tc>
                  <a:txBody>
                    <a:bodyPr/>
                    <a:lstStyle/>
                    <a:p>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大阪大学中之島センター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佐治敬三メモリアルホール</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290</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会議室</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213</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特別会議室</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77</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セミナー室</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10</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室（</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43</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91</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1001-1002</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366</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400" b="0" dirty="0">
                        <a:solidFill>
                          <a:schemeClr val="tx1"/>
                        </a:solidFill>
                        <a:latin typeface="HG丸ｺﾞｼｯｸM-PRO" panose="020F0600000000000000" pitchFamily="50" charset="-128"/>
                        <a:ea typeface="HG丸ｺﾞｼｯｸM-PRO" panose="020F0600000000000000" pitchFamily="50" charset="-128"/>
                      </a:endParaRPr>
                    </a:p>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1202</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221</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400" b="0" dirty="0">
                        <a:solidFill>
                          <a:schemeClr val="tx1"/>
                        </a:solidFill>
                        <a:latin typeface="HG丸ｺﾞｼｯｸM-PRO" panose="020F0600000000000000" pitchFamily="50" charset="-128"/>
                        <a:ea typeface="HG丸ｺﾞｼｯｸM-PRO" panose="020F0600000000000000" pitchFamily="50" charset="-128"/>
                      </a:endParaRPr>
                    </a:p>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1201</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52</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400" b="0" dirty="0">
                        <a:solidFill>
                          <a:schemeClr val="tx1"/>
                        </a:solidFill>
                        <a:latin typeface="HG丸ｺﾞｼｯｸM-PRO" panose="020F0600000000000000" pitchFamily="50" charset="-128"/>
                        <a:ea typeface="HG丸ｺﾞｼｯｸM-PRO" panose="020F0600000000000000" pitchFamily="50" charset="-128"/>
                      </a:endParaRPr>
                    </a:p>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801-805</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360</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2023</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年４月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6638295"/>
                  </a:ext>
                </a:extLst>
              </a:tr>
              <a:tr h="634424">
                <a:tc>
                  <a:txBody>
                    <a:bodyPr/>
                    <a:lstStyle/>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Sky</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シアター</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MBS </a:t>
                      </a:r>
                    </a:p>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(JP</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タワー大阪</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1289</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席（</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2</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階構造）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メインホール１階席</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1,706</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席）</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2024</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年３月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0324377"/>
                  </a:ext>
                </a:extLst>
              </a:tr>
              <a:tr h="830484">
                <a:tc>
                  <a:txBody>
                    <a:bodyPr/>
                    <a:lstStyle/>
                    <a:p>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コングレスクエア</a:t>
                      </a:r>
                      <a:r>
                        <a:rPr kumimoji="1" lang="zh-TW" altLang="en-US" sz="1600" b="0" dirty="0">
                          <a:solidFill>
                            <a:schemeClr val="tx1"/>
                          </a:solidFill>
                          <a:latin typeface="HG丸ｺﾞｼｯｸM-PRO" panose="020F0600000000000000" pitchFamily="50" charset="-128"/>
                          <a:ea typeface="HG丸ｺﾞｼｯｸM-PRO" panose="020F0600000000000000" pitchFamily="50" charset="-128"/>
                        </a:rPr>
                        <a:t>大阪中之島</a:t>
                      </a:r>
                      <a:endParaRPr kumimoji="1" lang="en-US" altLang="zh-TW" sz="1600" b="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600" b="0" dirty="0" err="1">
                          <a:solidFill>
                            <a:schemeClr val="tx1"/>
                          </a:solidFill>
                          <a:latin typeface="HG丸ｺﾞｼｯｸM-PRO" panose="020F0600000000000000" pitchFamily="50" charset="-128"/>
                          <a:ea typeface="HG丸ｺﾞｼｯｸM-PRO" panose="020F0600000000000000" pitchFamily="50" charset="-128"/>
                        </a:rPr>
                        <a:t>Nakanoshima</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600" b="0" dirty="0" err="1">
                          <a:solidFill>
                            <a:schemeClr val="tx1"/>
                          </a:solidFill>
                          <a:latin typeface="HG丸ｺﾞｼｯｸM-PRO" panose="020F0600000000000000" pitchFamily="50" charset="-128"/>
                          <a:ea typeface="HG丸ｺﾞｼｯｸM-PRO" panose="020F0600000000000000" pitchFamily="50" charset="-128"/>
                        </a:rPr>
                        <a:t>Qross</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r>
                        <a:rPr kumimoji="1" lang="zh-CN" altLang="en-US" sz="1600" b="0" dirty="0">
                          <a:solidFill>
                            <a:schemeClr val="tx1"/>
                          </a:solidFill>
                          <a:latin typeface="HG丸ｺﾞｼｯｸM-PRO" panose="020F0600000000000000" pitchFamily="50" charset="-128"/>
                          <a:ea typeface="HG丸ｺﾞｼｯｸM-PRO" panose="020F0600000000000000" pitchFamily="50" charset="-128"/>
                        </a:rPr>
                        <a:t>未来医療国際拠点</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ホール</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330</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カンファレンス（</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150㎡</a:t>
                      </a:r>
                      <a:r>
                        <a:rPr kumimoji="1" lang="ja-JP" altLang="en-US" sz="1600" b="0" dirty="0" err="1">
                          <a:solidFill>
                            <a:schemeClr val="tx1"/>
                          </a:solidFill>
                          <a:latin typeface="HG丸ｺﾞｼｯｸM-PRO" panose="020F0600000000000000" pitchFamily="50" charset="-128"/>
                          <a:ea typeface="HG丸ｺﾞｼｯｸM-PRO" panose="020F0600000000000000" pitchFamily="50" charset="-128"/>
                        </a:rPr>
                        <a:t>、</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100</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会議室</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×5</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1001-1002</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366㎡</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400" b="0" dirty="0">
                        <a:solidFill>
                          <a:schemeClr val="tx1"/>
                        </a:solidFill>
                        <a:latin typeface="HG丸ｺﾞｼｯｸM-PRO" panose="020F0600000000000000" pitchFamily="50" charset="-128"/>
                        <a:ea typeface="HG丸ｺﾞｼｯｸM-PRO" panose="020F0600000000000000" pitchFamily="50" charset="-128"/>
                      </a:endParaRPr>
                    </a:p>
                    <a:p>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1008</a:t>
                      </a:r>
                      <a:r>
                        <a:rPr kumimoji="1" lang="ja-JP" altLang="en-US" sz="105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050" b="0" dirty="0">
                          <a:solidFill>
                            <a:schemeClr val="tx1"/>
                          </a:solidFill>
                          <a:latin typeface="HG丸ｺﾞｼｯｸM-PRO" panose="020F0600000000000000" pitchFamily="50" charset="-128"/>
                          <a:ea typeface="HG丸ｺﾞｼｯｸM-PRO" panose="020F0600000000000000" pitchFamily="50" charset="-128"/>
                        </a:rPr>
                        <a:t>183</a:t>
                      </a:r>
                      <a:r>
                        <a:rPr kumimoji="1" lang="ja-JP" altLang="en-US" sz="1050" b="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1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1005</a:t>
                      </a:r>
                      <a:r>
                        <a:rPr kumimoji="1" lang="ja-JP" altLang="en-US" sz="105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050" b="0" dirty="0">
                          <a:solidFill>
                            <a:schemeClr val="tx1"/>
                          </a:solidFill>
                          <a:latin typeface="HG丸ｺﾞｼｯｸM-PRO" panose="020F0600000000000000" pitchFamily="50" charset="-128"/>
                          <a:ea typeface="HG丸ｺﾞｼｯｸM-PRO" panose="020F0600000000000000" pitchFamily="50" charset="-128"/>
                        </a:rPr>
                        <a:t>101</a:t>
                      </a:r>
                      <a:r>
                        <a:rPr kumimoji="1" lang="ja-JP" altLang="en-US" sz="105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050" b="0" dirty="0">
                        <a:solidFill>
                          <a:schemeClr val="tx1"/>
                        </a:solidFill>
                        <a:latin typeface="HG丸ｺﾞｼｯｸM-PRO" panose="020F0600000000000000" pitchFamily="50" charset="-128"/>
                        <a:ea typeface="HG丸ｺﾞｼｯｸM-PRO" panose="020F0600000000000000" pitchFamily="50" charset="-128"/>
                      </a:endParaRPr>
                    </a:p>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801-805</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360㎡</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ja-JP" sz="1600" dirty="0">
                          <a:latin typeface="HG丸ｺﾞｼｯｸM-PRO" panose="020F0600000000000000" pitchFamily="50" charset="-128"/>
                          <a:ea typeface="HG丸ｺﾞｼｯｸM-PRO" panose="020F0600000000000000" pitchFamily="50" charset="-128"/>
                        </a:rPr>
                        <a:t>2024</a:t>
                      </a:r>
                      <a:r>
                        <a:rPr lang="ja-JP" altLang="en-US" sz="1600" dirty="0">
                          <a:latin typeface="HG丸ｺﾞｼｯｸM-PRO" panose="020F0600000000000000" pitchFamily="50" charset="-128"/>
                          <a:ea typeface="HG丸ｺﾞｼｯｸM-PRO" panose="020F0600000000000000" pitchFamily="50" charset="-128"/>
                        </a:rPr>
                        <a:t>年春</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485119"/>
                  </a:ext>
                </a:extLst>
              </a:tr>
              <a:tr h="1048591">
                <a:tc>
                  <a:txBody>
                    <a:bodyPr/>
                    <a:lstStyle/>
                    <a:p>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コングレスクエア</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グラングリーン大阪</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（うめきた</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2</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大ホール（</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740</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小ホール（</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435</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会議室</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×12</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30</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160</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控室</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×8</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イベントホールＢ＋Ｃ</a:t>
                      </a:r>
                      <a:r>
                        <a:rPr kumimoji="1" lang="ja-JP" altLang="en-US" sz="10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000" b="0" dirty="0">
                          <a:solidFill>
                            <a:schemeClr val="tx1"/>
                          </a:solidFill>
                          <a:latin typeface="HG丸ｺﾞｼｯｸM-PRO" panose="020F0600000000000000" pitchFamily="50" charset="-128"/>
                          <a:ea typeface="HG丸ｺﾞｼｯｸM-PRO" panose="020F0600000000000000" pitchFamily="50" charset="-128"/>
                        </a:rPr>
                        <a:t>830</a:t>
                      </a:r>
                      <a:r>
                        <a:rPr kumimoji="1" lang="ja-JP" altLang="en-US" sz="10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000" b="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イベントホール</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A</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670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801-805</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360㎡</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400" b="0" dirty="0">
                        <a:solidFill>
                          <a:schemeClr val="tx1"/>
                        </a:solidFill>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2025</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年春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69432"/>
                  </a:ext>
                </a:extLst>
              </a:tr>
              <a:tr h="670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大阪</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IR</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国際会議場・展示場（夢洲）</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グランドボールルーム（</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6,480</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プレジデンシャル・ボールルーム等</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19</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会議室（約</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35</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3,000</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展示場（</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20,000</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メインホール</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400" b="0" dirty="0">
                          <a:solidFill>
                            <a:schemeClr val="tx1"/>
                          </a:solidFill>
                          <a:latin typeface="HG丸ｺﾞｼｯｸM-PRO" panose="020F0600000000000000" pitchFamily="50" charset="-128"/>
                          <a:ea typeface="HG丸ｺﾞｼｯｸM-PRO" panose="020F0600000000000000" pitchFamily="50" charset="-128"/>
                        </a:rPr>
                        <a:t>2,754</a:t>
                      </a:r>
                      <a:r>
                        <a:rPr kumimoji="1" lang="ja-JP" altLang="en-US" sz="1400" b="0" dirty="0">
                          <a:solidFill>
                            <a:schemeClr val="tx1"/>
                          </a:solidFill>
                          <a:latin typeface="HG丸ｺﾞｼｯｸM-PRO" panose="020F0600000000000000" pitchFamily="50" charset="-128"/>
                          <a:ea typeface="HG丸ｺﾞｼｯｸM-PRO" panose="020F0600000000000000" pitchFamily="50" charset="-128"/>
                        </a:rPr>
                        <a:t>席）</a:t>
                      </a:r>
                      <a:endParaRPr kumimoji="1" lang="en-US" altLang="ja-JP" sz="1400" b="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イベントホール</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200" b="0" dirty="0">
                          <a:solidFill>
                            <a:schemeClr val="tx1"/>
                          </a:solidFill>
                          <a:latin typeface="HG丸ｺﾞｼｯｸM-PRO" panose="020F0600000000000000" pitchFamily="50" charset="-128"/>
                          <a:ea typeface="HG丸ｺﾞｼｯｸM-PRO" panose="020F0600000000000000" pitchFamily="50" charset="-128"/>
                        </a:rPr>
                        <a:t>2,600</a:t>
                      </a:r>
                      <a:r>
                        <a:rPr kumimoji="1" lang="ja-JP" altLang="en-US" sz="1200" b="0" dirty="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5</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11</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階各会議室</a:t>
                      </a:r>
                      <a:endParaRPr kumimoji="1" lang="en-US" altLang="ja-JP" sz="1600" b="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（対応なし）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600" b="0" dirty="0">
                          <a:solidFill>
                            <a:schemeClr val="tx1"/>
                          </a:solidFill>
                          <a:latin typeface="HG丸ｺﾞｼｯｸM-PRO" panose="020F0600000000000000" pitchFamily="50" charset="-128"/>
                          <a:ea typeface="HG丸ｺﾞｼｯｸM-PRO" panose="020F0600000000000000" pitchFamily="50" charset="-128"/>
                        </a:rPr>
                        <a:t>2030</a:t>
                      </a:r>
                      <a:r>
                        <a:rPr kumimoji="1" lang="ja-JP" altLang="en-US" sz="1600" b="0" dirty="0">
                          <a:solidFill>
                            <a:schemeClr val="tx1"/>
                          </a:solidFill>
                          <a:latin typeface="HG丸ｺﾞｼｯｸM-PRO" panose="020F0600000000000000" pitchFamily="50" charset="-128"/>
                          <a:ea typeface="HG丸ｺﾞｼｯｸM-PRO" panose="020F0600000000000000" pitchFamily="50" charset="-128"/>
                        </a:rPr>
                        <a:t>年秋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2997678"/>
                  </a:ext>
                </a:extLst>
              </a:tr>
            </a:tbl>
          </a:graphicData>
        </a:graphic>
      </p:graphicFrame>
    </p:spTree>
    <p:extLst>
      <p:ext uri="{BB962C8B-B14F-4D97-AF65-F5344CB8AC3E}">
        <p14:creationId xmlns:p14="http://schemas.microsoft.com/office/powerpoint/2010/main" val="671737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テキスト ボックス 1"/>
          <p:cNvSpPr txBox="1">
            <a:spLocks noChangeArrowheads="1"/>
          </p:cNvSpPr>
          <p:nvPr/>
        </p:nvSpPr>
        <p:spPr bwMode="auto">
          <a:xfrm>
            <a:off x="596347" y="590877"/>
            <a:ext cx="5166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b="1" dirty="0">
                <a:latin typeface="HG丸ｺﾞｼｯｸM-PRO" panose="020F0600000000000000" pitchFamily="50" charset="-128"/>
                <a:ea typeface="HG丸ｺﾞｼｯｸM-PRO" panose="020F0600000000000000" pitchFamily="50" charset="-128"/>
              </a:rPr>
              <a:t>7.</a:t>
            </a:r>
            <a:r>
              <a:rPr lang="ja-JP" altLang="en-US" sz="1800" b="1" dirty="0">
                <a:latin typeface="HG丸ｺﾞｼｯｸM-PRO" panose="020F0600000000000000" pitchFamily="50" charset="-128"/>
                <a:ea typeface="HG丸ｺﾞｼｯｸM-PRO" panose="020F0600000000000000" pitchFamily="50" charset="-128"/>
              </a:rPr>
              <a:t>前中長期経営計画の数値目標と実績</a:t>
            </a:r>
          </a:p>
        </p:txBody>
      </p:sp>
      <p:graphicFrame>
        <p:nvGraphicFramePr>
          <p:cNvPr id="3" name="表 2"/>
          <p:cNvGraphicFramePr>
            <a:graphicFrameLocks noGrp="1"/>
          </p:cNvGraphicFramePr>
          <p:nvPr>
            <p:extLst>
              <p:ext uri="{D42A27DB-BD31-4B8C-83A1-F6EECF244321}">
                <p14:modId xmlns:p14="http://schemas.microsoft.com/office/powerpoint/2010/main" val="3248261708"/>
              </p:ext>
            </p:extLst>
          </p:nvPr>
        </p:nvGraphicFramePr>
        <p:xfrm>
          <a:off x="596347" y="1045911"/>
          <a:ext cx="10866779" cy="5058960"/>
        </p:xfrm>
        <a:graphic>
          <a:graphicData uri="http://schemas.openxmlformats.org/drawingml/2006/table">
            <a:tbl>
              <a:tblPr firstRow="1" bandRow="1">
                <a:tableStyleId>{5C22544A-7EE6-4342-B048-85BDC9FD1C3A}</a:tableStyleId>
              </a:tblPr>
              <a:tblGrid>
                <a:gridCol w="2182692">
                  <a:extLst>
                    <a:ext uri="{9D8B030D-6E8A-4147-A177-3AD203B41FA5}">
                      <a16:colId xmlns:a16="http://schemas.microsoft.com/office/drawing/2014/main" val="253335123"/>
                    </a:ext>
                  </a:extLst>
                </a:gridCol>
                <a:gridCol w="782231">
                  <a:extLst>
                    <a:ext uri="{9D8B030D-6E8A-4147-A177-3AD203B41FA5}">
                      <a16:colId xmlns:a16="http://schemas.microsoft.com/office/drawing/2014/main" val="3471054894"/>
                    </a:ext>
                  </a:extLst>
                </a:gridCol>
                <a:gridCol w="1316976">
                  <a:extLst>
                    <a:ext uri="{9D8B030D-6E8A-4147-A177-3AD203B41FA5}">
                      <a16:colId xmlns:a16="http://schemas.microsoft.com/office/drawing/2014/main" val="2314890242"/>
                    </a:ext>
                  </a:extLst>
                </a:gridCol>
                <a:gridCol w="1316976">
                  <a:extLst>
                    <a:ext uri="{9D8B030D-6E8A-4147-A177-3AD203B41FA5}">
                      <a16:colId xmlns:a16="http://schemas.microsoft.com/office/drawing/2014/main" val="3180583377"/>
                    </a:ext>
                  </a:extLst>
                </a:gridCol>
                <a:gridCol w="1316976">
                  <a:extLst>
                    <a:ext uri="{9D8B030D-6E8A-4147-A177-3AD203B41FA5}">
                      <a16:colId xmlns:a16="http://schemas.microsoft.com/office/drawing/2014/main" val="3651635015"/>
                    </a:ext>
                  </a:extLst>
                </a:gridCol>
                <a:gridCol w="1316976">
                  <a:extLst>
                    <a:ext uri="{9D8B030D-6E8A-4147-A177-3AD203B41FA5}">
                      <a16:colId xmlns:a16="http://schemas.microsoft.com/office/drawing/2014/main" val="1938507985"/>
                    </a:ext>
                  </a:extLst>
                </a:gridCol>
                <a:gridCol w="1316976">
                  <a:extLst>
                    <a:ext uri="{9D8B030D-6E8A-4147-A177-3AD203B41FA5}">
                      <a16:colId xmlns:a16="http://schemas.microsoft.com/office/drawing/2014/main" val="258522350"/>
                    </a:ext>
                  </a:extLst>
                </a:gridCol>
                <a:gridCol w="1316976">
                  <a:extLst>
                    <a:ext uri="{9D8B030D-6E8A-4147-A177-3AD203B41FA5}">
                      <a16:colId xmlns:a16="http://schemas.microsoft.com/office/drawing/2014/main" val="1779471619"/>
                    </a:ext>
                  </a:extLst>
                </a:gridCol>
              </a:tblGrid>
              <a:tr h="218261">
                <a:tc gridSpan="2">
                  <a:txBody>
                    <a:bodyPr/>
                    <a:lstStyle/>
                    <a:p>
                      <a:endParaRPr kumimoji="1" lang="ja-JP" altLang="en-US" sz="1800" b="0" dirty="0">
                        <a:solidFill>
                          <a:schemeClr val="tx1"/>
                        </a:solidFill>
                        <a:latin typeface="メイリオ" panose="020B0604030504040204" pitchFamily="50" charset="-128"/>
                        <a:ea typeface="メイリオ" panose="020B0604030504040204" pitchFamily="50" charset="-128"/>
                      </a:endParaRPr>
                    </a:p>
                  </a:txBody>
                  <a:tcPr marL="91431" marR="91431" marT="45696" marB="4569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2019</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dirty="0">
                          <a:solidFill>
                            <a:schemeClr val="tx1"/>
                          </a:solidFill>
                        </a:rPr>
                        <a:t>2020</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dirty="0">
                          <a:solidFill>
                            <a:schemeClr val="tx1"/>
                          </a:solidFill>
                        </a:rPr>
                        <a:t>2021</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dirty="0">
                          <a:solidFill>
                            <a:schemeClr val="tx1"/>
                          </a:solidFill>
                        </a:rPr>
                        <a:t>2022</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dirty="0">
                          <a:solidFill>
                            <a:schemeClr val="tx1"/>
                          </a:solidFill>
                        </a:rPr>
                        <a:t>2023</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600" dirty="0">
                          <a:solidFill>
                            <a:schemeClr val="tx1"/>
                          </a:solidFill>
                        </a:rPr>
                        <a:t>2028</a:t>
                      </a: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46739135"/>
                  </a:ext>
                </a:extLst>
              </a:tr>
              <a:tr h="200070">
                <a:tc rowSpan="2">
                  <a:txBody>
                    <a:bodyPr/>
                    <a:lstStyle/>
                    <a:p>
                      <a:pPr algn="l"/>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国際会議開催件数　　　　　　　　　　　　　　　　　　　　　　　　　　　　　　　　</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（件）</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目標</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60</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62</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62</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65</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70</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70</a:t>
                      </a: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459887"/>
                  </a:ext>
                </a:extLst>
              </a:tr>
              <a:tr h="200070">
                <a:tc vMerge="1">
                  <a:txBody>
                    <a:bodyPr/>
                    <a:lstStyle/>
                    <a:p>
                      <a:endParaRPr kumimoji="1" lang="ja-JP" altLang="en-US"/>
                    </a:p>
                  </a:txBody>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実績</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57</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0</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0</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24</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47</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66127037"/>
                  </a:ext>
                </a:extLst>
              </a:tr>
              <a:tr h="20007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国際会議成約件数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（件）</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目標</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altLang="ja-JP" sz="1600" dirty="0"/>
                        <a:t>55</a:t>
                      </a:r>
                      <a:endParaRPr lang="ja-JP" altLang="en-US" sz="1600" dirty="0"/>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altLang="ja-JP" sz="1600" dirty="0"/>
                        <a:t>55</a:t>
                      </a:r>
                      <a:endParaRPr lang="ja-JP" altLang="en-US" sz="1600" dirty="0"/>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altLang="ja-JP" sz="1600" dirty="0"/>
                        <a:t>53</a:t>
                      </a:r>
                      <a:endParaRPr lang="ja-JP" altLang="en-US" sz="1600" dirty="0"/>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altLang="ja-JP" sz="1600" dirty="0"/>
                        <a:t>50</a:t>
                      </a:r>
                      <a:endParaRPr lang="ja-JP" altLang="en-US" sz="1600" dirty="0"/>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altLang="ja-JP" sz="1600" dirty="0">
                          <a:solidFill>
                            <a:schemeClr val="tx1"/>
                          </a:solidFill>
                        </a:rPr>
                        <a:t>50</a:t>
                      </a:r>
                      <a:endParaRPr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altLang="ja-JP" sz="1600" dirty="0"/>
                        <a:t>55</a:t>
                      </a: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7846515"/>
                  </a:ext>
                </a:extLst>
              </a:tr>
              <a:tr h="200070">
                <a:tc vMerge="1">
                  <a:txBody>
                    <a:bodyPr/>
                    <a:lstStyle/>
                    <a:p>
                      <a:endParaRPr kumimoji="1" lang="ja-JP" altLang="en-US"/>
                    </a:p>
                  </a:txBody>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実績</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altLang="ja-JP" sz="1600" dirty="0">
                          <a:solidFill>
                            <a:schemeClr val="tx1"/>
                          </a:solidFill>
                        </a:rPr>
                        <a:t>55</a:t>
                      </a:r>
                      <a:endParaRPr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altLang="ja-JP" sz="1600" dirty="0"/>
                        <a:t>39</a:t>
                      </a:r>
                      <a:endParaRPr lang="ja-JP" altLang="en-US" sz="1600" dirty="0"/>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altLang="ja-JP" sz="1600" dirty="0"/>
                        <a:t>45</a:t>
                      </a:r>
                      <a:endParaRPr lang="ja-JP" altLang="en-US" sz="1600" dirty="0"/>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altLang="ja-JP" sz="1600" dirty="0"/>
                        <a:t>38</a:t>
                      </a:r>
                      <a:endParaRPr lang="ja-JP" altLang="en-US" sz="1600" dirty="0"/>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altLang="ja-JP" sz="1600" dirty="0">
                          <a:solidFill>
                            <a:schemeClr val="tx1"/>
                          </a:solidFill>
                        </a:rPr>
                        <a:t>54</a:t>
                      </a:r>
                      <a:endParaRPr lang="en-US" altLang="ja-JP" sz="12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lang="ja-JP" altLang="en-US" sz="1600" dirty="0"/>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1834181"/>
                  </a:ext>
                </a:extLst>
              </a:tr>
              <a:tr h="20007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事業売上</a:t>
                      </a: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（施設</a:t>
                      </a:r>
                      <a:r>
                        <a:rPr kumimoji="1" lang="en-US" altLang="ja-JP" sz="12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ｻｰﾋﾞｽ）　　</a:t>
                      </a:r>
                      <a:endParaRPr kumimoji="1" lang="en-US" altLang="ja-JP" sz="1200" dirty="0">
                        <a:solidFill>
                          <a:schemeClr val="tx1"/>
                        </a:solidFill>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（百万円）</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目標</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1,977</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2,101</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2,113</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2,124</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2,157</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2,157</a:t>
                      </a: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9059048"/>
                  </a:ext>
                </a:extLst>
              </a:tr>
              <a:tr h="200070">
                <a:tc vMerge="1">
                  <a:txBody>
                    <a:bodyPr/>
                    <a:lstStyle/>
                    <a:p>
                      <a:endParaRPr kumimoji="1" lang="ja-JP" altLang="en-US"/>
                    </a:p>
                  </a:txBody>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実績</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1,750</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645</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2,295</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1,620</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b="0" dirty="0">
                          <a:solidFill>
                            <a:schemeClr val="tx1"/>
                          </a:solidFill>
                        </a:rPr>
                        <a:t>1,200</a:t>
                      </a:r>
                      <a:endParaRPr kumimoji="1" lang="ja-JP" altLang="en-US" sz="1600" b="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67366555"/>
                  </a:ext>
                </a:extLst>
              </a:tr>
              <a:tr h="200070">
                <a:tc rowSpan="2">
                  <a:txBody>
                    <a:bodyPr/>
                    <a:lstStyle/>
                    <a:p>
                      <a:pPr algn="l"/>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営業利益</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（百万円）</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目標</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31</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36</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36</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35</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b="0" dirty="0">
                          <a:solidFill>
                            <a:schemeClr val="tx1"/>
                          </a:solidFill>
                        </a:rPr>
                        <a:t>51</a:t>
                      </a:r>
                      <a:endParaRPr kumimoji="1" lang="ja-JP" altLang="en-US" sz="1600" b="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51</a:t>
                      </a: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9987267"/>
                  </a:ext>
                </a:extLst>
              </a:tr>
              <a:tr h="200070">
                <a:tc vMerge="1">
                  <a:txBody>
                    <a:bodyPr/>
                    <a:lstStyle/>
                    <a:p>
                      <a:endParaRPr kumimoji="1" lang="ja-JP" altLang="en-US"/>
                    </a:p>
                  </a:txBody>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実績</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-68</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-883</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291</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-233</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b="0" dirty="0">
                          <a:solidFill>
                            <a:schemeClr val="tx1"/>
                          </a:solidFill>
                        </a:rPr>
                        <a:t>-745</a:t>
                      </a:r>
                      <a:endParaRPr kumimoji="1" lang="ja-JP" altLang="en-US" sz="1600" b="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98329542"/>
                  </a:ext>
                </a:extLst>
              </a:tr>
              <a:tr h="200070">
                <a:tc rowSpan="2">
                  <a:txBody>
                    <a:bodyPr/>
                    <a:lstStyle/>
                    <a:p>
                      <a:pPr algn="l"/>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主要３施設稼働率　　　　　　　　　</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pPr algn="l"/>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目標</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86.2</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86.4</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86.7</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86.9</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87.3</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solidFill>
                            <a:schemeClr val="tx1"/>
                          </a:solidFill>
                        </a:rPr>
                        <a:t>87.3</a:t>
                      </a: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7593693"/>
                  </a:ext>
                </a:extLst>
              </a:tr>
              <a:tr h="200070">
                <a:tc vMerge="1">
                  <a:txBody>
                    <a:bodyPr/>
                    <a:lstStyle/>
                    <a:p>
                      <a:endParaRPr kumimoji="1" lang="ja-JP" altLang="en-US"/>
                    </a:p>
                  </a:txBody>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実績</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76.2</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33.7</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81.0</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67.8</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68.4</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94857374"/>
                  </a:ext>
                </a:extLst>
              </a:tr>
              <a:tr h="20007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全館利用単位稼働率</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目標</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41.2</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41.3</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41.4</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41.5</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41.7</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41.8</a:t>
                      </a: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56693921"/>
                  </a:ext>
                </a:extLst>
              </a:tr>
              <a:tr h="200070">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実績</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47.4</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19.1</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71.3</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37.0</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36.2</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529260"/>
                  </a:ext>
                </a:extLst>
              </a:tr>
              <a:tr h="20007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お客様満足度（再利用の意思</a:t>
                      </a:r>
                      <a:r>
                        <a:rPr kumimoji="1" lang="ja-JP" altLang="en-US" sz="1600" baseline="0" dirty="0">
                          <a:solidFill>
                            <a:schemeClr val="tx1"/>
                          </a:solidFill>
                          <a:latin typeface="HG丸ｺﾞｼｯｸM-PRO" panose="020F0600000000000000" pitchFamily="50" charset="-128"/>
                          <a:ea typeface="HG丸ｺﾞｼｯｸM-PRO" panose="020F0600000000000000" pitchFamily="50" charset="-128"/>
                        </a:rPr>
                        <a:t> ）　（</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目標</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98.0</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98.0</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98.0</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98.0</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98.0</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98.0</a:t>
                      </a: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01436260"/>
                  </a:ext>
                </a:extLst>
              </a:tr>
              <a:tr h="200070">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実績</a:t>
                      </a: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kumimoji="1" lang="en-US" altLang="ja-JP" sz="1600" dirty="0">
                          <a:solidFill>
                            <a:schemeClr val="tx1"/>
                          </a:solidFill>
                        </a:rPr>
                        <a:t>98.7</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98.3</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95.8</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96.2</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rPr>
                        <a:t>―</a:t>
                      </a:r>
                      <a:endParaRPr kumimoji="1" lang="ja-JP" altLang="en-US" sz="1600" dirty="0">
                        <a:solidFill>
                          <a:schemeClr val="tx1"/>
                        </a:solidFill>
                      </a:endParaRPr>
                    </a:p>
                  </a:txBody>
                  <a:tcPr marL="91431" marR="91431" marT="45696" marB="45696"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endParaRPr>
                    </a:p>
                  </a:txBody>
                  <a:tcPr marL="91431" marR="91431" marT="45696" marB="45696"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46205854"/>
                  </a:ext>
                </a:extLst>
              </a:tr>
            </a:tbl>
          </a:graphicData>
        </a:graphic>
      </p:graphicFrame>
      <p:sp>
        <p:nvSpPr>
          <p:cNvPr id="4218" name="テキスト ボックス 3"/>
          <p:cNvSpPr txBox="1">
            <a:spLocks noChangeArrowheads="1"/>
          </p:cNvSpPr>
          <p:nvPr/>
        </p:nvSpPr>
        <p:spPr bwMode="auto">
          <a:xfrm>
            <a:off x="596347" y="6217850"/>
            <a:ext cx="9523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200" dirty="0">
                <a:latin typeface="HG丸ｺﾞｼｯｸM-PRO" panose="020F0600000000000000" pitchFamily="50" charset="-128"/>
                <a:ea typeface="HG丸ｺﾞｼｯｸM-PRO" panose="020F0600000000000000" pitchFamily="50" charset="-128"/>
              </a:rPr>
              <a:t>（注）　</a:t>
            </a:r>
            <a:r>
              <a:rPr lang="en-US" altLang="ja-JP" sz="1200" dirty="0">
                <a:latin typeface="HG丸ｺﾞｼｯｸM-PRO" panose="020F0600000000000000" pitchFamily="50" charset="-128"/>
                <a:ea typeface="HG丸ｺﾞｼｯｸM-PRO" panose="020F0600000000000000" pitchFamily="50" charset="-128"/>
              </a:rPr>
              <a:t>2023</a:t>
            </a:r>
            <a:r>
              <a:rPr lang="ja-JP" altLang="en-US" sz="1200" dirty="0">
                <a:latin typeface="HG丸ｺﾞｼｯｸM-PRO" panose="020F0600000000000000" pitchFamily="50" charset="-128"/>
                <a:ea typeface="HG丸ｺﾞｼｯｸM-PRO" panose="020F0600000000000000" pitchFamily="50" charset="-128"/>
              </a:rPr>
              <a:t>年度の実績は見込み。ただし、国際会議開催件数、稼働率は</a:t>
            </a:r>
            <a:r>
              <a:rPr lang="en-US" altLang="ja-JP" sz="1200" dirty="0">
                <a:latin typeface="HG丸ｺﾞｼｯｸM-PRO" panose="020F0600000000000000" pitchFamily="50" charset="-128"/>
                <a:ea typeface="HG丸ｺﾞｼｯｸM-PRO" panose="020F0600000000000000" pitchFamily="50" charset="-128"/>
              </a:rPr>
              <a:t>4-11</a:t>
            </a:r>
            <a:r>
              <a:rPr lang="ja-JP" altLang="en-US" sz="1200" dirty="0">
                <a:latin typeface="HG丸ｺﾞｼｯｸM-PRO" panose="020F0600000000000000" pitchFamily="50" charset="-128"/>
                <a:ea typeface="HG丸ｺﾞｼｯｸM-PRO" panose="020F0600000000000000" pitchFamily="50" charset="-128"/>
              </a:rPr>
              <a:t>月の実績（</a:t>
            </a:r>
            <a:r>
              <a:rPr lang="en-US" altLang="ja-JP" sz="1200" dirty="0">
                <a:latin typeface="HG丸ｺﾞｼｯｸM-PRO" panose="020F0600000000000000" pitchFamily="50" charset="-128"/>
                <a:ea typeface="HG丸ｺﾞｼｯｸM-PRO" panose="020F0600000000000000" pitchFamily="50" charset="-128"/>
              </a:rPr>
              <a:t>12</a:t>
            </a:r>
            <a:r>
              <a:rPr lang="ja-JP" altLang="en-US" sz="1200" dirty="0">
                <a:latin typeface="HG丸ｺﾞｼｯｸM-PRO" panose="020F0600000000000000" pitchFamily="50" charset="-128"/>
                <a:ea typeface="HG丸ｺﾞｼｯｸM-PRO" panose="020F0600000000000000" pitchFamily="50" charset="-128"/>
              </a:rPr>
              <a:t>月</a:t>
            </a:r>
            <a:r>
              <a:rPr lang="en-US" altLang="ja-JP" sz="1200" dirty="0">
                <a:latin typeface="HG丸ｺﾞｼｯｸM-PRO" panose="020F0600000000000000" pitchFamily="50" charset="-128"/>
                <a:ea typeface="HG丸ｺﾞｼｯｸM-PRO" panose="020F0600000000000000" pitchFamily="50" charset="-128"/>
              </a:rPr>
              <a:t>-3</a:t>
            </a:r>
            <a:r>
              <a:rPr lang="ja-JP" altLang="en-US" sz="1200" dirty="0">
                <a:latin typeface="HG丸ｺﾞｼｯｸM-PRO" panose="020F0600000000000000" pitchFamily="50" charset="-128"/>
                <a:ea typeface="HG丸ｺﾞｼｯｸM-PRO" panose="020F0600000000000000" pitchFamily="50" charset="-128"/>
              </a:rPr>
              <a:t>月は大規模修繕のため休館）。</a:t>
            </a:r>
            <a:endParaRPr lang="en-US" altLang="ja-JP" sz="1200" dirty="0">
              <a:latin typeface="HG丸ｺﾞｼｯｸM-PRO" panose="020F0600000000000000" pitchFamily="50" charset="-128"/>
              <a:ea typeface="HG丸ｺﾞｼｯｸM-PRO" panose="020F0600000000000000" pitchFamily="50" charset="-128"/>
            </a:endParaRPr>
          </a:p>
          <a:p>
            <a:pPr>
              <a:spcBef>
                <a:spcPct val="0"/>
              </a:spcBef>
              <a:buFontTx/>
              <a:buNone/>
            </a:pPr>
            <a:endParaRPr lang="en-US" altLang="ja-JP" sz="12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8" name="タイトル 1"/>
          <p:cNvSpPr txBox="1">
            <a:spLocks/>
          </p:cNvSpPr>
          <p:nvPr/>
        </p:nvSpPr>
        <p:spPr>
          <a:xfrm>
            <a:off x="0" y="-19612"/>
            <a:ext cx="12192000" cy="610489"/>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9" name="スライド番号プレースホルダー 8"/>
          <p:cNvSpPr>
            <a:spLocks noGrp="1"/>
          </p:cNvSpPr>
          <p:nvPr>
            <p:ph type="sldNum" sz="quarter" idx="12"/>
          </p:nvPr>
        </p:nvSpPr>
        <p:spPr/>
        <p:txBody>
          <a:bodyPr/>
          <a:lstStyle/>
          <a:p>
            <a:fld id="{47C2D830-FFD5-47AA-B4D9-9B323812D1FB}" type="slidenum">
              <a:rPr kumimoji="1" lang="ja-JP" altLang="en-US" smtClean="0"/>
              <a:t>16</a:t>
            </a:fld>
            <a:endParaRPr kumimoji="1" lang="ja-JP" altLang="en-US" dirty="0"/>
          </a:p>
        </p:txBody>
      </p:sp>
    </p:spTree>
    <p:extLst>
      <p:ext uri="{BB962C8B-B14F-4D97-AF65-F5344CB8AC3E}">
        <p14:creationId xmlns:p14="http://schemas.microsoft.com/office/powerpoint/2010/main" val="2866498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659567"/>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endParaRPr lang="en-US" altLang="ja-JP" sz="3200" b="1" dirty="0">
              <a:solidFill>
                <a:schemeClr val="bg1"/>
              </a:solidFill>
              <a:latin typeface="+mn-ea"/>
              <a:ea typeface="+mn-ea"/>
            </a:endParaRPr>
          </a:p>
        </p:txBody>
      </p:sp>
      <p:sp>
        <p:nvSpPr>
          <p:cNvPr id="5" name="コンテンツ プレースホルダー 2"/>
          <p:cNvSpPr txBox="1">
            <a:spLocks/>
          </p:cNvSpPr>
          <p:nvPr/>
        </p:nvSpPr>
        <p:spPr>
          <a:xfrm>
            <a:off x="468922" y="1034321"/>
            <a:ext cx="11613149" cy="20236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スライド番号プレースホルダー 10"/>
          <p:cNvSpPr>
            <a:spLocks noGrp="1"/>
          </p:cNvSpPr>
          <p:nvPr>
            <p:ph type="sldNum" sz="quarter" idx="12"/>
          </p:nvPr>
        </p:nvSpPr>
        <p:spPr/>
        <p:txBody>
          <a:bodyPr/>
          <a:lstStyle/>
          <a:p>
            <a:fld id="{47C2D830-FFD5-47AA-B4D9-9B323812D1FB}" type="slidenum">
              <a:rPr kumimoji="1" lang="ja-JP" altLang="en-US" smtClean="0"/>
              <a:t>17</a:t>
            </a:fld>
            <a:endParaRPr kumimoji="1" lang="ja-JP" altLang="en-US" dirty="0"/>
          </a:p>
        </p:txBody>
      </p:sp>
      <p:sp>
        <p:nvSpPr>
          <p:cNvPr id="7" name="角丸四角形 6"/>
          <p:cNvSpPr/>
          <p:nvPr/>
        </p:nvSpPr>
        <p:spPr>
          <a:xfrm>
            <a:off x="468922" y="753170"/>
            <a:ext cx="11252023" cy="1084262"/>
          </a:xfrm>
          <a:prstGeom prst="roundRect">
            <a:avLst>
              <a:gd name="adj" fmla="val 2826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dirty="0">
                <a:solidFill>
                  <a:schemeClr val="tx1"/>
                </a:solidFill>
              </a:rPr>
              <a:t>～経営理念～</a:t>
            </a:r>
            <a:endParaRPr lang="en-US" altLang="ja-JP" sz="2000" b="1" dirty="0">
              <a:solidFill>
                <a:schemeClr val="tx1"/>
              </a:solidFill>
            </a:endParaRPr>
          </a:p>
          <a:p>
            <a:pPr eaLnBrk="1" hangingPunct="1">
              <a:defRPr/>
            </a:pPr>
            <a:r>
              <a:rPr lang="ja-JP" altLang="en-US" sz="2000" b="1" dirty="0">
                <a:solidFill>
                  <a:schemeClr val="tx1"/>
                </a:solidFill>
              </a:rPr>
              <a:t>私たちは、大阪府立国際会議場を世界の人・モノ・情報が行き交う総合交流施設として運営し、大阪の発展と国際化に貢献してまいります</a:t>
            </a:r>
          </a:p>
        </p:txBody>
      </p:sp>
      <p:sp>
        <p:nvSpPr>
          <p:cNvPr id="9" name="正方形/長方形 8"/>
          <p:cNvSpPr/>
          <p:nvPr/>
        </p:nvSpPr>
        <p:spPr>
          <a:xfrm>
            <a:off x="2062680" y="1898708"/>
            <a:ext cx="8064500" cy="50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400" b="1" dirty="0">
              <a:solidFill>
                <a:schemeClr val="tx1"/>
              </a:solidFill>
              <a:latin typeface="+mj-ea"/>
              <a:ea typeface="+mj-ea"/>
            </a:endParaRPr>
          </a:p>
        </p:txBody>
      </p:sp>
      <p:sp>
        <p:nvSpPr>
          <p:cNvPr id="10" name="正方形/長方形 9"/>
          <p:cNvSpPr/>
          <p:nvPr/>
        </p:nvSpPr>
        <p:spPr>
          <a:xfrm>
            <a:off x="468922" y="2471641"/>
            <a:ext cx="11252023" cy="389630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400" b="1">
                <a:solidFill>
                  <a:schemeClr val="bg1"/>
                </a:solidFill>
              </a:rPr>
              <a:t>中期</a:t>
            </a:r>
            <a:r>
              <a:rPr lang="ja-JP" altLang="en-US" sz="2400" b="1" dirty="0">
                <a:solidFill>
                  <a:schemeClr val="bg1"/>
                </a:solidFill>
              </a:rPr>
              <a:t>経営計画の</a:t>
            </a:r>
            <a:r>
              <a:rPr lang="en-US" altLang="ja-JP" sz="2400" b="1" dirty="0">
                <a:solidFill>
                  <a:schemeClr val="bg1"/>
                </a:solidFill>
              </a:rPr>
              <a:t>5</a:t>
            </a:r>
            <a:r>
              <a:rPr lang="ja-JP" altLang="en-US" sz="2400" b="1" dirty="0" err="1">
                <a:solidFill>
                  <a:schemeClr val="bg1"/>
                </a:solidFill>
              </a:rPr>
              <a:t>つの</a:t>
            </a:r>
            <a:r>
              <a:rPr lang="ja-JP" altLang="en-US" sz="2400" b="1" dirty="0">
                <a:solidFill>
                  <a:schemeClr val="bg1"/>
                </a:solidFill>
              </a:rPr>
              <a:t>戦略</a:t>
            </a:r>
            <a:endParaRPr lang="en-US" altLang="ja-JP" sz="2400" dirty="0">
              <a:solidFill>
                <a:schemeClr val="bg1"/>
              </a:solidFill>
            </a:endParaRPr>
          </a:p>
          <a:p>
            <a:pPr algn="ctr" eaLnBrk="1" hangingPunct="1">
              <a:defRPr/>
            </a:pPr>
            <a:endParaRPr lang="en-US" altLang="ja-JP" sz="2400" dirty="0">
              <a:solidFill>
                <a:schemeClr val="bg1"/>
              </a:solidFill>
            </a:endParaRPr>
          </a:p>
          <a:p>
            <a:pPr algn="ctr" eaLnBrk="1" hangingPunct="1">
              <a:defRPr/>
            </a:pPr>
            <a:endParaRPr lang="en-US" altLang="ja-JP" dirty="0"/>
          </a:p>
          <a:p>
            <a:pPr algn="ctr" eaLnBrk="1" hangingPunct="1">
              <a:defRPr/>
            </a:pPr>
            <a:endParaRPr lang="en-US" altLang="ja-JP" dirty="0"/>
          </a:p>
          <a:p>
            <a:pPr algn="ctr" eaLnBrk="1" hangingPunct="1">
              <a:defRPr/>
            </a:pPr>
            <a:endParaRPr lang="en-US" altLang="ja-JP" dirty="0"/>
          </a:p>
          <a:p>
            <a:pPr algn="ctr" eaLnBrk="1" hangingPunct="1">
              <a:defRPr/>
            </a:pPr>
            <a:endParaRPr lang="en-US" altLang="ja-JP" dirty="0"/>
          </a:p>
          <a:p>
            <a:pPr algn="ctr" eaLnBrk="1" hangingPunct="1">
              <a:defRPr/>
            </a:pPr>
            <a:endParaRPr lang="en-US" altLang="ja-JP" dirty="0"/>
          </a:p>
          <a:p>
            <a:pPr algn="ctr" eaLnBrk="1" hangingPunct="1">
              <a:defRPr/>
            </a:pPr>
            <a:endParaRPr lang="en-US" altLang="ja-JP" dirty="0"/>
          </a:p>
          <a:p>
            <a:pPr algn="ctr" eaLnBrk="1" hangingPunct="1">
              <a:defRPr/>
            </a:pPr>
            <a:endParaRPr lang="en-US" altLang="ja-JP" dirty="0"/>
          </a:p>
          <a:p>
            <a:pPr algn="ctr" eaLnBrk="1" hangingPunct="1">
              <a:defRPr/>
            </a:pPr>
            <a:endParaRPr lang="en-US" altLang="ja-JP" dirty="0"/>
          </a:p>
          <a:p>
            <a:pPr algn="ctr" eaLnBrk="1" hangingPunct="1">
              <a:defRPr/>
            </a:pPr>
            <a:endParaRPr lang="en-US" altLang="ja-JP" dirty="0"/>
          </a:p>
          <a:p>
            <a:pPr algn="ctr" eaLnBrk="1" hangingPunct="1">
              <a:defRPr/>
            </a:pPr>
            <a:endParaRPr lang="ja-JP" altLang="en-US" dirty="0"/>
          </a:p>
        </p:txBody>
      </p:sp>
      <p:sp>
        <p:nvSpPr>
          <p:cNvPr id="12" name="角丸四角形 11"/>
          <p:cNvSpPr/>
          <p:nvPr/>
        </p:nvSpPr>
        <p:spPr>
          <a:xfrm>
            <a:off x="598241" y="3071650"/>
            <a:ext cx="10993379" cy="534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altLang="ja-JP" sz="2000" b="1" dirty="0">
                <a:solidFill>
                  <a:prstClr val="black"/>
                </a:solidFill>
                <a:latin typeface="HG丸ｺﾞｼｯｸM-PRO" panose="020F0600000000000000" pitchFamily="50" charset="-128"/>
                <a:ea typeface="HG丸ｺﾞｼｯｸM-PRO" panose="020F0600000000000000" pitchFamily="50" charset="-128"/>
              </a:rPr>
              <a:t>1. 2025</a:t>
            </a:r>
            <a:r>
              <a:rPr lang="ja-JP" altLang="en-US" sz="2000" b="1" dirty="0">
                <a:solidFill>
                  <a:prstClr val="black"/>
                </a:solidFill>
                <a:latin typeface="HG丸ｺﾞｼｯｸM-PRO" panose="020F0600000000000000" pitchFamily="50" charset="-128"/>
                <a:ea typeface="HG丸ｺﾞｼｯｸM-PRO" panose="020F0600000000000000" pitchFamily="50" charset="-128"/>
              </a:rPr>
              <a:t>年大阪・関西万博を起爆剤にアジア有数の都市型</a:t>
            </a:r>
            <a:r>
              <a:rPr lang="en-US" altLang="ja-JP" sz="2000" b="1" dirty="0">
                <a:solidFill>
                  <a:prstClr val="black"/>
                </a:solidFill>
                <a:latin typeface="HG丸ｺﾞｼｯｸM-PRO" panose="020F0600000000000000" pitchFamily="50" charset="-128"/>
                <a:ea typeface="HG丸ｺﾞｼｯｸM-PRO" panose="020F0600000000000000" pitchFamily="50" charset="-128"/>
              </a:rPr>
              <a:t>MICE</a:t>
            </a:r>
            <a:r>
              <a:rPr lang="ja-JP" altLang="en-US" sz="2000" b="1" dirty="0">
                <a:solidFill>
                  <a:prstClr val="black"/>
                </a:solidFill>
                <a:latin typeface="HG丸ｺﾞｼｯｸM-PRO" panose="020F0600000000000000" pitchFamily="50" charset="-128"/>
                <a:ea typeface="HG丸ｺﾞｼｯｸM-PRO" panose="020F0600000000000000" pitchFamily="50" charset="-128"/>
              </a:rPr>
              <a:t>施設を目指す</a:t>
            </a:r>
            <a:endParaRPr lang="en-US" altLang="ja-JP" sz="20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3" name="角丸四角形 12"/>
          <p:cNvSpPr/>
          <p:nvPr/>
        </p:nvSpPr>
        <p:spPr>
          <a:xfrm>
            <a:off x="598240" y="3687486"/>
            <a:ext cx="10993379" cy="534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altLang="ja-JP" sz="2000" b="1" dirty="0">
                <a:solidFill>
                  <a:prstClr val="black"/>
                </a:solidFill>
                <a:latin typeface="HG丸ｺﾞｼｯｸM-PRO" panose="020F0600000000000000" pitchFamily="50" charset="-128"/>
                <a:ea typeface="HG丸ｺﾞｼｯｸM-PRO" panose="020F0600000000000000" pitchFamily="50" charset="-128"/>
              </a:rPr>
              <a:t>2.</a:t>
            </a:r>
            <a:r>
              <a:rPr lang="ja-JP" altLang="en-US" sz="2000" b="1" dirty="0">
                <a:solidFill>
                  <a:prstClr val="black"/>
                </a:solidFill>
                <a:latin typeface="HG丸ｺﾞｼｯｸM-PRO" panose="020F0600000000000000" pitchFamily="50" charset="-128"/>
                <a:ea typeface="HG丸ｺﾞｼｯｸM-PRO" panose="020F0600000000000000" pitchFamily="50" charset="-128"/>
              </a:rPr>
              <a:t>進化したマーケティングによる施設稼働率と収益の向上</a:t>
            </a:r>
            <a:endParaRPr lang="en-US" altLang="ja-JP" sz="20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角丸四角形 13"/>
          <p:cNvSpPr/>
          <p:nvPr/>
        </p:nvSpPr>
        <p:spPr>
          <a:xfrm>
            <a:off x="598241" y="4303322"/>
            <a:ext cx="10993379" cy="534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altLang="ja-JP" sz="2000" b="1" dirty="0">
                <a:solidFill>
                  <a:prstClr val="black"/>
                </a:solidFill>
                <a:latin typeface="HG丸ｺﾞｼｯｸM-PRO" panose="020F0600000000000000" pitchFamily="50" charset="-128"/>
                <a:ea typeface="HG丸ｺﾞｼｯｸM-PRO" panose="020F0600000000000000" pitchFamily="50" charset="-128"/>
              </a:rPr>
              <a:t>3.</a:t>
            </a:r>
            <a:r>
              <a:rPr lang="ja-JP" altLang="en-US" sz="2000" b="1" dirty="0">
                <a:solidFill>
                  <a:prstClr val="black"/>
                </a:solidFill>
                <a:latin typeface="HG丸ｺﾞｼｯｸM-PRO" panose="020F0600000000000000" pitchFamily="50" charset="-128"/>
                <a:ea typeface="HG丸ｺﾞｼｯｸM-PRO" panose="020F0600000000000000" pitchFamily="50" charset="-128"/>
              </a:rPr>
              <a:t>最適なサービスプラットフォームの構築によるサービス事業の強化</a:t>
            </a:r>
            <a:endParaRPr lang="en-US" altLang="ja-JP" sz="20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5" name="角丸四角形 14"/>
          <p:cNvSpPr/>
          <p:nvPr/>
        </p:nvSpPr>
        <p:spPr>
          <a:xfrm>
            <a:off x="598242" y="4955379"/>
            <a:ext cx="10993379" cy="534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altLang="ja-JP" sz="2000" b="1" dirty="0">
                <a:solidFill>
                  <a:prstClr val="black"/>
                </a:solidFill>
                <a:latin typeface="HG丸ｺﾞｼｯｸM-PRO" panose="020F0600000000000000" pitchFamily="50" charset="-128"/>
                <a:ea typeface="HG丸ｺﾞｼｯｸM-PRO" panose="020F0600000000000000" pitchFamily="50" charset="-128"/>
              </a:rPr>
              <a:t>4.</a:t>
            </a:r>
            <a:r>
              <a:rPr lang="ja-JP" altLang="en-US" sz="2000" b="1" dirty="0">
                <a:solidFill>
                  <a:prstClr val="black"/>
                </a:solidFill>
                <a:latin typeface="HG丸ｺﾞｼｯｸM-PRO" panose="020F0600000000000000" pitchFamily="50" charset="-128"/>
                <a:ea typeface="HG丸ｺﾞｼｯｸM-PRO" panose="020F0600000000000000" pitchFamily="50" charset="-128"/>
              </a:rPr>
              <a:t>快適で安全・安心な魅力あふれるグランキューブ大阪</a:t>
            </a:r>
            <a:endParaRPr lang="en-US" altLang="ja-JP" sz="20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6" name="角丸四角形 15"/>
          <p:cNvSpPr/>
          <p:nvPr/>
        </p:nvSpPr>
        <p:spPr>
          <a:xfrm>
            <a:off x="598243" y="5637803"/>
            <a:ext cx="10993379" cy="534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altLang="ja-JP" sz="2000" b="1" dirty="0">
                <a:solidFill>
                  <a:prstClr val="black"/>
                </a:solidFill>
                <a:latin typeface="HG丸ｺﾞｼｯｸM-PRO" panose="020F0600000000000000" pitchFamily="50" charset="-128"/>
                <a:ea typeface="HG丸ｺﾞｼｯｸM-PRO" panose="020F0600000000000000" pitchFamily="50" charset="-128"/>
              </a:rPr>
              <a:t>5.</a:t>
            </a:r>
            <a:r>
              <a:rPr lang="ja-JP" altLang="en-US" sz="2000" b="1" dirty="0">
                <a:solidFill>
                  <a:prstClr val="black"/>
                </a:solidFill>
                <a:latin typeface="HG丸ｺﾞｼｯｸM-PRO" panose="020F0600000000000000" pitchFamily="50" charset="-128"/>
                <a:ea typeface="HG丸ｺﾞｼｯｸM-PRO" panose="020F0600000000000000" pitchFamily="50" charset="-128"/>
              </a:rPr>
              <a:t>自立した社員による組織の活性化と業務改善</a:t>
            </a:r>
            <a:endParaRPr lang="ja-JP" altLang="en-US"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7" name="角丸四角形 16"/>
          <p:cNvSpPr/>
          <p:nvPr/>
        </p:nvSpPr>
        <p:spPr>
          <a:xfrm>
            <a:off x="2227811" y="1890357"/>
            <a:ext cx="7365077" cy="53498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b="1" dirty="0">
                <a:solidFill>
                  <a:schemeClr val="bg1"/>
                </a:solidFill>
                <a:latin typeface="+mj-ea"/>
              </a:rPr>
              <a:t>ビジョン　</a:t>
            </a:r>
            <a:r>
              <a:rPr lang="en-US" altLang="ja-JP" sz="2400" b="1" dirty="0">
                <a:solidFill>
                  <a:schemeClr val="bg1"/>
                </a:solidFill>
                <a:latin typeface="+mj-ea"/>
              </a:rPr>
              <a:t>『</a:t>
            </a:r>
            <a:r>
              <a:rPr lang="ja-JP" altLang="en-US" sz="2400" b="1" dirty="0">
                <a:solidFill>
                  <a:schemeClr val="bg1"/>
                </a:solidFill>
                <a:latin typeface="+mj-ea"/>
              </a:rPr>
              <a:t>アジア有数の都市型ＭＩＣＥ施設に</a:t>
            </a:r>
            <a:r>
              <a:rPr lang="en-US" altLang="ja-JP" sz="2400" b="1" dirty="0">
                <a:solidFill>
                  <a:schemeClr val="bg1"/>
                </a:solidFill>
                <a:latin typeface="+mj-ea"/>
              </a:rPr>
              <a:t>』</a:t>
            </a:r>
            <a:endParaRPr lang="ja-JP" altLang="en-US" sz="2400" b="1" dirty="0">
              <a:solidFill>
                <a:schemeClr val="bg1"/>
              </a:solidFill>
              <a:cs typeface="Calibri" panose="020F0502020204030204" pitchFamily="34" charset="0"/>
            </a:endParaRPr>
          </a:p>
        </p:txBody>
      </p:sp>
    </p:spTree>
    <p:extLst>
      <p:ext uri="{BB962C8B-B14F-4D97-AF65-F5344CB8AC3E}">
        <p14:creationId xmlns:p14="http://schemas.microsoft.com/office/powerpoint/2010/main" val="3756241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1064029"/>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1. 2025</a:t>
            </a:r>
            <a:r>
              <a:rPr lang="ja-JP" altLang="en-US" sz="3200" b="1" dirty="0">
                <a:solidFill>
                  <a:schemeClr val="bg1"/>
                </a:solidFill>
                <a:latin typeface="+mn-ea"/>
                <a:ea typeface="+mn-ea"/>
              </a:rPr>
              <a:t>年大阪・関西万博を起爆剤に</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　　　　　　アジア有数の都市型</a:t>
            </a:r>
            <a:r>
              <a:rPr lang="en-US" altLang="ja-JP" sz="3200" b="1" dirty="0">
                <a:solidFill>
                  <a:schemeClr val="bg1"/>
                </a:solidFill>
                <a:latin typeface="+mn-ea"/>
                <a:ea typeface="+mn-ea"/>
              </a:rPr>
              <a:t>MICE</a:t>
            </a:r>
            <a:r>
              <a:rPr lang="ja-JP" altLang="en-US" sz="3200" b="1" dirty="0">
                <a:solidFill>
                  <a:schemeClr val="bg1"/>
                </a:solidFill>
                <a:latin typeface="+mn-ea"/>
                <a:ea typeface="+mn-ea"/>
              </a:rPr>
              <a:t>施設を目指す①</a:t>
            </a:r>
          </a:p>
        </p:txBody>
      </p:sp>
      <p:sp>
        <p:nvSpPr>
          <p:cNvPr id="5" name="コンテンツ プレースホルダー 2"/>
          <p:cNvSpPr txBox="1">
            <a:spLocks/>
          </p:cNvSpPr>
          <p:nvPr/>
        </p:nvSpPr>
        <p:spPr>
          <a:xfrm>
            <a:off x="289425" y="1064029"/>
            <a:ext cx="11755430" cy="18791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課題と展望</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大阪が「アジア・大洋州有数の</a:t>
            </a:r>
            <a:r>
              <a:rPr lang="en-US" altLang="ja-JP" sz="18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800" dirty="0">
                <a:solidFill>
                  <a:prstClr val="black"/>
                </a:solidFill>
                <a:latin typeface="HG丸ｺﾞｼｯｸM-PRO" panose="020F0600000000000000" pitchFamily="50" charset="-128"/>
                <a:ea typeface="HG丸ｺﾞｼｯｸM-PRO" panose="020F0600000000000000" pitchFamily="50" charset="-128"/>
              </a:rPr>
              <a:t>都市」となるためには、</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2025</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年大阪・関西万博を起爆剤として最大限</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活用する必要がある。万博開催に際しては、出展国・地域等による国際会議やビジネスマッチング等の開催が</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想定され、関係機関と連携しつつ積極的な役割を果たし、これらの</a:t>
            </a:r>
            <a:r>
              <a:rPr lang="en-US" altLang="ja-JP" sz="18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800" dirty="0">
                <a:solidFill>
                  <a:prstClr val="black"/>
                </a:solidFill>
                <a:latin typeface="HG丸ｺﾞｼｯｸM-PRO" panose="020F0600000000000000" pitchFamily="50" charset="-128"/>
                <a:ea typeface="HG丸ｺﾞｼｯｸM-PRO" panose="020F0600000000000000" pitchFamily="50" charset="-128"/>
              </a:rPr>
              <a:t>需要を確実に取り込む。</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また、これらの需要を一過性に終わらせることなくリピーターとなっていただくよう、会議場だけでなく大</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阪・中之島地域を</a:t>
            </a:r>
            <a:r>
              <a:rPr lang="en-US" altLang="ja-JP" sz="18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800" dirty="0">
                <a:solidFill>
                  <a:prstClr val="black"/>
                </a:solidFill>
                <a:latin typeface="HG丸ｺﾞｼｯｸM-PRO" panose="020F0600000000000000" pitchFamily="50" charset="-128"/>
                <a:ea typeface="HG丸ｺﾞｼｯｸM-PRO" panose="020F0600000000000000" pitchFamily="50" charset="-128"/>
              </a:rPr>
              <a:t>主催者や利用者にとって魅力的なものとしていく。</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7" name="コンテンツ プレースホルダー 2"/>
          <p:cNvSpPr txBox="1">
            <a:spLocks/>
          </p:cNvSpPr>
          <p:nvPr/>
        </p:nvSpPr>
        <p:spPr>
          <a:xfrm>
            <a:off x="289425" y="2943225"/>
            <a:ext cx="5782764" cy="31721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2000" b="1" dirty="0">
                <a:solidFill>
                  <a:srgbClr val="00B050"/>
                </a:solidFill>
                <a:latin typeface="HG丸ｺﾞｼｯｸM-PRO" panose="020F0600000000000000" pitchFamily="50" charset="-128"/>
                <a:ea typeface="HG丸ｺﾞｼｯｸM-PRO" panose="020F0600000000000000" pitchFamily="50" charset="-128"/>
              </a:rPr>
              <a:t>【</a:t>
            </a:r>
            <a:r>
              <a:rPr lang="ja-JP" altLang="en-US" sz="2000" b="1" dirty="0">
                <a:solidFill>
                  <a:srgbClr val="00B050"/>
                </a:solidFill>
                <a:latin typeface="HG丸ｺﾞｼｯｸM-PRO" panose="020F0600000000000000" pitchFamily="50" charset="-128"/>
                <a:ea typeface="HG丸ｺﾞｼｯｸM-PRO" panose="020F0600000000000000" pitchFamily="50" charset="-128"/>
              </a:rPr>
              <a:t>これまでの取組み</a:t>
            </a:r>
            <a:r>
              <a:rPr lang="en-US" altLang="ja-JP" sz="2000" b="1" dirty="0">
                <a:solidFill>
                  <a:srgbClr val="00B05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b="1" dirty="0">
                <a:solidFill>
                  <a:prstClr val="black"/>
                </a:solidFill>
                <a:latin typeface="HG丸ｺﾞｼｯｸM-PRO" panose="020F0600000000000000" pitchFamily="50" charset="-128"/>
                <a:ea typeface="HG丸ｺﾞｼｯｸM-PRO" panose="020F0600000000000000" pitchFamily="50" charset="-128"/>
              </a:rPr>
              <a:t>　</a:t>
            </a:r>
            <a:r>
              <a:rPr lang="ja-JP" altLang="en-US" sz="1800" dirty="0">
                <a:solidFill>
                  <a:prstClr val="black"/>
                </a:solidFill>
                <a:latin typeface="HG丸ｺﾞｼｯｸM-PRO" panose="020F0600000000000000" pitchFamily="50" charset="-128"/>
                <a:ea typeface="HG丸ｺﾞｼｯｸM-PRO" panose="020F0600000000000000" pitchFamily="50" charset="-128"/>
              </a:rPr>
              <a:t>①国際会議誘致のターゲットを医学系だけでなく</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自然科学系にも拡大</a:t>
            </a: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②オール大阪で政府系国際会議を誘致</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G7</a:t>
            </a:r>
            <a:r>
              <a:rPr lang="ja-JP" altLang="en-US" sz="1800" dirty="0">
                <a:solidFill>
                  <a:prstClr val="black"/>
                </a:solidFill>
                <a:latin typeface="HG丸ｺﾞｼｯｸM-PRO" panose="020F0600000000000000" pitchFamily="50" charset="-128"/>
                <a:ea typeface="HG丸ｺﾞｼｯｸM-PRO" panose="020F0600000000000000" pitchFamily="50" charset="-128"/>
              </a:rPr>
              <a:t>大阪・堺貿易大臣会合（</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2023</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a:t>
            </a:r>
            <a:r>
              <a:rPr lang="en-US" altLang="ja-JP" sz="1800" dirty="0">
                <a:solidFill>
                  <a:prstClr val="black"/>
                </a:solidFill>
                <a:latin typeface="HG丸ｺﾞｼｯｸM-PRO" panose="020F0600000000000000" pitchFamily="50" charset="-128"/>
                <a:ea typeface="HG丸ｺﾞｼｯｸM-PRO" panose="020F0600000000000000" pitchFamily="50" charset="-128"/>
              </a:rPr>
              <a:t>10</a:t>
            </a:r>
            <a:r>
              <a:rPr lang="ja-JP" altLang="en-US" sz="1800" dirty="0">
                <a:solidFill>
                  <a:prstClr val="black"/>
                </a:solidFill>
                <a:latin typeface="HG丸ｺﾞｼｯｸM-PRO" panose="020F0600000000000000" pitchFamily="50" charset="-128"/>
                <a:ea typeface="HG丸ｺﾞｼｯｸM-PRO" panose="020F0600000000000000" pitchFamily="50" charset="-128"/>
              </a:rPr>
              <a:t>月）</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③</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2025</a:t>
            </a:r>
            <a:r>
              <a:rPr lang="ja-JP" altLang="en-US" sz="1800" dirty="0">
                <a:solidFill>
                  <a:prstClr val="black"/>
                </a:solidFill>
                <a:latin typeface="HG丸ｺﾞｼｯｸM-PRO" panose="020F0600000000000000" pitchFamily="50" charset="-128"/>
                <a:ea typeface="HG丸ｺﾞｼｯｸM-PRO" panose="020F0600000000000000" pitchFamily="50" charset="-128"/>
              </a:rPr>
              <a:t>大阪・関西万博関係の会議を誘致</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IPM2022</a:t>
            </a:r>
            <a:r>
              <a:rPr lang="ja-JP" altLang="en-US" sz="1800" dirty="0">
                <a:solidFill>
                  <a:prstClr val="black"/>
                </a:solidFill>
                <a:latin typeface="HG丸ｺﾞｼｯｸM-PRO" panose="020F0600000000000000" pitchFamily="50" charset="-128"/>
                <a:ea typeface="HG丸ｺﾞｼｯｸM-PRO" panose="020F0600000000000000" pitchFamily="50" charset="-128"/>
              </a:rPr>
              <a:t>（</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2022</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a:t>
            </a:r>
            <a:r>
              <a:rPr lang="en-US" altLang="ja-JP" sz="1800" dirty="0">
                <a:solidFill>
                  <a:prstClr val="black"/>
                </a:solidFill>
                <a:latin typeface="HG丸ｺﾞｼｯｸM-PRO" panose="020F0600000000000000" pitchFamily="50" charset="-128"/>
                <a:ea typeface="HG丸ｺﾞｼｯｸM-PRO" panose="020F0600000000000000" pitchFamily="50" charset="-128"/>
              </a:rPr>
              <a:t>10</a:t>
            </a:r>
            <a:r>
              <a:rPr lang="ja-JP" altLang="en-US" sz="1800" dirty="0">
                <a:solidFill>
                  <a:prstClr val="black"/>
                </a:solidFill>
                <a:latin typeface="HG丸ｺﾞｼｯｸM-PRO" panose="020F0600000000000000" pitchFamily="50" charset="-128"/>
                <a:ea typeface="HG丸ｺﾞｼｯｸM-PRO" panose="020F0600000000000000" pitchFamily="50" charset="-128"/>
              </a:rPr>
              <a:t>月）、</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IPM2023</a:t>
            </a:r>
            <a:r>
              <a:rPr lang="ja-JP" altLang="en-US" sz="1800" dirty="0">
                <a:solidFill>
                  <a:prstClr val="black"/>
                </a:solidFill>
                <a:latin typeface="HG丸ｺﾞｼｯｸM-PRO" panose="020F0600000000000000" pitchFamily="50" charset="-128"/>
                <a:ea typeface="HG丸ｺﾞｼｯｸM-PRO" panose="020F0600000000000000" pitchFamily="50" charset="-128"/>
              </a:rPr>
              <a:t>（</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2023</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a:t>
            </a:r>
            <a:r>
              <a:rPr lang="en-US" altLang="ja-JP" sz="1800" dirty="0">
                <a:solidFill>
                  <a:prstClr val="black"/>
                </a:solidFill>
                <a:latin typeface="HG丸ｺﾞｼｯｸM-PRO" panose="020F0600000000000000" pitchFamily="50" charset="-128"/>
                <a:ea typeface="HG丸ｺﾞｼｯｸM-PRO" panose="020F0600000000000000" pitchFamily="50" charset="-128"/>
              </a:rPr>
              <a:t>11</a:t>
            </a:r>
            <a:r>
              <a:rPr lang="ja-JP" altLang="en-US" sz="1800" dirty="0">
                <a:solidFill>
                  <a:prstClr val="black"/>
                </a:solidFill>
                <a:latin typeface="HG丸ｺﾞｼｯｸM-PRO" panose="020F0600000000000000" pitchFamily="50" charset="-128"/>
                <a:ea typeface="HG丸ｺﾞｼｯｸM-PRO" panose="020F0600000000000000" pitchFamily="50" charset="-128"/>
              </a:rPr>
              <a:t>月）　　　　　　　等</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en-US" altLang="ja-JP" sz="2000" b="1" dirty="0">
                <a:solidFill>
                  <a:srgbClr val="0070C0"/>
                </a:solidFill>
                <a:latin typeface="HG丸ｺﾞｼｯｸM-PRO" panose="020F0600000000000000" pitchFamily="50" charset="-128"/>
                <a:ea typeface="HG丸ｺﾞｼｯｸM-PRO" panose="020F0600000000000000" pitchFamily="50" charset="-128"/>
              </a:rPr>
              <a:t>【</a:t>
            </a:r>
            <a:r>
              <a:rPr lang="ja-JP" altLang="en-US" sz="2000" b="1" dirty="0">
                <a:solidFill>
                  <a:srgbClr val="0070C0"/>
                </a:solidFill>
                <a:latin typeface="HG丸ｺﾞｼｯｸM-PRO" panose="020F0600000000000000" pitchFamily="50" charset="-128"/>
                <a:ea typeface="HG丸ｺﾞｼｯｸM-PRO" panose="020F0600000000000000" pitchFamily="50" charset="-128"/>
              </a:rPr>
              <a:t>数値目標</a:t>
            </a:r>
            <a:r>
              <a:rPr lang="en-US" altLang="ja-JP" sz="2000" b="1" dirty="0">
                <a:solidFill>
                  <a:srgbClr val="0070C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2028</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　国際会議開催件数</a:t>
            </a:r>
            <a:r>
              <a:rPr lang="en-US" altLang="ja-JP" sz="1800" dirty="0">
                <a:solidFill>
                  <a:prstClr val="black"/>
                </a:solidFill>
                <a:latin typeface="HG丸ｺﾞｼｯｸM-PRO" panose="020F0600000000000000" pitchFamily="50" charset="-128"/>
                <a:ea typeface="HG丸ｺﾞｼｯｸM-PRO" panose="020F0600000000000000" pitchFamily="50" charset="-128"/>
              </a:rPr>
              <a:t>73</a:t>
            </a:r>
            <a:r>
              <a:rPr lang="ja-JP" altLang="en-US" sz="1800" dirty="0">
                <a:solidFill>
                  <a:prstClr val="black"/>
                </a:solidFill>
                <a:latin typeface="HG丸ｺﾞｼｯｸM-PRO" panose="020F0600000000000000" pitchFamily="50" charset="-128"/>
                <a:ea typeface="HG丸ｺﾞｼｯｸM-PRO" panose="020F0600000000000000" pitchFamily="50" charset="-128"/>
              </a:rPr>
              <a:t>件。</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7954934" y="6017853"/>
            <a:ext cx="2384725" cy="307777"/>
          </a:xfrm>
          <a:prstGeom prst="rect">
            <a:avLst/>
          </a:prstGeom>
          <a:noFill/>
        </p:spPr>
        <p:txBody>
          <a:bodyPr wrap="square" rtlCol="0">
            <a:spAutoFit/>
          </a:bodyPr>
          <a:lstStyle/>
          <a:p>
            <a:r>
              <a:rPr lang="en-US" altLang="ja-JP" sz="1400" dirty="0"/>
              <a:t>G7</a:t>
            </a:r>
            <a:r>
              <a:rPr lang="ja-JP" altLang="en-US" sz="1400" dirty="0"/>
              <a:t>大阪・堺貿易大臣会合</a:t>
            </a:r>
            <a:endParaRPr kumimoji="1" lang="ja-JP" altLang="en-US" sz="1400" dirty="0"/>
          </a:p>
        </p:txBody>
      </p:sp>
      <p:sp>
        <p:nvSpPr>
          <p:cNvPr id="13" name="スライド番号プレースホルダー 12"/>
          <p:cNvSpPr>
            <a:spLocks noGrp="1"/>
          </p:cNvSpPr>
          <p:nvPr>
            <p:ph type="sldNum" sz="quarter" idx="12"/>
          </p:nvPr>
        </p:nvSpPr>
        <p:spPr/>
        <p:txBody>
          <a:bodyPr/>
          <a:lstStyle/>
          <a:p>
            <a:fld id="{47C2D830-FFD5-47AA-B4D9-9B323812D1FB}" type="slidenum">
              <a:rPr kumimoji="1" lang="ja-JP" altLang="en-US" smtClean="0"/>
              <a:t>18</a:t>
            </a:fld>
            <a:endParaRPr kumimoji="1" lang="ja-JP" altLang="en-US" dirty="0"/>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6635" y="2999584"/>
            <a:ext cx="4481324" cy="2987549"/>
          </a:xfrm>
          <a:prstGeom prst="rect">
            <a:avLst/>
          </a:prstGeom>
        </p:spPr>
      </p:pic>
    </p:spTree>
    <p:extLst>
      <p:ext uri="{BB962C8B-B14F-4D97-AF65-F5344CB8AC3E}">
        <p14:creationId xmlns:p14="http://schemas.microsoft.com/office/powerpoint/2010/main" val="4044541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595223"/>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はじめに</a:t>
            </a:r>
          </a:p>
        </p:txBody>
      </p:sp>
      <p:sp>
        <p:nvSpPr>
          <p:cNvPr id="4" name="コンテンツ プレースホルダー 2"/>
          <p:cNvSpPr txBox="1">
            <a:spLocks/>
          </p:cNvSpPr>
          <p:nvPr/>
        </p:nvSpPr>
        <p:spPr>
          <a:xfrm>
            <a:off x="261258" y="890537"/>
            <a:ext cx="11485266" cy="5830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US" altLang="ja-JP" sz="20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378278" y="595223"/>
            <a:ext cx="11508921" cy="5991384"/>
          </a:xfrm>
          <a:prstGeom prst="rect">
            <a:avLst/>
          </a:prstGeom>
          <a:noFill/>
        </p:spPr>
        <p:txBody>
          <a:bodyPr wrap="square" rtlCol="0">
            <a:spAutoFit/>
          </a:bodyPr>
          <a:lstStyle/>
          <a:p>
            <a:pPr>
              <a:lnSpc>
                <a:spcPts val="2000"/>
              </a:lnSpc>
            </a:pPr>
            <a:r>
              <a:rPr lang="ja-JP" altLang="en-US" dirty="0">
                <a:latin typeface="HG丸ｺﾞｼｯｸM-PRO" panose="020F0600000000000000" pitchFamily="50" charset="-128"/>
                <a:ea typeface="HG丸ｺﾞｼｯｸM-PRO" panose="020F0600000000000000" pitchFamily="50" charset="-128"/>
              </a:rPr>
              <a:t>   平素より、弊社事業に格別のご高配を賜り、厚く御礼申し上げます。</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endParaRPr kumimoji="1" lang="en-US" altLang="ja-JP" dirty="0">
              <a:latin typeface="HG丸ｺﾞｼｯｸM-PRO" panose="020F0600000000000000" pitchFamily="50" charset="-128"/>
              <a:ea typeface="HG丸ｺﾞｼｯｸM-PRO" panose="020F0600000000000000" pitchFamily="50" charset="-128"/>
            </a:endParaRPr>
          </a:p>
          <a:p>
            <a:pPr>
              <a:lnSpc>
                <a:spcPts val="2000"/>
              </a:lnSpc>
            </a:pPr>
            <a:r>
              <a:rPr kumimoji="1" lang="ja-JP" altLang="en-US" dirty="0">
                <a:latin typeface="HG丸ｺﾞｼｯｸM-PRO" panose="020F0600000000000000" pitchFamily="50" charset="-128"/>
                <a:ea typeface="HG丸ｺﾞｼｯｸM-PRO" panose="020F0600000000000000" pitchFamily="50" charset="-128"/>
              </a:rPr>
              <a:t>　</a:t>
            </a:r>
            <a:r>
              <a:rPr lang="en-US" altLang="ja-JP" dirty="0">
                <a:latin typeface="HG丸ｺﾞｼｯｸM-PRO" panose="020F0600000000000000" pitchFamily="50" charset="-128"/>
                <a:ea typeface="HG丸ｺﾞｼｯｸM-PRO" panose="020F0600000000000000" pitchFamily="50" charset="-128"/>
              </a:rPr>
              <a:t>2000</a:t>
            </a:r>
            <a:r>
              <a:rPr lang="ja-JP" altLang="en-US" dirty="0">
                <a:latin typeface="HG丸ｺﾞｼｯｸM-PRO" panose="020F0600000000000000" pitchFamily="50" charset="-128"/>
                <a:ea typeface="HG丸ｺﾞｼｯｸM-PRO" panose="020F0600000000000000" pitchFamily="50" charset="-128"/>
              </a:rPr>
              <a:t>年４月の大阪府立国際会議場（グランキューブ大阪）開設以来、弊社はこの会議場の運営にあたってまいりました。</a:t>
            </a:r>
            <a:r>
              <a:rPr lang="en-US" altLang="ja-JP" dirty="0">
                <a:latin typeface="HG丸ｺﾞｼｯｸM-PRO" panose="020F0600000000000000" pitchFamily="50" charset="-128"/>
                <a:ea typeface="HG丸ｺﾞｼｯｸM-PRO" panose="020F0600000000000000" pitchFamily="50" charset="-128"/>
              </a:rPr>
              <a:t>2019</a:t>
            </a:r>
            <a:r>
              <a:rPr lang="ja-JP" altLang="en-US" dirty="0">
                <a:latin typeface="HG丸ｺﾞｼｯｸM-PRO" panose="020F0600000000000000" pitchFamily="50" charset="-128"/>
                <a:ea typeface="HG丸ｺﾞｼｯｸM-PRO" panose="020F0600000000000000" pitchFamily="50" charset="-128"/>
              </a:rPr>
              <a:t>年度からは</a:t>
            </a:r>
            <a:r>
              <a:rPr lang="en-US" altLang="ja-JP" dirty="0">
                <a:latin typeface="HG丸ｺﾞｼｯｸM-PRO" panose="020F0600000000000000" pitchFamily="50" charset="-128"/>
                <a:ea typeface="HG丸ｺﾞｼｯｸM-PRO" panose="020F0600000000000000" pitchFamily="50" charset="-128"/>
              </a:rPr>
              <a:t>2028</a:t>
            </a:r>
            <a:r>
              <a:rPr lang="ja-JP" altLang="en-US" dirty="0">
                <a:latin typeface="HG丸ｺﾞｼｯｸM-PRO" panose="020F0600000000000000" pitchFamily="50" charset="-128"/>
                <a:ea typeface="HG丸ｺﾞｼｯｸM-PRO" panose="020F0600000000000000" pitchFamily="50" charset="-128"/>
              </a:rPr>
              <a:t>年度までの</a:t>
            </a:r>
            <a:r>
              <a:rPr lang="en-US" altLang="ja-JP" dirty="0">
                <a:latin typeface="HG丸ｺﾞｼｯｸM-PRO" panose="020F0600000000000000" pitchFamily="50" charset="-128"/>
                <a:ea typeface="HG丸ｺﾞｼｯｸM-PRO" panose="020F0600000000000000" pitchFamily="50" charset="-128"/>
              </a:rPr>
              <a:t>10</a:t>
            </a:r>
            <a:r>
              <a:rPr lang="ja-JP" altLang="en-US" dirty="0">
                <a:latin typeface="HG丸ｺﾞｼｯｸM-PRO" panose="020F0600000000000000" pitchFamily="50" charset="-128"/>
                <a:ea typeface="HG丸ｺﾞｼｯｸM-PRO" panose="020F0600000000000000" pitchFamily="50" charset="-128"/>
              </a:rPr>
              <a:t>年間の指定管理者として指定いただき、</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の誘致・開催に努めてまいりました。しかし、</a:t>
            </a:r>
            <a:r>
              <a:rPr lang="en-US" altLang="ja-JP" dirty="0">
                <a:latin typeface="HG丸ｺﾞｼｯｸM-PRO" panose="020F0600000000000000" pitchFamily="50" charset="-128"/>
                <a:ea typeface="HG丸ｺﾞｼｯｸM-PRO" panose="020F0600000000000000" pitchFamily="50" charset="-128"/>
              </a:rPr>
              <a:t>2020</a:t>
            </a:r>
            <a:r>
              <a:rPr lang="ja-JP" altLang="en-US" dirty="0">
                <a:latin typeface="HG丸ｺﾞｼｯｸM-PRO" panose="020F0600000000000000" pitchFamily="50" charset="-128"/>
                <a:ea typeface="HG丸ｺﾞｼｯｸM-PRO" panose="020F0600000000000000" pitchFamily="50" charset="-128"/>
              </a:rPr>
              <a:t>年初めから新型コロナウイルス感染症による大幅な施設利用の減少、さらには委託費やエネルギー価格の高騰にも見舞われ、大変厳しい経営環境に陥りました。そのような状況の中で、</a:t>
            </a:r>
            <a:r>
              <a:rPr lang="en-US" altLang="ja-JP" dirty="0">
                <a:latin typeface="HG丸ｺﾞｼｯｸM-PRO" panose="020F0600000000000000" pitchFamily="50" charset="-128"/>
                <a:ea typeface="HG丸ｺﾞｼｯｸM-PRO" panose="020F0600000000000000" pitchFamily="50" charset="-128"/>
              </a:rPr>
              <a:t>2021</a:t>
            </a:r>
            <a:r>
              <a:rPr lang="ja-JP" altLang="en-US" dirty="0">
                <a:latin typeface="HG丸ｺﾞｼｯｸM-PRO" panose="020F0600000000000000" pitchFamily="50" charset="-128"/>
                <a:ea typeface="HG丸ｺﾞｼｯｸM-PRO" panose="020F0600000000000000" pitchFamily="50" charset="-128"/>
              </a:rPr>
              <a:t>年に自衛隊大規模ワクチン接種センターとして施設をご利用いただき、府民の皆様のお役に立てることができました。</a:t>
            </a:r>
            <a:r>
              <a:rPr lang="en-US" altLang="ja-JP" dirty="0">
                <a:latin typeface="HG丸ｺﾞｼｯｸM-PRO" panose="020F0600000000000000" pitchFamily="50" charset="-128"/>
                <a:ea typeface="HG丸ｺﾞｼｯｸM-PRO" panose="020F0600000000000000" pitchFamily="50" charset="-128"/>
              </a:rPr>
              <a:t>2022</a:t>
            </a:r>
            <a:r>
              <a:rPr lang="ja-JP" altLang="en-US" dirty="0">
                <a:latin typeface="HG丸ｺﾞｼｯｸM-PRO" panose="020F0600000000000000" pitchFamily="50" charset="-128"/>
                <a:ea typeface="HG丸ｺﾞｼｯｸM-PRO" panose="020F0600000000000000" pitchFamily="50" charset="-128"/>
              </a:rPr>
              <a:t>年からは国際会議も復活し始め、</a:t>
            </a:r>
            <a:r>
              <a:rPr lang="en-US" altLang="ja-JP" dirty="0">
                <a:latin typeface="HG丸ｺﾞｼｯｸM-PRO" panose="020F0600000000000000" pitchFamily="50" charset="-128"/>
                <a:ea typeface="HG丸ｺﾞｼｯｸM-PRO" panose="020F0600000000000000" pitchFamily="50" charset="-128"/>
              </a:rPr>
              <a:t>2023</a:t>
            </a:r>
            <a:r>
              <a:rPr lang="ja-JP" altLang="en-US" dirty="0">
                <a:latin typeface="HG丸ｺﾞｼｯｸM-PRO" panose="020F0600000000000000" pitchFamily="50" charset="-128"/>
                <a:ea typeface="HG丸ｺﾞｼｯｸM-PRO" panose="020F0600000000000000" pitchFamily="50" charset="-128"/>
              </a:rPr>
              <a:t>年</a:t>
            </a:r>
            <a:r>
              <a:rPr lang="en-US" altLang="ja-JP" dirty="0">
                <a:latin typeface="HG丸ｺﾞｼｯｸM-PRO" panose="020F0600000000000000" pitchFamily="50" charset="-128"/>
                <a:ea typeface="HG丸ｺﾞｼｯｸM-PRO" panose="020F0600000000000000" pitchFamily="50" charset="-128"/>
              </a:rPr>
              <a:t>10</a:t>
            </a:r>
            <a:r>
              <a:rPr lang="ja-JP" altLang="en-US" dirty="0">
                <a:latin typeface="HG丸ｺﾞｼｯｸM-PRO" panose="020F0600000000000000" pitchFamily="50" charset="-128"/>
                <a:ea typeface="HG丸ｺﾞｼｯｸM-PRO" panose="020F0600000000000000" pitchFamily="50" charset="-128"/>
              </a:rPr>
              <a:t>月には「</a:t>
            </a:r>
            <a:r>
              <a:rPr lang="en-US" altLang="ja-JP" dirty="0">
                <a:latin typeface="HG丸ｺﾞｼｯｸM-PRO" panose="020F0600000000000000" pitchFamily="50" charset="-128"/>
                <a:ea typeface="HG丸ｺﾞｼｯｸM-PRO" panose="020F0600000000000000" pitchFamily="50" charset="-128"/>
              </a:rPr>
              <a:t>G7</a:t>
            </a:r>
            <a:r>
              <a:rPr lang="ja-JP" altLang="en-US" dirty="0">
                <a:latin typeface="HG丸ｺﾞｼｯｸM-PRO" panose="020F0600000000000000" pitchFamily="50" charset="-128"/>
                <a:ea typeface="HG丸ｺﾞｼｯｸM-PRO" panose="020F0600000000000000" pitchFamily="50" charset="-128"/>
              </a:rPr>
              <a:t>大阪・堺貿易大臣会合」の会場にお選びいただき、国際水準の会議環境をご提供しております。</a:t>
            </a:r>
          </a:p>
          <a:p>
            <a:pPr>
              <a:lnSpc>
                <a:spcPts val="2000"/>
              </a:lnSpc>
            </a:pPr>
            <a:r>
              <a:rPr lang="ja-JP" altLang="en-US" dirty="0">
                <a:latin typeface="HG丸ｺﾞｼｯｸM-PRO" panose="020F0600000000000000" pitchFamily="50" charset="-128"/>
                <a:ea typeface="HG丸ｺﾞｼｯｸM-PRO" panose="020F0600000000000000" pitchFamily="50" charset="-128"/>
              </a:rPr>
              <a:t>　また、</a:t>
            </a:r>
            <a:r>
              <a:rPr lang="en-US" altLang="ja-JP" dirty="0">
                <a:latin typeface="HG丸ｺﾞｼｯｸM-PRO" panose="020F0600000000000000" pitchFamily="50" charset="-128"/>
                <a:ea typeface="HG丸ｺﾞｼｯｸM-PRO" panose="020F0600000000000000" pitchFamily="50" charset="-128"/>
              </a:rPr>
              <a:t>2023</a:t>
            </a:r>
            <a:r>
              <a:rPr lang="ja-JP" altLang="en-US" dirty="0">
                <a:latin typeface="HG丸ｺﾞｼｯｸM-PRO" panose="020F0600000000000000" pitchFamily="50" charset="-128"/>
                <a:ea typeface="HG丸ｺﾞｼｯｸM-PRO" panose="020F0600000000000000" pitchFamily="50" charset="-128"/>
              </a:rPr>
              <a:t>年</a:t>
            </a:r>
            <a:r>
              <a:rPr lang="en-US" altLang="ja-JP" dirty="0">
                <a:latin typeface="HG丸ｺﾞｼｯｸM-PRO" panose="020F0600000000000000" pitchFamily="50" charset="-128"/>
                <a:ea typeface="HG丸ｺﾞｼｯｸM-PRO" panose="020F0600000000000000" pitchFamily="50" charset="-128"/>
              </a:rPr>
              <a:t>12</a:t>
            </a:r>
            <a:r>
              <a:rPr lang="ja-JP" altLang="en-US" dirty="0">
                <a:latin typeface="HG丸ｺﾞｼｯｸM-PRO" panose="020F0600000000000000" pitchFamily="50" charset="-128"/>
                <a:ea typeface="HG丸ｺﾞｼｯｸM-PRO" panose="020F0600000000000000" pitchFamily="50" charset="-128"/>
              </a:rPr>
              <a:t>月から翌年</a:t>
            </a:r>
            <a:r>
              <a:rPr lang="en-US" altLang="ja-JP" dirty="0">
                <a:latin typeface="HG丸ｺﾞｼｯｸM-PRO" panose="020F0600000000000000" pitchFamily="50" charset="-128"/>
                <a:ea typeface="HG丸ｺﾞｼｯｸM-PRO" panose="020F0600000000000000" pitchFamily="50" charset="-128"/>
              </a:rPr>
              <a:t>3</a:t>
            </a:r>
            <a:r>
              <a:rPr lang="ja-JP" altLang="en-US" dirty="0">
                <a:latin typeface="HG丸ｺﾞｼｯｸM-PRO" panose="020F0600000000000000" pitchFamily="50" charset="-128"/>
                <a:ea typeface="HG丸ｺﾞｼｯｸM-PRO" panose="020F0600000000000000" pitchFamily="50" charset="-128"/>
              </a:rPr>
              <a:t>月末まで、当会議場開設以来、初めて休館を伴う大規模修繕を実施いたしました。生まれ変わった当会議場をお客さまに快適にご利用いただきたいと存じます。</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このように</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環境が激変し、先行きも不透明な中ではありますが、</a:t>
            </a:r>
            <a:r>
              <a:rPr lang="en-US" altLang="ja-JP" dirty="0">
                <a:latin typeface="HG丸ｺﾞｼｯｸM-PRO" panose="020F0600000000000000" pitchFamily="50" charset="-128"/>
                <a:ea typeface="HG丸ｺﾞｼｯｸM-PRO" panose="020F0600000000000000" pitchFamily="50" charset="-128"/>
              </a:rPr>
              <a:t>2025</a:t>
            </a:r>
            <a:r>
              <a:rPr lang="ja-JP" altLang="en-US" dirty="0">
                <a:latin typeface="HG丸ｺﾞｼｯｸM-PRO" panose="020F0600000000000000" pitchFamily="50" charset="-128"/>
                <a:ea typeface="HG丸ｺﾞｼｯｸM-PRO" panose="020F0600000000000000" pitchFamily="50" charset="-128"/>
              </a:rPr>
              <a:t>年大阪・関西万博という</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都市を目指す大阪にとって、最高の好機を目前に、</a:t>
            </a:r>
            <a:r>
              <a:rPr lang="en-US" altLang="ja-JP" dirty="0">
                <a:latin typeface="HG丸ｺﾞｼｯｸM-PRO" panose="020F0600000000000000" pitchFamily="50" charset="-128"/>
                <a:ea typeface="HG丸ｺﾞｼｯｸM-PRO" panose="020F0600000000000000" pitchFamily="50" charset="-128"/>
              </a:rPr>
              <a:t>2024</a:t>
            </a:r>
            <a:r>
              <a:rPr lang="ja-JP" altLang="en-US" dirty="0">
                <a:latin typeface="HG丸ｺﾞｼｯｸM-PRO" panose="020F0600000000000000" pitchFamily="50" charset="-128"/>
                <a:ea typeface="HG丸ｺﾞｼｯｸM-PRO" panose="020F0600000000000000" pitchFamily="50" charset="-128"/>
              </a:rPr>
              <a:t>年度から</a:t>
            </a:r>
            <a:r>
              <a:rPr lang="en-US" altLang="ja-JP" dirty="0">
                <a:latin typeface="HG丸ｺﾞｼｯｸM-PRO" panose="020F0600000000000000" pitchFamily="50" charset="-128"/>
                <a:ea typeface="HG丸ｺﾞｼｯｸM-PRO" panose="020F0600000000000000" pitchFamily="50" charset="-128"/>
              </a:rPr>
              <a:t>2028</a:t>
            </a:r>
            <a:r>
              <a:rPr lang="ja-JP" altLang="en-US" dirty="0">
                <a:latin typeface="HG丸ｺﾞｼｯｸM-PRO" panose="020F0600000000000000" pitchFamily="50" charset="-128"/>
                <a:ea typeface="HG丸ｺﾞｼｯｸM-PRO" panose="020F0600000000000000" pitchFamily="50" charset="-128"/>
              </a:rPr>
              <a:t>年度までの中期経営計画を策定しました。</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弊社は、この計画に基づき「アジア・大洋州有数の</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都市大阪」の実現に資することができるよう、国際会議の誘致・開催に努めますとともに、環境変化にスピーディに対応してマーケティングを進化させ、指定管理者としてふさわしい経営基盤を確立してまいります。</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指定管理期間の後半期におきましても「アジア有数の都市型</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施設」を実現すべく、全社一丸となって取り組みを進めてまいりますので、引き続き、ご支援、ご協力のほど、よろしくお願い申し上げます。</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en-US" altLang="ja-JP" dirty="0">
                <a:latin typeface="HG丸ｺﾞｼｯｸM-PRO" panose="020F0600000000000000" pitchFamily="50" charset="-128"/>
                <a:ea typeface="HG丸ｺﾞｼｯｸM-PRO" panose="020F0600000000000000" pitchFamily="50" charset="-128"/>
              </a:rPr>
              <a:t>2024</a:t>
            </a:r>
            <a:r>
              <a:rPr lang="ja-JP" altLang="en-US" dirty="0">
                <a:latin typeface="HG丸ｺﾞｼｯｸM-PRO" panose="020F0600000000000000" pitchFamily="50" charset="-128"/>
                <a:ea typeface="HG丸ｺﾞｼｯｸM-PRO" panose="020F0600000000000000" pitchFamily="50" charset="-128"/>
              </a:rPr>
              <a:t>年</a:t>
            </a:r>
            <a:r>
              <a:rPr lang="en-US" altLang="ja-JP" dirty="0">
                <a:latin typeface="HG丸ｺﾞｼｯｸM-PRO" panose="020F0600000000000000" pitchFamily="50" charset="-128"/>
                <a:ea typeface="HG丸ｺﾞｼｯｸM-PRO" panose="020F0600000000000000" pitchFamily="50" charset="-128"/>
              </a:rPr>
              <a:t>4</a:t>
            </a:r>
            <a:r>
              <a:rPr lang="ja-JP" altLang="en-US" dirty="0">
                <a:latin typeface="HG丸ｺﾞｼｯｸM-PRO" panose="020F0600000000000000" pitchFamily="50" charset="-128"/>
                <a:ea typeface="HG丸ｺﾞｼｯｸM-PRO" panose="020F0600000000000000" pitchFamily="50" charset="-128"/>
              </a:rPr>
              <a:t>月</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株式会社大阪国際会議場</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代表取締役社長　藤田　正樹</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10" name="スライド番号プレースホルダー 9"/>
          <p:cNvSpPr>
            <a:spLocks noGrp="1"/>
          </p:cNvSpPr>
          <p:nvPr>
            <p:ph type="sldNum" sz="quarter" idx="12"/>
          </p:nvPr>
        </p:nvSpPr>
        <p:spPr/>
        <p:txBody>
          <a:bodyPr/>
          <a:lstStyle/>
          <a:p>
            <a:fld id="{47C2D830-FFD5-47AA-B4D9-9B323812D1FB}" type="slidenum">
              <a:rPr kumimoji="1" lang="ja-JP" altLang="en-US" smtClean="0"/>
              <a:t>1</a:t>
            </a:fld>
            <a:endParaRPr kumimoji="1" lang="ja-JP" altLang="en-US" dirty="0"/>
          </a:p>
        </p:txBody>
      </p:sp>
    </p:spTree>
    <p:extLst>
      <p:ext uri="{BB962C8B-B14F-4D97-AF65-F5344CB8AC3E}">
        <p14:creationId xmlns:p14="http://schemas.microsoft.com/office/powerpoint/2010/main" val="1280435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1064029"/>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1.</a:t>
            </a:r>
            <a:r>
              <a:rPr lang="en-US" altLang="ja-JP" sz="3200" b="1" dirty="0">
                <a:solidFill>
                  <a:schemeClr val="bg1"/>
                </a:solidFill>
                <a:latin typeface="+mn-ea"/>
              </a:rPr>
              <a:t> 2025</a:t>
            </a:r>
            <a:r>
              <a:rPr lang="ja-JP" altLang="en-US" sz="3200" b="1" dirty="0">
                <a:solidFill>
                  <a:prstClr val="white"/>
                </a:solidFill>
                <a:latin typeface="游ゴシック" panose="020B0400000000000000" pitchFamily="50" charset="-128"/>
                <a:ea typeface="游ゴシック" panose="020B0400000000000000" pitchFamily="50" charset="-128"/>
                <a:cs typeface="+mn-cs"/>
              </a:rPr>
              <a:t>年</a:t>
            </a:r>
            <a:r>
              <a:rPr lang="ja-JP" altLang="en-US" sz="3200" b="1" dirty="0">
                <a:solidFill>
                  <a:schemeClr val="bg1"/>
                </a:solidFill>
                <a:latin typeface="+mn-ea"/>
                <a:ea typeface="+mn-ea"/>
              </a:rPr>
              <a:t>大阪・関西万博を起爆剤に</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　　　　　　アジア有数の都市型</a:t>
            </a:r>
            <a:r>
              <a:rPr lang="en-US" altLang="ja-JP" sz="3200" b="1" dirty="0">
                <a:solidFill>
                  <a:schemeClr val="bg1"/>
                </a:solidFill>
                <a:latin typeface="+mn-ea"/>
                <a:ea typeface="+mn-ea"/>
              </a:rPr>
              <a:t>MICE</a:t>
            </a:r>
            <a:r>
              <a:rPr lang="ja-JP" altLang="en-US" sz="3200" b="1" dirty="0">
                <a:solidFill>
                  <a:schemeClr val="bg1"/>
                </a:solidFill>
                <a:latin typeface="+mn-ea"/>
                <a:ea typeface="+mn-ea"/>
              </a:rPr>
              <a:t>施設を目指す②</a:t>
            </a:r>
          </a:p>
        </p:txBody>
      </p:sp>
      <p:sp>
        <p:nvSpPr>
          <p:cNvPr id="4" name="正方形/長方形 3"/>
          <p:cNvSpPr/>
          <p:nvPr/>
        </p:nvSpPr>
        <p:spPr>
          <a:xfrm>
            <a:off x="456463" y="1610720"/>
            <a:ext cx="11613149" cy="4893647"/>
          </a:xfrm>
          <a:prstGeom prst="rect">
            <a:avLst/>
          </a:prstGeom>
        </p:spPr>
        <p:txBody>
          <a:bodyPr wrap="square">
            <a:spAutoFit/>
          </a:bodyPr>
          <a:lstStyle/>
          <a:p>
            <a:r>
              <a:rPr lang="en-US" altLang="ja-JP" sz="2000" b="1" dirty="0">
                <a:latin typeface="HG丸ｺﾞｼｯｸM-PRO" panose="020F0600000000000000" pitchFamily="50" charset="-128"/>
                <a:ea typeface="HG丸ｺﾞｼｯｸM-PRO" panose="020F0600000000000000" pitchFamily="50" charset="-128"/>
              </a:rPr>
              <a:t>(1)</a:t>
            </a:r>
            <a:r>
              <a:rPr lang="ja-JP" altLang="en-US" sz="2000" b="1" dirty="0">
                <a:latin typeface="HG丸ｺﾞｼｯｸM-PRO" panose="020F0600000000000000" pitchFamily="50" charset="-128"/>
                <a:ea typeface="HG丸ｺﾞｼｯｸM-PRO" panose="020F0600000000000000" pitchFamily="50" charset="-128"/>
              </a:rPr>
              <a:t>万博を契機にした国際会議の誘致・開催</a:t>
            </a:r>
            <a:r>
              <a:rPr lang="en-US" altLang="ja-JP" sz="2000" b="1" dirty="0">
                <a:latin typeface="HG丸ｺﾞｼｯｸM-PRO" panose="020F0600000000000000" pitchFamily="50" charset="-128"/>
                <a:ea typeface="HG丸ｺﾞｼｯｸM-PRO" panose="020F0600000000000000" pitchFamily="50" charset="-128"/>
              </a:rPr>
              <a:t>(</a:t>
            </a:r>
            <a:r>
              <a:rPr lang="ja-JP" altLang="en-US" sz="2000" b="1" dirty="0">
                <a:latin typeface="HG丸ｺﾞｼｯｸM-PRO" panose="020F0600000000000000" pitchFamily="50" charset="-128"/>
                <a:ea typeface="HG丸ｺﾞｼｯｸM-PRO" panose="020F0600000000000000" pitchFamily="50" charset="-128"/>
              </a:rPr>
              <a:t>開催目標</a:t>
            </a:r>
            <a:r>
              <a:rPr lang="en-US" altLang="ja-JP" sz="2000" b="1" dirty="0">
                <a:latin typeface="HG丸ｺﾞｼｯｸM-PRO" panose="020F0600000000000000" pitchFamily="50" charset="-128"/>
                <a:ea typeface="HG丸ｺﾞｼｯｸM-PRO" panose="020F0600000000000000" pitchFamily="50" charset="-128"/>
              </a:rPr>
              <a:t>70</a:t>
            </a:r>
            <a:r>
              <a:rPr lang="ja-JP" altLang="en-US" sz="2000" b="1" dirty="0">
                <a:latin typeface="HG丸ｺﾞｼｯｸM-PRO" panose="020F0600000000000000" pitchFamily="50" charset="-128"/>
                <a:ea typeface="HG丸ｺﾞｼｯｸM-PRO" panose="020F0600000000000000" pitchFamily="50" charset="-128"/>
              </a:rPr>
              <a:t>件</a:t>
            </a:r>
            <a:r>
              <a:rPr lang="en-US" altLang="ja-JP" sz="2000" b="1" dirty="0">
                <a:latin typeface="HG丸ｺﾞｼｯｸM-PRO" panose="020F0600000000000000" pitchFamily="50" charset="-128"/>
                <a:ea typeface="HG丸ｺﾞｼｯｸM-PRO" panose="020F0600000000000000" pitchFamily="50" charset="-128"/>
              </a:rPr>
              <a:t>/</a:t>
            </a:r>
            <a:r>
              <a:rPr lang="ja-JP" altLang="en-US" sz="2000" b="1" dirty="0">
                <a:latin typeface="HG丸ｺﾞｼｯｸM-PRO" panose="020F0600000000000000" pitchFamily="50" charset="-128"/>
                <a:ea typeface="HG丸ｺﾞｼｯｸM-PRO" panose="020F0600000000000000" pitchFamily="50" charset="-128"/>
              </a:rPr>
              <a:t>年の達成</a:t>
            </a:r>
            <a:r>
              <a:rPr lang="en-US" altLang="ja-JP" sz="2000" b="1" dirty="0">
                <a:latin typeface="HG丸ｺﾞｼｯｸM-PRO" panose="020F0600000000000000" pitchFamily="50" charset="-128"/>
                <a:ea typeface="HG丸ｺﾞｼｯｸM-PRO" panose="020F0600000000000000" pitchFamily="50" charset="-128"/>
              </a:rPr>
              <a:t>)</a:t>
            </a:r>
          </a:p>
          <a:p>
            <a:r>
              <a:rPr lang="ja-JP" altLang="en-US" dirty="0">
                <a:latin typeface="HG丸ｺﾞｼｯｸM-PRO" panose="020F0600000000000000" pitchFamily="50" charset="-128"/>
                <a:ea typeface="HG丸ｺﾞｼｯｸM-PRO" panose="020F0600000000000000" pitchFamily="50" charset="-128"/>
              </a:rPr>
              <a:t>　　・ターゲットとする国際会議とキーパーソンの明確化（東京の学会事務局含む）</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・テーマウィーク、ビジネスマッチング等、万博関連国際会議の誘致（旅行会社、広告会社、マスコミ</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各社とのネットワークづくり） （新）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・国際的な団体の在阪支部等への働きかけ、国際会議の誘致</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・万博以降も国際会議</a:t>
            </a:r>
            <a:r>
              <a:rPr lang="en-US" altLang="ja-JP" dirty="0">
                <a:latin typeface="HG丸ｺﾞｼｯｸM-PRO" panose="020F0600000000000000" pitchFamily="50" charset="-128"/>
                <a:ea typeface="HG丸ｺﾞｼｯｸM-PRO" panose="020F0600000000000000" pitchFamily="50" charset="-128"/>
              </a:rPr>
              <a:t>70</a:t>
            </a:r>
            <a:r>
              <a:rPr lang="ja-JP" altLang="en-US" dirty="0">
                <a:latin typeface="HG丸ｺﾞｼｯｸM-PRO" panose="020F0600000000000000" pitchFamily="50" charset="-128"/>
                <a:ea typeface="HG丸ｺﾞｼｯｸM-PRO" panose="020F0600000000000000" pitchFamily="50" charset="-128"/>
              </a:rPr>
              <a:t>件</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年の継続的開催に向けたロードマップ（戦略と方策）の策定</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（医学系</a:t>
            </a:r>
            <a:r>
              <a:rPr lang="en-US" altLang="ja-JP" dirty="0">
                <a:latin typeface="HG丸ｺﾞｼｯｸM-PRO" panose="020F0600000000000000" pitchFamily="50" charset="-128"/>
                <a:ea typeface="HG丸ｺﾞｼｯｸM-PRO" panose="020F0600000000000000" pitchFamily="50" charset="-128"/>
              </a:rPr>
              <a:t>50</a:t>
            </a:r>
            <a:r>
              <a:rPr lang="ja-JP" altLang="en-US" dirty="0">
                <a:latin typeface="HG丸ｺﾞｼｯｸM-PRO" panose="020F0600000000000000" pitchFamily="50" charset="-128"/>
                <a:ea typeface="HG丸ｺﾞｼｯｸM-PRO" panose="020F0600000000000000" pitchFamily="50" charset="-128"/>
              </a:rPr>
              <a:t>件、自然科学系</a:t>
            </a:r>
            <a:r>
              <a:rPr lang="en-US" altLang="ja-JP" dirty="0">
                <a:latin typeface="HG丸ｺﾞｼｯｸM-PRO" panose="020F0600000000000000" pitchFamily="50" charset="-128"/>
                <a:ea typeface="HG丸ｺﾞｼｯｸM-PRO" panose="020F0600000000000000" pitchFamily="50" charset="-128"/>
              </a:rPr>
              <a:t>10</a:t>
            </a:r>
            <a:r>
              <a:rPr lang="ja-JP" altLang="en-US" dirty="0">
                <a:latin typeface="HG丸ｺﾞｼｯｸM-PRO" panose="020F0600000000000000" pitchFamily="50" charset="-128"/>
                <a:ea typeface="HG丸ｺﾞｼｯｸM-PRO" panose="020F0600000000000000" pitchFamily="50" charset="-128"/>
              </a:rPr>
              <a:t>件、その他</a:t>
            </a:r>
            <a:r>
              <a:rPr lang="en-US" altLang="ja-JP" dirty="0">
                <a:latin typeface="HG丸ｺﾞｼｯｸM-PRO" panose="020F0600000000000000" pitchFamily="50" charset="-128"/>
                <a:ea typeface="HG丸ｺﾞｼｯｸM-PRO" panose="020F0600000000000000" pitchFamily="50" charset="-128"/>
              </a:rPr>
              <a:t>10</a:t>
            </a:r>
            <a:r>
              <a:rPr lang="ja-JP" altLang="en-US" dirty="0">
                <a:latin typeface="HG丸ｺﾞｼｯｸM-PRO" panose="020F0600000000000000" pitchFamily="50" charset="-128"/>
                <a:ea typeface="HG丸ｺﾞｼｯｸM-PRO" panose="020F0600000000000000" pitchFamily="50" charset="-128"/>
              </a:rPr>
              <a:t>件（美容、芸術文化等）） （新）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・在関西総領事館・名誉総領事への訪問営業の実施</a:t>
            </a:r>
            <a:endParaRPr lang="en-US" altLang="ja-JP" dirty="0">
              <a:latin typeface="HG丸ｺﾞｼｯｸM-PRO" panose="020F0600000000000000" pitchFamily="50" charset="-128"/>
              <a:ea typeface="HG丸ｺﾞｼｯｸM-PRO" panose="020F0600000000000000" pitchFamily="50" charset="-128"/>
            </a:endParaRPr>
          </a:p>
          <a:p>
            <a:endParaRPr lang="en-US" altLang="ja-JP" sz="2000" b="1" dirty="0">
              <a:latin typeface="HG丸ｺﾞｼｯｸM-PRO" panose="020F0600000000000000" pitchFamily="50" charset="-128"/>
              <a:ea typeface="HG丸ｺﾞｼｯｸM-PRO" panose="020F0600000000000000" pitchFamily="50" charset="-128"/>
            </a:endParaRPr>
          </a:p>
          <a:p>
            <a:r>
              <a:rPr lang="en-US" altLang="ja-JP" sz="2000" b="1" dirty="0">
                <a:latin typeface="HG丸ｺﾞｼｯｸM-PRO" panose="020F0600000000000000" pitchFamily="50" charset="-128"/>
                <a:ea typeface="HG丸ｺﾞｼｯｸM-PRO" panose="020F0600000000000000" pitchFamily="50" charset="-128"/>
              </a:rPr>
              <a:t>(2)MICE</a:t>
            </a:r>
            <a:r>
              <a:rPr lang="ja-JP" altLang="en-US" sz="2000" b="1" dirty="0">
                <a:latin typeface="HG丸ｺﾞｼｯｸM-PRO" panose="020F0600000000000000" pitchFamily="50" charset="-128"/>
                <a:ea typeface="HG丸ｺﾞｼｯｸM-PRO" panose="020F0600000000000000" pitchFamily="50" charset="-128"/>
              </a:rPr>
              <a:t>都市大阪をリード（経済波及効果の最大化）</a:t>
            </a:r>
            <a:endParaRPr lang="en-US" altLang="ja-JP" sz="2000" b="1"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・オール大阪（府、市、経済団体、インテックス大阪、観光局、当社等）による、</a:t>
            </a:r>
            <a:r>
              <a:rPr lang="en-US" altLang="ja-JP" dirty="0">
                <a:latin typeface="HG丸ｺﾞｼｯｸM-PRO" panose="020F0600000000000000" pitchFamily="50" charset="-128"/>
                <a:ea typeface="HG丸ｺﾞｼｯｸM-PRO" panose="020F0600000000000000" pitchFamily="50" charset="-128"/>
              </a:rPr>
              <a:t>ICCA</a:t>
            </a:r>
            <a:r>
              <a:rPr lang="ja-JP" altLang="en-US" dirty="0">
                <a:latin typeface="HG丸ｺﾞｼｯｸM-PRO" panose="020F0600000000000000" pitchFamily="50" charset="-128"/>
                <a:ea typeface="HG丸ｺﾞｼｯｸM-PRO" panose="020F0600000000000000" pitchFamily="50" charset="-128"/>
              </a:rPr>
              <a:t>基準の国際会議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の誘致体制の検討・確立（</a:t>
            </a:r>
            <a:r>
              <a:rPr lang="en-US" altLang="ja-JP" dirty="0">
                <a:latin typeface="HG丸ｺﾞｼｯｸM-PRO" panose="020F0600000000000000" pitchFamily="50" charset="-128"/>
                <a:ea typeface="HG丸ｺﾞｼｯｸM-PRO" panose="020F0600000000000000" pitchFamily="50" charset="-128"/>
              </a:rPr>
              <a:t>ICCA</a:t>
            </a:r>
            <a:r>
              <a:rPr lang="ja-JP" altLang="en-US" dirty="0">
                <a:latin typeface="HG丸ｺﾞｼｯｸM-PRO" panose="020F0600000000000000" pitchFamily="50" charset="-128"/>
                <a:ea typeface="HG丸ｺﾞｼｯｸM-PRO" panose="020F0600000000000000" pitchFamily="50" charset="-128"/>
              </a:rPr>
              <a:t>データの分析によるターゲットの明確化含む）</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en-US" altLang="ja-JP" dirty="0">
                <a:latin typeface="HG丸ｺﾞｼｯｸM-PRO" panose="020F0600000000000000" pitchFamily="50" charset="-128"/>
                <a:ea typeface="HG丸ｺﾞｼｯｸM-PRO" panose="020F0600000000000000" pitchFamily="50" charset="-128"/>
              </a:rPr>
              <a:t>IR</a:t>
            </a:r>
            <a:r>
              <a:rPr lang="ja-JP" altLang="en-US" dirty="0">
                <a:latin typeface="HG丸ｺﾞｼｯｸM-PRO" panose="020F0600000000000000" pitchFamily="50" charset="-128"/>
                <a:ea typeface="HG丸ｺﾞｼｯｸM-PRO" panose="020F0600000000000000" pitchFamily="50" charset="-128"/>
              </a:rPr>
              <a:t>（統合型リゾート）に建設される国際会議施設との連携・役割分担の検討（新）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・当社の誘致支援制度と大阪観光局の「</a:t>
            </a:r>
            <a:r>
              <a:rPr lang="en-US" altLang="ja-JP" dirty="0">
                <a:latin typeface="HG丸ｺﾞｼｯｸM-PRO" panose="020F0600000000000000" pitchFamily="50" charset="-128"/>
                <a:ea typeface="HG丸ｺﾞｼｯｸM-PRO" panose="020F0600000000000000" pitchFamily="50" charset="-128"/>
              </a:rPr>
              <a:t>OSAKA</a:t>
            </a:r>
            <a:r>
              <a:rPr lang="ja-JP" altLang="en-US" dirty="0">
                <a:latin typeface="HG丸ｺﾞｼｯｸM-PRO" panose="020F0600000000000000" pitchFamily="50" charset="-128"/>
                <a:ea typeface="HG丸ｺﾞｼｯｸM-PRO" panose="020F0600000000000000" pitchFamily="50" charset="-128"/>
              </a:rPr>
              <a:t>国際会議助成金」制度の一体活用による誘致の実施</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・海外に拠点を置くコア</a:t>
            </a:r>
            <a:r>
              <a:rPr lang="en-US" altLang="ja-JP" dirty="0">
                <a:latin typeface="HG丸ｺﾞｼｯｸM-PRO" panose="020F0600000000000000" pitchFamily="50" charset="-128"/>
                <a:ea typeface="HG丸ｺﾞｼｯｸM-PRO" panose="020F0600000000000000" pitchFamily="50" charset="-128"/>
              </a:rPr>
              <a:t>PCO</a:t>
            </a:r>
            <a:r>
              <a:rPr lang="ja-JP" altLang="en-US" dirty="0" err="1">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インテックス大阪、パシフィコ横浜をはじめ、他の</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施設とのパート</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ナーシップによる誘致の実施</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・大阪の経済発展に資する</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誘致（ライフサイエンス、環境・エネルギー等） （新）</a:t>
            </a:r>
          </a:p>
        </p:txBody>
      </p:sp>
      <p:sp>
        <p:nvSpPr>
          <p:cNvPr id="6"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5" name="正方形/長方形 4"/>
          <p:cNvSpPr/>
          <p:nvPr/>
        </p:nvSpPr>
        <p:spPr>
          <a:xfrm>
            <a:off x="285990" y="1206734"/>
            <a:ext cx="1733167" cy="400110"/>
          </a:xfrm>
          <a:prstGeom prst="rect">
            <a:avLst/>
          </a:prstGeom>
        </p:spPr>
        <p:txBody>
          <a:bodyPr wrap="none">
            <a:spAutoFit/>
          </a:bodyPr>
          <a:lstStyle/>
          <a:p>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r>
              <a:rPr lang="ja-JP" altLang="en-US" sz="2000" b="1" dirty="0">
                <a:solidFill>
                  <a:srgbClr val="7030A0"/>
                </a:solidFill>
                <a:latin typeface="HG丸ｺﾞｼｯｸM-PRO" panose="020F0600000000000000" pitchFamily="50" charset="-128"/>
                <a:ea typeface="HG丸ｺﾞｼｯｸM-PRO" panose="020F0600000000000000" pitchFamily="50" charset="-128"/>
              </a:rPr>
              <a:t>実施施策</a:t>
            </a:r>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p>
        </p:txBody>
      </p:sp>
      <p:sp>
        <p:nvSpPr>
          <p:cNvPr id="11" name="スライド番号プレースホルダー 10"/>
          <p:cNvSpPr>
            <a:spLocks noGrp="1"/>
          </p:cNvSpPr>
          <p:nvPr>
            <p:ph type="sldNum" sz="quarter" idx="12"/>
          </p:nvPr>
        </p:nvSpPr>
        <p:spPr/>
        <p:txBody>
          <a:bodyPr/>
          <a:lstStyle/>
          <a:p>
            <a:fld id="{47C2D830-FFD5-47AA-B4D9-9B323812D1FB}" type="slidenum">
              <a:rPr kumimoji="1" lang="ja-JP" altLang="en-US" smtClean="0"/>
              <a:t>19</a:t>
            </a:fld>
            <a:endParaRPr kumimoji="1" lang="ja-JP" altLang="en-US"/>
          </a:p>
        </p:txBody>
      </p:sp>
    </p:spTree>
    <p:extLst>
      <p:ext uri="{BB962C8B-B14F-4D97-AF65-F5344CB8AC3E}">
        <p14:creationId xmlns:p14="http://schemas.microsoft.com/office/powerpoint/2010/main" val="4197467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1064029"/>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1.</a:t>
            </a:r>
            <a:r>
              <a:rPr lang="en-US" altLang="ja-JP" sz="3200" b="1" dirty="0">
                <a:solidFill>
                  <a:schemeClr val="bg1"/>
                </a:solidFill>
                <a:latin typeface="+mn-ea"/>
              </a:rPr>
              <a:t> 2025</a:t>
            </a:r>
            <a:r>
              <a:rPr lang="ja-JP" altLang="en-US" sz="3200" b="1" dirty="0">
                <a:solidFill>
                  <a:prstClr val="white"/>
                </a:solidFill>
                <a:latin typeface="游ゴシック" panose="020B0400000000000000" pitchFamily="50" charset="-128"/>
                <a:ea typeface="游ゴシック" panose="020B0400000000000000" pitchFamily="50" charset="-128"/>
                <a:cs typeface="+mn-cs"/>
              </a:rPr>
              <a:t>年</a:t>
            </a:r>
            <a:r>
              <a:rPr lang="ja-JP" altLang="en-US" sz="3200" b="1" dirty="0">
                <a:solidFill>
                  <a:schemeClr val="bg1"/>
                </a:solidFill>
                <a:latin typeface="+mn-ea"/>
                <a:ea typeface="+mn-ea"/>
              </a:rPr>
              <a:t>大阪・関西万博を起爆剤に</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　　　　　　アジア有数の都市型</a:t>
            </a:r>
            <a:r>
              <a:rPr lang="en-US" altLang="ja-JP" sz="3200" b="1" dirty="0">
                <a:solidFill>
                  <a:schemeClr val="bg1"/>
                </a:solidFill>
                <a:latin typeface="+mn-ea"/>
                <a:ea typeface="+mn-ea"/>
              </a:rPr>
              <a:t>MICE</a:t>
            </a:r>
            <a:r>
              <a:rPr lang="ja-JP" altLang="en-US" sz="3200" b="1" dirty="0">
                <a:solidFill>
                  <a:schemeClr val="bg1"/>
                </a:solidFill>
                <a:latin typeface="+mn-ea"/>
                <a:ea typeface="+mn-ea"/>
              </a:rPr>
              <a:t>施設を目指す③</a:t>
            </a:r>
          </a:p>
        </p:txBody>
      </p:sp>
      <p:sp>
        <p:nvSpPr>
          <p:cNvPr id="4" name="正方形/長方形 3"/>
          <p:cNvSpPr/>
          <p:nvPr/>
        </p:nvSpPr>
        <p:spPr>
          <a:xfrm>
            <a:off x="473089" y="1755808"/>
            <a:ext cx="11613149" cy="3447098"/>
          </a:xfrm>
          <a:prstGeom prst="rect">
            <a:avLst/>
          </a:prstGeom>
        </p:spPr>
        <p:txBody>
          <a:bodyPr wrap="square">
            <a:spAutoFit/>
          </a:bodyPr>
          <a:lstStyle/>
          <a:p>
            <a:r>
              <a:rPr lang="en-US" altLang="ja-JP" sz="2000" b="1" dirty="0">
                <a:latin typeface="HG丸ｺﾞｼｯｸM-PRO" panose="020F0600000000000000" pitchFamily="50" charset="-128"/>
                <a:ea typeface="HG丸ｺﾞｼｯｸM-PRO" panose="020F0600000000000000" pitchFamily="50" charset="-128"/>
              </a:rPr>
              <a:t>(3)</a:t>
            </a:r>
            <a:r>
              <a:rPr lang="ja-JP" altLang="en-US" sz="2000" b="1" dirty="0">
                <a:latin typeface="HG丸ｺﾞｼｯｸM-PRO" panose="020F0600000000000000" pitchFamily="50" charset="-128"/>
                <a:ea typeface="HG丸ｺﾞｼｯｸM-PRO" panose="020F0600000000000000" pitchFamily="50" charset="-128"/>
              </a:rPr>
              <a:t>中之島エリアの魅力の最大化によるリピート顧客の創出</a:t>
            </a:r>
            <a:endParaRPr lang="en-US" altLang="ja-JP" sz="2000" b="1" dirty="0">
              <a:latin typeface="HG丸ｺﾞｼｯｸM-PRO" panose="020F0600000000000000" pitchFamily="50" charset="-128"/>
              <a:ea typeface="HG丸ｺﾞｼｯｸM-PRO" panose="020F0600000000000000" pitchFamily="50" charset="-128"/>
            </a:endParaRPr>
          </a:p>
          <a:p>
            <a:r>
              <a:rPr lang="ja-JP" altLang="en-US"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・中之島に立地する施設・企業が一体となって、万博と連携した「中之島パビリオン・フェスティバル</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en-US" altLang="ja-JP" dirty="0">
                <a:latin typeface="HG丸ｺﾞｼｯｸM-PRO" panose="020F0600000000000000" pitchFamily="50" charset="-128"/>
                <a:ea typeface="HG丸ｺﾞｼｯｸM-PRO" panose="020F0600000000000000" pitchFamily="50" charset="-128"/>
              </a:rPr>
              <a:t>2025</a:t>
            </a:r>
            <a:r>
              <a:rPr lang="ja-JP" altLang="en-US" dirty="0">
                <a:latin typeface="HG丸ｺﾞｼｯｸM-PRO" panose="020F0600000000000000" pitchFamily="50" charset="-128"/>
                <a:ea typeface="HG丸ｺﾞｼｯｸM-PRO" panose="020F0600000000000000" pitchFamily="50" charset="-128"/>
              </a:rPr>
              <a:t>（仮称）」を開催（関係企業等と協議中） （新）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・「中之島に立地するグランキューブ大阪」のブランド化。「</a:t>
            </a:r>
            <a:r>
              <a:rPr lang="en-US" altLang="ja-JP" dirty="0">
                <a:latin typeface="HG丸ｺﾞｼｯｸM-PRO" panose="020F0600000000000000" pitchFamily="50" charset="-128"/>
                <a:ea typeface="HG丸ｺﾞｼｯｸM-PRO" panose="020F0600000000000000" pitchFamily="50" charset="-128"/>
              </a:rPr>
              <a:t>G7</a:t>
            </a:r>
            <a:r>
              <a:rPr lang="ja-JP" altLang="en-US" dirty="0">
                <a:latin typeface="HG丸ｺﾞｼｯｸM-PRO" panose="020F0600000000000000" pitchFamily="50" charset="-128"/>
                <a:ea typeface="HG丸ｺﾞｼｯｸM-PRO" panose="020F0600000000000000" pitchFamily="50" charset="-128"/>
              </a:rPr>
              <a:t>大阪・堺貿易大臣会合」開催施設である</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こと等を活用したグランキューブ大阪の認知度向上（新）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・中之島エリア</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に加え、大阪大学中之島センター、</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en-US" altLang="ja-JP" dirty="0" err="1">
                <a:latin typeface="HG丸ｺﾞｼｯｸM-PRO" panose="020F0600000000000000" pitchFamily="50" charset="-128"/>
                <a:ea typeface="HG丸ｺﾞｼｯｸM-PRO" panose="020F0600000000000000" pitchFamily="50" charset="-128"/>
              </a:rPr>
              <a:t>Nakanoshima</a:t>
            </a:r>
            <a:r>
              <a:rPr lang="ja-JP" altLang="en-US" dirty="0">
                <a:latin typeface="HG丸ｺﾞｼｯｸM-PRO" panose="020F0600000000000000" pitchFamily="50" charset="-128"/>
                <a:ea typeface="HG丸ｺﾞｼｯｸM-PRO" panose="020F0600000000000000" pitchFamily="50" charset="-128"/>
              </a:rPr>
              <a:t>　</a:t>
            </a:r>
            <a:r>
              <a:rPr lang="en-US" altLang="ja-JP" dirty="0" err="1">
                <a:latin typeface="HG丸ｺﾞｼｯｸM-PRO" panose="020F0600000000000000" pitchFamily="50" charset="-128"/>
                <a:ea typeface="HG丸ｺﾞｼｯｸM-PRO" panose="020F0600000000000000" pitchFamily="50" charset="-128"/>
              </a:rPr>
              <a:t>Qross</a:t>
            </a:r>
            <a:r>
              <a:rPr lang="ja-JP" altLang="en-US" dirty="0">
                <a:latin typeface="HG丸ｺﾞｼｯｸM-PRO" panose="020F0600000000000000" pitchFamily="50" charset="-128"/>
                <a:ea typeface="HG丸ｺﾞｼｯｸM-PRO" panose="020F0600000000000000" pitchFamily="50" charset="-128"/>
              </a:rPr>
              <a:t>（</a:t>
            </a:r>
            <a:r>
              <a:rPr lang="zh-CN" altLang="en-US" dirty="0">
                <a:latin typeface="HG丸ｺﾞｼｯｸM-PRO" panose="020F0600000000000000" pitchFamily="50" charset="-128"/>
                <a:ea typeface="HG丸ｺﾞｼｯｸM-PRO" panose="020F0600000000000000" pitchFamily="50" charset="-128"/>
              </a:rPr>
              <a:t>未来医療国際拠点</a:t>
            </a:r>
            <a:r>
              <a:rPr lang="ja-JP" altLang="en-US" dirty="0">
                <a:latin typeface="HG丸ｺﾞｼｯｸM-PRO" panose="020F0600000000000000" pitchFamily="50" charset="-128"/>
                <a:ea typeface="HG丸ｺﾞｼｯｸM-PRO" panose="020F0600000000000000" pitchFamily="50" charset="-128"/>
              </a:rPr>
              <a:t>）との協働</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での国際会議の誘致を検討（新）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・中之島の立地を活かしたユニークベニューの実施</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によりお客様に感動体験を提供（大阪の文化・水都を</a:t>
            </a:r>
            <a:r>
              <a:rPr lang="en-US" altLang="ja-JP" dirty="0">
                <a:latin typeface="HG丸ｺﾞｼｯｸM-PRO" panose="020F0600000000000000" pitchFamily="50" charset="-128"/>
                <a:ea typeface="HG丸ｺﾞｼｯｸM-PRO" panose="020F0600000000000000" pitchFamily="50" charset="-128"/>
              </a:rPr>
              <a:t>PR</a:t>
            </a:r>
            <a:r>
              <a:rPr lang="ja-JP" altLang="en-US" dirty="0">
                <a:latin typeface="HG丸ｺﾞｼｯｸM-PRO" panose="020F0600000000000000" pitchFamily="50" charset="-128"/>
                <a:ea typeface="HG丸ｺﾞｼｯｸM-PRO" panose="020F0600000000000000" pitchFamily="50" charset="-128"/>
              </a:rPr>
              <a:t>）</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・鉄道会社と連携したオンデマンドバスの運行検討</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（利便性の向上）</a:t>
            </a:r>
            <a:endParaRPr lang="en-US" altLang="ja-JP" dirty="0">
              <a:latin typeface="HG丸ｺﾞｼｯｸM-PRO" panose="020F0600000000000000" pitchFamily="50" charset="-128"/>
              <a:ea typeface="HG丸ｺﾞｼｯｸM-PRO" panose="020F0600000000000000" pitchFamily="50" charset="-128"/>
            </a:endParaRPr>
          </a:p>
        </p:txBody>
      </p:sp>
      <p:sp>
        <p:nvSpPr>
          <p:cNvPr id="6"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11" name="スライド番号プレースホルダー 10"/>
          <p:cNvSpPr>
            <a:spLocks noGrp="1"/>
          </p:cNvSpPr>
          <p:nvPr>
            <p:ph type="sldNum" sz="quarter" idx="12"/>
          </p:nvPr>
        </p:nvSpPr>
        <p:spPr/>
        <p:txBody>
          <a:bodyPr/>
          <a:lstStyle/>
          <a:p>
            <a:fld id="{47C2D830-FFD5-47AA-B4D9-9B323812D1FB}" type="slidenum">
              <a:rPr kumimoji="1" lang="ja-JP" altLang="en-US" smtClean="0"/>
              <a:t>20</a:t>
            </a:fld>
            <a:endParaRPr kumimoji="1" lang="ja-JP" altLang="en-US"/>
          </a:p>
        </p:txBody>
      </p:sp>
      <p:pic>
        <p:nvPicPr>
          <p:cNvPr id="7" name="図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35529" y="3348822"/>
            <a:ext cx="4368437" cy="2636592"/>
          </a:xfrm>
          <a:prstGeom prst="rect">
            <a:avLst/>
          </a:prstGeom>
        </p:spPr>
      </p:pic>
      <p:sp>
        <p:nvSpPr>
          <p:cNvPr id="8" name="テキスト ボックス 7"/>
          <p:cNvSpPr txBox="1"/>
          <p:nvPr/>
        </p:nvSpPr>
        <p:spPr>
          <a:xfrm>
            <a:off x="8747185" y="5964923"/>
            <a:ext cx="1682151" cy="307777"/>
          </a:xfrm>
          <a:prstGeom prst="rect">
            <a:avLst/>
          </a:prstGeom>
          <a:noFill/>
        </p:spPr>
        <p:txBody>
          <a:bodyPr wrap="square" rtlCol="0">
            <a:spAutoFit/>
          </a:bodyPr>
          <a:lstStyle/>
          <a:p>
            <a:r>
              <a:rPr lang="ja-JP" altLang="en-US" sz="1400" dirty="0"/>
              <a:t>中之島の水辺</a:t>
            </a:r>
            <a:endParaRPr kumimoji="1" lang="ja-JP" altLang="en-US" sz="1400" dirty="0"/>
          </a:p>
        </p:txBody>
      </p:sp>
      <p:sp>
        <p:nvSpPr>
          <p:cNvPr id="9" name="正方形/長方形 8"/>
          <p:cNvSpPr/>
          <p:nvPr/>
        </p:nvSpPr>
        <p:spPr>
          <a:xfrm>
            <a:off x="285990" y="1355698"/>
            <a:ext cx="1733167" cy="400110"/>
          </a:xfrm>
          <a:prstGeom prst="rect">
            <a:avLst/>
          </a:prstGeom>
        </p:spPr>
        <p:txBody>
          <a:bodyPr wrap="none">
            <a:spAutoFit/>
          </a:bodyPr>
          <a:lstStyle/>
          <a:p>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r>
              <a:rPr lang="ja-JP" altLang="en-US" sz="2000" b="1" dirty="0">
                <a:solidFill>
                  <a:srgbClr val="7030A0"/>
                </a:solidFill>
                <a:latin typeface="HG丸ｺﾞｼｯｸM-PRO" panose="020F0600000000000000" pitchFamily="50" charset="-128"/>
                <a:ea typeface="HG丸ｺﾞｼｯｸM-PRO" panose="020F0600000000000000" pitchFamily="50" charset="-128"/>
              </a:rPr>
              <a:t>実施施策</a:t>
            </a:r>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p>
        </p:txBody>
      </p:sp>
    </p:spTree>
    <p:extLst>
      <p:ext uri="{BB962C8B-B14F-4D97-AF65-F5344CB8AC3E}">
        <p14:creationId xmlns:p14="http://schemas.microsoft.com/office/powerpoint/2010/main" val="208031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1080655"/>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2.</a:t>
            </a:r>
            <a:r>
              <a:rPr lang="ja-JP" altLang="en-US" sz="3200" b="1" dirty="0">
                <a:solidFill>
                  <a:schemeClr val="bg1"/>
                </a:solidFill>
                <a:latin typeface="+mn-ea"/>
                <a:ea typeface="+mn-ea"/>
              </a:rPr>
              <a:t>進化したマーケティングによる</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施設稼働率と収益の向上①</a:t>
            </a:r>
          </a:p>
        </p:txBody>
      </p:sp>
      <p:sp>
        <p:nvSpPr>
          <p:cNvPr id="5" name="コンテンツ プレースホルダー 2"/>
          <p:cNvSpPr txBox="1">
            <a:spLocks/>
          </p:cNvSpPr>
          <p:nvPr/>
        </p:nvSpPr>
        <p:spPr>
          <a:xfrm>
            <a:off x="313236" y="1080655"/>
            <a:ext cx="11613149" cy="24256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課題と展望</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ja-JP" altLang="en-US" sz="1800" u="sng" dirty="0">
                <a:solidFill>
                  <a:srgbClr val="FF0000"/>
                </a:solidFill>
                <a:latin typeface="HG丸ｺﾞｼｯｸM-PRO" panose="020F0600000000000000" pitchFamily="50" charset="-128"/>
                <a:ea typeface="HG丸ｺﾞｼｯｸM-PRO" panose="020F0600000000000000" pitchFamily="50" charset="-128"/>
              </a:rPr>
              <a:t>新型コロナ</a:t>
            </a:r>
            <a:r>
              <a:rPr lang="ja-JP" altLang="en-US" sz="1800" dirty="0">
                <a:solidFill>
                  <a:prstClr val="black"/>
                </a:solidFill>
                <a:latin typeface="HG丸ｺﾞｼｯｸM-PRO" panose="020F0600000000000000" pitchFamily="50" charset="-128"/>
                <a:ea typeface="HG丸ｺﾞｼｯｸM-PRO" panose="020F0600000000000000" pitchFamily="50" charset="-128"/>
              </a:rPr>
              <a:t>により大きく落ち込んだ会議場への需要は、興行については、急速に回復しており、また、大型</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会議や国際会議も徐々に回復傾向にある。他方、企業による展示や会議の需要は伸び悩んでおり、これら需要</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の喚起やこれに代わる新規需要の開拓が急務になっている（</a:t>
            </a:r>
            <a:r>
              <a:rPr lang="en-US" altLang="ja-JP" sz="1800" dirty="0">
                <a:solidFill>
                  <a:prstClr val="black"/>
                </a:solidFill>
                <a:latin typeface="HG丸ｺﾞｼｯｸM-PRO" panose="020F0600000000000000" pitchFamily="50" charset="-128"/>
                <a:ea typeface="HG丸ｺﾞｼｯｸM-PRO" panose="020F0600000000000000" pitchFamily="50" charset="-128"/>
              </a:rPr>
              <a:t>Ⅱ-5</a:t>
            </a:r>
            <a:r>
              <a:rPr lang="ja-JP" altLang="en-US" sz="1800" dirty="0">
                <a:solidFill>
                  <a:prstClr val="black"/>
                </a:solidFill>
                <a:latin typeface="HG丸ｺﾞｼｯｸM-PRO" panose="020F0600000000000000" pitchFamily="50" charset="-128"/>
                <a:ea typeface="HG丸ｺﾞｼｯｸM-PRO" panose="020F0600000000000000" pitchFamily="50" charset="-128"/>
              </a:rPr>
              <a:t>参照）。</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このため、これまで培ってきた学会やロイヤルカスタマー等とのネットワークを維持・強化するとともに、</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営業活動のデータを蓄積・分析し、ターゲットを絞った積極的な訪問営業を展開すること、そして潜在的な</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利用者に対してホームページ等を通じて効果的な情報発信を行っていく。</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また、営業費用の増加に応じて利用者に適正な負担を求めるため、施設利用料金の見直しを行った。</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7" name="コンテンツ プレースホルダー 2"/>
          <p:cNvSpPr txBox="1">
            <a:spLocks/>
          </p:cNvSpPr>
          <p:nvPr/>
        </p:nvSpPr>
        <p:spPr>
          <a:xfrm>
            <a:off x="313236" y="3512582"/>
            <a:ext cx="7478214" cy="29457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2000" b="1" dirty="0">
                <a:solidFill>
                  <a:srgbClr val="00B050"/>
                </a:solidFill>
                <a:latin typeface="HG丸ｺﾞｼｯｸM-PRO" panose="020F0600000000000000" pitchFamily="50" charset="-128"/>
                <a:ea typeface="HG丸ｺﾞｼｯｸM-PRO" panose="020F0600000000000000" pitchFamily="50" charset="-128"/>
              </a:rPr>
              <a:t>【</a:t>
            </a:r>
            <a:r>
              <a:rPr lang="ja-JP" altLang="en-US" sz="2000" b="1" dirty="0">
                <a:solidFill>
                  <a:srgbClr val="00B050"/>
                </a:solidFill>
                <a:latin typeface="HG丸ｺﾞｼｯｸM-PRO" panose="020F0600000000000000" pitchFamily="50" charset="-128"/>
                <a:ea typeface="HG丸ｺﾞｼｯｸM-PRO" panose="020F0600000000000000" pitchFamily="50" charset="-128"/>
              </a:rPr>
              <a:t>これまでの取組み</a:t>
            </a:r>
            <a:r>
              <a:rPr lang="en-US" altLang="ja-JP" sz="2000" b="1" dirty="0">
                <a:solidFill>
                  <a:srgbClr val="00B05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b="1" dirty="0">
                <a:solidFill>
                  <a:srgbClr val="00B050"/>
                </a:solidFill>
                <a:latin typeface="HG丸ｺﾞｼｯｸM-PRO" panose="020F0600000000000000" pitchFamily="50" charset="-128"/>
                <a:ea typeface="HG丸ｺﾞｼｯｸM-PRO" panose="020F0600000000000000" pitchFamily="50" charset="-128"/>
              </a:rPr>
              <a:t>　</a:t>
            </a:r>
            <a:r>
              <a:rPr lang="ja-JP" altLang="en-US" sz="1800" dirty="0">
                <a:solidFill>
                  <a:prstClr val="black"/>
                </a:solidFill>
                <a:latin typeface="HG丸ｺﾞｼｯｸM-PRO" panose="020F0600000000000000" pitchFamily="50" charset="-128"/>
                <a:ea typeface="HG丸ｺﾞｼｯｸM-PRO" panose="020F0600000000000000" pitchFamily="50" charset="-128"/>
              </a:rPr>
              <a:t>①ロイヤルカスタマー等への訪問営業の励行</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②月曜日及び８月の閑散期割引料金導入　　等</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en-US" altLang="ja-JP" sz="2000" b="1" dirty="0">
                <a:solidFill>
                  <a:srgbClr val="0070C0"/>
                </a:solidFill>
                <a:latin typeface="HG丸ｺﾞｼｯｸM-PRO" panose="020F0600000000000000" pitchFamily="50" charset="-128"/>
                <a:ea typeface="HG丸ｺﾞｼｯｸM-PRO" panose="020F0600000000000000" pitchFamily="50" charset="-128"/>
              </a:rPr>
              <a:t>【</a:t>
            </a:r>
            <a:r>
              <a:rPr lang="ja-JP" altLang="en-US" sz="2000" b="1" dirty="0">
                <a:solidFill>
                  <a:srgbClr val="0070C0"/>
                </a:solidFill>
                <a:latin typeface="HG丸ｺﾞｼｯｸM-PRO" panose="020F0600000000000000" pitchFamily="50" charset="-128"/>
                <a:ea typeface="HG丸ｺﾞｼｯｸM-PRO" panose="020F0600000000000000" pitchFamily="50" charset="-128"/>
              </a:rPr>
              <a:t>数値目標</a:t>
            </a:r>
            <a:r>
              <a:rPr lang="en-US" altLang="ja-JP" sz="2000" b="1" dirty="0">
                <a:solidFill>
                  <a:srgbClr val="0070C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2028</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　事業売上　　　　　　</a:t>
            </a:r>
            <a:r>
              <a:rPr lang="en-US" altLang="ja-JP" sz="1800">
                <a:solidFill>
                  <a:prstClr val="black"/>
                </a:solidFill>
                <a:latin typeface="HG丸ｺﾞｼｯｸM-PRO" panose="020F0600000000000000" pitchFamily="50" charset="-128"/>
                <a:ea typeface="HG丸ｺﾞｼｯｸM-PRO" panose="020F0600000000000000" pitchFamily="50" charset="-128"/>
              </a:rPr>
              <a:t>2,040</a:t>
            </a:r>
            <a:r>
              <a:rPr lang="ja-JP" altLang="en-US" sz="1800">
                <a:solidFill>
                  <a:prstClr val="black"/>
                </a:solidFill>
                <a:latin typeface="HG丸ｺﾞｼｯｸM-PRO" panose="020F0600000000000000" pitchFamily="50" charset="-128"/>
                <a:ea typeface="HG丸ｺﾞｼｯｸM-PRO" panose="020F0600000000000000" pitchFamily="50" charset="-128"/>
              </a:rPr>
              <a:t>百万円</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営業利益　　　　　　　  </a:t>
            </a:r>
            <a:r>
              <a:rPr lang="en-US" altLang="ja-JP" sz="1800" dirty="0">
                <a:solidFill>
                  <a:prstClr val="black"/>
                </a:solidFill>
                <a:latin typeface="HG丸ｺﾞｼｯｸM-PRO" panose="020F0600000000000000" pitchFamily="50" charset="-128"/>
                <a:ea typeface="HG丸ｺﾞｼｯｸM-PRO" panose="020F0600000000000000" pitchFamily="50" charset="-128"/>
              </a:rPr>
              <a:t>37</a:t>
            </a:r>
            <a:r>
              <a:rPr lang="ja-JP" altLang="en-US" sz="1800" dirty="0">
                <a:solidFill>
                  <a:prstClr val="black"/>
                </a:solidFill>
                <a:latin typeface="HG丸ｺﾞｼｯｸM-PRO" panose="020F0600000000000000" pitchFamily="50" charset="-128"/>
                <a:ea typeface="HG丸ｺﾞｼｯｸM-PRO" panose="020F0600000000000000" pitchFamily="50" charset="-128"/>
              </a:rPr>
              <a:t>百万円</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スライド番号プレースホルダー 10"/>
          <p:cNvSpPr>
            <a:spLocks noGrp="1"/>
          </p:cNvSpPr>
          <p:nvPr>
            <p:ph type="sldNum" sz="quarter" idx="12"/>
          </p:nvPr>
        </p:nvSpPr>
        <p:spPr/>
        <p:txBody>
          <a:bodyPr/>
          <a:lstStyle/>
          <a:p>
            <a:fld id="{47C2D830-FFD5-47AA-B4D9-9B323812D1FB}" type="slidenum">
              <a:rPr kumimoji="1" lang="ja-JP" altLang="en-US" smtClean="0"/>
              <a:t>21</a:t>
            </a:fld>
            <a:endParaRPr kumimoji="1" lang="ja-JP" altLang="en-US"/>
          </a:p>
        </p:txBody>
      </p:sp>
      <p:pic>
        <p:nvPicPr>
          <p:cNvPr id="9" name="図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10802" y="3769483"/>
            <a:ext cx="3038197" cy="2278648"/>
          </a:xfrm>
          <a:prstGeom prst="rect">
            <a:avLst/>
          </a:prstGeom>
        </p:spPr>
      </p:pic>
      <p:sp>
        <p:nvSpPr>
          <p:cNvPr id="12" name="テキスト ボックス 11"/>
          <p:cNvSpPr txBox="1"/>
          <p:nvPr/>
        </p:nvSpPr>
        <p:spPr>
          <a:xfrm>
            <a:off x="8010802" y="6088979"/>
            <a:ext cx="3342998" cy="307777"/>
          </a:xfrm>
          <a:prstGeom prst="rect">
            <a:avLst/>
          </a:prstGeom>
          <a:noFill/>
        </p:spPr>
        <p:txBody>
          <a:bodyPr wrap="square" rtlCol="0">
            <a:spAutoFit/>
          </a:bodyPr>
          <a:lstStyle/>
          <a:p>
            <a:r>
              <a:rPr kumimoji="1" lang="ja-JP" altLang="en-US" sz="1400" dirty="0"/>
              <a:t>大阪大学シンポジウム（</a:t>
            </a:r>
            <a:r>
              <a:rPr kumimoji="1" lang="en-US" altLang="ja-JP" sz="1400" dirty="0"/>
              <a:t>2023</a:t>
            </a:r>
            <a:r>
              <a:rPr kumimoji="1" lang="ja-JP" altLang="en-US" sz="1400" dirty="0"/>
              <a:t>年</a:t>
            </a:r>
            <a:r>
              <a:rPr kumimoji="1" lang="en-US" altLang="ja-JP" sz="1400" dirty="0"/>
              <a:t>1</a:t>
            </a:r>
            <a:r>
              <a:rPr lang="ja-JP" altLang="en-US" sz="1400" dirty="0"/>
              <a:t>月）</a:t>
            </a:r>
            <a:endParaRPr kumimoji="1" lang="ja-JP" altLang="en-US" sz="1400" dirty="0"/>
          </a:p>
        </p:txBody>
      </p:sp>
    </p:spTree>
    <p:extLst>
      <p:ext uri="{BB962C8B-B14F-4D97-AF65-F5344CB8AC3E}">
        <p14:creationId xmlns:p14="http://schemas.microsoft.com/office/powerpoint/2010/main" val="654105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1080655"/>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2.</a:t>
            </a:r>
            <a:r>
              <a:rPr lang="ja-JP" altLang="en-US" sz="3200" b="1" dirty="0">
                <a:solidFill>
                  <a:schemeClr val="bg1"/>
                </a:solidFill>
                <a:latin typeface="+mn-ea"/>
                <a:ea typeface="+mn-ea"/>
              </a:rPr>
              <a:t>進化したマーケティングによる</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施設稼働率と収益の向上②</a:t>
            </a:r>
          </a:p>
        </p:txBody>
      </p:sp>
      <p:sp>
        <p:nvSpPr>
          <p:cNvPr id="4" name="正方形/長方形 3"/>
          <p:cNvSpPr/>
          <p:nvPr/>
        </p:nvSpPr>
        <p:spPr>
          <a:xfrm>
            <a:off x="512617" y="1755808"/>
            <a:ext cx="11400461" cy="4585871"/>
          </a:xfrm>
          <a:prstGeom prst="rect">
            <a:avLst/>
          </a:prstGeom>
        </p:spPr>
        <p:txBody>
          <a:bodyPr wrap="square">
            <a:spAutoFit/>
          </a:bodyPr>
          <a:lstStyle/>
          <a:p>
            <a:r>
              <a:rPr lang="en-US" altLang="ja-JP" sz="2000" b="1" dirty="0">
                <a:latin typeface="HG丸ｺﾞｼｯｸM-PRO" panose="020F0600000000000000" pitchFamily="50" charset="-128"/>
                <a:ea typeface="HG丸ｺﾞｼｯｸM-PRO" panose="020F0600000000000000" pitchFamily="50" charset="-128"/>
              </a:rPr>
              <a:t>(1)</a:t>
            </a:r>
            <a:r>
              <a:rPr lang="ja-JP" altLang="en-US" sz="2000" b="1" dirty="0">
                <a:latin typeface="HG丸ｺﾞｼｯｸM-PRO" panose="020F0600000000000000" pitchFamily="50" charset="-128"/>
                <a:ea typeface="HG丸ｺﾞｼｯｸM-PRO" panose="020F0600000000000000" pitchFamily="50" charset="-128"/>
              </a:rPr>
              <a:t>ターゲティングを明確にした攻めのロイヤルカスタマー営業の強化</a:t>
            </a:r>
            <a:endParaRPr lang="en-US" altLang="ja-JP" sz="2000" b="1"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・施設利用料</a:t>
            </a:r>
            <a:r>
              <a:rPr lang="en-US" altLang="ja-JP" dirty="0">
                <a:latin typeface="HG丸ｺﾞｼｯｸM-PRO" panose="020F0600000000000000" pitchFamily="50" charset="-128"/>
                <a:ea typeface="HG丸ｺﾞｼｯｸM-PRO" panose="020F0600000000000000" pitchFamily="50" charset="-128"/>
              </a:rPr>
              <a:t>100</a:t>
            </a:r>
            <a:r>
              <a:rPr lang="ja-JP" altLang="en-US" dirty="0">
                <a:latin typeface="HG丸ｺﾞｼｯｸM-PRO" panose="020F0600000000000000" pitchFamily="50" charset="-128"/>
                <a:ea typeface="HG丸ｺﾞｼｯｸM-PRO" panose="020F0600000000000000" pitchFamily="50" charset="-128"/>
              </a:rPr>
              <a:t>万円以上の催事主催者へ年</a:t>
            </a:r>
            <a:r>
              <a:rPr lang="en-US" altLang="ja-JP" dirty="0">
                <a:latin typeface="HG丸ｺﾞｼｯｸM-PRO" panose="020F0600000000000000" pitchFamily="50" charset="-128"/>
                <a:ea typeface="HG丸ｺﾞｼｯｸM-PRO" panose="020F0600000000000000" pitchFamily="50" charset="-128"/>
              </a:rPr>
              <a:t>1-2</a:t>
            </a:r>
            <a:r>
              <a:rPr lang="ja-JP" altLang="en-US" dirty="0">
                <a:latin typeface="HG丸ｺﾞｼｯｸM-PRO" panose="020F0600000000000000" pitchFamily="50" charset="-128"/>
                <a:ea typeface="HG丸ｺﾞｼｯｸM-PRO" panose="020F0600000000000000" pitchFamily="50" charset="-128"/>
              </a:rPr>
              <a:t> 回訪問し、新たなニーズと課題を抽出（新）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・定期的にご利用いただいている顧客をデータベース化（売上実績・時期・規模）し、利用時期と規模</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を把握した上で効率的にブッキング（新）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・医学系学会とのネットワークを一層緊密にし、営業活動をさらに強化</a:t>
            </a:r>
            <a:endParaRPr lang="en-US" altLang="ja-JP" dirty="0">
              <a:latin typeface="HG丸ｺﾞｼｯｸM-PRO" panose="020F0600000000000000" pitchFamily="50" charset="-128"/>
              <a:ea typeface="HG丸ｺﾞｼｯｸM-PRO" panose="020F0600000000000000" pitchFamily="50" charset="-128"/>
            </a:endParaRPr>
          </a:p>
          <a:p>
            <a:endParaRPr lang="ja-JP" altLang="en-US" dirty="0">
              <a:latin typeface="HG丸ｺﾞｼｯｸM-PRO" panose="020F0600000000000000" pitchFamily="50" charset="-128"/>
              <a:ea typeface="HG丸ｺﾞｼｯｸM-PRO" panose="020F0600000000000000" pitchFamily="50" charset="-128"/>
            </a:endParaRPr>
          </a:p>
          <a:p>
            <a:r>
              <a:rPr lang="en-US" altLang="ja-JP" sz="2000" b="1" dirty="0">
                <a:latin typeface="HG丸ｺﾞｼｯｸM-PRO" panose="020F0600000000000000" pitchFamily="50" charset="-128"/>
                <a:ea typeface="HG丸ｺﾞｼｯｸM-PRO" panose="020F0600000000000000" pitchFamily="50" charset="-128"/>
              </a:rPr>
              <a:t>(2)</a:t>
            </a:r>
            <a:r>
              <a:rPr lang="ja-JP" altLang="en-US" sz="2000" b="1" dirty="0">
                <a:latin typeface="HG丸ｺﾞｼｯｸM-PRO" panose="020F0600000000000000" pitchFamily="50" charset="-128"/>
                <a:ea typeface="HG丸ｺﾞｼｯｸM-PRO" panose="020F0600000000000000" pitchFamily="50" charset="-128"/>
              </a:rPr>
              <a:t>新規顧客開拓にチャレンジ</a:t>
            </a:r>
            <a:r>
              <a:rPr lang="en-US" altLang="ja-JP" sz="2000" b="1" dirty="0">
                <a:latin typeface="HG丸ｺﾞｼｯｸM-PRO" panose="020F0600000000000000" pitchFamily="50" charset="-128"/>
                <a:ea typeface="HG丸ｺﾞｼｯｸM-PRO" panose="020F0600000000000000" pitchFamily="50" charset="-128"/>
              </a:rPr>
              <a:t>(</a:t>
            </a:r>
            <a:r>
              <a:rPr lang="ja-JP" altLang="en-US" sz="2000" b="1" dirty="0">
                <a:latin typeface="HG丸ｺﾞｼｯｸM-PRO" panose="020F0600000000000000" pitchFamily="50" charset="-128"/>
                <a:ea typeface="HG丸ｺﾞｼｯｸM-PRO" panose="020F0600000000000000" pitchFamily="50" charset="-128"/>
              </a:rPr>
              <a:t>閑散期対策含む</a:t>
            </a:r>
            <a:r>
              <a:rPr lang="en-US" altLang="ja-JP" sz="2000" b="1" dirty="0">
                <a:latin typeface="HG丸ｺﾞｼｯｸM-PRO" panose="020F0600000000000000" pitchFamily="50" charset="-128"/>
                <a:ea typeface="HG丸ｺﾞｼｯｸM-PRO" panose="020F0600000000000000" pitchFamily="50" charset="-128"/>
              </a:rPr>
              <a:t>)</a:t>
            </a:r>
          </a:p>
          <a:p>
            <a:r>
              <a:rPr lang="ja-JP" altLang="en-US" dirty="0">
                <a:latin typeface="HG丸ｺﾞｼｯｸM-PRO" panose="020F0600000000000000" pitchFamily="50" charset="-128"/>
                <a:ea typeface="HG丸ｺﾞｼｯｸM-PRO" panose="020F0600000000000000" pitchFamily="50" charset="-128"/>
              </a:rPr>
              <a:t>　　・新規開拓を含む企業への営業強化のため、特別チームを新設</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・ファミリー型イベント、</a:t>
            </a:r>
            <a:r>
              <a:rPr lang="en-US" altLang="ja-JP" dirty="0">
                <a:latin typeface="HG丸ｺﾞｼｯｸM-PRO" panose="020F0600000000000000" pitchFamily="50" charset="-128"/>
                <a:ea typeface="HG丸ｺﾞｼｯｸM-PRO" panose="020F0600000000000000" pitchFamily="50" charset="-128"/>
              </a:rPr>
              <a:t>e</a:t>
            </a:r>
            <a:r>
              <a:rPr lang="ja-JP" altLang="en-US" dirty="0">
                <a:latin typeface="HG丸ｺﾞｼｯｸM-PRO" panose="020F0600000000000000" pitchFamily="50" charset="-128"/>
                <a:ea typeface="HG丸ｺﾞｼｯｸM-PRO" panose="020F0600000000000000" pitchFamily="50" charset="-128"/>
              </a:rPr>
              <a:t>スポーツ、ハイブランド商品の即売会、インセンティブツアー（旅行会社と</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連携）、マルシェ等の積極的な誘致（新）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・大型テーマパークと連携したパッケージ商品（展示会とパーティー等）の検討（新）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・ゴールデンウィーク、お盆割引制度を活用した閑散期向け営業の強化</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・年末年始における大型催事の開催（メインホール、イベントホール）</a:t>
            </a:r>
            <a:endParaRPr lang="en-US" altLang="ja-JP" dirty="0">
              <a:latin typeface="HG丸ｺﾞｼｯｸM-PRO" panose="020F0600000000000000" pitchFamily="50" charset="-128"/>
              <a:ea typeface="HG丸ｺﾞｼｯｸM-PRO" panose="020F0600000000000000" pitchFamily="50" charset="-128"/>
            </a:endParaRPr>
          </a:p>
          <a:p>
            <a:r>
              <a:rPr lang="ja-JP" altLang="en-US"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・特別会議場と</a:t>
            </a:r>
            <a:r>
              <a:rPr lang="en-US" altLang="ja-JP" dirty="0">
                <a:latin typeface="HG丸ｺﾞｼｯｸM-PRO" panose="020F0600000000000000" pitchFamily="50" charset="-128"/>
                <a:ea typeface="HG丸ｺﾞｼｯｸM-PRO" panose="020F0600000000000000" pitchFamily="50" charset="-128"/>
              </a:rPr>
              <a:t>12</a:t>
            </a:r>
            <a:r>
              <a:rPr lang="ja-JP" altLang="en-US" dirty="0">
                <a:latin typeface="HG丸ｺﾞｼｯｸM-PRO" panose="020F0600000000000000" pitchFamily="50" charset="-128"/>
                <a:ea typeface="HG丸ｺﾞｼｯｸM-PRO" panose="020F0600000000000000" pitchFamily="50" charset="-128"/>
              </a:rPr>
              <a:t>階レストラン等、ホール・会議室と飲食店舗とのセットメニューを販売（新）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ja-JP" altLang="en-US"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・閑散期を中心に、自治体・マスコミ等と連携した自主事業（万博大阪パビリオン、中之島パビリオン・</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フェスティバル（仮称）関連等）の開催検討（新）</a:t>
            </a:r>
            <a:endParaRPr lang="en-US" altLang="ja-JP" dirty="0">
              <a:latin typeface="HG丸ｺﾞｼｯｸM-PRO" panose="020F0600000000000000" pitchFamily="50" charset="-128"/>
              <a:ea typeface="HG丸ｺﾞｼｯｸM-PRO" panose="020F0600000000000000" pitchFamily="50" charset="-128"/>
            </a:endParaRPr>
          </a:p>
        </p:txBody>
      </p:sp>
      <p:sp>
        <p:nvSpPr>
          <p:cNvPr id="6"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7" name="正方形/長方形 6"/>
          <p:cNvSpPr/>
          <p:nvPr/>
        </p:nvSpPr>
        <p:spPr>
          <a:xfrm>
            <a:off x="285990" y="1355698"/>
            <a:ext cx="1733167" cy="400110"/>
          </a:xfrm>
          <a:prstGeom prst="rect">
            <a:avLst/>
          </a:prstGeom>
        </p:spPr>
        <p:txBody>
          <a:bodyPr wrap="none">
            <a:spAutoFit/>
          </a:bodyPr>
          <a:lstStyle/>
          <a:p>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r>
              <a:rPr lang="ja-JP" altLang="en-US" sz="2000" b="1" dirty="0">
                <a:solidFill>
                  <a:srgbClr val="7030A0"/>
                </a:solidFill>
                <a:latin typeface="HG丸ｺﾞｼｯｸM-PRO" panose="020F0600000000000000" pitchFamily="50" charset="-128"/>
                <a:ea typeface="HG丸ｺﾞｼｯｸM-PRO" panose="020F0600000000000000" pitchFamily="50" charset="-128"/>
              </a:rPr>
              <a:t>実施施策</a:t>
            </a:r>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p>
        </p:txBody>
      </p:sp>
      <p:sp>
        <p:nvSpPr>
          <p:cNvPr id="14" name="スライド番号プレースホルダー 13"/>
          <p:cNvSpPr>
            <a:spLocks noGrp="1"/>
          </p:cNvSpPr>
          <p:nvPr>
            <p:ph type="sldNum" sz="quarter" idx="12"/>
          </p:nvPr>
        </p:nvSpPr>
        <p:spPr/>
        <p:txBody>
          <a:bodyPr/>
          <a:lstStyle/>
          <a:p>
            <a:fld id="{47C2D830-FFD5-47AA-B4D9-9B323812D1FB}" type="slidenum">
              <a:rPr kumimoji="1" lang="ja-JP" altLang="en-US" smtClean="0"/>
              <a:t>22</a:t>
            </a:fld>
            <a:endParaRPr kumimoji="1" lang="ja-JP" altLang="en-US" dirty="0"/>
          </a:p>
        </p:txBody>
      </p:sp>
    </p:spTree>
    <p:extLst>
      <p:ext uri="{BB962C8B-B14F-4D97-AF65-F5344CB8AC3E}">
        <p14:creationId xmlns:p14="http://schemas.microsoft.com/office/powerpoint/2010/main" val="1914180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8898" y="1226284"/>
            <a:ext cx="11415028" cy="4939814"/>
          </a:xfrm>
          <a:prstGeom prst="rect">
            <a:avLst/>
          </a:prstGeom>
        </p:spPr>
        <p:txBody>
          <a:bodyPr wrap="square">
            <a:spAutoFit/>
          </a:bodyPr>
          <a:lstStyle/>
          <a:p>
            <a:pPr>
              <a:lnSpc>
                <a:spcPts val="2100"/>
              </a:lnSpc>
            </a:pPr>
            <a:r>
              <a:rPr lang="en-US" altLang="ja-JP" sz="2000" b="1" dirty="0">
                <a:latin typeface="HG丸ｺﾞｼｯｸM-PRO" panose="020F0600000000000000" pitchFamily="50" charset="-128"/>
                <a:ea typeface="HG丸ｺﾞｼｯｸM-PRO" panose="020F0600000000000000" pitchFamily="50" charset="-128"/>
              </a:rPr>
              <a:t>(3)</a:t>
            </a:r>
            <a:r>
              <a:rPr lang="ja-JP" altLang="en-US" sz="2000" b="1" dirty="0">
                <a:latin typeface="HG丸ｺﾞｼｯｸM-PRO" panose="020F0600000000000000" pitchFamily="50" charset="-128"/>
                <a:ea typeface="HG丸ｺﾞｼｯｸM-PRO" panose="020F0600000000000000" pitchFamily="50" charset="-128"/>
              </a:rPr>
              <a:t>顧客管理とデータに基づくマーケティングの展開</a:t>
            </a:r>
            <a:endParaRPr lang="en-US" altLang="ja-JP" sz="2000" b="1" dirty="0">
              <a:latin typeface="HG丸ｺﾞｼｯｸM-PRO" panose="020F0600000000000000" pitchFamily="50" charset="-128"/>
              <a:ea typeface="HG丸ｺﾞｼｯｸM-PRO" panose="020F0600000000000000" pitchFamily="50" charset="-128"/>
            </a:endParaRPr>
          </a:p>
          <a:p>
            <a:pPr lvl="0">
              <a:lnSpc>
                <a:spcPts val="2100"/>
              </a:lnSpc>
            </a:pPr>
            <a:r>
              <a:rPr lang="ja-JP" altLang="en-US"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・全社での</a:t>
            </a:r>
            <a:r>
              <a:rPr lang="en-US" altLang="ja-JP" dirty="0" err="1">
                <a:latin typeface="HG丸ｺﾞｼｯｸM-PRO" panose="020F0600000000000000" pitchFamily="50" charset="-128"/>
                <a:ea typeface="HG丸ｺﾞｼｯｸM-PRO" panose="020F0600000000000000" pitchFamily="50" charset="-128"/>
              </a:rPr>
              <a:t>kintone</a:t>
            </a:r>
            <a:r>
              <a:rPr lang="ja-JP" altLang="en-US" dirty="0">
                <a:latin typeface="HG丸ｺﾞｼｯｸM-PRO" panose="020F0600000000000000" pitchFamily="50" charset="-128"/>
                <a:ea typeface="HG丸ｺﾞｼｯｸM-PRO" panose="020F0600000000000000" pitchFamily="50" charset="-128"/>
              </a:rPr>
              <a:t>を用いた顧客データ管理（セグメンテーションとターゲティングを明確に） （新）</a:t>
            </a:r>
            <a:endParaRPr lang="en-US" altLang="ja-JP" dirty="0">
              <a:latin typeface="HG丸ｺﾞｼｯｸM-PRO" panose="020F0600000000000000" pitchFamily="50" charset="-128"/>
              <a:ea typeface="HG丸ｺﾞｼｯｸM-PRO" panose="020F0600000000000000" pitchFamily="50" charset="-128"/>
            </a:endParaRPr>
          </a:p>
          <a:p>
            <a:pPr lvl="0">
              <a:lnSpc>
                <a:spcPts val="2100"/>
              </a:lnSpc>
            </a:pPr>
            <a:r>
              <a:rPr lang="ja-JP" altLang="en-US" dirty="0">
                <a:latin typeface="HG丸ｺﾞｼｯｸM-PRO" panose="020F0600000000000000" pitchFamily="50" charset="-128"/>
                <a:ea typeface="HG丸ｺﾞｼｯｸM-PRO" panose="020F0600000000000000" pitchFamily="50" charset="-128"/>
              </a:rPr>
              <a:t>　　・利用者のセグメンテーションとターゲティングの確立、収益の大きい催事を優先してブッキング（新）</a:t>
            </a:r>
            <a:endParaRPr lang="en-US" altLang="ja-JP" dirty="0">
              <a:latin typeface="HG丸ｺﾞｼｯｸM-PRO" panose="020F0600000000000000" pitchFamily="50" charset="-128"/>
              <a:ea typeface="HG丸ｺﾞｼｯｸM-PRO" panose="020F0600000000000000" pitchFamily="50" charset="-128"/>
            </a:endParaRPr>
          </a:p>
          <a:p>
            <a:pPr lvl="0">
              <a:lnSpc>
                <a:spcPts val="2100"/>
              </a:lnSpc>
            </a:pPr>
            <a:r>
              <a:rPr lang="ja-JP" altLang="en-US" dirty="0">
                <a:latin typeface="HG丸ｺﾞｼｯｸM-PRO" panose="020F0600000000000000" pitchFamily="50" charset="-128"/>
                <a:ea typeface="HG丸ｺﾞｼｯｸM-PRO" panose="020F0600000000000000" pitchFamily="50" charset="-128"/>
              </a:rPr>
              <a:t>　　・失注案件のデータ蓄積・分析</a:t>
            </a:r>
            <a:endParaRPr lang="en-US" altLang="ja-JP" dirty="0">
              <a:latin typeface="HG丸ｺﾞｼｯｸM-PRO" panose="020F0600000000000000" pitchFamily="50" charset="-128"/>
              <a:ea typeface="HG丸ｺﾞｼｯｸM-PRO" panose="020F0600000000000000" pitchFamily="50" charset="-128"/>
            </a:endParaRPr>
          </a:p>
          <a:p>
            <a:pPr lvl="0">
              <a:lnSpc>
                <a:spcPts val="2100"/>
              </a:lnSpc>
            </a:pPr>
            <a:r>
              <a:rPr lang="ja-JP" altLang="en-US" dirty="0">
                <a:latin typeface="HG丸ｺﾞｼｯｸM-PRO" panose="020F0600000000000000" pitchFamily="50" charset="-128"/>
                <a:ea typeface="HG丸ｺﾞｼｯｸM-PRO" panose="020F0600000000000000" pitchFamily="50" charset="-128"/>
              </a:rPr>
              <a:t>　　・収益を最大化する予約の取り方のコントロール（「予約課長」に権限を集中）</a:t>
            </a:r>
            <a:endParaRPr lang="en-US" altLang="ja-JP" dirty="0">
              <a:latin typeface="HG丸ｺﾞｼｯｸM-PRO" panose="020F0600000000000000" pitchFamily="50" charset="-128"/>
              <a:ea typeface="HG丸ｺﾞｼｯｸM-PRO" panose="020F0600000000000000" pitchFamily="50" charset="-128"/>
            </a:endParaRPr>
          </a:p>
          <a:p>
            <a:pPr lvl="0">
              <a:lnSpc>
                <a:spcPts val="2100"/>
              </a:lnSpc>
            </a:pPr>
            <a:endParaRPr lang="en-US" altLang="ja-JP" dirty="0">
              <a:latin typeface="HG丸ｺﾞｼｯｸM-PRO" panose="020F0600000000000000" pitchFamily="50" charset="-128"/>
              <a:ea typeface="HG丸ｺﾞｼｯｸM-PRO" panose="020F0600000000000000" pitchFamily="50" charset="-128"/>
            </a:endParaRPr>
          </a:p>
          <a:p>
            <a:pPr>
              <a:lnSpc>
                <a:spcPts val="2100"/>
              </a:lnSpc>
            </a:pPr>
            <a:r>
              <a:rPr lang="en-US" altLang="ja-JP" sz="2000" b="1" dirty="0">
                <a:latin typeface="HG丸ｺﾞｼｯｸM-PRO" panose="020F0600000000000000" pitchFamily="50" charset="-128"/>
                <a:ea typeface="HG丸ｺﾞｼｯｸM-PRO" panose="020F0600000000000000" pitchFamily="50" charset="-128"/>
              </a:rPr>
              <a:t>(4)</a:t>
            </a:r>
            <a:r>
              <a:rPr lang="ja-JP" altLang="en-US" sz="2000" b="1" dirty="0">
                <a:latin typeface="HG丸ｺﾞｼｯｸM-PRO" panose="020F0600000000000000" pitchFamily="50" charset="-128"/>
                <a:ea typeface="HG丸ｺﾞｼｯｸM-PRO" panose="020F0600000000000000" pitchFamily="50" charset="-128"/>
              </a:rPr>
              <a:t>施設利用料金の適正化</a:t>
            </a:r>
            <a:endParaRPr lang="en-US" altLang="ja-JP" sz="2000" b="1" dirty="0">
              <a:latin typeface="HG丸ｺﾞｼｯｸM-PRO" panose="020F0600000000000000" pitchFamily="50" charset="-128"/>
              <a:ea typeface="HG丸ｺﾞｼｯｸM-PRO" panose="020F0600000000000000" pitchFamily="50" charset="-128"/>
            </a:endParaRPr>
          </a:p>
          <a:p>
            <a:pPr>
              <a:lnSpc>
                <a:spcPts val="2100"/>
              </a:lnSpc>
            </a:pPr>
            <a:r>
              <a:rPr lang="ja-JP" altLang="en-US" dirty="0">
                <a:latin typeface="HG丸ｺﾞｼｯｸM-PRO" panose="020F0600000000000000" pitchFamily="50" charset="-128"/>
                <a:ea typeface="HG丸ｺﾞｼｯｸM-PRO" panose="020F0600000000000000" pitchFamily="50" charset="-128"/>
              </a:rPr>
              <a:t>　①目的</a:t>
            </a:r>
            <a:endParaRPr lang="en-US" altLang="ja-JP" dirty="0">
              <a:latin typeface="HG丸ｺﾞｼｯｸM-PRO" panose="020F0600000000000000" pitchFamily="50" charset="-128"/>
              <a:ea typeface="HG丸ｺﾞｼｯｸM-PRO" panose="020F0600000000000000" pitchFamily="50" charset="-128"/>
            </a:endParaRPr>
          </a:p>
          <a:p>
            <a:pPr>
              <a:lnSpc>
                <a:spcPts val="2100"/>
              </a:lnSpc>
            </a:pPr>
            <a:r>
              <a:rPr lang="ja-JP" altLang="en-US" dirty="0">
                <a:latin typeface="HG丸ｺﾞｼｯｸM-PRO" panose="020F0600000000000000" pitchFamily="50" charset="-128"/>
                <a:ea typeface="HG丸ｺﾞｼｯｸM-PRO" panose="020F0600000000000000" pitchFamily="50" charset="-128"/>
              </a:rPr>
              <a:t>　　　指定管理者としてふさわしい財務基盤を確立し、急激な物価高騰へ対応するとともに、さらに大</a:t>
            </a:r>
            <a:endParaRPr lang="en-US" altLang="ja-JP" dirty="0">
              <a:latin typeface="HG丸ｺﾞｼｯｸM-PRO" panose="020F0600000000000000" pitchFamily="50" charset="-128"/>
              <a:ea typeface="HG丸ｺﾞｼｯｸM-PRO" panose="020F0600000000000000" pitchFamily="50" charset="-128"/>
            </a:endParaRPr>
          </a:p>
          <a:p>
            <a:pPr>
              <a:lnSpc>
                <a:spcPts val="2100"/>
              </a:lnSpc>
            </a:pPr>
            <a:r>
              <a:rPr lang="ja-JP" altLang="en-US" dirty="0">
                <a:latin typeface="HG丸ｺﾞｼｯｸM-PRO" panose="020F0600000000000000" pitchFamily="50" charset="-128"/>
                <a:ea typeface="HG丸ｺﾞｼｯｸM-PRO" panose="020F0600000000000000" pitchFamily="50" charset="-128"/>
              </a:rPr>
              <a:t>　　阪府立国際会議場をアジア有数の都市型</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施設となることを目指し、会議場施設の機能を維持・</a:t>
            </a:r>
            <a:endParaRPr lang="en-US" altLang="ja-JP" dirty="0">
              <a:latin typeface="HG丸ｺﾞｼｯｸM-PRO" panose="020F0600000000000000" pitchFamily="50" charset="-128"/>
              <a:ea typeface="HG丸ｺﾞｼｯｸM-PRO" panose="020F0600000000000000" pitchFamily="50" charset="-128"/>
            </a:endParaRPr>
          </a:p>
          <a:p>
            <a:pPr>
              <a:lnSpc>
                <a:spcPts val="2100"/>
              </a:lnSpc>
            </a:pPr>
            <a:r>
              <a:rPr lang="ja-JP" altLang="en-US" dirty="0">
                <a:latin typeface="HG丸ｺﾞｼｯｸM-PRO" panose="020F0600000000000000" pitchFamily="50" charset="-128"/>
                <a:ea typeface="HG丸ｺﾞｼｯｸM-PRO" panose="020F0600000000000000" pitchFamily="50" charset="-128"/>
              </a:rPr>
              <a:t>　　向上させ、機能・料金の両面から他施設との競争力を維持しつつ、当会議場としても積極的な</a:t>
            </a:r>
            <a:endParaRPr lang="en-US" altLang="ja-JP" dirty="0">
              <a:latin typeface="HG丸ｺﾞｼｯｸM-PRO" panose="020F0600000000000000" pitchFamily="50" charset="-128"/>
              <a:ea typeface="HG丸ｺﾞｼｯｸM-PRO" panose="020F0600000000000000" pitchFamily="50" charset="-128"/>
            </a:endParaRPr>
          </a:p>
          <a:p>
            <a:pPr>
              <a:lnSpc>
                <a:spcPts val="2100"/>
              </a:lnSpc>
            </a:pPr>
            <a:r>
              <a:rPr lang="ja-JP" altLang="en-US" dirty="0">
                <a:latin typeface="HG丸ｺﾞｼｯｸM-PRO" panose="020F0600000000000000" pitchFamily="50" charset="-128"/>
                <a:ea typeface="HG丸ｺﾞｼｯｸM-PRO" panose="020F0600000000000000" pitchFamily="50" charset="-128"/>
              </a:rPr>
              <a:t>　　誘致活動を推進するため、適正な水準に料金を改定した。</a:t>
            </a:r>
            <a:endParaRPr lang="en-US" altLang="ja-JP" dirty="0">
              <a:latin typeface="HG丸ｺﾞｼｯｸM-PRO" panose="020F0600000000000000" pitchFamily="50" charset="-128"/>
              <a:ea typeface="HG丸ｺﾞｼｯｸM-PRO" panose="020F0600000000000000" pitchFamily="50" charset="-128"/>
            </a:endParaRPr>
          </a:p>
          <a:p>
            <a:pPr>
              <a:lnSpc>
                <a:spcPts val="2100"/>
              </a:lnSpc>
            </a:pPr>
            <a:r>
              <a:rPr lang="ja-JP" altLang="en-US" dirty="0">
                <a:latin typeface="HG丸ｺﾞｼｯｸM-PRO" panose="020F0600000000000000" pitchFamily="50" charset="-128"/>
                <a:ea typeface="HG丸ｺﾞｼｯｸM-PRO" panose="020F0600000000000000" pitchFamily="50" charset="-128"/>
              </a:rPr>
              <a:t>　②改定の要旨</a:t>
            </a:r>
            <a:endParaRPr lang="en-US" altLang="ja-JP" dirty="0">
              <a:latin typeface="HG丸ｺﾞｼｯｸM-PRO" panose="020F0600000000000000" pitchFamily="50" charset="-128"/>
              <a:ea typeface="HG丸ｺﾞｼｯｸM-PRO" panose="020F0600000000000000" pitchFamily="50" charset="-128"/>
            </a:endParaRPr>
          </a:p>
          <a:p>
            <a:pPr>
              <a:lnSpc>
                <a:spcPts val="2100"/>
              </a:lnSpc>
            </a:pPr>
            <a:r>
              <a:rPr lang="ja-JP" altLang="en-US" b="1" dirty="0">
                <a:solidFill>
                  <a:srgbClr val="FF0000"/>
                </a:solidFill>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　イ　施設利用料金を平均</a:t>
            </a:r>
            <a:r>
              <a:rPr lang="en-US" altLang="ja-JP" dirty="0">
                <a:latin typeface="HG丸ｺﾞｼｯｸM-PRO" panose="020F0600000000000000" pitchFamily="50" charset="-128"/>
                <a:ea typeface="HG丸ｺﾞｼｯｸM-PRO" panose="020F0600000000000000" pitchFamily="50" charset="-128"/>
              </a:rPr>
              <a:t>10.8</a:t>
            </a:r>
            <a:r>
              <a:rPr lang="ja-JP" altLang="en-US" dirty="0">
                <a:latin typeface="HG丸ｺﾞｼｯｸM-PRO" panose="020F0600000000000000" pitchFamily="50" charset="-128"/>
                <a:ea typeface="HG丸ｺﾞｼｯｸM-PRO" panose="020F0600000000000000" pitchFamily="50" charset="-128"/>
              </a:rPr>
              <a:t>％引上げ</a:t>
            </a:r>
            <a:endParaRPr lang="en-US" altLang="ja-JP" dirty="0">
              <a:latin typeface="HG丸ｺﾞｼｯｸM-PRO" panose="020F0600000000000000" pitchFamily="50" charset="-128"/>
              <a:ea typeface="HG丸ｺﾞｼｯｸM-PRO" panose="020F0600000000000000" pitchFamily="50" charset="-128"/>
            </a:endParaRPr>
          </a:p>
          <a:p>
            <a:pPr>
              <a:lnSpc>
                <a:spcPts val="2100"/>
              </a:lnSpc>
            </a:pPr>
            <a:r>
              <a:rPr lang="ja-JP" altLang="en-US" dirty="0">
                <a:latin typeface="HG丸ｺﾞｼｯｸM-PRO" panose="020F0600000000000000" pitchFamily="50" charset="-128"/>
                <a:ea typeface="HG丸ｺﾞｼｯｸM-PRO" panose="020F0600000000000000" pitchFamily="50" charset="-128"/>
              </a:rPr>
              <a:t>　　ロ　閑散期に限定した</a:t>
            </a:r>
            <a:r>
              <a:rPr lang="en-US" altLang="ja-JP" dirty="0">
                <a:latin typeface="HG丸ｺﾞｼｯｸM-PRO" panose="020F0600000000000000" pitchFamily="50" charset="-128"/>
                <a:ea typeface="HG丸ｺﾞｼｯｸM-PRO" panose="020F0600000000000000" pitchFamily="50" charset="-128"/>
              </a:rPr>
              <a:t>20%</a:t>
            </a:r>
            <a:r>
              <a:rPr lang="ja-JP" altLang="en-US" dirty="0">
                <a:latin typeface="HG丸ｺﾞｼｯｸM-PRO" panose="020F0600000000000000" pitchFamily="50" charset="-128"/>
                <a:ea typeface="HG丸ｺﾞｼｯｸM-PRO" panose="020F0600000000000000" pitchFamily="50" charset="-128"/>
              </a:rPr>
              <a:t>割引の新制度の導入</a:t>
            </a:r>
            <a:endParaRPr lang="en-US" altLang="ja-JP" dirty="0">
              <a:latin typeface="HG丸ｺﾞｼｯｸM-PRO" panose="020F0600000000000000" pitchFamily="50" charset="-128"/>
              <a:ea typeface="HG丸ｺﾞｼｯｸM-PRO" panose="020F0600000000000000" pitchFamily="50" charset="-128"/>
            </a:endParaRPr>
          </a:p>
          <a:p>
            <a:pPr>
              <a:lnSpc>
                <a:spcPts val="2100"/>
              </a:lnSpc>
            </a:pPr>
            <a:r>
              <a:rPr lang="ja-JP" altLang="en-US">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ハ</a:t>
            </a:r>
            <a:r>
              <a:rPr lang="ja-JP" altLang="en-US">
                <a:latin typeface="HG丸ｺﾞｼｯｸM-PRO" panose="020F0600000000000000" pitchFamily="50" charset="-128"/>
                <a:ea typeface="HG丸ｺﾞｼｯｸM-PRO" panose="020F0600000000000000" pitchFamily="50" charset="-128"/>
              </a:rPr>
              <a:t>　</a:t>
            </a:r>
            <a:r>
              <a:rPr lang="en-US" altLang="ja-JP" dirty="0">
                <a:latin typeface="HG丸ｺﾞｼｯｸM-PRO" panose="020F0600000000000000" pitchFamily="50" charset="-128"/>
                <a:ea typeface="HG丸ｺﾞｼｯｸM-PRO" panose="020F0600000000000000" pitchFamily="50" charset="-128"/>
              </a:rPr>
              <a:t>2024</a:t>
            </a:r>
            <a:r>
              <a:rPr lang="ja-JP" altLang="en-US" dirty="0">
                <a:latin typeface="HG丸ｺﾞｼｯｸM-PRO" panose="020F0600000000000000" pitchFamily="50" charset="-128"/>
                <a:ea typeface="HG丸ｺﾞｼｯｸM-PRO" panose="020F0600000000000000" pitchFamily="50" charset="-128"/>
              </a:rPr>
              <a:t>年４月成約分から適用　</a:t>
            </a:r>
            <a:endParaRPr lang="en-US" altLang="ja-JP" dirty="0">
              <a:latin typeface="HG丸ｺﾞｼｯｸM-PRO" panose="020F0600000000000000" pitchFamily="50" charset="-128"/>
              <a:ea typeface="HG丸ｺﾞｼｯｸM-PRO" panose="020F0600000000000000" pitchFamily="50" charset="-128"/>
            </a:endParaRPr>
          </a:p>
          <a:p>
            <a:pPr>
              <a:lnSpc>
                <a:spcPts val="2100"/>
              </a:lnSpc>
            </a:pPr>
            <a:r>
              <a:rPr lang="ja-JP" altLang="en-US" dirty="0">
                <a:latin typeface="HG丸ｺﾞｼｯｸM-PRO" panose="020F0600000000000000" pitchFamily="50" charset="-128"/>
                <a:ea typeface="HG丸ｺﾞｼｯｸM-PRO" panose="020F0600000000000000" pitchFamily="50" charset="-128"/>
              </a:rPr>
              <a:t>　　</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社内統一のお客様向け説明資料（値上げの理由、大規模修繕工事の内容等）を作成。</a:t>
            </a:r>
            <a:endParaRPr lang="en-US" altLang="ja-JP" dirty="0">
              <a:latin typeface="HG丸ｺﾞｼｯｸM-PRO" panose="020F0600000000000000" pitchFamily="50" charset="-128"/>
              <a:ea typeface="HG丸ｺﾞｼｯｸM-PRO" panose="020F0600000000000000" pitchFamily="50" charset="-128"/>
            </a:endParaRPr>
          </a:p>
          <a:p>
            <a:pPr>
              <a:lnSpc>
                <a:spcPts val="2100"/>
              </a:lnSpc>
            </a:pPr>
            <a:r>
              <a:rPr lang="ja-JP" altLang="en-US" dirty="0">
                <a:latin typeface="HG丸ｺﾞｼｯｸM-PRO" panose="020F0600000000000000" pitchFamily="50" charset="-128"/>
                <a:ea typeface="HG丸ｺﾞｼｯｸM-PRO" panose="020F0600000000000000" pitchFamily="50" charset="-128"/>
              </a:rPr>
              <a:t>　　　お客様の反応を収集し、顧客の維持・拡大につなげる。</a:t>
            </a:r>
          </a:p>
        </p:txBody>
      </p:sp>
      <p:sp>
        <p:nvSpPr>
          <p:cNvPr id="3" name="タイトル 1"/>
          <p:cNvSpPr txBox="1">
            <a:spLocks/>
          </p:cNvSpPr>
          <p:nvPr/>
        </p:nvSpPr>
        <p:spPr>
          <a:xfrm>
            <a:off x="0" y="1"/>
            <a:ext cx="12192000" cy="956318"/>
          </a:xfrm>
          <a:prstGeom prst="rect">
            <a:avLst/>
          </a:prstGeom>
          <a:solidFill>
            <a:srgbClr val="002060"/>
          </a:solidFill>
        </p:spPr>
        <p:txBody>
          <a:bodyP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2.</a:t>
            </a:r>
            <a:r>
              <a:rPr lang="ja-JP" altLang="en-US" sz="3200" b="1" dirty="0">
                <a:solidFill>
                  <a:schemeClr val="bg1"/>
                </a:solidFill>
                <a:latin typeface="+mn-ea"/>
                <a:ea typeface="+mn-ea"/>
              </a:rPr>
              <a:t>進化したマーケティングによる</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施設稼働率と収益の向上③</a:t>
            </a:r>
          </a:p>
        </p:txBody>
      </p:sp>
      <p:sp>
        <p:nvSpPr>
          <p:cNvPr id="6"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15" name="スライド番号プレースホルダー 14"/>
          <p:cNvSpPr>
            <a:spLocks noGrp="1"/>
          </p:cNvSpPr>
          <p:nvPr>
            <p:ph type="sldNum" sz="quarter" idx="12"/>
          </p:nvPr>
        </p:nvSpPr>
        <p:spPr/>
        <p:txBody>
          <a:bodyPr/>
          <a:lstStyle/>
          <a:p>
            <a:fld id="{47C2D830-FFD5-47AA-B4D9-9B323812D1FB}" type="slidenum">
              <a:rPr kumimoji="1" lang="ja-JP" altLang="en-US" smtClean="0"/>
              <a:t>23</a:t>
            </a:fld>
            <a:endParaRPr kumimoji="1" lang="ja-JP" altLang="en-US" dirty="0"/>
          </a:p>
        </p:txBody>
      </p:sp>
      <p:sp>
        <p:nvSpPr>
          <p:cNvPr id="7" name="正方形/長方形 6"/>
          <p:cNvSpPr/>
          <p:nvPr/>
        </p:nvSpPr>
        <p:spPr>
          <a:xfrm>
            <a:off x="318074" y="882063"/>
            <a:ext cx="1733167" cy="400110"/>
          </a:xfrm>
          <a:prstGeom prst="rect">
            <a:avLst/>
          </a:prstGeom>
        </p:spPr>
        <p:txBody>
          <a:bodyPr wrap="none">
            <a:spAutoFit/>
          </a:bodyPr>
          <a:lstStyle/>
          <a:p>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r>
              <a:rPr lang="ja-JP" altLang="en-US" sz="2000" b="1" dirty="0">
                <a:solidFill>
                  <a:srgbClr val="7030A0"/>
                </a:solidFill>
                <a:latin typeface="HG丸ｺﾞｼｯｸM-PRO" panose="020F0600000000000000" pitchFamily="50" charset="-128"/>
                <a:ea typeface="HG丸ｺﾞｼｯｸM-PRO" panose="020F0600000000000000" pitchFamily="50" charset="-128"/>
              </a:rPr>
              <a:t>実施施策</a:t>
            </a:r>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p>
        </p:txBody>
      </p:sp>
    </p:spTree>
    <p:extLst>
      <p:ext uri="{BB962C8B-B14F-4D97-AF65-F5344CB8AC3E}">
        <p14:creationId xmlns:p14="http://schemas.microsoft.com/office/powerpoint/2010/main" val="356944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1080655"/>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2.</a:t>
            </a:r>
            <a:r>
              <a:rPr lang="ja-JP" altLang="en-US" sz="3200" b="1" dirty="0">
                <a:solidFill>
                  <a:schemeClr val="bg1"/>
                </a:solidFill>
                <a:latin typeface="+mn-ea"/>
                <a:ea typeface="+mn-ea"/>
              </a:rPr>
              <a:t>進化したマーケティングによる</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施設稼働率と収益の向上④</a:t>
            </a:r>
          </a:p>
        </p:txBody>
      </p:sp>
      <p:sp>
        <p:nvSpPr>
          <p:cNvPr id="4" name="正方形/長方形 3"/>
          <p:cNvSpPr/>
          <p:nvPr/>
        </p:nvSpPr>
        <p:spPr>
          <a:xfrm>
            <a:off x="285991" y="1755808"/>
            <a:ext cx="11906010" cy="2616101"/>
          </a:xfrm>
          <a:prstGeom prst="rect">
            <a:avLst/>
          </a:prstGeom>
        </p:spPr>
        <p:txBody>
          <a:bodyPr wrap="square">
            <a:spAutoFit/>
          </a:bodyPr>
          <a:lstStyle/>
          <a:p>
            <a:r>
              <a:rPr lang="en-US" altLang="ja-JP" sz="2000" b="1" dirty="0">
                <a:latin typeface="HG丸ｺﾞｼｯｸM-PRO" panose="020F0600000000000000" pitchFamily="50" charset="-128"/>
                <a:ea typeface="HG丸ｺﾞｼｯｸM-PRO" panose="020F0600000000000000" pitchFamily="50" charset="-128"/>
              </a:rPr>
              <a:t>(5)</a:t>
            </a:r>
            <a:r>
              <a:rPr lang="ja-JP" altLang="en-US" sz="2000" b="1" dirty="0">
                <a:latin typeface="HG丸ｺﾞｼｯｸM-PRO" panose="020F0600000000000000" pitchFamily="50" charset="-128"/>
                <a:ea typeface="HG丸ｺﾞｼｯｸM-PRO" panose="020F0600000000000000" pitchFamily="50" charset="-128"/>
              </a:rPr>
              <a:t>ホームページのリニューアルによる情報発信の強化と認知度の向上</a:t>
            </a:r>
            <a:endParaRPr lang="en-US" altLang="ja-JP" sz="2000" b="1" dirty="0">
              <a:latin typeface="HG丸ｺﾞｼｯｸM-PRO" panose="020F0600000000000000" pitchFamily="50" charset="-128"/>
              <a:ea typeface="HG丸ｺﾞｼｯｸM-PRO" panose="020F0600000000000000" pitchFamily="50" charset="-128"/>
            </a:endParaRPr>
          </a:p>
          <a:p>
            <a:r>
              <a:rPr lang="ja-JP" altLang="en-US"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　・ホームページを非対面の営業ツール・営業に出ない営業パーソンとして位置付け、当社の営業力を向上</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・施設（</a:t>
            </a:r>
            <a:r>
              <a:rPr lang="en-US" altLang="ja-JP" dirty="0">
                <a:latin typeface="HG丸ｺﾞｼｯｸM-PRO" panose="020F0600000000000000" pitchFamily="50" charset="-128"/>
                <a:ea typeface="HG丸ｺﾞｼｯｸM-PRO" panose="020F0600000000000000" pitchFamily="50" charset="-128"/>
              </a:rPr>
              <a:t>G7</a:t>
            </a:r>
            <a:r>
              <a:rPr lang="ja-JP" altLang="en-US" dirty="0">
                <a:latin typeface="HG丸ｺﾞｼｯｸM-PRO" panose="020F0600000000000000" pitchFamily="50" charset="-128"/>
                <a:ea typeface="HG丸ｺﾞｼｯｸM-PRO" panose="020F0600000000000000" pitchFamily="50" charset="-128"/>
              </a:rPr>
              <a:t>大阪・堺貿易大臣会合の開催施設）・料金・環境（大阪・中之島の魅力）を国内外へ</a:t>
            </a:r>
            <a:r>
              <a:rPr lang="en-US" altLang="ja-JP" dirty="0">
                <a:latin typeface="HG丸ｺﾞｼｯｸM-PRO" panose="020F0600000000000000" pitchFamily="50" charset="-128"/>
                <a:ea typeface="HG丸ｺﾞｼｯｸM-PRO" panose="020F0600000000000000" pitchFamily="50" charset="-128"/>
              </a:rPr>
              <a:t>PR</a:t>
            </a:r>
            <a:r>
              <a:rPr lang="ja-JP" altLang="en-US" dirty="0">
                <a:latin typeface="HG丸ｺﾞｼｯｸM-PRO" panose="020F0600000000000000" pitchFamily="50" charset="-128"/>
                <a:ea typeface="HG丸ｺﾞｼｯｸM-PRO" panose="020F0600000000000000" pitchFamily="50" charset="-128"/>
              </a:rPr>
              <a:t>し、</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「グランキューブ大阪」の認知度の向上（新）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・メインホール、イベントホール、</a:t>
            </a:r>
            <a:r>
              <a:rPr lang="en-US" altLang="ja-JP" dirty="0">
                <a:latin typeface="HG丸ｺﾞｼｯｸM-PRO" panose="020F0600000000000000" pitchFamily="50" charset="-128"/>
                <a:ea typeface="HG丸ｺﾞｼｯｸM-PRO" panose="020F0600000000000000" pitchFamily="50" charset="-128"/>
              </a:rPr>
              <a:t>10</a:t>
            </a:r>
            <a:r>
              <a:rPr lang="ja-JP" altLang="en-US" dirty="0">
                <a:latin typeface="HG丸ｺﾞｼｯｸM-PRO" panose="020F0600000000000000" pitchFamily="50" charset="-128"/>
                <a:ea typeface="HG丸ｺﾞｼｯｸM-PRO" panose="020F0600000000000000" pitchFamily="50" charset="-128"/>
              </a:rPr>
              <a:t>階会議室、</a:t>
            </a:r>
            <a:r>
              <a:rPr lang="en-US" altLang="ja-JP" dirty="0">
                <a:latin typeface="HG丸ｺﾞｼｯｸM-PRO" panose="020F0600000000000000" pitchFamily="50" charset="-128"/>
                <a:ea typeface="HG丸ｺﾞｼｯｸM-PRO" panose="020F0600000000000000" pitchFamily="50" charset="-128"/>
              </a:rPr>
              <a:t>1</a:t>
            </a:r>
            <a:r>
              <a:rPr lang="ja-JP" altLang="en-US" dirty="0">
                <a:latin typeface="HG丸ｺﾞｼｯｸM-PRO" panose="020F0600000000000000" pitchFamily="50" charset="-128"/>
                <a:ea typeface="HG丸ｺﾞｼｯｸM-PRO" panose="020F0600000000000000" pitchFamily="50" charset="-128"/>
              </a:rPr>
              <a:t>階プラザ等のホールや会議室さらにレストランなど、</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当会議場の施設やサービスをわかりやすく紹介</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・ホームページが機能しているか</a:t>
            </a:r>
            <a:r>
              <a:rPr lang="en-US" altLang="ja-JP" dirty="0">
                <a:latin typeface="HG丸ｺﾞｼｯｸM-PRO" panose="020F0600000000000000" pitchFamily="50" charset="-128"/>
                <a:ea typeface="HG丸ｺﾞｼｯｸM-PRO" panose="020F0600000000000000" pitchFamily="50" charset="-128"/>
              </a:rPr>
              <a:t>KPI</a:t>
            </a:r>
            <a:r>
              <a:rPr lang="ja-JP" altLang="en-US" dirty="0">
                <a:latin typeface="HG丸ｺﾞｼｯｸM-PRO" panose="020F0600000000000000" pitchFamily="50" charset="-128"/>
                <a:ea typeface="HG丸ｺﾞｼｯｸM-PRO" panose="020F0600000000000000" pitchFamily="50" charset="-128"/>
              </a:rPr>
              <a:t>を設定し、定期的に確認を行い、その結果を元にフォロー・改善（新）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・プル型の</a:t>
            </a:r>
            <a:r>
              <a:rPr lang="en-US" altLang="ja-JP" dirty="0">
                <a:latin typeface="HG丸ｺﾞｼｯｸM-PRO" panose="020F0600000000000000" pitchFamily="50" charset="-128"/>
                <a:ea typeface="HG丸ｺﾞｼｯｸM-PRO" panose="020F0600000000000000" pitchFamily="50" charset="-128"/>
              </a:rPr>
              <a:t>WEB</a:t>
            </a:r>
            <a:r>
              <a:rPr lang="ja-JP" altLang="en-US" dirty="0">
                <a:latin typeface="HG丸ｺﾞｼｯｸM-PRO" panose="020F0600000000000000" pitchFamily="50" charset="-128"/>
                <a:ea typeface="HG丸ｺﾞｼｯｸM-PRO" panose="020F0600000000000000" pitchFamily="50" charset="-128"/>
              </a:rPr>
              <a:t>広告を活用し、主催者によるホームページへのアクセス増加を図る。 （新）</a:t>
            </a:r>
          </a:p>
          <a:p>
            <a:r>
              <a:rPr lang="ja-JP" altLang="en-US" dirty="0">
                <a:latin typeface="HG丸ｺﾞｼｯｸM-PRO" panose="020F0600000000000000" pitchFamily="50" charset="-128"/>
                <a:ea typeface="HG丸ｺﾞｼｯｸM-PRO" panose="020F0600000000000000" pitchFamily="50" charset="-128"/>
              </a:rPr>
              <a:t>　　・ホームページと連携し、</a:t>
            </a:r>
            <a:r>
              <a:rPr lang="en-US" altLang="ja-JP" dirty="0">
                <a:latin typeface="HG丸ｺﾞｼｯｸM-PRO" panose="020F0600000000000000" pitchFamily="50" charset="-128"/>
                <a:ea typeface="HG丸ｺﾞｼｯｸM-PRO" panose="020F0600000000000000" pitchFamily="50" charset="-128"/>
              </a:rPr>
              <a:t>SNS</a:t>
            </a:r>
            <a:r>
              <a:rPr lang="ja-JP" altLang="en-US" dirty="0">
                <a:latin typeface="HG丸ｺﾞｼｯｸM-PRO" panose="020F0600000000000000" pitchFamily="50" charset="-128"/>
                <a:ea typeface="HG丸ｺﾞｼｯｸM-PRO" panose="020F0600000000000000" pitchFamily="50" charset="-128"/>
              </a:rPr>
              <a:t>による情報発信を通じ、当会議場の認知度向上を目指す。</a:t>
            </a:r>
          </a:p>
        </p:txBody>
      </p:sp>
      <p:sp>
        <p:nvSpPr>
          <p:cNvPr id="6"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10" name="スライド番号プレースホルダー 9"/>
          <p:cNvSpPr>
            <a:spLocks noGrp="1"/>
          </p:cNvSpPr>
          <p:nvPr>
            <p:ph type="sldNum" sz="quarter" idx="12"/>
          </p:nvPr>
        </p:nvSpPr>
        <p:spPr>
          <a:xfrm>
            <a:off x="8610600" y="6432852"/>
            <a:ext cx="2743200" cy="365125"/>
          </a:xfrm>
        </p:spPr>
        <p:txBody>
          <a:bodyPr/>
          <a:lstStyle/>
          <a:p>
            <a:fld id="{47C2D830-FFD5-47AA-B4D9-9B323812D1FB}" type="slidenum">
              <a:rPr kumimoji="1" lang="ja-JP" altLang="en-US" smtClean="0"/>
              <a:t>24</a:t>
            </a:fld>
            <a:endParaRPr kumimoji="1" lang="ja-JP" altLang="en-US" dirty="0"/>
          </a:p>
        </p:txBody>
      </p:sp>
      <p:sp>
        <p:nvSpPr>
          <p:cNvPr id="16" name="正方形/長方形 15"/>
          <p:cNvSpPr/>
          <p:nvPr/>
        </p:nvSpPr>
        <p:spPr>
          <a:xfrm>
            <a:off x="285990" y="1355698"/>
            <a:ext cx="1733167" cy="400110"/>
          </a:xfrm>
          <a:prstGeom prst="rect">
            <a:avLst/>
          </a:prstGeom>
        </p:spPr>
        <p:txBody>
          <a:bodyPr wrap="none">
            <a:spAutoFit/>
          </a:bodyPr>
          <a:lstStyle/>
          <a:p>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r>
              <a:rPr lang="ja-JP" altLang="en-US" sz="2000" b="1" dirty="0">
                <a:solidFill>
                  <a:srgbClr val="7030A0"/>
                </a:solidFill>
                <a:latin typeface="HG丸ｺﾞｼｯｸM-PRO" panose="020F0600000000000000" pitchFamily="50" charset="-128"/>
                <a:ea typeface="HG丸ｺﾞｼｯｸM-PRO" panose="020F0600000000000000" pitchFamily="50" charset="-128"/>
              </a:rPr>
              <a:t>実施施策</a:t>
            </a:r>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p>
        </p:txBody>
      </p:sp>
      <p:sp>
        <p:nvSpPr>
          <p:cNvPr id="2" name="正方形/長方形 1"/>
          <p:cNvSpPr/>
          <p:nvPr/>
        </p:nvSpPr>
        <p:spPr>
          <a:xfrm>
            <a:off x="285990" y="4786827"/>
            <a:ext cx="6096000" cy="1231106"/>
          </a:xfrm>
          <a:prstGeom prst="rect">
            <a:avLst/>
          </a:prstGeom>
        </p:spPr>
        <p:txBody>
          <a:bodyPr>
            <a:spAutoFit/>
          </a:bodyPr>
          <a:lstStyle/>
          <a:p>
            <a:r>
              <a:rPr lang="en-US" altLang="ja-JP" sz="2000" b="1" dirty="0">
                <a:latin typeface="HG丸ｺﾞｼｯｸM-PRO" panose="020F0600000000000000" pitchFamily="50" charset="-128"/>
                <a:ea typeface="HG丸ｺﾞｼｯｸM-PRO" panose="020F0600000000000000" pitchFamily="50" charset="-128"/>
              </a:rPr>
              <a:t>(6)</a:t>
            </a:r>
            <a:r>
              <a:rPr lang="ja-JP" altLang="en-US" sz="2000" b="1" dirty="0">
                <a:latin typeface="HG丸ｺﾞｼｯｸM-PRO" panose="020F0600000000000000" pitchFamily="50" charset="-128"/>
                <a:ea typeface="HG丸ｺﾞｼｯｸM-PRO" panose="020F0600000000000000" pitchFamily="50" charset="-128"/>
              </a:rPr>
              <a:t>コストダウンの実施</a:t>
            </a:r>
          </a:p>
          <a:p>
            <a:r>
              <a:rPr lang="ja-JP" altLang="en-US" dirty="0">
                <a:latin typeface="HG丸ｺﾞｼｯｸM-PRO" panose="020F0600000000000000" pitchFamily="50" charset="-128"/>
                <a:ea typeface="HG丸ｺﾞｼｯｸM-PRO" panose="020F0600000000000000" pitchFamily="50" charset="-128"/>
              </a:rPr>
              <a:t>　　・水道光熱費代の削減に向けた、適切な室温の設定</a:t>
            </a:r>
          </a:p>
          <a:p>
            <a:r>
              <a:rPr lang="ja-JP" altLang="en-US" dirty="0">
                <a:latin typeface="HG丸ｺﾞｼｯｸM-PRO" panose="020F0600000000000000" pitchFamily="50" charset="-128"/>
                <a:ea typeface="HG丸ｺﾞｼｯｸM-PRO" panose="020F0600000000000000" pitchFamily="50" charset="-128"/>
              </a:rPr>
              <a:t>　　・従業員の生産性の向上</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・特殊な照明設備についても</a:t>
            </a:r>
            <a:r>
              <a:rPr lang="en-US" altLang="ja-JP" dirty="0">
                <a:latin typeface="HG丸ｺﾞｼｯｸM-PRO" panose="020F0600000000000000" pitchFamily="50" charset="-128"/>
                <a:ea typeface="HG丸ｺﾞｼｯｸM-PRO" panose="020F0600000000000000" pitchFamily="50" charset="-128"/>
              </a:rPr>
              <a:t>LED</a:t>
            </a:r>
            <a:r>
              <a:rPr lang="ja-JP" altLang="en-US" dirty="0">
                <a:latin typeface="HG丸ｺﾞｼｯｸM-PRO" panose="020F0600000000000000" pitchFamily="50" charset="-128"/>
                <a:ea typeface="HG丸ｺﾞｼｯｸM-PRO" panose="020F0600000000000000" pitchFamily="50" charset="-128"/>
              </a:rPr>
              <a:t>化を推進（新）</a:t>
            </a:r>
          </a:p>
        </p:txBody>
      </p:sp>
    </p:spTree>
    <p:extLst>
      <p:ext uri="{BB962C8B-B14F-4D97-AF65-F5344CB8AC3E}">
        <p14:creationId xmlns:p14="http://schemas.microsoft.com/office/powerpoint/2010/main" val="260077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989351"/>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3.</a:t>
            </a:r>
            <a:r>
              <a:rPr lang="ja-JP" altLang="en-US" sz="3200" b="1" dirty="0">
                <a:solidFill>
                  <a:schemeClr val="bg1"/>
                </a:solidFill>
                <a:latin typeface="+mn-ea"/>
                <a:ea typeface="+mn-ea"/>
              </a:rPr>
              <a:t>最適なサービスプラットフォームの</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　　　　構築によるサービス事業の強化①</a:t>
            </a:r>
          </a:p>
        </p:txBody>
      </p:sp>
      <p:sp>
        <p:nvSpPr>
          <p:cNvPr id="5"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6" name="コンテンツ プレースホルダー 2"/>
          <p:cNvSpPr txBox="1">
            <a:spLocks/>
          </p:cNvSpPr>
          <p:nvPr/>
        </p:nvSpPr>
        <p:spPr>
          <a:xfrm>
            <a:off x="289424" y="989351"/>
            <a:ext cx="11902576" cy="17514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課題と展望</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b="1" dirty="0">
                <a:solidFill>
                  <a:prstClr val="black"/>
                </a:solidFill>
                <a:latin typeface="HG丸ｺﾞｼｯｸM-PRO" panose="020F0600000000000000" pitchFamily="50" charset="-128"/>
                <a:ea typeface="HG丸ｺﾞｼｯｸM-PRO" panose="020F0600000000000000" pitchFamily="50" charset="-128"/>
              </a:rPr>
              <a:t>　　</a:t>
            </a:r>
            <a:r>
              <a:rPr lang="ja-JP" altLang="en-US" sz="1800" dirty="0">
                <a:solidFill>
                  <a:prstClr val="black"/>
                </a:solidFill>
                <a:latin typeface="HG丸ｺﾞｼｯｸM-PRO" panose="020F0600000000000000" pitchFamily="50" charset="-128"/>
                <a:ea typeface="HG丸ｺﾞｼｯｸM-PRO" panose="020F0600000000000000" pitchFamily="50" charset="-128"/>
              </a:rPr>
              <a:t>施設事業収入増加には、施設規模から限界があり、収益拡大のためには、サービス事業の拡大が不可欠である。</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特に</a:t>
            </a:r>
            <a:r>
              <a:rPr lang="en-US" altLang="ja-JP" sz="18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800" dirty="0">
                <a:solidFill>
                  <a:prstClr val="black"/>
                </a:solidFill>
                <a:latin typeface="HG丸ｺﾞｼｯｸM-PRO" panose="020F0600000000000000" pitchFamily="50" charset="-128"/>
                <a:ea typeface="HG丸ｺﾞｼｯｸM-PRO" panose="020F0600000000000000" pitchFamily="50" charset="-128"/>
              </a:rPr>
              <a:t>の魅力となるフードサービスについては、一層の充実と利益率を高める取組みを進める。併せて、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最先端の</a:t>
            </a:r>
            <a:r>
              <a:rPr lang="en-US" altLang="ja-JP" sz="1800" dirty="0">
                <a:solidFill>
                  <a:prstClr val="black"/>
                </a:solidFill>
                <a:latin typeface="HG丸ｺﾞｼｯｸM-PRO" panose="020F0600000000000000" pitchFamily="50" charset="-128"/>
                <a:ea typeface="HG丸ｺﾞｼｯｸM-PRO" panose="020F0600000000000000" pitchFamily="50" charset="-128"/>
              </a:rPr>
              <a:t>AV</a:t>
            </a:r>
            <a:r>
              <a:rPr lang="ja-JP" altLang="en-US" sz="1800" dirty="0">
                <a:solidFill>
                  <a:prstClr val="black"/>
                </a:solidFill>
                <a:latin typeface="HG丸ｺﾞｼｯｸM-PRO" panose="020F0600000000000000" pitchFamily="50" charset="-128"/>
                <a:ea typeface="HG丸ｺﾞｼｯｸM-PRO" panose="020F0600000000000000" pitchFamily="50" charset="-128"/>
              </a:rPr>
              <a:t>機器の提供やワンストップサービスの充実、駐車場の活用等によりお客様満足度の向上と収益の</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最大化を実現する。また、これらのサービスをお客様に提案し、</a:t>
            </a:r>
            <a:r>
              <a:rPr lang="en-US" altLang="ja-JP" sz="1800" dirty="0">
                <a:solidFill>
                  <a:prstClr val="black"/>
                </a:solidFill>
                <a:latin typeface="HG丸ｺﾞｼｯｸM-PRO" panose="020F0600000000000000" pitchFamily="50" charset="-128"/>
                <a:ea typeface="HG丸ｺﾞｼｯｸM-PRO" panose="020F0600000000000000" pitchFamily="50" charset="-128"/>
              </a:rPr>
              <a:t>PR</a:t>
            </a:r>
            <a:r>
              <a:rPr lang="ja-JP" altLang="en-US" sz="1800" dirty="0">
                <a:solidFill>
                  <a:prstClr val="black"/>
                </a:solidFill>
                <a:latin typeface="HG丸ｺﾞｼｯｸM-PRO" panose="020F0600000000000000" pitchFamily="50" charset="-128"/>
                <a:ea typeface="HG丸ｺﾞｼｯｸM-PRO" panose="020F0600000000000000" pitchFamily="50" charset="-128"/>
              </a:rPr>
              <a:t>する能力を強化するため、提案の均質化、</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ノウハウの共有化を推進する。　　</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7" name="図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2325" y="3066602"/>
            <a:ext cx="3597218" cy="2561602"/>
          </a:xfrm>
          <a:prstGeom prst="rect">
            <a:avLst/>
          </a:prstGeom>
        </p:spPr>
      </p:pic>
      <p:sp>
        <p:nvSpPr>
          <p:cNvPr id="8" name="テキスト ボックス 7"/>
          <p:cNvSpPr txBox="1"/>
          <p:nvPr/>
        </p:nvSpPr>
        <p:spPr>
          <a:xfrm>
            <a:off x="7172325" y="5622945"/>
            <a:ext cx="4181475" cy="307777"/>
          </a:xfrm>
          <a:prstGeom prst="rect">
            <a:avLst/>
          </a:prstGeom>
          <a:noFill/>
        </p:spPr>
        <p:txBody>
          <a:bodyPr wrap="square" rtlCol="0">
            <a:spAutoFit/>
          </a:bodyPr>
          <a:lstStyle/>
          <a:p>
            <a:r>
              <a:rPr kumimoji="1" lang="ja-JP" altLang="en-US" sz="1400" dirty="0"/>
              <a:t>グランキューブ大阪特選弁当（一例）</a:t>
            </a:r>
          </a:p>
        </p:txBody>
      </p:sp>
      <p:sp>
        <p:nvSpPr>
          <p:cNvPr id="9" name="コンテンツ プレースホルダー 2"/>
          <p:cNvSpPr txBox="1">
            <a:spLocks/>
          </p:cNvSpPr>
          <p:nvPr/>
        </p:nvSpPr>
        <p:spPr>
          <a:xfrm>
            <a:off x="389902" y="2923346"/>
            <a:ext cx="6683758" cy="33566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2000" b="1" dirty="0">
                <a:solidFill>
                  <a:srgbClr val="00B050"/>
                </a:solidFill>
                <a:latin typeface="HG丸ｺﾞｼｯｸM-PRO" panose="020F0600000000000000" pitchFamily="50" charset="-128"/>
                <a:ea typeface="HG丸ｺﾞｼｯｸM-PRO" panose="020F0600000000000000" pitchFamily="50" charset="-128"/>
              </a:rPr>
              <a:t>【</a:t>
            </a:r>
            <a:r>
              <a:rPr lang="ja-JP" altLang="en-US" sz="2000" b="1" dirty="0">
                <a:solidFill>
                  <a:srgbClr val="00B050"/>
                </a:solidFill>
                <a:latin typeface="HG丸ｺﾞｼｯｸM-PRO" panose="020F0600000000000000" pitchFamily="50" charset="-128"/>
                <a:ea typeface="HG丸ｺﾞｼｯｸM-PRO" panose="020F0600000000000000" pitchFamily="50" charset="-128"/>
              </a:rPr>
              <a:t>これまでの取組み</a:t>
            </a:r>
            <a:r>
              <a:rPr lang="en-US" altLang="ja-JP" sz="2000" b="1" dirty="0">
                <a:solidFill>
                  <a:srgbClr val="00B05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b="1" dirty="0">
                <a:solidFill>
                  <a:srgbClr val="00B050"/>
                </a:solidFill>
                <a:latin typeface="HG丸ｺﾞｼｯｸM-PRO" panose="020F0600000000000000" pitchFamily="50" charset="-128"/>
                <a:ea typeface="HG丸ｺﾞｼｯｸM-PRO" panose="020F0600000000000000" pitchFamily="50" charset="-128"/>
              </a:rPr>
              <a:t>　</a:t>
            </a:r>
            <a:r>
              <a:rPr lang="ja-JP" altLang="en-US" sz="1800" dirty="0">
                <a:solidFill>
                  <a:prstClr val="black"/>
                </a:solidFill>
                <a:latin typeface="HG丸ｺﾞｼｯｸM-PRO" panose="020F0600000000000000" pitchFamily="50" charset="-128"/>
                <a:ea typeface="HG丸ｺﾞｼｯｸM-PRO" panose="020F0600000000000000" pitchFamily="50" charset="-128"/>
              </a:rPr>
              <a:t>①多彩なサービスを主催者に提供し支援する「ワン</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ストップサービス」の充実</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②「食の都・大阪」にふさわしいお弁当を提供する</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ため事業者の複数化、直販化を実施。</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③</a:t>
            </a:r>
            <a:r>
              <a:rPr lang="en-US" altLang="ja-JP" sz="1800" dirty="0">
                <a:solidFill>
                  <a:prstClr val="black"/>
                </a:solidFill>
                <a:latin typeface="HG丸ｺﾞｼｯｸM-PRO" panose="020F0600000000000000" pitchFamily="50" charset="-128"/>
                <a:ea typeface="HG丸ｺﾞｼｯｸM-PRO" panose="020F0600000000000000" pitchFamily="50" charset="-128"/>
              </a:rPr>
              <a:t>s</a:t>
            </a:r>
            <a:r>
              <a:rPr lang="ja-JP" altLang="en-US" sz="1800" dirty="0">
                <a:solidFill>
                  <a:prstClr val="black"/>
                </a:solidFill>
                <a:latin typeface="HG丸ｺﾞｼｯｸM-PRO" panose="020F0600000000000000" pitchFamily="50" charset="-128"/>
                <a:ea typeface="HG丸ｺﾞｼｯｸM-PRO" panose="020F0600000000000000" pitchFamily="50" charset="-128"/>
              </a:rPr>
              <a:t>＆</a:t>
            </a:r>
            <a:r>
              <a:rPr lang="en-US" altLang="ja-JP" sz="1800" dirty="0">
                <a:solidFill>
                  <a:prstClr val="black"/>
                </a:solidFill>
                <a:latin typeface="HG丸ｺﾞｼｯｸM-PRO" panose="020F0600000000000000" pitchFamily="50" charset="-128"/>
                <a:ea typeface="HG丸ｺﾞｼｯｸM-PRO" panose="020F0600000000000000" pitchFamily="50" charset="-128"/>
              </a:rPr>
              <a:t>e-OICC</a:t>
            </a:r>
            <a:r>
              <a:rPr lang="ja-JP" altLang="en-US" sz="1800" dirty="0">
                <a:solidFill>
                  <a:prstClr val="black"/>
                </a:solidFill>
                <a:latin typeface="HG丸ｺﾞｼｯｸM-PRO" panose="020F0600000000000000" pitchFamily="50" charset="-128"/>
                <a:ea typeface="HG丸ｺﾞｼｯｸM-PRO" panose="020F0600000000000000" pitchFamily="50" charset="-128"/>
              </a:rPr>
              <a:t>委員会等によるサービス改善</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en-US" altLang="ja-JP" sz="2000" b="1" dirty="0">
                <a:solidFill>
                  <a:srgbClr val="0070C0"/>
                </a:solidFill>
                <a:latin typeface="HG丸ｺﾞｼｯｸM-PRO" panose="020F0600000000000000" pitchFamily="50" charset="-128"/>
                <a:ea typeface="HG丸ｺﾞｼｯｸM-PRO" panose="020F0600000000000000" pitchFamily="50" charset="-128"/>
              </a:rPr>
              <a:t>【</a:t>
            </a:r>
            <a:r>
              <a:rPr lang="ja-JP" altLang="en-US" sz="2000" b="1" dirty="0">
                <a:solidFill>
                  <a:srgbClr val="0070C0"/>
                </a:solidFill>
                <a:latin typeface="HG丸ｺﾞｼｯｸM-PRO" panose="020F0600000000000000" pitchFamily="50" charset="-128"/>
                <a:ea typeface="HG丸ｺﾞｼｯｸM-PRO" panose="020F0600000000000000" pitchFamily="50" charset="-128"/>
              </a:rPr>
              <a:t>数値目標</a:t>
            </a:r>
            <a:r>
              <a:rPr lang="en-US" altLang="ja-JP" sz="2000" b="1" dirty="0">
                <a:solidFill>
                  <a:srgbClr val="0070C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2028</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　お客様からの声取得率</a:t>
            </a:r>
            <a:r>
              <a:rPr lang="en-US" altLang="ja-JP" sz="1800" dirty="0">
                <a:solidFill>
                  <a:prstClr val="black"/>
                </a:solidFill>
                <a:latin typeface="HG丸ｺﾞｼｯｸM-PRO" panose="020F0600000000000000" pitchFamily="50" charset="-128"/>
                <a:ea typeface="HG丸ｺﾞｼｯｸM-PRO" panose="020F0600000000000000" pitchFamily="50" charset="-128"/>
              </a:rPr>
              <a:t>90</a:t>
            </a:r>
            <a:r>
              <a:rPr lang="ja-JP" altLang="en-US" sz="1800" dirty="0">
                <a:solidFill>
                  <a:prstClr val="black"/>
                </a:solidFill>
                <a:latin typeface="HG丸ｺﾞｼｯｸM-PRO" panose="020F0600000000000000" pitchFamily="50" charset="-128"/>
                <a:ea typeface="HG丸ｺﾞｼｯｸM-PRO" panose="020F0600000000000000" pitchFamily="50" charset="-128"/>
              </a:rPr>
              <a:t>％</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ja-JP" altLang="en-US" sz="1200" dirty="0">
                <a:solidFill>
                  <a:prstClr val="black"/>
                </a:solidFill>
                <a:latin typeface="HG丸ｺﾞｼｯｸM-PRO" panose="020F0600000000000000" pitchFamily="50" charset="-128"/>
                <a:ea typeface="HG丸ｺﾞｼｯｸM-PRO" panose="020F0600000000000000" pitchFamily="50" charset="-128"/>
              </a:rPr>
              <a:t>（注）</a:t>
            </a:r>
            <a:r>
              <a:rPr lang="ja-JP" altLang="en-US" sz="1400" dirty="0">
                <a:solidFill>
                  <a:prstClr val="black"/>
                </a:solidFill>
                <a:latin typeface="HG丸ｺﾞｼｯｸM-PRO" panose="020F0600000000000000" pitchFamily="50" charset="-128"/>
                <a:ea typeface="HG丸ｺﾞｼｯｸM-PRO" panose="020F0600000000000000" pitchFamily="50" charset="-128"/>
              </a:rPr>
              <a:t>施設利用料</a:t>
            </a:r>
            <a:r>
              <a:rPr lang="en-US" altLang="ja-JP" sz="1400" dirty="0">
                <a:solidFill>
                  <a:prstClr val="black"/>
                </a:solidFill>
                <a:latin typeface="HG丸ｺﾞｼｯｸM-PRO" panose="020F0600000000000000" pitchFamily="50" charset="-128"/>
                <a:ea typeface="HG丸ｺﾞｼｯｸM-PRO" panose="020F0600000000000000" pitchFamily="50" charset="-128"/>
              </a:rPr>
              <a:t>100</a:t>
            </a:r>
            <a:r>
              <a:rPr lang="ja-JP" altLang="en-US" sz="1400" dirty="0">
                <a:solidFill>
                  <a:prstClr val="black"/>
                </a:solidFill>
                <a:latin typeface="HG丸ｺﾞｼｯｸM-PRO" panose="020F0600000000000000" pitchFamily="50" charset="-128"/>
                <a:ea typeface="HG丸ｺﾞｼｯｸM-PRO" panose="020F0600000000000000" pitchFamily="50" charset="-128"/>
              </a:rPr>
              <a:t>万円以上の主催者</a:t>
            </a: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marL="0" lvl="0" indent="0">
              <a:lnSpc>
                <a:spcPct val="100000"/>
              </a:lnSpc>
              <a:spcBef>
                <a:spcPts val="0"/>
              </a:spcBef>
              <a:buNone/>
            </a:pPr>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lang="ja-JP" altLang="en-US" sz="1800" dirty="0">
                <a:solidFill>
                  <a:prstClr val="black"/>
                </a:solidFill>
                <a:latin typeface="HG丸ｺﾞｼｯｸM-PRO" panose="020F0600000000000000" pitchFamily="50" charset="-128"/>
                <a:ea typeface="HG丸ｺﾞｼｯｸM-PRO" panose="020F0600000000000000" pitchFamily="50" charset="-128"/>
              </a:rPr>
              <a:t>営業利益　　　</a:t>
            </a:r>
            <a:r>
              <a:rPr lang="en-US" altLang="ja-JP" sz="1800" dirty="0">
                <a:solidFill>
                  <a:prstClr val="black"/>
                </a:solidFill>
                <a:latin typeface="HG丸ｺﾞｼｯｸM-PRO" panose="020F0600000000000000" pitchFamily="50" charset="-128"/>
                <a:ea typeface="HG丸ｺﾞｼｯｸM-PRO" panose="020F0600000000000000" pitchFamily="50" charset="-128"/>
              </a:rPr>
              <a:t>37</a:t>
            </a:r>
            <a:r>
              <a:rPr lang="ja-JP" altLang="en-US" sz="1800" dirty="0">
                <a:solidFill>
                  <a:prstClr val="black"/>
                </a:solidFill>
                <a:latin typeface="HG丸ｺﾞｼｯｸM-PRO" panose="020F0600000000000000" pitchFamily="50" charset="-128"/>
                <a:ea typeface="HG丸ｺﾞｼｯｸM-PRO" panose="020F0600000000000000" pitchFamily="50" charset="-128"/>
              </a:rPr>
              <a:t>百万円</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endParaRPr lang="en-US" altLang="zh-TW"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3" name="スライド番号プレースホルダー 12"/>
          <p:cNvSpPr>
            <a:spLocks noGrp="1"/>
          </p:cNvSpPr>
          <p:nvPr>
            <p:ph type="sldNum" sz="quarter" idx="12"/>
          </p:nvPr>
        </p:nvSpPr>
        <p:spPr/>
        <p:txBody>
          <a:bodyPr/>
          <a:lstStyle/>
          <a:p>
            <a:fld id="{47C2D830-FFD5-47AA-B4D9-9B323812D1FB}" type="slidenum">
              <a:rPr kumimoji="1" lang="ja-JP" altLang="en-US" smtClean="0"/>
              <a:t>25</a:t>
            </a:fld>
            <a:endParaRPr kumimoji="1" lang="ja-JP" altLang="en-US"/>
          </a:p>
        </p:txBody>
      </p:sp>
    </p:spTree>
    <p:extLst>
      <p:ext uri="{BB962C8B-B14F-4D97-AF65-F5344CB8AC3E}">
        <p14:creationId xmlns:p14="http://schemas.microsoft.com/office/powerpoint/2010/main" val="3232936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989351"/>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3.</a:t>
            </a:r>
            <a:r>
              <a:rPr lang="ja-JP" altLang="en-US" sz="3200" b="1" dirty="0">
                <a:solidFill>
                  <a:schemeClr val="bg1"/>
                </a:solidFill>
                <a:latin typeface="+mn-ea"/>
                <a:ea typeface="+mn-ea"/>
              </a:rPr>
              <a:t>最適なサービスプラットフォームの</a:t>
            </a:r>
          </a:p>
          <a:p>
            <a:pPr algn="ctr"/>
            <a:r>
              <a:rPr lang="ja-JP" altLang="en-US" sz="3200" b="1" dirty="0">
                <a:solidFill>
                  <a:schemeClr val="bg1"/>
                </a:solidFill>
                <a:latin typeface="+mn-ea"/>
                <a:ea typeface="+mn-ea"/>
              </a:rPr>
              <a:t>　　　　構築によるサービス事業の強化②</a:t>
            </a:r>
          </a:p>
        </p:txBody>
      </p:sp>
      <p:sp>
        <p:nvSpPr>
          <p:cNvPr id="4" name="正方形/長方形 3"/>
          <p:cNvSpPr/>
          <p:nvPr/>
        </p:nvSpPr>
        <p:spPr>
          <a:xfrm>
            <a:off x="685446" y="1427385"/>
            <a:ext cx="11122429" cy="4955203"/>
          </a:xfrm>
          <a:prstGeom prst="rect">
            <a:avLst/>
          </a:prstGeom>
        </p:spPr>
        <p:txBody>
          <a:bodyPr wrap="square">
            <a:spAutoFit/>
          </a:bodyPr>
          <a:lstStyle/>
          <a:p>
            <a:r>
              <a:rPr lang="en-US" altLang="ja-JP" sz="2000" b="1" dirty="0">
                <a:latin typeface="HG丸ｺﾞｼｯｸM-PRO" panose="020F0600000000000000" pitchFamily="50" charset="-128"/>
                <a:ea typeface="HG丸ｺﾞｼｯｸM-PRO" panose="020F0600000000000000" pitchFamily="50" charset="-128"/>
              </a:rPr>
              <a:t>(1)</a:t>
            </a:r>
            <a:r>
              <a:rPr lang="ja-JP" altLang="en-US" sz="2000" b="1" dirty="0">
                <a:latin typeface="HG丸ｺﾞｼｯｸM-PRO" panose="020F0600000000000000" pitchFamily="50" charset="-128"/>
                <a:ea typeface="HG丸ｺﾞｼｯｸM-PRO" panose="020F0600000000000000" pitchFamily="50" charset="-128"/>
              </a:rPr>
              <a:t>フードサービスの充実</a:t>
            </a:r>
            <a:endParaRPr lang="en-US" altLang="ja-JP" sz="2000" b="1"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・カフェ（</a:t>
            </a:r>
            <a:r>
              <a:rPr lang="en-US" altLang="ja-JP" dirty="0">
                <a:latin typeface="HG丸ｺﾞｼｯｸM-PRO" panose="020F0600000000000000" pitchFamily="50" charset="-128"/>
                <a:ea typeface="HG丸ｺﾞｼｯｸM-PRO" panose="020F0600000000000000" pitchFamily="50" charset="-128"/>
              </a:rPr>
              <a:t>2</a:t>
            </a:r>
            <a:r>
              <a:rPr lang="ja-JP" altLang="en-US" dirty="0">
                <a:latin typeface="HG丸ｺﾞｼｯｸM-PRO" panose="020F0600000000000000" pitchFamily="50" charset="-128"/>
                <a:ea typeface="HG丸ｺﾞｼｯｸM-PRO" panose="020F0600000000000000" pitchFamily="50" charset="-128"/>
              </a:rPr>
              <a:t>階）、食堂（</a:t>
            </a:r>
            <a:r>
              <a:rPr lang="en-US" altLang="ja-JP" dirty="0">
                <a:latin typeface="HG丸ｺﾞｼｯｸM-PRO" panose="020F0600000000000000" pitchFamily="50" charset="-128"/>
                <a:ea typeface="HG丸ｺﾞｼｯｸM-PRO" panose="020F0600000000000000" pitchFamily="50" charset="-128"/>
              </a:rPr>
              <a:t>5</a:t>
            </a:r>
            <a:r>
              <a:rPr lang="ja-JP" altLang="en-US" dirty="0">
                <a:latin typeface="HG丸ｺﾞｼｯｸM-PRO" panose="020F0600000000000000" pitchFamily="50" charset="-128"/>
                <a:ea typeface="HG丸ｺﾞｼｯｸM-PRO" panose="020F0600000000000000" pitchFamily="50" charset="-128"/>
              </a:rPr>
              <a:t>階）、レストラン（</a:t>
            </a:r>
            <a:r>
              <a:rPr lang="en-US" altLang="ja-JP" dirty="0">
                <a:latin typeface="HG丸ｺﾞｼｯｸM-PRO" panose="020F0600000000000000" pitchFamily="50" charset="-128"/>
                <a:ea typeface="HG丸ｺﾞｼｯｸM-PRO" panose="020F0600000000000000" pitchFamily="50" charset="-128"/>
              </a:rPr>
              <a:t>12</a:t>
            </a:r>
            <a:r>
              <a:rPr lang="ja-JP" altLang="en-US" dirty="0">
                <a:latin typeface="HG丸ｺﾞｼｯｸM-PRO" panose="020F0600000000000000" pitchFamily="50" charset="-128"/>
                <a:ea typeface="HG丸ｺﾞｼｯｸM-PRO" panose="020F0600000000000000" pitchFamily="50" charset="-128"/>
              </a:rPr>
              <a:t>階）及びケータリング、デリバリーサービス、</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及び自動販売機運営事業者を公募し、フードサービス向上に資する事業者を選定。カフェのテイク</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アウト等の改善を実現（新）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併せて、</a:t>
            </a:r>
            <a:r>
              <a:rPr lang="en-US" altLang="ja-JP" dirty="0">
                <a:latin typeface="HG丸ｺﾞｼｯｸM-PRO" panose="020F0600000000000000" pitchFamily="50" charset="-128"/>
                <a:ea typeface="HG丸ｺﾞｼｯｸM-PRO" panose="020F0600000000000000" pitchFamily="50" charset="-128"/>
              </a:rPr>
              <a:t>1</a:t>
            </a:r>
            <a:r>
              <a:rPr lang="ja-JP" altLang="en-US" dirty="0">
                <a:latin typeface="HG丸ｺﾞｼｯｸM-PRO" panose="020F0600000000000000" pitchFamily="50" charset="-128"/>
                <a:ea typeface="HG丸ｺﾞｼｯｸM-PRO" panose="020F0600000000000000" pitchFamily="50" charset="-128"/>
              </a:rPr>
              <a:t>階プラザにキッチンカーを配置し、多様なサービスを提供することを検討</a:t>
            </a:r>
          </a:p>
          <a:p>
            <a:r>
              <a:rPr lang="ja-JP" altLang="en-US" dirty="0">
                <a:latin typeface="HG丸ｺﾞｼｯｸM-PRO" panose="020F0600000000000000" pitchFamily="50" charset="-128"/>
                <a:ea typeface="HG丸ｺﾞｼｯｸM-PRO" panose="020F0600000000000000" pitchFamily="50" charset="-128"/>
              </a:rPr>
              <a:t>　　・弁当提供サービスについては、お客様の利用のしやすさ、従業員の負担軽減の観点から、直営方式　　</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から委託方式に変更。弁当の内容については、営業担当がお客さまのニーズにあった弁当（ベジタ</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リアン対応等）やワンランクアップした弁当の提供ができるよう協働で行う（新）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・大阪産（もん）の食材の活用やベジタリアン、ビーガン食など食の多様性に配慮したメニューを</a:t>
            </a:r>
          </a:p>
          <a:p>
            <a:r>
              <a:rPr lang="ja-JP" altLang="en-US" dirty="0">
                <a:latin typeface="HG丸ｺﾞｼｯｸM-PRO" panose="020F0600000000000000" pitchFamily="50" charset="-128"/>
                <a:ea typeface="HG丸ｺﾞｼｯｸM-PRO" panose="020F0600000000000000" pitchFamily="50" charset="-128"/>
              </a:rPr>
              <a:t>　　　ケータリング・弁当・レストランで提供（新）</a:t>
            </a:r>
          </a:p>
          <a:p>
            <a:endParaRPr lang="en-US" altLang="ja-JP" sz="2000" b="1" dirty="0">
              <a:latin typeface="HG丸ｺﾞｼｯｸM-PRO" panose="020F0600000000000000" pitchFamily="50" charset="-128"/>
              <a:ea typeface="HG丸ｺﾞｼｯｸM-PRO" panose="020F0600000000000000" pitchFamily="50" charset="-128"/>
            </a:endParaRPr>
          </a:p>
          <a:p>
            <a:r>
              <a:rPr lang="en-US" altLang="ja-JP" sz="2000" b="1" dirty="0">
                <a:latin typeface="HG丸ｺﾞｼｯｸM-PRO" panose="020F0600000000000000" pitchFamily="50" charset="-128"/>
                <a:ea typeface="HG丸ｺﾞｼｯｸM-PRO" panose="020F0600000000000000" pitchFamily="50" charset="-128"/>
              </a:rPr>
              <a:t>(2)</a:t>
            </a:r>
            <a:r>
              <a:rPr lang="ja-JP" altLang="en-US" sz="2000" b="1" dirty="0">
                <a:latin typeface="HG丸ｺﾞｼｯｸM-PRO" panose="020F0600000000000000" pitchFamily="50" charset="-128"/>
                <a:ea typeface="HG丸ｺﾞｼｯｸM-PRO" panose="020F0600000000000000" pitchFamily="50" charset="-128"/>
              </a:rPr>
              <a:t>サービス事業全体の収益の最大化</a:t>
            </a:r>
          </a:p>
          <a:p>
            <a:r>
              <a:rPr lang="ja-JP" altLang="en-US" dirty="0">
                <a:latin typeface="HG丸ｺﾞｼｯｸM-PRO" panose="020F0600000000000000" pitchFamily="50" charset="-128"/>
                <a:ea typeface="HG丸ｺﾞｼｯｸM-PRO" panose="020F0600000000000000" pitchFamily="50" charset="-128"/>
              </a:rPr>
              <a:t>　　・ビデオプロジェクター等</a:t>
            </a:r>
            <a:r>
              <a:rPr lang="en-US" altLang="ja-JP" dirty="0">
                <a:latin typeface="HG丸ｺﾞｼｯｸM-PRO" panose="020F0600000000000000" pitchFamily="50" charset="-128"/>
                <a:ea typeface="HG丸ｺﾞｼｯｸM-PRO" panose="020F0600000000000000" pitchFamily="50" charset="-128"/>
              </a:rPr>
              <a:t>AV</a:t>
            </a:r>
            <a:r>
              <a:rPr lang="ja-JP" altLang="en-US" dirty="0">
                <a:latin typeface="HG丸ｺﾞｼｯｸM-PRO" panose="020F0600000000000000" pitchFamily="50" charset="-128"/>
                <a:ea typeface="HG丸ｺﾞｼｯｸM-PRO" panose="020F0600000000000000" pitchFamily="50" charset="-128"/>
              </a:rPr>
              <a:t>機器等備品については、常に最新の機器を導入し、お客様に提案</a:t>
            </a:r>
          </a:p>
          <a:p>
            <a:r>
              <a:rPr lang="ja-JP" altLang="en-US" dirty="0">
                <a:latin typeface="HG丸ｺﾞｼｯｸM-PRO" panose="020F0600000000000000" pitchFamily="50" charset="-128"/>
                <a:ea typeface="HG丸ｺﾞｼｯｸM-PRO" panose="020F0600000000000000" pitchFamily="50" charset="-128"/>
              </a:rPr>
              <a:t>　　・リーガロイヤルホテル大阪、中之島バンクス等と連携し、駐車場の利用予測をを相互に通知</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することにより駐車場を最大活用。また、ホテル利用者等のため年末年始に駐車スペースを提供</a:t>
            </a:r>
            <a:endParaRPr lang="en-US" altLang="ja-JP" sz="2000" b="1" dirty="0">
              <a:latin typeface="HG丸ｺﾞｼｯｸM-PRO" panose="020F0600000000000000" pitchFamily="50" charset="-128"/>
              <a:ea typeface="HG丸ｺﾞｼｯｸM-PRO" panose="020F0600000000000000" pitchFamily="50" charset="-128"/>
            </a:endParaRPr>
          </a:p>
          <a:p>
            <a:r>
              <a:rPr lang="ja-JP" altLang="en-US" sz="2000"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・ビジネスセンターの収益改善を推進</a:t>
            </a:r>
            <a:endParaRPr lang="en-US" altLang="ja-JP" dirty="0">
              <a:latin typeface="HG丸ｺﾞｼｯｸM-PRO" panose="020F0600000000000000" pitchFamily="50" charset="-128"/>
              <a:ea typeface="HG丸ｺﾞｼｯｸM-PRO" panose="020F0600000000000000" pitchFamily="50" charset="-128"/>
            </a:endParaRPr>
          </a:p>
          <a:p>
            <a:r>
              <a:rPr lang="ja-JP" altLang="en-US" sz="2000" b="1" dirty="0">
                <a:latin typeface="HG丸ｺﾞｼｯｸM-PRO" panose="020F0600000000000000" pitchFamily="50" charset="-128"/>
                <a:ea typeface="HG丸ｺﾞｼｯｸM-PRO" panose="020F0600000000000000" pitchFamily="50" charset="-128"/>
              </a:rPr>
              <a:t> 　</a:t>
            </a:r>
            <a:endParaRPr lang="en-US" altLang="ja-JP" dirty="0">
              <a:latin typeface="HG丸ｺﾞｼｯｸM-PRO" panose="020F0600000000000000" pitchFamily="50" charset="-128"/>
              <a:ea typeface="HG丸ｺﾞｼｯｸM-PRO" panose="020F0600000000000000" pitchFamily="50" charset="-128"/>
            </a:endParaRPr>
          </a:p>
        </p:txBody>
      </p:sp>
      <p:sp>
        <p:nvSpPr>
          <p:cNvPr id="5"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6" name="正方形/長方形 5"/>
          <p:cNvSpPr/>
          <p:nvPr/>
        </p:nvSpPr>
        <p:spPr>
          <a:xfrm>
            <a:off x="271242" y="1027275"/>
            <a:ext cx="1733167" cy="400110"/>
          </a:xfrm>
          <a:prstGeom prst="rect">
            <a:avLst/>
          </a:prstGeom>
        </p:spPr>
        <p:txBody>
          <a:bodyPr wrap="none">
            <a:spAutoFit/>
          </a:bodyPr>
          <a:lstStyle/>
          <a:p>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r>
              <a:rPr lang="ja-JP" altLang="en-US" sz="2000" b="1" dirty="0">
                <a:solidFill>
                  <a:srgbClr val="7030A0"/>
                </a:solidFill>
                <a:latin typeface="HG丸ｺﾞｼｯｸM-PRO" panose="020F0600000000000000" pitchFamily="50" charset="-128"/>
                <a:ea typeface="HG丸ｺﾞｼｯｸM-PRO" panose="020F0600000000000000" pitchFamily="50" charset="-128"/>
              </a:rPr>
              <a:t>実施施策</a:t>
            </a:r>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p>
        </p:txBody>
      </p:sp>
      <p:sp>
        <p:nvSpPr>
          <p:cNvPr id="11" name="スライド番号プレースホルダー 10"/>
          <p:cNvSpPr>
            <a:spLocks noGrp="1"/>
          </p:cNvSpPr>
          <p:nvPr>
            <p:ph type="sldNum" sz="quarter" idx="12"/>
          </p:nvPr>
        </p:nvSpPr>
        <p:spPr/>
        <p:txBody>
          <a:bodyPr/>
          <a:lstStyle/>
          <a:p>
            <a:fld id="{47C2D830-FFD5-47AA-B4D9-9B323812D1FB}" type="slidenum">
              <a:rPr kumimoji="1" lang="ja-JP" altLang="en-US" smtClean="0"/>
              <a:t>26</a:t>
            </a:fld>
            <a:endParaRPr kumimoji="1" lang="ja-JP" altLang="en-US"/>
          </a:p>
        </p:txBody>
      </p:sp>
    </p:spTree>
    <p:extLst>
      <p:ext uri="{BB962C8B-B14F-4D97-AF65-F5344CB8AC3E}">
        <p14:creationId xmlns:p14="http://schemas.microsoft.com/office/powerpoint/2010/main" val="2302511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989351"/>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3.</a:t>
            </a:r>
            <a:r>
              <a:rPr lang="ja-JP" altLang="en-US" sz="3200" b="1" dirty="0">
                <a:solidFill>
                  <a:schemeClr val="bg1"/>
                </a:solidFill>
                <a:latin typeface="+mn-ea"/>
                <a:ea typeface="+mn-ea"/>
              </a:rPr>
              <a:t>最適なサービスプラットフォームの</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　　　　構築によるサービス事業の強化➂</a:t>
            </a:r>
          </a:p>
        </p:txBody>
      </p:sp>
      <p:sp>
        <p:nvSpPr>
          <p:cNvPr id="5"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7" name="正方形/長方形 6"/>
          <p:cNvSpPr/>
          <p:nvPr/>
        </p:nvSpPr>
        <p:spPr>
          <a:xfrm>
            <a:off x="652463" y="1210068"/>
            <a:ext cx="10701337" cy="4031873"/>
          </a:xfrm>
          <a:prstGeom prst="rect">
            <a:avLst/>
          </a:prstGeom>
        </p:spPr>
        <p:txBody>
          <a:bodyPr wrap="square">
            <a:spAutoFit/>
          </a:bodyPr>
          <a:lstStyle/>
          <a:p>
            <a:r>
              <a:rPr lang="en-US" altLang="ja-JP" sz="2000" b="1" dirty="0">
                <a:latin typeface="HG丸ｺﾞｼｯｸM-PRO" panose="020F0600000000000000" pitchFamily="50" charset="-128"/>
                <a:ea typeface="HG丸ｺﾞｼｯｸM-PRO" panose="020F0600000000000000" pitchFamily="50" charset="-128"/>
              </a:rPr>
              <a:t>(3)</a:t>
            </a:r>
            <a:r>
              <a:rPr lang="ja-JP" altLang="en-US" sz="2000" b="1" dirty="0">
                <a:latin typeface="HG丸ｺﾞｼｯｸM-PRO" panose="020F0600000000000000" pitchFamily="50" charset="-128"/>
                <a:ea typeface="HG丸ｺﾞｼｯｸM-PRO" panose="020F0600000000000000" pitchFamily="50" charset="-128"/>
              </a:rPr>
              <a:t>お客様へのサービスの提案力・</a:t>
            </a:r>
            <a:r>
              <a:rPr lang="en-US" altLang="ja-JP" sz="2000" b="1" dirty="0">
                <a:latin typeface="HG丸ｺﾞｼｯｸM-PRO" panose="020F0600000000000000" pitchFamily="50" charset="-128"/>
                <a:ea typeface="HG丸ｺﾞｼｯｸM-PRO" panose="020F0600000000000000" pitchFamily="50" charset="-128"/>
              </a:rPr>
              <a:t>PR</a:t>
            </a:r>
            <a:r>
              <a:rPr lang="ja-JP" altLang="en-US" sz="2000" b="1" dirty="0">
                <a:latin typeface="HG丸ｺﾞｼｯｸM-PRO" panose="020F0600000000000000" pitchFamily="50" charset="-128"/>
                <a:ea typeface="HG丸ｺﾞｼｯｸM-PRO" panose="020F0600000000000000" pitchFamily="50" charset="-128"/>
              </a:rPr>
              <a:t>の強化</a:t>
            </a:r>
          </a:p>
          <a:p>
            <a:r>
              <a:rPr lang="ja-JP" altLang="en-US" dirty="0">
                <a:latin typeface="HG丸ｺﾞｼｯｸM-PRO" panose="020F0600000000000000" pitchFamily="50" charset="-128"/>
                <a:ea typeface="HG丸ｺﾞｼｯｸM-PRO" panose="020F0600000000000000" pitchFamily="50" charset="-128"/>
              </a:rPr>
              <a:t>　　・カフェ・レストランを、来館者はもとより、幅広くホームページ・</a:t>
            </a:r>
            <a:r>
              <a:rPr lang="en-US" altLang="ja-JP" dirty="0">
                <a:latin typeface="HG丸ｺﾞｼｯｸM-PRO" panose="020F0600000000000000" pitchFamily="50" charset="-128"/>
                <a:ea typeface="HG丸ｺﾞｼｯｸM-PRO" panose="020F0600000000000000" pitchFamily="50" charset="-128"/>
              </a:rPr>
              <a:t>SNS</a:t>
            </a:r>
            <a:r>
              <a:rPr lang="ja-JP" altLang="en-US" dirty="0">
                <a:latin typeface="HG丸ｺﾞｼｯｸM-PRO" panose="020F0600000000000000" pitchFamily="50" charset="-128"/>
                <a:ea typeface="HG丸ｺﾞｼｯｸM-PRO" panose="020F0600000000000000" pitchFamily="50" charset="-128"/>
              </a:rPr>
              <a:t>で</a:t>
            </a:r>
            <a:r>
              <a:rPr lang="en-US" altLang="ja-JP" dirty="0">
                <a:latin typeface="HG丸ｺﾞｼｯｸM-PRO" panose="020F0600000000000000" pitchFamily="50" charset="-128"/>
                <a:ea typeface="HG丸ｺﾞｼｯｸM-PRO" panose="020F0600000000000000" pitchFamily="50" charset="-128"/>
              </a:rPr>
              <a:t>PR</a:t>
            </a:r>
          </a:p>
          <a:p>
            <a:r>
              <a:rPr lang="ja-JP" altLang="en-US" dirty="0">
                <a:latin typeface="HG丸ｺﾞｼｯｸM-PRO" panose="020F0600000000000000" pitchFamily="50" charset="-128"/>
                <a:ea typeface="HG丸ｺﾞｼｯｸM-PRO" panose="020F0600000000000000" pitchFamily="50" charset="-128"/>
              </a:rPr>
              <a:t>　　　企業の方針発表会や決起大会等のパーティ、昼間のビジネスランチ等に</a:t>
            </a:r>
            <a:r>
              <a:rPr lang="en-US" altLang="ja-JP" dirty="0">
                <a:latin typeface="HG丸ｺﾞｼｯｸM-PRO" panose="020F0600000000000000" pitchFamily="50" charset="-128"/>
                <a:ea typeface="HG丸ｺﾞｼｯｸM-PRO" panose="020F0600000000000000" pitchFamily="50" charset="-128"/>
              </a:rPr>
              <a:t>12</a:t>
            </a:r>
            <a:r>
              <a:rPr lang="ja-JP" altLang="en-US" dirty="0">
                <a:latin typeface="HG丸ｺﾞｼｯｸM-PRO" panose="020F0600000000000000" pitchFamily="50" charset="-128"/>
                <a:ea typeface="HG丸ｺﾞｼｯｸM-PRO" panose="020F0600000000000000" pitchFamily="50" charset="-128"/>
              </a:rPr>
              <a:t>階レストランを推奨　　　</a:t>
            </a:r>
          </a:p>
          <a:p>
            <a:r>
              <a:rPr lang="ja-JP" altLang="en-US" dirty="0">
                <a:latin typeface="HG丸ｺﾞｼｯｸM-PRO" panose="020F0600000000000000" pitchFamily="50" charset="-128"/>
                <a:ea typeface="HG丸ｺﾞｼｯｸM-PRO" panose="020F0600000000000000" pitchFamily="50" charset="-128"/>
              </a:rPr>
              <a:t>　　・サービス事業水準の高度化、均質化を進めるとともに、サービス内容及び提案方法について従業</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員に研修を実施し共有（新）</a:t>
            </a:r>
            <a:endParaRPr lang="en-US" altLang="ja-JP" dirty="0">
              <a:latin typeface="HG丸ｺﾞｼｯｸM-PRO" panose="020F0600000000000000" pitchFamily="50" charset="-128"/>
              <a:ea typeface="HG丸ｺﾞｼｯｸM-PRO" panose="020F0600000000000000" pitchFamily="50" charset="-128"/>
            </a:endParaRPr>
          </a:p>
          <a:p>
            <a:endParaRPr lang="ja-JP" altLang="en-US" dirty="0">
              <a:latin typeface="HG丸ｺﾞｼｯｸM-PRO" panose="020F0600000000000000" pitchFamily="50" charset="-128"/>
              <a:ea typeface="HG丸ｺﾞｼｯｸM-PRO" panose="020F0600000000000000" pitchFamily="50" charset="-128"/>
            </a:endParaRPr>
          </a:p>
          <a:p>
            <a:r>
              <a:rPr lang="en-US" altLang="ja-JP" sz="2000" b="1" dirty="0">
                <a:latin typeface="HG丸ｺﾞｼｯｸM-PRO" panose="020F0600000000000000" pitchFamily="50" charset="-128"/>
                <a:ea typeface="HG丸ｺﾞｼｯｸM-PRO" panose="020F0600000000000000" pitchFamily="50" charset="-128"/>
              </a:rPr>
              <a:t>(4)</a:t>
            </a:r>
            <a:r>
              <a:rPr lang="ja-JP" altLang="en-US" sz="2000" b="1" dirty="0">
                <a:latin typeface="HG丸ｺﾞｼｯｸM-PRO" panose="020F0600000000000000" pitchFamily="50" charset="-128"/>
                <a:ea typeface="HG丸ｺﾞｼｯｸM-PRO" panose="020F0600000000000000" pitchFamily="50" charset="-128"/>
              </a:rPr>
              <a:t>新サービス事業の開発</a:t>
            </a:r>
          </a:p>
          <a:p>
            <a:r>
              <a:rPr lang="ja-JP" altLang="en-US"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・エスカレーター、メインホールのホワイエの柱等を利用した広告の検討（新）</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・簡易な</a:t>
            </a:r>
            <a:r>
              <a:rPr lang="en-US" altLang="ja-JP" dirty="0">
                <a:latin typeface="HG丸ｺﾞｼｯｸM-PRO" panose="020F0600000000000000" pitchFamily="50" charset="-128"/>
                <a:ea typeface="HG丸ｺﾞｼｯｸM-PRO" panose="020F0600000000000000" pitchFamily="50" charset="-128"/>
              </a:rPr>
              <a:t>PCO</a:t>
            </a:r>
            <a:r>
              <a:rPr lang="ja-JP" altLang="en-US" dirty="0">
                <a:latin typeface="HG丸ｺﾞｼｯｸM-PRO" panose="020F0600000000000000" pitchFamily="50" charset="-128"/>
                <a:ea typeface="HG丸ｺﾞｼｯｸM-PRO" panose="020F0600000000000000" pitchFamily="50" charset="-128"/>
              </a:rPr>
              <a:t>業務の受託を検討（新）</a:t>
            </a:r>
          </a:p>
          <a:p>
            <a:r>
              <a:rPr lang="ja-JP" altLang="en-US" dirty="0">
                <a:latin typeface="HG丸ｺﾞｼｯｸM-PRO" panose="020F0600000000000000" pitchFamily="50" charset="-128"/>
                <a:ea typeface="HG丸ｺﾞｼｯｸM-PRO" panose="020F0600000000000000" pitchFamily="50" charset="-128"/>
              </a:rPr>
              <a:t>　　・リーガロイヤルホテル大阪（インターコンチネンタル・ホテルズ・グループと提携）が誘致する</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富裕層をターゲットにした催事の誘致、開催（ハイブランド商品の即売会等） （新）</a:t>
            </a:r>
          </a:p>
          <a:p>
            <a:r>
              <a:rPr lang="ja-JP" altLang="en-US" dirty="0">
                <a:latin typeface="HG丸ｺﾞｼｯｸM-PRO" panose="020F0600000000000000" pitchFamily="50" charset="-128"/>
                <a:ea typeface="HG丸ｺﾞｼｯｸM-PRO" panose="020F0600000000000000" pitchFamily="50" charset="-128"/>
              </a:rPr>
              <a:t>　　・低利用スペースの活用（会議室の増設、イベントスペースの確保等）の検討（新）</a:t>
            </a:r>
          </a:p>
          <a:p>
            <a:r>
              <a:rPr lang="ja-JP" altLang="en-US" dirty="0">
                <a:latin typeface="HG丸ｺﾞｼｯｸM-PRO" panose="020F0600000000000000" pitchFamily="50" charset="-128"/>
                <a:ea typeface="HG丸ｺﾞｼｯｸM-PRO" panose="020F0600000000000000" pitchFamily="50" charset="-128"/>
              </a:rPr>
              <a:t>　　・お客さまの声で収集した課題について、</a:t>
            </a:r>
            <a:r>
              <a:rPr lang="en-US" altLang="ja-JP" dirty="0" err="1">
                <a:latin typeface="HG丸ｺﾞｼｯｸM-PRO" panose="020F0600000000000000" pitchFamily="50" charset="-128"/>
                <a:ea typeface="HG丸ｺﾞｼｯｸM-PRO" panose="020F0600000000000000" pitchFamily="50" charset="-128"/>
              </a:rPr>
              <a:t>s&amp;e-OICC</a:t>
            </a:r>
            <a:r>
              <a:rPr lang="ja-JP" altLang="en-US" dirty="0">
                <a:latin typeface="HG丸ｺﾞｼｯｸM-PRO" panose="020F0600000000000000" pitchFamily="50" charset="-128"/>
                <a:ea typeface="HG丸ｺﾞｼｯｸM-PRO" panose="020F0600000000000000" pitchFamily="50" charset="-128"/>
              </a:rPr>
              <a:t>委員会で対策を検討し対応</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p>
        </p:txBody>
      </p:sp>
      <p:sp>
        <p:nvSpPr>
          <p:cNvPr id="10" name="スライド番号プレースホルダー 9"/>
          <p:cNvSpPr>
            <a:spLocks noGrp="1"/>
          </p:cNvSpPr>
          <p:nvPr>
            <p:ph type="sldNum" sz="quarter" idx="12"/>
          </p:nvPr>
        </p:nvSpPr>
        <p:spPr/>
        <p:txBody>
          <a:bodyPr/>
          <a:lstStyle/>
          <a:p>
            <a:fld id="{47C2D830-FFD5-47AA-B4D9-9B323812D1FB}" type="slidenum">
              <a:rPr kumimoji="1" lang="ja-JP" altLang="en-US" smtClean="0"/>
              <a:t>27</a:t>
            </a:fld>
            <a:endParaRPr kumimoji="1" lang="ja-JP" altLang="en-US"/>
          </a:p>
        </p:txBody>
      </p:sp>
    </p:spTree>
    <p:extLst>
      <p:ext uri="{BB962C8B-B14F-4D97-AF65-F5344CB8AC3E}">
        <p14:creationId xmlns:p14="http://schemas.microsoft.com/office/powerpoint/2010/main" val="3098720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989351"/>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4.</a:t>
            </a:r>
            <a:r>
              <a:rPr lang="ja-JP" altLang="en-US" sz="3200" b="1" dirty="0">
                <a:solidFill>
                  <a:schemeClr val="bg1"/>
                </a:solidFill>
                <a:latin typeface="+mn-ea"/>
                <a:ea typeface="+mn-ea"/>
              </a:rPr>
              <a:t>快適で安全・安心な魅力あふれる</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グランキューブ大阪</a:t>
            </a:r>
          </a:p>
        </p:txBody>
      </p:sp>
      <p:sp>
        <p:nvSpPr>
          <p:cNvPr id="5"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6" name="コンテンツ プレースホルダー 2"/>
          <p:cNvSpPr txBox="1">
            <a:spLocks/>
          </p:cNvSpPr>
          <p:nvPr/>
        </p:nvSpPr>
        <p:spPr>
          <a:xfrm>
            <a:off x="289424" y="989351"/>
            <a:ext cx="11613149" cy="20481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800" b="1" dirty="0">
                <a:solidFill>
                  <a:srgbClr val="FF0000"/>
                </a:solidFill>
                <a:latin typeface="HG丸ｺﾞｼｯｸM-PRO" panose="020F0600000000000000" pitchFamily="50" charset="-128"/>
                <a:ea typeface="HG丸ｺﾞｼｯｸM-PRO" panose="020F0600000000000000" pitchFamily="50" charset="-128"/>
              </a:rPr>
              <a:t>【</a:t>
            </a:r>
            <a:r>
              <a:rPr lang="ja-JP" altLang="en-US" sz="1800" b="1" dirty="0">
                <a:solidFill>
                  <a:srgbClr val="FF0000"/>
                </a:solidFill>
                <a:latin typeface="HG丸ｺﾞｼｯｸM-PRO" panose="020F0600000000000000" pitchFamily="50" charset="-128"/>
                <a:ea typeface="HG丸ｺﾞｼｯｸM-PRO" panose="020F0600000000000000" pitchFamily="50" charset="-128"/>
              </a:rPr>
              <a:t>課題と展望</a:t>
            </a:r>
            <a:r>
              <a:rPr lang="en-US" altLang="ja-JP" sz="1800" b="1" dirty="0">
                <a:solidFill>
                  <a:srgbClr val="FF000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b="1"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800" dirty="0">
                <a:solidFill>
                  <a:prstClr val="black"/>
                </a:solidFill>
                <a:latin typeface="HG丸ｺﾞｼｯｸM-PRO" panose="020F0600000000000000" pitchFamily="50" charset="-128"/>
                <a:ea typeface="HG丸ｺﾞｼｯｸM-PRO" panose="020F0600000000000000" pitchFamily="50" charset="-128"/>
              </a:rPr>
              <a:t>施設の施設間の競争で優位に立つためには、各種の</a:t>
            </a:r>
            <a:r>
              <a:rPr lang="en-US" altLang="ja-JP" sz="18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800" dirty="0">
                <a:solidFill>
                  <a:prstClr val="black"/>
                </a:solidFill>
                <a:latin typeface="HG丸ｺﾞｼｯｸM-PRO" panose="020F0600000000000000" pitchFamily="50" charset="-128"/>
                <a:ea typeface="HG丸ｺﾞｼｯｸM-PRO" panose="020F0600000000000000" pitchFamily="50" charset="-128"/>
              </a:rPr>
              <a:t>開催に適した施設・設備を備えている必要</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がある。グランキューブ大阪は、</a:t>
            </a:r>
            <a:r>
              <a:rPr lang="en-US" altLang="ja-JP" sz="1800" dirty="0">
                <a:solidFill>
                  <a:prstClr val="black"/>
                </a:solidFill>
                <a:latin typeface="HG丸ｺﾞｼｯｸM-PRO" panose="020F0600000000000000" pitchFamily="50" charset="-128"/>
                <a:ea typeface="HG丸ｺﾞｼｯｸM-PRO" panose="020F0600000000000000" pitchFamily="50" charset="-128"/>
              </a:rPr>
              <a:t>2000</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年の竣工以来</a:t>
            </a:r>
            <a:r>
              <a:rPr lang="en-US" altLang="ja-JP" sz="1800" dirty="0">
                <a:solidFill>
                  <a:prstClr val="black"/>
                </a:solidFill>
                <a:latin typeface="HG丸ｺﾞｼｯｸM-PRO" panose="020F0600000000000000" pitchFamily="50" charset="-128"/>
                <a:ea typeface="HG丸ｺﾞｼｯｸM-PRO" panose="020F0600000000000000" pitchFamily="50" charset="-128"/>
              </a:rPr>
              <a:t>20</a:t>
            </a:r>
            <a:r>
              <a:rPr lang="ja-JP" altLang="en-US" sz="1800" dirty="0">
                <a:solidFill>
                  <a:prstClr val="black"/>
                </a:solidFill>
                <a:latin typeface="HG丸ｺﾞｼｯｸM-PRO" panose="020F0600000000000000" pitchFamily="50" charset="-128"/>
                <a:ea typeface="HG丸ｺﾞｼｯｸM-PRO" panose="020F0600000000000000" pitchFamily="50" charset="-128"/>
              </a:rPr>
              <a:t>数年を経過し、大規模修繕の時期を迎えており、</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着実に大規模修繕を進め、施設・設備のアップデートを行わなければならない。また、最先端の</a:t>
            </a:r>
            <a:r>
              <a:rPr lang="en-US" altLang="ja-JP" sz="1800" dirty="0">
                <a:solidFill>
                  <a:prstClr val="black"/>
                </a:solidFill>
                <a:latin typeface="HG丸ｺﾞｼｯｸM-PRO" panose="020F0600000000000000" pitchFamily="50" charset="-128"/>
                <a:ea typeface="HG丸ｺﾞｼｯｸM-PRO" panose="020F0600000000000000" pitchFamily="50" charset="-128"/>
              </a:rPr>
              <a:t>AV</a:t>
            </a:r>
            <a:r>
              <a:rPr lang="ja-JP" altLang="en-US" sz="1800" dirty="0">
                <a:solidFill>
                  <a:prstClr val="black"/>
                </a:solidFill>
                <a:latin typeface="HG丸ｺﾞｼｯｸM-PRO" panose="020F0600000000000000" pitchFamily="50" charset="-128"/>
                <a:ea typeface="HG丸ｺﾞｼｯｸM-PRO" panose="020F0600000000000000" pitchFamily="50" charset="-128"/>
              </a:rPr>
              <a:t>機器、</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通信設備を整備し、会議環境をグレードアップする。</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さらに、施設・設備を整備し、運用するにあたっては、</a:t>
            </a:r>
            <a:r>
              <a:rPr lang="en-US" altLang="ja-JP" sz="1800" dirty="0">
                <a:solidFill>
                  <a:prstClr val="black"/>
                </a:solidFill>
                <a:latin typeface="HG丸ｺﾞｼｯｸM-PRO" panose="020F0600000000000000" pitchFamily="50" charset="-128"/>
                <a:ea typeface="HG丸ｺﾞｼｯｸM-PRO" panose="020F0600000000000000" pitchFamily="50" charset="-128"/>
              </a:rPr>
              <a:t>SDGs</a:t>
            </a:r>
            <a:r>
              <a:rPr lang="ja-JP" altLang="en-US" sz="1800" dirty="0">
                <a:solidFill>
                  <a:prstClr val="black"/>
                </a:solidFill>
                <a:latin typeface="HG丸ｺﾞｼｯｸM-PRO" panose="020F0600000000000000" pitchFamily="50" charset="-128"/>
                <a:ea typeface="HG丸ｺﾞｼｯｸM-PRO" panose="020F0600000000000000" pitchFamily="50" charset="-128"/>
              </a:rPr>
              <a:t>の推進に留意するとともに、地域との共生を</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深化させるよう努める。</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コンテンツ プレースホルダー 2"/>
          <p:cNvSpPr txBox="1">
            <a:spLocks/>
          </p:cNvSpPr>
          <p:nvPr/>
        </p:nvSpPr>
        <p:spPr>
          <a:xfrm>
            <a:off x="332752" y="3140833"/>
            <a:ext cx="6042790" cy="35806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2000" b="1" dirty="0">
                <a:solidFill>
                  <a:srgbClr val="00B050"/>
                </a:solidFill>
                <a:latin typeface="HG丸ｺﾞｼｯｸM-PRO" panose="020F0600000000000000" pitchFamily="50" charset="-128"/>
                <a:ea typeface="HG丸ｺﾞｼｯｸM-PRO" panose="020F0600000000000000" pitchFamily="50" charset="-128"/>
              </a:rPr>
              <a:t>【</a:t>
            </a:r>
            <a:r>
              <a:rPr lang="ja-JP" altLang="en-US" sz="2000" b="1" dirty="0">
                <a:solidFill>
                  <a:srgbClr val="00B050"/>
                </a:solidFill>
                <a:latin typeface="HG丸ｺﾞｼｯｸM-PRO" panose="020F0600000000000000" pitchFamily="50" charset="-128"/>
                <a:ea typeface="HG丸ｺﾞｼｯｸM-PRO" panose="020F0600000000000000" pitchFamily="50" charset="-128"/>
              </a:rPr>
              <a:t>これまでの取組み</a:t>
            </a:r>
            <a:r>
              <a:rPr lang="en-US" altLang="ja-JP" sz="2000" b="1" dirty="0">
                <a:solidFill>
                  <a:srgbClr val="00B05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①地下１階～</a:t>
            </a:r>
            <a:r>
              <a:rPr lang="en-US" altLang="ja-JP" sz="1800" dirty="0">
                <a:solidFill>
                  <a:prstClr val="black"/>
                </a:solidFill>
                <a:latin typeface="HG丸ｺﾞｼｯｸM-PRO" panose="020F0600000000000000" pitchFamily="50" charset="-128"/>
                <a:ea typeface="HG丸ｺﾞｼｯｸM-PRO" panose="020F0600000000000000" pitchFamily="50" charset="-128"/>
              </a:rPr>
              <a:t>2</a:t>
            </a:r>
            <a:r>
              <a:rPr lang="ja-JP" altLang="en-US" sz="1800" dirty="0">
                <a:solidFill>
                  <a:prstClr val="black"/>
                </a:solidFill>
                <a:latin typeface="HG丸ｺﾞｼｯｸM-PRO" panose="020F0600000000000000" pitchFamily="50" charset="-128"/>
                <a:ea typeface="HG丸ｺﾞｼｯｸM-PRO" panose="020F0600000000000000" pitchFamily="50" charset="-128"/>
              </a:rPr>
              <a:t>階リニューアル工事（</a:t>
            </a:r>
            <a:r>
              <a:rPr lang="en-US" altLang="ja-JP" sz="1800" dirty="0">
                <a:solidFill>
                  <a:prstClr val="black"/>
                </a:solidFill>
                <a:latin typeface="HG丸ｺﾞｼｯｸM-PRO" panose="020F0600000000000000" pitchFamily="50" charset="-128"/>
                <a:ea typeface="HG丸ｺﾞｼｯｸM-PRO" panose="020F0600000000000000" pitchFamily="50" charset="-128"/>
              </a:rPr>
              <a:t>2019</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②トイレのバリアフリー化推進（</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2021</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③プロジェクター</a:t>
            </a:r>
            <a:r>
              <a:rPr lang="ja-JP" altLang="en-US" sz="1600" dirty="0">
                <a:solidFill>
                  <a:prstClr val="black"/>
                </a:solidFill>
                <a:latin typeface="HG丸ｺﾞｼｯｸM-PRO" panose="020F0600000000000000" pitchFamily="50" charset="-128"/>
                <a:ea typeface="HG丸ｺﾞｼｯｸM-PRO" panose="020F0600000000000000" pitchFamily="50" charset="-128"/>
              </a:rPr>
              <a:t>（</a:t>
            </a:r>
            <a:r>
              <a:rPr lang="en-US" altLang="ja-JP" sz="1600" dirty="0">
                <a:solidFill>
                  <a:prstClr val="black"/>
                </a:solidFill>
                <a:latin typeface="HG丸ｺﾞｼｯｸM-PRO" panose="020F0600000000000000" pitchFamily="50" charset="-128"/>
                <a:ea typeface="HG丸ｺﾞｼｯｸM-PRO" panose="020F0600000000000000" pitchFamily="50" charset="-128"/>
              </a:rPr>
              <a:t>5</a:t>
            </a:r>
            <a:r>
              <a:rPr lang="ja-JP" altLang="en-US" sz="1600" dirty="0">
                <a:solidFill>
                  <a:prstClr val="black"/>
                </a:solidFill>
                <a:latin typeface="HG丸ｺﾞｼｯｸM-PRO" panose="020F0600000000000000" pitchFamily="50" charset="-128"/>
                <a:ea typeface="HG丸ｺﾞｼｯｸM-PRO" panose="020F0600000000000000" pitchFamily="50" charset="-128"/>
              </a:rPr>
              <a:t>万ルーメン）</a:t>
            </a:r>
            <a:r>
              <a:rPr lang="ja-JP" altLang="en-US" sz="1800" dirty="0">
                <a:solidFill>
                  <a:prstClr val="black"/>
                </a:solidFill>
                <a:latin typeface="HG丸ｺﾞｼｯｸM-PRO" panose="020F0600000000000000" pitchFamily="50" charset="-128"/>
                <a:ea typeface="HG丸ｺﾞｼｯｸM-PRO" panose="020F0600000000000000" pitchFamily="50" charset="-128"/>
              </a:rPr>
              <a:t>導入（</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2021</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④スマートトイレ（個室の空状況をスマホに通知）</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2021</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⑤館内サインのユニバーサル化（</a:t>
            </a:r>
            <a:r>
              <a:rPr lang="en-US" altLang="ja-JP" sz="1800" dirty="0">
                <a:solidFill>
                  <a:prstClr val="black"/>
                </a:solidFill>
                <a:latin typeface="HG丸ｺﾞｼｯｸM-PRO" panose="020F0600000000000000" pitchFamily="50" charset="-128"/>
                <a:ea typeface="HG丸ｺﾞｼｯｸM-PRO" panose="020F0600000000000000" pitchFamily="50" charset="-128"/>
              </a:rPr>
              <a:t>2019</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⑥利用申込、承認のオンライン化（</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2022</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年度）等</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en-US" altLang="ja-JP" sz="2000" b="1" dirty="0">
                <a:solidFill>
                  <a:srgbClr val="0070C0"/>
                </a:solidFill>
                <a:latin typeface="HG丸ｺﾞｼｯｸM-PRO" panose="020F0600000000000000" pitchFamily="50" charset="-128"/>
                <a:ea typeface="HG丸ｺﾞｼｯｸM-PRO" panose="020F0600000000000000" pitchFamily="50" charset="-128"/>
              </a:rPr>
              <a:t>【</a:t>
            </a:r>
            <a:r>
              <a:rPr lang="ja-JP" altLang="en-US" sz="2000" b="1" dirty="0">
                <a:solidFill>
                  <a:srgbClr val="0070C0"/>
                </a:solidFill>
                <a:latin typeface="HG丸ｺﾞｼｯｸM-PRO" panose="020F0600000000000000" pitchFamily="50" charset="-128"/>
                <a:ea typeface="HG丸ｺﾞｼｯｸM-PRO" panose="020F0600000000000000" pitchFamily="50" charset="-128"/>
              </a:rPr>
              <a:t>数値目標</a:t>
            </a:r>
            <a:r>
              <a:rPr lang="en-US" altLang="ja-JP" sz="2000" b="1" dirty="0">
                <a:solidFill>
                  <a:srgbClr val="0070C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2028</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　お客様満足度（再利用の意向）</a:t>
            </a:r>
            <a:r>
              <a:rPr lang="en-US" altLang="ja-JP" sz="1800" dirty="0">
                <a:solidFill>
                  <a:prstClr val="black"/>
                </a:solidFill>
                <a:latin typeface="HG丸ｺﾞｼｯｸM-PRO" panose="020F0600000000000000" pitchFamily="50" charset="-128"/>
                <a:ea typeface="HG丸ｺﾞｼｯｸM-PRO" panose="020F0600000000000000" pitchFamily="50" charset="-128"/>
              </a:rPr>
              <a:t>98</a:t>
            </a:r>
            <a:r>
              <a:rPr lang="ja-JP" altLang="en-US" sz="1800" dirty="0">
                <a:solidFill>
                  <a:prstClr val="black"/>
                </a:solidFill>
                <a:latin typeface="HG丸ｺﾞｼｯｸM-PRO" panose="020F0600000000000000" pitchFamily="50" charset="-128"/>
                <a:ea typeface="HG丸ｺﾞｼｯｸM-PRO" panose="020F0600000000000000" pitchFamily="50" charset="-128"/>
              </a:rPr>
              <a:t>％</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ja-JP" altLang="en-US" sz="1800" dirty="0">
                <a:latin typeface="HG丸ｺﾞｼｯｸM-PRO" panose="020F0600000000000000" pitchFamily="50" charset="-128"/>
                <a:ea typeface="HG丸ｺﾞｼｯｸM-PRO" panose="020F0600000000000000" pitchFamily="50" charset="-128"/>
              </a:rPr>
              <a:t>　（利用者の</a:t>
            </a:r>
            <a:r>
              <a:rPr lang="en-US" altLang="ja-JP" sz="1800" dirty="0">
                <a:latin typeface="HG丸ｺﾞｼｯｸM-PRO" panose="020F0600000000000000" pitchFamily="50" charset="-128"/>
                <a:ea typeface="HG丸ｺﾞｼｯｸM-PRO" panose="020F0600000000000000" pitchFamily="50" charset="-128"/>
              </a:rPr>
              <a:t>WEB</a:t>
            </a:r>
            <a:r>
              <a:rPr lang="ja-JP" altLang="en-US" sz="1800" dirty="0">
                <a:latin typeface="HG丸ｺﾞｼｯｸM-PRO" panose="020F0600000000000000" pitchFamily="50" charset="-128"/>
                <a:ea typeface="HG丸ｺﾞｼｯｸM-PRO" panose="020F0600000000000000" pitchFamily="50" charset="-128"/>
              </a:rPr>
              <a:t>アンケートによる）</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1800" dirty="0">
              <a:solidFill>
                <a:schemeClr val="accent2"/>
              </a:solidFill>
              <a:latin typeface="HG丸ｺﾞｼｯｸM-PRO" panose="020F0600000000000000" pitchFamily="50" charset="-128"/>
              <a:ea typeface="HG丸ｺﾞｼｯｸM-PRO" panose="020F0600000000000000" pitchFamily="50" charset="-128"/>
            </a:endParaRPr>
          </a:p>
        </p:txBody>
      </p:sp>
      <p:pic>
        <p:nvPicPr>
          <p:cNvPr id="10" name="図 9"/>
          <p:cNvPicPr>
            <a:picLocks noChangeAspect="1"/>
          </p:cNvPicPr>
          <p:nvPr/>
        </p:nvPicPr>
        <p:blipFill>
          <a:blip r:embed="rId2"/>
          <a:stretch>
            <a:fillRect/>
          </a:stretch>
        </p:blipFill>
        <p:spPr>
          <a:xfrm>
            <a:off x="9167080" y="3019890"/>
            <a:ext cx="2501974" cy="1677029"/>
          </a:xfrm>
          <a:prstGeom prst="rect">
            <a:avLst/>
          </a:prstGeom>
        </p:spPr>
      </p:pic>
      <p:pic>
        <p:nvPicPr>
          <p:cNvPr id="11" name="図 10"/>
          <p:cNvPicPr>
            <a:picLocks noChangeAspect="1"/>
          </p:cNvPicPr>
          <p:nvPr/>
        </p:nvPicPr>
        <p:blipFill>
          <a:blip r:embed="rId3"/>
          <a:stretch>
            <a:fillRect/>
          </a:stretch>
        </p:blipFill>
        <p:spPr>
          <a:xfrm>
            <a:off x="6520394" y="4868427"/>
            <a:ext cx="2509752" cy="1652631"/>
          </a:xfrm>
          <a:prstGeom prst="rect">
            <a:avLst/>
          </a:prstGeom>
        </p:spPr>
      </p:pic>
      <p:pic>
        <p:nvPicPr>
          <p:cNvPr id="12" name="図 11"/>
          <p:cNvPicPr>
            <a:picLocks noChangeAspect="1"/>
          </p:cNvPicPr>
          <p:nvPr/>
        </p:nvPicPr>
        <p:blipFill>
          <a:blip r:embed="rId4"/>
          <a:stretch>
            <a:fillRect/>
          </a:stretch>
        </p:blipFill>
        <p:spPr>
          <a:xfrm>
            <a:off x="6520394" y="3034120"/>
            <a:ext cx="2501974" cy="1666169"/>
          </a:xfrm>
          <a:prstGeom prst="rect">
            <a:avLst/>
          </a:prstGeom>
        </p:spPr>
      </p:pic>
      <p:sp>
        <p:nvSpPr>
          <p:cNvPr id="4" name="正方形/長方形 3"/>
          <p:cNvSpPr/>
          <p:nvPr/>
        </p:nvSpPr>
        <p:spPr>
          <a:xfrm>
            <a:off x="9174998" y="4868427"/>
            <a:ext cx="2377574" cy="954107"/>
          </a:xfrm>
          <a:prstGeom prst="rect">
            <a:avLst/>
          </a:prstGeom>
        </p:spPr>
        <p:txBody>
          <a:bodyPr wrap="none">
            <a:spAutoFit/>
          </a:bodyPr>
          <a:lstStyle/>
          <a:p>
            <a:r>
              <a:rPr lang="en-US" altLang="ja-JP" sz="1400" dirty="0">
                <a:solidFill>
                  <a:prstClr val="black"/>
                </a:solidFill>
                <a:latin typeface="+mn-ea"/>
              </a:rPr>
              <a:t>2019</a:t>
            </a:r>
            <a:r>
              <a:rPr lang="ja-JP" altLang="en-US" sz="1400" dirty="0">
                <a:solidFill>
                  <a:prstClr val="black"/>
                </a:solidFill>
                <a:latin typeface="+mn-ea"/>
              </a:rPr>
              <a:t>年度リニューアル工事</a:t>
            </a:r>
            <a:endParaRPr lang="en-US" altLang="ja-JP" sz="1400" dirty="0">
              <a:solidFill>
                <a:prstClr val="black"/>
              </a:solidFill>
              <a:latin typeface="+mn-ea"/>
            </a:endParaRPr>
          </a:p>
          <a:p>
            <a:r>
              <a:rPr lang="ja-JP" altLang="en-US" sz="1400" dirty="0">
                <a:solidFill>
                  <a:prstClr val="black"/>
                </a:solidFill>
                <a:latin typeface="+mn-ea"/>
              </a:rPr>
              <a:t>　　上左　</a:t>
            </a:r>
            <a:r>
              <a:rPr lang="en-US" altLang="ja-JP" sz="1400" dirty="0">
                <a:solidFill>
                  <a:prstClr val="black"/>
                </a:solidFill>
                <a:latin typeface="+mn-ea"/>
              </a:rPr>
              <a:t>2</a:t>
            </a:r>
            <a:r>
              <a:rPr lang="ja-JP" altLang="en-US" sz="1400" dirty="0">
                <a:solidFill>
                  <a:prstClr val="black"/>
                </a:solidFill>
                <a:latin typeface="+mn-ea"/>
              </a:rPr>
              <a:t>階</a:t>
            </a:r>
            <a:endParaRPr lang="en-US" altLang="ja-JP" sz="1400" dirty="0">
              <a:solidFill>
                <a:prstClr val="black"/>
              </a:solidFill>
              <a:latin typeface="+mn-ea"/>
            </a:endParaRPr>
          </a:p>
          <a:p>
            <a:r>
              <a:rPr lang="ja-JP" altLang="en-US" sz="1400" dirty="0">
                <a:solidFill>
                  <a:prstClr val="black"/>
                </a:solidFill>
                <a:latin typeface="+mn-ea"/>
              </a:rPr>
              <a:t>　　上右　</a:t>
            </a:r>
            <a:r>
              <a:rPr lang="en-US" altLang="ja-JP" sz="1400" dirty="0">
                <a:solidFill>
                  <a:prstClr val="black"/>
                </a:solidFill>
                <a:latin typeface="+mn-ea"/>
              </a:rPr>
              <a:t>1</a:t>
            </a:r>
            <a:r>
              <a:rPr lang="ja-JP" altLang="en-US" sz="1400" dirty="0">
                <a:solidFill>
                  <a:prstClr val="black"/>
                </a:solidFill>
                <a:latin typeface="+mn-ea"/>
              </a:rPr>
              <a:t>階</a:t>
            </a:r>
            <a:endParaRPr lang="en-US" altLang="ja-JP" sz="1400" dirty="0">
              <a:solidFill>
                <a:prstClr val="black"/>
              </a:solidFill>
              <a:latin typeface="+mn-ea"/>
            </a:endParaRPr>
          </a:p>
          <a:p>
            <a:r>
              <a:rPr lang="ja-JP" altLang="en-US" sz="1400" dirty="0">
                <a:solidFill>
                  <a:prstClr val="black"/>
                </a:solidFill>
                <a:latin typeface="+mn-ea"/>
              </a:rPr>
              <a:t>　　下　 </a:t>
            </a:r>
            <a:r>
              <a:rPr lang="en-US" altLang="ja-JP" sz="1400" dirty="0">
                <a:solidFill>
                  <a:prstClr val="black"/>
                </a:solidFill>
                <a:latin typeface="+mn-ea"/>
              </a:rPr>
              <a:t>B1</a:t>
            </a:r>
            <a:r>
              <a:rPr lang="ja-JP" altLang="en-US" sz="1400" dirty="0">
                <a:solidFill>
                  <a:prstClr val="black"/>
                </a:solidFill>
                <a:latin typeface="+mn-ea"/>
              </a:rPr>
              <a:t>階</a:t>
            </a:r>
            <a:endParaRPr lang="en-US" altLang="ja-JP" sz="1200" dirty="0">
              <a:solidFill>
                <a:prstClr val="black"/>
              </a:solidFill>
              <a:latin typeface="+mn-ea"/>
            </a:endParaRPr>
          </a:p>
        </p:txBody>
      </p:sp>
      <p:sp>
        <p:nvSpPr>
          <p:cNvPr id="15" name="スライド番号プレースホルダー 14"/>
          <p:cNvSpPr>
            <a:spLocks noGrp="1"/>
          </p:cNvSpPr>
          <p:nvPr>
            <p:ph type="sldNum" sz="quarter" idx="12"/>
          </p:nvPr>
        </p:nvSpPr>
        <p:spPr/>
        <p:txBody>
          <a:bodyPr/>
          <a:lstStyle/>
          <a:p>
            <a:fld id="{47C2D830-FFD5-47AA-B4D9-9B323812D1FB}" type="slidenum">
              <a:rPr kumimoji="1" lang="ja-JP" altLang="en-US" smtClean="0"/>
              <a:t>28</a:t>
            </a:fld>
            <a:endParaRPr kumimoji="1" lang="ja-JP" altLang="en-US" dirty="0"/>
          </a:p>
        </p:txBody>
      </p:sp>
    </p:spTree>
    <p:extLst>
      <p:ext uri="{BB962C8B-B14F-4D97-AF65-F5344CB8AC3E}">
        <p14:creationId xmlns:p14="http://schemas.microsoft.com/office/powerpoint/2010/main" val="3856971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595223"/>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中期経営計画（</a:t>
            </a:r>
            <a:r>
              <a:rPr lang="en-US" altLang="ja-JP" sz="3200" b="1" dirty="0">
                <a:solidFill>
                  <a:schemeClr val="bg1"/>
                </a:solidFill>
                <a:latin typeface="+mn-ea"/>
                <a:ea typeface="+mn-ea"/>
              </a:rPr>
              <a:t>2024-2028</a:t>
            </a:r>
            <a:r>
              <a:rPr lang="ja-JP" altLang="en-US" sz="3200" b="1" dirty="0">
                <a:solidFill>
                  <a:schemeClr val="bg1"/>
                </a:solidFill>
                <a:latin typeface="+mn-ea"/>
                <a:ea typeface="+mn-ea"/>
              </a:rPr>
              <a:t>）目次</a:t>
            </a:r>
          </a:p>
        </p:txBody>
      </p:sp>
      <p:sp>
        <p:nvSpPr>
          <p:cNvPr id="4" name="コンテンツ プレースホルダー 2"/>
          <p:cNvSpPr txBox="1">
            <a:spLocks/>
          </p:cNvSpPr>
          <p:nvPr/>
        </p:nvSpPr>
        <p:spPr>
          <a:xfrm>
            <a:off x="603850" y="595224"/>
            <a:ext cx="11145328" cy="587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200"/>
              </a:lnSpc>
              <a:buFont typeface="Arial" panose="020B0604020202020204" pitchFamily="34" charset="0"/>
              <a:buNone/>
            </a:pPr>
            <a:endParaRPr lang="ja-JP" altLang="en-US" dirty="0"/>
          </a:p>
        </p:txBody>
      </p:sp>
      <p:sp>
        <p:nvSpPr>
          <p:cNvPr id="5" name="コンテンツ プレースホルダー 2"/>
          <p:cNvSpPr txBox="1">
            <a:spLocks/>
          </p:cNvSpPr>
          <p:nvPr/>
        </p:nvSpPr>
        <p:spPr>
          <a:xfrm>
            <a:off x="592350" y="947268"/>
            <a:ext cx="5492150" cy="51704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2000" b="1" dirty="0">
                <a:latin typeface="HG丸ｺﾞｼｯｸM-PRO" panose="020F0600000000000000" pitchFamily="50" charset="-128"/>
                <a:ea typeface="HG丸ｺﾞｼｯｸM-PRO" panose="020F0600000000000000" pitchFamily="50" charset="-128"/>
              </a:rPr>
              <a:t>Ⅰ</a:t>
            </a:r>
            <a:r>
              <a:rPr lang="ja-JP" altLang="en-US" sz="2000" b="1" dirty="0">
                <a:latin typeface="HG丸ｺﾞｼｯｸM-PRO" panose="020F0600000000000000" pitchFamily="50" charset="-128"/>
                <a:ea typeface="HG丸ｺﾞｼｯｸM-PRO" panose="020F0600000000000000" pitchFamily="50" charset="-128"/>
              </a:rPr>
              <a:t>中期経営計画の位置づけ</a:t>
            </a:r>
            <a:endParaRPr lang="en-US" altLang="ja-JP" sz="2000" b="1"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en-US" altLang="ja-JP" sz="2000" b="1" dirty="0">
                <a:latin typeface="HG丸ｺﾞｼｯｸM-PRO" panose="020F0600000000000000" pitchFamily="50" charset="-128"/>
                <a:ea typeface="HG丸ｺﾞｼｯｸM-PRO" panose="020F0600000000000000" pitchFamily="50" charset="-128"/>
              </a:rPr>
              <a:t>Ⅱ</a:t>
            </a:r>
            <a:r>
              <a:rPr lang="ja-JP" altLang="en-US" sz="2000" b="1" dirty="0">
                <a:latin typeface="HG丸ｺﾞｼｯｸM-PRO" panose="020F0600000000000000" pitchFamily="50" charset="-128"/>
                <a:ea typeface="HG丸ｺﾞｼｯｸM-PRO" panose="020F0600000000000000" pitchFamily="50" charset="-128"/>
              </a:rPr>
              <a:t>環境の変化と当社の取組み</a:t>
            </a:r>
            <a:endParaRPr lang="en-US" altLang="ja-JP" sz="2000" b="1" dirty="0">
              <a:latin typeface="HG丸ｺﾞｼｯｸM-PRO" panose="020F0600000000000000" pitchFamily="50" charset="-128"/>
              <a:ea typeface="HG丸ｺﾞｼｯｸM-PRO" panose="020F0600000000000000" pitchFamily="50" charset="-128"/>
            </a:endParaRPr>
          </a:p>
          <a:p>
            <a:pPr marL="0" indent="0">
              <a:lnSpc>
                <a:spcPct val="100000"/>
              </a:lnSpc>
              <a:buFont typeface="Arial" panose="020B0604020202020204" pitchFamily="34" charset="0"/>
              <a:buNone/>
            </a:pPr>
            <a:r>
              <a:rPr lang="en-US" altLang="ja-JP" sz="2000" b="1" dirty="0">
                <a:latin typeface="HG丸ｺﾞｼｯｸM-PRO" panose="020F0600000000000000" pitchFamily="50" charset="-128"/>
                <a:ea typeface="HG丸ｺﾞｼｯｸM-PRO" panose="020F0600000000000000" pitchFamily="50" charset="-128"/>
              </a:rPr>
              <a:t>Ⅲ</a:t>
            </a:r>
            <a:r>
              <a:rPr lang="ja-JP" altLang="en-US" sz="2000" b="1" dirty="0">
                <a:latin typeface="HG丸ｺﾞｼｯｸM-PRO" panose="020F0600000000000000" pitchFamily="50" charset="-128"/>
                <a:ea typeface="HG丸ｺﾞｼｯｸM-PRO" panose="020F0600000000000000" pitchFamily="50" charset="-128"/>
              </a:rPr>
              <a:t>新たな戦略</a:t>
            </a:r>
            <a:endParaRPr lang="en-US" altLang="ja-JP" sz="2000" b="1"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b="1" dirty="0">
                <a:latin typeface="HG丸ｺﾞｼｯｸM-PRO" panose="020F0600000000000000" pitchFamily="50" charset="-128"/>
                <a:ea typeface="HG丸ｺﾞｼｯｸM-PRO" panose="020F0600000000000000" pitchFamily="50" charset="-128"/>
              </a:rPr>
              <a:t>　</a:t>
            </a:r>
            <a:r>
              <a:rPr lang="en-US" altLang="ja-JP" sz="1800" b="1" dirty="0">
                <a:latin typeface="HG丸ｺﾞｼｯｸM-PRO" panose="020F0600000000000000" pitchFamily="50" charset="-128"/>
                <a:ea typeface="HG丸ｺﾞｼｯｸM-PRO" panose="020F0600000000000000" pitchFamily="50" charset="-128"/>
              </a:rPr>
              <a:t>1. 2025</a:t>
            </a:r>
            <a:r>
              <a:rPr lang="ja-JP" altLang="en-US" sz="1800" b="1" dirty="0">
                <a:latin typeface="HG丸ｺﾞｼｯｸM-PRO" panose="020F0600000000000000" pitchFamily="50" charset="-128"/>
                <a:ea typeface="HG丸ｺﾞｼｯｸM-PRO" panose="020F0600000000000000" pitchFamily="50" charset="-128"/>
              </a:rPr>
              <a:t>年大阪・関西万博を起爆剤にアジア有　</a:t>
            </a:r>
            <a:endParaRPr lang="en-US" altLang="ja-JP" sz="1800" b="1"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b="1" dirty="0">
                <a:latin typeface="HG丸ｺﾞｼｯｸM-PRO" panose="020F0600000000000000" pitchFamily="50" charset="-128"/>
                <a:ea typeface="HG丸ｺﾞｼｯｸM-PRO" panose="020F0600000000000000" pitchFamily="50" charset="-128"/>
              </a:rPr>
              <a:t>　　数の都市型</a:t>
            </a:r>
            <a:r>
              <a:rPr lang="en-US" altLang="ja-JP" sz="1800" b="1" dirty="0">
                <a:latin typeface="HG丸ｺﾞｼｯｸM-PRO" panose="020F0600000000000000" pitchFamily="50" charset="-128"/>
                <a:ea typeface="HG丸ｺﾞｼｯｸM-PRO" panose="020F0600000000000000" pitchFamily="50" charset="-128"/>
              </a:rPr>
              <a:t>MICE</a:t>
            </a:r>
            <a:r>
              <a:rPr lang="ja-JP" altLang="en-US" sz="1800" b="1" dirty="0">
                <a:latin typeface="HG丸ｺﾞｼｯｸM-PRO" panose="020F0600000000000000" pitchFamily="50" charset="-128"/>
                <a:ea typeface="HG丸ｺﾞｼｯｸM-PRO" panose="020F0600000000000000" pitchFamily="50" charset="-128"/>
              </a:rPr>
              <a:t>施設を目指す</a:t>
            </a:r>
            <a:endParaRPr lang="en-US" altLang="ja-JP" sz="1800" b="1"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b="1" dirty="0">
                <a:latin typeface="HG丸ｺﾞｼｯｸM-PRO" panose="020F0600000000000000" pitchFamily="50" charset="-128"/>
                <a:ea typeface="HG丸ｺﾞｼｯｸM-PRO" panose="020F0600000000000000" pitchFamily="50" charset="-128"/>
              </a:rPr>
              <a:t>　</a:t>
            </a:r>
            <a:r>
              <a:rPr lang="en-US" altLang="ja-JP" sz="1800" b="1" dirty="0">
                <a:latin typeface="HG丸ｺﾞｼｯｸM-PRO" panose="020F0600000000000000" pitchFamily="50" charset="-128"/>
                <a:ea typeface="HG丸ｺﾞｼｯｸM-PRO" panose="020F0600000000000000" pitchFamily="50" charset="-128"/>
              </a:rPr>
              <a:t>2.</a:t>
            </a:r>
            <a:r>
              <a:rPr lang="ja-JP" altLang="en-US" sz="1800" b="1" dirty="0">
                <a:latin typeface="HG丸ｺﾞｼｯｸM-PRO" panose="020F0600000000000000" pitchFamily="50" charset="-128"/>
                <a:ea typeface="HG丸ｺﾞｼｯｸM-PRO" panose="020F0600000000000000" pitchFamily="50" charset="-128"/>
              </a:rPr>
              <a:t>進化したマーケティングによる施設稼働率</a:t>
            </a:r>
            <a:endParaRPr lang="en-US" altLang="ja-JP" sz="1800" b="1"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b="1" dirty="0">
                <a:latin typeface="HG丸ｺﾞｼｯｸM-PRO" panose="020F0600000000000000" pitchFamily="50" charset="-128"/>
                <a:ea typeface="HG丸ｺﾞｼｯｸM-PRO" panose="020F0600000000000000" pitchFamily="50" charset="-128"/>
              </a:rPr>
              <a:t>　　と収益の向上</a:t>
            </a:r>
            <a:endParaRPr lang="en-US" altLang="ja-JP" sz="1800" b="1" dirty="0">
              <a:latin typeface="HG丸ｺﾞｼｯｸM-PRO" panose="020F0600000000000000" pitchFamily="50" charset="-128"/>
              <a:ea typeface="HG丸ｺﾞｼｯｸM-PRO" panose="020F0600000000000000" pitchFamily="50" charset="-128"/>
            </a:endParaRPr>
          </a:p>
          <a:p>
            <a:pPr marL="0" lvl="0" indent="0">
              <a:lnSpc>
                <a:spcPct val="100000"/>
              </a:lnSpc>
              <a:spcBef>
                <a:spcPts val="0"/>
              </a:spcBef>
              <a:buNone/>
            </a:pPr>
            <a:r>
              <a:rPr lang="ja-JP" altLang="en-US" sz="1700" b="1" dirty="0">
                <a:solidFill>
                  <a:prstClr val="black"/>
                </a:solidFill>
                <a:latin typeface="HG丸ｺﾞｼｯｸM-PRO" panose="020F0600000000000000" pitchFamily="50" charset="-128"/>
                <a:ea typeface="HG丸ｺﾞｼｯｸM-PRO" panose="020F0600000000000000" pitchFamily="50" charset="-128"/>
              </a:rPr>
              <a:t>　</a:t>
            </a:r>
            <a:endParaRPr lang="en-US" altLang="ja-JP" sz="1700" b="1" dirty="0">
              <a:solidFill>
                <a:prstClr val="black"/>
              </a:solidFill>
              <a:latin typeface="HG丸ｺﾞｼｯｸM-PRO" panose="020F0600000000000000" pitchFamily="50" charset="-128"/>
              <a:ea typeface="HG丸ｺﾞｼｯｸM-PRO" panose="020F0600000000000000" pitchFamily="50" charset="-128"/>
            </a:endParaRPr>
          </a:p>
          <a:p>
            <a:pPr marL="0" lvl="0" indent="0">
              <a:lnSpc>
                <a:spcPct val="100000"/>
              </a:lnSpc>
              <a:spcBef>
                <a:spcPts val="0"/>
              </a:spcBef>
              <a:buNone/>
            </a:pPr>
            <a:r>
              <a:rPr lang="ja-JP" altLang="en-US" sz="1800" b="1" dirty="0">
                <a:solidFill>
                  <a:prstClr val="black"/>
                </a:solidFill>
                <a:latin typeface="HG丸ｺﾞｼｯｸM-PRO" panose="020F0600000000000000" pitchFamily="50" charset="-128"/>
                <a:ea typeface="HG丸ｺﾞｼｯｸM-PRO" panose="020F0600000000000000" pitchFamily="50" charset="-128"/>
              </a:rPr>
              <a:t>　</a:t>
            </a:r>
            <a:r>
              <a:rPr lang="en-US" altLang="ja-JP" sz="1800" b="1" dirty="0">
                <a:solidFill>
                  <a:prstClr val="black"/>
                </a:solidFill>
                <a:latin typeface="HG丸ｺﾞｼｯｸM-PRO" panose="020F0600000000000000" pitchFamily="50" charset="-128"/>
                <a:ea typeface="HG丸ｺﾞｼｯｸM-PRO" panose="020F0600000000000000" pitchFamily="50" charset="-128"/>
              </a:rPr>
              <a:t>3.</a:t>
            </a:r>
            <a:r>
              <a:rPr lang="ja-JP" altLang="en-US" sz="1800" b="1" dirty="0">
                <a:solidFill>
                  <a:prstClr val="black"/>
                </a:solidFill>
                <a:latin typeface="HG丸ｺﾞｼｯｸM-PRO" panose="020F0600000000000000" pitchFamily="50" charset="-128"/>
                <a:ea typeface="HG丸ｺﾞｼｯｸM-PRO" panose="020F0600000000000000" pitchFamily="50" charset="-128"/>
              </a:rPr>
              <a:t>最適なサービスプラットフォームの構築に</a:t>
            </a: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0" lvl="0" indent="0">
              <a:lnSpc>
                <a:spcPct val="100000"/>
              </a:lnSpc>
              <a:spcBef>
                <a:spcPts val="0"/>
              </a:spcBef>
              <a:buNone/>
            </a:pPr>
            <a:r>
              <a:rPr lang="ja-JP" altLang="en-US" sz="1800" b="1" dirty="0">
                <a:solidFill>
                  <a:prstClr val="black"/>
                </a:solidFill>
                <a:latin typeface="HG丸ｺﾞｼｯｸM-PRO" panose="020F0600000000000000" pitchFamily="50" charset="-128"/>
                <a:ea typeface="HG丸ｺﾞｼｯｸM-PRO" panose="020F0600000000000000" pitchFamily="50" charset="-128"/>
              </a:rPr>
              <a:t>　　よるサービス事業の強化</a:t>
            </a: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0" lvl="0" indent="0">
              <a:lnSpc>
                <a:spcPct val="100000"/>
              </a:lnSpc>
              <a:spcBef>
                <a:spcPts val="0"/>
              </a:spcBef>
              <a:buNone/>
            </a:pP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0" lvl="0" indent="0">
              <a:lnSpc>
                <a:spcPct val="100000"/>
              </a:lnSpc>
              <a:spcBef>
                <a:spcPts val="0"/>
              </a:spcBef>
              <a:buNone/>
            </a:pPr>
            <a:r>
              <a:rPr lang="ja-JP" altLang="en-US" sz="1800" b="1" dirty="0">
                <a:solidFill>
                  <a:prstClr val="black"/>
                </a:solidFill>
                <a:latin typeface="HG丸ｺﾞｼｯｸM-PRO" panose="020F0600000000000000" pitchFamily="50" charset="-128"/>
                <a:ea typeface="HG丸ｺﾞｼｯｸM-PRO" panose="020F0600000000000000" pitchFamily="50" charset="-128"/>
              </a:rPr>
              <a:t>　</a:t>
            </a:r>
            <a:r>
              <a:rPr lang="en-US" altLang="ja-JP" sz="1800" b="1" dirty="0">
                <a:solidFill>
                  <a:prstClr val="black"/>
                </a:solidFill>
                <a:latin typeface="HG丸ｺﾞｼｯｸM-PRO" panose="020F0600000000000000" pitchFamily="50" charset="-128"/>
                <a:ea typeface="HG丸ｺﾞｼｯｸM-PRO" panose="020F0600000000000000" pitchFamily="50" charset="-128"/>
              </a:rPr>
              <a:t>4.</a:t>
            </a:r>
            <a:r>
              <a:rPr lang="ja-JP" altLang="en-US" sz="1800" b="1" dirty="0">
                <a:solidFill>
                  <a:prstClr val="black"/>
                </a:solidFill>
                <a:latin typeface="HG丸ｺﾞｼｯｸM-PRO" panose="020F0600000000000000" pitchFamily="50" charset="-128"/>
                <a:ea typeface="HG丸ｺﾞｼｯｸM-PRO" panose="020F0600000000000000" pitchFamily="50" charset="-128"/>
              </a:rPr>
              <a:t>快適で安全・安心な魅力あふれるグラン</a:t>
            </a: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0" lvl="0" indent="0">
              <a:lnSpc>
                <a:spcPct val="100000"/>
              </a:lnSpc>
              <a:spcBef>
                <a:spcPts val="0"/>
              </a:spcBef>
              <a:buNone/>
            </a:pPr>
            <a:r>
              <a:rPr lang="ja-JP" altLang="en-US" sz="1800" b="1" dirty="0">
                <a:solidFill>
                  <a:prstClr val="black"/>
                </a:solidFill>
                <a:latin typeface="HG丸ｺﾞｼｯｸM-PRO" panose="020F0600000000000000" pitchFamily="50" charset="-128"/>
                <a:ea typeface="HG丸ｺﾞｼｯｸM-PRO" panose="020F0600000000000000" pitchFamily="50" charset="-128"/>
              </a:rPr>
              <a:t>　　キューブ大阪</a:t>
            </a: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0" lvl="0" indent="0">
              <a:lnSpc>
                <a:spcPct val="100000"/>
              </a:lnSpc>
              <a:spcBef>
                <a:spcPts val="0"/>
              </a:spcBef>
              <a:buNone/>
            </a:pP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0" lvl="0" indent="0">
              <a:lnSpc>
                <a:spcPct val="100000"/>
              </a:lnSpc>
              <a:spcBef>
                <a:spcPts val="0"/>
              </a:spcBef>
              <a:buNone/>
            </a:pPr>
            <a:r>
              <a:rPr lang="ja-JP" altLang="en-US" sz="1800" b="1" dirty="0">
                <a:solidFill>
                  <a:prstClr val="black"/>
                </a:solidFill>
                <a:latin typeface="HG丸ｺﾞｼｯｸM-PRO" panose="020F0600000000000000" pitchFamily="50" charset="-128"/>
                <a:ea typeface="HG丸ｺﾞｼｯｸM-PRO" panose="020F0600000000000000" pitchFamily="50" charset="-128"/>
              </a:rPr>
              <a:t>　</a:t>
            </a:r>
            <a:r>
              <a:rPr lang="en-US" altLang="ja-JP" sz="1800" b="1" dirty="0">
                <a:solidFill>
                  <a:prstClr val="black"/>
                </a:solidFill>
                <a:latin typeface="HG丸ｺﾞｼｯｸM-PRO" panose="020F0600000000000000" pitchFamily="50" charset="-128"/>
                <a:ea typeface="HG丸ｺﾞｼｯｸM-PRO" panose="020F0600000000000000" pitchFamily="50" charset="-128"/>
              </a:rPr>
              <a:t>5.</a:t>
            </a:r>
            <a:r>
              <a:rPr lang="ja-JP" altLang="en-US" sz="1800" b="1" dirty="0">
                <a:solidFill>
                  <a:prstClr val="black"/>
                </a:solidFill>
                <a:latin typeface="HG丸ｺﾞｼｯｸM-PRO" panose="020F0600000000000000" pitchFamily="50" charset="-128"/>
                <a:ea typeface="HG丸ｺﾞｼｯｸM-PRO" panose="020F0600000000000000" pitchFamily="50" charset="-128"/>
              </a:rPr>
              <a:t>自立した社員による組織の活性化と業務改善</a:t>
            </a:r>
            <a:endParaRPr lang="ja-JP" altLang="en-US" sz="1800" dirty="0">
              <a:latin typeface="HG丸ｺﾞｼｯｸM-PRO" panose="020F0600000000000000" pitchFamily="50" charset="-128"/>
              <a:ea typeface="HG丸ｺﾞｼｯｸM-PRO" panose="020F0600000000000000" pitchFamily="50" charset="-128"/>
            </a:endParaRPr>
          </a:p>
        </p:txBody>
      </p:sp>
      <p:sp>
        <p:nvSpPr>
          <p:cNvPr id="6" name="コンテンツ プレースホルダー 2"/>
          <p:cNvSpPr txBox="1">
            <a:spLocks/>
          </p:cNvSpPr>
          <p:nvPr/>
        </p:nvSpPr>
        <p:spPr>
          <a:xfrm>
            <a:off x="6538822" y="947268"/>
            <a:ext cx="5221856" cy="15049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2000" b="1" dirty="0">
                <a:latin typeface="HG丸ｺﾞｼｯｸM-PRO" panose="020F0600000000000000" pitchFamily="50" charset="-128"/>
                <a:ea typeface="HG丸ｺﾞｼｯｸM-PRO" panose="020F0600000000000000" pitchFamily="50" charset="-128"/>
              </a:rPr>
              <a:t>Ⅳ</a:t>
            </a:r>
            <a:r>
              <a:rPr lang="ja-JP" altLang="en-US" sz="2000" b="1" dirty="0">
                <a:latin typeface="HG丸ｺﾞｼｯｸM-PRO" panose="020F0600000000000000" pitchFamily="50" charset="-128"/>
                <a:ea typeface="HG丸ｺﾞｼｯｸM-PRO" panose="020F0600000000000000" pitchFamily="50" charset="-128"/>
              </a:rPr>
              <a:t>機能強化・修繕計画</a:t>
            </a:r>
            <a:endParaRPr lang="en-US" altLang="ja-JP" sz="2000" b="1"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en-US" altLang="ja-JP" sz="2000" b="1" dirty="0">
                <a:latin typeface="HG丸ｺﾞｼｯｸM-PRO" panose="020F0600000000000000" pitchFamily="50" charset="-128"/>
                <a:ea typeface="HG丸ｺﾞｼｯｸM-PRO" panose="020F0600000000000000" pitchFamily="50" charset="-128"/>
              </a:rPr>
              <a:t>Ⅴ</a:t>
            </a:r>
            <a:r>
              <a:rPr lang="ja-JP" altLang="en-US" sz="2000" b="1" dirty="0">
                <a:latin typeface="HG丸ｺﾞｼｯｸM-PRO" panose="020F0600000000000000" pitchFamily="50" charset="-128"/>
                <a:ea typeface="HG丸ｺﾞｼｯｸM-PRO" panose="020F0600000000000000" pitchFamily="50" charset="-128"/>
              </a:rPr>
              <a:t>収支計画</a:t>
            </a:r>
            <a:endParaRPr lang="en-US" altLang="ja-JP" sz="2000" b="1"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en-US" altLang="ja-JP" sz="2000" b="1" dirty="0">
                <a:latin typeface="HG丸ｺﾞｼｯｸM-PRO" panose="020F0600000000000000" pitchFamily="50" charset="-128"/>
                <a:ea typeface="HG丸ｺﾞｼｯｸM-PRO" panose="020F0600000000000000" pitchFamily="50" charset="-128"/>
              </a:rPr>
              <a:t>Ⅵ</a:t>
            </a:r>
            <a:r>
              <a:rPr lang="ja-JP" altLang="en-US" sz="2000" b="1" dirty="0">
                <a:latin typeface="HG丸ｺﾞｼｯｸM-PRO" panose="020F0600000000000000" pitchFamily="50" charset="-128"/>
                <a:ea typeface="HG丸ｺﾞｼｯｸM-PRO" panose="020F0600000000000000" pitchFamily="50" charset="-128"/>
              </a:rPr>
              <a:t>数値目標（</a:t>
            </a:r>
            <a:r>
              <a:rPr lang="en-US" altLang="ja-JP" sz="2000" b="1" dirty="0">
                <a:latin typeface="HG丸ｺﾞｼｯｸM-PRO" panose="020F0600000000000000" pitchFamily="50" charset="-128"/>
                <a:ea typeface="HG丸ｺﾞｼｯｸM-PRO" panose="020F0600000000000000" pitchFamily="50" charset="-128"/>
              </a:rPr>
              <a:t>KGI/KPI)</a:t>
            </a:r>
          </a:p>
        </p:txBody>
      </p:sp>
      <p:sp>
        <p:nvSpPr>
          <p:cNvPr id="11" name="スライド番号プレースホルダー 10"/>
          <p:cNvSpPr>
            <a:spLocks noGrp="1"/>
          </p:cNvSpPr>
          <p:nvPr>
            <p:ph type="sldNum" sz="quarter" idx="12"/>
          </p:nvPr>
        </p:nvSpPr>
        <p:spPr/>
        <p:txBody>
          <a:bodyPr/>
          <a:lstStyle/>
          <a:p>
            <a:fld id="{47C2D830-FFD5-47AA-B4D9-9B323812D1FB}" type="slidenum">
              <a:rPr kumimoji="1" lang="ja-JP" altLang="en-US" smtClean="0"/>
              <a:t>2</a:t>
            </a:fld>
            <a:endParaRPr kumimoji="1" lang="ja-JP" altLang="en-US" dirty="0"/>
          </a:p>
        </p:txBody>
      </p:sp>
    </p:spTree>
    <p:extLst>
      <p:ext uri="{BB962C8B-B14F-4D97-AF65-F5344CB8AC3E}">
        <p14:creationId xmlns:p14="http://schemas.microsoft.com/office/powerpoint/2010/main" val="2526630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1"/>
            <a:ext cx="12192000" cy="894916"/>
          </a:xfrm>
          <a:prstGeom prst="rect">
            <a:avLst/>
          </a:prstGeom>
          <a:solidFill>
            <a:srgbClr val="002060"/>
          </a:solidFill>
        </p:spPr>
        <p:txBody>
          <a:bodyP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4.</a:t>
            </a:r>
            <a:r>
              <a:rPr lang="ja-JP" altLang="en-US" sz="3200" b="1" dirty="0">
                <a:solidFill>
                  <a:schemeClr val="bg1"/>
                </a:solidFill>
                <a:latin typeface="+mn-ea"/>
                <a:ea typeface="+mn-ea"/>
              </a:rPr>
              <a:t>快適で安全・安心な魅力あふれる</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グランキューブ大阪</a:t>
            </a:r>
          </a:p>
        </p:txBody>
      </p:sp>
      <p:sp>
        <p:nvSpPr>
          <p:cNvPr id="4" name="正方形/長方形 3"/>
          <p:cNvSpPr/>
          <p:nvPr/>
        </p:nvSpPr>
        <p:spPr>
          <a:xfrm>
            <a:off x="443345" y="1212275"/>
            <a:ext cx="11305309" cy="5478423"/>
          </a:xfrm>
          <a:prstGeom prst="rect">
            <a:avLst/>
          </a:prstGeom>
        </p:spPr>
        <p:txBody>
          <a:bodyPr wrap="square">
            <a:spAutoFit/>
          </a:bodyPr>
          <a:lstStyle/>
          <a:p>
            <a:pPr>
              <a:lnSpc>
                <a:spcPts val="2000"/>
              </a:lnSpc>
            </a:pPr>
            <a:r>
              <a:rPr lang="en-US" altLang="ja-JP" sz="2000" b="1" dirty="0">
                <a:latin typeface="HG丸ｺﾞｼｯｸM-PRO" panose="020F0600000000000000" pitchFamily="50" charset="-128"/>
                <a:ea typeface="HG丸ｺﾞｼｯｸM-PRO" panose="020F0600000000000000" pitchFamily="50" charset="-128"/>
              </a:rPr>
              <a:t>(1)</a:t>
            </a:r>
            <a:r>
              <a:rPr lang="ja-JP" altLang="en-US" sz="2000" b="1" dirty="0">
                <a:latin typeface="HG丸ｺﾞｼｯｸM-PRO" panose="020F0600000000000000" pitchFamily="50" charset="-128"/>
                <a:ea typeface="HG丸ｺﾞｼｯｸM-PRO" panose="020F0600000000000000" pitchFamily="50" charset="-128"/>
              </a:rPr>
              <a:t>大規模修繕による魅力度のアップ</a:t>
            </a:r>
            <a:r>
              <a:rPr lang="en-US" altLang="ja-JP" sz="2000" b="1" dirty="0">
                <a:latin typeface="HG丸ｺﾞｼｯｸM-PRO" panose="020F0600000000000000" pitchFamily="50" charset="-128"/>
                <a:ea typeface="HG丸ｺﾞｼｯｸM-PRO" panose="020F0600000000000000" pitchFamily="50" charset="-128"/>
              </a:rPr>
              <a:t>(OICC Reborn)</a:t>
            </a:r>
          </a:p>
          <a:p>
            <a:pPr>
              <a:lnSpc>
                <a:spcPts val="2000"/>
              </a:lnSpc>
            </a:pPr>
            <a:r>
              <a:rPr lang="ja-JP" altLang="en-US"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・お客さまの安全を第一にした適切な大規模修繕の実施</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・大規模修繕の内容をまとめたパンフレットの作成・</a:t>
            </a:r>
            <a:r>
              <a:rPr lang="en-US" altLang="ja-JP" dirty="0">
                <a:latin typeface="HG丸ｺﾞｼｯｸM-PRO" panose="020F0600000000000000" pitchFamily="50" charset="-128"/>
                <a:ea typeface="HG丸ｺﾞｼｯｸM-PRO" panose="020F0600000000000000" pitchFamily="50" charset="-128"/>
              </a:rPr>
              <a:t>PR</a:t>
            </a:r>
            <a:r>
              <a:rPr lang="ja-JP" altLang="en-US" dirty="0">
                <a:latin typeface="HG丸ｺﾞｼｯｸM-PRO" panose="020F0600000000000000" pitchFamily="50" charset="-128"/>
                <a:ea typeface="HG丸ｺﾞｼｯｸM-PRO" panose="020F0600000000000000" pitchFamily="50" charset="-128"/>
              </a:rPr>
              <a:t>・ホーム</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ページでの周知（新）</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・グランキューブプレス「</a:t>
            </a:r>
            <a:r>
              <a:rPr lang="en-US" altLang="ja-JP" dirty="0">
                <a:latin typeface="HG丸ｺﾞｼｯｸM-PRO" panose="020F0600000000000000" pitchFamily="50" charset="-128"/>
                <a:ea typeface="HG丸ｺﾞｼｯｸM-PRO" panose="020F0600000000000000" pitchFamily="50" charset="-128"/>
              </a:rPr>
              <a:t>OICC Reborn</a:t>
            </a:r>
            <a:r>
              <a:rPr lang="ja-JP" altLang="en-US" dirty="0">
                <a:latin typeface="HG丸ｺﾞｼｯｸM-PRO" panose="020F0600000000000000" pitchFamily="50" charset="-128"/>
                <a:ea typeface="HG丸ｺﾞｼｯｸM-PRO" panose="020F0600000000000000" pitchFamily="50" charset="-128"/>
              </a:rPr>
              <a:t>」特集の発行（</a:t>
            </a:r>
            <a:r>
              <a:rPr lang="en-US" altLang="ja-JP" dirty="0">
                <a:latin typeface="HG丸ｺﾞｼｯｸM-PRO" panose="020F0600000000000000" pitchFamily="50" charset="-128"/>
                <a:ea typeface="HG丸ｺﾞｼｯｸM-PRO" panose="020F0600000000000000" pitchFamily="50" charset="-128"/>
              </a:rPr>
              <a:t>2024</a:t>
            </a:r>
            <a:r>
              <a:rPr lang="ja-JP" altLang="en-US" dirty="0">
                <a:latin typeface="HG丸ｺﾞｼｯｸM-PRO" panose="020F0600000000000000" pitchFamily="50" charset="-128"/>
                <a:ea typeface="HG丸ｺﾞｼｯｸM-PRO" panose="020F0600000000000000" pitchFamily="50" charset="-128"/>
              </a:rPr>
              <a:t>年</a:t>
            </a:r>
            <a:r>
              <a:rPr lang="en-US" altLang="ja-JP" dirty="0">
                <a:latin typeface="HG丸ｺﾞｼｯｸM-PRO" panose="020F0600000000000000" pitchFamily="50" charset="-128"/>
                <a:ea typeface="HG丸ｺﾞｼｯｸM-PRO" panose="020F0600000000000000" pitchFamily="50" charset="-128"/>
              </a:rPr>
              <a:t>4</a:t>
            </a:r>
            <a:r>
              <a:rPr lang="ja-JP" altLang="en-US" dirty="0">
                <a:latin typeface="HG丸ｺﾞｼｯｸM-PRO" panose="020F0600000000000000" pitchFamily="50" charset="-128"/>
                <a:ea typeface="HG丸ｺﾞｼｯｸM-PRO" panose="020F0600000000000000" pitchFamily="50" charset="-128"/>
              </a:rPr>
              <a:t>月）（新）</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・新たなグランキューブ大阪を象徴するイベントを近隣企業等と</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連携して実施（</a:t>
            </a:r>
            <a:r>
              <a:rPr lang="en-US" altLang="ja-JP" dirty="0">
                <a:latin typeface="HG丸ｺﾞｼｯｸM-PRO" panose="020F0600000000000000" pitchFamily="50" charset="-128"/>
                <a:ea typeface="HG丸ｺﾞｼｯｸM-PRO" panose="020F0600000000000000" pitchFamily="50" charset="-128"/>
              </a:rPr>
              <a:t>2024</a:t>
            </a:r>
            <a:r>
              <a:rPr lang="ja-JP" altLang="en-US" dirty="0">
                <a:latin typeface="HG丸ｺﾞｼｯｸM-PRO" panose="020F0600000000000000" pitchFamily="50" charset="-128"/>
                <a:ea typeface="HG丸ｺﾞｼｯｸM-PRO" panose="020F0600000000000000" pitchFamily="50" charset="-128"/>
              </a:rPr>
              <a:t>年</a:t>
            </a:r>
            <a:r>
              <a:rPr lang="en-US" altLang="ja-JP" dirty="0">
                <a:latin typeface="HG丸ｺﾞｼｯｸM-PRO" panose="020F0600000000000000" pitchFamily="50" charset="-128"/>
                <a:ea typeface="HG丸ｺﾞｼｯｸM-PRO" panose="020F0600000000000000" pitchFamily="50" charset="-128"/>
              </a:rPr>
              <a:t>4</a:t>
            </a:r>
            <a:r>
              <a:rPr lang="ja-JP" altLang="en-US" dirty="0">
                <a:latin typeface="HG丸ｺﾞｼｯｸM-PRO" panose="020F0600000000000000" pitchFamily="50" charset="-128"/>
                <a:ea typeface="HG丸ｺﾞｼｯｸM-PRO" panose="020F0600000000000000" pitchFamily="50" charset="-128"/>
              </a:rPr>
              <a:t>月） （新）</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・開館からこれまでの歴史を振り返る</a:t>
            </a:r>
            <a:r>
              <a:rPr lang="en-US" altLang="ja-JP" dirty="0">
                <a:latin typeface="HG丸ｺﾞｼｯｸM-PRO" panose="020F0600000000000000" pitchFamily="50" charset="-128"/>
                <a:ea typeface="HG丸ｺﾞｼｯｸM-PRO" panose="020F0600000000000000" pitchFamily="50" charset="-128"/>
              </a:rPr>
              <a:t>25</a:t>
            </a:r>
            <a:r>
              <a:rPr lang="ja-JP" altLang="en-US" dirty="0">
                <a:latin typeface="HG丸ｺﾞｼｯｸM-PRO" panose="020F0600000000000000" pitchFamily="50" charset="-128"/>
                <a:ea typeface="HG丸ｺﾞｼｯｸM-PRO" panose="020F0600000000000000" pitchFamily="50" charset="-128"/>
              </a:rPr>
              <a:t>周年記念誌発行の検討（新）</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endParaRPr lang="en-US" altLang="ja-JP" sz="2000" b="1" dirty="0">
              <a:latin typeface="HG丸ｺﾞｼｯｸM-PRO" panose="020F0600000000000000" pitchFamily="50" charset="-128"/>
              <a:ea typeface="HG丸ｺﾞｼｯｸM-PRO" panose="020F0600000000000000" pitchFamily="50" charset="-128"/>
            </a:endParaRPr>
          </a:p>
          <a:p>
            <a:pPr>
              <a:lnSpc>
                <a:spcPts val="2000"/>
              </a:lnSpc>
            </a:pPr>
            <a:r>
              <a:rPr lang="en-US" altLang="ja-JP" sz="2000" b="1" dirty="0">
                <a:latin typeface="HG丸ｺﾞｼｯｸM-PRO" panose="020F0600000000000000" pitchFamily="50" charset="-128"/>
                <a:ea typeface="HG丸ｺﾞｼｯｸM-PRO" panose="020F0600000000000000" pitchFamily="50" charset="-128"/>
              </a:rPr>
              <a:t>(2)</a:t>
            </a:r>
            <a:r>
              <a:rPr lang="ja-JP" altLang="en-US" sz="2000" b="1" dirty="0">
                <a:latin typeface="HG丸ｺﾞｼｯｸM-PRO" panose="020F0600000000000000" pitchFamily="50" charset="-128"/>
                <a:ea typeface="HG丸ｺﾞｼｯｸM-PRO" panose="020F0600000000000000" pitchFamily="50" charset="-128"/>
              </a:rPr>
              <a:t>最先端の会議環境の導入等、効果的な機能強化の推進</a:t>
            </a:r>
            <a:endParaRPr lang="en-US" altLang="ja-JP" sz="2000" b="1" dirty="0">
              <a:latin typeface="HG丸ｺﾞｼｯｸM-PRO" panose="020F0600000000000000" pitchFamily="50" charset="-128"/>
              <a:ea typeface="HG丸ｺﾞｼｯｸM-PRO" panose="020F0600000000000000" pitchFamily="50" charset="-128"/>
            </a:endParaRPr>
          </a:p>
          <a:p>
            <a:pPr>
              <a:lnSpc>
                <a:spcPts val="2000"/>
              </a:lnSpc>
            </a:pPr>
            <a:r>
              <a:rPr lang="ja-JP" altLang="en-US"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施設や会議運営の専門家などの外部人材を加えた「機能強化</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委員会」を設置し、効果的・効率的な機能強化を実施</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・行動観察の視点を取り入れた、「人流」を意識した館内サインの見直し（新）</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endParaRPr lang="ja-JP" altLang="en-US" sz="2000" b="1" dirty="0">
              <a:latin typeface="HG丸ｺﾞｼｯｸM-PRO" panose="020F0600000000000000" pitchFamily="50" charset="-128"/>
              <a:ea typeface="HG丸ｺﾞｼｯｸM-PRO" panose="020F0600000000000000" pitchFamily="50" charset="-128"/>
            </a:endParaRPr>
          </a:p>
          <a:p>
            <a:pPr>
              <a:lnSpc>
                <a:spcPts val="2000"/>
              </a:lnSpc>
            </a:pPr>
            <a:r>
              <a:rPr lang="en-US" altLang="ja-JP" sz="2000" b="1" dirty="0">
                <a:latin typeface="HG丸ｺﾞｼｯｸM-PRO" panose="020F0600000000000000" pitchFamily="50" charset="-128"/>
                <a:ea typeface="HG丸ｺﾞｼｯｸM-PRO" panose="020F0600000000000000" pitchFamily="50" charset="-128"/>
              </a:rPr>
              <a:t>(3)SDGs</a:t>
            </a:r>
            <a:r>
              <a:rPr lang="ja-JP" altLang="en-US" sz="2000" b="1" dirty="0">
                <a:latin typeface="HG丸ｺﾞｼｯｸM-PRO" panose="020F0600000000000000" pitchFamily="50" charset="-128"/>
                <a:ea typeface="HG丸ｺﾞｼｯｸM-PRO" panose="020F0600000000000000" pitchFamily="50" charset="-128"/>
              </a:rPr>
              <a:t>の推進と地域との共生</a:t>
            </a:r>
            <a:endParaRPr lang="en-US" altLang="ja-JP" sz="2000" b="1"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a:t>
            </a:r>
            <a:r>
              <a:rPr lang="en-US" altLang="ja-JP" dirty="0">
                <a:latin typeface="HG丸ｺﾞｼｯｸM-PRO" panose="020F0600000000000000" pitchFamily="50" charset="-128"/>
                <a:ea typeface="HG丸ｺﾞｼｯｸM-PRO" panose="020F0600000000000000" pitchFamily="50" charset="-128"/>
              </a:rPr>
              <a:t>SDGs</a:t>
            </a:r>
            <a:r>
              <a:rPr lang="ja-JP" altLang="en-US" dirty="0">
                <a:latin typeface="HG丸ｺﾞｼｯｸM-PRO" panose="020F0600000000000000" pitchFamily="50" charset="-128"/>
                <a:ea typeface="HG丸ｺﾞｼｯｸM-PRO" panose="020F0600000000000000" pitchFamily="50" charset="-128"/>
              </a:rPr>
              <a:t>の取組み（言語や食等多様性への対応、バリアフリー化等）をサステナブルな</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施設の運営、</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安全・安心、人材育成、ガバナンス・コンプライアンス強化、地域共生等の枠組みで再整理の上、</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パートナー企業と一体となって推進し、パンフレットやホームページで</a:t>
            </a:r>
            <a:r>
              <a:rPr lang="en-US" altLang="ja-JP" dirty="0">
                <a:latin typeface="HG丸ｺﾞｼｯｸM-PRO" panose="020F0600000000000000" pitchFamily="50" charset="-128"/>
                <a:ea typeface="HG丸ｺﾞｼｯｸM-PRO" panose="020F0600000000000000" pitchFamily="50" charset="-128"/>
              </a:rPr>
              <a:t>PR</a:t>
            </a:r>
          </a:p>
          <a:p>
            <a:pPr>
              <a:lnSpc>
                <a:spcPts val="2000"/>
              </a:lnSpc>
            </a:pPr>
            <a:r>
              <a:rPr lang="ja-JP" altLang="en-US"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・パートナー企業を含め当会議場で働くすべての人を対象に</a:t>
            </a:r>
            <a:r>
              <a:rPr lang="en-US" altLang="ja-JP" dirty="0">
                <a:latin typeface="HG丸ｺﾞｼｯｸM-PRO" panose="020F0600000000000000" pitchFamily="50" charset="-128"/>
                <a:ea typeface="HG丸ｺﾞｼｯｸM-PRO" panose="020F0600000000000000" pitchFamily="50" charset="-128"/>
              </a:rPr>
              <a:t>SDGs</a:t>
            </a:r>
            <a:r>
              <a:rPr lang="ja-JP" altLang="en-US" dirty="0">
                <a:latin typeface="HG丸ｺﾞｼｯｸM-PRO" panose="020F0600000000000000" pitchFamily="50" charset="-128"/>
                <a:ea typeface="HG丸ｺﾞｼｯｸM-PRO" panose="020F0600000000000000" pitchFamily="50" charset="-128"/>
              </a:rPr>
              <a:t>アクションプランを策定</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・中之島なつまつり、リバーフェスタ等の定例行事を通じ中之島の認知度と魅力向上に貢献</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en-US" altLang="ja-JP"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・中之島のにぎわいづくりのため</a:t>
            </a:r>
            <a:r>
              <a:rPr lang="en-US" altLang="ja-JP" dirty="0">
                <a:latin typeface="HG丸ｺﾞｼｯｸM-PRO" panose="020F0600000000000000" pitchFamily="50" charset="-128"/>
                <a:ea typeface="HG丸ｺﾞｼｯｸM-PRO" panose="020F0600000000000000" pitchFamily="50" charset="-128"/>
              </a:rPr>
              <a:t>1</a:t>
            </a:r>
            <a:r>
              <a:rPr lang="ja-JP" altLang="en-US" dirty="0">
                <a:latin typeface="HG丸ｺﾞｼｯｸM-PRO" panose="020F0600000000000000" pitchFamily="50" charset="-128"/>
                <a:ea typeface="HG丸ｺﾞｼｯｸM-PRO" panose="020F0600000000000000" pitchFamily="50" charset="-128"/>
              </a:rPr>
              <a:t>階プラザを活用</a:t>
            </a:r>
            <a:endParaRPr lang="en-US" altLang="ja-JP" dirty="0">
              <a:latin typeface="HG丸ｺﾞｼｯｸM-PRO" panose="020F0600000000000000" pitchFamily="50" charset="-128"/>
              <a:ea typeface="HG丸ｺﾞｼｯｸM-PRO" panose="020F0600000000000000" pitchFamily="50" charset="-128"/>
            </a:endParaRPr>
          </a:p>
        </p:txBody>
      </p:sp>
      <p:sp>
        <p:nvSpPr>
          <p:cNvPr id="5"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8" name="正方形/長方形 7"/>
          <p:cNvSpPr/>
          <p:nvPr/>
        </p:nvSpPr>
        <p:spPr>
          <a:xfrm>
            <a:off x="443345" y="849477"/>
            <a:ext cx="1733167" cy="400110"/>
          </a:xfrm>
          <a:prstGeom prst="rect">
            <a:avLst/>
          </a:prstGeom>
        </p:spPr>
        <p:txBody>
          <a:bodyPr wrap="none">
            <a:spAutoFit/>
          </a:bodyPr>
          <a:lstStyle/>
          <a:p>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r>
              <a:rPr lang="ja-JP" altLang="en-US" sz="2000" b="1" dirty="0">
                <a:solidFill>
                  <a:srgbClr val="7030A0"/>
                </a:solidFill>
                <a:latin typeface="HG丸ｺﾞｼｯｸM-PRO" panose="020F0600000000000000" pitchFamily="50" charset="-128"/>
                <a:ea typeface="HG丸ｺﾞｼｯｸM-PRO" panose="020F0600000000000000" pitchFamily="50" charset="-128"/>
              </a:rPr>
              <a:t>実施施策</a:t>
            </a:r>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p>
        </p:txBody>
      </p:sp>
      <p:sp>
        <p:nvSpPr>
          <p:cNvPr id="14" name="スライド番号プレースホルダー 13"/>
          <p:cNvSpPr>
            <a:spLocks noGrp="1"/>
          </p:cNvSpPr>
          <p:nvPr>
            <p:ph type="sldNum" sz="quarter" idx="12"/>
          </p:nvPr>
        </p:nvSpPr>
        <p:spPr/>
        <p:txBody>
          <a:bodyPr/>
          <a:lstStyle/>
          <a:p>
            <a:fld id="{47C2D830-FFD5-47AA-B4D9-9B323812D1FB}" type="slidenum">
              <a:rPr kumimoji="1" lang="ja-JP" altLang="en-US" smtClean="0"/>
              <a:t>29</a:t>
            </a:fld>
            <a:endParaRPr kumimoji="1" lang="ja-JP" altLang="en-US"/>
          </a:p>
        </p:txBody>
      </p:sp>
      <p:pic>
        <p:nvPicPr>
          <p:cNvPr id="2" name="図 1"/>
          <p:cNvPicPr>
            <a:picLocks noChangeAspect="1"/>
          </p:cNvPicPr>
          <p:nvPr/>
        </p:nvPicPr>
        <p:blipFill>
          <a:blip r:embed="rId2"/>
          <a:stretch>
            <a:fillRect/>
          </a:stretch>
        </p:blipFill>
        <p:spPr>
          <a:xfrm>
            <a:off x="9181398" y="1555035"/>
            <a:ext cx="2303596" cy="1724193"/>
          </a:xfrm>
          <a:prstGeom prst="rect">
            <a:avLst/>
          </a:prstGeom>
        </p:spPr>
      </p:pic>
      <p:sp>
        <p:nvSpPr>
          <p:cNvPr id="10" name="テキスト ボックス 9"/>
          <p:cNvSpPr txBox="1"/>
          <p:nvPr/>
        </p:nvSpPr>
        <p:spPr>
          <a:xfrm>
            <a:off x="9269597" y="3429000"/>
            <a:ext cx="2355371" cy="276999"/>
          </a:xfrm>
          <a:prstGeom prst="rect">
            <a:avLst/>
          </a:prstGeom>
          <a:noFill/>
        </p:spPr>
        <p:txBody>
          <a:bodyPr wrap="square" rtlCol="0">
            <a:spAutoFit/>
          </a:bodyPr>
          <a:lstStyle/>
          <a:p>
            <a:r>
              <a:rPr lang="ja-JP" altLang="en-US" sz="1200" dirty="0"/>
              <a:t>中之島なつまつり（</a:t>
            </a:r>
            <a:r>
              <a:rPr lang="en-US" altLang="ja-JP" sz="1200" dirty="0"/>
              <a:t>2023</a:t>
            </a:r>
            <a:r>
              <a:rPr lang="ja-JP" altLang="en-US" sz="1200" dirty="0"/>
              <a:t>年）</a:t>
            </a:r>
            <a:endParaRPr kumimoji="1" lang="ja-JP" altLang="en-US" sz="1200" dirty="0"/>
          </a:p>
        </p:txBody>
      </p:sp>
    </p:spTree>
    <p:extLst>
      <p:ext uri="{BB962C8B-B14F-4D97-AF65-F5344CB8AC3E}">
        <p14:creationId xmlns:p14="http://schemas.microsoft.com/office/powerpoint/2010/main" val="1834442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1"/>
            <a:ext cx="12192000" cy="894916"/>
          </a:xfrm>
          <a:prstGeom prst="rect">
            <a:avLst/>
          </a:prstGeom>
          <a:solidFill>
            <a:srgbClr val="002060"/>
          </a:solidFill>
        </p:spPr>
        <p:txBody>
          <a:bodyP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4.</a:t>
            </a:r>
            <a:r>
              <a:rPr lang="ja-JP" altLang="en-US" sz="3200" b="1" dirty="0">
                <a:solidFill>
                  <a:schemeClr val="bg1"/>
                </a:solidFill>
                <a:latin typeface="+mn-ea"/>
                <a:ea typeface="+mn-ea"/>
              </a:rPr>
              <a:t>快適で安全・安心な魅力あふれる</a:t>
            </a:r>
            <a:endParaRPr lang="en-US" altLang="ja-JP" sz="3200" b="1" dirty="0">
              <a:solidFill>
                <a:schemeClr val="bg1"/>
              </a:solidFill>
              <a:latin typeface="+mn-ea"/>
              <a:ea typeface="+mn-ea"/>
            </a:endParaRPr>
          </a:p>
          <a:p>
            <a:pPr algn="ctr"/>
            <a:r>
              <a:rPr lang="ja-JP" altLang="en-US" sz="3200" b="1" dirty="0">
                <a:solidFill>
                  <a:schemeClr val="bg1"/>
                </a:solidFill>
                <a:latin typeface="+mn-ea"/>
                <a:ea typeface="+mn-ea"/>
              </a:rPr>
              <a:t>グランキューブ大阪</a:t>
            </a:r>
          </a:p>
        </p:txBody>
      </p:sp>
      <p:sp>
        <p:nvSpPr>
          <p:cNvPr id="4" name="正方形/長方形 3"/>
          <p:cNvSpPr/>
          <p:nvPr/>
        </p:nvSpPr>
        <p:spPr>
          <a:xfrm>
            <a:off x="443344" y="1229235"/>
            <a:ext cx="11305309" cy="348813"/>
          </a:xfrm>
          <a:prstGeom prst="rect">
            <a:avLst/>
          </a:prstGeom>
        </p:spPr>
        <p:txBody>
          <a:bodyPr wrap="square">
            <a:spAutoFit/>
          </a:bodyPr>
          <a:lstStyle/>
          <a:p>
            <a:pPr>
              <a:lnSpc>
                <a:spcPts val="2000"/>
              </a:lnSpc>
            </a:pPr>
            <a:r>
              <a:rPr lang="en-US" altLang="ja-JP" sz="2000" b="1" dirty="0">
                <a:latin typeface="HG丸ｺﾞｼｯｸM-PRO" panose="020F0600000000000000" pitchFamily="50" charset="-128"/>
                <a:ea typeface="HG丸ｺﾞｼｯｸM-PRO" panose="020F0600000000000000" pitchFamily="50" charset="-128"/>
              </a:rPr>
              <a:t>(4)</a:t>
            </a:r>
            <a:r>
              <a:rPr lang="ja-JP" altLang="en-US" sz="2000" b="1" dirty="0">
                <a:latin typeface="HG丸ｺﾞｼｯｸM-PRO" panose="020F0600000000000000" pitchFamily="50" charset="-128"/>
                <a:ea typeface="HG丸ｺﾞｼｯｸM-PRO" panose="020F0600000000000000" pitchFamily="50" charset="-128"/>
              </a:rPr>
              <a:t>安全への取組み</a:t>
            </a:r>
            <a:r>
              <a:rPr lang="ja-JP" altLang="en-US" b="1" dirty="0">
                <a:latin typeface="HG丸ｺﾞｼｯｸM-PRO" panose="020F0600000000000000" pitchFamily="50" charset="-128"/>
                <a:ea typeface="HG丸ｺﾞｼｯｸM-PRO" panose="020F0600000000000000" pitchFamily="50" charset="-128"/>
              </a:rPr>
              <a:t>　　</a:t>
            </a:r>
            <a:endParaRPr lang="en-US" altLang="ja-JP" dirty="0">
              <a:latin typeface="HG丸ｺﾞｼｯｸM-PRO" panose="020F0600000000000000" pitchFamily="50" charset="-128"/>
              <a:ea typeface="HG丸ｺﾞｼｯｸM-PRO" panose="020F0600000000000000" pitchFamily="50" charset="-128"/>
            </a:endParaRPr>
          </a:p>
        </p:txBody>
      </p:sp>
      <p:sp>
        <p:nvSpPr>
          <p:cNvPr id="5" name="タイトル 1"/>
          <p:cNvSpPr txBox="1">
            <a:spLocks/>
          </p:cNvSpPr>
          <p:nvPr/>
        </p:nvSpPr>
        <p:spPr>
          <a:xfrm>
            <a:off x="0" y="0"/>
            <a:ext cx="2676993" cy="612098"/>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14" name="スライド番号プレースホルダー 13"/>
          <p:cNvSpPr>
            <a:spLocks noGrp="1"/>
          </p:cNvSpPr>
          <p:nvPr>
            <p:ph type="sldNum" sz="quarter" idx="12"/>
          </p:nvPr>
        </p:nvSpPr>
        <p:spPr/>
        <p:txBody>
          <a:bodyPr/>
          <a:lstStyle/>
          <a:p>
            <a:fld id="{47C2D830-FFD5-47AA-B4D9-9B323812D1FB}" type="slidenum">
              <a:rPr kumimoji="1" lang="ja-JP" altLang="en-US" smtClean="0"/>
              <a:t>30</a:t>
            </a:fld>
            <a:endParaRPr kumimoji="1" lang="ja-JP" altLang="en-US"/>
          </a:p>
        </p:txBody>
      </p:sp>
      <p:sp>
        <p:nvSpPr>
          <p:cNvPr id="6" name="正方形/長方形 5"/>
          <p:cNvSpPr/>
          <p:nvPr/>
        </p:nvSpPr>
        <p:spPr>
          <a:xfrm>
            <a:off x="738995" y="1608740"/>
            <a:ext cx="10714008" cy="2308324"/>
          </a:xfrm>
          <a:prstGeom prst="rect">
            <a:avLst/>
          </a:prstGeom>
        </p:spPr>
        <p:txBody>
          <a:bodyPr wrap="square">
            <a:spAutoFit/>
          </a:bodyPr>
          <a:lstStyle/>
          <a:p>
            <a:r>
              <a:rPr lang="ja-JP" altLang="en-US" dirty="0">
                <a:solidFill>
                  <a:srgbClr val="000000"/>
                </a:solidFill>
                <a:latin typeface="HG丸ｺﾞｼｯｸM-PRO" panose="020F0600000000000000" pitchFamily="50" charset="-128"/>
                <a:ea typeface="HG丸ｺﾞｼｯｸM-PRO" panose="020F0600000000000000" pitchFamily="50" charset="-128"/>
              </a:rPr>
              <a:t>・お客様の安全を守るため、社員及びパートナー企業を含む自衛消防組織を設け、毎年、消防訓練や</a:t>
            </a:r>
            <a:endParaRPr lang="en-US" altLang="ja-JP" dirty="0">
              <a:solidFill>
                <a:srgbClr val="000000"/>
              </a:solidFill>
              <a:latin typeface="HG丸ｺﾞｼｯｸM-PRO" panose="020F0600000000000000" pitchFamily="50" charset="-128"/>
              <a:ea typeface="HG丸ｺﾞｼｯｸM-PRO" panose="020F0600000000000000" pitchFamily="50" charset="-128"/>
            </a:endParaRPr>
          </a:p>
          <a:p>
            <a:r>
              <a:rPr lang="ja-JP" altLang="en-US" dirty="0">
                <a:solidFill>
                  <a:srgbClr val="000000"/>
                </a:solidFill>
                <a:latin typeface="HG丸ｺﾞｼｯｸM-PRO" panose="020F0600000000000000" pitchFamily="50" charset="-128"/>
                <a:ea typeface="HG丸ｺﾞｼｯｸM-PRO" panose="020F0600000000000000" pitchFamily="50" charset="-128"/>
              </a:rPr>
              <a:t>　防災訓練を実施</a:t>
            </a:r>
            <a:endParaRPr lang="en-US" altLang="ja-JP" dirty="0">
              <a:solidFill>
                <a:srgbClr val="000000"/>
              </a:solidFill>
              <a:latin typeface="HG丸ｺﾞｼｯｸM-PRO" panose="020F0600000000000000" pitchFamily="50" charset="-128"/>
              <a:ea typeface="HG丸ｺﾞｼｯｸM-PRO" panose="020F0600000000000000" pitchFamily="50" charset="-128"/>
            </a:endParaRPr>
          </a:p>
          <a:p>
            <a:r>
              <a:rPr lang="ja-JP" altLang="en-US" dirty="0">
                <a:solidFill>
                  <a:srgbClr val="000000"/>
                </a:solidFill>
                <a:latin typeface="HG丸ｺﾞｼｯｸM-PRO" panose="020F0600000000000000" pitchFamily="50" charset="-128"/>
                <a:ea typeface="HG丸ｺﾞｼｯｸM-PRO" panose="020F0600000000000000" pitchFamily="50" charset="-128"/>
              </a:rPr>
              <a:t>・関係機関と協力して来館者を含む防災訓練を実施</a:t>
            </a:r>
            <a:endParaRPr lang="en-US" altLang="ja-JP" dirty="0">
              <a:solidFill>
                <a:srgbClr val="000000"/>
              </a:solidFill>
              <a:latin typeface="HG丸ｺﾞｼｯｸM-PRO" panose="020F0600000000000000" pitchFamily="50" charset="-128"/>
              <a:ea typeface="HG丸ｺﾞｼｯｸM-PRO" panose="020F0600000000000000" pitchFamily="50" charset="-128"/>
            </a:endParaRPr>
          </a:p>
          <a:p>
            <a:r>
              <a:rPr lang="ja-JP" altLang="en-US" dirty="0">
                <a:solidFill>
                  <a:srgbClr val="000000"/>
                </a:solidFill>
                <a:latin typeface="HG丸ｺﾞｼｯｸM-PRO" panose="020F0600000000000000" pitchFamily="50" charset="-128"/>
                <a:ea typeface="HG丸ｺﾞｼｯｸM-PRO" panose="020F0600000000000000" pitchFamily="50" charset="-128"/>
              </a:rPr>
              <a:t>・大規模災害時に中之島の滞在者（昼間　約</a:t>
            </a:r>
            <a:r>
              <a:rPr lang="en-US" altLang="ja-JP" dirty="0">
                <a:solidFill>
                  <a:srgbClr val="000000"/>
                </a:solidFill>
                <a:latin typeface="HG丸ｺﾞｼｯｸM-PRO" panose="020F0600000000000000" pitchFamily="50" charset="-128"/>
                <a:ea typeface="HG丸ｺﾞｼｯｸM-PRO" panose="020F0600000000000000" pitchFamily="50" charset="-128"/>
              </a:rPr>
              <a:t>5000</a:t>
            </a:r>
            <a:r>
              <a:rPr lang="ja-JP" altLang="en-US" dirty="0">
                <a:solidFill>
                  <a:srgbClr val="000000"/>
                </a:solidFill>
                <a:latin typeface="HG丸ｺﾞｼｯｸM-PRO" panose="020F0600000000000000" pitchFamily="50" charset="-128"/>
                <a:ea typeface="HG丸ｺﾞｼｯｸM-PRO" panose="020F0600000000000000" pitchFamily="50" charset="-128"/>
              </a:rPr>
              <a:t>人）が退避できる避難場所設定、防災物資備蓄</a:t>
            </a:r>
            <a:endParaRPr lang="en-US" altLang="ja-JP" dirty="0">
              <a:solidFill>
                <a:srgbClr val="000000"/>
              </a:solidFill>
              <a:latin typeface="HG丸ｺﾞｼｯｸM-PRO" panose="020F0600000000000000" pitchFamily="50" charset="-128"/>
              <a:ea typeface="HG丸ｺﾞｼｯｸM-PRO" panose="020F0600000000000000" pitchFamily="50" charset="-128"/>
            </a:endParaRPr>
          </a:p>
          <a:p>
            <a:r>
              <a:rPr lang="ja-JP" altLang="en-US" dirty="0">
                <a:solidFill>
                  <a:srgbClr val="000000"/>
                </a:solidFill>
                <a:latin typeface="HG丸ｺﾞｼｯｸM-PRO" panose="020F0600000000000000" pitchFamily="50" charset="-128"/>
                <a:ea typeface="HG丸ｺﾞｼｯｸM-PRO" panose="020F0600000000000000" pitchFamily="50" charset="-128"/>
              </a:rPr>
              <a:t>（</a:t>
            </a:r>
            <a:r>
              <a:rPr lang="zh-TW" altLang="en-US" dirty="0">
                <a:solidFill>
                  <a:srgbClr val="000000"/>
                </a:solidFill>
                <a:latin typeface="HG丸ｺﾞｼｯｸM-PRO" panose="020F0600000000000000" pitchFamily="50" charset="-128"/>
                <a:ea typeface="HG丸ｺﾞｼｯｸM-PRO" panose="020F0600000000000000" pitchFamily="50" charset="-128"/>
              </a:rPr>
              <a:t>中之島地区安全確保計画</a:t>
            </a:r>
            <a:r>
              <a:rPr lang="ja-JP" altLang="en-US" dirty="0">
                <a:solidFill>
                  <a:srgbClr val="000000"/>
                </a:solidFill>
                <a:latin typeface="HG丸ｺﾞｼｯｸM-PRO" panose="020F0600000000000000" pitchFamily="50" charset="-128"/>
                <a:ea typeface="HG丸ｺﾞｼｯｸM-PRO" panose="020F0600000000000000" pitchFamily="50" charset="-128"/>
              </a:rPr>
              <a:t>）</a:t>
            </a:r>
            <a:endParaRPr lang="en-US" altLang="ja-JP" dirty="0">
              <a:solidFill>
                <a:srgbClr val="000000"/>
              </a:solidFill>
              <a:latin typeface="HG丸ｺﾞｼｯｸM-PRO" panose="020F0600000000000000" pitchFamily="50" charset="-128"/>
              <a:ea typeface="HG丸ｺﾞｼｯｸM-PRO" panose="020F0600000000000000" pitchFamily="50" charset="-128"/>
            </a:endParaRPr>
          </a:p>
          <a:p>
            <a:r>
              <a:rPr lang="ja-JP" altLang="en-US" dirty="0">
                <a:solidFill>
                  <a:srgbClr val="000000"/>
                </a:solidFill>
                <a:latin typeface="HG丸ｺﾞｼｯｸM-PRO" panose="020F0600000000000000" pitchFamily="50" charset="-128"/>
                <a:ea typeface="HG丸ｺﾞｼｯｸM-PRO" panose="020F0600000000000000" pitchFamily="50" charset="-128"/>
              </a:rPr>
              <a:t>・大阪市の津波避難ビルとして２階ロビーフロアを避難場所に設定</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・大阪市と協定を締結し、防災物資の備蓄など災害時における帰宅困難者の受入体制を整備（新）	</a:t>
            </a:r>
            <a:endParaRPr lang="en-US" altLang="ja-JP" dirty="0">
              <a:latin typeface="HG丸ｺﾞｼｯｸM-PRO" panose="020F0600000000000000" pitchFamily="50" charset="-128"/>
              <a:ea typeface="HG丸ｺﾞｼｯｸM-PRO" panose="020F0600000000000000" pitchFamily="50" charset="-128"/>
            </a:endParaRPr>
          </a:p>
        </p:txBody>
      </p:sp>
      <p:pic>
        <p:nvPicPr>
          <p:cNvPr id="2" name="図 1"/>
          <p:cNvPicPr>
            <a:picLocks noChangeAspect="1"/>
          </p:cNvPicPr>
          <p:nvPr/>
        </p:nvPicPr>
        <p:blipFill>
          <a:blip r:embed="rId2"/>
          <a:stretch>
            <a:fillRect/>
          </a:stretch>
        </p:blipFill>
        <p:spPr>
          <a:xfrm>
            <a:off x="1076863" y="4017334"/>
            <a:ext cx="4132772" cy="2327723"/>
          </a:xfrm>
          <a:prstGeom prst="rect">
            <a:avLst/>
          </a:prstGeom>
        </p:spPr>
      </p:pic>
      <p:pic>
        <p:nvPicPr>
          <p:cNvPr id="7" name="図 6"/>
          <p:cNvPicPr>
            <a:picLocks noChangeAspect="1"/>
          </p:cNvPicPr>
          <p:nvPr/>
        </p:nvPicPr>
        <p:blipFill>
          <a:blip r:embed="rId3"/>
          <a:stretch>
            <a:fillRect/>
          </a:stretch>
        </p:blipFill>
        <p:spPr>
          <a:xfrm>
            <a:off x="6186575" y="4044602"/>
            <a:ext cx="4046508" cy="2273185"/>
          </a:xfrm>
          <a:prstGeom prst="rect">
            <a:avLst/>
          </a:prstGeom>
        </p:spPr>
      </p:pic>
      <p:sp>
        <p:nvSpPr>
          <p:cNvPr id="13" name="テキスト ボックス 12"/>
          <p:cNvSpPr txBox="1"/>
          <p:nvPr/>
        </p:nvSpPr>
        <p:spPr>
          <a:xfrm>
            <a:off x="1166181" y="6356350"/>
            <a:ext cx="3954136" cy="276999"/>
          </a:xfrm>
          <a:prstGeom prst="rect">
            <a:avLst/>
          </a:prstGeom>
          <a:noFill/>
        </p:spPr>
        <p:txBody>
          <a:bodyPr wrap="square" rtlCol="0">
            <a:spAutoFit/>
          </a:bodyPr>
          <a:lstStyle/>
          <a:p>
            <a:r>
              <a:rPr kumimoji="1" lang="en-US" altLang="ja-JP" sz="1200" dirty="0"/>
              <a:t>G7</a:t>
            </a:r>
            <a:r>
              <a:rPr kumimoji="1" lang="ja-JP" altLang="en-US" sz="1200" dirty="0"/>
              <a:t>貿易大臣会合を控えた合同消防訓練（</a:t>
            </a:r>
            <a:r>
              <a:rPr kumimoji="1" lang="en-US" altLang="ja-JP" sz="1200" dirty="0"/>
              <a:t>2023</a:t>
            </a:r>
            <a:r>
              <a:rPr kumimoji="1" lang="ja-JP" altLang="en-US" sz="1200" dirty="0"/>
              <a:t>年</a:t>
            </a:r>
            <a:r>
              <a:rPr kumimoji="1" lang="en-US" altLang="ja-JP" sz="1200" dirty="0"/>
              <a:t>10</a:t>
            </a:r>
            <a:r>
              <a:rPr lang="ja-JP" altLang="en-US" sz="1200" dirty="0"/>
              <a:t>月）</a:t>
            </a:r>
            <a:endParaRPr kumimoji="1" lang="ja-JP" altLang="en-US" sz="1200" dirty="0"/>
          </a:p>
        </p:txBody>
      </p:sp>
      <p:sp>
        <p:nvSpPr>
          <p:cNvPr id="15" name="テキスト ボックス 14"/>
          <p:cNvSpPr txBox="1"/>
          <p:nvPr/>
        </p:nvSpPr>
        <p:spPr>
          <a:xfrm>
            <a:off x="6508628" y="6344493"/>
            <a:ext cx="3402403" cy="276999"/>
          </a:xfrm>
          <a:prstGeom prst="rect">
            <a:avLst/>
          </a:prstGeom>
          <a:noFill/>
        </p:spPr>
        <p:txBody>
          <a:bodyPr wrap="square" rtlCol="0">
            <a:spAutoFit/>
          </a:bodyPr>
          <a:lstStyle/>
          <a:p>
            <a:r>
              <a:rPr lang="ja-JP" altLang="en-US" sz="1200" dirty="0"/>
              <a:t>観客を含む不審者対応避難訓練</a:t>
            </a:r>
            <a:r>
              <a:rPr kumimoji="1" lang="ja-JP" altLang="en-US" sz="1200" dirty="0"/>
              <a:t>（</a:t>
            </a:r>
            <a:r>
              <a:rPr kumimoji="1" lang="en-US" altLang="ja-JP" sz="1200" dirty="0"/>
              <a:t>2023</a:t>
            </a:r>
            <a:r>
              <a:rPr kumimoji="1" lang="ja-JP" altLang="en-US" sz="1200" dirty="0"/>
              <a:t>年</a:t>
            </a:r>
            <a:r>
              <a:rPr kumimoji="1" lang="en-US" altLang="ja-JP" sz="1200" dirty="0"/>
              <a:t>1</a:t>
            </a:r>
            <a:r>
              <a:rPr lang="ja-JP" altLang="en-US" sz="1200" dirty="0"/>
              <a:t>月）</a:t>
            </a:r>
            <a:endParaRPr kumimoji="1" lang="ja-JP" altLang="en-US" sz="1200" dirty="0"/>
          </a:p>
        </p:txBody>
      </p:sp>
    </p:spTree>
    <p:extLst>
      <p:ext uri="{BB962C8B-B14F-4D97-AF65-F5344CB8AC3E}">
        <p14:creationId xmlns:p14="http://schemas.microsoft.com/office/powerpoint/2010/main" val="777532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595223"/>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5.</a:t>
            </a:r>
            <a:r>
              <a:rPr lang="ja-JP" altLang="en-US" sz="3200" b="1" dirty="0">
                <a:solidFill>
                  <a:schemeClr val="bg1"/>
                </a:solidFill>
                <a:latin typeface="+mn-ea"/>
                <a:ea typeface="+mn-ea"/>
              </a:rPr>
              <a:t>自立した社員による組織の活性化と業務改善</a:t>
            </a:r>
          </a:p>
        </p:txBody>
      </p:sp>
      <p:sp>
        <p:nvSpPr>
          <p:cNvPr id="5" name="タイトル 1"/>
          <p:cNvSpPr txBox="1">
            <a:spLocks/>
          </p:cNvSpPr>
          <p:nvPr/>
        </p:nvSpPr>
        <p:spPr>
          <a:xfrm>
            <a:off x="0" y="0"/>
            <a:ext cx="2676993" cy="595223"/>
          </a:xfrm>
          <a:prstGeom prst="rect">
            <a:avLst/>
          </a:prstGeom>
          <a:solidFill>
            <a:srgbClr val="002060"/>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6" name="コンテンツ プレースホルダー 2"/>
          <p:cNvSpPr txBox="1">
            <a:spLocks/>
          </p:cNvSpPr>
          <p:nvPr/>
        </p:nvSpPr>
        <p:spPr>
          <a:xfrm>
            <a:off x="289423" y="690651"/>
            <a:ext cx="11613149" cy="13454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課題と展望</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1800" b="1"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1</a:t>
            </a:r>
            <a:r>
              <a:rPr lang="ja-JP" altLang="en-US" sz="1800" dirty="0">
                <a:solidFill>
                  <a:prstClr val="black"/>
                </a:solidFill>
                <a:latin typeface="HG丸ｺﾞｼｯｸM-PRO" panose="020F0600000000000000" pitchFamily="50" charset="-128"/>
                <a:ea typeface="HG丸ｺﾞｼｯｸM-PRO" panose="020F0600000000000000" pitchFamily="50" charset="-128"/>
              </a:rPr>
              <a:t>から</a:t>
            </a:r>
            <a:r>
              <a:rPr lang="en-US" altLang="ja-JP" sz="1800" dirty="0">
                <a:solidFill>
                  <a:prstClr val="black"/>
                </a:solidFill>
                <a:latin typeface="HG丸ｺﾞｼｯｸM-PRO" panose="020F0600000000000000" pitchFamily="50" charset="-128"/>
                <a:ea typeface="HG丸ｺﾞｼｯｸM-PRO" panose="020F0600000000000000" pitchFamily="50" charset="-128"/>
              </a:rPr>
              <a:t>4</a:t>
            </a:r>
            <a:r>
              <a:rPr lang="ja-JP" altLang="en-US" sz="1800" dirty="0">
                <a:solidFill>
                  <a:prstClr val="black"/>
                </a:solidFill>
                <a:latin typeface="HG丸ｺﾞｼｯｸM-PRO" panose="020F0600000000000000" pitchFamily="50" charset="-128"/>
                <a:ea typeface="HG丸ｺﾞｼｯｸM-PRO" panose="020F0600000000000000" pitchFamily="50" charset="-128"/>
              </a:rPr>
              <a:t>に掲げた取組みを進めるためには、社員が自ら課題を発見し、改善を講じるため、能動的に行動</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する組織である必要がある。会社として、外部団体による研修により社員の能力を育成するとともに、</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そのための環境づくりに努める。また、業務改善のため</a:t>
            </a:r>
            <a:r>
              <a:rPr lang="en-US" altLang="ja-JP" sz="1800" dirty="0">
                <a:solidFill>
                  <a:prstClr val="black"/>
                </a:solidFill>
                <a:latin typeface="HG丸ｺﾞｼｯｸM-PRO" panose="020F0600000000000000" pitchFamily="50" charset="-128"/>
                <a:ea typeface="HG丸ｺﾞｼｯｸM-PRO" panose="020F0600000000000000" pitchFamily="50" charset="-128"/>
              </a:rPr>
              <a:t>IT</a:t>
            </a:r>
            <a:r>
              <a:rPr lang="ja-JP" altLang="en-US" sz="1800" dirty="0">
                <a:solidFill>
                  <a:prstClr val="black"/>
                </a:solidFill>
                <a:latin typeface="HG丸ｺﾞｼｯｸM-PRO" panose="020F0600000000000000" pitchFamily="50" charset="-128"/>
                <a:ea typeface="HG丸ｺﾞｼｯｸM-PRO" panose="020F0600000000000000" pitchFamily="50" charset="-128"/>
              </a:rPr>
              <a:t>をフル活用して、効率的な業務執行を図る。</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コンテンツ プレースホルダー 2"/>
          <p:cNvSpPr txBox="1">
            <a:spLocks/>
          </p:cNvSpPr>
          <p:nvPr/>
        </p:nvSpPr>
        <p:spPr>
          <a:xfrm>
            <a:off x="289423" y="1940683"/>
            <a:ext cx="7140387" cy="37600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2000" b="1" dirty="0">
                <a:solidFill>
                  <a:srgbClr val="00B050"/>
                </a:solidFill>
                <a:latin typeface="HG丸ｺﾞｼｯｸM-PRO" panose="020F0600000000000000" pitchFamily="50" charset="-128"/>
                <a:ea typeface="HG丸ｺﾞｼｯｸM-PRO" panose="020F0600000000000000" pitchFamily="50" charset="-128"/>
              </a:rPr>
              <a:t>【</a:t>
            </a:r>
            <a:r>
              <a:rPr lang="ja-JP" altLang="en-US" sz="2000" b="1" dirty="0">
                <a:solidFill>
                  <a:srgbClr val="00B050"/>
                </a:solidFill>
                <a:latin typeface="HG丸ｺﾞｼｯｸM-PRO" panose="020F0600000000000000" pitchFamily="50" charset="-128"/>
                <a:ea typeface="HG丸ｺﾞｼｯｸM-PRO" panose="020F0600000000000000" pitchFamily="50" charset="-128"/>
              </a:rPr>
              <a:t>これまでの取組み</a:t>
            </a:r>
            <a:r>
              <a:rPr lang="en-US" altLang="ja-JP" sz="2000" b="1" dirty="0">
                <a:solidFill>
                  <a:srgbClr val="00B050"/>
                </a:solidFill>
                <a:latin typeface="HG丸ｺﾞｼｯｸM-PRO" panose="020F0600000000000000" pitchFamily="50" charset="-128"/>
                <a:ea typeface="HG丸ｺﾞｼｯｸM-PRO" panose="020F0600000000000000" pitchFamily="50" charset="-128"/>
              </a:rPr>
              <a:t>】</a:t>
            </a:r>
          </a:p>
          <a:p>
            <a:pPr marL="0" indent="0">
              <a:lnSpc>
                <a:spcPct val="100000"/>
              </a:lnSpc>
              <a:spcBef>
                <a:spcPts val="0"/>
              </a:spcBef>
              <a:buNone/>
            </a:pPr>
            <a:r>
              <a:rPr lang="ja-JP" altLang="en-US" sz="2000" b="1" dirty="0">
                <a:solidFill>
                  <a:srgbClr val="00B050"/>
                </a:solidFill>
                <a:latin typeface="HG丸ｺﾞｼｯｸM-PRO" panose="020F0600000000000000" pitchFamily="50" charset="-128"/>
                <a:ea typeface="HG丸ｺﾞｼｯｸM-PRO" panose="020F0600000000000000" pitchFamily="50" charset="-128"/>
              </a:rPr>
              <a:t>　</a:t>
            </a:r>
            <a:r>
              <a:rPr lang="ja-JP" altLang="en-US" sz="1800" dirty="0">
                <a:solidFill>
                  <a:prstClr val="black"/>
                </a:solidFill>
                <a:latin typeface="HG丸ｺﾞｼｯｸM-PRO" panose="020F0600000000000000" pitchFamily="50" charset="-128"/>
                <a:ea typeface="HG丸ｺﾞｼｯｸM-PRO" panose="020F0600000000000000" pitchFamily="50" charset="-128"/>
              </a:rPr>
              <a:t>①契約社員の正社員化</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・契約社員を処遇改善（</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2022</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年度）の上、正社員化</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2023</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②人材開発プログラム制定（</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2020</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③長期派遣研修の実施</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・他企業社員との合同研修（</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2022</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・類似施設、関係団体への派遣研修（</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2023</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④ストレスチェック導入（</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2022</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⑤旅費等の電子決裁導入（</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2021</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　　等</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19237" y="2475823"/>
            <a:ext cx="3634563" cy="2725922"/>
          </a:xfrm>
          <a:prstGeom prst="rect">
            <a:avLst/>
          </a:prstGeom>
        </p:spPr>
      </p:pic>
      <p:sp>
        <p:nvSpPr>
          <p:cNvPr id="8" name="テキスト ボックス 7"/>
          <p:cNvSpPr txBox="1"/>
          <p:nvPr/>
        </p:nvSpPr>
        <p:spPr>
          <a:xfrm>
            <a:off x="8610600" y="5392936"/>
            <a:ext cx="2275368" cy="307777"/>
          </a:xfrm>
          <a:prstGeom prst="rect">
            <a:avLst/>
          </a:prstGeom>
          <a:noFill/>
        </p:spPr>
        <p:txBody>
          <a:bodyPr wrap="square" rtlCol="0">
            <a:spAutoFit/>
          </a:bodyPr>
          <a:lstStyle/>
          <a:p>
            <a:r>
              <a:rPr kumimoji="1" lang="ja-JP" altLang="en-US" sz="1400" dirty="0"/>
              <a:t>社内研修会（</a:t>
            </a:r>
            <a:r>
              <a:rPr kumimoji="1" lang="en-US" altLang="ja-JP" sz="1400" dirty="0"/>
              <a:t>2022</a:t>
            </a:r>
            <a:r>
              <a:rPr kumimoji="1" lang="ja-JP" altLang="en-US" sz="1400" dirty="0"/>
              <a:t>年）</a:t>
            </a:r>
          </a:p>
        </p:txBody>
      </p:sp>
      <p:sp>
        <p:nvSpPr>
          <p:cNvPr id="13" name="スライド番号プレースホルダー 12"/>
          <p:cNvSpPr>
            <a:spLocks noGrp="1"/>
          </p:cNvSpPr>
          <p:nvPr>
            <p:ph type="sldNum" sz="quarter" idx="12"/>
          </p:nvPr>
        </p:nvSpPr>
        <p:spPr/>
        <p:txBody>
          <a:bodyPr/>
          <a:lstStyle/>
          <a:p>
            <a:fld id="{47C2D830-FFD5-47AA-B4D9-9B323812D1FB}" type="slidenum">
              <a:rPr kumimoji="1" lang="ja-JP" altLang="en-US" smtClean="0"/>
              <a:t>31</a:t>
            </a:fld>
            <a:endParaRPr kumimoji="1" lang="ja-JP" altLang="en-US" dirty="0"/>
          </a:p>
        </p:txBody>
      </p:sp>
    </p:spTree>
    <p:extLst>
      <p:ext uri="{BB962C8B-B14F-4D97-AF65-F5344CB8AC3E}">
        <p14:creationId xmlns:p14="http://schemas.microsoft.com/office/powerpoint/2010/main" val="343303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595223"/>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a:solidFill>
                  <a:schemeClr val="bg1"/>
                </a:solidFill>
                <a:latin typeface="+mn-ea"/>
                <a:ea typeface="+mn-ea"/>
              </a:rPr>
              <a:t>　　　　　　</a:t>
            </a:r>
            <a:r>
              <a:rPr lang="en-US" altLang="ja-JP" sz="3200" b="1" dirty="0">
                <a:solidFill>
                  <a:schemeClr val="bg1"/>
                </a:solidFill>
                <a:latin typeface="+mn-ea"/>
                <a:ea typeface="+mn-ea"/>
              </a:rPr>
              <a:t>5.</a:t>
            </a:r>
            <a:r>
              <a:rPr lang="ja-JP" altLang="en-US" sz="3200" b="1" dirty="0">
                <a:solidFill>
                  <a:schemeClr val="bg1"/>
                </a:solidFill>
                <a:latin typeface="+mn-ea"/>
                <a:ea typeface="+mn-ea"/>
              </a:rPr>
              <a:t>自立した社員による組織の活性化と業務改善</a:t>
            </a:r>
          </a:p>
        </p:txBody>
      </p:sp>
      <p:sp>
        <p:nvSpPr>
          <p:cNvPr id="4" name="正方形/長方形 3"/>
          <p:cNvSpPr/>
          <p:nvPr/>
        </p:nvSpPr>
        <p:spPr>
          <a:xfrm>
            <a:off x="386541" y="1131173"/>
            <a:ext cx="11658314" cy="4965462"/>
          </a:xfrm>
          <a:prstGeom prst="rect">
            <a:avLst/>
          </a:prstGeom>
        </p:spPr>
        <p:txBody>
          <a:bodyPr wrap="square">
            <a:spAutoFit/>
          </a:bodyPr>
          <a:lstStyle/>
          <a:p>
            <a:pPr>
              <a:lnSpc>
                <a:spcPts val="2000"/>
              </a:lnSpc>
            </a:pPr>
            <a:r>
              <a:rPr lang="en-US" altLang="ja-JP" sz="2000" b="1" dirty="0">
                <a:latin typeface="HG丸ｺﾞｼｯｸM-PRO" panose="020F0600000000000000" pitchFamily="50" charset="-128"/>
                <a:ea typeface="HG丸ｺﾞｼｯｸM-PRO" panose="020F0600000000000000" pitchFamily="50" charset="-128"/>
              </a:rPr>
              <a:t>(1)</a:t>
            </a:r>
            <a:r>
              <a:rPr lang="ja-JP" altLang="en-US" sz="2000" b="1" dirty="0">
                <a:latin typeface="HG丸ｺﾞｼｯｸM-PRO" panose="020F0600000000000000" pitchFamily="50" charset="-128"/>
                <a:ea typeface="HG丸ｺﾞｼｯｸM-PRO" panose="020F0600000000000000" pitchFamily="50" charset="-128"/>
              </a:rPr>
              <a:t>社員が自ら考え、自ら改善できる組織への変革（エンゲージメント経営の推進）</a:t>
            </a:r>
            <a:endParaRPr lang="en-US" altLang="ja-JP" sz="2000" b="1" dirty="0">
              <a:latin typeface="HG丸ｺﾞｼｯｸM-PRO" panose="020F0600000000000000" pitchFamily="50" charset="-128"/>
              <a:ea typeface="HG丸ｺﾞｼｯｸM-PRO" panose="020F0600000000000000" pitchFamily="50" charset="-128"/>
            </a:endParaRPr>
          </a:p>
          <a:p>
            <a:pPr>
              <a:lnSpc>
                <a:spcPts val="2000"/>
              </a:lnSpc>
            </a:pPr>
            <a:r>
              <a:rPr lang="ja-JP" altLang="en-US" sz="2000"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　・業務執行の</a:t>
            </a:r>
            <a:r>
              <a:rPr lang="en-US" altLang="ja-JP" dirty="0">
                <a:latin typeface="HG丸ｺﾞｼｯｸM-PRO" panose="020F0600000000000000" pitchFamily="50" charset="-128"/>
                <a:ea typeface="HG丸ｺﾞｼｯｸM-PRO" panose="020F0600000000000000" pitchFamily="50" charset="-128"/>
              </a:rPr>
              <a:t>PDCA</a:t>
            </a:r>
            <a:r>
              <a:rPr lang="ja-JP" altLang="en-US" dirty="0">
                <a:latin typeface="HG丸ｺﾞｼｯｸM-PRO" panose="020F0600000000000000" pitchFamily="50" charset="-128"/>
                <a:ea typeface="HG丸ｺﾞｼｯｸM-PRO" panose="020F0600000000000000" pitchFamily="50" charset="-128"/>
              </a:rPr>
              <a:t>を確立（目標管理制度の充実）。課題が放置されない組織を確立（新）</a:t>
            </a:r>
          </a:p>
          <a:p>
            <a:pPr>
              <a:lnSpc>
                <a:spcPts val="2000"/>
              </a:lnSpc>
            </a:pPr>
            <a:r>
              <a:rPr lang="ja-JP" altLang="en-US" dirty="0">
                <a:latin typeface="HG丸ｺﾞｼｯｸM-PRO" panose="020F0600000000000000" pitchFamily="50" charset="-128"/>
                <a:ea typeface="HG丸ｺﾞｼｯｸM-PRO" panose="020F0600000000000000" pitchFamily="50" charset="-128"/>
              </a:rPr>
              <a:t>　　・事務執行の改善だけでなく、事業提案を含む改善提案の質を高度化（新）</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・実績を上げた社員、チャレンジした社員を定例ミーティングで発表し、表彰（新）</a:t>
            </a:r>
          </a:p>
          <a:p>
            <a:pPr>
              <a:lnSpc>
                <a:spcPts val="2000"/>
              </a:lnSpc>
            </a:pPr>
            <a:r>
              <a:rPr lang="ja-JP" altLang="en-US" dirty="0">
                <a:latin typeface="HG丸ｺﾞｼｯｸM-PRO" panose="020F0600000000000000" pitchFamily="50" charset="-128"/>
                <a:ea typeface="HG丸ｺﾞｼｯｸM-PRO" panose="020F0600000000000000" pitchFamily="50" charset="-128"/>
              </a:rPr>
              <a:t>　　・定期的なワイガヤミーティングの開催（新）</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・実績を上げた社員が評価される公正で公平な人事制度を構築（人事評価と賞与との連動を強化）（新）</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・仕事を通じて成長する職場風土を醸成（新）</a:t>
            </a:r>
          </a:p>
          <a:p>
            <a:pPr>
              <a:lnSpc>
                <a:spcPts val="2000"/>
              </a:lnSpc>
            </a:pPr>
            <a:endParaRPr lang="ja-JP" altLang="en-US" dirty="0">
              <a:latin typeface="HG丸ｺﾞｼｯｸM-PRO" panose="020F0600000000000000" pitchFamily="50" charset="-128"/>
              <a:ea typeface="HG丸ｺﾞｼｯｸM-PRO" panose="020F0600000000000000" pitchFamily="50" charset="-128"/>
            </a:endParaRPr>
          </a:p>
          <a:p>
            <a:pPr>
              <a:lnSpc>
                <a:spcPts val="2000"/>
              </a:lnSpc>
            </a:pPr>
            <a:r>
              <a:rPr lang="en-US" altLang="ja-JP" sz="2000" b="1" dirty="0">
                <a:latin typeface="HG丸ｺﾞｼｯｸM-PRO" panose="020F0600000000000000" pitchFamily="50" charset="-128"/>
                <a:ea typeface="HG丸ｺﾞｼｯｸM-PRO" panose="020F0600000000000000" pitchFamily="50" charset="-128"/>
              </a:rPr>
              <a:t>(2)IT</a:t>
            </a:r>
            <a:r>
              <a:rPr lang="ja-JP" altLang="en-US" sz="2000" b="1" dirty="0">
                <a:latin typeface="HG丸ｺﾞｼｯｸM-PRO" panose="020F0600000000000000" pitchFamily="50" charset="-128"/>
                <a:ea typeface="HG丸ｺﾞｼｯｸM-PRO" panose="020F0600000000000000" pitchFamily="50" charset="-128"/>
              </a:rPr>
              <a:t>を活用した業務の効率化の推進</a:t>
            </a:r>
          </a:p>
          <a:p>
            <a:pPr>
              <a:lnSpc>
                <a:spcPts val="2000"/>
              </a:lnSpc>
            </a:pPr>
            <a:r>
              <a:rPr lang="ja-JP" altLang="en-US" dirty="0">
                <a:latin typeface="HG丸ｺﾞｼｯｸM-PRO" panose="020F0600000000000000" pitchFamily="50" charset="-128"/>
                <a:ea typeface="HG丸ｺﾞｼｯｸM-PRO" panose="020F0600000000000000" pitchFamily="50" charset="-128"/>
              </a:rPr>
              <a:t>　　・社内の情報システムを予約管理システム、会計システム、</a:t>
            </a:r>
            <a:r>
              <a:rPr lang="en-US" altLang="ja-JP" dirty="0" err="1">
                <a:latin typeface="HG丸ｺﾞｼｯｸM-PRO" panose="020F0600000000000000" pitchFamily="50" charset="-128"/>
                <a:ea typeface="HG丸ｺﾞｼｯｸM-PRO" panose="020F0600000000000000" pitchFamily="50" charset="-128"/>
              </a:rPr>
              <a:t>kintone</a:t>
            </a:r>
            <a:r>
              <a:rPr lang="ja-JP" altLang="en-US" dirty="0">
                <a:latin typeface="HG丸ｺﾞｼｯｸM-PRO" panose="020F0600000000000000" pitchFamily="50" charset="-128"/>
                <a:ea typeface="HG丸ｺﾞｼｯｸM-PRO" panose="020F0600000000000000" pitchFamily="50" charset="-128"/>
              </a:rPr>
              <a:t>に整理し、各システムを連携。（新）</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予約情報、顧客情報を</a:t>
            </a:r>
            <a:r>
              <a:rPr lang="en-US" altLang="ja-JP" dirty="0" err="1">
                <a:latin typeface="HG丸ｺﾞｼｯｸM-PRO" panose="020F0600000000000000" pitchFamily="50" charset="-128"/>
                <a:ea typeface="HG丸ｺﾞｼｯｸM-PRO" panose="020F0600000000000000" pitchFamily="50" charset="-128"/>
              </a:rPr>
              <a:t>kintone</a:t>
            </a:r>
            <a:r>
              <a:rPr lang="ja-JP" altLang="en-US" dirty="0">
                <a:latin typeface="HG丸ｺﾞｼｯｸM-PRO" panose="020F0600000000000000" pitchFamily="50" charset="-128"/>
                <a:ea typeface="HG丸ｺﾞｼｯｸM-PRO" panose="020F0600000000000000" pitchFamily="50" charset="-128"/>
              </a:rPr>
              <a:t>に集約し、データに基づく営業活動の基盤を構築</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・予約管理システムと会計システムとの連携により入金仕訳、売上仕訳等を効率化（新）</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・外部</a:t>
            </a:r>
            <a:r>
              <a:rPr lang="en-US" altLang="ja-JP" dirty="0">
                <a:latin typeface="HG丸ｺﾞｼｯｸM-PRO" panose="020F0600000000000000" pitchFamily="50" charset="-128"/>
                <a:ea typeface="HG丸ｺﾞｼｯｸM-PRO" panose="020F0600000000000000" pitchFamily="50" charset="-128"/>
              </a:rPr>
              <a:t>IT</a:t>
            </a:r>
            <a:r>
              <a:rPr lang="ja-JP" altLang="en-US" dirty="0">
                <a:latin typeface="HG丸ｺﾞｼｯｸM-PRO" panose="020F0600000000000000" pitchFamily="50" charset="-128"/>
                <a:ea typeface="HG丸ｺﾞｼｯｸM-PRO" panose="020F0600000000000000" pitchFamily="50" charset="-128"/>
              </a:rPr>
              <a:t>ベンダーを活用した</a:t>
            </a:r>
            <a:r>
              <a:rPr lang="en-US" altLang="ja-JP" dirty="0">
                <a:latin typeface="HG丸ｺﾞｼｯｸM-PRO" panose="020F0600000000000000" pitchFamily="50" charset="-128"/>
                <a:ea typeface="HG丸ｺﾞｼｯｸM-PRO" panose="020F0600000000000000" pitchFamily="50" charset="-128"/>
              </a:rPr>
              <a:t>IT</a:t>
            </a:r>
            <a:r>
              <a:rPr lang="ja-JP" altLang="en-US" dirty="0">
                <a:latin typeface="HG丸ｺﾞｼｯｸM-PRO" panose="020F0600000000000000" pitchFamily="50" charset="-128"/>
                <a:ea typeface="HG丸ｺﾞｼｯｸM-PRO" panose="020F0600000000000000" pitchFamily="50" charset="-128"/>
              </a:rPr>
              <a:t>による業務の効率化の推進</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・業務執行を高水準で均質化、平準化するため各種業務のマニュアル化を推進（新）</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en-US" altLang="ja-JP" sz="2000" b="1" dirty="0">
                <a:latin typeface="HG丸ｺﾞｼｯｸM-PRO" panose="020F0600000000000000" pitchFamily="50" charset="-128"/>
                <a:ea typeface="HG丸ｺﾞｼｯｸM-PRO" panose="020F0600000000000000" pitchFamily="50" charset="-128"/>
              </a:rPr>
              <a:t>(3)</a:t>
            </a:r>
            <a:r>
              <a:rPr lang="ja-JP" altLang="en-US" sz="2000" b="1" dirty="0">
                <a:latin typeface="HG丸ｺﾞｼｯｸM-PRO" panose="020F0600000000000000" pitchFamily="50" charset="-128"/>
                <a:ea typeface="HG丸ｺﾞｼｯｸM-PRO" panose="020F0600000000000000" pitchFamily="50" charset="-128"/>
              </a:rPr>
              <a:t>外部の研修等を活用した人材の育成</a:t>
            </a:r>
            <a:endParaRPr lang="en-US" altLang="ja-JP" sz="2000" b="1" dirty="0">
              <a:latin typeface="HG丸ｺﾞｼｯｸM-PRO" panose="020F0600000000000000" pitchFamily="50" charset="-128"/>
              <a:ea typeface="HG丸ｺﾞｼｯｸM-PRO" panose="020F0600000000000000" pitchFamily="50" charset="-128"/>
            </a:endParaRPr>
          </a:p>
          <a:p>
            <a:pPr>
              <a:lnSpc>
                <a:spcPts val="2000"/>
              </a:lnSpc>
            </a:pPr>
            <a:r>
              <a:rPr lang="ja-JP" altLang="en-US" sz="2000" b="1"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・大阪</a:t>
            </a:r>
            <a:r>
              <a:rPr lang="en-US" altLang="ja-JP" dirty="0">
                <a:latin typeface="HG丸ｺﾞｼｯｸM-PRO" panose="020F0600000000000000" pitchFamily="50" charset="-128"/>
                <a:ea typeface="HG丸ｺﾞｼｯｸM-PRO" panose="020F0600000000000000" pitchFamily="50" charset="-128"/>
              </a:rPr>
              <a:t>MICE</a:t>
            </a:r>
            <a:r>
              <a:rPr lang="ja-JP" altLang="en-US" dirty="0">
                <a:latin typeface="HG丸ｺﾞｼｯｸM-PRO" panose="020F0600000000000000" pitchFamily="50" charset="-128"/>
                <a:ea typeface="HG丸ｺﾞｼｯｸM-PRO" panose="020F0600000000000000" pitchFamily="50" charset="-128"/>
              </a:rPr>
              <a:t>アカデミー、関西生産性本部、パシフィコ横浜等への短期派遣等外部派遣研修を活用</a:t>
            </a:r>
            <a:endParaRPr lang="en-US" altLang="ja-JP" dirty="0">
              <a:latin typeface="HG丸ｺﾞｼｯｸM-PRO" panose="020F0600000000000000" pitchFamily="50" charset="-128"/>
              <a:ea typeface="HG丸ｺﾞｼｯｸM-PRO" panose="020F0600000000000000" pitchFamily="50" charset="-128"/>
            </a:endParaRPr>
          </a:p>
          <a:p>
            <a:pPr>
              <a:lnSpc>
                <a:spcPts val="2000"/>
              </a:lnSpc>
            </a:pPr>
            <a:r>
              <a:rPr lang="ja-JP" altLang="en-US" dirty="0">
                <a:latin typeface="HG丸ｺﾞｼｯｸM-PRO" panose="020F0600000000000000" pitchFamily="50" charset="-128"/>
                <a:ea typeface="HG丸ｺﾞｼｯｸM-PRO" panose="020F0600000000000000" pitchFamily="50" charset="-128"/>
              </a:rPr>
              <a:t>　　・人材開発プログラムの整備と推進</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特に、課長職及び若手社員</a:t>
            </a:r>
            <a:r>
              <a:rPr lang="en-US" altLang="ja-JP" dirty="0">
                <a:latin typeface="HG丸ｺﾞｼｯｸM-PRO" panose="020F0600000000000000" pitchFamily="50" charset="-128"/>
                <a:ea typeface="HG丸ｺﾞｼｯｸM-PRO" panose="020F0600000000000000" pitchFamily="50" charset="-128"/>
              </a:rPr>
              <a:t>)</a:t>
            </a:r>
          </a:p>
          <a:p>
            <a:pPr>
              <a:lnSpc>
                <a:spcPts val="2000"/>
              </a:lnSpc>
            </a:pPr>
            <a:r>
              <a:rPr lang="ja-JP" altLang="en-US" dirty="0">
                <a:latin typeface="HG丸ｺﾞｼｯｸM-PRO" panose="020F0600000000000000" pitchFamily="50" charset="-128"/>
                <a:ea typeface="HG丸ｺﾞｼｯｸM-PRO" panose="020F0600000000000000" pitchFamily="50" charset="-128"/>
              </a:rPr>
              <a:t>　　・即戦力社員（経歴、能力）の採用</a:t>
            </a:r>
          </a:p>
        </p:txBody>
      </p:sp>
      <p:sp>
        <p:nvSpPr>
          <p:cNvPr id="5" name="タイトル 1"/>
          <p:cNvSpPr txBox="1">
            <a:spLocks/>
          </p:cNvSpPr>
          <p:nvPr/>
        </p:nvSpPr>
        <p:spPr>
          <a:xfrm>
            <a:off x="0" y="0"/>
            <a:ext cx="2676993" cy="595223"/>
          </a:xfrm>
          <a:prstGeom prst="rect">
            <a:avLst/>
          </a:prstGeom>
          <a:solidFill>
            <a:srgbClr val="002060"/>
          </a:solidFill>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Ⅲ</a:t>
            </a:r>
            <a:r>
              <a:rPr lang="ja-JP" altLang="en-US" sz="3200" b="1" dirty="0">
                <a:solidFill>
                  <a:schemeClr val="bg1"/>
                </a:solidFill>
                <a:latin typeface="+mn-ea"/>
                <a:ea typeface="+mn-ea"/>
              </a:rPr>
              <a:t>新たな戦略</a:t>
            </a:r>
          </a:p>
        </p:txBody>
      </p:sp>
      <p:sp>
        <p:nvSpPr>
          <p:cNvPr id="6" name="正方形/長方形 5"/>
          <p:cNvSpPr/>
          <p:nvPr/>
        </p:nvSpPr>
        <p:spPr>
          <a:xfrm>
            <a:off x="386542" y="714167"/>
            <a:ext cx="1733167" cy="400110"/>
          </a:xfrm>
          <a:prstGeom prst="rect">
            <a:avLst/>
          </a:prstGeom>
        </p:spPr>
        <p:txBody>
          <a:bodyPr wrap="none">
            <a:spAutoFit/>
          </a:bodyPr>
          <a:lstStyle/>
          <a:p>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r>
              <a:rPr lang="ja-JP" altLang="en-US" sz="2000" b="1" dirty="0">
                <a:solidFill>
                  <a:srgbClr val="7030A0"/>
                </a:solidFill>
                <a:latin typeface="HG丸ｺﾞｼｯｸM-PRO" panose="020F0600000000000000" pitchFamily="50" charset="-128"/>
                <a:ea typeface="HG丸ｺﾞｼｯｸM-PRO" panose="020F0600000000000000" pitchFamily="50" charset="-128"/>
              </a:rPr>
              <a:t>実施施策</a:t>
            </a:r>
            <a:r>
              <a:rPr lang="en-US" altLang="ja-JP" sz="2000" b="1" dirty="0">
                <a:solidFill>
                  <a:srgbClr val="7030A0"/>
                </a:solidFill>
                <a:latin typeface="HG丸ｺﾞｼｯｸM-PRO" panose="020F0600000000000000" pitchFamily="50" charset="-128"/>
                <a:ea typeface="HG丸ｺﾞｼｯｸM-PRO" panose="020F0600000000000000" pitchFamily="50" charset="-128"/>
              </a:rPr>
              <a:t>】</a:t>
            </a:r>
          </a:p>
        </p:txBody>
      </p:sp>
      <p:sp>
        <p:nvSpPr>
          <p:cNvPr id="11" name="スライド番号プレースホルダー 10"/>
          <p:cNvSpPr>
            <a:spLocks noGrp="1"/>
          </p:cNvSpPr>
          <p:nvPr>
            <p:ph type="sldNum" sz="quarter" idx="12"/>
          </p:nvPr>
        </p:nvSpPr>
        <p:spPr/>
        <p:txBody>
          <a:bodyPr/>
          <a:lstStyle/>
          <a:p>
            <a:fld id="{47C2D830-FFD5-47AA-B4D9-9B323812D1FB}" type="slidenum">
              <a:rPr kumimoji="1" lang="ja-JP" altLang="en-US" smtClean="0"/>
              <a:t>32</a:t>
            </a:fld>
            <a:endParaRPr kumimoji="1" lang="ja-JP" altLang="en-US" dirty="0"/>
          </a:p>
        </p:txBody>
      </p:sp>
    </p:spTree>
    <p:extLst>
      <p:ext uri="{BB962C8B-B14F-4D97-AF65-F5344CB8AC3E}">
        <p14:creationId xmlns:p14="http://schemas.microsoft.com/office/powerpoint/2010/main" val="2480652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595223"/>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Ⅳ</a:t>
            </a:r>
            <a:r>
              <a:rPr lang="ja-JP" altLang="en-US" sz="3200" b="1" dirty="0">
                <a:solidFill>
                  <a:schemeClr val="bg1"/>
                </a:solidFill>
                <a:latin typeface="+mn-ea"/>
                <a:ea typeface="+mn-ea"/>
              </a:rPr>
              <a:t>機能強化・修繕計画</a:t>
            </a:r>
          </a:p>
        </p:txBody>
      </p:sp>
      <p:graphicFrame>
        <p:nvGraphicFramePr>
          <p:cNvPr id="6" name="表 5"/>
          <p:cNvGraphicFramePr>
            <a:graphicFrameLocks noGrp="1"/>
          </p:cNvGraphicFramePr>
          <p:nvPr/>
        </p:nvGraphicFramePr>
        <p:xfrm>
          <a:off x="659604" y="812333"/>
          <a:ext cx="10872789" cy="3647236"/>
        </p:xfrm>
        <a:graphic>
          <a:graphicData uri="http://schemas.openxmlformats.org/drawingml/2006/table">
            <a:tbl>
              <a:tblPr firstRow="1" bandRow="1">
                <a:tableStyleId>{5C22544A-7EE6-4342-B048-85BDC9FD1C3A}</a:tableStyleId>
              </a:tblPr>
              <a:tblGrid>
                <a:gridCol w="1243011">
                  <a:extLst>
                    <a:ext uri="{9D8B030D-6E8A-4147-A177-3AD203B41FA5}">
                      <a16:colId xmlns:a16="http://schemas.microsoft.com/office/drawing/2014/main" val="2218575431"/>
                    </a:ext>
                  </a:extLst>
                </a:gridCol>
                <a:gridCol w="4814889">
                  <a:extLst>
                    <a:ext uri="{9D8B030D-6E8A-4147-A177-3AD203B41FA5}">
                      <a16:colId xmlns:a16="http://schemas.microsoft.com/office/drawing/2014/main" val="3996775236"/>
                    </a:ext>
                  </a:extLst>
                </a:gridCol>
                <a:gridCol w="4814889">
                  <a:extLst>
                    <a:ext uri="{9D8B030D-6E8A-4147-A177-3AD203B41FA5}">
                      <a16:colId xmlns:a16="http://schemas.microsoft.com/office/drawing/2014/main" val="3157505124"/>
                    </a:ext>
                  </a:extLst>
                </a:gridCol>
              </a:tblGrid>
              <a:tr h="446836">
                <a:tc>
                  <a:txBody>
                    <a:bodyPr/>
                    <a:lstStyle/>
                    <a:p>
                      <a:pPr algn="ct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機能強化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修　　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38575438"/>
                  </a:ext>
                </a:extLst>
              </a:tr>
              <a:tr h="640080">
                <a:tc>
                  <a:txBody>
                    <a:bodyPr/>
                    <a:lstStyle/>
                    <a:p>
                      <a:pPr algn="ctr"/>
                      <a:r>
                        <a:rPr kumimoji="1" lang="en-US" altLang="ja-JP" sz="1800" dirty="0">
                          <a:latin typeface="HG丸ｺﾞｼｯｸM-PRO" panose="020F0600000000000000" pitchFamily="50" charset="-128"/>
                          <a:ea typeface="HG丸ｺﾞｼｯｸM-PRO" panose="020F0600000000000000" pitchFamily="50" charset="-128"/>
                        </a:rPr>
                        <a:t>2024</a:t>
                      </a:r>
                      <a:endParaRPr kumimoji="1" lang="ja-JP" altLang="en-US" sz="1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HG丸ｺﾞｼｯｸM-PRO" panose="020F0600000000000000" pitchFamily="50" charset="-128"/>
                          <a:ea typeface="HG丸ｺﾞｼｯｸM-PRO" panose="020F0600000000000000" pitchFamily="50" charset="-128"/>
                        </a:rPr>
                        <a:t>バリアフリートイレの自動扉化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HG丸ｺﾞｼｯｸM-PRO" panose="020F0600000000000000" pitchFamily="50" charset="-128"/>
                          <a:ea typeface="HG丸ｺﾞｼｯｸM-PRO" panose="020F0600000000000000" pitchFamily="50" charset="-128"/>
                        </a:rPr>
                        <a:t>二酸化炭素消火設備ボンベ交換</a:t>
                      </a:r>
                      <a:endParaRPr kumimoji="1" lang="en-US" altLang="ja-JP" sz="1800" dirty="0">
                        <a:latin typeface="HG丸ｺﾞｼｯｸM-PRO" panose="020F0600000000000000" pitchFamily="50" charset="-128"/>
                        <a:ea typeface="HG丸ｺﾞｼｯｸM-PRO" panose="020F0600000000000000" pitchFamily="50" charset="-128"/>
                      </a:endParaRPr>
                    </a:p>
                    <a:p>
                      <a:r>
                        <a:rPr kumimoji="1" lang="ja-JP" altLang="en-US" sz="1800" dirty="0">
                          <a:latin typeface="HG丸ｺﾞｼｯｸM-PRO" panose="020F0600000000000000" pitchFamily="50" charset="-128"/>
                          <a:ea typeface="HG丸ｺﾞｼｯｸM-PRO" panose="020F0600000000000000" pitchFamily="50" charset="-128"/>
                        </a:rPr>
                        <a:t>遮光カーテン（イベントホール）取替　ほか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4448879"/>
                  </a:ext>
                </a:extLst>
              </a:tr>
              <a:tr h="640080">
                <a:tc>
                  <a:txBody>
                    <a:bodyPr/>
                    <a:lstStyle/>
                    <a:p>
                      <a:pPr algn="ctr"/>
                      <a:r>
                        <a:rPr kumimoji="1" lang="en-US" altLang="ja-JP" sz="1800" dirty="0">
                          <a:latin typeface="HG丸ｺﾞｼｯｸM-PRO" panose="020F0600000000000000" pitchFamily="50" charset="-128"/>
                          <a:ea typeface="HG丸ｺﾞｼｯｸM-PRO" panose="020F0600000000000000" pitchFamily="50" charset="-128"/>
                        </a:rPr>
                        <a:t>2025</a:t>
                      </a:r>
                      <a:endParaRPr kumimoji="1" lang="ja-JP" altLang="en-US" sz="1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HG丸ｺﾞｼｯｸM-PRO" panose="020F0600000000000000" pitchFamily="50" charset="-128"/>
                          <a:ea typeface="HG丸ｺﾞｼｯｸM-PRO" panose="020F0600000000000000" pitchFamily="50" charset="-128"/>
                        </a:rPr>
                        <a:t>遮光カーテン（小会議室）取替　　ほか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486663"/>
                  </a:ext>
                </a:extLst>
              </a:tr>
              <a:tr h="640080">
                <a:tc>
                  <a:txBody>
                    <a:bodyPr/>
                    <a:lstStyle/>
                    <a:p>
                      <a:pPr algn="ctr"/>
                      <a:r>
                        <a:rPr kumimoji="1" lang="en-US" altLang="ja-JP" sz="1800" dirty="0">
                          <a:latin typeface="HG丸ｺﾞｼｯｸM-PRO" panose="020F0600000000000000" pitchFamily="50" charset="-128"/>
                          <a:ea typeface="HG丸ｺﾞｼｯｸM-PRO" panose="020F0600000000000000" pitchFamily="50" charset="-128"/>
                        </a:rPr>
                        <a:t>2026</a:t>
                      </a:r>
                      <a:endParaRPr kumimoji="1" lang="ja-JP" altLang="en-US" sz="1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HG丸ｺﾞｼｯｸM-PRO" panose="020F0600000000000000" pitchFamily="50" charset="-128"/>
                          <a:ea typeface="HG丸ｺﾞｼｯｸM-PRO" panose="020F0600000000000000" pitchFamily="50" charset="-128"/>
                        </a:rPr>
                        <a:t>プロジェクター更新</a:t>
                      </a:r>
                      <a:endParaRPr kumimoji="1" lang="en-US" altLang="ja-JP" sz="1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HG丸ｺﾞｼｯｸM-PRO" panose="020F0600000000000000" pitchFamily="50" charset="-128"/>
                          <a:ea typeface="HG丸ｺﾞｼｯｸM-PRO" panose="020F0600000000000000" pitchFamily="50" charset="-128"/>
                        </a:rPr>
                        <a:t>消防用ホースの取替　　ほか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96558"/>
                  </a:ext>
                </a:extLst>
              </a:tr>
              <a:tr h="640080">
                <a:tc>
                  <a:txBody>
                    <a:bodyPr/>
                    <a:lstStyle/>
                    <a:p>
                      <a:pPr algn="ctr"/>
                      <a:r>
                        <a:rPr kumimoji="1" lang="en-US" altLang="ja-JP" sz="1800" dirty="0">
                          <a:latin typeface="HG丸ｺﾞｼｯｸM-PRO" panose="020F0600000000000000" pitchFamily="50" charset="-128"/>
                          <a:ea typeface="HG丸ｺﾞｼｯｸM-PRO" panose="020F0600000000000000" pitchFamily="50" charset="-128"/>
                        </a:rPr>
                        <a:t>2027</a:t>
                      </a:r>
                      <a:endParaRPr kumimoji="1" lang="ja-JP" altLang="en-US" sz="1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HG丸ｺﾞｼｯｸM-PRO" panose="020F0600000000000000" pitchFamily="50" charset="-128"/>
                          <a:ea typeface="HG丸ｺﾞｼｯｸM-PRO" panose="020F0600000000000000" pitchFamily="50" charset="-128"/>
                        </a:rPr>
                        <a:t>各小会議室映写スクリーン更新</a:t>
                      </a:r>
                      <a:endParaRPr kumimoji="1" lang="en-US" altLang="ja-JP" sz="1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latin typeface="HG丸ｺﾞｼｯｸM-PRO" panose="020F0600000000000000" pitchFamily="50" charset="-128"/>
                          <a:ea typeface="HG丸ｺﾞｼｯｸM-PRO" panose="020F0600000000000000" pitchFamily="50" charset="-128"/>
                        </a:rPr>
                        <a:t>電気メーター取替　　ほか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072264"/>
                  </a:ext>
                </a:extLst>
              </a:tr>
              <a:tr h="640080">
                <a:tc>
                  <a:txBody>
                    <a:bodyPr/>
                    <a:lstStyle/>
                    <a:p>
                      <a:pPr algn="ctr"/>
                      <a:r>
                        <a:rPr kumimoji="1" lang="en-US" altLang="ja-JP" sz="1800" dirty="0">
                          <a:latin typeface="HG丸ｺﾞｼｯｸM-PRO" panose="020F0600000000000000" pitchFamily="50" charset="-128"/>
                          <a:ea typeface="HG丸ｺﾞｼｯｸM-PRO" panose="020F0600000000000000" pitchFamily="50" charset="-128"/>
                        </a:rPr>
                        <a:t>2028</a:t>
                      </a:r>
                      <a:endParaRPr kumimoji="1" lang="ja-JP" altLang="en-US" sz="1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800" dirty="0">
                          <a:latin typeface="HG丸ｺﾞｼｯｸM-PRO" panose="020F0600000000000000" pitchFamily="50" charset="-128"/>
                          <a:ea typeface="HG丸ｺﾞｼｯｸM-PRO" panose="020F0600000000000000" pitchFamily="50" charset="-128"/>
                        </a:rPr>
                        <a:t>1</a:t>
                      </a:r>
                      <a:r>
                        <a:rPr kumimoji="1" lang="ja-JP" altLang="en-US" sz="1800" dirty="0">
                          <a:latin typeface="HG丸ｺﾞｼｯｸM-PRO" panose="020F0600000000000000" pitchFamily="50" charset="-128"/>
                          <a:ea typeface="HG丸ｺﾞｼｯｸM-PRO" panose="020F0600000000000000" pitchFamily="50" charset="-128"/>
                        </a:rPr>
                        <a:t>階　電光掲示板更新</a:t>
                      </a:r>
                    </a:p>
                    <a:p>
                      <a:r>
                        <a:rPr kumimoji="1" lang="ja-JP" altLang="en-US" sz="1800" dirty="0">
                          <a:latin typeface="HG丸ｺﾞｼｯｸM-PRO" panose="020F0600000000000000" pitchFamily="50" charset="-128"/>
                          <a:ea typeface="HG丸ｺﾞｼｯｸM-PRO" panose="020F0600000000000000" pitchFamily="50" charset="-128"/>
                        </a:rPr>
                        <a:t>各フロアー表示盤更新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800" dirty="0">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0117350"/>
                  </a:ext>
                </a:extLst>
              </a:tr>
            </a:tbl>
          </a:graphicData>
        </a:graphic>
      </p:graphicFrame>
      <p:sp>
        <p:nvSpPr>
          <p:cNvPr id="10" name="スライド番号プレースホルダー 9"/>
          <p:cNvSpPr>
            <a:spLocks noGrp="1"/>
          </p:cNvSpPr>
          <p:nvPr>
            <p:ph type="sldNum" sz="quarter" idx="12"/>
          </p:nvPr>
        </p:nvSpPr>
        <p:spPr/>
        <p:txBody>
          <a:bodyPr/>
          <a:lstStyle/>
          <a:p>
            <a:fld id="{47C2D830-FFD5-47AA-B4D9-9B323812D1FB}"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B3C0C7D9-D417-A2FD-5AA4-B70C3A627B2C}"/>
              </a:ext>
            </a:extLst>
          </p:cNvPr>
          <p:cNvSpPr txBox="1"/>
          <p:nvPr/>
        </p:nvSpPr>
        <p:spPr>
          <a:xfrm>
            <a:off x="659604" y="4492013"/>
            <a:ext cx="10872789"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（注）大阪府が実施する工事を含まない。</a:t>
            </a:r>
          </a:p>
        </p:txBody>
      </p:sp>
    </p:spTree>
    <p:extLst>
      <p:ext uri="{BB962C8B-B14F-4D97-AF65-F5344CB8AC3E}">
        <p14:creationId xmlns:p14="http://schemas.microsoft.com/office/powerpoint/2010/main" val="1997413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595223"/>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Ⅴ</a:t>
            </a:r>
            <a:r>
              <a:rPr lang="ja-JP" altLang="en-US" sz="3200" b="1" dirty="0">
                <a:solidFill>
                  <a:schemeClr val="bg1"/>
                </a:solidFill>
                <a:latin typeface="+mn-ea"/>
                <a:ea typeface="+mn-ea"/>
              </a:rPr>
              <a:t>収支計画</a:t>
            </a:r>
          </a:p>
        </p:txBody>
      </p:sp>
      <p:graphicFrame>
        <p:nvGraphicFramePr>
          <p:cNvPr id="4" name="表 3"/>
          <p:cNvGraphicFramePr>
            <a:graphicFrameLocks noGrp="1"/>
          </p:cNvGraphicFramePr>
          <p:nvPr/>
        </p:nvGraphicFramePr>
        <p:xfrm>
          <a:off x="529418" y="1004101"/>
          <a:ext cx="11167670" cy="4578462"/>
        </p:xfrm>
        <a:graphic>
          <a:graphicData uri="http://schemas.openxmlformats.org/drawingml/2006/table">
            <a:tbl>
              <a:tblPr firstRow="1" bandRow="1">
                <a:tableStyleId>{5C22544A-7EE6-4342-B048-85BDC9FD1C3A}</a:tableStyleId>
              </a:tblPr>
              <a:tblGrid>
                <a:gridCol w="419723">
                  <a:extLst>
                    <a:ext uri="{9D8B030D-6E8A-4147-A177-3AD203B41FA5}">
                      <a16:colId xmlns:a16="http://schemas.microsoft.com/office/drawing/2014/main" val="3840934344"/>
                    </a:ext>
                  </a:extLst>
                </a:gridCol>
                <a:gridCol w="1813811">
                  <a:extLst>
                    <a:ext uri="{9D8B030D-6E8A-4147-A177-3AD203B41FA5}">
                      <a16:colId xmlns:a16="http://schemas.microsoft.com/office/drawing/2014/main" val="234441778"/>
                    </a:ext>
                  </a:extLst>
                </a:gridCol>
                <a:gridCol w="1116767">
                  <a:extLst>
                    <a:ext uri="{9D8B030D-6E8A-4147-A177-3AD203B41FA5}">
                      <a16:colId xmlns:a16="http://schemas.microsoft.com/office/drawing/2014/main" val="1649243158"/>
                    </a:ext>
                  </a:extLst>
                </a:gridCol>
                <a:gridCol w="1116767">
                  <a:extLst>
                    <a:ext uri="{9D8B030D-6E8A-4147-A177-3AD203B41FA5}">
                      <a16:colId xmlns:a16="http://schemas.microsoft.com/office/drawing/2014/main" val="480486462"/>
                    </a:ext>
                  </a:extLst>
                </a:gridCol>
                <a:gridCol w="1116767">
                  <a:extLst>
                    <a:ext uri="{9D8B030D-6E8A-4147-A177-3AD203B41FA5}">
                      <a16:colId xmlns:a16="http://schemas.microsoft.com/office/drawing/2014/main" val="3740602293"/>
                    </a:ext>
                  </a:extLst>
                </a:gridCol>
                <a:gridCol w="1116767">
                  <a:extLst>
                    <a:ext uri="{9D8B030D-6E8A-4147-A177-3AD203B41FA5}">
                      <a16:colId xmlns:a16="http://schemas.microsoft.com/office/drawing/2014/main" val="1750424448"/>
                    </a:ext>
                  </a:extLst>
                </a:gridCol>
                <a:gridCol w="1116767">
                  <a:extLst>
                    <a:ext uri="{9D8B030D-6E8A-4147-A177-3AD203B41FA5}">
                      <a16:colId xmlns:a16="http://schemas.microsoft.com/office/drawing/2014/main" val="3551578762"/>
                    </a:ext>
                  </a:extLst>
                </a:gridCol>
                <a:gridCol w="1116767">
                  <a:extLst>
                    <a:ext uri="{9D8B030D-6E8A-4147-A177-3AD203B41FA5}">
                      <a16:colId xmlns:a16="http://schemas.microsoft.com/office/drawing/2014/main" val="1992439912"/>
                    </a:ext>
                  </a:extLst>
                </a:gridCol>
                <a:gridCol w="1116767">
                  <a:extLst>
                    <a:ext uri="{9D8B030D-6E8A-4147-A177-3AD203B41FA5}">
                      <a16:colId xmlns:a16="http://schemas.microsoft.com/office/drawing/2014/main" val="2337388294"/>
                    </a:ext>
                  </a:extLst>
                </a:gridCol>
                <a:gridCol w="1116767">
                  <a:extLst>
                    <a:ext uri="{9D8B030D-6E8A-4147-A177-3AD203B41FA5}">
                      <a16:colId xmlns:a16="http://schemas.microsoft.com/office/drawing/2014/main" val="1116012438"/>
                    </a:ext>
                  </a:extLst>
                </a:gridCol>
              </a:tblGrid>
              <a:tr h="402234">
                <a:tc rowSpan="2" gridSpan="2">
                  <a:txBody>
                    <a:bodyPr/>
                    <a:lstStyle/>
                    <a:p>
                      <a:pPr algn="ct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科目＼年度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h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2023</a:t>
                      </a:r>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2024</a:t>
                      </a:r>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2025</a:t>
                      </a:r>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2026</a:t>
                      </a:r>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2027</a:t>
                      </a:r>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r>
                        <a:rPr kumimoji="1" lang="en-US" altLang="ja-JP" sz="1800" dirty="0">
                          <a:solidFill>
                            <a:schemeClr val="tx1"/>
                          </a:solidFill>
                          <a:latin typeface="HG丸ｺﾞｼｯｸM-PRO" panose="020F0600000000000000" pitchFamily="50" charset="-128"/>
                          <a:ea typeface="HG丸ｺﾞｼｯｸM-PRO" panose="020F0600000000000000" pitchFamily="50" charset="-128"/>
                        </a:rPr>
                        <a:t>2028</a:t>
                      </a:r>
                      <a:endParaRPr kumimoji="1" lang="ja-JP" altLang="en-US" sz="1800" dirty="0">
                        <a:solidFill>
                          <a:schemeClr val="tx1"/>
                        </a:solidFill>
                        <a:latin typeface="HG丸ｺﾞｼｯｸM-PRO" panose="020F0600000000000000" pitchFamily="50" charset="-128"/>
                        <a:ea typeface="HG丸ｺﾞｼｯｸM-PRO" panose="020F06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2882797"/>
                  </a:ext>
                </a:extLst>
              </a:tr>
              <a:tr h="402234">
                <a:tc gridSpan="2"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前計画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見込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800" dirty="0">
                          <a:latin typeface="HG丸ｺﾞｼｯｸM-PRO" panose="020F0600000000000000" pitchFamily="50" charset="-128"/>
                          <a:ea typeface="HG丸ｺﾞｼｯｸM-PRO" panose="020F0600000000000000" pitchFamily="50" charset="-128"/>
                        </a:rPr>
                        <a:t>前計画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800" dirty="0">
                          <a:latin typeface="HG丸ｺﾞｼｯｸM-PRO" panose="020F0600000000000000" pitchFamily="50" charset="-128"/>
                          <a:ea typeface="HG丸ｺﾞｼｯｸM-PRO" panose="020F0600000000000000" pitchFamily="50" charset="-128"/>
                        </a:rPr>
                        <a:t>計画値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73208907"/>
                  </a:ext>
                </a:extLst>
              </a:tr>
              <a:tr h="421470">
                <a:tc rowSpan="5">
                  <a:txBody>
                    <a:bodyPr/>
                    <a:lstStyle/>
                    <a:p>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　　売　　</a:t>
                      </a:r>
                      <a:endParaRPr kumimoji="1" lang="en-US" altLang="ja-JP" sz="1800"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800"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800" dirty="0">
                        <a:solidFill>
                          <a:schemeClr val="tx1"/>
                        </a:solidFill>
                        <a:latin typeface="HG丸ｺﾞｼｯｸM-PRO" panose="020F0600000000000000" pitchFamily="50" charset="-128"/>
                        <a:ea typeface="HG丸ｺﾞｼｯｸM-PRO" panose="020F0600000000000000" pitchFamily="50" charset="-128"/>
                      </a:endParaRPr>
                    </a:p>
                    <a:p>
                      <a:endParaRPr kumimoji="1" lang="en-US" altLang="ja-JP" sz="18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施設事業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1,301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1,190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1,357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1,408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1,422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1,301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1,436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904489"/>
                  </a:ext>
                </a:extLst>
              </a:tr>
              <a:tr h="402234">
                <a:tc v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サービス事業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856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485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582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604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591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597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856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603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92424"/>
                  </a:ext>
                </a:extLst>
              </a:tr>
              <a:tr h="421470">
                <a:tc v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事業売上計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2,157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1,200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1,772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1,961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2,020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2,157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2,040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4731854"/>
                  </a:ext>
                </a:extLst>
              </a:tr>
              <a:tr h="421470">
                <a:tc v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地代等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309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309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0106182"/>
                  </a:ext>
                </a:extLst>
              </a:tr>
              <a:tr h="421470">
                <a:tc v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売上高合計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2,465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1,509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2,081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2,269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2,327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2,465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2,347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4853289"/>
                  </a:ext>
                </a:extLst>
              </a:tr>
              <a:tr h="421470">
                <a:tc gridSpan="2">
                  <a:txBody>
                    <a:bodyPr/>
                    <a:lstStyle/>
                    <a:p>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営業費用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2,414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2,254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2,208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2,290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2,414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2,311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2334829"/>
                  </a:ext>
                </a:extLst>
              </a:tr>
              <a:tr h="421470">
                <a:tc gridSpan="2">
                  <a:txBody>
                    <a:bodyPr/>
                    <a:lstStyle/>
                    <a:p>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営業利益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a:t>
                      </a: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a:t>
                      </a: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127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1800" b="0" i="0" u="none" strike="noStrike">
                          <a:solidFill>
                            <a:srgbClr val="000000"/>
                          </a:solidFill>
                          <a:effectLst/>
                          <a:latin typeface="HG丸ｺﾞｼｯｸM-PRO" panose="020F0600000000000000" pitchFamily="50" charset="-128"/>
                          <a:ea typeface="HG丸ｺﾞｼｯｸM-PRO" panose="020F0600000000000000" pitchFamily="50" charset="-128"/>
                        </a:rPr>
                        <a:t>△ </a:t>
                      </a: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8976802"/>
                  </a:ext>
                </a:extLst>
              </a:tr>
              <a:tr h="421470">
                <a:tc gridSpan="2">
                  <a:txBody>
                    <a:bodyPr/>
                    <a:lstStyle/>
                    <a:p>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受取利息等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931989"/>
                  </a:ext>
                </a:extLst>
              </a:tr>
              <a:tr h="421470">
                <a:tc gridSpan="2">
                  <a:txBody>
                    <a:bodyPr/>
                    <a:lstStyle/>
                    <a:p>
                      <a:r>
                        <a:rPr kumimoji="1" lang="ja-JP" altLang="en-US" sz="1800" dirty="0">
                          <a:solidFill>
                            <a:schemeClr val="tx1"/>
                          </a:solidFill>
                          <a:latin typeface="HG丸ｺﾞｼｯｸM-PRO" panose="020F0600000000000000" pitchFamily="50" charset="-128"/>
                          <a:ea typeface="HG丸ｺﾞｼｯｸM-PRO" panose="020F0600000000000000" pitchFamily="50" charset="-128"/>
                        </a:rPr>
                        <a:t>経常利益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a:t>
                      </a: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715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ja-JP" altLang="en-US"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a:t>
                      </a:r>
                      <a:r>
                        <a:rPr lang="en-US" altLang="ja-JP" sz="1800" b="0" i="0" u="none" strike="noStrike" dirty="0">
                          <a:solidFill>
                            <a:schemeClr val="tx1"/>
                          </a:solidFill>
                          <a:effectLst/>
                          <a:latin typeface="HG丸ｺﾞｼｯｸM-PRO" panose="020F0600000000000000" pitchFamily="50" charset="-128"/>
                          <a:ea typeface="HG丸ｺﾞｼｯｸM-PRO" panose="020F0600000000000000" pitchFamily="50" charset="-128"/>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4683054"/>
                  </a:ext>
                </a:extLst>
              </a:tr>
            </a:tbl>
          </a:graphicData>
        </a:graphic>
      </p:graphicFrame>
      <p:sp>
        <p:nvSpPr>
          <p:cNvPr id="5" name="テキスト ボックス 4"/>
          <p:cNvSpPr txBox="1"/>
          <p:nvPr/>
        </p:nvSpPr>
        <p:spPr>
          <a:xfrm>
            <a:off x="10058069" y="665547"/>
            <a:ext cx="1639019" cy="338554"/>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単位：百万円</a:t>
            </a:r>
          </a:p>
        </p:txBody>
      </p:sp>
      <p:sp>
        <p:nvSpPr>
          <p:cNvPr id="6" name="テキスト ボックス 5"/>
          <p:cNvSpPr txBox="1"/>
          <p:nvPr/>
        </p:nvSpPr>
        <p:spPr>
          <a:xfrm>
            <a:off x="529418" y="5620506"/>
            <a:ext cx="9920377" cy="370935"/>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（注）第２期以降の大規模修繕工事の実施を見込んでいない。</a:t>
            </a:r>
          </a:p>
        </p:txBody>
      </p:sp>
      <p:sp>
        <p:nvSpPr>
          <p:cNvPr id="11" name="スライド番号プレースホルダー 10"/>
          <p:cNvSpPr>
            <a:spLocks noGrp="1"/>
          </p:cNvSpPr>
          <p:nvPr>
            <p:ph type="sldNum" sz="quarter" idx="12"/>
          </p:nvPr>
        </p:nvSpPr>
        <p:spPr/>
        <p:txBody>
          <a:bodyPr/>
          <a:lstStyle/>
          <a:p>
            <a:fld id="{47C2D830-FFD5-47AA-B4D9-9B323812D1FB}" type="slidenum">
              <a:rPr kumimoji="1" lang="ja-JP" altLang="en-US" smtClean="0"/>
              <a:t>34</a:t>
            </a:fld>
            <a:endParaRPr kumimoji="1" lang="ja-JP" altLang="en-US"/>
          </a:p>
        </p:txBody>
      </p:sp>
    </p:spTree>
    <p:extLst>
      <p:ext uri="{BB962C8B-B14F-4D97-AF65-F5344CB8AC3E}">
        <p14:creationId xmlns:p14="http://schemas.microsoft.com/office/powerpoint/2010/main" val="3545931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0"/>
            <a:ext cx="12192000" cy="595223"/>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Ⅵ</a:t>
            </a:r>
            <a:r>
              <a:rPr lang="ja-JP" altLang="en-US" sz="3200" b="1" dirty="0">
                <a:solidFill>
                  <a:schemeClr val="bg1"/>
                </a:solidFill>
                <a:latin typeface="+mn-ea"/>
                <a:ea typeface="+mn-ea"/>
              </a:rPr>
              <a:t>数値目標（</a:t>
            </a:r>
            <a:r>
              <a:rPr lang="en-US" altLang="ja-JP" sz="3200" b="1" dirty="0">
                <a:solidFill>
                  <a:schemeClr val="bg1"/>
                </a:solidFill>
                <a:latin typeface="+mn-ea"/>
                <a:ea typeface="+mn-ea"/>
              </a:rPr>
              <a:t>KGI/KPI)</a:t>
            </a:r>
            <a:endParaRPr lang="ja-JP" altLang="en-US" sz="3200" b="1" dirty="0">
              <a:solidFill>
                <a:schemeClr val="bg1"/>
              </a:solidFill>
              <a:latin typeface="+mn-ea"/>
              <a:ea typeface="+mn-ea"/>
            </a:endParaRPr>
          </a:p>
        </p:txBody>
      </p:sp>
      <p:graphicFrame>
        <p:nvGraphicFramePr>
          <p:cNvPr id="5" name="表 4"/>
          <p:cNvGraphicFramePr>
            <a:graphicFrameLocks noGrp="1"/>
          </p:cNvGraphicFramePr>
          <p:nvPr/>
        </p:nvGraphicFramePr>
        <p:xfrm>
          <a:off x="332283" y="595223"/>
          <a:ext cx="11527434" cy="5722627"/>
        </p:xfrm>
        <a:graphic>
          <a:graphicData uri="http://schemas.openxmlformats.org/drawingml/2006/table">
            <a:tbl>
              <a:tblPr/>
              <a:tblGrid>
                <a:gridCol w="881230">
                  <a:extLst>
                    <a:ext uri="{9D8B030D-6E8A-4147-A177-3AD203B41FA5}">
                      <a16:colId xmlns:a16="http://schemas.microsoft.com/office/drawing/2014/main" val="1217658555"/>
                    </a:ext>
                  </a:extLst>
                </a:gridCol>
                <a:gridCol w="2045881">
                  <a:extLst>
                    <a:ext uri="{9D8B030D-6E8A-4147-A177-3AD203B41FA5}">
                      <a16:colId xmlns:a16="http://schemas.microsoft.com/office/drawing/2014/main" val="1261303607"/>
                    </a:ext>
                  </a:extLst>
                </a:gridCol>
                <a:gridCol w="883611">
                  <a:extLst>
                    <a:ext uri="{9D8B030D-6E8A-4147-A177-3AD203B41FA5}">
                      <a16:colId xmlns:a16="http://schemas.microsoft.com/office/drawing/2014/main" val="3320220712"/>
                    </a:ext>
                  </a:extLst>
                </a:gridCol>
                <a:gridCol w="964589">
                  <a:extLst>
                    <a:ext uri="{9D8B030D-6E8A-4147-A177-3AD203B41FA5}">
                      <a16:colId xmlns:a16="http://schemas.microsoft.com/office/drawing/2014/main" val="977982236"/>
                    </a:ext>
                  </a:extLst>
                </a:gridCol>
                <a:gridCol w="964589">
                  <a:extLst>
                    <a:ext uri="{9D8B030D-6E8A-4147-A177-3AD203B41FA5}">
                      <a16:colId xmlns:a16="http://schemas.microsoft.com/office/drawing/2014/main" val="2089168506"/>
                    </a:ext>
                  </a:extLst>
                </a:gridCol>
                <a:gridCol w="964589">
                  <a:extLst>
                    <a:ext uri="{9D8B030D-6E8A-4147-A177-3AD203B41FA5}">
                      <a16:colId xmlns:a16="http://schemas.microsoft.com/office/drawing/2014/main" val="1068229258"/>
                    </a:ext>
                  </a:extLst>
                </a:gridCol>
                <a:gridCol w="964589">
                  <a:extLst>
                    <a:ext uri="{9D8B030D-6E8A-4147-A177-3AD203B41FA5}">
                      <a16:colId xmlns:a16="http://schemas.microsoft.com/office/drawing/2014/main" val="666961665"/>
                    </a:ext>
                  </a:extLst>
                </a:gridCol>
                <a:gridCol w="964589">
                  <a:extLst>
                    <a:ext uri="{9D8B030D-6E8A-4147-A177-3AD203B41FA5}">
                      <a16:colId xmlns:a16="http://schemas.microsoft.com/office/drawing/2014/main" val="3850688559"/>
                    </a:ext>
                  </a:extLst>
                </a:gridCol>
                <a:gridCol w="964589">
                  <a:extLst>
                    <a:ext uri="{9D8B030D-6E8A-4147-A177-3AD203B41FA5}">
                      <a16:colId xmlns:a16="http://schemas.microsoft.com/office/drawing/2014/main" val="4116817239"/>
                    </a:ext>
                  </a:extLst>
                </a:gridCol>
                <a:gridCol w="964589">
                  <a:extLst>
                    <a:ext uri="{9D8B030D-6E8A-4147-A177-3AD203B41FA5}">
                      <a16:colId xmlns:a16="http://schemas.microsoft.com/office/drawing/2014/main" val="3112460782"/>
                    </a:ext>
                  </a:extLst>
                </a:gridCol>
                <a:gridCol w="964589">
                  <a:extLst>
                    <a:ext uri="{9D8B030D-6E8A-4147-A177-3AD203B41FA5}">
                      <a16:colId xmlns:a16="http://schemas.microsoft.com/office/drawing/2014/main" val="1668823130"/>
                    </a:ext>
                  </a:extLst>
                </a:gridCol>
              </a:tblGrid>
              <a:tr h="304187">
                <a:tc gridSpan="11">
                  <a:txBody>
                    <a:bodyPr/>
                    <a:lstStyle/>
                    <a:p>
                      <a:pPr algn="ctr" fontAlgn="ctr"/>
                      <a:endParaRPr lang="ja-JP" altLang="en-US" sz="2000" b="1"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566467205"/>
                  </a:ext>
                </a:extLst>
              </a:tr>
              <a:tr h="304187">
                <a:tc rowSpan="2">
                  <a:txBody>
                    <a:bodyPr/>
                    <a:lstStyle/>
                    <a:p>
                      <a:pPr algn="ct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区分</a:t>
                      </a:r>
                    </a:p>
                  </a:txBody>
                  <a:tcPr marL="9334" marR="9334" marT="93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rowSpan="2">
                  <a:txBody>
                    <a:bodyPr/>
                    <a:lstStyle/>
                    <a:p>
                      <a:pPr algn="ct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指標</a:t>
                      </a:r>
                    </a:p>
                  </a:txBody>
                  <a:tcPr marL="9334" marR="9334" marT="93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rowSpan="2">
                  <a:txBody>
                    <a:bodyPr/>
                    <a:lstStyle/>
                    <a:p>
                      <a:pPr algn="ct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年度／</a:t>
                      </a:r>
                      <a:endPar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p>
                      <a:pPr algn="ct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単位</a:t>
                      </a:r>
                    </a:p>
                  </a:txBody>
                  <a:tcPr marL="9334" marR="9334" marT="93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gridSpan="2">
                  <a:txBody>
                    <a:bodyPr/>
                    <a:lstStyle/>
                    <a:p>
                      <a:pPr algn="ctr" fontAlgn="ctr"/>
                      <a:r>
                        <a:rPr lang="en-US" altLang="ja-JP" sz="1800" b="0" i="0" u="none" strike="noStrike" dirty="0">
                          <a:solidFill>
                            <a:srgbClr val="000000"/>
                          </a:solidFill>
                          <a:effectLst/>
                          <a:latin typeface="HG丸ｺﾞｼｯｸM-PRO" panose="020F0600000000000000" pitchFamily="50" charset="-128"/>
                          <a:ea typeface="HG丸ｺﾞｼｯｸM-PRO" panose="020F0600000000000000" pitchFamily="50" charset="-128"/>
                        </a:rPr>
                        <a:t>2023</a:t>
                      </a:r>
                      <a:r>
                        <a:rPr lang="ja-JP" altLang="en-US" sz="12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r>
                        <a:rPr lang="en-US" altLang="ja-JP" sz="1200" b="0" i="0" u="none" strike="noStrike" dirty="0">
                          <a:solidFill>
                            <a:srgbClr val="000000"/>
                          </a:solidFill>
                          <a:effectLst/>
                          <a:latin typeface="HG丸ｺﾞｼｯｸM-PRO" panose="020F0600000000000000" pitchFamily="50" charset="-128"/>
                          <a:ea typeface="HG丸ｺﾞｼｯｸM-PRO" panose="020F0600000000000000" pitchFamily="50" charset="-128"/>
                        </a:rPr>
                        <a:t>2</a:t>
                      </a:r>
                    </a:p>
                  </a:txBody>
                  <a:tcPr marL="9334" marR="9334" marT="9334"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hMerge="1">
                  <a:txBody>
                    <a:bodyPr/>
                    <a:lstStyle/>
                    <a:p>
                      <a:endParaRPr kumimoji="1" lang="ja-JP" altLang="en-US"/>
                    </a:p>
                  </a:txBody>
                  <a:tcPr/>
                </a:tc>
                <a:tc rowSpan="2">
                  <a:txBody>
                    <a:bodyPr/>
                    <a:lstStyle/>
                    <a:p>
                      <a:pPr algn="ctr" fontAlgn="ctr"/>
                      <a:r>
                        <a:rPr lang="en-US" altLang="ja-JP" sz="1600" b="0" i="0" u="none" strike="noStrike">
                          <a:solidFill>
                            <a:srgbClr val="000000"/>
                          </a:solidFill>
                          <a:effectLst/>
                          <a:latin typeface="HG丸ｺﾞｼｯｸM-PRO" panose="020F0600000000000000" pitchFamily="50" charset="-128"/>
                          <a:ea typeface="HG丸ｺﾞｼｯｸM-PRO" panose="020F0600000000000000" pitchFamily="50" charset="-128"/>
                        </a:rPr>
                        <a:t>2024</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DEBF7"/>
                    </a:solidFill>
                  </a:tcPr>
                </a:tc>
                <a:tc rowSpan="2">
                  <a:txBody>
                    <a:bodyPr/>
                    <a:lstStyle/>
                    <a:p>
                      <a:pPr algn="ctr" fontAlgn="ctr"/>
                      <a:r>
                        <a:rPr lang="en-US" altLang="ja-JP" sz="1600" b="0" i="0" u="none" strike="noStrike">
                          <a:solidFill>
                            <a:srgbClr val="000000"/>
                          </a:solidFill>
                          <a:effectLst/>
                          <a:latin typeface="HG丸ｺﾞｼｯｸM-PRO" panose="020F0600000000000000" pitchFamily="50" charset="-128"/>
                          <a:ea typeface="HG丸ｺﾞｼｯｸM-PRO" panose="020F0600000000000000" pitchFamily="50" charset="-128"/>
                        </a:rPr>
                        <a:t>2025</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DEBF7"/>
                    </a:solidFill>
                  </a:tcPr>
                </a:tc>
                <a:tc rowSpan="2">
                  <a:txBody>
                    <a:bodyPr/>
                    <a:lstStyle/>
                    <a:p>
                      <a:pPr algn="ctr" fontAlgn="ctr"/>
                      <a:r>
                        <a:rPr lang="en-US" altLang="ja-JP" sz="1600" b="0" i="0" u="none" strike="noStrike">
                          <a:solidFill>
                            <a:srgbClr val="000000"/>
                          </a:solidFill>
                          <a:effectLst/>
                          <a:latin typeface="HG丸ｺﾞｼｯｸM-PRO" panose="020F0600000000000000" pitchFamily="50" charset="-128"/>
                          <a:ea typeface="HG丸ｺﾞｼｯｸM-PRO" panose="020F0600000000000000" pitchFamily="50" charset="-128"/>
                        </a:rPr>
                        <a:t>2026</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DEBF7"/>
                    </a:solidFill>
                  </a:tcPr>
                </a:tc>
                <a:tc rowSpan="2">
                  <a:txBody>
                    <a:bodyPr/>
                    <a:lstStyle/>
                    <a:p>
                      <a:pPr algn="ctr" fontAlgn="ctr"/>
                      <a:r>
                        <a:rPr lang="en-US" altLang="ja-JP" sz="1600" b="0" i="0" u="none" strike="noStrike">
                          <a:solidFill>
                            <a:srgbClr val="000000"/>
                          </a:solidFill>
                          <a:effectLst/>
                          <a:latin typeface="HG丸ｺﾞｼｯｸM-PRO" panose="020F0600000000000000" pitchFamily="50" charset="-128"/>
                          <a:ea typeface="HG丸ｺﾞｼｯｸM-PRO" panose="020F0600000000000000" pitchFamily="50" charset="-128"/>
                        </a:rPr>
                        <a:t>2027</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DEBF7"/>
                    </a:solidFill>
                  </a:tcPr>
                </a:tc>
                <a:tc gridSpan="2">
                  <a:txBody>
                    <a:bodyPr/>
                    <a:lstStyle/>
                    <a:p>
                      <a:pPr algn="ctr" fontAlgn="ctr"/>
                      <a:r>
                        <a:rPr lang="en-US" altLang="ja-JP" sz="1800" b="0" i="0" u="none" strike="noStrike">
                          <a:solidFill>
                            <a:srgbClr val="000000"/>
                          </a:solidFill>
                          <a:effectLst/>
                          <a:latin typeface="HG丸ｺﾞｼｯｸM-PRO" panose="020F0600000000000000" pitchFamily="50" charset="-128"/>
                          <a:ea typeface="HG丸ｺﾞｼｯｸM-PRO" panose="020F0600000000000000" pitchFamily="50" charset="-128"/>
                        </a:rPr>
                        <a:t>2028</a:t>
                      </a:r>
                    </a:p>
                  </a:txBody>
                  <a:tcPr marL="9334" marR="9334" marT="93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kumimoji="1" lang="ja-JP" altLang="en-US"/>
                    </a:p>
                  </a:txBody>
                  <a:tcPr/>
                </a:tc>
                <a:extLst>
                  <a:ext uri="{0D108BD9-81ED-4DB2-BD59-A6C34878D82A}">
                    <a16:rowId xmlns:a16="http://schemas.microsoft.com/office/drawing/2014/main" val="902020387"/>
                  </a:ext>
                </a:extLst>
              </a:tr>
              <a:tr h="316354">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前中計</a:t>
                      </a:r>
                    </a:p>
                  </a:txBody>
                  <a:tcPr marL="9334" marR="9334" marT="93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ct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見込</a:t>
                      </a:r>
                    </a:p>
                  </a:txBody>
                  <a:tcPr marL="9334" marR="9334" marT="9334"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DEBF7"/>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前中計</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DEBF7"/>
                    </a:solidFill>
                  </a:tcPr>
                </a:tc>
                <a:tc>
                  <a:txBody>
                    <a:bodyPr/>
                    <a:lstStyle/>
                    <a:p>
                      <a:pPr algn="ctr" fontAlgn="ctr"/>
                      <a:r>
                        <a:rPr lang="ja-JP" altLang="en-US" sz="1600" b="0" i="0" u="none" strike="noStrike">
                          <a:solidFill>
                            <a:srgbClr val="000000"/>
                          </a:solidFill>
                          <a:effectLst/>
                          <a:latin typeface="HG丸ｺﾞｼｯｸM-PRO" panose="020F0600000000000000" pitchFamily="50" charset="-128"/>
                          <a:ea typeface="HG丸ｺﾞｼｯｸM-PRO" panose="020F0600000000000000" pitchFamily="50" charset="-128"/>
                        </a:rPr>
                        <a:t>新中計</a:t>
                      </a:r>
                    </a:p>
                  </a:txBody>
                  <a:tcPr marL="9334" marR="9334" marT="93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17212317"/>
                  </a:ext>
                </a:extLst>
              </a:tr>
              <a:tr h="316354">
                <a:tc>
                  <a:txBody>
                    <a:bodyPr/>
                    <a:lstStyle/>
                    <a:p>
                      <a:pPr algn="l" fontAlgn="ctr"/>
                      <a:r>
                        <a:rPr lang="ja-JP" altLang="en-US" sz="1600" b="0" i="0" u="none" strike="noStrike">
                          <a:solidFill>
                            <a:srgbClr val="000000"/>
                          </a:solidFill>
                          <a:effectLst/>
                          <a:latin typeface="HG丸ｺﾞｼｯｸM-PRO" panose="020F0600000000000000" pitchFamily="50" charset="-128"/>
                          <a:ea typeface="HG丸ｺﾞｼｯｸM-PRO" panose="020F0600000000000000" pitchFamily="50" charset="-128"/>
                        </a:rPr>
                        <a:t>国際会議</a:t>
                      </a:r>
                    </a:p>
                  </a:txBody>
                  <a:tcPr marL="9334" marR="9334" marT="93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開催件数</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件</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70</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47</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60</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70</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70</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70</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a:solidFill>
                            <a:srgbClr val="000000"/>
                          </a:solidFill>
                          <a:effectLst/>
                          <a:latin typeface="HG丸ｺﾞｼｯｸM-PRO" panose="020F0600000000000000" pitchFamily="50" charset="-128"/>
                          <a:ea typeface="HG丸ｺﾞｼｯｸM-PRO" panose="020F0600000000000000" pitchFamily="50" charset="-128"/>
                        </a:rPr>
                        <a:t>70</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a:solidFill>
                            <a:srgbClr val="000000"/>
                          </a:solidFill>
                          <a:effectLst/>
                          <a:latin typeface="HG丸ｺﾞｼｯｸM-PRO" panose="020F0600000000000000" pitchFamily="50" charset="-128"/>
                          <a:ea typeface="HG丸ｺﾞｼｯｸM-PRO" panose="020F0600000000000000" pitchFamily="50" charset="-128"/>
                        </a:rPr>
                        <a:t>73</a:t>
                      </a:r>
                    </a:p>
                  </a:txBody>
                  <a:tcPr marL="9334" marR="9334" marT="93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7550700"/>
                  </a:ext>
                </a:extLst>
              </a:tr>
              <a:tr h="304187">
                <a:tc rowSpan="2">
                  <a:txBody>
                    <a:bodyPr/>
                    <a:lstStyle/>
                    <a:p>
                      <a:pPr algn="l"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営業成績</a:t>
                      </a:r>
                    </a:p>
                  </a:txBody>
                  <a:tcPr marL="9334" marR="9334" marT="93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売上（施設</a:t>
                      </a: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r>
                        <a:rPr lang="ja-JP" altLang="en-US" sz="1200" b="0" i="0" u="none" strike="noStrike" dirty="0">
                          <a:solidFill>
                            <a:srgbClr val="000000"/>
                          </a:solidFill>
                          <a:effectLst/>
                          <a:latin typeface="HG丸ｺﾞｼｯｸM-PRO" panose="020F0600000000000000" pitchFamily="50" charset="-128"/>
                          <a:ea typeface="HG丸ｺﾞｼｯｸM-PRO" panose="020F0600000000000000" pitchFamily="50" charset="-128"/>
                        </a:rPr>
                        <a:t>サービス</a:t>
                      </a: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百万円</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2,157</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1,200</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1,772</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1,961</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2,000</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2,020</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2,157</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2,040</a:t>
                      </a:r>
                    </a:p>
                  </a:txBody>
                  <a:tcPr marL="9334" marR="9334" marT="93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408028"/>
                  </a:ext>
                </a:extLst>
              </a:tr>
              <a:tr h="304187">
                <a:tc v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営業利益</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百万円</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51</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 </a:t>
                      </a: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745</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 </a:t>
                      </a: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127</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 </a:t>
                      </a: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21</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8</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27</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51</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37</a:t>
                      </a:r>
                    </a:p>
                  </a:txBody>
                  <a:tcPr marL="9334" marR="9334" marT="93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4916985"/>
                  </a:ext>
                </a:extLst>
              </a:tr>
              <a:tr h="304187">
                <a:tc rowSpan="2">
                  <a:txBody>
                    <a:bodyPr/>
                    <a:lstStyle/>
                    <a:p>
                      <a:pPr algn="l" fontAlgn="ctr"/>
                      <a:r>
                        <a:rPr lang="ja-JP" altLang="en-US" sz="1600" b="0" i="0" u="none" strike="noStrike">
                          <a:solidFill>
                            <a:srgbClr val="000000"/>
                          </a:solidFill>
                          <a:effectLst/>
                          <a:latin typeface="HG丸ｺﾞｼｯｸM-PRO" panose="020F0600000000000000" pitchFamily="50" charset="-128"/>
                          <a:ea typeface="HG丸ｺﾞｼｯｸM-PRO" panose="020F0600000000000000" pitchFamily="50" charset="-128"/>
                        </a:rPr>
                        <a:t>稼働率</a:t>
                      </a:r>
                    </a:p>
                  </a:txBody>
                  <a:tcPr marL="9334" marR="9334" marT="93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主要三施設稼働率</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a:solidFill>
                            <a:schemeClr val="tx1"/>
                          </a:solidFill>
                          <a:effectLst/>
                          <a:latin typeface="HG丸ｺﾞｼｯｸM-PRO" panose="020F0600000000000000" pitchFamily="50" charset="-128"/>
                          <a:ea typeface="HG丸ｺﾞｼｯｸM-PRO" panose="020F0600000000000000" pitchFamily="50" charset="-128"/>
                        </a:rPr>
                        <a:t>87.3</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68.4</a:t>
                      </a:r>
                      <a:endPar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83.1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89.5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85.8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86.6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87.3</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87.5 </a:t>
                      </a:r>
                    </a:p>
                  </a:txBody>
                  <a:tcPr marL="9334" marR="9334" marT="93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8281011"/>
                  </a:ext>
                </a:extLst>
              </a:tr>
              <a:tr h="304187">
                <a:tc vMerge="1">
                  <a:txBody>
                    <a:bodyPr/>
                    <a:lstStyle/>
                    <a:p>
                      <a:endParaRPr kumimoji="1" lang="ja-JP" altLang="en-US"/>
                    </a:p>
                  </a:txBody>
                  <a:tcPr/>
                </a:tc>
                <a:tc>
                  <a:txBody>
                    <a:bodyPr/>
                    <a:lstStyle/>
                    <a:p>
                      <a:pPr algn="l" fontAlgn="ctr"/>
                      <a:r>
                        <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全館稼働率</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新</a:t>
                      </a: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72.3</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chemeClr val="tx1"/>
                          </a:solidFill>
                          <a:effectLst/>
                          <a:latin typeface="HG丸ｺﾞｼｯｸM-PRO" panose="020F0600000000000000" pitchFamily="50" charset="-128"/>
                          <a:ea typeface="HG丸ｺﾞｼｯｸM-PRO" panose="020F0600000000000000" pitchFamily="50" charset="-128"/>
                        </a:rPr>
                        <a:t>75.5</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72.4</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73.0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FF0000"/>
                          </a:solidFill>
                          <a:effectLst/>
                          <a:latin typeface="HG丸ｺﾞｼｯｸM-PRO" panose="020F0600000000000000" pitchFamily="50" charset="-128"/>
                          <a:ea typeface="HG丸ｺﾞｼｯｸM-PRO" panose="020F0600000000000000" pitchFamily="50" charset="-128"/>
                        </a:rPr>
                        <a:t>―</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73.8 </a:t>
                      </a:r>
                    </a:p>
                  </a:txBody>
                  <a:tcPr marL="9334" marR="9334" marT="93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3935030"/>
                  </a:ext>
                </a:extLst>
              </a:tr>
              <a:tr h="304187">
                <a:tc rowSpan="2">
                  <a:txBody>
                    <a:bodyPr/>
                    <a:lstStyle/>
                    <a:p>
                      <a:pPr algn="l" fontAlgn="ctr"/>
                      <a:r>
                        <a:rPr lang="en-US" sz="1600" b="0" i="0" u="none" strike="noStrike">
                          <a:solidFill>
                            <a:srgbClr val="000000"/>
                          </a:solidFill>
                          <a:effectLst/>
                          <a:latin typeface="HG丸ｺﾞｼｯｸM-PRO" panose="020F0600000000000000" pitchFamily="50" charset="-128"/>
                          <a:ea typeface="HG丸ｺﾞｼｯｸM-PRO" panose="020F0600000000000000" pitchFamily="50" charset="-128"/>
                        </a:rPr>
                        <a:t>CS</a:t>
                      </a:r>
                    </a:p>
                  </a:txBody>
                  <a:tcPr marL="9334" marR="9334" marT="933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お客様満足度（再利用の意向）</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98.0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98.0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98.0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98.0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98.0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98.0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HG丸ｺﾞｼｯｸM-PRO" panose="020F0600000000000000" pitchFamily="50" charset="-128"/>
                          <a:ea typeface="HG丸ｺﾞｼｯｸM-PRO" panose="020F0600000000000000" pitchFamily="50" charset="-128"/>
                        </a:rPr>
                        <a:t>98.0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98.0 </a:t>
                      </a:r>
                    </a:p>
                  </a:txBody>
                  <a:tcPr marL="9334" marR="9334" marT="93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357825"/>
                  </a:ext>
                </a:extLst>
              </a:tr>
              <a:tr h="316354">
                <a:tc v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お客様の声取得率</a:t>
                      </a:r>
                      <a:r>
                        <a:rPr lang="ja-JP" altLang="en-US" sz="12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r>
                        <a:rPr lang="en-US" altLang="ja-JP" sz="1200" b="0" i="0" u="none" strike="noStrike" dirty="0">
                          <a:solidFill>
                            <a:srgbClr val="000000"/>
                          </a:solidFill>
                          <a:effectLst/>
                          <a:latin typeface="HG丸ｺﾞｼｯｸM-PRO" panose="020F0600000000000000" pitchFamily="50" charset="-128"/>
                          <a:ea typeface="HG丸ｺﾞｼｯｸM-PRO" panose="020F0600000000000000" pitchFamily="50" charset="-128"/>
                        </a:rPr>
                        <a:t>1</a:t>
                      </a:r>
                      <a:endParaRPr lang="ja-JP" altLang="en-US" sz="12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新</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600" b="0" i="0" u="none" strike="noStrike">
                          <a:solidFill>
                            <a:schemeClr val="tx1"/>
                          </a:solidFill>
                          <a:effectLst/>
                          <a:latin typeface="HG丸ｺﾞｼｯｸM-PRO" panose="020F0600000000000000" pitchFamily="50" charset="-128"/>
                          <a:ea typeface="HG丸ｺﾞｼｯｸM-PRO" panose="020F0600000000000000" pitchFamily="50" charset="-128"/>
                        </a:rPr>
                        <a:t>90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600" b="0" i="0" u="none" strike="noStrike" dirty="0">
                          <a:solidFill>
                            <a:schemeClr val="tx1"/>
                          </a:solidFill>
                          <a:effectLst/>
                          <a:latin typeface="HG丸ｺﾞｼｯｸM-PRO" panose="020F0600000000000000" pitchFamily="50" charset="-128"/>
                          <a:ea typeface="HG丸ｺﾞｼｯｸM-PRO" panose="020F0600000000000000" pitchFamily="50" charset="-128"/>
                        </a:rPr>
                        <a:t>90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90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90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90 </a:t>
                      </a:r>
                    </a:p>
                  </a:txBody>
                  <a:tcPr marL="9334" marR="9334" marT="933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5615990"/>
                  </a:ext>
                </a:extLst>
              </a:tr>
              <a:tr h="230706">
                <a:tc>
                  <a:txBody>
                    <a:bodyPr/>
                    <a:lstStyle/>
                    <a:p>
                      <a:pPr algn="l" fontAlgn="ctr"/>
                      <a:endParaRPr lang="ja-JP" altLang="en-US" sz="1600" b="0" i="0" u="none" strike="noStrike">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chemeClr val="tx1"/>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6233598"/>
                  </a:ext>
                </a:extLst>
              </a:tr>
              <a:tr h="304187">
                <a:tc rowSpan="2">
                  <a:txBody>
                    <a:bodyPr/>
                    <a:lstStyle/>
                    <a:p>
                      <a:pPr algn="l" fontAlgn="ctr"/>
                      <a:r>
                        <a:rPr lang="ja-JP" altLang="en-US" sz="1600" b="0" i="0" u="none" strike="noStrike">
                          <a:solidFill>
                            <a:srgbClr val="000000"/>
                          </a:solidFill>
                          <a:effectLst/>
                          <a:latin typeface="HG丸ｺﾞｼｯｸM-PRO" panose="020F0600000000000000" pitchFamily="50" charset="-128"/>
                          <a:ea typeface="HG丸ｺﾞｼｯｸM-PRO" panose="020F0600000000000000" pitchFamily="50" charset="-128"/>
                        </a:rPr>
                        <a:t>参考値</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国際会議</a:t>
                      </a:r>
                      <a:r>
                        <a:rPr lang="zh-TW"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成約件数</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件</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50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HG丸ｺﾞｼｯｸM-PRO" panose="020F0600000000000000" pitchFamily="50" charset="-128"/>
                          <a:ea typeface="HG丸ｺﾞｼｯｸM-PRO" panose="020F0600000000000000" pitchFamily="50" charset="-128"/>
                        </a:rPr>
                        <a:t>54 </a:t>
                      </a:r>
                      <a:endPar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55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55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HG丸ｺﾞｼｯｸM-PRO" panose="020F0600000000000000" pitchFamily="50" charset="-128"/>
                          <a:ea typeface="HG丸ｺﾞｼｯｸM-PRO" panose="020F0600000000000000" pitchFamily="50" charset="-128"/>
                        </a:rPr>
                        <a:t>55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55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55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55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485477"/>
                  </a:ext>
                </a:extLst>
              </a:tr>
              <a:tr h="304187">
                <a:tc vMerge="1">
                  <a:txBody>
                    <a:bodyPr/>
                    <a:lstStyle/>
                    <a:p>
                      <a:endParaRPr kumimoji="1" lang="ja-JP" altLang="en-US"/>
                    </a:p>
                  </a:txBody>
                  <a:tcPr/>
                </a:tc>
                <a:tc>
                  <a:txBody>
                    <a:bodyPr/>
                    <a:lstStyle/>
                    <a:p>
                      <a:pPr algn="l" fontAlgn="ctr"/>
                      <a:r>
                        <a:rPr lang="zh-TW"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全館利用単位稼働率</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HG丸ｺﾞｼｯｸM-PRO" panose="020F0600000000000000" pitchFamily="50" charset="-128"/>
                          <a:ea typeface="HG丸ｺﾞｼｯｸM-PRO" panose="020F0600000000000000" pitchFamily="50" charset="-128"/>
                        </a:rPr>
                        <a:t>41.7</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36.2</a:t>
                      </a:r>
                      <a:endParaRPr lang="ja-JP" altLang="en-US" sz="12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40.9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HG丸ｺﾞｼｯｸM-PRO" panose="020F0600000000000000" pitchFamily="50" charset="-128"/>
                          <a:ea typeface="HG丸ｺﾞｼｯｸM-PRO" panose="020F0600000000000000" pitchFamily="50" charset="-128"/>
                        </a:rPr>
                        <a:t>42.8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41.0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41.3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41.7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41.8 </a:t>
                      </a:r>
                    </a:p>
                  </a:txBody>
                  <a:tcPr marL="9334" marR="9334" marT="933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779530"/>
                  </a:ext>
                </a:extLst>
              </a:tr>
              <a:tr h="230706">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mn-ea"/>
                        <a:cs typeface="+mn-cs"/>
                      </a:endParaRPr>
                    </a:p>
                  </a:txBody>
                  <a:tcPr marL="9334" marR="9334" marT="9334" marB="0" anchor="ctr">
                    <a:lnL>
                      <a:noFill/>
                    </a:lnL>
                    <a:lnR>
                      <a:noFill/>
                    </a:lnR>
                    <a:lnT w="6350" cap="flat" cmpd="sng" algn="ctr">
                      <a:solidFill>
                        <a:srgbClr val="000000"/>
                      </a:solidFill>
                      <a:prstDash val="solid"/>
                      <a:round/>
                      <a:headEnd type="none" w="med" len="med"/>
                      <a:tailEnd type="none" w="med" len="med"/>
                    </a:lnT>
                    <a:lnB>
                      <a:noFill/>
                    </a:lnB>
                  </a:tcPr>
                </a:tc>
                <a:tc gridSpan="10">
                  <a:txBody>
                    <a:bodyPr/>
                    <a:lstStyle/>
                    <a:p>
                      <a:pPr algn="l" fontAlgn="ct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31915349"/>
                  </a:ext>
                </a:extLst>
              </a:tr>
              <a:tr h="304187">
                <a:tc>
                  <a:txBody>
                    <a:bodyPr/>
                    <a:lstStyle/>
                    <a:p>
                      <a:pPr algn="r"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gridSpan="10">
                  <a:txBody>
                    <a:bodyPr/>
                    <a:lstStyle/>
                    <a:p>
                      <a:pPr algn="l" fontAlgn="ctr"/>
                      <a:r>
                        <a:rPr lang="ja-JP"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お客様の声取得率は、催事終了後、直接主催者にヒヤリングした件数を対象催事件数で除した率。</a:t>
                      </a:r>
                    </a:p>
                  </a:txBody>
                  <a:tcPr marL="9334" marR="9334" marT="9334"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extLst>
                  <a:ext uri="{0D108BD9-81ED-4DB2-BD59-A6C34878D82A}">
                    <a16:rowId xmlns:a16="http://schemas.microsoft.com/office/drawing/2014/main" val="1982457436"/>
                  </a:ext>
                </a:extLst>
              </a:tr>
              <a:tr h="304187">
                <a:tc>
                  <a:txBody>
                    <a:bodyPr/>
                    <a:lstStyle/>
                    <a:p>
                      <a:pPr algn="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gridSpan="6">
                  <a:txBody>
                    <a:bodyPr/>
                    <a:lstStyle/>
                    <a:p>
                      <a:pPr algn="l" fontAlgn="ctr"/>
                      <a:r>
                        <a:rPr lang="zh-TW"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（対象催事＝施設利用料</a:t>
                      </a:r>
                      <a:r>
                        <a:rPr lang="en-US" altLang="zh-TW"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100</a:t>
                      </a:r>
                      <a:r>
                        <a:rPr lang="zh-TW"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万円以上　</a:t>
                      </a:r>
                      <a:r>
                        <a:rPr lang="en-US" altLang="zh-TW"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2018</a:t>
                      </a:r>
                      <a:r>
                        <a:rPr lang="zh-TW"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年度</a:t>
                      </a:r>
                      <a:r>
                        <a:rPr lang="en-US" altLang="zh-TW"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282</a:t>
                      </a:r>
                      <a:r>
                        <a:rPr lang="zh-TW"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件、</a:t>
                      </a:r>
                      <a:r>
                        <a:rPr lang="en-US" altLang="zh-TW"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176</a:t>
                      </a:r>
                      <a:r>
                        <a:rPr lang="zh-TW" altLang="en-US" sz="1600" b="0" i="0" u="none" strike="noStrike" dirty="0">
                          <a:solidFill>
                            <a:srgbClr val="000000"/>
                          </a:solidFill>
                          <a:effectLst/>
                          <a:latin typeface="HG丸ｺﾞｼｯｸM-PRO" panose="020F0600000000000000" pitchFamily="50" charset="-128"/>
                          <a:ea typeface="HG丸ｺﾞｼｯｸM-PRO" panose="020F0600000000000000" pitchFamily="50" charset="-128"/>
                        </a:rPr>
                        <a:t>主催者）</a:t>
                      </a:r>
                    </a:p>
                  </a:txBody>
                  <a:tcPr marL="9334" marR="9334" marT="9334"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extLst>
                  <a:ext uri="{0D108BD9-81ED-4DB2-BD59-A6C34878D82A}">
                    <a16:rowId xmlns:a16="http://schemas.microsoft.com/office/drawing/2014/main" val="3404601369"/>
                  </a:ext>
                </a:extLst>
              </a:tr>
              <a:tr h="304187">
                <a:tc>
                  <a:txBody>
                    <a:bodyPr/>
                    <a:lstStyle/>
                    <a:p>
                      <a:pPr algn="r" fontAlgn="ctr"/>
                      <a:r>
                        <a:rPr lang="ja-JP" altLang="en-US" sz="1200" b="0" i="0" u="none" strike="noStrike" dirty="0">
                          <a:solidFill>
                            <a:schemeClr val="tx1"/>
                          </a:solidFill>
                          <a:effectLst/>
                          <a:latin typeface="游ゴシック" panose="020B0400000000000000" pitchFamily="50" charset="-128"/>
                          <a:ea typeface="游ゴシック" panose="020B0400000000000000" pitchFamily="50" charset="-128"/>
                        </a:rPr>
                        <a:t>*</a:t>
                      </a:r>
                      <a:r>
                        <a:rPr lang="en-US" altLang="ja-JP" sz="1200" b="0" i="0" u="none" strike="noStrike" dirty="0">
                          <a:solidFill>
                            <a:schemeClr val="tx1"/>
                          </a:solidFill>
                          <a:effectLst/>
                          <a:latin typeface="游ゴシック" panose="020B0400000000000000" pitchFamily="50" charset="-128"/>
                          <a:ea typeface="游ゴシック" panose="020B0400000000000000" pitchFamily="50" charset="-128"/>
                        </a:rPr>
                        <a:t>2</a:t>
                      </a:r>
                      <a:endParaRPr lang="ja-JP" altLang="en-US" sz="12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gridSpan="10">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en-US" altLang="ja-JP" sz="1600" kern="1200" dirty="0">
                        <a:solidFill>
                          <a:schemeClr val="tx1"/>
                        </a:solidFill>
                        <a:effectLst/>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600" kern="1200" dirty="0">
                          <a:solidFill>
                            <a:schemeClr val="tx1"/>
                          </a:solidFill>
                          <a:effectLst/>
                          <a:latin typeface="HG丸ｺﾞｼｯｸM-PRO" panose="020F0600000000000000" pitchFamily="50" charset="-128"/>
                          <a:ea typeface="HG丸ｺﾞｼｯｸM-PRO" panose="020F0600000000000000" pitchFamily="50" charset="-128"/>
                          <a:cs typeface="+mn-cs"/>
                        </a:rPr>
                        <a:t>2023</a:t>
                      </a:r>
                      <a:r>
                        <a:rPr kumimoji="1" lang="ja-JP" altLang="ja-JP" sz="1600" kern="1200" dirty="0">
                          <a:solidFill>
                            <a:schemeClr val="tx1"/>
                          </a:solidFill>
                          <a:effectLst/>
                          <a:latin typeface="HG丸ｺﾞｼｯｸM-PRO" panose="020F0600000000000000" pitchFamily="50" charset="-128"/>
                          <a:ea typeface="HG丸ｺﾞｼｯｸM-PRO" panose="020F0600000000000000" pitchFamily="50" charset="-128"/>
                          <a:cs typeface="+mn-cs"/>
                        </a:rPr>
                        <a:t>年度の国際会議開催件数、稼働率は</a:t>
                      </a:r>
                      <a:r>
                        <a:rPr kumimoji="1" lang="en-US" altLang="ja-JP" sz="1600" kern="1200" dirty="0">
                          <a:solidFill>
                            <a:schemeClr val="tx1"/>
                          </a:solidFill>
                          <a:effectLst/>
                          <a:latin typeface="HG丸ｺﾞｼｯｸM-PRO" panose="020F0600000000000000" pitchFamily="50" charset="-128"/>
                          <a:ea typeface="HG丸ｺﾞｼｯｸM-PRO" panose="020F0600000000000000" pitchFamily="50" charset="-128"/>
                          <a:cs typeface="+mn-cs"/>
                        </a:rPr>
                        <a:t>4-11</a:t>
                      </a:r>
                      <a:r>
                        <a:rPr kumimoji="1" lang="ja-JP" altLang="ja-JP" sz="1600" kern="1200" dirty="0">
                          <a:solidFill>
                            <a:schemeClr val="tx1"/>
                          </a:solidFill>
                          <a:effectLst/>
                          <a:latin typeface="HG丸ｺﾞｼｯｸM-PRO" panose="020F0600000000000000" pitchFamily="50" charset="-128"/>
                          <a:ea typeface="HG丸ｺﾞｼｯｸM-PRO" panose="020F0600000000000000" pitchFamily="50" charset="-128"/>
                          <a:cs typeface="+mn-cs"/>
                        </a:rPr>
                        <a:t>月の実績（</a:t>
                      </a:r>
                      <a:r>
                        <a:rPr kumimoji="1" lang="en-US" altLang="ja-JP" sz="1600" kern="1200" dirty="0">
                          <a:solidFill>
                            <a:schemeClr val="tx1"/>
                          </a:solidFill>
                          <a:effectLst/>
                          <a:latin typeface="HG丸ｺﾞｼｯｸM-PRO" panose="020F0600000000000000" pitchFamily="50" charset="-128"/>
                          <a:ea typeface="HG丸ｺﾞｼｯｸM-PRO" panose="020F0600000000000000" pitchFamily="50" charset="-128"/>
                          <a:cs typeface="+mn-cs"/>
                        </a:rPr>
                        <a:t>12</a:t>
                      </a:r>
                      <a:r>
                        <a:rPr kumimoji="1" lang="ja-JP" altLang="ja-JP" sz="1600" kern="1200" dirty="0">
                          <a:solidFill>
                            <a:schemeClr val="tx1"/>
                          </a:solidFill>
                          <a:effectLst/>
                          <a:latin typeface="HG丸ｺﾞｼｯｸM-PRO" panose="020F0600000000000000" pitchFamily="50" charset="-128"/>
                          <a:ea typeface="HG丸ｺﾞｼｯｸM-PRO" panose="020F0600000000000000" pitchFamily="50" charset="-128"/>
                          <a:cs typeface="+mn-cs"/>
                        </a:rPr>
                        <a:t>月</a:t>
                      </a:r>
                      <a:r>
                        <a:rPr kumimoji="1" lang="en-US" altLang="ja-JP" sz="1600" kern="1200" dirty="0">
                          <a:solidFill>
                            <a:schemeClr val="tx1"/>
                          </a:solidFill>
                          <a:effectLst/>
                          <a:latin typeface="HG丸ｺﾞｼｯｸM-PRO" panose="020F0600000000000000" pitchFamily="50" charset="-128"/>
                          <a:ea typeface="HG丸ｺﾞｼｯｸM-PRO" panose="020F0600000000000000" pitchFamily="50" charset="-128"/>
                          <a:cs typeface="+mn-cs"/>
                        </a:rPr>
                        <a:t>-3</a:t>
                      </a:r>
                      <a:r>
                        <a:rPr kumimoji="1" lang="ja-JP" altLang="ja-JP" sz="1600" kern="1200" dirty="0">
                          <a:solidFill>
                            <a:schemeClr val="tx1"/>
                          </a:solidFill>
                          <a:effectLst/>
                          <a:latin typeface="HG丸ｺﾞｼｯｸM-PRO" panose="020F0600000000000000" pitchFamily="50" charset="-128"/>
                          <a:ea typeface="HG丸ｺﾞｼｯｸM-PRO" panose="020F0600000000000000" pitchFamily="50" charset="-128"/>
                          <a:cs typeface="+mn-cs"/>
                        </a:rPr>
                        <a:t>月は大規模修繕のため休館）。</a:t>
                      </a:r>
                    </a:p>
                    <a:p>
                      <a:pPr algn="l" fontAlgn="ctr"/>
                      <a:endParaRPr lang="ja-JP"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L="9334" marR="9334" marT="9334"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pPr algn="l"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hMerge="1">
                  <a:txBody>
                    <a:bodyPr/>
                    <a:lstStyle/>
                    <a:p>
                      <a:pPr algn="l"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tc hMerge="1">
                  <a:txBody>
                    <a:bodyPr/>
                    <a:lstStyle/>
                    <a:p>
                      <a:pPr algn="l"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334" marR="9334" marT="9334" marB="0" anchor="ctr">
                    <a:lnL>
                      <a:noFill/>
                    </a:lnL>
                    <a:lnR>
                      <a:noFill/>
                    </a:lnR>
                    <a:lnT>
                      <a:noFill/>
                    </a:lnT>
                    <a:lnB>
                      <a:noFill/>
                    </a:lnB>
                  </a:tcPr>
                </a:tc>
                <a:extLst>
                  <a:ext uri="{0D108BD9-81ED-4DB2-BD59-A6C34878D82A}">
                    <a16:rowId xmlns:a16="http://schemas.microsoft.com/office/drawing/2014/main" val="2025737030"/>
                  </a:ext>
                </a:extLst>
              </a:tr>
            </a:tbl>
          </a:graphicData>
        </a:graphic>
      </p:graphicFrame>
      <p:sp>
        <p:nvSpPr>
          <p:cNvPr id="9" name="スライド番号プレースホルダー 8"/>
          <p:cNvSpPr>
            <a:spLocks noGrp="1"/>
          </p:cNvSpPr>
          <p:nvPr>
            <p:ph type="sldNum" sz="quarter" idx="12"/>
          </p:nvPr>
        </p:nvSpPr>
        <p:spPr/>
        <p:txBody>
          <a:bodyPr/>
          <a:lstStyle/>
          <a:p>
            <a:fld id="{47C2D830-FFD5-47AA-B4D9-9B323812D1FB}" type="slidenum">
              <a:rPr kumimoji="1" lang="ja-JP" altLang="en-US" smtClean="0"/>
              <a:t>35</a:t>
            </a:fld>
            <a:endParaRPr kumimoji="1" lang="ja-JP" altLang="en-US"/>
          </a:p>
        </p:txBody>
      </p:sp>
    </p:spTree>
    <p:extLst>
      <p:ext uri="{BB962C8B-B14F-4D97-AF65-F5344CB8AC3E}">
        <p14:creationId xmlns:p14="http://schemas.microsoft.com/office/powerpoint/2010/main" val="3338112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7C2D830-FFD5-47AA-B4D9-9B323812D1FB}" type="slidenum">
              <a:rPr kumimoji="1" lang="ja-JP" altLang="en-US" smtClean="0"/>
              <a:t>36</a:t>
            </a:fld>
            <a:endParaRPr kumimoji="1" lang="ja-JP" altLang="en-US"/>
          </a:p>
        </p:txBody>
      </p:sp>
      <p:sp>
        <p:nvSpPr>
          <p:cNvPr id="3" name="テキスト ボックス 2"/>
          <p:cNvSpPr txBox="1"/>
          <p:nvPr/>
        </p:nvSpPr>
        <p:spPr>
          <a:xfrm>
            <a:off x="521479" y="865419"/>
            <a:ext cx="11424714" cy="923330"/>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a:t>
            </a:r>
            <a:r>
              <a:rPr kumimoji="1" lang="ja-JP" altLang="en-US" dirty="0">
                <a:latin typeface="HG丸ｺﾞｼｯｸM-PRO" panose="020F0600000000000000" pitchFamily="50" charset="-128"/>
                <a:ea typeface="HG丸ｺﾞｼｯｸM-PRO" panose="020F0600000000000000" pitchFamily="50" charset="-128"/>
              </a:rPr>
              <a:t>１）「国際会議</a:t>
            </a:r>
            <a:r>
              <a:rPr lang="ja-JP" altLang="en-US" dirty="0">
                <a:latin typeface="HG丸ｺﾞｼｯｸM-PRO" panose="020F0600000000000000" pitchFamily="50" charset="-128"/>
                <a:ea typeface="HG丸ｺﾞｼｯｸM-PRO" panose="020F0600000000000000" pitchFamily="50" charset="-128"/>
              </a:rPr>
              <a:t>」</a:t>
            </a:r>
            <a:endParaRPr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この計画では、国際会議の定義（基準）として、原則として</a:t>
            </a:r>
            <a:r>
              <a:rPr lang="en-US" altLang="ja-JP" dirty="0">
                <a:latin typeface="HG丸ｺﾞｼｯｸM-PRO" panose="020F0600000000000000" pitchFamily="50" charset="-128"/>
                <a:ea typeface="HG丸ｺﾞｼｯｸM-PRO" panose="020F0600000000000000" pitchFamily="50" charset="-128"/>
              </a:rPr>
              <a:t>JNTO</a:t>
            </a:r>
            <a:r>
              <a:rPr lang="ja-JP" altLang="en-US" dirty="0">
                <a:latin typeface="HG丸ｺﾞｼｯｸM-PRO" panose="020F0600000000000000" pitchFamily="50" charset="-128"/>
                <a:ea typeface="HG丸ｺﾞｼｯｸM-PRO" panose="020F0600000000000000" pitchFamily="50" charset="-128"/>
              </a:rPr>
              <a:t>基準を用いる。ただし、必要に応じ　</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lang="en-US" altLang="ja-JP" dirty="0">
                <a:latin typeface="HG丸ｺﾞｼｯｸM-PRO" panose="020F0600000000000000" pitchFamily="50" charset="-128"/>
                <a:ea typeface="HG丸ｺﾞｼｯｸM-PRO" panose="020F0600000000000000" pitchFamily="50" charset="-128"/>
              </a:rPr>
              <a:t>ICCA</a:t>
            </a:r>
            <a:r>
              <a:rPr lang="ja-JP" altLang="en-US" dirty="0">
                <a:latin typeface="HG丸ｺﾞｼｯｸM-PRO" panose="020F0600000000000000" pitchFamily="50" charset="-128"/>
                <a:ea typeface="HG丸ｺﾞｼｯｸM-PRO" panose="020F0600000000000000" pitchFamily="50" charset="-128"/>
              </a:rPr>
              <a:t>基準を用いる。</a:t>
            </a:r>
            <a:endParaRPr kumimoji="1" lang="en-US" altLang="ja-JP" dirty="0">
              <a:latin typeface="HG丸ｺﾞｼｯｸM-PRO" panose="020F0600000000000000" pitchFamily="50" charset="-128"/>
              <a:ea typeface="HG丸ｺﾞｼｯｸM-PRO" panose="020F0600000000000000" pitchFamily="50" charset="-128"/>
            </a:endParaRPr>
          </a:p>
        </p:txBody>
      </p:sp>
      <p:graphicFrame>
        <p:nvGraphicFramePr>
          <p:cNvPr id="4" name="表 3"/>
          <p:cNvGraphicFramePr>
            <a:graphicFrameLocks noGrp="1"/>
          </p:cNvGraphicFramePr>
          <p:nvPr/>
        </p:nvGraphicFramePr>
        <p:xfrm>
          <a:off x="693174" y="1787746"/>
          <a:ext cx="11253019" cy="1828800"/>
        </p:xfrm>
        <a:graphic>
          <a:graphicData uri="http://schemas.openxmlformats.org/drawingml/2006/table">
            <a:tbl>
              <a:tblPr firstRow="1" bandRow="1">
                <a:tableStyleId>{5C22544A-7EE6-4342-B048-85BDC9FD1C3A}</a:tableStyleId>
              </a:tblPr>
              <a:tblGrid>
                <a:gridCol w="4722210">
                  <a:extLst>
                    <a:ext uri="{9D8B030D-6E8A-4147-A177-3AD203B41FA5}">
                      <a16:colId xmlns:a16="http://schemas.microsoft.com/office/drawing/2014/main" val="672715151"/>
                    </a:ext>
                  </a:extLst>
                </a:gridCol>
                <a:gridCol w="6530809">
                  <a:extLst>
                    <a:ext uri="{9D8B030D-6E8A-4147-A177-3AD203B41FA5}">
                      <a16:colId xmlns:a16="http://schemas.microsoft.com/office/drawing/2014/main" val="4048518366"/>
                    </a:ext>
                  </a:extLst>
                </a:gridCol>
              </a:tblGrid>
              <a:tr h="317318">
                <a:tc>
                  <a:txBody>
                    <a:bodyPr/>
                    <a:lstStyle/>
                    <a:p>
                      <a:pPr algn="ctr"/>
                      <a:r>
                        <a:rPr kumimoji="1" lang="en-US" altLang="ja-JP" sz="1800" b="0" dirty="0">
                          <a:solidFill>
                            <a:schemeClr val="tx1"/>
                          </a:solidFill>
                          <a:latin typeface="HG丸ｺﾞｼｯｸM-PRO" panose="020F0600000000000000" pitchFamily="50" charset="-128"/>
                          <a:ea typeface="HG丸ｺﾞｼｯｸM-PRO" panose="020F0600000000000000" pitchFamily="50" charset="-128"/>
                        </a:rPr>
                        <a:t>JNTO</a:t>
                      </a:r>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（日本政府観光局）基準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800" b="0" dirty="0">
                          <a:solidFill>
                            <a:schemeClr val="tx1"/>
                          </a:solidFill>
                          <a:latin typeface="HG丸ｺﾞｼｯｸM-PRO" panose="020F0600000000000000" pitchFamily="50" charset="-128"/>
                          <a:ea typeface="HG丸ｺﾞｼｯｸM-PRO" panose="020F0600000000000000" pitchFamily="50" charset="-128"/>
                        </a:rPr>
                        <a:t>ICCA</a:t>
                      </a:r>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（国際会議協会）基準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35615122"/>
                  </a:ext>
                </a:extLst>
              </a:tr>
              <a:tr h="317318">
                <a:tc>
                  <a:txBody>
                    <a:bodyPr/>
                    <a:lstStyle/>
                    <a:p>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主催者：民間企業以外の公共的団体が主催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800" b="0" dirty="0">
                        <a:solidFill>
                          <a:schemeClr val="tx1"/>
                        </a:solidFill>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8400903"/>
                  </a:ext>
                </a:extLst>
              </a:tr>
              <a:tr h="317318">
                <a:tc>
                  <a:txBody>
                    <a:bodyPr/>
                    <a:lstStyle/>
                    <a:p>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参加者数：</a:t>
                      </a:r>
                      <a:r>
                        <a:rPr kumimoji="1" lang="en-US" altLang="ja-JP" sz="1800" b="0" dirty="0">
                          <a:solidFill>
                            <a:schemeClr val="tx1"/>
                          </a:solidFill>
                          <a:latin typeface="HG丸ｺﾞｼｯｸM-PRO" panose="020F0600000000000000" pitchFamily="50" charset="-128"/>
                          <a:ea typeface="HG丸ｺﾞｼｯｸM-PRO" panose="020F0600000000000000" pitchFamily="50" charset="-128"/>
                        </a:rPr>
                        <a:t>50</a:t>
                      </a:r>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人以上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参加者総数：</a:t>
                      </a:r>
                      <a:r>
                        <a:rPr kumimoji="1" lang="en-US" altLang="ja-JP" sz="1800" b="0" dirty="0">
                          <a:solidFill>
                            <a:schemeClr val="tx1"/>
                          </a:solidFill>
                          <a:latin typeface="HG丸ｺﾞｼｯｸM-PRO" panose="020F0600000000000000" pitchFamily="50" charset="-128"/>
                          <a:ea typeface="HG丸ｺﾞｼｯｸM-PRO" panose="020F0600000000000000" pitchFamily="50" charset="-128"/>
                        </a:rPr>
                        <a:t>50 </a:t>
                      </a:r>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名以上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5549189"/>
                  </a:ext>
                </a:extLst>
              </a:tr>
              <a:tr h="317318">
                <a:tc>
                  <a:txBody>
                    <a:bodyPr/>
                    <a:lstStyle/>
                    <a:p>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参加国数：日本を含む３居住国・地域以上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開催国について：</a:t>
                      </a:r>
                      <a:r>
                        <a:rPr kumimoji="1" lang="en-US" altLang="ja-JP" sz="1800" b="0" dirty="0">
                          <a:solidFill>
                            <a:schemeClr val="tx1"/>
                          </a:solidFill>
                          <a:latin typeface="HG丸ｺﾞｼｯｸM-PRO" panose="020F0600000000000000" pitchFamily="50" charset="-128"/>
                          <a:ea typeface="HG丸ｺﾞｼｯｸM-PRO" panose="020F0600000000000000" pitchFamily="50" charset="-128"/>
                        </a:rPr>
                        <a:t>3 </a:t>
                      </a:r>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ヵ国以上で会議のローテーションがある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4714987"/>
                  </a:ext>
                </a:extLst>
              </a:tr>
              <a:tr h="317318">
                <a:tc>
                  <a:txBody>
                    <a:bodyPr/>
                    <a:lstStyle/>
                    <a:p>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開催期間：１日以上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開催期間：定期的に開催（</a:t>
                      </a:r>
                      <a:r>
                        <a:rPr kumimoji="1" lang="en-US" altLang="ja-JP" sz="1800" b="0" dirty="0">
                          <a:solidFill>
                            <a:schemeClr val="tx1"/>
                          </a:solidFill>
                          <a:latin typeface="HG丸ｺﾞｼｯｸM-PRO" panose="020F0600000000000000" pitchFamily="50" charset="-128"/>
                          <a:ea typeface="HG丸ｺﾞｼｯｸM-PRO" panose="020F0600000000000000" pitchFamily="50" charset="-128"/>
                        </a:rPr>
                        <a:t>1 </a:t>
                      </a:r>
                      <a:r>
                        <a:rPr kumimoji="1" lang="ja-JP" altLang="en-US" sz="1800" b="0" dirty="0">
                          <a:solidFill>
                            <a:schemeClr val="tx1"/>
                          </a:solidFill>
                          <a:latin typeface="HG丸ｺﾞｼｯｸM-PRO" panose="020F0600000000000000" pitchFamily="50" charset="-128"/>
                          <a:ea typeface="HG丸ｺﾞｼｯｸM-PRO" panose="020F0600000000000000" pitchFamily="50" charset="-128"/>
                        </a:rPr>
                        <a:t>回のみ開催した会議は除外）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578408"/>
                  </a:ext>
                </a:extLst>
              </a:tr>
            </a:tbl>
          </a:graphicData>
        </a:graphic>
      </p:graphicFrame>
      <p:sp>
        <p:nvSpPr>
          <p:cNvPr id="5" name="テキスト ボックス 4"/>
          <p:cNvSpPr txBox="1"/>
          <p:nvPr/>
        </p:nvSpPr>
        <p:spPr>
          <a:xfrm>
            <a:off x="5474294" y="291085"/>
            <a:ext cx="1991033" cy="461665"/>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用語の説明</a:t>
            </a:r>
          </a:p>
        </p:txBody>
      </p:sp>
      <p:sp>
        <p:nvSpPr>
          <p:cNvPr id="6" name="テキスト ボックス 5"/>
          <p:cNvSpPr txBox="1"/>
          <p:nvPr/>
        </p:nvSpPr>
        <p:spPr>
          <a:xfrm>
            <a:off x="521477" y="4015144"/>
            <a:ext cx="11424716" cy="2408352"/>
          </a:xfrm>
          <a:prstGeom prst="rect">
            <a:avLst/>
          </a:prstGeom>
          <a:noFill/>
        </p:spPr>
        <p:txBody>
          <a:bodyPr wrap="square" rtlCol="0">
            <a:spAutoFit/>
          </a:bodyPr>
          <a:lstStyle/>
          <a:p>
            <a:r>
              <a:rPr lang="ja-JP" altLang="en-US" dirty="0">
                <a:latin typeface="HG丸ｺﾞｼｯｸM-PRO" panose="020F0600000000000000" pitchFamily="50" charset="-128"/>
                <a:ea typeface="HG丸ｺﾞｼｯｸM-PRO" panose="020F0600000000000000" pitchFamily="50" charset="-128"/>
              </a:rPr>
              <a:t>（２</a:t>
            </a:r>
            <a:r>
              <a:rPr kumimoji="1" lang="ja-JP" altLang="en-US" dirty="0">
                <a:latin typeface="HG丸ｺﾞｼｯｸM-PRO" panose="020F0600000000000000" pitchFamily="50" charset="-128"/>
                <a:ea typeface="HG丸ｺﾞｼｯｸM-PRO" panose="020F0600000000000000" pitchFamily="50" charset="-128"/>
              </a:rPr>
              <a:t>）「全館稼働率」、「全館利用単位稼働率」及び「主要</a:t>
            </a:r>
            <a:r>
              <a:rPr kumimoji="1" lang="en-US" altLang="ja-JP" dirty="0">
                <a:latin typeface="HG丸ｺﾞｼｯｸM-PRO" panose="020F0600000000000000" pitchFamily="50" charset="-128"/>
                <a:ea typeface="HG丸ｺﾞｼｯｸM-PRO" panose="020F0600000000000000" pitchFamily="50" charset="-128"/>
              </a:rPr>
              <a:t>3</a:t>
            </a:r>
            <a:r>
              <a:rPr kumimoji="1" lang="ja-JP" altLang="en-US" dirty="0">
                <a:latin typeface="HG丸ｺﾞｼｯｸM-PRO" panose="020F0600000000000000" pitchFamily="50" charset="-128"/>
                <a:ea typeface="HG丸ｺﾞｼｯｸM-PRO" panose="020F0600000000000000" pitchFamily="50" charset="-128"/>
              </a:rPr>
              <a:t>施設稼働率」</a:t>
            </a:r>
            <a:endParaRPr kumimoji="1"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①全館稼働率＝　　　　全ホール、全会議室の稼働（利用実績）日数</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全ホール、全会議室の利用可能日</a:t>
            </a:r>
            <a:endParaRPr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②全館利用単位</a:t>
            </a:r>
            <a:r>
              <a:rPr lang="ja-JP" altLang="en-US" dirty="0">
                <a:latin typeface="HG丸ｺﾞｼｯｸM-PRO" panose="020F0600000000000000" pitchFamily="50" charset="-128"/>
                <a:ea typeface="HG丸ｺﾞｼｯｸM-PRO" panose="020F0600000000000000" pitchFamily="50" charset="-128"/>
              </a:rPr>
              <a:t>稼働率＝全ホール、全会議室の稼働（利用実績）単位（</a:t>
            </a:r>
            <a:r>
              <a:rPr lang="en-US" altLang="ja-JP" dirty="0">
                <a:latin typeface="HG丸ｺﾞｼｯｸM-PRO" panose="020F0600000000000000" pitchFamily="50" charset="-128"/>
                <a:ea typeface="HG丸ｺﾞｼｯｸM-PRO" panose="020F0600000000000000" pitchFamily="50" charset="-128"/>
              </a:rPr>
              <a:t>3</a:t>
            </a:r>
            <a:r>
              <a:rPr lang="ja-JP" altLang="en-US" dirty="0">
                <a:latin typeface="HG丸ｺﾞｼｯｸM-PRO" panose="020F0600000000000000" pitchFamily="50" charset="-128"/>
                <a:ea typeface="HG丸ｺﾞｼｯｸM-PRO" panose="020F0600000000000000" pitchFamily="50" charset="-128"/>
              </a:rPr>
              <a:t>単位</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日）</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全ホール、全会議室</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の利用可能単位（</a:t>
            </a:r>
            <a:r>
              <a:rPr lang="en-US" altLang="ja-JP" dirty="0">
                <a:latin typeface="HG丸ｺﾞｼｯｸM-PRO" panose="020F0600000000000000" pitchFamily="50" charset="-128"/>
                <a:ea typeface="HG丸ｺﾞｼｯｸM-PRO" panose="020F0600000000000000" pitchFamily="50" charset="-128"/>
              </a:rPr>
              <a:t>3</a:t>
            </a:r>
            <a:r>
              <a:rPr lang="ja-JP" altLang="en-US" dirty="0">
                <a:latin typeface="HG丸ｺﾞｼｯｸM-PRO" panose="020F0600000000000000" pitchFamily="50" charset="-128"/>
                <a:ea typeface="HG丸ｺﾞｼｯｸM-PRO" panose="020F0600000000000000" pitchFamily="50" charset="-128"/>
              </a:rPr>
              <a:t>単位</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日）</a:t>
            </a:r>
            <a:endParaRPr lang="en-US" altLang="ja-JP" dirty="0">
              <a:latin typeface="HG丸ｺﾞｼｯｸM-PRO" panose="020F0600000000000000" pitchFamily="50" charset="-128"/>
              <a:ea typeface="HG丸ｺﾞｼｯｸM-PRO" panose="020F0600000000000000" pitchFamily="50" charset="-128"/>
            </a:endParaRPr>
          </a:p>
          <a:p>
            <a:r>
              <a:rPr kumimoji="1" lang="ja-JP" altLang="en-US" dirty="0">
                <a:latin typeface="HG丸ｺﾞｼｯｸM-PRO" panose="020F0600000000000000" pitchFamily="50" charset="-128"/>
                <a:ea typeface="HG丸ｺﾞｼｯｸM-PRO" panose="020F0600000000000000" pitchFamily="50" charset="-128"/>
              </a:rPr>
              <a:t>　　③主要三施設稼働率＝　メインホール、イベントホール、</a:t>
            </a:r>
            <a:r>
              <a:rPr kumimoji="1" lang="en-US" altLang="ja-JP" dirty="0">
                <a:latin typeface="HG丸ｺﾞｼｯｸM-PRO" panose="020F0600000000000000" pitchFamily="50" charset="-128"/>
                <a:ea typeface="HG丸ｺﾞｼｯｸM-PRO" panose="020F0600000000000000" pitchFamily="50" charset="-128"/>
              </a:rPr>
              <a:t>10</a:t>
            </a:r>
            <a:r>
              <a:rPr lang="ja-JP" altLang="en-US" dirty="0">
                <a:latin typeface="HG丸ｺﾞｼｯｸM-PRO" panose="020F0600000000000000" pitchFamily="50" charset="-128"/>
                <a:ea typeface="HG丸ｺﾞｼｯｸM-PRO" panose="020F0600000000000000" pitchFamily="50" charset="-128"/>
              </a:rPr>
              <a:t>階会議室の稼働（利用実績）日数</a:t>
            </a:r>
            <a:r>
              <a:rPr lang="en-US" altLang="ja-JP"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メイン</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ホール、イベントホール、</a:t>
            </a:r>
            <a:r>
              <a:rPr lang="en-US" altLang="ja-JP" dirty="0">
                <a:latin typeface="HG丸ｺﾞｼｯｸM-PRO" panose="020F0600000000000000" pitchFamily="50" charset="-128"/>
                <a:ea typeface="HG丸ｺﾞｼｯｸM-PRO" panose="020F0600000000000000" pitchFamily="50" charset="-128"/>
              </a:rPr>
              <a:t>10</a:t>
            </a:r>
            <a:r>
              <a:rPr lang="ja-JP" altLang="en-US" dirty="0">
                <a:latin typeface="HG丸ｺﾞｼｯｸM-PRO" panose="020F0600000000000000" pitchFamily="50" charset="-128"/>
                <a:ea typeface="HG丸ｺﾞｼｯｸM-PRO" panose="020F0600000000000000" pitchFamily="50" charset="-128"/>
              </a:rPr>
              <a:t>階会議室の利用可能日数</a:t>
            </a:r>
            <a:endParaRPr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a:t>
            </a:r>
            <a:endParaRPr kumimoji="1" lang="en-US" altLang="ja-JP" sz="1050" dirty="0">
              <a:latin typeface="HG丸ｺﾞｼｯｸM-PRO" panose="020F0600000000000000" pitchFamily="50" charset="-128"/>
              <a:ea typeface="HG丸ｺﾞｼｯｸM-PRO" panose="020F0600000000000000" pitchFamily="50" charset="-128"/>
            </a:endParaRPr>
          </a:p>
          <a:p>
            <a:r>
              <a:rPr lang="en-US" altLang="ja-JP" sz="1600" dirty="0">
                <a:latin typeface="HG丸ｺﾞｼｯｸM-PRO" panose="020F0600000000000000" pitchFamily="50" charset="-128"/>
                <a:ea typeface="HG丸ｺﾞｼｯｸM-PRO" panose="020F0600000000000000" pitchFamily="50" charset="-128"/>
              </a:rPr>
              <a:t>       </a:t>
            </a:r>
            <a:r>
              <a:rPr kumimoji="1" lang="ja-JP" altLang="en-US" sz="1600" dirty="0">
                <a:latin typeface="HG丸ｺﾞｼｯｸM-PRO" panose="020F0600000000000000" pitchFamily="50" charset="-128"/>
                <a:ea typeface="HG丸ｺﾞｼｯｸM-PRO" panose="020F0600000000000000" pitchFamily="50" charset="-128"/>
              </a:rPr>
              <a:t>（注１</a:t>
            </a:r>
            <a:r>
              <a:rPr lang="ja-JP" altLang="en-US" sz="1600" dirty="0">
                <a:latin typeface="HG丸ｺﾞｼｯｸM-PRO" panose="020F0600000000000000" pitchFamily="50" charset="-128"/>
                <a:ea typeface="HG丸ｺﾞｼｯｸM-PRO" panose="020F0600000000000000" pitchFamily="50" charset="-128"/>
              </a:rPr>
              <a:t>）</a:t>
            </a:r>
            <a:r>
              <a:rPr kumimoji="1" lang="ja-JP" altLang="en-US" sz="1600" dirty="0">
                <a:latin typeface="HG丸ｺﾞｼｯｸM-PRO" panose="020F0600000000000000" pitchFamily="50" charset="-128"/>
                <a:ea typeface="HG丸ｺﾞｼｯｸM-PRO" panose="020F0600000000000000" pitchFamily="50" charset="-128"/>
              </a:rPr>
              <a:t>利用可能日数（単位）は、年末年始及び点検日（月２日）を除く日数（単位）をいう。</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（注</a:t>
            </a:r>
            <a:r>
              <a:rPr lang="en-US" altLang="ja-JP" sz="1600" dirty="0">
                <a:latin typeface="HG丸ｺﾞｼｯｸM-PRO" panose="020F0600000000000000" pitchFamily="50" charset="-128"/>
                <a:ea typeface="HG丸ｺﾞｼｯｸM-PRO" panose="020F0600000000000000" pitchFamily="50" charset="-128"/>
              </a:rPr>
              <a:t>2</a:t>
            </a:r>
            <a:r>
              <a:rPr lang="ja-JP" altLang="en-US" sz="1600" dirty="0">
                <a:latin typeface="HG丸ｺﾞｼｯｸM-PRO" panose="020F0600000000000000" pitchFamily="50" charset="-128"/>
                <a:ea typeface="HG丸ｺﾞｼｯｸM-PRO" panose="020F0600000000000000" pitchFamily="50" charset="-128"/>
              </a:rPr>
              <a:t>） 利用単位は、１日の利用可能時間を、午前、午後、夜間の３区分に分けている。</a:t>
            </a:r>
            <a:endParaRPr kumimoji="1" lang="en-US" altLang="ja-JP" sz="16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2551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2192000" cy="595223"/>
          </a:xfrm>
          <a:solidFill>
            <a:srgbClr val="002060"/>
          </a:solidFill>
        </p:spPr>
        <p:txBody>
          <a:bodyPr>
            <a:normAutofit/>
          </a:bodyPr>
          <a:lstStyle/>
          <a:p>
            <a:pPr algn="ctr"/>
            <a:r>
              <a:rPr kumimoji="1" lang="en-US" altLang="ja-JP" sz="3200" b="1" dirty="0">
                <a:solidFill>
                  <a:schemeClr val="bg1"/>
                </a:solidFill>
                <a:latin typeface="+mn-ea"/>
                <a:ea typeface="+mn-ea"/>
              </a:rPr>
              <a:t>Ⅰ</a:t>
            </a:r>
            <a:r>
              <a:rPr kumimoji="1" lang="ja-JP" altLang="en-US" sz="3200" b="1" dirty="0">
                <a:solidFill>
                  <a:schemeClr val="bg1"/>
                </a:solidFill>
                <a:latin typeface="+mn-ea"/>
                <a:ea typeface="+mn-ea"/>
              </a:rPr>
              <a:t>中期経営計画の位置づけ</a:t>
            </a:r>
          </a:p>
        </p:txBody>
      </p:sp>
      <p:sp>
        <p:nvSpPr>
          <p:cNvPr id="3" name="コンテンツ プレースホルダー 2"/>
          <p:cNvSpPr>
            <a:spLocks noGrp="1"/>
          </p:cNvSpPr>
          <p:nvPr>
            <p:ph idx="1"/>
          </p:nvPr>
        </p:nvSpPr>
        <p:spPr>
          <a:xfrm>
            <a:off x="603850" y="595223"/>
            <a:ext cx="11425240" cy="6126251"/>
          </a:xfrm>
        </p:spPr>
        <p:txBody>
          <a:bodyPr>
            <a:normAutofit fontScale="92500" lnSpcReduction="10000"/>
          </a:bodyPr>
          <a:lstStyle/>
          <a:p>
            <a:pPr marL="0" indent="0">
              <a:lnSpc>
                <a:spcPct val="100000"/>
              </a:lnSpc>
              <a:buNone/>
            </a:pPr>
            <a:r>
              <a:rPr lang="ja-JP" altLang="en-US" sz="1800" b="1" dirty="0"/>
              <a:t>（</a:t>
            </a:r>
            <a:r>
              <a:rPr lang="ja-JP" altLang="en-US" sz="1800" b="1" dirty="0">
                <a:latin typeface="HG丸ｺﾞｼｯｸM-PRO" panose="020F0600000000000000" pitchFamily="50" charset="-128"/>
                <a:ea typeface="HG丸ｺﾞｼｯｸM-PRO" panose="020F0600000000000000" pitchFamily="50" charset="-128"/>
              </a:rPr>
              <a:t>１）計画の目的</a:t>
            </a:r>
            <a:endParaRPr lang="en-US" altLang="ja-JP" sz="1800" b="1"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この計画は、大阪府立国際会議場の現在の指定管理期間である</a:t>
            </a:r>
            <a:r>
              <a:rPr lang="en-US" altLang="ja-JP" sz="1800" dirty="0">
                <a:latin typeface="HG丸ｺﾞｼｯｸM-PRO" panose="020F0600000000000000" pitchFamily="50" charset="-128"/>
                <a:ea typeface="HG丸ｺﾞｼｯｸM-PRO" panose="020F0600000000000000" pitchFamily="50" charset="-128"/>
              </a:rPr>
              <a:t>2019</a:t>
            </a:r>
            <a:r>
              <a:rPr lang="ja-JP" altLang="en-US" sz="1800" dirty="0">
                <a:latin typeface="HG丸ｺﾞｼｯｸM-PRO" panose="020F0600000000000000" pitchFamily="50" charset="-128"/>
                <a:ea typeface="HG丸ｺﾞｼｯｸM-PRO" panose="020F0600000000000000" pitchFamily="50" charset="-128"/>
              </a:rPr>
              <a:t>年度から</a:t>
            </a:r>
            <a:r>
              <a:rPr lang="en-US" altLang="ja-JP" sz="1800" dirty="0">
                <a:latin typeface="HG丸ｺﾞｼｯｸM-PRO" panose="020F0600000000000000" pitchFamily="50" charset="-128"/>
                <a:ea typeface="HG丸ｺﾞｼｯｸM-PRO" panose="020F0600000000000000" pitchFamily="50" charset="-128"/>
              </a:rPr>
              <a:t>2028</a:t>
            </a:r>
            <a:r>
              <a:rPr lang="ja-JP" altLang="en-US" sz="1800" dirty="0">
                <a:latin typeface="HG丸ｺﾞｼｯｸM-PRO" panose="020F0600000000000000" pitchFamily="50" charset="-128"/>
                <a:ea typeface="HG丸ｺﾞｼｯｸM-PRO" panose="020F0600000000000000" pitchFamily="50" charset="-128"/>
              </a:rPr>
              <a:t>年度までの</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うち、後半の</a:t>
            </a:r>
            <a:r>
              <a:rPr lang="en-US" altLang="ja-JP" sz="1800" dirty="0">
                <a:latin typeface="HG丸ｺﾞｼｯｸM-PRO" panose="020F0600000000000000" pitchFamily="50" charset="-128"/>
                <a:ea typeface="HG丸ｺﾞｼｯｸM-PRO" panose="020F0600000000000000" pitchFamily="50" charset="-128"/>
              </a:rPr>
              <a:t>2024</a:t>
            </a:r>
            <a:r>
              <a:rPr lang="ja-JP" altLang="en-US" sz="1800" dirty="0">
                <a:latin typeface="HG丸ｺﾞｼｯｸM-PRO" panose="020F0600000000000000" pitchFamily="50" charset="-128"/>
                <a:ea typeface="HG丸ｺﾞｼｯｸM-PRO" panose="020F0600000000000000" pitchFamily="50" charset="-128"/>
              </a:rPr>
              <a:t>年度から</a:t>
            </a:r>
            <a:r>
              <a:rPr lang="en-US" altLang="ja-JP" sz="1800" dirty="0">
                <a:latin typeface="HG丸ｺﾞｼｯｸM-PRO" panose="020F0600000000000000" pitchFamily="50" charset="-128"/>
                <a:ea typeface="HG丸ｺﾞｼｯｸM-PRO" panose="020F0600000000000000" pitchFamily="50" charset="-128"/>
              </a:rPr>
              <a:t>2028</a:t>
            </a:r>
            <a:r>
              <a:rPr lang="ja-JP" altLang="en-US" sz="1800" dirty="0">
                <a:latin typeface="HG丸ｺﾞｼｯｸM-PRO" panose="020F0600000000000000" pitchFamily="50" charset="-128"/>
                <a:ea typeface="HG丸ｺﾞｼｯｸM-PRO" panose="020F0600000000000000" pitchFamily="50" charset="-128"/>
              </a:rPr>
              <a:t>年度までの期間について、当社が、指定管理者として、国際会議の</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誘致・開催や多角的な催事の実施など、国際会議場の的確な運営と安定した経営を持続するため、経営</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の基本方針と経営目標を設定するとともに、全社が一丸となって達成するための取組方策を示すこと</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を目的として策定するものである。</a:t>
            </a:r>
          </a:p>
          <a:p>
            <a:pPr marL="0" indent="0">
              <a:lnSpc>
                <a:spcPct val="100000"/>
              </a:lnSpc>
              <a:buNone/>
            </a:pPr>
            <a:r>
              <a:rPr lang="ja-JP" altLang="en-US" sz="1800" b="1" dirty="0">
                <a:latin typeface="HG丸ｺﾞｼｯｸM-PRO" panose="020F0600000000000000" pitchFamily="50" charset="-128"/>
                <a:ea typeface="HG丸ｺﾞｼｯｸM-PRO" panose="020F0600000000000000" pitchFamily="50" charset="-128"/>
              </a:rPr>
              <a:t>（２）計画の期間</a:t>
            </a: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a:t>
            </a:r>
            <a:r>
              <a:rPr lang="en-US" altLang="ja-JP" sz="1800" dirty="0">
                <a:solidFill>
                  <a:srgbClr val="FF0000"/>
                </a:solidFill>
                <a:latin typeface="HG丸ｺﾞｼｯｸM-PRO" panose="020F0600000000000000" pitchFamily="50" charset="-128"/>
                <a:ea typeface="HG丸ｺﾞｼｯｸM-PRO" panose="020F0600000000000000" pitchFamily="50" charset="-128"/>
              </a:rPr>
              <a:t>2024</a:t>
            </a:r>
            <a:r>
              <a:rPr lang="ja-JP" altLang="en-US" sz="1800" dirty="0">
                <a:solidFill>
                  <a:srgbClr val="FF0000"/>
                </a:solidFill>
                <a:latin typeface="HG丸ｺﾞｼｯｸM-PRO" panose="020F0600000000000000" pitchFamily="50" charset="-128"/>
                <a:ea typeface="HG丸ｺﾞｼｯｸM-PRO" panose="020F0600000000000000" pitchFamily="50" charset="-128"/>
              </a:rPr>
              <a:t>年度から</a:t>
            </a:r>
            <a:r>
              <a:rPr lang="en-US" altLang="ja-JP" sz="1800" dirty="0">
                <a:solidFill>
                  <a:srgbClr val="FF0000"/>
                </a:solidFill>
                <a:latin typeface="HG丸ｺﾞｼｯｸM-PRO" panose="020F0600000000000000" pitchFamily="50" charset="-128"/>
                <a:ea typeface="HG丸ｺﾞｼｯｸM-PRO" panose="020F0600000000000000" pitchFamily="50" charset="-128"/>
              </a:rPr>
              <a:t>2028</a:t>
            </a:r>
            <a:r>
              <a:rPr lang="ja-JP" altLang="en-US" sz="1800" dirty="0">
                <a:solidFill>
                  <a:srgbClr val="FF0000"/>
                </a:solidFill>
                <a:latin typeface="HG丸ｺﾞｼｯｸM-PRO" panose="020F0600000000000000" pitchFamily="50" charset="-128"/>
                <a:ea typeface="HG丸ｺﾞｼｯｸM-PRO" panose="020F0600000000000000" pitchFamily="50" charset="-128"/>
              </a:rPr>
              <a:t>年度まで（</a:t>
            </a:r>
            <a:r>
              <a:rPr lang="en-US" altLang="ja-JP" sz="1800" dirty="0">
                <a:solidFill>
                  <a:srgbClr val="FF0000"/>
                </a:solidFill>
                <a:latin typeface="HG丸ｺﾞｼｯｸM-PRO" panose="020F0600000000000000" pitchFamily="50" charset="-128"/>
                <a:ea typeface="HG丸ｺﾞｼｯｸM-PRO" panose="020F0600000000000000" pitchFamily="50" charset="-128"/>
              </a:rPr>
              <a:t>5</a:t>
            </a:r>
            <a:r>
              <a:rPr lang="ja-JP" altLang="en-US" sz="1800" dirty="0">
                <a:solidFill>
                  <a:srgbClr val="FF0000"/>
                </a:solidFill>
                <a:latin typeface="HG丸ｺﾞｼｯｸM-PRO" panose="020F0600000000000000" pitchFamily="50" charset="-128"/>
                <a:ea typeface="HG丸ｺﾞｼｯｸM-PRO" panose="020F0600000000000000" pitchFamily="50" charset="-128"/>
              </a:rPr>
              <a:t>年間）</a:t>
            </a:r>
            <a:endParaRPr lang="en-US" altLang="ja-JP" sz="1800" dirty="0">
              <a:solidFill>
                <a:srgbClr val="FF0000"/>
              </a:solidFill>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b="1" dirty="0">
                <a:latin typeface="HG丸ｺﾞｼｯｸM-PRO" panose="020F0600000000000000" pitchFamily="50" charset="-128"/>
                <a:ea typeface="HG丸ｺﾞｼｯｸM-PRO" panose="020F0600000000000000" pitchFamily="50" charset="-128"/>
              </a:rPr>
              <a:t>（３）他の計画等との関係</a:t>
            </a:r>
            <a:endParaRPr lang="en-US" altLang="ja-JP" sz="1800" b="1"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この計画は、</a:t>
            </a:r>
            <a:r>
              <a:rPr lang="en-US" altLang="ja-JP" sz="1800" dirty="0">
                <a:latin typeface="HG丸ｺﾞｼｯｸM-PRO" panose="020F0600000000000000" pitchFamily="50" charset="-128"/>
                <a:ea typeface="HG丸ｺﾞｼｯｸM-PRO" panose="020F0600000000000000" pitchFamily="50" charset="-128"/>
              </a:rPr>
              <a:t>2019</a:t>
            </a:r>
            <a:r>
              <a:rPr lang="ja-JP" altLang="en-US" sz="1800" dirty="0">
                <a:latin typeface="HG丸ｺﾞｼｯｸM-PRO" panose="020F0600000000000000" pitchFamily="50" charset="-128"/>
                <a:ea typeface="HG丸ｺﾞｼｯｸM-PRO" panose="020F0600000000000000" pitchFamily="50" charset="-128"/>
              </a:rPr>
              <a:t>年３月に策定した</a:t>
            </a:r>
            <a:r>
              <a:rPr lang="ja-JP" altLang="en-US" sz="1800" dirty="0">
                <a:solidFill>
                  <a:srgbClr val="00B050"/>
                </a:solidFill>
                <a:latin typeface="HG丸ｺﾞｼｯｸM-PRO" panose="020F0600000000000000" pitchFamily="50" charset="-128"/>
                <a:ea typeface="HG丸ｺﾞｼｯｸM-PRO" panose="020F0600000000000000" pitchFamily="50" charset="-128"/>
              </a:rPr>
              <a:t>「</a:t>
            </a:r>
            <a:r>
              <a:rPr lang="zh-TW" altLang="en-US" sz="1800" dirty="0">
                <a:solidFill>
                  <a:srgbClr val="00B050"/>
                </a:solidFill>
                <a:latin typeface="HG丸ｺﾞｼｯｸM-PRO" panose="020F0600000000000000" pitchFamily="50" charset="-128"/>
                <a:ea typeface="HG丸ｺﾞｼｯｸM-PRO" panose="020F0600000000000000" pitchFamily="50" charset="-128"/>
              </a:rPr>
              <a:t>株式会社大阪国際会議場中長期経営計画 </a:t>
            </a:r>
            <a:r>
              <a:rPr lang="en-US" altLang="zh-TW" sz="1800" dirty="0">
                <a:solidFill>
                  <a:srgbClr val="00B050"/>
                </a:solidFill>
                <a:latin typeface="HG丸ｺﾞｼｯｸM-PRO" panose="020F0600000000000000" pitchFamily="50" charset="-128"/>
                <a:ea typeface="HG丸ｺﾞｼｯｸM-PRO" panose="020F0600000000000000" pitchFamily="50" charset="-128"/>
              </a:rPr>
              <a:t>2019</a:t>
            </a:r>
            <a:r>
              <a:rPr lang="zh-TW" altLang="en-US" sz="1800" dirty="0">
                <a:solidFill>
                  <a:srgbClr val="00B050"/>
                </a:solidFill>
                <a:latin typeface="HG丸ｺﾞｼｯｸM-PRO" panose="020F0600000000000000" pitchFamily="50" charset="-128"/>
                <a:ea typeface="HG丸ｺﾞｼｯｸM-PRO" panose="020F0600000000000000" pitchFamily="50" charset="-128"/>
              </a:rPr>
              <a:t>－</a:t>
            </a:r>
            <a:r>
              <a:rPr lang="en-US" altLang="zh-TW" sz="1800" dirty="0">
                <a:solidFill>
                  <a:srgbClr val="00B050"/>
                </a:solidFill>
                <a:latin typeface="HG丸ｺﾞｼｯｸM-PRO" panose="020F0600000000000000" pitchFamily="50" charset="-128"/>
                <a:ea typeface="HG丸ｺﾞｼｯｸM-PRO" panose="020F0600000000000000" pitchFamily="50" charset="-128"/>
              </a:rPr>
              <a:t>2028</a:t>
            </a:r>
            <a:r>
              <a:rPr lang="ja-JP" altLang="en-US" sz="1800" dirty="0">
                <a:solidFill>
                  <a:srgbClr val="00B050"/>
                </a:solidFill>
                <a:latin typeface="HG丸ｺﾞｼｯｸM-PRO" panose="020F0600000000000000" pitchFamily="50" charset="-128"/>
                <a:ea typeface="HG丸ｺﾞｼｯｸM-PRO" panose="020F0600000000000000" pitchFamily="50" charset="-128"/>
              </a:rPr>
              <a:t>」</a:t>
            </a:r>
            <a:endParaRPr lang="en-US" altLang="ja-JP" sz="1800" dirty="0">
              <a:solidFill>
                <a:srgbClr val="00B050"/>
              </a:solidFill>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の後継計画である。この計画期間中に新型コロナウイルス感染症が世界的に拡大し、国際会議の激減、</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オンライン会議の増加等</a:t>
            </a:r>
            <a:r>
              <a:rPr lang="en-US" altLang="ja-JP" sz="1800" dirty="0">
                <a:latin typeface="HG丸ｺﾞｼｯｸM-PRO" panose="020F0600000000000000" pitchFamily="50" charset="-128"/>
                <a:ea typeface="HG丸ｺﾞｼｯｸM-PRO" panose="020F0600000000000000" pitchFamily="50" charset="-128"/>
              </a:rPr>
              <a:t>MICE</a:t>
            </a:r>
            <a:r>
              <a:rPr lang="ja-JP" altLang="en-US" sz="1800" dirty="0">
                <a:latin typeface="HG丸ｺﾞｼｯｸM-PRO" panose="020F0600000000000000" pitchFamily="50" charset="-128"/>
                <a:ea typeface="HG丸ｺﾞｼｯｸM-PRO" panose="020F0600000000000000" pitchFamily="50" charset="-128"/>
              </a:rPr>
              <a:t>を取り巻く環境が激変した。他方、</a:t>
            </a:r>
            <a:r>
              <a:rPr lang="en-US" altLang="ja-JP" sz="1800" dirty="0">
                <a:latin typeface="HG丸ｺﾞｼｯｸM-PRO" panose="020F0600000000000000" pitchFamily="50" charset="-128"/>
                <a:ea typeface="HG丸ｺﾞｼｯｸM-PRO" panose="020F0600000000000000" pitchFamily="50" charset="-128"/>
              </a:rPr>
              <a:t>2025</a:t>
            </a:r>
            <a:r>
              <a:rPr lang="ja-JP" altLang="en-US" sz="1800" dirty="0">
                <a:latin typeface="HG丸ｺﾞｼｯｸM-PRO" panose="020F0600000000000000" pitchFamily="50" charset="-128"/>
                <a:ea typeface="HG丸ｺﾞｼｯｸM-PRO" panose="020F0600000000000000" pitchFamily="50" charset="-128"/>
              </a:rPr>
              <a:t>大阪・関西万博の開催準備が進</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a:t>
            </a:r>
            <a:r>
              <a:rPr lang="ja-JP" altLang="en-US" sz="1800" dirty="0" err="1">
                <a:latin typeface="HG丸ｺﾞｼｯｸM-PRO" panose="020F0600000000000000" pitchFamily="50" charset="-128"/>
                <a:ea typeface="HG丸ｺﾞｼｯｸM-PRO" panose="020F0600000000000000" pitchFamily="50" charset="-128"/>
              </a:rPr>
              <a:t>む</a:t>
            </a:r>
            <a:r>
              <a:rPr lang="ja-JP" altLang="en-US" sz="1800" dirty="0">
                <a:latin typeface="HG丸ｺﾞｼｯｸM-PRO" panose="020F0600000000000000" pitchFamily="50" charset="-128"/>
                <a:ea typeface="HG丸ｺﾞｼｯｸM-PRO" panose="020F0600000000000000" pitchFamily="50" charset="-128"/>
              </a:rPr>
              <a:t>中、中之島のまちづくり、大阪</a:t>
            </a:r>
            <a:r>
              <a:rPr lang="en-US" altLang="ja-JP" sz="1800" dirty="0">
                <a:latin typeface="HG丸ｺﾞｼｯｸM-PRO" panose="020F0600000000000000" pitchFamily="50" charset="-128"/>
                <a:ea typeface="HG丸ｺﾞｼｯｸM-PRO" panose="020F0600000000000000" pitchFamily="50" charset="-128"/>
              </a:rPr>
              <a:t>IR</a:t>
            </a:r>
            <a:r>
              <a:rPr lang="ja-JP" altLang="en-US" sz="1800" dirty="0">
                <a:latin typeface="HG丸ｺﾞｼｯｸM-PRO" panose="020F0600000000000000" pitchFamily="50" charset="-128"/>
                <a:ea typeface="HG丸ｺﾞｼｯｸM-PRO" panose="020F0600000000000000" pitchFamily="50" charset="-128"/>
              </a:rPr>
              <a:t>やなにわ筋線の整備も具体化している。また、開業以来となる当会</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議場の大規模修繕工事も行われた。</a:t>
            </a:r>
            <a:endParaRPr lang="en-US" altLang="ja-JP" sz="1800" dirty="0">
              <a:latin typeface="HG丸ｺﾞｼｯｸM-PRO" panose="020F0600000000000000" pitchFamily="50" charset="-128"/>
              <a:ea typeface="HG丸ｺﾞｼｯｸM-PRO" panose="020F0600000000000000" pitchFamily="50" charset="-128"/>
            </a:endParaRPr>
          </a:p>
          <a:p>
            <a:pPr marL="0" indent="0">
              <a:lnSpc>
                <a:spcPct val="100000"/>
              </a:lnSpc>
              <a:buNone/>
            </a:pPr>
            <a:r>
              <a:rPr lang="ja-JP" altLang="en-US" sz="1800" dirty="0">
                <a:latin typeface="HG丸ｺﾞｼｯｸM-PRO" panose="020F0600000000000000" pitchFamily="50" charset="-128"/>
                <a:ea typeface="HG丸ｺﾞｼｯｸM-PRO" panose="020F0600000000000000" pitchFamily="50" charset="-128"/>
              </a:rPr>
              <a:t>　　　　　この計画は、これらの経緯に加え、</a:t>
            </a:r>
            <a:r>
              <a:rPr lang="en-US" altLang="ja-JP" sz="1800" dirty="0">
                <a:latin typeface="HG丸ｺﾞｼｯｸM-PRO" panose="020F0600000000000000" pitchFamily="50" charset="-128"/>
                <a:ea typeface="HG丸ｺﾞｼｯｸM-PRO" panose="020F0600000000000000" pitchFamily="50" charset="-128"/>
              </a:rPr>
              <a:t>2022</a:t>
            </a:r>
            <a:r>
              <a:rPr lang="ja-JP" altLang="en-US" sz="1800" dirty="0">
                <a:latin typeface="HG丸ｺﾞｼｯｸM-PRO" panose="020F0600000000000000" pitchFamily="50" charset="-128"/>
                <a:ea typeface="HG丸ｺﾞｼｯｸM-PRO" panose="020F0600000000000000" pitchFamily="50" charset="-128"/>
              </a:rPr>
              <a:t>年３月に策定した当社の活動計画である</a:t>
            </a:r>
            <a:r>
              <a:rPr lang="ja-JP" altLang="en-US" sz="1800" dirty="0">
                <a:solidFill>
                  <a:srgbClr val="00B050"/>
                </a:solidFill>
                <a:latin typeface="HG丸ｺﾞｼｯｸM-PRO" panose="020F0600000000000000" pitchFamily="50" charset="-128"/>
                <a:ea typeface="HG丸ｺﾞｼｯｸM-PRO" panose="020F0600000000000000" pitchFamily="50" charset="-128"/>
              </a:rPr>
              <a:t>「</a:t>
            </a:r>
            <a:r>
              <a:rPr lang="en-US" altLang="ja-JP" sz="1800" dirty="0">
                <a:solidFill>
                  <a:srgbClr val="00B050"/>
                </a:solidFill>
                <a:latin typeface="HG丸ｺﾞｼｯｸM-PRO" panose="020F0600000000000000" pitchFamily="50" charset="-128"/>
                <a:ea typeface="HG丸ｺﾞｼｯｸM-PRO" panose="020F0600000000000000" pitchFamily="50" charset="-128"/>
              </a:rPr>
              <a:t>NEW OICC </a:t>
            </a:r>
          </a:p>
          <a:p>
            <a:pPr marL="0" indent="0">
              <a:lnSpc>
                <a:spcPct val="100000"/>
              </a:lnSpc>
              <a:buNone/>
            </a:pPr>
            <a:r>
              <a:rPr lang="ja-JP" altLang="en-US" sz="1800" dirty="0">
                <a:solidFill>
                  <a:srgbClr val="00B050"/>
                </a:solidFill>
                <a:latin typeface="HG丸ｺﾞｼｯｸM-PRO" panose="020F0600000000000000" pitchFamily="50" charset="-128"/>
                <a:ea typeface="HG丸ｺﾞｼｯｸM-PRO" panose="020F0600000000000000" pitchFamily="50" charset="-128"/>
              </a:rPr>
              <a:t>　　　　</a:t>
            </a:r>
            <a:r>
              <a:rPr lang="en-US" altLang="ja-JP" sz="1800" dirty="0">
                <a:solidFill>
                  <a:srgbClr val="00B050"/>
                </a:solidFill>
                <a:latin typeface="HG丸ｺﾞｼｯｸM-PRO" panose="020F0600000000000000" pitchFamily="50" charset="-128"/>
                <a:ea typeface="HG丸ｺﾞｼｯｸM-PRO" panose="020F0600000000000000" pitchFamily="50" charset="-128"/>
              </a:rPr>
              <a:t>2025</a:t>
            </a:r>
            <a:r>
              <a:rPr lang="ja-JP" altLang="en-US" sz="1800" dirty="0">
                <a:solidFill>
                  <a:srgbClr val="00B050"/>
                </a:solidFill>
                <a:latin typeface="HG丸ｺﾞｼｯｸM-PRO" panose="020F0600000000000000" pitchFamily="50" charset="-128"/>
                <a:ea typeface="HG丸ｺﾞｼｯｸM-PRO" panose="020F0600000000000000" pitchFamily="50" charset="-128"/>
              </a:rPr>
              <a:t>」</a:t>
            </a:r>
            <a:r>
              <a:rPr lang="ja-JP" altLang="en-US" sz="1800" dirty="0">
                <a:latin typeface="HG丸ｺﾞｼｯｸM-PRO" panose="020F0600000000000000" pitchFamily="50" charset="-128"/>
                <a:ea typeface="HG丸ｺﾞｼｯｸM-PRO" panose="020F0600000000000000" pitchFamily="50" charset="-128"/>
              </a:rPr>
              <a:t>や大阪全体の</a:t>
            </a:r>
            <a:r>
              <a:rPr lang="en-US" altLang="ja-JP" sz="1800" dirty="0">
                <a:latin typeface="HG丸ｺﾞｼｯｸM-PRO" panose="020F0600000000000000" pitchFamily="50" charset="-128"/>
                <a:ea typeface="HG丸ｺﾞｼｯｸM-PRO" panose="020F0600000000000000" pitchFamily="50" charset="-128"/>
              </a:rPr>
              <a:t>MICE</a:t>
            </a:r>
            <a:r>
              <a:rPr lang="ja-JP" altLang="en-US" sz="1800" dirty="0">
                <a:latin typeface="HG丸ｺﾞｼｯｸM-PRO" panose="020F0600000000000000" pitchFamily="50" charset="-128"/>
                <a:ea typeface="HG丸ｺﾞｼｯｸM-PRO" panose="020F0600000000000000" pitchFamily="50" charset="-128"/>
              </a:rPr>
              <a:t>計画である「大阪</a:t>
            </a:r>
            <a:r>
              <a:rPr lang="en-US" altLang="ja-JP" sz="1800" dirty="0">
                <a:latin typeface="HG丸ｺﾞｼｯｸM-PRO" panose="020F0600000000000000" pitchFamily="50" charset="-128"/>
                <a:ea typeface="HG丸ｺﾞｼｯｸM-PRO" panose="020F0600000000000000" pitchFamily="50" charset="-128"/>
              </a:rPr>
              <a:t>MICE</a:t>
            </a:r>
            <a:r>
              <a:rPr lang="ja-JP" altLang="en-US" sz="1800" dirty="0">
                <a:latin typeface="HG丸ｺﾞｼｯｸM-PRO" panose="020F0600000000000000" pitchFamily="50" charset="-128"/>
                <a:ea typeface="HG丸ｺﾞｼｯｸM-PRO" panose="020F0600000000000000" pitchFamily="50" charset="-128"/>
              </a:rPr>
              <a:t>誘致戦略」等も踏まえて策定している。</a:t>
            </a:r>
          </a:p>
          <a:p>
            <a:pPr marL="0" indent="0">
              <a:lnSpc>
                <a:spcPts val="1200"/>
              </a:lnSpc>
              <a:buNone/>
            </a:pPr>
            <a:endParaRPr kumimoji="1" lang="ja-JP" altLang="en-US" dirty="0"/>
          </a:p>
        </p:txBody>
      </p:sp>
      <p:sp>
        <p:nvSpPr>
          <p:cNvPr id="9" name="スライド番号プレースホルダー 8"/>
          <p:cNvSpPr>
            <a:spLocks noGrp="1"/>
          </p:cNvSpPr>
          <p:nvPr>
            <p:ph type="sldNum" sz="quarter" idx="12"/>
          </p:nvPr>
        </p:nvSpPr>
        <p:spPr/>
        <p:txBody>
          <a:bodyPr/>
          <a:lstStyle/>
          <a:p>
            <a:fld id="{47C2D830-FFD5-47AA-B4D9-9B323812D1FB}" type="slidenum">
              <a:rPr kumimoji="1" lang="ja-JP" altLang="en-US" smtClean="0"/>
              <a:t>3</a:t>
            </a:fld>
            <a:endParaRPr kumimoji="1" lang="ja-JP" altLang="en-US"/>
          </a:p>
        </p:txBody>
      </p:sp>
    </p:spTree>
    <p:extLst>
      <p:ext uri="{BB962C8B-B14F-4D97-AF65-F5344CB8AC3E}">
        <p14:creationId xmlns:p14="http://schemas.microsoft.com/office/powerpoint/2010/main" val="2442244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89709" y="2253101"/>
            <a:ext cx="10933367" cy="4278094"/>
          </a:xfrm>
          <a:prstGeom prst="rect">
            <a:avLst/>
          </a:prstGeom>
          <a:noFill/>
          <a:ln>
            <a:solidFill>
              <a:srgbClr val="00B050"/>
            </a:solidFill>
          </a:ln>
        </p:spPr>
        <p:txBody>
          <a:bodyPr wrap="square" rtlCol="0">
            <a:spAutoFit/>
          </a:bodyPr>
          <a:lstStyle/>
          <a:p>
            <a:r>
              <a:rPr kumimoji="1" lang="en-US" altLang="ja-JP" sz="1600" dirty="0">
                <a:latin typeface="HG丸ｺﾞｼｯｸM-PRO" panose="020F0600000000000000" pitchFamily="50" charset="-128"/>
                <a:ea typeface="HG丸ｺﾞｼｯｸM-PRO" panose="020F0600000000000000" pitchFamily="50" charset="-128"/>
              </a:rPr>
              <a:t>1.</a:t>
            </a:r>
            <a:r>
              <a:rPr kumimoji="1" lang="ja-JP" altLang="en-US" sz="1600" dirty="0">
                <a:latin typeface="HG丸ｺﾞｼｯｸM-PRO" panose="020F0600000000000000" pitchFamily="50" charset="-128"/>
                <a:ea typeface="HG丸ｺﾞｼｯｸM-PRO" panose="020F0600000000000000" pitchFamily="50" charset="-128"/>
              </a:rPr>
              <a:t>計画の目的</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lang="en-US" altLang="ja-JP" sz="1600" dirty="0">
                <a:latin typeface="HG丸ｺﾞｼｯｸM-PRO" panose="020F0600000000000000" pitchFamily="50" charset="-128"/>
                <a:ea typeface="HG丸ｺﾞｼｯｸM-PRO" panose="020F0600000000000000" pitchFamily="50" charset="-128"/>
              </a:rPr>
              <a:t>2019</a:t>
            </a:r>
            <a:r>
              <a:rPr lang="ja-JP" altLang="en-US" sz="1600" dirty="0">
                <a:latin typeface="HG丸ｺﾞｼｯｸM-PRO" panose="020F0600000000000000" pitchFamily="50" charset="-128"/>
                <a:ea typeface="HG丸ｺﾞｼｯｸM-PRO" panose="020F0600000000000000" pitchFamily="50" charset="-128"/>
              </a:rPr>
              <a:t>年度以降も大阪府立国際会議場の指定管理者として国際会議をはじめとする多角的な催事を実施し、</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安定した経営を持続するため、経営の基本方針と経営目標を定める。</a:t>
            </a:r>
            <a:endParaRPr lang="en-US" altLang="ja-JP" sz="1600" dirty="0">
              <a:latin typeface="HG丸ｺﾞｼｯｸM-PRO" panose="020F0600000000000000" pitchFamily="50" charset="-128"/>
              <a:ea typeface="HG丸ｺﾞｼｯｸM-PRO" panose="020F0600000000000000" pitchFamily="50" charset="-128"/>
            </a:endParaRPr>
          </a:p>
          <a:p>
            <a:r>
              <a:rPr kumimoji="1" lang="en-US" altLang="ja-JP" sz="1600" dirty="0">
                <a:latin typeface="HG丸ｺﾞｼｯｸM-PRO" panose="020F0600000000000000" pitchFamily="50" charset="-128"/>
                <a:ea typeface="HG丸ｺﾞｼｯｸM-PRO" panose="020F0600000000000000" pitchFamily="50" charset="-128"/>
              </a:rPr>
              <a:t>2.</a:t>
            </a:r>
            <a:r>
              <a:rPr kumimoji="1" lang="ja-JP" altLang="en-US" sz="1600" dirty="0">
                <a:latin typeface="HG丸ｺﾞｼｯｸM-PRO" panose="020F0600000000000000" pitchFamily="50" charset="-128"/>
                <a:ea typeface="HG丸ｺﾞｼｯｸM-PRO" panose="020F0600000000000000" pitchFamily="50" charset="-128"/>
              </a:rPr>
              <a:t>計画期間</a:t>
            </a:r>
            <a:endParaRPr kumimoji="1"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lang="en-US" altLang="ja-JP" sz="1600" dirty="0">
                <a:latin typeface="HG丸ｺﾞｼｯｸM-PRO" panose="020F0600000000000000" pitchFamily="50" charset="-128"/>
                <a:ea typeface="HG丸ｺﾞｼｯｸM-PRO" panose="020F0600000000000000" pitchFamily="50" charset="-128"/>
              </a:rPr>
              <a:t>2019</a:t>
            </a:r>
            <a:r>
              <a:rPr lang="ja-JP" altLang="en-US" sz="1600" dirty="0">
                <a:latin typeface="HG丸ｺﾞｼｯｸM-PRO" panose="020F0600000000000000" pitchFamily="50" charset="-128"/>
                <a:ea typeface="HG丸ｺﾞｼｯｸM-PRO" panose="020F0600000000000000" pitchFamily="50" charset="-128"/>
              </a:rPr>
              <a:t>年度～</a:t>
            </a:r>
            <a:r>
              <a:rPr lang="en-US" altLang="ja-JP" sz="1600" dirty="0">
                <a:latin typeface="HG丸ｺﾞｼｯｸM-PRO" panose="020F0600000000000000" pitchFamily="50" charset="-128"/>
                <a:ea typeface="HG丸ｺﾞｼｯｸM-PRO" panose="020F0600000000000000" pitchFamily="50" charset="-128"/>
              </a:rPr>
              <a:t>2028</a:t>
            </a:r>
            <a:r>
              <a:rPr lang="ja-JP" altLang="en-US" sz="1600" dirty="0">
                <a:latin typeface="HG丸ｺﾞｼｯｸM-PRO" panose="020F0600000000000000" pitchFamily="50" charset="-128"/>
                <a:ea typeface="HG丸ｺﾞｼｯｸM-PRO" panose="020F0600000000000000" pitchFamily="50" charset="-128"/>
              </a:rPr>
              <a:t>年度。ただし、</a:t>
            </a:r>
            <a:r>
              <a:rPr lang="en-US" altLang="ja-JP" sz="1600" dirty="0">
                <a:latin typeface="HG丸ｺﾞｼｯｸM-PRO" panose="020F0600000000000000" pitchFamily="50" charset="-128"/>
                <a:ea typeface="HG丸ｺﾞｼｯｸM-PRO" panose="020F0600000000000000" pitchFamily="50" charset="-128"/>
              </a:rPr>
              <a:t>2024</a:t>
            </a:r>
            <a:r>
              <a:rPr lang="ja-JP" altLang="en-US" sz="1600" dirty="0">
                <a:latin typeface="HG丸ｺﾞｼｯｸM-PRO" panose="020F0600000000000000" pitchFamily="50" charset="-128"/>
                <a:ea typeface="HG丸ｺﾞｼｯｸM-PRO" panose="020F0600000000000000" pitchFamily="50" charset="-128"/>
              </a:rPr>
              <a:t>年度以降の数値目標を含む計画は、</a:t>
            </a:r>
            <a:r>
              <a:rPr lang="en-US" altLang="ja-JP" sz="1600" dirty="0">
                <a:latin typeface="HG丸ｺﾞｼｯｸM-PRO" panose="020F0600000000000000" pitchFamily="50" charset="-128"/>
                <a:ea typeface="HG丸ｺﾞｼｯｸM-PRO" panose="020F0600000000000000" pitchFamily="50" charset="-128"/>
              </a:rPr>
              <a:t>2023</a:t>
            </a:r>
            <a:r>
              <a:rPr lang="ja-JP" altLang="en-US" sz="1600" dirty="0">
                <a:latin typeface="HG丸ｺﾞｼｯｸM-PRO" panose="020F0600000000000000" pitchFamily="50" charset="-128"/>
                <a:ea typeface="HG丸ｺﾞｼｯｸM-PRO" panose="020F0600000000000000" pitchFamily="50" charset="-128"/>
              </a:rPr>
              <a:t>年度中に策定。</a:t>
            </a:r>
            <a:endParaRPr lang="en-US" altLang="ja-JP" sz="1600" dirty="0">
              <a:latin typeface="HG丸ｺﾞｼｯｸM-PRO" panose="020F0600000000000000" pitchFamily="50" charset="-128"/>
              <a:ea typeface="HG丸ｺﾞｼｯｸM-PRO" panose="020F0600000000000000" pitchFamily="50" charset="-128"/>
            </a:endParaRPr>
          </a:p>
          <a:p>
            <a:r>
              <a:rPr lang="en-US" altLang="ja-JP" sz="1600" dirty="0">
                <a:latin typeface="HG丸ｺﾞｼｯｸM-PRO" panose="020F0600000000000000" pitchFamily="50" charset="-128"/>
                <a:ea typeface="HG丸ｺﾞｼｯｸM-PRO" panose="020F0600000000000000" pitchFamily="50" charset="-128"/>
              </a:rPr>
              <a:t>3.</a:t>
            </a:r>
            <a:r>
              <a:rPr lang="ja-JP" altLang="en-US" sz="1600" dirty="0">
                <a:latin typeface="HG丸ｺﾞｼｯｸM-PRO" panose="020F0600000000000000" pitchFamily="50" charset="-128"/>
                <a:ea typeface="HG丸ｺﾞｼｯｸM-PRO" panose="020F0600000000000000" pitchFamily="50" charset="-128"/>
              </a:rPr>
              <a:t>主な取組み</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lang="en-US" altLang="ja-JP" sz="1600" dirty="0">
                <a:latin typeface="HG丸ｺﾞｼｯｸM-PRO" panose="020F0600000000000000" pitchFamily="50" charset="-128"/>
                <a:ea typeface="HG丸ｺﾞｼｯｸM-PRO" panose="020F0600000000000000" pitchFamily="50" charset="-128"/>
              </a:rPr>
              <a:t>【</a:t>
            </a:r>
            <a:r>
              <a:rPr lang="ja-JP" altLang="en-US" sz="1600" dirty="0">
                <a:latin typeface="HG丸ｺﾞｼｯｸM-PRO" panose="020F0600000000000000" pitchFamily="50" charset="-128"/>
                <a:ea typeface="HG丸ｺﾞｼｯｸM-PRO" panose="020F0600000000000000" pitchFamily="50" charset="-128"/>
              </a:rPr>
              <a:t>事業方針（４つの柱）</a:t>
            </a:r>
            <a:r>
              <a:rPr lang="en-US" altLang="ja-JP" sz="1600" dirty="0">
                <a:latin typeface="HG丸ｺﾞｼｯｸM-PRO" panose="020F0600000000000000" pitchFamily="50" charset="-128"/>
                <a:ea typeface="HG丸ｺﾞｼｯｸM-PRO" panose="020F0600000000000000" pitchFamily="50" charset="-128"/>
              </a:rPr>
              <a:t>】</a:t>
            </a:r>
          </a:p>
          <a:p>
            <a:r>
              <a:rPr lang="ja-JP" altLang="en-US" sz="1600" dirty="0">
                <a:latin typeface="HG丸ｺﾞｼｯｸM-PRO" panose="020F0600000000000000" pitchFamily="50" charset="-128"/>
                <a:ea typeface="HG丸ｺﾞｼｯｸM-PRO" panose="020F0600000000000000" pitchFamily="50" charset="-128"/>
              </a:rPr>
              <a:t>　　　　①国際会議の誘致強化</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②収益の最大化と会社の持続的成長により大阪の発展に貢献</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③快適で魅力あふれる大阪国際会議場を</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④お客様の安全・安心を第一に</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lang="en-US" altLang="ja-JP" sz="1600" dirty="0">
                <a:latin typeface="HG丸ｺﾞｼｯｸM-PRO" panose="020F0600000000000000" pitchFamily="50" charset="-128"/>
                <a:ea typeface="HG丸ｺﾞｼｯｸM-PRO" panose="020F0600000000000000" pitchFamily="50" charset="-128"/>
              </a:rPr>
              <a:t>【</a:t>
            </a:r>
            <a:r>
              <a:rPr lang="ja-JP" altLang="en-US" sz="1600" dirty="0">
                <a:latin typeface="HG丸ｺﾞｼｯｸM-PRO" panose="020F0600000000000000" pitchFamily="50" charset="-128"/>
                <a:ea typeface="HG丸ｺﾞｼｯｸM-PRO" panose="020F0600000000000000" pitchFamily="50" charset="-128"/>
              </a:rPr>
              <a:t>事業を支える基盤（３つの基盤）</a:t>
            </a:r>
            <a:r>
              <a:rPr lang="en-US" altLang="ja-JP" sz="1600" dirty="0">
                <a:latin typeface="HG丸ｺﾞｼｯｸM-PRO" panose="020F0600000000000000" pitchFamily="50" charset="-128"/>
                <a:ea typeface="HG丸ｺﾞｼｯｸM-PRO" panose="020F0600000000000000" pitchFamily="50" charset="-128"/>
              </a:rPr>
              <a:t>】</a:t>
            </a:r>
          </a:p>
          <a:p>
            <a:r>
              <a:rPr lang="ja-JP" altLang="en-US" sz="1600" dirty="0">
                <a:latin typeface="HG丸ｺﾞｼｯｸM-PRO" panose="020F0600000000000000" pitchFamily="50" charset="-128"/>
                <a:ea typeface="HG丸ｺﾞｼｯｸM-PRO" panose="020F0600000000000000" pitchFamily="50" charset="-128"/>
              </a:rPr>
              <a:t>　　　　</a:t>
            </a:r>
            <a:r>
              <a:rPr lang="en-US" altLang="ja-JP" sz="1600" dirty="0">
                <a:latin typeface="HG丸ｺﾞｼｯｸM-PRO" panose="020F0600000000000000" pitchFamily="50" charset="-128"/>
                <a:ea typeface="HG丸ｺﾞｼｯｸM-PRO" panose="020F0600000000000000" pitchFamily="50" charset="-128"/>
              </a:rPr>
              <a:t>a </a:t>
            </a:r>
            <a:r>
              <a:rPr lang="ja-JP" altLang="en-US" sz="1600" dirty="0">
                <a:latin typeface="HG丸ｺﾞｼｯｸM-PRO" panose="020F0600000000000000" pitchFamily="50" charset="-128"/>
                <a:ea typeface="HG丸ｺﾞｼｯｸM-PRO" panose="020F0600000000000000" pitchFamily="50" charset="-128"/>
              </a:rPr>
              <a:t>人材確保・育成</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lang="en-US" altLang="ja-JP" sz="1600" dirty="0">
                <a:latin typeface="HG丸ｺﾞｼｯｸM-PRO" panose="020F0600000000000000" pitchFamily="50" charset="-128"/>
                <a:ea typeface="HG丸ｺﾞｼｯｸM-PRO" panose="020F0600000000000000" pitchFamily="50" charset="-128"/>
              </a:rPr>
              <a:t>b </a:t>
            </a:r>
            <a:r>
              <a:rPr lang="ja-JP" altLang="en-US" sz="1600" dirty="0">
                <a:latin typeface="HG丸ｺﾞｼｯｸM-PRO" panose="020F0600000000000000" pitchFamily="50" charset="-128"/>
                <a:ea typeface="HG丸ｺﾞｼｯｸM-PRO" panose="020F0600000000000000" pitchFamily="50" charset="-128"/>
              </a:rPr>
              <a:t>地域社会との共生</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lang="en-US" altLang="ja-JP" sz="1600" dirty="0">
                <a:latin typeface="HG丸ｺﾞｼｯｸM-PRO" panose="020F0600000000000000" pitchFamily="50" charset="-128"/>
                <a:ea typeface="HG丸ｺﾞｼｯｸM-PRO" panose="020F0600000000000000" pitchFamily="50" charset="-128"/>
              </a:rPr>
              <a:t>c </a:t>
            </a:r>
            <a:r>
              <a:rPr lang="ja-JP" altLang="en-US" sz="1600" dirty="0">
                <a:latin typeface="HG丸ｺﾞｼｯｸM-PRO" panose="020F0600000000000000" pitchFamily="50" charset="-128"/>
                <a:ea typeface="HG丸ｺﾞｼｯｸM-PRO" panose="020F0600000000000000" pitchFamily="50" charset="-128"/>
              </a:rPr>
              <a:t>経営体質強化</a:t>
            </a:r>
            <a:endParaRPr lang="en-US" altLang="ja-JP" sz="1600" dirty="0">
              <a:latin typeface="HG丸ｺﾞｼｯｸM-PRO" panose="020F0600000000000000" pitchFamily="50" charset="-128"/>
              <a:ea typeface="HG丸ｺﾞｼｯｸM-PRO" panose="020F0600000000000000" pitchFamily="50" charset="-128"/>
            </a:endParaRPr>
          </a:p>
          <a:p>
            <a:r>
              <a:rPr lang="en-US" altLang="ja-JP" sz="1600" dirty="0">
                <a:latin typeface="HG丸ｺﾞｼｯｸM-PRO" panose="020F0600000000000000" pitchFamily="50" charset="-128"/>
                <a:ea typeface="HG丸ｺﾞｼｯｸM-PRO" panose="020F0600000000000000" pitchFamily="50" charset="-128"/>
              </a:rPr>
              <a:t>4.</a:t>
            </a:r>
            <a:r>
              <a:rPr lang="ja-JP" altLang="en-US" sz="1600" dirty="0">
                <a:latin typeface="HG丸ｺﾞｼｯｸM-PRO" panose="020F0600000000000000" pitchFamily="50" charset="-128"/>
                <a:ea typeface="HG丸ｺﾞｼｯｸM-PRO" panose="020F0600000000000000" pitchFamily="50" charset="-128"/>
              </a:rPr>
              <a:t>ビジョン</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　　　　</a:t>
            </a:r>
            <a:r>
              <a:rPr lang="en-US" altLang="ja-JP" sz="1600" dirty="0">
                <a:latin typeface="HG丸ｺﾞｼｯｸM-PRO" panose="020F0600000000000000" pitchFamily="50" charset="-128"/>
                <a:ea typeface="HG丸ｺﾞｼｯｸM-PRO" panose="020F0600000000000000" pitchFamily="50" charset="-128"/>
              </a:rPr>
              <a:t>『</a:t>
            </a:r>
            <a:r>
              <a:rPr lang="ja-JP" altLang="en-US" sz="1600" dirty="0">
                <a:latin typeface="HG丸ｺﾞｼｯｸM-PRO" panose="020F0600000000000000" pitchFamily="50" charset="-128"/>
                <a:ea typeface="HG丸ｺﾞｼｯｸM-PRO" panose="020F0600000000000000" pitchFamily="50" charset="-128"/>
              </a:rPr>
              <a:t>アジア有数の都市型 ＭＩＣＥ施設に</a:t>
            </a:r>
            <a:r>
              <a:rPr lang="en-US" altLang="ja-JP" sz="1600" dirty="0">
                <a:latin typeface="HG丸ｺﾞｼｯｸM-PRO" panose="020F0600000000000000" pitchFamily="50" charset="-128"/>
                <a:ea typeface="HG丸ｺﾞｼｯｸM-PRO" panose="020F0600000000000000" pitchFamily="50" charset="-128"/>
              </a:rPr>
              <a:t>』</a:t>
            </a:r>
          </a:p>
        </p:txBody>
      </p:sp>
      <p:sp>
        <p:nvSpPr>
          <p:cNvPr id="5" name="コンテンツ プレースホルダー 2"/>
          <p:cNvSpPr txBox="1">
            <a:spLocks/>
          </p:cNvSpPr>
          <p:nvPr/>
        </p:nvSpPr>
        <p:spPr>
          <a:xfrm>
            <a:off x="468922" y="1095743"/>
            <a:ext cx="11254154" cy="1157358"/>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920"/>
              </a:lnSpc>
              <a:spcBef>
                <a:spcPts val="0"/>
              </a:spcBef>
              <a:buFont typeface="Arial" panose="020B0604020202020204" pitchFamily="34" charset="0"/>
              <a:buNone/>
            </a:pPr>
            <a:r>
              <a:rPr lang="ja-JP" altLang="en-US" sz="1400" dirty="0">
                <a:solidFill>
                  <a:prstClr val="black"/>
                </a:solidFill>
                <a:latin typeface="HG丸ｺﾞｼｯｸM-PRO" panose="020F0600000000000000" pitchFamily="50" charset="-128"/>
                <a:ea typeface="HG丸ｺﾞｼｯｸM-PRO" panose="020F0600000000000000" pitchFamily="50" charset="-128"/>
              </a:rPr>
              <a:t>　　</a:t>
            </a:r>
            <a:r>
              <a:rPr lang="ja-JP" altLang="en-US" sz="2600" dirty="0">
                <a:solidFill>
                  <a:prstClr val="black"/>
                </a:solidFill>
                <a:latin typeface="HG丸ｺﾞｼｯｸM-PRO" panose="020F0600000000000000" pitchFamily="50" charset="-128"/>
                <a:ea typeface="HG丸ｺﾞｼｯｸM-PRO" panose="020F0600000000000000" pitchFamily="50" charset="-128"/>
              </a:rPr>
              <a:t>　前中長期経営計画は、</a:t>
            </a:r>
            <a:r>
              <a:rPr lang="en-US" altLang="ja-JP" sz="2600" dirty="0">
                <a:solidFill>
                  <a:prstClr val="black"/>
                </a:solidFill>
                <a:latin typeface="HG丸ｺﾞｼｯｸM-PRO" panose="020F0600000000000000" pitchFamily="50" charset="-128"/>
                <a:ea typeface="HG丸ｺﾞｼｯｸM-PRO" panose="020F0600000000000000" pitchFamily="50" charset="-128"/>
              </a:rPr>
              <a:t>2019</a:t>
            </a:r>
            <a:r>
              <a:rPr lang="ja-JP" altLang="en-US" sz="2600" dirty="0">
                <a:solidFill>
                  <a:prstClr val="black"/>
                </a:solidFill>
                <a:latin typeface="HG丸ｺﾞｼｯｸM-PRO" panose="020F0600000000000000" pitchFamily="50" charset="-128"/>
                <a:ea typeface="HG丸ｺﾞｼｯｸM-PRO" panose="020F0600000000000000" pitchFamily="50" charset="-128"/>
              </a:rPr>
              <a:t>年度から</a:t>
            </a:r>
            <a:r>
              <a:rPr lang="en-US" altLang="ja-JP" sz="2600" dirty="0">
                <a:solidFill>
                  <a:prstClr val="black"/>
                </a:solidFill>
                <a:latin typeface="HG丸ｺﾞｼｯｸM-PRO" panose="020F0600000000000000" pitchFamily="50" charset="-128"/>
                <a:ea typeface="HG丸ｺﾞｼｯｸM-PRO" panose="020F0600000000000000" pitchFamily="50" charset="-128"/>
              </a:rPr>
              <a:t>2028</a:t>
            </a:r>
            <a:r>
              <a:rPr lang="ja-JP" altLang="en-US" sz="2600" dirty="0">
                <a:solidFill>
                  <a:prstClr val="black"/>
                </a:solidFill>
                <a:latin typeface="HG丸ｺﾞｼｯｸM-PRO" panose="020F0600000000000000" pitchFamily="50" charset="-128"/>
                <a:ea typeface="HG丸ｺﾞｼｯｸM-PRO" panose="020F0600000000000000" pitchFamily="50" charset="-128"/>
              </a:rPr>
              <a:t>年度までの期間において大阪府立国際会議場の指定管理者となった当社</a:t>
            </a:r>
            <a:endParaRPr lang="en-US" altLang="ja-JP" sz="26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ts val="1920"/>
              </a:lnSpc>
              <a:spcBef>
                <a:spcPts val="0"/>
              </a:spcBef>
              <a:buFont typeface="Arial" panose="020B0604020202020204" pitchFamily="34" charset="0"/>
              <a:buNone/>
            </a:pPr>
            <a:r>
              <a:rPr lang="ja-JP" altLang="en-US" sz="2600" dirty="0">
                <a:solidFill>
                  <a:prstClr val="black"/>
                </a:solidFill>
                <a:latin typeface="HG丸ｺﾞｼｯｸM-PRO" panose="020F0600000000000000" pitchFamily="50" charset="-128"/>
                <a:ea typeface="HG丸ｺﾞｼｯｸM-PRO" panose="020F0600000000000000" pitchFamily="50" charset="-128"/>
              </a:rPr>
              <a:t>　の中長期経営計画であり、当時の増加基調の</a:t>
            </a:r>
            <a:r>
              <a:rPr lang="en-US" altLang="ja-JP" sz="2600" dirty="0">
                <a:solidFill>
                  <a:prstClr val="black"/>
                </a:solidFill>
                <a:latin typeface="HG丸ｺﾞｼｯｸM-PRO" panose="020F0600000000000000" pitchFamily="50" charset="-128"/>
                <a:ea typeface="HG丸ｺﾞｼｯｸM-PRO" panose="020F0600000000000000" pitchFamily="50" charset="-128"/>
              </a:rPr>
              <a:t>MICE</a:t>
            </a:r>
            <a:r>
              <a:rPr lang="ja-JP" altLang="en-US" sz="2600" dirty="0">
                <a:solidFill>
                  <a:prstClr val="black"/>
                </a:solidFill>
                <a:latin typeface="HG丸ｺﾞｼｯｸM-PRO" panose="020F0600000000000000" pitchFamily="50" charset="-128"/>
                <a:ea typeface="HG丸ｺﾞｼｯｸM-PRO" panose="020F0600000000000000" pitchFamily="50" charset="-128"/>
              </a:rPr>
              <a:t>需要を背景に、指定管理期間の中間年である</a:t>
            </a:r>
            <a:r>
              <a:rPr lang="en-US" altLang="ja-JP" sz="2600" dirty="0">
                <a:solidFill>
                  <a:prstClr val="black"/>
                </a:solidFill>
                <a:latin typeface="HG丸ｺﾞｼｯｸM-PRO" panose="020F0600000000000000" pitchFamily="50" charset="-128"/>
                <a:ea typeface="HG丸ｺﾞｼｯｸM-PRO" panose="020F0600000000000000" pitchFamily="50" charset="-128"/>
              </a:rPr>
              <a:t>2023</a:t>
            </a:r>
            <a:r>
              <a:rPr lang="ja-JP" altLang="en-US" sz="2600" dirty="0">
                <a:solidFill>
                  <a:prstClr val="black"/>
                </a:solidFill>
                <a:latin typeface="HG丸ｺﾞｼｯｸM-PRO" panose="020F0600000000000000" pitchFamily="50" charset="-128"/>
                <a:ea typeface="HG丸ｺﾞｼｯｸM-PRO" panose="020F0600000000000000" pitchFamily="50" charset="-128"/>
              </a:rPr>
              <a:t>年度に国際会議</a:t>
            </a:r>
            <a:endParaRPr lang="en-US" altLang="ja-JP" sz="26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ts val="1920"/>
              </a:lnSpc>
              <a:spcBef>
                <a:spcPts val="0"/>
              </a:spcBef>
              <a:buFont typeface="Arial" panose="020B0604020202020204" pitchFamily="34" charset="0"/>
              <a:buNone/>
            </a:pPr>
            <a:r>
              <a:rPr lang="ja-JP" altLang="en-US" sz="2600" dirty="0">
                <a:solidFill>
                  <a:prstClr val="black"/>
                </a:solidFill>
                <a:latin typeface="HG丸ｺﾞｼｯｸM-PRO" panose="020F0600000000000000" pitchFamily="50" charset="-128"/>
                <a:ea typeface="HG丸ｺﾞｼｯｸM-PRO" panose="020F0600000000000000" pitchFamily="50" charset="-128"/>
              </a:rPr>
              <a:t>　</a:t>
            </a:r>
            <a:r>
              <a:rPr lang="en-US" altLang="ja-JP" sz="2600" dirty="0">
                <a:solidFill>
                  <a:prstClr val="black"/>
                </a:solidFill>
                <a:latin typeface="HG丸ｺﾞｼｯｸM-PRO" panose="020F0600000000000000" pitchFamily="50" charset="-128"/>
                <a:ea typeface="HG丸ｺﾞｼｯｸM-PRO" panose="020F0600000000000000" pitchFamily="50" charset="-128"/>
              </a:rPr>
              <a:t>70</a:t>
            </a:r>
            <a:r>
              <a:rPr lang="ja-JP" altLang="en-US" sz="2600" dirty="0">
                <a:solidFill>
                  <a:prstClr val="black"/>
                </a:solidFill>
                <a:latin typeface="HG丸ｺﾞｼｯｸM-PRO" panose="020F0600000000000000" pitchFamily="50" charset="-128"/>
                <a:ea typeface="HG丸ｺﾞｼｯｸM-PRO" panose="020F0600000000000000" pitchFamily="50" charset="-128"/>
              </a:rPr>
              <a:t>件開催（</a:t>
            </a:r>
            <a:r>
              <a:rPr lang="en-US" altLang="ja-JP" sz="2600" dirty="0">
                <a:solidFill>
                  <a:prstClr val="black"/>
                </a:solidFill>
                <a:latin typeface="HG丸ｺﾞｼｯｸM-PRO" panose="020F0600000000000000" pitchFamily="50" charset="-128"/>
                <a:ea typeface="HG丸ｺﾞｼｯｸM-PRO" panose="020F0600000000000000" pitchFamily="50" charset="-128"/>
              </a:rPr>
              <a:t>2018</a:t>
            </a:r>
            <a:r>
              <a:rPr lang="ja-JP" altLang="en-US" sz="2600" dirty="0">
                <a:solidFill>
                  <a:prstClr val="black"/>
                </a:solidFill>
                <a:latin typeface="HG丸ｺﾞｼｯｸM-PRO" panose="020F0600000000000000" pitchFamily="50" charset="-128"/>
                <a:ea typeface="HG丸ｺﾞｼｯｸM-PRO" panose="020F0600000000000000" pitchFamily="50" charset="-128"/>
              </a:rPr>
              <a:t>年度</a:t>
            </a:r>
            <a:r>
              <a:rPr lang="en-US" altLang="ja-JP" sz="2600" dirty="0">
                <a:solidFill>
                  <a:prstClr val="black"/>
                </a:solidFill>
                <a:latin typeface="HG丸ｺﾞｼｯｸM-PRO" panose="020F0600000000000000" pitchFamily="50" charset="-128"/>
                <a:ea typeface="HG丸ｺﾞｼｯｸM-PRO" panose="020F0600000000000000" pitchFamily="50" charset="-128"/>
              </a:rPr>
              <a:t>66</a:t>
            </a:r>
            <a:r>
              <a:rPr lang="ja-JP" altLang="en-US" sz="2600" dirty="0">
                <a:solidFill>
                  <a:prstClr val="black"/>
                </a:solidFill>
                <a:latin typeface="HG丸ｺﾞｼｯｸM-PRO" panose="020F0600000000000000" pitchFamily="50" charset="-128"/>
                <a:ea typeface="HG丸ｺﾞｼｯｸM-PRO" panose="020F0600000000000000" pitchFamily="50" charset="-128"/>
              </a:rPr>
              <a:t>件）、売上高</a:t>
            </a:r>
            <a:r>
              <a:rPr lang="en-US" altLang="ja-JP" sz="2600" dirty="0">
                <a:solidFill>
                  <a:prstClr val="black"/>
                </a:solidFill>
                <a:latin typeface="HG丸ｺﾞｼｯｸM-PRO" panose="020F0600000000000000" pitchFamily="50" charset="-128"/>
                <a:ea typeface="HG丸ｺﾞｼｯｸM-PRO" panose="020F0600000000000000" pitchFamily="50" charset="-128"/>
              </a:rPr>
              <a:t>2,157</a:t>
            </a:r>
            <a:r>
              <a:rPr lang="ja-JP" altLang="en-US" sz="2600" dirty="0">
                <a:solidFill>
                  <a:prstClr val="black"/>
                </a:solidFill>
                <a:latin typeface="HG丸ｺﾞｼｯｸM-PRO" panose="020F0600000000000000" pitchFamily="50" charset="-128"/>
                <a:ea typeface="HG丸ｺﾞｼｯｸM-PRO" panose="020F0600000000000000" pitchFamily="50" charset="-128"/>
              </a:rPr>
              <a:t>百万円（</a:t>
            </a:r>
            <a:r>
              <a:rPr lang="en-US" altLang="ja-JP" sz="2600" dirty="0">
                <a:solidFill>
                  <a:prstClr val="black"/>
                </a:solidFill>
                <a:latin typeface="HG丸ｺﾞｼｯｸM-PRO" panose="020F0600000000000000" pitchFamily="50" charset="-128"/>
                <a:ea typeface="HG丸ｺﾞｼｯｸM-PRO" panose="020F0600000000000000" pitchFamily="50" charset="-128"/>
              </a:rPr>
              <a:t>2018</a:t>
            </a:r>
            <a:r>
              <a:rPr lang="ja-JP" altLang="en-US" sz="2600" dirty="0">
                <a:solidFill>
                  <a:prstClr val="black"/>
                </a:solidFill>
                <a:latin typeface="HG丸ｺﾞｼｯｸM-PRO" panose="020F0600000000000000" pitchFamily="50" charset="-128"/>
                <a:ea typeface="HG丸ｺﾞｼｯｸM-PRO" panose="020F0600000000000000" pitchFamily="50" charset="-128"/>
              </a:rPr>
              <a:t>年度</a:t>
            </a:r>
            <a:r>
              <a:rPr lang="en-US" altLang="ja-JP" sz="2600" dirty="0">
                <a:solidFill>
                  <a:prstClr val="black"/>
                </a:solidFill>
                <a:latin typeface="HG丸ｺﾞｼｯｸM-PRO" panose="020F0600000000000000" pitchFamily="50" charset="-128"/>
                <a:ea typeface="HG丸ｺﾞｼｯｸM-PRO" panose="020F0600000000000000" pitchFamily="50" charset="-128"/>
              </a:rPr>
              <a:t>1,847</a:t>
            </a:r>
            <a:r>
              <a:rPr lang="ja-JP" altLang="en-US" sz="2600" dirty="0">
                <a:solidFill>
                  <a:prstClr val="black"/>
                </a:solidFill>
                <a:latin typeface="HG丸ｺﾞｼｯｸM-PRO" panose="020F0600000000000000" pitchFamily="50" charset="-128"/>
                <a:ea typeface="HG丸ｺﾞｼｯｸM-PRO" panose="020F0600000000000000" pitchFamily="50" charset="-128"/>
              </a:rPr>
              <a:t>百万円）、営業利益</a:t>
            </a:r>
            <a:r>
              <a:rPr lang="en-US" altLang="ja-JP" sz="2600" dirty="0">
                <a:solidFill>
                  <a:prstClr val="black"/>
                </a:solidFill>
                <a:latin typeface="HG丸ｺﾞｼｯｸM-PRO" panose="020F0600000000000000" pitchFamily="50" charset="-128"/>
                <a:ea typeface="HG丸ｺﾞｼｯｸM-PRO" panose="020F0600000000000000" pitchFamily="50" charset="-128"/>
              </a:rPr>
              <a:t>51</a:t>
            </a:r>
            <a:r>
              <a:rPr lang="ja-JP" altLang="en-US" sz="2600" dirty="0">
                <a:solidFill>
                  <a:prstClr val="black"/>
                </a:solidFill>
                <a:latin typeface="HG丸ｺﾞｼｯｸM-PRO" panose="020F0600000000000000" pitchFamily="50" charset="-128"/>
                <a:ea typeface="HG丸ｺﾞｼｯｸM-PRO" panose="020F0600000000000000" pitchFamily="50" charset="-128"/>
              </a:rPr>
              <a:t>百万円（</a:t>
            </a:r>
            <a:r>
              <a:rPr lang="en-US" altLang="ja-JP" sz="2600" dirty="0">
                <a:solidFill>
                  <a:prstClr val="black"/>
                </a:solidFill>
                <a:latin typeface="HG丸ｺﾞｼｯｸM-PRO" panose="020F0600000000000000" pitchFamily="50" charset="-128"/>
                <a:ea typeface="HG丸ｺﾞｼｯｸM-PRO" panose="020F0600000000000000" pitchFamily="50" charset="-128"/>
              </a:rPr>
              <a:t>2018</a:t>
            </a:r>
            <a:r>
              <a:rPr lang="ja-JP" altLang="en-US" sz="2600" dirty="0">
                <a:solidFill>
                  <a:prstClr val="black"/>
                </a:solidFill>
                <a:latin typeface="HG丸ｺﾞｼｯｸM-PRO" panose="020F0600000000000000" pitchFamily="50" charset="-128"/>
                <a:ea typeface="HG丸ｺﾞｼｯｸM-PRO" panose="020F0600000000000000" pitchFamily="50" charset="-128"/>
              </a:rPr>
              <a:t>年度</a:t>
            </a:r>
            <a:endParaRPr lang="en-US" altLang="ja-JP" sz="26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ts val="1920"/>
              </a:lnSpc>
              <a:spcBef>
                <a:spcPts val="0"/>
              </a:spcBef>
              <a:buFont typeface="Arial" panose="020B0604020202020204" pitchFamily="34" charset="0"/>
              <a:buNone/>
            </a:pPr>
            <a:r>
              <a:rPr lang="ja-JP" altLang="en-US" sz="2600" dirty="0">
                <a:solidFill>
                  <a:prstClr val="black"/>
                </a:solidFill>
                <a:latin typeface="HG丸ｺﾞｼｯｸM-PRO" panose="020F0600000000000000" pitchFamily="50" charset="-128"/>
                <a:ea typeface="HG丸ｺﾞｼｯｸM-PRO" panose="020F0600000000000000" pitchFamily="50" charset="-128"/>
              </a:rPr>
              <a:t>　</a:t>
            </a:r>
            <a:r>
              <a:rPr lang="en-US" altLang="ja-JP" sz="2600" dirty="0">
                <a:solidFill>
                  <a:prstClr val="black"/>
                </a:solidFill>
                <a:latin typeface="HG丸ｺﾞｼｯｸM-PRO" panose="020F0600000000000000" pitchFamily="50" charset="-128"/>
                <a:ea typeface="HG丸ｺﾞｼｯｸM-PRO" panose="020F0600000000000000" pitchFamily="50" charset="-128"/>
              </a:rPr>
              <a:t>12</a:t>
            </a:r>
            <a:r>
              <a:rPr lang="ja-JP" altLang="en-US" sz="2600" dirty="0">
                <a:solidFill>
                  <a:prstClr val="black"/>
                </a:solidFill>
                <a:latin typeface="HG丸ｺﾞｼｯｸM-PRO" panose="020F0600000000000000" pitchFamily="50" charset="-128"/>
                <a:ea typeface="HG丸ｺﾞｼｯｸM-PRO" panose="020F0600000000000000" pitchFamily="50" charset="-128"/>
              </a:rPr>
              <a:t>百万円）を達成するという積極的な目標を掲げた。</a:t>
            </a:r>
            <a:endParaRPr lang="en-US" altLang="ja-JP" sz="2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468922" y="695633"/>
            <a:ext cx="3268845" cy="400110"/>
          </a:xfrm>
          <a:prstGeom prst="rect">
            <a:avLst/>
          </a:prstGeom>
        </p:spPr>
        <p:txBody>
          <a:bodyPr wrap="none">
            <a:spAutoFit/>
          </a:bodyPr>
          <a:lstStyle/>
          <a:p>
            <a:pPr algn="ctr"/>
            <a:r>
              <a:rPr lang="en-US" altLang="ja-JP" sz="2000" b="1" dirty="0">
                <a:latin typeface="HG丸ｺﾞｼｯｸM-PRO" panose="020F0600000000000000" pitchFamily="50" charset="-128"/>
                <a:ea typeface="HG丸ｺﾞｼｯｸM-PRO" panose="020F0600000000000000" pitchFamily="50" charset="-128"/>
              </a:rPr>
              <a:t>1.</a:t>
            </a:r>
            <a:r>
              <a:rPr lang="ja-JP" altLang="en-US" sz="2000" b="1" dirty="0">
                <a:latin typeface="HG丸ｺﾞｼｯｸM-PRO" panose="020F0600000000000000" pitchFamily="50" charset="-128"/>
                <a:ea typeface="HG丸ｺﾞｼｯｸM-PRO" panose="020F0600000000000000" pitchFamily="50" charset="-128"/>
              </a:rPr>
              <a:t>前中長期経営計画の概要</a:t>
            </a:r>
            <a:endParaRPr lang="en-US" altLang="ja-JP" sz="2000" b="1" dirty="0">
              <a:latin typeface="HG丸ｺﾞｼｯｸM-PRO" panose="020F0600000000000000" pitchFamily="50" charset="-128"/>
              <a:ea typeface="HG丸ｺﾞｼｯｸM-PRO" panose="020F0600000000000000" pitchFamily="50" charset="-128"/>
            </a:endParaRPr>
          </a:p>
        </p:txBody>
      </p:sp>
      <p:sp>
        <p:nvSpPr>
          <p:cNvPr id="9" name="タイトル 1"/>
          <p:cNvSpPr txBox="1">
            <a:spLocks/>
          </p:cNvSpPr>
          <p:nvPr/>
        </p:nvSpPr>
        <p:spPr>
          <a:xfrm>
            <a:off x="0" y="0"/>
            <a:ext cx="12192000" cy="644577"/>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12" name="スライド番号プレースホルダー 11"/>
          <p:cNvSpPr>
            <a:spLocks noGrp="1"/>
          </p:cNvSpPr>
          <p:nvPr>
            <p:ph type="sldNum" sz="quarter" idx="12"/>
          </p:nvPr>
        </p:nvSpPr>
        <p:spPr>
          <a:xfrm>
            <a:off x="8602288" y="6492875"/>
            <a:ext cx="2743200" cy="365125"/>
          </a:xfrm>
        </p:spPr>
        <p:txBody>
          <a:bodyPr/>
          <a:lstStyle/>
          <a:p>
            <a:fld id="{47C2D830-FFD5-47AA-B4D9-9B323812D1FB}" type="slidenum">
              <a:rPr kumimoji="1" lang="ja-JP" altLang="en-US" smtClean="0"/>
              <a:t>4</a:t>
            </a:fld>
            <a:endParaRPr kumimoji="1" lang="ja-JP" altLang="en-US" dirty="0"/>
          </a:p>
        </p:txBody>
      </p:sp>
    </p:spTree>
    <p:extLst>
      <p:ext uri="{BB962C8B-B14F-4D97-AF65-F5344CB8AC3E}">
        <p14:creationId xmlns:p14="http://schemas.microsoft.com/office/powerpoint/2010/main" val="3608135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706015" y="1116021"/>
            <a:ext cx="11109467" cy="15584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solidFill>
                  <a:prstClr val="black"/>
                </a:solidFill>
                <a:latin typeface="HG丸ｺﾞｼｯｸM-PRO" panose="020F0600000000000000" pitchFamily="50" charset="-128"/>
                <a:ea typeface="HG丸ｺﾞｼｯｸM-PRO" panose="020F0600000000000000" pitchFamily="50" charset="-128"/>
              </a:rPr>
              <a:t>2019</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年度から</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2023</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年度までの中長期経営計画期間の前半期においては、</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2020</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年初めからの新型コロナウイルス感染症</a:t>
            </a:r>
            <a:r>
              <a:rPr lang="ja-JP" altLang="en-US" sz="1800" dirty="0">
                <a:latin typeface="HG丸ｺﾞｼｯｸM-PRO" panose="020F0600000000000000" pitchFamily="50" charset="-128"/>
                <a:ea typeface="HG丸ｺﾞｼｯｸM-PRO" panose="020F0600000000000000" pitchFamily="50" charset="-128"/>
              </a:rPr>
              <a:t>（以下「新型コロナ」と言う。）</a:t>
            </a:r>
            <a:r>
              <a:rPr lang="ja-JP" altLang="en-US" sz="1800" dirty="0">
                <a:solidFill>
                  <a:prstClr val="black"/>
                </a:solidFill>
                <a:latin typeface="HG丸ｺﾞｼｯｸM-PRO" panose="020F0600000000000000" pitchFamily="50" charset="-128"/>
                <a:ea typeface="HG丸ｺﾞｼｯｸM-PRO" panose="020F0600000000000000" pitchFamily="50" charset="-128"/>
              </a:rPr>
              <a:t>の影響により、</a:t>
            </a:r>
            <a:r>
              <a:rPr lang="en-US" altLang="ja-JP" sz="18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800" dirty="0">
                <a:solidFill>
                  <a:prstClr val="black"/>
                </a:solidFill>
                <a:latin typeface="HG丸ｺﾞｼｯｸM-PRO" panose="020F0600000000000000" pitchFamily="50" charset="-128"/>
                <a:ea typeface="HG丸ｺﾞｼｯｸM-PRO" panose="020F0600000000000000" pitchFamily="50" charset="-128"/>
              </a:rPr>
              <a:t>需要の急減、オンライン会議等の普及など当社をめぐる環境は大きく変化した。</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Font typeface="Arial" panose="020B0604020202020204" pitchFamily="34" charset="0"/>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現在、</a:t>
            </a:r>
            <a:r>
              <a:rPr lang="en-US" altLang="ja-JP" sz="18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800" dirty="0">
                <a:solidFill>
                  <a:prstClr val="black"/>
                </a:solidFill>
                <a:latin typeface="HG丸ｺﾞｼｯｸM-PRO" panose="020F0600000000000000" pitchFamily="50" charset="-128"/>
                <a:ea typeface="HG丸ｺﾞｼｯｸM-PRO" panose="020F0600000000000000" pitchFamily="50" charset="-128"/>
              </a:rPr>
              <a:t>需要は徐々に回復しているが、感染症のほか様々な環境変化もあり、</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2024</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年度から</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2028</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年度の中長期経営計画の後半期においては次のような課題がある。</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 name="タイトル 1"/>
          <p:cNvSpPr txBox="1">
            <a:spLocks/>
          </p:cNvSpPr>
          <p:nvPr/>
        </p:nvSpPr>
        <p:spPr>
          <a:xfrm>
            <a:off x="0" y="0"/>
            <a:ext cx="12192000" cy="644577"/>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12" name="スライド番号プレースホルダー 11"/>
          <p:cNvSpPr>
            <a:spLocks noGrp="1"/>
          </p:cNvSpPr>
          <p:nvPr>
            <p:ph type="sldNum" sz="quarter" idx="12"/>
          </p:nvPr>
        </p:nvSpPr>
        <p:spPr>
          <a:xfrm>
            <a:off x="8602288" y="6492875"/>
            <a:ext cx="2743200" cy="365125"/>
          </a:xfrm>
        </p:spPr>
        <p:txBody>
          <a:bodyPr/>
          <a:lstStyle/>
          <a:p>
            <a:fld id="{47C2D830-FFD5-47AA-B4D9-9B323812D1FB}" type="slidenum">
              <a:rPr kumimoji="1" lang="ja-JP" altLang="en-US" smtClean="0"/>
              <a:t>5</a:t>
            </a:fld>
            <a:endParaRPr kumimoji="1" lang="ja-JP" altLang="en-US" dirty="0"/>
          </a:p>
        </p:txBody>
      </p:sp>
      <p:sp>
        <p:nvSpPr>
          <p:cNvPr id="2" name="コンテンツ プレースホルダー 2">
            <a:extLst>
              <a:ext uri="{FF2B5EF4-FFF2-40B4-BE49-F238E27FC236}">
                <a16:creationId xmlns:a16="http://schemas.microsoft.com/office/drawing/2014/main" id="{C2E34178-54F7-EF64-2548-1BD864D0F3C6}"/>
              </a:ext>
            </a:extLst>
          </p:cNvPr>
          <p:cNvSpPr txBox="1">
            <a:spLocks/>
          </p:cNvSpPr>
          <p:nvPr/>
        </p:nvSpPr>
        <p:spPr>
          <a:xfrm>
            <a:off x="706015" y="2874477"/>
            <a:ext cx="11109467" cy="34512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2000" b="1" dirty="0">
                <a:solidFill>
                  <a:srgbClr val="002060"/>
                </a:solidFill>
                <a:latin typeface="HG丸ｺﾞｼｯｸM-PRO" panose="020F0600000000000000" pitchFamily="50" charset="-128"/>
                <a:ea typeface="HG丸ｺﾞｼｯｸM-PRO" panose="020F0600000000000000" pitchFamily="50" charset="-128"/>
              </a:rPr>
              <a:t>（</a:t>
            </a:r>
            <a:r>
              <a:rPr lang="en-US" altLang="ja-JP" sz="2000" b="1" dirty="0">
                <a:solidFill>
                  <a:srgbClr val="002060"/>
                </a:solidFill>
                <a:latin typeface="HG丸ｺﾞｼｯｸM-PRO" panose="020F0600000000000000" pitchFamily="50" charset="-128"/>
                <a:ea typeface="HG丸ｺﾞｼｯｸM-PRO" panose="020F0600000000000000" pitchFamily="50" charset="-128"/>
              </a:rPr>
              <a:t>1</a:t>
            </a:r>
            <a:r>
              <a:rPr lang="ja-JP" altLang="en-US" sz="2000" b="1" dirty="0">
                <a:solidFill>
                  <a:srgbClr val="002060"/>
                </a:solidFill>
                <a:latin typeface="HG丸ｺﾞｼｯｸM-PRO" panose="020F0600000000000000" pitchFamily="50" charset="-128"/>
                <a:ea typeface="HG丸ｺﾞｼｯｸM-PRO" panose="020F0600000000000000" pitchFamily="50" charset="-128"/>
              </a:rPr>
              <a:t>）新型コロナウイルス感染症の影響による国際会議の落ち込み</a:t>
            </a:r>
            <a:endParaRPr lang="en-US" altLang="ja-JP" sz="2000" b="1" dirty="0">
              <a:solidFill>
                <a:srgbClr val="002060"/>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Font typeface="Arial" panose="020B0604020202020204" pitchFamily="34" charset="0"/>
              <a:buNone/>
            </a:pPr>
            <a:endParaRPr lang="en-US" altLang="ja-JP" sz="2000" b="1" dirty="0">
              <a:solidFill>
                <a:srgbClr val="002060"/>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2000" b="1" dirty="0">
                <a:solidFill>
                  <a:srgbClr val="002060"/>
                </a:solidFill>
                <a:latin typeface="HG丸ｺﾞｼｯｸM-PRO" panose="020F0600000000000000" pitchFamily="50" charset="-128"/>
                <a:ea typeface="HG丸ｺﾞｼｯｸM-PRO" panose="020F0600000000000000" pitchFamily="50" charset="-128"/>
              </a:rPr>
              <a:t>（</a:t>
            </a:r>
            <a:r>
              <a:rPr lang="en-US" altLang="ja-JP" sz="2000" b="1" dirty="0">
                <a:solidFill>
                  <a:srgbClr val="002060"/>
                </a:solidFill>
                <a:latin typeface="HG丸ｺﾞｼｯｸM-PRO" panose="020F0600000000000000" pitchFamily="50" charset="-128"/>
                <a:ea typeface="HG丸ｺﾞｼｯｸM-PRO" panose="020F0600000000000000" pitchFamily="50" charset="-128"/>
              </a:rPr>
              <a:t>2</a:t>
            </a:r>
            <a:r>
              <a:rPr lang="ja-JP" altLang="en-US" sz="2000" b="1" dirty="0">
                <a:solidFill>
                  <a:srgbClr val="002060"/>
                </a:solidFill>
                <a:latin typeface="HG丸ｺﾞｼｯｸM-PRO" panose="020F0600000000000000" pitchFamily="50" charset="-128"/>
                <a:ea typeface="HG丸ｺﾞｼｯｸM-PRO" panose="020F0600000000000000" pitchFamily="50" charset="-128"/>
              </a:rPr>
              <a:t>）オンライン会議、ハイブリッド会議の増加によるリアル</a:t>
            </a:r>
            <a:r>
              <a:rPr lang="en-US" altLang="ja-JP" sz="2000" b="1" dirty="0">
                <a:solidFill>
                  <a:srgbClr val="002060"/>
                </a:solidFill>
                <a:latin typeface="HG丸ｺﾞｼｯｸM-PRO" panose="020F0600000000000000" pitchFamily="50" charset="-128"/>
                <a:ea typeface="HG丸ｺﾞｼｯｸM-PRO" panose="020F0600000000000000" pitchFamily="50" charset="-128"/>
              </a:rPr>
              <a:t>MICE</a:t>
            </a:r>
            <a:r>
              <a:rPr lang="ja-JP" altLang="en-US" sz="2000" b="1" dirty="0">
                <a:solidFill>
                  <a:srgbClr val="002060"/>
                </a:solidFill>
                <a:latin typeface="HG丸ｺﾞｼｯｸM-PRO" panose="020F0600000000000000" pitchFamily="50" charset="-128"/>
                <a:ea typeface="HG丸ｺﾞｼｯｸM-PRO" panose="020F0600000000000000" pitchFamily="50" charset="-128"/>
              </a:rPr>
              <a:t>の減少</a:t>
            </a:r>
            <a:endParaRPr lang="en-US" altLang="ja-JP" sz="2000" b="1" dirty="0">
              <a:solidFill>
                <a:srgbClr val="002060"/>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2000" b="1" dirty="0">
              <a:solidFill>
                <a:srgbClr val="002060"/>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2000" b="1" dirty="0">
                <a:solidFill>
                  <a:srgbClr val="002060"/>
                </a:solidFill>
                <a:latin typeface="HG丸ｺﾞｼｯｸM-PRO" panose="020F0600000000000000" pitchFamily="50" charset="-128"/>
                <a:ea typeface="HG丸ｺﾞｼｯｸM-PRO" panose="020F0600000000000000" pitchFamily="50" charset="-128"/>
              </a:rPr>
              <a:t>（</a:t>
            </a:r>
            <a:r>
              <a:rPr lang="en-US" altLang="ja-JP" sz="2000" b="1" dirty="0">
                <a:solidFill>
                  <a:srgbClr val="002060"/>
                </a:solidFill>
                <a:latin typeface="HG丸ｺﾞｼｯｸM-PRO" panose="020F0600000000000000" pitchFamily="50" charset="-128"/>
                <a:ea typeface="HG丸ｺﾞｼｯｸM-PRO" panose="020F0600000000000000" pitchFamily="50" charset="-128"/>
              </a:rPr>
              <a:t>3</a:t>
            </a:r>
            <a:r>
              <a:rPr lang="ja-JP" altLang="en-US" sz="2000" b="1" dirty="0">
                <a:solidFill>
                  <a:srgbClr val="002060"/>
                </a:solidFill>
                <a:latin typeface="HG丸ｺﾞｼｯｸM-PRO" panose="020F0600000000000000" pitchFamily="50" charset="-128"/>
                <a:ea typeface="HG丸ｺﾞｼｯｸM-PRO" panose="020F0600000000000000" pitchFamily="50" charset="-128"/>
              </a:rPr>
              <a:t>）企業の</a:t>
            </a:r>
            <a:r>
              <a:rPr lang="en-US" altLang="ja-JP" sz="2000" b="1" dirty="0">
                <a:solidFill>
                  <a:srgbClr val="002060"/>
                </a:solidFill>
                <a:latin typeface="HG丸ｺﾞｼｯｸM-PRO" panose="020F0600000000000000" pitchFamily="50" charset="-128"/>
                <a:ea typeface="HG丸ｺﾞｼｯｸM-PRO" panose="020F0600000000000000" pitchFamily="50" charset="-128"/>
              </a:rPr>
              <a:t>MICE</a:t>
            </a:r>
            <a:r>
              <a:rPr lang="ja-JP" altLang="en-US" sz="2000" b="1" dirty="0">
                <a:solidFill>
                  <a:srgbClr val="002060"/>
                </a:solidFill>
                <a:latin typeface="HG丸ｺﾞｼｯｸM-PRO" panose="020F0600000000000000" pitchFamily="50" charset="-128"/>
                <a:ea typeface="HG丸ｺﾞｼｯｸM-PRO" panose="020F0600000000000000" pitchFamily="50" charset="-128"/>
              </a:rPr>
              <a:t>需要の回復の弱さ</a:t>
            </a:r>
            <a:endParaRPr lang="en-US" altLang="ja-JP" sz="2000" b="1" dirty="0">
              <a:solidFill>
                <a:srgbClr val="002060"/>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Font typeface="Arial" panose="020B0604020202020204" pitchFamily="34" charset="0"/>
              <a:buNone/>
            </a:pPr>
            <a:endParaRPr lang="en-US" altLang="ja-JP" sz="2000" b="1" dirty="0">
              <a:solidFill>
                <a:srgbClr val="002060"/>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Font typeface="Arial" panose="020B0604020202020204" pitchFamily="34" charset="0"/>
              <a:buNone/>
            </a:pPr>
            <a:r>
              <a:rPr lang="ja-JP" altLang="en-US" sz="2000" b="1" dirty="0">
                <a:solidFill>
                  <a:srgbClr val="002060"/>
                </a:solidFill>
                <a:latin typeface="HG丸ｺﾞｼｯｸM-PRO" panose="020F0600000000000000" pitchFamily="50" charset="-128"/>
                <a:ea typeface="HG丸ｺﾞｼｯｸM-PRO" panose="020F0600000000000000" pitchFamily="50" charset="-128"/>
              </a:rPr>
              <a:t>（</a:t>
            </a:r>
            <a:r>
              <a:rPr lang="en-US" altLang="ja-JP" sz="2000" b="1" dirty="0">
                <a:solidFill>
                  <a:srgbClr val="002060"/>
                </a:solidFill>
                <a:latin typeface="HG丸ｺﾞｼｯｸM-PRO" panose="020F0600000000000000" pitchFamily="50" charset="-128"/>
                <a:ea typeface="HG丸ｺﾞｼｯｸM-PRO" panose="020F0600000000000000" pitchFamily="50" charset="-128"/>
              </a:rPr>
              <a:t>4</a:t>
            </a:r>
            <a:r>
              <a:rPr lang="ja-JP" altLang="en-US" sz="2000" b="1" dirty="0">
                <a:solidFill>
                  <a:srgbClr val="002060"/>
                </a:solidFill>
                <a:latin typeface="HG丸ｺﾞｼｯｸM-PRO" panose="020F0600000000000000" pitchFamily="50" charset="-128"/>
                <a:ea typeface="HG丸ｺﾞｼｯｸM-PRO" panose="020F0600000000000000" pitchFamily="50" charset="-128"/>
              </a:rPr>
              <a:t>）エネルギーコスト等物価の高騰や委託料の増加による施設運営費の上昇</a:t>
            </a:r>
            <a:endParaRPr lang="en-US" altLang="ja-JP" sz="2000" b="1" dirty="0">
              <a:solidFill>
                <a:srgbClr val="002060"/>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Font typeface="Arial" panose="020B0604020202020204" pitchFamily="34" charset="0"/>
              <a:buNone/>
            </a:pPr>
            <a:endParaRPr lang="en-US" altLang="ja-JP" sz="2000" b="1" dirty="0">
              <a:solidFill>
                <a:srgbClr val="002060"/>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Font typeface="Arial" panose="020B0604020202020204" pitchFamily="34" charset="0"/>
              <a:buNone/>
            </a:pPr>
            <a:r>
              <a:rPr lang="ja-JP" altLang="en-US" sz="2000" b="1" dirty="0">
                <a:solidFill>
                  <a:srgbClr val="002060"/>
                </a:solidFill>
                <a:latin typeface="HG丸ｺﾞｼｯｸM-PRO" panose="020F0600000000000000" pitchFamily="50" charset="-128"/>
                <a:ea typeface="HG丸ｺﾞｼｯｸM-PRO" panose="020F0600000000000000" pitchFamily="50" charset="-128"/>
              </a:rPr>
              <a:t>（</a:t>
            </a:r>
            <a:r>
              <a:rPr lang="en-US" altLang="ja-JP" sz="2000" b="1" dirty="0">
                <a:solidFill>
                  <a:srgbClr val="002060"/>
                </a:solidFill>
                <a:latin typeface="HG丸ｺﾞｼｯｸM-PRO" panose="020F0600000000000000" pitchFamily="50" charset="-128"/>
                <a:ea typeface="HG丸ｺﾞｼｯｸM-PRO" panose="020F0600000000000000" pitchFamily="50" charset="-128"/>
              </a:rPr>
              <a:t>5</a:t>
            </a:r>
            <a:r>
              <a:rPr lang="ja-JP" altLang="en-US" sz="2000" b="1" dirty="0">
                <a:solidFill>
                  <a:srgbClr val="002060"/>
                </a:solidFill>
                <a:latin typeface="HG丸ｺﾞｼｯｸM-PRO" panose="020F0600000000000000" pitchFamily="50" charset="-128"/>
                <a:ea typeface="HG丸ｺﾞｼｯｸM-PRO" panose="020F0600000000000000" pitchFamily="50" charset="-128"/>
              </a:rPr>
              <a:t>）中之島、梅田地域に競合施設が増加</a:t>
            </a:r>
            <a:endParaRPr lang="en-US" altLang="ja-JP" sz="2000" b="1" dirty="0">
              <a:solidFill>
                <a:srgbClr val="002060"/>
              </a:solidFill>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411070" y="716004"/>
            <a:ext cx="5849678" cy="400110"/>
          </a:xfrm>
          <a:prstGeom prst="rect">
            <a:avLst/>
          </a:prstGeom>
        </p:spPr>
        <p:txBody>
          <a:bodyPr wrap="none">
            <a:spAutoFit/>
          </a:bodyPr>
          <a:lstStyle/>
          <a:p>
            <a:pPr algn="ctr"/>
            <a:r>
              <a:rPr lang="en-US" altLang="ja-JP" sz="2000" b="1" dirty="0">
                <a:latin typeface="HG丸ｺﾞｼｯｸM-PRO" panose="020F0600000000000000" pitchFamily="50" charset="-128"/>
                <a:ea typeface="HG丸ｺﾞｼｯｸM-PRO" panose="020F0600000000000000" pitchFamily="50" charset="-128"/>
              </a:rPr>
              <a:t>2.</a:t>
            </a:r>
            <a:r>
              <a:rPr lang="ja-JP" altLang="en-US" sz="2000" b="1" dirty="0">
                <a:latin typeface="HG丸ｺﾞｼｯｸM-PRO" panose="020F0600000000000000" pitchFamily="50" charset="-128"/>
                <a:ea typeface="HG丸ｺﾞｼｯｸM-PRO" panose="020F0600000000000000" pitchFamily="50" charset="-128"/>
              </a:rPr>
              <a:t>新型コロナウイルス感染症の拡大と当社の課題</a:t>
            </a:r>
            <a:endParaRPr lang="en-US" altLang="ja-JP" sz="20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215089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12192000" cy="644577"/>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8" name="コンテンツ プレースホルダー 2"/>
          <p:cNvSpPr txBox="1">
            <a:spLocks/>
          </p:cNvSpPr>
          <p:nvPr/>
        </p:nvSpPr>
        <p:spPr>
          <a:xfrm>
            <a:off x="468923" y="644578"/>
            <a:ext cx="11288882" cy="5089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800" b="1" dirty="0">
                <a:solidFill>
                  <a:prstClr val="black"/>
                </a:solidFill>
                <a:latin typeface="HG丸ｺﾞｼｯｸM-PRO" panose="020F0600000000000000" pitchFamily="50" charset="-128"/>
                <a:ea typeface="HG丸ｺﾞｼｯｸM-PRO" panose="020F0600000000000000" pitchFamily="50" charset="-128"/>
              </a:rPr>
              <a:t>3.</a:t>
            </a:r>
            <a:r>
              <a:rPr lang="ja-JP" altLang="en-US" sz="1800" b="1" dirty="0">
                <a:solidFill>
                  <a:prstClr val="black"/>
                </a:solidFill>
                <a:latin typeface="HG丸ｺﾞｼｯｸM-PRO" panose="020F0600000000000000" pitchFamily="50" charset="-128"/>
                <a:ea typeface="HG丸ｺﾞｼｯｸM-PRO" panose="020F0600000000000000" pitchFamily="50" charset="-128"/>
              </a:rPr>
              <a:t>新型コロナウイルス感染症による</a:t>
            </a:r>
            <a:r>
              <a:rPr lang="en-US" altLang="ja-JP" sz="1800" b="1" dirty="0">
                <a:solidFill>
                  <a:prstClr val="black"/>
                </a:solidFill>
                <a:latin typeface="HG丸ｺﾞｼｯｸM-PRO" panose="020F0600000000000000" pitchFamily="50" charset="-128"/>
                <a:ea typeface="HG丸ｺﾞｼｯｸM-PRO" panose="020F0600000000000000" pitchFamily="50" charset="-128"/>
              </a:rPr>
              <a:t>MICE</a:t>
            </a:r>
            <a:r>
              <a:rPr lang="ja-JP" altLang="en-US" sz="1800" b="1" dirty="0">
                <a:solidFill>
                  <a:prstClr val="black"/>
                </a:solidFill>
                <a:latin typeface="HG丸ｺﾞｼｯｸM-PRO" panose="020F0600000000000000" pitchFamily="50" charset="-128"/>
                <a:ea typeface="HG丸ｺﾞｼｯｸM-PRO" panose="020F0600000000000000" pitchFamily="50" charset="-128"/>
              </a:rPr>
              <a:t>需要の急減とオンライン会議等の増加</a:t>
            </a: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8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スライド番号プレースホルダー 10"/>
          <p:cNvSpPr>
            <a:spLocks noGrp="1"/>
          </p:cNvSpPr>
          <p:nvPr>
            <p:ph type="sldNum" sz="quarter" idx="12"/>
          </p:nvPr>
        </p:nvSpPr>
        <p:spPr/>
        <p:txBody>
          <a:bodyPr/>
          <a:lstStyle/>
          <a:p>
            <a:fld id="{47C2D830-FFD5-47AA-B4D9-9B323812D1FB}" type="slidenum">
              <a:rPr kumimoji="1" lang="ja-JP" altLang="en-US" smtClean="0"/>
              <a:t>6</a:t>
            </a:fld>
            <a:endParaRPr kumimoji="1" lang="ja-JP" altLang="en-US"/>
          </a:p>
        </p:txBody>
      </p:sp>
      <p:sp>
        <p:nvSpPr>
          <p:cNvPr id="5" name="正方形/長方形 4"/>
          <p:cNvSpPr/>
          <p:nvPr/>
        </p:nvSpPr>
        <p:spPr>
          <a:xfrm>
            <a:off x="468923" y="1677416"/>
            <a:ext cx="5248705" cy="3416320"/>
          </a:xfrm>
          <a:prstGeom prst="rect">
            <a:avLst/>
          </a:prstGeom>
        </p:spPr>
        <p:txBody>
          <a:bodyPr wrap="square">
            <a:spAutoFit/>
          </a:bodyPr>
          <a:lstStyle/>
          <a:p>
            <a:r>
              <a:rPr lang="en-US" altLang="ja-JP" dirty="0">
                <a:solidFill>
                  <a:prstClr val="black"/>
                </a:solidFill>
                <a:latin typeface="HG丸ｺﾞｼｯｸM-PRO" panose="020F0600000000000000" pitchFamily="50" charset="-128"/>
                <a:ea typeface="HG丸ｺﾞｼｯｸM-PRO" panose="020F0600000000000000" pitchFamily="50" charset="-128"/>
              </a:rPr>
              <a:t>3-1</a:t>
            </a:r>
            <a:r>
              <a:rPr lang="ja-JP" altLang="en-US" dirty="0">
                <a:solidFill>
                  <a:prstClr val="black"/>
                </a:solidFill>
                <a:latin typeface="HG丸ｺﾞｼｯｸM-PRO" panose="020F0600000000000000" pitchFamily="50" charset="-128"/>
                <a:ea typeface="HG丸ｺﾞｼｯｸM-PRO" panose="020F0600000000000000" pitchFamily="50" charset="-128"/>
              </a:rPr>
              <a:t>　感染症による世界的な国際会議の減少</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と回復（アジアの回復は遅れている）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r>
              <a:rPr lang="ja-JP" altLang="en-US" dirty="0">
                <a:solidFill>
                  <a:prstClr val="black"/>
                </a:solidFill>
                <a:latin typeface="HG丸ｺﾞｼｯｸM-PRO" panose="020F0600000000000000" pitchFamily="50" charset="-128"/>
                <a:ea typeface="HG丸ｺﾞｼｯｸM-PRO" panose="020F0600000000000000" pitchFamily="50" charset="-128"/>
              </a:rPr>
              <a:t>　</a:t>
            </a:r>
            <a:r>
              <a:rPr lang="en-US" altLang="ja-JP" dirty="0">
                <a:solidFill>
                  <a:prstClr val="black"/>
                </a:solidFill>
                <a:latin typeface="HG丸ｺﾞｼｯｸM-PRO" panose="020F0600000000000000" pitchFamily="50" charset="-128"/>
                <a:ea typeface="HG丸ｺﾞｼｯｸM-PRO" panose="020F0600000000000000" pitchFamily="50" charset="-128"/>
              </a:rPr>
              <a:t>2019</a:t>
            </a:r>
            <a:r>
              <a:rPr lang="ja-JP" altLang="en-US" dirty="0">
                <a:solidFill>
                  <a:prstClr val="black"/>
                </a:solidFill>
                <a:latin typeface="HG丸ｺﾞｼｯｸM-PRO" panose="020F0600000000000000" pitchFamily="50" charset="-128"/>
                <a:ea typeface="HG丸ｺﾞｼｯｸM-PRO" panose="020F0600000000000000" pitchFamily="50" charset="-128"/>
              </a:rPr>
              <a:t>年まで、国際会議の開催件数は、世界規模で堅調であった。しかし、</a:t>
            </a:r>
            <a:r>
              <a:rPr lang="en-US" altLang="ja-JP" dirty="0">
                <a:solidFill>
                  <a:prstClr val="black"/>
                </a:solidFill>
                <a:latin typeface="HG丸ｺﾞｼｯｸM-PRO" panose="020F0600000000000000" pitchFamily="50" charset="-128"/>
                <a:ea typeface="HG丸ｺﾞｼｯｸM-PRO" panose="020F0600000000000000" pitchFamily="50" charset="-128"/>
              </a:rPr>
              <a:t>2020</a:t>
            </a:r>
            <a:r>
              <a:rPr lang="ja-JP" altLang="en-US" dirty="0">
                <a:solidFill>
                  <a:prstClr val="black"/>
                </a:solidFill>
                <a:latin typeface="HG丸ｺﾞｼｯｸM-PRO" panose="020F0600000000000000" pitchFamily="50" charset="-128"/>
                <a:ea typeface="HG丸ｺﾞｼｯｸM-PRO" panose="020F0600000000000000" pitchFamily="50" charset="-128"/>
              </a:rPr>
              <a:t>年</a:t>
            </a:r>
            <a:r>
              <a:rPr lang="ja-JP" altLang="en-US" dirty="0">
                <a:latin typeface="HG丸ｺﾞｼｯｸM-PRO" panose="020F0600000000000000" pitchFamily="50" charset="-128"/>
                <a:ea typeface="HG丸ｺﾞｼｯｸM-PRO" panose="020F0600000000000000" pitchFamily="50" charset="-128"/>
              </a:rPr>
              <a:t>に入り、新型コロナが拡大すると、世界の国際会議開催件数は、従来の１割未満に減少した。</a:t>
            </a:r>
            <a:endParaRPr lang="en-US" altLang="ja-JP" dirty="0">
              <a:latin typeface="HG丸ｺﾞｼｯｸM-PRO" panose="020F0600000000000000" pitchFamily="50" charset="-128"/>
              <a:ea typeface="HG丸ｺﾞｼｯｸM-PRO" panose="020F0600000000000000" pitchFamily="50" charset="-128"/>
            </a:endParaRPr>
          </a:p>
          <a:p>
            <a:r>
              <a:rPr lang="en-US" altLang="ja-JP" dirty="0">
                <a:latin typeface="HG丸ｺﾞｼｯｸM-PRO" panose="020F0600000000000000" pitchFamily="50" charset="-128"/>
                <a:ea typeface="HG丸ｺﾞｼｯｸM-PRO" panose="020F0600000000000000" pitchFamily="50" charset="-128"/>
              </a:rPr>
              <a:t>2022</a:t>
            </a:r>
            <a:r>
              <a:rPr lang="ja-JP" altLang="en-US" dirty="0">
                <a:latin typeface="HG丸ｺﾞｼｯｸM-PRO" panose="020F0600000000000000" pitchFamily="50" charset="-128"/>
                <a:ea typeface="HG丸ｺﾞｼｯｸM-PRO" panose="020F0600000000000000" pitchFamily="50" charset="-128"/>
              </a:rPr>
              <a:t>年に入ると、</a:t>
            </a:r>
            <a:r>
              <a:rPr lang="en-US" altLang="ja-JP" dirty="0">
                <a:latin typeface="HG丸ｺﾞｼｯｸM-PRO" panose="020F0600000000000000" pitchFamily="50" charset="-128"/>
                <a:ea typeface="HG丸ｺﾞｼｯｸM-PRO" panose="020F0600000000000000" pitchFamily="50" charset="-128"/>
              </a:rPr>
              <a:t>2019</a:t>
            </a:r>
            <a:r>
              <a:rPr lang="ja-JP" altLang="en-US" dirty="0">
                <a:latin typeface="HG丸ｺﾞｼｯｸM-PRO" panose="020F0600000000000000" pitchFamily="50" charset="-128"/>
                <a:ea typeface="HG丸ｺﾞｼｯｸM-PRO" panose="020F0600000000000000" pitchFamily="50" charset="-128"/>
              </a:rPr>
              <a:t>年比で約</a:t>
            </a:r>
            <a:r>
              <a:rPr lang="en-US" altLang="ja-JP" dirty="0">
                <a:latin typeface="HG丸ｺﾞｼｯｸM-PRO" panose="020F0600000000000000" pitchFamily="50" charset="-128"/>
                <a:ea typeface="HG丸ｺﾞｼｯｸM-PRO" panose="020F0600000000000000" pitchFamily="50" charset="-128"/>
              </a:rPr>
              <a:t>6</a:t>
            </a:r>
            <a:r>
              <a:rPr lang="ja-JP" altLang="en-US" dirty="0">
                <a:latin typeface="HG丸ｺﾞｼｯｸM-PRO" panose="020F0600000000000000" pitchFamily="50" charset="-128"/>
                <a:ea typeface="HG丸ｺﾞｼｯｸM-PRO" panose="020F0600000000000000" pitchFamily="50" charset="-128"/>
              </a:rPr>
              <a:t>割</a:t>
            </a:r>
            <a:r>
              <a:rPr lang="ja-JP" altLang="en-US" dirty="0">
                <a:solidFill>
                  <a:prstClr val="black"/>
                </a:solidFill>
                <a:latin typeface="HG丸ｺﾞｼｯｸM-PRO" panose="020F0600000000000000" pitchFamily="50" charset="-128"/>
                <a:ea typeface="HG丸ｺﾞｼｯｸM-PRO" panose="020F0600000000000000" pitchFamily="50" charset="-128"/>
              </a:rPr>
              <a:t>まで回復し、地域別では、欧州で約</a:t>
            </a:r>
            <a:r>
              <a:rPr lang="en-US" altLang="ja-JP" dirty="0">
                <a:solidFill>
                  <a:prstClr val="black"/>
                </a:solidFill>
                <a:latin typeface="HG丸ｺﾞｼｯｸM-PRO" panose="020F0600000000000000" pitchFamily="50" charset="-128"/>
                <a:ea typeface="HG丸ｺﾞｼｯｸM-PRO" panose="020F0600000000000000" pitchFamily="50" charset="-128"/>
              </a:rPr>
              <a:t>8</a:t>
            </a:r>
            <a:r>
              <a:rPr lang="ja-JP" altLang="en-US" dirty="0">
                <a:solidFill>
                  <a:prstClr val="black"/>
                </a:solidFill>
                <a:latin typeface="HG丸ｺﾞｼｯｸM-PRO" panose="020F0600000000000000" pitchFamily="50" charset="-128"/>
                <a:ea typeface="HG丸ｺﾞｼｯｸM-PRO" panose="020F0600000000000000" pitchFamily="50" charset="-128"/>
              </a:rPr>
              <a:t>割、北米で約</a:t>
            </a:r>
            <a:r>
              <a:rPr lang="en-US" altLang="ja-JP" dirty="0">
                <a:solidFill>
                  <a:prstClr val="black"/>
                </a:solidFill>
                <a:latin typeface="HG丸ｺﾞｼｯｸM-PRO" panose="020F0600000000000000" pitchFamily="50" charset="-128"/>
                <a:ea typeface="HG丸ｺﾞｼｯｸM-PRO" panose="020F0600000000000000" pitchFamily="50" charset="-128"/>
              </a:rPr>
              <a:t>7</a:t>
            </a:r>
            <a:r>
              <a:rPr lang="ja-JP" altLang="en-US" dirty="0">
                <a:solidFill>
                  <a:prstClr val="black"/>
                </a:solidFill>
                <a:latin typeface="HG丸ｺﾞｼｯｸM-PRO" panose="020F0600000000000000" pitchFamily="50" charset="-128"/>
                <a:ea typeface="HG丸ｺﾞｼｯｸM-PRO" panose="020F0600000000000000" pitchFamily="50" charset="-128"/>
              </a:rPr>
              <a:t>割まで回復している。しかし、アジアでは約</a:t>
            </a:r>
            <a:r>
              <a:rPr lang="en-US" altLang="ja-JP" dirty="0">
                <a:solidFill>
                  <a:prstClr val="black"/>
                </a:solidFill>
                <a:latin typeface="HG丸ｺﾞｼｯｸM-PRO" panose="020F0600000000000000" pitchFamily="50" charset="-128"/>
                <a:ea typeface="HG丸ｺﾞｼｯｸM-PRO" panose="020F0600000000000000" pitchFamily="50" charset="-128"/>
              </a:rPr>
              <a:t>4</a:t>
            </a:r>
            <a:r>
              <a:rPr lang="ja-JP" altLang="en-US" dirty="0">
                <a:solidFill>
                  <a:prstClr val="black"/>
                </a:solidFill>
                <a:latin typeface="HG丸ｺﾞｼｯｸM-PRO" panose="020F0600000000000000" pitchFamily="50" charset="-128"/>
                <a:ea typeface="HG丸ｺﾞｼｯｸM-PRO" panose="020F0600000000000000" pitchFamily="50" charset="-128"/>
              </a:rPr>
              <a:t>割の回復にとどまっており、欧米に比較して回復が遅れている様子が見られる。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スライド番号プレースホルダー 10"/>
          <p:cNvSpPr txBox="1">
            <a:spLocks/>
          </p:cNvSpPr>
          <p:nvPr/>
        </p:nvSpPr>
        <p:spPr>
          <a:xfrm>
            <a:off x="6938682" y="5847362"/>
            <a:ext cx="503622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dirty="0">
                <a:solidFill>
                  <a:schemeClr val="tx1"/>
                </a:solidFill>
                <a:latin typeface="HG丸ｺﾞｼｯｸM-PRO" panose="020F0600000000000000" pitchFamily="50" charset="-128"/>
                <a:ea typeface="HG丸ｺﾞｼｯｸM-PRO" panose="020F0600000000000000" pitchFamily="50" charset="-128"/>
              </a:rPr>
              <a:t>出典　</a:t>
            </a:r>
            <a:r>
              <a:rPr lang="en-US" altLang="ja-JP" dirty="0">
                <a:solidFill>
                  <a:schemeClr val="tx1"/>
                </a:solidFill>
                <a:latin typeface="HG丸ｺﾞｼｯｸM-PRO" panose="020F0600000000000000" pitchFamily="50" charset="-128"/>
                <a:ea typeface="HG丸ｺﾞｼｯｸM-PRO" panose="020F0600000000000000" pitchFamily="50" charset="-128"/>
              </a:rPr>
              <a:t>JNTO2022</a:t>
            </a:r>
            <a:r>
              <a:rPr lang="ja-JP" altLang="en-US" dirty="0">
                <a:solidFill>
                  <a:schemeClr val="tx1"/>
                </a:solidFill>
                <a:latin typeface="HG丸ｺﾞｼｯｸM-PRO" panose="020F0600000000000000" pitchFamily="50" charset="-128"/>
                <a:ea typeface="HG丸ｺﾞｼｯｸM-PRO" panose="020F0600000000000000" pitchFamily="50" charset="-128"/>
              </a:rPr>
              <a:t>年国際会議統計（</a:t>
            </a:r>
            <a:r>
              <a:rPr lang="en-US" altLang="ja-JP" dirty="0">
                <a:solidFill>
                  <a:schemeClr val="tx1"/>
                </a:solidFill>
                <a:latin typeface="HG丸ｺﾞｼｯｸM-PRO" panose="020F0600000000000000" pitchFamily="50" charset="-128"/>
                <a:ea typeface="HG丸ｺﾞｼｯｸM-PRO" panose="020F0600000000000000" pitchFamily="50" charset="-128"/>
              </a:rPr>
              <a:t>ICCA</a:t>
            </a:r>
            <a:r>
              <a:rPr lang="ja-JP" altLang="en-US" dirty="0">
                <a:solidFill>
                  <a:schemeClr val="tx1"/>
                </a:solidFill>
                <a:latin typeface="HG丸ｺﾞｼｯｸM-PRO" panose="020F0600000000000000" pitchFamily="50" charset="-128"/>
                <a:ea typeface="HG丸ｺﾞｼｯｸM-PRO" panose="020F0600000000000000" pitchFamily="50" charset="-128"/>
              </a:rPr>
              <a:t>基準国際会議）　</a:t>
            </a:r>
          </a:p>
        </p:txBody>
      </p:sp>
      <p:pic>
        <p:nvPicPr>
          <p:cNvPr id="2" name="図 1">
            <a:extLst>
              <a:ext uri="{FF2B5EF4-FFF2-40B4-BE49-F238E27FC236}">
                <a16:creationId xmlns:a16="http://schemas.microsoft.com/office/drawing/2014/main" id="{358D3D9B-D017-4949-8EC9-5BDD0D06D911}"/>
              </a:ext>
            </a:extLst>
          </p:cNvPr>
          <p:cNvPicPr>
            <a:picLocks noChangeAspect="1"/>
          </p:cNvPicPr>
          <p:nvPr/>
        </p:nvPicPr>
        <p:blipFill>
          <a:blip r:embed="rId2"/>
          <a:stretch>
            <a:fillRect/>
          </a:stretch>
        </p:blipFill>
        <p:spPr>
          <a:xfrm>
            <a:off x="6010412" y="1323233"/>
            <a:ext cx="5627096" cy="4560203"/>
          </a:xfrm>
          <a:prstGeom prst="rect">
            <a:avLst/>
          </a:prstGeom>
        </p:spPr>
      </p:pic>
    </p:spTree>
    <p:extLst>
      <p:ext uri="{BB962C8B-B14F-4D97-AF65-F5344CB8AC3E}">
        <p14:creationId xmlns:p14="http://schemas.microsoft.com/office/powerpoint/2010/main" val="2689965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12192000" cy="644577"/>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8" name="コンテンツ プレースホルダー 2"/>
          <p:cNvSpPr txBox="1">
            <a:spLocks/>
          </p:cNvSpPr>
          <p:nvPr/>
        </p:nvSpPr>
        <p:spPr>
          <a:xfrm>
            <a:off x="468923" y="644577"/>
            <a:ext cx="11288882" cy="16676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800" dirty="0">
                <a:solidFill>
                  <a:prstClr val="black"/>
                </a:solidFill>
                <a:latin typeface="HG丸ｺﾞｼｯｸM-PRO" panose="020F0600000000000000" pitchFamily="50" charset="-128"/>
                <a:ea typeface="HG丸ｺﾞｼｯｸM-PRO" panose="020F0600000000000000" pitchFamily="50" charset="-128"/>
              </a:rPr>
              <a:t>3-2</a:t>
            </a:r>
            <a:r>
              <a:rPr lang="ja-JP" altLang="en-US" sz="1800" dirty="0">
                <a:solidFill>
                  <a:prstClr val="black"/>
                </a:solidFill>
                <a:latin typeface="HG丸ｺﾞｼｯｸM-PRO" panose="020F0600000000000000" pitchFamily="50" charset="-128"/>
                <a:ea typeface="HG丸ｺﾞｼｯｸM-PRO" panose="020F0600000000000000" pitchFamily="50" charset="-128"/>
              </a:rPr>
              <a:t>　日本における国際会議の開催状況（ハイブリッド会議の増加と回復の遅れ）</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ja-JP" altLang="en-US" sz="1800" dirty="0">
                <a:latin typeface="HG丸ｺﾞｼｯｸM-PRO" panose="020F0600000000000000" pitchFamily="50" charset="-128"/>
                <a:ea typeface="HG丸ｺﾞｼｯｸM-PRO" panose="020F0600000000000000" pitchFamily="50" charset="-128"/>
              </a:rPr>
              <a:t>新型コロナの影響</a:t>
            </a:r>
            <a:r>
              <a:rPr lang="ja-JP" altLang="en-US" sz="1800" dirty="0">
                <a:solidFill>
                  <a:prstClr val="black"/>
                </a:solidFill>
                <a:latin typeface="HG丸ｺﾞｼｯｸM-PRO" panose="020F0600000000000000" pitchFamily="50" charset="-128"/>
                <a:ea typeface="HG丸ｺﾞｼｯｸM-PRO" panose="020F0600000000000000" pitchFamily="50" charset="-128"/>
              </a:rPr>
              <a:t>により、日本においても国際会議の件数は大幅に減少した。</a:t>
            </a:r>
            <a:r>
              <a:rPr lang="en-US" altLang="ja-JP" sz="1800" dirty="0">
                <a:solidFill>
                  <a:prstClr val="black"/>
                </a:solidFill>
                <a:latin typeface="HG丸ｺﾞｼｯｸM-PRO" panose="020F0600000000000000" pitchFamily="50" charset="-128"/>
                <a:ea typeface="HG丸ｺﾞｼｯｸM-PRO" panose="020F0600000000000000" pitchFamily="50" charset="-128"/>
              </a:rPr>
              <a:t>2022</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年は、対面開催、ハイブリッド開催ともアジア大洋州地域で日本が１位となったが、</a:t>
            </a:r>
            <a:r>
              <a:rPr lang="en-US" altLang="ja-JP" sz="1800" dirty="0">
                <a:solidFill>
                  <a:prstClr val="black"/>
                </a:solidFill>
                <a:latin typeface="HG丸ｺﾞｼｯｸM-PRO" panose="020F0600000000000000" pitchFamily="50" charset="-128"/>
                <a:ea typeface="HG丸ｺﾞｼｯｸM-PRO" panose="020F0600000000000000" pitchFamily="50" charset="-128"/>
              </a:rPr>
              <a:t>2019</a:t>
            </a:r>
            <a:r>
              <a:rPr lang="ja-JP" altLang="en-US" sz="1800" dirty="0">
                <a:solidFill>
                  <a:prstClr val="black"/>
                </a:solidFill>
                <a:latin typeface="HG丸ｺﾞｼｯｸM-PRO" panose="020F0600000000000000" pitchFamily="50" charset="-128"/>
                <a:ea typeface="HG丸ｺﾞｼｯｸM-PRO" panose="020F0600000000000000" pitchFamily="50" charset="-128"/>
              </a:rPr>
              <a:t>年と比較した回復度合いは、約４割にとどまり、６割以上の回復を見せる韓国やシンガポールに比して遅れている。　</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スライド番号プレースホルダー 10"/>
          <p:cNvSpPr>
            <a:spLocks noGrp="1"/>
          </p:cNvSpPr>
          <p:nvPr>
            <p:ph type="sldNum" sz="quarter" idx="12"/>
          </p:nvPr>
        </p:nvSpPr>
        <p:spPr/>
        <p:txBody>
          <a:bodyPr/>
          <a:lstStyle/>
          <a:p>
            <a:fld id="{47C2D830-FFD5-47AA-B4D9-9B323812D1FB}" type="slidenum">
              <a:rPr kumimoji="1" lang="ja-JP" altLang="en-US" smtClean="0"/>
              <a:t>7</a:t>
            </a:fld>
            <a:endParaRPr kumimoji="1" lang="ja-JP" altLang="en-US"/>
          </a:p>
        </p:txBody>
      </p:sp>
      <p:graphicFrame>
        <p:nvGraphicFramePr>
          <p:cNvPr id="2" name="表 1"/>
          <p:cNvGraphicFramePr>
            <a:graphicFrameLocks noGrp="1"/>
          </p:cNvGraphicFramePr>
          <p:nvPr>
            <p:extLst>
              <p:ext uri="{D42A27DB-BD31-4B8C-83A1-F6EECF244321}">
                <p14:modId xmlns:p14="http://schemas.microsoft.com/office/powerpoint/2010/main" val="1639636170"/>
              </p:ext>
            </p:extLst>
          </p:nvPr>
        </p:nvGraphicFramePr>
        <p:xfrm>
          <a:off x="4256691" y="2753899"/>
          <a:ext cx="7693571" cy="2967036"/>
        </p:xfrm>
        <a:graphic>
          <a:graphicData uri="http://schemas.openxmlformats.org/drawingml/2006/table">
            <a:tbl>
              <a:tblPr firstRow="1" bandRow="1">
                <a:tableStyleId>{5C22544A-7EE6-4342-B048-85BDC9FD1C3A}</a:tableStyleId>
              </a:tblPr>
              <a:tblGrid>
                <a:gridCol w="626808">
                  <a:extLst>
                    <a:ext uri="{9D8B030D-6E8A-4147-A177-3AD203B41FA5}">
                      <a16:colId xmlns:a16="http://schemas.microsoft.com/office/drawing/2014/main" val="6499366"/>
                    </a:ext>
                  </a:extLst>
                </a:gridCol>
                <a:gridCol w="1637791">
                  <a:extLst>
                    <a:ext uri="{9D8B030D-6E8A-4147-A177-3AD203B41FA5}">
                      <a16:colId xmlns:a16="http://schemas.microsoft.com/office/drawing/2014/main" val="859716507"/>
                    </a:ext>
                  </a:extLst>
                </a:gridCol>
                <a:gridCol w="1046158">
                  <a:extLst>
                    <a:ext uri="{9D8B030D-6E8A-4147-A177-3AD203B41FA5}">
                      <a16:colId xmlns:a16="http://schemas.microsoft.com/office/drawing/2014/main" val="906447106"/>
                    </a:ext>
                  </a:extLst>
                </a:gridCol>
                <a:gridCol w="1159199">
                  <a:extLst>
                    <a:ext uri="{9D8B030D-6E8A-4147-A177-3AD203B41FA5}">
                      <a16:colId xmlns:a16="http://schemas.microsoft.com/office/drawing/2014/main" val="2673070848"/>
                    </a:ext>
                  </a:extLst>
                </a:gridCol>
                <a:gridCol w="908984">
                  <a:extLst>
                    <a:ext uri="{9D8B030D-6E8A-4147-A177-3AD203B41FA5}">
                      <a16:colId xmlns:a16="http://schemas.microsoft.com/office/drawing/2014/main" val="1065152097"/>
                    </a:ext>
                  </a:extLst>
                </a:gridCol>
                <a:gridCol w="1302459">
                  <a:extLst>
                    <a:ext uri="{9D8B030D-6E8A-4147-A177-3AD203B41FA5}">
                      <a16:colId xmlns:a16="http://schemas.microsoft.com/office/drawing/2014/main" val="2802023941"/>
                    </a:ext>
                  </a:extLst>
                </a:gridCol>
                <a:gridCol w="1012172">
                  <a:extLst>
                    <a:ext uri="{9D8B030D-6E8A-4147-A177-3AD203B41FA5}">
                      <a16:colId xmlns:a16="http://schemas.microsoft.com/office/drawing/2014/main" val="130145099"/>
                    </a:ext>
                  </a:extLst>
                </a:gridCol>
              </a:tblGrid>
              <a:tr h="289837">
                <a:tc rowSpan="2">
                  <a:txBody>
                    <a:bodyPr/>
                    <a:lstStyle/>
                    <a:p>
                      <a:pPr algn="ctr"/>
                      <a:r>
                        <a:rPr kumimoji="1" lang="ja-JP" altLang="en-US" sz="1400" dirty="0">
                          <a:solidFill>
                            <a:schemeClr val="tx1"/>
                          </a:solidFill>
                        </a:rPr>
                        <a:t>順位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kumimoji="1" lang="ja-JP" altLang="en-US" sz="1400" dirty="0">
                          <a:solidFill>
                            <a:schemeClr val="tx1"/>
                          </a:solidFill>
                        </a:rPr>
                        <a:t>国・地域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kumimoji="1" lang="en-US" altLang="ja-JP" sz="1400" dirty="0">
                          <a:solidFill>
                            <a:schemeClr val="tx1"/>
                          </a:solidFill>
                        </a:rPr>
                        <a:t>2022</a:t>
                      </a:r>
                      <a:r>
                        <a:rPr kumimoji="1" lang="ja-JP" altLang="en-US" sz="1400" dirty="0">
                          <a:solidFill>
                            <a:schemeClr val="tx1"/>
                          </a:solidFill>
                        </a:rPr>
                        <a:t>年国際会議開催件数（ａ）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kumimoji="1" lang="en-US" altLang="ja-JP" sz="1400" dirty="0">
                          <a:solidFill>
                            <a:schemeClr val="tx1"/>
                          </a:solidFill>
                        </a:rPr>
                        <a:t>2019</a:t>
                      </a:r>
                      <a:r>
                        <a:rPr kumimoji="1" lang="ja-JP" altLang="en-US" sz="1400" dirty="0">
                          <a:solidFill>
                            <a:schemeClr val="tx1"/>
                          </a:solidFill>
                        </a:rPr>
                        <a:t>年件数</a:t>
                      </a:r>
                      <a:endParaRPr kumimoji="1" lang="en-US" altLang="ja-JP" sz="1400" dirty="0">
                        <a:solidFill>
                          <a:schemeClr val="tx1"/>
                        </a:solidFill>
                      </a:endParaRPr>
                    </a:p>
                    <a:p>
                      <a:pPr algn="ctr"/>
                      <a:r>
                        <a:rPr kumimoji="1" lang="ja-JP" altLang="en-US" sz="1400" dirty="0">
                          <a:solidFill>
                            <a:schemeClr val="tx1"/>
                          </a:solidFill>
                        </a:rPr>
                        <a:t>（</a:t>
                      </a:r>
                      <a:r>
                        <a:rPr kumimoji="1" lang="en-US" altLang="ja-JP" sz="1400" dirty="0">
                          <a:solidFill>
                            <a:schemeClr val="tx1"/>
                          </a:solidFill>
                        </a:rPr>
                        <a:t>b</a:t>
                      </a:r>
                      <a:r>
                        <a:rPr kumimoji="1" lang="ja-JP" altLang="en-US" sz="140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a:r>
                        <a:rPr kumimoji="1" lang="ja-JP" altLang="en-US" sz="1400" dirty="0">
                          <a:solidFill>
                            <a:schemeClr val="tx1"/>
                          </a:solidFill>
                        </a:rPr>
                        <a:t>回復率</a:t>
                      </a:r>
                      <a:endParaRPr kumimoji="1" lang="en-US" altLang="ja-JP" sz="1400" dirty="0">
                        <a:solidFill>
                          <a:schemeClr val="tx1"/>
                        </a:solidFill>
                      </a:endParaRPr>
                    </a:p>
                    <a:p>
                      <a:pPr algn="ctr"/>
                      <a:r>
                        <a:rPr kumimoji="1" lang="en-US" altLang="ja-JP" sz="1400" dirty="0">
                          <a:solidFill>
                            <a:schemeClr val="tx1"/>
                          </a:solidFill>
                        </a:rPr>
                        <a:t>a/b</a:t>
                      </a:r>
                      <a:endParaRPr kumimoji="1" lang="ja-JP"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69734759"/>
                  </a:ext>
                </a:extLst>
              </a:tr>
              <a:tr h="550691">
                <a:tc v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kumimoji="1" lang="ja-JP"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400" dirty="0">
                          <a:solidFill>
                            <a:schemeClr val="tx1"/>
                          </a:solidFill>
                        </a:rPr>
                        <a:t>対面開催</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200" dirty="0">
                          <a:solidFill>
                            <a:schemeClr val="tx1"/>
                          </a:solidFill>
                        </a:rPr>
                        <a:t>ハイブリッド</a:t>
                      </a:r>
                      <a:r>
                        <a:rPr kumimoji="1" lang="ja-JP" altLang="en-US" sz="1200" u="none" dirty="0">
                          <a:solidFill>
                            <a:schemeClr val="tx1"/>
                          </a:solidFill>
                        </a:rPr>
                        <a:t>開催</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400" dirty="0">
                          <a:solidFill>
                            <a:schemeClr val="tx1"/>
                          </a:solidFill>
                        </a:rPr>
                        <a:t>合計</a:t>
                      </a:r>
                      <a:endParaRPr kumimoji="1" lang="en-US" altLang="ja-JP"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73338964"/>
                  </a:ext>
                </a:extLst>
              </a:tr>
              <a:tr h="422309">
                <a:tc>
                  <a:txBody>
                    <a:bodyPr/>
                    <a:lstStyle/>
                    <a:p>
                      <a:pPr algn="r"/>
                      <a:r>
                        <a:rPr kumimoji="1" lang="en-US" altLang="ja-JP" sz="1600" dirty="0"/>
                        <a:t>1</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t>日本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147</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228</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530</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43.0</a:t>
                      </a:r>
                      <a:r>
                        <a:rPr kumimoji="1" lang="ja-JP" alt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7129671"/>
                  </a:ext>
                </a:extLst>
              </a:tr>
              <a:tr h="422309">
                <a:tc>
                  <a:txBody>
                    <a:bodyPr/>
                    <a:lstStyle/>
                    <a:p>
                      <a:pPr algn="r"/>
                      <a:r>
                        <a:rPr kumimoji="1" lang="en-US" altLang="ja-JP" sz="1600" dirty="0"/>
                        <a:t>2</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t>韓国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77</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85</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162</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253</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64.0</a:t>
                      </a:r>
                      <a:r>
                        <a:rPr kumimoji="1" lang="ja-JP" alt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727621"/>
                  </a:ext>
                </a:extLst>
              </a:tr>
              <a:tr h="422309">
                <a:tc>
                  <a:txBody>
                    <a:bodyPr/>
                    <a:lstStyle/>
                    <a:p>
                      <a:pPr algn="r"/>
                      <a:r>
                        <a:rPr kumimoji="1" lang="en-US" altLang="ja-JP" sz="1600" dirty="0"/>
                        <a:t>3</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t>オーストラリア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76</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42</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118</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275</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42.9</a:t>
                      </a:r>
                      <a:r>
                        <a:rPr kumimoji="1" lang="ja-JP" alt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1192158"/>
                  </a:ext>
                </a:extLst>
              </a:tr>
              <a:tr h="422309">
                <a:tc>
                  <a:txBody>
                    <a:bodyPr/>
                    <a:lstStyle/>
                    <a:p>
                      <a:pPr algn="r"/>
                      <a:r>
                        <a:rPr kumimoji="1" lang="en-US" altLang="ja-JP" sz="1600" dirty="0"/>
                        <a:t>4</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t>中国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29</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80</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109</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545</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20.0</a:t>
                      </a:r>
                      <a:r>
                        <a:rPr kumimoji="1" lang="ja-JP" alt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09189760"/>
                  </a:ext>
                </a:extLst>
              </a:tr>
              <a:tr h="422309">
                <a:tc>
                  <a:txBody>
                    <a:bodyPr/>
                    <a:lstStyle/>
                    <a:p>
                      <a:pPr algn="r"/>
                      <a:r>
                        <a:rPr kumimoji="1" lang="en-US" altLang="ja-JP" sz="1600" dirty="0"/>
                        <a:t>5</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600" dirty="0"/>
                        <a:t>シンガポール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70</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31</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101</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152</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600" dirty="0"/>
                        <a:t>66.4</a:t>
                      </a:r>
                      <a:r>
                        <a:rPr kumimoji="1" lang="ja-JP" alt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2495672"/>
                  </a:ext>
                </a:extLst>
              </a:tr>
            </a:tbl>
          </a:graphicData>
        </a:graphic>
      </p:graphicFrame>
      <p:sp>
        <p:nvSpPr>
          <p:cNvPr id="3" name="テキスト ボックス 2"/>
          <p:cNvSpPr txBox="1"/>
          <p:nvPr/>
        </p:nvSpPr>
        <p:spPr>
          <a:xfrm>
            <a:off x="5256456" y="2302692"/>
            <a:ext cx="5694040" cy="369332"/>
          </a:xfrm>
          <a:prstGeom prst="rect">
            <a:avLst/>
          </a:prstGeom>
          <a:noFill/>
        </p:spPr>
        <p:txBody>
          <a:bodyPr wrap="square" rtlCol="0">
            <a:spAutoFit/>
          </a:bodyPr>
          <a:lstStyle/>
          <a:p>
            <a:r>
              <a:rPr kumimoji="1" lang="en-US" altLang="ja-JP" b="1" dirty="0">
                <a:latin typeface="HG丸ｺﾞｼｯｸM-PRO" panose="020F0600000000000000" pitchFamily="50" charset="-128"/>
                <a:ea typeface="HG丸ｺﾞｼｯｸM-PRO" panose="020F0600000000000000" pitchFamily="50" charset="-128"/>
              </a:rPr>
              <a:t>2022</a:t>
            </a:r>
            <a:r>
              <a:rPr kumimoji="1" lang="ja-JP" altLang="en-US" b="1" dirty="0">
                <a:latin typeface="HG丸ｺﾞｼｯｸM-PRO" panose="020F0600000000000000" pitchFamily="50" charset="-128"/>
                <a:ea typeface="HG丸ｺﾞｼｯｸM-PRO" panose="020F0600000000000000" pitchFamily="50" charset="-128"/>
              </a:rPr>
              <a:t>年アジア大洋州における国際会議開催件数</a:t>
            </a:r>
          </a:p>
        </p:txBody>
      </p:sp>
      <p:sp>
        <p:nvSpPr>
          <p:cNvPr id="12" name="スライド番号プレースホルダー 10"/>
          <p:cNvSpPr txBox="1">
            <a:spLocks/>
          </p:cNvSpPr>
          <p:nvPr/>
        </p:nvSpPr>
        <p:spPr>
          <a:xfrm>
            <a:off x="6453353" y="5705974"/>
            <a:ext cx="549691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dirty="0">
                <a:solidFill>
                  <a:schemeClr val="tx1"/>
                </a:solidFill>
                <a:latin typeface="HG丸ｺﾞｼｯｸM-PRO" panose="020F0600000000000000" pitchFamily="50" charset="-128"/>
                <a:ea typeface="HG丸ｺﾞｼｯｸM-PRO" panose="020F0600000000000000" pitchFamily="50" charset="-128"/>
              </a:rPr>
              <a:t>出典　</a:t>
            </a:r>
            <a:r>
              <a:rPr lang="en-US" altLang="ja-JP" dirty="0">
                <a:solidFill>
                  <a:schemeClr val="tx1"/>
                </a:solidFill>
                <a:latin typeface="HG丸ｺﾞｼｯｸM-PRO" panose="020F0600000000000000" pitchFamily="50" charset="-128"/>
                <a:ea typeface="HG丸ｺﾞｼｯｸM-PRO" panose="020F0600000000000000" pitchFamily="50" charset="-128"/>
              </a:rPr>
              <a:t>JNTO2022</a:t>
            </a:r>
            <a:r>
              <a:rPr lang="ja-JP" altLang="en-US" dirty="0">
                <a:solidFill>
                  <a:schemeClr val="tx1"/>
                </a:solidFill>
                <a:latin typeface="HG丸ｺﾞｼｯｸM-PRO" panose="020F0600000000000000" pitchFamily="50" charset="-128"/>
                <a:ea typeface="HG丸ｺﾞｼｯｸM-PRO" panose="020F0600000000000000" pitchFamily="50" charset="-128"/>
              </a:rPr>
              <a:t>年国際会議統計から作成</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dirty="0">
                <a:solidFill>
                  <a:schemeClr val="tx1"/>
                </a:solidFill>
                <a:latin typeface="HG丸ｺﾞｼｯｸM-PRO" panose="020F0600000000000000" pitchFamily="50" charset="-128"/>
                <a:ea typeface="HG丸ｺﾞｼｯｸM-PRO" panose="020F0600000000000000" pitchFamily="50" charset="-128"/>
              </a:rPr>
              <a:t>　　　（</a:t>
            </a:r>
            <a:r>
              <a:rPr lang="en-US" altLang="ja-JP" dirty="0">
                <a:solidFill>
                  <a:schemeClr val="tx1"/>
                </a:solidFill>
                <a:latin typeface="HG丸ｺﾞｼｯｸM-PRO" panose="020F0600000000000000" pitchFamily="50" charset="-128"/>
                <a:ea typeface="HG丸ｺﾞｼｯｸM-PRO" panose="020F0600000000000000" pitchFamily="50" charset="-128"/>
              </a:rPr>
              <a:t>ICCA</a:t>
            </a:r>
            <a:r>
              <a:rPr lang="ja-JP" altLang="en-US" dirty="0">
                <a:solidFill>
                  <a:schemeClr val="tx1"/>
                </a:solidFill>
                <a:latin typeface="HG丸ｺﾞｼｯｸM-PRO" panose="020F0600000000000000" pitchFamily="50" charset="-128"/>
                <a:ea typeface="HG丸ｺﾞｼｯｸM-PRO" panose="020F0600000000000000" pitchFamily="50" charset="-128"/>
              </a:rPr>
              <a:t>基準国際会議）</a:t>
            </a:r>
          </a:p>
        </p:txBody>
      </p:sp>
      <p:sp>
        <p:nvSpPr>
          <p:cNvPr id="4" name="正方形/長方形 3"/>
          <p:cNvSpPr/>
          <p:nvPr/>
        </p:nvSpPr>
        <p:spPr>
          <a:xfrm>
            <a:off x="618570" y="2302692"/>
            <a:ext cx="3438762" cy="369332"/>
          </a:xfrm>
          <a:prstGeom prst="rect">
            <a:avLst/>
          </a:prstGeom>
        </p:spPr>
        <p:txBody>
          <a:bodyPr wrap="none">
            <a:spAutoFit/>
          </a:bodyPr>
          <a:lstStyle/>
          <a:p>
            <a:r>
              <a:rPr lang="ja-JP" altLang="en-US" b="1" dirty="0">
                <a:latin typeface="HG丸ｺﾞｼｯｸM-PRO" panose="020F0600000000000000" pitchFamily="50" charset="-128"/>
                <a:ea typeface="HG丸ｺﾞｼｯｸM-PRO" panose="020F0600000000000000" pitchFamily="50" charset="-128"/>
              </a:rPr>
              <a:t>日本における国際会議開催件数</a:t>
            </a:r>
          </a:p>
        </p:txBody>
      </p:sp>
      <p:sp>
        <p:nvSpPr>
          <p:cNvPr id="14" name="テキスト ボックス 13"/>
          <p:cNvSpPr txBox="1"/>
          <p:nvPr/>
        </p:nvSpPr>
        <p:spPr>
          <a:xfrm>
            <a:off x="647475" y="5428975"/>
            <a:ext cx="588579" cy="276999"/>
          </a:xfrm>
          <a:prstGeom prst="rect">
            <a:avLst/>
          </a:prstGeom>
          <a:noFill/>
        </p:spPr>
        <p:txBody>
          <a:bodyPr wrap="square" rtlCol="0">
            <a:spAutoFit/>
          </a:bodyPr>
          <a:lstStyle/>
          <a:p>
            <a:r>
              <a:rPr kumimoji="1" lang="ja-JP" altLang="en-US" sz="1200" dirty="0"/>
              <a:t>暦年</a:t>
            </a:r>
          </a:p>
        </p:txBody>
      </p:sp>
      <p:sp>
        <p:nvSpPr>
          <p:cNvPr id="5" name="スライド番号プレースホルダー 10">
            <a:extLst>
              <a:ext uri="{FF2B5EF4-FFF2-40B4-BE49-F238E27FC236}">
                <a16:creationId xmlns:a16="http://schemas.microsoft.com/office/drawing/2014/main" id="{58FE6E82-B8AF-3F0C-5CEF-CEDBF01268E1}"/>
              </a:ext>
            </a:extLst>
          </p:cNvPr>
          <p:cNvSpPr txBox="1">
            <a:spLocks/>
          </p:cNvSpPr>
          <p:nvPr/>
        </p:nvSpPr>
        <p:spPr>
          <a:xfrm>
            <a:off x="860153" y="5686529"/>
            <a:ext cx="2955595" cy="472192"/>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dirty="0">
                <a:solidFill>
                  <a:schemeClr val="tx1"/>
                </a:solidFill>
                <a:latin typeface="HG丸ｺﾞｼｯｸM-PRO" panose="020F0600000000000000" pitchFamily="50" charset="-128"/>
                <a:ea typeface="HG丸ｺﾞｼｯｸM-PRO" panose="020F0600000000000000" pitchFamily="50" charset="-128"/>
              </a:rPr>
              <a:t>出典　</a:t>
            </a:r>
            <a:r>
              <a:rPr lang="en-US" altLang="ja-JP" dirty="0">
                <a:solidFill>
                  <a:schemeClr val="tx1"/>
                </a:solidFill>
                <a:latin typeface="HG丸ｺﾞｼｯｸM-PRO" panose="020F0600000000000000" pitchFamily="50" charset="-128"/>
                <a:ea typeface="HG丸ｺﾞｼｯｸM-PRO" panose="020F0600000000000000" pitchFamily="50" charset="-128"/>
              </a:rPr>
              <a:t>JNTO2022</a:t>
            </a:r>
            <a:r>
              <a:rPr lang="ja-JP" altLang="en-US" dirty="0">
                <a:solidFill>
                  <a:schemeClr val="tx1"/>
                </a:solidFill>
                <a:latin typeface="HG丸ｺﾞｼｯｸM-PRO" panose="020F0600000000000000" pitchFamily="50" charset="-128"/>
                <a:ea typeface="HG丸ｺﾞｼｯｸM-PRO" panose="020F0600000000000000" pitchFamily="50" charset="-128"/>
              </a:rPr>
              <a:t>年国際会議統計</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a:p>
            <a:pPr algn="l"/>
            <a:r>
              <a:rPr lang="ja-JP" altLang="en-US" dirty="0">
                <a:solidFill>
                  <a:schemeClr val="tx1"/>
                </a:solidFill>
                <a:latin typeface="HG丸ｺﾞｼｯｸM-PRO" panose="020F0600000000000000" pitchFamily="50" charset="-128"/>
                <a:ea typeface="HG丸ｺﾞｼｯｸM-PRO" panose="020F0600000000000000" pitchFamily="50" charset="-128"/>
              </a:rPr>
              <a:t>（</a:t>
            </a:r>
            <a:r>
              <a:rPr lang="en-US" altLang="ja-JP" dirty="0">
                <a:solidFill>
                  <a:schemeClr val="tx1"/>
                </a:solidFill>
                <a:latin typeface="HG丸ｺﾞｼｯｸM-PRO" panose="020F0600000000000000" pitchFamily="50" charset="-128"/>
                <a:ea typeface="HG丸ｺﾞｼｯｸM-PRO" panose="020F0600000000000000" pitchFamily="50" charset="-128"/>
              </a:rPr>
              <a:t>ICCA</a:t>
            </a:r>
            <a:r>
              <a:rPr lang="ja-JP" altLang="en-US" dirty="0">
                <a:solidFill>
                  <a:schemeClr val="tx1"/>
                </a:solidFill>
                <a:latin typeface="HG丸ｺﾞｼｯｸM-PRO" panose="020F0600000000000000" pitchFamily="50" charset="-128"/>
                <a:ea typeface="HG丸ｺﾞｼｯｸM-PRO" panose="020F0600000000000000" pitchFamily="50" charset="-128"/>
              </a:rPr>
              <a:t>基準国際会議）　</a:t>
            </a:r>
          </a:p>
        </p:txBody>
      </p:sp>
      <p:pic>
        <p:nvPicPr>
          <p:cNvPr id="7" name="図 6">
            <a:extLst>
              <a:ext uri="{FF2B5EF4-FFF2-40B4-BE49-F238E27FC236}">
                <a16:creationId xmlns:a16="http://schemas.microsoft.com/office/drawing/2014/main" id="{941D9D6A-4E64-4247-87FD-0AF75564D92F}"/>
              </a:ext>
            </a:extLst>
          </p:cNvPr>
          <p:cNvPicPr>
            <a:picLocks noChangeAspect="1"/>
          </p:cNvPicPr>
          <p:nvPr/>
        </p:nvPicPr>
        <p:blipFill>
          <a:blip r:embed="rId2"/>
          <a:stretch>
            <a:fillRect/>
          </a:stretch>
        </p:blipFill>
        <p:spPr>
          <a:xfrm>
            <a:off x="647475" y="2672024"/>
            <a:ext cx="3596952" cy="2962913"/>
          </a:xfrm>
          <a:prstGeom prst="rect">
            <a:avLst/>
          </a:prstGeom>
        </p:spPr>
      </p:pic>
    </p:spTree>
    <p:extLst>
      <p:ext uri="{BB962C8B-B14F-4D97-AF65-F5344CB8AC3E}">
        <p14:creationId xmlns:p14="http://schemas.microsoft.com/office/powerpoint/2010/main" val="1233826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12192000" cy="644577"/>
          </a:xfrm>
          <a:prstGeom prst="rect">
            <a:avLst/>
          </a:prstGeom>
          <a:solidFill>
            <a:srgbClr val="00206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200" b="1" dirty="0">
                <a:solidFill>
                  <a:schemeClr val="bg1"/>
                </a:solidFill>
                <a:latin typeface="+mn-ea"/>
                <a:ea typeface="+mn-ea"/>
              </a:rPr>
              <a:t>Ⅱ</a:t>
            </a:r>
            <a:r>
              <a:rPr lang="ja-JP" altLang="en-US" sz="3200" b="1" dirty="0">
                <a:solidFill>
                  <a:schemeClr val="bg1"/>
                </a:solidFill>
                <a:latin typeface="+mn-ea"/>
                <a:ea typeface="+mn-ea"/>
              </a:rPr>
              <a:t>環境の変化と当社の取組み</a:t>
            </a:r>
          </a:p>
        </p:txBody>
      </p:sp>
      <p:sp>
        <p:nvSpPr>
          <p:cNvPr id="11" name="スライド番号プレースホルダー 10"/>
          <p:cNvSpPr>
            <a:spLocks noGrp="1"/>
          </p:cNvSpPr>
          <p:nvPr>
            <p:ph type="sldNum" sz="quarter" idx="12"/>
          </p:nvPr>
        </p:nvSpPr>
        <p:spPr/>
        <p:txBody>
          <a:bodyPr/>
          <a:lstStyle/>
          <a:p>
            <a:fld id="{47C2D830-FFD5-47AA-B4D9-9B323812D1FB}" type="slidenum">
              <a:rPr kumimoji="1" lang="ja-JP" altLang="en-US" smtClean="0"/>
              <a:t>8</a:t>
            </a:fld>
            <a:endParaRPr kumimoji="1" lang="ja-JP" altLang="en-US"/>
          </a:p>
        </p:txBody>
      </p:sp>
      <p:sp>
        <p:nvSpPr>
          <p:cNvPr id="7" name="コンテンツ プレースホルダー 2"/>
          <p:cNvSpPr txBox="1">
            <a:spLocks/>
          </p:cNvSpPr>
          <p:nvPr/>
        </p:nvSpPr>
        <p:spPr>
          <a:xfrm>
            <a:off x="6750199" y="2477168"/>
            <a:ext cx="5007606" cy="31101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200" dirty="0">
                <a:solidFill>
                  <a:prstClr val="black"/>
                </a:solidFill>
                <a:latin typeface="HG丸ｺﾞｼｯｸM-PRO" panose="020F0600000000000000" pitchFamily="50" charset="-128"/>
                <a:ea typeface="HG丸ｺﾞｼｯｸM-PRO" panose="020F0600000000000000" pitchFamily="50" charset="-128"/>
              </a:rPr>
              <a:t>*当初国際会議として申し込みがあった催事について最終的な開催形態をグラフ化したもの（国内会議として開催されたものを含む。）。</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200" dirty="0">
                <a:solidFill>
                  <a:prstClr val="black"/>
                </a:solidFill>
                <a:latin typeface="HG丸ｺﾞｼｯｸM-PRO" panose="020F0600000000000000" pitchFamily="50" charset="-128"/>
                <a:ea typeface="HG丸ｺﾞｼｯｸM-PRO" panose="020F0600000000000000" pitchFamily="50" charset="-128"/>
              </a:rPr>
              <a:t>開催形態の区分</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200" dirty="0">
                <a:solidFill>
                  <a:prstClr val="black"/>
                </a:solidFill>
                <a:latin typeface="HG丸ｺﾞｼｯｸM-PRO" panose="020F0600000000000000" pitchFamily="50" charset="-128"/>
                <a:ea typeface="HG丸ｺﾞｼｯｸM-PRO" panose="020F0600000000000000" pitchFamily="50" charset="-128"/>
              </a:rPr>
              <a:t>①リアル</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200" dirty="0">
                <a:solidFill>
                  <a:prstClr val="black"/>
                </a:solidFill>
                <a:latin typeface="HG丸ｺﾞｼｯｸM-PRO" panose="020F0600000000000000" pitchFamily="50" charset="-128"/>
                <a:ea typeface="HG丸ｺﾞｼｯｸM-PRO" panose="020F0600000000000000" pitchFamily="50" charset="-128"/>
              </a:rPr>
              <a:t>　参加者が実際に現地に出席する</a:t>
            </a:r>
            <a:r>
              <a:rPr lang="en-US" altLang="ja-JP" sz="12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200" dirty="0">
                <a:solidFill>
                  <a:prstClr val="black"/>
                </a:solidFill>
                <a:latin typeface="HG丸ｺﾞｼｯｸM-PRO" panose="020F0600000000000000" pitchFamily="50" charset="-128"/>
                <a:ea typeface="HG丸ｺﾞｼｯｸM-PRO" panose="020F0600000000000000" pitchFamily="50" charset="-128"/>
              </a:rPr>
              <a:t>の形態</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200" dirty="0">
                <a:solidFill>
                  <a:prstClr val="black"/>
                </a:solidFill>
                <a:latin typeface="HG丸ｺﾞｼｯｸM-PRO" panose="020F0600000000000000" pitchFamily="50" charset="-128"/>
                <a:ea typeface="HG丸ｺﾞｼｯｸM-PRO" panose="020F0600000000000000" pitchFamily="50" charset="-128"/>
              </a:rPr>
              <a:t>②ハイブリッド</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200" dirty="0">
                <a:solidFill>
                  <a:prstClr val="black"/>
                </a:solidFill>
                <a:latin typeface="HG丸ｺﾞｼｯｸM-PRO" panose="020F0600000000000000" pitchFamily="50" charset="-128"/>
                <a:ea typeface="HG丸ｺﾞｼｯｸM-PRO" panose="020F0600000000000000" pitchFamily="50" charset="-128"/>
              </a:rPr>
              <a:t>　現地参加者とオンライン参加者が同時に存在する</a:t>
            </a:r>
            <a:r>
              <a:rPr lang="en-US" altLang="ja-JP" sz="12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200" dirty="0">
                <a:solidFill>
                  <a:prstClr val="black"/>
                </a:solidFill>
                <a:latin typeface="HG丸ｺﾞｼｯｸM-PRO" panose="020F0600000000000000" pitchFamily="50" charset="-128"/>
                <a:ea typeface="HG丸ｺﾞｼｯｸM-PRO" panose="020F0600000000000000" pitchFamily="50" charset="-128"/>
              </a:rPr>
              <a:t>の形態。</a:t>
            </a:r>
          </a:p>
          <a:p>
            <a:pPr marL="0" indent="0">
              <a:lnSpc>
                <a:spcPct val="100000"/>
              </a:lnSpc>
              <a:spcBef>
                <a:spcPts val="0"/>
              </a:spcBef>
              <a:buNone/>
            </a:pP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200" dirty="0">
                <a:solidFill>
                  <a:prstClr val="black"/>
                </a:solidFill>
                <a:latin typeface="HG丸ｺﾞｼｯｸM-PRO" panose="020F0600000000000000" pitchFamily="50" charset="-128"/>
                <a:ea typeface="HG丸ｺﾞｼｯｸM-PRO" panose="020F0600000000000000" pitchFamily="50" charset="-128"/>
              </a:rPr>
              <a:t>③オンライン</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200" dirty="0">
                <a:solidFill>
                  <a:prstClr val="black"/>
                </a:solidFill>
                <a:latin typeface="HG丸ｺﾞｼｯｸM-PRO" panose="020F0600000000000000" pitchFamily="50" charset="-128"/>
                <a:ea typeface="HG丸ｺﾞｼｯｸM-PRO" panose="020F0600000000000000" pitchFamily="50" charset="-128"/>
              </a:rPr>
              <a:t>　テレビ会議システムなどオンライン技術を活用して開催される</a:t>
            </a:r>
            <a:r>
              <a:rPr lang="en-US" altLang="ja-JP" sz="1200" dirty="0">
                <a:solidFill>
                  <a:prstClr val="black"/>
                </a:solidFill>
                <a:latin typeface="HG丸ｺﾞｼｯｸM-PRO" panose="020F0600000000000000" pitchFamily="50" charset="-128"/>
                <a:ea typeface="HG丸ｺﾞｼｯｸM-PRO" panose="020F0600000000000000" pitchFamily="50" charset="-128"/>
              </a:rPr>
              <a:t>MICE</a:t>
            </a:r>
            <a:r>
              <a:rPr lang="ja-JP" altLang="en-US" sz="1200" dirty="0">
                <a:solidFill>
                  <a:prstClr val="black"/>
                </a:solidFill>
                <a:latin typeface="HG丸ｺﾞｼｯｸM-PRO" panose="020F0600000000000000" pitchFamily="50" charset="-128"/>
                <a:ea typeface="HG丸ｺﾞｼｯｸM-PRO" panose="020F0600000000000000" pitchFamily="50" charset="-128"/>
              </a:rPr>
              <a:t>　</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1200" dirty="0">
                <a:solidFill>
                  <a:prstClr val="black"/>
                </a:solidFill>
                <a:latin typeface="HG丸ｺﾞｼｯｸM-PRO" panose="020F0600000000000000" pitchFamily="50" charset="-128"/>
                <a:ea typeface="HG丸ｺﾞｼｯｸM-PRO" panose="020F0600000000000000" pitchFamily="50" charset="-128"/>
              </a:rPr>
              <a:t>　の形態。</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コンテンツ プレースホルダー 2"/>
          <p:cNvSpPr txBox="1">
            <a:spLocks/>
          </p:cNvSpPr>
          <p:nvPr/>
        </p:nvSpPr>
        <p:spPr>
          <a:xfrm>
            <a:off x="468923" y="644577"/>
            <a:ext cx="11288882" cy="16676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2000"/>
              </a:lnSpc>
              <a:spcBef>
                <a:spcPts val="0"/>
              </a:spcBef>
              <a:buNone/>
            </a:pPr>
            <a:r>
              <a:rPr lang="en-US" altLang="ja-JP" sz="1800" dirty="0">
                <a:solidFill>
                  <a:prstClr val="black"/>
                </a:solidFill>
                <a:latin typeface="HG丸ｺﾞｼｯｸM-PRO" panose="020F0600000000000000" pitchFamily="50" charset="-128"/>
                <a:ea typeface="HG丸ｺﾞｼｯｸM-PRO" panose="020F0600000000000000" pitchFamily="50" charset="-128"/>
              </a:rPr>
              <a:t>3-3 </a:t>
            </a:r>
            <a:r>
              <a:rPr lang="ja-JP" altLang="en-US" sz="1800" dirty="0">
                <a:solidFill>
                  <a:prstClr val="black"/>
                </a:solidFill>
                <a:latin typeface="HG丸ｺﾞｼｯｸM-PRO" panose="020F0600000000000000" pitchFamily="50" charset="-128"/>
                <a:ea typeface="HG丸ｺﾞｼｯｸM-PRO" panose="020F0600000000000000" pitchFamily="50" charset="-128"/>
              </a:rPr>
              <a:t>当会議場における国際会議の開催状況</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ts val="2000"/>
              </a:lnSpc>
              <a:spcBef>
                <a:spcPts val="0"/>
              </a:spcBef>
              <a:buNone/>
            </a:pP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a:p>
            <a:pPr marL="0" indent="0">
              <a:lnSpc>
                <a:spcPts val="2000"/>
              </a:lnSpc>
              <a:spcBef>
                <a:spcPts val="0"/>
              </a:spcBef>
              <a:buNone/>
            </a:pPr>
            <a:r>
              <a:rPr lang="ja-JP" altLang="en-US" sz="1800" dirty="0">
                <a:solidFill>
                  <a:prstClr val="black"/>
                </a:solidFill>
                <a:latin typeface="HG丸ｺﾞｼｯｸM-PRO" panose="020F0600000000000000" pitchFamily="50" charset="-128"/>
                <a:ea typeface="HG丸ｺﾞｼｯｸM-PRO" panose="020F0600000000000000" pitchFamily="50" charset="-128"/>
              </a:rPr>
              <a:t>　</a:t>
            </a:r>
            <a:r>
              <a:rPr lang="en-US" altLang="ja-JP" sz="1800" dirty="0">
                <a:latin typeface="HG丸ｺﾞｼｯｸM-PRO" panose="020F0600000000000000" pitchFamily="50" charset="-128"/>
                <a:ea typeface="HG丸ｺﾞｼｯｸM-PRO" panose="020F0600000000000000" pitchFamily="50" charset="-128"/>
              </a:rPr>
              <a:t>2019</a:t>
            </a:r>
            <a:r>
              <a:rPr lang="ja-JP" altLang="en-US" sz="1800" dirty="0">
                <a:latin typeface="HG丸ｺﾞｼｯｸM-PRO" panose="020F0600000000000000" pitchFamily="50" charset="-128"/>
                <a:ea typeface="HG丸ｺﾞｼｯｸM-PRO" panose="020F0600000000000000" pitchFamily="50" charset="-128"/>
              </a:rPr>
              <a:t>年度からの指定管理期間は、当会議場で</a:t>
            </a:r>
            <a:r>
              <a:rPr lang="en-US" altLang="ja-JP" sz="1800" dirty="0">
                <a:latin typeface="HG丸ｺﾞｼｯｸM-PRO" panose="020F0600000000000000" pitchFamily="50" charset="-128"/>
                <a:ea typeface="HG丸ｺﾞｼｯｸM-PRO" panose="020F0600000000000000" pitchFamily="50" charset="-128"/>
              </a:rPr>
              <a:t>6</a:t>
            </a:r>
            <a:r>
              <a:rPr lang="ja-JP" altLang="en-US" sz="1800" dirty="0">
                <a:latin typeface="HG丸ｺﾞｼｯｸM-PRO" panose="020F0600000000000000" pitchFamily="50" charset="-128"/>
                <a:ea typeface="HG丸ｺﾞｼｯｸM-PRO" panose="020F0600000000000000" pitchFamily="50" charset="-128"/>
              </a:rPr>
              <a:t>月に「</a:t>
            </a:r>
            <a:r>
              <a:rPr lang="en-US" altLang="ja-JP" sz="1800" dirty="0">
                <a:latin typeface="HG丸ｺﾞｼｯｸM-PRO" panose="020F0600000000000000" pitchFamily="50" charset="-128"/>
                <a:ea typeface="HG丸ｺﾞｼｯｸM-PRO" panose="020F0600000000000000" pitchFamily="50" charset="-128"/>
              </a:rPr>
              <a:t>G20</a:t>
            </a:r>
            <a:r>
              <a:rPr lang="ja-JP" altLang="en-US" sz="1800" dirty="0">
                <a:latin typeface="HG丸ｺﾞｼｯｸM-PRO" panose="020F0600000000000000" pitchFamily="50" charset="-128"/>
                <a:ea typeface="HG丸ｺﾞｼｯｸM-PRO" panose="020F0600000000000000" pitchFamily="50" charset="-128"/>
              </a:rPr>
              <a:t>大阪サミット</a:t>
            </a:r>
            <a:r>
              <a:rPr lang="en-US" altLang="ja-JP" sz="1800" dirty="0">
                <a:latin typeface="HG丸ｺﾞｼｯｸM-PRO" panose="020F0600000000000000" pitchFamily="50" charset="-128"/>
                <a:ea typeface="HG丸ｺﾞｼｯｸM-PRO" panose="020F0600000000000000" pitchFamily="50" charset="-128"/>
              </a:rPr>
              <a:t>2019</a:t>
            </a:r>
            <a:r>
              <a:rPr lang="ja-JP" altLang="en-US" sz="1800" dirty="0">
                <a:latin typeface="HG丸ｺﾞｼｯｸM-PRO" panose="020F0600000000000000" pitchFamily="50" charset="-128"/>
                <a:ea typeface="HG丸ｺﾞｼｯｸM-PRO" panose="020F0600000000000000" pitchFamily="50" charset="-128"/>
              </a:rPr>
              <a:t>」シェルパ会議が開催されるなど、好調なスタートを切ったが、</a:t>
            </a:r>
            <a:r>
              <a:rPr lang="en-US" altLang="ja-JP" sz="1800" dirty="0">
                <a:latin typeface="HG丸ｺﾞｼｯｸM-PRO" panose="020F0600000000000000" pitchFamily="50" charset="-128"/>
                <a:ea typeface="HG丸ｺﾞｼｯｸM-PRO" panose="020F0600000000000000" pitchFamily="50" charset="-128"/>
              </a:rPr>
              <a:t>2020</a:t>
            </a:r>
            <a:r>
              <a:rPr lang="ja-JP" altLang="en-US" sz="1800" dirty="0">
                <a:latin typeface="HG丸ｺﾞｼｯｸM-PRO" panose="020F0600000000000000" pitchFamily="50" charset="-128"/>
                <a:ea typeface="HG丸ｺﾞｼｯｸM-PRO" panose="020F0600000000000000" pitchFamily="50" charset="-128"/>
              </a:rPr>
              <a:t>年度、</a:t>
            </a:r>
            <a:r>
              <a:rPr lang="en-US" altLang="ja-JP" sz="1800" dirty="0">
                <a:latin typeface="HG丸ｺﾞｼｯｸM-PRO" panose="020F0600000000000000" pitchFamily="50" charset="-128"/>
                <a:ea typeface="HG丸ｺﾞｼｯｸM-PRO" panose="020F0600000000000000" pitchFamily="50" charset="-128"/>
              </a:rPr>
              <a:t>2021</a:t>
            </a:r>
            <a:r>
              <a:rPr lang="ja-JP" altLang="en-US" sz="1800" dirty="0">
                <a:latin typeface="HG丸ｺﾞｼｯｸM-PRO" panose="020F0600000000000000" pitchFamily="50" charset="-128"/>
                <a:ea typeface="HG丸ｺﾞｼｯｸM-PRO" panose="020F0600000000000000" pitchFamily="50" charset="-128"/>
              </a:rPr>
              <a:t>年度の国際会議の開催状況は、新型コロナの影響によるキャンセルが相次いだため、最終的には開催されず、オンラインやハイブリッドによる国内会議のみとなった</a:t>
            </a:r>
            <a:r>
              <a:rPr lang="ja-JP" altLang="en-US" sz="1800" dirty="0">
                <a:solidFill>
                  <a:prstClr val="black"/>
                </a:solidFill>
                <a:latin typeface="HG丸ｺﾞｼｯｸM-PRO" panose="020F0600000000000000" pitchFamily="50" charset="-128"/>
                <a:ea typeface="HG丸ｺﾞｼｯｸM-PRO" panose="020F0600000000000000" pitchFamily="50" charset="-128"/>
              </a:rPr>
              <a:t>。</a:t>
            </a:r>
            <a:endParaRPr lang="en-US" altLang="ja-JP" sz="18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2" name="図 1">
            <a:extLst>
              <a:ext uri="{FF2B5EF4-FFF2-40B4-BE49-F238E27FC236}">
                <a16:creationId xmlns:a16="http://schemas.microsoft.com/office/drawing/2014/main" id="{EEF3DF76-AEAF-4CA5-AB56-0C1645971797}"/>
              </a:ext>
            </a:extLst>
          </p:cNvPr>
          <p:cNvPicPr>
            <a:picLocks noChangeAspect="1"/>
          </p:cNvPicPr>
          <p:nvPr/>
        </p:nvPicPr>
        <p:blipFill>
          <a:blip r:embed="rId2"/>
          <a:stretch>
            <a:fillRect/>
          </a:stretch>
        </p:blipFill>
        <p:spPr>
          <a:xfrm>
            <a:off x="434195" y="2312276"/>
            <a:ext cx="6066046" cy="4163929"/>
          </a:xfrm>
          <a:prstGeom prst="rect">
            <a:avLst/>
          </a:prstGeom>
        </p:spPr>
      </p:pic>
    </p:spTree>
    <p:extLst>
      <p:ext uri="{BB962C8B-B14F-4D97-AF65-F5344CB8AC3E}">
        <p14:creationId xmlns:p14="http://schemas.microsoft.com/office/powerpoint/2010/main" val="357458880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8792</Words>
  <Application>Microsoft Office PowerPoint</Application>
  <PresentationFormat>ワイド画面</PresentationFormat>
  <Paragraphs>1016</Paragraphs>
  <Slides>37</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37</vt:i4>
      </vt:variant>
    </vt:vector>
  </HeadingPairs>
  <TitlesOfParts>
    <vt:vector size="44" baseType="lpstr">
      <vt:lpstr>HGS創英角ｺﾞｼｯｸUB</vt:lpstr>
      <vt:lpstr>HG丸ｺﾞｼｯｸM-PRO</vt:lpstr>
      <vt:lpstr>メイリオ</vt:lpstr>
      <vt:lpstr>游ゴシック</vt:lpstr>
      <vt:lpstr>游ゴシック Light</vt:lpstr>
      <vt:lpstr>Arial</vt:lpstr>
      <vt:lpstr>Office テーマ</vt:lpstr>
      <vt:lpstr>（案） 株式会社大阪国際会議場中期経営計画 （2024-2028）</vt:lpstr>
      <vt:lpstr>PowerPoint プレゼンテーション</vt:lpstr>
      <vt:lpstr>PowerPoint プレゼンテーション</vt:lpstr>
      <vt:lpstr>Ⅰ中期経営計画の位置づけ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2024-03-06T04:28:36Z</dcterms:created>
  <dcterms:modified xsi:type="dcterms:W3CDTF">2024-06-06T04:03:40Z</dcterms:modified>
</cp:coreProperties>
</file>