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  <p:sldId id="261" r:id="rId3"/>
    <p:sldId id="258" r:id="rId4"/>
  </p:sldIdLst>
  <p:sldSz cx="9144000" cy="6858000" type="screen4x3"/>
  <p:notesSz cx="6797675" cy="9926638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作成者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770" autoAdjust="0"/>
    <p:restoredTop sz="94660"/>
  </p:normalViewPr>
  <p:slideViewPr>
    <p:cSldViewPr>
      <p:cViewPr varScale="1">
        <p:scale>
          <a:sx n="100" d="100"/>
          <a:sy n="100" d="100"/>
        </p:scale>
        <p:origin x="121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B4ED38-A1A7-4B4B-A64A-9F3E38AF4FBA}" type="datetimeFigureOut">
              <a:rPr lang="ja-JP" altLang="en-US"/>
              <a:pPr>
                <a:defRPr/>
              </a:pPr>
              <a:t>2024/3/5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3DEAD5-EBCA-492A-9AB6-921DE410377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21140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20BF54-2558-451E-B672-23D92FBD5C42}" type="datetimeFigureOut">
              <a:rPr lang="ja-JP" altLang="en-US"/>
              <a:pPr>
                <a:defRPr/>
              </a:pPr>
              <a:t>2024/3/5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19A422-AC04-4D9D-99C5-A987409292C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42364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3E2E09-8DB9-4609-96DF-0BBF4D7689A9}" type="datetimeFigureOut">
              <a:rPr lang="ja-JP" altLang="en-US"/>
              <a:pPr>
                <a:defRPr/>
              </a:pPr>
              <a:t>2024/3/5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E8CFE1-E0CA-4517-87FD-8D8A8F07868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0269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C0F747-5748-449E-8ACD-39904507C22A}" type="datetimeFigureOut">
              <a:rPr lang="ja-JP" altLang="en-US"/>
              <a:pPr>
                <a:defRPr/>
              </a:pPr>
              <a:t>2024/3/5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CACA23-2DE8-424A-8D04-96FF9C64265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79680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A910CA-DB3E-488B-9A6A-01EE029BEC8E}" type="datetimeFigureOut">
              <a:rPr lang="ja-JP" altLang="en-US"/>
              <a:pPr>
                <a:defRPr/>
              </a:pPr>
              <a:t>2024/3/5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A03E31-AC65-4992-A1AA-A8FC95E4843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40235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0ABC7A-CBE3-4FFC-8887-5182F2D8F96A}" type="datetimeFigureOut">
              <a:rPr lang="ja-JP" altLang="en-US"/>
              <a:pPr>
                <a:defRPr/>
              </a:pPr>
              <a:t>2024/3/5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278793-42DD-435A-9539-6E5A49E43AA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71945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8DD43F-8D2C-4345-BB9F-CDA60AA9D42D}" type="datetimeFigureOut">
              <a:rPr lang="ja-JP" altLang="en-US"/>
              <a:pPr>
                <a:defRPr/>
              </a:pPr>
              <a:t>2024/3/5</a:t>
            </a:fld>
            <a:endParaRPr lang="ja-JP" altLang="en-US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02412A-A034-4EBF-A6B2-77C01454869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26780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58E59B-C2E1-4B9A-BD54-3141026838CF}" type="datetimeFigureOut">
              <a:rPr lang="ja-JP" altLang="en-US"/>
              <a:pPr>
                <a:defRPr/>
              </a:pPr>
              <a:t>2024/3/5</a:t>
            </a:fld>
            <a:endParaRPr lang="ja-JP" altLang="en-US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6B6096-29D1-4F28-8F53-DB37FEDA10D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24135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F9E86D-1A77-4E3A-878B-2A42349B0A16}" type="datetimeFigureOut">
              <a:rPr lang="ja-JP" altLang="en-US"/>
              <a:pPr>
                <a:defRPr/>
              </a:pPr>
              <a:t>2024/3/5</a:t>
            </a:fld>
            <a:endParaRPr lang="ja-JP" altLang="en-US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A8E235-5FEE-49B2-A54A-9C3C34FC507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03222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74220B-E5D5-4506-A522-056BFE3D0084}" type="datetimeFigureOut">
              <a:rPr lang="ja-JP" altLang="en-US"/>
              <a:pPr>
                <a:defRPr/>
              </a:pPr>
              <a:t>2024/3/5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75530C-3A55-4AE0-994D-1F75F874E31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27178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E555DD-C173-450D-A4D3-66DE04E12941}" type="datetimeFigureOut">
              <a:rPr lang="ja-JP" altLang="en-US"/>
              <a:pPr>
                <a:defRPr/>
              </a:pPr>
              <a:t>2024/3/5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B9D15F-6331-429A-911D-9AC22A2DB68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9398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68332AD9-5B7D-46B9-A962-DC12C8543710}" type="datetimeFigureOut">
              <a:rPr lang="ja-JP" altLang="en-US"/>
              <a:pPr>
                <a:defRPr/>
              </a:pPr>
              <a:t>2024/3/5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F09626AC-7896-4F2C-AD29-EF4AD397642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3"/>
          <p:cNvSpPr/>
          <p:nvPr/>
        </p:nvSpPr>
        <p:spPr>
          <a:xfrm>
            <a:off x="31750" y="716834"/>
            <a:ext cx="4365625" cy="1779644"/>
          </a:xfrm>
          <a:prstGeom prst="roundRect">
            <a:avLst/>
          </a:prstGeom>
          <a:solidFill>
            <a:sysClr val="window" lastClr="FFFFFF"/>
          </a:solidFill>
          <a:ln w="25400" cap="flat" cmpd="sng" algn="ctr">
            <a:solidFill>
              <a:schemeClr val="tx2"/>
            </a:solidFill>
            <a:prstDash val="solid"/>
          </a:ln>
          <a:effectLst/>
        </p:spPr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1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〇指定管理者として国際会議をはじめとする多角的な催事を</a:t>
            </a:r>
            <a:endParaRPr lang="en-US" altLang="ja-JP" sz="1100" kern="1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1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　実施し、安定した経営を持続するため、経営の基本方針と</a:t>
            </a:r>
            <a:endParaRPr lang="en-US" altLang="ja-JP" sz="1100" kern="1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1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　経営目標を定める。</a:t>
            </a:r>
            <a:endParaRPr lang="en-US" altLang="ja-JP" sz="1100" kern="1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1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〇主な取組み　　</a:t>
            </a:r>
            <a:endParaRPr lang="en-US" altLang="ja-JP" sz="1100" kern="1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1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　</a:t>
            </a:r>
            <a:r>
              <a:rPr lang="en-US" altLang="ja-JP" sz="9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【</a:t>
            </a:r>
            <a:r>
              <a:rPr lang="ja-JP" altLang="en-US" sz="9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事業方針（４つの柱）</a:t>
            </a:r>
            <a:r>
              <a:rPr lang="en-US" altLang="ja-JP" sz="9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】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9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　①国際会議の誘致強化　</a:t>
            </a:r>
            <a:endParaRPr lang="en-US" altLang="ja-JP" sz="900" kern="1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9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　②収益の最大化と会社の持続的成長により大阪の発展に貢献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9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　③快適で魅力あふれる大阪国際会議場を　④お客様の安全・安心を第一に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9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　</a:t>
            </a:r>
            <a:r>
              <a:rPr lang="en-US" altLang="ja-JP" sz="9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【</a:t>
            </a:r>
            <a:r>
              <a:rPr lang="ja-JP" altLang="en-US" sz="9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事業を支える基盤（３つの基盤）</a:t>
            </a:r>
            <a:r>
              <a:rPr lang="en-US" altLang="ja-JP" sz="9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】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9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　</a:t>
            </a:r>
            <a:r>
              <a:rPr lang="en-US" altLang="ja-JP" sz="9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a </a:t>
            </a:r>
            <a:r>
              <a:rPr lang="ja-JP" altLang="en-US" sz="9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人材確保・育成　　</a:t>
            </a:r>
            <a:r>
              <a:rPr lang="en-US" altLang="ja-JP" sz="9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b </a:t>
            </a:r>
            <a:r>
              <a:rPr lang="ja-JP" altLang="en-US" sz="9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地域社会との共生　　</a:t>
            </a:r>
            <a:r>
              <a:rPr lang="en-US" altLang="ja-JP" sz="9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c </a:t>
            </a:r>
            <a:r>
              <a:rPr lang="ja-JP" altLang="en-US" sz="9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経営体質強化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151730" y="573145"/>
            <a:ext cx="1978347" cy="24779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2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前計画の概要</a:t>
            </a:r>
            <a:endParaRPr lang="ja-JP" sz="105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/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61714" y="2717374"/>
            <a:ext cx="9020969" cy="1646895"/>
          </a:xfrm>
          <a:prstGeom prst="roundRect">
            <a:avLst>
              <a:gd name="adj" fmla="val 10417"/>
            </a:avLst>
          </a:prstGeom>
          <a:solidFill>
            <a:sysClr val="window" lastClr="FFFFFF"/>
          </a:solidFill>
          <a:ln w="25400" cap="flat" cmpd="sng" algn="ctr">
            <a:solidFill>
              <a:schemeClr val="tx2"/>
            </a:solidFill>
            <a:prstDash val="solid"/>
          </a:ln>
          <a:effectLst/>
        </p:spPr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100" kern="1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100" kern="1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sz="11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○計画の目的</a:t>
            </a:r>
            <a:endParaRPr lang="ja-JP" sz="1000" kern="1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sz="11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　</a:t>
            </a:r>
            <a:r>
              <a:rPr lang="ja-JP" altLang="en-US" sz="11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法人が、指定管理者として国際会議の誘致・開催や多角的な催事の実施など、国際会議場の的確な運営と安定した経営を持続するため、</a:t>
            </a:r>
            <a:endParaRPr lang="en-US" altLang="ja-JP" sz="1100" kern="1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1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　経営の基本方針と経営目標を策定。</a:t>
            </a:r>
            <a:endParaRPr lang="en-US" altLang="ja-JP" sz="1100" kern="1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1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　</a:t>
            </a:r>
            <a:r>
              <a:rPr lang="ja-JP" altLang="en-US" sz="1100" u="sng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→全社が一丸となって達成するための取組方策を示す（</a:t>
            </a:r>
            <a:r>
              <a:rPr lang="en-US" altLang="ja-JP" sz="1100" u="sng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2024</a:t>
            </a:r>
            <a:r>
              <a:rPr lang="ja-JP" altLang="en-US" sz="1100" u="sng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年度～</a:t>
            </a:r>
            <a:r>
              <a:rPr lang="en-US" altLang="ja-JP" sz="1100" u="sng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2028</a:t>
            </a:r>
            <a:r>
              <a:rPr lang="ja-JP" altLang="en-US" sz="1100" u="sng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年度）</a:t>
            </a:r>
            <a:endParaRPr lang="en-US" altLang="ja-JP" sz="1100" u="sng" kern="1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100" u="sng" kern="1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marL="152400" indent="-152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sz="11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○計画期間</a:t>
            </a:r>
            <a:r>
              <a:rPr lang="en-US" altLang="ja-JP" sz="10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     </a:t>
            </a:r>
            <a:r>
              <a:rPr lang="en-US" sz="11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20</a:t>
            </a:r>
            <a:r>
              <a:rPr lang="en-US" altLang="ja-JP" sz="11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24</a:t>
            </a:r>
            <a:r>
              <a:rPr lang="ja-JP" sz="11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年度～</a:t>
            </a:r>
            <a:r>
              <a:rPr lang="en-US" sz="11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2028</a:t>
            </a:r>
            <a:r>
              <a:rPr lang="ja-JP" sz="11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年度（</a:t>
            </a:r>
            <a:r>
              <a:rPr lang="en-US" sz="11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5</a:t>
            </a:r>
            <a:r>
              <a:rPr lang="ja-JP" sz="11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年間）</a:t>
            </a:r>
            <a:r>
              <a:rPr lang="en-US" altLang="ja-JP" sz="11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 </a:t>
            </a:r>
          </a:p>
          <a:p>
            <a:pPr marL="152400" indent="-152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1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   </a:t>
            </a:r>
            <a:r>
              <a:rPr lang="en-US" altLang="ja-JP" sz="105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※2019</a:t>
            </a:r>
            <a:r>
              <a:rPr lang="ja-JP" altLang="en-US" sz="105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年に策定した「株式会社大阪国際会議場中長期経営計画 </a:t>
            </a:r>
            <a:r>
              <a:rPr lang="en-US" altLang="ja-JP" sz="105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2019-2028</a:t>
            </a:r>
            <a:r>
              <a:rPr lang="ja-JP" altLang="en-US" sz="105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」の後継計画</a:t>
            </a:r>
            <a:endParaRPr lang="en-US" altLang="ja-JP" sz="1050" kern="1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marL="152400" indent="-152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05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　　</a:t>
            </a:r>
            <a:r>
              <a:rPr lang="en-US" altLang="ja-JP" sz="105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2022</a:t>
            </a:r>
            <a:r>
              <a:rPr lang="ja-JP" altLang="en-US" sz="105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年</a:t>
            </a:r>
            <a:r>
              <a:rPr lang="en-US" altLang="ja-JP" sz="105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3</a:t>
            </a:r>
            <a:r>
              <a:rPr lang="ja-JP" altLang="en-US" sz="105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月に策定した法人の活動計画である「</a:t>
            </a:r>
            <a:r>
              <a:rPr lang="en-US" altLang="ja-JP" sz="105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NEW OICC 2025</a:t>
            </a:r>
            <a:r>
              <a:rPr lang="ja-JP" altLang="en-US" sz="105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」や、大阪全体の</a:t>
            </a:r>
            <a:r>
              <a:rPr lang="en-US" altLang="ja-JP" sz="105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MICE</a:t>
            </a:r>
            <a:r>
              <a:rPr lang="ja-JP" altLang="en-US" sz="105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計画である「大阪</a:t>
            </a:r>
            <a:r>
              <a:rPr lang="en-US" altLang="ja-JP" sz="105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MICE</a:t>
            </a:r>
            <a:r>
              <a:rPr lang="ja-JP" altLang="en-US" sz="105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誘致戦略」等も</a:t>
            </a:r>
            <a:endParaRPr lang="en-US" altLang="ja-JP" sz="1050" kern="1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marL="152400" indent="-152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05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　　踏まえて策定</a:t>
            </a:r>
            <a:endParaRPr lang="ja-JP" sz="900" kern="1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marL="90805" indent="-152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100" kern="100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marL="90805" indent="-152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sz="1000" kern="1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189832" y="2587285"/>
            <a:ext cx="2305050" cy="225425"/>
          </a:xfrm>
          <a:prstGeom prst="rect">
            <a:avLst/>
          </a:prstGeom>
          <a:solidFill>
            <a:schemeClr val="tx2"/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sz="1200" b="1" kern="100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中期経営計画の位置づけ</a:t>
            </a:r>
            <a:endParaRPr lang="ja-JP" sz="105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/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4483100" y="675291"/>
            <a:ext cx="4608512" cy="1821187"/>
          </a:xfrm>
          <a:prstGeom prst="roundRect">
            <a:avLst/>
          </a:prstGeom>
          <a:solidFill>
            <a:sysClr val="window" lastClr="FFFFFF"/>
          </a:solidFill>
          <a:ln w="25400" cap="flat" cmpd="sng" algn="ctr">
            <a:solidFill>
              <a:schemeClr val="tx2"/>
            </a:solidFill>
            <a:prstDash val="solid"/>
          </a:ln>
          <a:effectLst/>
        </p:spPr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sz="11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○</a:t>
            </a:r>
            <a:r>
              <a:rPr lang="ja-JP" altLang="en-US" sz="11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新型コロナウイルス感染症の影響による国際会議の落ち込み</a:t>
            </a:r>
            <a:endParaRPr lang="en-US" altLang="ja-JP" sz="1100" kern="1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1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〇オンライン会議、ハイブリッド会議の増加による</a:t>
            </a:r>
            <a:endParaRPr lang="en-US" altLang="ja-JP" sz="1100" kern="1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1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　リアル</a:t>
            </a:r>
            <a:r>
              <a:rPr lang="en-US" altLang="ja-JP" sz="11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MICE</a:t>
            </a:r>
            <a:r>
              <a:rPr lang="ja-JP" altLang="en-US" sz="11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の減少</a:t>
            </a:r>
            <a:endParaRPr lang="en-US" altLang="ja-JP" sz="1100" kern="1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1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〇企業の</a:t>
            </a:r>
            <a:r>
              <a:rPr lang="en-US" altLang="ja-JP" sz="11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MICE</a:t>
            </a:r>
            <a:r>
              <a:rPr lang="ja-JP" altLang="en-US" sz="11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需要の回復の弱さ</a:t>
            </a:r>
            <a:endParaRPr lang="en-US" altLang="ja-JP" sz="1100" kern="1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1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〇エネルギーコスト等物価の高騰や委託料の増加による</a:t>
            </a:r>
            <a:endParaRPr lang="en-US" altLang="ja-JP" sz="1100" kern="1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1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　施設運営費の上昇</a:t>
            </a:r>
            <a:endParaRPr lang="en-US" altLang="ja-JP" sz="1100" kern="1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1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〇中之島、梅田地域に競合施設が増加</a:t>
            </a:r>
            <a:endParaRPr lang="ja-JP" sz="1000" kern="1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4615011" y="561130"/>
            <a:ext cx="1924050" cy="247799"/>
          </a:xfrm>
          <a:prstGeom prst="rect">
            <a:avLst/>
          </a:prstGeom>
          <a:solidFill>
            <a:schemeClr val="tx2"/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sz="1200" b="1" kern="100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経営環境の変化と課題</a:t>
            </a:r>
            <a:endParaRPr lang="ja-JP" sz="105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/>
            </a:endParaRPr>
          </a:p>
        </p:txBody>
      </p:sp>
      <p:sp>
        <p:nvSpPr>
          <p:cNvPr id="10" name="角丸四角形 9"/>
          <p:cNvSpPr/>
          <p:nvPr/>
        </p:nvSpPr>
        <p:spPr>
          <a:xfrm>
            <a:off x="1251743" y="6292640"/>
            <a:ext cx="6697662" cy="469900"/>
          </a:xfrm>
          <a:prstGeom prst="round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sz="1200" kern="100" dirty="0">
                <a:ea typeface="HG丸ｺﾞｼｯｸM-PRO"/>
                <a:cs typeface="Times New Roman"/>
              </a:rPr>
              <a:t>中期経営計画のビジョン</a:t>
            </a:r>
            <a:r>
              <a:rPr lang="ja-JP" sz="1400" kern="100" dirty="0">
                <a:ea typeface="HG丸ｺﾞｼｯｸM-PRO"/>
                <a:cs typeface="Times New Roman"/>
              </a:rPr>
              <a:t>『</a:t>
            </a:r>
            <a:r>
              <a:rPr lang="ja-JP" sz="1400" b="1" kern="100" dirty="0">
                <a:ea typeface="HG丸ｺﾞｼｯｸM-PRO"/>
                <a:cs typeface="Times New Roman"/>
              </a:rPr>
              <a:t>アジア有数の都市型</a:t>
            </a:r>
            <a:r>
              <a:rPr lang="en-US" altLang="ja-JP" sz="1400" b="1" kern="100" dirty="0">
                <a:ea typeface="HG丸ｺﾞｼｯｸM-PRO"/>
                <a:cs typeface="Times New Roman"/>
              </a:rPr>
              <a:t> </a:t>
            </a:r>
            <a:r>
              <a:rPr lang="ja-JP" altLang="en-US" sz="1400" b="1" kern="100" dirty="0">
                <a:ea typeface="HG丸ｺﾞｼｯｸM-PRO"/>
                <a:cs typeface="Times New Roman"/>
              </a:rPr>
              <a:t>ＭＩＣＥ</a:t>
            </a:r>
            <a:r>
              <a:rPr lang="ja-JP" sz="1400" b="1" kern="100" dirty="0">
                <a:ea typeface="HG丸ｺﾞｼｯｸM-PRO"/>
                <a:cs typeface="Times New Roman"/>
              </a:rPr>
              <a:t>施設に</a:t>
            </a:r>
            <a:r>
              <a:rPr lang="ja-JP" sz="1400" kern="100" dirty="0">
                <a:ea typeface="HG丸ｺﾞｼｯｸM-PRO"/>
                <a:cs typeface="Times New Roman"/>
              </a:rPr>
              <a:t>』</a:t>
            </a:r>
            <a:endParaRPr lang="ja-JP" sz="1050" kern="100" dirty="0">
              <a:ea typeface="ＭＳ 明朝"/>
              <a:cs typeface="Times New Roman"/>
            </a:endParaRPr>
          </a:p>
        </p:txBody>
      </p:sp>
      <p:sp>
        <p:nvSpPr>
          <p:cNvPr id="2057" name="正方形/長方形 10"/>
          <p:cNvSpPr>
            <a:spLocks noChangeArrowheads="1"/>
          </p:cNvSpPr>
          <p:nvPr/>
        </p:nvSpPr>
        <p:spPr bwMode="auto">
          <a:xfrm>
            <a:off x="0" y="121140"/>
            <a:ext cx="9144000" cy="36988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㈱</a:t>
            </a:r>
            <a:r>
              <a:rPr lang="ja-JP" altLang="ja-JP" sz="1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大阪国際会議場</a:t>
            </a:r>
            <a:r>
              <a:rPr lang="ja-JP" altLang="en-US" sz="1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中期</a:t>
            </a:r>
            <a:r>
              <a:rPr lang="ja-JP" altLang="ja-JP" sz="1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経営計画</a:t>
            </a:r>
            <a:r>
              <a:rPr lang="ja-JP" altLang="en-US" sz="1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案</a:t>
            </a:r>
            <a:r>
              <a:rPr lang="ja-JP" altLang="ja-JP" sz="1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</a:t>
            </a:r>
            <a:r>
              <a:rPr lang="ja-JP" altLang="en-US" sz="1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概要</a:t>
            </a:r>
            <a:endParaRPr lang="ja-JP" altLang="ja-JP" sz="18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189832" y="4817156"/>
            <a:ext cx="2798883" cy="627930"/>
          </a:xfrm>
          <a:prstGeom prst="rect">
            <a:avLst/>
          </a:prstGeom>
          <a:solidFill>
            <a:schemeClr val="tx2"/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>
              <a:lnSpc>
                <a:spcPts val="1600"/>
              </a:lnSpc>
            </a:pPr>
            <a:r>
              <a:rPr lang="ja-JP" sz="1200" b="1" kern="100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①</a:t>
            </a:r>
            <a:r>
              <a:rPr kumimoji="1" lang="en-US" altLang="ja-JP" sz="1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2025</a:t>
            </a:r>
            <a:r>
              <a:rPr kumimoji="1" lang="ja-JP" altLang="en-US" sz="1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年大阪・関西万博を起爆剤に</a:t>
            </a:r>
            <a:endParaRPr kumimoji="1" lang="en-US" altLang="ja-JP" sz="12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>
              <a:lnSpc>
                <a:spcPts val="1600"/>
              </a:lnSpc>
            </a:pPr>
            <a:r>
              <a:rPr kumimoji="1" lang="ja-JP" altLang="en-US" sz="1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アジア有数の都市型</a:t>
            </a:r>
            <a:r>
              <a:rPr kumimoji="1" lang="en-US" altLang="ja-JP" sz="1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MICE</a:t>
            </a:r>
            <a:r>
              <a:rPr kumimoji="1" lang="ja-JP" altLang="en-US" sz="1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施設を目指す</a:t>
            </a:r>
          </a:p>
        </p:txBody>
      </p:sp>
      <p:sp>
        <p:nvSpPr>
          <p:cNvPr id="18" name="正方形/長方形 17"/>
          <p:cNvSpPr/>
          <p:nvPr/>
        </p:nvSpPr>
        <p:spPr>
          <a:xfrm>
            <a:off x="3126157" y="4817156"/>
            <a:ext cx="2798883" cy="613779"/>
          </a:xfrm>
          <a:prstGeom prst="rect">
            <a:avLst/>
          </a:prstGeom>
          <a:solidFill>
            <a:schemeClr val="tx2"/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sz="1200" b="1" kern="100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②</a:t>
            </a:r>
            <a:r>
              <a:rPr kumimoji="1" lang="ja-JP" altLang="en-US" sz="1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進化したマーケティングによる</a:t>
            </a:r>
            <a:endParaRPr kumimoji="1" lang="en-US" altLang="ja-JP" sz="12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ja-JP" altLang="en-US" sz="1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施設稼働率と収益の向上</a:t>
            </a:r>
            <a:endParaRPr lang="ja-JP" sz="14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6062484" y="4818368"/>
            <a:ext cx="2891684" cy="619797"/>
          </a:xfrm>
          <a:prstGeom prst="rect">
            <a:avLst/>
          </a:prstGeom>
          <a:solidFill>
            <a:schemeClr val="tx2"/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>
              <a:lnSpc>
                <a:spcPts val="1600"/>
              </a:lnSpc>
            </a:pPr>
            <a:r>
              <a:rPr lang="ja-JP" sz="1200" b="1" kern="100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③</a:t>
            </a:r>
            <a:r>
              <a:rPr kumimoji="1" lang="ja-JP" altLang="en-US" sz="1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最適なサービスプラットフォームの</a:t>
            </a:r>
            <a:endParaRPr kumimoji="1" lang="en-US" altLang="ja-JP" sz="12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>
              <a:lnSpc>
                <a:spcPts val="1600"/>
              </a:lnSpc>
            </a:pPr>
            <a:r>
              <a:rPr kumimoji="1" lang="ja-JP" altLang="en-US" sz="1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構築によるサービス事業の強化</a:t>
            </a:r>
          </a:p>
        </p:txBody>
      </p:sp>
      <p:sp>
        <p:nvSpPr>
          <p:cNvPr id="20" name="正方形/長方形 19"/>
          <p:cNvSpPr/>
          <p:nvPr/>
        </p:nvSpPr>
        <p:spPr>
          <a:xfrm>
            <a:off x="455064" y="5521742"/>
            <a:ext cx="3962949" cy="373063"/>
          </a:xfrm>
          <a:prstGeom prst="rect">
            <a:avLst/>
          </a:prstGeom>
          <a:solidFill>
            <a:schemeClr val="tx2"/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sz="1200" b="1" kern="100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④</a:t>
            </a:r>
            <a:r>
              <a:rPr kumimoji="1" lang="ja-JP" altLang="en-US" sz="1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快適で安全・安心な魅力あふれるグランキューブ大阪</a:t>
            </a:r>
            <a:endParaRPr lang="ja-JP" sz="105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/>
            </a:endParaRPr>
          </a:p>
        </p:txBody>
      </p:sp>
      <p:sp>
        <p:nvSpPr>
          <p:cNvPr id="22" name="角丸四角形 21"/>
          <p:cNvSpPr/>
          <p:nvPr/>
        </p:nvSpPr>
        <p:spPr>
          <a:xfrm>
            <a:off x="31750" y="4753617"/>
            <a:ext cx="9059862" cy="1245725"/>
          </a:xfrm>
          <a:prstGeom prst="roundRect">
            <a:avLst>
              <a:gd name="adj" fmla="val 10417"/>
            </a:avLst>
          </a:prstGeom>
          <a:noFill/>
          <a:ln w="12700" cap="flat" cmpd="sng" algn="ctr">
            <a:solidFill>
              <a:srgbClr val="FF0000"/>
            </a:solidFill>
            <a:prstDash val="sysDash"/>
          </a:ln>
          <a:effectLst/>
        </p:spPr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sz="1000" kern="100" dirty="0">
              <a:latin typeface="Century"/>
              <a:ea typeface="ＭＳ 明朝"/>
              <a:cs typeface="Times New Roman"/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3234960" y="4445453"/>
            <a:ext cx="2581275" cy="333375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2"/>
            </a:solidFill>
            <a:prstDash val="solid"/>
          </a:ln>
          <a:effectLst/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2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新たな戦略</a:t>
            </a:r>
            <a:endParaRPr lang="ja-JP" sz="105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/>
            </a:endParaRPr>
          </a:p>
        </p:txBody>
      </p:sp>
      <p:sp>
        <p:nvSpPr>
          <p:cNvPr id="2064" name="上矢印 22"/>
          <p:cNvSpPr>
            <a:spLocks noChangeArrowheads="1"/>
          </p:cNvSpPr>
          <p:nvPr/>
        </p:nvSpPr>
        <p:spPr bwMode="auto">
          <a:xfrm rot="10800000">
            <a:off x="3880010" y="6070306"/>
            <a:ext cx="1441128" cy="177728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0070C0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85A0FD43-67EC-4F08-B38F-B47B43047F50}"/>
              </a:ext>
            </a:extLst>
          </p:cNvPr>
          <p:cNvSpPr/>
          <p:nvPr/>
        </p:nvSpPr>
        <p:spPr>
          <a:xfrm>
            <a:off x="4765005" y="5512118"/>
            <a:ext cx="3900912" cy="373063"/>
          </a:xfrm>
          <a:prstGeom prst="rect">
            <a:avLst/>
          </a:prstGeom>
          <a:solidFill>
            <a:schemeClr val="tx2"/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ja-JP" altLang="en-US" sz="1200" b="1" kern="100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⑤</a:t>
            </a:r>
            <a:r>
              <a:rPr kumimoji="1" lang="ja-JP" altLang="en-US" sz="1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自立した社員による組織の活性化と業務改善</a:t>
            </a:r>
            <a:endParaRPr lang="ja-JP" sz="105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角丸四角形 1"/>
          <p:cNvSpPr/>
          <p:nvPr/>
        </p:nvSpPr>
        <p:spPr>
          <a:xfrm>
            <a:off x="93663" y="548680"/>
            <a:ext cx="4471987" cy="2556000"/>
          </a:xfrm>
          <a:prstGeom prst="roundRect">
            <a:avLst>
              <a:gd name="adj" fmla="val 4284"/>
            </a:avLst>
          </a:prstGeom>
          <a:solidFill>
            <a:sysClr val="window" lastClr="FFFFFF"/>
          </a:solidFill>
          <a:ln w="25400" cap="flat" cmpd="sng" algn="ctr">
            <a:solidFill>
              <a:schemeClr val="tx2"/>
            </a:solidFill>
            <a:prstDash val="solid"/>
          </a:ln>
          <a:effectLst/>
        </p:spPr>
        <p:txBody>
          <a:bodyPr anchor="ctr"/>
          <a:lstStyle/>
          <a:p>
            <a:pPr eaLnBrk="1" hangingPunct="1">
              <a:spcAft>
                <a:spcPts val="0"/>
              </a:spcAft>
              <a:defRPr/>
            </a:pPr>
            <a:endParaRPr lang="en-US" altLang="ja-JP" sz="1100" kern="1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eaLnBrk="1" hangingPunct="1">
              <a:spcAft>
                <a:spcPts val="0"/>
              </a:spcAft>
              <a:defRPr/>
            </a:pPr>
            <a:r>
              <a:rPr lang="ja-JP" altLang="en-US" sz="11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〇目標　</a:t>
            </a:r>
            <a:r>
              <a:rPr lang="en-US" altLang="ja-JP" sz="1100" b="1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2028</a:t>
            </a:r>
            <a:r>
              <a:rPr lang="ja-JP" altLang="en-US" sz="1100" b="1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年度 国際会議開催件数 </a:t>
            </a:r>
            <a:r>
              <a:rPr lang="en-US" altLang="ja-JP" sz="1100" b="1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73</a:t>
            </a:r>
            <a:r>
              <a:rPr lang="ja-JP" altLang="en-US" sz="1100" b="1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件</a:t>
            </a:r>
            <a:r>
              <a:rPr lang="ja-JP" altLang="en-US" sz="11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　</a:t>
            </a:r>
            <a:endParaRPr lang="en-US" altLang="ja-JP" sz="1100" kern="1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eaLnBrk="1" hangingPunct="1">
              <a:spcAft>
                <a:spcPts val="0"/>
              </a:spcAft>
              <a:defRPr/>
            </a:pPr>
            <a:endParaRPr lang="en-US" altLang="ja-JP" sz="1100" kern="1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eaLnBrk="1" hangingPunct="1">
              <a:spcAft>
                <a:spcPts val="0"/>
              </a:spcAft>
              <a:defRPr/>
            </a:pPr>
            <a:r>
              <a:rPr lang="ja-JP" altLang="en-US" sz="11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〇課題</a:t>
            </a:r>
            <a:endParaRPr lang="en-US" altLang="ja-JP" sz="1100" kern="1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eaLnBrk="1" hangingPunct="1">
              <a:spcAft>
                <a:spcPts val="0"/>
              </a:spcAft>
              <a:defRPr/>
            </a:pPr>
            <a:r>
              <a:rPr lang="ja-JP" altLang="en-US" sz="11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（１）万博開催に際して想定される出展国・地域等による</a:t>
            </a:r>
            <a:endParaRPr lang="en-US" altLang="ja-JP" sz="1100" kern="1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eaLnBrk="1" hangingPunct="1">
              <a:spcAft>
                <a:spcPts val="0"/>
              </a:spcAft>
              <a:defRPr/>
            </a:pPr>
            <a:r>
              <a:rPr lang="ja-JP" altLang="en-US" sz="11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　　　国際会議やビジネスマッチング等の取り込み</a:t>
            </a:r>
            <a:endParaRPr lang="en-US" altLang="ja-JP" sz="1100" kern="1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eaLnBrk="1" hangingPunct="1">
              <a:spcAft>
                <a:spcPts val="0"/>
              </a:spcAft>
              <a:defRPr/>
            </a:pPr>
            <a:r>
              <a:rPr lang="ja-JP" altLang="en-US" sz="11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（２）大阪・中之島地域を</a:t>
            </a:r>
            <a:r>
              <a:rPr lang="en-US" altLang="ja-JP" sz="11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MICE</a:t>
            </a:r>
            <a:r>
              <a:rPr lang="ja-JP" altLang="en-US" sz="11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主催者や利用者にとって</a:t>
            </a:r>
            <a:endParaRPr lang="en-US" altLang="ja-JP" sz="1100" kern="1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eaLnBrk="1" hangingPunct="1">
              <a:spcAft>
                <a:spcPts val="0"/>
              </a:spcAft>
              <a:defRPr/>
            </a:pPr>
            <a:r>
              <a:rPr lang="ja-JP" altLang="en-US" sz="11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　　　魅力的なエリアとする　　　</a:t>
            </a:r>
            <a:endParaRPr lang="en-US" altLang="ja-JP" sz="1100" kern="1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eaLnBrk="1" hangingPunct="1">
              <a:spcAft>
                <a:spcPts val="0"/>
              </a:spcAft>
              <a:defRPr/>
            </a:pPr>
            <a:endParaRPr lang="en-US" altLang="ja-JP" sz="1100" kern="1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eaLnBrk="1" hangingPunct="1">
              <a:spcAft>
                <a:spcPts val="0"/>
              </a:spcAft>
              <a:defRPr/>
            </a:pPr>
            <a:r>
              <a:rPr lang="ja-JP" altLang="en-US" sz="11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〇実施施策</a:t>
            </a:r>
            <a:endParaRPr lang="en-US" altLang="ja-JP" sz="1100" kern="1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eaLnBrk="1" hangingPunct="1">
              <a:spcAft>
                <a:spcPts val="0"/>
              </a:spcAft>
              <a:defRPr/>
            </a:pPr>
            <a:r>
              <a:rPr lang="ja-JP" altLang="en-US" sz="11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（</a:t>
            </a:r>
            <a:r>
              <a:rPr lang="en-US" altLang="ja-JP" sz="11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1</a:t>
            </a:r>
            <a:r>
              <a:rPr lang="ja-JP" altLang="en-US" sz="11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）万博を契機にした国際会議の誘致・開催</a:t>
            </a:r>
            <a:r>
              <a:rPr lang="ja-JP" altLang="en-US" sz="9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（開催目標</a:t>
            </a:r>
            <a:r>
              <a:rPr lang="en-US" altLang="ja-JP" sz="9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70</a:t>
            </a:r>
            <a:r>
              <a:rPr lang="ja-JP" altLang="en-US" sz="9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件の達成）</a:t>
            </a:r>
            <a:endParaRPr lang="en-US" altLang="ja-JP" sz="900" kern="1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eaLnBrk="1" hangingPunct="1">
              <a:spcAft>
                <a:spcPts val="0"/>
              </a:spcAft>
              <a:defRPr/>
            </a:pPr>
            <a:r>
              <a:rPr lang="ja-JP" altLang="en-US" sz="11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（</a:t>
            </a:r>
            <a:r>
              <a:rPr lang="en-US" altLang="ja-JP" sz="11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2</a:t>
            </a:r>
            <a:r>
              <a:rPr lang="ja-JP" altLang="en-US" sz="11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）</a:t>
            </a:r>
            <a:r>
              <a:rPr lang="en-US" altLang="ja-JP" sz="11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MICE</a:t>
            </a:r>
            <a:r>
              <a:rPr lang="ja-JP" altLang="en-US" sz="11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都市大阪をリード</a:t>
            </a:r>
            <a:r>
              <a:rPr lang="ja-JP" altLang="en-US" sz="9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（経済波及効果の最大化）</a:t>
            </a:r>
            <a:endParaRPr lang="en-US" altLang="ja-JP" sz="900" kern="1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eaLnBrk="1" hangingPunct="1">
              <a:spcAft>
                <a:spcPts val="0"/>
              </a:spcAft>
              <a:defRPr/>
            </a:pPr>
            <a:r>
              <a:rPr lang="ja-JP" altLang="en-US" sz="11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（</a:t>
            </a:r>
            <a:r>
              <a:rPr lang="en-US" altLang="ja-JP" sz="11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3</a:t>
            </a:r>
            <a:r>
              <a:rPr lang="ja-JP" altLang="en-US" sz="11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）中之島エリアの魅力の最大化によるリピート顧客の創出</a:t>
            </a:r>
            <a:endParaRPr lang="en-US" altLang="ja-JP" sz="1100" kern="1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eaLnBrk="1" hangingPunct="1">
              <a:spcAft>
                <a:spcPts val="0"/>
              </a:spcAft>
              <a:defRPr/>
            </a:pPr>
            <a:endParaRPr lang="en-US" altLang="ja-JP" sz="900" kern="1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eaLnBrk="1" hangingPunct="1">
              <a:spcAft>
                <a:spcPts val="0"/>
              </a:spcAft>
              <a:defRPr/>
            </a:pPr>
            <a:r>
              <a:rPr lang="ja-JP" altLang="en-US" sz="11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　</a:t>
            </a:r>
            <a:endParaRPr lang="ja-JP" sz="1050" kern="1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</p:txBody>
      </p:sp>
      <p:sp>
        <p:nvSpPr>
          <p:cNvPr id="4" name="角丸四角形 3"/>
          <p:cNvSpPr/>
          <p:nvPr/>
        </p:nvSpPr>
        <p:spPr>
          <a:xfrm>
            <a:off x="4700588" y="568325"/>
            <a:ext cx="4343400" cy="2535823"/>
          </a:xfrm>
          <a:prstGeom prst="roundRect">
            <a:avLst>
              <a:gd name="adj" fmla="val 4948"/>
            </a:avLst>
          </a:prstGeom>
          <a:solidFill>
            <a:sysClr val="window" lastClr="FFFFFF"/>
          </a:solidFill>
          <a:ln w="25400" cap="flat" cmpd="sng" algn="ctr">
            <a:solidFill>
              <a:schemeClr val="tx2"/>
            </a:solidFill>
            <a:prstDash val="solid"/>
          </a:ln>
          <a:effectLst/>
        </p:spPr>
        <p:txBody>
          <a:bodyPr anchor="ctr"/>
          <a:lstStyle/>
          <a:p>
            <a:pPr eaLnBrk="1" hangingPunct="1">
              <a:spcAft>
                <a:spcPts val="0"/>
              </a:spcAft>
              <a:defRPr/>
            </a:pPr>
            <a:endParaRPr lang="en-US" altLang="ja-JP" sz="1100" kern="1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eaLnBrk="1" hangingPunct="1">
              <a:spcAft>
                <a:spcPts val="0"/>
              </a:spcAft>
              <a:defRPr/>
            </a:pPr>
            <a:r>
              <a:rPr lang="ja-JP" sz="11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○</a:t>
            </a:r>
            <a:r>
              <a:rPr lang="ja-JP" altLang="en-US" sz="11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目標　</a:t>
            </a:r>
            <a:r>
              <a:rPr lang="en-US" altLang="ja-JP" sz="1050" b="1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2028</a:t>
            </a:r>
            <a:r>
              <a:rPr lang="ja-JP" altLang="en-US" sz="1050" b="1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年度 事業売上 </a:t>
            </a:r>
            <a:r>
              <a:rPr lang="en-US" altLang="ja-JP" sz="1050" b="1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2,040</a:t>
            </a:r>
            <a:r>
              <a:rPr lang="ja-JP" altLang="en-US" sz="1050" b="1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百万円</a:t>
            </a:r>
            <a:r>
              <a:rPr lang="en-US" altLang="ja-JP" sz="1050" b="1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/</a:t>
            </a:r>
            <a:r>
              <a:rPr lang="ja-JP" altLang="en-US" sz="1050" b="1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営業利益　</a:t>
            </a:r>
            <a:r>
              <a:rPr lang="en-US" altLang="ja-JP" sz="1050" b="1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37</a:t>
            </a:r>
            <a:r>
              <a:rPr lang="ja-JP" altLang="en-US" sz="1050" b="1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百万円</a:t>
            </a:r>
            <a:endParaRPr lang="en-US" altLang="ja-JP" sz="1050" b="1" kern="1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eaLnBrk="1" hangingPunct="1">
              <a:spcAft>
                <a:spcPts val="0"/>
              </a:spcAft>
              <a:defRPr/>
            </a:pPr>
            <a:r>
              <a:rPr lang="ja-JP" altLang="en-US" sz="11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〇課題</a:t>
            </a:r>
            <a:endParaRPr lang="en-US" altLang="ja-JP" sz="1100" kern="1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eaLnBrk="1" hangingPunct="1">
              <a:spcAft>
                <a:spcPts val="0"/>
              </a:spcAft>
              <a:defRPr/>
            </a:pPr>
            <a:r>
              <a:rPr lang="ja-JP" altLang="en-US" sz="11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（１）企業による展示や会議の需要の伸び悩み</a:t>
            </a:r>
            <a:endParaRPr lang="en-US" altLang="ja-JP" sz="1100" kern="1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eaLnBrk="1" hangingPunct="1">
              <a:spcAft>
                <a:spcPts val="0"/>
              </a:spcAft>
              <a:defRPr/>
            </a:pPr>
            <a:r>
              <a:rPr lang="ja-JP" altLang="en-US" sz="11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（２）学会やロイヤルカスタマー等とのネットワーク維持・強化</a:t>
            </a:r>
            <a:endParaRPr lang="en-US" altLang="ja-JP" sz="1100" kern="1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eaLnBrk="1" hangingPunct="1">
              <a:spcAft>
                <a:spcPts val="0"/>
              </a:spcAft>
              <a:defRPr/>
            </a:pPr>
            <a:r>
              <a:rPr lang="ja-JP" altLang="en-US" sz="11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（３）ホームページ等を通じた効果的な情報発信</a:t>
            </a:r>
            <a:endParaRPr lang="en-US" altLang="ja-JP" sz="1100" kern="1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eaLnBrk="1" hangingPunct="1">
              <a:spcAft>
                <a:spcPts val="0"/>
              </a:spcAft>
              <a:defRPr/>
            </a:pPr>
            <a:r>
              <a:rPr lang="ja-JP" sz="11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○</a:t>
            </a:r>
            <a:r>
              <a:rPr lang="ja-JP" altLang="en-US" sz="11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実施施策</a:t>
            </a:r>
            <a:endParaRPr lang="en-US" altLang="ja-JP" sz="1100" kern="1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eaLnBrk="1" hangingPunct="1">
              <a:spcAft>
                <a:spcPts val="0"/>
              </a:spcAft>
              <a:defRPr/>
            </a:pPr>
            <a:r>
              <a:rPr lang="ja-JP" altLang="en-US" sz="11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（１）ターゲティングを明確にした</a:t>
            </a:r>
            <a:endParaRPr lang="en-US" altLang="ja-JP" sz="1100" kern="1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eaLnBrk="1" hangingPunct="1">
              <a:spcAft>
                <a:spcPts val="0"/>
              </a:spcAft>
              <a:defRPr/>
            </a:pPr>
            <a:r>
              <a:rPr lang="ja-JP" altLang="en-US" sz="11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　　　攻めのロイヤルカスタマー営業の強化</a:t>
            </a:r>
            <a:endParaRPr lang="en-US" altLang="ja-JP" sz="1100" kern="1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eaLnBrk="1" hangingPunct="1">
              <a:spcAft>
                <a:spcPts val="0"/>
              </a:spcAft>
              <a:defRPr/>
            </a:pPr>
            <a:r>
              <a:rPr lang="ja-JP" altLang="en-US" sz="11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（２）新規顧客開拓にチャレンジ</a:t>
            </a:r>
            <a:r>
              <a:rPr lang="ja-JP" altLang="en-US" sz="9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（閑散期対策含む）</a:t>
            </a:r>
            <a:endParaRPr lang="en-US" altLang="ja-JP" sz="900" kern="1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eaLnBrk="1" hangingPunct="1">
              <a:spcAft>
                <a:spcPts val="0"/>
              </a:spcAft>
              <a:defRPr/>
            </a:pPr>
            <a:r>
              <a:rPr lang="ja-JP" altLang="en-US" sz="11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（３）顧客管理とデータに基づくマーケティングの展開</a:t>
            </a:r>
            <a:endParaRPr lang="en-US" altLang="ja-JP" sz="1100" kern="1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eaLnBrk="1" hangingPunct="1">
              <a:spcAft>
                <a:spcPts val="0"/>
              </a:spcAft>
              <a:defRPr/>
            </a:pPr>
            <a:r>
              <a:rPr lang="ja-JP" altLang="en-US" sz="11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（４）施設利用料金の適正化</a:t>
            </a:r>
            <a:endParaRPr lang="en-US" altLang="ja-JP" sz="1100" kern="1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eaLnBrk="1" hangingPunct="1">
              <a:spcAft>
                <a:spcPts val="0"/>
              </a:spcAft>
              <a:defRPr/>
            </a:pPr>
            <a:r>
              <a:rPr lang="ja-JP" altLang="en-US" sz="11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（５）ホームページのリニューアルによる</a:t>
            </a:r>
            <a:endParaRPr lang="en-US" altLang="ja-JP" sz="1100" kern="1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eaLnBrk="1" hangingPunct="1">
              <a:spcAft>
                <a:spcPts val="0"/>
              </a:spcAft>
              <a:defRPr/>
            </a:pPr>
            <a:r>
              <a:rPr lang="ja-JP" altLang="en-US" sz="11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　　　情報発信の強化と認知度の向上</a:t>
            </a:r>
            <a:endParaRPr lang="en-US" altLang="ja-JP" sz="1100" kern="1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eaLnBrk="1" hangingPunct="1">
              <a:spcAft>
                <a:spcPts val="0"/>
              </a:spcAft>
              <a:defRPr/>
            </a:pPr>
            <a:r>
              <a:rPr lang="ja-JP" altLang="en-US" sz="11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（６）コストダウンの実施</a:t>
            </a:r>
            <a:endParaRPr lang="en-US" altLang="ja-JP" sz="1100" kern="1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eaLnBrk="1" hangingPunct="1">
              <a:spcAft>
                <a:spcPts val="0"/>
              </a:spcAft>
              <a:defRPr/>
            </a:pPr>
            <a:endParaRPr lang="ja-JP" sz="1100" kern="1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4698999" y="330200"/>
            <a:ext cx="4351337" cy="265113"/>
          </a:xfrm>
          <a:prstGeom prst="rect">
            <a:avLst/>
          </a:prstGeom>
          <a:solidFill>
            <a:schemeClr val="tx2"/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ja-JP" sz="1200" b="1" kern="100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②</a:t>
            </a:r>
            <a:r>
              <a:rPr kumimoji="1" lang="ja-JP" altLang="en-US" sz="1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進化したマーケティングによる施設稼働率と収益の向上</a:t>
            </a:r>
            <a:endParaRPr lang="ja-JP" altLang="ja-JP" sz="14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8926" y="337146"/>
            <a:ext cx="4602261" cy="264815"/>
          </a:xfrm>
          <a:prstGeom prst="rect">
            <a:avLst/>
          </a:prstGeom>
          <a:solidFill>
            <a:schemeClr val="tx2"/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>
              <a:lnSpc>
                <a:spcPts val="1600"/>
              </a:lnSpc>
            </a:pPr>
            <a:r>
              <a:rPr lang="ja-JP" altLang="ja-JP" sz="1050" b="1" kern="100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①</a:t>
            </a:r>
            <a:r>
              <a:rPr kumimoji="1" lang="en-US" altLang="ja-JP" sz="105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2025</a:t>
            </a:r>
            <a:r>
              <a:rPr kumimoji="1" lang="ja-JP" altLang="en-US" sz="105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年大阪・関西万博を起爆剤にアジア有数の都市型</a:t>
            </a:r>
            <a:r>
              <a:rPr kumimoji="1" lang="en-US" altLang="ja-JP" sz="105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MICE</a:t>
            </a:r>
            <a:r>
              <a:rPr kumimoji="1" lang="ja-JP" altLang="en-US" sz="105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施設を目指す</a:t>
            </a:r>
          </a:p>
        </p:txBody>
      </p:sp>
      <p:sp>
        <p:nvSpPr>
          <p:cNvPr id="8" name="角丸四角形 7"/>
          <p:cNvSpPr/>
          <p:nvPr/>
        </p:nvSpPr>
        <p:spPr>
          <a:xfrm>
            <a:off x="95250" y="3496526"/>
            <a:ext cx="4470400" cy="1997075"/>
          </a:xfrm>
          <a:prstGeom prst="roundRect">
            <a:avLst>
              <a:gd name="adj" fmla="val 5618"/>
            </a:avLst>
          </a:prstGeom>
          <a:solidFill>
            <a:sysClr val="window" lastClr="FFFFFF"/>
          </a:solidFill>
          <a:ln w="25400" cap="flat" cmpd="sng" algn="ctr">
            <a:solidFill>
              <a:schemeClr val="tx2"/>
            </a:solidFill>
            <a:prstDash val="solid"/>
          </a:ln>
          <a:effectLst/>
        </p:spPr>
        <p:txBody>
          <a:bodyPr anchor="ctr"/>
          <a:lstStyle/>
          <a:p>
            <a:pPr eaLnBrk="1" hangingPunct="1">
              <a:spcAft>
                <a:spcPts val="0"/>
              </a:spcAft>
              <a:defRPr/>
            </a:pPr>
            <a:r>
              <a:rPr lang="ja-JP" sz="11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○</a:t>
            </a:r>
            <a:r>
              <a:rPr lang="ja-JP" altLang="en-US" sz="11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目標　</a:t>
            </a:r>
            <a:r>
              <a:rPr lang="en-US" altLang="ja-JP" sz="1100" b="1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2028</a:t>
            </a:r>
            <a:r>
              <a:rPr lang="ja-JP" altLang="en-US" sz="1100" b="1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年度 お客様の声取得率 </a:t>
            </a:r>
            <a:r>
              <a:rPr lang="en-US" altLang="ja-JP" sz="1100" b="1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90</a:t>
            </a:r>
            <a:r>
              <a:rPr lang="ja-JP" altLang="en-US" sz="1100" b="1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％</a:t>
            </a:r>
            <a:endParaRPr lang="en-US" altLang="ja-JP" sz="1100" b="1" kern="1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eaLnBrk="1" hangingPunct="1">
              <a:spcAft>
                <a:spcPts val="0"/>
              </a:spcAft>
              <a:defRPr/>
            </a:pPr>
            <a:r>
              <a:rPr lang="ja-JP" altLang="en-US" sz="11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〇課題</a:t>
            </a:r>
            <a:endParaRPr lang="en-US" altLang="ja-JP" sz="1100" kern="1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eaLnBrk="1" hangingPunct="1">
              <a:spcAft>
                <a:spcPts val="0"/>
              </a:spcAft>
              <a:defRPr/>
            </a:pPr>
            <a:r>
              <a:rPr lang="ja-JP" altLang="en-US" sz="11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（１）サービス事業の拡大</a:t>
            </a:r>
            <a:endParaRPr lang="en-US" altLang="ja-JP" sz="1100" kern="1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eaLnBrk="1" hangingPunct="1">
              <a:spcAft>
                <a:spcPts val="0"/>
              </a:spcAft>
              <a:defRPr/>
            </a:pPr>
            <a:r>
              <a:rPr lang="ja-JP" altLang="en-US" sz="11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　　</a:t>
            </a:r>
            <a:r>
              <a:rPr lang="ja-JP" altLang="en-US" sz="9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（フードサービス、最先端の</a:t>
            </a:r>
            <a:r>
              <a:rPr lang="en-US" altLang="ja-JP" sz="9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AV</a:t>
            </a:r>
            <a:r>
              <a:rPr lang="ja-JP" altLang="en-US" sz="9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機器の提供、ワンストップサービス）</a:t>
            </a:r>
            <a:endParaRPr lang="en-US" altLang="ja-JP" sz="1100" kern="1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eaLnBrk="1" hangingPunct="1">
              <a:spcAft>
                <a:spcPts val="0"/>
              </a:spcAft>
              <a:defRPr/>
            </a:pPr>
            <a:r>
              <a:rPr lang="ja-JP" altLang="en-US" sz="11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（２）社員による提案の均質化、ノウハウの共有化を推進</a:t>
            </a:r>
            <a:endParaRPr lang="en-US" altLang="ja-JP" sz="1100" kern="1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eaLnBrk="1" hangingPunct="1">
              <a:spcAft>
                <a:spcPts val="0"/>
              </a:spcAft>
              <a:defRPr/>
            </a:pPr>
            <a:endParaRPr lang="en-US" altLang="ja-JP" sz="1100" kern="1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eaLnBrk="1" hangingPunct="1">
              <a:spcAft>
                <a:spcPts val="0"/>
              </a:spcAft>
              <a:defRPr/>
            </a:pPr>
            <a:r>
              <a:rPr lang="ja-JP" sz="11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○</a:t>
            </a:r>
            <a:r>
              <a:rPr lang="ja-JP" altLang="en-US" sz="11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実施施策</a:t>
            </a:r>
            <a:endParaRPr lang="en-US" altLang="ja-JP" sz="1100" kern="1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eaLnBrk="1" hangingPunct="1">
              <a:spcAft>
                <a:spcPts val="0"/>
              </a:spcAft>
              <a:defRPr/>
            </a:pPr>
            <a:r>
              <a:rPr lang="ja-JP" altLang="en-US" sz="11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（１）フードサービスの充実</a:t>
            </a:r>
            <a:endParaRPr lang="en-US" altLang="ja-JP" sz="1100" kern="1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eaLnBrk="1" hangingPunct="1">
              <a:spcAft>
                <a:spcPts val="0"/>
              </a:spcAft>
              <a:defRPr/>
            </a:pPr>
            <a:r>
              <a:rPr lang="ja-JP" altLang="en-US" sz="11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（２）サービス事業全体の収益の最大化</a:t>
            </a:r>
            <a:endParaRPr lang="en-US" altLang="ja-JP" sz="1100" kern="1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eaLnBrk="1" hangingPunct="1">
              <a:spcAft>
                <a:spcPts val="0"/>
              </a:spcAft>
              <a:defRPr/>
            </a:pPr>
            <a:r>
              <a:rPr lang="ja-JP" altLang="en-US" sz="1100" kern="10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（</a:t>
            </a:r>
            <a:r>
              <a:rPr lang="ja-JP" altLang="en-US" sz="11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３）お客様へのサービス提案力・</a:t>
            </a:r>
            <a:r>
              <a:rPr lang="en-US" altLang="ja-JP" sz="11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PR</a:t>
            </a:r>
            <a:r>
              <a:rPr lang="ja-JP" altLang="en-US" sz="11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の強化</a:t>
            </a:r>
            <a:endParaRPr lang="en-US" altLang="ja-JP" sz="1100" kern="1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eaLnBrk="1" hangingPunct="1">
              <a:spcAft>
                <a:spcPts val="0"/>
              </a:spcAft>
              <a:defRPr/>
            </a:pPr>
            <a:r>
              <a:rPr lang="ja-JP" altLang="en-US" sz="11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（４）新サービス事業の開発</a:t>
            </a:r>
            <a:endParaRPr lang="ja-JP" sz="1100" kern="1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101599" y="3274670"/>
            <a:ext cx="4449763" cy="247650"/>
          </a:xfrm>
          <a:prstGeom prst="rect">
            <a:avLst/>
          </a:prstGeom>
          <a:solidFill>
            <a:schemeClr val="tx2"/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>
              <a:lnSpc>
                <a:spcPts val="1600"/>
              </a:lnSpc>
            </a:pPr>
            <a:r>
              <a:rPr lang="ja-JP" altLang="ja-JP" sz="1200" b="1" kern="100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③</a:t>
            </a:r>
            <a:r>
              <a:rPr kumimoji="1" lang="ja-JP" altLang="en-US" sz="1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最適なサービスプラットフォームの構築によるサービス事業の強化</a:t>
            </a:r>
          </a:p>
        </p:txBody>
      </p:sp>
      <p:sp>
        <p:nvSpPr>
          <p:cNvPr id="11" name="角丸四角形 10"/>
          <p:cNvSpPr/>
          <p:nvPr/>
        </p:nvSpPr>
        <p:spPr>
          <a:xfrm>
            <a:off x="4698999" y="3506202"/>
            <a:ext cx="4335462" cy="1997075"/>
          </a:xfrm>
          <a:prstGeom prst="roundRect">
            <a:avLst>
              <a:gd name="adj" fmla="val 6170"/>
            </a:avLst>
          </a:prstGeom>
          <a:solidFill>
            <a:sysClr val="window" lastClr="FFFFFF"/>
          </a:solidFill>
          <a:ln w="25400" cap="flat" cmpd="sng" algn="ctr">
            <a:solidFill>
              <a:schemeClr val="tx2"/>
            </a:solidFill>
            <a:prstDash val="solid"/>
          </a:ln>
          <a:effectLst/>
        </p:spPr>
        <p:txBody>
          <a:bodyPr anchor="ctr"/>
          <a:lstStyle/>
          <a:p>
            <a:pPr eaLnBrk="1" hangingPunct="1">
              <a:spcAft>
                <a:spcPts val="0"/>
              </a:spcAft>
              <a:defRPr/>
            </a:pPr>
            <a:endParaRPr lang="en-US" altLang="ja-JP" sz="1100" kern="100" dirty="0">
              <a:latin typeface="Century"/>
              <a:ea typeface="HG丸ｺﾞｼｯｸM-PRO"/>
              <a:cs typeface="Times New Roman"/>
            </a:endParaRPr>
          </a:p>
          <a:p>
            <a:pPr eaLnBrk="1" hangingPunct="1">
              <a:spcAft>
                <a:spcPts val="0"/>
              </a:spcAft>
              <a:defRPr/>
            </a:pPr>
            <a:endParaRPr lang="en-US" altLang="ja-JP" sz="1100" kern="100" dirty="0">
              <a:latin typeface="Century"/>
              <a:ea typeface="HG丸ｺﾞｼｯｸM-PRO"/>
              <a:cs typeface="Times New Roman"/>
            </a:endParaRPr>
          </a:p>
          <a:p>
            <a:pPr eaLnBrk="1" hangingPunct="1">
              <a:spcAft>
                <a:spcPts val="0"/>
              </a:spcAft>
              <a:defRPr/>
            </a:pPr>
            <a:r>
              <a:rPr lang="ja-JP" sz="1100" kern="100" dirty="0">
                <a:latin typeface="Century"/>
                <a:ea typeface="HG丸ｺﾞｼｯｸM-PRO"/>
                <a:cs typeface="Times New Roman"/>
              </a:rPr>
              <a:t>○</a:t>
            </a:r>
            <a:r>
              <a:rPr lang="ja-JP" altLang="en-US" sz="1100" kern="100" dirty="0">
                <a:latin typeface="Century"/>
                <a:ea typeface="HG丸ｺﾞｼｯｸM-PRO"/>
                <a:cs typeface="Times New Roman"/>
              </a:rPr>
              <a:t>目標　</a:t>
            </a:r>
            <a:r>
              <a:rPr lang="en-US" altLang="ja-JP" sz="1100" b="1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2028</a:t>
            </a:r>
            <a:r>
              <a:rPr lang="ja-JP" altLang="en-US" sz="1100" b="1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年度 お客様満足度（再利用の意思）</a:t>
            </a:r>
            <a:r>
              <a:rPr lang="en-US" altLang="ja-JP" sz="1100" b="1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98</a:t>
            </a:r>
            <a:r>
              <a:rPr lang="ja-JP" altLang="en-US" sz="1100" b="1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％</a:t>
            </a:r>
            <a:endParaRPr lang="en-US" altLang="ja-JP" sz="1100" b="1" kern="1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eaLnBrk="1" hangingPunct="1">
              <a:spcAft>
                <a:spcPts val="0"/>
              </a:spcAft>
              <a:defRPr/>
            </a:pPr>
            <a:r>
              <a:rPr lang="ja-JP" altLang="en-US" sz="11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〇課題</a:t>
            </a:r>
            <a:endParaRPr lang="en-US" altLang="ja-JP" sz="1100" kern="1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eaLnBrk="1" hangingPunct="1">
              <a:spcAft>
                <a:spcPts val="0"/>
              </a:spcAft>
              <a:defRPr/>
            </a:pPr>
            <a:r>
              <a:rPr lang="ja-JP" altLang="en-US" sz="11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（１）各種の</a:t>
            </a:r>
            <a:r>
              <a:rPr lang="en-US" altLang="ja-JP" sz="11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MICE</a:t>
            </a:r>
            <a:r>
              <a:rPr lang="ja-JP" altLang="en-US" sz="11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開催に適した施設・設備を備える</a:t>
            </a:r>
            <a:endParaRPr lang="en-US" altLang="ja-JP" sz="1100" kern="1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eaLnBrk="1" hangingPunct="1">
              <a:spcAft>
                <a:spcPts val="0"/>
              </a:spcAft>
              <a:defRPr/>
            </a:pPr>
            <a:r>
              <a:rPr lang="ja-JP" altLang="en-US" sz="11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（２）</a:t>
            </a:r>
            <a:r>
              <a:rPr lang="en-US" altLang="ja-JP" sz="11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SDGs</a:t>
            </a:r>
            <a:r>
              <a:rPr lang="ja-JP" altLang="en-US" sz="11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の推進に留意　（３）地域との共生</a:t>
            </a:r>
            <a:endParaRPr lang="en-US" altLang="ja-JP" sz="1100" kern="1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eaLnBrk="1" hangingPunct="1">
              <a:spcAft>
                <a:spcPts val="0"/>
              </a:spcAft>
              <a:defRPr/>
            </a:pPr>
            <a:endParaRPr lang="en-US" altLang="ja-JP" sz="1100" kern="1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eaLnBrk="1" hangingPunct="1">
              <a:spcAft>
                <a:spcPts val="0"/>
              </a:spcAft>
              <a:defRPr/>
            </a:pPr>
            <a:r>
              <a:rPr lang="ja-JP" sz="1100" kern="100" dirty="0">
                <a:latin typeface="Century"/>
                <a:ea typeface="HG丸ｺﾞｼｯｸM-PRO"/>
                <a:cs typeface="Times New Roman"/>
              </a:rPr>
              <a:t>○</a:t>
            </a:r>
            <a:r>
              <a:rPr lang="ja-JP" altLang="en-US" sz="1100" kern="100" dirty="0">
                <a:latin typeface="Century"/>
                <a:ea typeface="HG丸ｺﾞｼｯｸM-PRO"/>
                <a:cs typeface="Times New Roman"/>
              </a:rPr>
              <a:t>実施施策</a:t>
            </a:r>
            <a:endParaRPr lang="en-US" altLang="ja-JP" sz="1100" kern="100" dirty="0">
              <a:latin typeface="Century"/>
              <a:ea typeface="HG丸ｺﾞｼｯｸM-PRO"/>
              <a:cs typeface="Times New Roman"/>
            </a:endParaRPr>
          </a:p>
          <a:p>
            <a:pPr eaLnBrk="1" hangingPunct="1">
              <a:spcAft>
                <a:spcPts val="0"/>
              </a:spcAft>
              <a:defRPr/>
            </a:pPr>
            <a:r>
              <a:rPr lang="ja-JP" altLang="en-US" sz="1100" kern="100" dirty="0">
                <a:latin typeface="Century"/>
                <a:ea typeface="HG丸ｺﾞｼｯｸM-PRO"/>
                <a:cs typeface="Times New Roman"/>
              </a:rPr>
              <a:t>（１）大規模修繕による魅力度のアップ</a:t>
            </a:r>
            <a:r>
              <a:rPr lang="ja-JP" altLang="en-US" sz="105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（</a:t>
            </a:r>
            <a:r>
              <a:rPr lang="en-US" altLang="ja-JP" sz="105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OICC Reborn</a:t>
            </a:r>
            <a:r>
              <a:rPr lang="ja-JP" altLang="en-US" sz="105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）</a:t>
            </a:r>
            <a:endParaRPr lang="en-US" altLang="ja-JP" sz="1050" kern="1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eaLnBrk="1" hangingPunct="1">
              <a:spcAft>
                <a:spcPts val="0"/>
              </a:spcAft>
              <a:defRPr/>
            </a:pPr>
            <a:r>
              <a:rPr lang="ja-JP" altLang="en-US" sz="11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（２）最先端の会議環境の導入等、効果的な機能強化の推進</a:t>
            </a:r>
            <a:endParaRPr lang="en-US" altLang="ja-JP" sz="1100" kern="1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eaLnBrk="1" hangingPunct="1">
              <a:spcAft>
                <a:spcPts val="0"/>
              </a:spcAft>
              <a:defRPr/>
            </a:pPr>
            <a:r>
              <a:rPr lang="ja-JP" altLang="en-US" sz="11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（３）</a:t>
            </a:r>
            <a:r>
              <a:rPr lang="en-US" altLang="ja-JP" sz="11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SDGs</a:t>
            </a:r>
            <a:r>
              <a:rPr lang="ja-JP" altLang="en-US" sz="11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の推進と地域との共生　（</a:t>
            </a:r>
            <a:r>
              <a:rPr lang="en-US" altLang="ja-JP" sz="11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4</a:t>
            </a:r>
            <a:r>
              <a:rPr lang="ja-JP" altLang="en-US" sz="11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）安全への取組み</a:t>
            </a:r>
            <a:endParaRPr lang="en-US" altLang="ja-JP" sz="1100" kern="1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eaLnBrk="1" hangingPunct="1">
              <a:spcAft>
                <a:spcPts val="0"/>
              </a:spcAft>
              <a:defRPr/>
            </a:pPr>
            <a:r>
              <a:rPr lang="en-US" sz="1050" kern="1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 </a:t>
            </a:r>
            <a:endParaRPr lang="ja-JP" sz="1100" kern="100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marL="304800" indent="-304800" eaLnBrk="1" hangingPunct="1">
              <a:spcAft>
                <a:spcPts val="0"/>
              </a:spcAft>
              <a:defRPr/>
            </a:pPr>
            <a:r>
              <a:rPr lang="en-US" sz="1100" kern="100" dirty="0">
                <a:latin typeface="HG丸ｺﾞｼｯｸM-PRO"/>
                <a:ea typeface="ＭＳ 明朝"/>
                <a:cs typeface="Times New Roman"/>
              </a:rPr>
              <a:t> </a:t>
            </a:r>
            <a:endParaRPr lang="ja-JP" sz="1100" kern="100" dirty="0">
              <a:latin typeface="Century"/>
              <a:ea typeface="ＭＳ 明朝"/>
              <a:cs typeface="Times New Roman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4698999" y="3274670"/>
            <a:ext cx="4335462" cy="247650"/>
          </a:xfrm>
          <a:prstGeom prst="rect">
            <a:avLst/>
          </a:prstGeom>
          <a:solidFill>
            <a:schemeClr val="tx2"/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ja-JP" sz="1200" b="1" kern="100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④</a:t>
            </a:r>
            <a:r>
              <a:rPr kumimoji="1" lang="ja-JP" altLang="en-US" sz="1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快適で安全・安心な魅力あふれるグランキューブ大阪</a:t>
            </a:r>
            <a:endParaRPr lang="ja-JP" altLang="ja-JP" sz="105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/>
            </a:endParaRPr>
          </a:p>
        </p:txBody>
      </p:sp>
      <p:sp>
        <p:nvSpPr>
          <p:cNvPr id="3082" name="正方形/長方形 12"/>
          <p:cNvSpPr>
            <a:spLocks noChangeArrowheads="1"/>
          </p:cNvSpPr>
          <p:nvPr/>
        </p:nvSpPr>
        <p:spPr bwMode="auto">
          <a:xfrm>
            <a:off x="2849340" y="-15706"/>
            <a:ext cx="345757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中</a:t>
            </a:r>
            <a:r>
              <a:rPr lang="ja-JP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期経営計画の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新たな戦略</a:t>
            </a:r>
            <a:endParaRPr lang="ja-JP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" name="角丸四角形 7">
            <a:extLst>
              <a:ext uri="{FF2B5EF4-FFF2-40B4-BE49-F238E27FC236}">
                <a16:creationId xmlns:a16="http://schemas.microsoft.com/office/drawing/2014/main" id="{CA57C95E-CC33-4FE8-81C7-9A7F1C77429B}"/>
              </a:ext>
            </a:extLst>
          </p:cNvPr>
          <p:cNvSpPr/>
          <p:nvPr/>
        </p:nvSpPr>
        <p:spPr>
          <a:xfrm>
            <a:off x="101599" y="5885448"/>
            <a:ext cx="8970962" cy="855919"/>
          </a:xfrm>
          <a:prstGeom prst="roundRect">
            <a:avLst>
              <a:gd name="adj" fmla="val 5618"/>
            </a:avLst>
          </a:prstGeom>
          <a:solidFill>
            <a:sysClr val="window" lastClr="FFFFFF"/>
          </a:solidFill>
          <a:ln w="25400" cap="flat" cmpd="sng" algn="ctr">
            <a:solidFill>
              <a:schemeClr val="tx2"/>
            </a:solidFill>
            <a:prstDash val="solid"/>
          </a:ln>
          <a:effectLst/>
        </p:spPr>
        <p:txBody>
          <a:bodyPr anchor="ctr"/>
          <a:lstStyle/>
          <a:p>
            <a:pPr eaLnBrk="1" hangingPunct="1">
              <a:spcAft>
                <a:spcPts val="0"/>
              </a:spcAft>
              <a:defRPr/>
            </a:pPr>
            <a:r>
              <a:rPr lang="ja-JP" altLang="en-US" sz="11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〇課題</a:t>
            </a:r>
            <a:endParaRPr lang="en-US" altLang="ja-JP" sz="1100" kern="1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eaLnBrk="1" hangingPunct="1">
              <a:spcAft>
                <a:spcPts val="0"/>
              </a:spcAft>
              <a:defRPr/>
            </a:pPr>
            <a:r>
              <a:rPr lang="ja-JP" altLang="en-US" sz="11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（１）社員の能力育成　</a:t>
            </a:r>
            <a:endParaRPr lang="en-US" altLang="ja-JP" sz="1100" kern="1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eaLnBrk="1" hangingPunct="1">
              <a:spcAft>
                <a:spcPts val="0"/>
              </a:spcAft>
              <a:defRPr/>
            </a:pPr>
            <a:r>
              <a:rPr lang="ja-JP" altLang="en-US" sz="11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（２）</a:t>
            </a:r>
            <a:r>
              <a:rPr lang="en-US" altLang="ja-JP" sz="11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IT</a:t>
            </a:r>
            <a:r>
              <a:rPr lang="ja-JP" altLang="en-US" sz="11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を活用した効率的な業務執行</a:t>
            </a:r>
            <a:endParaRPr lang="en-US" altLang="ja-JP" sz="700" kern="1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CC02F67E-7A92-4896-BE17-02DE308A8C61}"/>
              </a:ext>
            </a:extLst>
          </p:cNvPr>
          <p:cNvSpPr/>
          <p:nvPr/>
        </p:nvSpPr>
        <p:spPr>
          <a:xfrm>
            <a:off x="2636624" y="5639910"/>
            <a:ext cx="3900912" cy="265113"/>
          </a:xfrm>
          <a:prstGeom prst="rect">
            <a:avLst/>
          </a:prstGeom>
          <a:solidFill>
            <a:schemeClr val="tx2"/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ja-JP" altLang="en-US" sz="1200" b="1" kern="100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⑤</a:t>
            </a:r>
            <a:r>
              <a:rPr kumimoji="1" lang="ja-JP" altLang="en-US" sz="1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自立した社員による組織の活性化と業務改善</a:t>
            </a:r>
            <a:endParaRPr lang="ja-JP" sz="105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96D38BBD-C384-419E-A439-59A2B422047F}"/>
              </a:ext>
            </a:extLst>
          </p:cNvPr>
          <p:cNvSpPr txBox="1"/>
          <p:nvPr/>
        </p:nvSpPr>
        <p:spPr>
          <a:xfrm>
            <a:off x="3419872" y="5924599"/>
            <a:ext cx="59766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spcAft>
                <a:spcPts val="0"/>
              </a:spcAft>
              <a:defRPr/>
            </a:pPr>
            <a:r>
              <a:rPr lang="ja-JP" altLang="ja-JP" sz="11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○</a:t>
            </a:r>
            <a:r>
              <a:rPr lang="ja-JP" altLang="en-US" sz="11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実施施策</a:t>
            </a:r>
            <a:endParaRPr lang="en-US" altLang="ja-JP" sz="1100" kern="1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eaLnBrk="1" hangingPunct="1">
              <a:spcAft>
                <a:spcPts val="0"/>
              </a:spcAft>
              <a:defRPr/>
            </a:pPr>
            <a:r>
              <a:rPr lang="ja-JP" altLang="en-US" sz="11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（１）社員が自ら考え、自ら改善できる組織への変革（エンゲージメント経営の推進）</a:t>
            </a:r>
            <a:endParaRPr lang="en-US" altLang="ja-JP" sz="1100" kern="1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eaLnBrk="1" hangingPunct="1">
              <a:spcAft>
                <a:spcPts val="0"/>
              </a:spcAft>
              <a:defRPr/>
            </a:pPr>
            <a:r>
              <a:rPr lang="ja-JP" altLang="en-US" sz="11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（２）</a:t>
            </a:r>
            <a:r>
              <a:rPr lang="en-US" altLang="ja-JP" sz="11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IT</a:t>
            </a:r>
            <a:r>
              <a:rPr lang="ja-JP" altLang="en-US" sz="11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を活用した業務の効率化の推進</a:t>
            </a:r>
            <a:endParaRPr lang="en-US" altLang="ja-JP" sz="1100" kern="1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eaLnBrk="1" hangingPunct="1">
              <a:spcAft>
                <a:spcPts val="0"/>
              </a:spcAft>
              <a:defRPr/>
            </a:pPr>
            <a:r>
              <a:rPr lang="ja-JP" altLang="en-US" sz="11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（３）外部の研修等を活用した人材の育成</a:t>
            </a:r>
            <a:endParaRPr lang="en-US" altLang="ja-JP" sz="1100" kern="1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1"/>
          <p:cNvSpPr txBox="1">
            <a:spLocks noChangeArrowheads="1"/>
          </p:cNvSpPr>
          <p:nvPr/>
        </p:nvSpPr>
        <p:spPr bwMode="auto">
          <a:xfrm>
            <a:off x="2555776" y="64966"/>
            <a:ext cx="4248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ja-JP" altLang="en-US" sz="1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これまでの実績と中期経営計画の目標</a:t>
            </a:r>
          </a:p>
        </p:txBody>
      </p:sp>
      <p:sp>
        <p:nvSpPr>
          <p:cNvPr id="4218" name="テキスト ボックス 3"/>
          <p:cNvSpPr txBox="1">
            <a:spLocks noChangeArrowheads="1"/>
          </p:cNvSpPr>
          <p:nvPr/>
        </p:nvSpPr>
        <p:spPr bwMode="auto">
          <a:xfrm>
            <a:off x="355255" y="6303923"/>
            <a:ext cx="8178800" cy="692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900" dirty="0">
                <a:latin typeface="+mj-ea"/>
                <a:ea typeface="+mj-ea"/>
              </a:rPr>
              <a:t>（注）</a:t>
            </a:r>
            <a:r>
              <a:rPr lang="en-US" altLang="ja-JP" sz="900" dirty="0">
                <a:latin typeface="+mj-ea"/>
                <a:ea typeface="+mj-ea"/>
              </a:rPr>
              <a:t>2019</a:t>
            </a:r>
            <a:r>
              <a:rPr lang="ja-JP" altLang="en-US" sz="900" dirty="0">
                <a:latin typeface="+mj-ea"/>
                <a:ea typeface="+mj-ea"/>
              </a:rPr>
              <a:t>年度から</a:t>
            </a:r>
            <a:r>
              <a:rPr lang="en-US" altLang="ja-JP" sz="900" dirty="0">
                <a:latin typeface="+mj-ea"/>
                <a:ea typeface="+mj-ea"/>
              </a:rPr>
              <a:t>2023</a:t>
            </a:r>
            <a:r>
              <a:rPr lang="ja-JP" altLang="en-US" sz="900" dirty="0">
                <a:latin typeface="+mj-ea"/>
                <a:ea typeface="+mj-ea"/>
              </a:rPr>
              <a:t>年度の（　）内は前中期経営計画の数値目標。国際会議成約件数及び全館利用単位稼働率については参考値。　</a:t>
            </a:r>
            <a:endParaRPr lang="en-US" altLang="ja-JP" sz="900" dirty="0">
              <a:latin typeface="+mj-ea"/>
              <a:ea typeface="+mj-ea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ja-JP" sz="900" dirty="0">
                <a:latin typeface="+mj-ea"/>
                <a:ea typeface="+mj-ea"/>
              </a:rPr>
              <a:t>       </a:t>
            </a:r>
            <a:r>
              <a:rPr lang="ja-JP" altLang="en-US" sz="900" dirty="0">
                <a:latin typeface="+mj-ea"/>
                <a:ea typeface="+mj-ea"/>
              </a:rPr>
              <a:t>この中期経営計画では経常利益は数値目標としていない。</a:t>
            </a:r>
            <a:endParaRPr lang="en-US" altLang="ja-JP" sz="900" dirty="0">
              <a:latin typeface="+mj-ea"/>
              <a:ea typeface="+mj-ea"/>
            </a:endParaRPr>
          </a:p>
          <a:p>
            <a:pPr>
              <a:spcBef>
                <a:spcPct val="0"/>
              </a:spcBef>
              <a:buNone/>
            </a:pPr>
            <a:r>
              <a:rPr lang="ja-JP" altLang="en-US" sz="900" dirty="0">
                <a:latin typeface="+mj-ea"/>
                <a:ea typeface="+mj-ea"/>
              </a:rPr>
              <a:t>（注）</a:t>
            </a:r>
            <a:r>
              <a:rPr lang="en-US" altLang="ja-JP" sz="900" dirty="0">
                <a:latin typeface="+mj-ea"/>
                <a:ea typeface="+mj-ea"/>
              </a:rPr>
              <a:t>2023</a:t>
            </a:r>
            <a:r>
              <a:rPr lang="ja-JP" altLang="en-US" sz="900" dirty="0">
                <a:latin typeface="+mj-ea"/>
                <a:ea typeface="+mj-ea"/>
              </a:rPr>
              <a:t>年度の実績は見込み。ただし、国際会議開催件数、稼働率は</a:t>
            </a:r>
            <a:r>
              <a:rPr lang="en-US" altLang="ja-JP" sz="900" dirty="0">
                <a:latin typeface="+mj-ea"/>
                <a:ea typeface="+mj-ea"/>
              </a:rPr>
              <a:t>4-11</a:t>
            </a:r>
            <a:r>
              <a:rPr lang="ja-JP" altLang="en-US" sz="900" dirty="0">
                <a:latin typeface="+mj-ea"/>
                <a:ea typeface="+mj-ea"/>
              </a:rPr>
              <a:t>月の実績（</a:t>
            </a:r>
            <a:r>
              <a:rPr lang="en-US" altLang="ja-JP" sz="900" dirty="0">
                <a:latin typeface="+mj-ea"/>
                <a:ea typeface="+mj-ea"/>
              </a:rPr>
              <a:t>12</a:t>
            </a:r>
            <a:r>
              <a:rPr lang="ja-JP" altLang="en-US" sz="900" dirty="0">
                <a:latin typeface="+mj-ea"/>
                <a:ea typeface="+mj-ea"/>
              </a:rPr>
              <a:t>月</a:t>
            </a:r>
            <a:r>
              <a:rPr lang="en-US" altLang="ja-JP" sz="900" dirty="0">
                <a:latin typeface="+mj-ea"/>
                <a:ea typeface="+mj-ea"/>
              </a:rPr>
              <a:t>-3</a:t>
            </a:r>
            <a:r>
              <a:rPr lang="ja-JP" altLang="en-US" sz="900" dirty="0">
                <a:latin typeface="+mj-ea"/>
                <a:ea typeface="+mj-ea"/>
              </a:rPr>
              <a:t>月は大規模修繕のため休館）。</a:t>
            </a:r>
            <a:endParaRPr lang="en-US" altLang="ja-JP" sz="900" dirty="0">
              <a:latin typeface="+mj-ea"/>
              <a:ea typeface="+mj-ea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ja-JP" sz="1200" dirty="0"/>
          </a:p>
        </p:txBody>
      </p:sp>
      <p:graphicFrame>
        <p:nvGraphicFramePr>
          <p:cNvPr id="6" name="表 5">
            <a:extLst>
              <a:ext uri="{FF2B5EF4-FFF2-40B4-BE49-F238E27FC236}">
                <a16:creationId xmlns:a16="http://schemas.microsoft.com/office/drawing/2014/main" id="{4603301B-3D74-44E7-8DAC-E8D5C19A80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6426551"/>
              </p:ext>
            </p:extLst>
          </p:nvPr>
        </p:nvGraphicFramePr>
        <p:xfrm>
          <a:off x="355255" y="398746"/>
          <a:ext cx="8491980" cy="59027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1980">
                  <a:extLst>
                    <a:ext uri="{9D8B030D-6E8A-4147-A177-3AD203B41FA5}">
                      <a16:colId xmlns:a16="http://schemas.microsoft.com/office/drawing/2014/main" val="253335123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848399746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554305208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145446007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1078756267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413552614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314890242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3180583377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3651635015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1938507985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val="258522350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val="85366627"/>
                    </a:ext>
                  </a:extLst>
                </a:gridCol>
              </a:tblGrid>
              <a:tr h="182857">
                <a:tc rowSpan="2">
                  <a:txBody>
                    <a:bodyPr/>
                    <a:lstStyle/>
                    <a:p>
                      <a:endParaRPr kumimoji="1" lang="ja-JP" altLang="en-US" sz="18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1431" marR="91431" marT="45697" marB="456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</a:rPr>
                        <a:t>2019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697" marB="4569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</a:rPr>
                        <a:t>2020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697" marB="4569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</a:rPr>
                        <a:t>2021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697" marB="4569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</a:rPr>
                        <a:t>2022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697" marB="4569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</a:rPr>
                        <a:t>2023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697" marB="4569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</a:rPr>
                        <a:t>2024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697" marB="4569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</a:rPr>
                        <a:t>2025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697" marB="4569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</a:rPr>
                        <a:t>2026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697" marB="4569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</a:rPr>
                        <a:t>2027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697" marB="4569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</a:rPr>
                        <a:t>2028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697" marB="4569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697" marB="4569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6739135"/>
                  </a:ext>
                </a:extLst>
              </a:tr>
              <a:tr h="18285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</a:rPr>
                        <a:t>前中計</a:t>
                      </a:r>
                    </a:p>
                  </a:txBody>
                  <a:tcPr marL="91431" marR="91431" marT="45697" marB="4569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</a:rPr>
                        <a:t>新中計</a:t>
                      </a:r>
                    </a:p>
                  </a:txBody>
                  <a:tcPr marL="91431" marR="91431" marT="45697" marB="45697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2596985"/>
                  </a:ext>
                </a:extLst>
              </a:tr>
              <a:tr h="565851"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国際会議開催件数</a:t>
                      </a:r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</a:t>
                      </a: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（件）</a:t>
                      </a:r>
                    </a:p>
                  </a:txBody>
                  <a:tcPr marL="91431" marR="91431" marT="45697" marB="4569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</a:rPr>
                        <a:t>57</a:t>
                      </a:r>
                    </a:p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</a:rPr>
                        <a:t>（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</a:rPr>
                        <a:t>60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</a:rPr>
                        <a:t>）</a:t>
                      </a:r>
                    </a:p>
                  </a:txBody>
                  <a:tcPr marL="91431" marR="91431" marT="45697" marB="4569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</a:rPr>
                        <a:t>（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</a:rPr>
                        <a:t>62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</a:rPr>
                        <a:t>）</a:t>
                      </a:r>
                    </a:p>
                  </a:txBody>
                  <a:tcPr marL="91431" marR="91431" marT="45697" marB="4569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</a:rPr>
                        <a:t>（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</a:rPr>
                        <a:t>62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</a:rPr>
                        <a:t>）</a:t>
                      </a:r>
                    </a:p>
                  </a:txBody>
                  <a:tcPr marL="91431" marR="91431" marT="45697" marB="4569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</a:rPr>
                        <a:t>24</a:t>
                      </a:r>
                    </a:p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</a:rPr>
                        <a:t>（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</a:rPr>
                        <a:t>65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</a:rPr>
                        <a:t>）</a:t>
                      </a:r>
                    </a:p>
                  </a:txBody>
                  <a:tcPr marL="91431" marR="91431" marT="45697" marB="4569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</a:rPr>
                        <a:t>47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</a:rPr>
                        <a:t>（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</a:rPr>
                        <a:t>70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</a:rPr>
                        <a:t>）</a:t>
                      </a:r>
                    </a:p>
                  </a:txBody>
                  <a:tcPr marL="91431" marR="91431" marT="45697" marB="4569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</a:rPr>
                        <a:t>60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697" marB="4569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</a:rPr>
                        <a:t>70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697" marB="4569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</a:rPr>
                        <a:t>70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697" marB="4569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</a:rPr>
                        <a:t>70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697" marB="4569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</a:rPr>
                        <a:t>70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697" marB="4569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</a:rPr>
                        <a:t>73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697" marB="45697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459887"/>
                  </a:ext>
                </a:extLst>
              </a:tr>
              <a:tr h="50790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売上（施設</a:t>
                      </a:r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+</a:t>
                      </a: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ｻｰﾋﾞｽ）</a:t>
                      </a:r>
                      <a:endParaRPr kumimoji="1" lang="en-US" altLang="ja-JP" sz="11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（百万円）</a:t>
                      </a:r>
                    </a:p>
                  </a:txBody>
                  <a:tcPr marL="91431" marR="91431" marT="45697" marB="4569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en-US" altLang="ja-JP" sz="1200" i="0" dirty="0">
                          <a:solidFill>
                            <a:schemeClr val="tx1"/>
                          </a:solidFill>
                        </a:rPr>
                        <a:t>1,750</a:t>
                      </a:r>
                    </a:p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ja-JP" altLang="en-US" sz="900" i="0" dirty="0">
                          <a:solidFill>
                            <a:schemeClr val="tx1"/>
                          </a:solidFill>
                        </a:rPr>
                        <a:t>（</a:t>
                      </a:r>
                      <a:r>
                        <a:rPr kumimoji="1" lang="en-US" altLang="ja-JP" sz="900" i="0" dirty="0">
                          <a:solidFill>
                            <a:schemeClr val="tx1"/>
                          </a:solidFill>
                        </a:rPr>
                        <a:t>1,977</a:t>
                      </a:r>
                      <a:r>
                        <a:rPr kumimoji="1" lang="ja-JP" altLang="en-US" sz="900" i="0" dirty="0">
                          <a:solidFill>
                            <a:schemeClr val="tx1"/>
                          </a:solidFill>
                        </a:rPr>
                        <a:t>）</a:t>
                      </a:r>
                    </a:p>
                  </a:txBody>
                  <a:tcPr marL="91431" marR="91431" marT="45697" marB="4569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en-US" altLang="ja-JP" sz="1200" i="0" dirty="0">
                          <a:solidFill>
                            <a:schemeClr val="tx1"/>
                          </a:solidFill>
                        </a:rPr>
                        <a:t>645</a:t>
                      </a:r>
                    </a:p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ja-JP" altLang="en-US" sz="900" i="0" dirty="0">
                          <a:solidFill>
                            <a:schemeClr val="tx1"/>
                          </a:solidFill>
                        </a:rPr>
                        <a:t>（</a:t>
                      </a:r>
                      <a:r>
                        <a:rPr kumimoji="1" lang="en-US" altLang="ja-JP" sz="900" i="0" dirty="0">
                          <a:solidFill>
                            <a:schemeClr val="tx1"/>
                          </a:solidFill>
                        </a:rPr>
                        <a:t>2,101</a:t>
                      </a:r>
                      <a:r>
                        <a:rPr kumimoji="1" lang="ja-JP" altLang="en-US" sz="900" i="0" dirty="0">
                          <a:solidFill>
                            <a:schemeClr val="tx1"/>
                          </a:solidFill>
                        </a:rPr>
                        <a:t>）</a:t>
                      </a:r>
                    </a:p>
                  </a:txBody>
                  <a:tcPr marL="91431" marR="91431" marT="45697" marB="4569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en-US" altLang="ja-JP" sz="1200" i="0" dirty="0">
                          <a:solidFill>
                            <a:schemeClr val="tx1"/>
                          </a:solidFill>
                        </a:rPr>
                        <a:t>2,295</a:t>
                      </a:r>
                    </a:p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ja-JP" altLang="en-US" sz="900" i="0" dirty="0">
                          <a:solidFill>
                            <a:schemeClr val="tx1"/>
                          </a:solidFill>
                        </a:rPr>
                        <a:t>（</a:t>
                      </a:r>
                      <a:r>
                        <a:rPr kumimoji="1" lang="en-US" altLang="ja-JP" sz="900" i="0" dirty="0">
                          <a:solidFill>
                            <a:schemeClr val="tx1"/>
                          </a:solidFill>
                        </a:rPr>
                        <a:t>2,113</a:t>
                      </a:r>
                      <a:r>
                        <a:rPr kumimoji="1" lang="ja-JP" altLang="en-US" sz="900" i="0" dirty="0">
                          <a:solidFill>
                            <a:schemeClr val="tx1"/>
                          </a:solidFill>
                        </a:rPr>
                        <a:t>）</a:t>
                      </a:r>
                    </a:p>
                  </a:txBody>
                  <a:tcPr marL="91431" marR="91431" marT="45697" marB="4569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en-US" altLang="ja-JP" sz="1200" i="0" dirty="0">
                          <a:solidFill>
                            <a:schemeClr val="tx1"/>
                          </a:solidFill>
                        </a:rPr>
                        <a:t>1,620</a:t>
                      </a:r>
                    </a:p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ja-JP" altLang="en-US" sz="900" i="0" dirty="0">
                          <a:solidFill>
                            <a:schemeClr val="tx1"/>
                          </a:solidFill>
                        </a:rPr>
                        <a:t>（</a:t>
                      </a:r>
                      <a:r>
                        <a:rPr kumimoji="1" lang="en-US" altLang="ja-JP" sz="900" i="0" dirty="0">
                          <a:solidFill>
                            <a:schemeClr val="tx1"/>
                          </a:solidFill>
                        </a:rPr>
                        <a:t>2,124</a:t>
                      </a:r>
                      <a:r>
                        <a:rPr kumimoji="1" lang="ja-JP" altLang="en-US" sz="900" i="0" dirty="0">
                          <a:solidFill>
                            <a:schemeClr val="tx1"/>
                          </a:solidFill>
                        </a:rPr>
                        <a:t>）</a:t>
                      </a:r>
                    </a:p>
                  </a:txBody>
                  <a:tcPr marL="91431" marR="91431" marT="45697" marB="4569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en-US" altLang="ja-JP" sz="1200" i="0" dirty="0">
                          <a:solidFill>
                            <a:schemeClr val="tx1"/>
                          </a:solidFill>
                        </a:rPr>
                        <a:t>1,200</a:t>
                      </a:r>
                      <a:r>
                        <a:rPr kumimoji="1" lang="ja-JP" altLang="en-US" sz="900" i="0" dirty="0">
                          <a:solidFill>
                            <a:schemeClr val="tx1"/>
                          </a:solidFill>
                        </a:rPr>
                        <a:t>（</a:t>
                      </a:r>
                      <a:r>
                        <a:rPr kumimoji="1" lang="en-US" altLang="ja-JP" sz="900" i="0" dirty="0">
                          <a:solidFill>
                            <a:schemeClr val="tx1"/>
                          </a:solidFill>
                        </a:rPr>
                        <a:t>2,157</a:t>
                      </a:r>
                      <a:r>
                        <a:rPr kumimoji="1" lang="ja-JP" altLang="en-US" sz="900" i="0" dirty="0">
                          <a:solidFill>
                            <a:schemeClr val="tx1"/>
                          </a:solidFill>
                        </a:rPr>
                        <a:t>）</a:t>
                      </a:r>
                    </a:p>
                  </a:txBody>
                  <a:tcPr marL="91431" marR="91431" marT="45697" marB="4569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en-US" altLang="ja-JP" sz="1200" i="0" dirty="0">
                          <a:solidFill>
                            <a:schemeClr val="tx1"/>
                          </a:solidFill>
                        </a:rPr>
                        <a:t>1,772</a:t>
                      </a:r>
                      <a:endParaRPr kumimoji="1" lang="ja-JP" altLang="en-US" sz="1200" i="0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697" marB="4569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en-US" altLang="ja-JP" sz="1200" i="0" dirty="0">
                          <a:solidFill>
                            <a:schemeClr val="tx1"/>
                          </a:solidFill>
                        </a:rPr>
                        <a:t>1,961</a:t>
                      </a:r>
                      <a:endParaRPr kumimoji="1" lang="ja-JP" altLang="en-US" sz="1200" i="0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697" marB="4569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en-US" altLang="ja-JP" sz="1200" i="0" dirty="0">
                          <a:solidFill>
                            <a:schemeClr val="tx1"/>
                          </a:solidFill>
                        </a:rPr>
                        <a:t>2,000</a:t>
                      </a:r>
                      <a:endParaRPr kumimoji="1" lang="ja-JP" altLang="en-US" sz="1200" i="0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697" marB="4569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en-US" altLang="ja-JP" sz="1200" i="0" dirty="0">
                          <a:solidFill>
                            <a:schemeClr val="tx1"/>
                          </a:solidFill>
                        </a:rPr>
                        <a:t>2,020</a:t>
                      </a:r>
                      <a:endParaRPr kumimoji="1" lang="ja-JP" altLang="en-US" sz="1200" i="0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697" marB="4569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en-US" altLang="ja-JP" sz="1200" i="0" dirty="0">
                          <a:solidFill>
                            <a:schemeClr val="tx1"/>
                          </a:solidFill>
                        </a:rPr>
                        <a:t>2,157</a:t>
                      </a:r>
                      <a:endParaRPr kumimoji="1" lang="ja-JP" altLang="en-US" sz="1200" i="0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697" marB="4569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en-US" altLang="ja-JP" sz="1200" i="0" dirty="0">
                          <a:solidFill>
                            <a:schemeClr val="tx1"/>
                          </a:solidFill>
                        </a:rPr>
                        <a:t>2,040</a:t>
                      </a:r>
                      <a:endParaRPr kumimoji="1" lang="ja-JP" altLang="en-US" sz="1200" i="0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697" marB="45697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57846515"/>
                  </a:ext>
                </a:extLst>
              </a:tr>
              <a:tr h="507901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営業利益　　　   （百万円）</a:t>
                      </a:r>
                    </a:p>
                  </a:txBody>
                  <a:tcPr marL="91431" marR="91431" marT="45697" marB="4569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ja-JP" altLang="en-US" sz="1200" i="0" dirty="0">
                          <a:solidFill>
                            <a:schemeClr val="tx1"/>
                          </a:solidFill>
                        </a:rPr>
                        <a:t>△</a:t>
                      </a:r>
                      <a:r>
                        <a:rPr kumimoji="1" lang="en-US" altLang="ja-JP" sz="1200" i="0" dirty="0">
                          <a:solidFill>
                            <a:schemeClr val="tx1"/>
                          </a:solidFill>
                        </a:rPr>
                        <a:t>68</a:t>
                      </a:r>
                    </a:p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ja-JP" altLang="en-US" sz="1200" i="0" dirty="0">
                          <a:solidFill>
                            <a:schemeClr val="tx1"/>
                          </a:solidFill>
                        </a:rPr>
                        <a:t>（</a:t>
                      </a:r>
                      <a:r>
                        <a:rPr kumimoji="1" lang="en-US" altLang="ja-JP" sz="1200" i="0" dirty="0">
                          <a:solidFill>
                            <a:schemeClr val="tx1"/>
                          </a:solidFill>
                        </a:rPr>
                        <a:t>31</a:t>
                      </a:r>
                      <a:r>
                        <a:rPr kumimoji="1" lang="ja-JP" altLang="en-US" sz="1200" i="0" dirty="0">
                          <a:solidFill>
                            <a:schemeClr val="tx1"/>
                          </a:solidFill>
                        </a:rPr>
                        <a:t>）</a:t>
                      </a:r>
                    </a:p>
                  </a:txBody>
                  <a:tcPr marL="91431" marR="91431" marT="45697" marB="4569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ja-JP" altLang="en-US" sz="1200" i="0" dirty="0">
                          <a:solidFill>
                            <a:schemeClr val="tx1"/>
                          </a:solidFill>
                        </a:rPr>
                        <a:t>△</a:t>
                      </a:r>
                      <a:r>
                        <a:rPr kumimoji="1" lang="en-US" altLang="ja-JP" sz="1200" i="0" dirty="0">
                          <a:solidFill>
                            <a:schemeClr val="tx1"/>
                          </a:solidFill>
                        </a:rPr>
                        <a:t>883</a:t>
                      </a:r>
                    </a:p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ja-JP" altLang="en-US" sz="1200" i="0" dirty="0">
                          <a:solidFill>
                            <a:schemeClr val="tx1"/>
                          </a:solidFill>
                        </a:rPr>
                        <a:t>（</a:t>
                      </a:r>
                      <a:r>
                        <a:rPr kumimoji="1" lang="en-US" altLang="ja-JP" sz="1200" i="0" dirty="0">
                          <a:solidFill>
                            <a:schemeClr val="tx1"/>
                          </a:solidFill>
                        </a:rPr>
                        <a:t>36</a:t>
                      </a:r>
                      <a:r>
                        <a:rPr kumimoji="1" lang="ja-JP" altLang="en-US" sz="1200" i="0" dirty="0">
                          <a:solidFill>
                            <a:schemeClr val="tx1"/>
                          </a:solidFill>
                        </a:rPr>
                        <a:t>）</a:t>
                      </a:r>
                    </a:p>
                  </a:txBody>
                  <a:tcPr marL="91431" marR="91431" marT="45697" marB="4569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en-US" altLang="ja-JP" sz="1200" i="0" dirty="0">
                          <a:solidFill>
                            <a:schemeClr val="tx1"/>
                          </a:solidFill>
                        </a:rPr>
                        <a:t>291</a:t>
                      </a:r>
                    </a:p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ja-JP" altLang="en-US" sz="1200" i="0" dirty="0">
                          <a:solidFill>
                            <a:schemeClr val="tx1"/>
                          </a:solidFill>
                        </a:rPr>
                        <a:t>（</a:t>
                      </a:r>
                      <a:r>
                        <a:rPr kumimoji="1" lang="en-US" altLang="ja-JP" sz="1200" i="0" dirty="0">
                          <a:solidFill>
                            <a:schemeClr val="tx1"/>
                          </a:solidFill>
                        </a:rPr>
                        <a:t>36</a:t>
                      </a:r>
                      <a:r>
                        <a:rPr kumimoji="1" lang="ja-JP" altLang="en-US" sz="1200" i="0" dirty="0">
                          <a:solidFill>
                            <a:schemeClr val="tx1"/>
                          </a:solidFill>
                        </a:rPr>
                        <a:t>）</a:t>
                      </a:r>
                    </a:p>
                  </a:txBody>
                  <a:tcPr marL="91431" marR="91431" marT="45697" marB="4569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ja-JP" altLang="en-US" sz="1200" i="0" dirty="0">
                          <a:solidFill>
                            <a:schemeClr val="tx1"/>
                          </a:solidFill>
                        </a:rPr>
                        <a:t>△</a:t>
                      </a:r>
                      <a:r>
                        <a:rPr kumimoji="1" lang="en-US" altLang="ja-JP" sz="1200" i="0" dirty="0">
                          <a:solidFill>
                            <a:schemeClr val="tx1"/>
                          </a:solidFill>
                        </a:rPr>
                        <a:t>233</a:t>
                      </a:r>
                    </a:p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ja-JP" altLang="en-US" sz="1200" i="0" dirty="0">
                          <a:solidFill>
                            <a:schemeClr val="tx1"/>
                          </a:solidFill>
                        </a:rPr>
                        <a:t>（</a:t>
                      </a:r>
                      <a:r>
                        <a:rPr kumimoji="1" lang="en-US" altLang="ja-JP" sz="1200" i="0" dirty="0">
                          <a:solidFill>
                            <a:schemeClr val="tx1"/>
                          </a:solidFill>
                        </a:rPr>
                        <a:t>35</a:t>
                      </a:r>
                      <a:r>
                        <a:rPr kumimoji="1" lang="ja-JP" altLang="en-US" sz="1200" i="0" dirty="0">
                          <a:solidFill>
                            <a:schemeClr val="tx1"/>
                          </a:solidFill>
                        </a:rPr>
                        <a:t>）</a:t>
                      </a:r>
                    </a:p>
                  </a:txBody>
                  <a:tcPr marL="91431" marR="91431" marT="45697" marB="4569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ja-JP" altLang="en-US" sz="1200" i="0" dirty="0">
                          <a:solidFill>
                            <a:schemeClr val="tx1"/>
                          </a:solidFill>
                        </a:rPr>
                        <a:t>△</a:t>
                      </a:r>
                      <a:r>
                        <a:rPr kumimoji="1" lang="en-US" altLang="ja-JP" sz="1200" i="0" dirty="0">
                          <a:solidFill>
                            <a:schemeClr val="tx1"/>
                          </a:solidFill>
                        </a:rPr>
                        <a:t>745</a:t>
                      </a:r>
                    </a:p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ja-JP" altLang="en-US" sz="1200" i="0" dirty="0">
                          <a:solidFill>
                            <a:schemeClr val="tx1"/>
                          </a:solidFill>
                        </a:rPr>
                        <a:t>（</a:t>
                      </a:r>
                      <a:r>
                        <a:rPr kumimoji="1" lang="en-US" altLang="ja-JP" sz="1200" i="0" dirty="0">
                          <a:solidFill>
                            <a:schemeClr val="tx1"/>
                          </a:solidFill>
                        </a:rPr>
                        <a:t>51</a:t>
                      </a:r>
                      <a:r>
                        <a:rPr kumimoji="1" lang="ja-JP" altLang="en-US" sz="1200" i="0" dirty="0">
                          <a:solidFill>
                            <a:schemeClr val="tx1"/>
                          </a:solidFill>
                        </a:rPr>
                        <a:t>）</a:t>
                      </a:r>
                    </a:p>
                  </a:txBody>
                  <a:tcPr marL="91431" marR="91431" marT="45697" marB="4569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ja-JP" altLang="en-US" sz="1200" i="0" dirty="0">
                          <a:solidFill>
                            <a:schemeClr val="tx1"/>
                          </a:solidFill>
                        </a:rPr>
                        <a:t>△</a:t>
                      </a:r>
                      <a:r>
                        <a:rPr kumimoji="1" lang="en-US" altLang="ja-JP" sz="1200" i="0" dirty="0">
                          <a:solidFill>
                            <a:schemeClr val="tx1"/>
                          </a:solidFill>
                        </a:rPr>
                        <a:t>127</a:t>
                      </a:r>
                      <a:endParaRPr kumimoji="1" lang="ja-JP" altLang="en-US" sz="1200" i="0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697" marB="4569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ja-JP" altLang="en-US" sz="1200" i="0" dirty="0">
                          <a:solidFill>
                            <a:schemeClr val="tx1"/>
                          </a:solidFill>
                        </a:rPr>
                        <a:t>△</a:t>
                      </a:r>
                      <a:r>
                        <a:rPr kumimoji="1" lang="en-US" altLang="ja-JP" sz="1200" i="0" dirty="0">
                          <a:solidFill>
                            <a:schemeClr val="tx1"/>
                          </a:solidFill>
                        </a:rPr>
                        <a:t>21</a:t>
                      </a:r>
                      <a:endParaRPr kumimoji="1" lang="ja-JP" altLang="en-US" sz="1200" i="0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697" marB="4569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en-US" altLang="ja-JP" sz="1200" i="0" dirty="0">
                          <a:solidFill>
                            <a:schemeClr val="tx1"/>
                          </a:solidFill>
                        </a:rPr>
                        <a:t>8</a:t>
                      </a:r>
                      <a:endParaRPr kumimoji="1" lang="ja-JP" altLang="en-US" sz="1200" i="0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697" marB="4569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en-US" altLang="ja-JP" sz="1200" i="0" dirty="0">
                          <a:solidFill>
                            <a:schemeClr val="tx1"/>
                          </a:solidFill>
                        </a:rPr>
                        <a:t>27</a:t>
                      </a:r>
                      <a:endParaRPr kumimoji="1" lang="ja-JP" altLang="en-US" sz="1200" i="0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697" marB="4569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en-US" altLang="ja-JP" sz="1200" i="0" dirty="0">
                          <a:solidFill>
                            <a:schemeClr val="tx1"/>
                          </a:solidFill>
                        </a:rPr>
                        <a:t>51</a:t>
                      </a:r>
                      <a:endParaRPr kumimoji="1" lang="ja-JP" altLang="en-US" sz="1200" i="0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697" marB="4569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en-US" altLang="ja-JP" sz="1200" i="0" dirty="0">
                          <a:solidFill>
                            <a:schemeClr val="tx1"/>
                          </a:solidFill>
                        </a:rPr>
                        <a:t>37</a:t>
                      </a:r>
                      <a:endParaRPr kumimoji="1" lang="ja-JP" altLang="en-US" sz="1200" i="0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697" marB="45697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9059048"/>
                  </a:ext>
                </a:extLst>
              </a:tr>
              <a:tr h="493546"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主要</a:t>
                      </a:r>
                      <a:r>
                        <a:rPr kumimoji="1" lang="ja-JP" altLang="en-US" sz="110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３施設稼働率</a:t>
                      </a:r>
                      <a:endParaRPr kumimoji="1" lang="en-US" altLang="ja-JP" sz="11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　　　　　　　　   （％）</a:t>
                      </a:r>
                    </a:p>
                  </a:txBody>
                  <a:tcPr marL="91431" marR="91431" marT="45697" marB="4569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</a:rPr>
                        <a:t>76.2</a:t>
                      </a:r>
                    </a:p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</a:rPr>
                        <a:t>（</a:t>
                      </a:r>
                      <a:r>
                        <a:rPr kumimoji="1" lang="en-US" altLang="ja-JP" sz="1000" dirty="0">
                          <a:solidFill>
                            <a:schemeClr val="tx1"/>
                          </a:solidFill>
                        </a:rPr>
                        <a:t>86.2</a:t>
                      </a: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</a:rPr>
                        <a:t>）</a:t>
                      </a:r>
                    </a:p>
                  </a:txBody>
                  <a:tcPr marL="91431" marR="91431" marT="45697" marB="4569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33.7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（</a:t>
                      </a:r>
                      <a:r>
                        <a:rPr kumimoji="1" lang="en-US" altLang="ja-JP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86.4</a:t>
                      </a:r>
                      <a:r>
                        <a:rPr kumimoji="1" lang="ja-JP" alt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）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697" marB="4569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</a:rPr>
                        <a:t>81.0</a:t>
                      </a:r>
                    </a:p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</a:rPr>
                        <a:t>（</a:t>
                      </a:r>
                      <a:r>
                        <a:rPr kumimoji="1" lang="en-US" altLang="ja-JP" sz="1000" dirty="0">
                          <a:solidFill>
                            <a:schemeClr val="tx1"/>
                          </a:solidFill>
                        </a:rPr>
                        <a:t>86.7</a:t>
                      </a: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</a:rPr>
                        <a:t>）</a:t>
                      </a:r>
                    </a:p>
                  </a:txBody>
                  <a:tcPr marL="91431" marR="91431" marT="45697" marB="4569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</a:rPr>
                        <a:t>67.8</a:t>
                      </a:r>
                    </a:p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</a:rPr>
                        <a:t>（</a:t>
                      </a:r>
                      <a:r>
                        <a:rPr kumimoji="1" lang="en-US" altLang="ja-JP" sz="1000" dirty="0">
                          <a:solidFill>
                            <a:schemeClr val="tx1"/>
                          </a:solidFill>
                        </a:rPr>
                        <a:t>86.9</a:t>
                      </a: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</a:rPr>
                        <a:t>）</a:t>
                      </a:r>
                    </a:p>
                  </a:txBody>
                  <a:tcPr marL="91431" marR="91431" marT="45697" marB="4569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68.4</a:t>
                      </a:r>
                      <a:r>
                        <a:rPr kumimoji="1" lang="ja-JP" alt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（</a:t>
                      </a:r>
                      <a:r>
                        <a:rPr kumimoji="1" lang="en-US" altLang="ja-JP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87.3</a:t>
                      </a:r>
                      <a:r>
                        <a:rPr kumimoji="1" lang="ja-JP" alt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）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697" marB="4569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</a:rPr>
                        <a:t>83.1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697" marB="4569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</a:rPr>
                        <a:t>89.5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697" marB="4569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</a:rPr>
                        <a:t>85.8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697" marB="4569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</a:rPr>
                        <a:t>86.6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697" marB="4569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</a:rPr>
                        <a:t>87.3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697" marB="4569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</a:rPr>
                        <a:t>87.5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697" marB="45697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89987267"/>
                  </a:ext>
                </a:extLst>
              </a:tr>
              <a:tr h="493546"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新）全館稼働率 </a:t>
                      </a:r>
                      <a:endParaRPr kumimoji="1" lang="en-US" altLang="ja-JP" sz="11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r">
                        <a:lnSpc>
                          <a:spcPts val="1200"/>
                        </a:lnSpc>
                      </a:pP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（％）</a:t>
                      </a:r>
                    </a:p>
                  </a:txBody>
                  <a:tcPr marL="91431" marR="91431" marT="45697" marB="4569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</a:rPr>
                        <a:t>―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697" marB="4569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</a:rPr>
                        <a:t>―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697" marB="4569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</a:rPr>
                        <a:t>―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697" marB="4569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</a:rPr>
                        <a:t>―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697" marB="4569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</a:rPr>
                        <a:t>―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697" marB="4569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</a:rPr>
                        <a:t>72.3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697" marB="4569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</a:rPr>
                        <a:t>75.5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697" marB="4569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</a:rPr>
                        <a:t>72.4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697" marB="4569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</a:rPr>
                        <a:t>73.0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697" marB="4569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strike="noStrike" dirty="0">
                          <a:solidFill>
                            <a:schemeClr val="tx1"/>
                          </a:solidFill>
                        </a:rPr>
                        <a:t>―</a:t>
                      </a:r>
                      <a:endParaRPr kumimoji="1" lang="ja-JP" altLang="en-US" sz="1200" strike="noStrike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697" marB="4569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</a:rPr>
                        <a:t>73.8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697" marB="45697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67618453"/>
                  </a:ext>
                </a:extLst>
              </a:tr>
              <a:tr h="50790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strike="noStrike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新）お客様の声取得率</a:t>
                      </a:r>
                      <a:endParaRPr kumimoji="1" lang="en-US" altLang="ja-JP" sz="1100" strike="noStrike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strike="noStrike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　　　　　　　　  （％）</a:t>
                      </a:r>
                    </a:p>
                  </a:txBody>
                  <a:tcPr marL="91431" marR="91431" marT="45697" marB="4569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</a:rPr>
                        <a:t>―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697" marB="4569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</a:rPr>
                        <a:t>―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697" marB="4569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</a:rPr>
                        <a:t>―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697" marB="4569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</a:rPr>
                        <a:t>―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697" marB="4569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</a:rPr>
                        <a:t>―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697" marB="4569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</a:rPr>
                        <a:t>90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697" marB="4569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/>
                          <a:ea typeface="ＭＳ Ｐゴシック" panose="020B0600070205080204" pitchFamily="50" charset="-128"/>
                          <a:cs typeface="+mn-cs"/>
                        </a:rPr>
                        <a:t>90</a:t>
                      </a:r>
                      <a:endParaRPr kumimoji="1" lang="ja-JP" alt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/>
                        <a:ea typeface="ＭＳ Ｐゴシック" panose="020B0600070205080204" pitchFamily="50" charset="-128"/>
                        <a:cs typeface="+mn-cs"/>
                      </a:endParaRPr>
                    </a:p>
                  </a:txBody>
                  <a:tcPr marL="91431" marR="91431" marT="45697" marB="4569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/>
                          <a:ea typeface="ＭＳ Ｐゴシック" panose="020B0600070205080204" pitchFamily="50" charset="-128"/>
                          <a:cs typeface="+mn-cs"/>
                        </a:rPr>
                        <a:t>90</a:t>
                      </a:r>
                      <a:endParaRPr kumimoji="1" lang="ja-JP" alt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/>
                        <a:ea typeface="ＭＳ Ｐゴシック" panose="020B0600070205080204" pitchFamily="50" charset="-128"/>
                        <a:cs typeface="+mn-cs"/>
                      </a:endParaRPr>
                    </a:p>
                  </a:txBody>
                  <a:tcPr marL="91431" marR="91431" marT="45697" marB="4569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</a:rPr>
                        <a:t>90</a:t>
                      </a:r>
                      <a:endParaRPr kumimoji="1" lang="ja-JP" altLang="en-US" sz="1200" strike="noStrike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697" marB="4569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strike="noStrike" dirty="0">
                          <a:solidFill>
                            <a:schemeClr val="tx1"/>
                          </a:solidFill>
                        </a:rPr>
                        <a:t>―</a:t>
                      </a:r>
                      <a:endParaRPr kumimoji="1" lang="ja-JP" altLang="en-US" sz="1200" strike="noStrike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697" marB="4569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strike="noStrike" dirty="0">
                          <a:solidFill>
                            <a:schemeClr val="tx1"/>
                          </a:solidFill>
                        </a:rPr>
                        <a:t>90</a:t>
                      </a:r>
                      <a:endParaRPr kumimoji="1" lang="ja-JP" altLang="en-US" sz="1200" strike="noStrike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697" marB="45697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8836948"/>
                  </a:ext>
                </a:extLst>
              </a:tr>
              <a:tr h="50790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お客様満足度 </a:t>
                      </a:r>
                      <a:endParaRPr kumimoji="1" lang="en-US" altLang="ja-JP" sz="11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（再利用の意思）     （％）</a:t>
                      </a:r>
                    </a:p>
                  </a:txBody>
                  <a:tcPr marL="91431" marR="91431" marT="45697" marB="4569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</a:rPr>
                        <a:t>98.7</a:t>
                      </a:r>
                    </a:p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</a:rPr>
                        <a:t>（</a:t>
                      </a:r>
                      <a:r>
                        <a:rPr kumimoji="1" lang="en-US" altLang="ja-JP" sz="1000" dirty="0">
                          <a:solidFill>
                            <a:schemeClr val="tx1"/>
                          </a:solidFill>
                        </a:rPr>
                        <a:t>98.0</a:t>
                      </a: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</a:rPr>
                        <a:t>）</a:t>
                      </a:r>
                    </a:p>
                  </a:txBody>
                  <a:tcPr marL="91431" marR="91431" marT="45697" marB="4569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</a:rPr>
                        <a:t>98.3</a:t>
                      </a:r>
                    </a:p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</a:rPr>
                        <a:t>（</a:t>
                      </a:r>
                      <a:r>
                        <a:rPr kumimoji="1" lang="en-US" altLang="ja-JP" sz="1000" dirty="0">
                          <a:solidFill>
                            <a:schemeClr val="tx1"/>
                          </a:solidFill>
                        </a:rPr>
                        <a:t>98.0</a:t>
                      </a: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</a:rPr>
                        <a:t>）</a:t>
                      </a:r>
                    </a:p>
                  </a:txBody>
                  <a:tcPr marL="91431" marR="91431" marT="45697" marB="4569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</a:rPr>
                        <a:t>95.8</a:t>
                      </a:r>
                    </a:p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</a:rPr>
                        <a:t>（</a:t>
                      </a:r>
                      <a:r>
                        <a:rPr kumimoji="1" lang="en-US" altLang="ja-JP" sz="1050" dirty="0">
                          <a:solidFill>
                            <a:schemeClr val="tx1"/>
                          </a:solidFill>
                        </a:rPr>
                        <a:t>98.0</a:t>
                      </a: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</a:rPr>
                        <a:t>）</a:t>
                      </a:r>
                    </a:p>
                  </a:txBody>
                  <a:tcPr marL="91431" marR="91431" marT="45697" marB="4569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</a:rPr>
                        <a:t>96.2</a:t>
                      </a:r>
                    </a:p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</a:rPr>
                        <a:t>（</a:t>
                      </a:r>
                      <a:r>
                        <a:rPr kumimoji="1" lang="en-US" altLang="ja-JP" sz="1050" dirty="0">
                          <a:solidFill>
                            <a:schemeClr val="tx1"/>
                          </a:solidFill>
                        </a:rPr>
                        <a:t>98.0</a:t>
                      </a: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</a:rPr>
                        <a:t>）</a:t>
                      </a:r>
                    </a:p>
                  </a:txBody>
                  <a:tcPr marL="91431" marR="91431" marT="45697" marB="4569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</a:rPr>
                        <a:t>―</a:t>
                      </a:r>
                    </a:p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</a:rPr>
                        <a:t>（</a:t>
                      </a:r>
                      <a:r>
                        <a:rPr kumimoji="1" lang="en-US" altLang="ja-JP" sz="1050" dirty="0">
                          <a:solidFill>
                            <a:schemeClr val="tx1"/>
                          </a:solidFill>
                        </a:rPr>
                        <a:t>98.0</a:t>
                      </a: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</a:rPr>
                        <a:t>）</a:t>
                      </a:r>
                    </a:p>
                  </a:txBody>
                  <a:tcPr marL="91431" marR="91431" marT="45697" marB="4569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</a:rPr>
                        <a:t>98.0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697" marB="4569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</a:rPr>
                        <a:t>98.0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697" marB="4569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</a:rPr>
                        <a:t>98.0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697" marB="4569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</a:rPr>
                        <a:t>98.0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697" marB="4569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</a:rPr>
                        <a:t>98.0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697" marB="4569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</a:rPr>
                        <a:t>98.0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697" marB="45697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97593693"/>
                  </a:ext>
                </a:extLst>
              </a:tr>
              <a:tr h="19330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（参考）</a:t>
                      </a:r>
                      <a:endParaRPr kumimoji="1" lang="en-US" altLang="ja-JP" sz="11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1431" marR="91431" marT="45697" marB="4569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kumimoji="1" lang="ja-JP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697" marB="4569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kumimoji="1" lang="ja-JP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697" marB="4569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kumimoji="1" lang="ja-JP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697" marB="4569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kumimoji="1" lang="ja-JP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697" marB="4569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kumimoji="1" lang="ja-JP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697" marB="4569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697" marB="4569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697" marB="4569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697" marB="4569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697" marB="4569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697" marB="4569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697" marB="45697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2521245"/>
                  </a:ext>
                </a:extLst>
              </a:tr>
              <a:tr h="507901"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国際会議成約件数（件）</a:t>
                      </a:r>
                    </a:p>
                  </a:txBody>
                  <a:tcPr marL="91431" marR="91431" marT="45697" marB="4569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en-US" altLang="ja-JP" sz="1200" i="0" dirty="0">
                          <a:solidFill>
                            <a:schemeClr val="tx1"/>
                          </a:solidFill>
                        </a:rPr>
                        <a:t>55</a:t>
                      </a:r>
                    </a:p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ja-JP" altLang="en-US" sz="1200" i="0" dirty="0">
                          <a:solidFill>
                            <a:schemeClr val="tx1"/>
                          </a:solidFill>
                        </a:rPr>
                        <a:t>（</a:t>
                      </a:r>
                      <a:r>
                        <a:rPr kumimoji="1" lang="en-US" altLang="ja-JP" sz="1200" i="0" dirty="0">
                          <a:solidFill>
                            <a:schemeClr val="tx1"/>
                          </a:solidFill>
                        </a:rPr>
                        <a:t>55</a:t>
                      </a:r>
                      <a:r>
                        <a:rPr kumimoji="1" lang="ja-JP" altLang="en-US" sz="1200" i="0" dirty="0">
                          <a:solidFill>
                            <a:schemeClr val="tx1"/>
                          </a:solidFill>
                        </a:rPr>
                        <a:t>）</a:t>
                      </a:r>
                    </a:p>
                  </a:txBody>
                  <a:tcPr marL="91431" marR="91431" marT="45697" marB="4569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en-US" altLang="ja-JP" sz="1200" i="0" dirty="0">
                          <a:solidFill>
                            <a:schemeClr val="tx1"/>
                          </a:solidFill>
                        </a:rPr>
                        <a:t>39</a:t>
                      </a:r>
                    </a:p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ja-JP" altLang="en-US" sz="1200" i="0" dirty="0">
                          <a:solidFill>
                            <a:schemeClr val="tx1"/>
                          </a:solidFill>
                        </a:rPr>
                        <a:t>（</a:t>
                      </a:r>
                      <a:r>
                        <a:rPr kumimoji="1" lang="en-US" altLang="ja-JP" sz="1200" i="0" dirty="0">
                          <a:solidFill>
                            <a:schemeClr val="tx1"/>
                          </a:solidFill>
                        </a:rPr>
                        <a:t>55</a:t>
                      </a:r>
                      <a:r>
                        <a:rPr kumimoji="1" lang="ja-JP" altLang="en-US" sz="1200" i="0" dirty="0">
                          <a:solidFill>
                            <a:schemeClr val="tx1"/>
                          </a:solidFill>
                        </a:rPr>
                        <a:t>）</a:t>
                      </a:r>
                    </a:p>
                  </a:txBody>
                  <a:tcPr marL="91431" marR="91431" marT="45697" marB="4569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en-US" altLang="ja-JP" sz="1200" i="0" dirty="0">
                          <a:solidFill>
                            <a:schemeClr val="tx1"/>
                          </a:solidFill>
                        </a:rPr>
                        <a:t>45</a:t>
                      </a:r>
                    </a:p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ja-JP" altLang="en-US" sz="1200" i="0" dirty="0">
                          <a:solidFill>
                            <a:schemeClr val="tx1"/>
                          </a:solidFill>
                        </a:rPr>
                        <a:t>（</a:t>
                      </a:r>
                      <a:r>
                        <a:rPr kumimoji="1" lang="en-US" altLang="ja-JP" sz="1200" i="0" dirty="0">
                          <a:solidFill>
                            <a:schemeClr val="tx1"/>
                          </a:solidFill>
                        </a:rPr>
                        <a:t>53</a:t>
                      </a:r>
                      <a:r>
                        <a:rPr kumimoji="1" lang="ja-JP" altLang="en-US" sz="1200" i="0" dirty="0">
                          <a:solidFill>
                            <a:schemeClr val="tx1"/>
                          </a:solidFill>
                        </a:rPr>
                        <a:t>）</a:t>
                      </a:r>
                    </a:p>
                  </a:txBody>
                  <a:tcPr marL="91431" marR="91431" marT="45697" marB="4569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en-US" altLang="ja-JP" sz="1200" i="0" dirty="0">
                          <a:solidFill>
                            <a:schemeClr val="tx1"/>
                          </a:solidFill>
                        </a:rPr>
                        <a:t>38</a:t>
                      </a:r>
                    </a:p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ja-JP" altLang="en-US" sz="1200" i="0" dirty="0">
                          <a:solidFill>
                            <a:schemeClr val="tx1"/>
                          </a:solidFill>
                        </a:rPr>
                        <a:t>（</a:t>
                      </a:r>
                      <a:r>
                        <a:rPr kumimoji="1" lang="en-US" altLang="ja-JP" sz="1200" i="0" dirty="0">
                          <a:solidFill>
                            <a:schemeClr val="tx1"/>
                          </a:solidFill>
                        </a:rPr>
                        <a:t>50</a:t>
                      </a:r>
                      <a:r>
                        <a:rPr kumimoji="1" lang="ja-JP" altLang="en-US" sz="1200" i="0" dirty="0">
                          <a:solidFill>
                            <a:schemeClr val="tx1"/>
                          </a:solidFill>
                        </a:rPr>
                        <a:t>）</a:t>
                      </a:r>
                    </a:p>
                  </a:txBody>
                  <a:tcPr marL="91431" marR="91431" marT="45697" marB="4569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en-US" altLang="ja-JP" sz="1200" b="0" i="0" dirty="0">
                          <a:solidFill>
                            <a:schemeClr val="tx1"/>
                          </a:solidFill>
                        </a:rPr>
                        <a:t>54</a:t>
                      </a:r>
                      <a:endParaRPr kumimoji="1" lang="en-US" altLang="ja-JP" sz="600" b="0" i="0" dirty="0">
                        <a:solidFill>
                          <a:schemeClr val="tx1"/>
                        </a:solidFill>
                      </a:endParaRPr>
                    </a:p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ja-JP" altLang="en-US" sz="1200" i="0" dirty="0">
                          <a:solidFill>
                            <a:schemeClr val="tx1"/>
                          </a:solidFill>
                        </a:rPr>
                        <a:t>（</a:t>
                      </a:r>
                      <a:r>
                        <a:rPr kumimoji="1" lang="en-US" altLang="ja-JP" sz="1200" i="0" dirty="0">
                          <a:solidFill>
                            <a:schemeClr val="tx1"/>
                          </a:solidFill>
                        </a:rPr>
                        <a:t>50</a:t>
                      </a:r>
                      <a:r>
                        <a:rPr kumimoji="1" lang="ja-JP" altLang="en-US" sz="1200" i="0" dirty="0">
                          <a:solidFill>
                            <a:schemeClr val="tx1"/>
                          </a:solidFill>
                        </a:rPr>
                        <a:t>）</a:t>
                      </a:r>
                    </a:p>
                  </a:txBody>
                  <a:tcPr marL="91431" marR="91431" marT="45697" marB="4569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en-US" altLang="ja-JP" sz="1200" i="0" dirty="0">
                          <a:solidFill>
                            <a:schemeClr val="tx1"/>
                          </a:solidFill>
                        </a:rPr>
                        <a:t>55</a:t>
                      </a:r>
                      <a:endParaRPr kumimoji="1" lang="ja-JP" altLang="en-US" sz="1200" i="0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697" marB="4569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en-US" altLang="ja-JP" sz="1200" i="0" dirty="0">
                          <a:solidFill>
                            <a:schemeClr val="tx1"/>
                          </a:solidFill>
                        </a:rPr>
                        <a:t>55</a:t>
                      </a:r>
                      <a:endParaRPr kumimoji="1" lang="ja-JP" altLang="en-US" sz="1200" i="0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697" marB="4569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en-US" altLang="ja-JP" sz="1200" i="0" dirty="0">
                          <a:solidFill>
                            <a:schemeClr val="tx1"/>
                          </a:solidFill>
                        </a:rPr>
                        <a:t>55</a:t>
                      </a:r>
                      <a:endParaRPr kumimoji="1" lang="ja-JP" altLang="en-US" sz="1200" i="0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697" marB="4569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en-US" altLang="ja-JP" sz="1200" i="0" dirty="0">
                          <a:solidFill>
                            <a:schemeClr val="tx1"/>
                          </a:solidFill>
                        </a:rPr>
                        <a:t>55</a:t>
                      </a:r>
                      <a:endParaRPr kumimoji="1" lang="ja-JP" altLang="en-US" sz="1200" i="0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697" marB="4569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en-US" altLang="ja-JP" sz="1200" i="0" dirty="0">
                          <a:solidFill>
                            <a:schemeClr val="tx1"/>
                          </a:solidFill>
                        </a:rPr>
                        <a:t>55</a:t>
                      </a:r>
                      <a:endParaRPr kumimoji="1" lang="ja-JP" altLang="en-US" sz="1200" i="0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697" marB="4569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en-US" altLang="ja-JP" sz="1200" i="0" dirty="0">
                          <a:solidFill>
                            <a:schemeClr val="tx1"/>
                          </a:solidFill>
                        </a:rPr>
                        <a:t>55</a:t>
                      </a:r>
                      <a:endParaRPr kumimoji="1" lang="ja-JP" altLang="en-US" sz="1200" i="0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697" marB="45697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22777125"/>
                  </a:ext>
                </a:extLst>
              </a:tr>
              <a:tr h="507901"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全館利用単位稼働率</a:t>
                      </a:r>
                      <a:endParaRPr kumimoji="1" lang="en-US" altLang="ja-JP" sz="11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r">
                        <a:lnSpc>
                          <a:spcPts val="1200"/>
                        </a:lnSpc>
                      </a:pP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（％）</a:t>
                      </a:r>
                    </a:p>
                  </a:txBody>
                  <a:tcPr marL="91431" marR="91431" marT="45697" marB="4569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en-US" altLang="ja-JP" sz="1200" i="0" dirty="0">
                          <a:solidFill>
                            <a:schemeClr val="tx1"/>
                          </a:solidFill>
                        </a:rPr>
                        <a:t>47.4</a:t>
                      </a:r>
                    </a:p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en-US" altLang="ja-JP" sz="1000" i="0" dirty="0">
                          <a:solidFill>
                            <a:schemeClr val="tx1"/>
                          </a:solidFill>
                        </a:rPr>
                        <a:t>(41.2</a:t>
                      </a:r>
                      <a:r>
                        <a:rPr kumimoji="1" lang="ja-JP" altLang="en-US" sz="1000" i="0" dirty="0">
                          <a:solidFill>
                            <a:schemeClr val="tx1"/>
                          </a:solidFill>
                        </a:rPr>
                        <a:t>）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en-US" altLang="ja-JP" sz="1200" i="0" dirty="0">
                          <a:solidFill>
                            <a:schemeClr val="tx1"/>
                          </a:solidFill>
                        </a:rPr>
                        <a:t>19.1</a:t>
                      </a:r>
                    </a:p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en-US" altLang="ja-JP" sz="1000" i="0" dirty="0">
                          <a:solidFill>
                            <a:schemeClr val="tx1"/>
                          </a:solidFill>
                        </a:rPr>
                        <a:t>(41.3)</a:t>
                      </a:r>
                      <a:endParaRPr kumimoji="1" lang="ja-JP" altLang="en-US" sz="100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en-US" altLang="ja-JP" sz="1200" i="0" dirty="0">
                          <a:solidFill>
                            <a:schemeClr val="tx1"/>
                          </a:solidFill>
                        </a:rPr>
                        <a:t>71.3</a:t>
                      </a:r>
                    </a:p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en-US" altLang="ja-JP" sz="1000" i="0" dirty="0">
                          <a:solidFill>
                            <a:schemeClr val="tx1"/>
                          </a:solidFill>
                        </a:rPr>
                        <a:t>(41.4)</a:t>
                      </a:r>
                      <a:endParaRPr kumimoji="1" lang="ja-JP" altLang="en-US" sz="100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en-US" altLang="ja-JP" sz="1200" i="0" dirty="0">
                          <a:solidFill>
                            <a:schemeClr val="tx1"/>
                          </a:solidFill>
                        </a:rPr>
                        <a:t>37.0</a:t>
                      </a:r>
                    </a:p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en-US" altLang="ja-JP" sz="1000" i="0" dirty="0">
                          <a:solidFill>
                            <a:schemeClr val="tx1"/>
                          </a:solidFill>
                        </a:rPr>
                        <a:t>(41.5)</a:t>
                      </a:r>
                      <a:endParaRPr kumimoji="1" lang="ja-JP" altLang="en-US" sz="100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i="0" dirty="0">
                          <a:solidFill>
                            <a:schemeClr val="tx1"/>
                          </a:solidFill>
                        </a:rPr>
                        <a:t>36.2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i="0" dirty="0">
                          <a:solidFill>
                            <a:schemeClr val="tx1"/>
                          </a:solidFill>
                        </a:rPr>
                        <a:t>（</a:t>
                      </a:r>
                      <a:r>
                        <a:rPr kumimoji="1" lang="en-US" altLang="ja-JP" sz="1000" i="0" dirty="0">
                          <a:solidFill>
                            <a:schemeClr val="tx1"/>
                          </a:solidFill>
                        </a:rPr>
                        <a:t>41.7</a:t>
                      </a:r>
                      <a:r>
                        <a:rPr kumimoji="1" lang="ja-JP" altLang="en-US" sz="1000" i="0" dirty="0">
                          <a:solidFill>
                            <a:schemeClr val="tx1"/>
                          </a:solidFill>
                        </a:rPr>
                        <a:t>）</a:t>
                      </a:r>
                    </a:p>
                  </a:txBody>
                  <a:tcPr marL="91431" marR="91431" marT="45697" marB="4569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200"/>
                        </a:lnSpc>
                      </a:pPr>
                      <a:r>
                        <a:rPr lang="ja-JP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HG丸ｺﾞｼｯｸM-PRO" panose="020F0600000000000000" pitchFamily="50" charset="-128"/>
                        </a:rPr>
                        <a:t>　</a:t>
                      </a: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HG丸ｺﾞｼｯｸM-PRO" panose="020F0600000000000000" pitchFamily="50" charset="-128"/>
                        </a:rPr>
                        <a:t>40.9</a:t>
                      </a:r>
                      <a:r>
                        <a:rPr lang="ja-JP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HG丸ｺﾞｼｯｸM-PRO" panose="020F0600000000000000" pitchFamily="50" charset="-128"/>
                        </a:rPr>
                        <a:t>　</a:t>
                      </a: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HG丸ｺﾞｼｯｸM-PRO" panose="020F0600000000000000" pitchFamily="50" charset="-128"/>
                        </a:rPr>
                        <a:t> </a:t>
                      </a:r>
                      <a:r>
                        <a:rPr lang="ja-JP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HG丸ｺﾞｼｯｸM-PRO" panose="020F0600000000000000" pitchFamily="50" charset="-128"/>
                        </a:rPr>
                        <a:t>　　　</a:t>
                      </a: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HG丸ｺﾞｼｯｸM-PRO" panose="020F0600000000000000" pitchFamily="50" charset="-128"/>
                      </a:endParaRPr>
                    </a:p>
                  </a:txBody>
                  <a:tcPr marL="9334" marR="9334" marT="93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200"/>
                        </a:lnSpc>
                      </a:pPr>
                      <a:r>
                        <a:rPr lang="ja-JP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HG丸ｺﾞｼｯｸM-PRO" panose="020F0600000000000000" pitchFamily="50" charset="-128"/>
                        </a:rPr>
                        <a:t>　</a:t>
                      </a: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HG丸ｺﾞｼｯｸM-PRO" panose="020F0600000000000000" pitchFamily="50" charset="-128"/>
                        </a:rPr>
                        <a:t>42.8 </a:t>
                      </a:r>
                    </a:p>
                  </a:txBody>
                  <a:tcPr marL="9334" marR="9334" marT="93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200"/>
                        </a:lnSpc>
                      </a:pPr>
                      <a:r>
                        <a:rPr lang="ja-JP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HG丸ｺﾞｼｯｸM-PRO" panose="020F0600000000000000" pitchFamily="50" charset="-128"/>
                        </a:rPr>
                        <a:t>　</a:t>
                      </a: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HG丸ｺﾞｼｯｸM-PRO" panose="020F0600000000000000" pitchFamily="50" charset="-128"/>
                        </a:rPr>
                        <a:t>41.0 </a:t>
                      </a:r>
                    </a:p>
                  </a:txBody>
                  <a:tcPr marL="9334" marR="9334" marT="93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200"/>
                        </a:lnSpc>
                      </a:pPr>
                      <a:r>
                        <a:rPr lang="ja-JP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HG丸ｺﾞｼｯｸM-PRO" panose="020F0600000000000000" pitchFamily="50" charset="-128"/>
                        </a:rPr>
                        <a:t>　</a:t>
                      </a: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HG丸ｺﾞｼｯｸM-PRO" panose="020F0600000000000000" pitchFamily="50" charset="-128"/>
                        </a:rPr>
                        <a:t>41.3 </a:t>
                      </a:r>
                    </a:p>
                  </a:txBody>
                  <a:tcPr marL="9334" marR="9334" marT="93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200"/>
                        </a:lnSpc>
                      </a:pPr>
                      <a:r>
                        <a:rPr lang="ja-JP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HG丸ｺﾞｼｯｸM-PRO" panose="020F0600000000000000" pitchFamily="50" charset="-128"/>
                        </a:rPr>
                        <a:t>　</a:t>
                      </a: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HG丸ｺﾞｼｯｸM-PRO" panose="020F0600000000000000" pitchFamily="50" charset="-128"/>
                        </a:rPr>
                        <a:t>41.7 </a:t>
                      </a:r>
                    </a:p>
                  </a:txBody>
                  <a:tcPr marL="9334" marR="9334" marT="93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200"/>
                        </a:lnSpc>
                      </a:pPr>
                      <a:r>
                        <a:rPr lang="ja-JP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HG丸ｺﾞｼｯｸM-PRO" panose="020F0600000000000000" pitchFamily="50" charset="-128"/>
                        </a:rPr>
                        <a:t>　</a:t>
                      </a: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HG丸ｺﾞｼｯｸM-PRO" panose="020F0600000000000000" pitchFamily="50" charset="-128"/>
                        </a:rPr>
                        <a:t>41.8 </a:t>
                      </a:r>
                    </a:p>
                  </a:txBody>
                  <a:tcPr marL="9334" marR="9334" marT="9334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9683351"/>
                  </a:ext>
                </a:extLst>
              </a:tr>
              <a:tr h="507901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経常利益</a:t>
                      </a:r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</a:t>
                      </a: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　     （百万円）</a:t>
                      </a:r>
                    </a:p>
                  </a:txBody>
                  <a:tcPr marL="91431" marR="91431" marT="45697" marB="4569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ja-JP" altLang="en-US" sz="1200" i="0" dirty="0">
                          <a:solidFill>
                            <a:schemeClr val="tx1"/>
                          </a:solidFill>
                        </a:rPr>
                        <a:t>△</a:t>
                      </a:r>
                      <a:r>
                        <a:rPr kumimoji="1" lang="en-US" altLang="ja-JP" sz="1200" i="0" dirty="0">
                          <a:solidFill>
                            <a:schemeClr val="tx1"/>
                          </a:solidFill>
                        </a:rPr>
                        <a:t>29</a:t>
                      </a:r>
                      <a:endParaRPr kumimoji="1" lang="ja-JP" altLang="en-US" sz="1200" i="0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697" marB="4569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i="0" dirty="0">
                          <a:solidFill>
                            <a:schemeClr val="tx1"/>
                          </a:solidFill>
                        </a:rPr>
                        <a:t>△</a:t>
                      </a:r>
                      <a:r>
                        <a:rPr kumimoji="1" lang="en-US" altLang="ja-JP" sz="1200" i="0" dirty="0">
                          <a:solidFill>
                            <a:schemeClr val="tx1"/>
                          </a:solidFill>
                        </a:rPr>
                        <a:t>853</a:t>
                      </a:r>
                      <a:endParaRPr kumimoji="1" lang="ja-JP" altLang="en-US" sz="1200" i="0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697" marB="4569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i="0" dirty="0">
                          <a:solidFill>
                            <a:schemeClr val="tx1"/>
                          </a:solidFill>
                        </a:rPr>
                        <a:t>317</a:t>
                      </a:r>
                      <a:endParaRPr kumimoji="1" lang="ja-JP" altLang="en-US" sz="1200" i="0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697" marB="4569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i="0" dirty="0">
                          <a:solidFill>
                            <a:schemeClr val="tx1"/>
                          </a:solidFill>
                        </a:rPr>
                        <a:t>△</a:t>
                      </a:r>
                      <a:r>
                        <a:rPr kumimoji="1" lang="en-US" altLang="ja-JP" sz="1200" i="0" dirty="0">
                          <a:solidFill>
                            <a:schemeClr val="tx1"/>
                          </a:solidFill>
                        </a:rPr>
                        <a:t>198</a:t>
                      </a:r>
                      <a:endParaRPr kumimoji="1" lang="ja-JP" altLang="en-US" sz="1200" i="0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697" marB="4569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i="0" dirty="0">
                          <a:solidFill>
                            <a:schemeClr val="tx1"/>
                          </a:solidFill>
                        </a:rPr>
                        <a:t>△</a:t>
                      </a:r>
                      <a:r>
                        <a:rPr kumimoji="1" lang="en-US" altLang="ja-JP" sz="1200" i="0" dirty="0">
                          <a:solidFill>
                            <a:schemeClr val="tx1"/>
                          </a:solidFill>
                        </a:rPr>
                        <a:t>715</a:t>
                      </a:r>
                      <a:endParaRPr kumimoji="1" lang="ja-JP" altLang="en-US" sz="1200" i="0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697" marB="4569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ja-JP" altLang="en-US" sz="1200" i="0" dirty="0">
                          <a:solidFill>
                            <a:schemeClr val="tx1"/>
                          </a:solidFill>
                        </a:rPr>
                        <a:t>△</a:t>
                      </a:r>
                      <a:r>
                        <a:rPr kumimoji="1" lang="en-US" altLang="ja-JP" sz="1200" i="0" dirty="0">
                          <a:solidFill>
                            <a:schemeClr val="tx1"/>
                          </a:solidFill>
                        </a:rPr>
                        <a:t>100</a:t>
                      </a:r>
                      <a:endParaRPr kumimoji="1" lang="ja-JP" altLang="en-US" sz="1200" i="0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697" marB="4569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en-US" altLang="ja-JP" sz="1200" i="0" dirty="0">
                          <a:solidFill>
                            <a:schemeClr val="tx1"/>
                          </a:solidFill>
                        </a:rPr>
                        <a:t>6</a:t>
                      </a:r>
                      <a:endParaRPr kumimoji="1" lang="ja-JP" altLang="en-US" sz="1200" i="0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697" marB="4569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en-US" altLang="ja-JP" sz="1200" i="0" dirty="0">
                          <a:solidFill>
                            <a:schemeClr val="tx1"/>
                          </a:solidFill>
                        </a:rPr>
                        <a:t>35</a:t>
                      </a:r>
                      <a:endParaRPr kumimoji="1" lang="ja-JP" altLang="en-US" sz="1200" i="0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697" marB="4569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en-US" altLang="ja-JP" sz="1200" i="0" dirty="0">
                          <a:solidFill>
                            <a:schemeClr val="tx1"/>
                          </a:solidFill>
                        </a:rPr>
                        <a:t>55</a:t>
                      </a:r>
                      <a:endParaRPr kumimoji="1" lang="ja-JP" altLang="en-US" sz="1200" i="0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697" marB="4569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i="0" strike="noStrike" dirty="0">
                          <a:solidFill>
                            <a:schemeClr val="tx1"/>
                          </a:solidFill>
                        </a:rPr>
                        <a:t>75</a:t>
                      </a:r>
                      <a:endParaRPr kumimoji="1" lang="ja-JP" altLang="en-US" sz="1200" i="0" strike="noStrike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697" marB="4569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en-US" altLang="ja-JP" sz="1200" i="0" dirty="0">
                          <a:solidFill>
                            <a:schemeClr val="tx1"/>
                          </a:solidFill>
                        </a:rPr>
                        <a:t>64</a:t>
                      </a:r>
                      <a:endParaRPr kumimoji="1" lang="ja-JP" altLang="en-US" sz="1200" i="0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697" marB="45697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0040944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1452</Words>
  <Application>Microsoft Office PowerPoint</Application>
  <PresentationFormat>画面に合わせる (4:3)</PresentationFormat>
  <Paragraphs>284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11" baseType="lpstr">
      <vt:lpstr>HG丸ｺﾞｼｯｸM-PRO</vt:lpstr>
      <vt:lpstr>Meiryo UI</vt:lpstr>
      <vt:lpstr>ＭＳ Ｐゴシック</vt:lpstr>
      <vt:lpstr>メイリオ</vt:lpstr>
      <vt:lpstr>Arial</vt:lpstr>
      <vt:lpstr>Calibri</vt:lpstr>
      <vt:lpstr>Century</vt:lpstr>
      <vt:lpstr>Office ​​テーマ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2024-03-05T08:19:45Z</dcterms:created>
  <dcterms:modified xsi:type="dcterms:W3CDTF">2024-03-05T08:19:50Z</dcterms:modified>
</cp:coreProperties>
</file>