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1" r:id="rId3"/>
    <p:sldId id="258" r:id="rId4"/>
  </p:sldIdLst>
  <p:sldSz cx="9144000" cy="6858000" type="screen4x3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0" autoAdjust="0"/>
    <p:restoredTop sz="94660"/>
  </p:normalViewPr>
  <p:slideViewPr>
    <p:cSldViewPr>
      <p:cViewPr varScale="1">
        <p:scale>
          <a:sx n="100" d="100"/>
          <a:sy n="100" d="100"/>
        </p:scale>
        <p:origin x="121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4ED38-A1A7-4B4B-A64A-9F3E38AF4FBA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EAD5-EBCA-492A-9AB6-921DE41037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114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F54-2558-451E-B672-23D92FBD5C42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A422-AC04-4D9D-99C5-A987409292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236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2E09-8DB9-4609-96DF-0BBF4D7689A9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CFE1-E0CA-4517-87FD-8D8A8F0786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2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0F747-5748-449E-8ACD-39904507C22A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CA23-2DE8-424A-8D04-96FF9C6426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968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10CA-DB3E-488B-9A6A-01EE029BEC8E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03E31-AC65-4992-A1AA-A8FC95E484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23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ABC7A-CBE3-4FFC-8887-5182F2D8F96A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8793-42DD-435A-9539-6E5A49E43A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194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DD43F-8D2C-4345-BB9F-CDA60AA9D42D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412A-A034-4EBF-A6B2-77C0145486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678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E59B-C2E1-4B9A-BD54-3141026838CF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B6096-29D1-4F28-8F53-DB37FEDA10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413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E86D-1A77-4E3A-878B-2A42349B0A16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E235-5FEE-49B2-A54A-9C3C34FC50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322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4220B-E5D5-4506-A522-056BFE3D0084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530C-3A55-4AE0-994D-1F75F874E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717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55DD-C173-450D-A4D3-66DE04E12941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9D15F-6331-429A-911D-9AC22A2DB6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39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332AD9-5B7D-46B9-A962-DC12C8543710}" type="datetimeFigureOut">
              <a:rPr lang="ja-JP" altLang="en-US"/>
              <a:pPr>
                <a:defRPr/>
              </a:pPr>
              <a:t>2024/3/5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09626AC-7896-4F2C-AD29-EF4AD39764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1750" y="716834"/>
            <a:ext cx="4365625" cy="1779644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〇指定管理者として国際会議をはじめとする多角的な催事を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実施し、安定した経営を持続するため、経営の基本方針と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経営目標を定める。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〇主な取組み　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事業方針（４つの柱）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①国際会議の誘致強化　</a:t>
            </a: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②収益の最大化と会社の持続的成長により大阪の発展に貢献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③快適で魅力あふれる大阪国際会議場を　④お客様の安全・安心を第一に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事業を支える基盤（３つの基盤）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a 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人材確保・育成　　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b 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地域社会との共生　　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c 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経営体質強化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51730" y="573145"/>
            <a:ext cx="1978347" cy="2477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前計画の概要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1714" y="2717374"/>
            <a:ext cx="9020969" cy="1646895"/>
          </a:xfrm>
          <a:prstGeom prst="roundRect">
            <a:avLst>
              <a:gd name="adj" fmla="val 10417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○計画の目的</a:t>
            </a:r>
            <a:endParaRPr 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法人が、指定管理者として国際会議の誘致・開催や多角的な催事の実施など、国際会議場の的確な運営と安定した経営を持続するため、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経営の基本方針と経営目標を策定。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→全社が一丸となって達成するための取組方策を示す（</a:t>
            </a:r>
            <a:r>
              <a:rPr lang="en-US" altLang="ja-JP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2024</a:t>
            </a:r>
            <a:r>
              <a:rPr lang="ja-JP" altLang="en-US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年度～</a:t>
            </a:r>
            <a:r>
              <a:rPr lang="en-US" altLang="ja-JP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altLang="en-US" sz="1100" u="sng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年度）</a:t>
            </a:r>
            <a:endParaRPr lang="en-US" altLang="ja-JP" sz="1100" u="sng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u="sng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○計画期間</a:t>
            </a: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  </a:t>
            </a:r>
            <a:r>
              <a:rPr 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24</a:t>
            </a: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年度～</a:t>
            </a:r>
            <a:r>
              <a:rPr 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年度（</a:t>
            </a:r>
            <a:r>
              <a:rPr 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5</a:t>
            </a: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年間）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</a:t>
            </a:r>
          </a:p>
          <a:p>
            <a:pPr marL="152400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   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※2019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年に策定した「株式会社大阪国際会議場中長期経営計画 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2019-2028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」の後継計画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2022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月に策定した法人の活動計画である「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NEW OICC 2025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」や、大阪全体の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計画である「大阪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誘致戦略」等も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152400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踏まえて策定</a:t>
            </a:r>
            <a:endParaRPr 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90805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kern="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90805" indent="-152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9832" y="2587285"/>
            <a:ext cx="2305050" cy="225425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中期経営計画の位置づけ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483100" y="675291"/>
            <a:ext cx="4608512" cy="1821187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新型コロナウイルス感染症の影響による国際会議の落ち込み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〇オンライン会議、ハイブリッド会議の増加による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リアル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の減少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〇企業の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需要の回復の弱さ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〇エネルギーコスト等物価の高騰や委託料の増加による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施設運営費の上昇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〇中之島、梅田地域に競合施設が増加</a:t>
            </a:r>
            <a:endParaRPr 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15011" y="561130"/>
            <a:ext cx="1924050" cy="247799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経営環境の変化と課題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251743" y="6292640"/>
            <a:ext cx="6697662" cy="46990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200" kern="100" dirty="0">
                <a:ea typeface="HG丸ｺﾞｼｯｸM-PRO"/>
                <a:cs typeface="Times New Roman"/>
              </a:rPr>
              <a:t>中期経営計画のビジョン</a:t>
            </a:r>
            <a:r>
              <a:rPr lang="ja-JP" sz="1400" kern="100" dirty="0">
                <a:ea typeface="HG丸ｺﾞｼｯｸM-PRO"/>
                <a:cs typeface="Times New Roman"/>
              </a:rPr>
              <a:t>『</a:t>
            </a:r>
            <a:r>
              <a:rPr lang="ja-JP" sz="1400" b="1" kern="100" dirty="0">
                <a:ea typeface="HG丸ｺﾞｼｯｸM-PRO"/>
                <a:cs typeface="Times New Roman"/>
              </a:rPr>
              <a:t>アジア有数の都市型</a:t>
            </a:r>
            <a:r>
              <a:rPr lang="en-US" altLang="ja-JP" sz="1400" b="1" kern="100" dirty="0">
                <a:ea typeface="HG丸ｺﾞｼｯｸM-PRO"/>
                <a:cs typeface="Times New Roman"/>
              </a:rPr>
              <a:t> </a:t>
            </a:r>
            <a:r>
              <a:rPr lang="ja-JP" altLang="en-US" sz="1400" b="1" kern="100" dirty="0">
                <a:ea typeface="HG丸ｺﾞｼｯｸM-PRO"/>
                <a:cs typeface="Times New Roman"/>
              </a:rPr>
              <a:t>ＭＩＣＥ</a:t>
            </a:r>
            <a:r>
              <a:rPr lang="ja-JP" sz="1400" b="1" kern="100" dirty="0">
                <a:ea typeface="HG丸ｺﾞｼｯｸM-PRO"/>
                <a:cs typeface="Times New Roman"/>
              </a:rPr>
              <a:t>施設に</a:t>
            </a:r>
            <a:r>
              <a:rPr lang="ja-JP" sz="1400" kern="100" dirty="0">
                <a:ea typeface="HG丸ｺﾞｼｯｸM-PRO"/>
                <a:cs typeface="Times New Roman"/>
              </a:rPr>
              <a:t>』</a:t>
            </a:r>
            <a:endParaRPr lang="ja-JP" sz="1050" kern="100" dirty="0">
              <a:ea typeface="ＭＳ 明朝"/>
              <a:cs typeface="Times New Roman"/>
            </a:endParaRPr>
          </a:p>
        </p:txBody>
      </p:sp>
      <p:sp>
        <p:nvSpPr>
          <p:cNvPr id="2057" name="正方形/長方形 10"/>
          <p:cNvSpPr>
            <a:spLocks noChangeArrowheads="1"/>
          </p:cNvSpPr>
          <p:nvPr/>
        </p:nvSpPr>
        <p:spPr bwMode="auto">
          <a:xfrm>
            <a:off x="0" y="121140"/>
            <a:ext cx="9144000" cy="3698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㈱</a:t>
            </a:r>
            <a:r>
              <a:rPr lang="ja-JP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大阪国際会議場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中期</a:t>
            </a:r>
            <a:r>
              <a:rPr lang="ja-JP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経営計画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案</a:t>
            </a:r>
            <a:r>
              <a:rPr lang="ja-JP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89832" y="4817156"/>
            <a:ext cx="2798883" cy="62793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①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年大阪・関西万博を起爆剤に</a:t>
            </a:r>
            <a:endParaRPr kumimoji="1"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アジア有数の都市型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施設を目指す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126157" y="4817156"/>
            <a:ext cx="2798883" cy="613779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②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進化したマーケティングによる</a:t>
            </a:r>
            <a:endParaRPr kumimoji="1"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施設稼働率と収益の向上</a:t>
            </a:r>
            <a:endParaRPr 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62484" y="4818368"/>
            <a:ext cx="2891684" cy="619797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③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最適なサービスプラットフォームの</a:t>
            </a:r>
            <a:endParaRPr kumimoji="1"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構築によるサービス事業の強化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455064" y="5521742"/>
            <a:ext cx="3962949" cy="373063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④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快適で安全・安心な魅力あふれるグランキューブ大阪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1750" y="4753617"/>
            <a:ext cx="9059862" cy="1245725"/>
          </a:xfrm>
          <a:prstGeom prst="roundRect">
            <a:avLst>
              <a:gd name="adj" fmla="val 10417"/>
            </a:avLst>
          </a:prstGeom>
          <a:noFill/>
          <a:ln w="12700" cap="flat" cmpd="sng" algn="ctr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sz="10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234960" y="4445453"/>
            <a:ext cx="2581275" cy="33337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新たな戦略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064" name="上矢印 22"/>
          <p:cNvSpPr>
            <a:spLocks noChangeArrowheads="1"/>
          </p:cNvSpPr>
          <p:nvPr/>
        </p:nvSpPr>
        <p:spPr bwMode="auto">
          <a:xfrm rot="10800000">
            <a:off x="3880010" y="6070306"/>
            <a:ext cx="1441128" cy="177728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5A0FD43-67EC-4F08-B38F-B47B43047F50}"/>
              </a:ext>
            </a:extLst>
          </p:cNvPr>
          <p:cNvSpPr/>
          <p:nvPr/>
        </p:nvSpPr>
        <p:spPr>
          <a:xfrm>
            <a:off x="4765005" y="5512118"/>
            <a:ext cx="3900912" cy="373063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⑤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自立した社員による組織の活性化と業務改善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3663" y="548680"/>
            <a:ext cx="4471987" cy="2556000"/>
          </a:xfrm>
          <a:prstGeom prst="roundRect">
            <a:avLst>
              <a:gd name="adj" fmla="val 4284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〇目標　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 国際会議開催件数 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73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件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〇課題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（１）万博開催に際して想定される出展国・地域等による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国際会議やビジネスマッチング等の取り込み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（２）大阪・中之島地域を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主催者や利用者にとって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魅力的なエリアとする　　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〇実施施策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）万博を契機にした国際会議の誘致・開催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（開催目標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70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件の達成）</a:t>
            </a: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都市大阪をリード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（経済波及効果の最大化）</a:t>
            </a: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）中之島エリアの魅力の最大化によるリピート顧客の創出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endParaRPr 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700588" y="568325"/>
            <a:ext cx="4343400" cy="2535823"/>
          </a:xfrm>
          <a:prstGeom prst="roundRect">
            <a:avLst>
              <a:gd name="adj" fmla="val 4948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目標　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 事業売上 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2,040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百万円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/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営業利益　</a:t>
            </a:r>
            <a:r>
              <a:rPr lang="en-US" altLang="ja-JP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37</a:t>
            </a:r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百万円</a:t>
            </a:r>
            <a:endParaRPr lang="en-US" altLang="ja-JP" sz="105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〇課題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（１）企業による展示や会議の需要の伸び悩み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（２）学会やロイヤルカスタマー等とのネットワーク維持・強化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（３）ホームページ等を通じた効果的な情報発信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実施施策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（１）ターゲティングを明確にした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攻めのロイヤルカスタマー営業の強化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（２）新規顧客開拓にチャレンジ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（閑散期対策含む）</a:t>
            </a:r>
            <a:endParaRPr lang="en-US" altLang="ja-JP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（３）顧客管理とデータに基づくマーケティングの展開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（４）施設利用料金の適正化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（５）ホームページのリニューアルによる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情報発信の強化と認知度の向上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（６）コストダウンの実施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98999" y="330200"/>
            <a:ext cx="4351337" cy="265113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②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進化したマーケティングによる施設稼働率と収益の向上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926" y="337146"/>
            <a:ext cx="4602261" cy="264815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ja-JP" altLang="ja-JP" sz="105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①</a:t>
            </a:r>
            <a:r>
              <a:rPr kumimoji="1"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年大阪・関西万博を起爆剤にアジア有数の都市型</a:t>
            </a:r>
            <a:r>
              <a:rPr kumimoji="1" lang="en-US" altLang="ja-JP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kumimoji="1"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施設を目指す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95250" y="3496526"/>
            <a:ext cx="4470400" cy="1997075"/>
          </a:xfrm>
          <a:prstGeom prst="roundRect">
            <a:avLst>
              <a:gd name="adj" fmla="val 5618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目標　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 お客様の声取得率 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90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％</a:t>
            </a:r>
            <a:endParaRPr lang="en-US" altLang="ja-JP" sz="11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〇課題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（１）サービス事業の拡大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（フードサービス、最先端の</a:t>
            </a:r>
            <a:r>
              <a:rPr lang="en-US" altLang="ja-JP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AV</a:t>
            </a:r>
            <a:r>
              <a:rPr lang="ja-JP" altLang="en-US" sz="9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機器の提供、ワンストップサービス）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（２）社員による提案の均質化、ノウハウの共有化を推進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実施施策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（１）フードサービスの充実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（２）サービス事業全体の収益の最大化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３）お客様へのサービス提案力・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PR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の強化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（４）新サービス事業の開発</a:t>
            </a:r>
            <a:endParaRPr 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1599" y="3274670"/>
            <a:ext cx="4449763" cy="24765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lnSpc>
                <a:spcPts val="1600"/>
              </a:lnSpc>
            </a:pPr>
            <a:r>
              <a:rPr lang="ja-JP" alt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③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最適なサービスプラットフォームの構築によるサービス事業の強化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698999" y="3506202"/>
            <a:ext cx="4335462" cy="1997075"/>
          </a:xfrm>
          <a:prstGeom prst="roundRect">
            <a:avLst>
              <a:gd name="adj" fmla="val 6170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Century"/>
              <a:ea typeface="HG丸ｺﾞｼｯｸM-PRO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Century"/>
              <a:ea typeface="HG丸ｺﾞｼｯｸM-PRO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Century"/>
                <a:ea typeface="HG丸ｺﾞｼｯｸM-PRO"/>
                <a:cs typeface="Times New Roman"/>
              </a:rPr>
              <a:t>○</a:t>
            </a:r>
            <a:r>
              <a:rPr lang="ja-JP" altLang="en-US" sz="1100" kern="100" dirty="0">
                <a:latin typeface="Century"/>
                <a:ea typeface="HG丸ｺﾞｼｯｸM-PRO"/>
                <a:cs typeface="Times New Roman"/>
              </a:rPr>
              <a:t>目標　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2028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 お客様満足度（再利用の意思）</a:t>
            </a:r>
            <a:r>
              <a:rPr lang="en-US" altLang="ja-JP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98</a:t>
            </a:r>
            <a:r>
              <a:rPr lang="ja-JP" altLang="en-US" sz="11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％</a:t>
            </a:r>
            <a:endParaRPr lang="en-US" altLang="ja-JP" sz="11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〇課題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（１）各種の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MICE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開催に適した施設・設備を備える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SDGs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の推進に留意　（３）地域との共生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sz="1100" kern="100" dirty="0">
                <a:latin typeface="Century"/>
                <a:ea typeface="HG丸ｺﾞｼｯｸM-PRO"/>
                <a:cs typeface="Times New Roman"/>
              </a:rPr>
              <a:t>○</a:t>
            </a:r>
            <a:r>
              <a:rPr lang="ja-JP" altLang="en-US" sz="1100" kern="100" dirty="0">
                <a:latin typeface="Century"/>
                <a:ea typeface="HG丸ｺﾞｼｯｸM-PRO"/>
                <a:cs typeface="Times New Roman"/>
              </a:rPr>
              <a:t>実施施策</a:t>
            </a:r>
            <a:endParaRPr lang="en-US" altLang="ja-JP" sz="1100" kern="100" dirty="0">
              <a:latin typeface="Century"/>
              <a:ea typeface="HG丸ｺﾞｼｯｸM-PRO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Century"/>
                <a:ea typeface="HG丸ｺﾞｼｯｸM-PRO"/>
                <a:cs typeface="Times New Roman"/>
              </a:rPr>
              <a:t>（１）大規模修繕による魅力度のアップ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</a:t>
            </a:r>
            <a:r>
              <a:rPr lang="en-US" altLang="ja-JP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OICC Reborn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</a:t>
            </a:r>
            <a:endParaRPr lang="en-US" alt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（２）最先端の会議環境の導入等、効果的な機能強化の推進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（３）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SDGs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の推進と地域との共生　（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4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）安全への取組み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en-US" sz="1050" kern="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 </a:t>
            </a:r>
            <a:endParaRPr lang="ja-JP" sz="1100" kern="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04800" indent="-304800" eaLnBrk="1" hangingPunct="1">
              <a:spcAft>
                <a:spcPts val="0"/>
              </a:spcAft>
              <a:defRPr/>
            </a:pPr>
            <a:r>
              <a:rPr lang="en-US" sz="1100" kern="100" dirty="0"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100" kern="100" dirty="0">
              <a:latin typeface="Century"/>
              <a:ea typeface="ＭＳ 明朝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698999" y="3274670"/>
            <a:ext cx="4335462" cy="24765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④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快適で安全・安心な魅力あふれるグランキューブ大阪</a:t>
            </a:r>
            <a:endParaRPr lang="ja-JP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082" name="正方形/長方形 12"/>
          <p:cNvSpPr>
            <a:spLocks noChangeArrowheads="1"/>
          </p:cNvSpPr>
          <p:nvPr/>
        </p:nvSpPr>
        <p:spPr bwMode="auto">
          <a:xfrm>
            <a:off x="2849340" y="-15706"/>
            <a:ext cx="34575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</a:t>
            </a:r>
            <a:r>
              <a:rPr lang="ja-JP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期経営計画の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新たな戦略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7">
            <a:extLst>
              <a:ext uri="{FF2B5EF4-FFF2-40B4-BE49-F238E27FC236}">
                <a16:creationId xmlns:a16="http://schemas.microsoft.com/office/drawing/2014/main" id="{CA57C95E-CC33-4FE8-81C7-9A7F1C77429B}"/>
              </a:ext>
            </a:extLst>
          </p:cNvPr>
          <p:cNvSpPr/>
          <p:nvPr/>
        </p:nvSpPr>
        <p:spPr>
          <a:xfrm>
            <a:off x="101599" y="5885448"/>
            <a:ext cx="8970962" cy="855919"/>
          </a:xfrm>
          <a:prstGeom prst="roundRect">
            <a:avLst>
              <a:gd name="adj" fmla="val 5618"/>
            </a:avLst>
          </a:prstGeom>
          <a:solidFill>
            <a:sysClr val="window" lastClr="FFFFFF"/>
          </a:solidFill>
          <a:ln w="25400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〇課題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（１）社員の能力育成　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IT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を活用した効率的な業務執行</a:t>
            </a:r>
            <a:endParaRPr lang="en-US" altLang="ja-JP" sz="7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C02F67E-7A92-4896-BE17-02DE308A8C61}"/>
              </a:ext>
            </a:extLst>
          </p:cNvPr>
          <p:cNvSpPr/>
          <p:nvPr/>
        </p:nvSpPr>
        <p:spPr>
          <a:xfrm>
            <a:off x="2636624" y="5639910"/>
            <a:ext cx="3900912" cy="265113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ja-JP" altLang="en-US" sz="1200" b="1" kern="1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⑤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自立した社員による組織の活性化と業務改善</a:t>
            </a:r>
            <a:endParaRPr 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D38BBD-C384-419E-A439-59A2B422047F}"/>
              </a:ext>
            </a:extLst>
          </p:cNvPr>
          <p:cNvSpPr txBox="1"/>
          <p:nvPr/>
        </p:nvSpPr>
        <p:spPr>
          <a:xfrm>
            <a:off x="3419872" y="5924599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Aft>
                <a:spcPts val="0"/>
              </a:spcAft>
              <a:defRPr/>
            </a:pPr>
            <a:r>
              <a:rPr lang="ja-JP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実施施策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（１）社員が自ら考え、自ら改善できる組織への変革（エンゲージメント経営の推進）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</a:t>
            </a:r>
            <a:r>
              <a:rPr lang="en-US" altLang="ja-JP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IT</a:t>
            </a: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を活用した業務の効率化の推進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ja-JP" altLang="en-US" sz="11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（３）外部の研修等を活用した人材の育成</a:t>
            </a:r>
            <a:endParaRPr lang="en-US" altLang="ja-JP" sz="11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2555776" y="64966"/>
            <a:ext cx="424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これまでの実績と中期経営計画の目標</a:t>
            </a:r>
          </a:p>
        </p:txBody>
      </p:sp>
      <p:sp>
        <p:nvSpPr>
          <p:cNvPr id="4218" name="テキスト ボックス 3"/>
          <p:cNvSpPr txBox="1">
            <a:spLocks noChangeArrowheads="1"/>
          </p:cNvSpPr>
          <p:nvPr/>
        </p:nvSpPr>
        <p:spPr bwMode="auto">
          <a:xfrm>
            <a:off x="355255" y="6303923"/>
            <a:ext cx="817880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+mj-ea"/>
                <a:ea typeface="+mj-ea"/>
              </a:rPr>
              <a:t>（注）</a:t>
            </a:r>
            <a:r>
              <a:rPr lang="en-US" altLang="ja-JP" sz="900" dirty="0">
                <a:latin typeface="+mj-ea"/>
                <a:ea typeface="+mj-ea"/>
              </a:rPr>
              <a:t>2019</a:t>
            </a:r>
            <a:r>
              <a:rPr lang="ja-JP" altLang="en-US" sz="900" dirty="0">
                <a:latin typeface="+mj-ea"/>
                <a:ea typeface="+mj-ea"/>
              </a:rPr>
              <a:t>年度から</a:t>
            </a:r>
            <a:r>
              <a:rPr lang="en-US" altLang="ja-JP" sz="900" dirty="0">
                <a:latin typeface="+mj-ea"/>
                <a:ea typeface="+mj-ea"/>
              </a:rPr>
              <a:t>2023</a:t>
            </a:r>
            <a:r>
              <a:rPr lang="ja-JP" altLang="en-US" sz="900" dirty="0">
                <a:latin typeface="+mj-ea"/>
                <a:ea typeface="+mj-ea"/>
              </a:rPr>
              <a:t>年度の（　）内は前中期経営計画の数値目標。国際会議成約件数及び全館利用単位稼働率については参考値。　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900" dirty="0">
                <a:latin typeface="+mj-ea"/>
                <a:ea typeface="+mj-ea"/>
              </a:rPr>
              <a:t>       </a:t>
            </a:r>
            <a:r>
              <a:rPr lang="ja-JP" altLang="en-US" sz="900" dirty="0">
                <a:latin typeface="+mj-ea"/>
                <a:ea typeface="+mj-ea"/>
              </a:rPr>
              <a:t>この中期経営計画では経常利益は数値目標としていない。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900" dirty="0">
                <a:latin typeface="+mj-ea"/>
                <a:ea typeface="+mj-ea"/>
              </a:rPr>
              <a:t>（注）</a:t>
            </a:r>
            <a:r>
              <a:rPr lang="en-US" altLang="ja-JP" sz="900" dirty="0">
                <a:latin typeface="+mj-ea"/>
                <a:ea typeface="+mj-ea"/>
              </a:rPr>
              <a:t>2023</a:t>
            </a:r>
            <a:r>
              <a:rPr lang="ja-JP" altLang="en-US" sz="900" dirty="0">
                <a:latin typeface="+mj-ea"/>
                <a:ea typeface="+mj-ea"/>
              </a:rPr>
              <a:t>年度の実績は見込み。ただし、国際会議開催件数、稼働率は</a:t>
            </a:r>
            <a:r>
              <a:rPr lang="en-US" altLang="ja-JP" sz="900" dirty="0">
                <a:latin typeface="+mj-ea"/>
                <a:ea typeface="+mj-ea"/>
              </a:rPr>
              <a:t>4-11</a:t>
            </a:r>
            <a:r>
              <a:rPr lang="ja-JP" altLang="en-US" sz="900" dirty="0">
                <a:latin typeface="+mj-ea"/>
                <a:ea typeface="+mj-ea"/>
              </a:rPr>
              <a:t>月の実績（</a:t>
            </a:r>
            <a:r>
              <a:rPr lang="en-US" altLang="ja-JP" sz="900" dirty="0">
                <a:latin typeface="+mj-ea"/>
                <a:ea typeface="+mj-ea"/>
              </a:rPr>
              <a:t>12</a:t>
            </a:r>
            <a:r>
              <a:rPr lang="ja-JP" altLang="en-US" sz="900" dirty="0">
                <a:latin typeface="+mj-ea"/>
                <a:ea typeface="+mj-ea"/>
              </a:rPr>
              <a:t>月</a:t>
            </a:r>
            <a:r>
              <a:rPr lang="en-US" altLang="ja-JP" sz="900" dirty="0">
                <a:latin typeface="+mj-ea"/>
                <a:ea typeface="+mj-ea"/>
              </a:rPr>
              <a:t>-3</a:t>
            </a:r>
            <a:r>
              <a:rPr lang="ja-JP" altLang="en-US" sz="900" dirty="0">
                <a:latin typeface="+mj-ea"/>
                <a:ea typeface="+mj-ea"/>
              </a:rPr>
              <a:t>月は大規模修繕のため休館）。</a:t>
            </a:r>
            <a:endParaRPr lang="en-US" altLang="ja-JP" sz="900" dirty="0">
              <a:latin typeface="+mj-ea"/>
              <a:ea typeface="+mj-ea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603301B-3D74-44E7-8DAC-E8D5C19A8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426551"/>
              </p:ext>
            </p:extLst>
          </p:nvPr>
        </p:nvGraphicFramePr>
        <p:xfrm>
          <a:off x="355255" y="398746"/>
          <a:ext cx="8491980" cy="5902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980">
                  <a:extLst>
                    <a:ext uri="{9D8B030D-6E8A-4147-A177-3AD203B41FA5}">
                      <a16:colId xmlns:a16="http://schemas.microsoft.com/office/drawing/2014/main" val="25333512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4839974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5543052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45446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07875626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41355261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31489024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18058337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6516350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938507985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258522350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5366627"/>
                    </a:ext>
                  </a:extLst>
                </a:gridCol>
              </a:tblGrid>
              <a:tr h="182857">
                <a:tc rowSpan="2">
                  <a:txBody>
                    <a:bodyPr/>
                    <a:lstStyle/>
                    <a:p>
                      <a:endParaRPr kumimoji="1" lang="ja-JP" altLang="en-US" sz="1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2019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2022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2028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739135"/>
                  </a:ext>
                </a:extLst>
              </a:tr>
              <a:tr h="1828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前中計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新中計</a:t>
                      </a: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596985"/>
                  </a:ext>
                </a:extLst>
              </a:tr>
              <a:tr h="565851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国際会議開催件数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（件）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47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59887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売上（施設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+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ｻｰﾋﾞｽ）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（百万円）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1,750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i="0" dirty="0">
                          <a:solidFill>
                            <a:schemeClr val="tx1"/>
                          </a:solidFill>
                        </a:rPr>
                        <a:t>1,977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645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i="0" dirty="0">
                          <a:solidFill>
                            <a:schemeClr val="tx1"/>
                          </a:solidFill>
                        </a:rPr>
                        <a:t>2,101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2,295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i="0" dirty="0">
                          <a:solidFill>
                            <a:schemeClr val="tx1"/>
                          </a:solidFill>
                        </a:rPr>
                        <a:t>2,113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1,620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i="0" dirty="0">
                          <a:solidFill>
                            <a:schemeClr val="tx1"/>
                          </a:solidFill>
                        </a:rPr>
                        <a:t>2,124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1,200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900" i="0" dirty="0">
                          <a:solidFill>
                            <a:schemeClr val="tx1"/>
                          </a:solidFill>
                        </a:rPr>
                        <a:t>2,157</a:t>
                      </a:r>
                      <a:r>
                        <a:rPr kumimoji="1" lang="ja-JP" altLang="en-US" sz="9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1,772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1,961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2,000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2,020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2,157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2,040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846515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営業利益　　　   （百万円）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883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36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291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36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233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745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51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127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51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9059048"/>
                  </a:ext>
                </a:extLst>
              </a:tr>
              <a:tr h="49354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主要</a:t>
                      </a: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３施設稼働率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   （％）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76.2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86.2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86.4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81.0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86.7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67.8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86.9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68.4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87.3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83.1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89.5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85.8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86.6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87.3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87.5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987267"/>
                  </a:ext>
                </a:extLst>
              </a:tr>
              <a:tr h="493546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新）全館稼働率 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（％）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72.3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75.5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72.4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73.0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strike="noStrike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73.8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7618453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trike="noStrik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新）お客様の声取得率</a:t>
                      </a:r>
                      <a:endParaRPr kumimoji="1" lang="en-US" altLang="ja-JP" sz="1100" strike="noStrike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strike="noStrike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  （％）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90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90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sz="12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strike="noStrike" dirty="0">
                          <a:solidFill>
                            <a:schemeClr val="tx1"/>
                          </a:solidFill>
                        </a:rPr>
                        <a:t>―</a:t>
                      </a:r>
                      <a:endParaRPr kumimoji="1" lang="ja-JP" altLang="en-US" sz="12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strike="noStrike" dirty="0">
                          <a:solidFill>
                            <a:schemeClr val="tx1"/>
                          </a:solidFill>
                        </a:rPr>
                        <a:t>90</a:t>
                      </a:r>
                      <a:endParaRPr kumimoji="1" lang="ja-JP" altLang="en-US" sz="12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836948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お客様満足度 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（再利用の意思）     （％）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98.7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98.0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98.3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98.0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95.8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98.0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96.2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98.0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</a:rPr>
                        <a:t>98.0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98.0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593693"/>
                  </a:ext>
                </a:extLst>
              </a:tr>
              <a:tr h="1933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（参考）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521245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国際会議成約件数（件）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53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0" i="0" dirty="0">
                          <a:solidFill>
                            <a:schemeClr val="tx1"/>
                          </a:solidFill>
                        </a:rPr>
                        <a:t>54</a:t>
                      </a:r>
                      <a:endParaRPr kumimoji="1" lang="en-US" altLang="ja-JP" sz="600" b="0" i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777125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全館利用単位稼働率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r"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（％）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47.4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00" i="0" dirty="0">
                          <a:solidFill>
                            <a:schemeClr val="tx1"/>
                          </a:solidFill>
                        </a:rPr>
                        <a:t>(41.2</a:t>
                      </a:r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19.1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00" i="0" dirty="0">
                          <a:solidFill>
                            <a:schemeClr val="tx1"/>
                          </a:solidFill>
                        </a:rPr>
                        <a:t>(41.3)</a:t>
                      </a:r>
                      <a:endParaRPr kumimoji="1" lang="ja-JP" altLang="en-US" sz="1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71.3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00" i="0" dirty="0">
                          <a:solidFill>
                            <a:schemeClr val="tx1"/>
                          </a:solidFill>
                        </a:rPr>
                        <a:t>(41.4)</a:t>
                      </a:r>
                      <a:endParaRPr kumimoji="1" lang="ja-JP" altLang="en-US" sz="1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37.0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000" i="0" dirty="0">
                          <a:solidFill>
                            <a:schemeClr val="tx1"/>
                          </a:solidFill>
                        </a:rPr>
                        <a:t>(41.5)</a:t>
                      </a:r>
                      <a:endParaRPr kumimoji="1" lang="ja-JP" altLang="en-US" sz="1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36.2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00" i="0" dirty="0">
                          <a:solidFill>
                            <a:schemeClr val="tx1"/>
                          </a:solidFill>
                        </a:rPr>
                        <a:t>41.7</a:t>
                      </a:r>
                      <a:r>
                        <a:rPr kumimoji="1" lang="ja-JP" altLang="en-US" sz="1000" i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40.9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　　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HG丸ｺﾞｼｯｸM-PRO" panose="020F0600000000000000" pitchFamily="50" charset="-128"/>
                      </a:endParaRPr>
                    </a:p>
                  </a:txBody>
                  <a:tcPr marL="9334" marR="9334" marT="93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42.8 </a:t>
                      </a:r>
                    </a:p>
                  </a:txBody>
                  <a:tcPr marL="9334" marR="9334" marT="93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41.0 </a:t>
                      </a:r>
                    </a:p>
                  </a:txBody>
                  <a:tcPr marL="9334" marR="9334" marT="93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41.3 </a:t>
                      </a:r>
                    </a:p>
                  </a:txBody>
                  <a:tcPr marL="9334" marR="9334" marT="93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41.7 </a:t>
                      </a:r>
                    </a:p>
                  </a:txBody>
                  <a:tcPr marL="9334" marR="9334" marT="933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HG丸ｺﾞｼｯｸM-PRO" panose="020F0600000000000000" pitchFamily="50" charset="-128"/>
                        </a:rPr>
                        <a:t>41.8 </a:t>
                      </a:r>
                    </a:p>
                  </a:txBody>
                  <a:tcPr marL="9334" marR="9334" marT="9334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683351"/>
                  </a:ext>
                </a:extLst>
              </a:tr>
              <a:tr h="50790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経常利益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     （百万円）</a:t>
                      </a: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853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317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198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715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200" i="0" dirty="0">
                          <a:solidFill>
                            <a:schemeClr val="tx1"/>
                          </a:solidFill>
                        </a:rPr>
                        <a:t>△</a:t>
                      </a: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55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i="0" strike="noStrike" dirty="0">
                          <a:solidFill>
                            <a:schemeClr val="tx1"/>
                          </a:solidFill>
                        </a:rPr>
                        <a:t>75</a:t>
                      </a:r>
                      <a:endParaRPr kumimoji="1" lang="ja-JP" altLang="en-US" sz="1200" i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i="0" dirty="0">
                          <a:solidFill>
                            <a:schemeClr val="tx1"/>
                          </a:solidFill>
                        </a:rPr>
                        <a:t>64</a:t>
                      </a:r>
                      <a:endParaRPr kumimoji="1" lang="ja-JP" altLang="en-US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697" marB="4569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04094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1452</Words>
  <Application>Microsoft Office PowerPoint</Application>
  <PresentationFormat>画面に合わせる (4:3)</PresentationFormat>
  <Paragraphs>284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2024-03-05T08:19:45Z</dcterms:created>
  <dcterms:modified xsi:type="dcterms:W3CDTF">2024-03-05T08:19:50Z</dcterms:modified>
</cp:coreProperties>
</file>