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16"/>
  </p:notesMasterIdLst>
  <p:sldIdLst>
    <p:sldId id="256" r:id="rId2"/>
    <p:sldId id="275" r:id="rId3"/>
    <p:sldId id="291" r:id="rId4"/>
    <p:sldId id="260" r:id="rId5"/>
    <p:sldId id="287" r:id="rId6"/>
    <p:sldId id="290" r:id="rId7"/>
    <p:sldId id="289" r:id="rId8"/>
    <p:sldId id="265" r:id="rId9"/>
    <p:sldId id="261" r:id="rId10"/>
    <p:sldId id="286" r:id="rId11"/>
    <p:sldId id="270" r:id="rId12"/>
    <p:sldId id="269" r:id="rId13"/>
    <p:sldId id="271" r:id="rId14"/>
    <p:sldId id="272" r:id="rId1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DDDBDB"/>
    <a:srgbClr val="E5E3E3"/>
    <a:srgbClr val="CAC8C8"/>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3" autoAdjust="0"/>
    <p:restoredTop sz="93957" autoAdjust="0"/>
  </p:normalViewPr>
  <p:slideViewPr>
    <p:cSldViewPr snapToGrid="0">
      <p:cViewPr varScale="1">
        <p:scale>
          <a:sx n="94" d="100"/>
          <a:sy n="94" d="100"/>
        </p:scale>
        <p:origin x="854" y="72"/>
      </p:cViewPr>
      <p:guideLst/>
    </p:cSldViewPr>
  </p:slideViewPr>
  <p:outlineViewPr>
    <p:cViewPr>
      <p:scale>
        <a:sx n="33" d="100"/>
        <a:sy n="33" d="100"/>
      </p:scale>
      <p:origin x="0" y="-8490"/>
    </p:cViewPr>
  </p:outlineViewPr>
  <p:notesTextViewPr>
    <p:cViewPr>
      <p:scale>
        <a:sx n="1" d="1"/>
        <a:sy n="1" d="1"/>
      </p:scale>
      <p:origin x="0" y="0"/>
    </p:cViewPr>
  </p:notesTextViewPr>
  <p:sorterViewPr>
    <p:cViewPr>
      <p:scale>
        <a:sx n="100" d="100"/>
        <a:sy n="100" d="100"/>
      </p:scale>
      <p:origin x="0" y="-2484"/>
    </p:cViewPr>
  </p:sorterViewPr>
  <p:notesViewPr>
    <p:cSldViewPr snapToGrid="0">
      <p:cViewPr varScale="1">
        <p:scale>
          <a:sx n="51" d="100"/>
          <a:sy n="51" d="100"/>
        </p:scale>
        <p:origin x="298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E70FF446-62B3-4B04-A774-CAF4548C9DA6}" type="datetimeFigureOut">
              <a:rPr kumimoji="1" lang="ja-JP" altLang="en-US" smtClean="0"/>
              <a:t>2024/3/5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931A09F-FCE1-488B-8330-9F9C27CB5BA0}" type="slidenum">
              <a:rPr kumimoji="1" lang="ja-JP" altLang="en-US" smtClean="0"/>
              <a:t>‹#›</a:t>
            </a:fld>
            <a:endParaRPr kumimoji="1" lang="ja-JP" altLang="en-US"/>
          </a:p>
        </p:txBody>
      </p:sp>
    </p:spTree>
    <p:extLst>
      <p:ext uri="{BB962C8B-B14F-4D97-AF65-F5344CB8AC3E}">
        <p14:creationId xmlns:p14="http://schemas.microsoft.com/office/powerpoint/2010/main" val="32580847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0</a:t>
            </a:fld>
            <a:endParaRPr kumimoji="1" lang="ja-JP" altLang="en-US"/>
          </a:p>
        </p:txBody>
      </p:sp>
    </p:spTree>
    <p:extLst>
      <p:ext uri="{BB962C8B-B14F-4D97-AF65-F5344CB8AC3E}">
        <p14:creationId xmlns:p14="http://schemas.microsoft.com/office/powerpoint/2010/main" val="1775487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9</a:t>
            </a:fld>
            <a:endParaRPr kumimoji="1" lang="ja-JP" altLang="en-US"/>
          </a:p>
        </p:txBody>
      </p:sp>
    </p:spTree>
    <p:extLst>
      <p:ext uri="{BB962C8B-B14F-4D97-AF65-F5344CB8AC3E}">
        <p14:creationId xmlns:p14="http://schemas.microsoft.com/office/powerpoint/2010/main" val="827396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10</a:t>
            </a:fld>
            <a:endParaRPr kumimoji="1" lang="ja-JP" altLang="en-US"/>
          </a:p>
        </p:txBody>
      </p:sp>
    </p:spTree>
    <p:extLst>
      <p:ext uri="{BB962C8B-B14F-4D97-AF65-F5344CB8AC3E}">
        <p14:creationId xmlns:p14="http://schemas.microsoft.com/office/powerpoint/2010/main" val="2384781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11</a:t>
            </a:fld>
            <a:endParaRPr kumimoji="1" lang="ja-JP" altLang="en-US"/>
          </a:p>
        </p:txBody>
      </p:sp>
    </p:spTree>
    <p:extLst>
      <p:ext uri="{BB962C8B-B14F-4D97-AF65-F5344CB8AC3E}">
        <p14:creationId xmlns:p14="http://schemas.microsoft.com/office/powerpoint/2010/main" val="3216524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12</a:t>
            </a:fld>
            <a:endParaRPr kumimoji="1" lang="ja-JP" altLang="en-US"/>
          </a:p>
        </p:txBody>
      </p:sp>
    </p:spTree>
    <p:extLst>
      <p:ext uri="{BB962C8B-B14F-4D97-AF65-F5344CB8AC3E}">
        <p14:creationId xmlns:p14="http://schemas.microsoft.com/office/powerpoint/2010/main" val="3738091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13</a:t>
            </a:fld>
            <a:endParaRPr kumimoji="1" lang="ja-JP" altLang="en-US"/>
          </a:p>
        </p:txBody>
      </p:sp>
    </p:spTree>
    <p:extLst>
      <p:ext uri="{BB962C8B-B14F-4D97-AF65-F5344CB8AC3E}">
        <p14:creationId xmlns:p14="http://schemas.microsoft.com/office/powerpoint/2010/main" val="4152325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931A09F-FCE1-488B-8330-9F9C27CB5BA0}"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85340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2</a:t>
            </a:fld>
            <a:endParaRPr kumimoji="1" lang="ja-JP" altLang="en-US"/>
          </a:p>
        </p:txBody>
      </p:sp>
    </p:spTree>
    <p:extLst>
      <p:ext uri="{BB962C8B-B14F-4D97-AF65-F5344CB8AC3E}">
        <p14:creationId xmlns:p14="http://schemas.microsoft.com/office/powerpoint/2010/main" val="3970681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3</a:t>
            </a:fld>
            <a:endParaRPr kumimoji="1" lang="ja-JP" altLang="en-US"/>
          </a:p>
        </p:txBody>
      </p:sp>
    </p:spTree>
    <p:extLst>
      <p:ext uri="{BB962C8B-B14F-4D97-AF65-F5344CB8AC3E}">
        <p14:creationId xmlns:p14="http://schemas.microsoft.com/office/powerpoint/2010/main" val="3180259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4</a:t>
            </a:fld>
            <a:endParaRPr kumimoji="1" lang="ja-JP" altLang="en-US"/>
          </a:p>
        </p:txBody>
      </p:sp>
    </p:spTree>
    <p:extLst>
      <p:ext uri="{BB962C8B-B14F-4D97-AF65-F5344CB8AC3E}">
        <p14:creationId xmlns:p14="http://schemas.microsoft.com/office/powerpoint/2010/main" val="2476361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5</a:t>
            </a:fld>
            <a:endParaRPr kumimoji="1" lang="ja-JP" altLang="en-US"/>
          </a:p>
        </p:txBody>
      </p:sp>
    </p:spTree>
    <p:extLst>
      <p:ext uri="{BB962C8B-B14F-4D97-AF65-F5344CB8AC3E}">
        <p14:creationId xmlns:p14="http://schemas.microsoft.com/office/powerpoint/2010/main" val="540436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6</a:t>
            </a:fld>
            <a:endParaRPr kumimoji="1" lang="ja-JP" altLang="en-US"/>
          </a:p>
        </p:txBody>
      </p:sp>
    </p:spTree>
    <p:extLst>
      <p:ext uri="{BB962C8B-B14F-4D97-AF65-F5344CB8AC3E}">
        <p14:creationId xmlns:p14="http://schemas.microsoft.com/office/powerpoint/2010/main" val="2642587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7</a:t>
            </a:fld>
            <a:endParaRPr kumimoji="1" lang="ja-JP" altLang="en-US"/>
          </a:p>
        </p:txBody>
      </p:sp>
    </p:spTree>
    <p:extLst>
      <p:ext uri="{BB962C8B-B14F-4D97-AF65-F5344CB8AC3E}">
        <p14:creationId xmlns:p14="http://schemas.microsoft.com/office/powerpoint/2010/main" val="3207268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931A09F-FCE1-488B-8330-9F9C27CB5BA0}" type="slidenum">
              <a:rPr kumimoji="1" lang="ja-JP" altLang="en-US" smtClean="0"/>
              <a:t>8</a:t>
            </a:fld>
            <a:endParaRPr kumimoji="1" lang="ja-JP" altLang="en-US"/>
          </a:p>
        </p:txBody>
      </p:sp>
    </p:spTree>
    <p:extLst>
      <p:ext uri="{BB962C8B-B14F-4D97-AF65-F5344CB8AC3E}">
        <p14:creationId xmlns:p14="http://schemas.microsoft.com/office/powerpoint/2010/main" val="3280109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74A0C2-10D9-41EA-9FF6-78FA364D290D}"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788347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DF9956-70E2-47BC-BC9A-8CB266CDF829}"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223661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9FA35D-469A-44C7-B41D-493CD34D075A}"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98613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0B74C5-B362-45B0-A5D5-0A1C62C86759}"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2" y="6356352"/>
            <a:ext cx="2228850" cy="365125"/>
          </a:xfrm>
          <a:prstGeom prst="rect">
            <a:avLst/>
          </a:prstGeom>
        </p:spPr>
        <p:txBody>
          <a:bodyPr/>
          <a:lstStyle>
            <a:lvl1pPr algn="r">
              <a:defRPr sz="1400">
                <a:solidFill>
                  <a:schemeClr val="tx1"/>
                </a:solidFill>
                <a:latin typeface="+mj-ea"/>
                <a:ea typeface="+mj-ea"/>
              </a:defRPr>
            </a:lvl1pPr>
          </a:lstStyle>
          <a:p>
            <a:fld id="{335114BC-08B8-408D-8444-E818CF634C32}" type="slidenum">
              <a:rPr kumimoji="1" lang="ja-JP" altLang="en-US" smtClean="0"/>
              <a:pPr/>
              <a:t>‹#›</a:t>
            </a:fld>
            <a:endParaRPr kumimoji="1" lang="ja-JP" altLang="en-US" dirty="0"/>
          </a:p>
        </p:txBody>
      </p:sp>
      <p:cxnSp>
        <p:nvCxnSpPr>
          <p:cNvPr id="7" name="直線コネクタ 6">
            <a:extLst>
              <a:ext uri="{FF2B5EF4-FFF2-40B4-BE49-F238E27FC236}">
                <a16:creationId xmlns:a16="http://schemas.microsoft.com/office/drawing/2014/main" id="{2C9ACB56-4E75-8DDE-EDB5-2867059A52FB}"/>
              </a:ext>
            </a:extLst>
          </p:cNvPr>
          <p:cNvCxnSpPr>
            <a:cxnSpLocks/>
          </p:cNvCxnSpPr>
          <p:nvPr userDrawn="1"/>
        </p:nvCxnSpPr>
        <p:spPr>
          <a:xfrm>
            <a:off x="0" y="516444"/>
            <a:ext cx="9906000" cy="0"/>
          </a:xfrm>
          <a:prstGeom prst="line">
            <a:avLst/>
          </a:prstGeom>
          <a:ln w="98425" cmpd="thickThi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870CA146-13B6-EE05-9C9D-A2EB93898577}"/>
              </a:ext>
            </a:extLst>
          </p:cNvPr>
          <p:cNvSpPr txBox="1"/>
          <p:nvPr userDrawn="1"/>
        </p:nvSpPr>
        <p:spPr>
          <a:xfrm>
            <a:off x="9376968" y="180403"/>
            <a:ext cx="377026" cy="307777"/>
          </a:xfrm>
          <a:prstGeom prst="rect">
            <a:avLst/>
          </a:prstGeom>
          <a:noFill/>
        </p:spPr>
        <p:txBody>
          <a:bodyPr wrap="none" rtlCol="0">
            <a:spAutoFit/>
          </a:bodyPr>
          <a:lstStyle/>
          <a:p>
            <a:fld id="{28831A85-546B-4205-97EB-F24BBB6C16BF}" type="slidenum">
              <a:rPr kumimoji="1" lang="ja-JP" altLang="en-US" sz="1400" smtClean="0">
                <a:latin typeface="+mj-ea"/>
                <a:ea typeface="+mj-ea"/>
              </a:rPr>
              <a:t>‹#›</a:t>
            </a:fld>
            <a:endParaRPr kumimoji="1" lang="ja-JP" altLang="en-US" sz="1400" dirty="0">
              <a:latin typeface="+mj-ea"/>
              <a:ea typeface="+mj-ea"/>
            </a:endParaRPr>
          </a:p>
        </p:txBody>
      </p:sp>
    </p:spTree>
    <p:extLst>
      <p:ext uri="{BB962C8B-B14F-4D97-AF65-F5344CB8AC3E}">
        <p14:creationId xmlns:p14="http://schemas.microsoft.com/office/powerpoint/2010/main" val="22127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7D91B8-FC8D-4B14-B3CB-15BE02EE3754}"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166928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34CE98-E5DF-4213-BBD3-DC663C543C7E}"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79346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C3E53E-4F96-4149-AFFD-DEAF703A534C}" type="datetime1">
              <a:rPr kumimoji="1" lang="ja-JP" altLang="en-US" smtClean="0"/>
              <a:t>2024/3/5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36061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5121D59-5523-4728-A392-34E54670F14C}" type="datetime1">
              <a:rPr kumimoji="1" lang="ja-JP" altLang="en-US" smtClean="0"/>
              <a:t>2024/3/5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148310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9D888-E68C-45D0-8ECF-B906DF452233}" type="datetime1">
              <a:rPr kumimoji="1" lang="ja-JP" altLang="en-US" smtClean="0"/>
              <a:t>2024/3/5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279482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EF12605-0397-44D9-90BC-AAA468242679}"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976093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697884-5573-454A-963B-034307E00F2E}"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335114BC-08B8-408D-8444-E818CF634C32}" type="slidenum">
              <a:rPr kumimoji="1" lang="ja-JP" altLang="en-US" smtClean="0"/>
              <a:t>‹#›</a:t>
            </a:fld>
            <a:endParaRPr kumimoji="1" lang="ja-JP" altLang="en-US"/>
          </a:p>
        </p:txBody>
      </p:sp>
    </p:spTree>
    <p:extLst>
      <p:ext uri="{BB962C8B-B14F-4D97-AF65-F5344CB8AC3E}">
        <p14:creationId xmlns:p14="http://schemas.microsoft.com/office/powerpoint/2010/main" val="1526738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028CC-2E8C-4197-A954-91218F8E4347}" type="datetime1">
              <a:rPr kumimoji="1" lang="ja-JP" altLang="en-US" smtClean="0"/>
              <a:t>2024/3/5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693111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D4869A-21EE-4F8B-8D82-5ACB5A9A319C}"/>
              </a:ext>
            </a:extLst>
          </p:cNvPr>
          <p:cNvSpPr>
            <a:spLocks noGrp="1"/>
          </p:cNvSpPr>
          <p:nvPr>
            <p:ph type="ctrTitle"/>
          </p:nvPr>
        </p:nvSpPr>
        <p:spPr>
          <a:xfrm>
            <a:off x="0" y="1407221"/>
            <a:ext cx="9906000" cy="1793742"/>
          </a:xfrm>
        </p:spPr>
        <p:txBody>
          <a:bodyPr>
            <a:normAutofit/>
          </a:bodyPr>
          <a:lstStyle/>
          <a:p>
            <a:r>
              <a:rPr kumimoji="1" lang="ja-JP" altLang="en-US" dirty="0"/>
              <a:t>中期経営計画</a:t>
            </a:r>
            <a:br>
              <a:rPr kumimoji="1" lang="en-US" altLang="ja-JP" dirty="0"/>
            </a:br>
            <a:br>
              <a:rPr kumimoji="1" lang="en-US" altLang="ja-JP" sz="3100" dirty="0"/>
            </a:br>
            <a:r>
              <a:rPr lang="en-US" altLang="ja-JP" sz="3100" dirty="0"/>
              <a:t>2024</a:t>
            </a:r>
            <a:r>
              <a:rPr lang="ja-JP" altLang="en-US" sz="3100" dirty="0"/>
              <a:t>年度～</a:t>
            </a:r>
            <a:r>
              <a:rPr lang="en-US" altLang="ja-JP" sz="3100" dirty="0"/>
              <a:t>2028</a:t>
            </a:r>
            <a:r>
              <a:rPr lang="ja-JP" altLang="en-US" sz="3100" dirty="0"/>
              <a:t>年度</a:t>
            </a:r>
            <a:endParaRPr kumimoji="1" lang="ja-JP" altLang="en-US" sz="3100" dirty="0"/>
          </a:p>
        </p:txBody>
      </p:sp>
      <p:sp>
        <p:nvSpPr>
          <p:cNvPr id="3" name="字幕 2">
            <a:extLst>
              <a:ext uri="{FF2B5EF4-FFF2-40B4-BE49-F238E27FC236}">
                <a16:creationId xmlns:a16="http://schemas.microsoft.com/office/drawing/2014/main" id="{69EE7A69-8575-4DFA-95DA-797A65F49FE0}"/>
              </a:ext>
            </a:extLst>
          </p:cNvPr>
          <p:cNvSpPr>
            <a:spLocks noGrp="1"/>
          </p:cNvSpPr>
          <p:nvPr>
            <p:ph type="subTitle" idx="1"/>
          </p:nvPr>
        </p:nvSpPr>
        <p:spPr>
          <a:xfrm>
            <a:off x="0" y="3499684"/>
            <a:ext cx="9906000" cy="1793742"/>
          </a:xfrm>
        </p:spPr>
        <p:txBody>
          <a:bodyPr/>
          <a:lstStyle/>
          <a:p>
            <a:endParaRPr lang="en-US" altLang="ja-JP" dirty="0"/>
          </a:p>
          <a:p>
            <a:endParaRPr lang="en-US" altLang="ja-JP" dirty="0"/>
          </a:p>
          <a:p>
            <a:r>
              <a:rPr lang="en-US" altLang="ja-JP" dirty="0"/>
              <a:t>2024</a:t>
            </a:r>
            <a:r>
              <a:rPr lang="ja-JP" altLang="en-US" dirty="0"/>
              <a:t>年　月</a:t>
            </a:r>
            <a:endParaRPr lang="en-US" altLang="ja-JP" dirty="0"/>
          </a:p>
          <a:p>
            <a:r>
              <a:rPr kumimoji="1" lang="ja-JP" altLang="en-US" dirty="0"/>
              <a:t>株式会社大阪鶴見フラワーセンター</a:t>
            </a:r>
          </a:p>
        </p:txBody>
      </p:sp>
      <p:sp>
        <p:nvSpPr>
          <p:cNvPr id="4" name="正方形/長方形 3">
            <a:extLst>
              <a:ext uri="{FF2B5EF4-FFF2-40B4-BE49-F238E27FC236}">
                <a16:creationId xmlns:a16="http://schemas.microsoft.com/office/drawing/2014/main" id="{EFB8947D-07A7-1B38-B22D-82D7A725E75F}"/>
              </a:ext>
            </a:extLst>
          </p:cNvPr>
          <p:cNvSpPr/>
          <p:nvPr/>
        </p:nvSpPr>
        <p:spPr>
          <a:xfrm>
            <a:off x="4024312" y="749435"/>
            <a:ext cx="1857375" cy="50842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dirty="0"/>
              <a:t>（案）</a:t>
            </a:r>
          </a:p>
        </p:txBody>
      </p:sp>
    </p:spTree>
    <p:extLst>
      <p:ext uri="{BB962C8B-B14F-4D97-AF65-F5344CB8AC3E}">
        <p14:creationId xmlns:p14="http://schemas.microsoft.com/office/powerpoint/2010/main" val="1306257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Ⅱ</a:t>
            </a:r>
            <a:r>
              <a:rPr kumimoji="1" lang="ja-JP" altLang="en-US" sz="2000" b="1" dirty="0"/>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590551" y="1109951"/>
            <a:ext cx="8782049" cy="4933662"/>
          </a:xfrm>
        </p:spPr>
        <p:txBody>
          <a:bodyPr>
            <a:noAutofit/>
          </a:bodyPr>
          <a:lstStyle/>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当社は全国第２の中核的花き卸売市場として、消費者へ質・量ともに豊富な花きをより早く届けるために市場関係者と協働し、花きの安定供給に取り組んできた。</a:t>
            </a:r>
            <a:endParaRPr kumimoji="1" lang="en-US" altLang="ja-JP"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交流施設跡の活用という新たなテーマを踏まえ、２０２４年度中に交流施設跡の活用方法を策定し、それを踏まえて当社の経営計画をブラッシュアップする。</a:t>
            </a:r>
            <a:endParaRPr kumimoji="1" lang="en-US" altLang="ja-JP"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当市場が西日本のハブ市場となるよう、「市場の活性化」「施設の改修」の２点を基本とした取組みを進め、流通拠点としての機能強化を図る。</a:t>
            </a:r>
          </a:p>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西日本最大の花きの集積地としての整備を進めることにより、当市場の取扱高の増加による収益向上を図り、企業価値の向上を図る。</a:t>
            </a:r>
            <a:endParaRPr kumimoji="1" lang="en-US" altLang="ja-JP"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kumimoji="1" lang="ja-JP" altLang="en-US"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事業運営にあたっては、引き続き効率的な経営を進め、単年度黒字を維持し、経営の自主性を高めるとともに、多様なサービスをより効率的に提供できる体制を構築する。</a:t>
            </a:r>
            <a:endParaRPr kumimoji="1" lang="en-US" altLang="ja-JP" sz="1600"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nSpc>
                <a:spcPts val="2200"/>
              </a:lnSpc>
              <a:spcBef>
                <a:spcPts val="1200"/>
              </a:spcBef>
              <a:buFont typeface="Wingdings" panose="05000000000000000000" pitchFamily="2" charset="2"/>
              <a:buChar char="Ø"/>
            </a:pPr>
            <a:r>
              <a:rPr lang="ja-JP" altLang="en-US" sz="1600" dirty="0">
                <a:latin typeface="+mn-ea"/>
              </a:rPr>
              <a:t>中期経営計画の期間は、２０２４年度から２０２８年度までの５年間とする。ただし、交流施設跡の活用方法等を踏まえ、２０２５年度末までに見直しを行う。</a:t>
            </a:r>
            <a:endParaRPr lang="en-US" altLang="ja-JP" sz="1600" dirty="0">
              <a:latin typeface="+mn-ea"/>
            </a:endParaRPr>
          </a:p>
          <a:p>
            <a:pPr marL="0" indent="0">
              <a:lnSpc>
                <a:spcPts val="2200"/>
              </a:lnSpc>
              <a:spcBef>
                <a:spcPts val="1200"/>
              </a:spcBef>
              <a:buNone/>
            </a:pPr>
            <a:endParaRPr lang="en-US" altLang="ja-JP" sz="1600" dirty="0">
              <a:latin typeface="+mn-ea"/>
            </a:endParaRPr>
          </a:p>
          <a:p>
            <a:pPr marL="0" indent="0">
              <a:lnSpc>
                <a:spcPts val="2200"/>
              </a:lnSpc>
              <a:spcBef>
                <a:spcPts val="1200"/>
              </a:spcBef>
              <a:buNone/>
            </a:pPr>
            <a:endParaRPr lang="ja-JP" altLang="en-US" sz="1600" dirty="0">
              <a:latin typeface="+mn-ea"/>
            </a:endParaRP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１　事業運営の基本方針</a:t>
            </a:r>
            <a:endParaRPr lang="ja-JP" altLang="en-US" sz="1800" b="1" dirty="0">
              <a:solidFill>
                <a:srgbClr val="FF0000"/>
              </a:solidFill>
            </a:endParaRPr>
          </a:p>
        </p:txBody>
      </p:sp>
    </p:spTree>
    <p:extLst>
      <p:ext uri="{BB962C8B-B14F-4D97-AF65-F5344CB8AC3E}">
        <p14:creationId xmlns:p14="http://schemas.microsoft.com/office/powerpoint/2010/main" val="1344553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Ⅱ</a:t>
            </a:r>
            <a:r>
              <a:rPr kumimoji="1" lang="ja-JP" altLang="en-US" sz="2000" b="1" dirty="0"/>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663723" y="1782196"/>
            <a:ext cx="8826404" cy="585604"/>
          </a:xfrm>
        </p:spPr>
        <p:txBody>
          <a:bodyPr>
            <a:noAutofit/>
          </a:bodyPr>
          <a:lstStyle/>
          <a:p>
            <a:pPr>
              <a:lnSpc>
                <a:spcPts val="2000"/>
              </a:lnSpc>
              <a:spcBef>
                <a:spcPts val="1200"/>
              </a:spcBef>
              <a:buFont typeface="Wingdings" panose="05000000000000000000" pitchFamily="2" charset="2"/>
              <a:buChar char="Ø"/>
            </a:pPr>
            <a:r>
              <a:rPr lang="ja-JP" altLang="en-US" sz="1600" dirty="0">
                <a:latin typeface="+mn-ea"/>
              </a:rPr>
              <a:t>施設改修にあたっては、経年劣化への対策だけにとどまらず、産地からみて魅力ある市場となるよう取組み、集荷力の向上に寄与する。</a:t>
            </a:r>
            <a:endParaRPr lang="en-US" altLang="ja-JP" sz="1600" dirty="0">
              <a:latin typeface="+mn-ea"/>
            </a:endParaRPr>
          </a:p>
          <a:p>
            <a:pPr>
              <a:lnSpc>
                <a:spcPts val="2000"/>
              </a:lnSpc>
              <a:spcBef>
                <a:spcPts val="1200"/>
              </a:spcBef>
              <a:buFont typeface="Wingdings" panose="05000000000000000000" pitchFamily="2" charset="2"/>
              <a:buChar char="Ø"/>
            </a:pPr>
            <a:endParaRPr lang="ja-JP" altLang="en-US" sz="1600" dirty="0">
              <a:latin typeface="+mn-ea"/>
            </a:endParaRP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２　市場活性化への取組み</a:t>
            </a:r>
          </a:p>
        </p:txBody>
      </p:sp>
      <p:sp>
        <p:nvSpPr>
          <p:cNvPr id="6" name="タイトル 1">
            <a:extLst>
              <a:ext uri="{FF2B5EF4-FFF2-40B4-BE49-F238E27FC236}">
                <a16:creationId xmlns:a16="http://schemas.microsoft.com/office/drawing/2014/main" id="{8EA9CE4D-2CA6-4169-9A41-EE2DD45C30DD}"/>
              </a:ext>
            </a:extLst>
          </p:cNvPr>
          <p:cNvSpPr txBox="1">
            <a:spLocks/>
          </p:cNvSpPr>
          <p:nvPr/>
        </p:nvSpPr>
        <p:spPr>
          <a:xfrm>
            <a:off x="123925" y="99197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（１）選ばれる市場としての機能拡充</a:t>
            </a:r>
          </a:p>
        </p:txBody>
      </p:sp>
      <p:sp>
        <p:nvSpPr>
          <p:cNvPr id="7" name="タイトル 1">
            <a:extLst>
              <a:ext uri="{FF2B5EF4-FFF2-40B4-BE49-F238E27FC236}">
                <a16:creationId xmlns:a16="http://schemas.microsoft.com/office/drawing/2014/main" id="{331E4AA6-9AEC-4D9B-9606-9188864A2DAF}"/>
              </a:ext>
            </a:extLst>
          </p:cNvPr>
          <p:cNvSpPr txBox="1">
            <a:spLocks/>
          </p:cNvSpPr>
          <p:nvPr/>
        </p:nvSpPr>
        <p:spPr>
          <a:xfrm>
            <a:off x="123925" y="138708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　　① 市場環境の整備</a:t>
            </a:r>
          </a:p>
        </p:txBody>
      </p:sp>
      <p:sp>
        <p:nvSpPr>
          <p:cNvPr id="8" name="コンテンツ プレースホルダー 2">
            <a:extLst>
              <a:ext uri="{FF2B5EF4-FFF2-40B4-BE49-F238E27FC236}">
                <a16:creationId xmlns:a16="http://schemas.microsoft.com/office/drawing/2014/main" id="{C34F7AF8-ED72-481D-8B02-3F74CE4ECA4E}"/>
              </a:ext>
            </a:extLst>
          </p:cNvPr>
          <p:cNvSpPr txBox="1">
            <a:spLocks/>
          </p:cNvSpPr>
          <p:nvPr/>
        </p:nvSpPr>
        <p:spPr>
          <a:xfrm>
            <a:off x="1030335" y="2483734"/>
            <a:ext cx="7845329" cy="6000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200"/>
              </a:lnSpc>
              <a:spcBef>
                <a:spcPts val="1200"/>
              </a:spcBef>
              <a:buNone/>
            </a:pPr>
            <a:r>
              <a:rPr lang="ja-JP" altLang="en-US" sz="1600" dirty="0">
                <a:latin typeface="+mn-ea"/>
              </a:rPr>
              <a:t>・交流施設跡の有効活用（２０２４年度末までに活用方策を策定）</a:t>
            </a:r>
            <a:endParaRPr lang="en-US" altLang="ja-JP" sz="1600" dirty="0">
              <a:latin typeface="+mn-ea"/>
            </a:endParaRPr>
          </a:p>
          <a:p>
            <a:pPr marL="0" indent="0">
              <a:lnSpc>
                <a:spcPts val="1200"/>
              </a:lnSpc>
              <a:spcBef>
                <a:spcPts val="1200"/>
              </a:spcBef>
              <a:buNone/>
            </a:pPr>
            <a:r>
              <a:rPr lang="ja-JP" altLang="en-US" sz="1600" dirty="0">
                <a:latin typeface="+mn-ea"/>
              </a:rPr>
              <a:t>・基幹コンピュータシステムの更新・機能向上</a:t>
            </a:r>
          </a:p>
        </p:txBody>
      </p:sp>
      <p:sp>
        <p:nvSpPr>
          <p:cNvPr id="14" name="コンテンツ プレースホルダー 2">
            <a:extLst>
              <a:ext uri="{FF2B5EF4-FFF2-40B4-BE49-F238E27FC236}">
                <a16:creationId xmlns:a16="http://schemas.microsoft.com/office/drawing/2014/main" id="{9ECA8CE6-49E6-4672-A3AA-3AB1CD557860}"/>
              </a:ext>
            </a:extLst>
          </p:cNvPr>
          <p:cNvSpPr txBox="1">
            <a:spLocks/>
          </p:cNvSpPr>
          <p:nvPr/>
        </p:nvSpPr>
        <p:spPr>
          <a:xfrm>
            <a:off x="663723" y="3199743"/>
            <a:ext cx="8826404" cy="8599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2000"/>
              </a:lnSpc>
              <a:spcBef>
                <a:spcPts val="1200"/>
              </a:spcBef>
              <a:buFont typeface="Wingdings" panose="05000000000000000000" pitchFamily="2" charset="2"/>
              <a:buChar char="Ø"/>
            </a:pPr>
            <a:r>
              <a:rPr lang="ja-JP" altLang="en-US" sz="1600" dirty="0">
                <a:latin typeface="+mn-ea"/>
              </a:rPr>
              <a:t>当市場は、保冷施設、場内搬送車両、夜間照明などエネルギーを大量に消費する施設を有している。また、花き包装容器等の廃容器などを大量に排出することからも、環境に対する負荷の軽減に向けた取組みを引き続き継続的に行う。</a:t>
            </a:r>
          </a:p>
        </p:txBody>
      </p:sp>
      <p:sp>
        <p:nvSpPr>
          <p:cNvPr id="12" name="コンテンツ プレースホルダー 2">
            <a:extLst>
              <a:ext uri="{FF2B5EF4-FFF2-40B4-BE49-F238E27FC236}">
                <a16:creationId xmlns:a16="http://schemas.microsoft.com/office/drawing/2014/main" id="{DB870F36-0F34-4A8C-9844-32CF72D19A64}"/>
              </a:ext>
            </a:extLst>
          </p:cNvPr>
          <p:cNvSpPr txBox="1">
            <a:spLocks/>
          </p:cNvSpPr>
          <p:nvPr/>
        </p:nvSpPr>
        <p:spPr>
          <a:xfrm>
            <a:off x="1030335" y="4175582"/>
            <a:ext cx="7845329" cy="2698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200"/>
              </a:lnSpc>
              <a:spcBef>
                <a:spcPts val="1200"/>
              </a:spcBef>
              <a:buNone/>
            </a:pPr>
            <a:r>
              <a:rPr lang="ja-JP" altLang="en-US" sz="1600" dirty="0">
                <a:latin typeface="+mn-ea"/>
              </a:rPr>
              <a:t>・廃棄物総量の抑制と再資源化（目標：廃棄物の再資源化率　年間：７８％）</a:t>
            </a:r>
          </a:p>
        </p:txBody>
      </p:sp>
      <p:sp>
        <p:nvSpPr>
          <p:cNvPr id="13" name="コンテンツ プレースホルダー 2">
            <a:extLst>
              <a:ext uri="{FF2B5EF4-FFF2-40B4-BE49-F238E27FC236}">
                <a16:creationId xmlns:a16="http://schemas.microsoft.com/office/drawing/2014/main" id="{5057E6EE-43FE-41AA-B840-730966C2B448}"/>
              </a:ext>
            </a:extLst>
          </p:cNvPr>
          <p:cNvSpPr txBox="1">
            <a:spLocks/>
          </p:cNvSpPr>
          <p:nvPr/>
        </p:nvSpPr>
        <p:spPr>
          <a:xfrm>
            <a:off x="663723" y="5054831"/>
            <a:ext cx="8826404" cy="942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2000"/>
              </a:lnSpc>
              <a:spcBef>
                <a:spcPts val="1200"/>
              </a:spcBef>
              <a:buFont typeface="Wingdings" panose="05000000000000000000" pitchFamily="2" charset="2"/>
              <a:buChar char="Ø"/>
            </a:pPr>
            <a:r>
              <a:rPr lang="ja-JP" altLang="en-US" sz="1600" dirty="0">
                <a:latin typeface="+mn-ea"/>
              </a:rPr>
              <a:t>市場内施設（フラワーギャラリー、レセプションルーム等）を、産地・卸売業者から買受人への情報発信の場、買受人の交流の場として提供し活用する。</a:t>
            </a:r>
          </a:p>
        </p:txBody>
      </p:sp>
      <p:sp>
        <p:nvSpPr>
          <p:cNvPr id="15" name="タイトル 1">
            <a:extLst>
              <a:ext uri="{FF2B5EF4-FFF2-40B4-BE49-F238E27FC236}">
                <a16:creationId xmlns:a16="http://schemas.microsoft.com/office/drawing/2014/main" id="{97C58F92-F1E6-491F-87FA-76389ECE9FBA}"/>
              </a:ext>
            </a:extLst>
          </p:cNvPr>
          <p:cNvSpPr txBox="1">
            <a:spLocks/>
          </p:cNvSpPr>
          <p:nvPr/>
        </p:nvSpPr>
        <p:spPr>
          <a:xfrm>
            <a:off x="123925" y="4659721"/>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　　② 展示会等の開催支援</a:t>
            </a:r>
          </a:p>
        </p:txBody>
      </p:sp>
      <p:sp>
        <p:nvSpPr>
          <p:cNvPr id="16" name="コンテンツ プレースホルダー 2">
            <a:extLst>
              <a:ext uri="{FF2B5EF4-FFF2-40B4-BE49-F238E27FC236}">
                <a16:creationId xmlns:a16="http://schemas.microsoft.com/office/drawing/2014/main" id="{66FA718D-C56D-4DEB-8147-6CB5AB3CEF33}"/>
              </a:ext>
            </a:extLst>
          </p:cNvPr>
          <p:cNvSpPr txBox="1">
            <a:spLocks/>
          </p:cNvSpPr>
          <p:nvPr/>
        </p:nvSpPr>
        <p:spPr>
          <a:xfrm>
            <a:off x="1030335" y="5850663"/>
            <a:ext cx="8826404" cy="883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200"/>
              </a:lnSpc>
              <a:spcBef>
                <a:spcPts val="1200"/>
              </a:spcBef>
              <a:buNone/>
            </a:pPr>
            <a:r>
              <a:rPr lang="ja-JP" altLang="en-US" sz="1600" dirty="0">
                <a:latin typeface="+mn-ea"/>
              </a:rPr>
              <a:t>・卸売業者と産地が連携して行う新商品などの展示会・商談会（目標：年間１４回）</a:t>
            </a:r>
            <a:endParaRPr lang="en-US" altLang="ja-JP" sz="1600" dirty="0">
              <a:latin typeface="+mn-ea"/>
            </a:endParaRPr>
          </a:p>
          <a:p>
            <a:pPr marL="0" indent="0">
              <a:lnSpc>
                <a:spcPts val="1200"/>
              </a:lnSpc>
              <a:spcBef>
                <a:spcPts val="1200"/>
              </a:spcBef>
              <a:buNone/>
            </a:pPr>
            <a:r>
              <a:rPr lang="ja-JP" altLang="en-US" sz="1600" dirty="0">
                <a:latin typeface="+mn-ea"/>
              </a:rPr>
              <a:t>・関連資材等の商品展示販売会</a:t>
            </a:r>
          </a:p>
          <a:p>
            <a:pPr marL="0" indent="0">
              <a:lnSpc>
                <a:spcPts val="2000"/>
              </a:lnSpc>
              <a:spcBef>
                <a:spcPts val="1200"/>
              </a:spcBef>
              <a:buNone/>
            </a:pPr>
            <a:endParaRPr lang="ja-JP" altLang="en-US" sz="1200" dirty="0">
              <a:latin typeface="+mn-ea"/>
            </a:endParaRPr>
          </a:p>
        </p:txBody>
      </p:sp>
    </p:spTree>
    <p:extLst>
      <p:ext uri="{BB962C8B-B14F-4D97-AF65-F5344CB8AC3E}">
        <p14:creationId xmlns:p14="http://schemas.microsoft.com/office/powerpoint/2010/main" val="348905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Ⅱ</a:t>
            </a:r>
            <a:r>
              <a:rPr kumimoji="1" lang="ja-JP" altLang="en-US" sz="2000" b="1" dirty="0"/>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539797" y="1298229"/>
            <a:ext cx="8826404" cy="2273646"/>
          </a:xfrm>
        </p:spPr>
        <p:txBody>
          <a:bodyPr>
            <a:noAutofit/>
          </a:bodyPr>
          <a:lstStyle/>
          <a:p>
            <a:pPr>
              <a:lnSpc>
                <a:spcPts val="1600"/>
              </a:lnSpc>
              <a:spcBef>
                <a:spcPts val="1200"/>
              </a:spcBef>
              <a:buFont typeface="Wingdings" panose="05000000000000000000" pitchFamily="2" charset="2"/>
              <a:buChar char="Ø"/>
            </a:pPr>
            <a:r>
              <a:rPr lang="ja-JP" altLang="en-US" sz="1600" dirty="0">
                <a:latin typeface="+mn-ea"/>
              </a:rPr>
              <a:t>当市場の課題や現状について情報共有し、卸売業務その他の市場業務を効率的に運営するため、当社、卸、仕分け業者、仲卸、買受人の代表者が一同に会して議論する場を定期開催。</a:t>
            </a:r>
            <a:endParaRPr lang="en-US" altLang="ja-JP" sz="1600" dirty="0">
              <a:latin typeface="+mn-ea"/>
            </a:endParaRPr>
          </a:p>
          <a:p>
            <a:pPr>
              <a:lnSpc>
                <a:spcPts val="1600"/>
              </a:lnSpc>
              <a:spcBef>
                <a:spcPts val="1200"/>
              </a:spcBef>
              <a:buFont typeface="Wingdings" panose="05000000000000000000" pitchFamily="2" charset="2"/>
              <a:buChar char="Ø"/>
            </a:pPr>
            <a:r>
              <a:rPr lang="ja-JP" altLang="en-US" sz="1600" dirty="0">
                <a:latin typeface="+mn-ea"/>
              </a:rPr>
              <a:t>卸、仕分け業者、仲卸、買受人の代表者を対象とした</a:t>
            </a:r>
            <a:r>
              <a:rPr lang="en-US" altLang="ja-JP" sz="1600" dirty="0">
                <a:latin typeface="+mn-ea"/>
              </a:rPr>
              <a:t>CS</a:t>
            </a:r>
            <a:r>
              <a:rPr lang="ja-JP" altLang="en-US" sz="1600" dirty="0">
                <a:latin typeface="+mn-ea"/>
              </a:rPr>
              <a:t>調査を実施。（目標：花き卸売市場に対する市場関係者の不満足度：１１．０％以下）</a:t>
            </a:r>
            <a:endParaRPr lang="en-US" altLang="ja-JP" sz="1600" dirty="0">
              <a:latin typeface="+mn-ea"/>
            </a:endParaRPr>
          </a:p>
          <a:p>
            <a:pPr>
              <a:lnSpc>
                <a:spcPts val="1600"/>
              </a:lnSpc>
              <a:spcBef>
                <a:spcPts val="1200"/>
              </a:spcBef>
              <a:buFont typeface="Wingdings" panose="05000000000000000000" pitchFamily="2" charset="2"/>
              <a:buChar char="Ø"/>
            </a:pPr>
            <a:r>
              <a:rPr lang="ja-JP" altLang="en-US" sz="1600" dirty="0">
                <a:latin typeface="+mn-ea"/>
              </a:rPr>
              <a:t>関西花消費拡大委員会の事務局として、会の目的である花の消費拡大活動を支援する。</a:t>
            </a:r>
            <a:endParaRPr lang="en-US" altLang="ja-JP" sz="1600" dirty="0">
              <a:latin typeface="+mn-ea"/>
            </a:endParaRPr>
          </a:p>
          <a:p>
            <a:pPr>
              <a:lnSpc>
                <a:spcPts val="1600"/>
              </a:lnSpc>
              <a:spcBef>
                <a:spcPts val="1200"/>
              </a:spcBef>
              <a:buFont typeface="Wingdings" panose="05000000000000000000" pitchFamily="2" charset="2"/>
              <a:buChar char="Ø"/>
            </a:pPr>
            <a:r>
              <a:rPr lang="ja-JP" altLang="en-US" sz="1600" dirty="0">
                <a:latin typeface="+mn-ea"/>
              </a:rPr>
              <a:t>花きに関するイベントへの参加や開催。（目標：年間５回）</a:t>
            </a:r>
            <a:endParaRPr lang="en-US" altLang="ja-JP" sz="1600" dirty="0">
              <a:latin typeface="+mn-ea"/>
            </a:endParaRP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２　市場活性化への取組み</a:t>
            </a:r>
          </a:p>
        </p:txBody>
      </p:sp>
      <p:sp>
        <p:nvSpPr>
          <p:cNvPr id="6" name="タイトル 1">
            <a:extLst>
              <a:ext uri="{FF2B5EF4-FFF2-40B4-BE49-F238E27FC236}">
                <a16:creationId xmlns:a16="http://schemas.microsoft.com/office/drawing/2014/main" id="{8EA9CE4D-2CA6-4169-9A41-EE2DD45C30DD}"/>
              </a:ext>
            </a:extLst>
          </p:cNvPr>
          <p:cNvSpPr txBox="1">
            <a:spLocks/>
          </p:cNvSpPr>
          <p:nvPr/>
        </p:nvSpPr>
        <p:spPr>
          <a:xfrm>
            <a:off x="135052" y="912397"/>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（２）消費拡大・活性化の推進</a:t>
            </a:r>
          </a:p>
        </p:txBody>
      </p:sp>
      <p:sp>
        <p:nvSpPr>
          <p:cNvPr id="7" name="コンテンツ プレースホルダー 2">
            <a:extLst>
              <a:ext uri="{FF2B5EF4-FFF2-40B4-BE49-F238E27FC236}">
                <a16:creationId xmlns:a16="http://schemas.microsoft.com/office/drawing/2014/main" id="{60087851-DD5C-4A08-95FF-D94DDFBFF0D3}"/>
              </a:ext>
            </a:extLst>
          </p:cNvPr>
          <p:cNvSpPr txBox="1">
            <a:spLocks/>
          </p:cNvSpPr>
          <p:nvPr/>
        </p:nvSpPr>
        <p:spPr>
          <a:xfrm>
            <a:off x="674850" y="3300413"/>
            <a:ext cx="8826404" cy="9951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600"/>
              </a:lnSpc>
              <a:spcBef>
                <a:spcPts val="0"/>
              </a:spcBef>
              <a:buNone/>
            </a:pPr>
            <a:r>
              <a:rPr lang="ja-JP" altLang="en-US" sz="1400" dirty="0">
                <a:latin typeface="+mn-ea"/>
              </a:rPr>
              <a:t>・ワークショップの開催</a:t>
            </a:r>
            <a:endParaRPr lang="en-US" altLang="ja-JP" sz="1400" dirty="0">
              <a:latin typeface="+mn-ea"/>
            </a:endParaRPr>
          </a:p>
          <a:p>
            <a:pPr marL="0" indent="0">
              <a:lnSpc>
                <a:spcPts val="1600"/>
              </a:lnSpc>
              <a:spcBef>
                <a:spcPts val="0"/>
              </a:spcBef>
              <a:buNone/>
            </a:pPr>
            <a:r>
              <a:rPr lang="ja-JP" altLang="en-US" sz="1400" dirty="0">
                <a:latin typeface="+mn-ea"/>
              </a:rPr>
              <a:t>・フラワーコンテストの協賛</a:t>
            </a:r>
            <a:endParaRPr lang="en-US" altLang="ja-JP" sz="1400" dirty="0">
              <a:latin typeface="+mn-ea"/>
            </a:endParaRPr>
          </a:p>
          <a:p>
            <a:pPr marL="0" indent="0">
              <a:lnSpc>
                <a:spcPts val="1600"/>
              </a:lnSpc>
              <a:spcBef>
                <a:spcPts val="0"/>
              </a:spcBef>
              <a:buNone/>
            </a:pPr>
            <a:r>
              <a:rPr lang="ja-JP" altLang="en-US" sz="1400" dirty="0">
                <a:latin typeface="+mn-ea"/>
              </a:rPr>
              <a:t>・市場内における買受人向け花きの展示の協賛</a:t>
            </a:r>
          </a:p>
        </p:txBody>
      </p:sp>
      <p:sp>
        <p:nvSpPr>
          <p:cNvPr id="11" name="コンテンツ プレースホルダー 2">
            <a:extLst>
              <a:ext uri="{FF2B5EF4-FFF2-40B4-BE49-F238E27FC236}">
                <a16:creationId xmlns:a16="http://schemas.microsoft.com/office/drawing/2014/main" id="{B49E858B-EC56-4EA3-9E5B-2DB19601DCD6}"/>
              </a:ext>
            </a:extLst>
          </p:cNvPr>
          <p:cNvSpPr txBox="1">
            <a:spLocks/>
          </p:cNvSpPr>
          <p:nvPr/>
        </p:nvSpPr>
        <p:spPr>
          <a:xfrm>
            <a:off x="1539890" y="6399670"/>
            <a:ext cx="935665" cy="1872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0"/>
              </a:spcBef>
              <a:buNone/>
            </a:pPr>
            <a:r>
              <a:rPr lang="ja-JP" altLang="en-US" sz="800" dirty="0">
                <a:latin typeface="+mn-ea"/>
              </a:rPr>
              <a:t>ワークショップ</a:t>
            </a:r>
            <a:endParaRPr lang="en-US" altLang="ja-JP" sz="800" dirty="0">
              <a:latin typeface="+mn-ea"/>
            </a:endParaRPr>
          </a:p>
          <a:p>
            <a:pPr marL="0" indent="0" algn="ctr">
              <a:lnSpc>
                <a:spcPct val="100000"/>
              </a:lnSpc>
              <a:spcBef>
                <a:spcPts val="0"/>
              </a:spcBef>
              <a:buNone/>
            </a:pPr>
            <a:r>
              <a:rPr lang="ja-JP" altLang="en-US" sz="800" dirty="0">
                <a:latin typeface="+mn-ea"/>
              </a:rPr>
              <a:t>鶴見区民祭り</a:t>
            </a:r>
            <a:endParaRPr lang="en-US" altLang="ja-JP" sz="800" dirty="0">
              <a:latin typeface="+mn-ea"/>
            </a:endParaRPr>
          </a:p>
        </p:txBody>
      </p:sp>
      <p:sp>
        <p:nvSpPr>
          <p:cNvPr id="12" name="コンテンツ プレースホルダー 2">
            <a:extLst>
              <a:ext uri="{FF2B5EF4-FFF2-40B4-BE49-F238E27FC236}">
                <a16:creationId xmlns:a16="http://schemas.microsoft.com/office/drawing/2014/main" id="{D39066E1-FBBD-49A4-9C34-F03611AF3C4E}"/>
              </a:ext>
            </a:extLst>
          </p:cNvPr>
          <p:cNvSpPr txBox="1">
            <a:spLocks/>
          </p:cNvSpPr>
          <p:nvPr/>
        </p:nvSpPr>
        <p:spPr>
          <a:xfrm>
            <a:off x="3898482" y="6399670"/>
            <a:ext cx="2356885" cy="3745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0"/>
              </a:spcBef>
              <a:buNone/>
            </a:pPr>
            <a:r>
              <a:rPr lang="ja-JP" altLang="en-US" sz="800" dirty="0">
                <a:latin typeface="+mn-ea"/>
              </a:rPr>
              <a:t>花のデザイン祭り</a:t>
            </a:r>
            <a:endParaRPr lang="en-US" altLang="ja-JP" sz="800" dirty="0">
              <a:latin typeface="+mn-ea"/>
            </a:endParaRPr>
          </a:p>
          <a:p>
            <a:pPr marL="0" indent="0" algn="ctr">
              <a:lnSpc>
                <a:spcPct val="100000"/>
              </a:lnSpc>
              <a:spcBef>
                <a:spcPts val="0"/>
              </a:spcBef>
              <a:buNone/>
            </a:pPr>
            <a:r>
              <a:rPr lang="ja-JP" altLang="en-US" sz="800" dirty="0">
                <a:latin typeface="+mn-ea"/>
              </a:rPr>
              <a:t>三井アウトレットパーク大阪門真</a:t>
            </a:r>
          </a:p>
        </p:txBody>
      </p:sp>
      <p:sp>
        <p:nvSpPr>
          <p:cNvPr id="15" name="コンテンツ プレースホルダー 2">
            <a:extLst>
              <a:ext uri="{FF2B5EF4-FFF2-40B4-BE49-F238E27FC236}">
                <a16:creationId xmlns:a16="http://schemas.microsoft.com/office/drawing/2014/main" id="{EA3AF964-AE5B-4C8B-B783-5C3CBB2A90C5}"/>
              </a:ext>
            </a:extLst>
          </p:cNvPr>
          <p:cNvSpPr txBox="1">
            <a:spLocks/>
          </p:cNvSpPr>
          <p:nvPr/>
        </p:nvSpPr>
        <p:spPr>
          <a:xfrm>
            <a:off x="7500268" y="6401644"/>
            <a:ext cx="1230326" cy="2976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1200"/>
              </a:spcBef>
              <a:buNone/>
            </a:pPr>
            <a:r>
              <a:rPr lang="ja-JP" altLang="en-US" sz="800" dirty="0">
                <a:latin typeface="+mn-ea"/>
              </a:rPr>
              <a:t>大市（松市）の展示</a:t>
            </a:r>
            <a:br>
              <a:rPr lang="en-US" altLang="ja-JP" sz="800" dirty="0">
                <a:latin typeface="+mn-ea"/>
              </a:rPr>
            </a:br>
            <a:r>
              <a:rPr lang="en-US" altLang="ja-JP" sz="800" dirty="0">
                <a:latin typeface="+mn-ea"/>
              </a:rPr>
              <a:t>Flower</a:t>
            </a:r>
            <a:r>
              <a:rPr lang="ja-JP" altLang="en-US" sz="800" dirty="0">
                <a:latin typeface="+mn-ea"/>
              </a:rPr>
              <a:t> </a:t>
            </a:r>
            <a:r>
              <a:rPr lang="en-US" altLang="ja-JP" sz="800" dirty="0">
                <a:latin typeface="+mn-ea"/>
              </a:rPr>
              <a:t>Gallery</a:t>
            </a:r>
            <a:endParaRPr lang="ja-JP" altLang="en-US" sz="800" dirty="0">
              <a:latin typeface="+mn-ea"/>
            </a:endParaRPr>
          </a:p>
        </p:txBody>
      </p:sp>
      <p:pic>
        <p:nvPicPr>
          <p:cNvPr id="4" name="図 3" descr="屋内, テーブル, 座る, カウンター が含まれている画像&#10;&#10;自動的に生成された説明">
            <a:extLst>
              <a:ext uri="{FF2B5EF4-FFF2-40B4-BE49-F238E27FC236}">
                <a16:creationId xmlns:a16="http://schemas.microsoft.com/office/drawing/2014/main" id="{C391A322-E729-1FA4-24B5-F13DD24565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732924" y="4339618"/>
            <a:ext cx="2688000" cy="2016000"/>
          </a:xfrm>
          <a:prstGeom prst="rect">
            <a:avLst/>
          </a:prstGeom>
        </p:spPr>
      </p:pic>
      <p:pic>
        <p:nvPicPr>
          <p:cNvPr id="5" name="図 4" descr="天井, 屋内, テーブル, いっぱい が含まれている画像&#10;&#10;自動的に生成された説明">
            <a:extLst>
              <a:ext uri="{FF2B5EF4-FFF2-40B4-BE49-F238E27FC236}">
                <a16:creationId xmlns:a16="http://schemas.microsoft.com/office/drawing/2014/main" id="{C9AE9591-1F6C-26CF-4D88-0072E4522B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1431" y="4363112"/>
            <a:ext cx="2688000" cy="2016000"/>
          </a:xfrm>
          <a:prstGeom prst="rect">
            <a:avLst/>
          </a:prstGeom>
        </p:spPr>
      </p:pic>
      <p:pic>
        <p:nvPicPr>
          <p:cNvPr id="9" name="図 8" descr="レストランのテーブルに座っている人たち&#10;&#10;低い精度で自動的に生成された説明">
            <a:extLst>
              <a:ext uri="{FF2B5EF4-FFF2-40B4-BE49-F238E27FC236}">
                <a16:creationId xmlns:a16="http://schemas.microsoft.com/office/drawing/2014/main" id="{BD379E62-0DFC-8922-70D8-A9125FC5C000}"/>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539797" y="4360865"/>
            <a:ext cx="2842619" cy="1994754"/>
          </a:xfrm>
          <a:prstGeom prst="rect">
            <a:avLst/>
          </a:prstGeom>
        </p:spPr>
      </p:pic>
    </p:spTree>
    <p:extLst>
      <p:ext uri="{BB962C8B-B14F-4D97-AF65-F5344CB8AC3E}">
        <p14:creationId xmlns:p14="http://schemas.microsoft.com/office/powerpoint/2010/main" val="207401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Ⅱ</a:t>
            </a:r>
            <a:r>
              <a:rPr kumimoji="1" lang="ja-JP" altLang="en-US" sz="2000" b="1" dirty="0"/>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663723" y="1028500"/>
            <a:ext cx="8826404" cy="1590388"/>
          </a:xfrm>
        </p:spPr>
        <p:txBody>
          <a:bodyPr>
            <a:noAutofit/>
          </a:bodyPr>
          <a:lstStyle/>
          <a:p>
            <a:pPr>
              <a:lnSpc>
                <a:spcPts val="2000"/>
              </a:lnSpc>
              <a:spcBef>
                <a:spcPts val="1200"/>
              </a:spcBef>
              <a:buFont typeface="Wingdings" panose="05000000000000000000" pitchFamily="2" charset="2"/>
              <a:buChar char="Ø"/>
            </a:pPr>
            <a:r>
              <a:rPr lang="ja-JP" altLang="en-US" sz="1600" dirty="0">
                <a:latin typeface="+mn-ea"/>
              </a:rPr>
              <a:t>当市場は２０２４年度に開場後３０年を迎え、建物・設備の老朽化や法令改正による既存不適格等に対する早期の対応が求められている。</a:t>
            </a:r>
            <a:endParaRPr lang="en-US" altLang="ja-JP" sz="1600" dirty="0">
              <a:latin typeface="+mn-ea"/>
            </a:endParaRPr>
          </a:p>
          <a:p>
            <a:pPr>
              <a:lnSpc>
                <a:spcPts val="2000"/>
              </a:lnSpc>
              <a:spcBef>
                <a:spcPts val="1200"/>
              </a:spcBef>
              <a:buFont typeface="Wingdings" panose="05000000000000000000" pitchFamily="2" charset="2"/>
              <a:buChar char="Ø"/>
            </a:pPr>
            <a:r>
              <a:rPr lang="ja-JP" altLang="en-US" sz="1600" dirty="0">
                <a:latin typeface="+mn-ea"/>
              </a:rPr>
              <a:t>また、今後の市場機能拡大のためには、交流施設跡の活用と合わせた整備を行う必要がある。</a:t>
            </a:r>
            <a:endParaRPr lang="en-US" altLang="ja-JP" sz="1600" dirty="0">
              <a:latin typeface="+mn-ea"/>
            </a:endParaRPr>
          </a:p>
          <a:p>
            <a:pPr>
              <a:lnSpc>
                <a:spcPts val="2000"/>
              </a:lnSpc>
              <a:spcBef>
                <a:spcPts val="1200"/>
              </a:spcBef>
              <a:buFont typeface="Wingdings" panose="05000000000000000000" pitchFamily="2" charset="2"/>
              <a:buChar char="Ø"/>
            </a:pPr>
            <a:r>
              <a:rPr lang="ja-JP" altLang="en-US" sz="1600" dirty="0">
                <a:latin typeface="+mn-ea"/>
              </a:rPr>
              <a:t>以上の点を踏まえて、現状に即した劣化や法令対策の優先順位を決めるとともに、花きの流通拠点としての最大限の機能を発揮できるような施設整備を推進していく。</a:t>
            </a: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３　施設の改修や整備、機能向上の計画</a:t>
            </a:r>
          </a:p>
        </p:txBody>
      </p:sp>
      <p:graphicFrame>
        <p:nvGraphicFramePr>
          <p:cNvPr id="8" name="表 7">
            <a:extLst>
              <a:ext uri="{FF2B5EF4-FFF2-40B4-BE49-F238E27FC236}">
                <a16:creationId xmlns:a16="http://schemas.microsoft.com/office/drawing/2014/main" id="{013A1D21-1BD2-4792-B2B1-39189E2C6F5E}"/>
              </a:ext>
            </a:extLst>
          </p:cNvPr>
          <p:cNvGraphicFramePr>
            <a:graphicFrameLocks noGrp="1"/>
          </p:cNvGraphicFramePr>
          <p:nvPr>
            <p:extLst>
              <p:ext uri="{D42A27DB-BD31-4B8C-83A1-F6EECF244321}">
                <p14:modId xmlns:p14="http://schemas.microsoft.com/office/powerpoint/2010/main" val="2234552708"/>
              </p:ext>
            </p:extLst>
          </p:nvPr>
        </p:nvGraphicFramePr>
        <p:xfrm>
          <a:off x="686355" y="2655413"/>
          <a:ext cx="8533289" cy="3718704"/>
        </p:xfrm>
        <a:graphic>
          <a:graphicData uri="http://schemas.openxmlformats.org/drawingml/2006/table">
            <a:tbl>
              <a:tblPr firstRow="1" bandRow="1">
                <a:tableStyleId>{EB9631B5-78F2-41C9-869B-9F39066F8104}</a:tableStyleId>
              </a:tblPr>
              <a:tblGrid>
                <a:gridCol w="1045807">
                  <a:extLst>
                    <a:ext uri="{9D8B030D-6E8A-4147-A177-3AD203B41FA5}">
                      <a16:colId xmlns:a16="http://schemas.microsoft.com/office/drawing/2014/main" val="4099317761"/>
                    </a:ext>
                  </a:extLst>
                </a:gridCol>
                <a:gridCol w="993913">
                  <a:extLst>
                    <a:ext uri="{9D8B030D-6E8A-4147-A177-3AD203B41FA5}">
                      <a16:colId xmlns:a16="http://schemas.microsoft.com/office/drawing/2014/main" val="3553978884"/>
                    </a:ext>
                  </a:extLst>
                </a:gridCol>
                <a:gridCol w="1276627">
                  <a:extLst>
                    <a:ext uri="{9D8B030D-6E8A-4147-A177-3AD203B41FA5}">
                      <a16:colId xmlns:a16="http://schemas.microsoft.com/office/drawing/2014/main" val="2312323022"/>
                    </a:ext>
                  </a:extLst>
                </a:gridCol>
                <a:gridCol w="1276627">
                  <a:extLst>
                    <a:ext uri="{9D8B030D-6E8A-4147-A177-3AD203B41FA5}">
                      <a16:colId xmlns:a16="http://schemas.microsoft.com/office/drawing/2014/main" val="2759168974"/>
                    </a:ext>
                  </a:extLst>
                </a:gridCol>
                <a:gridCol w="1276627">
                  <a:extLst>
                    <a:ext uri="{9D8B030D-6E8A-4147-A177-3AD203B41FA5}">
                      <a16:colId xmlns:a16="http://schemas.microsoft.com/office/drawing/2014/main" val="1533771228"/>
                    </a:ext>
                  </a:extLst>
                </a:gridCol>
                <a:gridCol w="2663688">
                  <a:extLst>
                    <a:ext uri="{9D8B030D-6E8A-4147-A177-3AD203B41FA5}">
                      <a16:colId xmlns:a16="http://schemas.microsoft.com/office/drawing/2014/main" val="468318390"/>
                    </a:ext>
                  </a:extLst>
                </a:gridCol>
              </a:tblGrid>
              <a:tr h="263776">
                <a:tc gridSpan="2">
                  <a:txBody>
                    <a:bodyPr/>
                    <a:lstStyle/>
                    <a:p>
                      <a:r>
                        <a:rPr kumimoji="1" lang="en-US" altLang="ja-JP" sz="1100" b="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b="0" dirty="0">
                          <a:solidFill>
                            <a:schemeClr val="tx1"/>
                          </a:solidFill>
                          <a:latin typeface="ＭＳ Ｐゴシック" panose="020B0600070205080204" pitchFamily="50" charset="-128"/>
                          <a:ea typeface="ＭＳ Ｐゴシック" panose="020B0600070205080204" pitchFamily="50" charset="-128"/>
                        </a:rPr>
                        <a:t>修繕・更新に必要な費用</a:t>
                      </a:r>
                      <a:r>
                        <a:rPr kumimoji="1" lang="en-US" altLang="ja-JP" sz="1100" b="0" dirty="0">
                          <a:solidFill>
                            <a:schemeClr val="tx1"/>
                          </a:solidFill>
                          <a:latin typeface="ＭＳ Ｐゴシック" panose="020B0600070205080204" pitchFamily="50" charset="-128"/>
                          <a:ea typeface="ＭＳ Ｐゴシック" panose="020B0600070205080204" pitchFamily="50" charset="-128"/>
                        </a:rPr>
                        <a:t>】</a:t>
                      </a:r>
                    </a:p>
                  </a:txBody>
                  <a:tcPr marL="91428" marR="91428" marT="45729" marB="45729" anchor="ctr">
                    <a:lnL>
                      <a:noFill/>
                    </a:lnL>
                    <a:lnR w="12700" cap="flat" cmpd="sng" algn="ctr">
                      <a:noFill/>
                      <a:prstDash val="solid"/>
                      <a:round/>
                      <a:headEnd type="none" w="med" len="med"/>
                      <a:tailEnd type="none" w="med" len="med"/>
                    </a:lnR>
                    <a:lnT w="25400" cmpd="sng">
                      <a:noFill/>
                    </a:lnT>
                    <a:lnB w="25400" cmpd="sng">
                      <a:noFill/>
                    </a:lnB>
                    <a:lnTlToBr w="12700" cmpd="sng">
                      <a:noFill/>
                      <a:prstDash val="solid"/>
                    </a:lnTlToBr>
                    <a:lnBlToTr w="12700" cmpd="sng">
                      <a:noFill/>
                      <a:prstDash val="solid"/>
                    </a:lnBlToTr>
                    <a:solidFill>
                      <a:schemeClr val="bg1"/>
                    </a:solidFill>
                  </a:tcPr>
                </a:tc>
                <a:tc hMerge="1">
                  <a:txBody>
                    <a:bodyPr/>
                    <a:lstStyle/>
                    <a:p>
                      <a:endParaRPr kumimoji="1" lang="en-US" altLang="ja-JP" sz="1100" b="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a:noFill/>
                    </a:lnL>
                    <a:lnR w="12700" cap="flat" cmpd="sng" algn="ctr">
                      <a:noFill/>
                      <a:prstDash val="solid"/>
                      <a:round/>
                      <a:headEnd type="none" w="med" len="med"/>
                      <a:tailEnd type="none" w="med" len="med"/>
                    </a:lnR>
                    <a:lnT w="25400" cmpd="sng">
                      <a:noFill/>
                    </a:lnT>
                    <a:lnB w="254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mpd="sng">
                      <a:noFill/>
                    </a:lnT>
                    <a:lnB w="254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mpd="sng">
                      <a:noFill/>
                    </a:lnT>
                    <a:lnB w="254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mpd="sng">
                      <a:noFill/>
                    </a:lnT>
                    <a:lnB w="25400" cmpd="sng">
                      <a:noFill/>
                    </a:lnB>
                    <a:lnTlToBr w="12700" cmpd="sng">
                      <a:noFill/>
                      <a:prstDash val="solid"/>
                    </a:lnTlToBr>
                    <a:lnBlToTr w="12700" cmpd="sng">
                      <a:noFill/>
                      <a:prstDash val="solid"/>
                    </a:lnBlToTr>
                    <a:solidFill>
                      <a:schemeClr val="bg1"/>
                    </a:solidFill>
                  </a:tcPr>
                </a:tc>
                <a:tc>
                  <a:txBody>
                    <a:bodyPr/>
                    <a:lstStyle/>
                    <a:p>
                      <a:pPr algn="r"/>
                      <a:r>
                        <a:rPr kumimoji="1" lang="ja-JP" altLang="en-US" sz="1100" b="0" dirty="0">
                          <a:solidFill>
                            <a:schemeClr val="tx2"/>
                          </a:solidFill>
                          <a:latin typeface="ＭＳ Ｐゴシック" panose="020B0600070205080204" pitchFamily="50" charset="-128"/>
                          <a:ea typeface="ＭＳ Ｐゴシック" panose="020B0600070205080204" pitchFamily="50" charset="-128"/>
                        </a:rPr>
                        <a:t>（単位：千円）</a:t>
                      </a:r>
                    </a:p>
                  </a:txBody>
                  <a:tcPr marL="91428" marR="91428" marT="45729" marB="45729" anchor="ctr">
                    <a:lnL w="12700" cap="flat" cmpd="sng" algn="ctr">
                      <a:noFill/>
                      <a:prstDash val="solid"/>
                      <a:round/>
                      <a:headEnd type="none" w="med" len="med"/>
                      <a:tailEnd type="none" w="med" len="med"/>
                    </a:lnL>
                    <a:lnR>
                      <a:noFill/>
                    </a:lnR>
                    <a:lnT w="25400" cmpd="sng">
                      <a:noFill/>
                    </a:lnT>
                    <a:lnB w="254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523438"/>
                  </a:ext>
                </a:extLst>
              </a:tr>
              <a:tr h="263776">
                <a:tc>
                  <a:txBody>
                    <a:bodyPr/>
                    <a:lstStyle/>
                    <a:p>
                      <a:pPr algn="ctr"/>
                      <a:r>
                        <a:rPr kumimoji="1" lang="ja-JP" altLang="en-US" sz="1200" dirty="0">
                          <a:solidFill>
                            <a:schemeClr val="tx1"/>
                          </a:solidFill>
                          <a:latin typeface="ＭＳ Ｐゴシック" panose="020B0600070205080204" pitchFamily="50" charset="-128"/>
                          <a:ea typeface="ＭＳ Ｐゴシック" panose="020B0600070205080204" pitchFamily="50" charset="-128"/>
                        </a:rPr>
                        <a:t>年度</a:t>
                      </a:r>
                    </a:p>
                  </a:txBody>
                  <a:tcPr marL="91428" marR="91428" marT="45729" marB="45729" anchor="ctr">
                    <a:lnL>
                      <a:noFill/>
                    </a:lnL>
                    <a:lnR w="12700" cap="flat" cmpd="sng" algn="ctr">
                      <a:solidFill>
                        <a:schemeClr val="bg1"/>
                      </a:solidFill>
                      <a:prstDash val="solid"/>
                      <a:round/>
                      <a:headEnd type="none" w="med" len="med"/>
                      <a:tailEnd type="none" w="med" len="med"/>
                    </a:lnR>
                    <a:lnT w="254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kumimoji="1" lang="ja-JP" altLang="en-US" sz="1200" dirty="0">
                          <a:solidFill>
                            <a:schemeClr val="tx1"/>
                          </a:solidFill>
                          <a:latin typeface="ＭＳ Ｐゴシック" panose="020B0600070205080204" pitchFamily="50" charset="-128"/>
                          <a:ea typeface="ＭＳ Ｐゴシック" panose="020B0600070205080204" pitchFamily="50" charset="-128"/>
                        </a:rPr>
                        <a:t>築年数</a:t>
                      </a: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設備更新</a:t>
                      </a: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修繕</a:t>
                      </a: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計</a:t>
                      </a: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kumimoji="1" lang="ja-JP" altLang="en-US" sz="1200" dirty="0">
                          <a:solidFill>
                            <a:schemeClr val="tx1"/>
                          </a:solidFill>
                          <a:latin typeface="ＭＳ Ｐゴシック" panose="020B0600070205080204" pitchFamily="50" charset="-128"/>
                          <a:ea typeface="ＭＳ Ｐゴシック" panose="020B0600070205080204" pitchFamily="50" charset="-128"/>
                        </a:rPr>
                        <a:t>主な工事内容</a:t>
                      </a:r>
                    </a:p>
                  </a:txBody>
                  <a:tcPr marL="91428" marR="91428" marT="45729" marB="45729" anchor="ctr">
                    <a:lnL w="12700" cap="flat" cmpd="sng" algn="ctr">
                      <a:solidFill>
                        <a:schemeClr val="bg1"/>
                      </a:solidFill>
                      <a:prstDash val="solid"/>
                      <a:round/>
                      <a:headEnd type="none" w="med" len="med"/>
                      <a:tailEnd type="none" w="med" len="med"/>
                    </a:lnL>
                    <a:lnR>
                      <a:noFill/>
                    </a:lnR>
                    <a:lnT w="254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3954642345"/>
                  </a:ext>
                </a:extLst>
              </a:tr>
              <a:tr h="5275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2024</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R6</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年度</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築</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30</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700,000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50,000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750,000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・交流施設電源復旧</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・航空灯更新</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・駐車場防水工事</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・基幹コンピュータシステム更新（</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期）</a:t>
                      </a:r>
                    </a:p>
                  </a:txBody>
                  <a:tcPr marL="91428" marR="91428" marT="45729" marB="45729"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642028329"/>
                  </a:ext>
                </a:extLst>
              </a:tr>
              <a:tr h="5275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2025</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R7</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年度</a:t>
                      </a:r>
                    </a:p>
                  </a:txBody>
                  <a:tcPr marL="91428" marR="91428" marT="45729" marB="45729"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築</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31</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380,000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35,000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415,000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・エレベータ更新</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期</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・交流施設改修（</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期）</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・基幹コンピュータシステム更新（</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期）</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7704757"/>
                  </a:ext>
                </a:extLst>
              </a:tr>
              <a:tr h="5275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2026</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R8</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年度</a:t>
                      </a:r>
                    </a:p>
                  </a:txBody>
                  <a:tcPr marL="91428" marR="91428" marT="45729" marB="45729"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築</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32</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115,000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40,000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155,000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・エレベータ更新</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期</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・交流施設改修（</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期）</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・中央監視装置更新</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5999421"/>
                  </a:ext>
                </a:extLst>
              </a:tr>
              <a:tr h="5275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2027</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R9</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年度</a:t>
                      </a:r>
                    </a:p>
                  </a:txBody>
                  <a:tcPr marL="91428" marR="91428" marT="45729" marB="45729"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築</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33</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110,000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35,000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145,000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・電力メータ更新</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・空調換気施設更新（交流・流通）</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・流通施設通路舗装</a:t>
                      </a:r>
                    </a:p>
                  </a:txBody>
                  <a:tcPr marL="91428" marR="91428" marT="45729" marB="45729"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662391771"/>
                  </a:ext>
                </a:extLst>
              </a:tr>
              <a:tr h="5275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2028</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200" cap="none" spc="0" normalizeH="0" baseline="0" noProof="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R10</a:t>
                      </a:r>
                      <a:r>
                        <a:rPr kumimoji="1" lang="ja-JP" altLang="en-US" sz="1200" b="0" i="0" u="none" strike="noStrike" kern="1200" cap="none" spc="0" normalizeH="0" baseline="0" noProof="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年度</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築</a:t>
                      </a:r>
                      <a:r>
                        <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34</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年</a:t>
                      </a:r>
                      <a:endParaRPr kumimoji="1" lang="en-US" altLang="ja-JP"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130,000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20,000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dirty="0">
                          <a:solidFill>
                            <a:schemeClr val="tx1"/>
                          </a:solidFill>
                          <a:latin typeface="ＭＳ Ｐゴシック" panose="020B0600070205080204" pitchFamily="50" charset="-128"/>
                          <a:ea typeface="ＭＳ Ｐゴシック" panose="020B0600070205080204" pitchFamily="50" charset="-128"/>
                        </a:rPr>
                        <a:t>150,000</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給排水設備更新</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受電設備更新</a:t>
                      </a:r>
                    </a:p>
                    <a:p>
                      <a:pPr algn="l"/>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中央監視装置更新</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30512725"/>
                  </a:ext>
                </a:extLst>
              </a:tr>
              <a:tr h="263776">
                <a:tc>
                  <a:txBody>
                    <a:bodyPr/>
                    <a:lstStyle/>
                    <a:p>
                      <a:pPr algn="ctr"/>
                      <a:r>
                        <a:rPr kumimoji="1" lang="ja-JP" altLang="en-US" sz="1200" b="0" dirty="0">
                          <a:solidFill>
                            <a:schemeClr val="tx1"/>
                          </a:solidFill>
                          <a:latin typeface="ＭＳ Ｐゴシック" panose="020B0600070205080204" pitchFamily="50" charset="-128"/>
                          <a:ea typeface="ＭＳ Ｐゴシック" panose="020B0600070205080204" pitchFamily="50" charset="-128"/>
                        </a:rPr>
                        <a:t>合計</a:t>
                      </a:r>
                    </a:p>
                  </a:txBody>
                  <a:tcPr marL="91428" marR="91428" marT="45729" marB="45729"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r"/>
                      <a:r>
                        <a:rPr kumimoji="1" lang="en-US" altLang="ja-JP" sz="1200" b="0" dirty="0">
                          <a:solidFill>
                            <a:schemeClr val="tx1"/>
                          </a:solidFill>
                          <a:latin typeface="ＭＳ Ｐゴシック" panose="020B0600070205080204" pitchFamily="50" charset="-128"/>
                          <a:ea typeface="ＭＳ Ｐゴシック" panose="020B0600070205080204" pitchFamily="50" charset="-128"/>
                        </a:rPr>
                        <a:t>1,435,000</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r"/>
                      <a:r>
                        <a:rPr kumimoji="1" lang="en-US" altLang="ja-JP" sz="1200" b="0" dirty="0">
                          <a:solidFill>
                            <a:schemeClr val="tx1"/>
                          </a:solidFill>
                          <a:latin typeface="ＭＳ Ｐゴシック" panose="020B0600070205080204" pitchFamily="50" charset="-128"/>
                          <a:ea typeface="ＭＳ Ｐゴシック" panose="020B0600070205080204" pitchFamily="50" charset="-128"/>
                        </a:rPr>
                        <a:t>180,000</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r"/>
                      <a:r>
                        <a:rPr kumimoji="1" lang="en-US" altLang="ja-JP" sz="1200" b="0" dirty="0">
                          <a:solidFill>
                            <a:schemeClr val="tx1"/>
                          </a:solidFill>
                          <a:latin typeface="ＭＳ Ｐゴシック" panose="020B0600070205080204" pitchFamily="50" charset="-128"/>
                          <a:ea typeface="ＭＳ Ｐゴシック" panose="020B0600070205080204" pitchFamily="50" charset="-128"/>
                        </a:rPr>
                        <a:t>1,615,000</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l"/>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9" marB="45729"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4266356636"/>
                  </a:ext>
                </a:extLst>
              </a:tr>
            </a:tbl>
          </a:graphicData>
        </a:graphic>
      </p:graphicFrame>
      <p:sp>
        <p:nvSpPr>
          <p:cNvPr id="5" name="テキスト ボックス 4">
            <a:extLst>
              <a:ext uri="{FF2B5EF4-FFF2-40B4-BE49-F238E27FC236}">
                <a16:creationId xmlns:a16="http://schemas.microsoft.com/office/drawing/2014/main" id="{9D3E43C7-BB07-042F-D815-5A132F598F9A}"/>
              </a:ext>
            </a:extLst>
          </p:cNvPr>
          <p:cNvSpPr txBox="1"/>
          <p:nvPr/>
        </p:nvSpPr>
        <p:spPr>
          <a:xfrm>
            <a:off x="686355" y="6478985"/>
            <a:ext cx="8533289" cy="307777"/>
          </a:xfrm>
          <a:prstGeom prst="rect">
            <a:avLst/>
          </a:prstGeom>
          <a:noFill/>
        </p:spPr>
        <p:txBody>
          <a:bodyPr wrap="square">
            <a:spAutoFit/>
          </a:bodyPr>
          <a:lstStyle/>
          <a:p>
            <a:r>
              <a:rPr lang="en-US" altLang="ja-JP" sz="1400" dirty="0"/>
              <a:t>※</a:t>
            </a:r>
            <a:r>
              <a:rPr lang="ja-JP" altLang="en-US" sz="1400" dirty="0"/>
              <a:t>交流施設跡の活用方法等を踏まえ、２０２５年度末までに見直しを行う予定</a:t>
            </a:r>
          </a:p>
        </p:txBody>
      </p:sp>
    </p:spTree>
    <p:extLst>
      <p:ext uri="{BB962C8B-B14F-4D97-AF65-F5344CB8AC3E}">
        <p14:creationId xmlns:p14="http://schemas.microsoft.com/office/powerpoint/2010/main" val="726530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118386"/>
            <a:ext cx="7434262" cy="395110"/>
          </a:xfrm>
        </p:spPr>
        <p:txBody>
          <a:bodyPr>
            <a:normAutofit/>
          </a:bodyPr>
          <a:lstStyle/>
          <a:p>
            <a:r>
              <a:rPr kumimoji="1" lang="en-US" altLang="ja-JP" sz="20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Ⅱ </a:t>
            </a:r>
            <a:r>
              <a:rPr lang="ja-JP" altLang="en-US" sz="2000" b="1" dirty="0">
                <a:latin typeface="+mj-ea"/>
              </a:rPr>
              <a:t>　今後の取組み</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681037" y="976368"/>
            <a:ext cx="8543925" cy="460594"/>
          </a:xfrm>
        </p:spPr>
        <p:txBody>
          <a:bodyPr>
            <a:noAutofit/>
          </a:bodyPr>
          <a:lstStyle/>
          <a:p>
            <a:pPr>
              <a:buFont typeface="Wingdings" panose="05000000000000000000" pitchFamily="2" charset="2"/>
              <a:buChar char="Ø"/>
            </a:pPr>
            <a:r>
              <a:rPr lang="ja-JP" altLang="en-US" sz="1600" dirty="0"/>
              <a:t>効率的な経営を進めることにより、単年度黒字を維持する。（目標：各年度の経常利益）</a:t>
            </a:r>
            <a:endParaRPr lang="en-US" altLang="ja-JP" sz="1600" dirty="0"/>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Ⅱ-</a:t>
            </a:r>
            <a:r>
              <a:rPr lang="ja-JP" altLang="en-US" sz="1800" dirty="0"/>
              <a:t>４　収支の見込み</a:t>
            </a:r>
          </a:p>
        </p:txBody>
      </p:sp>
      <p:graphicFrame>
        <p:nvGraphicFramePr>
          <p:cNvPr id="9" name="表 8">
            <a:extLst>
              <a:ext uri="{FF2B5EF4-FFF2-40B4-BE49-F238E27FC236}">
                <a16:creationId xmlns:a16="http://schemas.microsoft.com/office/drawing/2014/main" id="{C8E206A4-AA5E-4EE0-AA36-29127BB763E1}"/>
              </a:ext>
            </a:extLst>
          </p:cNvPr>
          <p:cNvGraphicFramePr>
            <a:graphicFrameLocks noGrp="1"/>
          </p:cNvGraphicFramePr>
          <p:nvPr>
            <p:extLst>
              <p:ext uri="{D42A27DB-BD31-4B8C-83A1-F6EECF244321}">
                <p14:modId xmlns:p14="http://schemas.microsoft.com/office/powerpoint/2010/main" val="635546150"/>
              </p:ext>
            </p:extLst>
          </p:nvPr>
        </p:nvGraphicFramePr>
        <p:xfrm>
          <a:off x="398998" y="1352525"/>
          <a:ext cx="9108001" cy="5387089"/>
        </p:xfrm>
        <a:graphic>
          <a:graphicData uri="http://schemas.openxmlformats.org/drawingml/2006/table">
            <a:tbl>
              <a:tblPr firstRow="1" firstCol="1" bandRow="1">
                <a:tableStyleId>{5C22544A-7EE6-4342-B048-85BDC9FD1C3A}</a:tableStyleId>
              </a:tblPr>
              <a:tblGrid>
                <a:gridCol w="1506267">
                  <a:extLst>
                    <a:ext uri="{9D8B030D-6E8A-4147-A177-3AD203B41FA5}">
                      <a16:colId xmlns:a16="http://schemas.microsoft.com/office/drawing/2014/main" val="3608563289"/>
                    </a:ext>
                  </a:extLst>
                </a:gridCol>
                <a:gridCol w="1085962">
                  <a:extLst>
                    <a:ext uri="{9D8B030D-6E8A-4147-A177-3AD203B41FA5}">
                      <a16:colId xmlns:a16="http://schemas.microsoft.com/office/drawing/2014/main" val="2227565280"/>
                    </a:ext>
                  </a:extLst>
                </a:gridCol>
                <a:gridCol w="1085962">
                  <a:extLst>
                    <a:ext uri="{9D8B030D-6E8A-4147-A177-3AD203B41FA5}">
                      <a16:colId xmlns:a16="http://schemas.microsoft.com/office/drawing/2014/main" val="223546926"/>
                    </a:ext>
                  </a:extLst>
                </a:gridCol>
                <a:gridCol w="1085962">
                  <a:extLst>
                    <a:ext uri="{9D8B030D-6E8A-4147-A177-3AD203B41FA5}">
                      <a16:colId xmlns:a16="http://schemas.microsoft.com/office/drawing/2014/main" val="2098846416"/>
                    </a:ext>
                  </a:extLst>
                </a:gridCol>
                <a:gridCol w="1085962">
                  <a:extLst>
                    <a:ext uri="{9D8B030D-6E8A-4147-A177-3AD203B41FA5}">
                      <a16:colId xmlns:a16="http://schemas.microsoft.com/office/drawing/2014/main" val="2811036180"/>
                    </a:ext>
                  </a:extLst>
                </a:gridCol>
                <a:gridCol w="1085962">
                  <a:extLst>
                    <a:ext uri="{9D8B030D-6E8A-4147-A177-3AD203B41FA5}">
                      <a16:colId xmlns:a16="http://schemas.microsoft.com/office/drawing/2014/main" val="3372469042"/>
                    </a:ext>
                  </a:extLst>
                </a:gridCol>
                <a:gridCol w="1085962">
                  <a:extLst>
                    <a:ext uri="{9D8B030D-6E8A-4147-A177-3AD203B41FA5}">
                      <a16:colId xmlns:a16="http://schemas.microsoft.com/office/drawing/2014/main" val="1096122233"/>
                    </a:ext>
                  </a:extLst>
                </a:gridCol>
                <a:gridCol w="1085962">
                  <a:extLst>
                    <a:ext uri="{9D8B030D-6E8A-4147-A177-3AD203B41FA5}">
                      <a16:colId xmlns:a16="http://schemas.microsoft.com/office/drawing/2014/main" val="1530849338"/>
                    </a:ext>
                  </a:extLst>
                </a:gridCol>
              </a:tblGrid>
              <a:tr h="196915">
                <a:tc>
                  <a:txBody>
                    <a:bodyPr/>
                    <a:lstStyle/>
                    <a:p>
                      <a:pPr algn="l">
                        <a:spcAft>
                          <a:spcPts val="0"/>
                        </a:spcAft>
                      </a:pPr>
                      <a:r>
                        <a:rPr lang="ja-JP" altLang="en-US" sz="1200" b="0" kern="0" dirty="0">
                          <a:solidFill>
                            <a:schemeClr val="tx1"/>
                          </a:solidFill>
                          <a:effectLst/>
                        </a:rPr>
                        <a:t>収支</a:t>
                      </a:r>
                      <a:r>
                        <a:rPr lang="ja-JP" sz="1200" b="0" kern="0" dirty="0">
                          <a:solidFill>
                            <a:schemeClr val="tx1"/>
                          </a:solidFill>
                          <a:effectLst/>
                        </a:rPr>
                        <a:t>の</a:t>
                      </a:r>
                      <a:r>
                        <a:rPr lang="ja-JP" altLang="en-US" sz="1200" b="0" kern="0" dirty="0">
                          <a:solidFill>
                            <a:schemeClr val="tx1"/>
                          </a:solidFill>
                          <a:effectLst/>
                        </a:rPr>
                        <a:t>見込</a:t>
                      </a:r>
                      <a:endParaRPr lang="en-US" altLang="ja-JP" sz="1200" b="0" kern="0" dirty="0">
                        <a:solidFill>
                          <a:schemeClr val="tx1"/>
                        </a:solidFill>
                        <a:effectLst/>
                      </a:endParaRPr>
                    </a:p>
                  </a:txBody>
                  <a:tcPr marL="62865" marR="62865" marT="0" marB="0" anchor="b">
                    <a:noFill/>
                  </a:tcPr>
                </a:tc>
                <a:tc>
                  <a:txBody>
                    <a:bodyPr/>
                    <a:lstStyle/>
                    <a:p>
                      <a:pPr algn="l">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l">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l">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r">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gridSpan="2">
                  <a:txBody>
                    <a:bodyPr/>
                    <a:lstStyle/>
                    <a:p>
                      <a:pPr algn="r">
                        <a:spcAft>
                          <a:spcPts val="0"/>
                        </a:spcAft>
                      </a:pPr>
                      <a:r>
                        <a:rPr lang="ja-JP" altLang="en-US" sz="10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（単位：千円）</a:t>
                      </a:r>
                      <a:endParaRPr lang="ja-JP" altLang="ja-JP" sz="10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hMerge="1">
                  <a:txBody>
                    <a:bodyPr/>
                    <a:lstStyle/>
                    <a:p>
                      <a:pPr algn="l">
                        <a:spcAft>
                          <a:spcPts val="0"/>
                        </a:spcAft>
                      </a:pPr>
                      <a:r>
                        <a:rPr lang="ja-JP" altLang="en-US" sz="10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（単位：千円）</a:t>
                      </a:r>
                      <a:endParaRPr lang="ja-JP" altLang="ja-JP" sz="10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extLst>
                  <a:ext uri="{0D108BD9-81ED-4DB2-BD59-A6C34878D82A}">
                    <a16:rowId xmlns:a16="http://schemas.microsoft.com/office/drawing/2014/main" val="1831843358"/>
                  </a:ext>
                </a:extLst>
              </a:tr>
              <a:tr h="196915">
                <a:tc>
                  <a:txBody>
                    <a:bodyPr/>
                    <a:lstStyle/>
                    <a:p>
                      <a:pPr algn="ctr">
                        <a:spcAft>
                          <a:spcPts val="0"/>
                        </a:spcAft>
                      </a:pP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rPr>
                        <a:t>年度</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2022</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R4</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spcAft>
                          <a:spcPts val="0"/>
                        </a:spcAft>
                      </a:pPr>
                      <a:r>
                        <a:rPr lang="ja-JP" altLang="en-US"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決算</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2023</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R5</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spcAft>
                          <a:spcPts val="0"/>
                        </a:spcAft>
                      </a:pPr>
                      <a:r>
                        <a:rPr lang="ja-JP" altLang="en-US"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決算見込み</a:t>
                      </a:r>
                      <a:endParaRPr lang="ja-JP"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2024</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R6</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2025</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R7</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2026</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R8</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2027</a:t>
                      </a:r>
                      <a:r>
                        <a:rPr lang="ja-JP" altLang="en-US"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R9</a:t>
                      </a:r>
                      <a:r>
                        <a:rPr lang="ja-JP" altLang="en-US"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2028</a:t>
                      </a:r>
                      <a:r>
                        <a:rPr lang="ja-JP" altLang="en-US"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R10</a:t>
                      </a:r>
                      <a:r>
                        <a:rPr lang="ja-JP" altLang="en-US"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extLst>
                  <a:ext uri="{0D108BD9-81ED-4DB2-BD59-A6C34878D82A}">
                    <a16:rowId xmlns:a16="http://schemas.microsoft.com/office/drawing/2014/main" val="796293377"/>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売上高</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673,925</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652,340</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755,000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813,000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818,000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818,000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818,000 </a:t>
                      </a:r>
                    </a:p>
                  </a:txBody>
                  <a:tcPr marL="9525" marR="9525" marT="9525" marB="0" anchor="ctr">
                    <a:solidFill>
                      <a:schemeClr val="accent5">
                        <a:lumMod val="40000"/>
                        <a:lumOff val="60000"/>
                      </a:schemeClr>
                    </a:solidFill>
                  </a:tcPr>
                </a:tc>
                <a:extLst>
                  <a:ext uri="{0D108BD9-81ED-4DB2-BD59-A6C34878D82A}">
                    <a16:rowId xmlns:a16="http://schemas.microsoft.com/office/drawing/2014/main" val="55681162"/>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売上高使用料</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377,190</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357,332</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359,000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359,000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359,000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359,000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359,000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2678788494"/>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施設使用料</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134,825</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131,972</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132,000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132,000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132,000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132,000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132,000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761629858"/>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その他</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161,910</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163,036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264,000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322,000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327,000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327,000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327,000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1688885890"/>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売上高原価</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529,730</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530,284</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640,000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699,000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678,000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686,000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694,000 </a:t>
                      </a:r>
                    </a:p>
                  </a:txBody>
                  <a:tcPr marL="9525" marR="9525" marT="9525" marB="0" anchor="ctr">
                    <a:solidFill>
                      <a:schemeClr val="accent5">
                        <a:lumMod val="40000"/>
                        <a:lumOff val="60000"/>
                      </a:schemeClr>
                    </a:solidFill>
                  </a:tcPr>
                </a:tc>
                <a:extLst>
                  <a:ext uri="{0D108BD9-81ED-4DB2-BD59-A6C34878D82A}">
                    <a16:rowId xmlns:a16="http://schemas.microsoft.com/office/drawing/2014/main" val="1513020056"/>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施設管理費等</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298,338</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chemeClr val="tx1"/>
                          </a:solidFill>
                          <a:effectLst/>
                          <a:latin typeface="ＭＳ Ｐゴシック" panose="020B0600070205080204" pitchFamily="50" charset="-128"/>
                          <a:ea typeface="ＭＳ Ｐゴシック" panose="020B0600070205080204" pitchFamily="50" charset="-128"/>
                        </a:rPr>
                        <a:t>304,613</a:t>
                      </a:r>
                      <a:endPar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325,000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330,000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340,000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345,000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350,000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728625733"/>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減価償却費等</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221,529</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218,110</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361,000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330,000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336,000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1521788620"/>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修繕費</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4,516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7,366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759442872"/>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活性化事業費</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5,346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195</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3942968757"/>
                  </a:ext>
                </a:extLst>
              </a:tr>
              <a:tr h="229734">
                <a:tc>
                  <a:txBody>
                    <a:bodyPr/>
                    <a:lstStyle/>
                    <a:p>
                      <a:pPr algn="l">
                        <a:spcAft>
                          <a:spcPts val="0"/>
                        </a:spcAft>
                      </a:pPr>
                      <a:r>
                        <a:rPr lang="ja-JP" sz="1000" b="0" kern="0" dirty="0">
                          <a:solidFill>
                            <a:schemeClr val="tx1"/>
                          </a:solidFill>
                          <a:effectLst/>
                          <a:latin typeface="ＭＳ Ｐゴシック" panose="020B0600070205080204" pitchFamily="50" charset="-128"/>
                          <a:ea typeface="ＭＳ Ｐゴシック" panose="020B0600070205080204" pitchFamily="50" charset="-128"/>
                        </a:rPr>
                        <a:t>販売費及び一般管理費</a:t>
                      </a:r>
                      <a:endParaRPr lang="ja-JP" sz="10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86,929</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86,639</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89,000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90,000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91,000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92,000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92,000 </a:t>
                      </a:r>
                    </a:p>
                  </a:txBody>
                  <a:tcPr marL="9525" marR="9525" marT="9525" marB="0" anchor="ctr">
                    <a:solidFill>
                      <a:schemeClr val="accent5">
                        <a:lumMod val="40000"/>
                        <a:lumOff val="60000"/>
                      </a:schemeClr>
                    </a:solidFill>
                  </a:tcPr>
                </a:tc>
                <a:extLst>
                  <a:ext uri="{0D108BD9-81ED-4DB2-BD59-A6C34878D82A}">
                    <a16:rowId xmlns:a16="http://schemas.microsoft.com/office/drawing/2014/main" val="652072758"/>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人件費</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62,422</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62,990</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64,000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66,000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67,000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459332837"/>
                  </a:ext>
                </a:extLst>
              </a:tr>
              <a:tr h="229734">
                <a:tc>
                  <a:txBody>
                    <a:bodyPr/>
                    <a:lstStyle/>
                    <a:p>
                      <a:pPr algn="l">
                        <a:spcAft>
                          <a:spcPts val="0"/>
                        </a:spcAft>
                      </a:pPr>
                      <a:r>
                        <a:rPr lang="ja-JP" altLang="en-US"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その他</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24,506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23,649</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3293772221"/>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営業利益</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57,266</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35,417</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26,000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24,000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49,000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40,000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32,000 </a:t>
                      </a:r>
                    </a:p>
                  </a:txBody>
                  <a:tcPr marL="9525" marR="9525" marT="9525" marB="0" anchor="ctr">
                    <a:solidFill>
                      <a:schemeClr val="accent5">
                        <a:lumMod val="40000"/>
                        <a:lumOff val="60000"/>
                      </a:schemeClr>
                    </a:solidFill>
                  </a:tcPr>
                </a:tc>
                <a:extLst>
                  <a:ext uri="{0D108BD9-81ED-4DB2-BD59-A6C34878D82A}">
                    <a16:rowId xmlns:a16="http://schemas.microsoft.com/office/drawing/2014/main" val="2955223069"/>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営業外収益</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5,377</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6,112</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584734917"/>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営業外費用</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1,320</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1,040</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864634913"/>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経常利益</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61,323</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40,489</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28,000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53,000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44,000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36,000 </a:t>
                      </a:r>
                    </a:p>
                  </a:txBody>
                  <a:tcPr marL="9525" marR="9525" marT="9525" marB="0" anchor="ctr">
                    <a:solidFill>
                      <a:schemeClr val="accent5">
                        <a:lumMod val="40000"/>
                        <a:lumOff val="60000"/>
                      </a:schemeClr>
                    </a:solidFill>
                  </a:tcPr>
                </a:tc>
                <a:extLst>
                  <a:ext uri="{0D108BD9-81ED-4DB2-BD59-A6C34878D82A}">
                    <a16:rowId xmlns:a16="http://schemas.microsoft.com/office/drawing/2014/main" val="1453442433"/>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特別損失</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22,888</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15,006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3056427320"/>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税引前当期純利益</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38,436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25,483</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15,000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40,000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31,000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23,000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3768488896"/>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法人税等</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6,896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6,896</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7,000 </a:t>
                      </a:r>
                    </a:p>
                  </a:txBody>
                  <a:tcPr marL="9525" marR="9525" marT="9525" marB="0" anchor="ctr">
                    <a:solidFill>
                      <a:schemeClr val="accent5">
                        <a:lumMod val="20000"/>
                        <a:lumOff val="8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7,000 </a:t>
                      </a:r>
                    </a:p>
                  </a:txBody>
                  <a:tcPr marL="9525" marR="9525" marT="9525" marB="0" anchor="ctr">
                    <a:solidFill>
                      <a:schemeClr val="accent5">
                        <a:lumMod val="20000"/>
                        <a:lumOff val="80000"/>
                      </a:schemeClr>
                    </a:solidFill>
                  </a:tcPr>
                </a:tc>
                <a:extLst>
                  <a:ext uri="{0D108BD9-81ED-4DB2-BD59-A6C34878D82A}">
                    <a16:rowId xmlns:a16="http://schemas.microsoft.com/office/drawing/2014/main" val="3520583694"/>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当期純利益</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31,540</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18,587</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24,000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16,000 </a:t>
                      </a:r>
                    </a:p>
                  </a:txBody>
                  <a:tcPr marL="9525" marR="9525" marT="9525" marB="0" anchor="ctr">
                    <a:solidFill>
                      <a:schemeClr val="accent5">
                        <a:lumMod val="40000"/>
                        <a:lumOff val="60000"/>
                      </a:schemeClr>
                    </a:solidFill>
                  </a:tcPr>
                </a:tc>
                <a:extLst>
                  <a:ext uri="{0D108BD9-81ED-4DB2-BD59-A6C34878D82A}">
                    <a16:rowId xmlns:a16="http://schemas.microsoft.com/office/drawing/2014/main" val="1157893911"/>
                  </a:ext>
                </a:extLst>
              </a:tr>
              <a:tr h="229734">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当期</a:t>
                      </a:r>
                      <a:r>
                        <a:rPr lang="ja-JP" altLang="en-US" sz="1100" b="0" kern="0" dirty="0">
                          <a:solidFill>
                            <a:schemeClr val="tx1"/>
                          </a:solidFill>
                          <a:effectLst/>
                          <a:latin typeface="ＭＳ Ｐゴシック" panose="020B0600070205080204" pitchFamily="50" charset="-128"/>
                          <a:ea typeface="ＭＳ Ｐゴシック" panose="020B0600070205080204" pitchFamily="50" charset="-128"/>
                        </a:rPr>
                        <a:t>未処分利益</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157,873</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rPr>
                        <a:t>176,460</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186,460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194,460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227,460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251,460 </a:t>
                      </a:r>
                    </a:p>
                  </a:txBody>
                  <a:tcPr marL="9525" marR="9525" marT="9525" marB="0" anchor="ctr">
                    <a:solidFill>
                      <a:schemeClr val="accent5">
                        <a:lumMod val="40000"/>
                        <a:lumOff val="60000"/>
                      </a:schemeClr>
                    </a:solidFill>
                  </a:tcPr>
                </a:tc>
                <a:tc>
                  <a:txBody>
                    <a:bodyPr/>
                    <a:lstStyle/>
                    <a:p>
                      <a:pPr algn="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267,460 </a:t>
                      </a:r>
                    </a:p>
                  </a:txBody>
                  <a:tcPr marL="9525" marR="9525" marT="9525" marB="0" anchor="ctr">
                    <a:solidFill>
                      <a:schemeClr val="accent5">
                        <a:lumMod val="40000"/>
                        <a:lumOff val="60000"/>
                      </a:schemeClr>
                    </a:solidFill>
                  </a:tcPr>
                </a:tc>
                <a:extLst>
                  <a:ext uri="{0D108BD9-81ED-4DB2-BD59-A6C34878D82A}">
                    <a16:rowId xmlns:a16="http://schemas.microsoft.com/office/drawing/2014/main" val="687270358"/>
                  </a:ext>
                </a:extLst>
              </a:tr>
            </a:tbl>
          </a:graphicData>
        </a:graphic>
      </p:graphicFrame>
    </p:spTree>
    <p:extLst>
      <p:ext uri="{BB962C8B-B14F-4D97-AF65-F5344CB8AC3E}">
        <p14:creationId xmlns:p14="http://schemas.microsoft.com/office/powerpoint/2010/main" val="619405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70946"/>
            <a:ext cx="9906000" cy="395110"/>
          </a:xfrm>
        </p:spPr>
        <p:txBody>
          <a:bodyPr>
            <a:normAutofit/>
          </a:bodyPr>
          <a:lstStyle/>
          <a:p>
            <a:r>
              <a:rPr kumimoji="1" lang="ja-JP" altLang="en-US" sz="2000" b="1" dirty="0"/>
              <a:t>目次</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573863" y="881626"/>
            <a:ext cx="8758273" cy="5640359"/>
          </a:xfrm>
        </p:spPr>
        <p:txBody>
          <a:bodyPr>
            <a:noAutofit/>
          </a:bodyPr>
          <a:lstStyle/>
          <a:p>
            <a:pPr marL="0" indent="0">
              <a:lnSpc>
                <a:spcPts val="2500"/>
              </a:lnSpc>
              <a:spcBef>
                <a:spcPts val="0"/>
              </a:spcBef>
              <a:buNone/>
            </a:pPr>
            <a:r>
              <a:rPr lang="ja-JP" altLang="en-US" sz="900" dirty="0"/>
              <a:t>　</a:t>
            </a:r>
            <a:r>
              <a:rPr lang="ja-JP" altLang="en-US" sz="1400" dirty="0"/>
              <a:t>　　　　　　　　　　　　　　　　　　　　　　　　　　　　　　　　　　　　　　</a:t>
            </a:r>
            <a:r>
              <a:rPr lang="ja-JP" altLang="en-US" sz="1600" dirty="0"/>
              <a:t>　　　　　　頁</a:t>
            </a:r>
            <a:endParaRPr lang="en-US" altLang="ja-JP" sz="1600" dirty="0"/>
          </a:p>
          <a:p>
            <a:pPr marL="0" indent="0">
              <a:lnSpc>
                <a:spcPts val="2500"/>
              </a:lnSpc>
              <a:spcBef>
                <a:spcPts val="0"/>
              </a:spcBef>
              <a:buNone/>
            </a:pPr>
            <a:r>
              <a:rPr lang="en-US" altLang="ja-JP" sz="1600" dirty="0"/>
              <a:t>Ⅰ</a:t>
            </a:r>
            <a:r>
              <a:rPr lang="ja-JP" altLang="en-US" sz="1600" dirty="0"/>
              <a:t>　現状と課題　　　　　　　　　　　　　　　　　　 　　　　　　　　　　　　　　　　　　　　　　　　　　</a:t>
            </a:r>
          </a:p>
          <a:p>
            <a:pPr marL="0" indent="0">
              <a:lnSpc>
                <a:spcPts val="2500"/>
              </a:lnSpc>
              <a:spcBef>
                <a:spcPts val="0"/>
              </a:spcBef>
              <a:buNone/>
            </a:pPr>
            <a:r>
              <a:rPr lang="ja-JP" altLang="en-US" sz="1600" dirty="0"/>
              <a:t>　　１　はじめに　　　　　　　　　　　　　　　　　・・・・・・・・・・・・・・　</a:t>
            </a:r>
            <a:r>
              <a:rPr lang="en-US" altLang="ja-JP" sz="1600" dirty="0"/>
              <a:t>2</a:t>
            </a:r>
            <a:endParaRPr lang="ja-JP" altLang="en-US" sz="1600" dirty="0"/>
          </a:p>
          <a:p>
            <a:pPr marL="0" indent="0">
              <a:lnSpc>
                <a:spcPts val="2500"/>
              </a:lnSpc>
              <a:spcBef>
                <a:spcPts val="0"/>
              </a:spcBef>
              <a:buNone/>
            </a:pPr>
            <a:r>
              <a:rPr lang="ja-JP" altLang="en-US" sz="1600" dirty="0"/>
              <a:t>　　２　花き流通の現状　　　　　　　　　　　　　　・・・・・・・・・・・・・・　</a:t>
            </a:r>
            <a:r>
              <a:rPr lang="en-US" altLang="ja-JP" sz="1600" dirty="0"/>
              <a:t>3</a:t>
            </a:r>
            <a:endParaRPr lang="ja-JP" altLang="en-US" sz="1600" dirty="0"/>
          </a:p>
          <a:p>
            <a:pPr marL="0" indent="0">
              <a:lnSpc>
                <a:spcPts val="2500"/>
              </a:lnSpc>
              <a:spcBef>
                <a:spcPts val="0"/>
              </a:spcBef>
              <a:buNone/>
            </a:pPr>
            <a:r>
              <a:rPr lang="ja-JP" altLang="en-US" sz="1600" dirty="0"/>
              <a:t>　　３　当市場の取扱高と国内の位置付け　　　　　　・・・・・・・・・・・・・・　</a:t>
            </a:r>
            <a:r>
              <a:rPr lang="en-US" altLang="ja-JP" sz="1600" dirty="0"/>
              <a:t>5</a:t>
            </a:r>
            <a:endParaRPr lang="ja-JP" altLang="en-US" sz="1600" dirty="0"/>
          </a:p>
          <a:p>
            <a:pPr marL="0" indent="0">
              <a:lnSpc>
                <a:spcPts val="2500"/>
              </a:lnSpc>
              <a:spcBef>
                <a:spcPts val="0"/>
              </a:spcBef>
              <a:buNone/>
            </a:pPr>
            <a:r>
              <a:rPr lang="ja-JP" altLang="en-US" sz="1600" dirty="0"/>
              <a:t>　　４　当社の財務状況　　　　　　　　　　　　　　・・・・・・・・・・・・・・　</a:t>
            </a:r>
            <a:r>
              <a:rPr lang="en-US" altLang="ja-JP" sz="1600" dirty="0"/>
              <a:t>7</a:t>
            </a:r>
          </a:p>
          <a:p>
            <a:pPr marL="0" indent="0">
              <a:lnSpc>
                <a:spcPts val="2500"/>
              </a:lnSpc>
              <a:spcBef>
                <a:spcPts val="0"/>
              </a:spcBef>
              <a:buNone/>
            </a:pPr>
            <a:endParaRPr lang="ja-JP" altLang="en-US" sz="1600" dirty="0"/>
          </a:p>
          <a:p>
            <a:pPr marL="0" indent="0">
              <a:lnSpc>
                <a:spcPts val="2500"/>
              </a:lnSpc>
              <a:spcBef>
                <a:spcPts val="0"/>
              </a:spcBef>
              <a:buNone/>
            </a:pPr>
            <a:endParaRPr lang="en-US" altLang="ja-JP" sz="1600" dirty="0"/>
          </a:p>
          <a:p>
            <a:pPr marL="0" indent="0">
              <a:lnSpc>
                <a:spcPts val="2500"/>
              </a:lnSpc>
              <a:spcBef>
                <a:spcPts val="0"/>
              </a:spcBef>
              <a:buNone/>
            </a:pPr>
            <a:r>
              <a:rPr lang="en-US" altLang="ja-JP" sz="1600" dirty="0"/>
              <a:t>Ⅱ</a:t>
            </a:r>
            <a:r>
              <a:rPr lang="ja-JP" altLang="en-US" sz="1600" dirty="0"/>
              <a:t>　今後の取組み　　　　　　　　　　　　　　　　　　　　　　　　　　　　　　　　　　　　　　　　</a:t>
            </a:r>
            <a:endParaRPr lang="en-US" altLang="ja-JP" sz="1600" dirty="0"/>
          </a:p>
          <a:p>
            <a:pPr marL="0" indent="0">
              <a:lnSpc>
                <a:spcPts val="2500"/>
              </a:lnSpc>
              <a:spcBef>
                <a:spcPts val="0"/>
              </a:spcBef>
              <a:buNone/>
            </a:pPr>
            <a:r>
              <a:rPr lang="ja-JP" altLang="en-US" sz="1600" dirty="0"/>
              <a:t>　　１　事業運営の基本方針　　　　　　　　　　　　・・・・・・・・・・・・・・　９</a:t>
            </a:r>
            <a:endParaRPr lang="en-US" altLang="ja-JP" sz="1600" dirty="0"/>
          </a:p>
          <a:p>
            <a:pPr marL="0" indent="0">
              <a:lnSpc>
                <a:spcPts val="2500"/>
              </a:lnSpc>
              <a:spcBef>
                <a:spcPts val="0"/>
              </a:spcBef>
              <a:buNone/>
            </a:pPr>
            <a:r>
              <a:rPr lang="ja-JP" altLang="en-US" sz="1600" dirty="0"/>
              <a:t>　　２　市場活性化への取組み　　　　　　　　　　　・・・・・・・・・・・・・・　</a:t>
            </a:r>
            <a:r>
              <a:rPr lang="en-US" altLang="ja-JP" sz="1600" dirty="0"/>
              <a:t>10</a:t>
            </a:r>
            <a:endParaRPr lang="ja-JP" altLang="en-US" sz="1600" dirty="0"/>
          </a:p>
          <a:p>
            <a:pPr marL="0" indent="0">
              <a:lnSpc>
                <a:spcPts val="2500"/>
              </a:lnSpc>
              <a:spcBef>
                <a:spcPts val="0"/>
              </a:spcBef>
              <a:buNone/>
            </a:pPr>
            <a:r>
              <a:rPr lang="ja-JP" altLang="en-US" sz="1600" dirty="0"/>
              <a:t>　　　（１）選ばれる市場としての機能拡充　　　　　・・・・・・・・・・・・・・　</a:t>
            </a:r>
            <a:r>
              <a:rPr lang="en-US" altLang="ja-JP" sz="1600" dirty="0"/>
              <a:t>10</a:t>
            </a:r>
          </a:p>
          <a:p>
            <a:pPr marL="0" indent="0">
              <a:lnSpc>
                <a:spcPts val="2500"/>
              </a:lnSpc>
              <a:spcBef>
                <a:spcPts val="0"/>
              </a:spcBef>
              <a:buNone/>
            </a:pPr>
            <a:r>
              <a:rPr lang="ja-JP" altLang="en-US" sz="1600" dirty="0"/>
              <a:t>　　　（２）消費拡大・活性化の推進　　　　　　　　・・・・・・・・・・・・・・　</a:t>
            </a:r>
            <a:r>
              <a:rPr lang="en-US" altLang="ja-JP" sz="1600" dirty="0"/>
              <a:t>11</a:t>
            </a:r>
            <a:endParaRPr lang="ja-JP" altLang="en-US" sz="1600" dirty="0"/>
          </a:p>
          <a:p>
            <a:pPr marL="0" indent="0">
              <a:lnSpc>
                <a:spcPts val="2500"/>
              </a:lnSpc>
              <a:spcBef>
                <a:spcPts val="0"/>
              </a:spcBef>
              <a:buNone/>
            </a:pPr>
            <a:r>
              <a:rPr lang="ja-JP" altLang="en-US" sz="1600" dirty="0"/>
              <a:t>　　３　施設の改修や整備、機能向上の計画　　　　　・・・・・・・・・・・・・・　</a:t>
            </a:r>
            <a:r>
              <a:rPr lang="en-US" altLang="ja-JP" sz="1600" dirty="0"/>
              <a:t>12</a:t>
            </a:r>
            <a:endParaRPr lang="ja-JP" altLang="en-US" sz="1600" dirty="0"/>
          </a:p>
          <a:p>
            <a:pPr marL="0" indent="0">
              <a:lnSpc>
                <a:spcPts val="2500"/>
              </a:lnSpc>
              <a:spcBef>
                <a:spcPts val="0"/>
              </a:spcBef>
              <a:buNone/>
            </a:pPr>
            <a:r>
              <a:rPr lang="ja-JP" altLang="en-US" sz="1600" dirty="0"/>
              <a:t>　　４　収支の見込み　　　　　　　　　　　　　　　・・・・・・・・・・・・・・　</a:t>
            </a:r>
            <a:r>
              <a:rPr lang="en-US" altLang="ja-JP" sz="1600" dirty="0"/>
              <a:t>13</a:t>
            </a:r>
            <a:endParaRPr lang="ja-JP" altLang="en-US" sz="1600" dirty="0"/>
          </a:p>
          <a:p>
            <a:pPr marL="0" indent="0">
              <a:lnSpc>
                <a:spcPts val="2500"/>
              </a:lnSpc>
              <a:spcBef>
                <a:spcPts val="0"/>
              </a:spcBef>
              <a:buNone/>
            </a:pPr>
            <a:endParaRPr lang="en-US" altLang="ja-JP" sz="1600" dirty="0"/>
          </a:p>
          <a:p>
            <a:pPr marL="0" indent="0">
              <a:lnSpc>
                <a:spcPts val="1800"/>
              </a:lnSpc>
              <a:spcBef>
                <a:spcPts val="0"/>
              </a:spcBef>
              <a:buNone/>
            </a:pPr>
            <a:endParaRPr kumimoji="1" lang="ja-JP" altLang="en-US" dirty="0"/>
          </a:p>
        </p:txBody>
      </p:sp>
    </p:spTree>
    <p:extLst>
      <p:ext uri="{BB962C8B-B14F-4D97-AF65-F5344CB8AC3E}">
        <p14:creationId xmlns:p14="http://schemas.microsoft.com/office/powerpoint/2010/main" val="3843138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2800"/>
            <a:ext cx="9906000" cy="395110"/>
          </a:xfrm>
        </p:spPr>
        <p:txBody>
          <a:bodyPr>
            <a:normAutofit/>
          </a:bodyPr>
          <a:lstStyle/>
          <a:p>
            <a:r>
              <a:rPr kumimoji="1" lang="en-US" altLang="ja-JP" sz="2000" b="1" dirty="0"/>
              <a:t>Ⅰ</a:t>
            </a:r>
            <a:r>
              <a:rPr kumimoji="1" lang="ja-JP" altLang="en-US" sz="2000" b="1" dirty="0"/>
              <a:t>　現状と課題</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308610" y="1026000"/>
            <a:ext cx="9320812" cy="5713906"/>
          </a:xfrm>
        </p:spPr>
        <p:txBody>
          <a:bodyPr>
            <a:noAutofit/>
          </a:bodyPr>
          <a:lstStyle/>
          <a:p>
            <a:pPr>
              <a:lnSpc>
                <a:spcPts val="1800"/>
              </a:lnSpc>
              <a:spcBef>
                <a:spcPts val="1200"/>
              </a:spcBef>
              <a:buFont typeface="Wingdings" panose="05000000000000000000" pitchFamily="2" charset="2"/>
              <a:buChar char="Ø"/>
            </a:pPr>
            <a:r>
              <a:rPr lang="ja-JP" altLang="en-US" sz="1600" dirty="0"/>
              <a:t>当市場における過去１０年間の取扱量は、全国的な傾向値と比較すると緩やかではあるものの、ライフスタイルの変化や生産者の減少などを背景に、やや右肩さがりになっている。</a:t>
            </a:r>
            <a:endParaRPr lang="en-US" altLang="ja-JP" sz="1600" dirty="0"/>
          </a:p>
          <a:p>
            <a:pPr>
              <a:lnSpc>
                <a:spcPts val="1800"/>
              </a:lnSpc>
              <a:spcBef>
                <a:spcPts val="1200"/>
              </a:spcBef>
              <a:buFont typeface="Wingdings" panose="05000000000000000000" pitchFamily="2" charset="2"/>
              <a:buChar char="Ø"/>
            </a:pPr>
            <a:r>
              <a:rPr lang="ja-JP" altLang="en-US" sz="1600" dirty="0"/>
              <a:t>また、近年の新型コロナウイルス感染症による世界的な流行は、数年に亘り市場内外の花き関係者に多大な制約と影響をもたらすこととなった。</a:t>
            </a:r>
            <a:endParaRPr lang="en-US" altLang="ja-JP" sz="1600" dirty="0"/>
          </a:p>
          <a:p>
            <a:pPr>
              <a:lnSpc>
                <a:spcPts val="1800"/>
              </a:lnSpc>
              <a:spcBef>
                <a:spcPts val="1200"/>
              </a:spcBef>
              <a:buFont typeface="Wingdings" panose="05000000000000000000" pitchFamily="2" charset="2"/>
              <a:buChar char="Ø"/>
            </a:pPr>
            <a:r>
              <a:rPr lang="ja-JP" altLang="en-US" sz="1600" dirty="0"/>
              <a:t>当社においても、２０１９年～２０２３年版の中期経営計画に掲げた実施目標のいくつかは中止、または先送りをせざるを得ない状況となり、特に「単年度黒字を維持し経営の自主性を高めていく」という重要なテーマについては、２０２０年度に一度未達となった。（経常利益ベース）</a:t>
            </a:r>
            <a:endParaRPr lang="en-US" altLang="ja-JP" sz="1600" dirty="0"/>
          </a:p>
          <a:p>
            <a:pPr>
              <a:lnSpc>
                <a:spcPts val="1800"/>
              </a:lnSpc>
              <a:spcBef>
                <a:spcPts val="1200"/>
              </a:spcBef>
              <a:buFont typeface="Wingdings" panose="05000000000000000000" pitchFamily="2" charset="2"/>
              <a:buChar char="Ø"/>
            </a:pPr>
            <a:r>
              <a:rPr lang="ja-JP" altLang="en-US" sz="1600" dirty="0"/>
              <a:t>施設改修については、経営状況を勘案しながらも、建物・設備の経年による劣化対策に加え、セリシステムの更新、商品の定温保管スペースの拡充など、優先順位をもって機能拡充を実施した。</a:t>
            </a:r>
            <a:endParaRPr lang="en-US" altLang="ja-JP" sz="1600" dirty="0"/>
          </a:p>
          <a:p>
            <a:pPr>
              <a:lnSpc>
                <a:spcPts val="1800"/>
              </a:lnSpc>
              <a:spcBef>
                <a:spcPts val="1200"/>
              </a:spcBef>
              <a:buFont typeface="Wingdings" panose="05000000000000000000" pitchFamily="2" charset="2"/>
              <a:buChar char="Ø"/>
            </a:pPr>
            <a:r>
              <a:rPr lang="ja-JP" altLang="en-US" sz="1600" dirty="0">
                <a:latin typeface="+mn-ea"/>
              </a:rPr>
              <a:t>現在、国内では２０２４年問題と呼ばれる物流問題がクローズアップされ、当市場においてもその対応は重要課題である。産地や場内事業者の声を的確に汲み取り、西日本最大の花き市場にふさわしい環境作りが求められている。</a:t>
            </a:r>
            <a:endParaRPr lang="en-US" altLang="ja-JP" sz="1600" dirty="0">
              <a:latin typeface="+mn-ea"/>
            </a:endParaRPr>
          </a:p>
          <a:p>
            <a:pPr>
              <a:lnSpc>
                <a:spcPts val="1800"/>
              </a:lnSpc>
              <a:spcBef>
                <a:spcPts val="1200"/>
              </a:spcBef>
              <a:buFont typeface="Wingdings" panose="05000000000000000000" pitchFamily="2" charset="2"/>
              <a:buChar char="Ø"/>
            </a:pPr>
            <a:r>
              <a:rPr lang="ja-JP" altLang="en-US" sz="1600" dirty="0">
                <a:latin typeface="+mn-ea"/>
              </a:rPr>
              <a:t>２０２３年３月、当市場に併設されていた民間の交流施設（三井アウトレットパーク大阪鶴見）が閉館し、同年６月、当社はその施設跡約１８，０００㎡を取得した。</a:t>
            </a:r>
            <a:endParaRPr lang="en-US" altLang="ja-JP" sz="1600" dirty="0">
              <a:latin typeface="+mn-ea"/>
            </a:endParaRPr>
          </a:p>
          <a:p>
            <a:pPr>
              <a:lnSpc>
                <a:spcPts val="1800"/>
              </a:lnSpc>
              <a:spcBef>
                <a:spcPts val="1200"/>
              </a:spcBef>
              <a:buFont typeface="Wingdings" panose="05000000000000000000" pitchFamily="2" charset="2"/>
              <a:buChar char="Ø"/>
            </a:pPr>
            <a:r>
              <a:rPr lang="ja-JP" altLang="en-US" sz="1600" dirty="0">
                <a:latin typeface="+mn-ea"/>
              </a:rPr>
              <a:t>施設跡の活用方法については、十分な時間をかけて検討を重ね、市場の将来像とも重ね合わせたうえで当社の経営環境を整えていかなくてはならない。</a:t>
            </a:r>
            <a:endParaRPr lang="en-US" altLang="ja-JP" sz="1600" dirty="0">
              <a:latin typeface="+mn-ea"/>
            </a:endParaRPr>
          </a:p>
          <a:p>
            <a:pPr>
              <a:lnSpc>
                <a:spcPts val="1800"/>
              </a:lnSpc>
              <a:spcBef>
                <a:spcPts val="1200"/>
              </a:spcBef>
              <a:buFont typeface="Wingdings" panose="05000000000000000000" pitchFamily="2" charset="2"/>
              <a:buChar char="Ø"/>
            </a:pPr>
            <a:r>
              <a:rPr lang="ja-JP" altLang="en-US" sz="1600" dirty="0"/>
              <a:t>当市場施設は竣工後３０年が経過し、交流施設跡も同様である。必要に応じて老朽化対策を的確に施しながら、持ちうる経営資源を最大限活用し、永続的かつ安定的な花き流通に寄与できるよう、ここに中期経営計画を策定するものとする。</a:t>
            </a:r>
          </a:p>
        </p:txBody>
      </p:sp>
      <p:sp>
        <p:nvSpPr>
          <p:cNvPr id="7" name="タイトル 1">
            <a:extLst>
              <a:ext uri="{FF2B5EF4-FFF2-40B4-BE49-F238E27FC236}">
                <a16:creationId xmlns:a16="http://schemas.microsoft.com/office/drawing/2014/main" id="{AA018BED-B9C4-4A11-8F6C-5F5716414DA1}"/>
              </a:ext>
            </a:extLst>
          </p:cNvPr>
          <p:cNvSpPr txBox="1">
            <a:spLocks/>
          </p:cNvSpPr>
          <p:nvPr/>
        </p:nvSpPr>
        <p:spPr>
          <a:xfrm>
            <a:off x="36000" y="576000"/>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Ⅰ-</a:t>
            </a:r>
            <a:r>
              <a:rPr lang="ja-JP" altLang="en-US" sz="1800" dirty="0"/>
              <a:t>１　はじめに</a:t>
            </a:r>
          </a:p>
        </p:txBody>
      </p:sp>
    </p:spTree>
    <p:extLst>
      <p:ext uri="{BB962C8B-B14F-4D97-AF65-F5344CB8AC3E}">
        <p14:creationId xmlns:p14="http://schemas.microsoft.com/office/powerpoint/2010/main" val="402579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C417EFA7-9912-4B9B-859E-76141013FD99}"/>
              </a:ext>
            </a:extLst>
          </p:cNvPr>
          <p:cNvPicPr>
            <a:picLocks noChangeAspect="1"/>
          </p:cNvPicPr>
          <p:nvPr/>
        </p:nvPicPr>
        <p:blipFill>
          <a:blip r:embed="rId3"/>
          <a:stretch>
            <a:fillRect/>
          </a:stretch>
        </p:blipFill>
        <p:spPr>
          <a:xfrm>
            <a:off x="600798" y="2277069"/>
            <a:ext cx="8821677" cy="3907875"/>
          </a:xfrm>
          <a:prstGeom prst="rect">
            <a:avLst/>
          </a:prstGeom>
        </p:spPr>
      </p:pic>
      <p:sp>
        <p:nvSpPr>
          <p:cNvPr id="7" name="タイトル 1">
            <a:extLst>
              <a:ext uri="{FF2B5EF4-FFF2-40B4-BE49-F238E27FC236}">
                <a16:creationId xmlns:a16="http://schemas.microsoft.com/office/drawing/2014/main" id="{75E8A547-9C39-8F18-A050-00F6B687C831}"/>
              </a:ext>
            </a:extLst>
          </p:cNvPr>
          <p:cNvSpPr>
            <a:spLocks noGrp="1"/>
          </p:cNvSpPr>
          <p:nvPr>
            <p:ph type="title"/>
          </p:nvPr>
        </p:nvSpPr>
        <p:spPr>
          <a:xfrm>
            <a:off x="0" y="83778"/>
            <a:ext cx="9906000" cy="395110"/>
          </a:xfrm>
        </p:spPr>
        <p:txBody>
          <a:bodyPr>
            <a:normAutofit/>
          </a:bodyPr>
          <a:lstStyle/>
          <a:p>
            <a:r>
              <a:rPr kumimoji="1" lang="en-US" altLang="ja-JP" sz="2000" b="1" dirty="0"/>
              <a:t>Ⅰ</a:t>
            </a:r>
            <a:r>
              <a:rPr kumimoji="1" lang="ja-JP" altLang="en-US" sz="2000" b="1" dirty="0"/>
              <a:t>　</a:t>
            </a:r>
            <a:r>
              <a:rPr kumimoji="1" lang="ja-JP" altLang="en-US" sz="20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現状と課題</a:t>
            </a:r>
            <a:endParaRPr kumimoji="1" lang="ja-JP" altLang="en-US" sz="2000" b="1" dirty="0"/>
          </a:p>
        </p:txBody>
      </p:sp>
      <p:sp>
        <p:nvSpPr>
          <p:cNvPr id="8" name="コンテンツ プレースホルダー 2">
            <a:extLst>
              <a:ext uri="{FF2B5EF4-FFF2-40B4-BE49-F238E27FC236}">
                <a16:creationId xmlns:a16="http://schemas.microsoft.com/office/drawing/2014/main" id="{DFAD1D9B-23B6-6F02-4A8C-F8FAEAA66BAE}"/>
              </a:ext>
            </a:extLst>
          </p:cNvPr>
          <p:cNvSpPr>
            <a:spLocks noGrp="1"/>
          </p:cNvSpPr>
          <p:nvPr>
            <p:ph idx="1"/>
          </p:nvPr>
        </p:nvSpPr>
        <p:spPr>
          <a:xfrm>
            <a:off x="309600" y="1116000"/>
            <a:ext cx="9266295" cy="1130298"/>
          </a:xfrm>
        </p:spPr>
        <p:txBody>
          <a:bodyPr>
            <a:noAutofit/>
          </a:bodyPr>
          <a:lstStyle/>
          <a:p>
            <a:pPr>
              <a:lnSpc>
                <a:spcPts val="2200"/>
              </a:lnSpc>
              <a:spcBef>
                <a:spcPts val="1200"/>
              </a:spcBef>
              <a:buFont typeface="Wingdings" panose="05000000000000000000" pitchFamily="2" charset="2"/>
              <a:buChar char="Ø"/>
            </a:pPr>
            <a:r>
              <a:rPr lang="ja-JP" altLang="en-US" sz="1600" dirty="0">
                <a:latin typeface="+mn-ea"/>
              </a:rPr>
              <a:t>花きの国内流通量を過去１０年間で見ると、２０１３年の約６３億本をピークに２０２２年には約５１億本まで減少している。</a:t>
            </a:r>
            <a:endParaRPr lang="en-US" altLang="ja-JP" sz="1600" dirty="0">
              <a:latin typeface="+mn-ea"/>
            </a:endParaRPr>
          </a:p>
          <a:p>
            <a:pPr>
              <a:lnSpc>
                <a:spcPts val="2200"/>
              </a:lnSpc>
              <a:spcBef>
                <a:spcPts val="1200"/>
              </a:spcBef>
              <a:buFont typeface="Wingdings" panose="05000000000000000000" pitchFamily="2" charset="2"/>
              <a:buChar char="Ø"/>
            </a:pPr>
            <a:r>
              <a:rPr lang="ja-JP" altLang="en-US" sz="1600" dirty="0">
                <a:latin typeface="+mn-ea"/>
              </a:rPr>
              <a:t>この間、輸入量はほぼ横ばいで推移しているが、国内生産量は減少傾向が続いている。</a:t>
            </a:r>
            <a:endParaRPr lang="en-US" altLang="ja-JP" sz="1600" dirty="0">
              <a:latin typeface="+mn-ea"/>
            </a:endParaRPr>
          </a:p>
        </p:txBody>
      </p:sp>
      <p:sp>
        <p:nvSpPr>
          <p:cNvPr id="9" name="タイトル 1">
            <a:extLst>
              <a:ext uri="{FF2B5EF4-FFF2-40B4-BE49-F238E27FC236}">
                <a16:creationId xmlns:a16="http://schemas.microsoft.com/office/drawing/2014/main" id="{45D86022-C621-34F0-3693-0042F253D354}"/>
              </a:ext>
            </a:extLst>
          </p:cNvPr>
          <p:cNvSpPr txBox="1">
            <a:spLocks/>
          </p:cNvSpPr>
          <p:nvPr/>
        </p:nvSpPr>
        <p:spPr>
          <a:xfrm>
            <a:off x="34145" y="576224"/>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Ⅰ-</a:t>
            </a:r>
            <a:r>
              <a:rPr lang="ja-JP" altLang="en-US" sz="1800" dirty="0"/>
              <a:t>２　花き流通の現状</a:t>
            </a:r>
          </a:p>
        </p:txBody>
      </p:sp>
      <p:sp>
        <p:nvSpPr>
          <p:cNvPr id="10" name="正方形/長方形 9">
            <a:extLst>
              <a:ext uri="{FF2B5EF4-FFF2-40B4-BE49-F238E27FC236}">
                <a16:creationId xmlns:a16="http://schemas.microsoft.com/office/drawing/2014/main" id="{1A2E12D6-1ED3-399A-3C6E-66AE4909F2A1}"/>
              </a:ext>
            </a:extLst>
          </p:cNvPr>
          <p:cNvSpPr/>
          <p:nvPr/>
        </p:nvSpPr>
        <p:spPr>
          <a:xfrm>
            <a:off x="309600" y="4117401"/>
            <a:ext cx="747617" cy="163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sp>
        <p:nvSpPr>
          <p:cNvPr id="13" name="テキスト ボックス 12">
            <a:extLst>
              <a:ext uri="{FF2B5EF4-FFF2-40B4-BE49-F238E27FC236}">
                <a16:creationId xmlns:a16="http://schemas.microsoft.com/office/drawing/2014/main" id="{A9200DEB-DA89-94D9-B05A-DFD3BB5CF654}"/>
              </a:ext>
            </a:extLst>
          </p:cNvPr>
          <p:cNvSpPr txBox="1"/>
          <p:nvPr/>
        </p:nvSpPr>
        <p:spPr>
          <a:xfrm>
            <a:off x="988494" y="2646163"/>
            <a:ext cx="316112" cy="246221"/>
          </a:xfrm>
          <a:prstGeom prst="rect">
            <a:avLst/>
          </a:prstGeom>
          <a:noFill/>
        </p:spPr>
        <p:txBody>
          <a:bodyPr wrap="none" rtlCol="0">
            <a:spAutoFit/>
          </a:bodyPr>
          <a:lstStyle/>
          <a:p>
            <a:r>
              <a:rPr kumimoji="1" lang="en-US" altLang="ja-JP" sz="1000" dirty="0">
                <a:solidFill>
                  <a:srgbClr val="0070C0"/>
                </a:solidFill>
              </a:rPr>
              <a:t>70</a:t>
            </a:r>
            <a:endParaRPr kumimoji="1" lang="ja-JP" altLang="en-US" sz="1000" dirty="0">
              <a:solidFill>
                <a:srgbClr val="0070C0"/>
              </a:solidFill>
            </a:endParaRPr>
          </a:p>
        </p:txBody>
      </p:sp>
      <p:sp>
        <p:nvSpPr>
          <p:cNvPr id="27" name="テキスト ボックス 26">
            <a:extLst>
              <a:ext uri="{FF2B5EF4-FFF2-40B4-BE49-F238E27FC236}">
                <a16:creationId xmlns:a16="http://schemas.microsoft.com/office/drawing/2014/main" id="{C01297F5-223A-BC2B-2D6B-5A5CC807E15B}"/>
              </a:ext>
            </a:extLst>
          </p:cNvPr>
          <p:cNvSpPr txBox="1"/>
          <p:nvPr/>
        </p:nvSpPr>
        <p:spPr>
          <a:xfrm>
            <a:off x="988494" y="3074415"/>
            <a:ext cx="316112" cy="246221"/>
          </a:xfrm>
          <a:prstGeom prst="rect">
            <a:avLst/>
          </a:prstGeom>
          <a:noFill/>
        </p:spPr>
        <p:txBody>
          <a:bodyPr wrap="none" rtlCol="0">
            <a:spAutoFit/>
          </a:bodyPr>
          <a:lstStyle/>
          <a:p>
            <a:r>
              <a:rPr kumimoji="1" lang="en-US" altLang="ja-JP" sz="1000" dirty="0">
                <a:solidFill>
                  <a:srgbClr val="0070C0"/>
                </a:solidFill>
              </a:rPr>
              <a:t>60</a:t>
            </a:r>
            <a:endParaRPr kumimoji="1" lang="ja-JP" altLang="en-US" sz="1000" dirty="0">
              <a:solidFill>
                <a:srgbClr val="0070C0"/>
              </a:solidFill>
            </a:endParaRPr>
          </a:p>
        </p:txBody>
      </p:sp>
      <p:sp>
        <p:nvSpPr>
          <p:cNvPr id="28" name="テキスト ボックス 27">
            <a:extLst>
              <a:ext uri="{FF2B5EF4-FFF2-40B4-BE49-F238E27FC236}">
                <a16:creationId xmlns:a16="http://schemas.microsoft.com/office/drawing/2014/main" id="{CAD343CE-630D-2EF6-646F-0172ED9CF6DA}"/>
              </a:ext>
            </a:extLst>
          </p:cNvPr>
          <p:cNvSpPr txBox="1"/>
          <p:nvPr/>
        </p:nvSpPr>
        <p:spPr>
          <a:xfrm>
            <a:off x="988494" y="4359171"/>
            <a:ext cx="316112" cy="246221"/>
          </a:xfrm>
          <a:prstGeom prst="rect">
            <a:avLst/>
          </a:prstGeom>
          <a:noFill/>
        </p:spPr>
        <p:txBody>
          <a:bodyPr wrap="none" rtlCol="0">
            <a:spAutoFit/>
          </a:bodyPr>
          <a:lstStyle/>
          <a:p>
            <a:r>
              <a:rPr kumimoji="1" lang="en-US" altLang="ja-JP" sz="1000" dirty="0">
                <a:solidFill>
                  <a:srgbClr val="0070C0"/>
                </a:solidFill>
              </a:rPr>
              <a:t>30</a:t>
            </a:r>
            <a:endParaRPr kumimoji="1" lang="ja-JP" altLang="en-US" sz="1000" dirty="0">
              <a:solidFill>
                <a:srgbClr val="0070C0"/>
              </a:solidFill>
            </a:endParaRPr>
          </a:p>
        </p:txBody>
      </p:sp>
      <p:sp>
        <p:nvSpPr>
          <p:cNvPr id="29" name="テキスト ボックス 28">
            <a:extLst>
              <a:ext uri="{FF2B5EF4-FFF2-40B4-BE49-F238E27FC236}">
                <a16:creationId xmlns:a16="http://schemas.microsoft.com/office/drawing/2014/main" id="{54A29E5D-2D3E-B911-7C9F-6A5762AAE068}"/>
              </a:ext>
            </a:extLst>
          </p:cNvPr>
          <p:cNvSpPr txBox="1"/>
          <p:nvPr/>
        </p:nvSpPr>
        <p:spPr>
          <a:xfrm>
            <a:off x="988494" y="3502667"/>
            <a:ext cx="316112" cy="246221"/>
          </a:xfrm>
          <a:prstGeom prst="rect">
            <a:avLst/>
          </a:prstGeom>
          <a:noFill/>
        </p:spPr>
        <p:txBody>
          <a:bodyPr wrap="none" rtlCol="0">
            <a:spAutoFit/>
          </a:bodyPr>
          <a:lstStyle/>
          <a:p>
            <a:r>
              <a:rPr kumimoji="1" lang="en-US" altLang="ja-JP" sz="1000" dirty="0">
                <a:solidFill>
                  <a:srgbClr val="0070C0"/>
                </a:solidFill>
              </a:rPr>
              <a:t>50</a:t>
            </a:r>
            <a:endParaRPr kumimoji="1" lang="ja-JP" altLang="en-US" sz="1000" dirty="0">
              <a:solidFill>
                <a:srgbClr val="0070C0"/>
              </a:solidFill>
            </a:endParaRPr>
          </a:p>
        </p:txBody>
      </p:sp>
      <p:sp>
        <p:nvSpPr>
          <p:cNvPr id="30" name="テキスト ボックス 29">
            <a:extLst>
              <a:ext uri="{FF2B5EF4-FFF2-40B4-BE49-F238E27FC236}">
                <a16:creationId xmlns:a16="http://schemas.microsoft.com/office/drawing/2014/main" id="{9B94669E-24E9-2FC8-0578-0B05333A1B7B}"/>
              </a:ext>
            </a:extLst>
          </p:cNvPr>
          <p:cNvSpPr txBox="1"/>
          <p:nvPr/>
        </p:nvSpPr>
        <p:spPr>
          <a:xfrm>
            <a:off x="988494" y="4787423"/>
            <a:ext cx="316112" cy="246221"/>
          </a:xfrm>
          <a:prstGeom prst="rect">
            <a:avLst/>
          </a:prstGeom>
          <a:noFill/>
        </p:spPr>
        <p:txBody>
          <a:bodyPr wrap="none" rtlCol="0">
            <a:spAutoFit/>
          </a:bodyPr>
          <a:lstStyle/>
          <a:p>
            <a:r>
              <a:rPr kumimoji="1" lang="en-US" altLang="ja-JP" sz="1000" dirty="0">
                <a:solidFill>
                  <a:srgbClr val="0070C0"/>
                </a:solidFill>
              </a:rPr>
              <a:t>20</a:t>
            </a:r>
          </a:p>
        </p:txBody>
      </p:sp>
      <p:sp>
        <p:nvSpPr>
          <p:cNvPr id="31" name="テキスト ボックス 30">
            <a:extLst>
              <a:ext uri="{FF2B5EF4-FFF2-40B4-BE49-F238E27FC236}">
                <a16:creationId xmlns:a16="http://schemas.microsoft.com/office/drawing/2014/main" id="{951790C2-F607-17B6-7FFC-81C9406A4E47}"/>
              </a:ext>
            </a:extLst>
          </p:cNvPr>
          <p:cNvSpPr txBox="1"/>
          <p:nvPr/>
        </p:nvSpPr>
        <p:spPr>
          <a:xfrm>
            <a:off x="5760000" y="6228000"/>
            <a:ext cx="4160113" cy="400110"/>
          </a:xfrm>
          <a:prstGeom prst="rect">
            <a:avLst/>
          </a:prstGeom>
          <a:noFill/>
        </p:spPr>
        <p:txBody>
          <a:bodyPr wrap="none" rtlCol="0">
            <a:spAutoFit/>
          </a:bodyPr>
          <a:lstStyle/>
          <a:p>
            <a:r>
              <a:rPr kumimoji="1" lang="ja-JP" altLang="en-US" sz="1000" dirty="0">
                <a:latin typeface="+mn-ea"/>
              </a:rPr>
              <a:t>＜参照</a:t>
            </a:r>
            <a:r>
              <a:rPr lang="ja-JP" altLang="en-US" sz="1000" dirty="0">
                <a:latin typeface="+mn-ea"/>
              </a:rPr>
              <a:t>＞</a:t>
            </a:r>
            <a:r>
              <a:rPr kumimoji="1" lang="ja-JP" altLang="en-US" sz="1000" dirty="0">
                <a:latin typeface="+mn-ea"/>
              </a:rPr>
              <a:t>・切り花類品目別作付け面積及び出荷量集計統計（統計局）</a:t>
            </a:r>
            <a:endParaRPr lang="en-US" altLang="ja-JP" sz="1000" dirty="0">
              <a:latin typeface="+mn-ea"/>
            </a:endParaRPr>
          </a:p>
          <a:p>
            <a:r>
              <a:rPr kumimoji="1" lang="ja-JP" altLang="en-US" sz="1000" dirty="0">
                <a:latin typeface="+mn-ea"/>
              </a:rPr>
              <a:t>　　　　・輸入植物所別・種類別検査統計（植物防疫所）</a:t>
            </a:r>
            <a:endParaRPr kumimoji="1" lang="en-US" altLang="ja-JP" sz="1000" dirty="0">
              <a:latin typeface="+mn-ea"/>
            </a:endParaRPr>
          </a:p>
        </p:txBody>
      </p:sp>
      <p:sp>
        <p:nvSpPr>
          <p:cNvPr id="32" name="テキスト ボックス 31">
            <a:extLst>
              <a:ext uri="{FF2B5EF4-FFF2-40B4-BE49-F238E27FC236}">
                <a16:creationId xmlns:a16="http://schemas.microsoft.com/office/drawing/2014/main" id="{E6F08CD1-D7C4-07D1-EA94-A9F5DC739B78}"/>
              </a:ext>
            </a:extLst>
          </p:cNvPr>
          <p:cNvSpPr txBox="1"/>
          <p:nvPr/>
        </p:nvSpPr>
        <p:spPr>
          <a:xfrm>
            <a:off x="988494" y="3930919"/>
            <a:ext cx="316112" cy="246221"/>
          </a:xfrm>
          <a:prstGeom prst="rect">
            <a:avLst/>
          </a:prstGeom>
          <a:noFill/>
        </p:spPr>
        <p:txBody>
          <a:bodyPr wrap="none" rtlCol="0">
            <a:spAutoFit/>
          </a:bodyPr>
          <a:lstStyle/>
          <a:p>
            <a:r>
              <a:rPr kumimoji="1" lang="en-US" altLang="ja-JP" sz="1000" dirty="0">
                <a:solidFill>
                  <a:srgbClr val="0070C0"/>
                </a:solidFill>
              </a:rPr>
              <a:t>40</a:t>
            </a:r>
          </a:p>
        </p:txBody>
      </p:sp>
      <p:sp>
        <p:nvSpPr>
          <p:cNvPr id="33" name="テキスト ボックス 32">
            <a:extLst>
              <a:ext uri="{FF2B5EF4-FFF2-40B4-BE49-F238E27FC236}">
                <a16:creationId xmlns:a16="http://schemas.microsoft.com/office/drawing/2014/main" id="{6B3238F5-40F3-337F-727D-43271829016D}"/>
              </a:ext>
            </a:extLst>
          </p:cNvPr>
          <p:cNvSpPr txBox="1"/>
          <p:nvPr/>
        </p:nvSpPr>
        <p:spPr>
          <a:xfrm>
            <a:off x="988494" y="5215675"/>
            <a:ext cx="316112" cy="246221"/>
          </a:xfrm>
          <a:prstGeom prst="rect">
            <a:avLst/>
          </a:prstGeom>
          <a:noFill/>
        </p:spPr>
        <p:txBody>
          <a:bodyPr wrap="none" rtlCol="0">
            <a:spAutoFit/>
          </a:bodyPr>
          <a:lstStyle/>
          <a:p>
            <a:r>
              <a:rPr kumimoji="1" lang="en-US" altLang="ja-JP" sz="1000" dirty="0">
                <a:solidFill>
                  <a:srgbClr val="0070C0"/>
                </a:solidFill>
              </a:rPr>
              <a:t>10</a:t>
            </a:r>
          </a:p>
        </p:txBody>
      </p:sp>
      <p:sp>
        <p:nvSpPr>
          <p:cNvPr id="34" name="テキスト ボックス 33">
            <a:extLst>
              <a:ext uri="{FF2B5EF4-FFF2-40B4-BE49-F238E27FC236}">
                <a16:creationId xmlns:a16="http://schemas.microsoft.com/office/drawing/2014/main" id="{444D72CF-06E2-F44B-D1FF-EF22F71E57D3}"/>
              </a:ext>
            </a:extLst>
          </p:cNvPr>
          <p:cNvSpPr txBox="1"/>
          <p:nvPr/>
        </p:nvSpPr>
        <p:spPr>
          <a:xfrm>
            <a:off x="1054216" y="5643928"/>
            <a:ext cx="250390" cy="246221"/>
          </a:xfrm>
          <a:prstGeom prst="rect">
            <a:avLst/>
          </a:prstGeom>
          <a:noFill/>
        </p:spPr>
        <p:txBody>
          <a:bodyPr wrap="none" rtlCol="0">
            <a:spAutoFit/>
          </a:bodyPr>
          <a:lstStyle/>
          <a:p>
            <a:r>
              <a:rPr kumimoji="1" lang="en-US" altLang="ja-JP" sz="1000" dirty="0">
                <a:solidFill>
                  <a:srgbClr val="0070C0"/>
                </a:solidFill>
              </a:rPr>
              <a:t>0</a:t>
            </a:r>
          </a:p>
        </p:txBody>
      </p:sp>
      <p:sp>
        <p:nvSpPr>
          <p:cNvPr id="35" name="テキスト ボックス 34">
            <a:extLst>
              <a:ext uri="{FF2B5EF4-FFF2-40B4-BE49-F238E27FC236}">
                <a16:creationId xmlns:a16="http://schemas.microsoft.com/office/drawing/2014/main" id="{D318770E-3E94-7CF5-879E-8D9514B530C5}"/>
              </a:ext>
            </a:extLst>
          </p:cNvPr>
          <p:cNvSpPr txBox="1"/>
          <p:nvPr/>
        </p:nvSpPr>
        <p:spPr>
          <a:xfrm>
            <a:off x="8660854" y="5767038"/>
            <a:ext cx="569387" cy="246221"/>
          </a:xfrm>
          <a:prstGeom prst="rect">
            <a:avLst/>
          </a:prstGeom>
          <a:noFill/>
        </p:spPr>
        <p:txBody>
          <a:bodyPr wrap="none" rtlCol="0">
            <a:spAutoFit/>
          </a:bodyPr>
          <a:lstStyle/>
          <a:p>
            <a:r>
              <a:rPr kumimoji="1" lang="ja-JP" altLang="en-US" sz="1000" dirty="0">
                <a:solidFill>
                  <a:schemeClr val="bg1">
                    <a:lumMod val="50000"/>
                  </a:schemeClr>
                </a:solidFill>
              </a:rPr>
              <a:t>（年）</a:t>
            </a:r>
          </a:p>
        </p:txBody>
      </p:sp>
      <p:sp>
        <p:nvSpPr>
          <p:cNvPr id="36" name="テキスト ボックス 35">
            <a:extLst>
              <a:ext uri="{FF2B5EF4-FFF2-40B4-BE49-F238E27FC236}">
                <a16:creationId xmlns:a16="http://schemas.microsoft.com/office/drawing/2014/main" id="{4B04AC8F-F22B-D990-02AD-D96BBD8C50E6}"/>
              </a:ext>
            </a:extLst>
          </p:cNvPr>
          <p:cNvSpPr txBox="1"/>
          <p:nvPr/>
        </p:nvSpPr>
        <p:spPr>
          <a:xfrm>
            <a:off x="1529032"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22.4</a:t>
            </a:r>
            <a:endParaRPr kumimoji="1" lang="ja-JP" altLang="en-US" sz="800" dirty="0"/>
          </a:p>
        </p:txBody>
      </p:sp>
      <p:sp>
        <p:nvSpPr>
          <p:cNvPr id="37" name="テキスト ボックス 36">
            <a:extLst>
              <a:ext uri="{FF2B5EF4-FFF2-40B4-BE49-F238E27FC236}">
                <a16:creationId xmlns:a16="http://schemas.microsoft.com/office/drawing/2014/main" id="{8C4869E4-9DD9-DA73-46F8-7E8BA37B8423}"/>
              </a:ext>
            </a:extLst>
          </p:cNvPr>
          <p:cNvSpPr txBox="1"/>
          <p:nvPr/>
        </p:nvSpPr>
        <p:spPr>
          <a:xfrm>
            <a:off x="2274666"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21.1</a:t>
            </a:r>
            <a:endParaRPr kumimoji="1" lang="ja-JP" altLang="en-US" sz="800" dirty="0"/>
          </a:p>
        </p:txBody>
      </p:sp>
      <p:sp>
        <p:nvSpPr>
          <p:cNvPr id="38" name="テキスト ボックス 37">
            <a:extLst>
              <a:ext uri="{FF2B5EF4-FFF2-40B4-BE49-F238E27FC236}">
                <a16:creationId xmlns:a16="http://schemas.microsoft.com/office/drawing/2014/main" id="{9196C003-0A41-9125-AB88-D857421D74BF}"/>
              </a:ext>
            </a:extLst>
          </p:cNvPr>
          <p:cNvSpPr txBox="1"/>
          <p:nvPr/>
        </p:nvSpPr>
        <p:spPr>
          <a:xfrm>
            <a:off x="3020300"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20.7</a:t>
            </a:r>
            <a:endParaRPr kumimoji="1" lang="ja-JP" altLang="en-US" sz="800" dirty="0"/>
          </a:p>
        </p:txBody>
      </p:sp>
      <p:sp>
        <p:nvSpPr>
          <p:cNvPr id="39" name="テキスト ボックス 38">
            <a:extLst>
              <a:ext uri="{FF2B5EF4-FFF2-40B4-BE49-F238E27FC236}">
                <a16:creationId xmlns:a16="http://schemas.microsoft.com/office/drawing/2014/main" id="{7D1280A1-DD80-4D58-C835-A63E66C8F5BB}"/>
              </a:ext>
            </a:extLst>
          </p:cNvPr>
          <p:cNvSpPr txBox="1"/>
          <p:nvPr/>
        </p:nvSpPr>
        <p:spPr>
          <a:xfrm>
            <a:off x="3765934"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21.1</a:t>
            </a:r>
            <a:endParaRPr kumimoji="1" lang="ja-JP" altLang="en-US" sz="800" dirty="0"/>
          </a:p>
        </p:txBody>
      </p:sp>
      <p:sp>
        <p:nvSpPr>
          <p:cNvPr id="40" name="テキスト ボックス 39">
            <a:extLst>
              <a:ext uri="{FF2B5EF4-FFF2-40B4-BE49-F238E27FC236}">
                <a16:creationId xmlns:a16="http://schemas.microsoft.com/office/drawing/2014/main" id="{88C91DD1-8FD9-C0BC-782B-0B255D546C80}"/>
              </a:ext>
            </a:extLst>
          </p:cNvPr>
          <p:cNvSpPr txBox="1"/>
          <p:nvPr/>
        </p:nvSpPr>
        <p:spPr>
          <a:xfrm>
            <a:off x="4511568"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20.9</a:t>
            </a:r>
            <a:endParaRPr kumimoji="1" lang="ja-JP" altLang="en-US" sz="800" dirty="0"/>
          </a:p>
        </p:txBody>
      </p:sp>
      <p:sp>
        <p:nvSpPr>
          <p:cNvPr id="41" name="テキスト ボックス 40">
            <a:extLst>
              <a:ext uri="{FF2B5EF4-FFF2-40B4-BE49-F238E27FC236}">
                <a16:creationId xmlns:a16="http://schemas.microsoft.com/office/drawing/2014/main" id="{507F9B67-4723-1DCD-4C09-EF9F8CCFA0C2}"/>
              </a:ext>
            </a:extLst>
          </p:cNvPr>
          <p:cNvSpPr txBox="1"/>
          <p:nvPr/>
        </p:nvSpPr>
        <p:spPr>
          <a:xfrm>
            <a:off x="5257202"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21.0</a:t>
            </a:r>
            <a:endParaRPr kumimoji="1" lang="ja-JP" altLang="en-US" sz="800" dirty="0"/>
          </a:p>
        </p:txBody>
      </p:sp>
      <p:sp>
        <p:nvSpPr>
          <p:cNvPr id="42" name="テキスト ボックス 41">
            <a:extLst>
              <a:ext uri="{FF2B5EF4-FFF2-40B4-BE49-F238E27FC236}">
                <a16:creationId xmlns:a16="http://schemas.microsoft.com/office/drawing/2014/main" id="{55D60FE2-CB66-6E8E-762A-DBB2DBD260D1}"/>
              </a:ext>
            </a:extLst>
          </p:cNvPr>
          <p:cNvSpPr txBox="1"/>
          <p:nvPr/>
        </p:nvSpPr>
        <p:spPr>
          <a:xfrm>
            <a:off x="6002836"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20.8</a:t>
            </a:r>
            <a:endParaRPr kumimoji="1" lang="ja-JP" altLang="en-US" sz="800" dirty="0"/>
          </a:p>
        </p:txBody>
      </p:sp>
      <p:sp>
        <p:nvSpPr>
          <p:cNvPr id="43" name="テキスト ボックス 42">
            <a:extLst>
              <a:ext uri="{FF2B5EF4-FFF2-40B4-BE49-F238E27FC236}">
                <a16:creationId xmlns:a16="http://schemas.microsoft.com/office/drawing/2014/main" id="{47AD97EC-D93C-D21B-B94A-B8913FE912D1}"/>
              </a:ext>
            </a:extLst>
          </p:cNvPr>
          <p:cNvSpPr txBox="1"/>
          <p:nvPr/>
        </p:nvSpPr>
        <p:spPr>
          <a:xfrm>
            <a:off x="6748470"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19.0</a:t>
            </a:r>
            <a:endParaRPr kumimoji="1" lang="ja-JP" altLang="en-US" sz="800" dirty="0"/>
          </a:p>
        </p:txBody>
      </p:sp>
      <p:sp>
        <p:nvSpPr>
          <p:cNvPr id="44" name="テキスト ボックス 43">
            <a:extLst>
              <a:ext uri="{FF2B5EF4-FFF2-40B4-BE49-F238E27FC236}">
                <a16:creationId xmlns:a16="http://schemas.microsoft.com/office/drawing/2014/main" id="{43B75B61-04D0-CB12-D575-1E328DCC0A79}"/>
              </a:ext>
            </a:extLst>
          </p:cNvPr>
          <p:cNvSpPr txBox="1"/>
          <p:nvPr/>
        </p:nvSpPr>
        <p:spPr>
          <a:xfrm>
            <a:off x="7494104"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19.5</a:t>
            </a:r>
            <a:endParaRPr kumimoji="1" lang="ja-JP" altLang="en-US" sz="800" dirty="0"/>
          </a:p>
        </p:txBody>
      </p:sp>
      <p:sp>
        <p:nvSpPr>
          <p:cNvPr id="45" name="テキスト ボックス 44">
            <a:extLst>
              <a:ext uri="{FF2B5EF4-FFF2-40B4-BE49-F238E27FC236}">
                <a16:creationId xmlns:a16="http://schemas.microsoft.com/office/drawing/2014/main" id="{DA59FBC1-C260-6C0D-BE67-77ECB682A9E8}"/>
              </a:ext>
            </a:extLst>
          </p:cNvPr>
          <p:cNvSpPr txBox="1"/>
          <p:nvPr/>
        </p:nvSpPr>
        <p:spPr>
          <a:xfrm>
            <a:off x="8239741" y="5443692"/>
            <a:ext cx="252000" cy="144000"/>
          </a:xfrm>
          <a:prstGeom prst="rect">
            <a:avLst/>
          </a:prstGeom>
          <a:solidFill>
            <a:schemeClr val="bg1"/>
          </a:solidFill>
          <a:ln w="3175">
            <a:solidFill>
              <a:schemeClr val="tx1"/>
            </a:solidFill>
          </a:ln>
        </p:spPr>
        <p:txBody>
          <a:bodyPr wrap="none" lIns="0" tIns="0" rIns="0" bIns="0" rtlCol="0" anchor="ctr" anchorCtr="0">
            <a:spAutoFit/>
          </a:bodyPr>
          <a:lstStyle/>
          <a:p>
            <a:pPr algn="ctr"/>
            <a:r>
              <a:rPr kumimoji="1" lang="en-US" altLang="ja-JP" sz="800" dirty="0"/>
              <a:t>19.3</a:t>
            </a:r>
            <a:endParaRPr kumimoji="1" lang="ja-JP" altLang="en-US" sz="800" dirty="0"/>
          </a:p>
        </p:txBody>
      </p:sp>
      <p:sp>
        <p:nvSpPr>
          <p:cNvPr id="46" name="テキスト ボックス 45">
            <a:extLst>
              <a:ext uri="{FF2B5EF4-FFF2-40B4-BE49-F238E27FC236}">
                <a16:creationId xmlns:a16="http://schemas.microsoft.com/office/drawing/2014/main" id="{CC092465-D6AD-5674-C40B-3C4C5507E1BD}"/>
              </a:ext>
            </a:extLst>
          </p:cNvPr>
          <p:cNvSpPr txBox="1"/>
          <p:nvPr/>
        </p:nvSpPr>
        <p:spPr>
          <a:xfrm>
            <a:off x="1542404"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40.7</a:t>
            </a:r>
            <a:endParaRPr kumimoji="1" lang="ja-JP" altLang="en-US" sz="800" dirty="0"/>
          </a:p>
        </p:txBody>
      </p:sp>
      <p:sp>
        <p:nvSpPr>
          <p:cNvPr id="47" name="テキスト ボックス 46">
            <a:extLst>
              <a:ext uri="{FF2B5EF4-FFF2-40B4-BE49-F238E27FC236}">
                <a16:creationId xmlns:a16="http://schemas.microsoft.com/office/drawing/2014/main" id="{BE0B32C6-64DC-EBA5-1A9C-B437B1652246}"/>
              </a:ext>
            </a:extLst>
          </p:cNvPr>
          <p:cNvSpPr txBox="1"/>
          <p:nvPr/>
        </p:nvSpPr>
        <p:spPr>
          <a:xfrm>
            <a:off x="2286345"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a:t>39.5</a:t>
            </a:r>
            <a:endParaRPr kumimoji="1" lang="ja-JP" altLang="en-US" sz="800" dirty="0"/>
          </a:p>
        </p:txBody>
      </p:sp>
      <p:sp>
        <p:nvSpPr>
          <p:cNvPr id="48" name="テキスト ボックス 47">
            <a:extLst>
              <a:ext uri="{FF2B5EF4-FFF2-40B4-BE49-F238E27FC236}">
                <a16:creationId xmlns:a16="http://schemas.microsoft.com/office/drawing/2014/main" id="{3D086452-0E35-E6DC-9E91-DFD37DFC75A9}"/>
              </a:ext>
            </a:extLst>
          </p:cNvPr>
          <p:cNvSpPr txBox="1"/>
          <p:nvPr/>
        </p:nvSpPr>
        <p:spPr>
          <a:xfrm>
            <a:off x="3030286"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38.7</a:t>
            </a:r>
            <a:endParaRPr kumimoji="1" lang="ja-JP" altLang="en-US" sz="800" dirty="0"/>
          </a:p>
        </p:txBody>
      </p:sp>
      <p:sp>
        <p:nvSpPr>
          <p:cNvPr id="49" name="テキスト ボックス 48">
            <a:extLst>
              <a:ext uri="{FF2B5EF4-FFF2-40B4-BE49-F238E27FC236}">
                <a16:creationId xmlns:a16="http://schemas.microsoft.com/office/drawing/2014/main" id="{08A1F946-61C8-EDB4-9F2E-AFA8FE820FA3}"/>
              </a:ext>
            </a:extLst>
          </p:cNvPr>
          <p:cNvSpPr txBox="1"/>
          <p:nvPr/>
        </p:nvSpPr>
        <p:spPr>
          <a:xfrm>
            <a:off x="3774227"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37.8</a:t>
            </a:r>
            <a:endParaRPr kumimoji="1" lang="ja-JP" altLang="en-US" sz="800" dirty="0"/>
          </a:p>
        </p:txBody>
      </p:sp>
      <p:sp>
        <p:nvSpPr>
          <p:cNvPr id="50" name="テキスト ボックス 49">
            <a:extLst>
              <a:ext uri="{FF2B5EF4-FFF2-40B4-BE49-F238E27FC236}">
                <a16:creationId xmlns:a16="http://schemas.microsoft.com/office/drawing/2014/main" id="{80A59E71-02C4-DF6D-F7E6-59DB3C04B5D7}"/>
              </a:ext>
            </a:extLst>
          </p:cNvPr>
          <p:cNvSpPr txBox="1"/>
          <p:nvPr/>
        </p:nvSpPr>
        <p:spPr>
          <a:xfrm>
            <a:off x="4518168"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37.0</a:t>
            </a:r>
            <a:endParaRPr kumimoji="1" lang="ja-JP" altLang="en-US" sz="800" dirty="0"/>
          </a:p>
        </p:txBody>
      </p:sp>
      <p:sp>
        <p:nvSpPr>
          <p:cNvPr id="51" name="テキスト ボックス 50">
            <a:extLst>
              <a:ext uri="{FF2B5EF4-FFF2-40B4-BE49-F238E27FC236}">
                <a16:creationId xmlns:a16="http://schemas.microsoft.com/office/drawing/2014/main" id="{AC7FD641-694C-191B-F025-0F1602E13F09}"/>
              </a:ext>
            </a:extLst>
          </p:cNvPr>
          <p:cNvSpPr txBox="1"/>
          <p:nvPr/>
        </p:nvSpPr>
        <p:spPr>
          <a:xfrm>
            <a:off x="5262109"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35.3</a:t>
            </a:r>
            <a:endParaRPr kumimoji="1" lang="ja-JP" altLang="en-US" sz="800" dirty="0"/>
          </a:p>
        </p:txBody>
      </p:sp>
      <p:sp>
        <p:nvSpPr>
          <p:cNvPr id="52" name="テキスト ボックス 51">
            <a:extLst>
              <a:ext uri="{FF2B5EF4-FFF2-40B4-BE49-F238E27FC236}">
                <a16:creationId xmlns:a16="http://schemas.microsoft.com/office/drawing/2014/main" id="{ADECD2ED-C92C-1D57-8F67-73C2FC0E74C9}"/>
              </a:ext>
            </a:extLst>
          </p:cNvPr>
          <p:cNvSpPr txBox="1"/>
          <p:nvPr/>
        </p:nvSpPr>
        <p:spPr>
          <a:xfrm>
            <a:off x="6006050"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34.8</a:t>
            </a:r>
            <a:endParaRPr kumimoji="1" lang="ja-JP" altLang="en-US" sz="800" dirty="0"/>
          </a:p>
        </p:txBody>
      </p:sp>
      <p:sp>
        <p:nvSpPr>
          <p:cNvPr id="53" name="テキスト ボックス 52">
            <a:extLst>
              <a:ext uri="{FF2B5EF4-FFF2-40B4-BE49-F238E27FC236}">
                <a16:creationId xmlns:a16="http://schemas.microsoft.com/office/drawing/2014/main" id="{D777DB02-7FE9-24B4-9609-3BD52E364031}"/>
              </a:ext>
            </a:extLst>
          </p:cNvPr>
          <p:cNvSpPr txBox="1"/>
          <p:nvPr/>
        </p:nvSpPr>
        <p:spPr>
          <a:xfrm>
            <a:off x="6749991"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32.5</a:t>
            </a:r>
            <a:endParaRPr kumimoji="1" lang="ja-JP" altLang="en-US" sz="800" dirty="0"/>
          </a:p>
        </p:txBody>
      </p:sp>
      <p:sp>
        <p:nvSpPr>
          <p:cNvPr id="54" name="テキスト ボックス 53">
            <a:extLst>
              <a:ext uri="{FF2B5EF4-FFF2-40B4-BE49-F238E27FC236}">
                <a16:creationId xmlns:a16="http://schemas.microsoft.com/office/drawing/2014/main" id="{8C2DD0E8-EB6A-87C0-3F75-06BB63AAA3FA}"/>
              </a:ext>
            </a:extLst>
          </p:cNvPr>
          <p:cNvSpPr txBox="1"/>
          <p:nvPr/>
        </p:nvSpPr>
        <p:spPr>
          <a:xfrm>
            <a:off x="7493932"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32.5</a:t>
            </a:r>
            <a:endParaRPr kumimoji="1" lang="ja-JP" altLang="en-US" sz="800" dirty="0"/>
          </a:p>
        </p:txBody>
      </p:sp>
      <p:sp>
        <p:nvSpPr>
          <p:cNvPr id="55" name="テキスト ボックス 54">
            <a:extLst>
              <a:ext uri="{FF2B5EF4-FFF2-40B4-BE49-F238E27FC236}">
                <a16:creationId xmlns:a16="http://schemas.microsoft.com/office/drawing/2014/main" id="{E186DAAE-97CC-7A28-FCE0-86A429AC4C29}"/>
              </a:ext>
            </a:extLst>
          </p:cNvPr>
          <p:cNvSpPr txBox="1"/>
          <p:nvPr/>
        </p:nvSpPr>
        <p:spPr>
          <a:xfrm>
            <a:off x="8237873" y="4519666"/>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31.4</a:t>
            </a:r>
            <a:endParaRPr kumimoji="1" lang="ja-JP" altLang="en-US" sz="800" dirty="0"/>
          </a:p>
        </p:txBody>
      </p:sp>
      <p:sp>
        <p:nvSpPr>
          <p:cNvPr id="56" name="テキスト ボックス 55">
            <a:extLst>
              <a:ext uri="{FF2B5EF4-FFF2-40B4-BE49-F238E27FC236}">
                <a16:creationId xmlns:a16="http://schemas.microsoft.com/office/drawing/2014/main" id="{B05EF505-8FD0-79A8-5778-16909662C35B}"/>
              </a:ext>
            </a:extLst>
          </p:cNvPr>
          <p:cNvSpPr txBox="1"/>
          <p:nvPr/>
        </p:nvSpPr>
        <p:spPr>
          <a:xfrm>
            <a:off x="1574317" y="2924293"/>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63.0</a:t>
            </a:r>
            <a:endParaRPr kumimoji="1" lang="ja-JP" altLang="en-US" sz="800" dirty="0"/>
          </a:p>
        </p:txBody>
      </p:sp>
      <p:sp>
        <p:nvSpPr>
          <p:cNvPr id="57" name="テキスト ボックス 56">
            <a:extLst>
              <a:ext uri="{FF2B5EF4-FFF2-40B4-BE49-F238E27FC236}">
                <a16:creationId xmlns:a16="http://schemas.microsoft.com/office/drawing/2014/main" id="{C872D1D4-0204-CE5F-9E8E-66A84D73B537}"/>
              </a:ext>
            </a:extLst>
          </p:cNvPr>
          <p:cNvSpPr txBox="1"/>
          <p:nvPr/>
        </p:nvSpPr>
        <p:spPr>
          <a:xfrm>
            <a:off x="2318738" y="2985849"/>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60.6</a:t>
            </a:r>
            <a:endParaRPr kumimoji="1" lang="ja-JP" altLang="en-US" sz="800" dirty="0"/>
          </a:p>
        </p:txBody>
      </p:sp>
      <p:sp>
        <p:nvSpPr>
          <p:cNvPr id="58" name="テキスト ボックス 57">
            <a:extLst>
              <a:ext uri="{FF2B5EF4-FFF2-40B4-BE49-F238E27FC236}">
                <a16:creationId xmlns:a16="http://schemas.microsoft.com/office/drawing/2014/main" id="{1F66DFFA-D6B6-5523-7D33-7EB30AEFEFA3}"/>
              </a:ext>
            </a:extLst>
          </p:cNvPr>
          <p:cNvSpPr txBox="1"/>
          <p:nvPr/>
        </p:nvSpPr>
        <p:spPr>
          <a:xfrm>
            <a:off x="3063159" y="3076859"/>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59.4</a:t>
            </a:r>
            <a:endParaRPr kumimoji="1" lang="ja-JP" altLang="en-US" sz="800" dirty="0"/>
          </a:p>
        </p:txBody>
      </p:sp>
      <p:sp>
        <p:nvSpPr>
          <p:cNvPr id="59" name="テキスト ボックス 58">
            <a:extLst>
              <a:ext uri="{FF2B5EF4-FFF2-40B4-BE49-F238E27FC236}">
                <a16:creationId xmlns:a16="http://schemas.microsoft.com/office/drawing/2014/main" id="{72BEFD5B-9AA2-A0D6-ECF7-18F03CEE93C5}"/>
              </a:ext>
            </a:extLst>
          </p:cNvPr>
          <p:cNvSpPr txBox="1"/>
          <p:nvPr/>
        </p:nvSpPr>
        <p:spPr>
          <a:xfrm>
            <a:off x="3807580" y="3105982"/>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58.9</a:t>
            </a:r>
            <a:endParaRPr kumimoji="1" lang="ja-JP" altLang="en-US" sz="800" dirty="0"/>
          </a:p>
        </p:txBody>
      </p:sp>
      <p:sp>
        <p:nvSpPr>
          <p:cNvPr id="60" name="テキスト ボックス 59">
            <a:extLst>
              <a:ext uri="{FF2B5EF4-FFF2-40B4-BE49-F238E27FC236}">
                <a16:creationId xmlns:a16="http://schemas.microsoft.com/office/drawing/2014/main" id="{AF1241A7-539F-2DF7-283D-C52B9C891959}"/>
              </a:ext>
            </a:extLst>
          </p:cNvPr>
          <p:cNvSpPr txBox="1"/>
          <p:nvPr/>
        </p:nvSpPr>
        <p:spPr>
          <a:xfrm>
            <a:off x="4552001" y="3138249"/>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58.0</a:t>
            </a:r>
            <a:endParaRPr kumimoji="1" lang="ja-JP" altLang="en-US" sz="800" dirty="0"/>
          </a:p>
        </p:txBody>
      </p:sp>
      <p:sp>
        <p:nvSpPr>
          <p:cNvPr id="61" name="テキスト ボックス 60">
            <a:extLst>
              <a:ext uri="{FF2B5EF4-FFF2-40B4-BE49-F238E27FC236}">
                <a16:creationId xmlns:a16="http://schemas.microsoft.com/office/drawing/2014/main" id="{231EE4B1-D643-8E1F-76D4-CEE42FF09973}"/>
              </a:ext>
            </a:extLst>
          </p:cNvPr>
          <p:cNvSpPr txBox="1"/>
          <p:nvPr/>
        </p:nvSpPr>
        <p:spPr>
          <a:xfrm>
            <a:off x="5296422" y="3199804"/>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56.3</a:t>
            </a:r>
            <a:endParaRPr kumimoji="1" lang="ja-JP" altLang="en-US" sz="800" dirty="0"/>
          </a:p>
        </p:txBody>
      </p:sp>
      <p:sp>
        <p:nvSpPr>
          <p:cNvPr id="62" name="テキスト ボックス 61">
            <a:extLst>
              <a:ext uri="{FF2B5EF4-FFF2-40B4-BE49-F238E27FC236}">
                <a16:creationId xmlns:a16="http://schemas.microsoft.com/office/drawing/2014/main" id="{C9568437-399C-E914-93AD-F96BB52B0771}"/>
              </a:ext>
            </a:extLst>
          </p:cNvPr>
          <p:cNvSpPr txBox="1"/>
          <p:nvPr/>
        </p:nvSpPr>
        <p:spPr>
          <a:xfrm>
            <a:off x="6040843" y="3229093"/>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55.6</a:t>
            </a:r>
            <a:endParaRPr kumimoji="1" lang="ja-JP" altLang="en-US" sz="800" dirty="0"/>
          </a:p>
        </p:txBody>
      </p:sp>
      <p:sp>
        <p:nvSpPr>
          <p:cNvPr id="63" name="テキスト ボックス 62">
            <a:extLst>
              <a:ext uri="{FF2B5EF4-FFF2-40B4-BE49-F238E27FC236}">
                <a16:creationId xmlns:a16="http://schemas.microsoft.com/office/drawing/2014/main" id="{E772ED1B-06AA-D051-1999-C31C68A50B99}"/>
              </a:ext>
            </a:extLst>
          </p:cNvPr>
          <p:cNvSpPr txBox="1"/>
          <p:nvPr/>
        </p:nvSpPr>
        <p:spPr>
          <a:xfrm>
            <a:off x="6785264" y="3403495"/>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51.5</a:t>
            </a:r>
            <a:endParaRPr kumimoji="1" lang="ja-JP" altLang="en-US" sz="800" dirty="0"/>
          </a:p>
        </p:txBody>
      </p:sp>
      <p:sp>
        <p:nvSpPr>
          <p:cNvPr id="64" name="テキスト ボックス 63">
            <a:extLst>
              <a:ext uri="{FF2B5EF4-FFF2-40B4-BE49-F238E27FC236}">
                <a16:creationId xmlns:a16="http://schemas.microsoft.com/office/drawing/2014/main" id="{F9C8BBB3-885A-53AF-E6BC-3F8FCC40829E}"/>
              </a:ext>
            </a:extLst>
          </p:cNvPr>
          <p:cNvSpPr txBox="1"/>
          <p:nvPr/>
        </p:nvSpPr>
        <p:spPr>
          <a:xfrm>
            <a:off x="7529685" y="3389256"/>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52.0</a:t>
            </a:r>
            <a:endParaRPr kumimoji="1" lang="ja-JP" altLang="en-US" sz="800" dirty="0"/>
          </a:p>
        </p:txBody>
      </p:sp>
      <p:sp>
        <p:nvSpPr>
          <p:cNvPr id="65" name="テキスト ボックス 64">
            <a:extLst>
              <a:ext uri="{FF2B5EF4-FFF2-40B4-BE49-F238E27FC236}">
                <a16:creationId xmlns:a16="http://schemas.microsoft.com/office/drawing/2014/main" id="{44B437DC-1F18-6390-D7AE-39F5F7A32953}"/>
              </a:ext>
            </a:extLst>
          </p:cNvPr>
          <p:cNvSpPr txBox="1"/>
          <p:nvPr/>
        </p:nvSpPr>
        <p:spPr>
          <a:xfrm>
            <a:off x="8274105" y="3434064"/>
            <a:ext cx="179536" cy="123111"/>
          </a:xfrm>
          <a:prstGeom prst="rect">
            <a:avLst/>
          </a:prstGeom>
          <a:solidFill>
            <a:schemeClr val="bg1"/>
          </a:solidFill>
          <a:ln w="3175">
            <a:noFill/>
            <a:prstDash val="dash"/>
          </a:ln>
        </p:spPr>
        <p:txBody>
          <a:bodyPr wrap="none" lIns="0" tIns="0" rIns="0" bIns="0" rtlCol="0" anchor="ctr" anchorCtr="0">
            <a:spAutoFit/>
          </a:bodyPr>
          <a:lstStyle/>
          <a:p>
            <a:pPr algn="ctr"/>
            <a:r>
              <a:rPr kumimoji="1" lang="en-US" altLang="ja-JP" sz="800" dirty="0"/>
              <a:t>50.7</a:t>
            </a:r>
            <a:endParaRPr kumimoji="1" lang="ja-JP" altLang="en-US" sz="800" dirty="0"/>
          </a:p>
        </p:txBody>
      </p:sp>
    </p:spTree>
    <p:extLst>
      <p:ext uri="{BB962C8B-B14F-4D97-AF65-F5344CB8AC3E}">
        <p14:creationId xmlns:p14="http://schemas.microsoft.com/office/powerpoint/2010/main" val="169574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5C285438-6C51-FB59-8304-94B6F4CAADFE}"/>
              </a:ext>
            </a:extLst>
          </p:cNvPr>
          <p:cNvSpPr>
            <a:spLocks noGrp="1"/>
          </p:cNvSpPr>
          <p:nvPr>
            <p:ph type="title"/>
          </p:nvPr>
        </p:nvSpPr>
        <p:spPr>
          <a:xfrm>
            <a:off x="0" y="83778"/>
            <a:ext cx="9906000" cy="395110"/>
          </a:xfrm>
        </p:spPr>
        <p:txBody>
          <a:bodyPr>
            <a:normAutofit/>
          </a:bodyPr>
          <a:lstStyle/>
          <a:p>
            <a:r>
              <a:rPr kumimoji="1" lang="en-US" altLang="ja-JP" sz="2000" b="1" dirty="0"/>
              <a:t>Ⅰ</a:t>
            </a:r>
            <a:r>
              <a:rPr kumimoji="1" lang="ja-JP" altLang="en-US" sz="2000" b="1" dirty="0"/>
              <a:t>　</a:t>
            </a:r>
            <a:r>
              <a:rPr kumimoji="1" lang="ja-JP" altLang="en-US" sz="20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現状と課題</a:t>
            </a:r>
            <a:endParaRPr kumimoji="1" lang="ja-JP" altLang="en-US" sz="2000" b="1" dirty="0"/>
          </a:p>
        </p:txBody>
      </p:sp>
      <p:sp>
        <p:nvSpPr>
          <p:cNvPr id="7" name="コンテンツ プレースホルダー 2">
            <a:extLst>
              <a:ext uri="{FF2B5EF4-FFF2-40B4-BE49-F238E27FC236}">
                <a16:creationId xmlns:a16="http://schemas.microsoft.com/office/drawing/2014/main" id="{2A7607F3-49E7-2A5F-944D-38743E966400}"/>
              </a:ext>
            </a:extLst>
          </p:cNvPr>
          <p:cNvSpPr>
            <a:spLocks noGrp="1"/>
          </p:cNvSpPr>
          <p:nvPr>
            <p:ph idx="1"/>
          </p:nvPr>
        </p:nvSpPr>
        <p:spPr>
          <a:xfrm>
            <a:off x="309600" y="1116000"/>
            <a:ext cx="9266295" cy="1418469"/>
          </a:xfrm>
        </p:spPr>
        <p:txBody>
          <a:bodyPr>
            <a:noAutofit/>
          </a:bodyPr>
          <a:lstStyle/>
          <a:p>
            <a:pPr>
              <a:lnSpc>
                <a:spcPts val="2200"/>
              </a:lnSpc>
              <a:spcBef>
                <a:spcPts val="1200"/>
              </a:spcBef>
              <a:buFont typeface="Wingdings" panose="05000000000000000000" pitchFamily="2" charset="2"/>
              <a:buChar char="Ø"/>
            </a:pPr>
            <a:r>
              <a:rPr lang="ja-JP" altLang="en-US" sz="1600" dirty="0">
                <a:latin typeface="+mn-ea"/>
              </a:rPr>
              <a:t>花きは卸売市場の経由率が７０％台と非常に高く、他の農・水産物に比べて流通における卸売市場の役割は大きい。</a:t>
            </a:r>
            <a:endParaRPr lang="en-US" altLang="ja-JP" sz="1600" dirty="0">
              <a:latin typeface="+mn-ea"/>
            </a:endParaRPr>
          </a:p>
        </p:txBody>
      </p:sp>
      <p:sp>
        <p:nvSpPr>
          <p:cNvPr id="8" name="タイトル 1">
            <a:extLst>
              <a:ext uri="{FF2B5EF4-FFF2-40B4-BE49-F238E27FC236}">
                <a16:creationId xmlns:a16="http://schemas.microsoft.com/office/drawing/2014/main" id="{33F86B9B-4FF4-3B93-F3D9-0567798D7DFA}"/>
              </a:ext>
            </a:extLst>
          </p:cNvPr>
          <p:cNvSpPr txBox="1">
            <a:spLocks/>
          </p:cNvSpPr>
          <p:nvPr/>
        </p:nvSpPr>
        <p:spPr>
          <a:xfrm>
            <a:off x="34145" y="576224"/>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Ⅰ-</a:t>
            </a:r>
            <a:r>
              <a:rPr lang="ja-JP" altLang="en-US" sz="1800" dirty="0"/>
              <a:t>２　花き流通の現状</a:t>
            </a:r>
          </a:p>
        </p:txBody>
      </p:sp>
      <p:sp>
        <p:nvSpPr>
          <p:cNvPr id="10" name="正方形/長方形 9">
            <a:extLst>
              <a:ext uri="{FF2B5EF4-FFF2-40B4-BE49-F238E27FC236}">
                <a16:creationId xmlns:a16="http://schemas.microsoft.com/office/drawing/2014/main" id="{F65EFF0C-E3D5-A182-2E25-36340A6591EE}"/>
              </a:ext>
            </a:extLst>
          </p:cNvPr>
          <p:cNvSpPr/>
          <p:nvPr/>
        </p:nvSpPr>
        <p:spPr>
          <a:xfrm>
            <a:off x="1021409" y="3713873"/>
            <a:ext cx="747617" cy="163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sp>
        <p:nvSpPr>
          <p:cNvPr id="11" name="テキスト ボックス 10">
            <a:extLst>
              <a:ext uri="{FF2B5EF4-FFF2-40B4-BE49-F238E27FC236}">
                <a16:creationId xmlns:a16="http://schemas.microsoft.com/office/drawing/2014/main" id="{89F72018-D6C3-FCCD-56BD-FF6D97CCB60F}"/>
              </a:ext>
            </a:extLst>
          </p:cNvPr>
          <p:cNvSpPr txBox="1"/>
          <p:nvPr/>
        </p:nvSpPr>
        <p:spPr>
          <a:xfrm>
            <a:off x="5490177" y="6228000"/>
            <a:ext cx="4233851" cy="246221"/>
          </a:xfrm>
          <a:prstGeom prst="rect">
            <a:avLst/>
          </a:prstGeom>
          <a:noFill/>
        </p:spPr>
        <p:txBody>
          <a:bodyPr wrap="none" rtlCol="0">
            <a:spAutoFit/>
          </a:bodyPr>
          <a:lstStyle/>
          <a:p>
            <a:r>
              <a:rPr kumimoji="1" lang="ja-JP" altLang="en-US" sz="1000" dirty="0">
                <a:latin typeface="+mn-ea"/>
              </a:rPr>
              <a:t>＜参照</a:t>
            </a:r>
            <a:r>
              <a:rPr lang="ja-JP" altLang="en-US" sz="1000" dirty="0">
                <a:latin typeface="+mn-ea"/>
              </a:rPr>
              <a:t>＞</a:t>
            </a:r>
            <a:r>
              <a:rPr kumimoji="1" lang="ja-JP" altLang="en-US" sz="1000" dirty="0">
                <a:latin typeface="+mn-ea"/>
              </a:rPr>
              <a:t>・令和３年度 卸売市場データ集（農林水産省 令和４年８月）</a:t>
            </a:r>
            <a:endParaRPr kumimoji="1" lang="en-US" altLang="ja-JP" sz="1000" dirty="0">
              <a:latin typeface="+mn-ea"/>
            </a:endParaRPr>
          </a:p>
        </p:txBody>
      </p:sp>
      <p:sp>
        <p:nvSpPr>
          <p:cNvPr id="12" name="テキスト ボックス 11">
            <a:extLst>
              <a:ext uri="{FF2B5EF4-FFF2-40B4-BE49-F238E27FC236}">
                <a16:creationId xmlns:a16="http://schemas.microsoft.com/office/drawing/2014/main" id="{80061419-0DA1-B744-4138-C11B5836E4AF}"/>
              </a:ext>
            </a:extLst>
          </p:cNvPr>
          <p:cNvSpPr txBox="1"/>
          <p:nvPr/>
        </p:nvSpPr>
        <p:spPr>
          <a:xfrm>
            <a:off x="8443445" y="5742000"/>
            <a:ext cx="697627" cy="246221"/>
          </a:xfrm>
          <a:prstGeom prst="rect">
            <a:avLst/>
          </a:prstGeom>
          <a:noFill/>
        </p:spPr>
        <p:txBody>
          <a:bodyPr wrap="none" rtlCol="0">
            <a:spAutoFit/>
          </a:bodyPr>
          <a:lstStyle/>
          <a:p>
            <a:r>
              <a:rPr kumimoji="1" lang="ja-JP" altLang="en-US" sz="1000" dirty="0"/>
              <a:t>（年度）</a:t>
            </a:r>
          </a:p>
        </p:txBody>
      </p:sp>
      <p:pic>
        <p:nvPicPr>
          <p:cNvPr id="2" name="図 1">
            <a:extLst>
              <a:ext uri="{FF2B5EF4-FFF2-40B4-BE49-F238E27FC236}">
                <a16:creationId xmlns:a16="http://schemas.microsoft.com/office/drawing/2014/main" id="{2B1C1CF4-08D4-46F8-8A50-854AB86CE1AD}"/>
              </a:ext>
            </a:extLst>
          </p:cNvPr>
          <p:cNvPicPr>
            <a:picLocks noChangeAspect="1"/>
          </p:cNvPicPr>
          <p:nvPr/>
        </p:nvPicPr>
        <p:blipFill>
          <a:blip r:embed="rId3"/>
          <a:stretch>
            <a:fillRect/>
          </a:stretch>
        </p:blipFill>
        <p:spPr>
          <a:xfrm>
            <a:off x="898139" y="1567057"/>
            <a:ext cx="7986452" cy="4298053"/>
          </a:xfrm>
          <a:prstGeom prst="rect">
            <a:avLst/>
          </a:prstGeom>
        </p:spPr>
      </p:pic>
    </p:spTree>
    <p:extLst>
      <p:ext uri="{BB962C8B-B14F-4D97-AF65-F5344CB8AC3E}">
        <p14:creationId xmlns:p14="http://schemas.microsoft.com/office/powerpoint/2010/main" val="2522684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a:extLst>
              <a:ext uri="{FF2B5EF4-FFF2-40B4-BE49-F238E27FC236}">
                <a16:creationId xmlns:a16="http://schemas.microsoft.com/office/drawing/2014/main" id="{1B41123B-5A3D-D875-BFA5-17CE4E3112AD}"/>
              </a:ext>
            </a:extLst>
          </p:cNvPr>
          <p:cNvSpPr>
            <a:spLocks noGrp="1"/>
          </p:cNvSpPr>
          <p:nvPr>
            <p:ph type="title"/>
          </p:nvPr>
        </p:nvSpPr>
        <p:spPr>
          <a:xfrm>
            <a:off x="0" y="83778"/>
            <a:ext cx="9906000" cy="395110"/>
          </a:xfrm>
        </p:spPr>
        <p:txBody>
          <a:bodyPr>
            <a:normAutofit/>
          </a:bodyPr>
          <a:lstStyle/>
          <a:p>
            <a:r>
              <a:rPr kumimoji="1" lang="en-US" altLang="ja-JP" sz="2000" b="1" dirty="0"/>
              <a:t>Ⅰ</a:t>
            </a:r>
            <a:r>
              <a:rPr kumimoji="1" lang="ja-JP" altLang="en-US" sz="2000" b="1" dirty="0"/>
              <a:t>　</a:t>
            </a:r>
            <a:r>
              <a:rPr kumimoji="1" lang="ja-JP" altLang="en-US" sz="20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現状と課題</a:t>
            </a:r>
            <a:endParaRPr kumimoji="1" lang="ja-JP" altLang="en-US" sz="2000" b="1" dirty="0"/>
          </a:p>
        </p:txBody>
      </p:sp>
      <p:sp>
        <p:nvSpPr>
          <p:cNvPr id="17" name="コンテンツ プレースホルダー 2">
            <a:extLst>
              <a:ext uri="{FF2B5EF4-FFF2-40B4-BE49-F238E27FC236}">
                <a16:creationId xmlns:a16="http://schemas.microsoft.com/office/drawing/2014/main" id="{AC71A05A-3499-E914-B252-CC1EAACD75F4}"/>
              </a:ext>
            </a:extLst>
          </p:cNvPr>
          <p:cNvSpPr>
            <a:spLocks noGrp="1"/>
          </p:cNvSpPr>
          <p:nvPr>
            <p:ph idx="1"/>
          </p:nvPr>
        </p:nvSpPr>
        <p:spPr>
          <a:xfrm>
            <a:off x="309600" y="1116000"/>
            <a:ext cx="9266295" cy="2826334"/>
          </a:xfrm>
        </p:spPr>
        <p:txBody>
          <a:bodyPr>
            <a:noAutofit/>
          </a:bodyPr>
          <a:lstStyle/>
          <a:p>
            <a:pPr>
              <a:lnSpc>
                <a:spcPts val="2200"/>
              </a:lnSpc>
              <a:spcBef>
                <a:spcPts val="1200"/>
              </a:spcBef>
              <a:buFont typeface="Wingdings" panose="05000000000000000000" pitchFamily="2" charset="2"/>
              <a:buChar char="Ø"/>
            </a:pPr>
            <a:r>
              <a:rPr lang="ja-JP" altLang="en-US" sz="1600" dirty="0">
                <a:latin typeface="+mn-ea"/>
              </a:rPr>
              <a:t>２０２２年において当市場は、「都道府県別」、「卸売市場別」いずれにおいても全国２位となっている。</a:t>
            </a:r>
            <a:endParaRPr lang="en-US" altLang="ja-JP" sz="1600" dirty="0">
              <a:latin typeface="+mn-ea"/>
            </a:endParaRPr>
          </a:p>
          <a:p>
            <a:pPr>
              <a:lnSpc>
                <a:spcPts val="2200"/>
              </a:lnSpc>
              <a:spcBef>
                <a:spcPts val="1200"/>
              </a:spcBef>
              <a:buFont typeface="Wingdings" panose="05000000000000000000" pitchFamily="2" charset="2"/>
              <a:buChar char="Ø"/>
            </a:pPr>
            <a:r>
              <a:rPr lang="ja-JP" altLang="en-US" sz="1600" dirty="0">
                <a:latin typeface="+mn-ea"/>
              </a:rPr>
              <a:t>市場取扱高でみると、１位の大田市場は５６０．２億円、２位の当市場は２９３．４億円、２市場の合計８５３．６億円は、全国の市場合計３，６４５億円の２３．４％を占めており、国内の二大市場として花き産業を支えている。</a:t>
            </a:r>
            <a:endParaRPr lang="en-US" altLang="ja-JP" sz="1600" dirty="0">
              <a:latin typeface="+mn-ea"/>
            </a:endParaRPr>
          </a:p>
        </p:txBody>
      </p:sp>
      <p:sp>
        <p:nvSpPr>
          <p:cNvPr id="18" name="正方形/長方形 17">
            <a:extLst>
              <a:ext uri="{FF2B5EF4-FFF2-40B4-BE49-F238E27FC236}">
                <a16:creationId xmlns:a16="http://schemas.microsoft.com/office/drawing/2014/main" id="{5288FA84-4CB4-8A86-54C2-C9E77863A5A8}"/>
              </a:ext>
            </a:extLst>
          </p:cNvPr>
          <p:cNvSpPr/>
          <p:nvPr/>
        </p:nvSpPr>
        <p:spPr>
          <a:xfrm>
            <a:off x="231810" y="3917214"/>
            <a:ext cx="925830" cy="2662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endParaRPr>
          </a:p>
        </p:txBody>
      </p:sp>
      <p:sp>
        <p:nvSpPr>
          <p:cNvPr id="19" name="正方形/長方形 18">
            <a:extLst>
              <a:ext uri="{FF2B5EF4-FFF2-40B4-BE49-F238E27FC236}">
                <a16:creationId xmlns:a16="http://schemas.microsoft.com/office/drawing/2014/main" id="{4027BFB8-34A1-0750-F96E-6054148AB21F}"/>
              </a:ext>
            </a:extLst>
          </p:cNvPr>
          <p:cNvSpPr/>
          <p:nvPr/>
        </p:nvSpPr>
        <p:spPr>
          <a:xfrm>
            <a:off x="1021409" y="4193135"/>
            <a:ext cx="747617" cy="163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sp>
        <p:nvSpPr>
          <p:cNvPr id="20" name="タイトル 1">
            <a:extLst>
              <a:ext uri="{FF2B5EF4-FFF2-40B4-BE49-F238E27FC236}">
                <a16:creationId xmlns:a16="http://schemas.microsoft.com/office/drawing/2014/main" id="{05CCE6E8-C5E4-0D5B-4435-C84E5CE4C40F}"/>
              </a:ext>
            </a:extLst>
          </p:cNvPr>
          <p:cNvSpPr txBox="1">
            <a:spLocks/>
          </p:cNvSpPr>
          <p:nvPr/>
        </p:nvSpPr>
        <p:spPr>
          <a:xfrm>
            <a:off x="34145" y="576224"/>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Ⅰ-</a:t>
            </a:r>
            <a:r>
              <a:rPr lang="ja-JP" altLang="en-US" sz="1800" dirty="0"/>
              <a:t>３　当市場の取扱高と国内の位置付け</a:t>
            </a:r>
          </a:p>
        </p:txBody>
      </p:sp>
      <p:graphicFrame>
        <p:nvGraphicFramePr>
          <p:cNvPr id="21" name="表 20">
            <a:extLst>
              <a:ext uri="{FF2B5EF4-FFF2-40B4-BE49-F238E27FC236}">
                <a16:creationId xmlns:a16="http://schemas.microsoft.com/office/drawing/2014/main" id="{6C238FFD-2D08-D621-C687-A6A174EA66AF}"/>
              </a:ext>
            </a:extLst>
          </p:cNvPr>
          <p:cNvGraphicFramePr>
            <a:graphicFrameLocks noGrp="1"/>
          </p:cNvGraphicFramePr>
          <p:nvPr>
            <p:extLst>
              <p:ext uri="{D42A27DB-BD31-4B8C-83A1-F6EECF244321}">
                <p14:modId xmlns:p14="http://schemas.microsoft.com/office/powerpoint/2010/main" val="3093209860"/>
              </p:ext>
            </p:extLst>
          </p:nvPr>
        </p:nvGraphicFramePr>
        <p:xfrm>
          <a:off x="3346186" y="4183509"/>
          <a:ext cx="6042099" cy="1535430"/>
        </p:xfrm>
        <a:graphic>
          <a:graphicData uri="http://schemas.openxmlformats.org/drawingml/2006/table">
            <a:tbl>
              <a:tblPr>
                <a:tableStyleId>{5C22544A-7EE6-4342-B048-85BDC9FD1C3A}</a:tableStyleId>
              </a:tblPr>
              <a:tblGrid>
                <a:gridCol w="508392">
                  <a:extLst>
                    <a:ext uri="{9D8B030D-6E8A-4147-A177-3AD203B41FA5}">
                      <a16:colId xmlns:a16="http://schemas.microsoft.com/office/drawing/2014/main" val="150136643"/>
                    </a:ext>
                  </a:extLst>
                </a:gridCol>
                <a:gridCol w="2364663">
                  <a:extLst>
                    <a:ext uri="{9D8B030D-6E8A-4147-A177-3AD203B41FA5}">
                      <a16:colId xmlns:a16="http://schemas.microsoft.com/office/drawing/2014/main" val="2199996652"/>
                    </a:ext>
                  </a:extLst>
                </a:gridCol>
                <a:gridCol w="600659">
                  <a:extLst>
                    <a:ext uri="{9D8B030D-6E8A-4147-A177-3AD203B41FA5}">
                      <a16:colId xmlns:a16="http://schemas.microsoft.com/office/drawing/2014/main" val="2270137078"/>
                    </a:ext>
                  </a:extLst>
                </a:gridCol>
                <a:gridCol w="647700">
                  <a:extLst>
                    <a:ext uri="{9D8B030D-6E8A-4147-A177-3AD203B41FA5}">
                      <a16:colId xmlns:a16="http://schemas.microsoft.com/office/drawing/2014/main" val="3011796037"/>
                    </a:ext>
                  </a:extLst>
                </a:gridCol>
                <a:gridCol w="787400">
                  <a:extLst>
                    <a:ext uri="{9D8B030D-6E8A-4147-A177-3AD203B41FA5}">
                      <a16:colId xmlns:a16="http://schemas.microsoft.com/office/drawing/2014/main" val="3712798041"/>
                    </a:ext>
                  </a:extLst>
                </a:gridCol>
                <a:gridCol w="1133285">
                  <a:extLst>
                    <a:ext uri="{9D8B030D-6E8A-4147-A177-3AD203B41FA5}">
                      <a16:colId xmlns:a16="http://schemas.microsoft.com/office/drawing/2014/main" val="4072730920"/>
                    </a:ext>
                  </a:extLst>
                </a:gridCol>
              </a:tblGrid>
              <a:tr h="238125">
                <a:tc>
                  <a:txBody>
                    <a:bodyPr/>
                    <a:lstStyle/>
                    <a:p>
                      <a:pPr algn="ctr" fontAlgn="ctr"/>
                      <a:r>
                        <a:rPr lang="ja-JP" altLang="en-US" sz="1100" u="none" strike="noStrike" dirty="0">
                          <a:effectLst/>
                        </a:rPr>
                        <a:t>順位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市場名</a:t>
                      </a: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地域</a:t>
                      </a: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u="none" strike="noStrike" dirty="0">
                          <a:effectLst/>
                        </a:rPr>
                        <a:t>取扱高</a:t>
                      </a:r>
                      <a:endParaRPr lang="en-US" altLang="ja-JP" sz="1100" u="none" strike="noStrike" dirty="0">
                        <a:effectLst/>
                      </a:endParaRPr>
                    </a:p>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（億円）</a:t>
                      </a: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u="none" strike="noStrike" dirty="0">
                          <a:effectLst/>
                        </a:rPr>
                        <a:t>全国シェア</a:t>
                      </a:r>
                      <a:endParaRPr lang="en-US" altLang="ja-JP" sz="1100" u="none" strike="noStrike" dirty="0">
                        <a:effectLst/>
                      </a:endParaRPr>
                    </a:p>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都道府県シェア（％）</a:t>
                      </a:r>
                    </a:p>
                  </a:txBody>
                  <a:tcPr marL="9525" marR="9525" marT="9525" marB="0" anchor="ctr">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8096515"/>
                  </a:ext>
                </a:extLst>
              </a:tr>
              <a:tr h="238125">
                <a:tc>
                  <a:txBody>
                    <a:bodyPr/>
                    <a:lstStyle/>
                    <a:p>
                      <a:pPr algn="r" fontAlgn="ctr"/>
                      <a:r>
                        <a:rPr lang="en-US" altLang="ja-JP" sz="1100" u="none" strike="noStrike" dirty="0">
                          <a:effectLst/>
                        </a:rPr>
                        <a:t>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T w="9525" cap="flat" cmpd="sng" algn="ctr">
                      <a:solidFill>
                        <a:schemeClr val="tx1"/>
                      </a:solidFill>
                      <a:prstDash val="solid"/>
                      <a:round/>
                      <a:headEnd type="none" w="med" len="med"/>
                      <a:tailEnd type="none" w="med" len="med"/>
                    </a:lnT>
                    <a:solidFill>
                      <a:schemeClr val="bg1"/>
                    </a:solidFill>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東京都中央卸売市場大田市場</a:t>
                      </a:r>
                    </a:p>
                  </a:txBody>
                  <a:tcPr marL="9525" marR="9525" marT="9525" marB="0" anchor="ctr">
                    <a:lnT w="9525" cap="flat" cmpd="sng" algn="ctr">
                      <a:solidFill>
                        <a:schemeClr val="tx1"/>
                      </a:solidFill>
                      <a:prstDash val="solid"/>
                      <a:round/>
                      <a:headEnd type="none" w="med" len="med"/>
                      <a:tailEnd type="none" w="med" len="med"/>
                    </a:lnT>
                    <a:solidFill>
                      <a:schemeClr val="bg1"/>
                    </a:solidFill>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大田区</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T w="9525" cap="flat" cmpd="sng" algn="ctr">
                      <a:solidFill>
                        <a:schemeClr val="tx1"/>
                      </a:solidFill>
                      <a:prstDash val="solid"/>
                      <a:round/>
                      <a:headEnd type="none" w="med" len="med"/>
                      <a:tailEnd type="none" w="med" len="med"/>
                    </a:lnT>
                    <a:solidFill>
                      <a:schemeClr val="bg1"/>
                    </a:solidFill>
                  </a:tcPr>
                </a:tc>
                <a:tc>
                  <a:txBody>
                    <a:bodyPr/>
                    <a:lstStyle/>
                    <a:p>
                      <a:pPr algn="r" fontAlgn="ctr"/>
                      <a:r>
                        <a:rPr lang="en-US" altLang="ja-JP" sz="1100" u="none" strike="noStrike" dirty="0">
                          <a:effectLst/>
                        </a:rPr>
                        <a:t>560.2</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T w="9525" cap="flat" cmpd="sng" algn="ctr">
                      <a:solidFill>
                        <a:schemeClr val="tx1"/>
                      </a:solidFill>
                      <a:prstDash val="solid"/>
                      <a:round/>
                      <a:headEnd type="none" w="med" len="med"/>
                      <a:tailEnd type="none" w="med" len="med"/>
                    </a:lnT>
                    <a:solidFill>
                      <a:schemeClr val="bg1"/>
                    </a:solidFill>
                  </a:tcPr>
                </a:tc>
                <a:tc>
                  <a:txBody>
                    <a:bodyPr/>
                    <a:lstStyle/>
                    <a:p>
                      <a:pPr algn="r" fontAlgn="ctr"/>
                      <a:r>
                        <a:rPr lang="en-US" altLang="ja-JP" sz="1100" u="none" strike="noStrike" dirty="0">
                          <a:effectLst/>
                        </a:rPr>
                        <a:t>15.4</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T w="9525" cap="flat" cmpd="sng" algn="ctr">
                      <a:solidFill>
                        <a:schemeClr val="tx1"/>
                      </a:solidFill>
                      <a:prstDash val="solid"/>
                      <a:round/>
                      <a:headEnd type="none" w="med" len="med"/>
                      <a:tailEnd type="none" w="med" len="med"/>
                    </a:lnT>
                    <a:solidFill>
                      <a:schemeClr val="bg1"/>
                    </a:solidFill>
                  </a:tcPr>
                </a:tc>
                <a:tc>
                  <a:txBody>
                    <a:bodyPr/>
                    <a:lstStyle/>
                    <a:p>
                      <a:pPr marL="0" algn="r" defTabSz="914400" rtl="0" eaLnBrk="1" fontAlgn="ctr" latinLnBrk="0" hangingPunct="1"/>
                      <a:r>
                        <a:rPr kumimoji="1" lang="en-US" altLang="ja-JP" sz="1100" u="none" strike="noStrike" kern="1200" dirty="0">
                          <a:solidFill>
                            <a:schemeClr val="dk1"/>
                          </a:solidFill>
                          <a:effectLst/>
                          <a:latin typeface="+mn-lt"/>
                          <a:ea typeface="+mn-ea"/>
                          <a:cs typeface="+mn-cs"/>
                        </a:rPr>
                        <a:t>58.9</a:t>
                      </a:r>
                    </a:p>
                  </a:txBody>
                  <a:tcPr marL="9525" marR="9525" marT="9525" marB="0" anchor="ctr">
                    <a:lnT w="952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961455247"/>
                  </a:ext>
                </a:extLst>
              </a:tr>
              <a:tr h="238125">
                <a:tc>
                  <a:txBody>
                    <a:bodyPr/>
                    <a:lstStyle/>
                    <a:p>
                      <a:pPr algn="r" fontAlgn="ctr"/>
                      <a:r>
                        <a:rPr lang="en-US" altLang="ja-JP" sz="1100" b="1" u="none" strike="noStrike" dirty="0">
                          <a:solidFill>
                            <a:srgbClr val="FF0000"/>
                          </a:solidFill>
                          <a:effectLst/>
                        </a:rPr>
                        <a:t>2</a:t>
                      </a:r>
                      <a:endParaRPr lang="en-US" altLang="ja-JP"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l" fontAlgn="ctr"/>
                      <a:r>
                        <a:rPr lang="ja-JP" altLang="en-US" sz="1100" b="1" u="none" strike="noStrike" dirty="0">
                          <a:solidFill>
                            <a:srgbClr val="FF0000"/>
                          </a:solidFill>
                          <a:effectLst/>
                        </a:rPr>
                        <a:t>大阪鶴見花き地方卸売市場</a:t>
                      </a:r>
                      <a:endParaRPr lang="ja-JP" altLang="en-US"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l" fontAlgn="ctr"/>
                      <a:r>
                        <a:rPr lang="ja-JP" altLang="en-US" sz="1100" b="1" i="0" u="none" strike="noStrike" dirty="0">
                          <a:solidFill>
                            <a:srgbClr val="FF0000"/>
                          </a:solidFill>
                          <a:effectLst/>
                          <a:latin typeface="游ゴシック" panose="020B0400000000000000" pitchFamily="50" charset="-128"/>
                          <a:ea typeface="游ゴシック" panose="020B0400000000000000" pitchFamily="50" charset="-128"/>
                        </a:rPr>
                        <a:t>大阪市</a:t>
                      </a:r>
                      <a:endParaRPr lang="en-US" altLang="ja-JP"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r" fontAlgn="ctr"/>
                      <a:r>
                        <a:rPr lang="en-US" altLang="ja-JP" sz="1100" b="1" u="none" strike="noStrike" dirty="0">
                          <a:solidFill>
                            <a:srgbClr val="FF0000"/>
                          </a:solidFill>
                          <a:effectLst/>
                        </a:rPr>
                        <a:t>293.4</a:t>
                      </a:r>
                      <a:endParaRPr lang="en-US" altLang="ja-JP"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r" fontAlgn="ctr"/>
                      <a:r>
                        <a:rPr lang="en-US" altLang="ja-JP" sz="1100" b="1" u="none" strike="noStrike" dirty="0">
                          <a:solidFill>
                            <a:srgbClr val="FF0000"/>
                          </a:solidFill>
                          <a:effectLst/>
                        </a:rPr>
                        <a:t>8.0</a:t>
                      </a:r>
                      <a:endParaRPr lang="en-US" altLang="ja-JP"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marL="0" algn="r" defTabSz="914400" rtl="0" eaLnBrk="1" fontAlgn="ctr" latinLnBrk="0" hangingPunct="1"/>
                      <a:r>
                        <a:rPr kumimoji="1" lang="en-US" altLang="ja-JP" sz="1100" b="1" u="none" strike="noStrike" kern="1200" dirty="0">
                          <a:solidFill>
                            <a:srgbClr val="FF0000"/>
                          </a:solidFill>
                          <a:effectLst/>
                          <a:latin typeface="+mn-lt"/>
                          <a:ea typeface="+mn-ea"/>
                          <a:cs typeface="+mn-cs"/>
                        </a:rPr>
                        <a:t>62.1</a:t>
                      </a:r>
                    </a:p>
                  </a:txBody>
                  <a:tcPr marL="9525" marR="9525" marT="9525" marB="0" anchor="ctr">
                    <a:solidFill>
                      <a:schemeClr val="bg1"/>
                    </a:solidFill>
                  </a:tcPr>
                </a:tc>
                <a:extLst>
                  <a:ext uri="{0D108BD9-81ED-4DB2-BD59-A6C34878D82A}">
                    <a16:rowId xmlns:a16="http://schemas.microsoft.com/office/drawing/2014/main" val="3760218867"/>
                  </a:ext>
                </a:extLst>
              </a:tr>
              <a:tr h="238125">
                <a:tc>
                  <a:txBody>
                    <a:bodyPr/>
                    <a:lstStyle/>
                    <a:p>
                      <a:pPr algn="r" fontAlgn="ctr"/>
                      <a:r>
                        <a:rPr lang="en-US" altLang="ja-JP" sz="1100" u="none" strike="noStrike" dirty="0">
                          <a:effectLst/>
                        </a:rPr>
                        <a:t>3</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l" fontAlgn="ctr"/>
                      <a:r>
                        <a:rPr lang="ja-JP" altLang="en-US" sz="1100" u="none" strike="noStrike" dirty="0">
                          <a:effectLst/>
                        </a:rPr>
                        <a:t>愛知豊明花き地方卸売市場</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豊明市</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r" fontAlgn="ctr"/>
                      <a:r>
                        <a:rPr lang="en-US" altLang="ja-JP" sz="1100" u="none" strike="noStrike" dirty="0">
                          <a:effectLst/>
                        </a:rPr>
                        <a:t>149.5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r" fontAlgn="ctr"/>
                      <a:r>
                        <a:rPr lang="en-US" altLang="ja-JP" sz="1100" u="none" strike="noStrike" dirty="0">
                          <a:effectLst/>
                        </a:rPr>
                        <a:t>4.1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marL="0" algn="r" defTabSz="914400" rtl="0" eaLnBrk="1" fontAlgn="ctr" latinLnBrk="0" hangingPunct="1"/>
                      <a:r>
                        <a:rPr kumimoji="1" lang="en-US" altLang="ja-JP" sz="1100" u="none" strike="noStrike" kern="1200" dirty="0">
                          <a:solidFill>
                            <a:schemeClr val="dk1"/>
                          </a:solidFill>
                          <a:effectLst/>
                          <a:latin typeface="+mn-lt"/>
                          <a:ea typeface="+mn-ea"/>
                          <a:cs typeface="+mn-cs"/>
                        </a:rPr>
                        <a:t>47.5</a:t>
                      </a:r>
                    </a:p>
                  </a:txBody>
                  <a:tcPr marL="9525" marR="9525" marT="9525" marB="0" anchor="ctr">
                    <a:solidFill>
                      <a:schemeClr val="bg1"/>
                    </a:solidFill>
                  </a:tcPr>
                </a:tc>
                <a:extLst>
                  <a:ext uri="{0D108BD9-81ED-4DB2-BD59-A6C34878D82A}">
                    <a16:rowId xmlns:a16="http://schemas.microsoft.com/office/drawing/2014/main" val="2509169118"/>
                  </a:ext>
                </a:extLst>
              </a:tr>
              <a:tr h="238125">
                <a:tc>
                  <a:txBody>
                    <a:bodyPr/>
                    <a:lstStyle/>
                    <a:p>
                      <a:pPr algn="r" fontAlgn="ctr"/>
                      <a:r>
                        <a:rPr lang="en-US" altLang="ja-JP" sz="1100" u="none" strike="noStrike">
                          <a:effectLst/>
                        </a:rPr>
                        <a:t>4</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l" fontAlgn="ctr"/>
                      <a:r>
                        <a:rPr lang="ja-JP" altLang="en-US" sz="1100" u="none" strike="noStrike" dirty="0">
                          <a:effectLst/>
                        </a:rPr>
                        <a:t>東京都中央卸売市場世田谷市場</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世田谷区</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r" fontAlgn="ctr"/>
                      <a:r>
                        <a:rPr lang="en-US" altLang="ja-JP" sz="1100" u="none" strike="noStrike" dirty="0">
                          <a:effectLst/>
                        </a:rPr>
                        <a:t>139.5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algn="r" fontAlgn="ctr"/>
                      <a:r>
                        <a:rPr lang="en-US" altLang="ja-JP" sz="1100" u="none" strike="noStrike" dirty="0">
                          <a:effectLst/>
                        </a:rPr>
                        <a:t>3.8</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solidFill>
                      <a:schemeClr val="bg1"/>
                    </a:solidFill>
                  </a:tcPr>
                </a:tc>
                <a:tc>
                  <a:txBody>
                    <a:bodyPr/>
                    <a:lstStyle/>
                    <a:p>
                      <a:pPr marL="0" algn="r" defTabSz="914400" rtl="0" eaLnBrk="1" fontAlgn="ctr" latinLnBrk="0" hangingPunct="1"/>
                      <a:r>
                        <a:rPr kumimoji="1" lang="en-US" altLang="ja-JP" sz="1100" u="none" strike="noStrike" kern="1200" dirty="0">
                          <a:solidFill>
                            <a:schemeClr val="dk1"/>
                          </a:solidFill>
                          <a:effectLst/>
                          <a:latin typeface="+mn-lt"/>
                          <a:ea typeface="+mn-ea"/>
                          <a:cs typeface="+mn-cs"/>
                        </a:rPr>
                        <a:t>14.7</a:t>
                      </a:r>
                    </a:p>
                  </a:txBody>
                  <a:tcPr marL="9525" marR="9525" marT="9525" marB="0" anchor="ctr">
                    <a:solidFill>
                      <a:schemeClr val="bg1"/>
                    </a:solidFill>
                  </a:tcPr>
                </a:tc>
                <a:extLst>
                  <a:ext uri="{0D108BD9-81ED-4DB2-BD59-A6C34878D82A}">
                    <a16:rowId xmlns:a16="http://schemas.microsoft.com/office/drawing/2014/main" val="3850937510"/>
                  </a:ext>
                </a:extLst>
              </a:tr>
              <a:tr h="238125">
                <a:tc>
                  <a:txBody>
                    <a:bodyPr/>
                    <a:lstStyle/>
                    <a:p>
                      <a:pPr algn="r" fontAlgn="ctr"/>
                      <a:r>
                        <a:rPr lang="en-US" altLang="ja-JP" sz="1100" u="none" strike="noStrike" dirty="0">
                          <a:effectLst/>
                        </a:rPr>
                        <a:t>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u="none" strike="noStrike" dirty="0">
                          <a:effectLst/>
                        </a:rPr>
                        <a:t>姫路生花地方卸売市場</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姫路市</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u="none" strike="noStrike" dirty="0">
                          <a:effectLst/>
                        </a:rPr>
                        <a:t>127.2</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1100" u="none" strike="noStrike" dirty="0">
                          <a:effectLst/>
                        </a:rPr>
                        <a:t>3.5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B w="9525" cap="flat" cmpd="sng" algn="ctr">
                      <a:solidFill>
                        <a:schemeClr val="tx1"/>
                      </a:solidFill>
                      <a:prstDash val="solid"/>
                      <a:round/>
                      <a:headEnd type="none" w="med" len="med"/>
                      <a:tailEnd type="none" w="med" len="med"/>
                    </a:lnB>
                    <a:solidFill>
                      <a:schemeClr val="bg1"/>
                    </a:solidFill>
                  </a:tcPr>
                </a:tc>
                <a:tc>
                  <a:txBody>
                    <a:bodyPr/>
                    <a:lstStyle/>
                    <a:p>
                      <a:pPr marL="0" algn="r" defTabSz="914400" rtl="0" eaLnBrk="1" fontAlgn="ctr" latinLnBrk="0" hangingPunct="1"/>
                      <a:r>
                        <a:rPr kumimoji="1" lang="en-US" altLang="ja-JP" sz="1100" u="none" strike="noStrike" kern="1200" dirty="0">
                          <a:solidFill>
                            <a:schemeClr val="dk1"/>
                          </a:solidFill>
                          <a:effectLst/>
                          <a:latin typeface="+mn-lt"/>
                          <a:ea typeface="+mn-ea"/>
                          <a:cs typeface="+mn-cs"/>
                        </a:rPr>
                        <a:t>80.6</a:t>
                      </a:r>
                    </a:p>
                  </a:txBody>
                  <a:tcPr marL="9525" marR="9525" marT="9525" marB="0" anchor="ctr">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138643"/>
                  </a:ext>
                </a:extLst>
              </a:tr>
            </a:tbl>
          </a:graphicData>
        </a:graphic>
      </p:graphicFrame>
      <p:graphicFrame>
        <p:nvGraphicFramePr>
          <p:cNvPr id="22" name="表 21">
            <a:extLst>
              <a:ext uri="{FF2B5EF4-FFF2-40B4-BE49-F238E27FC236}">
                <a16:creationId xmlns:a16="http://schemas.microsoft.com/office/drawing/2014/main" id="{3A59630B-B080-9F46-5ABB-D91DD98429C3}"/>
              </a:ext>
            </a:extLst>
          </p:cNvPr>
          <p:cNvGraphicFramePr>
            <a:graphicFrameLocks noGrp="1"/>
          </p:cNvGraphicFramePr>
          <p:nvPr>
            <p:extLst>
              <p:ext uri="{D42A27DB-BD31-4B8C-83A1-F6EECF244321}">
                <p14:modId xmlns:p14="http://schemas.microsoft.com/office/powerpoint/2010/main" val="3191609299"/>
              </p:ext>
            </p:extLst>
          </p:nvPr>
        </p:nvGraphicFramePr>
        <p:xfrm>
          <a:off x="517716" y="4183509"/>
          <a:ext cx="2542564" cy="1535430"/>
        </p:xfrm>
        <a:graphic>
          <a:graphicData uri="http://schemas.openxmlformats.org/drawingml/2006/table">
            <a:tbl>
              <a:tblPr>
                <a:tableStyleId>{5C22544A-7EE6-4342-B048-85BDC9FD1C3A}</a:tableStyleId>
              </a:tblPr>
              <a:tblGrid>
                <a:gridCol w="407808">
                  <a:extLst>
                    <a:ext uri="{9D8B030D-6E8A-4147-A177-3AD203B41FA5}">
                      <a16:colId xmlns:a16="http://schemas.microsoft.com/office/drawing/2014/main" val="3813817230"/>
                    </a:ext>
                  </a:extLst>
                </a:gridCol>
                <a:gridCol w="697092">
                  <a:extLst>
                    <a:ext uri="{9D8B030D-6E8A-4147-A177-3AD203B41FA5}">
                      <a16:colId xmlns:a16="http://schemas.microsoft.com/office/drawing/2014/main" val="3951923435"/>
                    </a:ext>
                  </a:extLst>
                </a:gridCol>
                <a:gridCol w="678180">
                  <a:extLst>
                    <a:ext uri="{9D8B030D-6E8A-4147-A177-3AD203B41FA5}">
                      <a16:colId xmlns:a16="http://schemas.microsoft.com/office/drawing/2014/main" val="432266272"/>
                    </a:ext>
                  </a:extLst>
                </a:gridCol>
                <a:gridCol w="759484">
                  <a:extLst>
                    <a:ext uri="{9D8B030D-6E8A-4147-A177-3AD203B41FA5}">
                      <a16:colId xmlns:a16="http://schemas.microsoft.com/office/drawing/2014/main" val="3696529265"/>
                    </a:ext>
                  </a:extLst>
                </a:gridCol>
              </a:tblGrid>
              <a:tr h="238125">
                <a:tc>
                  <a:txBody>
                    <a:bodyPr/>
                    <a:lstStyle/>
                    <a:p>
                      <a:pPr algn="ctr" fontAlgn="ctr"/>
                      <a:r>
                        <a:rPr lang="ja-JP" altLang="en-US" sz="1100" u="none" strike="noStrike" dirty="0">
                          <a:effectLst/>
                        </a:rPr>
                        <a:t>順位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rPr>
                        <a:t>都道府県</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rPr>
                        <a:t>取扱高</a:t>
                      </a:r>
                      <a:endParaRPr lang="en-US" altLang="ja-JP" sz="1100" u="none" strike="noStrike" dirty="0">
                        <a:effectLst/>
                      </a:endParaRPr>
                    </a:p>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億円</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rPr>
                        <a:t>全国シェア</a:t>
                      </a:r>
                      <a:br>
                        <a:rPr lang="en-US" altLang="ja-JP" sz="1100" u="none" strike="noStrike" dirty="0">
                          <a:effectLst/>
                        </a:rPr>
                      </a:br>
                      <a:r>
                        <a:rPr lang="ja-JP" altLang="en-US" sz="1100" u="none" strike="noStrike" dirty="0">
                          <a:effectLst/>
                        </a:rPr>
                        <a:t>（％）</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795061"/>
                  </a:ext>
                </a:extLst>
              </a:tr>
              <a:tr h="238125">
                <a:tc>
                  <a:txBody>
                    <a:bodyPr/>
                    <a:lstStyle/>
                    <a:p>
                      <a:pPr algn="r" fontAlgn="ctr"/>
                      <a:r>
                        <a:rPr lang="en-US" altLang="ja-JP" sz="1100" u="none" strike="noStrike" dirty="0">
                          <a:effectLst/>
                        </a:rPr>
                        <a:t>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T w="9525" cap="flat" cmpd="sng" algn="ctr">
                      <a:solidFill>
                        <a:schemeClr val="tx1"/>
                      </a:solidFill>
                      <a:prstDash val="solid"/>
                      <a:round/>
                      <a:headEnd type="none" w="med" len="med"/>
                      <a:tailEnd type="none" w="med" len="med"/>
                    </a:lnT>
                    <a:noFill/>
                  </a:tcPr>
                </a:tc>
                <a:tc>
                  <a:txBody>
                    <a:bodyPr/>
                    <a:lstStyle/>
                    <a:p>
                      <a:pPr algn="l" fontAlgn="ctr"/>
                      <a:r>
                        <a:rPr lang="ja-JP" altLang="en-US" sz="1100" u="none" strike="noStrike" dirty="0">
                          <a:effectLst/>
                        </a:rPr>
                        <a:t>東京</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T w="9525" cap="flat" cmpd="sng" algn="ctr">
                      <a:solidFill>
                        <a:schemeClr val="tx1"/>
                      </a:solidFill>
                      <a:prstDash val="solid"/>
                      <a:round/>
                      <a:headEnd type="none" w="med" len="med"/>
                      <a:tailEnd type="none" w="med" len="med"/>
                    </a:lnT>
                    <a:noFill/>
                  </a:tcPr>
                </a:tc>
                <a:tc>
                  <a:txBody>
                    <a:bodyPr/>
                    <a:lstStyle/>
                    <a:p>
                      <a:pPr algn="r" fontAlgn="ctr"/>
                      <a:r>
                        <a:rPr lang="en-US" altLang="ja-JP" sz="1100" u="none" strike="noStrike" dirty="0">
                          <a:effectLst/>
                        </a:rPr>
                        <a:t>951.8</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T w="9525" cap="flat" cmpd="sng" algn="ctr">
                      <a:solidFill>
                        <a:schemeClr val="tx1"/>
                      </a:solidFill>
                      <a:prstDash val="solid"/>
                      <a:round/>
                      <a:headEnd type="none" w="med" len="med"/>
                      <a:tailEnd type="none" w="med" len="med"/>
                    </a:lnT>
                    <a:noFill/>
                  </a:tcPr>
                </a:tc>
                <a:tc>
                  <a:txBody>
                    <a:bodyPr/>
                    <a:lstStyle/>
                    <a:p>
                      <a:pPr algn="r" fontAlgn="ctr"/>
                      <a:r>
                        <a:rPr lang="en-US" altLang="ja-JP" sz="1100" u="none" strike="noStrike" dirty="0">
                          <a:effectLst/>
                        </a:rPr>
                        <a:t>26.1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907968374"/>
                  </a:ext>
                </a:extLst>
              </a:tr>
              <a:tr h="238125">
                <a:tc>
                  <a:txBody>
                    <a:bodyPr/>
                    <a:lstStyle/>
                    <a:p>
                      <a:pPr algn="r" fontAlgn="ctr"/>
                      <a:r>
                        <a:rPr lang="en-US" altLang="ja-JP" sz="1100" b="1" u="none" strike="noStrike" dirty="0">
                          <a:solidFill>
                            <a:srgbClr val="FF0000"/>
                          </a:solidFill>
                          <a:effectLst/>
                        </a:rPr>
                        <a:t>2</a:t>
                      </a:r>
                      <a:endParaRPr lang="en-US" altLang="ja-JP"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l" fontAlgn="ctr"/>
                      <a:r>
                        <a:rPr lang="ja-JP" altLang="en-US" sz="1100" b="1" u="none" strike="noStrike" dirty="0">
                          <a:solidFill>
                            <a:srgbClr val="FF0000"/>
                          </a:solidFill>
                          <a:effectLst/>
                        </a:rPr>
                        <a:t>大阪</a:t>
                      </a:r>
                      <a:endParaRPr lang="ja-JP" altLang="en-US"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r" fontAlgn="ctr"/>
                      <a:r>
                        <a:rPr lang="en-US" altLang="ja-JP" sz="1100" b="1" u="none" strike="noStrike" dirty="0">
                          <a:solidFill>
                            <a:srgbClr val="FF0000"/>
                          </a:solidFill>
                          <a:effectLst/>
                        </a:rPr>
                        <a:t>472.3</a:t>
                      </a:r>
                      <a:endParaRPr lang="en-US" altLang="ja-JP"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r" fontAlgn="ctr"/>
                      <a:r>
                        <a:rPr lang="en-US" altLang="ja-JP" sz="1100" b="1" u="none" strike="noStrike" dirty="0">
                          <a:solidFill>
                            <a:srgbClr val="FF0000"/>
                          </a:solidFill>
                          <a:effectLst/>
                        </a:rPr>
                        <a:t>13.0</a:t>
                      </a:r>
                      <a:endParaRPr lang="en-US" altLang="ja-JP" sz="11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extLst>
                  <a:ext uri="{0D108BD9-81ED-4DB2-BD59-A6C34878D82A}">
                    <a16:rowId xmlns:a16="http://schemas.microsoft.com/office/drawing/2014/main" val="4095514464"/>
                  </a:ext>
                </a:extLst>
              </a:tr>
              <a:tr h="238125">
                <a:tc>
                  <a:txBody>
                    <a:bodyPr/>
                    <a:lstStyle/>
                    <a:p>
                      <a:pPr algn="r" fontAlgn="ctr"/>
                      <a:r>
                        <a:rPr lang="en-US" altLang="ja-JP" sz="1100" u="none" strike="noStrike" dirty="0">
                          <a:effectLst/>
                        </a:rPr>
                        <a:t>3</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l" fontAlgn="ctr"/>
                      <a:r>
                        <a:rPr lang="ja-JP" altLang="en-US" sz="1100" u="none" strike="noStrike" dirty="0">
                          <a:effectLst/>
                        </a:rPr>
                        <a:t>愛知</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r" fontAlgn="ctr"/>
                      <a:r>
                        <a:rPr lang="en-US" altLang="ja-JP" sz="1100" u="none" strike="noStrike" dirty="0">
                          <a:effectLst/>
                        </a:rPr>
                        <a:t>314.7</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r" fontAlgn="ctr"/>
                      <a:r>
                        <a:rPr lang="en-US" altLang="ja-JP" sz="1100" u="none" strike="noStrike" dirty="0">
                          <a:effectLst/>
                        </a:rPr>
                        <a:t>8.6</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extLst>
                  <a:ext uri="{0D108BD9-81ED-4DB2-BD59-A6C34878D82A}">
                    <a16:rowId xmlns:a16="http://schemas.microsoft.com/office/drawing/2014/main" val="4129369563"/>
                  </a:ext>
                </a:extLst>
              </a:tr>
              <a:tr h="238125">
                <a:tc>
                  <a:txBody>
                    <a:bodyPr/>
                    <a:lstStyle/>
                    <a:p>
                      <a:pPr algn="r" fontAlgn="ctr"/>
                      <a:r>
                        <a:rPr lang="en-US" altLang="ja-JP" sz="1100" u="none" strike="noStrike" dirty="0">
                          <a:effectLst/>
                        </a:rPr>
                        <a:t>4</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l" fontAlgn="ctr"/>
                      <a:r>
                        <a:rPr lang="ja-JP" altLang="en-US" sz="1100" u="none" strike="noStrike">
                          <a:effectLst/>
                        </a:rPr>
                        <a:t>福岡</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r" fontAlgn="ctr"/>
                      <a:r>
                        <a:rPr lang="en-US" altLang="ja-JP" sz="1100" u="none" strike="noStrike" dirty="0">
                          <a:effectLst/>
                        </a:rPr>
                        <a:t>211.2</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tc>
                  <a:txBody>
                    <a:bodyPr/>
                    <a:lstStyle/>
                    <a:p>
                      <a:pPr algn="r" fontAlgn="ctr"/>
                      <a:r>
                        <a:rPr lang="en-US" altLang="ja-JP" sz="1100" u="none" strike="noStrike" dirty="0">
                          <a:effectLst/>
                        </a:rPr>
                        <a:t>5.8</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noFill/>
                  </a:tcPr>
                </a:tc>
                <a:extLst>
                  <a:ext uri="{0D108BD9-81ED-4DB2-BD59-A6C34878D82A}">
                    <a16:rowId xmlns:a16="http://schemas.microsoft.com/office/drawing/2014/main" val="135230848"/>
                  </a:ext>
                </a:extLst>
              </a:tr>
              <a:tr h="238125">
                <a:tc>
                  <a:txBody>
                    <a:bodyPr/>
                    <a:lstStyle/>
                    <a:p>
                      <a:pPr algn="r" fontAlgn="ctr"/>
                      <a:r>
                        <a:rPr lang="en-US" altLang="ja-JP" sz="1100" u="none" strike="noStrike">
                          <a:effectLst/>
                        </a:rPr>
                        <a:t>5</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tc>
                  <a:txBody>
                    <a:bodyPr/>
                    <a:lstStyle/>
                    <a:p>
                      <a:pPr algn="l" fontAlgn="ctr"/>
                      <a:r>
                        <a:rPr lang="ja-JP" altLang="en-US" sz="1100" u="none" strike="noStrike" dirty="0">
                          <a:effectLst/>
                        </a:rPr>
                        <a:t>埼玉</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rPr>
                        <a:t>180.1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tc>
                  <a:txBody>
                    <a:bodyPr/>
                    <a:lstStyle/>
                    <a:p>
                      <a:pPr algn="r" fontAlgn="ctr"/>
                      <a:r>
                        <a:rPr lang="en-US" altLang="ja-JP" sz="1100" u="none" strike="noStrike" dirty="0">
                          <a:effectLst/>
                        </a:rPr>
                        <a:t>5.0</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 marR="9525" marT="9525" marB="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2032695"/>
                  </a:ext>
                </a:extLst>
              </a:tr>
            </a:tbl>
          </a:graphicData>
        </a:graphic>
      </p:graphicFrame>
      <p:sp>
        <p:nvSpPr>
          <p:cNvPr id="23" name="テキスト ボックス 22">
            <a:extLst>
              <a:ext uri="{FF2B5EF4-FFF2-40B4-BE49-F238E27FC236}">
                <a16:creationId xmlns:a16="http://schemas.microsoft.com/office/drawing/2014/main" id="{0135FEF9-2939-C59A-4200-4B97BA4E7172}"/>
              </a:ext>
            </a:extLst>
          </p:cNvPr>
          <p:cNvSpPr txBox="1"/>
          <p:nvPr/>
        </p:nvSpPr>
        <p:spPr>
          <a:xfrm>
            <a:off x="330105" y="3875732"/>
            <a:ext cx="2917786" cy="307777"/>
          </a:xfrm>
          <a:prstGeom prst="rect">
            <a:avLst/>
          </a:prstGeom>
          <a:noFill/>
        </p:spPr>
        <p:txBody>
          <a:bodyPr wrap="none" rtlCol="0">
            <a:spAutoFit/>
          </a:bodyPr>
          <a:lstStyle/>
          <a:p>
            <a:pPr algn="ctr"/>
            <a:r>
              <a:rPr kumimoji="1" lang="ja-JP" altLang="en-US" sz="1400" dirty="0"/>
              <a:t>２０２２年 都道府県別卸売取扱高</a:t>
            </a:r>
            <a:endParaRPr kumimoji="1" lang="en-US" altLang="ja-JP" sz="1400" dirty="0"/>
          </a:p>
        </p:txBody>
      </p:sp>
      <p:sp>
        <p:nvSpPr>
          <p:cNvPr id="24" name="テキスト ボックス 23">
            <a:extLst>
              <a:ext uri="{FF2B5EF4-FFF2-40B4-BE49-F238E27FC236}">
                <a16:creationId xmlns:a16="http://schemas.microsoft.com/office/drawing/2014/main" id="{88CCE283-5999-D2BD-2109-FB715538656E}"/>
              </a:ext>
            </a:extLst>
          </p:cNvPr>
          <p:cNvSpPr txBox="1"/>
          <p:nvPr/>
        </p:nvSpPr>
        <p:spPr>
          <a:xfrm>
            <a:off x="4908342" y="3875732"/>
            <a:ext cx="2917786" cy="307777"/>
          </a:xfrm>
          <a:prstGeom prst="rect">
            <a:avLst/>
          </a:prstGeom>
          <a:noFill/>
        </p:spPr>
        <p:txBody>
          <a:bodyPr wrap="none" rtlCol="0">
            <a:spAutoFit/>
          </a:bodyPr>
          <a:lstStyle/>
          <a:p>
            <a:pPr algn="ctr"/>
            <a:r>
              <a:rPr kumimoji="1" lang="ja-JP" altLang="en-US" sz="1400" dirty="0"/>
              <a:t>２０２２年 卸売市場別卸売取扱高</a:t>
            </a:r>
            <a:endParaRPr kumimoji="1" lang="en-US" altLang="ja-JP" sz="1400" dirty="0"/>
          </a:p>
        </p:txBody>
      </p:sp>
      <p:sp>
        <p:nvSpPr>
          <p:cNvPr id="25" name="テキスト ボックス 24">
            <a:extLst>
              <a:ext uri="{FF2B5EF4-FFF2-40B4-BE49-F238E27FC236}">
                <a16:creationId xmlns:a16="http://schemas.microsoft.com/office/drawing/2014/main" id="{D873D273-9ACA-C86D-3522-C302D4466080}"/>
              </a:ext>
            </a:extLst>
          </p:cNvPr>
          <p:cNvSpPr txBox="1"/>
          <p:nvPr/>
        </p:nvSpPr>
        <p:spPr>
          <a:xfrm>
            <a:off x="4464000" y="6228000"/>
            <a:ext cx="5258171" cy="246221"/>
          </a:xfrm>
          <a:prstGeom prst="rect">
            <a:avLst/>
          </a:prstGeom>
          <a:noFill/>
        </p:spPr>
        <p:txBody>
          <a:bodyPr wrap="none" rtlCol="0">
            <a:spAutoFit/>
          </a:bodyPr>
          <a:lstStyle/>
          <a:p>
            <a:r>
              <a:rPr kumimoji="1" lang="ja-JP" altLang="en-US" sz="1000" dirty="0">
                <a:latin typeface="+mn-ea"/>
              </a:rPr>
              <a:t>＜参照</a:t>
            </a:r>
            <a:r>
              <a:rPr lang="ja-JP" altLang="en-US" sz="1000" dirty="0">
                <a:latin typeface="+mn-ea"/>
              </a:rPr>
              <a:t>＞</a:t>
            </a:r>
            <a:r>
              <a:rPr kumimoji="1" lang="ja-JP" altLang="en-US" sz="1000" dirty="0">
                <a:latin typeface="+mn-ea"/>
              </a:rPr>
              <a:t>・市場扱高</a:t>
            </a:r>
            <a:r>
              <a:rPr kumimoji="1" lang="en-US" altLang="ja-JP" sz="1000" dirty="0">
                <a:latin typeface="+mn-ea"/>
              </a:rPr>
              <a:t>3645</a:t>
            </a:r>
            <a:r>
              <a:rPr kumimoji="1" lang="ja-JP" altLang="en-US" sz="1000" dirty="0">
                <a:latin typeface="+mn-ea"/>
              </a:rPr>
              <a:t>億円 </a:t>
            </a:r>
            <a:r>
              <a:rPr kumimoji="1" lang="en-US" altLang="ja-JP" sz="1000" dirty="0">
                <a:latin typeface="+mn-ea"/>
              </a:rPr>
              <a:t>2022</a:t>
            </a:r>
            <a:r>
              <a:rPr kumimoji="1" lang="ja-JP" altLang="en-US" sz="1000" dirty="0">
                <a:latin typeface="+mn-ea"/>
              </a:rPr>
              <a:t>年市場協会調査（花き園芸新聞 </a:t>
            </a:r>
            <a:r>
              <a:rPr kumimoji="1" lang="en-US" altLang="ja-JP" sz="1000" dirty="0">
                <a:latin typeface="+mn-ea"/>
              </a:rPr>
              <a:t>2023</a:t>
            </a:r>
            <a:r>
              <a:rPr kumimoji="1" lang="ja-JP" altLang="en-US" sz="1000" dirty="0">
                <a:latin typeface="+mn-ea"/>
              </a:rPr>
              <a:t>年</a:t>
            </a:r>
            <a:r>
              <a:rPr kumimoji="1" lang="en-US" altLang="ja-JP" sz="1000" dirty="0">
                <a:latin typeface="+mn-ea"/>
              </a:rPr>
              <a:t>7</a:t>
            </a:r>
            <a:r>
              <a:rPr kumimoji="1" lang="ja-JP" altLang="en-US" sz="1000" dirty="0">
                <a:latin typeface="+mn-ea"/>
              </a:rPr>
              <a:t>月</a:t>
            </a:r>
            <a:r>
              <a:rPr kumimoji="1" lang="en-US" altLang="ja-JP" sz="1000" dirty="0">
                <a:latin typeface="+mn-ea"/>
              </a:rPr>
              <a:t>1</a:t>
            </a:r>
            <a:r>
              <a:rPr kumimoji="1" lang="ja-JP" altLang="en-US" sz="1000" dirty="0">
                <a:latin typeface="+mn-ea"/>
              </a:rPr>
              <a:t>日 記事）</a:t>
            </a:r>
            <a:endParaRPr kumimoji="1" lang="en-US" altLang="ja-JP" sz="1000" dirty="0">
              <a:latin typeface="+mn-ea"/>
            </a:endParaRPr>
          </a:p>
        </p:txBody>
      </p:sp>
    </p:spTree>
    <p:extLst>
      <p:ext uri="{BB962C8B-B14F-4D97-AF65-F5344CB8AC3E}">
        <p14:creationId xmlns:p14="http://schemas.microsoft.com/office/powerpoint/2010/main" val="2202979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06CB882D-1236-4896-8F0D-6F6AC75F8E2E}"/>
              </a:ext>
            </a:extLst>
          </p:cNvPr>
          <p:cNvPicPr>
            <a:picLocks noChangeAspect="1"/>
          </p:cNvPicPr>
          <p:nvPr/>
        </p:nvPicPr>
        <p:blipFill>
          <a:blip r:embed="rId3"/>
          <a:stretch>
            <a:fillRect/>
          </a:stretch>
        </p:blipFill>
        <p:spPr>
          <a:xfrm>
            <a:off x="972461" y="2406208"/>
            <a:ext cx="8126672" cy="4005419"/>
          </a:xfrm>
          <a:prstGeom prst="rect">
            <a:avLst/>
          </a:prstGeom>
        </p:spPr>
      </p:pic>
      <p:sp>
        <p:nvSpPr>
          <p:cNvPr id="7" name="タイトル 1">
            <a:extLst>
              <a:ext uri="{FF2B5EF4-FFF2-40B4-BE49-F238E27FC236}">
                <a16:creationId xmlns:a16="http://schemas.microsoft.com/office/drawing/2014/main" id="{73B708DC-4D23-7583-56DE-30E5AA9AADD1}"/>
              </a:ext>
            </a:extLst>
          </p:cNvPr>
          <p:cNvSpPr>
            <a:spLocks noGrp="1"/>
          </p:cNvSpPr>
          <p:nvPr>
            <p:ph type="title"/>
          </p:nvPr>
        </p:nvSpPr>
        <p:spPr>
          <a:xfrm>
            <a:off x="0" y="83778"/>
            <a:ext cx="9906000" cy="395110"/>
          </a:xfrm>
        </p:spPr>
        <p:txBody>
          <a:bodyPr>
            <a:normAutofit/>
          </a:bodyPr>
          <a:lstStyle/>
          <a:p>
            <a:r>
              <a:rPr kumimoji="1" lang="en-US" altLang="ja-JP" sz="2000" b="1" dirty="0"/>
              <a:t>Ⅰ</a:t>
            </a:r>
            <a:r>
              <a:rPr kumimoji="1" lang="ja-JP" altLang="en-US" sz="2000" b="1" dirty="0"/>
              <a:t>　現状と課題</a:t>
            </a:r>
          </a:p>
        </p:txBody>
      </p:sp>
      <p:sp>
        <p:nvSpPr>
          <p:cNvPr id="8" name="タイトル 1">
            <a:extLst>
              <a:ext uri="{FF2B5EF4-FFF2-40B4-BE49-F238E27FC236}">
                <a16:creationId xmlns:a16="http://schemas.microsoft.com/office/drawing/2014/main" id="{039D01F0-00AE-A70A-D708-6C117203B8EC}"/>
              </a:ext>
            </a:extLst>
          </p:cNvPr>
          <p:cNvSpPr txBox="1">
            <a:spLocks/>
          </p:cNvSpPr>
          <p:nvPr/>
        </p:nvSpPr>
        <p:spPr>
          <a:xfrm>
            <a:off x="34145" y="576224"/>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800" dirty="0"/>
              <a:t>Ⅰ-</a:t>
            </a:r>
            <a:r>
              <a:rPr lang="ja-JP" altLang="en-US" sz="1800" dirty="0"/>
              <a:t>３　当市場の取扱高と国内の位置付け</a:t>
            </a:r>
          </a:p>
        </p:txBody>
      </p:sp>
      <p:sp>
        <p:nvSpPr>
          <p:cNvPr id="9" name="テキスト ボックス 8">
            <a:extLst>
              <a:ext uri="{FF2B5EF4-FFF2-40B4-BE49-F238E27FC236}">
                <a16:creationId xmlns:a16="http://schemas.microsoft.com/office/drawing/2014/main" id="{6317CA5A-3E8C-BA23-8A8E-CCCEB8B257BE}"/>
              </a:ext>
            </a:extLst>
          </p:cNvPr>
          <p:cNvSpPr txBox="1"/>
          <p:nvPr/>
        </p:nvSpPr>
        <p:spPr>
          <a:xfrm>
            <a:off x="1232444" y="3562769"/>
            <a:ext cx="348172" cy="246221"/>
          </a:xfrm>
          <a:prstGeom prst="rect">
            <a:avLst/>
          </a:prstGeom>
          <a:noFill/>
        </p:spPr>
        <p:txBody>
          <a:bodyPr wrap="none" rtlCol="0">
            <a:spAutoFit/>
          </a:bodyPr>
          <a:lstStyle/>
          <a:p>
            <a:r>
              <a:rPr kumimoji="1" lang="en-US" altLang="ja-JP" sz="1000" dirty="0">
                <a:solidFill>
                  <a:srgbClr val="0070C0"/>
                </a:solidFill>
              </a:rPr>
              <a:t>6.0</a:t>
            </a:r>
            <a:endParaRPr kumimoji="1" lang="ja-JP" altLang="en-US" sz="1000" dirty="0">
              <a:solidFill>
                <a:srgbClr val="0070C0"/>
              </a:solidFill>
            </a:endParaRPr>
          </a:p>
        </p:txBody>
      </p:sp>
      <p:sp>
        <p:nvSpPr>
          <p:cNvPr id="10" name="テキスト ボックス 9">
            <a:extLst>
              <a:ext uri="{FF2B5EF4-FFF2-40B4-BE49-F238E27FC236}">
                <a16:creationId xmlns:a16="http://schemas.microsoft.com/office/drawing/2014/main" id="{73356F50-10EF-B1CF-F306-9BBD276AA5B2}"/>
              </a:ext>
            </a:extLst>
          </p:cNvPr>
          <p:cNvSpPr txBox="1"/>
          <p:nvPr/>
        </p:nvSpPr>
        <p:spPr>
          <a:xfrm>
            <a:off x="1232444" y="3959266"/>
            <a:ext cx="348172" cy="246221"/>
          </a:xfrm>
          <a:prstGeom prst="rect">
            <a:avLst/>
          </a:prstGeom>
          <a:noFill/>
        </p:spPr>
        <p:txBody>
          <a:bodyPr wrap="none" rtlCol="0">
            <a:spAutoFit/>
          </a:bodyPr>
          <a:lstStyle/>
          <a:p>
            <a:r>
              <a:rPr kumimoji="1" lang="en-US" altLang="ja-JP" sz="1000" dirty="0">
                <a:solidFill>
                  <a:srgbClr val="0070C0"/>
                </a:solidFill>
              </a:rPr>
              <a:t>5.0</a:t>
            </a:r>
            <a:endParaRPr kumimoji="1" lang="ja-JP" altLang="en-US" sz="1000" dirty="0">
              <a:solidFill>
                <a:srgbClr val="0070C0"/>
              </a:solidFill>
            </a:endParaRPr>
          </a:p>
        </p:txBody>
      </p:sp>
      <p:sp>
        <p:nvSpPr>
          <p:cNvPr id="11" name="テキスト ボックス 10">
            <a:extLst>
              <a:ext uri="{FF2B5EF4-FFF2-40B4-BE49-F238E27FC236}">
                <a16:creationId xmlns:a16="http://schemas.microsoft.com/office/drawing/2014/main" id="{3BA037B6-2558-7E1D-B8C9-E1D1D1525ECF}"/>
              </a:ext>
            </a:extLst>
          </p:cNvPr>
          <p:cNvSpPr txBox="1"/>
          <p:nvPr/>
        </p:nvSpPr>
        <p:spPr>
          <a:xfrm>
            <a:off x="1232444" y="4355763"/>
            <a:ext cx="348172" cy="246221"/>
          </a:xfrm>
          <a:prstGeom prst="rect">
            <a:avLst/>
          </a:prstGeom>
          <a:noFill/>
        </p:spPr>
        <p:txBody>
          <a:bodyPr wrap="none" rtlCol="0">
            <a:spAutoFit/>
          </a:bodyPr>
          <a:lstStyle/>
          <a:p>
            <a:r>
              <a:rPr kumimoji="1" lang="en-US" altLang="ja-JP" sz="1000" dirty="0">
                <a:solidFill>
                  <a:srgbClr val="0070C0"/>
                </a:solidFill>
              </a:rPr>
              <a:t>4.0</a:t>
            </a:r>
            <a:endParaRPr kumimoji="1" lang="ja-JP" altLang="en-US" sz="1000" dirty="0">
              <a:solidFill>
                <a:srgbClr val="0070C0"/>
              </a:solidFill>
            </a:endParaRPr>
          </a:p>
        </p:txBody>
      </p:sp>
      <p:sp>
        <p:nvSpPr>
          <p:cNvPr id="12" name="テキスト ボックス 11">
            <a:extLst>
              <a:ext uri="{FF2B5EF4-FFF2-40B4-BE49-F238E27FC236}">
                <a16:creationId xmlns:a16="http://schemas.microsoft.com/office/drawing/2014/main" id="{6DA26198-B62E-1447-CFF9-16C861440C37}"/>
              </a:ext>
            </a:extLst>
          </p:cNvPr>
          <p:cNvSpPr txBox="1"/>
          <p:nvPr/>
        </p:nvSpPr>
        <p:spPr>
          <a:xfrm>
            <a:off x="1232444" y="4752260"/>
            <a:ext cx="348172" cy="246221"/>
          </a:xfrm>
          <a:prstGeom prst="rect">
            <a:avLst/>
          </a:prstGeom>
          <a:noFill/>
        </p:spPr>
        <p:txBody>
          <a:bodyPr wrap="none" rtlCol="0">
            <a:spAutoFit/>
          </a:bodyPr>
          <a:lstStyle/>
          <a:p>
            <a:r>
              <a:rPr kumimoji="1" lang="en-US" altLang="ja-JP" sz="1000" dirty="0">
                <a:solidFill>
                  <a:srgbClr val="0070C0"/>
                </a:solidFill>
              </a:rPr>
              <a:t>3.0</a:t>
            </a:r>
            <a:endParaRPr kumimoji="1" lang="ja-JP" altLang="en-US" sz="1000" dirty="0">
              <a:solidFill>
                <a:srgbClr val="0070C0"/>
              </a:solidFill>
            </a:endParaRPr>
          </a:p>
        </p:txBody>
      </p:sp>
      <p:sp>
        <p:nvSpPr>
          <p:cNvPr id="32" name="テキスト ボックス 31">
            <a:extLst>
              <a:ext uri="{FF2B5EF4-FFF2-40B4-BE49-F238E27FC236}">
                <a16:creationId xmlns:a16="http://schemas.microsoft.com/office/drawing/2014/main" id="{FEC0DA92-080C-E5B7-9481-A204D212F702}"/>
              </a:ext>
            </a:extLst>
          </p:cNvPr>
          <p:cNvSpPr txBox="1"/>
          <p:nvPr/>
        </p:nvSpPr>
        <p:spPr>
          <a:xfrm>
            <a:off x="8325183" y="2762966"/>
            <a:ext cx="381836" cy="246221"/>
          </a:xfrm>
          <a:prstGeom prst="rect">
            <a:avLst/>
          </a:prstGeom>
          <a:noFill/>
        </p:spPr>
        <p:txBody>
          <a:bodyPr wrap="none" rtlCol="0">
            <a:spAutoFit/>
          </a:bodyPr>
          <a:lstStyle/>
          <a:p>
            <a:r>
              <a:rPr kumimoji="1" lang="en-US" altLang="ja-JP" sz="1000" dirty="0">
                <a:solidFill>
                  <a:schemeClr val="accent2">
                    <a:lumMod val="75000"/>
                  </a:schemeClr>
                </a:solidFill>
              </a:rPr>
              <a:t>600</a:t>
            </a:r>
            <a:endParaRPr kumimoji="1" lang="ja-JP" altLang="en-US" sz="1000" dirty="0">
              <a:solidFill>
                <a:schemeClr val="accent2">
                  <a:lumMod val="75000"/>
                </a:schemeClr>
              </a:solidFill>
            </a:endParaRPr>
          </a:p>
        </p:txBody>
      </p:sp>
      <p:sp>
        <p:nvSpPr>
          <p:cNvPr id="33" name="テキスト ボックス 32">
            <a:extLst>
              <a:ext uri="{FF2B5EF4-FFF2-40B4-BE49-F238E27FC236}">
                <a16:creationId xmlns:a16="http://schemas.microsoft.com/office/drawing/2014/main" id="{9D5528F8-D291-F431-9AED-94BAA9431AAE}"/>
              </a:ext>
            </a:extLst>
          </p:cNvPr>
          <p:cNvSpPr txBox="1"/>
          <p:nvPr/>
        </p:nvSpPr>
        <p:spPr>
          <a:xfrm>
            <a:off x="8325183" y="3285856"/>
            <a:ext cx="381836" cy="246221"/>
          </a:xfrm>
          <a:prstGeom prst="rect">
            <a:avLst/>
          </a:prstGeom>
          <a:noFill/>
        </p:spPr>
        <p:txBody>
          <a:bodyPr wrap="none" rtlCol="0">
            <a:spAutoFit/>
          </a:bodyPr>
          <a:lstStyle/>
          <a:p>
            <a:r>
              <a:rPr kumimoji="1" lang="en-US" altLang="ja-JP" sz="1000" dirty="0">
                <a:solidFill>
                  <a:schemeClr val="accent2">
                    <a:lumMod val="75000"/>
                  </a:schemeClr>
                </a:solidFill>
              </a:rPr>
              <a:t>500</a:t>
            </a:r>
            <a:endParaRPr kumimoji="1" lang="ja-JP" altLang="en-US" sz="1000" dirty="0">
              <a:solidFill>
                <a:schemeClr val="accent2">
                  <a:lumMod val="75000"/>
                </a:schemeClr>
              </a:solidFill>
            </a:endParaRPr>
          </a:p>
        </p:txBody>
      </p:sp>
      <p:sp>
        <p:nvSpPr>
          <p:cNvPr id="34" name="テキスト ボックス 33">
            <a:extLst>
              <a:ext uri="{FF2B5EF4-FFF2-40B4-BE49-F238E27FC236}">
                <a16:creationId xmlns:a16="http://schemas.microsoft.com/office/drawing/2014/main" id="{8FB4D55C-1BAC-DB56-0484-A1309C0D00CD}"/>
              </a:ext>
            </a:extLst>
          </p:cNvPr>
          <p:cNvSpPr txBox="1"/>
          <p:nvPr/>
        </p:nvSpPr>
        <p:spPr>
          <a:xfrm>
            <a:off x="8325183" y="3808746"/>
            <a:ext cx="381836" cy="246221"/>
          </a:xfrm>
          <a:prstGeom prst="rect">
            <a:avLst/>
          </a:prstGeom>
          <a:noFill/>
        </p:spPr>
        <p:txBody>
          <a:bodyPr wrap="none" rtlCol="0">
            <a:spAutoFit/>
          </a:bodyPr>
          <a:lstStyle/>
          <a:p>
            <a:r>
              <a:rPr kumimoji="1" lang="en-US" altLang="ja-JP" sz="1000" dirty="0">
                <a:solidFill>
                  <a:schemeClr val="accent2">
                    <a:lumMod val="75000"/>
                  </a:schemeClr>
                </a:solidFill>
              </a:rPr>
              <a:t>400</a:t>
            </a:r>
            <a:endParaRPr kumimoji="1" lang="ja-JP" altLang="en-US" sz="1000" dirty="0">
              <a:solidFill>
                <a:schemeClr val="accent2">
                  <a:lumMod val="75000"/>
                </a:schemeClr>
              </a:solidFill>
            </a:endParaRPr>
          </a:p>
        </p:txBody>
      </p:sp>
      <p:sp>
        <p:nvSpPr>
          <p:cNvPr id="35" name="テキスト ボックス 34">
            <a:extLst>
              <a:ext uri="{FF2B5EF4-FFF2-40B4-BE49-F238E27FC236}">
                <a16:creationId xmlns:a16="http://schemas.microsoft.com/office/drawing/2014/main" id="{614C4BC6-F07B-9A13-0462-39217FF27CB2}"/>
              </a:ext>
            </a:extLst>
          </p:cNvPr>
          <p:cNvSpPr txBox="1"/>
          <p:nvPr/>
        </p:nvSpPr>
        <p:spPr>
          <a:xfrm>
            <a:off x="8325183" y="4854526"/>
            <a:ext cx="381836" cy="246221"/>
          </a:xfrm>
          <a:prstGeom prst="rect">
            <a:avLst/>
          </a:prstGeom>
          <a:noFill/>
        </p:spPr>
        <p:txBody>
          <a:bodyPr wrap="none" rtlCol="0">
            <a:spAutoFit/>
          </a:bodyPr>
          <a:lstStyle/>
          <a:p>
            <a:r>
              <a:rPr kumimoji="1" lang="en-US" altLang="ja-JP" sz="1000" dirty="0">
                <a:solidFill>
                  <a:schemeClr val="accent2">
                    <a:lumMod val="75000"/>
                  </a:schemeClr>
                </a:solidFill>
              </a:rPr>
              <a:t>200</a:t>
            </a:r>
            <a:endParaRPr kumimoji="1" lang="ja-JP" altLang="en-US" sz="1000" dirty="0">
              <a:solidFill>
                <a:schemeClr val="accent2">
                  <a:lumMod val="75000"/>
                </a:schemeClr>
              </a:solidFill>
            </a:endParaRPr>
          </a:p>
        </p:txBody>
      </p:sp>
      <p:sp>
        <p:nvSpPr>
          <p:cNvPr id="36" name="テキスト ボックス 35">
            <a:extLst>
              <a:ext uri="{FF2B5EF4-FFF2-40B4-BE49-F238E27FC236}">
                <a16:creationId xmlns:a16="http://schemas.microsoft.com/office/drawing/2014/main" id="{7A9B6DC9-EA39-EE20-BE85-19537D20B127}"/>
              </a:ext>
            </a:extLst>
          </p:cNvPr>
          <p:cNvSpPr txBox="1"/>
          <p:nvPr/>
        </p:nvSpPr>
        <p:spPr>
          <a:xfrm>
            <a:off x="8325183" y="5377416"/>
            <a:ext cx="381836" cy="246221"/>
          </a:xfrm>
          <a:prstGeom prst="rect">
            <a:avLst/>
          </a:prstGeom>
          <a:noFill/>
        </p:spPr>
        <p:txBody>
          <a:bodyPr wrap="none" rtlCol="0">
            <a:spAutoFit/>
          </a:bodyPr>
          <a:lstStyle/>
          <a:p>
            <a:r>
              <a:rPr kumimoji="1" lang="en-US" altLang="ja-JP" sz="1000" dirty="0">
                <a:solidFill>
                  <a:schemeClr val="accent2">
                    <a:lumMod val="75000"/>
                  </a:schemeClr>
                </a:solidFill>
              </a:rPr>
              <a:t>100</a:t>
            </a:r>
            <a:endParaRPr kumimoji="1" lang="ja-JP" altLang="en-US" sz="1000" dirty="0">
              <a:solidFill>
                <a:schemeClr val="accent2">
                  <a:lumMod val="75000"/>
                </a:schemeClr>
              </a:solidFill>
            </a:endParaRPr>
          </a:p>
        </p:txBody>
      </p:sp>
      <p:sp>
        <p:nvSpPr>
          <p:cNvPr id="37" name="テキスト ボックス 36">
            <a:extLst>
              <a:ext uri="{FF2B5EF4-FFF2-40B4-BE49-F238E27FC236}">
                <a16:creationId xmlns:a16="http://schemas.microsoft.com/office/drawing/2014/main" id="{6DC8DF62-9116-B01E-E5C9-08A5486F635B}"/>
              </a:ext>
            </a:extLst>
          </p:cNvPr>
          <p:cNvSpPr txBox="1"/>
          <p:nvPr/>
        </p:nvSpPr>
        <p:spPr>
          <a:xfrm>
            <a:off x="8325183" y="5900305"/>
            <a:ext cx="250390" cy="246221"/>
          </a:xfrm>
          <a:prstGeom prst="rect">
            <a:avLst/>
          </a:prstGeom>
          <a:noFill/>
        </p:spPr>
        <p:txBody>
          <a:bodyPr wrap="none" rtlCol="0">
            <a:spAutoFit/>
          </a:bodyPr>
          <a:lstStyle/>
          <a:p>
            <a:r>
              <a:rPr kumimoji="1" lang="en-US" altLang="ja-JP" sz="1000" dirty="0">
                <a:solidFill>
                  <a:schemeClr val="accent2">
                    <a:lumMod val="75000"/>
                  </a:schemeClr>
                </a:solidFill>
              </a:rPr>
              <a:t>0</a:t>
            </a:r>
            <a:endParaRPr kumimoji="1" lang="ja-JP" altLang="en-US" sz="1000" dirty="0">
              <a:solidFill>
                <a:schemeClr val="accent2">
                  <a:lumMod val="75000"/>
                </a:schemeClr>
              </a:solidFill>
            </a:endParaRPr>
          </a:p>
        </p:txBody>
      </p:sp>
      <p:sp>
        <p:nvSpPr>
          <p:cNvPr id="38" name="テキスト ボックス 37">
            <a:extLst>
              <a:ext uri="{FF2B5EF4-FFF2-40B4-BE49-F238E27FC236}">
                <a16:creationId xmlns:a16="http://schemas.microsoft.com/office/drawing/2014/main" id="{C1900E91-282D-77CD-88FF-EE9FBD77666D}"/>
              </a:ext>
            </a:extLst>
          </p:cNvPr>
          <p:cNvSpPr txBox="1"/>
          <p:nvPr/>
        </p:nvSpPr>
        <p:spPr>
          <a:xfrm>
            <a:off x="8325183" y="4331636"/>
            <a:ext cx="381836" cy="246221"/>
          </a:xfrm>
          <a:prstGeom prst="rect">
            <a:avLst/>
          </a:prstGeom>
          <a:noFill/>
        </p:spPr>
        <p:txBody>
          <a:bodyPr wrap="none" rtlCol="0">
            <a:spAutoFit/>
          </a:bodyPr>
          <a:lstStyle/>
          <a:p>
            <a:r>
              <a:rPr kumimoji="1" lang="en-US" altLang="ja-JP" sz="1000" dirty="0">
                <a:solidFill>
                  <a:schemeClr val="accent2">
                    <a:lumMod val="75000"/>
                  </a:schemeClr>
                </a:solidFill>
              </a:rPr>
              <a:t>300</a:t>
            </a:r>
            <a:endParaRPr kumimoji="1" lang="ja-JP" altLang="en-US" sz="1000" dirty="0">
              <a:solidFill>
                <a:schemeClr val="accent2">
                  <a:lumMod val="75000"/>
                </a:schemeClr>
              </a:solidFill>
            </a:endParaRPr>
          </a:p>
        </p:txBody>
      </p:sp>
      <p:sp>
        <p:nvSpPr>
          <p:cNvPr id="40" name="テキスト ボックス 39">
            <a:extLst>
              <a:ext uri="{FF2B5EF4-FFF2-40B4-BE49-F238E27FC236}">
                <a16:creationId xmlns:a16="http://schemas.microsoft.com/office/drawing/2014/main" id="{592A04C7-9C7C-800A-CC4D-7E9E9B556AC7}"/>
              </a:ext>
            </a:extLst>
          </p:cNvPr>
          <p:cNvSpPr txBox="1"/>
          <p:nvPr/>
        </p:nvSpPr>
        <p:spPr>
          <a:xfrm>
            <a:off x="1232444" y="5148757"/>
            <a:ext cx="348172" cy="246221"/>
          </a:xfrm>
          <a:prstGeom prst="rect">
            <a:avLst/>
          </a:prstGeom>
          <a:noFill/>
        </p:spPr>
        <p:txBody>
          <a:bodyPr wrap="none" rtlCol="0">
            <a:spAutoFit/>
          </a:bodyPr>
          <a:lstStyle/>
          <a:p>
            <a:r>
              <a:rPr kumimoji="1" lang="en-US" altLang="ja-JP" sz="1000" dirty="0">
                <a:solidFill>
                  <a:srgbClr val="0070C0"/>
                </a:solidFill>
              </a:rPr>
              <a:t>2.0</a:t>
            </a:r>
            <a:endParaRPr kumimoji="1" lang="ja-JP" altLang="en-US" sz="1000" dirty="0">
              <a:solidFill>
                <a:srgbClr val="0070C0"/>
              </a:solidFill>
            </a:endParaRPr>
          </a:p>
        </p:txBody>
      </p:sp>
      <p:sp>
        <p:nvSpPr>
          <p:cNvPr id="41" name="テキスト ボックス 40">
            <a:extLst>
              <a:ext uri="{FF2B5EF4-FFF2-40B4-BE49-F238E27FC236}">
                <a16:creationId xmlns:a16="http://schemas.microsoft.com/office/drawing/2014/main" id="{7DCF852B-1E93-BD3F-B081-5AB78B1713D1}"/>
              </a:ext>
            </a:extLst>
          </p:cNvPr>
          <p:cNvSpPr txBox="1"/>
          <p:nvPr/>
        </p:nvSpPr>
        <p:spPr>
          <a:xfrm>
            <a:off x="1232444" y="5545254"/>
            <a:ext cx="348172" cy="246221"/>
          </a:xfrm>
          <a:prstGeom prst="rect">
            <a:avLst/>
          </a:prstGeom>
          <a:noFill/>
        </p:spPr>
        <p:txBody>
          <a:bodyPr wrap="none" rtlCol="0">
            <a:spAutoFit/>
          </a:bodyPr>
          <a:lstStyle/>
          <a:p>
            <a:r>
              <a:rPr kumimoji="1" lang="en-US" altLang="ja-JP" sz="1000" dirty="0">
                <a:solidFill>
                  <a:srgbClr val="0070C0"/>
                </a:solidFill>
              </a:rPr>
              <a:t>1.0</a:t>
            </a:r>
            <a:endParaRPr kumimoji="1" lang="ja-JP" altLang="en-US" sz="1000" dirty="0">
              <a:solidFill>
                <a:srgbClr val="0070C0"/>
              </a:solidFill>
            </a:endParaRPr>
          </a:p>
        </p:txBody>
      </p:sp>
      <p:sp>
        <p:nvSpPr>
          <p:cNvPr id="42" name="テキスト ボックス 41">
            <a:extLst>
              <a:ext uri="{FF2B5EF4-FFF2-40B4-BE49-F238E27FC236}">
                <a16:creationId xmlns:a16="http://schemas.microsoft.com/office/drawing/2014/main" id="{2F7E9242-12BB-CCF9-27F4-CC84845007B2}"/>
              </a:ext>
            </a:extLst>
          </p:cNvPr>
          <p:cNvSpPr txBox="1"/>
          <p:nvPr/>
        </p:nvSpPr>
        <p:spPr>
          <a:xfrm>
            <a:off x="1232444" y="5941748"/>
            <a:ext cx="348172" cy="246221"/>
          </a:xfrm>
          <a:prstGeom prst="rect">
            <a:avLst/>
          </a:prstGeom>
          <a:noFill/>
        </p:spPr>
        <p:txBody>
          <a:bodyPr wrap="none" rtlCol="0">
            <a:spAutoFit/>
          </a:bodyPr>
          <a:lstStyle/>
          <a:p>
            <a:r>
              <a:rPr kumimoji="1" lang="en-US" altLang="ja-JP" sz="1000" dirty="0">
                <a:solidFill>
                  <a:srgbClr val="0070C0"/>
                </a:solidFill>
              </a:rPr>
              <a:t>0.0</a:t>
            </a:r>
            <a:endParaRPr kumimoji="1" lang="ja-JP" altLang="en-US" sz="1000" dirty="0">
              <a:solidFill>
                <a:srgbClr val="0070C0"/>
              </a:solidFill>
            </a:endParaRPr>
          </a:p>
        </p:txBody>
      </p:sp>
      <p:sp>
        <p:nvSpPr>
          <p:cNvPr id="43" name="テキスト ボックス 42">
            <a:extLst>
              <a:ext uri="{FF2B5EF4-FFF2-40B4-BE49-F238E27FC236}">
                <a16:creationId xmlns:a16="http://schemas.microsoft.com/office/drawing/2014/main" id="{CADF24E2-9E33-DC57-D06A-819F37C25110}"/>
              </a:ext>
            </a:extLst>
          </p:cNvPr>
          <p:cNvSpPr txBox="1"/>
          <p:nvPr/>
        </p:nvSpPr>
        <p:spPr>
          <a:xfrm>
            <a:off x="1232444" y="3166272"/>
            <a:ext cx="348172" cy="246221"/>
          </a:xfrm>
          <a:prstGeom prst="rect">
            <a:avLst/>
          </a:prstGeom>
          <a:noFill/>
        </p:spPr>
        <p:txBody>
          <a:bodyPr wrap="none" rtlCol="0">
            <a:spAutoFit/>
          </a:bodyPr>
          <a:lstStyle/>
          <a:p>
            <a:r>
              <a:rPr kumimoji="1" lang="en-US" altLang="ja-JP" sz="1000" dirty="0">
                <a:solidFill>
                  <a:srgbClr val="0070C0"/>
                </a:solidFill>
              </a:rPr>
              <a:t>7.0</a:t>
            </a:r>
            <a:endParaRPr kumimoji="1" lang="ja-JP" altLang="en-US" sz="1000" dirty="0">
              <a:solidFill>
                <a:srgbClr val="0070C0"/>
              </a:solidFill>
            </a:endParaRPr>
          </a:p>
        </p:txBody>
      </p:sp>
      <p:sp>
        <p:nvSpPr>
          <p:cNvPr id="45" name="テキスト ボックス 44">
            <a:extLst>
              <a:ext uri="{FF2B5EF4-FFF2-40B4-BE49-F238E27FC236}">
                <a16:creationId xmlns:a16="http://schemas.microsoft.com/office/drawing/2014/main" id="{352FC6A5-10B2-4220-6E52-4E1DAD2BD83F}"/>
              </a:ext>
            </a:extLst>
          </p:cNvPr>
          <p:cNvSpPr txBox="1"/>
          <p:nvPr/>
        </p:nvSpPr>
        <p:spPr>
          <a:xfrm>
            <a:off x="8364152" y="6071658"/>
            <a:ext cx="569387" cy="246221"/>
          </a:xfrm>
          <a:prstGeom prst="rect">
            <a:avLst/>
          </a:prstGeom>
          <a:noFill/>
        </p:spPr>
        <p:txBody>
          <a:bodyPr wrap="none" rtlCol="0">
            <a:spAutoFit/>
          </a:bodyPr>
          <a:lstStyle/>
          <a:p>
            <a:r>
              <a:rPr kumimoji="1" lang="ja-JP" altLang="en-US" sz="1000" dirty="0">
                <a:solidFill>
                  <a:schemeClr val="bg1">
                    <a:lumMod val="50000"/>
                  </a:schemeClr>
                </a:solidFill>
              </a:rPr>
              <a:t>（年）</a:t>
            </a:r>
          </a:p>
        </p:txBody>
      </p:sp>
      <p:sp>
        <p:nvSpPr>
          <p:cNvPr id="46" name="テキスト ボックス 45">
            <a:extLst>
              <a:ext uri="{FF2B5EF4-FFF2-40B4-BE49-F238E27FC236}">
                <a16:creationId xmlns:a16="http://schemas.microsoft.com/office/drawing/2014/main" id="{6B2BA631-1F41-0725-DF4C-D8CD8124EDCA}"/>
              </a:ext>
            </a:extLst>
          </p:cNvPr>
          <p:cNvSpPr txBox="1"/>
          <p:nvPr/>
        </p:nvSpPr>
        <p:spPr>
          <a:xfrm>
            <a:off x="5635393" y="6414832"/>
            <a:ext cx="3940502" cy="246221"/>
          </a:xfrm>
          <a:prstGeom prst="rect">
            <a:avLst/>
          </a:prstGeom>
          <a:noFill/>
        </p:spPr>
        <p:txBody>
          <a:bodyPr wrap="none" rtlCol="0">
            <a:spAutoFit/>
          </a:bodyPr>
          <a:lstStyle/>
          <a:p>
            <a:r>
              <a:rPr kumimoji="1" lang="ja-JP" altLang="en-US" sz="1000" dirty="0">
                <a:latin typeface="+mn-ea"/>
              </a:rPr>
              <a:t>＜参照</a:t>
            </a:r>
            <a:r>
              <a:rPr lang="ja-JP" altLang="en-US" sz="1000" dirty="0">
                <a:latin typeface="+mn-ea"/>
              </a:rPr>
              <a:t>＞</a:t>
            </a:r>
            <a:r>
              <a:rPr kumimoji="1" lang="ja-JP" altLang="en-US" sz="1000" dirty="0">
                <a:latin typeface="+mn-ea"/>
              </a:rPr>
              <a:t>・東京都中央卸売市場ＨＰ 市場統計情報（月報・年報）</a:t>
            </a:r>
            <a:endParaRPr kumimoji="1" lang="en-US" altLang="ja-JP" sz="1000" dirty="0">
              <a:latin typeface="+mn-ea"/>
            </a:endParaRPr>
          </a:p>
        </p:txBody>
      </p:sp>
      <p:sp>
        <p:nvSpPr>
          <p:cNvPr id="47" name="テキスト ボックス 46">
            <a:extLst>
              <a:ext uri="{FF2B5EF4-FFF2-40B4-BE49-F238E27FC236}">
                <a16:creationId xmlns:a16="http://schemas.microsoft.com/office/drawing/2014/main" id="{5547DEE7-A838-2EF0-A738-DE984AF2C01A}"/>
              </a:ext>
            </a:extLst>
          </p:cNvPr>
          <p:cNvSpPr txBox="1"/>
          <p:nvPr/>
        </p:nvSpPr>
        <p:spPr>
          <a:xfrm>
            <a:off x="1665768"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6.2</a:t>
            </a:r>
            <a:endParaRPr kumimoji="1" lang="ja-JP" altLang="en-US" sz="800" dirty="0"/>
          </a:p>
        </p:txBody>
      </p:sp>
      <p:sp>
        <p:nvSpPr>
          <p:cNvPr id="48" name="テキスト ボックス 47">
            <a:extLst>
              <a:ext uri="{FF2B5EF4-FFF2-40B4-BE49-F238E27FC236}">
                <a16:creationId xmlns:a16="http://schemas.microsoft.com/office/drawing/2014/main" id="{9CED1B3E-0AB4-DE7B-D33B-21D7A5ED51A4}"/>
              </a:ext>
            </a:extLst>
          </p:cNvPr>
          <p:cNvSpPr txBox="1"/>
          <p:nvPr/>
        </p:nvSpPr>
        <p:spPr>
          <a:xfrm>
            <a:off x="2341840"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6.1</a:t>
            </a:r>
            <a:endParaRPr kumimoji="1" lang="ja-JP" altLang="en-US" sz="800" dirty="0"/>
          </a:p>
        </p:txBody>
      </p:sp>
      <p:sp>
        <p:nvSpPr>
          <p:cNvPr id="49" name="テキスト ボックス 48">
            <a:extLst>
              <a:ext uri="{FF2B5EF4-FFF2-40B4-BE49-F238E27FC236}">
                <a16:creationId xmlns:a16="http://schemas.microsoft.com/office/drawing/2014/main" id="{A75A0BEC-C79A-7E56-B93B-91B6C8F0BC41}"/>
              </a:ext>
            </a:extLst>
          </p:cNvPr>
          <p:cNvSpPr txBox="1"/>
          <p:nvPr/>
        </p:nvSpPr>
        <p:spPr>
          <a:xfrm>
            <a:off x="3017912"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a:t>6.0</a:t>
            </a:r>
            <a:endParaRPr kumimoji="1" lang="ja-JP" altLang="en-US" sz="800" dirty="0"/>
          </a:p>
        </p:txBody>
      </p:sp>
      <p:sp>
        <p:nvSpPr>
          <p:cNvPr id="50" name="テキスト ボックス 49">
            <a:extLst>
              <a:ext uri="{FF2B5EF4-FFF2-40B4-BE49-F238E27FC236}">
                <a16:creationId xmlns:a16="http://schemas.microsoft.com/office/drawing/2014/main" id="{06448B0D-A8AC-E4E6-715A-0FFB5F016622}"/>
              </a:ext>
            </a:extLst>
          </p:cNvPr>
          <p:cNvSpPr txBox="1"/>
          <p:nvPr/>
        </p:nvSpPr>
        <p:spPr>
          <a:xfrm>
            <a:off x="3693984"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6.0</a:t>
            </a:r>
            <a:endParaRPr kumimoji="1" lang="ja-JP" altLang="en-US" sz="800" dirty="0"/>
          </a:p>
        </p:txBody>
      </p:sp>
      <p:sp>
        <p:nvSpPr>
          <p:cNvPr id="51" name="テキスト ボックス 50">
            <a:extLst>
              <a:ext uri="{FF2B5EF4-FFF2-40B4-BE49-F238E27FC236}">
                <a16:creationId xmlns:a16="http://schemas.microsoft.com/office/drawing/2014/main" id="{6345FEBE-7001-9DF8-5222-F7258FEBF13C}"/>
              </a:ext>
            </a:extLst>
          </p:cNvPr>
          <p:cNvSpPr txBox="1"/>
          <p:nvPr/>
        </p:nvSpPr>
        <p:spPr>
          <a:xfrm>
            <a:off x="4370056"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5.9</a:t>
            </a:r>
            <a:endParaRPr kumimoji="1" lang="ja-JP" altLang="en-US" sz="800" dirty="0"/>
          </a:p>
        </p:txBody>
      </p:sp>
      <p:sp>
        <p:nvSpPr>
          <p:cNvPr id="52" name="テキスト ボックス 51">
            <a:extLst>
              <a:ext uri="{FF2B5EF4-FFF2-40B4-BE49-F238E27FC236}">
                <a16:creationId xmlns:a16="http://schemas.microsoft.com/office/drawing/2014/main" id="{FE6404FA-3AFF-2856-79D1-4F015D171F28}"/>
              </a:ext>
            </a:extLst>
          </p:cNvPr>
          <p:cNvSpPr txBox="1"/>
          <p:nvPr/>
        </p:nvSpPr>
        <p:spPr>
          <a:xfrm>
            <a:off x="5046128"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5.7</a:t>
            </a:r>
            <a:endParaRPr kumimoji="1" lang="ja-JP" altLang="en-US" sz="800" dirty="0"/>
          </a:p>
        </p:txBody>
      </p:sp>
      <p:sp>
        <p:nvSpPr>
          <p:cNvPr id="53" name="テキスト ボックス 52">
            <a:extLst>
              <a:ext uri="{FF2B5EF4-FFF2-40B4-BE49-F238E27FC236}">
                <a16:creationId xmlns:a16="http://schemas.microsoft.com/office/drawing/2014/main" id="{68BCEB73-BEB1-E37B-55E0-A3D58CD1E58D}"/>
              </a:ext>
            </a:extLst>
          </p:cNvPr>
          <p:cNvSpPr txBox="1"/>
          <p:nvPr/>
        </p:nvSpPr>
        <p:spPr>
          <a:xfrm>
            <a:off x="5722200"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5.6</a:t>
            </a:r>
            <a:endParaRPr kumimoji="1" lang="ja-JP" altLang="en-US" sz="800" dirty="0"/>
          </a:p>
        </p:txBody>
      </p:sp>
      <p:sp>
        <p:nvSpPr>
          <p:cNvPr id="54" name="テキスト ボックス 53">
            <a:extLst>
              <a:ext uri="{FF2B5EF4-FFF2-40B4-BE49-F238E27FC236}">
                <a16:creationId xmlns:a16="http://schemas.microsoft.com/office/drawing/2014/main" id="{88AF6516-A0E8-5187-B85E-8F97E1796B3B}"/>
              </a:ext>
            </a:extLst>
          </p:cNvPr>
          <p:cNvSpPr txBox="1"/>
          <p:nvPr/>
        </p:nvSpPr>
        <p:spPr>
          <a:xfrm>
            <a:off x="6398272"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a:t>5.2</a:t>
            </a:r>
            <a:endParaRPr kumimoji="1" lang="ja-JP" altLang="en-US" sz="800" dirty="0"/>
          </a:p>
        </p:txBody>
      </p:sp>
      <p:sp>
        <p:nvSpPr>
          <p:cNvPr id="55" name="テキスト ボックス 54">
            <a:extLst>
              <a:ext uri="{FF2B5EF4-FFF2-40B4-BE49-F238E27FC236}">
                <a16:creationId xmlns:a16="http://schemas.microsoft.com/office/drawing/2014/main" id="{AD7EF4E5-AAFD-84BF-F3D0-982FDEDA3F18}"/>
              </a:ext>
            </a:extLst>
          </p:cNvPr>
          <p:cNvSpPr txBox="1"/>
          <p:nvPr/>
        </p:nvSpPr>
        <p:spPr>
          <a:xfrm>
            <a:off x="7074344"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5.4</a:t>
            </a:r>
            <a:endParaRPr kumimoji="1" lang="ja-JP" altLang="en-US" sz="800" dirty="0"/>
          </a:p>
        </p:txBody>
      </p:sp>
      <p:sp>
        <p:nvSpPr>
          <p:cNvPr id="56" name="テキスト ボックス 55">
            <a:extLst>
              <a:ext uri="{FF2B5EF4-FFF2-40B4-BE49-F238E27FC236}">
                <a16:creationId xmlns:a16="http://schemas.microsoft.com/office/drawing/2014/main" id="{305B138C-F6F3-1978-F14A-6099AE5B2E50}"/>
              </a:ext>
            </a:extLst>
          </p:cNvPr>
          <p:cNvSpPr txBox="1"/>
          <p:nvPr/>
        </p:nvSpPr>
        <p:spPr>
          <a:xfrm>
            <a:off x="7750413" y="5366969"/>
            <a:ext cx="180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5.4</a:t>
            </a:r>
            <a:endParaRPr kumimoji="1" lang="ja-JP" altLang="en-US" sz="800" dirty="0"/>
          </a:p>
        </p:txBody>
      </p:sp>
      <p:sp>
        <p:nvSpPr>
          <p:cNvPr id="57" name="テキスト ボックス 56">
            <a:extLst>
              <a:ext uri="{FF2B5EF4-FFF2-40B4-BE49-F238E27FC236}">
                <a16:creationId xmlns:a16="http://schemas.microsoft.com/office/drawing/2014/main" id="{024576A1-B5F5-71E7-C87B-96B124662911}"/>
              </a:ext>
            </a:extLst>
          </p:cNvPr>
          <p:cNvSpPr txBox="1"/>
          <p:nvPr/>
        </p:nvSpPr>
        <p:spPr>
          <a:xfrm>
            <a:off x="1941078"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4.6</a:t>
            </a:r>
            <a:endParaRPr kumimoji="1" lang="ja-JP" altLang="en-US" sz="800" dirty="0"/>
          </a:p>
        </p:txBody>
      </p:sp>
      <p:sp>
        <p:nvSpPr>
          <p:cNvPr id="58" name="テキスト ボックス 57">
            <a:extLst>
              <a:ext uri="{FF2B5EF4-FFF2-40B4-BE49-F238E27FC236}">
                <a16:creationId xmlns:a16="http://schemas.microsoft.com/office/drawing/2014/main" id="{0441FD7A-02BD-9DF9-33B8-994057EE5E19}"/>
              </a:ext>
            </a:extLst>
          </p:cNvPr>
          <p:cNvSpPr txBox="1"/>
          <p:nvPr/>
        </p:nvSpPr>
        <p:spPr>
          <a:xfrm>
            <a:off x="2617849"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a:t>4.5</a:t>
            </a:r>
            <a:endParaRPr kumimoji="1" lang="ja-JP" altLang="en-US" sz="800" dirty="0"/>
          </a:p>
        </p:txBody>
      </p:sp>
      <p:sp>
        <p:nvSpPr>
          <p:cNvPr id="59" name="テキスト ボックス 58">
            <a:extLst>
              <a:ext uri="{FF2B5EF4-FFF2-40B4-BE49-F238E27FC236}">
                <a16:creationId xmlns:a16="http://schemas.microsoft.com/office/drawing/2014/main" id="{DA8A33EA-3FD0-24F7-9053-96115F37BBAF}"/>
              </a:ext>
            </a:extLst>
          </p:cNvPr>
          <p:cNvSpPr txBox="1"/>
          <p:nvPr/>
        </p:nvSpPr>
        <p:spPr>
          <a:xfrm>
            <a:off x="3294620"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a:t>4.4</a:t>
            </a:r>
            <a:endParaRPr kumimoji="1" lang="ja-JP" altLang="en-US" sz="800" dirty="0"/>
          </a:p>
        </p:txBody>
      </p:sp>
      <p:sp>
        <p:nvSpPr>
          <p:cNvPr id="60" name="テキスト ボックス 59">
            <a:extLst>
              <a:ext uri="{FF2B5EF4-FFF2-40B4-BE49-F238E27FC236}">
                <a16:creationId xmlns:a16="http://schemas.microsoft.com/office/drawing/2014/main" id="{B9338835-0C6A-3F80-5B56-D695C9BA2988}"/>
              </a:ext>
            </a:extLst>
          </p:cNvPr>
          <p:cNvSpPr txBox="1"/>
          <p:nvPr/>
        </p:nvSpPr>
        <p:spPr>
          <a:xfrm>
            <a:off x="3971391"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a:t>4.3</a:t>
            </a:r>
            <a:endParaRPr kumimoji="1" lang="ja-JP" altLang="en-US" sz="800" dirty="0"/>
          </a:p>
        </p:txBody>
      </p:sp>
      <p:sp>
        <p:nvSpPr>
          <p:cNvPr id="61" name="テキスト ボックス 60">
            <a:extLst>
              <a:ext uri="{FF2B5EF4-FFF2-40B4-BE49-F238E27FC236}">
                <a16:creationId xmlns:a16="http://schemas.microsoft.com/office/drawing/2014/main" id="{C85466DE-C571-4FEA-E370-C4250209C14B}"/>
              </a:ext>
            </a:extLst>
          </p:cNvPr>
          <p:cNvSpPr txBox="1"/>
          <p:nvPr/>
        </p:nvSpPr>
        <p:spPr>
          <a:xfrm>
            <a:off x="4648162"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a:t>4.3</a:t>
            </a:r>
            <a:endParaRPr kumimoji="1" lang="ja-JP" altLang="en-US" sz="800" dirty="0"/>
          </a:p>
        </p:txBody>
      </p:sp>
      <p:sp>
        <p:nvSpPr>
          <p:cNvPr id="62" name="テキスト ボックス 61">
            <a:extLst>
              <a:ext uri="{FF2B5EF4-FFF2-40B4-BE49-F238E27FC236}">
                <a16:creationId xmlns:a16="http://schemas.microsoft.com/office/drawing/2014/main" id="{6FFD6DB0-6F51-1D18-599E-497E5D1BB653}"/>
              </a:ext>
            </a:extLst>
          </p:cNvPr>
          <p:cNvSpPr txBox="1"/>
          <p:nvPr/>
        </p:nvSpPr>
        <p:spPr>
          <a:xfrm>
            <a:off x="5324933"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4.3</a:t>
            </a:r>
            <a:endParaRPr kumimoji="1" lang="ja-JP" altLang="en-US" sz="800" dirty="0"/>
          </a:p>
        </p:txBody>
      </p:sp>
      <p:sp>
        <p:nvSpPr>
          <p:cNvPr id="63" name="テキスト ボックス 62">
            <a:extLst>
              <a:ext uri="{FF2B5EF4-FFF2-40B4-BE49-F238E27FC236}">
                <a16:creationId xmlns:a16="http://schemas.microsoft.com/office/drawing/2014/main" id="{D1CC0B83-9E89-B489-B44B-EF2FC6EFAE2B}"/>
              </a:ext>
            </a:extLst>
          </p:cNvPr>
          <p:cNvSpPr txBox="1"/>
          <p:nvPr/>
        </p:nvSpPr>
        <p:spPr>
          <a:xfrm>
            <a:off x="6001704"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4.2</a:t>
            </a:r>
            <a:endParaRPr kumimoji="1" lang="ja-JP" altLang="en-US" sz="800" dirty="0"/>
          </a:p>
        </p:txBody>
      </p:sp>
      <p:sp>
        <p:nvSpPr>
          <p:cNvPr id="64" name="テキスト ボックス 63">
            <a:extLst>
              <a:ext uri="{FF2B5EF4-FFF2-40B4-BE49-F238E27FC236}">
                <a16:creationId xmlns:a16="http://schemas.microsoft.com/office/drawing/2014/main" id="{42CAE533-47F8-6810-E9BC-5F310675767B}"/>
              </a:ext>
            </a:extLst>
          </p:cNvPr>
          <p:cNvSpPr txBox="1"/>
          <p:nvPr/>
        </p:nvSpPr>
        <p:spPr>
          <a:xfrm>
            <a:off x="6678475"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a:t>3.8</a:t>
            </a:r>
            <a:endParaRPr kumimoji="1" lang="ja-JP" altLang="en-US" sz="800" dirty="0"/>
          </a:p>
        </p:txBody>
      </p:sp>
      <p:sp>
        <p:nvSpPr>
          <p:cNvPr id="65" name="テキスト ボックス 64">
            <a:extLst>
              <a:ext uri="{FF2B5EF4-FFF2-40B4-BE49-F238E27FC236}">
                <a16:creationId xmlns:a16="http://schemas.microsoft.com/office/drawing/2014/main" id="{0A1813AA-1293-2C26-5021-D81BC901CBC5}"/>
              </a:ext>
            </a:extLst>
          </p:cNvPr>
          <p:cNvSpPr txBox="1"/>
          <p:nvPr/>
        </p:nvSpPr>
        <p:spPr>
          <a:xfrm>
            <a:off x="7355246"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3.9</a:t>
            </a:r>
            <a:endParaRPr kumimoji="1" lang="ja-JP" altLang="en-US" sz="800" dirty="0"/>
          </a:p>
        </p:txBody>
      </p:sp>
      <p:sp>
        <p:nvSpPr>
          <p:cNvPr id="66" name="テキスト ボックス 65">
            <a:extLst>
              <a:ext uri="{FF2B5EF4-FFF2-40B4-BE49-F238E27FC236}">
                <a16:creationId xmlns:a16="http://schemas.microsoft.com/office/drawing/2014/main" id="{649C73F5-BD35-FD51-BAF6-1123CDEC9800}"/>
              </a:ext>
            </a:extLst>
          </p:cNvPr>
          <p:cNvSpPr txBox="1"/>
          <p:nvPr/>
        </p:nvSpPr>
        <p:spPr>
          <a:xfrm>
            <a:off x="8032013" y="5591367"/>
            <a:ext cx="180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3.8</a:t>
            </a:r>
            <a:endParaRPr kumimoji="1" lang="ja-JP" altLang="en-US" sz="800" dirty="0"/>
          </a:p>
        </p:txBody>
      </p:sp>
      <p:sp>
        <p:nvSpPr>
          <p:cNvPr id="67" name="テキスト ボックス 66">
            <a:extLst>
              <a:ext uri="{FF2B5EF4-FFF2-40B4-BE49-F238E27FC236}">
                <a16:creationId xmlns:a16="http://schemas.microsoft.com/office/drawing/2014/main" id="{5F8631E6-16D7-CFAF-29AB-7BDDCC9B46E8}"/>
              </a:ext>
            </a:extLst>
          </p:cNvPr>
          <p:cNvSpPr txBox="1"/>
          <p:nvPr/>
        </p:nvSpPr>
        <p:spPr>
          <a:xfrm>
            <a:off x="1781411" y="3232219"/>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496.7</a:t>
            </a:r>
            <a:endParaRPr kumimoji="1" lang="ja-JP" altLang="en-US" sz="800" dirty="0"/>
          </a:p>
        </p:txBody>
      </p:sp>
      <p:sp>
        <p:nvSpPr>
          <p:cNvPr id="68" name="テキスト ボックス 67">
            <a:extLst>
              <a:ext uri="{FF2B5EF4-FFF2-40B4-BE49-F238E27FC236}">
                <a16:creationId xmlns:a16="http://schemas.microsoft.com/office/drawing/2014/main" id="{FBAD732F-DC47-5AAB-58F4-5E2168BD1F21}"/>
              </a:ext>
            </a:extLst>
          </p:cNvPr>
          <p:cNvSpPr txBox="1"/>
          <p:nvPr/>
        </p:nvSpPr>
        <p:spPr>
          <a:xfrm>
            <a:off x="1232444" y="2769775"/>
            <a:ext cx="348172" cy="246221"/>
          </a:xfrm>
          <a:prstGeom prst="rect">
            <a:avLst/>
          </a:prstGeom>
          <a:noFill/>
        </p:spPr>
        <p:txBody>
          <a:bodyPr wrap="none" rtlCol="0">
            <a:spAutoFit/>
          </a:bodyPr>
          <a:lstStyle/>
          <a:p>
            <a:r>
              <a:rPr kumimoji="1" lang="en-US" altLang="ja-JP" sz="1000" dirty="0">
                <a:solidFill>
                  <a:srgbClr val="0070C0"/>
                </a:solidFill>
              </a:rPr>
              <a:t>8.0</a:t>
            </a:r>
            <a:endParaRPr kumimoji="1" lang="ja-JP" altLang="en-US" sz="1000" dirty="0">
              <a:solidFill>
                <a:srgbClr val="0070C0"/>
              </a:solidFill>
            </a:endParaRPr>
          </a:p>
        </p:txBody>
      </p:sp>
      <p:sp>
        <p:nvSpPr>
          <p:cNvPr id="69" name="テキスト ボックス 68">
            <a:extLst>
              <a:ext uri="{FF2B5EF4-FFF2-40B4-BE49-F238E27FC236}">
                <a16:creationId xmlns:a16="http://schemas.microsoft.com/office/drawing/2014/main" id="{B60CA164-1769-CFFC-DA06-70B73EFC56DA}"/>
              </a:ext>
            </a:extLst>
          </p:cNvPr>
          <p:cNvSpPr txBox="1"/>
          <p:nvPr/>
        </p:nvSpPr>
        <p:spPr>
          <a:xfrm>
            <a:off x="2457377" y="3230238"/>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495.0</a:t>
            </a:r>
            <a:endParaRPr kumimoji="1" lang="ja-JP" altLang="en-US" sz="800" dirty="0"/>
          </a:p>
        </p:txBody>
      </p:sp>
      <p:sp>
        <p:nvSpPr>
          <p:cNvPr id="70" name="テキスト ボックス 69">
            <a:extLst>
              <a:ext uri="{FF2B5EF4-FFF2-40B4-BE49-F238E27FC236}">
                <a16:creationId xmlns:a16="http://schemas.microsoft.com/office/drawing/2014/main" id="{78AE3507-48D6-DF92-16A2-2F999B5CBAFC}"/>
              </a:ext>
            </a:extLst>
          </p:cNvPr>
          <p:cNvSpPr txBox="1"/>
          <p:nvPr/>
        </p:nvSpPr>
        <p:spPr>
          <a:xfrm>
            <a:off x="3133343" y="3429000"/>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511.9</a:t>
            </a:r>
            <a:endParaRPr kumimoji="1" lang="ja-JP" altLang="en-US" sz="800" dirty="0"/>
          </a:p>
        </p:txBody>
      </p:sp>
      <p:sp>
        <p:nvSpPr>
          <p:cNvPr id="71" name="テキスト ボックス 70">
            <a:extLst>
              <a:ext uri="{FF2B5EF4-FFF2-40B4-BE49-F238E27FC236}">
                <a16:creationId xmlns:a16="http://schemas.microsoft.com/office/drawing/2014/main" id="{87A282E6-7DB7-B32E-BEB3-A8BF40C01480}"/>
              </a:ext>
            </a:extLst>
          </p:cNvPr>
          <p:cNvSpPr txBox="1"/>
          <p:nvPr/>
        </p:nvSpPr>
        <p:spPr>
          <a:xfrm>
            <a:off x="3809309" y="3389764"/>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518.8</a:t>
            </a:r>
            <a:endParaRPr kumimoji="1" lang="ja-JP" altLang="en-US" sz="800" dirty="0"/>
          </a:p>
        </p:txBody>
      </p:sp>
      <p:sp>
        <p:nvSpPr>
          <p:cNvPr id="72" name="テキスト ボックス 71">
            <a:extLst>
              <a:ext uri="{FF2B5EF4-FFF2-40B4-BE49-F238E27FC236}">
                <a16:creationId xmlns:a16="http://schemas.microsoft.com/office/drawing/2014/main" id="{8B589ED0-9629-7255-FFC6-8E963A4671BD}"/>
              </a:ext>
            </a:extLst>
          </p:cNvPr>
          <p:cNvSpPr txBox="1"/>
          <p:nvPr/>
        </p:nvSpPr>
        <p:spPr>
          <a:xfrm>
            <a:off x="4485275" y="3498068"/>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497.6</a:t>
            </a:r>
            <a:endParaRPr kumimoji="1" lang="ja-JP" altLang="en-US" sz="800" dirty="0"/>
          </a:p>
        </p:txBody>
      </p:sp>
      <p:sp>
        <p:nvSpPr>
          <p:cNvPr id="73" name="テキスト ボックス 72">
            <a:extLst>
              <a:ext uri="{FF2B5EF4-FFF2-40B4-BE49-F238E27FC236}">
                <a16:creationId xmlns:a16="http://schemas.microsoft.com/office/drawing/2014/main" id="{1FA5F4FE-3993-8D49-9137-86139CF0C418}"/>
              </a:ext>
            </a:extLst>
          </p:cNvPr>
          <p:cNvSpPr txBox="1"/>
          <p:nvPr/>
        </p:nvSpPr>
        <p:spPr>
          <a:xfrm>
            <a:off x="5161241" y="3535220"/>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491.3</a:t>
            </a:r>
            <a:endParaRPr kumimoji="1" lang="ja-JP" altLang="en-US" sz="800" dirty="0"/>
          </a:p>
        </p:txBody>
      </p:sp>
      <p:sp>
        <p:nvSpPr>
          <p:cNvPr id="74" name="テキスト ボックス 73">
            <a:extLst>
              <a:ext uri="{FF2B5EF4-FFF2-40B4-BE49-F238E27FC236}">
                <a16:creationId xmlns:a16="http://schemas.microsoft.com/office/drawing/2014/main" id="{44E36C63-9FB9-C249-3A0D-A406BAF37AD0}"/>
              </a:ext>
            </a:extLst>
          </p:cNvPr>
          <p:cNvSpPr txBox="1"/>
          <p:nvPr/>
        </p:nvSpPr>
        <p:spPr>
          <a:xfrm>
            <a:off x="5837207" y="3274022"/>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487.6</a:t>
            </a:r>
            <a:endParaRPr kumimoji="1" lang="ja-JP" altLang="en-US" sz="800" dirty="0"/>
          </a:p>
        </p:txBody>
      </p:sp>
      <p:sp>
        <p:nvSpPr>
          <p:cNvPr id="75" name="テキスト ボックス 74">
            <a:extLst>
              <a:ext uri="{FF2B5EF4-FFF2-40B4-BE49-F238E27FC236}">
                <a16:creationId xmlns:a16="http://schemas.microsoft.com/office/drawing/2014/main" id="{5CAC3D8F-2A23-82EE-3258-1CBBE9FBD515}"/>
              </a:ext>
            </a:extLst>
          </p:cNvPr>
          <p:cNvSpPr txBox="1"/>
          <p:nvPr/>
        </p:nvSpPr>
        <p:spPr>
          <a:xfrm>
            <a:off x="6513173" y="3429792"/>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453.6</a:t>
            </a:r>
            <a:endParaRPr kumimoji="1" lang="ja-JP" altLang="en-US" sz="800" dirty="0"/>
          </a:p>
        </p:txBody>
      </p:sp>
      <p:sp>
        <p:nvSpPr>
          <p:cNvPr id="76" name="テキスト ボックス 75">
            <a:extLst>
              <a:ext uri="{FF2B5EF4-FFF2-40B4-BE49-F238E27FC236}">
                <a16:creationId xmlns:a16="http://schemas.microsoft.com/office/drawing/2014/main" id="{EA15048B-8646-D3AE-F3AD-DA2C207026BF}"/>
              </a:ext>
            </a:extLst>
          </p:cNvPr>
          <p:cNvSpPr txBox="1"/>
          <p:nvPr/>
        </p:nvSpPr>
        <p:spPr>
          <a:xfrm>
            <a:off x="7189139" y="3448424"/>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516.0</a:t>
            </a:r>
            <a:endParaRPr kumimoji="1" lang="ja-JP" altLang="en-US" sz="800" dirty="0"/>
          </a:p>
        </p:txBody>
      </p:sp>
      <p:sp>
        <p:nvSpPr>
          <p:cNvPr id="77" name="テキスト ボックス 76">
            <a:extLst>
              <a:ext uri="{FF2B5EF4-FFF2-40B4-BE49-F238E27FC236}">
                <a16:creationId xmlns:a16="http://schemas.microsoft.com/office/drawing/2014/main" id="{F0026ABC-DE6C-942E-55EA-0C7195049B02}"/>
              </a:ext>
            </a:extLst>
          </p:cNvPr>
          <p:cNvSpPr txBox="1"/>
          <p:nvPr/>
        </p:nvSpPr>
        <p:spPr>
          <a:xfrm>
            <a:off x="7865109" y="3188245"/>
            <a:ext cx="252000" cy="144000"/>
          </a:xfrm>
          <a:prstGeom prst="rect">
            <a:avLst/>
          </a:prstGeom>
          <a:solidFill>
            <a:schemeClr val="bg1"/>
          </a:solidFill>
          <a:ln w="3175">
            <a:solidFill>
              <a:schemeClr val="tx1"/>
            </a:solidFill>
            <a:prstDash val="dash"/>
          </a:ln>
        </p:spPr>
        <p:txBody>
          <a:bodyPr wrap="none" lIns="0" tIns="0" rIns="0" bIns="0" rtlCol="0" anchor="ctr" anchorCtr="0">
            <a:spAutoFit/>
          </a:bodyPr>
          <a:lstStyle/>
          <a:p>
            <a:pPr algn="ctr"/>
            <a:r>
              <a:rPr kumimoji="1" lang="en-US" altLang="ja-JP" sz="800" dirty="0"/>
              <a:t>560.2</a:t>
            </a:r>
            <a:endParaRPr kumimoji="1" lang="ja-JP" altLang="en-US" sz="800" dirty="0"/>
          </a:p>
        </p:txBody>
      </p:sp>
      <p:sp>
        <p:nvSpPr>
          <p:cNvPr id="78" name="テキスト ボックス 77">
            <a:extLst>
              <a:ext uri="{FF2B5EF4-FFF2-40B4-BE49-F238E27FC236}">
                <a16:creationId xmlns:a16="http://schemas.microsoft.com/office/drawing/2014/main" id="{CE12323F-1DD8-E2EA-ED20-0BCADE1FBCD8}"/>
              </a:ext>
            </a:extLst>
          </p:cNvPr>
          <p:cNvSpPr txBox="1"/>
          <p:nvPr/>
        </p:nvSpPr>
        <p:spPr>
          <a:xfrm>
            <a:off x="1779800" y="444017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264.5</a:t>
            </a:r>
            <a:endParaRPr kumimoji="1" lang="ja-JP" altLang="en-US" sz="800" dirty="0"/>
          </a:p>
        </p:txBody>
      </p:sp>
      <p:sp>
        <p:nvSpPr>
          <p:cNvPr id="79" name="テキスト ボックス 78">
            <a:extLst>
              <a:ext uri="{FF2B5EF4-FFF2-40B4-BE49-F238E27FC236}">
                <a16:creationId xmlns:a16="http://schemas.microsoft.com/office/drawing/2014/main" id="{C6A4BA83-3DEA-8D9E-9D11-8A2C193815B9}"/>
              </a:ext>
            </a:extLst>
          </p:cNvPr>
          <p:cNvSpPr txBox="1"/>
          <p:nvPr/>
        </p:nvSpPr>
        <p:spPr>
          <a:xfrm>
            <a:off x="2456018" y="449732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257.4</a:t>
            </a:r>
            <a:endParaRPr kumimoji="1" lang="ja-JP" altLang="en-US" sz="800" dirty="0"/>
          </a:p>
        </p:txBody>
      </p:sp>
      <p:sp>
        <p:nvSpPr>
          <p:cNvPr id="80" name="テキスト ボックス 79">
            <a:extLst>
              <a:ext uri="{FF2B5EF4-FFF2-40B4-BE49-F238E27FC236}">
                <a16:creationId xmlns:a16="http://schemas.microsoft.com/office/drawing/2014/main" id="{3786757E-63FE-C5C3-0DAD-C79CBB2CD464}"/>
              </a:ext>
            </a:extLst>
          </p:cNvPr>
          <p:cNvSpPr txBox="1"/>
          <p:nvPr/>
        </p:nvSpPr>
        <p:spPr>
          <a:xfrm>
            <a:off x="3132236" y="445922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265.4</a:t>
            </a:r>
            <a:endParaRPr kumimoji="1" lang="ja-JP" altLang="en-US" sz="800" dirty="0"/>
          </a:p>
        </p:txBody>
      </p:sp>
      <p:sp>
        <p:nvSpPr>
          <p:cNvPr id="81" name="テキスト ボックス 80">
            <a:extLst>
              <a:ext uri="{FF2B5EF4-FFF2-40B4-BE49-F238E27FC236}">
                <a16:creationId xmlns:a16="http://schemas.microsoft.com/office/drawing/2014/main" id="{7C1E1D99-B78C-0BD2-3F0D-9832C24B0BF1}"/>
              </a:ext>
            </a:extLst>
          </p:cNvPr>
          <p:cNvSpPr txBox="1"/>
          <p:nvPr/>
        </p:nvSpPr>
        <p:spPr>
          <a:xfrm>
            <a:off x="3808454" y="445922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267.0</a:t>
            </a:r>
            <a:endParaRPr kumimoji="1" lang="ja-JP" altLang="en-US" sz="800" dirty="0"/>
          </a:p>
        </p:txBody>
      </p:sp>
      <p:sp>
        <p:nvSpPr>
          <p:cNvPr id="82" name="テキスト ボックス 81">
            <a:extLst>
              <a:ext uri="{FF2B5EF4-FFF2-40B4-BE49-F238E27FC236}">
                <a16:creationId xmlns:a16="http://schemas.microsoft.com/office/drawing/2014/main" id="{438AAD20-8C80-2C65-5BB8-C1EBA5DFDAED}"/>
              </a:ext>
            </a:extLst>
          </p:cNvPr>
          <p:cNvSpPr txBox="1"/>
          <p:nvPr/>
        </p:nvSpPr>
        <p:spPr>
          <a:xfrm>
            <a:off x="4484672" y="4525901"/>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251.0</a:t>
            </a:r>
            <a:endParaRPr kumimoji="1" lang="ja-JP" altLang="en-US" sz="800" dirty="0"/>
          </a:p>
        </p:txBody>
      </p:sp>
      <p:sp>
        <p:nvSpPr>
          <p:cNvPr id="83" name="テキスト ボックス 82">
            <a:extLst>
              <a:ext uri="{FF2B5EF4-FFF2-40B4-BE49-F238E27FC236}">
                <a16:creationId xmlns:a16="http://schemas.microsoft.com/office/drawing/2014/main" id="{9DE8D444-EE40-CCBF-3F9E-AB8A3F197823}"/>
              </a:ext>
            </a:extLst>
          </p:cNvPr>
          <p:cNvSpPr txBox="1"/>
          <p:nvPr/>
        </p:nvSpPr>
        <p:spPr>
          <a:xfrm>
            <a:off x="5160890" y="453542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248.6</a:t>
            </a:r>
            <a:endParaRPr kumimoji="1" lang="ja-JP" altLang="en-US" sz="800" dirty="0"/>
          </a:p>
        </p:txBody>
      </p:sp>
      <p:sp>
        <p:nvSpPr>
          <p:cNvPr id="84" name="テキスト ボックス 83">
            <a:extLst>
              <a:ext uri="{FF2B5EF4-FFF2-40B4-BE49-F238E27FC236}">
                <a16:creationId xmlns:a16="http://schemas.microsoft.com/office/drawing/2014/main" id="{B6561D5B-429E-498E-0B01-3A80E363D352}"/>
              </a:ext>
            </a:extLst>
          </p:cNvPr>
          <p:cNvSpPr txBox="1"/>
          <p:nvPr/>
        </p:nvSpPr>
        <p:spPr>
          <a:xfrm>
            <a:off x="5837108" y="457352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244.2</a:t>
            </a:r>
            <a:endParaRPr kumimoji="1" lang="ja-JP" altLang="en-US" sz="800" dirty="0"/>
          </a:p>
        </p:txBody>
      </p:sp>
      <p:sp>
        <p:nvSpPr>
          <p:cNvPr id="85" name="テキスト ボックス 84">
            <a:extLst>
              <a:ext uri="{FF2B5EF4-FFF2-40B4-BE49-F238E27FC236}">
                <a16:creationId xmlns:a16="http://schemas.microsoft.com/office/drawing/2014/main" id="{7938B9DF-22D1-CA39-BDA1-D84BC3B7C0A4}"/>
              </a:ext>
            </a:extLst>
          </p:cNvPr>
          <p:cNvSpPr txBox="1"/>
          <p:nvPr/>
        </p:nvSpPr>
        <p:spPr>
          <a:xfrm>
            <a:off x="6513326" y="470687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a:t>216.1</a:t>
            </a:r>
            <a:endParaRPr kumimoji="1" lang="ja-JP" altLang="en-US" sz="800" dirty="0"/>
          </a:p>
        </p:txBody>
      </p:sp>
      <p:sp>
        <p:nvSpPr>
          <p:cNvPr id="86" name="テキスト ボックス 85">
            <a:extLst>
              <a:ext uri="{FF2B5EF4-FFF2-40B4-BE49-F238E27FC236}">
                <a16:creationId xmlns:a16="http://schemas.microsoft.com/office/drawing/2014/main" id="{EE70E52E-CD75-6D33-E119-384FDBB18A7E}"/>
              </a:ext>
            </a:extLst>
          </p:cNvPr>
          <p:cNvSpPr txBox="1"/>
          <p:nvPr/>
        </p:nvSpPr>
        <p:spPr>
          <a:xfrm>
            <a:off x="7189544" y="4592576"/>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239.7</a:t>
            </a:r>
            <a:endParaRPr kumimoji="1" lang="ja-JP" altLang="en-US" sz="800" dirty="0"/>
          </a:p>
        </p:txBody>
      </p:sp>
      <p:sp>
        <p:nvSpPr>
          <p:cNvPr id="87" name="テキスト ボックス 86">
            <a:extLst>
              <a:ext uri="{FF2B5EF4-FFF2-40B4-BE49-F238E27FC236}">
                <a16:creationId xmlns:a16="http://schemas.microsoft.com/office/drawing/2014/main" id="{9BEC39E2-CD7F-8F9D-A482-DFB500F7DF21}"/>
              </a:ext>
            </a:extLst>
          </p:cNvPr>
          <p:cNvSpPr txBox="1"/>
          <p:nvPr/>
        </p:nvSpPr>
        <p:spPr>
          <a:xfrm>
            <a:off x="7865760" y="4468751"/>
            <a:ext cx="252000" cy="144000"/>
          </a:xfrm>
          <a:prstGeom prst="rect">
            <a:avLst/>
          </a:prstGeom>
          <a:solidFill>
            <a:schemeClr val="bg1"/>
          </a:solidFill>
          <a:ln w="3175">
            <a:solidFill>
              <a:schemeClr val="tx1"/>
            </a:solidFill>
            <a:prstDash val="solid"/>
          </a:ln>
        </p:spPr>
        <p:txBody>
          <a:bodyPr wrap="none" lIns="0" tIns="0" rIns="0" bIns="0" rtlCol="0" anchor="ctr" anchorCtr="0">
            <a:spAutoFit/>
          </a:bodyPr>
          <a:lstStyle/>
          <a:p>
            <a:pPr algn="ctr"/>
            <a:r>
              <a:rPr kumimoji="1" lang="en-US" altLang="ja-JP" sz="800" dirty="0"/>
              <a:t>263.0</a:t>
            </a:r>
            <a:endParaRPr kumimoji="1" lang="ja-JP" altLang="en-US" sz="800" dirty="0"/>
          </a:p>
        </p:txBody>
      </p:sp>
      <p:sp>
        <p:nvSpPr>
          <p:cNvPr id="5" name="コンテンツ プレースホルダー 2">
            <a:extLst>
              <a:ext uri="{FF2B5EF4-FFF2-40B4-BE49-F238E27FC236}">
                <a16:creationId xmlns:a16="http://schemas.microsoft.com/office/drawing/2014/main" id="{76521D63-99C1-79F8-1211-449B4120DDA5}"/>
              </a:ext>
            </a:extLst>
          </p:cNvPr>
          <p:cNvSpPr>
            <a:spLocks noGrp="1"/>
          </p:cNvSpPr>
          <p:nvPr>
            <p:ph idx="1"/>
          </p:nvPr>
        </p:nvSpPr>
        <p:spPr>
          <a:xfrm>
            <a:off x="309600" y="1116000"/>
            <a:ext cx="9266295" cy="2158725"/>
          </a:xfrm>
        </p:spPr>
        <p:txBody>
          <a:bodyPr>
            <a:noAutofit/>
          </a:bodyPr>
          <a:lstStyle/>
          <a:p>
            <a:pPr>
              <a:lnSpc>
                <a:spcPts val="2200"/>
              </a:lnSpc>
              <a:spcBef>
                <a:spcPts val="1200"/>
              </a:spcBef>
              <a:buFont typeface="Wingdings" panose="05000000000000000000" pitchFamily="2" charset="2"/>
              <a:buChar char="Ø"/>
            </a:pPr>
            <a:r>
              <a:rPr lang="ja-JP" altLang="en-US" sz="1600" dirty="0">
                <a:latin typeface="+mn-ea"/>
              </a:rPr>
              <a:t>取扱金額は新型コロナウイルス感染症の影響により、２０２０年に減少したものの、翌２０２１年以降は回復傾向にある。</a:t>
            </a:r>
            <a:endParaRPr lang="en-US" altLang="ja-JP" sz="1600" dirty="0">
              <a:latin typeface="+mn-ea"/>
            </a:endParaRPr>
          </a:p>
          <a:p>
            <a:pPr>
              <a:lnSpc>
                <a:spcPts val="2200"/>
              </a:lnSpc>
              <a:spcBef>
                <a:spcPts val="1200"/>
              </a:spcBef>
              <a:buFont typeface="Wingdings" panose="05000000000000000000" pitchFamily="2" charset="2"/>
              <a:buChar char="Ø"/>
            </a:pPr>
            <a:r>
              <a:rPr lang="ja-JP" altLang="en-US" sz="1600" dirty="0">
                <a:latin typeface="+mn-ea"/>
              </a:rPr>
              <a:t>取扱量は過去１０年間で減少傾向にあるものの、国内花き流通量の傾向（ｐ３参照）と比較して緩やかであり、拠点市場としての役割を果たしている。</a:t>
            </a:r>
            <a:endParaRPr lang="en-US" altLang="ja-JP" sz="1600" dirty="0">
              <a:latin typeface="+mn-ea"/>
            </a:endParaRPr>
          </a:p>
        </p:txBody>
      </p:sp>
    </p:spTree>
    <p:extLst>
      <p:ext uri="{BB962C8B-B14F-4D97-AF65-F5344CB8AC3E}">
        <p14:creationId xmlns:p14="http://schemas.microsoft.com/office/powerpoint/2010/main" val="245487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Ⅰ</a:t>
            </a:r>
            <a:r>
              <a:rPr kumimoji="1" lang="ja-JP" altLang="en-US" sz="2000" b="1" dirty="0"/>
              <a:t>　</a:t>
            </a:r>
            <a:r>
              <a:rPr kumimoji="1" lang="ja-JP" altLang="en-US" sz="20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現状と課題</a:t>
            </a:r>
            <a:r>
              <a:rPr kumimoji="1" lang="ja-JP" altLang="en-US" sz="2000" b="1" dirty="0"/>
              <a:t>　</a:t>
            </a:r>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782053" y="1387084"/>
            <a:ext cx="9000022" cy="1603765"/>
          </a:xfrm>
        </p:spPr>
        <p:txBody>
          <a:bodyPr>
            <a:noAutofit/>
          </a:bodyPr>
          <a:lstStyle/>
          <a:p>
            <a:pPr>
              <a:lnSpc>
                <a:spcPts val="2200"/>
              </a:lnSpc>
              <a:spcBef>
                <a:spcPts val="1200"/>
              </a:spcBef>
              <a:buFont typeface="Wingdings" panose="05000000000000000000" pitchFamily="2" charset="2"/>
              <a:buChar char="Ø"/>
            </a:pPr>
            <a:r>
              <a:rPr lang="ja-JP" altLang="en-US" sz="1600" dirty="0">
                <a:latin typeface="+mn-ea"/>
              </a:rPr>
              <a:t>開場から２００１年度までは、開設初期投資の償却により毎年赤字を計上していたが、　　　２００２年度以降は売上高の増加や金利負担軽減により単年度黒字を継続。また、２０１５年度末には累積赤字を解消。</a:t>
            </a:r>
            <a:endParaRPr lang="en-US" altLang="ja-JP" sz="1600" dirty="0">
              <a:latin typeface="+mn-ea"/>
            </a:endParaRPr>
          </a:p>
          <a:p>
            <a:pPr>
              <a:lnSpc>
                <a:spcPts val="2200"/>
              </a:lnSpc>
              <a:spcBef>
                <a:spcPts val="1200"/>
              </a:spcBef>
              <a:buFont typeface="Wingdings" panose="05000000000000000000" pitchFamily="2" charset="2"/>
              <a:buChar char="Ø"/>
            </a:pPr>
            <a:r>
              <a:rPr lang="ja-JP" altLang="en-US" sz="1600" dirty="0">
                <a:latin typeface="+mn-ea"/>
              </a:rPr>
              <a:t>２０１９年度末から新型コロナウイルス感染症の影響により、１７年ぶりに赤字を計上したが、２０２１年度以降は黒字を継続している。</a:t>
            </a:r>
            <a:endParaRPr lang="en-US" altLang="ja-JP" sz="1600" dirty="0">
              <a:latin typeface="+mn-ea"/>
            </a:endParaRPr>
          </a:p>
        </p:txBody>
      </p:sp>
      <p:sp>
        <p:nvSpPr>
          <p:cNvPr id="10" name="タイトル 1">
            <a:extLst>
              <a:ext uri="{FF2B5EF4-FFF2-40B4-BE49-F238E27FC236}">
                <a16:creationId xmlns:a16="http://schemas.microsoft.com/office/drawing/2014/main" id="{50E954FB-4E3C-44C7-B492-67842B2459C9}"/>
              </a:ext>
            </a:extLst>
          </p:cNvPr>
          <p:cNvSpPr txBox="1">
            <a:spLocks/>
          </p:cNvSpPr>
          <p:nvPr/>
        </p:nvSpPr>
        <p:spPr>
          <a:xfrm>
            <a:off x="123925" y="59686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1800" dirty="0"/>
          </a:p>
        </p:txBody>
      </p:sp>
      <p:graphicFrame>
        <p:nvGraphicFramePr>
          <p:cNvPr id="8" name="表 7">
            <a:extLst>
              <a:ext uri="{FF2B5EF4-FFF2-40B4-BE49-F238E27FC236}">
                <a16:creationId xmlns:a16="http://schemas.microsoft.com/office/drawing/2014/main" id="{91EBD945-25DC-41CA-BE24-5CA07DC9661B}"/>
              </a:ext>
            </a:extLst>
          </p:cNvPr>
          <p:cNvGraphicFramePr>
            <a:graphicFrameLocks noGrp="1"/>
          </p:cNvGraphicFramePr>
          <p:nvPr>
            <p:extLst>
              <p:ext uri="{D42A27DB-BD31-4B8C-83A1-F6EECF244321}">
                <p14:modId xmlns:p14="http://schemas.microsoft.com/office/powerpoint/2010/main" val="305097877"/>
              </p:ext>
            </p:extLst>
          </p:nvPr>
        </p:nvGraphicFramePr>
        <p:xfrm>
          <a:off x="1093937" y="2990850"/>
          <a:ext cx="8242566" cy="3867142"/>
        </p:xfrm>
        <a:graphic>
          <a:graphicData uri="http://schemas.openxmlformats.org/drawingml/2006/table">
            <a:tbl>
              <a:tblPr firstRow="1" firstCol="1" bandRow="1">
                <a:tableStyleId>{5C22544A-7EE6-4342-B048-85BDC9FD1C3A}</a:tableStyleId>
              </a:tblPr>
              <a:tblGrid>
                <a:gridCol w="1612676">
                  <a:extLst>
                    <a:ext uri="{9D8B030D-6E8A-4147-A177-3AD203B41FA5}">
                      <a16:colId xmlns:a16="http://schemas.microsoft.com/office/drawing/2014/main" val="3608563289"/>
                    </a:ext>
                  </a:extLst>
                </a:gridCol>
                <a:gridCol w="1325978">
                  <a:extLst>
                    <a:ext uri="{9D8B030D-6E8A-4147-A177-3AD203B41FA5}">
                      <a16:colId xmlns:a16="http://schemas.microsoft.com/office/drawing/2014/main" val="2081446145"/>
                    </a:ext>
                  </a:extLst>
                </a:gridCol>
                <a:gridCol w="1325978">
                  <a:extLst>
                    <a:ext uri="{9D8B030D-6E8A-4147-A177-3AD203B41FA5}">
                      <a16:colId xmlns:a16="http://schemas.microsoft.com/office/drawing/2014/main" val="2098846416"/>
                    </a:ext>
                  </a:extLst>
                </a:gridCol>
                <a:gridCol w="1325978">
                  <a:extLst>
                    <a:ext uri="{9D8B030D-6E8A-4147-A177-3AD203B41FA5}">
                      <a16:colId xmlns:a16="http://schemas.microsoft.com/office/drawing/2014/main" val="2811036180"/>
                    </a:ext>
                  </a:extLst>
                </a:gridCol>
                <a:gridCol w="1325978">
                  <a:extLst>
                    <a:ext uri="{9D8B030D-6E8A-4147-A177-3AD203B41FA5}">
                      <a16:colId xmlns:a16="http://schemas.microsoft.com/office/drawing/2014/main" val="3372469042"/>
                    </a:ext>
                  </a:extLst>
                </a:gridCol>
                <a:gridCol w="1325978">
                  <a:extLst>
                    <a:ext uri="{9D8B030D-6E8A-4147-A177-3AD203B41FA5}">
                      <a16:colId xmlns:a16="http://schemas.microsoft.com/office/drawing/2014/main" val="240051077"/>
                    </a:ext>
                  </a:extLst>
                </a:gridCol>
              </a:tblGrid>
              <a:tr h="241697">
                <a:tc>
                  <a:txBody>
                    <a:bodyPr/>
                    <a:lstStyle/>
                    <a:p>
                      <a:pPr algn="l">
                        <a:spcAft>
                          <a:spcPts val="0"/>
                        </a:spcAft>
                      </a:pPr>
                      <a:r>
                        <a:rPr lang="ja-JP" altLang="en-US" sz="1200" b="0" kern="0" dirty="0">
                          <a:solidFill>
                            <a:schemeClr val="tx1"/>
                          </a:solidFill>
                          <a:effectLst/>
                        </a:rPr>
                        <a:t>収支</a:t>
                      </a:r>
                      <a:r>
                        <a:rPr lang="ja-JP" sz="1200" b="0" kern="0" dirty="0">
                          <a:solidFill>
                            <a:schemeClr val="tx1"/>
                          </a:solidFill>
                          <a:effectLst/>
                        </a:rPr>
                        <a:t>の状況</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r">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r">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r">
                        <a:spcAft>
                          <a:spcPts val="0"/>
                        </a:spcAft>
                      </a:pPr>
                      <a:r>
                        <a:rPr lang="ja-JP" altLang="ja-JP" sz="1200" b="0" kern="0" dirty="0">
                          <a:solidFill>
                            <a:schemeClr val="tx1"/>
                          </a:solidFill>
                          <a:effectLst/>
                          <a:latin typeface="ＭＳ Ｐゴシック" panose="020B0600070205080204" pitchFamily="50" charset="-128"/>
                          <a:ea typeface="ＭＳ Ｐゴシック" panose="020B0600070205080204" pitchFamily="50" charset="-128"/>
                        </a:rPr>
                        <a:t>（単位：千円）</a:t>
                      </a:r>
                      <a:endParaRPr lang="ja-JP"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b">
                    <a:noFill/>
                  </a:tcPr>
                </a:tc>
                <a:extLst>
                  <a:ext uri="{0D108BD9-81ED-4DB2-BD59-A6C34878D82A}">
                    <a16:rowId xmlns:a16="http://schemas.microsoft.com/office/drawing/2014/main" val="1831843358"/>
                  </a:ext>
                </a:extLst>
              </a:tr>
              <a:tr h="241697">
                <a:tc>
                  <a:txBody>
                    <a:bodyPr/>
                    <a:lstStyle/>
                    <a:p>
                      <a:pPr algn="ctr">
                        <a:spcAft>
                          <a:spcPts val="0"/>
                        </a:spcAft>
                      </a:pP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rPr>
                        <a:t>年度</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２０１８（</a:t>
                      </a:r>
                      <a:r>
                        <a:rPr lang="en-US" altLang="ja-JP"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H30</a:t>
                      </a: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en-US" altLang="ja-JP"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２０１９（</a:t>
                      </a:r>
                      <a:r>
                        <a:rPr lang="en-US" altLang="ja-JP"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R1</a:t>
                      </a: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２０２０（</a:t>
                      </a:r>
                      <a:r>
                        <a:rPr lang="en-US" altLang="ja-JP"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R2</a:t>
                      </a: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２０２１（</a:t>
                      </a:r>
                      <a:r>
                        <a:rPr lang="en-US" altLang="ja-JP"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R3</a:t>
                      </a: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２０２２（</a:t>
                      </a:r>
                      <a:r>
                        <a:rPr lang="en-US" altLang="ja-JP"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R4</a:t>
                      </a:r>
                      <a:r>
                        <a:rPr lang="ja-JP" altLang="en-US"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en-US" altLang="ja-JP" sz="1200" kern="0" dirty="0">
                        <a:effectLst/>
                        <a:latin typeface="ＭＳ ゴシック" panose="020B0609070205080204" pitchFamily="49"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extLst>
                  <a:ext uri="{0D108BD9-81ED-4DB2-BD59-A6C34878D82A}">
                    <a16:rowId xmlns:a16="http://schemas.microsoft.com/office/drawing/2014/main" val="796293377"/>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売上高</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587,776</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562,321</a:t>
                      </a: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499,047</a:t>
                      </a: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611,648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673,925</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55681162"/>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売上高原価</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476,983</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481,849</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449,806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497,757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529,730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1513020056"/>
                  </a:ext>
                </a:extLst>
              </a:tr>
              <a:tr h="281979">
                <a:tc>
                  <a:txBody>
                    <a:bodyPr/>
                    <a:lstStyle/>
                    <a:p>
                      <a:pPr algn="l">
                        <a:spcAft>
                          <a:spcPts val="0"/>
                        </a:spcAft>
                      </a:pPr>
                      <a:r>
                        <a:rPr lang="ja-JP" sz="1100" b="0" kern="0" dirty="0">
                          <a:solidFill>
                            <a:schemeClr val="tx1"/>
                          </a:solidFill>
                          <a:effectLst/>
                          <a:latin typeface="ＭＳ Ｐゴシック" panose="020B0600070205080204" pitchFamily="50" charset="-128"/>
                          <a:ea typeface="ＭＳ Ｐゴシック" panose="020B0600070205080204" pitchFamily="50" charset="-128"/>
                        </a:rPr>
                        <a:t>販売費及び一般管理費</a:t>
                      </a:r>
                      <a:endParaRPr lang="ja-JP" sz="11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84,071</a:t>
                      </a: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82,918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84,197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83,233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86,929</a:t>
                      </a:r>
                    </a:p>
                  </a:txBody>
                  <a:tcPr marL="62865" marR="62865" marT="0" marB="0" anchor="ctr">
                    <a:solidFill>
                      <a:schemeClr val="accent5">
                        <a:lumMod val="20000"/>
                        <a:lumOff val="80000"/>
                      </a:schemeClr>
                    </a:solidFill>
                  </a:tcPr>
                </a:tc>
                <a:extLst>
                  <a:ext uri="{0D108BD9-81ED-4DB2-BD59-A6C34878D82A}">
                    <a16:rowId xmlns:a16="http://schemas.microsoft.com/office/drawing/2014/main" val="652072758"/>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営業利益</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26,721</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2,446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34,956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30,659</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57,266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2955223069"/>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営業外収益</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3,023</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5,233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4,464</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4,500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5,377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584734917"/>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営業外費用</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616</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527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268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1,552</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1,320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864634913"/>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経常利益</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29,128</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2,260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30,760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33,606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61,323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1453442433"/>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特別損失</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13,512</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7,777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70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5,989</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22,888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3056427320"/>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税引前当期純利益</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15,616</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5,517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30,829</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27,617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38,436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3768488896"/>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法人税等</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6,351</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16,506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1,505</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5,335</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6,896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3520583694"/>
                  </a:ext>
                </a:extLst>
              </a:tr>
              <a:tr h="281979">
                <a:tc>
                  <a:txBody>
                    <a:bodyPr/>
                    <a:lstStyle/>
                    <a:p>
                      <a:pPr algn="l">
                        <a:spcAft>
                          <a:spcPts val="0"/>
                        </a:spcAft>
                      </a:pPr>
                      <a:r>
                        <a:rPr lang="ja-JP" sz="1200" b="0" kern="0">
                          <a:solidFill>
                            <a:schemeClr val="tx1"/>
                          </a:solidFill>
                          <a:effectLst/>
                          <a:latin typeface="ＭＳ Ｐゴシック" panose="020B0600070205080204" pitchFamily="50" charset="-128"/>
                          <a:ea typeface="ＭＳ Ｐゴシック" panose="020B0600070205080204" pitchFamily="50" charset="-128"/>
                        </a:rPr>
                        <a:t>当期純利益</a:t>
                      </a:r>
                      <a:endParaRPr lang="ja-JP" sz="1200" b="0" kern="10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9,265</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22,023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32,334</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22,282</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31,540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1157893911"/>
                  </a:ext>
                </a:extLst>
              </a:tr>
              <a:tr h="281979">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当期</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rPr>
                        <a:t>未処分利益</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196,299</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174,275</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141,941</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164,223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157,873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687270358"/>
                  </a:ext>
                </a:extLst>
              </a:tr>
            </a:tbl>
          </a:graphicData>
        </a:graphic>
      </p:graphicFrame>
      <p:sp>
        <p:nvSpPr>
          <p:cNvPr id="9" name="タイトル 1">
            <a:extLst>
              <a:ext uri="{FF2B5EF4-FFF2-40B4-BE49-F238E27FC236}">
                <a16:creationId xmlns:a16="http://schemas.microsoft.com/office/drawing/2014/main" id="{516281EF-4478-453F-84AD-9547E3D8A2B9}"/>
              </a:ext>
            </a:extLst>
          </p:cNvPr>
          <p:cNvSpPr txBox="1">
            <a:spLocks/>
          </p:cNvSpPr>
          <p:nvPr/>
        </p:nvSpPr>
        <p:spPr>
          <a:xfrm>
            <a:off x="123925" y="99197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　　① 収支の状況</a:t>
            </a:r>
          </a:p>
        </p:txBody>
      </p:sp>
      <p:sp>
        <p:nvSpPr>
          <p:cNvPr id="6" name="テキスト ボックス 5">
            <a:extLst>
              <a:ext uri="{FF2B5EF4-FFF2-40B4-BE49-F238E27FC236}">
                <a16:creationId xmlns:a16="http://schemas.microsoft.com/office/drawing/2014/main" id="{8A702148-447D-EE18-9CA7-BCAA4A0D1BF4}"/>
              </a:ext>
            </a:extLst>
          </p:cNvPr>
          <p:cNvSpPr txBox="1"/>
          <p:nvPr/>
        </p:nvSpPr>
        <p:spPr>
          <a:xfrm>
            <a:off x="0" y="622643"/>
            <a:ext cx="504724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Ⅰ-</a:t>
            </a: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４　当社の財務状況</a:t>
            </a:r>
          </a:p>
        </p:txBody>
      </p:sp>
    </p:spTree>
    <p:extLst>
      <p:ext uri="{BB962C8B-B14F-4D97-AF65-F5344CB8AC3E}">
        <p14:creationId xmlns:p14="http://schemas.microsoft.com/office/powerpoint/2010/main" val="3687069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E83D1-DF6F-487B-A568-8150751852F7}"/>
              </a:ext>
            </a:extLst>
          </p:cNvPr>
          <p:cNvSpPr>
            <a:spLocks noGrp="1"/>
          </p:cNvSpPr>
          <p:nvPr>
            <p:ph type="title"/>
          </p:nvPr>
        </p:nvSpPr>
        <p:spPr>
          <a:xfrm>
            <a:off x="0" y="83778"/>
            <a:ext cx="9906000" cy="395110"/>
          </a:xfrm>
        </p:spPr>
        <p:txBody>
          <a:bodyPr>
            <a:normAutofit/>
          </a:bodyPr>
          <a:lstStyle/>
          <a:p>
            <a:r>
              <a:rPr kumimoji="1" lang="en-US" altLang="ja-JP" sz="2000" b="1" dirty="0"/>
              <a:t>Ⅰ</a:t>
            </a:r>
            <a:r>
              <a:rPr kumimoji="1" lang="ja-JP" altLang="en-US" sz="2000" b="1" dirty="0"/>
              <a:t>　</a:t>
            </a:r>
            <a:r>
              <a:rPr kumimoji="1" lang="ja-JP" altLang="en-US" sz="2000" b="1"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rPr>
              <a:t>現状と課題</a:t>
            </a:r>
            <a:endParaRPr kumimoji="1" lang="ja-JP" altLang="en-US" sz="2000" b="1" dirty="0"/>
          </a:p>
        </p:txBody>
      </p:sp>
      <p:sp>
        <p:nvSpPr>
          <p:cNvPr id="3" name="コンテンツ プレースホルダー 2">
            <a:extLst>
              <a:ext uri="{FF2B5EF4-FFF2-40B4-BE49-F238E27FC236}">
                <a16:creationId xmlns:a16="http://schemas.microsoft.com/office/drawing/2014/main" id="{A3C8F653-51DF-43F8-BD1A-96415F2AE959}"/>
              </a:ext>
            </a:extLst>
          </p:cNvPr>
          <p:cNvSpPr>
            <a:spLocks noGrp="1"/>
          </p:cNvSpPr>
          <p:nvPr>
            <p:ph idx="1"/>
          </p:nvPr>
        </p:nvSpPr>
        <p:spPr>
          <a:xfrm>
            <a:off x="733926" y="1023705"/>
            <a:ext cx="9000022" cy="1503954"/>
          </a:xfrm>
        </p:spPr>
        <p:txBody>
          <a:bodyPr>
            <a:noAutofit/>
          </a:bodyPr>
          <a:lstStyle/>
          <a:p>
            <a:pPr>
              <a:lnSpc>
                <a:spcPts val="2000"/>
              </a:lnSpc>
              <a:spcBef>
                <a:spcPts val="1200"/>
              </a:spcBef>
              <a:buFont typeface="Wingdings" panose="05000000000000000000" pitchFamily="2" charset="2"/>
              <a:buChar char="Ø"/>
            </a:pPr>
            <a:r>
              <a:rPr lang="ja-JP" altLang="en-US" sz="1600" dirty="0">
                <a:latin typeface="+mn-ea"/>
              </a:rPr>
              <a:t>　当市場は、大阪市より借入れた土地に、民間の交流施設（三井アウトレット）との複合施設として建設したものであり、流通施設の建設工事費１２２億円に対し、国等より６７億円（国：２３億円、府：２２億円、大阪市２２億円）の補助を受け、残り不足分については、農林漁業金融公庫（現 日本政策金融公庫）等より借入を行った。開設当初の借入金については償還済。</a:t>
            </a:r>
            <a:endParaRPr lang="en-US" altLang="ja-JP" sz="1600" dirty="0">
              <a:latin typeface="+mn-ea"/>
            </a:endParaRPr>
          </a:p>
          <a:p>
            <a:pPr>
              <a:lnSpc>
                <a:spcPts val="2000"/>
              </a:lnSpc>
              <a:spcBef>
                <a:spcPts val="1200"/>
              </a:spcBef>
              <a:buFont typeface="Wingdings" panose="05000000000000000000" pitchFamily="2" charset="2"/>
              <a:buChar char="Ø"/>
            </a:pPr>
            <a:r>
              <a:rPr lang="ja-JP" altLang="en-US" sz="1600" dirty="0">
                <a:latin typeface="+mn-ea"/>
              </a:rPr>
              <a:t>現在は、施設改修やセリシステム更新のために借り入れた資金の償還を行っている。</a:t>
            </a:r>
            <a:endParaRPr lang="en-US" altLang="ja-JP" sz="1600" dirty="0">
              <a:latin typeface="+mn-ea"/>
            </a:endParaRPr>
          </a:p>
          <a:p>
            <a:pPr>
              <a:lnSpc>
                <a:spcPts val="2000"/>
              </a:lnSpc>
              <a:spcBef>
                <a:spcPts val="1200"/>
              </a:spcBef>
              <a:buFont typeface="Wingdings" panose="05000000000000000000" pitchFamily="2" charset="2"/>
              <a:buChar char="Ø"/>
            </a:pPr>
            <a:endParaRPr lang="ja-JP" altLang="en-US" sz="1600" dirty="0">
              <a:latin typeface="+mn-ea"/>
            </a:endParaRPr>
          </a:p>
          <a:p>
            <a:pPr marL="0" indent="0">
              <a:lnSpc>
                <a:spcPct val="100000"/>
              </a:lnSpc>
              <a:buNone/>
            </a:pPr>
            <a:endParaRPr kumimoji="1" lang="ja-JP" altLang="en-US" sz="2000" dirty="0"/>
          </a:p>
        </p:txBody>
      </p:sp>
      <p:graphicFrame>
        <p:nvGraphicFramePr>
          <p:cNvPr id="11" name="表 10">
            <a:extLst>
              <a:ext uri="{FF2B5EF4-FFF2-40B4-BE49-F238E27FC236}">
                <a16:creationId xmlns:a16="http://schemas.microsoft.com/office/drawing/2014/main" id="{344FE3DD-EA07-406D-94A2-4AB11FAE8E70}"/>
              </a:ext>
            </a:extLst>
          </p:cNvPr>
          <p:cNvGraphicFramePr>
            <a:graphicFrameLocks noGrp="1"/>
          </p:cNvGraphicFramePr>
          <p:nvPr>
            <p:extLst>
              <p:ext uri="{D42A27DB-BD31-4B8C-83A1-F6EECF244321}">
                <p14:modId xmlns:p14="http://schemas.microsoft.com/office/powerpoint/2010/main" val="3030413631"/>
              </p:ext>
            </p:extLst>
          </p:nvPr>
        </p:nvGraphicFramePr>
        <p:xfrm>
          <a:off x="1093935" y="2693790"/>
          <a:ext cx="8280000" cy="1966704"/>
        </p:xfrm>
        <a:graphic>
          <a:graphicData uri="http://schemas.openxmlformats.org/drawingml/2006/table">
            <a:tbl>
              <a:tblPr firstRow="1" firstCol="1" bandRow="1">
                <a:tableStyleId>{5C22544A-7EE6-4342-B048-85BDC9FD1C3A}</a:tableStyleId>
              </a:tblPr>
              <a:tblGrid>
                <a:gridCol w="1620000">
                  <a:extLst>
                    <a:ext uri="{9D8B030D-6E8A-4147-A177-3AD203B41FA5}">
                      <a16:colId xmlns:a16="http://schemas.microsoft.com/office/drawing/2014/main" val="3608563289"/>
                    </a:ext>
                  </a:extLst>
                </a:gridCol>
                <a:gridCol w="1332000">
                  <a:extLst>
                    <a:ext uri="{9D8B030D-6E8A-4147-A177-3AD203B41FA5}">
                      <a16:colId xmlns:a16="http://schemas.microsoft.com/office/drawing/2014/main" val="2081446145"/>
                    </a:ext>
                  </a:extLst>
                </a:gridCol>
                <a:gridCol w="1332000">
                  <a:extLst>
                    <a:ext uri="{9D8B030D-6E8A-4147-A177-3AD203B41FA5}">
                      <a16:colId xmlns:a16="http://schemas.microsoft.com/office/drawing/2014/main" val="2098846416"/>
                    </a:ext>
                  </a:extLst>
                </a:gridCol>
                <a:gridCol w="1332000">
                  <a:extLst>
                    <a:ext uri="{9D8B030D-6E8A-4147-A177-3AD203B41FA5}">
                      <a16:colId xmlns:a16="http://schemas.microsoft.com/office/drawing/2014/main" val="2811036180"/>
                    </a:ext>
                  </a:extLst>
                </a:gridCol>
                <a:gridCol w="1332000">
                  <a:extLst>
                    <a:ext uri="{9D8B030D-6E8A-4147-A177-3AD203B41FA5}">
                      <a16:colId xmlns:a16="http://schemas.microsoft.com/office/drawing/2014/main" val="3372469042"/>
                    </a:ext>
                  </a:extLst>
                </a:gridCol>
                <a:gridCol w="1332000">
                  <a:extLst>
                    <a:ext uri="{9D8B030D-6E8A-4147-A177-3AD203B41FA5}">
                      <a16:colId xmlns:a16="http://schemas.microsoft.com/office/drawing/2014/main" val="1050350164"/>
                    </a:ext>
                  </a:extLst>
                </a:gridCol>
              </a:tblGrid>
              <a:tr h="99545">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資産・負債の状況</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b">
                    <a:no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r">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b">
                    <a:noFill/>
                  </a:tcPr>
                </a:tc>
                <a:tc>
                  <a:txBody>
                    <a:bodyPr/>
                    <a:lstStyle/>
                    <a:p>
                      <a:pPr algn="r">
                        <a:spcAft>
                          <a:spcPts val="0"/>
                        </a:spcAft>
                      </a:pPr>
                      <a:endParaRPr lang="ja-JP"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b">
                    <a:noFill/>
                  </a:tcPr>
                </a:tc>
                <a:tc>
                  <a:txBody>
                    <a:bodyPr/>
                    <a:lstStyle/>
                    <a:p>
                      <a:pPr algn="r">
                        <a:spcAft>
                          <a:spcPts val="0"/>
                        </a:spcAft>
                      </a:pPr>
                      <a:r>
                        <a:rPr lang="ja-JP" altLang="ja-JP" sz="1200" b="0" kern="0" dirty="0">
                          <a:solidFill>
                            <a:schemeClr val="tx1"/>
                          </a:solidFill>
                          <a:effectLst/>
                          <a:latin typeface="ＭＳ Ｐゴシック" panose="020B0600070205080204" pitchFamily="50" charset="-128"/>
                          <a:ea typeface="ＭＳ Ｐゴシック" panose="020B0600070205080204" pitchFamily="50" charset="-128"/>
                        </a:rPr>
                        <a:t>（単位：千円）</a:t>
                      </a:r>
                      <a:endParaRPr lang="ja-JP"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b">
                    <a:noFill/>
                  </a:tcPr>
                </a:tc>
                <a:extLst>
                  <a:ext uri="{0D108BD9-81ED-4DB2-BD59-A6C34878D82A}">
                    <a16:rowId xmlns:a16="http://schemas.microsoft.com/office/drawing/2014/main" val="1831843358"/>
                  </a:ext>
                </a:extLst>
              </a:tr>
              <a:tr h="171529">
                <a:tc>
                  <a:txBody>
                    <a:bodyPr/>
                    <a:lstStyle/>
                    <a:p>
                      <a:pPr algn="ctr">
                        <a:spcAft>
                          <a:spcPts val="0"/>
                        </a:spcAft>
                      </a:pP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b">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２０１８（</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H30</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２０１９（</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R1</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２０２０（</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R2</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２０２１（</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R3</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２０２２（</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R4</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extLst>
                  <a:ext uri="{0D108BD9-81ED-4DB2-BD59-A6C34878D82A}">
                    <a16:rowId xmlns:a16="http://schemas.microsoft.com/office/drawing/2014/main" val="796293377"/>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流動資産</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389,398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341,247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647,517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641,753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810,000</a:t>
                      </a:r>
                    </a:p>
                  </a:txBody>
                  <a:tcPr marL="62865" marR="62865" marT="0" marB="0">
                    <a:solidFill>
                      <a:schemeClr val="accent5">
                        <a:lumMod val="20000"/>
                        <a:lumOff val="80000"/>
                      </a:schemeClr>
                    </a:solidFill>
                  </a:tcPr>
                </a:tc>
                <a:extLst>
                  <a:ext uri="{0D108BD9-81ED-4DB2-BD59-A6C34878D82A}">
                    <a16:rowId xmlns:a16="http://schemas.microsoft.com/office/drawing/2014/main" val="55681162"/>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固定資産</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1,855,160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1,875,216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1,909,126</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1,790,204</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1,650,371</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extLst>
                  <a:ext uri="{0D108BD9-81ED-4DB2-BD59-A6C34878D82A}">
                    <a16:rowId xmlns:a16="http://schemas.microsoft.com/office/drawing/2014/main" val="864634913"/>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資産合計</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2,244,558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2,216,462</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2,556,642</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2,431,957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2,460,371</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extLst>
                  <a:ext uri="{0D108BD9-81ED-4DB2-BD59-A6C34878D82A}">
                    <a16:rowId xmlns:a16="http://schemas.microsoft.com/office/drawing/2014/main" val="1453442433"/>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流動負債</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142,420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89,144</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283,637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146,643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248,783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extLst>
                  <a:ext uri="{0D108BD9-81ED-4DB2-BD59-A6C34878D82A}">
                    <a16:rowId xmlns:a16="http://schemas.microsoft.com/office/drawing/2014/main" val="3056427320"/>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固定負債</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106,040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153,243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331,264</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321,291</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253,915</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extLst>
                  <a:ext uri="{0D108BD9-81ED-4DB2-BD59-A6C34878D82A}">
                    <a16:rowId xmlns:a16="http://schemas.microsoft.com/office/drawing/2014/main" val="3768488896"/>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負債合計</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248,460</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242,387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614,901</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467,934</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502,698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extLst>
                  <a:ext uri="{0D108BD9-81ED-4DB2-BD59-A6C34878D82A}">
                    <a16:rowId xmlns:a16="http://schemas.microsoft.com/office/drawing/2014/main" val="3520583694"/>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純資産合計</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1,996,099</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1,974,075</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1,941,741</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1,964,023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1,957,673</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20000"/>
                        <a:lumOff val="80000"/>
                      </a:schemeClr>
                    </a:solidFill>
                  </a:tcPr>
                </a:tc>
                <a:extLst>
                  <a:ext uri="{0D108BD9-81ED-4DB2-BD59-A6C34878D82A}">
                    <a16:rowId xmlns:a16="http://schemas.microsoft.com/office/drawing/2014/main" val="1157893911"/>
                  </a:ext>
                </a:extLst>
              </a:tr>
              <a:tr h="200118">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負債及び純資産合計</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2,244,558</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60000"/>
                        <a:lumOff val="4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2,216,462</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60000"/>
                        <a:lumOff val="4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2,556,642</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60000"/>
                        <a:lumOff val="4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2,431,957</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60000"/>
                        <a:lumOff val="40000"/>
                      </a:schemeClr>
                    </a:solidFill>
                  </a:tcPr>
                </a:tc>
                <a:tc>
                  <a:txBody>
                    <a:bodyPr/>
                    <a:lstStyle/>
                    <a:p>
                      <a:pPr algn="r">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2,460,371</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solidFill>
                      <a:schemeClr val="accent5">
                        <a:lumMod val="60000"/>
                        <a:lumOff val="40000"/>
                      </a:schemeClr>
                    </a:solidFill>
                  </a:tcPr>
                </a:tc>
                <a:extLst>
                  <a:ext uri="{0D108BD9-81ED-4DB2-BD59-A6C34878D82A}">
                    <a16:rowId xmlns:a16="http://schemas.microsoft.com/office/drawing/2014/main" val="687270358"/>
                  </a:ext>
                </a:extLst>
              </a:tr>
            </a:tbl>
          </a:graphicData>
        </a:graphic>
      </p:graphicFrame>
      <p:graphicFrame>
        <p:nvGraphicFramePr>
          <p:cNvPr id="14" name="表 13">
            <a:extLst>
              <a:ext uri="{FF2B5EF4-FFF2-40B4-BE49-F238E27FC236}">
                <a16:creationId xmlns:a16="http://schemas.microsoft.com/office/drawing/2014/main" id="{5F6D9455-B057-46B4-B9C3-E788B345DBB1}"/>
              </a:ext>
            </a:extLst>
          </p:cNvPr>
          <p:cNvGraphicFramePr>
            <a:graphicFrameLocks noGrp="1"/>
          </p:cNvGraphicFramePr>
          <p:nvPr>
            <p:extLst>
              <p:ext uri="{D42A27DB-BD31-4B8C-83A1-F6EECF244321}">
                <p14:modId xmlns:p14="http://schemas.microsoft.com/office/powerpoint/2010/main" val="2585695166"/>
              </p:ext>
            </p:extLst>
          </p:nvPr>
        </p:nvGraphicFramePr>
        <p:xfrm>
          <a:off x="1093933" y="4904184"/>
          <a:ext cx="8280002" cy="1860222"/>
        </p:xfrm>
        <a:graphic>
          <a:graphicData uri="http://schemas.openxmlformats.org/drawingml/2006/table">
            <a:tbl>
              <a:tblPr firstRow="1" firstCol="1" bandRow="1">
                <a:tableStyleId>{5C22544A-7EE6-4342-B048-85BDC9FD1C3A}</a:tableStyleId>
              </a:tblPr>
              <a:tblGrid>
                <a:gridCol w="1661297">
                  <a:extLst>
                    <a:ext uri="{9D8B030D-6E8A-4147-A177-3AD203B41FA5}">
                      <a16:colId xmlns:a16="http://schemas.microsoft.com/office/drawing/2014/main" val="3608563289"/>
                    </a:ext>
                  </a:extLst>
                </a:gridCol>
                <a:gridCol w="1323741">
                  <a:extLst>
                    <a:ext uri="{9D8B030D-6E8A-4147-A177-3AD203B41FA5}">
                      <a16:colId xmlns:a16="http://schemas.microsoft.com/office/drawing/2014/main" val="2081446145"/>
                    </a:ext>
                  </a:extLst>
                </a:gridCol>
                <a:gridCol w="1323741">
                  <a:extLst>
                    <a:ext uri="{9D8B030D-6E8A-4147-A177-3AD203B41FA5}">
                      <a16:colId xmlns:a16="http://schemas.microsoft.com/office/drawing/2014/main" val="2098846416"/>
                    </a:ext>
                  </a:extLst>
                </a:gridCol>
                <a:gridCol w="1323741">
                  <a:extLst>
                    <a:ext uri="{9D8B030D-6E8A-4147-A177-3AD203B41FA5}">
                      <a16:colId xmlns:a16="http://schemas.microsoft.com/office/drawing/2014/main" val="2811036180"/>
                    </a:ext>
                  </a:extLst>
                </a:gridCol>
                <a:gridCol w="1323741">
                  <a:extLst>
                    <a:ext uri="{9D8B030D-6E8A-4147-A177-3AD203B41FA5}">
                      <a16:colId xmlns:a16="http://schemas.microsoft.com/office/drawing/2014/main" val="3372469042"/>
                    </a:ext>
                  </a:extLst>
                </a:gridCol>
                <a:gridCol w="1323741">
                  <a:extLst>
                    <a:ext uri="{9D8B030D-6E8A-4147-A177-3AD203B41FA5}">
                      <a16:colId xmlns:a16="http://schemas.microsoft.com/office/drawing/2014/main" val="1963445998"/>
                    </a:ext>
                  </a:extLst>
                </a:gridCol>
              </a:tblGrid>
              <a:tr h="206691">
                <a:tc>
                  <a:txBody>
                    <a:bodyPr/>
                    <a:lstStyle/>
                    <a:p>
                      <a:pPr algn="l">
                        <a:spcAft>
                          <a:spcPts val="0"/>
                        </a:spcAft>
                      </a:pPr>
                      <a:r>
                        <a:rPr lang="ja-JP" sz="1200" b="0" kern="0" dirty="0">
                          <a:solidFill>
                            <a:schemeClr val="tx1"/>
                          </a:solidFill>
                          <a:effectLst/>
                          <a:latin typeface="ＭＳ Ｐゴシック" panose="020B0600070205080204" pitchFamily="50" charset="-128"/>
                          <a:ea typeface="ＭＳ Ｐゴシック" panose="020B0600070205080204" pitchFamily="50" charset="-128"/>
                        </a:rPr>
                        <a:t>借入の状況（</a:t>
                      </a:r>
                      <a:r>
                        <a:rPr lang="ja-JP" altLang="en-US" sz="1200" b="0" kern="0" dirty="0">
                          <a:solidFill>
                            <a:schemeClr val="tx1"/>
                          </a:solidFill>
                          <a:effectLst/>
                          <a:latin typeface="ＭＳ Ｐゴシック" panose="020B0600070205080204" pitchFamily="50" charset="-128"/>
                          <a:ea typeface="ＭＳ Ｐゴシック" panose="020B0600070205080204" pitchFamily="50" charset="-128"/>
                        </a:rPr>
                        <a:t>借入</a:t>
                      </a:r>
                      <a:r>
                        <a:rPr lang="ja-JP" sz="1200" b="0" kern="0" dirty="0">
                          <a:solidFill>
                            <a:schemeClr val="tx1"/>
                          </a:solidFill>
                          <a:effectLst/>
                          <a:latin typeface="ＭＳ Ｐゴシック" panose="020B0600070205080204" pitchFamily="50" charset="-128"/>
                          <a:ea typeface="ＭＳ Ｐゴシック" panose="020B0600070205080204" pitchFamily="50" charset="-128"/>
                        </a:rPr>
                        <a:t>残額）</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noFill/>
                  </a:tcPr>
                </a:tc>
                <a:tc>
                  <a:txBody>
                    <a:bodyPr/>
                    <a:lstStyle/>
                    <a:p>
                      <a:pPr algn="l">
                        <a:spcAft>
                          <a:spcPts val="0"/>
                        </a:spcAft>
                      </a:pPr>
                      <a:r>
                        <a:rPr lang="en-US" sz="1200" b="0" kern="0" dirty="0">
                          <a:solidFill>
                            <a:schemeClr val="tx1"/>
                          </a:solidFill>
                          <a:effectLst/>
                          <a:latin typeface="ＭＳ Ｐゴシック" panose="020B0600070205080204" pitchFamily="50" charset="-128"/>
                          <a:ea typeface="ＭＳ Ｐゴシック" panose="020B0600070205080204" pitchFamily="50" charset="-128"/>
                        </a:rPr>
                        <a:t> </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noFill/>
                  </a:tcPr>
                </a:tc>
                <a:tc>
                  <a:txBody>
                    <a:bodyPr/>
                    <a:lstStyle/>
                    <a:p>
                      <a:pPr algn="l">
                        <a:spcAft>
                          <a:spcPts val="0"/>
                        </a:spcAft>
                      </a:pPr>
                      <a:r>
                        <a:rPr lang="en-US" sz="1200" b="0" kern="0" dirty="0">
                          <a:solidFill>
                            <a:schemeClr val="tx1"/>
                          </a:solidFill>
                          <a:effectLst/>
                          <a:latin typeface="ＭＳ Ｐゴシック" panose="020B0600070205080204" pitchFamily="50" charset="-128"/>
                          <a:ea typeface="ＭＳ Ｐゴシック" panose="020B0600070205080204" pitchFamily="50" charset="-128"/>
                        </a:rPr>
                        <a:t> </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noFill/>
                  </a:tcPr>
                </a:tc>
                <a:tc>
                  <a:txBody>
                    <a:bodyPr/>
                    <a:lstStyle/>
                    <a:p>
                      <a:pPr algn="l">
                        <a:spcAft>
                          <a:spcPts val="0"/>
                        </a:spcAft>
                      </a:pPr>
                      <a:r>
                        <a:rPr lang="en-US" sz="1200" b="0" kern="0" dirty="0">
                          <a:solidFill>
                            <a:schemeClr val="tx1"/>
                          </a:solidFill>
                          <a:effectLst/>
                          <a:latin typeface="ＭＳ Ｐゴシック" panose="020B0600070205080204" pitchFamily="50" charset="-128"/>
                          <a:ea typeface="ＭＳ Ｐゴシック" panose="020B0600070205080204" pitchFamily="50" charset="-128"/>
                        </a:rPr>
                        <a:t> </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noFill/>
                  </a:tcPr>
                </a:tc>
                <a:tc>
                  <a:txBody>
                    <a:bodyPr/>
                    <a:lstStyle/>
                    <a:p>
                      <a:pPr algn="r">
                        <a:spcAft>
                          <a:spcPts val="0"/>
                        </a:spcAft>
                      </a:pP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noFill/>
                  </a:tcPr>
                </a:tc>
                <a:tc>
                  <a:txBody>
                    <a:bodyPr/>
                    <a:lstStyle/>
                    <a:p>
                      <a:pPr algn="r">
                        <a:spcAft>
                          <a:spcPts val="0"/>
                        </a:spcAft>
                      </a:pPr>
                      <a:r>
                        <a:rPr lang="ja-JP" altLang="en-US"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（単位：千円）</a:t>
                      </a:r>
                    </a:p>
                  </a:txBody>
                  <a:tcPr marL="62865" marR="62865" marT="0" marB="0" anchor="ctr">
                    <a:noFill/>
                  </a:tcPr>
                </a:tc>
                <a:extLst>
                  <a:ext uri="{0D108BD9-81ED-4DB2-BD59-A6C34878D82A}">
                    <a16:rowId xmlns:a16="http://schemas.microsoft.com/office/drawing/2014/main" val="1831843358"/>
                  </a:ext>
                </a:extLst>
              </a:tr>
              <a:tr h="206691">
                <a:tc>
                  <a:txBody>
                    <a:bodyPr/>
                    <a:lstStyle/>
                    <a:p>
                      <a:pPr algn="ctr">
                        <a:spcAft>
                          <a:spcPts val="0"/>
                        </a:spcAft>
                      </a:pP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２０１８（</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H30</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２０１９（</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R1</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２０２０（</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R2</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２０２１（</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R3</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ctr">
                        <a:spcAft>
                          <a:spcPts val="0"/>
                        </a:spcAft>
                      </a:pP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２０２２（</a:t>
                      </a:r>
                      <a:r>
                        <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R4</a:t>
                      </a:r>
                      <a:r>
                        <a:rPr lang="ja-JP" altLang="en-US"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rPr>
                        <a:t>）年度</a:t>
                      </a:r>
                      <a:endParaRPr lang="en-US" altLang="ja-JP" sz="1200" kern="0" dirty="0">
                        <a:solidFill>
                          <a:schemeClr val="tx1"/>
                        </a:solidFill>
                        <a:effectLst/>
                        <a:latin typeface="ＭＳ ゴシック" panose="020B0609070205080204" pitchFamily="49"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extLst>
                  <a:ext uri="{0D108BD9-81ED-4DB2-BD59-A6C34878D82A}">
                    <a16:rowId xmlns:a16="http://schemas.microsoft.com/office/drawing/2014/main" val="796293377"/>
                  </a:ext>
                </a:extLst>
              </a:tr>
              <a:tr h="241140">
                <a:tc>
                  <a:txBody>
                    <a:bodyPr/>
                    <a:lstStyle/>
                    <a:p>
                      <a:pPr algn="l">
                        <a:spcAft>
                          <a:spcPts val="0"/>
                        </a:spcAft>
                      </a:pPr>
                      <a:r>
                        <a:rPr lang="ja-JP" sz="1200" b="0" kern="0" dirty="0">
                          <a:solidFill>
                            <a:schemeClr val="tx1"/>
                          </a:solidFill>
                          <a:effectLst/>
                          <a:latin typeface="ＭＳ ゴシック" panose="020B0609070205080204" pitchFamily="49" charset="-128"/>
                          <a:ea typeface="ＭＳ Ｐゴシック" panose="020B0600070205080204" pitchFamily="50" charset="-128"/>
                          <a:cs typeface="ＭＳ Ｐゴシック" panose="020B0600070205080204" pitchFamily="50" charset="-128"/>
                        </a:rPr>
                        <a:t>㈱日本政策金融公庫</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8,381</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6,199</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4,017</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60,995</a:t>
                      </a: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46,920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55681162"/>
                  </a:ext>
                </a:extLst>
              </a:tr>
              <a:tr h="241140">
                <a:tc>
                  <a:txBody>
                    <a:bodyPr/>
                    <a:lstStyle/>
                    <a:p>
                      <a:pPr algn="l">
                        <a:spcAft>
                          <a:spcPts val="0"/>
                        </a:spcAft>
                      </a:pPr>
                      <a:r>
                        <a:rPr lang="ja-JP" altLang="en-US"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りそな銀行</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36,370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864634913"/>
                  </a:ext>
                </a:extLst>
              </a:tr>
              <a:tr h="241140">
                <a:tc>
                  <a:txBody>
                    <a:bodyPr/>
                    <a:lstStyle/>
                    <a:p>
                      <a:pPr algn="l">
                        <a:spcAft>
                          <a:spcPts val="0"/>
                        </a:spcAft>
                      </a:pPr>
                      <a:r>
                        <a:rPr lang="ja-JP" altLang="en-US"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大阪府信用農業協同組合連合会</a:t>
                      </a:r>
                      <a:endParaRPr lang="ja-JP"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66,000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1453442433"/>
                  </a:ext>
                </a:extLst>
              </a:tr>
              <a:tr h="241140">
                <a:tc>
                  <a:txBody>
                    <a:bodyPr/>
                    <a:lstStyle/>
                    <a:p>
                      <a:pPr algn="l">
                        <a:spcAft>
                          <a:spcPts val="0"/>
                        </a:spcAft>
                      </a:pPr>
                      <a:r>
                        <a:rPr lang="ja-JP" altLang="en-US"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みずほ銀行</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64,260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89,140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74,020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58,900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648331190"/>
                  </a:ext>
                </a:extLst>
              </a:tr>
              <a:tr h="241140">
                <a:tc>
                  <a:txBody>
                    <a:bodyPr/>
                    <a:lstStyle/>
                    <a:p>
                      <a:pPr algn="l">
                        <a:spcAft>
                          <a:spcPts val="0"/>
                        </a:spcAft>
                      </a:pPr>
                      <a:r>
                        <a:rPr lang="ja-JP" altLang="en-US"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三菱ＵＦＪ銀行</a:t>
                      </a:r>
                      <a:endParaRPr lang="ja-JP" alt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202,070</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161,656</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a:spcAft>
                          <a:spcPts val="0"/>
                        </a:spcAft>
                      </a:pPr>
                      <a:r>
                        <a:rPr lang="en-US" altLang="ja-JP" sz="1200" b="0" kern="10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121,242</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20000"/>
                        <a:lumOff val="80000"/>
                      </a:schemeClr>
                    </a:solidFill>
                  </a:tcPr>
                </a:tc>
                <a:extLst>
                  <a:ext uri="{0D108BD9-81ED-4DB2-BD59-A6C34878D82A}">
                    <a16:rowId xmlns:a16="http://schemas.microsoft.com/office/drawing/2014/main" val="864582336"/>
                  </a:ext>
                </a:extLst>
              </a:tr>
              <a:tr h="241140">
                <a:tc>
                  <a:txBody>
                    <a:bodyPr/>
                    <a:lstStyle/>
                    <a:p>
                      <a:pPr algn="ctr">
                        <a:spcAft>
                          <a:spcPts val="0"/>
                        </a:spcAft>
                      </a:pPr>
                      <a:r>
                        <a:rPr lang="ja-JP" sz="1200" b="0" kern="0" dirty="0">
                          <a:solidFill>
                            <a:schemeClr val="tx1"/>
                          </a:solidFill>
                          <a:effectLst/>
                          <a:latin typeface="ＭＳ ゴシック" panose="020B0609070205080204" pitchFamily="49" charset="-128"/>
                          <a:ea typeface="ＭＳ Ｐゴシック" panose="020B0600070205080204" pitchFamily="50" charset="-128"/>
                          <a:cs typeface="ＭＳ Ｐゴシック" panose="020B0600070205080204" pitchFamily="50" charset="-128"/>
                        </a:rPr>
                        <a:t>計</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110,751</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70,459</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295,227</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296,671</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tc>
                  <a:txBody>
                    <a:bodyPr/>
                    <a:lstStyle/>
                    <a:p>
                      <a:pPr algn="r">
                        <a:spcAft>
                          <a:spcPts val="0"/>
                        </a:spcAft>
                      </a:pPr>
                      <a:r>
                        <a:rPr lang="en-US" alt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227,062</a:t>
                      </a:r>
                      <a:endParaRPr lang="ja-JP" sz="1200" b="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solidFill>
                      <a:schemeClr val="accent5">
                        <a:lumMod val="60000"/>
                        <a:lumOff val="40000"/>
                      </a:schemeClr>
                    </a:solidFill>
                  </a:tcPr>
                </a:tc>
                <a:extLst>
                  <a:ext uri="{0D108BD9-81ED-4DB2-BD59-A6C34878D82A}">
                    <a16:rowId xmlns:a16="http://schemas.microsoft.com/office/drawing/2014/main" val="3056427320"/>
                  </a:ext>
                </a:extLst>
              </a:tr>
            </a:tbl>
          </a:graphicData>
        </a:graphic>
      </p:graphicFrame>
      <p:sp>
        <p:nvSpPr>
          <p:cNvPr id="16" name="タイトル 1">
            <a:extLst>
              <a:ext uri="{FF2B5EF4-FFF2-40B4-BE49-F238E27FC236}">
                <a16:creationId xmlns:a16="http://schemas.microsoft.com/office/drawing/2014/main" id="{3F59B3A6-1F8F-4386-8F2A-67413C40FE36}"/>
              </a:ext>
            </a:extLst>
          </p:cNvPr>
          <p:cNvSpPr txBox="1">
            <a:spLocks/>
          </p:cNvSpPr>
          <p:nvPr/>
        </p:nvSpPr>
        <p:spPr>
          <a:xfrm>
            <a:off x="0" y="628595"/>
            <a:ext cx="9906000" cy="3951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　</a:t>
            </a:r>
            <a:r>
              <a:rPr lang="ja-JP" altLang="en-US" sz="1600" dirty="0"/>
              <a:t>　</a:t>
            </a:r>
            <a:r>
              <a:rPr lang="ja-JP" altLang="en-US" sz="1800" dirty="0"/>
              <a:t>② 資産・負債、借入金の状況</a:t>
            </a:r>
          </a:p>
        </p:txBody>
      </p:sp>
    </p:spTree>
    <p:extLst>
      <p:ext uri="{BB962C8B-B14F-4D97-AF65-F5344CB8AC3E}">
        <p14:creationId xmlns:p14="http://schemas.microsoft.com/office/powerpoint/2010/main" val="14460057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3075</Words>
  <Application>Microsoft Office PowerPoint</Application>
  <PresentationFormat>A4 210 x 297 mm</PresentationFormat>
  <Paragraphs>706</Paragraphs>
  <Slides>14</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ＭＳ Ｐゴシック</vt:lpstr>
      <vt:lpstr>ＭＳ ゴシック</vt:lpstr>
      <vt:lpstr>游ゴシック</vt:lpstr>
      <vt:lpstr>游ゴシック Light</vt:lpstr>
      <vt:lpstr>Arial</vt:lpstr>
      <vt:lpstr>Calibri</vt:lpstr>
      <vt:lpstr>Calibri Light</vt:lpstr>
      <vt:lpstr>Wingdings</vt:lpstr>
      <vt:lpstr>Office テーマ</vt:lpstr>
      <vt:lpstr>中期経営計画  2024年度～2028年度</vt:lpstr>
      <vt:lpstr>目次</vt:lpstr>
      <vt:lpstr>Ⅰ　現状と課題</vt:lpstr>
      <vt:lpstr>Ⅰ　現状と課題</vt:lpstr>
      <vt:lpstr>Ⅰ　現状と課題</vt:lpstr>
      <vt:lpstr>Ⅰ　現状と課題</vt:lpstr>
      <vt:lpstr>Ⅰ　現状と課題</vt:lpstr>
      <vt:lpstr>Ⅰ　現状と課題　</vt:lpstr>
      <vt:lpstr>Ⅰ　現状と課題</vt:lpstr>
      <vt:lpstr>Ⅱ　今後の取組み</vt:lpstr>
      <vt:lpstr>Ⅱ　今後の取組み</vt:lpstr>
      <vt:lpstr>Ⅱ　今後の取組み</vt:lpstr>
      <vt:lpstr>Ⅱ　今後の取組み</vt:lpstr>
      <vt:lpstr>Ⅱ 　今後の取組み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2024-03-05T08:14:46Z</dcterms:created>
  <dcterms:modified xsi:type="dcterms:W3CDTF">2024-03-05T08:15:59Z</dcterms:modified>
</cp:coreProperties>
</file>