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4369" r:id="rId1"/>
  </p:sldMasterIdLst>
  <p:notesMasterIdLst>
    <p:notesMasterId r:id="rId9"/>
  </p:notesMasterIdLst>
  <p:sldIdLst>
    <p:sldId id="406" r:id="rId2"/>
    <p:sldId id="403" r:id="rId3"/>
    <p:sldId id="393" r:id="rId4"/>
    <p:sldId id="400" r:id="rId5"/>
    <p:sldId id="391" r:id="rId6"/>
    <p:sldId id="380" r:id="rId7"/>
    <p:sldId id="390" r:id="rId8"/>
  </p:sldIdLst>
  <p:sldSz cx="9144000" cy="6858000" type="screen4x3"/>
  <p:notesSz cx="6646863" cy="97774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1"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558335"/>
    <a:srgbClr val="FFFF99"/>
    <a:srgbClr val="0000FF"/>
    <a:srgbClr val="FFFFFF"/>
    <a:srgbClr val="FFC000"/>
    <a:srgbClr val="DA8137"/>
    <a:srgbClr val="F2F2F2"/>
    <a:srgbClr val="FFFF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896" autoAdjust="0"/>
  </p:normalViewPr>
  <p:slideViewPr>
    <p:cSldViewPr>
      <p:cViewPr varScale="1">
        <p:scale>
          <a:sx n="100" d="100"/>
          <a:sy n="100" d="100"/>
        </p:scale>
        <p:origin x="974" y="96"/>
      </p:cViewPr>
      <p:guideLst>
        <p:guide orient="horz" pos="2160"/>
        <p:guide pos="2880"/>
      </p:guideLst>
    </p:cSldViewPr>
  </p:slideViewPr>
  <p:outlineViewPr>
    <p:cViewPr>
      <p:scale>
        <a:sx n="20" d="100"/>
        <a:sy n="20" d="100"/>
      </p:scale>
      <p:origin x="0" y="-600"/>
    </p:cViewPr>
  </p:outlineViewPr>
  <p:notesTextViewPr>
    <p:cViewPr>
      <p:scale>
        <a:sx n="100" d="100"/>
        <a:sy n="100" d="100"/>
      </p:scale>
      <p:origin x="0" y="0"/>
    </p:cViewPr>
  </p:notesTextViewPr>
  <p:sorterViewPr>
    <p:cViewPr>
      <p:scale>
        <a:sx n="97" d="100"/>
        <a:sy n="97" d="100"/>
      </p:scale>
      <p:origin x="0" y="0"/>
    </p:cViewPr>
  </p:sorterViewPr>
  <p:notesViewPr>
    <p:cSldViewPr>
      <p:cViewPr varScale="1">
        <p:scale>
          <a:sx n="48" d="100"/>
          <a:sy n="48" d="100"/>
        </p:scale>
        <p:origin x="2940" y="66"/>
      </p:cViewPr>
      <p:guideLst>
        <p:guide orient="horz" pos="3081"/>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2" y="3"/>
            <a:ext cx="2880882" cy="48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69" tIns="45183" rIns="90369" bIns="45183" numCol="1" anchor="t" anchorCtr="0" compatLnSpc="1">
            <a:prstTxWarp prst="textNoShape">
              <a:avLst/>
            </a:prstTxWarp>
          </a:bodyPr>
          <a:lstStyle>
            <a:lvl1pPr>
              <a:spcBef>
                <a:spcPct val="0"/>
              </a:spcBef>
              <a:buClrTx/>
              <a:buSzTx/>
              <a:buFontTx/>
              <a:buNone/>
              <a:defRPr sz="1300">
                <a:latin typeface="Arial" charset="0"/>
                <a:ea typeface="ＭＳ Ｐゴシック" pitchFamily="50" charset="-128"/>
              </a:defRPr>
            </a:lvl1pPr>
          </a:lstStyle>
          <a:p>
            <a:pPr>
              <a:defRPr/>
            </a:pPr>
            <a:endParaRPr lang="en-US" altLang="ja-JP" dirty="0"/>
          </a:p>
        </p:txBody>
      </p:sp>
      <p:sp>
        <p:nvSpPr>
          <p:cNvPr id="60419" name="Rectangle 3"/>
          <p:cNvSpPr>
            <a:spLocks noGrp="1" noChangeArrowheads="1"/>
          </p:cNvSpPr>
          <p:nvPr>
            <p:ph type="dt" idx="1"/>
          </p:nvPr>
        </p:nvSpPr>
        <p:spPr bwMode="auto">
          <a:xfrm>
            <a:off x="3764417" y="3"/>
            <a:ext cx="2880880" cy="48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69" tIns="45183" rIns="90369" bIns="45183" numCol="1" anchor="t" anchorCtr="0" compatLnSpc="1">
            <a:prstTxWarp prst="textNoShape">
              <a:avLst/>
            </a:prstTxWarp>
          </a:bodyPr>
          <a:lstStyle>
            <a:lvl1pPr algn="r">
              <a:spcBef>
                <a:spcPct val="0"/>
              </a:spcBef>
              <a:buClrTx/>
              <a:buSzTx/>
              <a:buFontTx/>
              <a:buNone/>
              <a:defRPr sz="1300">
                <a:latin typeface="Arial" charset="0"/>
                <a:ea typeface="ＭＳ Ｐゴシック" pitchFamily="50" charset="-128"/>
              </a:defRPr>
            </a:lvl1pPr>
          </a:lstStyle>
          <a:p>
            <a:pPr>
              <a:defRPr/>
            </a:pPr>
            <a:endParaRPr lang="en-US" altLang="ja-JP" dirty="0"/>
          </a:p>
        </p:txBody>
      </p:sp>
      <p:sp>
        <p:nvSpPr>
          <p:cNvPr id="28676" name="Rectangle 4"/>
          <p:cNvSpPr>
            <a:spLocks noGrp="1" noRot="1" noChangeAspect="1" noChangeArrowheads="1" noTextEdit="1"/>
          </p:cNvSpPr>
          <p:nvPr>
            <p:ph type="sldImg" idx="2"/>
          </p:nvPr>
        </p:nvSpPr>
        <p:spPr bwMode="auto">
          <a:xfrm>
            <a:off x="877888" y="731838"/>
            <a:ext cx="4891087" cy="3668712"/>
          </a:xfrm>
          <a:prstGeom prst="rect">
            <a:avLst/>
          </a:prstGeom>
          <a:noFill/>
          <a:ln w="9525">
            <a:solidFill>
              <a:srgbClr val="000000"/>
            </a:solidFill>
            <a:miter lim="800000"/>
            <a:headEnd/>
            <a:tailEnd/>
          </a:ln>
          <a:effectLst/>
        </p:spPr>
      </p:sp>
      <p:sp>
        <p:nvSpPr>
          <p:cNvPr id="60421" name="Rectangle 5"/>
          <p:cNvSpPr>
            <a:spLocks noGrp="1" noChangeArrowheads="1"/>
          </p:cNvSpPr>
          <p:nvPr>
            <p:ph type="body" sz="quarter" idx="3"/>
          </p:nvPr>
        </p:nvSpPr>
        <p:spPr bwMode="auto">
          <a:xfrm>
            <a:off x="664220" y="4644079"/>
            <a:ext cx="5318430" cy="4400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69" tIns="45183" rIns="90369" bIns="4518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0422" name="Rectangle 6"/>
          <p:cNvSpPr>
            <a:spLocks noGrp="1" noChangeArrowheads="1"/>
          </p:cNvSpPr>
          <p:nvPr>
            <p:ph type="ftr" sz="quarter" idx="4"/>
          </p:nvPr>
        </p:nvSpPr>
        <p:spPr bwMode="auto">
          <a:xfrm>
            <a:off x="2" y="9286580"/>
            <a:ext cx="2880882" cy="48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69" tIns="45183" rIns="90369" bIns="45183" numCol="1" anchor="b" anchorCtr="0" compatLnSpc="1">
            <a:prstTxWarp prst="textNoShape">
              <a:avLst/>
            </a:prstTxWarp>
          </a:bodyPr>
          <a:lstStyle>
            <a:lvl1pPr>
              <a:spcBef>
                <a:spcPct val="0"/>
              </a:spcBef>
              <a:buClrTx/>
              <a:buSzTx/>
              <a:buFontTx/>
              <a:buNone/>
              <a:defRPr sz="1300">
                <a:latin typeface="Arial" charset="0"/>
                <a:ea typeface="ＭＳ Ｐゴシック" pitchFamily="50" charset="-128"/>
              </a:defRPr>
            </a:lvl1pPr>
          </a:lstStyle>
          <a:p>
            <a:pPr>
              <a:defRPr/>
            </a:pPr>
            <a:endParaRPr lang="en-US" altLang="ja-JP" dirty="0"/>
          </a:p>
        </p:txBody>
      </p:sp>
      <p:sp>
        <p:nvSpPr>
          <p:cNvPr id="60423" name="Rectangle 7"/>
          <p:cNvSpPr>
            <a:spLocks noGrp="1" noChangeArrowheads="1"/>
          </p:cNvSpPr>
          <p:nvPr>
            <p:ph type="sldNum" sz="quarter" idx="5"/>
          </p:nvPr>
        </p:nvSpPr>
        <p:spPr bwMode="auto">
          <a:xfrm>
            <a:off x="3764417" y="9286580"/>
            <a:ext cx="2880880" cy="48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69" tIns="45183" rIns="90369" bIns="45183" numCol="1" anchor="b" anchorCtr="0" compatLnSpc="1">
            <a:prstTxWarp prst="textNoShape">
              <a:avLst/>
            </a:prstTxWarp>
          </a:bodyPr>
          <a:lstStyle>
            <a:lvl1pPr algn="r">
              <a:spcBef>
                <a:spcPct val="0"/>
              </a:spcBef>
              <a:buClrTx/>
              <a:buSzTx/>
              <a:buFontTx/>
              <a:buNone/>
              <a:defRPr sz="1300">
                <a:latin typeface="Arial" charset="0"/>
                <a:ea typeface="ＭＳ Ｐゴシック" pitchFamily="50" charset="-128"/>
              </a:defRPr>
            </a:lvl1pPr>
          </a:lstStyle>
          <a:p>
            <a:pPr>
              <a:defRPr/>
            </a:pPr>
            <a:fld id="{8A6098DB-0070-4643-B159-EC59B138AF2B}" type="slidenum">
              <a:rPr lang="en-US" altLang="ja-JP"/>
              <a:pPr>
                <a:defRPr/>
              </a:pPr>
              <a:t>‹#›</a:t>
            </a:fld>
            <a:endParaRPr lang="en-US" altLang="ja-JP" dirty="0"/>
          </a:p>
        </p:txBody>
      </p:sp>
    </p:spTree>
    <p:extLst>
      <p:ext uri="{BB962C8B-B14F-4D97-AF65-F5344CB8AC3E}">
        <p14:creationId xmlns:p14="http://schemas.microsoft.com/office/powerpoint/2010/main" val="1673794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defTabSz="866244">
              <a:defRPr/>
            </a:pPr>
            <a:fld id="{8A6098DB-0070-4643-B159-EC59B138AF2B}" type="slidenum">
              <a:rPr lang="en-US" altLang="ja-JP">
                <a:solidFill>
                  <a:srgbClr val="000000"/>
                </a:solidFill>
              </a:rPr>
              <a:pPr defTabSz="866244">
                <a:defRPr/>
              </a:pPr>
              <a:t>0</a:t>
            </a:fld>
            <a:endParaRPr lang="en-US" altLang="ja-JP" dirty="0">
              <a:solidFill>
                <a:srgbClr val="000000"/>
              </a:solidFill>
            </a:endParaRPr>
          </a:p>
        </p:txBody>
      </p:sp>
      <p:sp>
        <p:nvSpPr>
          <p:cNvPr id="5" name="ノート プレースホルダー 4">
            <a:extLst>
              <a:ext uri="{FF2B5EF4-FFF2-40B4-BE49-F238E27FC236}">
                <a16:creationId xmlns:a16="http://schemas.microsoft.com/office/drawing/2014/main" id="{9ECE6FBF-2147-B6E5-74A2-E943648A8360}"/>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4054295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920750"/>
            <a:ext cx="5040313" cy="3781425"/>
          </a:xfrm>
        </p:spPr>
      </p:sp>
      <p:sp>
        <p:nvSpPr>
          <p:cNvPr id="3" name="ノート プレースホルダー 2"/>
          <p:cNvSpPr>
            <a:spLocks noGrp="1"/>
          </p:cNvSpPr>
          <p:nvPr>
            <p:ph type="body" idx="1"/>
          </p:nvPr>
        </p:nvSpPr>
        <p:spPr>
          <a:xfrm>
            <a:off x="694002" y="5039600"/>
            <a:ext cx="5748202" cy="4196490"/>
          </a:xfrm>
        </p:spPr>
        <p:txBody>
          <a:bodyPr/>
          <a:lstStyle/>
          <a:p>
            <a:pPr marL="185405" indent="-185405"/>
            <a:endParaRPr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pPr defTabSz="897941">
              <a:defRPr/>
            </a:pPr>
            <a:fld id="{8A6098DB-0070-4643-B159-EC59B138AF2B}" type="slidenum">
              <a:rPr lang="en-US" altLang="ja-JP">
                <a:solidFill>
                  <a:srgbClr val="000000"/>
                </a:solidFill>
              </a:rPr>
              <a:pPr defTabSz="897941">
                <a:defRPr/>
              </a:pPr>
              <a:t>1</a:t>
            </a:fld>
            <a:endParaRPr lang="en-US" altLang="ja-JP" dirty="0">
              <a:solidFill>
                <a:srgbClr val="000000"/>
              </a:solidFill>
            </a:endParaRPr>
          </a:p>
        </p:txBody>
      </p:sp>
    </p:spTree>
    <p:extLst>
      <p:ext uri="{BB962C8B-B14F-4D97-AF65-F5344CB8AC3E}">
        <p14:creationId xmlns:p14="http://schemas.microsoft.com/office/powerpoint/2010/main" val="801848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920750"/>
            <a:ext cx="5040313" cy="3781425"/>
          </a:xfrm>
        </p:spPr>
      </p:sp>
      <p:sp>
        <p:nvSpPr>
          <p:cNvPr id="3" name="ノート プレースホルダー 2"/>
          <p:cNvSpPr>
            <a:spLocks noGrp="1"/>
          </p:cNvSpPr>
          <p:nvPr>
            <p:ph type="body" idx="1"/>
          </p:nvPr>
        </p:nvSpPr>
        <p:spPr>
          <a:xfrm>
            <a:off x="694002" y="5039600"/>
            <a:ext cx="5748202" cy="4196490"/>
          </a:xfrm>
        </p:spPr>
        <p:txBody>
          <a:bodyPr/>
          <a:lstStyle/>
          <a:p>
            <a:pPr marL="185405" indent="-185405"/>
            <a:endParaRPr lang="en-US" altLang="ja-JP" dirty="0"/>
          </a:p>
        </p:txBody>
      </p:sp>
      <p:sp>
        <p:nvSpPr>
          <p:cNvPr id="4" name="スライド番号プレースホルダー 3"/>
          <p:cNvSpPr>
            <a:spLocks noGrp="1"/>
          </p:cNvSpPr>
          <p:nvPr>
            <p:ph type="sldNum" sz="quarter" idx="10"/>
          </p:nvPr>
        </p:nvSpPr>
        <p:spPr/>
        <p:txBody>
          <a:bodyPr/>
          <a:lstStyle/>
          <a:p>
            <a:pPr defTabSz="930716">
              <a:defRPr/>
            </a:pPr>
            <a:fld id="{8A6098DB-0070-4643-B159-EC59B138AF2B}" type="slidenum">
              <a:rPr lang="en-US" altLang="ja-JP">
                <a:solidFill>
                  <a:srgbClr val="000000"/>
                </a:solidFill>
              </a:rPr>
              <a:pPr defTabSz="930716">
                <a:defRPr/>
              </a:pPr>
              <a:t>2</a:t>
            </a:fld>
            <a:endParaRPr lang="en-US" altLang="ja-JP" dirty="0">
              <a:solidFill>
                <a:srgbClr val="000000"/>
              </a:solidFill>
            </a:endParaRPr>
          </a:p>
        </p:txBody>
      </p:sp>
    </p:spTree>
    <p:extLst>
      <p:ext uri="{BB962C8B-B14F-4D97-AF65-F5344CB8AC3E}">
        <p14:creationId xmlns:p14="http://schemas.microsoft.com/office/powerpoint/2010/main" val="2305113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defTabSz="897941">
              <a:defRPr/>
            </a:pPr>
            <a:fld id="{8A6098DB-0070-4643-B159-EC59B138AF2B}" type="slidenum">
              <a:rPr lang="en-US" altLang="ja-JP">
                <a:solidFill>
                  <a:srgbClr val="000000"/>
                </a:solidFill>
              </a:rPr>
              <a:pPr defTabSz="897941">
                <a:defRPr/>
              </a:pPr>
              <a:t>3</a:t>
            </a:fld>
            <a:endParaRPr lang="en-US" altLang="ja-JP" dirty="0">
              <a:solidFill>
                <a:srgbClr val="000000"/>
              </a:solidFill>
            </a:endParaRPr>
          </a:p>
        </p:txBody>
      </p:sp>
      <p:sp>
        <p:nvSpPr>
          <p:cNvPr id="6" name="ノート プレースホルダー 5">
            <a:extLst>
              <a:ext uri="{FF2B5EF4-FFF2-40B4-BE49-F238E27FC236}">
                <a16:creationId xmlns:a16="http://schemas.microsoft.com/office/drawing/2014/main" id="{B8CFA2DE-6001-A2F9-9293-0D53F191E9B1}"/>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2819691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131763"/>
            <a:ext cx="5037138" cy="3779837"/>
          </a:xfrm>
        </p:spPr>
      </p:sp>
      <p:sp>
        <p:nvSpPr>
          <p:cNvPr id="4" name="スライド番号プレースホルダー 3"/>
          <p:cNvSpPr>
            <a:spLocks noGrp="1"/>
          </p:cNvSpPr>
          <p:nvPr>
            <p:ph type="sldNum" sz="quarter" idx="10"/>
          </p:nvPr>
        </p:nvSpPr>
        <p:spPr/>
        <p:txBody>
          <a:bodyPr/>
          <a:lstStyle/>
          <a:p>
            <a:pPr defTabSz="930716">
              <a:defRPr/>
            </a:pPr>
            <a:fld id="{8A6098DB-0070-4643-B159-EC59B138AF2B}" type="slidenum">
              <a:rPr lang="en-US" altLang="ja-JP">
                <a:solidFill>
                  <a:srgbClr val="000000"/>
                </a:solidFill>
              </a:rPr>
              <a:pPr defTabSz="930716">
                <a:defRPr/>
              </a:pPr>
              <a:t>4</a:t>
            </a:fld>
            <a:endParaRPr lang="en-US" altLang="ja-JP" dirty="0">
              <a:solidFill>
                <a:srgbClr val="000000"/>
              </a:solidFill>
            </a:endParaRPr>
          </a:p>
        </p:txBody>
      </p:sp>
      <p:sp>
        <p:nvSpPr>
          <p:cNvPr id="5" name="ノート プレースホルダー 4">
            <a:extLst>
              <a:ext uri="{FF2B5EF4-FFF2-40B4-BE49-F238E27FC236}">
                <a16:creationId xmlns:a16="http://schemas.microsoft.com/office/drawing/2014/main" id="{4632B95D-8E4C-FCE7-BDBB-30A1A3D34E22}"/>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3194127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323850"/>
            <a:ext cx="4884737" cy="3665538"/>
          </a:xfrm>
        </p:spPr>
      </p:sp>
      <p:sp>
        <p:nvSpPr>
          <p:cNvPr id="4" name="スライド番号プレースホルダー 3"/>
          <p:cNvSpPr>
            <a:spLocks noGrp="1"/>
          </p:cNvSpPr>
          <p:nvPr>
            <p:ph type="sldNum" sz="quarter" idx="10"/>
          </p:nvPr>
        </p:nvSpPr>
        <p:spPr/>
        <p:txBody>
          <a:bodyPr/>
          <a:lstStyle/>
          <a:p>
            <a:pPr defTabSz="897941">
              <a:defRPr/>
            </a:pPr>
            <a:fld id="{8A6098DB-0070-4643-B159-EC59B138AF2B}" type="slidenum">
              <a:rPr lang="en-US" altLang="ja-JP">
                <a:solidFill>
                  <a:srgbClr val="000000"/>
                </a:solidFill>
              </a:rPr>
              <a:pPr defTabSz="897941">
                <a:defRPr/>
              </a:pPr>
              <a:t>5</a:t>
            </a:fld>
            <a:endParaRPr lang="en-US" altLang="ja-JP" dirty="0">
              <a:solidFill>
                <a:srgbClr val="000000"/>
              </a:solidFill>
            </a:endParaRPr>
          </a:p>
        </p:txBody>
      </p:sp>
      <p:sp>
        <p:nvSpPr>
          <p:cNvPr id="5" name="ノート プレースホルダー 4">
            <a:extLst>
              <a:ext uri="{FF2B5EF4-FFF2-40B4-BE49-F238E27FC236}">
                <a16:creationId xmlns:a16="http://schemas.microsoft.com/office/drawing/2014/main" id="{FF0854A7-70CF-B1D9-0B56-05480FCDACEF}"/>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304576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174E5-0BD0-D3CE-B934-6C74ED52FA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533AFC7-BF84-DD01-0416-EE3AB5E95EB2}"/>
              </a:ext>
            </a:extLst>
          </p:cNvPr>
          <p:cNvSpPr>
            <a:spLocks noGrp="1" noRot="1" noChangeAspect="1"/>
          </p:cNvSpPr>
          <p:nvPr>
            <p:ph type="sldImg"/>
          </p:nvPr>
        </p:nvSpPr>
        <p:spPr/>
      </p:sp>
      <p:sp>
        <p:nvSpPr>
          <p:cNvPr id="4" name="スライド番号プレースホルダー 3">
            <a:extLst>
              <a:ext uri="{FF2B5EF4-FFF2-40B4-BE49-F238E27FC236}">
                <a16:creationId xmlns:a16="http://schemas.microsoft.com/office/drawing/2014/main" id="{BDA9BD59-F221-B291-C2C5-7E32813662DA}"/>
              </a:ext>
            </a:extLst>
          </p:cNvPr>
          <p:cNvSpPr>
            <a:spLocks noGrp="1"/>
          </p:cNvSpPr>
          <p:nvPr>
            <p:ph type="sldNum" sz="quarter" idx="10"/>
          </p:nvPr>
        </p:nvSpPr>
        <p:spPr/>
        <p:txBody>
          <a:bodyPr/>
          <a:lstStyle/>
          <a:p>
            <a:pPr defTabSz="897941">
              <a:defRPr/>
            </a:pPr>
            <a:fld id="{8A6098DB-0070-4643-B159-EC59B138AF2B}" type="slidenum">
              <a:rPr lang="en-US" altLang="ja-JP">
                <a:solidFill>
                  <a:srgbClr val="000000"/>
                </a:solidFill>
              </a:rPr>
              <a:pPr defTabSz="897941">
                <a:defRPr/>
              </a:pPr>
              <a:t>6</a:t>
            </a:fld>
            <a:endParaRPr lang="en-US" altLang="ja-JP" dirty="0">
              <a:solidFill>
                <a:srgbClr val="000000"/>
              </a:solidFill>
            </a:endParaRPr>
          </a:p>
        </p:txBody>
      </p:sp>
      <p:sp>
        <p:nvSpPr>
          <p:cNvPr id="3" name="ノート プレースホルダー 2">
            <a:extLst>
              <a:ext uri="{FF2B5EF4-FFF2-40B4-BE49-F238E27FC236}">
                <a16:creationId xmlns:a16="http://schemas.microsoft.com/office/drawing/2014/main" id="{4D1D93B6-9017-C19A-33D4-D8E04C53219A}"/>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1923669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3EBDE6A7-8A05-4F31-8627-E96B0B78FC55}" type="slidenum">
              <a:rPr lang="en-US" altLang="ja-JP" smtClean="0"/>
              <a:pPr>
                <a:defRPr/>
              </a:pPr>
              <a:t>‹#›</a:t>
            </a:fld>
            <a:endParaRPr lang="en-US" altLang="ja-JP" dirty="0"/>
          </a:p>
        </p:txBody>
      </p:sp>
    </p:spTree>
    <p:extLst>
      <p:ext uri="{BB962C8B-B14F-4D97-AF65-F5344CB8AC3E}">
        <p14:creationId xmlns:p14="http://schemas.microsoft.com/office/powerpoint/2010/main" val="399340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018103E5-81DA-41FF-8178-66BC787AF70B}" type="slidenum">
              <a:rPr lang="en-US" altLang="ja-JP" smtClean="0"/>
              <a:pPr>
                <a:defRPr/>
              </a:pPr>
              <a:t>‹#›</a:t>
            </a:fld>
            <a:endParaRPr lang="en-US" altLang="ja-JP" dirty="0"/>
          </a:p>
        </p:txBody>
      </p:sp>
    </p:spTree>
    <p:extLst>
      <p:ext uri="{BB962C8B-B14F-4D97-AF65-F5344CB8AC3E}">
        <p14:creationId xmlns:p14="http://schemas.microsoft.com/office/powerpoint/2010/main" val="259233901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AFE05EEF-9052-4278-9C53-3DFA393E6F4A}" type="slidenum">
              <a:rPr lang="en-US" altLang="ja-JP" smtClean="0"/>
              <a:pPr>
                <a:defRPr/>
              </a:pPr>
              <a:t>‹#›</a:t>
            </a:fld>
            <a:endParaRPr lang="en-US" altLang="ja-JP" dirty="0"/>
          </a:p>
        </p:txBody>
      </p:sp>
    </p:spTree>
    <p:extLst>
      <p:ext uri="{BB962C8B-B14F-4D97-AF65-F5344CB8AC3E}">
        <p14:creationId xmlns:p14="http://schemas.microsoft.com/office/powerpoint/2010/main" val="10575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72C7EB35-0CE9-46C4-93BE-D9CFBFA1CE86}" type="slidenum">
              <a:rPr lang="en-US" altLang="ja-JP" smtClean="0"/>
              <a:pPr>
                <a:defRPr/>
              </a:pPr>
              <a:t>‹#›</a:t>
            </a:fld>
            <a:endParaRPr lang="en-US" altLang="ja-JP" dirty="0"/>
          </a:p>
        </p:txBody>
      </p:sp>
    </p:spTree>
    <p:extLst>
      <p:ext uri="{BB962C8B-B14F-4D97-AF65-F5344CB8AC3E}">
        <p14:creationId xmlns:p14="http://schemas.microsoft.com/office/powerpoint/2010/main" val="2314396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DB11E2FF-A48A-4511-B99A-0F809C852BFE}" type="slidenum">
              <a:rPr lang="en-US" altLang="ja-JP" smtClean="0"/>
              <a:pPr>
                <a:defRPr/>
              </a:pPr>
              <a:t>‹#›</a:t>
            </a:fld>
            <a:endParaRPr lang="en-US" altLang="ja-JP" dirty="0"/>
          </a:p>
        </p:txBody>
      </p:sp>
    </p:spTree>
    <p:extLst>
      <p:ext uri="{BB962C8B-B14F-4D97-AF65-F5344CB8AC3E}">
        <p14:creationId xmlns:p14="http://schemas.microsoft.com/office/powerpoint/2010/main" val="114331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pPr>
              <a:defRPr/>
            </a:pPr>
            <a:fld id="{76194157-86DC-4FAB-A857-CF5AA791402D}" type="slidenum">
              <a:rPr lang="en-US" altLang="ja-JP" smtClean="0"/>
              <a:pPr>
                <a:defRPr/>
              </a:pPr>
              <a:t>‹#›</a:t>
            </a:fld>
            <a:endParaRPr lang="en-US" altLang="ja-JP" dirty="0"/>
          </a:p>
        </p:txBody>
      </p:sp>
    </p:spTree>
    <p:extLst>
      <p:ext uri="{BB962C8B-B14F-4D97-AF65-F5344CB8AC3E}">
        <p14:creationId xmlns:p14="http://schemas.microsoft.com/office/powerpoint/2010/main" val="192431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dirty="0"/>
          </a:p>
        </p:txBody>
      </p:sp>
      <p:sp>
        <p:nvSpPr>
          <p:cNvPr id="8" name="Footer Placeholder 7"/>
          <p:cNvSpPr>
            <a:spLocks noGrp="1"/>
          </p:cNvSpPr>
          <p:nvPr>
            <p:ph type="ftr" sz="quarter" idx="11"/>
          </p:nvPr>
        </p:nvSpPr>
        <p:spPr/>
        <p:txBody>
          <a:bodyPr/>
          <a:lstStyle/>
          <a:p>
            <a:pPr>
              <a:defRPr/>
            </a:pPr>
            <a:endParaRPr lang="en-US" altLang="ja-JP" dirty="0"/>
          </a:p>
        </p:txBody>
      </p:sp>
      <p:sp>
        <p:nvSpPr>
          <p:cNvPr id="9" name="Slide Number Placeholder 8"/>
          <p:cNvSpPr>
            <a:spLocks noGrp="1"/>
          </p:cNvSpPr>
          <p:nvPr>
            <p:ph type="sldNum" sz="quarter" idx="12"/>
          </p:nvPr>
        </p:nvSpPr>
        <p:spPr/>
        <p:txBody>
          <a:bodyPr/>
          <a:lstStyle/>
          <a:p>
            <a:pPr>
              <a:defRPr/>
            </a:pPr>
            <a:fld id="{D8507DA1-E3BF-47E7-8A63-D84BAB2E88E3}" type="slidenum">
              <a:rPr lang="en-US" altLang="ja-JP" smtClean="0"/>
              <a:pPr>
                <a:defRPr/>
              </a:pPr>
              <a:t>‹#›</a:t>
            </a:fld>
            <a:endParaRPr lang="en-US" altLang="ja-JP" dirty="0"/>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14099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ja-JP" dirty="0"/>
          </a:p>
        </p:txBody>
      </p:sp>
      <p:sp>
        <p:nvSpPr>
          <p:cNvPr id="4" name="Footer Placeholder 3"/>
          <p:cNvSpPr>
            <a:spLocks noGrp="1"/>
          </p:cNvSpPr>
          <p:nvPr>
            <p:ph type="ftr" sz="quarter" idx="11"/>
          </p:nvPr>
        </p:nvSpPr>
        <p:spPr/>
        <p:txBody>
          <a:bodyPr/>
          <a:lstStyle/>
          <a:p>
            <a:pPr>
              <a:defRPr/>
            </a:pPr>
            <a:endParaRPr lang="en-US" altLang="ja-JP" dirty="0"/>
          </a:p>
        </p:txBody>
      </p:sp>
      <p:sp>
        <p:nvSpPr>
          <p:cNvPr id="5" name="Slide Number Placeholder 4"/>
          <p:cNvSpPr>
            <a:spLocks noGrp="1"/>
          </p:cNvSpPr>
          <p:nvPr>
            <p:ph type="sldNum" sz="quarter" idx="12"/>
          </p:nvPr>
        </p:nvSpPr>
        <p:spPr/>
        <p:txBody>
          <a:bodyPr/>
          <a:lstStyle/>
          <a:p>
            <a:pPr>
              <a:defRPr/>
            </a:pPr>
            <a:fld id="{43682090-3AD5-4B76-A6BE-21D1F33BD901}" type="slidenum">
              <a:rPr lang="en-US" altLang="ja-JP" smtClean="0"/>
              <a:pPr>
                <a:defRPr/>
              </a:pPr>
              <a:t>‹#›</a:t>
            </a:fld>
            <a:endParaRPr lang="en-US" altLang="ja-JP" dirty="0"/>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17089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dirty="0"/>
          </a:p>
        </p:txBody>
      </p:sp>
      <p:sp>
        <p:nvSpPr>
          <p:cNvPr id="3" name="Footer Placeholder 2"/>
          <p:cNvSpPr>
            <a:spLocks noGrp="1"/>
          </p:cNvSpPr>
          <p:nvPr>
            <p:ph type="ftr" sz="quarter" idx="11"/>
          </p:nvPr>
        </p:nvSpPr>
        <p:spPr/>
        <p:txBody>
          <a:bodyPr/>
          <a:lstStyle/>
          <a:p>
            <a:pPr>
              <a:defRPr/>
            </a:pPr>
            <a:endParaRPr lang="en-US" altLang="ja-JP" dirty="0"/>
          </a:p>
        </p:txBody>
      </p:sp>
      <p:sp>
        <p:nvSpPr>
          <p:cNvPr id="4" name="Slide Number Placeholder 3"/>
          <p:cNvSpPr>
            <a:spLocks noGrp="1"/>
          </p:cNvSpPr>
          <p:nvPr>
            <p:ph type="sldNum" sz="quarter" idx="12"/>
          </p:nvPr>
        </p:nvSpPr>
        <p:spPr/>
        <p:txBody>
          <a:bodyPr/>
          <a:lstStyle/>
          <a:p>
            <a:pPr>
              <a:defRPr/>
            </a:pPr>
            <a:fld id="{A5CF0CF5-0226-48AC-8CCD-978FFF7E69D4}" type="slidenum">
              <a:rPr lang="en-US" altLang="ja-JP" smtClean="0"/>
              <a:pPr>
                <a:defRPr/>
              </a:pPr>
              <a:t>‹#›</a:t>
            </a:fld>
            <a:endParaRPr lang="en-US" altLang="ja-JP" dirty="0"/>
          </a:p>
        </p:txBody>
      </p:sp>
    </p:spTree>
    <p:extLst>
      <p:ext uri="{BB962C8B-B14F-4D97-AF65-F5344CB8AC3E}">
        <p14:creationId xmlns:p14="http://schemas.microsoft.com/office/powerpoint/2010/main" val="412026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pPr>
              <a:defRPr/>
            </a:pPr>
            <a:fld id="{018103E5-81DA-41FF-8178-66BC787AF70B}" type="slidenum">
              <a:rPr lang="en-US" altLang="ja-JP" smtClean="0"/>
              <a:pPr>
                <a:defRPr/>
              </a:pPr>
              <a:t>‹#›</a:t>
            </a:fld>
            <a:endParaRPr lang="en-US" altLang="ja-JP" dirty="0"/>
          </a:p>
        </p:txBody>
      </p:sp>
    </p:spTree>
    <p:extLst>
      <p:ext uri="{BB962C8B-B14F-4D97-AF65-F5344CB8AC3E}">
        <p14:creationId xmlns:p14="http://schemas.microsoft.com/office/powerpoint/2010/main" val="145398961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pPr>
              <a:defRPr/>
            </a:pPr>
            <a:fld id="{71F2ED26-6B42-4D47-995E-EE91B565157C}" type="slidenum">
              <a:rPr lang="en-US" altLang="ja-JP" smtClean="0"/>
              <a:pPr>
                <a:defRPr/>
              </a:pPr>
              <a:t>‹#›</a:t>
            </a:fld>
            <a:endParaRPr lang="en-US" altLang="ja-JP" dirty="0"/>
          </a:p>
        </p:txBody>
      </p:sp>
    </p:spTree>
    <p:extLst>
      <p:ext uri="{BB962C8B-B14F-4D97-AF65-F5344CB8AC3E}">
        <p14:creationId xmlns:p14="http://schemas.microsoft.com/office/powerpoint/2010/main" val="337966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endParaRPr lang="en-US" altLang="ja-JP"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dirty="0"/>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018103E5-81DA-41FF-8178-66BC787AF70B}" type="slidenum">
              <a:rPr lang="en-US" altLang="ja-JP" smtClean="0"/>
              <a:pPr>
                <a:defRPr/>
              </a:pPr>
              <a:t>‹#›</a:t>
            </a:fld>
            <a:endParaRPr lang="en-US" altLang="ja-JP" dirty="0"/>
          </a:p>
        </p:txBody>
      </p:sp>
    </p:spTree>
    <p:extLst>
      <p:ext uri="{BB962C8B-B14F-4D97-AF65-F5344CB8AC3E}">
        <p14:creationId xmlns:p14="http://schemas.microsoft.com/office/powerpoint/2010/main" val="648777464"/>
      </p:ext>
    </p:extLst>
  </p:cSld>
  <p:clrMap bg1="lt1" tx1="dk1" bg2="lt2" tx2="dk2" accent1="accent1" accent2="accent2" accent3="accent3" accent4="accent4" accent5="accent5" accent6="accent6" hlink="hlink" folHlink="folHlink"/>
  <p:sldLayoutIdLst>
    <p:sldLayoutId id="2147484370" r:id="rId1"/>
    <p:sldLayoutId id="2147484371" r:id="rId2"/>
    <p:sldLayoutId id="2147484372" r:id="rId3"/>
    <p:sldLayoutId id="2147484373" r:id="rId4"/>
    <p:sldLayoutId id="2147484374" r:id="rId5"/>
    <p:sldLayoutId id="2147484375" r:id="rId6"/>
    <p:sldLayoutId id="2147484376" r:id="rId7"/>
    <p:sldLayoutId id="2147484377" r:id="rId8"/>
    <p:sldLayoutId id="2147484378" r:id="rId9"/>
    <p:sldLayoutId id="2147484379" r:id="rId10"/>
    <p:sldLayoutId id="214748438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97"/>
          <p:cNvSpPr>
            <a:spLocks noChangeArrowheads="1"/>
          </p:cNvSpPr>
          <p:nvPr/>
        </p:nvSpPr>
        <p:spPr bwMode="auto">
          <a:xfrm>
            <a:off x="-1311275" y="1281113"/>
            <a:ext cx="9144000" cy="0"/>
          </a:xfrm>
          <a:prstGeom prst="rect">
            <a:avLst/>
          </a:prstGeom>
          <a:noFill/>
          <a:ln w="9525" algn="ctr">
            <a:noFill/>
            <a:miter lim="800000"/>
            <a:headEnd/>
            <a:tailEnd/>
          </a:ln>
          <a:effectLst/>
        </p:spPr>
        <p:txBody>
          <a:bodyPr wrap="none">
            <a:spAutoFit/>
          </a:bodyP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black"/>
              </a:solidFill>
              <a:effectLst/>
              <a:uLnTx/>
              <a:uFillTx/>
              <a:latin typeface="Calibri"/>
              <a:ea typeface="HGSｺﾞｼｯｸE" pitchFamily="50" charset="-128"/>
              <a:cs typeface="+mn-cs"/>
            </a:endParaRPr>
          </a:p>
        </p:txBody>
      </p:sp>
      <p:sp>
        <p:nvSpPr>
          <p:cNvPr id="5128" name="AutoShape 1035"/>
          <p:cNvSpPr>
            <a:spLocks noChangeArrowheads="1"/>
          </p:cNvSpPr>
          <p:nvPr/>
        </p:nvSpPr>
        <p:spPr bwMode="auto">
          <a:xfrm>
            <a:off x="467544" y="1628800"/>
            <a:ext cx="4968551" cy="3451575"/>
          </a:xfrm>
          <a:prstGeom prst="roundRect">
            <a:avLst>
              <a:gd name="adj" fmla="val 0"/>
            </a:avLst>
          </a:prstGeom>
          <a:noFill/>
          <a:ln w="88900" cmpd="thickThin" algn="ctr">
            <a:noFill/>
            <a:round/>
            <a:headEnd/>
            <a:tailEnd/>
          </a:ln>
        </p:spPr>
        <p:txBody>
          <a:bodyPr lIns="0" anchor="t"/>
          <a:lstStyle/>
          <a:p>
            <a:pPr marL="0" marR="0" lvl="0" indent="1588" algn="l" defTabSz="914400" rtl="0" eaLnBrk="1" fontAlgn="auto" latinLnBrk="0" hangingPunct="1">
              <a:lnSpc>
                <a:spcPts val="16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中古車ストックヤードのさらなる整備拡張やストラドルキャリアの更新などを計画どおり進めるとともに、積極的な営業活動等を行ったことにより、売上高は</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で過去最高を記録。</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0" marR="0" lvl="0" indent="1588" algn="l" defTabSz="914400" rtl="0" eaLnBrk="1" fontAlgn="auto" latinLnBrk="0" hangingPunct="1">
              <a:lnSpc>
                <a:spcPts val="16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R2</a:t>
            </a:r>
            <a:r>
              <a:rPr kumimoji="0" lang="ja-JP" altLang="en-US"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a:t>
            </a:r>
            <a:r>
              <a:rPr kumimoji="0" lang="en-US" altLang="ja-JP"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3</a:t>
            </a:r>
            <a:r>
              <a:rPr kumimoji="0" lang="ja-JP" altLang="en-US"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は新型コロナウイルスの影響による世界的な物流混乱により、堺泉北港に中古車が滞留したため、売上高が堅調に推移した。一方、</a:t>
            </a:r>
            <a:r>
              <a:rPr kumimoji="0" lang="en-US" altLang="ja-JP"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R4</a:t>
            </a:r>
            <a:r>
              <a:rPr kumimoji="0" lang="ja-JP" altLang="en-US"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は新型コロナウイルスの影響が続いていた半導体の生産が回復し、新車増産につながったため、自動車運搬船については船社が中古車から新車積載へ注力し、入港隻数が減少。また、</a:t>
            </a:r>
            <a:r>
              <a:rPr kumimoji="0" lang="en-US" altLang="ja-JP"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highlight>
                  <a:srgbClr val="FFFF00"/>
                </a:highlight>
                <a:uLnTx/>
                <a:uFillTx/>
                <a:latin typeface="Calibri" pitchFamily="34" charset="0"/>
                <a:ea typeface="ＭＳ Ｐゴシック" panose="020B0600070205080204" pitchFamily="50" charset="-128"/>
                <a:cs typeface="+mn-cs"/>
              </a:rPr>
              <a:t>は豪州港における他国の害虫の増加により中古車の輸入検査が厳格化され、長期の滞船などが要因となり、入港隻数が減少したこと</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を受け、売上高の目標額は達成できなかったたものの、大幅に売上高を伸ばした。</a:t>
            </a:r>
            <a:endParaRPr kumimoji="0" lang="en-US" altLang="ja-JP" sz="1400" b="0" i="0" u="none" strike="sng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0" marR="0" lvl="0" indent="1588" algn="l" defTabSz="914400" rtl="0" eaLnBrk="1" fontAlgn="auto" latinLnBrk="0" hangingPunct="1">
              <a:lnSpc>
                <a:spcPts val="6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0" marR="0" lvl="0" indent="1588" algn="l" defTabSz="914400" rtl="0" eaLnBrk="1" fontAlgn="auto" latinLnBrk="0" hangingPunct="1">
              <a:lnSpc>
                <a:spcPts val="15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（売上高）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0" marR="0" lvl="0" indent="1588" algn="l" defTabSz="914400" rtl="0" eaLnBrk="1" fontAlgn="auto" latinLnBrk="0" hangingPunct="1">
              <a:lnSpc>
                <a:spcPts val="1500"/>
              </a:lnSpc>
              <a:spcBef>
                <a:spcPts val="0"/>
              </a:spcBef>
              <a:spcAft>
                <a:spcPts val="0"/>
              </a:spcAft>
              <a:buClr>
                <a:srgbClr val="44546A"/>
              </a:buClr>
              <a:buSzPct val="70000"/>
              <a:buFont typeface="Wingdings" pitchFamily="2" charset="2"/>
              <a:buNone/>
              <a:tabLst/>
              <a:defRPr/>
            </a:pP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25.8</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R2</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27.4</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見込）　</a:t>
            </a:r>
            <a:r>
              <a:rPr kumimoji="0" lang="ja-JP" altLang="en-US" sz="1400" b="0" i="0" u="none" strike="sng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sng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176213" marR="0" lvl="0" indent="-176213" algn="l" defTabSz="914400" rtl="0" eaLnBrk="1" fontAlgn="auto" latinLnBrk="0" hangingPunct="1">
              <a:lnSpc>
                <a:spcPts val="1500"/>
              </a:lnSpc>
              <a:spcBef>
                <a:spcPts val="120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p:txBody>
      </p:sp>
      <p:sp>
        <p:nvSpPr>
          <p:cNvPr id="2" name="正方形/長方形 1"/>
          <p:cNvSpPr/>
          <p:nvPr/>
        </p:nvSpPr>
        <p:spPr>
          <a:xfrm>
            <a:off x="467544" y="1340768"/>
            <a:ext cx="4968552" cy="434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265113" marR="0" lvl="0" indent="-265113"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売上高：</a:t>
            </a:r>
            <a:r>
              <a:rPr kumimoji="0" lang="ja-JP" altLang="en-US" sz="1800" b="1" i="0" u="none" strike="noStrike" kern="1200" cap="none" spc="0" normalizeH="0" baseline="0" noProof="0" dirty="0">
                <a:ln>
                  <a:noFill/>
                </a:ln>
                <a:solidFill>
                  <a:srgbClr val="FF0000"/>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目標額を下回ったものの</a:t>
            </a:r>
            <a:r>
              <a:rPr kumimoji="0"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過去最高を更新</a:t>
            </a:r>
          </a:p>
        </p:txBody>
      </p:sp>
      <p:sp>
        <p:nvSpPr>
          <p:cNvPr id="15" name="Rectangle 9"/>
          <p:cNvSpPr>
            <a:spLocks noGrp="1" noChangeArrowheads="1"/>
          </p:cNvSpPr>
          <p:nvPr>
            <p:ph type="title"/>
          </p:nvPr>
        </p:nvSpPr>
        <p:spPr>
          <a:xfrm>
            <a:off x="1" y="0"/>
            <a:ext cx="4355976" cy="523220"/>
          </a:xfrm>
        </p:spPr>
        <p:txBody>
          <a:bodyPr wrap="square" rtlCol="0" anchor="b">
            <a:noAutofit/>
          </a:bodyPr>
          <a:lstStyle/>
          <a:p>
            <a:pPr algn="l" eaLnBrk="1" fontAlgn="auto" hangingPunct="1">
              <a:spcAft>
                <a:spcPts val="0"/>
              </a:spcAft>
              <a:defRPr/>
            </a:pPr>
            <a:r>
              <a:rPr lang="en-US" altLang="ja-JP" sz="2800" dirty="0">
                <a:latin typeface="+mj-ea"/>
              </a:rPr>
              <a:t>Ⅰ</a:t>
            </a:r>
            <a:r>
              <a:rPr lang="ja-JP" altLang="en-US" sz="2800" dirty="0">
                <a:latin typeface="+mj-ea"/>
              </a:rPr>
              <a:t>　計画策定にあたって</a:t>
            </a:r>
          </a:p>
        </p:txBody>
      </p:sp>
      <p:sp>
        <p:nvSpPr>
          <p:cNvPr id="3" name="スライド番号プレースホルダー 2"/>
          <p:cNvSpPr>
            <a:spLocks noGrp="1"/>
          </p:cNvSpPr>
          <p:nvPr>
            <p:ph type="sldNum" sz="quarter" idx="12"/>
          </p:nvPr>
        </p:nvSpPr>
        <p:spPr>
          <a:xfrm>
            <a:off x="6910338" y="6562771"/>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rPr>
              <a:t>1</a:t>
            </a:r>
          </a:p>
        </p:txBody>
      </p:sp>
      <p:sp>
        <p:nvSpPr>
          <p:cNvPr id="16" name="Rectangle 9"/>
          <p:cNvSpPr txBox="1">
            <a:spLocks noChangeArrowheads="1"/>
          </p:cNvSpPr>
          <p:nvPr/>
        </p:nvSpPr>
        <p:spPr bwMode="auto">
          <a:xfrm>
            <a:off x="1" y="548680"/>
            <a:ext cx="8820471" cy="52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ct val="100000"/>
              </a:lnSpc>
              <a:spcBef>
                <a:spcPct val="0"/>
              </a:spcBef>
              <a:spcAft>
                <a:spcPts val="0"/>
              </a:spcAft>
              <a:buClr>
                <a:srgbClr val="44546A"/>
              </a:buClr>
              <a:buSzPct val="70000"/>
              <a:buFont typeface="Wingdings" pitchFamily="2" charset="2"/>
              <a:buNone/>
              <a:tabLst/>
              <a:defRPr/>
            </a:pPr>
            <a:r>
              <a:rPr kumimoji="1" lang="ja-JP" altLang="en-US" sz="2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１．中期経営計画（</a:t>
            </a:r>
            <a:r>
              <a:rPr kumimoji="1" lang="en-US" altLang="ja-JP" sz="2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R3</a:t>
            </a:r>
            <a:r>
              <a:rPr kumimoji="1" lang="ja-JP" altLang="en-US" sz="2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年度～</a:t>
            </a:r>
            <a:r>
              <a:rPr kumimoji="1" lang="en-US" altLang="ja-JP" sz="2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R5</a:t>
            </a:r>
            <a:r>
              <a:rPr kumimoji="1" lang="ja-JP" altLang="en-US" sz="2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年度）の総括</a:t>
            </a:r>
            <a:endPar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14" name="AutoShape 1035"/>
          <p:cNvSpPr>
            <a:spLocks noChangeArrowheads="1"/>
          </p:cNvSpPr>
          <p:nvPr/>
        </p:nvSpPr>
        <p:spPr bwMode="auto">
          <a:xfrm>
            <a:off x="553229" y="5111079"/>
            <a:ext cx="4401990" cy="1990329"/>
          </a:xfrm>
          <a:prstGeom prst="roundRect">
            <a:avLst>
              <a:gd name="adj" fmla="val 0"/>
            </a:avLst>
          </a:prstGeom>
          <a:noFill/>
          <a:ln w="88900" cmpd="thickThin" algn="ctr">
            <a:noFill/>
            <a:round/>
            <a:headEnd/>
            <a:tailEnd/>
          </a:ln>
        </p:spPr>
        <p:txBody>
          <a:bodyPr lIns="0" anchor="t"/>
          <a:lstStyle/>
          <a:p>
            <a:pPr marL="0" marR="0" lvl="0" indent="1588" algn="l" defTabSz="914400" rtl="0" eaLnBrk="1" fontAlgn="auto" latinLnBrk="0" hangingPunct="1">
              <a:lnSpc>
                <a:spcPts val="16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売上高を伸ばすとともに、</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一般管理費等の経営コストの抑制に</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も</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努め</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た</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結果</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、計画目標を達成した。</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600"/>
              </a:lnSpc>
              <a:spcBef>
                <a:spcPts val="1200"/>
              </a:spcBef>
              <a:spcAft>
                <a:spcPts val="0"/>
              </a:spcAft>
              <a:buClr>
                <a:srgbClr val="44546A"/>
              </a:buClr>
              <a:buSzPct val="70000"/>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純資産</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600"/>
              </a:lnSpc>
              <a:spcBef>
                <a:spcPts val="1200"/>
              </a:spcBef>
              <a:spcAft>
                <a:spcPts val="0"/>
              </a:spcAft>
              <a:buClr>
                <a:srgbClr val="44546A"/>
              </a:buClr>
              <a:buSzPct val="70000"/>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39</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R2</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実績）　→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48</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見込）</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1600"/>
              </a:lnSpc>
              <a:spcBef>
                <a:spcPts val="1200"/>
              </a:spcBef>
              <a:spcAft>
                <a:spcPts val="0"/>
              </a:spcAft>
              <a:buClr>
                <a:srgbClr val="44546A"/>
              </a:buClr>
              <a:buSzPct val="70000"/>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1000"/>
              </a:lnSpc>
              <a:spcBef>
                <a:spcPts val="0"/>
              </a:spcBef>
              <a:spcAft>
                <a:spcPts val="0"/>
              </a:spcAft>
              <a:buClr>
                <a:srgbClr val="44546A"/>
              </a:buClr>
              <a:buSzPct val="70000"/>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（営業利益率）</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1600"/>
              </a:lnSpc>
              <a:spcBef>
                <a:spcPts val="0"/>
              </a:spcBef>
              <a:spcAft>
                <a:spcPts val="0"/>
              </a:spcAft>
              <a:buClr>
                <a:srgbClr val="44546A"/>
              </a:buClr>
              <a:buSzPct val="70000"/>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10</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％以上達成 　（計画：</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10</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％以上を確保）</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85725" marR="0" lvl="0" indent="0" algn="l" defTabSz="914400" rtl="0" eaLnBrk="1" fontAlgn="auto" latinLnBrk="0" hangingPunct="1">
              <a:lnSpc>
                <a:spcPts val="1600"/>
              </a:lnSpc>
              <a:spcBef>
                <a:spcPts val="120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p:txBody>
      </p:sp>
      <p:sp>
        <p:nvSpPr>
          <p:cNvPr id="18" name="正方形/長方形 17"/>
          <p:cNvSpPr/>
          <p:nvPr/>
        </p:nvSpPr>
        <p:spPr>
          <a:xfrm>
            <a:off x="570706" y="4756409"/>
            <a:ext cx="4320851" cy="3842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265113" marR="0" lvl="0" indent="-265113"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純資産・営業利益率：計画目標を上回る</a:t>
            </a:r>
          </a:p>
        </p:txBody>
      </p:sp>
      <p:sp>
        <p:nvSpPr>
          <p:cNvPr id="19" name="Rectangle 9">
            <a:extLst>
              <a:ext uri="{FF2B5EF4-FFF2-40B4-BE49-F238E27FC236}">
                <a16:creationId xmlns:a16="http://schemas.microsoft.com/office/drawing/2014/main" id="{7FDAC2D0-C141-49C6-9691-E6615105D2BC}"/>
              </a:ext>
            </a:extLst>
          </p:cNvPr>
          <p:cNvSpPr txBox="1">
            <a:spLocks noChangeArrowheads="1"/>
          </p:cNvSpPr>
          <p:nvPr/>
        </p:nvSpPr>
        <p:spPr bwMode="auto">
          <a:xfrm>
            <a:off x="117826" y="900964"/>
            <a:ext cx="2160239" cy="4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ct val="100000"/>
              </a:lnSpc>
              <a:spcBef>
                <a:spcPct val="0"/>
              </a:spcBef>
              <a:spcAft>
                <a:spcPts val="0"/>
              </a:spcAft>
              <a:buClr>
                <a:srgbClr val="44546A"/>
              </a:buClr>
              <a:buSzPct val="70000"/>
              <a:buFont typeface="Wingdings" pitchFamily="2" charset="2"/>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1</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）財務運営</a:t>
            </a:r>
          </a:p>
        </p:txBody>
      </p:sp>
      <p:sp>
        <p:nvSpPr>
          <p:cNvPr id="23" name="平行四辺形 22">
            <a:extLst>
              <a:ext uri="{FF2B5EF4-FFF2-40B4-BE49-F238E27FC236}">
                <a16:creationId xmlns:a16="http://schemas.microsoft.com/office/drawing/2014/main" id="{9FEBAFF4-FBD9-44DE-BF07-514384FFDE3F}"/>
              </a:ext>
            </a:extLst>
          </p:cNvPr>
          <p:cNvSpPr/>
          <p:nvPr/>
        </p:nvSpPr>
        <p:spPr>
          <a:xfrm rot="21415528">
            <a:off x="387883" y="1343066"/>
            <a:ext cx="97202" cy="430175"/>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4" name="平行四辺形 23">
            <a:extLst>
              <a:ext uri="{FF2B5EF4-FFF2-40B4-BE49-F238E27FC236}">
                <a16:creationId xmlns:a16="http://schemas.microsoft.com/office/drawing/2014/main" id="{88AA2238-8B06-4378-81BF-04DD3947C3B9}"/>
              </a:ext>
            </a:extLst>
          </p:cNvPr>
          <p:cNvSpPr/>
          <p:nvPr/>
        </p:nvSpPr>
        <p:spPr>
          <a:xfrm rot="21415528">
            <a:off x="429856" y="4758707"/>
            <a:ext cx="97202" cy="430175"/>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AutoShape 1035">
            <a:extLst>
              <a:ext uri="{FF2B5EF4-FFF2-40B4-BE49-F238E27FC236}">
                <a16:creationId xmlns:a16="http://schemas.microsoft.com/office/drawing/2014/main" id="{F0C48C79-BF9E-47C0-9017-55DD075033AC}"/>
              </a:ext>
            </a:extLst>
          </p:cNvPr>
          <p:cNvSpPr>
            <a:spLocks noChangeArrowheads="1"/>
          </p:cNvSpPr>
          <p:nvPr/>
        </p:nvSpPr>
        <p:spPr bwMode="auto">
          <a:xfrm>
            <a:off x="1619672" y="4484892"/>
            <a:ext cx="2404354" cy="384268"/>
          </a:xfrm>
          <a:prstGeom prst="roundRect">
            <a:avLst>
              <a:gd name="adj" fmla="val 0"/>
            </a:avLst>
          </a:prstGeom>
          <a:noFill/>
          <a:ln w="88900" cmpd="thickThin" algn="ctr">
            <a:noFill/>
            <a:round/>
            <a:headEnd/>
            <a:tailEnd/>
          </a:ln>
        </p:spPr>
        <p:txBody>
          <a:bodyPr lIns="0" anchor="t"/>
          <a:lstStyle/>
          <a:p>
            <a:pPr marL="0" marR="0" lvl="0" indent="1588" algn="l" defTabSz="914400" rtl="0" eaLnBrk="1" fontAlgn="auto" latinLnBrk="0" hangingPunct="1">
              <a:lnSpc>
                <a:spcPts val="20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28.6</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計画）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176213" marR="0" lvl="0" indent="-176213" algn="l" defTabSz="914400" rtl="0" eaLnBrk="1" fontAlgn="auto" latinLnBrk="0" hangingPunct="1">
              <a:lnSpc>
                <a:spcPts val="2000"/>
              </a:lnSpc>
              <a:spcBef>
                <a:spcPts val="120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p:txBody>
      </p:sp>
      <p:sp>
        <p:nvSpPr>
          <p:cNvPr id="26" name="AutoShape 1035">
            <a:extLst>
              <a:ext uri="{FF2B5EF4-FFF2-40B4-BE49-F238E27FC236}">
                <a16:creationId xmlns:a16="http://schemas.microsoft.com/office/drawing/2014/main" id="{8389492F-78D3-44C8-96DD-3C6B0397A554}"/>
              </a:ext>
            </a:extLst>
          </p:cNvPr>
          <p:cNvSpPr>
            <a:spLocks noChangeArrowheads="1"/>
          </p:cNvSpPr>
          <p:nvPr/>
        </p:nvSpPr>
        <p:spPr bwMode="auto">
          <a:xfrm>
            <a:off x="2267744" y="6021288"/>
            <a:ext cx="2404354" cy="384268"/>
          </a:xfrm>
          <a:prstGeom prst="roundRect">
            <a:avLst>
              <a:gd name="adj" fmla="val 0"/>
            </a:avLst>
          </a:prstGeom>
          <a:noFill/>
          <a:ln w="88900" cmpd="thickThin" algn="ctr">
            <a:noFill/>
            <a:round/>
            <a:headEnd/>
            <a:tailEnd/>
          </a:ln>
        </p:spPr>
        <p:txBody>
          <a:bodyPr lIns="0" anchor="t"/>
          <a:lstStyle/>
          <a:p>
            <a:pPr marL="0" marR="0" lvl="0" indent="1588" algn="l" defTabSz="914400" rtl="0" eaLnBrk="1" fontAlgn="auto" latinLnBrk="0" hangingPunct="1">
              <a:lnSpc>
                <a:spcPts val="2000"/>
              </a:lnSpc>
              <a:spcBef>
                <a:spcPts val="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45</a:t>
            </a:r>
            <a:r>
              <a:rPr kumimoji="0" lang="ja-JP"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億円</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a:t>
            </a:r>
            <a:r>
              <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R5</a:t>
            </a: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計画）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a:p>
            <a:pPr marL="176213" marR="0" lvl="0" indent="-176213" algn="l" defTabSz="914400" rtl="0" eaLnBrk="1" fontAlgn="auto" latinLnBrk="0" hangingPunct="1">
              <a:lnSpc>
                <a:spcPts val="2000"/>
              </a:lnSpc>
              <a:spcBef>
                <a:spcPts val="1200"/>
              </a:spcBef>
              <a:spcAft>
                <a:spcPts val="0"/>
              </a:spcAft>
              <a:buClr>
                <a:srgbClr val="44546A"/>
              </a:buClr>
              <a:buSzPct val="70000"/>
              <a:buFont typeface="Wingdings" pitchFamily="2" charset="2"/>
              <a:buNone/>
              <a:tabLst/>
              <a:defRPr/>
            </a:pPr>
            <a:r>
              <a:rPr kumimoji="0" lang="ja-JP" altLang="en-US"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rPr>
              <a:t>　　　</a:t>
            </a:r>
            <a:endParaRPr kumimoji="0" lang="en-US" altLang="ja-JP" sz="1400" b="0" i="0" u="none" strike="noStrike" kern="1200" cap="none" spc="0" normalizeH="0" baseline="0" noProof="0" dirty="0">
              <a:ln>
                <a:noFill/>
              </a:ln>
              <a:solidFill>
                <a:prstClr val="black"/>
              </a:solidFill>
              <a:effectLst/>
              <a:uLnTx/>
              <a:uFillTx/>
              <a:latin typeface="Calibri" pitchFamily="34" charset="0"/>
              <a:ea typeface="ＭＳ Ｐゴシック" panose="020B0600070205080204" pitchFamily="50" charset="-128"/>
              <a:cs typeface="+mn-cs"/>
            </a:endParaRPr>
          </a:p>
        </p:txBody>
      </p:sp>
      <p:sp>
        <p:nvSpPr>
          <p:cNvPr id="32" name="正方形/長方形 31">
            <a:extLst>
              <a:ext uri="{FF2B5EF4-FFF2-40B4-BE49-F238E27FC236}">
                <a16:creationId xmlns:a16="http://schemas.microsoft.com/office/drawing/2014/main" id="{83375463-EBE4-44BE-9793-7183AD1C3893}"/>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33" name="図 32">
            <a:extLst>
              <a:ext uri="{FF2B5EF4-FFF2-40B4-BE49-F238E27FC236}">
                <a16:creationId xmlns:a16="http://schemas.microsoft.com/office/drawing/2014/main" id="{B1719DC7-BEBF-48FA-8663-4385B714D66A}"/>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pic>
        <p:nvPicPr>
          <p:cNvPr id="4" name="図 3">
            <a:extLst>
              <a:ext uri="{FF2B5EF4-FFF2-40B4-BE49-F238E27FC236}">
                <a16:creationId xmlns:a16="http://schemas.microsoft.com/office/drawing/2014/main" id="{3263ED81-ED9E-4230-94F2-66B7DE34F103}"/>
              </a:ext>
            </a:extLst>
          </p:cNvPr>
          <p:cNvPicPr>
            <a:picLocks noChangeAspect="1"/>
          </p:cNvPicPr>
          <p:nvPr/>
        </p:nvPicPr>
        <p:blipFill>
          <a:blip r:embed="rId4"/>
          <a:stretch>
            <a:fillRect/>
          </a:stretch>
        </p:blipFill>
        <p:spPr>
          <a:xfrm>
            <a:off x="5436095" y="1471225"/>
            <a:ext cx="3657917" cy="2456901"/>
          </a:xfrm>
          <a:prstGeom prst="rect">
            <a:avLst/>
          </a:prstGeom>
        </p:spPr>
      </p:pic>
      <p:pic>
        <p:nvPicPr>
          <p:cNvPr id="5" name="図 4">
            <a:extLst>
              <a:ext uri="{FF2B5EF4-FFF2-40B4-BE49-F238E27FC236}">
                <a16:creationId xmlns:a16="http://schemas.microsoft.com/office/drawing/2014/main" id="{F8A04D60-B105-4314-A9F5-E45B324E1DE8}"/>
              </a:ext>
            </a:extLst>
          </p:cNvPr>
          <p:cNvPicPr>
            <a:picLocks noChangeAspect="1"/>
          </p:cNvPicPr>
          <p:nvPr/>
        </p:nvPicPr>
        <p:blipFill>
          <a:blip r:embed="rId5"/>
          <a:stretch>
            <a:fillRect/>
          </a:stretch>
        </p:blipFill>
        <p:spPr>
          <a:xfrm>
            <a:off x="5436094" y="4131002"/>
            <a:ext cx="3657917" cy="2462997"/>
          </a:xfrm>
          <a:prstGeom prst="rect">
            <a:avLst/>
          </a:prstGeom>
        </p:spPr>
      </p:pic>
      <p:sp>
        <p:nvSpPr>
          <p:cNvPr id="21" name="正方形/長方形 20">
            <a:extLst>
              <a:ext uri="{FF2B5EF4-FFF2-40B4-BE49-F238E27FC236}">
                <a16:creationId xmlns:a16="http://schemas.microsoft.com/office/drawing/2014/main" id="{B539CD2D-0D0A-4442-B2F3-923E9CA42091}"/>
              </a:ext>
            </a:extLst>
          </p:cNvPr>
          <p:cNvSpPr/>
          <p:nvPr/>
        </p:nvSpPr>
        <p:spPr>
          <a:xfrm>
            <a:off x="7625800" y="54963"/>
            <a:ext cx="1468211" cy="5265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dirty="0">
                <a:latin typeface="ＭＳ ゴシック" panose="020B0609070205080204" pitchFamily="49" charset="-128"/>
                <a:ea typeface="ＭＳ ゴシック" panose="020B0609070205080204" pitchFamily="49" charset="-128"/>
              </a:rPr>
              <a:t>別紙７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475642" y="1052736"/>
            <a:ext cx="8138744" cy="611019"/>
          </a:xfrm>
          <a:ln w="38100" cap="rnd">
            <a:prstDash val="sysDot"/>
          </a:ln>
        </p:spPr>
        <p:txBody>
          <a:bodyPr rtlCol="0">
            <a:noAutofit/>
          </a:bodyPr>
          <a:lstStyle/>
          <a:p>
            <a:pPr marL="0" indent="0">
              <a:buNone/>
              <a:defRPr/>
            </a:pPr>
            <a:r>
              <a:rPr lang="ja-JP" altLang="en-US" sz="1600" dirty="0">
                <a:latin typeface="+mj-ea"/>
                <a:ea typeface="+mj-ea"/>
              </a:rPr>
              <a:t>中古車ストックヤード事業、シャーシプール事業など既存事業を拡充</a:t>
            </a:r>
          </a:p>
          <a:p>
            <a:pPr marL="0" indent="0">
              <a:buFont typeface="Arial" charset="0"/>
              <a:buNone/>
              <a:defRPr/>
            </a:pPr>
            <a:r>
              <a:rPr lang="ja-JP" altLang="en-US" sz="1600" dirty="0">
                <a:latin typeface="+mj-ea"/>
                <a:ea typeface="+mj-ea"/>
              </a:rPr>
              <a:t>汐見５号岸壁を港湾運営会社範囲に編入</a:t>
            </a:r>
          </a:p>
        </p:txBody>
      </p:sp>
      <p:sp>
        <p:nvSpPr>
          <p:cNvPr id="8" name="Rectangle 9"/>
          <p:cNvSpPr txBox="1">
            <a:spLocks noChangeArrowheads="1"/>
          </p:cNvSpPr>
          <p:nvPr/>
        </p:nvSpPr>
        <p:spPr bwMode="auto">
          <a:xfrm>
            <a:off x="-143883" y="620739"/>
            <a:ext cx="4788024" cy="50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ct val="100000"/>
              </a:lnSpc>
              <a:spcBef>
                <a:spcPct val="0"/>
              </a:spcBef>
              <a:spcAft>
                <a:spcPts val="0"/>
              </a:spcAft>
              <a:buClr>
                <a:srgbClr val="44546A"/>
              </a:buClr>
              <a:buSzPct val="70000"/>
              <a:buFont typeface="Wingdings" pitchFamily="2" charset="2"/>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　</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(2-1</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 事業運営　</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≪経営基盤強化≫</a:t>
            </a:r>
          </a:p>
        </p:txBody>
      </p:sp>
      <p:sp>
        <p:nvSpPr>
          <p:cNvPr id="12" name="Rectangle 3">
            <a:extLst>
              <a:ext uri="{FF2B5EF4-FFF2-40B4-BE49-F238E27FC236}">
                <a16:creationId xmlns:a16="http://schemas.microsoft.com/office/drawing/2014/main" id="{C099D4C4-85AA-43CC-A05B-95C67978DB48}"/>
              </a:ext>
            </a:extLst>
          </p:cNvPr>
          <p:cNvSpPr txBox="1">
            <a:spLocks noChangeArrowheads="1"/>
          </p:cNvSpPr>
          <p:nvPr/>
        </p:nvSpPr>
        <p:spPr bwMode="auto">
          <a:xfrm>
            <a:off x="290843" y="5620946"/>
            <a:ext cx="8765258" cy="1237054"/>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ct val="1500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上屋附属事務所の女性トイレの設置や施設改善等を進め、衛生的で明るく安全な施設を提供し、港湾就労環境を改善</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ct val="1500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大浜埠頭の上屋建替をはじめとする再編整備に向け、現所有者へのニーズ調査や意見交換、上屋新築基本設計業務を実施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ct val="1500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冷凍上屋・倉庫の事業者との協議や、危険物上屋・倉庫の他事例調査を実施し、事業化に向け検討</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ct val="1500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上屋の照明</a:t>
            </a:r>
            <a:r>
              <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LED</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化やシャッターの補修など計画的な修繕・改修を進め、サービスを改善</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p:txBody>
      </p:sp>
      <p:sp>
        <p:nvSpPr>
          <p:cNvPr id="14" name="Rectangle 3">
            <a:extLst>
              <a:ext uri="{FF2B5EF4-FFF2-40B4-BE49-F238E27FC236}">
                <a16:creationId xmlns:a16="http://schemas.microsoft.com/office/drawing/2014/main" id="{481FBBF5-3901-4698-AEAA-178EC1D6782D}"/>
              </a:ext>
            </a:extLst>
          </p:cNvPr>
          <p:cNvSpPr txBox="1">
            <a:spLocks noChangeArrowheads="1"/>
          </p:cNvSpPr>
          <p:nvPr/>
        </p:nvSpPr>
        <p:spPr bwMode="auto">
          <a:xfrm>
            <a:off x="331544" y="5445248"/>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上　屋　賃　貸　事　業</a:t>
            </a:r>
          </a:p>
        </p:txBody>
      </p:sp>
      <p:sp>
        <p:nvSpPr>
          <p:cNvPr id="18" name="Rectangle 3">
            <a:extLst>
              <a:ext uri="{FF2B5EF4-FFF2-40B4-BE49-F238E27FC236}">
                <a16:creationId xmlns:a16="http://schemas.microsoft.com/office/drawing/2014/main" id="{5734ADB5-57A4-4201-A04F-96EA8C0A4A7F}"/>
              </a:ext>
            </a:extLst>
          </p:cNvPr>
          <p:cNvSpPr txBox="1">
            <a:spLocks noChangeArrowheads="1"/>
          </p:cNvSpPr>
          <p:nvPr/>
        </p:nvSpPr>
        <p:spPr bwMode="auto">
          <a:xfrm>
            <a:off x="303822" y="1988840"/>
            <a:ext cx="8588658" cy="3155312"/>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2563" marR="0" lvl="0" indent="-182563"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港湾計画に位置付けされた供用中の岸壁はすべて運営し、経営基盤のさらなる強化</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ニュージーランド・オーストラリアへの海外プロモーションを行うなど、積極的なポートセールスを継続的に展開</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コンテナ貨物の新たな商材の確保に注力</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老朽化した荷役機械ストラドルキャリアの更新</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内航フェリー活性化を図るため、関係者と共同プロモーションを実施</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大阪港湾局とともに、中古車ヤードの集約（助松⇒汐見沖）や</a:t>
            </a:r>
            <a:r>
              <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RORO</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船の大型化に対応するための埠頭再編に向けた検討を進</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　　めるとともに、中古車関連等の事業者への説明を実施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大阪や東京をはじめとした各セミナーや個別営業活動を実施し、ポートセールスを強化</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新規航路の誘致に向け、荷主、船会社等への営業活動を実施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航路誘致の取り組み（実績）</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447675" marR="0" lvl="0" indent="0" algn="l" defTabSz="914400" rtl="0" eaLnBrk="0" fontAlgn="base" latinLnBrk="0" hangingPunct="0">
              <a:lnSpc>
                <a:spcPts val="1600"/>
              </a:lnSpc>
              <a:spcBef>
                <a:spcPct val="20000"/>
              </a:spcBef>
              <a:spcAft>
                <a:spcPct val="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中古車　南米</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チリ</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(R3</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、オセアニア</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豪州</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(R4</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447675" marR="0" lvl="0" indent="0" algn="l" defTabSz="914400" rtl="0" eaLnBrk="0" fontAlgn="base" latinLnBrk="0" hangingPunct="0">
              <a:lnSpc>
                <a:spcPts val="1600"/>
              </a:lnSpc>
              <a:spcBef>
                <a:spcPct val="20000"/>
              </a:spcBef>
              <a:spcAft>
                <a:spcPct val="0"/>
              </a:spcAft>
              <a:buClrTx/>
              <a:buSzTx/>
              <a:buFont typeface="Wingdings" panose="05000000000000000000" pitchFamily="2" charset="2"/>
              <a:buChar char="Ø"/>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コンテナ　内航フィーダー船</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「堺泉北港～神戸港間」（</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R4</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案内板の設置や区画線の引き直し等を実施し、顧客ニーズに対して迅速かつきめ細かなサービスを提供</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3525" marR="0" lvl="0" indent="-263525"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宮崎県、千葉県等と連携し、各セミナーの活用や荷主等への訪問などポートセールスを実施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p:txBody>
      </p:sp>
      <p:sp>
        <p:nvSpPr>
          <p:cNvPr id="19" name="Rectangle 3">
            <a:extLst>
              <a:ext uri="{FF2B5EF4-FFF2-40B4-BE49-F238E27FC236}">
                <a16:creationId xmlns:a16="http://schemas.microsoft.com/office/drawing/2014/main" id="{79C027AE-30F0-4C14-B653-F790C3A7BFFA}"/>
              </a:ext>
            </a:extLst>
          </p:cNvPr>
          <p:cNvSpPr txBox="1">
            <a:spLocks noChangeArrowheads="1"/>
          </p:cNvSpPr>
          <p:nvPr/>
        </p:nvSpPr>
        <p:spPr bwMode="auto">
          <a:xfrm>
            <a:off x="342540" y="1772816"/>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埠　頭　運　営　事　業</a:t>
            </a:r>
          </a:p>
        </p:txBody>
      </p:sp>
      <p:sp>
        <p:nvSpPr>
          <p:cNvPr id="27" name="平行四辺形 26">
            <a:extLst>
              <a:ext uri="{FF2B5EF4-FFF2-40B4-BE49-F238E27FC236}">
                <a16:creationId xmlns:a16="http://schemas.microsoft.com/office/drawing/2014/main" id="{5F47EF37-8EBA-41EB-B6B7-8E76944F258D}"/>
              </a:ext>
            </a:extLst>
          </p:cNvPr>
          <p:cNvSpPr/>
          <p:nvPr/>
        </p:nvSpPr>
        <p:spPr>
          <a:xfrm rot="21415528">
            <a:off x="322300" y="1090437"/>
            <a:ext cx="116886" cy="540000"/>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Rectangle 9">
            <a:extLst>
              <a:ext uri="{FF2B5EF4-FFF2-40B4-BE49-F238E27FC236}">
                <a16:creationId xmlns:a16="http://schemas.microsoft.com/office/drawing/2014/main" id="{0493BB1A-4E2C-4E78-8458-B1AB9116419C}"/>
              </a:ext>
            </a:extLst>
          </p:cNvPr>
          <p:cNvSpPr>
            <a:spLocks noGrp="1" noChangeArrowheads="1"/>
          </p:cNvSpPr>
          <p:nvPr>
            <p:ph type="title"/>
          </p:nvPr>
        </p:nvSpPr>
        <p:spPr>
          <a:xfrm>
            <a:off x="1" y="0"/>
            <a:ext cx="4355976" cy="523220"/>
          </a:xfrm>
        </p:spPr>
        <p:txBody>
          <a:bodyPr wrap="square" rtlCol="0" anchor="b">
            <a:noAutofit/>
          </a:bodyPr>
          <a:lstStyle/>
          <a:p>
            <a:pPr algn="l" eaLnBrk="1" fontAlgn="auto" hangingPunct="1">
              <a:spcAft>
                <a:spcPts val="0"/>
              </a:spcAft>
              <a:defRPr/>
            </a:pPr>
            <a:r>
              <a:rPr lang="en-US" altLang="ja-JP" sz="2800" dirty="0">
                <a:latin typeface="+mj-ea"/>
              </a:rPr>
              <a:t>Ⅰ</a:t>
            </a:r>
            <a:r>
              <a:rPr lang="ja-JP" altLang="en-US" sz="2800" dirty="0">
                <a:latin typeface="+mj-ea"/>
              </a:rPr>
              <a:t>　計画策定にあたって</a:t>
            </a:r>
          </a:p>
        </p:txBody>
      </p:sp>
      <p:sp>
        <p:nvSpPr>
          <p:cNvPr id="47" name="正方形/長方形 46">
            <a:extLst>
              <a:ext uri="{FF2B5EF4-FFF2-40B4-BE49-F238E27FC236}">
                <a16:creationId xmlns:a16="http://schemas.microsoft.com/office/drawing/2014/main" id="{8C21F082-594C-4268-93B3-C40FC95C6CBC}"/>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49" name="図 48">
            <a:extLst>
              <a:ext uri="{FF2B5EF4-FFF2-40B4-BE49-F238E27FC236}">
                <a16:creationId xmlns:a16="http://schemas.microsoft.com/office/drawing/2014/main" id="{889219F5-57FC-4F2E-A93F-F3D7B60C602B}"/>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sp>
        <p:nvSpPr>
          <p:cNvPr id="7" name="スライド番号プレースホルダー 2">
            <a:extLst>
              <a:ext uri="{FF2B5EF4-FFF2-40B4-BE49-F238E27FC236}">
                <a16:creationId xmlns:a16="http://schemas.microsoft.com/office/drawing/2014/main" id="{C1E37603-34BF-D450-536B-D44ED548F4F1}"/>
              </a:ext>
            </a:extLst>
          </p:cNvPr>
          <p:cNvSpPr>
            <a:spLocks noGrp="1"/>
          </p:cNvSpPr>
          <p:nvPr>
            <p:ph type="sldNum" sz="quarter" idx="12"/>
          </p:nvPr>
        </p:nvSpPr>
        <p:spPr>
          <a:xfrm>
            <a:off x="6910338" y="6562771"/>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2</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30888" y="6545237"/>
            <a:ext cx="2133600" cy="19613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3</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Rectangle 3"/>
          <p:cNvSpPr txBox="1">
            <a:spLocks noChangeArrowheads="1"/>
          </p:cNvSpPr>
          <p:nvPr/>
        </p:nvSpPr>
        <p:spPr bwMode="auto">
          <a:xfrm>
            <a:off x="286645" y="1268810"/>
            <a:ext cx="4338696" cy="504006"/>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新たに</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夕凪</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８、９、１１</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期ヤードを整備し、堺泉北港における</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輸出事業者の多様なニーズへの対応・強化を実施</a:t>
            </a:r>
          </a:p>
        </p:txBody>
      </p:sp>
      <p:sp>
        <p:nvSpPr>
          <p:cNvPr id="11" name="Rectangle 3">
            <a:extLst>
              <a:ext uri="{FF2B5EF4-FFF2-40B4-BE49-F238E27FC236}">
                <a16:creationId xmlns:a16="http://schemas.microsoft.com/office/drawing/2014/main" id="{5282E092-07C5-4916-88C4-851D3B73C60C}"/>
              </a:ext>
            </a:extLst>
          </p:cNvPr>
          <p:cNvSpPr txBox="1">
            <a:spLocks noChangeArrowheads="1"/>
          </p:cNvSpPr>
          <p:nvPr/>
        </p:nvSpPr>
        <p:spPr bwMode="auto">
          <a:xfrm>
            <a:off x="342540" y="1035678"/>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保管ヤード事業</a:t>
            </a:r>
            <a:endParaRPr kumimoji="1" lang="ja-JP" altLang="en-US" sz="1100" b="1" i="0" u="none" strike="noStrike" kern="1200" cap="none" spc="0" normalizeH="0" baseline="0" noProof="0" dirty="0">
              <a:ln>
                <a:noFill/>
              </a:ln>
              <a:solidFill>
                <a:prstClr val="white"/>
              </a:solidFill>
              <a:effectLst/>
              <a:uLnTx/>
              <a:uFillTx/>
              <a:latin typeface="ＭＳ ゴシック" pitchFamily="49" charset="-128"/>
              <a:ea typeface="ＭＳ ゴシック" pitchFamily="49" charset="-128"/>
              <a:cs typeface="+mn-cs"/>
            </a:endParaRPr>
          </a:p>
        </p:txBody>
      </p:sp>
      <p:sp>
        <p:nvSpPr>
          <p:cNvPr id="17" name="Rectangle 3">
            <a:extLst>
              <a:ext uri="{FF2B5EF4-FFF2-40B4-BE49-F238E27FC236}">
                <a16:creationId xmlns:a16="http://schemas.microsoft.com/office/drawing/2014/main" id="{AD9315F0-65EF-40DF-A0D8-39BB9F66AC39}"/>
              </a:ext>
            </a:extLst>
          </p:cNvPr>
          <p:cNvSpPr txBox="1">
            <a:spLocks noChangeArrowheads="1"/>
          </p:cNvSpPr>
          <p:nvPr/>
        </p:nvSpPr>
        <p:spPr bwMode="auto">
          <a:xfrm>
            <a:off x="331544" y="1822902"/>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青　果　事　業</a:t>
            </a:r>
          </a:p>
        </p:txBody>
      </p:sp>
      <p:sp>
        <p:nvSpPr>
          <p:cNvPr id="20" name="Rectangle 3">
            <a:extLst>
              <a:ext uri="{FF2B5EF4-FFF2-40B4-BE49-F238E27FC236}">
                <a16:creationId xmlns:a16="http://schemas.microsoft.com/office/drawing/2014/main" id="{AC7D792A-C978-49C4-A03F-C9840CD39737}"/>
              </a:ext>
            </a:extLst>
          </p:cNvPr>
          <p:cNvSpPr txBox="1">
            <a:spLocks noChangeArrowheads="1"/>
          </p:cNvSpPr>
          <p:nvPr/>
        </p:nvSpPr>
        <p:spPr bwMode="auto">
          <a:xfrm>
            <a:off x="248675" y="4063092"/>
            <a:ext cx="4395465" cy="518036"/>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環境負荷</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軽減</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に対する</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取り組み</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を推進するとともに、適切</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な維持管理を実施</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 name="Rectangle 3">
            <a:extLst>
              <a:ext uri="{FF2B5EF4-FFF2-40B4-BE49-F238E27FC236}">
                <a16:creationId xmlns:a16="http://schemas.microsoft.com/office/drawing/2014/main" id="{3863AA0C-51B4-4D55-B829-B66B7997B18B}"/>
              </a:ext>
            </a:extLst>
          </p:cNvPr>
          <p:cNvSpPr txBox="1">
            <a:spLocks noChangeArrowheads="1"/>
          </p:cNvSpPr>
          <p:nvPr/>
        </p:nvSpPr>
        <p:spPr bwMode="auto">
          <a:xfrm>
            <a:off x="324551" y="3820102"/>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太　陽　光　発　電　事　業</a:t>
            </a:r>
          </a:p>
        </p:txBody>
      </p:sp>
      <p:sp>
        <p:nvSpPr>
          <p:cNvPr id="22" name="Rectangle 3">
            <a:extLst>
              <a:ext uri="{FF2B5EF4-FFF2-40B4-BE49-F238E27FC236}">
                <a16:creationId xmlns:a16="http://schemas.microsoft.com/office/drawing/2014/main" id="{F2DE7A95-1D5C-4301-90A6-04ADCF9BF252}"/>
              </a:ext>
            </a:extLst>
          </p:cNvPr>
          <p:cNvSpPr txBox="1">
            <a:spLocks noChangeArrowheads="1"/>
          </p:cNvSpPr>
          <p:nvPr/>
        </p:nvSpPr>
        <p:spPr bwMode="auto">
          <a:xfrm>
            <a:off x="230311" y="4867118"/>
            <a:ext cx="2757513" cy="434066"/>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２か所のシャーシプールの営業活動を実施し、ほぼ</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100</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％の稼働率</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Rectangle 3">
            <a:extLst>
              <a:ext uri="{FF2B5EF4-FFF2-40B4-BE49-F238E27FC236}">
                <a16:creationId xmlns:a16="http://schemas.microsoft.com/office/drawing/2014/main" id="{74DCA60A-D6E4-4537-968C-813504AB2281}"/>
              </a:ext>
            </a:extLst>
          </p:cNvPr>
          <p:cNvSpPr txBox="1">
            <a:spLocks noChangeArrowheads="1"/>
          </p:cNvSpPr>
          <p:nvPr/>
        </p:nvSpPr>
        <p:spPr bwMode="auto">
          <a:xfrm>
            <a:off x="319472" y="4653136"/>
            <a:ext cx="4248000" cy="216000"/>
          </a:xfrm>
          <a:prstGeom prst="rect">
            <a:avLst/>
          </a:prstGeom>
          <a:solidFill>
            <a:schemeClr val="accent1">
              <a:lumMod val="75000"/>
            </a:schemeClr>
          </a:solidFill>
          <a:ln w="38100" cap="rnd">
            <a:noFill/>
            <a:prstDash val="sysDot"/>
            <a:miter lim="800000"/>
            <a:headEnd/>
            <a:tailEnd/>
          </a:ln>
        </p:spPr>
        <p:txBody>
          <a:bodyPr vert="horz" wrap="square" lIns="91440" tIns="36000" rIns="91440" bIns="36000" numCol="1" rtlCol="0" anchor="ctr"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marR="0" lvl="0" indent="-265113"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シャーシプール事業</a:t>
            </a:r>
            <a:endParaRPr kumimoji="1" lang="ja-JP" altLang="en-US" sz="11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1" name="テキスト ボックス 30">
            <a:extLst>
              <a:ext uri="{FF2B5EF4-FFF2-40B4-BE49-F238E27FC236}">
                <a16:creationId xmlns:a16="http://schemas.microsoft.com/office/drawing/2014/main" id="{13405027-7E04-4FD8-ACB5-3F216EEB9553}"/>
              </a:ext>
            </a:extLst>
          </p:cNvPr>
          <p:cNvSpPr txBox="1"/>
          <p:nvPr/>
        </p:nvSpPr>
        <p:spPr>
          <a:xfrm>
            <a:off x="4742914" y="4335648"/>
            <a:ext cx="346249" cy="1376376"/>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品目別取扱量</a:t>
            </a:r>
          </a:p>
        </p:txBody>
      </p:sp>
      <p:sp>
        <p:nvSpPr>
          <p:cNvPr id="32" name="Rectangle 9">
            <a:extLst>
              <a:ext uri="{FF2B5EF4-FFF2-40B4-BE49-F238E27FC236}">
                <a16:creationId xmlns:a16="http://schemas.microsoft.com/office/drawing/2014/main" id="{0493BB1A-4E2C-4E78-8458-B1AB9116419C}"/>
              </a:ext>
            </a:extLst>
          </p:cNvPr>
          <p:cNvSpPr>
            <a:spLocks noGrp="1" noChangeArrowheads="1"/>
          </p:cNvSpPr>
          <p:nvPr>
            <p:ph type="title"/>
          </p:nvPr>
        </p:nvSpPr>
        <p:spPr>
          <a:xfrm>
            <a:off x="1" y="0"/>
            <a:ext cx="4355976" cy="523220"/>
          </a:xfrm>
        </p:spPr>
        <p:txBody>
          <a:bodyPr wrap="square" rtlCol="0" anchor="b">
            <a:noAutofit/>
          </a:bodyPr>
          <a:lstStyle/>
          <a:p>
            <a:pPr algn="l" eaLnBrk="1" fontAlgn="auto" hangingPunct="1">
              <a:spcAft>
                <a:spcPts val="0"/>
              </a:spcAft>
              <a:defRPr/>
            </a:pPr>
            <a:r>
              <a:rPr lang="en-US" altLang="ja-JP" sz="2800" dirty="0">
                <a:latin typeface="+mj-ea"/>
              </a:rPr>
              <a:t>Ⅰ</a:t>
            </a:r>
            <a:r>
              <a:rPr lang="ja-JP" altLang="en-US" sz="2800" dirty="0">
                <a:latin typeface="+mj-ea"/>
              </a:rPr>
              <a:t>　計画策定にあたって</a:t>
            </a:r>
          </a:p>
        </p:txBody>
      </p:sp>
      <p:pic>
        <p:nvPicPr>
          <p:cNvPr id="4" name="図 3">
            <a:extLst>
              <a:ext uri="{FF2B5EF4-FFF2-40B4-BE49-F238E27FC236}">
                <a16:creationId xmlns:a16="http://schemas.microsoft.com/office/drawing/2014/main" id="{6CF49A4D-B820-42CA-BBB2-B22B7A435A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5116" y="5047197"/>
            <a:ext cx="1772871" cy="1329653"/>
          </a:xfrm>
          <a:prstGeom prst="rect">
            <a:avLst/>
          </a:prstGeom>
        </p:spPr>
      </p:pic>
      <p:sp>
        <p:nvSpPr>
          <p:cNvPr id="6" name="テキスト ボックス 5">
            <a:extLst>
              <a:ext uri="{FF2B5EF4-FFF2-40B4-BE49-F238E27FC236}">
                <a16:creationId xmlns:a16="http://schemas.microsoft.com/office/drawing/2014/main" id="{15F632A9-D586-42CB-A54C-EACD2626D428}"/>
              </a:ext>
            </a:extLst>
          </p:cNvPr>
          <p:cNvSpPr txBox="1"/>
          <p:nvPr/>
        </p:nvSpPr>
        <p:spPr>
          <a:xfrm>
            <a:off x="3442049" y="6130629"/>
            <a:ext cx="1418795"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小松シャーシプール</a:t>
            </a:r>
          </a:p>
        </p:txBody>
      </p:sp>
      <p:cxnSp>
        <p:nvCxnSpPr>
          <p:cNvPr id="30" name="直線コネクタ 29">
            <a:extLst>
              <a:ext uri="{FF2B5EF4-FFF2-40B4-BE49-F238E27FC236}">
                <a16:creationId xmlns:a16="http://schemas.microsoft.com/office/drawing/2014/main" id="{CB35DC62-3700-4F89-9FCF-49D82F5C7674}"/>
              </a:ext>
            </a:extLst>
          </p:cNvPr>
          <p:cNvCxnSpPr>
            <a:cxnSpLocks/>
          </p:cNvCxnSpPr>
          <p:nvPr/>
        </p:nvCxnSpPr>
        <p:spPr>
          <a:xfrm>
            <a:off x="6478806" y="4410750"/>
            <a:ext cx="468784" cy="0"/>
          </a:xfrm>
          <a:prstGeom prst="line">
            <a:avLst/>
          </a:prstGeom>
          <a:ln w="12700">
            <a:solidFill>
              <a:srgbClr val="FF0000">
                <a:alpha val="60000"/>
              </a:srgbClr>
            </a:solidFill>
          </a:ln>
        </p:spPr>
        <p:style>
          <a:lnRef idx="1">
            <a:schemeClr val="dk1"/>
          </a:lnRef>
          <a:fillRef idx="0">
            <a:schemeClr val="dk1"/>
          </a:fillRef>
          <a:effectRef idx="0">
            <a:schemeClr val="dk1"/>
          </a:effectRef>
          <a:fontRef idx="minor">
            <a:schemeClr val="tx1"/>
          </a:fontRef>
        </p:style>
      </p:cxnSp>
      <p:sp>
        <p:nvSpPr>
          <p:cNvPr id="16" name="Rectangle 3">
            <a:extLst>
              <a:ext uri="{FF2B5EF4-FFF2-40B4-BE49-F238E27FC236}">
                <a16:creationId xmlns:a16="http://schemas.microsoft.com/office/drawing/2014/main" id="{F7A32830-1274-4E55-972E-932A524BC49C}"/>
              </a:ext>
            </a:extLst>
          </p:cNvPr>
          <p:cNvSpPr txBox="1">
            <a:spLocks noChangeArrowheads="1"/>
          </p:cNvSpPr>
          <p:nvPr/>
        </p:nvSpPr>
        <p:spPr bwMode="auto">
          <a:xfrm>
            <a:off x="276088" y="2093646"/>
            <a:ext cx="4549829" cy="1652940"/>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設備の適正な配置等について、大阪港湾局や荷受業者等も交え、意見交換を実施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主要取扱貨物であるシトラス類</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などの果物</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需要</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減少傾向にある中、</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農産物の輸出拡大にも注力</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高品質な農産物等の輸出拡大に向け、産直港湾「堺泉北港」</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　　 の認定、エアーシェルターの整備や実証実験、産直港湾の取</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　　 組の</a:t>
            </a:r>
            <a:r>
              <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PR</a:t>
            </a:r>
            <a:r>
              <a:rPr kumimoji="1" lang="ja-JP" altLang="en-US"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rPr>
              <a:t>を実施</a:t>
            </a:r>
            <a:endParaRPr kumimoji="1" lang="en-US" altLang="ja-JP" sz="1200" b="0" i="0" u="none" strike="noStrike" kern="1200" cap="none" spc="0" normalizeH="0" baseline="0" noProof="0" dirty="0">
              <a:ln>
                <a:noFill/>
              </a:ln>
              <a:solidFill>
                <a:prstClr val="black"/>
              </a:solidFill>
              <a:effectLst/>
              <a:highlight>
                <a:srgbClr val="FFFF00"/>
              </a:highligh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0" fontAlgn="base" latinLnBrk="0" hangingPunct="0">
              <a:lnSpc>
                <a:spcPts val="1600"/>
              </a:lnSpc>
              <a:spcBef>
                <a:spcPct val="2000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6" name="テキスト ボックス 1">
            <a:extLst>
              <a:ext uri="{FF2B5EF4-FFF2-40B4-BE49-F238E27FC236}">
                <a16:creationId xmlns:a16="http://schemas.microsoft.com/office/drawing/2014/main" id="{B3357516-36D8-4499-9201-58766C294789}"/>
              </a:ext>
            </a:extLst>
          </p:cNvPr>
          <p:cNvSpPr txBox="1"/>
          <p:nvPr/>
        </p:nvSpPr>
        <p:spPr>
          <a:xfrm>
            <a:off x="6103538" y="5412405"/>
            <a:ext cx="558526" cy="33028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2,908</a:t>
            </a:r>
            <a:endParaRPr kumimoji="0"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7" name="テキスト ボックス 1">
            <a:extLst>
              <a:ext uri="{FF2B5EF4-FFF2-40B4-BE49-F238E27FC236}">
                <a16:creationId xmlns:a16="http://schemas.microsoft.com/office/drawing/2014/main" id="{CA801199-AA39-4CE8-99D2-384CA815FF2D}"/>
              </a:ext>
            </a:extLst>
          </p:cNvPr>
          <p:cNvSpPr txBox="1"/>
          <p:nvPr/>
        </p:nvSpPr>
        <p:spPr>
          <a:xfrm>
            <a:off x="6895202" y="5405756"/>
            <a:ext cx="558526" cy="33028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2,811</a:t>
            </a:r>
            <a:endParaRPr kumimoji="0"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テキスト ボックス 1">
            <a:extLst>
              <a:ext uri="{FF2B5EF4-FFF2-40B4-BE49-F238E27FC236}">
                <a16:creationId xmlns:a16="http://schemas.microsoft.com/office/drawing/2014/main" id="{601B778D-BFC2-435D-A1E9-95C8635405B2}"/>
              </a:ext>
            </a:extLst>
          </p:cNvPr>
          <p:cNvSpPr txBox="1"/>
          <p:nvPr/>
        </p:nvSpPr>
        <p:spPr>
          <a:xfrm>
            <a:off x="7723109" y="5402581"/>
            <a:ext cx="558526" cy="33028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2,923</a:t>
            </a:r>
            <a:endParaRPr kumimoji="0"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9" name="テキスト ボックス 1">
            <a:extLst>
              <a:ext uri="{FF2B5EF4-FFF2-40B4-BE49-F238E27FC236}">
                <a16:creationId xmlns:a16="http://schemas.microsoft.com/office/drawing/2014/main" id="{19A8E0DF-3A40-45F5-A505-E988BB6FF903}"/>
              </a:ext>
            </a:extLst>
          </p:cNvPr>
          <p:cNvSpPr txBox="1"/>
          <p:nvPr/>
        </p:nvSpPr>
        <p:spPr>
          <a:xfrm>
            <a:off x="8527236" y="5449844"/>
            <a:ext cx="558526" cy="33028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2,386</a:t>
            </a:r>
            <a:endParaRPr kumimoji="0"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 name="右中かっこ 2">
            <a:extLst>
              <a:ext uri="{FF2B5EF4-FFF2-40B4-BE49-F238E27FC236}">
                <a16:creationId xmlns:a16="http://schemas.microsoft.com/office/drawing/2014/main" id="{46B8020D-7C9A-490D-AB8B-8BBBCA3B3D32}"/>
              </a:ext>
            </a:extLst>
          </p:cNvPr>
          <p:cNvSpPr/>
          <p:nvPr/>
        </p:nvSpPr>
        <p:spPr>
          <a:xfrm>
            <a:off x="6084045" y="5235070"/>
            <a:ext cx="73665" cy="57254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0" name="右中かっこ 39">
            <a:extLst>
              <a:ext uri="{FF2B5EF4-FFF2-40B4-BE49-F238E27FC236}">
                <a16:creationId xmlns:a16="http://schemas.microsoft.com/office/drawing/2014/main" id="{C183D597-4582-4A06-9F63-4A01DD447D26}"/>
              </a:ext>
            </a:extLst>
          </p:cNvPr>
          <p:cNvSpPr/>
          <p:nvPr/>
        </p:nvSpPr>
        <p:spPr>
          <a:xfrm>
            <a:off x="8513889" y="5334173"/>
            <a:ext cx="73667" cy="47344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1" name="右中かっこ 40">
            <a:extLst>
              <a:ext uri="{FF2B5EF4-FFF2-40B4-BE49-F238E27FC236}">
                <a16:creationId xmlns:a16="http://schemas.microsoft.com/office/drawing/2014/main" id="{9ABCE533-142F-4FC4-B5B5-3E97A0B1D495}"/>
              </a:ext>
            </a:extLst>
          </p:cNvPr>
          <p:cNvSpPr/>
          <p:nvPr/>
        </p:nvSpPr>
        <p:spPr>
          <a:xfrm>
            <a:off x="6877067" y="5250343"/>
            <a:ext cx="73666" cy="55283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2" name="右中かっこ 41">
            <a:extLst>
              <a:ext uri="{FF2B5EF4-FFF2-40B4-BE49-F238E27FC236}">
                <a16:creationId xmlns:a16="http://schemas.microsoft.com/office/drawing/2014/main" id="{056031C8-C9EB-4F39-89AC-71F25C4F535A}"/>
              </a:ext>
            </a:extLst>
          </p:cNvPr>
          <p:cNvSpPr/>
          <p:nvPr/>
        </p:nvSpPr>
        <p:spPr>
          <a:xfrm>
            <a:off x="7705326" y="5235070"/>
            <a:ext cx="73667" cy="57254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43" name="Rectangle 3">
            <a:extLst>
              <a:ext uri="{FF2B5EF4-FFF2-40B4-BE49-F238E27FC236}">
                <a16:creationId xmlns:a16="http://schemas.microsoft.com/office/drawing/2014/main" id="{3D2C7EAE-DB48-4FB3-B6FE-CF00F81EF3ED}"/>
              </a:ext>
            </a:extLst>
          </p:cNvPr>
          <p:cNvSpPr txBox="1">
            <a:spLocks noChangeArrowheads="1"/>
          </p:cNvSpPr>
          <p:nvPr/>
        </p:nvSpPr>
        <p:spPr bwMode="auto">
          <a:xfrm>
            <a:off x="5514257" y="3434394"/>
            <a:ext cx="3250298" cy="232617"/>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6700" marR="0" lvl="0" indent="-26670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8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a:t>
            </a:r>
            <a:r>
              <a:rPr kumimoji="1" lang="ja-JP" altLang="en-US" sz="8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中古車ストックヤードの利用稼働率は１００％をキープ</a:t>
            </a:r>
          </a:p>
        </p:txBody>
      </p:sp>
      <p:sp>
        <p:nvSpPr>
          <p:cNvPr id="44" name="Rectangle 3">
            <a:extLst>
              <a:ext uri="{FF2B5EF4-FFF2-40B4-BE49-F238E27FC236}">
                <a16:creationId xmlns:a16="http://schemas.microsoft.com/office/drawing/2014/main" id="{E41F8FDA-D176-4D88-90D7-6F3C6910B227}"/>
              </a:ext>
            </a:extLst>
          </p:cNvPr>
          <p:cNvSpPr txBox="1">
            <a:spLocks noChangeArrowheads="1"/>
          </p:cNvSpPr>
          <p:nvPr/>
        </p:nvSpPr>
        <p:spPr bwMode="auto">
          <a:xfrm>
            <a:off x="5220072" y="6169787"/>
            <a:ext cx="3672408" cy="329321"/>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7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a:t>
            </a:r>
            <a:r>
              <a:rPr kumimoji="1" lang="ja-JP" altLang="en-US" sz="7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１ その他シトラス：グレープフルーツ、レモン、オレンジ以外の柑橘類</a:t>
            </a:r>
            <a:endParaRPr kumimoji="1" lang="en-US" altLang="ja-JP" sz="7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7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（ミネオラやマンダリンなどが該当）</a:t>
            </a:r>
          </a:p>
        </p:txBody>
      </p:sp>
      <p:sp>
        <p:nvSpPr>
          <p:cNvPr id="45" name="Rectangle 3">
            <a:extLst>
              <a:ext uri="{FF2B5EF4-FFF2-40B4-BE49-F238E27FC236}">
                <a16:creationId xmlns:a16="http://schemas.microsoft.com/office/drawing/2014/main" id="{BC3DF0D3-EE59-4300-8FD6-99E789EE5917}"/>
              </a:ext>
            </a:extLst>
          </p:cNvPr>
          <p:cNvSpPr txBox="1">
            <a:spLocks noChangeArrowheads="1"/>
          </p:cNvSpPr>
          <p:nvPr/>
        </p:nvSpPr>
        <p:spPr bwMode="auto">
          <a:xfrm>
            <a:off x="7742159" y="5918255"/>
            <a:ext cx="346249" cy="169277"/>
          </a:xfrm>
          <a:prstGeom prst="rect">
            <a:avLst/>
          </a:prstGeom>
          <a:noFill/>
          <a:ln w="38100" cap="rnd">
            <a:noFill/>
            <a:prstDash val="sysDot"/>
            <a:miter lim="800000"/>
            <a:headEnd/>
            <a:tailEnd/>
          </a:ln>
        </p:spPr>
        <p:txBody>
          <a:bodyPr vert="horz" wrap="square" lIns="91440" tIns="45720" rIns="91440" bIns="45720" numCol="1" rtlCol="0"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5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※1</a:t>
            </a:r>
            <a:endParaRPr kumimoji="1" lang="ja-JP" altLang="en-US" sz="5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47" name="正方形/長方形 46">
            <a:extLst>
              <a:ext uri="{FF2B5EF4-FFF2-40B4-BE49-F238E27FC236}">
                <a16:creationId xmlns:a16="http://schemas.microsoft.com/office/drawing/2014/main" id="{8C21F082-594C-4268-93B3-C40FC95C6CBC}"/>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49" name="図 48">
            <a:extLst>
              <a:ext uri="{FF2B5EF4-FFF2-40B4-BE49-F238E27FC236}">
                <a16:creationId xmlns:a16="http://schemas.microsoft.com/office/drawing/2014/main" id="{889219F5-57FC-4F2E-A93F-F3D7B60C602B}"/>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sp>
        <p:nvSpPr>
          <p:cNvPr id="10" name="円/楕円 5">
            <a:extLst>
              <a:ext uri="{FF2B5EF4-FFF2-40B4-BE49-F238E27FC236}">
                <a16:creationId xmlns:a16="http://schemas.microsoft.com/office/drawing/2014/main" id="{B7D329BB-A7A8-1583-C7B8-25E4AD76011B}"/>
              </a:ext>
            </a:extLst>
          </p:cNvPr>
          <p:cNvSpPr/>
          <p:nvPr/>
        </p:nvSpPr>
        <p:spPr>
          <a:xfrm>
            <a:off x="6270575" y="4150579"/>
            <a:ext cx="915525" cy="23735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6,043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（前回推計）</a:t>
            </a:r>
            <a:endParaRPr kumimoji="1" lang="en-US" altLang="ja-JP"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円/楕円 5">
            <a:extLst>
              <a:ext uri="{FF2B5EF4-FFF2-40B4-BE49-F238E27FC236}">
                <a16:creationId xmlns:a16="http://schemas.microsoft.com/office/drawing/2014/main" id="{86DA44F2-A465-31D9-6506-F9D426EFBFA2}"/>
              </a:ext>
            </a:extLst>
          </p:cNvPr>
          <p:cNvSpPr/>
          <p:nvPr/>
        </p:nvSpPr>
        <p:spPr>
          <a:xfrm>
            <a:off x="7056276" y="4141221"/>
            <a:ext cx="915525" cy="23735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6,141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（前回推計）</a:t>
            </a:r>
            <a:endParaRPr kumimoji="1" lang="en-US" altLang="ja-JP"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円/楕円 5">
            <a:extLst>
              <a:ext uri="{FF2B5EF4-FFF2-40B4-BE49-F238E27FC236}">
                <a16:creationId xmlns:a16="http://schemas.microsoft.com/office/drawing/2014/main" id="{788753BF-8FD6-AA44-B1AD-9CF39E53ADED}"/>
              </a:ext>
            </a:extLst>
          </p:cNvPr>
          <p:cNvSpPr/>
          <p:nvPr/>
        </p:nvSpPr>
        <p:spPr>
          <a:xfrm>
            <a:off x="7834548" y="4097358"/>
            <a:ext cx="985226" cy="23735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6,238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rPr>
              <a:t>（前回推計）</a:t>
            </a:r>
            <a:endParaRPr kumimoji="1" lang="en-US" altLang="ja-JP" sz="700" b="1" i="0" u="none" strike="noStrike" kern="1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25" name="直線コネクタ 24">
            <a:extLst>
              <a:ext uri="{FF2B5EF4-FFF2-40B4-BE49-F238E27FC236}">
                <a16:creationId xmlns:a16="http://schemas.microsoft.com/office/drawing/2014/main" id="{F7160CED-8C54-4E59-00A9-43842FB9B172}"/>
              </a:ext>
            </a:extLst>
          </p:cNvPr>
          <p:cNvCxnSpPr>
            <a:cxnSpLocks/>
          </p:cNvCxnSpPr>
          <p:nvPr/>
        </p:nvCxnSpPr>
        <p:spPr>
          <a:xfrm>
            <a:off x="7283668" y="4386937"/>
            <a:ext cx="468784" cy="0"/>
          </a:xfrm>
          <a:prstGeom prst="line">
            <a:avLst/>
          </a:prstGeom>
          <a:ln w="12700">
            <a:solidFill>
              <a:srgbClr val="FF0000">
                <a:alpha val="60000"/>
              </a:srgbClr>
            </a:solidFill>
          </a:ln>
        </p:spPr>
        <p:style>
          <a:lnRef idx="1">
            <a:schemeClr val="dk1"/>
          </a:lnRef>
          <a:fillRef idx="0">
            <a:schemeClr val="dk1"/>
          </a:fillRef>
          <a:effectRef idx="0">
            <a:schemeClr val="dk1"/>
          </a:effectRef>
          <a:fontRef idx="minor">
            <a:schemeClr val="tx1"/>
          </a:fontRef>
        </p:style>
      </p:cxnSp>
      <p:cxnSp>
        <p:nvCxnSpPr>
          <p:cNvPr id="26" name="直線コネクタ 25">
            <a:extLst>
              <a:ext uri="{FF2B5EF4-FFF2-40B4-BE49-F238E27FC236}">
                <a16:creationId xmlns:a16="http://schemas.microsoft.com/office/drawing/2014/main" id="{A35A4C27-B363-BC75-F863-81EC1557DFB0}"/>
              </a:ext>
            </a:extLst>
          </p:cNvPr>
          <p:cNvCxnSpPr>
            <a:cxnSpLocks/>
          </p:cNvCxnSpPr>
          <p:nvPr/>
        </p:nvCxnSpPr>
        <p:spPr>
          <a:xfrm>
            <a:off x="8102818" y="4344075"/>
            <a:ext cx="468784" cy="0"/>
          </a:xfrm>
          <a:prstGeom prst="line">
            <a:avLst/>
          </a:prstGeom>
          <a:ln w="12700">
            <a:solidFill>
              <a:srgbClr val="FF0000">
                <a:alpha val="60000"/>
              </a:srgbClr>
            </a:solidFill>
          </a:ln>
        </p:spPr>
        <p:style>
          <a:lnRef idx="1">
            <a:schemeClr val="dk1"/>
          </a:lnRef>
          <a:fillRef idx="0">
            <a:schemeClr val="dk1"/>
          </a:fillRef>
          <a:effectRef idx="0">
            <a:schemeClr val="dk1"/>
          </a:effectRef>
          <a:fontRef idx="minor">
            <a:schemeClr val="tx1"/>
          </a:fontRef>
        </p:style>
      </p:cxnSp>
      <p:pic>
        <p:nvPicPr>
          <p:cNvPr id="5" name="図 4">
            <a:extLst>
              <a:ext uri="{FF2B5EF4-FFF2-40B4-BE49-F238E27FC236}">
                <a16:creationId xmlns:a16="http://schemas.microsoft.com/office/drawing/2014/main" id="{B8FD6B38-9BBF-4817-92CF-8B358795E52B}"/>
              </a:ext>
            </a:extLst>
          </p:cNvPr>
          <p:cNvPicPr>
            <a:picLocks noChangeAspect="1"/>
          </p:cNvPicPr>
          <p:nvPr/>
        </p:nvPicPr>
        <p:blipFill>
          <a:blip r:embed="rId5"/>
          <a:stretch>
            <a:fillRect/>
          </a:stretch>
        </p:blipFill>
        <p:spPr>
          <a:xfrm>
            <a:off x="4825430" y="3861798"/>
            <a:ext cx="4139543" cy="2560542"/>
          </a:xfrm>
          <a:prstGeom prst="rect">
            <a:avLst/>
          </a:prstGeom>
        </p:spPr>
      </p:pic>
      <p:pic>
        <p:nvPicPr>
          <p:cNvPr id="7" name="図 6">
            <a:extLst>
              <a:ext uri="{FF2B5EF4-FFF2-40B4-BE49-F238E27FC236}">
                <a16:creationId xmlns:a16="http://schemas.microsoft.com/office/drawing/2014/main" id="{03A2AFE7-F087-4A19-AFAF-8F60C2CA957D}"/>
              </a:ext>
            </a:extLst>
          </p:cNvPr>
          <p:cNvPicPr>
            <a:picLocks noChangeAspect="1"/>
          </p:cNvPicPr>
          <p:nvPr/>
        </p:nvPicPr>
        <p:blipFill>
          <a:blip r:embed="rId6"/>
          <a:stretch>
            <a:fillRect/>
          </a:stretch>
        </p:blipFill>
        <p:spPr>
          <a:xfrm>
            <a:off x="4464267" y="1048350"/>
            <a:ext cx="4627265" cy="2475191"/>
          </a:xfrm>
          <a:prstGeom prst="rect">
            <a:avLst/>
          </a:prstGeom>
        </p:spPr>
      </p:pic>
    </p:spTree>
    <p:extLst>
      <p:ext uri="{BB962C8B-B14F-4D97-AF65-F5344CB8AC3E}">
        <p14:creationId xmlns:p14="http://schemas.microsoft.com/office/powerpoint/2010/main" val="3473167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矢印: 右 2">
            <a:extLst>
              <a:ext uri="{FF2B5EF4-FFF2-40B4-BE49-F238E27FC236}">
                <a16:creationId xmlns:a16="http://schemas.microsoft.com/office/drawing/2014/main" id="{2E93A220-CCDE-432B-A76F-1C0171B5F751}"/>
              </a:ext>
            </a:extLst>
          </p:cNvPr>
          <p:cNvSpPr/>
          <p:nvPr/>
        </p:nvSpPr>
        <p:spPr>
          <a:xfrm rot="20191181">
            <a:off x="133784" y="1421909"/>
            <a:ext cx="9121768" cy="3078224"/>
          </a:xfrm>
          <a:prstGeom prst="rightArrow">
            <a:avLst>
              <a:gd name="adj1" fmla="val 50000"/>
              <a:gd name="adj2" fmla="val 743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410" name="Rectangle 2"/>
          <p:cNvSpPr>
            <a:spLocks noGrp="1" noChangeArrowheads="1"/>
          </p:cNvSpPr>
          <p:nvPr>
            <p:ph type="title"/>
          </p:nvPr>
        </p:nvSpPr>
        <p:spPr>
          <a:xfrm>
            <a:off x="0" y="0"/>
            <a:ext cx="8213725" cy="523220"/>
          </a:xfrm>
        </p:spPr>
        <p:txBody>
          <a:bodyPr rtlCol="0" anchor="b">
            <a:noAutofit/>
          </a:bodyPr>
          <a:lstStyle/>
          <a:p>
            <a:pPr algn="l" eaLnBrk="1" fontAlgn="auto" hangingPunct="1">
              <a:spcAft>
                <a:spcPts val="0"/>
              </a:spcAft>
              <a:defRPr/>
            </a:pPr>
            <a:r>
              <a:rPr lang="en-US" altLang="ja-JP" sz="2800" dirty="0">
                <a:latin typeface="+mj-ea"/>
              </a:rPr>
              <a:t>Ⅲ</a:t>
            </a:r>
            <a:r>
              <a:rPr lang="ja-JP" altLang="en-US" sz="2800" dirty="0">
                <a:latin typeface="+mj-ea"/>
              </a:rPr>
              <a:t>　新中期経営計画の位置づけ</a:t>
            </a:r>
          </a:p>
        </p:txBody>
      </p:sp>
      <p:sp>
        <p:nvSpPr>
          <p:cNvPr id="2" name="スライド番号プレースホルダー 1"/>
          <p:cNvSpPr>
            <a:spLocks noGrp="1"/>
          </p:cNvSpPr>
          <p:nvPr>
            <p:ph type="sldNum" sz="quarter" idx="12"/>
          </p:nvPr>
        </p:nvSpPr>
        <p:spPr>
          <a:xfrm>
            <a:off x="8282639" y="6309320"/>
            <a:ext cx="75385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4</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71" name="ホームベース 70"/>
          <p:cNvSpPr/>
          <p:nvPr/>
        </p:nvSpPr>
        <p:spPr>
          <a:xfrm>
            <a:off x="650501" y="4049481"/>
            <a:ext cx="2429841" cy="588554"/>
          </a:xfrm>
          <a:prstGeom prst="homePlate">
            <a:avLst>
              <a:gd name="adj" fmla="val 32198"/>
            </a:avLst>
          </a:prstGeom>
          <a:solidFill>
            <a:srgbClr val="FFFF99"/>
          </a:solidFill>
          <a:ln w="127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t">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中期経営方針　</a:t>
            </a:r>
            <a:r>
              <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第二の創業</a:t>
            </a:r>
            <a:r>
              <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・定款の変更（埠頭事業部門を拡充）</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・経営の多角化・合理化の推進</a:t>
            </a:r>
          </a:p>
        </p:txBody>
      </p:sp>
      <p:sp>
        <p:nvSpPr>
          <p:cNvPr id="94" name="Rectangle 4"/>
          <p:cNvSpPr>
            <a:spLocks noChangeArrowheads="1"/>
          </p:cNvSpPr>
          <p:nvPr/>
        </p:nvSpPr>
        <p:spPr bwMode="auto">
          <a:xfrm>
            <a:off x="57332" y="3435956"/>
            <a:ext cx="33340" cy="148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a:ln>
                  <a:noFill/>
                </a:ln>
                <a:solidFill>
                  <a:srgbClr val="000000"/>
                </a:solidFill>
                <a:effectLst/>
                <a:uLnTx/>
                <a:uFillTx/>
                <a:latin typeface="Century"/>
                <a:ea typeface="ＭＳ Ｐゴシック" panose="020B0600070205080204" pitchFamily="50" charset="-128"/>
                <a:cs typeface="+mn-cs"/>
              </a:rPr>
              <a:t> </a:t>
            </a:r>
          </a:p>
        </p:txBody>
      </p:sp>
      <p:sp>
        <p:nvSpPr>
          <p:cNvPr id="96" name="Rectangle 13"/>
          <p:cNvSpPr>
            <a:spLocks noChangeArrowheads="1"/>
          </p:cNvSpPr>
          <p:nvPr/>
        </p:nvSpPr>
        <p:spPr bwMode="auto">
          <a:xfrm>
            <a:off x="240810" y="6133906"/>
            <a:ext cx="281185" cy="181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dirty="0">
                <a:ln>
                  <a:noFill/>
                </a:ln>
                <a:solidFill>
                  <a:srgbClr val="000000"/>
                </a:solidFill>
                <a:effectLst/>
                <a:uLnTx/>
                <a:uFillTx/>
                <a:latin typeface="ＭＳ ゴシック"/>
                <a:ea typeface="ＭＳ ゴシック"/>
                <a:cs typeface="+mn-cs"/>
              </a:rPr>
              <a:t>Ｓ</a:t>
            </a:r>
            <a:r>
              <a:rPr kumimoji="0" lang="en-US" altLang="ja-JP" sz="1000" b="0" i="0" u="none" strike="noStrike" kern="1200" cap="none" spc="0" normalizeH="0" baseline="0" noProof="0" dirty="0">
                <a:ln>
                  <a:noFill/>
                </a:ln>
                <a:solidFill>
                  <a:srgbClr val="000000"/>
                </a:solidFill>
                <a:effectLst/>
                <a:uLnTx/>
                <a:uFillTx/>
                <a:latin typeface="ＭＳ ゴシック"/>
                <a:ea typeface="ＭＳ ゴシック"/>
                <a:cs typeface="+mn-cs"/>
              </a:rPr>
              <a:t>48</a:t>
            </a:r>
            <a:endParaRPr kumimoji="0" lang="ja-JP" altLang="en-US" sz="1000" b="0" i="0" u="none" strike="noStrike" kern="1200" cap="none" spc="0" normalizeH="0" baseline="0" noProof="0" dirty="0">
              <a:ln>
                <a:noFill/>
              </a:ln>
              <a:solidFill>
                <a:srgbClr val="000000"/>
              </a:solidFill>
              <a:effectLst/>
              <a:uLnTx/>
              <a:uFillTx/>
              <a:latin typeface="ＭＳ ゴシック"/>
              <a:ea typeface="ＭＳ ゴシック"/>
              <a:cs typeface="+mn-cs"/>
            </a:endParaRPr>
          </a:p>
        </p:txBody>
      </p:sp>
      <p:sp>
        <p:nvSpPr>
          <p:cNvPr id="97" name="Rectangle 15"/>
          <p:cNvSpPr>
            <a:spLocks noChangeArrowheads="1"/>
          </p:cNvSpPr>
          <p:nvPr/>
        </p:nvSpPr>
        <p:spPr bwMode="auto">
          <a:xfrm>
            <a:off x="439809" y="5361876"/>
            <a:ext cx="53836" cy="164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a:ln>
                  <a:noFill/>
                </a:ln>
                <a:solidFill>
                  <a:srgbClr val="000000"/>
                </a:solidFill>
                <a:effectLst/>
                <a:uLnTx/>
                <a:uFillTx/>
                <a:latin typeface="ＭＳ ゴシック"/>
                <a:ea typeface="ＭＳ ゴシック"/>
                <a:cs typeface="+mn-cs"/>
              </a:rPr>
              <a:t> </a:t>
            </a:r>
          </a:p>
        </p:txBody>
      </p:sp>
      <p:sp>
        <p:nvSpPr>
          <p:cNvPr id="98" name="Rectangle 19"/>
          <p:cNvSpPr>
            <a:spLocks noChangeArrowheads="1"/>
          </p:cNvSpPr>
          <p:nvPr/>
        </p:nvSpPr>
        <p:spPr bwMode="auto">
          <a:xfrm>
            <a:off x="1552451" y="5361876"/>
            <a:ext cx="53836" cy="164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dirty="0">
                <a:ln>
                  <a:noFill/>
                </a:ln>
                <a:solidFill>
                  <a:srgbClr val="000000"/>
                </a:solidFill>
                <a:effectLst/>
                <a:uLnTx/>
                <a:uFillTx/>
                <a:latin typeface="ＭＳ ゴシック"/>
                <a:ea typeface="ＭＳ ゴシック"/>
                <a:cs typeface="+mn-cs"/>
              </a:rPr>
              <a:t> </a:t>
            </a:r>
          </a:p>
        </p:txBody>
      </p:sp>
      <p:sp>
        <p:nvSpPr>
          <p:cNvPr id="99" name="Rectangle 24"/>
          <p:cNvSpPr>
            <a:spLocks noChangeArrowheads="1"/>
          </p:cNvSpPr>
          <p:nvPr/>
        </p:nvSpPr>
        <p:spPr bwMode="auto">
          <a:xfrm>
            <a:off x="458442" y="5845693"/>
            <a:ext cx="38455" cy="126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ＭＳ ゴシック"/>
                <a:ea typeface="ＭＳ ゴシック"/>
                <a:cs typeface="+mn-cs"/>
              </a:rPr>
              <a:t> </a:t>
            </a:r>
          </a:p>
        </p:txBody>
      </p:sp>
      <p:sp>
        <p:nvSpPr>
          <p:cNvPr id="100" name="Rectangle 29"/>
          <p:cNvSpPr>
            <a:spLocks noChangeArrowheads="1"/>
          </p:cNvSpPr>
          <p:nvPr/>
        </p:nvSpPr>
        <p:spPr bwMode="auto">
          <a:xfrm>
            <a:off x="1348048" y="5845693"/>
            <a:ext cx="38455" cy="126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ＭＳ ゴシック"/>
                <a:ea typeface="ＭＳ ゴシック"/>
                <a:cs typeface="+mn-cs"/>
              </a:rPr>
              <a:t> </a:t>
            </a:r>
          </a:p>
        </p:txBody>
      </p:sp>
      <p:sp>
        <p:nvSpPr>
          <p:cNvPr id="101" name="Rectangle 75"/>
          <p:cNvSpPr>
            <a:spLocks noChangeArrowheads="1"/>
          </p:cNvSpPr>
          <p:nvPr/>
        </p:nvSpPr>
        <p:spPr bwMode="auto">
          <a:xfrm>
            <a:off x="3605486" y="4921269"/>
            <a:ext cx="38455" cy="12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ＭＳ ゴシック"/>
                <a:ea typeface="ＭＳ ゴシック"/>
                <a:cs typeface="+mn-cs"/>
              </a:rPr>
              <a:t> </a:t>
            </a:r>
          </a:p>
        </p:txBody>
      </p:sp>
      <p:sp>
        <p:nvSpPr>
          <p:cNvPr id="102" name="Rectangle 156"/>
          <p:cNvSpPr>
            <a:spLocks noChangeArrowheads="1"/>
          </p:cNvSpPr>
          <p:nvPr/>
        </p:nvSpPr>
        <p:spPr bwMode="auto">
          <a:xfrm>
            <a:off x="1395586" y="4630302"/>
            <a:ext cx="38455" cy="126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ＭＳ ゴシック"/>
                <a:ea typeface="ＭＳ ゴシック"/>
                <a:cs typeface="+mn-cs"/>
              </a:rPr>
              <a:t> </a:t>
            </a:r>
          </a:p>
        </p:txBody>
      </p:sp>
      <p:sp>
        <p:nvSpPr>
          <p:cNvPr id="103" name="Rectangle 167"/>
          <p:cNvSpPr>
            <a:spLocks noChangeArrowheads="1"/>
          </p:cNvSpPr>
          <p:nvPr/>
        </p:nvSpPr>
        <p:spPr bwMode="auto">
          <a:xfrm>
            <a:off x="1272531" y="4896461"/>
            <a:ext cx="23073" cy="11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Century"/>
                <a:ea typeface="ＭＳ Ｐゴシック" panose="020B0600070205080204" pitchFamily="50" charset="-128"/>
                <a:cs typeface="+mn-cs"/>
              </a:rPr>
              <a:t> </a:t>
            </a:r>
          </a:p>
        </p:txBody>
      </p:sp>
      <p:sp>
        <p:nvSpPr>
          <p:cNvPr id="104" name="Rectangle 169"/>
          <p:cNvSpPr>
            <a:spLocks noChangeArrowheads="1"/>
          </p:cNvSpPr>
          <p:nvPr/>
        </p:nvSpPr>
        <p:spPr bwMode="auto">
          <a:xfrm>
            <a:off x="1367870" y="5330310"/>
            <a:ext cx="23073" cy="11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Century"/>
                <a:ea typeface="ＭＳ Ｐゴシック" panose="020B0600070205080204" pitchFamily="50" charset="-128"/>
                <a:cs typeface="+mn-cs"/>
              </a:rPr>
              <a:t> </a:t>
            </a:r>
          </a:p>
        </p:txBody>
      </p:sp>
      <p:sp>
        <p:nvSpPr>
          <p:cNvPr id="105" name="Rectangle 170"/>
          <p:cNvSpPr>
            <a:spLocks noChangeArrowheads="1"/>
          </p:cNvSpPr>
          <p:nvPr/>
        </p:nvSpPr>
        <p:spPr bwMode="auto">
          <a:xfrm>
            <a:off x="753273" y="5547968"/>
            <a:ext cx="23073" cy="281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800" b="0" i="0" u="none" strike="noStrike" kern="1200" cap="none" spc="0" normalizeH="0" baseline="0" noProof="0">
                <a:ln>
                  <a:noFill/>
                </a:ln>
                <a:solidFill>
                  <a:srgbClr val="000000"/>
                </a:solidFill>
                <a:effectLst/>
                <a:uLnTx/>
                <a:uFillTx/>
                <a:latin typeface="Century"/>
                <a:ea typeface="ＭＳ Ｐゴシック" panose="020B0600070205080204" pitchFamily="50" charset="-128"/>
                <a:cs typeface="+mn-cs"/>
              </a:rPr>
              <a:t> </a:t>
            </a:r>
          </a:p>
        </p:txBody>
      </p:sp>
      <p:sp>
        <p:nvSpPr>
          <p:cNvPr id="107" name="Rectangle 193"/>
          <p:cNvSpPr>
            <a:spLocks noChangeArrowheads="1"/>
          </p:cNvSpPr>
          <p:nvPr/>
        </p:nvSpPr>
        <p:spPr bwMode="auto">
          <a:xfrm>
            <a:off x="800810" y="3828620"/>
            <a:ext cx="0" cy="15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endParaRPr kumimoji="0" lang="ja-JP" altLang="en-US" sz="1000" b="0"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08" name="Rectangle 194"/>
          <p:cNvSpPr>
            <a:spLocks noChangeArrowheads="1"/>
          </p:cNvSpPr>
          <p:nvPr/>
        </p:nvSpPr>
        <p:spPr bwMode="auto">
          <a:xfrm>
            <a:off x="2259541" y="3828620"/>
            <a:ext cx="33340" cy="164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a:ln>
                  <a:noFill/>
                </a:ln>
                <a:solidFill>
                  <a:srgbClr val="000000"/>
                </a:solidFill>
                <a:effectLst/>
                <a:uLnTx/>
                <a:uFillTx/>
                <a:latin typeface="ＭＳ Ｐゴシック"/>
                <a:ea typeface="ＭＳ Ｐゴシック"/>
                <a:cs typeface="+mn-cs"/>
              </a:rPr>
              <a:t> </a:t>
            </a:r>
          </a:p>
        </p:txBody>
      </p:sp>
      <p:sp>
        <p:nvSpPr>
          <p:cNvPr id="109" name="Rectangle 195"/>
          <p:cNvSpPr>
            <a:spLocks noChangeArrowheads="1"/>
          </p:cNvSpPr>
          <p:nvPr/>
        </p:nvSpPr>
        <p:spPr bwMode="auto">
          <a:xfrm>
            <a:off x="1036449" y="4627251"/>
            <a:ext cx="1923283" cy="415009"/>
          </a:xfrm>
          <a:prstGeom prst="rect">
            <a:avLst/>
          </a:prstGeom>
          <a:noFill/>
          <a:ln w="12700">
            <a:noFill/>
          </a:ln>
        </p:spPr>
        <p:txBody>
          <a:bodyPr wrap="non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港湾関係出資法人の見直し</a:t>
            </a:r>
            <a:endParaRPr kumimoji="0"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（㈶ポートサービス公社等の廃止）</a:t>
            </a:r>
          </a:p>
        </p:txBody>
      </p:sp>
      <p:sp>
        <p:nvSpPr>
          <p:cNvPr id="110" name="Rectangle 197"/>
          <p:cNvSpPr>
            <a:spLocks noChangeArrowheads="1"/>
          </p:cNvSpPr>
          <p:nvPr/>
        </p:nvSpPr>
        <p:spPr bwMode="auto">
          <a:xfrm>
            <a:off x="2385173" y="4020518"/>
            <a:ext cx="30764" cy="164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a:ln>
                  <a:noFill/>
                </a:ln>
                <a:solidFill>
                  <a:srgbClr val="000000"/>
                </a:solidFill>
                <a:effectLst/>
                <a:uLnTx/>
                <a:uFillTx/>
                <a:latin typeface="ＭＳ Ｐゴシック"/>
                <a:ea typeface="ＭＳ Ｐゴシック"/>
                <a:cs typeface="+mn-cs"/>
              </a:rPr>
              <a:t> </a:t>
            </a:r>
          </a:p>
        </p:txBody>
      </p:sp>
      <p:sp>
        <p:nvSpPr>
          <p:cNvPr id="112" name="ホームベース 111"/>
          <p:cNvSpPr/>
          <p:nvPr/>
        </p:nvSpPr>
        <p:spPr>
          <a:xfrm>
            <a:off x="55206" y="5229200"/>
            <a:ext cx="1324200" cy="325670"/>
          </a:xfrm>
          <a:prstGeom prst="homePlate">
            <a:avLst/>
          </a:prstGeom>
          <a:noFill/>
          <a:ln w="12700">
            <a:no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青果事業の開始</a:t>
            </a:r>
          </a:p>
        </p:txBody>
      </p:sp>
      <p:sp>
        <p:nvSpPr>
          <p:cNvPr id="113" name="Rectangle 195"/>
          <p:cNvSpPr>
            <a:spLocks noChangeArrowheads="1"/>
          </p:cNvSpPr>
          <p:nvPr/>
        </p:nvSpPr>
        <p:spPr bwMode="auto">
          <a:xfrm>
            <a:off x="1026889" y="5154644"/>
            <a:ext cx="1314144" cy="236966"/>
          </a:xfrm>
          <a:prstGeom prst="rect">
            <a:avLst/>
          </a:prstGeom>
          <a:noFill/>
          <a:ln w="12700">
            <a:noFill/>
          </a:ln>
        </p:spPr>
        <p:txBody>
          <a:bodyPr wrap="non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輸入青果物取扱量の減少</a:t>
            </a:r>
          </a:p>
        </p:txBody>
      </p:sp>
      <p:sp>
        <p:nvSpPr>
          <p:cNvPr id="117" name="Rectangle 195"/>
          <p:cNvSpPr>
            <a:spLocks noChangeArrowheads="1"/>
          </p:cNvSpPr>
          <p:nvPr/>
        </p:nvSpPr>
        <p:spPr bwMode="auto">
          <a:xfrm>
            <a:off x="250049" y="5519483"/>
            <a:ext cx="281185" cy="180000"/>
          </a:xfrm>
          <a:prstGeom prst="rect">
            <a:avLst/>
          </a:prstGeom>
          <a:noFill/>
          <a:ln w="6350">
            <a:noFill/>
          </a:ln>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開業</a:t>
            </a:r>
          </a:p>
        </p:txBody>
      </p:sp>
      <p:sp>
        <p:nvSpPr>
          <p:cNvPr id="118" name="Rectangle 13"/>
          <p:cNvSpPr>
            <a:spLocks noChangeArrowheads="1"/>
          </p:cNvSpPr>
          <p:nvPr/>
        </p:nvSpPr>
        <p:spPr bwMode="auto">
          <a:xfrm>
            <a:off x="650501" y="6134666"/>
            <a:ext cx="809084" cy="20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H</a:t>
            </a:r>
            <a:r>
              <a:rPr kumimoji="0"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８～</a:t>
            </a:r>
            <a:r>
              <a:rPr kumimoji="0"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H13</a:t>
            </a:r>
            <a:endParaRPr kumimoji="0"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9" name="ホームベース 118"/>
          <p:cNvSpPr/>
          <p:nvPr/>
        </p:nvSpPr>
        <p:spPr>
          <a:xfrm>
            <a:off x="290198" y="5709340"/>
            <a:ext cx="791060" cy="367896"/>
          </a:xfrm>
          <a:prstGeom prst="homePlate">
            <a:avLst>
              <a:gd name="adj" fmla="val 36973"/>
            </a:avLst>
          </a:prstGeom>
          <a:solidFill>
            <a:schemeClr val="bg1">
              <a:lumMod val="75000"/>
            </a:schemeClr>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初期成長期</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0" name="山形 119"/>
          <p:cNvSpPr/>
          <p:nvPr/>
        </p:nvSpPr>
        <p:spPr>
          <a:xfrm>
            <a:off x="1016892" y="5706187"/>
            <a:ext cx="1579548" cy="390390"/>
          </a:xfrm>
          <a:prstGeom prst="chevron">
            <a:avLst>
              <a:gd name="adj" fmla="val 35562"/>
            </a:avLst>
          </a:prstGeom>
          <a:solidFill>
            <a:schemeClr val="bg1">
              <a:lumMod val="75000"/>
            </a:schemeClr>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事業転換期</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（埠頭事業の習得～定着）</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1" name="山形 120"/>
          <p:cNvSpPr/>
          <p:nvPr/>
        </p:nvSpPr>
        <p:spPr>
          <a:xfrm>
            <a:off x="2544646" y="5716037"/>
            <a:ext cx="4517360" cy="386230"/>
          </a:xfrm>
          <a:prstGeom prst="chevron">
            <a:avLst>
              <a:gd name="adj" fmla="val 36554"/>
            </a:avLst>
          </a:prstGeom>
          <a:solidFill>
            <a:schemeClr val="bg1">
              <a:lumMod val="75000"/>
            </a:schemeClr>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港湾運営会社へ成長・発展</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2" name="Rectangle 195"/>
          <p:cNvSpPr>
            <a:spLocks noChangeArrowheads="1"/>
          </p:cNvSpPr>
          <p:nvPr/>
        </p:nvSpPr>
        <p:spPr bwMode="auto">
          <a:xfrm>
            <a:off x="1436762" y="6099952"/>
            <a:ext cx="904271" cy="237444"/>
          </a:xfrm>
          <a:prstGeom prst="rect">
            <a:avLst/>
          </a:prstGeom>
          <a:noFill/>
          <a:ln w="635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H14</a:t>
            </a:r>
            <a:r>
              <a:rPr kumimoji="0"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0"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H26</a:t>
            </a:r>
            <a:endParaRPr kumimoji="0"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51" name="Rectangle 195">
            <a:extLst>
              <a:ext uri="{FF2B5EF4-FFF2-40B4-BE49-F238E27FC236}">
                <a16:creationId xmlns:a16="http://schemas.microsoft.com/office/drawing/2014/main" id="{C1418A9B-D4DA-412F-96E4-F0D0C73F4A26}"/>
              </a:ext>
            </a:extLst>
          </p:cNvPr>
          <p:cNvSpPr>
            <a:spLocks noChangeArrowheads="1"/>
          </p:cNvSpPr>
          <p:nvPr/>
        </p:nvSpPr>
        <p:spPr bwMode="auto">
          <a:xfrm>
            <a:off x="632433" y="5014888"/>
            <a:ext cx="2965082" cy="106686"/>
          </a:xfrm>
          <a:prstGeom prst="rect">
            <a:avLst/>
          </a:prstGeom>
          <a:noFill/>
          <a:ln w="1270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上屋事業・中古車ストックヤード事業の開始</a:t>
            </a:r>
          </a:p>
        </p:txBody>
      </p:sp>
      <p:sp>
        <p:nvSpPr>
          <p:cNvPr id="55" name="ホームベース 70">
            <a:extLst>
              <a:ext uri="{FF2B5EF4-FFF2-40B4-BE49-F238E27FC236}">
                <a16:creationId xmlns:a16="http://schemas.microsoft.com/office/drawing/2014/main" id="{995787C9-96B8-4C28-9814-CDA6223B5FA0}"/>
              </a:ext>
            </a:extLst>
          </p:cNvPr>
          <p:cNvSpPr/>
          <p:nvPr/>
        </p:nvSpPr>
        <p:spPr>
          <a:xfrm>
            <a:off x="2651966" y="3163380"/>
            <a:ext cx="2883366" cy="841684"/>
          </a:xfrm>
          <a:prstGeom prst="homePlate">
            <a:avLst>
              <a:gd name="adj" fmla="val 30467"/>
            </a:avLst>
          </a:prstGeom>
          <a:solidFill>
            <a:srgbClr val="FFFF99"/>
          </a:solidFill>
          <a:ln w="127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前々中期経営計画　</a:t>
            </a:r>
            <a:r>
              <a:rPr kumimoji="1" lang="en-US" altLang="ja-JP"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(H27</a:t>
            </a:r>
            <a:r>
              <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29)</a:t>
            </a:r>
            <a:r>
              <a:rPr kumimoji="0"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第三の創業</a:t>
            </a:r>
            <a:r>
              <a:rPr kumimoji="0" lang="en-US" altLang="ja-JP" sz="100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endParaRPr kumimoji="0"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・埠頭運営事業（港湾運営会社）の新規展開</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・府営上屋の事業移管（有償譲渡）</a:t>
            </a:r>
            <a:endPar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　・太陽光発電事業の開始</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7" name="Rectangle 195">
            <a:extLst>
              <a:ext uri="{FF2B5EF4-FFF2-40B4-BE49-F238E27FC236}">
                <a16:creationId xmlns:a16="http://schemas.microsoft.com/office/drawing/2014/main" id="{423515A9-1A15-445D-80A1-EB595D9942F5}"/>
              </a:ext>
            </a:extLst>
          </p:cNvPr>
          <p:cNvSpPr>
            <a:spLocks noChangeArrowheads="1"/>
          </p:cNvSpPr>
          <p:nvPr/>
        </p:nvSpPr>
        <p:spPr bwMode="auto">
          <a:xfrm rot="10800000" flipV="1">
            <a:off x="2500266" y="6098120"/>
            <a:ext cx="2965081" cy="267154"/>
          </a:xfrm>
          <a:prstGeom prst="rect">
            <a:avLst/>
          </a:prstGeom>
          <a:noFill/>
          <a:ln w="1270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H28</a:t>
            </a:r>
            <a:r>
              <a:rPr kumimoji="0"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　港湾運営事業の開始</a:t>
            </a:r>
          </a:p>
        </p:txBody>
      </p:sp>
      <p:sp>
        <p:nvSpPr>
          <p:cNvPr id="59" name="山形 120">
            <a:extLst>
              <a:ext uri="{FF2B5EF4-FFF2-40B4-BE49-F238E27FC236}">
                <a16:creationId xmlns:a16="http://schemas.microsoft.com/office/drawing/2014/main" id="{95123BB5-E91C-4010-A192-B731C9941146}"/>
              </a:ext>
            </a:extLst>
          </p:cNvPr>
          <p:cNvSpPr/>
          <p:nvPr/>
        </p:nvSpPr>
        <p:spPr>
          <a:xfrm>
            <a:off x="7365152" y="5704534"/>
            <a:ext cx="1518372" cy="409236"/>
          </a:xfrm>
          <a:prstGeom prst="chevron">
            <a:avLst>
              <a:gd name="adj" fmla="val 38327"/>
            </a:avLst>
          </a:prstGeom>
          <a:solidFill>
            <a:schemeClr val="bg1">
              <a:lumMod val="75000"/>
            </a:schemeClr>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将来、阪神国際港湾㈱との経営統合を検討</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5" name="Rectangle 195">
            <a:extLst>
              <a:ext uri="{FF2B5EF4-FFF2-40B4-BE49-F238E27FC236}">
                <a16:creationId xmlns:a16="http://schemas.microsoft.com/office/drawing/2014/main" id="{32029500-C677-4434-9185-347382596A1A}"/>
              </a:ext>
            </a:extLst>
          </p:cNvPr>
          <p:cNvSpPr>
            <a:spLocks noChangeArrowheads="1"/>
          </p:cNvSpPr>
          <p:nvPr/>
        </p:nvSpPr>
        <p:spPr bwMode="auto">
          <a:xfrm>
            <a:off x="3137302" y="3883505"/>
            <a:ext cx="2717160" cy="627168"/>
          </a:xfrm>
          <a:prstGeom prst="rect">
            <a:avLst/>
          </a:prstGeom>
          <a:noFill/>
          <a:ln w="1270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中古車ストックヤード事業の拡大</a:t>
            </a:r>
            <a:endParaRPr kumimoji="0"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環境への取り組みの強化</a:t>
            </a:r>
            <a:endParaRPr kumimoji="0"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港湾運営の民営化の進展</a:t>
            </a:r>
            <a:endParaRPr kumimoji="0"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36" name="山形 120">
            <a:extLst>
              <a:ext uri="{FF2B5EF4-FFF2-40B4-BE49-F238E27FC236}">
                <a16:creationId xmlns:a16="http://schemas.microsoft.com/office/drawing/2014/main" id="{6B44991E-3C3D-4B65-B9B2-F906033D3E9A}"/>
              </a:ext>
            </a:extLst>
          </p:cNvPr>
          <p:cNvSpPr/>
          <p:nvPr/>
        </p:nvSpPr>
        <p:spPr>
          <a:xfrm>
            <a:off x="7062006" y="5708267"/>
            <a:ext cx="360040" cy="386230"/>
          </a:xfrm>
          <a:prstGeom prst="chevron">
            <a:avLst>
              <a:gd name="adj" fmla="val 36554"/>
            </a:avLst>
          </a:prstGeom>
          <a:solidFill>
            <a:schemeClr val="bg1">
              <a:lumMod val="75000"/>
            </a:schemeClr>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9" name="Rectangle 195">
            <a:extLst>
              <a:ext uri="{FF2B5EF4-FFF2-40B4-BE49-F238E27FC236}">
                <a16:creationId xmlns:a16="http://schemas.microsoft.com/office/drawing/2014/main" id="{4EE6D650-F4EB-4EC5-BA3C-C6AE6ACF7AD3}"/>
              </a:ext>
            </a:extLst>
          </p:cNvPr>
          <p:cNvSpPr>
            <a:spLocks noChangeArrowheads="1"/>
          </p:cNvSpPr>
          <p:nvPr/>
        </p:nvSpPr>
        <p:spPr bwMode="auto">
          <a:xfrm>
            <a:off x="6055477" y="3091372"/>
            <a:ext cx="2828047" cy="841684"/>
          </a:xfrm>
          <a:prstGeom prst="rect">
            <a:avLst/>
          </a:prstGeom>
          <a:noFill/>
          <a:ln w="1270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埠頭運営事業のサービスの充実・拡大</a:t>
            </a:r>
            <a:endParaRPr kumimoji="0" lang="en-US" altLang="ja-JP" sz="9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prstClr val="black"/>
                </a:solidFill>
                <a:effectLst/>
                <a:uLnTx/>
                <a:uFillTx/>
                <a:latin typeface="ＭＳ Ｐゴシック"/>
                <a:ea typeface="ＭＳ Ｐゴシック"/>
                <a:cs typeface="+mn-cs"/>
              </a:rPr>
              <a:t>これまで培ったノウハウや民の視点を活かした更なる飛躍</a:t>
            </a:r>
            <a:endParaRPr kumimoji="0" lang="en-US" altLang="ja-JP" sz="9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上屋の一体的な管理運営</a:t>
            </a:r>
            <a:endParaRPr kumimoji="0"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中古車ストックヤード需要への対応</a:t>
            </a:r>
            <a:endParaRPr kumimoji="0"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4" name="テキスト ボックス 3">
            <a:extLst>
              <a:ext uri="{FF2B5EF4-FFF2-40B4-BE49-F238E27FC236}">
                <a16:creationId xmlns:a16="http://schemas.microsoft.com/office/drawing/2014/main" id="{514E5F68-AFD7-4D43-963F-E2E70DDBEB90}"/>
              </a:ext>
            </a:extLst>
          </p:cNvPr>
          <p:cNvSpPr txBox="1"/>
          <p:nvPr/>
        </p:nvSpPr>
        <p:spPr>
          <a:xfrm>
            <a:off x="539552" y="669454"/>
            <a:ext cx="508326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港湾ニーズの高まりに伴い、当社の役割が拡大</a:t>
            </a:r>
          </a:p>
        </p:txBody>
      </p:sp>
      <p:sp>
        <p:nvSpPr>
          <p:cNvPr id="41" name="平行四辺形 40">
            <a:extLst>
              <a:ext uri="{FF2B5EF4-FFF2-40B4-BE49-F238E27FC236}">
                <a16:creationId xmlns:a16="http://schemas.microsoft.com/office/drawing/2014/main" id="{15C1C7B5-1A31-4982-98D9-E5E97B107B8E}"/>
              </a:ext>
            </a:extLst>
          </p:cNvPr>
          <p:cNvSpPr/>
          <p:nvPr/>
        </p:nvSpPr>
        <p:spPr>
          <a:xfrm rot="21440023">
            <a:off x="322848" y="695702"/>
            <a:ext cx="117110" cy="797439"/>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a:extLst>
              <a:ext uri="{FF2B5EF4-FFF2-40B4-BE49-F238E27FC236}">
                <a16:creationId xmlns:a16="http://schemas.microsoft.com/office/drawing/2014/main" id="{8363E336-D374-406B-8DCF-97788D89A3F6}"/>
              </a:ext>
            </a:extLst>
          </p:cNvPr>
          <p:cNvSpPr txBox="1"/>
          <p:nvPr/>
        </p:nvSpPr>
        <p:spPr>
          <a:xfrm>
            <a:off x="395535" y="1052736"/>
            <a:ext cx="758755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更なるニーズや港湾サービスの向上に対応すべく、取り組みを充実・拡大</a:t>
            </a:r>
          </a:p>
        </p:txBody>
      </p:sp>
      <p:sp>
        <p:nvSpPr>
          <p:cNvPr id="44" name="Rectangle 195">
            <a:extLst>
              <a:ext uri="{FF2B5EF4-FFF2-40B4-BE49-F238E27FC236}">
                <a16:creationId xmlns:a16="http://schemas.microsoft.com/office/drawing/2014/main" id="{46DDDB6E-547F-4E64-A5B9-945B09015C59}"/>
              </a:ext>
            </a:extLst>
          </p:cNvPr>
          <p:cNvSpPr>
            <a:spLocks noChangeArrowheads="1"/>
          </p:cNvSpPr>
          <p:nvPr/>
        </p:nvSpPr>
        <p:spPr bwMode="auto">
          <a:xfrm rot="10800000" flipV="1">
            <a:off x="3275857" y="6330209"/>
            <a:ext cx="2965081" cy="267154"/>
          </a:xfrm>
          <a:prstGeom prst="rect">
            <a:avLst/>
          </a:prstGeom>
          <a:noFill/>
          <a:ln w="12700">
            <a:noFill/>
          </a:ln>
        </p:spPr>
        <p:txBody>
          <a:bodyPr wrap="square" lIns="0" tIns="0" rIns="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R2</a:t>
            </a:r>
            <a:r>
              <a:rPr kumimoji="0"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　大阪港湾局設置</a:t>
            </a:r>
          </a:p>
        </p:txBody>
      </p:sp>
      <p:sp>
        <p:nvSpPr>
          <p:cNvPr id="45" name="正方形/長方形 44">
            <a:extLst>
              <a:ext uri="{FF2B5EF4-FFF2-40B4-BE49-F238E27FC236}">
                <a16:creationId xmlns:a16="http://schemas.microsoft.com/office/drawing/2014/main" id="{319AB350-7A33-4E94-BB45-19FAD54DF5E0}"/>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47" name="図 46">
            <a:extLst>
              <a:ext uri="{FF2B5EF4-FFF2-40B4-BE49-F238E27FC236}">
                <a16:creationId xmlns:a16="http://schemas.microsoft.com/office/drawing/2014/main" id="{32C00E44-85C6-4B36-8C9B-E9849AD981F6}"/>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sp>
        <p:nvSpPr>
          <p:cNvPr id="5" name="山形 113">
            <a:extLst>
              <a:ext uri="{FF2B5EF4-FFF2-40B4-BE49-F238E27FC236}">
                <a16:creationId xmlns:a16="http://schemas.microsoft.com/office/drawing/2014/main" id="{8D80829B-96AF-7ED5-3983-C702CD3E9464}"/>
              </a:ext>
            </a:extLst>
          </p:cNvPr>
          <p:cNvSpPr/>
          <p:nvPr/>
        </p:nvSpPr>
        <p:spPr>
          <a:xfrm>
            <a:off x="4164352" y="1988840"/>
            <a:ext cx="3531221" cy="1071503"/>
          </a:xfrm>
          <a:prstGeom prst="chevron">
            <a:avLst>
              <a:gd name="adj" fmla="val 23117"/>
            </a:avLst>
          </a:prstGeom>
          <a:solidFill>
            <a:srgbClr val="FFC000"/>
          </a:solidFill>
          <a:ln w="508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rPr>
              <a:t>前中期経営計画　（</a:t>
            </a:r>
            <a:r>
              <a:rPr kumimoji="1" lang="en-US" altLang="ja-JP"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rPr>
              <a:t>H30</a:t>
            </a:r>
            <a:r>
              <a:rPr kumimoji="1" lang="ja-JP" altLang="en-US"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rPr>
              <a:t>～</a:t>
            </a:r>
            <a:r>
              <a:rPr kumimoji="1" lang="en-US" altLang="ja-JP"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rPr>
              <a:t>R2</a:t>
            </a:r>
            <a:r>
              <a:rPr kumimoji="1" lang="ja-JP" altLang="en-US"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rPr>
              <a:t>）</a:t>
            </a:r>
            <a:endParaRPr kumimoji="1" lang="en-US" altLang="ja-JP" sz="1100" b="1" i="0" u="none" strike="noStrike" kern="1200" cap="none" spc="0" normalizeH="0" baseline="0" noProof="0" dirty="0">
              <a:ln>
                <a:noFill/>
              </a:ln>
              <a:solidFill>
                <a:srgbClr val="FF0000"/>
              </a:solidFill>
              <a:effectLst/>
              <a:highlight>
                <a:srgbClr val="FFFF00"/>
              </a:highligh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3" name="山形 113">
            <a:extLst>
              <a:ext uri="{FF2B5EF4-FFF2-40B4-BE49-F238E27FC236}">
                <a16:creationId xmlns:a16="http://schemas.microsoft.com/office/drawing/2014/main" id="{AE63DC7B-5252-468F-AB89-3630B86791A5}"/>
              </a:ext>
            </a:extLst>
          </p:cNvPr>
          <p:cNvSpPr/>
          <p:nvPr/>
        </p:nvSpPr>
        <p:spPr>
          <a:xfrm>
            <a:off x="4644007" y="1700808"/>
            <a:ext cx="3531221" cy="1071503"/>
          </a:xfrm>
          <a:prstGeom prst="chevron">
            <a:avLst>
              <a:gd name="adj" fmla="val 23117"/>
            </a:avLst>
          </a:prstGeom>
          <a:solidFill>
            <a:srgbClr val="FFC000"/>
          </a:solidFill>
          <a:ln w="508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現中期経営計画　（</a:t>
            </a:r>
            <a:r>
              <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R3</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R5</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3" name="山形 113">
            <a:extLst>
              <a:ext uri="{FF2B5EF4-FFF2-40B4-BE49-F238E27FC236}">
                <a16:creationId xmlns:a16="http://schemas.microsoft.com/office/drawing/2014/main" id="{0388B895-AB1B-43FD-8204-54BC7C12600A}"/>
              </a:ext>
            </a:extLst>
          </p:cNvPr>
          <p:cNvSpPr/>
          <p:nvPr/>
        </p:nvSpPr>
        <p:spPr>
          <a:xfrm>
            <a:off x="5203762" y="1412776"/>
            <a:ext cx="3760726" cy="1071503"/>
          </a:xfrm>
          <a:prstGeom prst="chevron">
            <a:avLst>
              <a:gd name="adj" fmla="val 23117"/>
            </a:avLst>
          </a:prstGeom>
          <a:solidFill>
            <a:srgbClr val="FFC000"/>
          </a:solidFill>
          <a:ln w="508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新中期経営計画　（</a:t>
            </a:r>
            <a:r>
              <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R6</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R8</a:t>
            </a:r>
            <a:r>
              <a:rPr kumimoji="1" lang="ja-JP" altLang="en-US"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1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・更なる港湾振興に向けた事業展開（充実・拡大）</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・質の高い利用者サービスの提供による利用促進</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・事業拡大に伴う組織体制の強化</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8BDBA88-61B0-4062-9023-44CF4C97B093}"/>
              </a:ext>
            </a:extLst>
          </p:cNvPr>
          <p:cNvSpPr/>
          <p:nvPr/>
        </p:nvSpPr>
        <p:spPr>
          <a:xfrm>
            <a:off x="190325" y="5683064"/>
            <a:ext cx="8496944" cy="1139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8437" name="Rectangle 8"/>
          <p:cNvSpPr>
            <a:spLocks noChangeArrowheads="1"/>
          </p:cNvSpPr>
          <p:nvPr/>
        </p:nvSpPr>
        <p:spPr bwMode="auto">
          <a:xfrm>
            <a:off x="330022" y="1451248"/>
            <a:ext cx="4385994" cy="258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rnd" algn="ctr">
                <a:solidFill>
                  <a:srgbClr val="000000"/>
                </a:solidFill>
                <a:prstDash val="sysDot"/>
                <a:miter lim="800000"/>
                <a:headEnd/>
                <a:tailEnd/>
              </a14:hiddenLine>
            </a:ext>
          </a:extLst>
        </p:spPr>
        <p:txBody>
          <a:bodyPr lIns="90000"/>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計画的な修繕・改修及びサービス改善</a:t>
            </a:r>
            <a:endParaRPr kumimoji="0" lang="en-US" altLang="ja-JP"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358775" marR="0" lvl="0" indent="-92075"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・老朽化した施設の</a:t>
            </a:r>
            <a:r>
              <a:rPr kumimoji="0"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補修・改修等工事を計画的に</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継続</a:t>
            </a:r>
            <a:r>
              <a:rPr kumimoji="0"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実施</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358775" marR="0" lvl="0" indent="-92075"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・利用者</a:t>
            </a:r>
            <a:r>
              <a:rPr kumimoji="0"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ニーズに応じたサービス改善</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358775" marR="0" lvl="0" indent="-92075"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（クレーン規格変更、カメラ設置等）</a:t>
            </a:r>
            <a:endParaRPr kumimoji="0"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管理運営の一元化による効率的運営</a:t>
            </a:r>
            <a:endParaRPr kumimoji="0"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・一括発注による経費の削減など</a:t>
            </a:r>
            <a:r>
              <a:rPr kumimoji="0" lang="ja-JP"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スケールメリットを活かした</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効率的な管理運営</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による</a:t>
            </a:r>
            <a:r>
              <a:rPr kumimoji="0" lang="ja-JP"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収益性の向上</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大浜埠頭の上屋建替をはじめとする再編整備</a:t>
            </a:r>
            <a:endParaRPr kumimoji="0"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・これまで培ってきた上屋の経営ノウハウとともに、先行した設</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計例を活かし、需要の高まる大浜埠頭の合築上屋の建替等</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を積極的に進め、塩浜埠頭も含めたリニューアルを推進する。</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（先行して建替を検討している大阪港との連携も含め検討）</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Rectangle 1034"/>
          <p:cNvSpPr txBox="1">
            <a:spLocks noChangeArrowheads="1"/>
          </p:cNvSpPr>
          <p:nvPr/>
        </p:nvSpPr>
        <p:spPr bwMode="auto">
          <a:xfrm>
            <a:off x="393359" y="694939"/>
            <a:ext cx="1800000" cy="358775"/>
          </a:xfrm>
          <a:prstGeom prst="rect">
            <a:avLst/>
          </a:prstGeom>
          <a:solidFill>
            <a:schemeClr val="accent5"/>
          </a:solidFill>
          <a:ln>
            <a:noFill/>
          </a:ln>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ts val="2000"/>
              </a:lnSpc>
              <a:spcBef>
                <a:spcPct val="0"/>
              </a:spcBef>
              <a:spcAft>
                <a:spcPts val="0"/>
              </a:spcAft>
              <a:buClr>
                <a:srgbClr val="44546A"/>
              </a:buClr>
              <a:buSzPct val="70000"/>
              <a:buFont typeface="Wingdings" pitchFamily="2" charset="2"/>
              <a:buNone/>
              <a:tabLst/>
              <a:defRPr/>
            </a:pPr>
            <a:r>
              <a:rPr kumimoji="1" lang="ja-JP"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rPr>
              <a:t>上屋賃貸事業</a:t>
            </a:r>
          </a:p>
        </p:txBody>
      </p:sp>
      <p:sp>
        <p:nvSpPr>
          <p:cNvPr id="3" name="額縁 2"/>
          <p:cNvSpPr/>
          <p:nvPr/>
        </p:nvSpPr>
        <p:spPr>
          <a:xfrm>
            <a:off x="360114" y="1164202"/>
            <a:ext cx="4283895" cy="288032"/>
          </a:xfrm>
          <a:prstGeom prst="bevel">
            <a:avLst>
              <a:gd name="adj" fmla="val 6618"/>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2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上屋の管理運営の一元化による効率的運営及びサービス向上</a:t>
            </a:r>
          </a:p>
        </p:txBody>
      </p:sp>
      <p:sp>
        <p:nvSpPr>
          <p:cNvPr id="2" name="スライド番号プレースホルダー 1"/>
          <p:cNvSpPr>
            <a:spLocks noGrp="1"/>
          </p:cNvSpPr>
          <p:nvPr>
            <p:ph type="sldNum" sz="quarter" idx="12"/>
          </p:nvPr>
        </p:nvSpPr>
        <p:spPr>
          <a:xfrm>
            <a:off x="8594105" y="6381328"/>
            <a:ext cx="514399"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5</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17" name="Rectangle 1034">
            <a:extLst>
              <a:ext uri="{FF2B5EF4-FFF2-40B4-BE49-F238E27FC236}">
                <a16:creationId xmlns:a16="http://schemas.microsoft.com/office/drawing/2014/main" id="{8357DDF2-8628-4A69-A818-D2C8723047AF}"/>
              </a:ext>
            </a:extLst>
          </p:cNvPr>
          <p:cNvSpPr>
            <a:spLocks noGrp="1" noChangeArrowheads="1"/>
          </p:cNvSpPr>
          <p:nvPr>
            <p:ph type="title"/>
          </p:nvPr>
        </p:nvSpPr>
        <p:spPr>
          <a:xfrm>
            <a:off x="1" y="0"/>
            <a:ext cx="4427984" cy="532800"/>
          </a:xfrm>
        </p:spPr>
        <p:txBody>
          <a:bodyPr wrap="none" rtlCol="0" anchor="b">
            <a:noAutofit/>
          </a:bodyPr>
          <a:lstStyle/>
          <a:p>
            <a:pPr algn="l" eaLnBrk="1" fontAlgn="auto" hangingPunct="1">
              <a:spcAft>
                <a:spcPts val="0"/>
              </a:spcAft>
              <a:defRPr/>
            </a:pPr>
            <a:r>
              <a:rPr lang="en-US" altLang="ja-JP" sz="2800" dirty="0">
                <a:latin typeface="+mj-ea"/>
              </a:rPr>
              <a:t>Ⅵ</a:t>
            </a:r>
            <a:r>
              <a:rPr lang="ja-JP" altLang="en-US" sz="2800" dirty="0">
                <a:latin typeface="+mj-ea"/>
              </a:rPr>
              <a:t>　個別事業計画</a:t>
            </a:r>
            <a:endParaRPr lang="ja-JP" altLang="en-US" sz="1800" dirty="0">
              <a:latin typeface="+mj-ea"/>
            </a:endParaRPr>
          </a:p>
        </p:txBody>
      </p:sp>
      <p:sp>
        <p:nvSpPr>
          <p:cNvPr id="24" name="正方形/長方形 23">
            <a:extLst>
              <a:ext uri="{FF2B5EF4-FFF2-40B4-BE49-F238E27FC236}">
                <a16:creationId xmlns:a16="http://schemas.microsoft.com/office/drawing/2014/main" id="{FE02DAC2-0296-4A93-AC31-179C0516BC6C}"/>
              </a:ext>
            </a:extLst>
          </p:cNvPr>
          <p:cNvSpPr/>
          <p:nvPr/>
        </p:nvSpPr>
        <p:spPr>
          <a:xfrm>
            <a:off x="395536" y="693714"/>
            <a:ext cx="45719"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AutoShape 31">
            <a:extLst>
              <a:ext uri="{FF2B5EF4-FFF2-40B4-BE49-F238E27FC236}">
                <a16:creationId xmlns:a16="http://schemas.microsoft.com/office/drawing/2014/main" id="{15C395A9-4F6A-4017-9529-DC98CC99875B}"/>
              </a:ext>
            </a:extLst>
          </p:cNvPr>
          <p:cNvSpPr>
            <a:spLocks noChangeArrowheads="1"/>
          </p:cNvSpPr>
          <p:nvPr/>
        </p:nvSpPr>
        <p:spPr bwMode="auto">
          <a:xfrm>
            <a:off x="359867" y="5473799"/>
            <a:ext cx="1072356" cy="360040"/>
          </a:xfrm>
          <a:prstGeom prst="roundRect">
            <a:avLst>
              <a:gd name="adj" fmla="val 3185"/>
            </a:avLst>
          </a:prstGeom>
          <a:solidFill>
            <a:srgbClr val="FFFF00"/>
          </a:solidFill>
          <a:ln w="12700" algn="ctr">
            <a:solidFill>
              <a:schemeClr val="tx1"/>
            </a:solidFill>
            <a:round/>
            <a:headEnd/>
            <a:tailEnd/>
          </a:ln>
          <a:effectLst/>
        </p:spPr>
        <p:txBody>
          <a:bodyPr lIns="108000" rIns="10800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目標値</a:t>
            </a:r>
            <a:endParaRPr kumimoji="0" lang="en-US" altLang="ja-JP"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 name="AutoShape 31">
            <a:extLst>
              <a:ext uri="{FF2B5EF4-FFF2-40B4-BE49-F238E27FC236}">
                <a16:creationId xmlns:a16="http://schemas.microsoft.com/office/drawing/2014/main" id="{34358F30-878B-4C69-BF3A-4A7DDBCD506C}"/>
              </a:ext>
            </a:extLst>
          </p:cNvPr>
          <p:cNvSpPr>
            <a:spLocks noChangeArrowheads="1"/>
          </p:cNvSpPr>
          <p:nvPr/>
        </p:nvSpPr>
        <p:spPr bwMode="auto">
          <a:xfrm>
            <a:off x="249343" y="5792846"/>
            <a:ext cx="5992146" cy="660490"/>
          </a:xfrm>
          <a:prstGeom prst="roundRect">
            <a:avLst>
              <a:gd name="adj" fmla="val 3185"/>
            </a:avLst>
          </a:prstGeom>
          <a:noFill/>
          <a:ln w="25400" algn="ctr">
            <a:noFill/>
            <a:round/>
            <a:headEnd/>
            <a:tailEnd/>
          </a:ln>
          <a:effectLst/>
        </p:spPr>
        <p:txBody>
          <a:bodyPr lIns="108000" rIns="108000" anchor="t"/>
          <a:lstStyle/>
          <a:p>
            <a:pPr marL="0" marR="0" lvl="0" indent="0" algn="l" defTabSz="914400" rtl="0" eaLnBrk="1" fontAlgn="auto" latinLnBrk="0" hangingPunct="1">
              <a:lnSpc>
                <a:spcPts val="18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6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上屋・荷捌地の利用稼働率</a:t>
            </a:r>
            <a:endParaRPr kumimoji="0" lang="en-US" altLang="ja-JP" sz="16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en-US" altLang="ja-JP"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R5</a:t>
            </a:r>
            <a:r>
              <a:rPr kumimoji="0" lang="ja-JP" altLang="en-US"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en-US" altLang="ja-JP"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96.6</a:t>
            </a:r>
            <a:r>
              <a:rPr kumimoji="0" lang="ja-JP" altLang="en-US"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％（見込） 　⇒　</a:t>
            </a:r>
            <a:r>
              <a:rPr kumimoji="0" lang="en-US" altLang="ja-JP"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R8</a:t>
            </a:r>
            <a:r>
              <a:rPr kumimoji="0" lang="ja-JP" altLang="en-US"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en-US" altLang="ja-JP"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96.6</a:t>
            </a:r>
            <a:r>
              <a:rPr kumimoji="0" lang="ja-JP" altLang="en-US" sz="16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％（目標値）</a:t>
            </a:r>
            <a:r>
              <a:rPr kumimoji="0"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0"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AutoShape 31">
            <a:extLst>
              <a:ext uri="{FF2B5EF4-FFF2-40B4-BE49-F238E27FC236}">
                <a16:creationId xmlns:a16="http://schemas.microsoft.com/office/drawing/2014/main" id="{BDEBDE3F-F203-487B-985D-C0630B70B491}"/>
              </a:ext>
            </a:extLst>
          </p:cNvPr>
          <p:cNvSpPr>
            <a:spLocks noChangeArrowheads="1"/>
          </p:cNvSpPr>
          <p:nvPr/>
        </p:nvSpPr>
        <p:spPr bwMode="auto">
          <a:xfrm>
            <a:off x="530027" y="6246208"/>
            <a:ext cx="8496944" cy="855200"/>
          </a:xfrm>
          <a:prstGeom prst="roundRect">
            <a:avLst>
              <a:gd name="adj" fmla="val 3185"/>
            </a:avLst>
          </a:prstGeom>
          <a:noFill/>
          <a:ln w="25400" algn="ctr">
            <a:noFill/>
            <a:round/>
            <a:headEnd/>
            <a:tailEnd/>
          </a:ln>
          <a:effectLst/>
        </p:spPr>
        <p:txBody>
          <a:bodyPr lIns="108000" rIns="108000" anchor="t"/>
          <a:lstStyle/>
          <a:p>
            <a:pPr marL="0" marR="0" lvl="0" indent="0" algn="l" defTabSz="914400" rtl="0" eaLnBrk="1" fontAlgn="auto" latinLnBrk="0" hangingPunct="1">
              <a:lnSpc>
                <a:spcPts val="1000"/>
              </a:lnSpc>
              <a:spcBef>
                <a:spcPts val="0"/>
              </a:spcBef>
              <a:spcAft>
                <a:spcPts val="0"/>
              </a:spcAft>
              <a:buClrTx/>
              <a:buSzTx/>
              <a:buFontTx/>
              <a:buNone/>
              <a:tabLst>
                <a:tab pos="0" algn="l"/>
              </a:tabLst>
              <a:defRPr/>
            </a:pPr>
            <a:r>
              <a:rPr kumimoji="0"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上　屋・・・引き続きサービス</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の</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向上</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に努め</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、賃貸面積の</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維持</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に努める。</a:t>
            </a:r>
            <a:endParaRPr kumimoji="0" lang="ja-JP" altLang="ja-JP" sz="800" b="0" i="0" u="none" strike="sng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荷捌地・・・フェリー・内貿</a:t>
            </a:r>
            <a:r>
              <a:rPr kumimoji="0" lang="en-US"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RORO</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：引き続きサービス</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の</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向上やポートセールスに取り組む。</a:t>
            </a:r>
            <a:endParaRPr kumimoji="0" lang="en-US"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コンテナ：ポートセールスの強化や優遇措置制度の創設</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活用</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などを行うことにより、利用者サービスの向上</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に取り組</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む</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kumimoji="0" lang="en-US"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中古車：サービス施設の誘致・整備を進めるとともに、ポートセールスを強化し、</a:t>
            </a:r>
            <a:r>
              <a:rPr kumimoji="0" lang="ja-JP" altLang="en-US"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世界情勢による港湾物流の影響を最小限に抑え</a:t>
            </a:r>
            <a:r>
              <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ヤードの一時返還を減少させる。</a:t>
            </a:r>
            <a:endParaRPr kumimoji="0" lang="ja-JP"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0" lang="en-US" altLang="ja-JP" sz="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Rectangle 8">
            <a:extLst>
              <a:ext uri="{FF2B5EF4-FFF2-40B4-BE49-F238E27FC236}">
                <a16:creationId xmlns:a16="http://schemas.microsoft.com/office/drawing/2014/main" id="{BDDCA066-5545-43EE-AD55-737D81A03154}"/>
              </a:ext>
            </a:extLst>
          </p:cNvPr>
          <p:cNvSpPr>
            <a:spLocks noChangeArrowheads="1"/>
          </p:cNvSpPr>
          <p:nvPr/>
        </p:nvSpPr>
        <p:spPr bwMode="auto">
          <a:xfrm>
            <a:off x="330021" y="3782718"/>
            <a:ext cx="8878959" cy="245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rnd" algn="ctr">
                <a:solidFill>
                  <a:srgbClr val="000000"/>
                </a:solidFill>
                <a:prstDash val="sysDot"/>
                <a:miter lim="800000"/>
                <a:headEnd/>
                <a:tailEnd/>
              </a14:hiddenLine>
            </a:ext>
          </a:extLst>
        </p:spPr>
        <p:txBody>
          <a:bodyPr lIns="90000"/>
          <a:lstStyle/>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新たな貨物需要への対応</a:t>
            </a:r>
            <a:endParaRPr kumimoji="0" lang="en-US" altLang="ja-JP"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冷凍上屋・倉庫</a:t>
            </a:r>
            <a:endParaRPr kumimoji="0" lang="en-US" altLang="ja-JP"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近年の冷凍食品の需要増</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や</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、国内冷凍倉庫の老朽化の</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進行</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冷媒対応の設備投資が全国的に進んでいないことを受けて、冷凍倉庫の需要が高まっている。これまで培ってきた青果上屋の冷蔵装置の管理ノウハウを活かし、事業者との協議に対応し、冷凍上屋の立地場所の選定を含め</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、引き続き</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事業化を検討</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0" lang="ja-JP" altLang="en-US"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危険物上屋・倉庫</a:t>
            </a:r>
            <a:endParaRPr kumimoji="0" lang="en-US" altLang="ja-JP" sz="1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近年、企業が危険物上屋・倉庫への投資を加速させている中、車のＥＶシフトに伴うリチウムイオン電池の保管需要が増加するとともに、半導体産業の国内基盤強化の動きなどを受け、全国的に危険物取扱庫の需要が旺盛であることから、他事例調査の結果等を踏まえ</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、引き続き</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事業化を検討</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3" name="正方形/長方形 22">
            <a:extLst>
              <a:ext uri="{FF2B5EF4-FFF2-40B4-BE49-F238E27FC236}">
                <a16:creationId xmlns:a16="http://schemas.microsoft.com/office/drawing/2014/main" id="{3DE30EF8-DE74-4F02-B3A9-1AB86F432703}"/>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26" name="図 25">
            <a:extLst>
              <a:ext uri="{FF2B5EF4-FFF2-40B4-BE49-F238E27FC236}">
                <a16:creationId xmlns:a16="http://schemas.microsoft.com/office/drawing/2014/main" id="{4B0E2ECB-B4AE-4F0F-B64C-13948F280824}"/>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sp>
        <p:nvSpPr>
          <p:cNvPr id="6" name="角丸四角形 5">
            <a:extLst>
              <a:ext uri="{FF2B5EF4-FFF2-40B4-BE49-F238E27FC236}">
                <a16:creationId xmlns:a16="http://schemas.microsoft.com/office/drawing/2014/main" id="{112B1602-E876-A112-194F-FDE1A30C0EF0}"/>
              </a:ext>
            </a:extLst>
          </p:cNvPr>
          <p:cNvSpPr/>
          <p:nvPr/>
        </p:nvSpPr>
        <p:spPr>
          <a:xfrm>
            <a:off x="2294641" y="691471"/>
            <a:ext cx="6453823" cy="43200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0" bIns="36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効率的な運営や計画的な修繕・改修により質の高いサービスを提供するとともに、高い稼働率を維持する。</a:t>
            </a:r>
          </a:p>
        </p:txBody>
      </p:sp>
      <p:pic>
        <p:nvPicPr>
          <p:cNvPr id="5" name="図 4">
            <a:extLst>
              <a:ext uri="{FF2B5EF4-FFF2-40B4-BE49-F238E27FC236}">
                <a16:creationId xmlns:a16="http://schemas.microsoft.com/office/drawing/2014/main" id="{C5DDB616-47EB-4A6B-86B0-006F8CDD002E}"/>
              </a:ext>
            </a:extLst>
          </p:cNvPr>
          <p:cNvPicPr>
            <a:picLocks noChangeAspect="1"/>
          </p:cNvPicPr>
          <p:nvPr/>
        </p:nvPicPr>
        <p:blipFill>
          <a:blip r:embed="rId4"/>
          <a:stretch>
            <a:fillRect/>
          </a:stretch>
        </p:blipFill>
        <p:spPr>
          <a:xfrm>
            <a:off x="4427985" y="1263687"/>
            <a:ext cx="4596782" cy="276172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3CACF7EF-2502-4D0C-A105-8A0DB5B806B8}"/>
              </a:ext>
            </a:extLst>
          </p:cNvPr>
          <p:cNvPicPr>
            <a:picLocks noChangeAspect="1"/>
          </p:cNvPicPr>
          <p:nvPr/>
        </p:nvPicPr>
        <p:blipFill>
          <a:blip r:embed="rId3"/>
          <a:stretch>
            <a:fillRect/>
          </a:stretch>
        </p:blipFill>
        <p:spPr>
          <a:xfrm>
            <a:off x="6669993" y="5452730"/>
            <a:ext cx="1566808" cy="1219306"/>
          </a:xfrm>
          <a:prstGeom prst="rect">
            <a:avLst/>
          </a:prstGeom>
        </p:spPr>
      </p:pic>
      <p:sp>
        <p:nvSpPr>
          <p:cNvPr id="2" name="スライド番号プレースホルダー 1"/>
          <p:cNvSpPr>
            <a:spLocks noGrp="1"/>
          </p:cNvSpPr>
          <p:nvPr>
            <p:ph type="sldNum" sz="quarter" idx="12"/>
          </p:nvPr>
        </p:nvSpPr>
        <p:spPr>
          <a:xfrm>
            <a:off x="6979096" y="6360086"/>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6</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8" name="正方形/長方形 7"/>
          <p:cNvSpPr/>
          <p:nvPr/>
        </p:nvSpPr>
        <p:spPr>
          <a:xfrm>
            <a:off x="409134" y="3909845"/>
            <a:ext cx="4142518" cy="1463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利用ニーズに合わせたきめ細やかな料金設定</a:t>
            </a:r>
            <a:endParaRPr kumimoji="0" lang="en-US" altLang="ja-JP"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貸し出す面積を１</a:t>
            </a:r>
            <a:r>
              <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ha</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から選択可能とすることで、小規模</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から中規模イベントに合わせた料金選択が可能</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・利用者にとってわかりやすい料金設定</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3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年間を通した活用</a:t>
            </a:r>
            <a:endParaRPr kumimoji="0" lang="en-US" altLang="ja-JP"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・既存に加え、新しいステークホルダーの参画やこれまで</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実施のない期間におけるイベント誘致</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417" name="Rectangle 8"/>
          <p:cNvSpPr>
            <a:spLocks noChangeArrowheads="1"/>
          </p:cNvSpPr>
          <p:nvPr/>
        </p:nvSpPr>
        <p:spPr bwMode="auto">
          <a:xfrm>
            <a:off x="417508" y="5468342"/>
            <a:ext cx="4082484" cy="146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rnd" algn="ctr">
                <a:solidFill>
                  <a:srgbClr val="000000"/>
                </a:solidFill>
                <a:prstDash val="sysDot"/>
                <a:miter lim="800000"/>
                <a:headEnd/>
                <a:tailEnd/>
              </a14:hiddenLine>
            </a:ext>
          </a:extLst>
        </p:spPr>
        <p:txBody>
          <a:bodyPr lIns="90000"/>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来場者にとって利用しやすく、安全性を高める建物配置</a:t>
            </a:r>
            <a:endParaRPr kumimoji="0" lang="en-US" altLang="ja-JP"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・トイレ、詰所は、多目的緑地と多目的広場の中間地点</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に配置</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・イベント時に常駐する詰所に、多目的広場と多目的緑</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地の双方に対して監視窓を設置</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300"/>
              </a:lnSpc>
              <a:spcBef>
                <a:spcPts val="0"/>
              </a:spcBef>
              <a:spcAft>
                <a:spcPts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プロモーションプラットフォームによる運営管理</a:t>
            </a:r>
            <a:endParaRPr kumimoji="0" lang="en-US" altLang="ja-JP"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・弊社と泉大津フェニックスに関わる団体を協力メンバー</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6700" marR="0" lvl="0" indent="-266700" algn="l" defTabSz="914400" rtl="0" eaLnBrk="1" fontAlgn="auto" latinLnBrk="0" hangingPunct="1">
              <a:lnSpc>
                <a:spcPts val="12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としてプロモーションを実施</a:t>
            </a:r>
            <a:endParaRPr kumimoji="0"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Rectangle 1034">
            <a:extLst>
              <a:ext uri="{FF2B5EF4-FFF2-40B4-BE49-F238E27FC236}">
                <a16:creationId xmlns:a16="http://schemas.microsoft.com/office/drawing/2014/main" id="{7C0633E6-C1B3-430E-971E-7390E6DCFE16}"/>
              </a:ext>
            </a:extLst>
          </p:cNvPr>
          <p:cNvSpPr txBox="1">
            <a:spLocks noChangeArrowheads="1"/>
          </p:cNvSpPr>
          <p:nvPr/>
        </p:nvSpPr>
        <p:spPr bwMode="auto">
          <a:xfrm>
            <a:off x="442585" y="729435"/>
            <a:ext cx="1728000" cy="358775"/>
          </a:xfrm>
          <a:prstGeom prst="rect">
            <a:avLst/>
          </a:prstGeom>
          <a:solidFill>
            <a:schemeClr val="accent5"/>
          </a:solidFill>
          <a:ln>
            <a:noFill/>
          </a:ln>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ts val="2000"/>
              </a:lnSpc>
              <a:spcBef>
                <a:spcPct val="0"/>
              </a:spcBef>
              <a:spcAft>
                <a:spcPts val="0"/>
              </a:spcAft>
              <a:buClr>
                <a:srgbClr val="44546A"/>
              </a:buClr>
              <a:buSzPct val="70000"/>
              <a:buFont typeface="Wingdings" pitchFamily="2" charset="2"/>
              <a:buNone/>
              <a:tabLst/>
              <a:defRPr/>
            </a:pPr>
            <a:r>
              <a:rPr kumimoji="1" lang="zh-TW"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rPr>
              <a:t>緑地運営事業</a:t>
            </a:r>
            <a:endParaRPr kumimoji="1" lang="ja-JP"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12" name="額縁 2">
            <a:extLst>
              <a:ext uri="{FF2B5EF4-FFF2-40B4-BE49-F238E27FC236}">
                <a16:creationId xmlns:a16="http://schemas.microsoft.com/office/drawing/2014/main" id="{C1C0B3E8-8CC7-44F8-8B31-80367D7668B4}"/>
              </a:ext>
            </a:extLst>
          </p:cNvPr>
          <p:cNvSpPr/>
          <p:nvPr/>
        </p:nvSpPr>
        <p:spPr>
          <a:xfrm>
            <a:off x="323529" y="1689249"/>
            <a:ext cx="4176464" cy="299591"/>
          </a:xfrm>
          <a:prstGeom prst="bevel">
            <a:avLst>
              <a:gd name="adj" fmla="val 6618"/>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2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泉大津フェニックスの多目的緑地・広場の魅力・利便性の向上</a:t>
            </a:r>
          </a:p>
        </p:txBody>
      </p:sp>
      <p:sp>
        <p:nvSpPr>
          <p:cNvPr id="17" name="Rectangle 1034">
            <a:extLst>
              <a:ext uri="{FF2B5EF4-FFF2-40B4-BE49-F238E27FC236}">
                <a16:creationId xmlns:a16="http://schemas.microsoft.com/office/drawing/2014/main" id="{F2D0B6CF-0E6D-4771-B316-7BE07B6E2EFB}"/>
              </a:ext>
            </a:extLst>
          </p:cNvPr>
          <p:cNvSpPr>
            <a:spLocks noGrp="1" noChangeArrowheads="1"/>
          </p:cNvSpPr>
          <p:nvPr>
            <p:ph type="title"/>
          </p:nvPr>
        </p:nvSpPr>
        <p:spPr>
          <a:xfrm>
            <a:off x="1" y="0"/>
            <a:ext cx="4427984" cy="532800"/>
          </a:xfrm>
        </p:spPr>
        <p:txBody>
          <a:bodyPr wrap="none" rtlCol="0" anchor="b">
            <a:noAutofit/>
          </a:bodyPr>
          <a:lstStyle/>
          <a:p>
            <a:pPr algn="l" eaLnBrk="1" fontAlgn="auto" hangingPunct="1">
              <a:spcAft>
                <a:spcPts val="0"/>
              </a:spcAft>
              <a:defRPr/>
            </a:pPr>
            <a:r>
              <a:rPr lang="en-US" altLang="ja-JP" sz="2800" dirty="0">
                <a:latin typeface="+mj-ea"/>
              </a:rPr>
              <a:t>Ⅵ</a:t>
            </a:r>
            <a:r>
              <a:rPr lang="ja-JP" altLang="en-US" sz="2800" dirty="0">
                <a:latin typeface="+mj-ea"/>
              </a:rPr>
              <a:t>　個別事業計画</a:t>
            </a:r>
            <a:endParaRPr lang="ja-JP" altLang="en-US" sz="1800" dirty="0">
              <a:latin typeface="+mj-ea"/>
            </a:endParaRPr>
          </a:p>
        </p:txBody>
      </p:sp>
      <p:sp>
        <p:nvSpPr>
          <p:cNvPr id="19" name="額縁 2">
            <a:extLst>
              <a:ext uri="{FF2B5EF4-FFF2-40B4-BE49-F238E27FC236}">
                <a16:creationId xmlns:a16="http://schemas.microsoft.com/office/drawing/2014/main" id="{B2D3CB12-BF48-4B4F-BB67-032ACD23925E}"/>
              </a:ext>
            </a:extLst>
          </p:cNvPr>
          <p:cNvSpPr/>
          <p:nvPr/>
        </p:nvSpPr>
        <p:spPr>
          <a:xfrm>
            <a:off x="384592" y="3633465"/>
            <a:ext cx="4115402" cy="299591"/>
          </a:xfrm>
          <a:prstGeom prst="bevel">
            <a:avLst>
              <a:gd name="adj" fmla="val 6618"/>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2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多目的緑地・広場へのニーズの多様化への対応</a:t>
            </a:r>
          </a:p>
        </p:txBody>
      </p:sp>
      <p:sp>
        <p:nvSpPr>
          <p:cNvPr id="20" name="額縁 2">
            <a:extLst>
              <a:ext uri="{FF2B5EF4-FFF2-40B4-BE49-F238E27FC236}">
                <a16:creationId xmlns:a16="http://schemas.microsoft.com/office/drawing/2014/main" id="{18ADC6F3-5097-4DCC-B8F5-E52D533A7385}"/>
              </a:ext>
            </a:extLst>
          </p:cNvPr>
          <p:cNvSpPr/>
          <p:nvPr/>
        </p:nvSpPr>
        <p:spPr>
          <a:xfrm>
            <a:off x="408511" y="5217641"/>
            <a:ext cx="4115402" cy="299591"/>
          </a:xfrm>
          <a:prstGeom prst="bevel">
            <a:avLst>
              <a:gd name="adj" fmla="val 6618"/>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r>
              <a:rPr kumimoji="0" lang="ja-JP" altLang="en-US" sz="12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民間の知識やノウハウを活かしたより良い運営管理</a:t>
            </a:r>
          </a:p>
        </p:txBody>
      </p:sp>
      <p:sp>
        <p:nvSpPr>
          <p:cNvPr id="22" name="正方形/長方形 21">
            <a:extLst>
              <a:ext uri="{FF2B5EF4-FFF2-40B4-BE49-F238E27FC236}">
                <a16:creationId xmlns:a16="http://schemas.microsoft.com/office/drawing/2014/main" id="{BA4E20EE-BCBE-4198-9FE3-90B551121098}"/>
              </a:ext>
            </a:extLst>
          </p:cNvPr>
          <p:cNvSpPr/>
          <p:nvPr/>
        </p:nvSpPr>
        <p:spPr>
          <a:xfrm>
            <a:off x="395536" y="728210"/>
            <a:ext cx="45719"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8" name="Rectangle 8">
            <a:extLst>
              <a:ext uri="{FF2B5EF4-FFF2-40B4-BE49-F238E27FC236}">
                <a16:creationId xmlns:a16="http://schemas.microsoft.com/office/drawing/2014/main" id="{F0A4CCF3-8F96-4135-93C5-9F31638DD08D}"/>
              </a:ext>
            </a:extLst>
          </p:cNvPr>
          <p:cNvSpPr>
            <a:spLocks noChangeArrowheads="1"/>
          </p:cNvSpPr>
          <p:nvPr/>
        </p:nvSpPr>
        <p:spPr bwMode="auto">
          <a:xfrm>
            <a:off x="418395" y="1988840"/>
            <a:ext cx="4072600" cy="1766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rnd" algn="ctr">
                <a:solidFill>
                  <a:srgbClr val="000000"/>
                </a:solidFill>
                <a:prstDash val="sysDot"/>
                <a:miter lim="800000"/>
                <a:headEnd/>
                <a:tailEnd/>
              </a14:hiddenLine>
            </a:ext>
          </a:extLst>
        </p:spPr>
        <p:txBody>
          <a:bodyPr lIns="90000"/>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港湾エリアと市街地を繋ぐことによる回遊性の向上</a:t>
            </a: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・助松埠頭やシーパスパークとの連携強化</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・泉大津フェニックスの利用メリットをわかりやすく発信</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・地元市との連携による泉大津フェニックスの活用向上</a:t>
            </a:r>
          </a:p>
          <a:p>
            <a:pPr marL="266700" marR="0" lvl="0" indent="-266700" algn="l" defTabSz="914400" rtl="0" eaLnBrk="1" fontAlgn="auto" latinLnBrk="0" hangingPunct="1">
              <a:lnSpc>
                <a:spcPts val="3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0"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泉大津フェニックスの認知度向上</a:t>
            </a: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・利用シーンがイメージしやすく、利用料金や利用可能</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日を開示するなど、わかりやすいホームページの作成</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・フォトスポットを作成することで、ＳＮＳを通して、泉大津</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フェニックスの認知度拡大</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0" name="正方形/長方形 39">
            <a:extLst>
              <a:ext uri="{FF2B5EF4-FFF2-40B4-BE49-F238E27FC236}">
                <a16:creationId xmlns:a16="http://schemas.microsoft.com/office/drawing/2014/main" id="{5A479A9A-EA07-4976-B166-77ECD73AD779}"/>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42" name="図 41">
            <a:extLst>
              <a:ext uri="{FF2B5EF4-FFF2-40B4-BE49-F238E27FC236}">
                <a16:creationId xmlns:a16="http://schemas.microsoft.com/office/drawing/2014/main" id="{75E34EBE-F1C4-4ACA-9DAF-67BD37A43734}"/>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pic>
        <p:nvPicPr>
          <p:cNvPr id="3" name="図 2">
            <a:extLst>
              <a:ext uri="{FF2B5EF4-FFF2-40B4-BE49-F238E27FC236}">
                <a16:creationId xmlns:a16="http://schemas.microsoft.com/office/drawing/2014/main" id="{F70D9C0C-3E93-EEC5-9DB3-0EBFA6F419E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bwMode="auto">
          <a:xfrm>
            <a:off x="6977971" y="3249113"/>
            <a:ext cx="1914534" cy="1302450"/>
          </a:xfrm>
          <a:prstGeom prst="rect">
            <a:avLst/>
          </a:prstGeom>
          <a:noFill/>
          <a:ln>
            <a:noFill/>
          </a:ln>
          <a:extLst>
            <a:ext uri="{53640926-AAD7-44D8-BBD7-CCE9431645EC}">
              <a14:shadowObscured xmlns:a14="http://schemas.microsoft.com/office/drawing/2010/main"/>
            </a:ext>
          </a:extLst>
        </p:spPr>
      </p:pic>
      <p:sp>
        <p:nvSpPr>
          <p:cNvPr id="7" name="Google Shape;198;p16">
            <a:extLst>
              <a:ext uri="{FF2B5EF4-FFF2-40B4-BE49-F238E27FC236}">
                <a16:creationId xmlns:a16="http://schemas.microsoft.com/office/drawing/2014/main" id="{47F8F44C-1A9E-D0FD-E148-5A3EA88B6AEA}"/>
              </a:ext>
            </a:extLst>
          </p:cNvPr>
          <p:cNvSpPr txBox="1"/>
          <p:nvPr/>
        </p:nvSpPr>
        <p:spPr>
          <a:xfrm>
            <a:off x="6921251" y="4581128"/>
            <a:ext cx="2293482" cy="446837"/>
          </a:xfrm>
          <a:prstGeom prst="rect">
            <a:avLst/>
          </a:prstGeom>
          <a:noFill/>
          <a:ln>
            <a:noFill/>
          </a:ln>
        </p:spPr>
        <p:txBody>
          <a:bodyPr spcFirstLastPara="1" wrap="square" lIns="77410" tIns="77410" rIns="77410" bIns="77410" anchor="t" anchorCtr="0">
            <a:no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利便増進機能と安全機能を</a:t>
            </a:r>
            <a:endParaRPr kumimoji="0"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かねそなえた施設図面</a:t>
            </a:r>
            <a:endParaRPr kumimoji="0"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23" name="グループ化 22">
            <a:extLst>
              <a:ext uri="{FF2B5EF4-FFF2-40B4-BE49-F238E27FC236}">
                <a16:creationId xmlns:a16="http://schemas.microsoft.com/office/drawing/2014/main" id="{9522EFC2-F62D-7932-2BDF-E63705E569B4}"/>
              </a:ext>
            </a:extLst>
          </p:cNvPr>
          <p:cNvGrpSpPr/>
          <p:nvPr/>
        </p:nvGrpSpPr>
        <p:grpSpPr>
          <a:xfrm>
            <a:off x="4607648" y="2973949"/>
            <a:ext cx="4037313" cy="3126417"/>
            <a:chOff x="304132" y="3258235"/>
            <a:chExt cx="4454346" cy="3449358"/>
          </a:xfrm>
        </p:grpSpPr>
        <p:pic>
          <p:nvPicPr>
            <p:cNvPr id="24" name="図 23">
              <a:extLst>
                <a:ext uri="{FF2B5EF4-FFF2-40B4-BE49-F238E27FC236}">
                  <a16:creationId xmlns:a16="http://schemas.microsoft.com/office/drawing/2014/main" id="{D3286DF9-F58B-7041-5E7D-7218851A9AB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04132" y="3419759"/>
              <a:ext cx="2112295" cy="3287834"/>
            </a:xfrm>
            <a:prstGeom prst="rect">
              <a:avLst/>
            </a:prstGeom>
          </p:spPr>
        </p:pic>
        <p:sp>
          <p:nvSpPr>
            <p:cNvPr id="25" name="テキスト ボックス 22">
              <a:extLst>
                <a:ext uri="{FF2B5EF4-FFF2-40B4-BE49-F238E27FC236}">
                  <a16:creationId xmlns:a16="http://schemas.microsoft.com/office/drawing/2014/main" id="{2D25CAB6-5C81-5921-492E-B492FB5BEC91}"/>
                </a:ext>
              </a:extLst>
            </p:cNvPr>
            <p:cNvSpPr txBox="1"/>
            <p:nvPr/>
          </p:nvSpPr>
          <p:spPr>
            <a:xfrm>
              <a:off x="739632" y="3546543"/>
              <a:ext cx="859155" cy="41465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a:ln>
                    <a:noFill/>
                  </a:ln>
                  <a:solidFill>
                    <a:srgbClr val="FFFFFF"/>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多目的緑地</a:t>
              </a:r>
              <a:endParaRPr kumimoji="0"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テキスト ボックス 22">
              <a:extLst>
                <a:ext uri="{FF2B5EF4-FFF2-40B4-BE49-F238E27FC236}">
                  <a16:creationId xmlns:a16="http://schemas.microsoft.com/office/drawing/2014/main" id="{D4387C56-C849-425E-8C58-BA8BA384A709}"/>
                </a:ext>
              </a:extLst>
            </p:cNvPr>
            <p:cNvSpPr txBox="1"/>
            <p:nvPr/>
          </p:nvSpPr>
          <p:spPr>
            <a:xfrm>
              <a:off x="739632" y="5179780"/>
              <a:ext cx="1268604" cy="41465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00" cap="none" spc="0" normalizeH="0" baseline="0" noProof="0" dirty="0">
                  <a:ln>
                    <a:noFill/>
                  </a:ln>
                  <a:solidFill>
                    <a:srgbClr val="FFFFFF"/>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多目的広場</a:t>
              </a:r>
              <a:endParaRPr kumimoji="0" lang="ja-JP" altLang="en-US" sz="14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フリーフォーム: 図形 26">
              <a:extLst>
                <a:ext uri="{FF2B5EF4-FFF2-40B4-BE49-F238E27FC236}">
                  <a16:creationId xmlns:a16="http://schemas.microsoft.com/office/drawing/2014/main" id="{B6B2AC5D-C1F0-7255-7F3E-FA2E26EEEAA0}"/>
                </a:ext>
              </a:extLst>
            </p:cNvPr>
            <p:cNvSpPr/>
            <p:nvPr/>
          </p:nvSpPr>
          <p:spPr>
            <a:xfrm>
              <a:off x="745277" y="3473487"/>
              <a:ext cx="1426980" cy="1587766"/>
            </a:xfrm>
            <a:custGeom>
              <a:avLst/>
              <a:gdLst>
                <a:gd name="connsiteX0" fmla="*/ 0 w 2028825"/>
                <a:gd name="connsiteY0" fmla="*/ 0 h 2257425"/>
                <a:gd name="connsiteX1" fmla="*/ 0 w 2028825"/>
                <a:gd name="connsiteY1" fmla="*/ 2257425 h 2257425"/>
                <a:gd name="connsiteX2" fmla="*/ 2028825 w 2028825"/>
                <a:gd name="connsiteY2" fmla="*/ 1876425 h 2257425"/>
                <a:gd name="connsiteX3" fmla="*/ 2028825 w 2028825"/>
                <a:gd name="connsiteY3" fmla="*/ 9525 h 2257425"/>
                <a:gd name="connsiteX4" fmla="*/ 0 w 2028825"/>
                <a:gd name="connsiteY4" fmla="*/ 0 h 2257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8825" h="2257425">
                  <a:moveTo>
                    <a:pt x="0" y="0"/>
                  </a:moveTo>
                  <a:lnTo>
                    <a:pt x="0" y="2257425"/>
                  </a:lnTo>
                  <a:lnTo>
                    <a:pt x="2028825" y="1876425"/>
                  </a:lnTo>
                  <a:lnTo>
                    <a:pt x="2028825" y="9525"/>
                  </a:lnTo>
                  <a:lnTo>
                    <a:pt x="0" y="0"/>
                  </a:lnTo>
                  <a:close/>
                </a:path>
              </a:pathLst>
            </a:custGeom>
            <a:noFill/>
            <a:ln w="38100">
              <a:solidFill>
                <a:srgbClr val="FFC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フリーフォーム: 図形 27">
              <a:extLst>
                <a:ext uri="{FF2B5EF4-FFF2-40B4-BE49-F238E27FC236}">
                  <a16:creationId xmlns:a16="http://schemas.microsoft.com/office/drawing/2014/main" id="{9179D86A-E381-EA91-5915-5E2B4686A5F0}"/>
                </a:ext>
              </a:extLst>
            </p:cNvPr>
            <p:cNvSpPr/>
            <p:nvPr/>
          </p:nvSpPr>
          <p:spPr>
            <a:xfrm>
              <a:off x="739632" y="4885248"/>
              <a:ext cx="1343758" cy="1652420"/>
            </a:xfrm>
            <a:custGeom>
              <a:avLst/>
              <a:gdLst>
                <a:gd name="connsiteX0" fmla="*/ 0 w 1943100"/>
                <a:gd name="connsiteY0" fmla="*/ 333375 h 2333625"/>
                <a:gd name="connsiteX1" fmla="*/ 0 w 1943100"/>
                <a:gd name="connsiteY1" fmla="*/ 2333625 h 2333625"/>
                <a:gd name="connsiteX2" fmla="*/ 1943100 w 1943100"/>
                <a:gd name="connsiteY2" fmla="*/ 2333625 h 2333625"/>
                <a:gd name="connsiteX3" fmla="*/ 1943100 w 1943100"/>
                <a:gd name="connsiteY3" fmla="*/ 0 h 2333625"/>
                <a:gd name="connsiteX4" fmla="*/ 0 w 1943100"/>
                <a:gd name="connsiteY4" fmla="*/ 333375 h 2333625"/>
                <a:gd name="connsiteX0" fmla="*/ 0 w 1964955"/>
                <a:gd name="connsiteY0" fmla="*/ 333375 h 2333625"/>
                <a:gd name="connsiteX1" fmla="*/ 0 w 1964955"/>
                <a:gd name="connsiteY1" fmla="*/ 2333625 h 2333625"/>
                <a:gd name="connsiteX2" fmla="*/ 1964955 w 1964955"/>
                <a:gd name="connsiteY2" fmla="*/ 1995901 h 2333625"/>
                <a:gd name="connsiteX3" fmla="*/ 1943100 w 1964955"/>
                <a:gd name="connsiteY3" fmla="*/ 0 h 2333625"/>
                <a:gd name="connsiteX4" fmla="*/ 0 w 1964955"/>
                <a:gd name="connsiteY4" fmla="*/ 333375 h 2333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4955" h="2333625">
                  <a:moveTo>
                    <a:pt x="0" y="333375"/>
                  </a:moveTo>
                  <a:lnTo>
                    <a:pt x="0" y="2333625"/>
                  </a:lnTo>
                  <a:lnTo>
                    <a:pt x="1964955" y="1995901"/>
                  </a:lnTo>
                  <a:lnTo>
                    <a:pt x="1943100" y="0"/>
                  </a:lnTo>
                  <a:lnTo>
                    <a:pt x="0" y="333375"/>
                  </a:lnTo>
                  <a:close/>
                </a:path>
              </a:pathLst>
            </a:custGeom>
            <a:noFill/>
            <a:ln w="38100">
              <a:solidFill>
                <a:srgbClr val="FF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9" name="星: 5 pt 28">
              <a:extLst>
                <a:ext uri="{FF2B5EF4-FFF2-40B4-BE49-F238E27FC236}">
                  <a16:creationId xmlns:a16="http://schemas.microsoft.com/office/drawing/2014/main" id="{05958908-A9B8-46FF-861B-7CBED55E640B}"/>
                </a:ext>
              </a:extLst>
            </p:cNvPr>
            <p:cNvSpPr/>
            <p:nvPr/>
          </p:nvSpPr>
          <p:spPr>
            <a:xfrm>
              <a:off x="1675858" y="4684619"/>
              <a:ext cx="312420" cy="312420"/>
            </a:xfrm>
            <a:prstGeom prst="star5">
              <a:avLst>
                <a:gd name="adj" fmla="val 23510"/>
                <a:gd name="hf" fmla="val 105146"/>
                <a:gd name="vf" fmla="val 110557"/>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吹き出し: 線 29">
              <a:extLst>
                <a:ext uri="{FF2B5EF4-FFF2-40B4-BE49-F238E27FC236}">
                  <a16:creationId xmlns:a16="http://schemas.microsoft.com/office/drawing/2014/main" id="{08DFDCA5-C0B5-977B-4096-63FCB575EB21}"/>
                </a:ext>
              </a:extLst>
            </p:cNvPr>
            <p:cNvSpPr/>
            <p:nvPr/>
          </p:nvSpPr>
          <p:spPr>
            <a:xfrm>
              <a:off x="2255309" y="3258235"/>
              <a:ext cx="2503169" cy="497469"/>
            </a:xfrm>
            <a:prstGeom prst="borderCallout1">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B0F0"/>
                  </a:solidFill>
                  <a:effectLst/>
                  <a:uLnTx/>
                  <a:uFillTx/>
                  <a:latin typeface="HGP創英角ｺﾞｼｯｸUB" panose="020B0900000000000000" pitchFamily="50" charset="-128"/>
                  <a:ea typeface="HGP創英角ｺﾞｼｯｸUB" panose="020B0900000000000000" pitchFamily="50" charset="-128"/>
                  <a:cs typeface="+mn-cs"/>
                </a:rPr>
                <a:t>■トイレ＋炊事場＋詰所</a:t>
              </a:r>
            </a:p>
          </p:txBody>
        </p:sp>
        <p:cxnSp>
          <p:nvCxnSpPr>
            <p:cNvPr id="31" name="直線コネクタ 30">
              <a:extLst>
                <a:ext uri="{FF2B5EF4-FFF2-40B4-BE49-F238E27FC236}">
                  <a16:creationId xmlns:a16="http://schemas.microsoft.com/office/drawing/2014/main" id="{39E0EC39-24F2-C3F7-4C4B-566D1A9EFBF5}"/>
                </a:ext>
              </a:extLst>
            </p:cNvPr>
            <p:cNvCxnSpPr>
              <a:cxnSpLocks/>
            </p:cNvCxnSpPr>
            <p:nvPr/>
          </p:nvCxnSpPr>
          <p:spPr>
            <a:xfrm flipH="1">
              <a:off x="2008236" y="3755704"/>
              <a:ext cx="599520" cy="1020186"/>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 name="角丸四角形 5">
            <a:extLst>
              <a:ext uri="{FF2B5EF4-FFF2-40B4-BE49-F238E27FC236}">
                <a16:creationId xmlns:a16="http://schemas.microsoft.com/office/drawing/2014/main" id="{BA559543-0C66-DE38-EF6E-6375954CE37D}"/>
              </a:ext>
            </a:extLst>
          </p:cNvPr>
          <p:cNvSpPr/>
          <p:nvPr/>
        </p:nvSpPr>
        <p:spPr>
          <a:xfrm>
            <a:off x="2294641" y="728210"/>
            <a:ext cx="6676375" cy="36000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tIns="0" bIns="36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培ったノウハウを活用し、臨海地域の活性化づくりと活気あふれる港をめざす。</a:t>
            </a:r>
          </a:p>
        </p:txBody>
      </p:sp>
      <p:sp>
        <p:nvSpPr>
          <p:cNvPr id="4" name="Rectangle 8">
            <a:extLst>
              <a:ext uri="{FF2B5EF4-FFF2-40B4-BE49-F238E27FC236}">
                <a16:creationId xmlns:a16="http://schemas.microsoft.com/office/drawing/2014/main" id="{667775CF-1A23-5E13-DD36-105F3ECAE453}"/>
              </a:ext>
            </a:extLst>
          </p:cNvPr>
          <p:cNvSpPr>
            <a:spLocks noChangeArrowheads="1"/>
          </p:cNvSpPr>
          <p:nvPr/>
        </p:nvSpPr>
        <p:spPr bwMode="auto">
          <a:xfrm>
            <a:off x="408510" y="1101440"/>
            <a:ext cx="8627985" cy="66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rnd" algn="ctr">
                <a:solidFill>
                  <a:srgbClr val="000000"/>
                </a:solidFill>
                <a:prstDash val="sysDot"/>
                <a:miter lim="800000"/>
                <a:headEnd/>
                <a:tailEnd/>
              </a14:hiddenLine>
            </a:ext>
          </a:extLst>
        </p:spPr>
        <p:txBody>
          <a:bodyPr lIns="90000"/>
          <a:lstStyle/>
          <a:p>
            <a:pPr marL="0" marR="0" lvl="0" indent="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平成</a:t>
            </a:r>
            <a:r>
              <a:rPr kumimoji="0" lang="en-US" altLang="ja-JP"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19</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年から平成</a:t>
            </a:r>
            <a:r>
              <a:rPr kumimoji="0" lang="en-US" altLang="ja-JP"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25</a:t>
            </a: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年までの７年間にわたり、泉大津フェニックス多目的広場の管理事業者として、</a:t>
            </a:r>
            <a:endParaRPr kumimoji="0" lang="en-US" altLang="ja-JP"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車両の展示会や試乗会等の催しを誘致するなど、管理運営を行ってまいりました。港湾地域の賑わい空間の形成等のため、</a:t>
            </a:r>
            <a:endParaRPr kumimoji="0" lang="en-US" altLang="ja-JP"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rPr>
              <a:t>新たに、令和６年２月より、泉大津フェニックスの多目的緑地・広場の管理運営を開始いたしました。</a:t>
            </a:r>
            <a:endParaRPr kumimoji="0" lang="en-US" altLang="ja-JP" sz="1200" b="0" i="0" u="none" strike="noStrike" kern="1200" cap="none" spc="0" normalizeH="0" baseline="0" noProof="0" dirty="0">
              <a:ln>
                <a:noFill/>
              </a:ln>
              <a:solidFill>
                <a:prstClr val="black"/>
              </a:solidFill>
              <a:effectLst/>
              <a:highlight>
                <a:srgbClr val="FFFF00"/>
              </a:highlight>
              <a:uLnTx/>
              <a:uFillTx/>
              <a:latin typeface="Calibri"/>
              <a:ea typeface="ＭＳ Ｐゴシック" panose="020B0600070205080204" pitchFamily="50" charset="-128"/>
              <a:cs typeface="+mn-cs"/>
            </a:endParaRPr>
          </a:p>
          <a:p>
            <a:pPr marL="266700" marR="0" lvl="0" indent="-266700" algn="l" defTabSz="914400" rtl="0" eaLnBrk="1" fontAlgn="auto" latinLnBrk="0" hangingPunct="1">
              <a:lnSpc>
                <a:spcPts val="13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10" name="図 9">
            <a:extLst>
              <a:ext uri="{FF2B5EF4-FFF2-40B4-BE49-F238E27FC236}">
                <a16:creationId xmlns:a16="http://schemas.microsoft.com/office/drawing/2014/main" id="{C439997B-318F-4F49-8CA9-4E312C612A07}"/>
              </a:ext>
            </a:extLst>
          </p:cNvPr>
          <p:cNvPicPr>
            <a:picLocks noChangeAspect="1"/>
          </p:cNvPicPr>
          <p:nvPr/>
        </p:nvPicPr>
        <p:blipFill>
          <a:blip r:embed="rId7"/>
          <a:stretch>
            <a:fillRect/>
          </a:stretch>
        </p:blipFill>
        <p:spPr>
          <a:xfrm>
            <a:off x="4533796" y="1638071"/>
            <a:ext cx="4566300" cy="1341236"/>
          </a:xfrm>
          <a:prstGeom prst="rect">
            <a:avLst/>
          </a:prstGeom>
        </p:spPr>
      </p:pic>
      <p:pic>
        <p:nvPicPr>
          <p:cNvPr id="14" name="図 13">
            <a:extLst>
              <a:ext uri="{FF2B5EF4-FFF2-40B4-BE49-F238E27FC236}">
                <a16:creationId xmlns:a16="http://schemas.microsoft.com/office/drawing/2014/main" id="{C6FF07AB-938A-4905-B6C4-C4D1AE392FDF}"/>
              </a:ext>
            </a:extLst>
          </p:cNvPr>
          <p:cNvPicPr>
            <a:picLocks noChangeAspect="1"/>
          </p:cNvPicPr>
          <p:nvPr/>
        </p:nvPicPr>
        <p:blipFill>
          <a:blip r:embed="rId8"/>
          <a:stretch>
            <a:fillRect/>
          </a:stretch>
        </p:blipFill>
        <p:spPr>
          <a:xfrm>
            <a:off x="7453397" y="5032373"/>
            <a:ext cx="1493649" cy="1176630"/>
          </a:xfrm>
          <a:prstGeom prst="rect">
            <a:avLst/>
          </a:prstGeom>
        </p:spPr>
      </p:pic>
    </p:spTree>
    <p:extLst>
      <p:ext uri="{BB962C8B-B14F-4D97-AF65-F5344CB8AC3E}">
        <p14:creationId xmlns:p14="http://schemas.microsoft.com/office/powerpoint/2010/main" val="2871130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80A31-402F-76AE-323B-534AA32EBA9A}"/>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7AA2888-2B24-AE61-85F7-3E5F8AA88944}"/>
              </a:ext>
            </a:extLst>
          </p:cNvPr>
          <p:cNvSpPr>
            <a:spLocks noGrp="1"/>
          </p:cNvSpPr>
          <p:nvPr>
            <p:ph type="sldNum" sz="quarter" idx="12"/>
          </p:nvPr>
        </p:nvSpPr>
        <p:spPr>
          <a:xfrm>
            <a:off x="6979096" y="6310096"/>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dirty="0">
                <a:solidFill>
                  <a:prstClr val="black">
                    <a:tint val="75000"/>
                  </a:prstClr>
                </a:solidFill>
                <a:latin typeface="Calibri"/>
                <a:ea typeface="ＭＳ Ｐゴシック" panose="020B0600070205080204" pitchFamily="50" charset="-128"/>
              </a:rPr>
              <a:t>7</a:t>
            </a:r>
            <a:endParaRPr kumimoji="0" lang="en-US" altLang="ja-JP" sz="18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11" name="Rectangle 1034">
            <a:extLst>
              <a:ext uri="{FF2B5EF4-FFF2-40B4-BE49-F238E27FC236}">
                <a16:creationId xmlns:a16="http://schemas.microsoft.com/office/drawing/2014/main" id="{894712A6-ADEE-4A57-3B84-05C7DE753561}"/>
              </a:ext>
            </a:extLst>
          </p:cNvPr>
          <p:cNvSpPr txBox="1">
            <a:spLocks noChangeArrowheads="1"/>
          </p:cNvSpPr>
          <p:nvPr/>
        </p:nvSpPr>
        <p:spPr bwMode="auto">
          <a:xfrm>
            <a:off x="107504" y="0"/>
            <a:ext cx="8604448" cy="53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ts val="2000"/>
              </a:lnSpc>
              <a:spcBef>
                <a:spcPct val="0"/>
              </a:spcBef>
              <a:spcAft>
                <a:spcPts val="0"/>
              </a:spcAft>
              <a:buClr>
                <a:srgbClr val="44546A"/>
              </a:buClr>
              <a:buSzPct val="70000"/>
              <a:buFont typeface="Wingdings" pitchFamily="2" charset="2"/>
              <a:buNone/>
              <a:tabLst/>
              <a:defRPr/>
            </a:pPr>
            <a:r>
              <a:rPr kumimoji="1" lang="en-US" altLang="ja-JP"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Ⅷ</a:t>
            </a:r>
            <a:r>
              <a:rPr kumimoji="1"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　計画期間における収支見通し</a:t>
            </a:r>
            <a:endPar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20" name="正方形/長方形 19">
            <a:extLst>
              <a:ext uri="{FF2B5EF4-FFF2-40B4-BE49-F238E27FC236}">
                <a16:creationId xmlns:a16="http://schemas.microsoft.com/office/drawing/2014/main" id="{8941211B-6FFB-048D-63FA-139290C2F807}"/>
              </a:ext>
            </a:extLst>
          </p:cNvPr>
          <p:cNvSpPr/>
          <p:nvPr/>
        </p:nvSpPr>
        <p:spPr>
          <a:xfrm>
            <a:off x="767143" y="1895068"/>
            <a:ext cx="8163582" cy="1196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361950" marR="0" lvl="0" indent="-361950" algn="l" defTabSz="914400" rtl="0" eaLnBrk="1" fontAlgn="auto" latinLnBrk="0" hangingPunct="1">
              <a:lnSpc>
                <a:spcPct val="100000"/>
              </a:lnSpc>
              <a:spcBef>
                <a:spcPts val="0"/>
              </a:spcBef>
              <a:spcAft>
                <a:spcPts val="0"/>
              </a:spcAft>
              <a:buClrTx/>
              <a:buSzTx/>
              <a:buFontTx/>
              <a:buNone/>
              <a:tabLst/>
              <a:defRPr/>
            </a:pPr>
            <a:endParaRPr kumimoji="0" lang="ja-JP"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7" name="正方形/長方形 26">
            <a:extLst>
              <a:ext uri="{FF2B5EF4-FFF2-40B4-BE49-F238E27FC236}">
                <a16:creationId xmlns:a16="http://schemas.microsoft.com/office/drawing/2014/main" id="{CB29BCAD-BC43-BCCC-C599-E9F09DB50CA2}"/>
              </a:ext>
            </a:extLst>
          </p:cNvPr>
          <p:cNvSpPr/>
          <p:nvPr/>
        </p:nvSpPr>
        <p:spPr>
          <a:xfrm>
            <a:off x="827584" y="3436989"/>
            <a:ext cx="7920880" cy="64008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85011E4C-2864-1E3A-2529-29C62B657E7A}"/>
              </a:ext>
            </a:extLst>
          </p:cNvPr>
          <p:cNvSpPr/>
          <p:nvPr/>
        </p:nvSpPr>
        <p:spPr>
          <a:xfrm>
            <a:off x="0" y="540000"/>
            <a:ext cx="9144000" cy="107950"/>
          </a:xfrm>
          <a:prstGeom prst="rect">
            <a:avLst/>
          </a:prstGeom>
          <a:gradFill flip="none" rotWithShape="1">
            <a:gsLst>
              <a:gs pos="3000">
                <a:srgbClr val="0070C0"/>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20000"/>
              </a:spcBef>
              <a:spcAft>
                <a:spcPts val="0"/>
              </a:spcAft>
              <a:buClr>
                <a:srgbClr val="44546A"/>
              </a:buClr>
              <a:buSzPct val="70000"/>
              <a:buFont typeface="Wingdings" pitchFamily="2" charset="2"/>
              <a:buNone/>
              <a:tabLst/>
              <a:defRPr/>
            </a:pPr>
            <a:endParaRPr kumimoji="0"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pic>
        <p:nvPicPr>
          <p:cNvPr id="30" name="図 29">
            <a:extLst>
              <a:ext uri="{FF2B5EF4-FFF2-40B4-BE49-F238E27FC236}">
                <a16:creationId xmlns:a16="http://schemas.microsoft.com/office/drawing/2014/main" id="{DFFC2974-4936-48FB-6994-9046B3E9D55D}"/>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5540" y="-64703"/>
            <a:ext cx="720561" cy="580275"/>
          </a:xfrm>
          <a:prstGeom prst="rect">
            <a:avLst/>
          </a:prstGeom>
        </p:spPr>
      </p:pic>
      <p:sp>
        <p:nvSpPr>
          <p:cNvPr id="10" name="Rectangle 1034">
            <a:extLst>
              <a:ext uri="{FF2B5EF4-FFF2-40B4-BE49-F238E27FC236}">
                <a16:creationId xmlns:a16="http://schemas.microsoft.com/office/drawing/2014/main" id="{0783C531-0AB2-7E5C-FCB6-E989581ABAFE}"/>
              </a:ext>
            </a:extLst>
          </p:cNvPr>
          <p:cNvSpPr txBox="1">
            <a:spLocks noChangeArrowheads="1"/>
          </p:cNvSpPr>
          <p:nvPr/>
        </p:nvSpPr>
        <p:spPr bwMode="auto">
          <a:xfrm>
            <a:off x="467544" y="787098"/>
            <a:ext cx="3672408" cy="403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marL="0" marR="0" lvl="0" indent="0" algn="l" defTabSz="914400" rtl="0" eaLnBrk="1" fontAlgn="auto" latinLnBrk="0" hangingPunct="1">
              <a:lnSpc>
                <a:spcPts val="2000"/>
              </a:lnSpc>
              <a:spcBef>
                <a:spcPts val="600"/>
              </a:spcBef>
              <a:spcAft>
                <a:spcPts val="0"/>
              </a:spcAft>
              <a:buClr>
                <a:srgbClr val="44546A"/>
              </a:buClr>
              <a:buSzPct val="70000"/>
              <a:buFont typeface="Wingdings" pitchFamily="2" charset="2"/>
              <a:buNone/>
              <a:tabLst/>
              <a:defRPr/>
            </a:pP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　計画期間における収支見通し</a:t>
            </a:r>
            <a:endPar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endParaRPr>
          </a:p>
        </p:txBody>
      </p:sp>
      <p:sp>
        <p:nvSpPr>
          <p:cNvPr id="12" name="正方形/長方形 11">
            <a:extLst>
              <a:ext uri="{FF2B5EF4-FFF2-40B4-BE49-F238E27FC236}">
                <a16:creationId xmlns:a16="http://schemas.microsoft.com/office/drawing/2014/main" id="{C9C520D2-B41E-7645-5D4E-F0D415BE458D}"/>
              </a:ext>
            </a:extLst>
          </p:cNvPr>
          <p:cNvSpPr/>
          <p:nvPr/>
        </p:nvSpPr>
        <p:spPr>
          <a:xfrm>
            <a:off x="573642" y="764704"/>
            <a:ext cx="45719" cy="3408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3" name="図 2">
            <a:extLst>
              <a:ext uri="{FF2B5EF4-FFF2-40B4-BE49-F238E27FC236}">
                <a16:creationId xmlns:a16="http://schemas.microsoft.com/office/drawing/2014/main" id="{523BFB41-652D-4FC3-B848-D4A86FB87AA5}"/>
              </a:ext>
            </a:extLst>
          </p:cNvPr>
          <p:cNvPicPr>
            <a:picLocks noChangeAspect="1"/>
          </p:cNvPicPr>
          <p:nvPr/>
        </p:nvPicPr>
        <p:blipFill>
          <a:blip r:embed="rId4"/>
          <a:stretch>
            <a:fillRect/>
          </a:stretch>
        </p:blipFill>
        <p:spPr>
          <a:xfrm>
            <a:off x="1634490" y="1105570"/>
            <a:ext cx="5875020" cy="5676900"/>
          </a:xfrm>
          <a:prstGeom prst="rect">
            <a:avLst/>
          </a:prstGeom>
        </p:spPr>
      </p:pic>
    </p:spTree>
    <p:extLst>
      <p:ext uri="{BB962C8B-B14F-4D97-AF65-F5344CB8AC3E}">
        <p14:creationId xmlns:p14="http://schemas.microsoft.com/office/powerpoint/2010/main" val="51769224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TM02892315[[fn=ウィスプ]]</Template>
  <TotalTime>0</TotalTime>
  <Words>2378</Words>
  <Application>Microsoft Office PowerPoint</Application>
  <PresentationFormat>画面に合わせる (4:3)</PresentationFormat>
  <Paragraphs>231</Paragraphs>
  <Slides>7</Slides>
  <Notes>7</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HGP創英角ｺﾞｼｯｸUB</vt:lpstr>
      <vt:lpstr>ＭＳ Ｐゴシック</vt:lpstr>
      <vt:lpstr>ＭＳ ゴシック</vt:lpstr>
      <vt:lpstr>ＭＳ 明朝</vt:lpstr>
      <vt:lpstr>Arial</vt:lpstr>
      <vt:lpstr>Calibri</vt:lpstr>
      <vt:lpstr>Calibri Light</vt:lpstr>
      <vt:lpstr>Century</vt:lpstr>
      <vt:lpstr>Wingdings</vt:lpstr>
      <vt:lpstr>Wingdings 2</vt:lpstr>
      <vt:lpstr>HDOfficeLightV0</vt:lpstr>
      <vt:lpstr>Ⅰ　計画策定にあたって</vt:lpstr>
      <vt:lpstr>Ⅰ　計画策定にあたって</vt:lpstr>
      <vt:lpstr>Ⅰ　計画策定にあたって</vt:lpstr>
      <vt:lpstr>Ⅲ　新中期経営計画の位置づけ</vt:lpstr>
      <vt:lpstr>Ⅵ　個別事業計画</vt:lpstr>
      <vt:lpstr>Ⅵ　個別事業計画</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2024-03-28T02:02:15Z</dcterms:created>
  <dcterms:modified xsi:type="dcterms:W3CDTF">2024-03-28T02:06:02Z</dcterms:modified>
</cp:coreProperties>
</file>