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9777413" cy="66468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245" y="19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ＭＳ Ｐゴシック"/>
                <a:cs typeface="ＭＳ Ｐゴシック"/>
              </a:defRPr>
            </a:lvl1pPr>
          </a:lstStyle>
          <a:p>
            <a:pPr marL="38100">
              <a:lnSpc>
                <a:spcPts val="2005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bg1"/>
                </a:solidFill>
                <a:latin typeface="游ゴシック"/>
                <a:cs typeface="游ゴシック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ＭＳ Ｐゴシック"/>
                <a:cs typeface="ＭＳ Ｐゴシック"/>
              </a:defRPr>
            </a:lvl1pPr>
          </a:lstStyle>
          <a:p>
            <a:pPr marL="38100">
              <a:lnSpc>
                <a:spcPts val="2005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bg1"/>
                </a:solidFill>
                <a:latin typeface="游ゴシック"/>
                <a:cs typeface="游ゴシック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3/28/2024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ＭＳ Ｐゴシック"/>
                <a:cs typeface="ＭＳ Ｐゴシック"/>
              </a:defRPr>
            </a:lvl1pPr>
          </a:lstStyle>
          <a:p>
            <a:pPr marL="38100">
              <a:lnSpc>
                <a:spcPts val="2005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bg1"/>
                </a:solidFill>
                <a:latin typeface="游ゴシック"/>
                <a:cs typeface="游ゴシック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3/28/2024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ＭＳ Ｐゴシック"/>
                <a:cs typeface="ＭＳ Ｐゴシック"/>
              </a:defRPr>
            </a:lvl1pPr>
          </a:lstStyle>
          <a:p>
            <a:pPr marL="38100">
              <a:lnSpc>
                <a:spcPts val="2005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3/28/2024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ＭＳ Ｐゴシック"/>
                <a:cs typeface="ＭＳ Ｐゴシック"/>
              </a:defRPr>
            </a:lvl1pPr>
          </a:lstStyle>
          <a:p>
            <a:pPr marL="38100">
              <a:lnSpc>
                <a:spcPts val="2005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960621" y="-45008"/>
            <a:ext cx="4270756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bg1"/>
                </a:solidFill>
                <a:latin typeface="游ゴシック"/>
                <a:cs typeface="游ゴシック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32651" y="1781429"/>
            <a:ext cx="11726697" cy="1841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125196" y="6412741"/>
            <a:ext cx="190500" cy="286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ＭＳ Ｐゴシック"/>
                <a:cs typeface="ＭＳ Ｐゴシック"/>
              </a:defRPr>
            </a:lvl1pPr>
          </a:lstStyle>
          <a:p>
            <a:pPr marL="38100">
              <a:lnSpc>
                <a:spcPts val="2005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703893" y="5580813"/>
            <a:ext cx="861060" cy="228600"/>
          </a:xfrm>
          <a:custGeom>
            <a:avLst/>
            <a:gdLst/>
            <a:ahLst/>
            <a:cxnLst/>
            <a:rect l="l" t="t" r="r" b="b"/>
            <a:pathLst>
              <a:path w="861060" h="228600">
                <a:moveTo>
                  <a:pt x="822130" y="0"/>
                </a:moveTo>
                <a:lnTo>
                  <a:pt x="38794" y="0"/>
                </a:lnTo>
                <a:lnTo>
                  <a:pt x="12931" y="39291"/>
                </a:lnTo>
                <a:lnTo>
                  <a:pt x="0" y="88225"/>
                </a:lnTo>
                <a:lnTo>
                  <a:pt x="0" y="140372"/>
                </a:lnTo>
                <a:lnTo>
                  <a:pt x="12931" y="189304"/>
                </a:lnTo>
                <a:lnTo>
                  <a:pt x="38794" y="228596"/>
                </a:lnTo>
                <a:lnTo>
                  <a:pt x="822130" y="228596"/>
                </a:lnTo>
                <a:lnTo>
                  <a:pt x="847993" y="189304"/>
                </a:lnTo>
                <a:lnTo>
                  <a:pt x="860924" y="140372"/>
                </a:lnTo>
                <a:lnTo>
                  <a:pt x="860924" y="88225"/>
                </a:lnTo>
                <a:lnTo>
                  <a:pt x="847993" y="39291"/>
                </a:lnTo>
                <a:lnTo>
                  <a:pt x="822130" y="0"/>
                </a:lnTo>
                <a:close/>
              </a:path>
            </a:pathLst>
          </a:custGeom>
          <a:solidFill>
            <a:srgbClr val="FFD100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189039" y="5580813"/>
            <a:ext cx="1906905" cy="228600"/>
          </a:xfrm>
          <a:custGeom>
            <a:avLst/>
            <a:gdLst/>
            <a:ahLst/>
            <a:cxnLst/>
            <a:rect l="l" t="t" r="r" b="b"/>
            <a:pathLst>
              <a:path w="1906904" h="228600">
                <a:moveTo>
                  <a:pt x="1867594" y="0"/>
                </a:moveTo>
                <a:lnTo>
                  <a:pt x="38794" y="0"/>
                </a:lnTo>
                <a:lnTo>
                  <a:pt x="12931" y="39291"/>
                </a:lnTo>
                <a:lnTo>
                  <a:pt x="0" y="88225"/>
                </a:lnTo>
                <a:lnTo>
                  <a:pt x="0" y="140372"/>
                </a:lnTo>
                <a:lnTo>
                  <a:pt x="12931" y="189304"/>
                </a:lnTo>
                <a:lnTo>
                  <a:pt x="38794" y="228596"/>
                </a:lnTo>
                <a:lnTo>
                  <a:pt x="1867594" y="228596"/>
                </a:lnTo>
                <a:lnTo>
                  <a:pt x="1893457" y="189304"/>
                </a:lnTo>
                <a:lnTo>
                  <a:pt x="1906388" y="140372"/>
                </a:lnTo>
                <a:lnTo>
                  <a:pt x="1906388" y="88225"/>
                </a:lnTo>
                <a:lnTo>
                  <a:pt x="1893457" y="39291"/>
                </a:lnTo>
                <a:lnTo>
                  <a:pt x="1867594" y="0"/>
                </a:lnTo>
                <a:close/>
              </a:path>
            </a:pathLst>
          </a:custGeom>
          <a:solidFill>
            <a:srgbClr val="FFD100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23180" y="5580813"/>
            <a:ext cx="1212215" cy="228600"/>
          </a:xfrm>
          <a:custGeom>
            <a:avLst/>
            <a:gdLst/>
            <a:ahLst/>
            <a:cxnLst/>
            <a:rect l="l" t="t" r="r" b="b"/>
            <a:pathLst>
              <a:path w="1212214" h="228600">
                <a:moveTo>
                  <a:pt x="1173235" y="0"/>
                </a:moveTo>
                <a:lnTo>
                  <a:pt x="38794" y="0"/>
                </a:lnTo>
                <a:lnTo>
                  <a:pt x="12931" y="39291"/>
                </a:lnTo>
                <a:lnTo>
                  <a:pt x="0" y="88225"/>
                </a:lnTo>
                <a:lnTo>
                  <a:pt x="0" y="140372"/>
                </a:lnTo>
                <a:lnTo>
                  <a:pt x="12931" y="189304"/>
                </a:lnTo>
                <a:lnTo>
                  <a:pt x="38794" y="228596"/>
                </a:lnTo>
                <a:lnTo>
                  <a:pt x="1173235" y="228596"/>
                </a:lnTo>
                <a:lnTo>
                  <a:pt x="1199098" y="189304"/>
                </a:lnTo>
                <a:lnTo>
                  <a:pt x="1212029" y="140372"/>
                </a:lnTo>
                <a:lnTo>
                  <a:pt x="1212029" y="88225"/>
                </a:lnTo>
                <a:lnTo>
                  <a:pt x="1199098" y="39291"/>
                </a:lnTo>
                <a:lnTo>
                  <a:pt x="1173235" y="0"/>
                </a:lnTo>
                <a:close/>
              </a:path>
            </a:pathLst>
          </a:custGeom>
          <a:solidFill>
            <a:srgbClr val="FFD100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1080770"/>
          </a:xfrm>
          <a:custGeom>
            <a:avLst/>
            <a:gdLst/>
            <a:ahLst/>
            <a:cxnLst/>
            <a:rect l="l" t="t" r="r" b="b"/>
            <a:pathLst>
              <a:path w="12192000" h="1080770">
                <a:moveTo>
                  <a:pt x="0" y="1080515"/>
                </a:moveTo>
                <a:lnTo>
                  <a:pt x="12192000" y="1080515"/>
                </a:lnTo>
                <a:lnTo>
                  <a:pt x="12192000" y="0"/>
                </a:lnTo>
                <a:lnTo>
                  <a:pt x="0" y="0"/>
                </a:lnTo>
                <a:lnTo>
                  <a:pt x="0" y="1080515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643121" y="0"/>
            <a:ext cx="6097270" cy="953769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2700" marR="5080" indent="30480">
              <a:lnSpc>
                <a:spcPts val="3460"/>
              </a:lnSpc>
              <a:spcBef>
                <a:spcPts val="535"/>
              </a:spcBef>
            </a:pPr>
            <a:r>
              <a:rPr sz="3200" b="1" spc="-5" dirty="0">
                <a:solidFill>
                  <a:srgbClr val="FFFFFF"/>
                </a:solidFill>
                <a:latin typeface="游ゴシック"/>
                <a:cs typeface="游ゴシック"/>
              </a:rPr>
              <a:t>2</a:t>
            </a:r>
            <a:r>
              <a:rPr sz="3200" b="1" spc="-10" dirty="0">
                <a:solidFill>
                  <a:srgbClr val="FFFFFF"/>
                </a:solidFill>
                <a:latin typeface="游ゴシック"/>
                <a:cs typeface="游ゴシック"/>
              </a:rPr>
              <a:t>.</a:t>
            </a:r>
            <a:r>
              <a:rPr sz="3200" b="1" dirty="0">
                <a:solidFill>
                  <a:srgbClr val="FFFFFF"/>
                </a:solidFill>
                <a:latin typeface="游ゴシック"/>
                <a:cs typeface="游ゴシック"/>
              </a:rPr>
              <a:t>進化したマーケティン</a:t>
            </a:r>
            <a:r>
              <a:rPr sz="3200" b="1" spc="-15" dirty="0">
                <a:solidFill>
                  <a:srgbClr val="FFFFFF"/>
                </a:solidFill>
                <a:latin typeface="游ゴシック"/>
                <a:cs typeface="游ゴシック"/>
              </a:rPr>
              <a:t>グ</a:t>
            </a:r>
            <a:r>
              <a:rPr sz="3200" b="1" dirty="0">
                <a:solidFill>
                  <a:srgbClr val="FFFFFF"/>
                </a:solidFill>
                <a:latin typeface="游ゴシック"/>
                <a:cs typeface="游ゴシック"/>
              </a:rPr>
              <a:t>による 施設稼働率と収益の向</a:t>
            </a:r>
            <a:r>
              <a:rPr sz="3200" b="1" spc="-15" dirty="0">
                <a:solidFill>
                  <a:srgbClr val="FFFFFF"/>
                </a:solidFill>
                <a:latin typeface="游ゴシック"/>
                <a:cs typeface="游ゴシック"/>
              </a:rPr>
              <a:t>上</a:t>
            </a:r>
            <a:r>
              <a:rPr sz="3200" b="1" dirty="0">
                <a:solidFill>
                  <a:srgbClr val="FFFFFF"/>
                </a:solidFill>
                <a:latin typeface="游ゴシック"/>
                <a:cs typeface="游ゴシック"/>
              </a:rPr>
              <a:t>①</a:t>
            </a:r>
            <a:endParaRPr sz="3200">
              <a:latin typeface="游ゴシック"/>
              <a:cs typeface="游ゴシック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0"/>
            <a:ext cx="2677795" cy="612775"/>
          </a:xfrm>
          <a:custGeom>
            <a:avLst/>
            <a:gdLst/>
            <a:ahLst/>
            <a:cxnLst/>
            <a:rect l="l" t="t" r="r" b="b"/>
            <a:pathLst>
              <a:path w="2677795" h="612775">
                <a:moveTo>
                  <a:pt x="0" y="612648"/>
                </a:moveTo>
                <a:lnTo>
                  <a:pt x="2677668" y="612648"/>
                </a:lnTo>
                <a:lnTo>
                  <a:pt x="2677668" y="0"/>
                </a:lnTo>
                <a:lnTo>
                  <a:pt x="0" y="0"/>
                </a:lnTo>
                <a:lnTo>
                  <a:pt x="0" y="612648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04647" y="0"/>
            <a:ext cx="246761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5" dirty="0"/>
              <a:t>Ⅲ</a:t>
            </a:r>
            <a:r>
              <a:rPr dirty="0"/>
              <a:t>新たな戦略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392074" y="1121790"/>
            <a:ext cx="11456035" cy="389127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2400"/>
              </a:lnSpc>
              <a:spcBef>
                <a:spcPts val="105"/>
              </a:spcBef>
            </a:pPr>
            <a:r>
              <a:rPr sz="2000" b="1" spc="5" dirty="0">
                <a:solidFill>
                  <a:srgbClr val="FF0000"/>
                </a:solidFill>
                <a:latin typeface="HG丸ｺﾞｼｯｸM-PRO"/>
                <a:cs typeface="HG丸ｺﾞｼｯｸM-PRO"/>
              </a:rPr>
              <a:t>【課題と展望</a:t>
            </a:r>
            <a:r>
              <a:rPr sz="2000" b="1" spc="-5" dirty="0">
                <a:solidFill>
                  <a:srgbClr val="FF0000"/>
                </a:solidFill>
                <a:latin typeface="HG丸ｺﾞｼｯｸM-PRO"/>
                <a:cs typeface="HG丸ｺﾞｼｯｸM-PRO"/>
              </a:rPr>
              <a:t>】</a:t>
            </a:r>
            <a:endParaRPr sz="2000" dirty="0">
              <a:latin typeface="HG丸ｺﾞｼｯｸM-PRO"/>
              <a:cs typeface="HG丸ｺﾞｼｯｸM-PRO"/>
            </a:endParaRPr>
          </a:p>
          <a:p>
            <a:pPr marL="241300" marR="5080" indent="227965" algn="just">
              <a:lnSpc>
                <a:spcPts val="2160"/>
              </a:lnSpc>
              <a:spcBef>
                <a:spcPts val="65"/>
              </a:spcBef>
            </a:pPr>
            <a:r>
              <a:rPr sz="1800" u="sng" spc="-45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HG丸ｺﾞｼｯｸM-PRO"/>
                <a:cs typeface="HG丸ｺﾞｼｯｸM-PRO"/>
              </a:rPr>
              <a:t>新型コロナ</a:t>
            </a:r>
            <a:r>
              <a:rPr sz="1800" dirty="0">
                <a:latin typeface="HG丸ｺﾞｼｯｸM-PRO"/>
                <a:cs typeface="HG丸ｺﾞｼｯｸM-PRO"/>
              </a:rPr>
              <a:t>により大きく落ち込んだ会議場への需要は、興行については、急速に回復しており、また、大型 会議や国際会議も徐々に回復傾向にある。他方、企業による展示や会議の需要は伸び悩んでおり、これら需要 の喚起やこれに代わる新規需要の開拓が急務になっている（Ⅱ-5参照）。</a:t>
            </a:r>
          </a:p>
          <a:p>
            <a:pPr marL="241300" marR="5080" indent="228600">
              <a:lnSpc>
                <a:spcPts val="2160"/>
              </a:lnSpc>
              <a:spcBef>
                <a:spcPts val="5"/>
              </a:spcBef>
            </a:pPr>
            <a:r>
              <a:rPr sz="1800" spc="-5" dirty="0">
                <a:latin typeface="HG丸ｺﾞｼｯｸM-PRO"/>
                <a:cs typeface="HG丸ｺﾞｼｯｸM-PRO"/>
              </a:rPr>
              <a:t>このため、これまで培ってきた学会やロイヤルカスタマー等とのネットワークを維持・強化するとともに、 </a:t>
            </a:r>
            <a:r>
              <a:rPr sz="1800" dirty="0">
                <a:latin typeface="HG丸ｺﾞｼｯｸM-PRO"/>
                <a:cs typeface="HG丸ｺﾞｼｯｸM-PRO"/>
              </a:rPr>
              <a:t>営業活動のデータを蓄積・分析し、ターゲットを絞った積極的な訪問営業を展開すること、そして潜在的な 利用者に対してホームページ等を通じて効果的な情報発信を行っていく。</a:t>
            </a:r>
          </a:p>
          <a:p>
            <a:pPr marL="469900">
              <a:lnSpc>
                <a:spcPts val="2090"/>
              </a:lnSpc>
            </a:pPr>
            <a:r>
              <a:rPr sz="1800" dirty="0">
                <a:latin typeface="HG丸ｺﾞｼｯｸM-PRO"/>
                <a:cs typeface="HG丸ｺﾞｼｯｸM-PRO"/>
              </a:rPr>
              <a:t>また、営業費用の増加に応じて利用者に適正な負担を求めるため、施設利用料金の見直しを行った。</a:t>
            </a: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250" dirty="0">
              <a:latin typeface="HG丸ｺﾞｼｯｸM-PRO"/>
              <a:cs typeface="HG丸ｺﾞｼｯｸM-PRO"/>
            </a:endParaRPr>
          </a:p>
          <a:p>
            <a:pPr marL="12700">
              <a:lnSpc>
                <a:spcPts val="2400"/>
              </a:lnSpc>
            </a:pPr>
            <a:r>
              <a:rPr sz="2000" b="1" dirty="0">
                <a:solidFill>
                  <a:srgbClr val="00AF50"/>
                </a:solidFill>
                <a:latin typeface="HG丸ｺﾞｼｯｸM-PRO"/>
                <a:cs typeface="HG丸ｺﾞｼｯｸM-PRO"/>
              </a:rPr>
              <a:t>【これまでの取組</a:t>
            </a:r>
            <a:r>
              <a:rPr sz="2000" b="1" spc="5" dirty="0">
                <a:solidFill>
                  <a:srgbClr val="00AF50"/>
                </a:solidFill>
                <a:latin typeface="HG丸ｺﾞｼｯｸM-PRO"/>
                <a:cs typeface="HG丸ｺﾞｼｯｸM-PRO"/>
              </a:rPr>
              <a:t>み</a:t>
            </a:r>
            <a:r>
              <a:rPr sz="2000" b="1" spc="-5" dirty="0">
                <a:solidFill>
                  <a:srgbClr val="00AF50"/>
                </a:solidFill>
                <a:latin typeface="HG丸ｺﾞｼｯｸM-PRO"/>
                <a:cs typeface="HG丸ｺﾞｼｯｸM-PRO"/>
              </a:rPr>
              <a:t>】</a:t>
            </a:r>
            <a:endParaRPr sz="2000" dirty="0">
              <a:latin typeface="HG丸ｺﾞｼｯｸM-PRO"/>
              <a:cs typeface="HG丸ｺﾞｼｯｸM-PRO"/>
            </a:endParaRPr>
          </a:p>
          <a:p>
            <a:pPr marL="242570">
              <a:lnSpc>
                <a:spcPts val="2160"/>
              </a:lnSpc>
            </a:pPr>
            <a:r>
              <a:rPr sz="1800" dirty="0">
                <a:latin typeface="HG丸ｺﾞｼｯｸM-PRO"/>
                <a:cs typeface="HG丸ｺﾞｼｯｸM-PRO"/>
              </a:rPr>
              <a:t>①ロイヤルカスタマー等への訪問営業の励行</a:t>
            </a:r>
          </a:p>
          <a:p>
            <a:pPr marL="241300">
              <a:lnSpc>
                <a:spcPct val="100000"/>
              </a:lnSpc>
              <a:tabLst>
                <a:tab pos="4813300" algn="l"/>
              </a:tabLst>
            </a:pPr>
            <a:r>
              <a:rPr sz="1800" dirty="0">
                <a:latin typeface="HG丸ｺﾞｼｯｸM-PRO"/>
                <a:cs typeface="HG丸ｺﾞｼｯｸM-PRO"/>
              </a:rPr>
              <a:t>②月曜日及び８月の閑散期割引料金導入	等</a:t>
            </a: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650" dirty="0">
              <a:latin typeface="HG丸ｺﾞｼｯｸM-PRO"/>
              <a:cs typeface="HG丸ｺﾞｼｯｸM-PRO"/>
            </a:endParaRPr>
          </a:p>
          <a:p>
            <a:pPr marL="12700">
              <a:lnSpc>
                <a:spcPct val="100000"/>
              </a:lnSpc>
            </a:pPr>
            <a:r>
              <a:rPr sz="2000" b="1" spc="5" dirty="0">
                <a:solidFill>
                  <a:srgbClr val="006FC0"/>
                </a:solidFill>
                <a:latin typeface="HG丸ｺﾞｼｯｸM-PRO"/>
                <a:cs typeface="HG丸ｺﾞｼｯｸM-PRO"/>
              </a:rPr>
              <a:t>【数値目標</a:t>
            </a:r>
            <a:r>
              <a:rPr sz="2000" b="1" spc="-5" dirty="0">
                <a:solidFill>
                  <a:srgbClr val="006FC0"/>
                </a:solidFill>
                <a:latin typeface="HG丸ｺﾞｼｯｸM-PRO"/>
                <a:cs typeface="HG丸ｺﾞｼｯｸM-PRO"/>
              </a:rPr>
              <a:t>】</a:t>
            </a:r>
            <a:endParaRPr sz="2000" dirty="0">
              <a:latin typeface="HG丸ｺﾞｼｯｸM-PRO"/>
              <a:cs typeface="HG丸ｺﾞｼｯｸM-PRO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830224" y="5031494"/>
          <a:ext cx="5127624" cy="77783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820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36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19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6397">
                <a:tc>
                  <a:txBody>
                    <a:bodyPr/>
                    <a:lstStyle/>
                    <a:p>
                      <a:pPr marL="31750">
                        <a:lnSpc>
                          <a:spcPts val="1910"/>
                        </a:lnSpc>
                      </a:pPr>
                      <a:r>
                        <a:rPr sz="1800" spc="-10" dirty="0">
                          <a:latin typeface="HG丸ｺﾞｼｯｸM-PRO"/>
                          <a:cs typeface="HG丸ｺﾞｼｯｸM-PRO"/>
                        </a:rPr>
                        <a:t>2028</a:t>
                      </a:r>
                      <a:r>
                        <a:rPr sz="1800" dirty="0">
                          <a:latin typeface="HG丸ｺﾞｼｯｸM-PRO"/>
                          <a:cs typeface="HG丸ｺﾞｼｯｸM-PRO"/>
                        </a:rPr>
                        <a:t>年度</a:t>
                      </a:r>
                      <a:endParaRPr sz="18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5570">
                        <a:lnSpc>
                          <a:spcPts val="1910"/>
                        </a:lnSpc>
                      </a:pPr>
                      <a:r>
                        <a:rPr sz="1800" spc="-5" dirty="0">
                          <a:latin typeface="HG丸ｺﾞｼｯｸM-PRO"/>
                          <a:cs typeface="HG丸ｺﾞｼｯｸM-PRO"/>
                        </a:rPr>
                        <a:t>事業売上</a:t>
                      </a:r>
                      <a:endParaRPr sz="1800">
                        <a:latin typeface="HG丸ｺﾞｼｯｸM-PRO"/>
                        <a:cs typeface="HG丸ｺﾞｼｯｸM-PRO"/>
                      </a:endParaRPr>
                    </a:p>
                    <a:p>
                      <a:pPr marL="121285">
                        <a:lnSpc>
                          <a:spcPts val="2135"/>
                        </a:lnSpc>
                      </a:pPr>
                      <a:r>
                        <a:rPr sz="1800" dirty="0">
                          <a:latin typeface="HG丸ｺﾞｼｯｸM-PRO"/>
                          <a:cs typeface="HG丸ｺﾞｼｯｸM-PRO"/>
                        </a:rPr>
                        <a:t>営業利益</a:t>
                      </a:r>
                      <a:endParaRPr sz="18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ts val="1910"/>
                        </a:lnSpc>
                      </a:pPr>
                      <a:r>
                        <a:rPr sz="1800" spc="-5" dirty="0">
                          <a:latin typeface="HG丸ｺﾞｼｯｸM-PRO"/>
                          <a:cs typeface="HG丸ｺﾞｼｯｸM-PRO"/>
                        </a:rPr>
                        <a:t>2</a:t>
                      </a:r>
                      <a:r>
                        <a:rPr sz="1800" spc="-10" dirty="0">
                          <a:latin typeface="HG丸ｺﾞｼｯｸM-PRO"/>
                          <a:cs typeface="HG丸ｺﾞｼｯｸM-PRO"/>
                        </a:rPr>
                        <a:t>,</a:t>
                      </a:r>
                      <a:r>
                        <a:rPr sz="1800" spc="-5" dirty="0">
                          <a:latin typeface="HG丸ｺﾞｼｯｸM-PRO"/>
                          <a:cs typeface="HG丸ｺﾞｼｯｸM-PRO"/>
                        </a:rPr>
                        <a:t>0</a:t>
                      </a:r>
                      <a:r>
                        <a:rPr sz="1800" spc="-15" dirty="0">
                          <a:latin typeface="HG丸ｺﾞｼｯｸM-PRO"/>
                          <a:cs typeface="HG丸ｺﾞｼｯｸM-PRO"/>
                        </a:rPr>
                        <a:t>4</a:t>
                      </a:r>
                      <a:r>
                        <a:rPr sz="1800" spc="-5" dirty="0">
                          <a:latin typeface="HG丸ｺﾞｼｯｸM-PRO"/>
                          <a:cs typeface="HG丸ｺﾞｼｯｸM-PRO"/>
                        </a:rPr>
                        <a:t>0百万円</a:t>
                      </a:r>
                      <a:endParaRPr sz="1800">
                        <a:latin typeface="HG丸ｺﾞｼｯｸM-PRO"/>
                        <a:cs typeface="HG丸ｺﾞｼｯｸM-PRO"/>
                      </a:endParaRPr>
                    </a:p>
                    <a:p>
                      <a:pPr marR="24130" algn="r">
                        <a:lnSpc>
                          <a:spcPts val="2135"/>
                        </a:lnSpc>
                      </a:pPr>
                      <a:r>
                        <a:rPr sz="1800" spc="-5" dirty="0">
                          <a:latin typeface="HG丸ｺﾞｼｯｸM-PRO"/>
                          <a:cs typeface="HG丸ｺﾞｼｯｸM-PRO"/>
                        </a:rPr>
                        <a:t>37</a:t>
                      </a:r>
                      <a:r>
                        <a:rPr sz="1800" dirty="0">
                          <a:latin typeface="HG丸ｺﾞｼｯｸM-PRO"/>
                          <a:cs typeface="HG丸ｺﾞｼｯｸM-PRO"/>
                        </a:rPr>
                        <a:t>百万円</a:t>
                      </a:r>
                      <a:endParaRPr sz="18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1434">
                <a:tc>
                  <a:txBody>
                    <a:bodyPr/>
                    <a:lstStyle/>
                    <a:p>
                      <a:pPr marL="31750">
                        <a:lnSpc>
                          <a:spcPts val="1880"/>
                        </a:lnSpc>
                      </a:pPr>
                      <a:r>
                        <a:rPr sz="1800" spc="-5" dirty="0">
                          <a:latin typeface="HG丸ｺﾞｼｯｸM-PRO"/>
                          <a:cs typeface="HG丸ｺﾞｼｯｸM-PRO"/>
                        </a:rPr>
                        <a:t>2028</a:t>
                      </a:r>
                      <a:r>
                        <a:rPr sz="1800" dirty="0">
                          <a:latin typeface="HG丸ｺﾞｼｯｸM-PRO"/>
                          <a:cs typeface="HG丸ｺﾞｼｯｸM-PRO"/>
                        </a:rPr>
                        <a:t>年度</a:t>
                      </a:r>
                      <a:endParaRPr sz="18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5570">
                        <a:lnSpc>
                          <a:spcPts val="1880"/>
                        </a:lnSpc>
                      </a:pPr>
                      <a:r>
                        <a:rPr sz="1800" dirty="0">
                          <a:latin typeface="HG丸ｺﾞｼｯｸM-PRO"/>
                          <a:cs typeface="HG丸ｺﾞｼｯｸM-PRO"/>
                        </a:rPr>
                        <a:t>主要三施設稼働率</a:t>
                      </a:r>
                      <a:endParaRPr sz="18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880"/>
                        </a:lnSpc>
                      </a:pPr>
                      <a:r>
                        <a:rPr sz="1800" spc="-5" dirty="0">
                          <a:latin typeface="HG丸ｺﾞｼｯｸM-PRO"/>
                          <a:cs typeface="HG丸ｺﾞｼｯｸM-PRO"/>
                        </a:rPr>
                        <a:t>87.5％</a:t>
                      </a:r>
                      <a:endParaRPr sz="1800" dirty="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object 11"/>
          <p:cNvSpPr/>
          <p:nvPr/>
        </p:nvSpPr>
        <p:spPr>
          <a:xfrm>
            <a:off x="8010143" y="3768852"/>
            <a:ext cx="3038855" cy="22799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8090661" y="6108293"/>
            <a:ext cx="301307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游ゴシック"/>
                <a:cs typeface="游ゴシック"/>
              </a:rPr>
              <a:t>大阪大学シンポジウム</a:t>
            </a:r>
            <a:r>
              <a:rPr sz="1400" spc="-10" dirty="0">
                <a:latin typeface="游ゴシック"/>
                <a:cs typeface="游ゴシック"/>
              </a:rPr>
              <a:t>（2023</a:t>
            </a:r>
            <a:r>
              <a:rPr sz="1400" spc="-15" dirty="0">
                <a:latin typeface="游ゴシック"/>
                <a:cs typeface="游ゴシック"/>
              </a:rPr>
              <a:t>年</a:t>
            </a:r>
            <a:r>
              <a:rPr sz="1400" spc="-5" dirty="0">
                <a:latin typeface="游ゴシック"/>
                <a:cs typeface="游ゴシック"/>
              </a:rPr>
              <a:t>1</a:t>
            </a:r>
            <a:r>
              <a:rPr sz="1400" dirty="0">
                <a:latin typeface="游ゴシック"/>
                <a:cs typeface="游ゴシック"/>
              </a:rPr>
              <a:t>月）</a:t>
            </a:r>
            <a:endParaRPr sz="1400">
              <a:latin typeface="游ゴシック"/>
              <a:cs typeface="游ゴシック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2005"/>
              </a:lnSpc>
            </a:pPr>
            <a:fld id="{81D60167-4931-47E6-BA6A-407CBD079E47}" type="slidenum">
              <a:rPr dirty="0"/>
              <a:t>1</a:t>
            </a:fld>
            <a:endParaRPr dirty="0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D53688BC-0045-48EE-B181-A86C5C01A64F}"/>
              </a:ext>
            </a:extLst>
          </p:cNvPr>
          <p:cNvSpPr/>
          <p:nvPr/>
        </p:nvSpPr>
        <p:spPr>
          <a:xfrm>
            <a:off x="10472347" y="220480"/>
            <a:ext cx="1468211" cy="52659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別紙３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88764" y="4184783"/>
            <a:ext cx="1082675" cy="203200"/>
          </a:xfrm>
          <a:custGeom>
            <a:avLst/>
            <a:gdLst/>
            <a:ahLst/>
            <a:cxnLst/>
            <a:rect l="l" t="t" r="r" b="b"/>
            <a:pathLst>
              <a:path w="1082675" h="203200">
                <a:moveTo>
                  <a:pt x="1047857" y="0"/>
                </a:moveTo>
                <a:lnTo>
                  <a:pt x="34397" y="0"/>
                </a:lnTo>
                <a:lnTo>
                  <a:pt x="11465" y="34838"/>
                </a:lnTo>
                <a:lnTo>
                  <a:pt x="0" y="78225"/>
                </a:lnTo>
                <a:lnTo>
                  <a:pt x="0" y="124462"/>
                </a:lnTo>
                <a:lnTo>
                  <a:pt x="11465" y="167849"/>
                </a:lnTo>
                <a:lnTo>
                  <a:pt x="34397" y="202688"/>
                </a:lnTo>
                <a:lnTo>
                  <a:pt x="1047857" y="202688"/>
                </a:lnTo>
                <a:lnTo>
                  <a:pt x="1070789" y="167849"/>
                </a:lnTo>
                <a:lnTo>
                  <a:pt x="1082255" y="124462"/>
                </a:lnTo>
                <a:lnTo>
                  <a:pt x="1082255" y="78225"/>
                </a:lnTo>
                <a:lnTo>
                  <a:pt x="1070789" y="34838"/>
                </a:lnTo>
                <a:lnTo>
                  <a:pt x="1047857" y="0"/>
                </a:lnTo>
                <a:close/>
              </a:path>
            </a:pathLst>
          </a:custGeom>
          <a:solidFill>
            <a:srgbClr val="FFD100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596265"/>
          </a:xfrm>
          <a:custGeom>
            <a:avLst/>
            <a:gdLst/>
            <a:ahLst/>
            <a:cxnLst/>
            <a:rect l="l" t="t" r="r" b="b"/>
            <a:pathLst>
              <a:path w="12192000" h="596265">
                <a:moveTo>
                  <a:pt x="0" y="595884"/>
                </a:moveTo>
                <a:lnTo>
                  <a:pt x="12192000" y="595884"/>
                </a:lnTo>
                <a:lnTo>
                  <a:pt x="12192000" y="0"/>
                </a:lnTo>
                <a:lnTo>
                  <a:pt x="0" y="0"/>
                </a:lnTo>
                <a:lnTo>
                  <a:pt x="0" y="595884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105"/>
              </a:spcBef>
            </a:pPr>
            <a:r>
              <a:rPr dirty="0"/>
              <a:t>Ⅵ数値目標</a:t>
            </a:r>
            <a:r>
              <a:rPr spc="-5" dirty="0"/>
              <a:t>（KGI/KPI)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2005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325932" y="902969"/>
          <a:ext cx="11532868" cy="28385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8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85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0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8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671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639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6329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6647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04164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2381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区分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指標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38760" marR="128905" indent="-100965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年度 ／単 位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6159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DEBF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53086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800" spc="-5" dirty="0">
                          <a:latin typeface="HG丸ｺﾞｼｯｸM-PRO"/>
                          <a:cs typeface="HG丸ｺﾞｼｯｸM-PRO"/>
                        </a:rPr>
                        <a:t>2023</a:t>
                      </a:r>
                      <a:r>
                        <a:rPr sz="1800" spc="-7" baseline="9259" dirty="0">
                          <a:latin typeface="HG丸ｺﾞｼｯｸM-PRO"/>
                          <a:cs typeface="HG丸ｺﾞｼｯｸM-PRO"/>
                        </a:rPr>
                        <a:t>*2</a:t>
                      </a:r>
                      <a:endParaRPr sz="1800" baseline="9259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18161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2024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18161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2025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18161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2026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18161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2027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DEBF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6267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800" spc="-5" dirty="0">
                          <a:latin typeface="HG丸ｺﾞｼｯｸM-PRO"/>
                          <a:cs typeface="HG丸ｺﾞｼｯｸM-PRO"/>
                        </a:rPr>
                        <a:t>2028</a:t>
                      </a:r>
                      <a:endParaRPr sz="18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318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159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前中計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marL="28003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見込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marL="1790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前中計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317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marL="1790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新中計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317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9532"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国際会議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開催件数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件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70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47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60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70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70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70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70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73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291">
                <a:tc rowSpan="2"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sz="1600" spc="-10" dirty="0">
                          <a:latin typeface="HG丸ｺﾞｼｯｸM-PRO"/>
                          <a:cs typeface="HG丸ｺﾞｼｯｸM-PRO"/>
                        </a:rPr>
                        <a:t>営業成績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1778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売上（施</a:t>
                      </a:r>
                      <a:r>
                        <a:rPr sz="1600" spc="-10" dirty="0">
                          <a:latin typeface="HG丸ｺﾞｼｯｸM-PRO"/>
                          <a:cs typeface="HG丸ｺﾞｼｯｸM-PRO"/>
                        </a:rPr>
                        <a:t>設</a:t>
                      </a: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+</a:t>
                      </a:r>
                      <a:r>
                        <a:rPr sz="1800" baseline="6944" dirty="0">
                          <a:latin typeface="HG丸ｺﾞｼｯｸM-PRO"/>
                          <a:cs typeface="HG丸ｺﾞｼｯｸM-PRO"/>
                        </a:rPr>
                        <a:t>サービス</a:t>
                      </a: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）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5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百万円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5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" algn="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2</a:t>
                      </a: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,</a:t>
                      </a: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1</a:t>
                      </a: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5</a:t>
                      </a: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7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5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" algn="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1</a:t>
                      </a: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,</a:t>
                      </a: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2</a:t>
                      </a: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0</a:t>
                      </a: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0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5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" algn="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1</a:t>
                      </a: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,</a:t>
                      </a: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7</a:t>
                      </a: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7</a:t>
                      </a: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2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5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" algn="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1</a:t>
                      </a: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,</a:t>
                      </a: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9</a:t>
                      </a: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6</a:t>
                      </a: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1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5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2,000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5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2</a:t>
                      </a: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,</a:t>
                      </a: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0</a:t>
                      </a: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2</a:t>
                      </a: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0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5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2</a:t>
                      </a: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,</a:t>
                      </a: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1</a:t>
                      </a: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5</a:t>
                      </a: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7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5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2</a:t>
                      </a: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,</a:t>
                      </a: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0</a:t>
                      </a: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4</a:t>
                      </a: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0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5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16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778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spc="-10" dirty="0">
                          <a:latin typeface="HG丸ｺﾞｼｯｸM-PRO"/>
                          <a:cs typeface="HG丸ｺﾞｼｯｸM-PRO"/>
                        </a:rPr>
                        <a:t>営業利益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5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百万円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5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51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5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△</a:t>
                      </a:r>
                      <a:r>
                        <a:rPr sz="1600" spc="-85" dirty="0">
                          <a:latin typeface="HG丸ｺﾞｼｯｸM-PRO"/>
                          <a:cs typeface="HG丸ｺﾞｼｯｸM-PRO"/>
                        </a:rPr>
                        <a:t> </a:t>
                      </a: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745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5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△</a:t>
                      </a:r>
                      <a:r>
                        <a:rPr sz="1600" spc="-85" dirty="0">
                          <a:latin typeface="HG丸ｺﾞｼｯｸM-PRO"/>
                          <a:cs typeface="HG丸ｺﾞｼｯｸM-PRO"/>
                        </a:rPr>
                        <a:t> </a:t>
                      </a: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127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5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△</a:t>
                      </a:r>
                      <a:r>
                        <a:rPr sz="1600" spc="-85" dirty="0">
                          <a:latin typeface="HG丸ｺﾞｼｯｸM-PRO"/>
                          <a:cs typeface="HG丸ｺﾞｼｯｸM-PRO"/>
                        </a:rPr>
                        <a:t> </a:t>
                      </a: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21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5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8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5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27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5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51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5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37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5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165"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稼働率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主要三施設稼働率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％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" algn="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8</a:t>
                      </a: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7</a:t>
                      </a: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.3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" algn="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6</a:t>
                      </a: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8</a:t>
                      </a: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.4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" algn="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8</a:t>
                      </a: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3</a:t>
                      </a: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.1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35" algn="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89.5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8</a:t>
                      </a: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5</a:t>
                      </a: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.8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8</a:t>
                      </a: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6</a:t>
                      </a: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.6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8</a:t>
                      </a: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7</a:t>
                      </a: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.3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8</a:t>
                      </a: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7</a:t>
                      </a: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.5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695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  <a:p>
                      <a:pPr marL="8890">
                        <a:lnSpc>
                          <a:spcPct val="100000"/>
                        </a:lnSpc>
                      </a:pPr>
                      <a:r>
                        <a:rPr sz="1600" spc="-10" dirty="0">
                          <a:latin typeface="HG丸ｺﾞｼｯｸM-PRO"/>
                          <a:cs typeface="HG丸ｺﾞｼｯｸM-PRO"/>
                        </a:rPr>
                        <a:t>CS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お客様満足度（再利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  <a:p>
                      <a:pPr marL="9525">
                        <a:lnSpc>
                          <a:spcPts val="1889"/>
                        </a:lnSpc>
                      </a:pPr>
                      <a:r>
                        <a:rPr sz="1600" spc="-10" dirty="0">
                          <a:latin typeface="HG丸ｺﾞｼｯｸM-PRO"/>
                          <a:cs typeface="HG丸ｺﾞｼｯｸM-PRO"/>
                        </a:rPr>
                        <a:t>用の意向）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％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1219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" algn="r"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98</a:t>
                      </a: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.</a:t>
                      </a: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0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1219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98</a:t>
                      </a: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.</a:t>
                      </a: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0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1219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98</a:t>
                      </a: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.</a:t>
                      </a: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0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1219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98.0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1219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98</a:t>
                      </a: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.</a:t>
                      </a: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0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1219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98</a:t>
                      </a: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.</a:t>
                      </a: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0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1219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98</a:t>
                      </a: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.</a:t>
                      </a: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0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1219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98</a:t>
                      </a: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.</a:t>
                      </a: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0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1219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635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お客様の声取得</a:t>
                      </a:r>
                      <a:r>
                        <a:rPr sz="1600" spc="-10" dirty="0">
                          <a:latin typeface="HG丸ｺﾞｼｯｸM-PRO"/>
                          <a:cs typeface="HG丸ｺﾞｼｯｸM-PRO"/>
                        </a:rPr>
                        <a:t>率</a:t>
                      </a:r>
                      <a:r>
                        <a:rPr sz="1800" baseline="6944" dirty="0">
                          <a:latin typeface="HG丸ｺﾞｼｯｸM-PRO"/>
                          <a:cs typeface="HG丸ｺﾞｼｯｸM-PRO"/>
                        </a:rPr>
                        <a:t>*1</a:t>
                      </a:r>
                      <a:endParaRPr sz="1800" baseline="6944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317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3D5"/>
                    </a:solidFill>
                  </a:tcPr>
                </a:tc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％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317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3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新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317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3D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―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317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3D5"/>
                    </a:solidFill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90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317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3D5"/>
                    </a:solidFill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90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317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3D5"/>
                    </a:solidFill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90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317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3D5"/>
                    </a:solidFill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90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317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3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―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317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3D5"/>
                    </a:solidFill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90</a:t>
                      </a:r>
                    </a:p>
                  </a:txBody>
                  <a:tcPr marL="0" marR="0" marT="317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3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329107" y="3822191"/>
          <a:ext cx="11532870" cy="9124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8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85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3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04164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2250">
                        <a:latin typeface="Times New Roman"/>
                        <a:cs typeface="Times New Roman"/>
                      </a:endParaRPr>
                    </a:p>
                    <a:p>
                      <a:pPr marL="8890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参考値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国際会</a:t>
                      </a:r>
                      <a:r>
                        <a:rPr sz="1600" spc="-10" dirty="0">
                          <a:latin typeface="HG丸ｺﾞｼｯｸM-PRO"/>
                          <a:cs typeface="HG丸ｺﾞｼｯｸM-PRO"/>
                        </a:rPr>
                        <a:t>議</a:t>
                      </a: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成約件数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件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50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54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55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55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55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55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55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55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16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全館稼働率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%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―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1200" dirty="0">
                          <a:latin typeface="HG丸ｺﾞｼｯｸM-PRO"/>
                          <a:cs typeface="HG丸ｺﾞｼｯｸM-PRO"/>
                        </a:rPr>
                        <a:t>―</a:t>
                      </a:r>
                      <a:endParaRPr sz="12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596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" algn="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7</a:t>
                      </a: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2</a:t>
                      </a: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.3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35" algn="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75.5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7</a:t>
                      </a: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2</a:t>
                      </a: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.4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7</a:t>
                      </a: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3</a:t>
                      </a: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.0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―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7</a:t>
                      </a: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3</a:t>
                      </a: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.8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16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spc="-10" dirty="0">
                          <a:latin typeface="HG丸ｺﾞｼｯｸM-PRO"/>
                          <a:cs typeface="HG丸ｺﾞｼｯｸM-PRO"/>
                        </a:rPr>
                        <a:t>全館利用単位稼働率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％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" algn="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41</a:t>
                      </a: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.</a:t>
                      </a: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7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36</a:t>
                      </a: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.</a:t>
                      </a: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2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40</a:t>
                      </a: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.</a:t>
                      </a: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9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42.8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41</a:t>
                      </a: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.</a:t>
                      </a: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0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41</a:t>
                      </a: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.</a:t>
                      </a: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3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41</a:t>
                      </a: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.</a:t>
                      </a: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7</a:t>
                      </a:r>
                      <a:endParaRPr sz="16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spc="-5" dirty="0">
                          <a:latin typeface="HG丸ｺﾞｼｯｸM-PRO"/>
                          <a:cs typeface="HG丸ｺﾞｼｯｸM-PRO"/>
                        </a:rPr>
                        <a:t>41</a:t>
                      </a:r>
                      <a:r>
                        <a:rPr sz="1600" spc="5" dirty="0">
                          <a:latin typeface="HG丸ｺﾞｼｯｸM-PRO"/>
                          <a:cs typeface="HG丸ｺﾞｼｯｸM-PRO"/>
                        </a:rPr>
                        <a:t>.</a:t>
                      </a:r>
                      <a:r>
                        <a:rPr sz="1600" dirty="0">
                          <a:latin typeface="HG丸ｺﾞｼｯｸM-PRO"/>
                          <a:cs typeface="HG丸ｺﾞｼｯｸM-PRO"/>
                        </a:rPr>
                        <a:t>8</a:t>
                      </a: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982268" y="4922037"/>
            <a:ext cx="9311005" cy="115697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575"/>
              </a:spcBef>
            </a:pPr>
            <a:r>
              <a:rPr sz="1800" baseline="6944" dirty="0">
                <a:latin typeface="游ゴシック"/>
                <a:cs typeface="游ゴシック"/>
              </a:rPr>
              <a:t>*1</a:t>
            </a:r>
            <a:r>
              <a:rPr sz="1800" spc="-300" baseline="6944" dirty="0">
                <a:latin typeface="游ゴシック"/>
                <a:cs typeface="游ゴシック"/>
              </a:rPr>
              <a:t> </a:t>
            </a:r>
            <a:r>
              <a:rPr sz="1600" spc="-5" dirty="0">
                <a:latin typeface="HG丸ｺﾞｼｯｸM-PRO"/>
                <a:cs typeface="HG丸ｺﾞｼｯｸM-PRO"/>
              </a:rPr>
              <a:t>お客様の声取得率は、催事終了後</a:t>
            </a:r>
            <a:r>
              <a:rPr sz="1600" spc="5" dirty="0">
                <a:latin typeface="HG丸ｺﾞｼｯｸM-PRO"/>
                <a:cs typeface="HG丸ｺﾞｼｯｸM-PRO"/>
              </a:rPr>
              <a:t>、</a:t>
            </a:r>
            <a:r>
              <a:rPr sz="1600" spc="-5" dirty="0">
                <a:latin typeface="HG丸ｺﾞｼｯｸM-PRO"/>
                <a:cs typeface="HG丸ｺﾞｼｯｸM-PRO"/>
              </a:rPr>
              <a:t>直接</a:t>
            </a:r>
            <a:r>
              <a:rPr sz="1600" spc="5" dirty="0">
                <a:latin typeface="HG丸ｺﾞｼｯｸM-PRO"/>
                <a:cs typeface="HG丸ｺﾞｼｯｸM-PRO"/>
              </a:rPr>
              <a:t>主</a:t>
            </a:r>
            <a:r>
              <a:rPr sz="1600" spc="-5" dirty="0">
                <a:latin typeface="HG丸ｺﾞｼｯｸM-PRO"/>
                <a:cs typeface="HG丸ｺﾞｼｯｸM-PRO"/>
              </a:rPr>
              <a:t>催者</a:t>
            </a:r>
            <a:r>
              <a:rPr sz="1600" spc="5" dirty="0">
                <a:latin typeface="HG丸ｺﾞｼｯｸM-PRO"/>
                <a:cs typeface="HG丸ｺﾞｼｯｸM-PRO"/>
              </a:rPr>
              <a:t>に</a:t>
            </a:r>
            <a:r>
              <a:rPr sz="1600" spc="-5" dirty="0">
                <a:latin typeface="HG丸ｺﾞｼｯｸM-PRO"/>
                <a:cs typeface="HG丸ｺﾞｼｯｸM-PRO"/>
              </a:rPr>
              <a:t>ヒヤ</a:t>
            </a:r>
            <a:r>
              <a:rPr sz="1600" spc="5" dirty="0">
                <a:latin typeface="HG丸ｺﾞｼｯｸM-PRO"/>
                <a:cs typeface="HG丸ｺﾞｼｯｸM-PRO"/>
              </a:rPr>
              <a:t>リ</a:t>
            </a:r>
            <a:r>
              <a:rPr sz="1600" spc="-5" dirty="0">
                <a:latin typeface="HG丸ｺﾞｼｯｸM-PRO"/>
                <a:cs typeface="HG丸ｺﾞｼｯｸM-PRO"/>
              </a:rPr>
              <a:t>ング</a:t>
            </a:r>
            <a:r>
              <a:rPr sz="1600" spc="5" dirty="0">
                <a:latin typeface="HG丸ｺﾞｼｯｸM-PRO"/>
                <a:cs typeface="HG丸ｺﾞｼｯｸM-PRO"/>
              </a:rPr>
              <a:t>し</a:t>
            </a:r>
            <a:r>
              <a:rPr sz="1600" spc="-5" dirty="0">
                <a:latin typeface="HG丸ｺﾞｼｯｸM-PRO"/>
                <a:cs typeface="HG丸ｺﾞｼｯｸM-PRO"/>
              </a:rPr>
              <a:t>た件</a:t>
            </a:r>
            <a:r>
              <a:rPr sz="1600" spc="5" dirty="0">
                <a:latin typeface="HG丸ｺﾞｼｯｸM-PRO"/>
                <a:cs typeface="HG丸ｺﾞｼｯｸM-PRO"/>
              </a:rPr>
              <a:t>数</a:t>
            </a:r>
            <a:r>
              <a:rPr sz="1600" spc="-5" dirty="0">
                <a:latin typeface="HG丸ｺﾞｼｯｸM-PRO"/>
                <a:cs typeface="HG丸ｺﾞｼｯｸM-PRO"/>
              </a:rPr>
              <a:t>を対</a:t>
            </a:r>
            <a:r>
              <a:rPr sz="1600" spc="5" dirty="0">
                <a:latin typeface="HG丸ｺﾞｼｯｸM-PRO"/>
                <a:cs typeface="HG丸ｺﾞｼｯｸM-PRO"/>
              </a:rPr>
              <a:t>象</a:t>
            </a:r>
            <a:r>
              <a:rPr sz="1600" spc="-5" dirty="0">
                <a:latin typeface="HG丸ｺﾞｼｯｸM-PRO"/>
                <a:cs typeface="HG丸ｺﾞｼｯｸM-PRO"/>
              </a:rPr>
              <a:t>催事</a:t>
            </a:r>
            <a:r>
              <a:rPr sz="1600" spc="5" dirty="0">
                <a:latin typeface="HG丸ｺﾞｼｯｸM-PRO"/>
                <a:cs typeface="HG丸ｺﾞｼｯｸM-PRO"/>
              </a:rPr>
              <a:t>件</a:t>
            </a:r>
            <a:r>
              <a:rPr sz="1600" spc="-5" dirty="0">
                <a:latin typeface="HG丸ｺﾞｼｯｸM-PRO"/>
                <a:cs typeface="HG丸ｺﾞｼｯｸM-PRO"/>
              </a:rPr>
              <a:t>数で</a:t>
            </a:r>
            <a:r>
              <a:rPr sz="1600" spc="5" dirty="0">
                <a:latin typeface="HG丸ｺﾞｼｯｸM-PRO"/>
                <a:cs typeface="HG丸ｺﾞｼｯｸM-PRO"/>
              </a:rPr>
              <a:t>除</a:t>
            </a:r>
            <a:r>
              <a:rPr sz="1600" spc="-5" dirty="0">
                <a:latin typeface="HG丸ｺﾞｼｯｸM-PRO"/>
                <a:cs typeface="HG丸ｺﾞｼｯｸM-PRO"/>
              </a:rPr>
              <a:t>した</a:t>
            </a:r>
            <a:r>
              <a:rPr sz="1600" spc="5" dirty="0">
                <a:latin typeface="HG丸ｺﾞｼｯｸM-PRO"/>
                <a:cs typeface="HG丸ｺﾞｼｯｸM-PRO"/>
              </a:rPr>
              <a:t>率</a:t>
            </a:r>
            <a:r>
              <a:rPr sz="1600" spc="-5" dirty="0">
                <a:latin typeface="HG丸ｺﾞｼｯｸM-PRO"/>
                <a:cs typeface="HG丸ｺﾞｼｯｸM-PRO"/>
              </a:rPr>
              <a:t>。</a:t>
            </a:r>
            <a:endParaRPr sz="1600">
              <a:latin typeface="HG丸ｺﾞｼｯｸM-PRO"/>
              <a:cs typeface="HG丸ｺﾞｼｯｸM-PRO"/>
            </a:endParaRPr>
          </a:p>
          <a:p>
            <a:pPr marL="240665">
              <a:lnSpc>
                <a:spcPct val="100000"/>
              </a:lnSpc>
              <a:spcBef>
                <a:spcPts val="475"/>
              </a:spcBef>
              <a:tabLst>
                <a:tab pos="3942715" algn="l"/>
              </a:tabLst>
            </a:pPr>
            <a:r>
              <a:rPr sz="1600" spc="-5" dirty="0">
                <a:latin typeface="HG丸ｺﾞｼｯｸM-PRO"/>
                <a:cs typeface="HG丸ｺﾞｼｯｸM-PRO"/>
              </a:rPr>
              <a:t>（対象</a:t>
            </a:r>
            <a:r>
              <a:rPr sz="1600" spc="5" dirty="0">
                <a:latin typeface="HG丸ｺﾞｼｯｸM-PRO"/>
                <a:cs typeface="HG丸ｺﾞｼｯｸM-PRO"/>
              </a:rPr>
              <a:t>催</a:t>
            </a:r>
            <a:r>
              <a:rPr sz="1600" spc="-5" dirty="0">
                <a:latin typeface="HG丸ｺﾞｼｯｸM-PRO"/>
                <a:cs typeface="HG丸ｺﾞｼｯｸM-PRO"/>
              </a:rPr>
              <a:t>事＝</a:t>
            </a:r>
            <a:r>
              <a:rPr sz="1600" spc="5" dirty="0">
                <a:latin typeface="HG丸ｺﾞｼｯｸM-PRO"/>
                <a:cs typeface="HG丸ｺﾞｼｯｸM-PRO"/>
              </a:rPr>
              <a:t>施</a:t>
            </a:r>
            <a:r>
              <a:rPr sz="1600" spc="-5" dirty="0">
                <a:latin typeface="HG丸ｺﾞｼｯｸM-PRO"/>
                <a:cs typeface="HG丸ｺﾞｼｯｸM-PRO"/>
              </a:rPr>
              <a:t>設利用料</a:t>
            </a:r>
            <a:r>
              <a:rPr sz="1600" dirty="0">
                <a:latin typeface="HG丸ｺﾞｼｯｸM-PRO"/>
                <a:cs typeface="HG丸ｺﾞｼｯｸM-PRO"/>
              </a:rPr>
              <a:t>100</a:t>
            </a:r>
            <a:r>
              <a:rPr sz="1600" spc="5" dirty="0">
                <a:latin typeface="HG丸ｺﾞｼｯｸM-PRO"/>
                <a:cs typeface="HG丸ｺﾞｼｯｸM-PRO"/>
              </a:rPr>
              <a:t>万</a:t>
            </a:r>
            <a:r>
              <a:rPr sz="1600" spc="-5" dirty="0">
                <a:latin typeface="HG丸ｺﾞｼｯｸM-PRO"/>
                <a:cs typeface="HG丸ｺﾞｼｯｸM-PRO"/>
              </a:rPr>
              <a:t>円以上	</a:t>
            </a:r>
            <a:r>
              <a:rPr sz="1600" dirty="0">
                <a:latin typeface="HG丸ｺﾞｼｯｸM-PRO"/>
                <a:cs typeface="HG丸ｺﾞｼｯｸM-PRO"/>
              </a:rPr>
              <a:t>2018</a:t>
            </a:r>
            <a:r>
              <a:rPr sz="1600" spc="-5" dirty="0">
                <a:latin typeface="HG丸ｺﾞｼｯｸM-PRO"/>
                <a:cs typeface="HG丸ｺﾞｼｯｸM-PRO"/>
              </a:rPr>
              <a:t>年度282件、</a:t>
            </a:r>
            <a:r>
              <a:rPr sz="1600" dirty="0">
                <a:latin typeface="HG丸ｺﾞｼｯｸM-PRO"/>
                <a:cs typeface="HG丸ｺﾞｼｯｸM-PRO"/>
              </a:rPr>
              <a:t>176</a:t>
            </a:r>
            <a:r>
              <a:rPr sz="1600" spc="-5" dirty="0">
                <a:latin typeface="HG丸ｺﾞｼｯｸM-PRO"/>
                <a:cs typeface="HG丸ｺﾞｼｯｸM-PRO"/>
              </a:rPr>
              <a:t>主催者）</a:t>
            </a:r>
            <a:endParaRPr sz="1600">
              <a:latin typeface="HG丸ｺﾞｼｯｸM-PRO"/>
              <a:cs typeface="HG丸ｺﾞｼｯｸM-PR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700">
              <a:latin typeface="HG丸ｺﾞｼｯｸM-PRO"/>
              <a:cs typeface="HG丸ｺﾞｼｯｸM-PRO"/>
            </a:endParaRPr>
          </a:p>
          <a:p>
            <a:pPr marL="63500">
              <a:lnSpc>
                <a:spcPct val="100000"/>
              </a:lnSpc>
            </a:pPr>
            <a:r>
              <a:rPr sz="1800" baseline="6944" dirty="0">
                <a:latin typeface="游ゴシック"/>
                <a:cs typeface="游ゴシック"/>
              </a:rPr>
              <a:t>*2</a:t>
            </a:r>
            <a:r>
              <a:rPr sz="1800" spc="-300" baseline="6944" dirty="0">
                <a:latin typeface="游ゴシック"/>
                <a:cs typeface="游ゴシック"/>
              </a:rPr>
              <a:t> </a:t>
            </a:r>
            <a:r>
              <a:rPr sz="1600" spc="-5" dirty="0">
                <a:latin typeface="HG丸ｺﾞｼｯｸM-PRO"/>
                <a:cs typeface="HG丸ｺﾞｼｯｸM-PRO"/>
              </a:rPr>
              <a:t>2023年度の国際会議開催件数、稼働率は4-11月</a:t>
            </a:r>
            <a:r>
              <a:rPr sz="1600" spc="10" dirty="0">
                <a:latin typeface="HG丸ｺﾞｼｯｸM-PRO"/>
                <a:cs typeface="HG丸ｺﾞｼｯｸM-PRO"/>
              </a:rPr>
              <a:t>の</a:t>
            </a:r>
            <a:r>
              <a:rPr sz="1600" spc="-5" dirty="0">
                <a:latin typeface="HG丸ｺﾞｼｯｸM-PRO"/>
                <a:cs typeface="HG丸ｺﾞｼｯｸM-PRO"/>
              </a:rPr>
              <a:t>実績（12月</a:t>
            </a:r>
            <a:r>
              <a:rPr sz="1600" dirty="0">
                <a:latin typeface="HG丸ｺﾞｼｯｸM-PRO"/>
                <a:cs typeface="HG丸ｺﾞｼｯｸM-PRO"/>
              </a:rPr>
              <a:t>-3</a:t>
            </a:r>
            <a:r>
              <a:rPr sz="1600" spc="-5" dirty="0">
                <a:latin typeface="HG丸ｺﾞｼｯｸM-PRO"/>
                <a:cs typeface="HG丸ｺﾞｼｯｸM-PRO"/>
              </a:rPr>
              <a:t>月は</a:t>
            </a:r>
            <a:r>
              <a:rPr sz="1600" spc="5" dirty="0">
                <a:latin typeface="HG丸ｺﾞｼｯｸM-PRO"/>
                <a:cs typeface="HG丸ｺﾞｼｯｸM-PRO"/>
              </a:rPr>
              <a:t>大</a:t>
            </a:r>
            <a:r>
              <a:rPr sz="1600" spc="-5" dirty="0">
                <a:latin typeface="HG丸ｺﾞｼｯｸM-PRO"/>
                <a:cs typeface="HG丸ｺﾞｼｯｸM-PRO"/>
              </a:rPr>
              <a:t>規模</a:t>
            </a:r>
            <a:r>
              <a:rPr sz="1600" spc="5" dirty="0">
                <a:latin typeface="HG丸ｺﾞｼｯｸM-PRO"/>
                <a:cs typeface="HG丸ｺﾞｼｯｸM-PRO"/>
              </a:rPr>
              <a:t>修</a:t>
            </a:r>
            <a:r>
              <a:rPr sz="1600" spc="-5" dirty="0">
                <a:latin typeface="HG丸ｺﾞｼｯｸM-PRO"/>
                <a:cs typeface="HG丸ｺﾞｼｯｸM-PRO"/>
              </a:rPr>
              <a:t>繕の</a:t>
            </a:r>
            <a:r>
              <a:rPr sz="1600" spc="5" dirty="0">
                <a:latin typeface="HG丸ｺﾞｼｯｸM-PRO"/>
                <a:cs typeface="HG丸ｺﾞｼｯｸM-PRO"/>
              </a:rPr>
              <a:t>た</a:t>
            </a:r>
            <a:r>
              <a:rPr sz="1600" spc="-5" dirty="0">
                <a:latin typeface="HG丸ｺﾞｼｯｸM-PRO"/>
                <a:cs typeface="HG丸ｺﾞｼｯｸM-PRO"/>
              </a:rPr>
              <a:t>め休</a:t>
            </a:r>
            <a:r>
              <a:rPr sz="1600" spc="5" dirty="0">
                <a:latin typeface="HG丸ｺﾞｼｯｸM-PRO"/>
                <a:cs typeface="HG丸ｺﾞｼｯｸM-PRO"/>
              </a:rPr>
              <a:t>館</a:t>
            </a:r>
            <a:r>
              <a:rPr sz="1600" spc="-5" dirty="0">
                <a:latin typeface="HG丸ｺﾞｼｯｸM-PRO"/>
                <a:cs typeface="HG丸ｺﾞｼｯｸM-PRO"/>
              </a:rPr>
              <a:t>）。</a:t>
            </a:r>
            <a:endParaRPr sz="1600">
              <a:latin typeface="HG丸ｺﾞｼｯｸM-PRO"/>
              <a:cs typeface="HG丸ｺﾞｼｯｸM-PR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2005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  <p:sp>
        <p:nvSpPr>
          <p:cNvPr id="2" name="object 2"/>
          <p:cNvSpPr txBox="1"/>
          <p:nvPr/>
        </p:nvSpPr>
        <p:spPr>
          <a:xfrm>
            <a:off x="600252" y="906271"/>
            <a:ext cx="11008995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HG丸ｺﾞｼｯｸM-PRO"/>
                <a:cs typeface="HG丸ｺﾞｼｯｸM-PRO"/>
              </a:rPr>
              <a:t>（１）「国際会議」</a:t>
            </a:r>
            <a:endParaRPr sz="1800">
              <a:latin typeface="HG丸ｺﾞｼｯｸM-PRO"/>
              <a:cs typeface="HG丸ｺﾞｼｯｸM-PRO"/>
            </a:endParaRPr>
          </a:p>
          <a:p>
            <a:pPr marL="469265">
              <a:lnSpc>
                <a:spcPct val="100000"/>
              </a:lnSpc>
            </a:pPr>
            <a:r>
              <a:rPr sz="1800" dirty="0">
                <a:latin typeface="HG丸ｺﾞｼｯｸM-PRO"/>
                <a:cs typeface="HG丸ｺﾞｼｯｸM-PRO"/>
              </a:rPr>
              <a:t>この計画では、国際会議の定義（基準）として、原則とし</a:t>
            </a:r>
            <a:r>
              <a:rPr sz="1800" spc="-60" dirty="0">
                <a:latin typeface="HG丸ｺﾞｼｯｸM-PRO"/>
                <a:cs typeface="HG丸ｺﾞｼｯｸM-PRO"/>
              </a:rPr>
              <a:t>て</a:t>
            </a:r>
            <a:r>
              <a:rPr sz="1800" spc="-5" dirty="0">
                <a:latin typeface="HG丸ｺﾞｼｯｸM-PRO"/>
                <a:cs typeface="HG丸ｺﾞｼｯｸM-PRO"/>
              </a:rPr>
              <a:t>JNTO</a:t>
            </a:r>
            <a:r>
              <a:rPr sz="1800" dirty="0">
                <a:latin typeface="HG丸ｺﾞｼｯｸM-PRO"/>
                <a:cs typeface="HG丸ｺﾞｼｯｸM-PRO"/>
              </a:rPr>
              <a:t>基準を用いる。ただし、必要に応じ</a:t>
            </a:r>
            <a:endParaRPr sz="1800">
              <a:latin typeface="HG丸ｺﾞｼｯｸM-PRO"/>
              <a:cs typeface="HG丸ｺﾞｼｯｸM-PRO"/>
            </a:endParaRPr>
          </a:p>
          <a:p>
            <a:pPr marL="240665">
              <a:lnSpc>
                <a:spcPct val="100000"/>
              </a:lnSpc>
            </a:pPr>
            <a:r>
              <a:rPr sz="1800" spc="-10" dirty="0">
                <a:latin typeface="HG丸ｺﾞｼｯｸM-PRO"/>
                <a:cs typeface="HG丸ｺﾞｼｯｸM-PRO"/>
              </a:rPr>
              <a:t>ICCA</a:t>
            </a:r>
            <a:r>
              <a:rPr sz="1800" dirty="0">
                <a:latin typeface="HG丸ｺﾞｼｯｸM-PRO"/>
                <a:cs typeface="HG丸ｺﾞｼｯｸM-PRO"/>
              </a:rPr>
              <a:t>基準を用いる。</a:t>
            </a:r>
            <a:endParaRPr sz="1800">
              <a:latin typeface="HG丸ｺﾞｼｯｸM-PRO"/>
              <a:cs typeface="HG丸ｺﾞｼｯｸM-PR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86828" y="1781429"/>
          <a:ext cx="11253470" cy="18287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224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30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800" spc="-5" dirty="0">
                          <a:latin typeface="HG丸ｺﾞｼｯｸM-PRO"/>
                          <a:cs typeface="HG丸ｺﾞｼｯｸM-PRO"/>
                        </a:rPr>
                        <a:t>JNTO（</a:t>
                      </a:r>
                      <a:r>
                        <a:rPr sz="1800" dirty="0">
                          <a:latin typeface="HG丸ｺﾞｼｯｸM-PRO"/>
                          <a:cs typeface="HG丸ｺﾞｼｯｸM-PRO"/>
                        </a:rPr>
                        <a:t>日本政府観光局）基準</a:t>
                      </a:r>
                      <a:endParaRPr sz="18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800" spc="-10" dirty="0">
                          <a:latin typeface="HG丸ｺﾞｼｯｸM-PRO"/>
                          <a:cs typeface="HG丸ｺﾞｼｯｸM-PRO"/>
                        </a:rPr>
                        <a:t>ICCA（</a:t>
                      </a:r>
                      <a:r>
                        <a:rPr sz="1800" dirty="0">
                          <a:latin typeface="HG丸ｺﾞｼｯｸM-PRO"/>
                          <a:cs typeface="HG丸ｺﾞｼｯｸM-PRO"/>
                        </a:rPr>
                        <a:t>国際会議協会）基準</a:t>
                      </a:r>
                      <a:endParaRPr sz="18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800" dirty="0">
                          <a:latin typeface="HG丸ｺﾞｼｯｸM-PRO"/>
                          <a:cs typeface="HG丸ｺﾞｼｯｸM-PRO"/>
                        </a:rPr>
                        <a:t>主催者：民間企業以外の公共的団体が主催</a:t>
                      </a:r>
                      <a:endParaRPr sz="18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800" dirty="0">
                          <a:latin typeface="HG丸ｺﾞｼｯｸM-PRO"/>
                          <a:cs typeface="HG丸ｺﾞｼｯｸM-PRO"/>
                        </a:rPr>
                        <a:t>参加者数</a:t>
                      </a:r>
                      <a:r>
                        <a:rPr sz="1800" spc="-5" dirty="0">
                          <a:latin typeface="HG丸ｺﾞｼｯｸM-PRO"/>
                          <a:cs typeface="HG丸ｺﾞｼｯｸM-PRO"/>
                        </a:rPr>
                        <a:t>：50</a:t>
                      </a:r>
                      <a:r>
                        <a:rPr sz="1800" dirty="0">
                          <a:latin typeface="HG丸ｺﾞｼｯｸM-PRO"/>
                          <a:cs typeface="HG丸ｺﾞｼｯｸM-PRO"/>
                        </a:rPr>
                        <a:t>人以上</a:t>
                      </a:r>
                      <a:endParaRPr sz="18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800" dirty="0">
                          <a:latin typeface="HG丸ｺﾞｼｯｸM-PRO"/>
                          <a:cs typeface="HG丸ｺﾞｼｯｸM-PRO"/>
                        </a:rPr>
                        <a:t>参加者総数</a:t>
                      </a:r>
                      <a:r>
                        <a:rPr sz="1800" spc="-5" dirty="0">
                          <a:latin typeface="HG丸ｺﾞｼｯｸM-PRO"/>
                          <a:cs typeface="HG丸ｺﾞｼｯｸM-PRO"/>
                        </a:rPr>
                        <a:t>：50</a:t>
                      </a:r>
                      <a:r>
                        <a:rPr sz="1800" spc="5" dirty="0">
                          <a:latin typeface="HG丸ｺﾞｼｯｸM-PRO"/>
                          <a:cs typeface="HG丸ｺﾞｼｯｸM-PRO"/>
                        </a:rPr>
                        <a:t> </a:t>
                      </a:r>
                      <a:r>
                        <a:rPr sz="1800" dirty="0">
                          <a:latin typeface="HG丸ｺﾞｼｯｸM-PRO"/>
                          <a:cs typeface="HG丸ｺﾞｼｯｸM-PRO"/>
                        </a:rPr>
                        <a:t>名以上</a:t>
                      </a:r>
                      <a:endParaRPr sz="18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800" dirty="0">
                          <a:latin typeface="HG丸ｺﾞｼｯｸM-PRO"/>
                          <a:cs typeface="HG丸ｺﾞｼｯｸM-PRO"/>
                        </a:rPr>
                        <a:t>参加国数：日本を含む３居住国・地域以上</a:t>
                      </a:r>
                      <a:endParaRPr sz="18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800" dirty="0">
                          <a:latin typeface="HG丸ｺﾞｼｯｸM-PRO"/>
                          <a:cs typeface="HG丸ｺﾞｼｯｸM-PRO"/>
                        </a:rPr>
                        <a:t>開催国について</a:t>
                      </a:r>
                      <a:r>
                        <a:rPr sz="1800" spc="-10" dirty="0">
                          <a:latin typeface="HG丸ｺﾞｼｯｸM-PRO"/>
                          <a:cs typeface="HG丸ｺﾞｼｯｸM-PRO"/>
                        </a:rPr>
                        <a:t>：3</a:t>
                      </a:r>
                      <a:r>
                        <a:rPr sz="1800" spc="-30" dirty="0">
                          <a:latin typeface="HG丸ｺﾞｼｯｸM-PRO"/>
                          <a:cs typeface="HG丸ｺﾞｼｯｸM-PRO"/>
                        </a:rPr>
                        <a:t> </a:t>
                      </a:r>
                      <a:r>
                        <a:rPr sz="1800" dirty="0">
                          <a:latin typeface="HG丸ｺﾞｼｯｸM-PRO"/>
                          <a:cs typeface="HG丸ｺﾞｼｯｸM-PRO"/>
                        </a:rPr>
                        <a:t>ヵ国以上で会議のローテーションがある</a:t>
                      </a:r>
                      <a:endParaRPr sz="18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5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800" dirty="0">
                          <a:latin typeface="HG丸ｺﾞｼｯｸM-PRO"/>
                          <a:cs typeface="HG丸ｺﾞｼｯｸM-PRO"/>
                        </a:rPr>
                        <a:t>開催期間：１日以上</a:t>
                      </a:r>
                      <a:endParaRPr sz="1800">
                        <a:latin typeface="HG丸ｺﾞｼｯｸM-PRO"/>
                        <a:cs typeface="HG丸ｺﾞｼｯｸM-PRO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800" dirty="0">
                          <a:latin typeface="HG丸ｺﾞｼｯｸM-PRO"/>
                          <a:cs typeface="HG丸ｺﾞｼｯｸM-PRO"/>
                        </a:rPr>
                        <a:t>開催期間：定期的に開催</a:t>
                      </a:r>
                      <a:r>
                        <a:rPr sz="1800" spc="-15" dirty="0">
                          <a:latin typeface="HG丸ｺﾞｼｯｸM-PRO"/>
                          <a:cs typeface="HG丸ｺﾞｼｯｸM-PRO"/>
                        </a:rPr>
                        <a:t>（1</a:t>
                      </a:r>
                      <a:r>
                        <a:rPr sz="1800" spc="-20" dirty="0">
                          <a:latin typeface="HG丸ｺﾞｼｯｸM-PRO"/>
                          <a:cs typeface="HG丸ｺﾞｼｯｸM-PRO"/>
                        </a:rPr>
                        <a:t> </a:t>
                      </a:r>
                      <a:r>
                        <a:rPr sz="1800" dirty="0">
                          <a:latin typeface="HG丸ｺﾞｼｯｸM-PRO"/>
                          <a:cs typeface="HG丸ｺﾞｼｯｸM-PRO"/>
                        </a:rPr>
                        <a:t>回のみ開催した会議は除外）</a:t>
                      </a:r>
                    </a:p>
                  </a:txBody>
                  <a:tcPr marL="0" marR="0" marT="539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553836" y="333502"/>
            <a:ext cx="15570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0000"/>
                </a:solidFill>
                <a:latin typeface="HG丸ｺﾞｼｯｸM-PRO"/>
                <a:cs typeface="HG丸ｺﾞｼｯｸM-PRO"/>
              </a:rPr>
              <a:t>用語の説明</a:t>
            </a:r>
            <a:endParaRPr sz="2400">
              <a:latin typeface="HG丸ｺﾞｼｯｸM-PRO"/>
              <a:cs typeface="HG丸ｺﾞｼｯｸM-PR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00252" y="4057015"/>
            <a:ext cx="77990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HG丸ｺﾞｼｯｸM-PRO"/>
                <a:cs typeface="HG丸ｺﾞｼｯｸM-PRO"/>
              </a:rPr>
              <a:t>（２）「主</a:t>
            </a:r>
            <a:r>
              <a:rPr sz="1800" spc="-5" dirty="0">
                <a:latin typeface="HG丸ｺﾞｼｯｸM-PRO"/>
                <a:cs typeface="HG丸ｺﾞｼｯｸM-PRO"/>
              </a:rPr>
              <a:t>要</a:t>
            </a:r>
            <a:r>
              <a:rPr sz="1800" dirty="0">
                <a:latin typeface="HG丸ｺﾞｼｯｸM-PRO"/>
                <a:cs typeface="HG丸ｺﾞｼｯｸM-PRO"/>
              </a:rPr>
              <a:t>三施設稼働率」、「全館稼働率」及び</a:t>
            </a:r>
            <a:r>
              <a:rPr sz="1800" spc="-25" dirty="0">
                <a:latin typeface="HG丸ｺﾞｼｯｸM-PRO"/>
                <a:cs typeface="HG丸ｺﾞｼｯｸM-PRO"/>
              </a:rPr>
              <a:t>「</a:t>
            </a:r>
            <a:r>
              <a:rPr sz="1800" dirty="0">
                <a:latin typeface="HG丸ｺﾞｼｯｸM-PRO"/>
                <a:cs typeface="HG丸ｺﾞｼｯｸM-PRO"/>
              </a:rPr>
              <a:t>全館利用単位稼働率」</a:t>
            </a:r>
            <a:endParaRPr sz="1800">
              <a:latin typeface="HG丸ｺﾞｼｯｸM-PRO"/>
              <a:cs typeface="HG丸ｺﾞｼｯｸM-PR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57452" y="4331334"/>
            <a:ext cx="2312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HG丸ｺﾞｼｯｸM-PRO"/>
                <a:cs typeface="HG丸ｺﾞｼｯｸM-PRO"/>
              </a:rPr>
              <a:t>①</a:t>
            </a:r>
            <a:r>
              <a:rPr sz="1800" dirty="0">
                <a:latin typeface="HG丸ｺﾞｼｯｸM-PRO"/>
                <a:cs typeface="HG丸ｺﾞｼｯｸM-PRO"/>
              </a:rPr>
              <a:t>主要三施設稼働率＝</a:t>
            </a:r>
            <a:endParaRPr sz="1800">
              <a:latin typeface="HG丸ｺﾞｼｯｸM-PRO"/>
              <a:cs typeface="HG丸ｺﾞｼｯｸM-PR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72383" y="4331334"/>
            <a:ext cx="80232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HG丸ｺﾞｼｯｸM-PRO"/>
                <a:cs typeface="HG丸ｺﾞｼｯｸM-PRO"/>
              </a:rPr>
              <a:t>メインホール、イベントホール</a:t>
            </a:r>
            <a:r>
              <a:rPr sz="1800" spc="-30" dirty="0">
                <a:latin typeface="HG丸ｺﾞｼｯｸM-PRO"/>
                <a:cs typeface="HG丸ｺﾞｼｯｸM-PRO"/>
              </a:rPr>
              <a:t>、</a:t>
            </a:r>
            <a:r>
              <a:rPr sz="1800" spc="-5" dirty="0">
                <a:latin typeface="HG丸ｺﾞｼｯｸM-PRO"/>
                <a:cs typeface="HG丸ｺﾞｼｯｸM-PRO"/>
              </a:rPr>
              <a:t>10</a:t>
            </a:r>
            <a:r>
              <a:rPr sz="1800" dirty="0">
                <a:latin typeface="HG丸ｺﾞｼｯｸM-PRO"/>
                <a:cs typeface="HG丸ｺﾞｼｯｸM-PRO"/>
              </a:rPr>
              <a:t>階会議室の稼働（利用実績）日数/メイン ホール、イベントホール</a:t>
            </a:r>
            <a:r>
              <a:rPr sz="1800" spc="-25" dirty="0">
                <a:latin typeface="HG丸ｺﾞｼｯｸM-PRO"/>
                <a:cs typeface="HG丸ｺﾞｼｯｸM-PRO"/>
              </a:rPr>
              <a:t>、</a:t>
            </a:r>
            <a:r>
              <a:rPr sz="1800" spc="-5" dirty="0">
                <a:latin typeface="HG丸ｺﾞｼｯｸM-PRO"/>
                <a:cs typeface="HG丸ｺﾞｼｯｸM-PRO"/>
              </a:rPr>
              <a:t>10</a:t>
            </a:r>
            <a:r>
              <a:rPr sz="1800" dirty="0">
                <a:latin typeface="HG丸ｺﾞｼｯｸM-PRO"/>
                <a:cs typeface="HG丸ｺﾞｼｯｸM-PRO"/>
              </a:rPr>
              <a:t>階会議室の利用可能日数</a:t>
            </a:r>
            <a:endParaRPr sz="1800">
              <a:latin typeface="HG丸ｺﾞｼｯｸM-PRO"/>
              <a:cs typeface="HG丸ｺﾞｼｯｸM-PRO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57452" y="4879975"/>
            <a:ext cx="10711815" cy="1656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HG丸ｺﾞｼｯｸM-PRO"/>
                <a:cs typeface="HG丸ｺﾞｼｯｸM-PRO"/>
              </a:rPr>
              <a:t>②</a:t>
            </a:r>
            <a:r>
              <a:rPr sz="1800" dirty="0">
                <a:latin typeface="HG丸ｺﾞｼｯｸM-PRO"/>
                <a:cs typeface="HG丸ｺﾞｼｯｸM-PRO"/>
              </a:rPr>
              <a:t>全館稼働率＝全ホール、全会議室の稼働（利用実績）日</a:t>
            </a:r>
            <a:r>
              <a:rPr sz="1800" spc="-55" dirty="0">
                <a:latin typeface="HG丸ｺﾞｼｯｸM-PRO"/>
                <a:cs typeface="HG丸ｺﾞｼｯｸM-PRO"/>
              </a:rPr>
              <a:t>数</a:t>
            </a:r>
            <a:r>
              <a:rPr sz="1800" dirty="0">
                <a:latin typeface="HG丸ｺﾞｼｯｸM-PRO"/>
                <a:cs typeface="HG丸ｺﾞｼｯｸM-PRO"/>
              </a:rPr>
              <a:t>/全ホール、全会議室の利用可能日</a:t>
            </a:r>
            <a:endParaRPr sz="1800">
              <a:latin typeface="HG丸ｺﾞｼｯｸM-PRO"/>
              <a:cs typeface="HG丸ｺﾞｼｯｸM-PRO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HG丸ｺﾞｼｯｸM-PRO"/>
                <a:cs typeface="HG丸ｺﾞｼｯｸM-PRO"/>
              </a:rPr>
              <a:t>③</a:t>
            </a:r>
            <a:r>
              <a:rPr sz="1800" dirty="0">
                <a:latin typeface="HG丸ｺﾞｼｯｸM-PRO"/>
                <a:cs typeface="HG丸ｺﾞｼｯｸM-PRO"/>
              </a:rPr>
              <a:t>全</a:t>
            </a:r>
            <a:r>
              <a:rPr sz="1800" spc="-5" dirty="0">
                <a:latin typeface="HG丸ｺﾞｼｯｸM-PRO"/>
                <a:cs typeface="HG丸ｺﾞｼｯｸM-PRO"/>
              </a:rPr>
              <a:t>館利用単位稼働率＝全ホール、全会議室の稼働（利用実績）単位（3単位/日）/全ホール、全会議室</a:t>
            </a:r>
            <a:endParaRPr sz="1800">
              <a:latin typeface="HG丸ｺﾞｼｯｸM-PRO"/>
              <a:cs typeface="HG丸ｺﾞｼｯｸM-PRO"/>
            </a:endParaRPr>
          </a:p>
          <a:p>
            <a:pPr marL="2527300">
              <a:lnSpc>
                <a:spcPct val="100000"/>
              </a:lnSpc>
            </a:pPr>
            <a:r>
              <a:rPr sz="1800" dirty="0">
                <a:latin typeface="HG丸ｺﾞｼｯｸM-PRO"/>
                <a:cs typeface="HG丸ｺﾞｼｯｸM-PRO"/>
              </a:rPr>
              <a:t>の利用可能単位</a:t>
            </a:r>
            <a:r>
              <a:rPr sz="1800" spc="-10" dirty="0">
                <a:latin typeface="HG丸ｺﾞｼｯｸM-PRO"/>
                <a:cs typeface="HG丸ｺﾞｼｯｸM-PRO"/>
              </a:rPr>
              <a:t>（3</a:t>
            </a:r>
            <a:r>
              <a:rPr sz="1800" dirty="0">
                <a:latin typeface="HG丸ｺﾞｼｯｸM-PRO"/>
                <a:cs typeface="HG丸ｺﾞｼｯｸM-PRO"/>
              </a:rPr>
              <a:t>単位/日）</a:t>
            </a:r>
            <a:endParaRPr sz="1800">
              <a:latin typeface="HG丸ｺﾞｼｯｸM-PRO"/>
              <a:cs typeface="HG丸ｺﾞｼｯｸM-PR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950">
              <a:latin typeface="HG丸ｺﾞｼｯｸM-PRO"/>
              <a:cs typeface="HG丸ｺﾞｼｯｸM-PRO"/>
            </a:endParaRPr>
          </a:p>
          <a:p>
            <a:pPr marL="33655">
              <a:lnSpc>
                <a:spcPct val="100000"/>
              </a:lnSpc>
              <a:spcBef>
                <a:spcPts val="5"/>
              </a:spcBef>
            </a:pPr>
            <a:r>
              <a:rPr sz="1600" spc="-5" dirty="0">
                <a:latin typeface="HG丸ｺﾞｼｯｸM-PRO"/>
                <a:cs typeface="HG丸ｺﾞｼｯｸM-PRO"/>
              </a:rPr>
              <a:t>（注１）利用可能日数（単位）は、</a:t>
            </a:r>
            <a:r>
              <a:rPr sz="1600" spc="5" dirty="0">
                <a:latin typeface="HG丸ｺﾞｼｯｸM-PRO"/>
                <a:cs typeface="HG丸ｺﾞｼｯｸM-PRO"/>
              </a:rPr>
              <a:t>年</a:t>
            </a:r>
            <a:r>
              <a:rPr sz="1600" spc="-5" dirty="0">
                <a:latin typeface="HG丸ｺﾞｼｯｸM-PRO"/>
                <a:cs typeface="HG丸ｺﾞｼｯｸM-PRO"/>
              </a:rPr>
              <a:t>末年</a:t>
            </a:r>
            <a:r>
              <a:rPr sz="1600" spc="5" dirty="0">
                <a:latin typeface="HG丸ｺﾞｼｯｸM-PRO"/>
                <a:cs typeface="HG丸ｺﾞｼｯｸM-PRO"/>
              </a:rPr>
              <a:t>始</a:t>
            </a:r>
            <a:r>
              <a:rPr sz="1600" spc="-5" dirty="0">
                <a:latin typeface="HG丸ｺﾞｼｯｸM-PRO"/>
                <a:cs typeface="HG丸ｺﾞｼｯｸM-PRO"/>
              </a:rPr>
              <a:t>及び</a:t>
            </a:r>
            <a:r>
              <a:rPr sz="1600" spc="5" dirty="0">
                <a:latin typeface="HG丸ｺﾞｼｯｸM-PRO"/>
                <a:cs typeface="HG丸ｺﾞｼｯｸM-PRO"/>
              </a:rPr>
              <a:t>点</a:t>
            </a:r>
            <a:r>
              <a:rPr sz="1600" spc="-5" dirty="0">
                <a:latin typeface="HG丸ｺﾞｼｯｸM-PRO"/>
                <a:cs typeface="HG丸ｺﾞｼｯｸM-PRO"/>
              </a:rPr>
              <a:t>検日</a:t>
            </a:r>
            <a:r>
              <a:rPr sz="1600" spc="5" dirty="0">
                <a:latin typeface="HG丸ｺﾞｼｯｸM-PRO"/>
                <a:cs typeface="HG丸ｺﾞｼｯｸM-PRO"/>
              </a:rPr>
              <a:t>（</a:t>
            </a:r>
            <a:r>
              <a:rPr sz="1600" spc="-5" dirty="0">
                <a:latin typeface="HG丸ｺﾞｼｯｸM-PRO"/>
                <a:cs typeface="HG丸ｺﾞｼｯｸM-PRO"/>
              </a:rPr>
              <a:t>月２</a:t>
            </a:r>
            <a:r>
              <a:rPr sz="1600" spc="5" dirty="0">
                <a:latin typeface="HG丸ｺﾞｼｯｸM-PRO"/>
                <a:cs typeface="HG丸ｺﾞｼｯｸM-PRO"/>
              </a:rPr>
              <a:t>日</a:t>
            </a:r>
            <a:r>
              <a:rPr sz="1600" spc="-5" dirty="0">
                <a:latin typeface="HG丸ｺﾞｼｯｸM-PRO"/>
                <a:cs typeface="HG丸ｺﾞｼｯｸM-PRO"/>
              </a:rPr>
              <a:t>）を</a:t>
            </a:r>
            <a:r>
              <a:rPr sz="1600" spc="5" dirty="0">
                <a:latin typeface="HG丸ｺﾞｼｯｸM-PRO"/>
                <a:cs typeface="HG丸ｺﾞｼｯｸM-PRO"/>
              </a:rPr>
              <a:t>除</a:t>
            </a:r>
            <a:r>
              <a:rPr sz="1600" spc="-5" dirty="0">
                <a:latin typeface="HG丸ｺﾞｼｯｸM-PRO"/>
                <a:cs typeface="HG丸ｺﾞｼｯｸM-PRO"/>
              </a:rPr>
              <a:t>く日</a:t>
            </a:r>
            <a:r>
              <a:rPr sz="1600" spc="5" dirty="0">
                <a:latin typeface="HG丸ｺﾞｼｯｸM-PRO"/>
                <a:cs typeface="HG丸ｺﾞｼｯｸM-PRO"/>
              </a:rPr>
              <a:t>数</a:t>
            </a:r>
            <a:r>
              <a:rPr sz="1600" spc="-5" dirty="0">
                <a:latin typeface="HG丸ｺﾞｼｯｸM-PRO"/>
                <a:cs typeface="HG丸ｺﾞｼｯｸM-PRO"/>
              </a:rPr>
              <a:t>（単</a:t>
            </a:r>
            <a:r>
              <a:rPr sz="1600" spc="5" dirty="0">
                <a:latin typeface="HG丸ｺﾞｼｯｸM-PRO"/>
                <a:cs typeface="HG丸ｺﾞｼｯｸM-PRO"/>
              </a:rPr>
              <a:t>位</a:t>
            </a:r>
            <a:r>
              <a:rPr sz="1600" spc="-5" dirty="0">
                <a:latin typeface="HG丸ｺﾞｼｯｸM-PRO"/>
                <a:cs typeface="HG丸ｺﾞｼｯｸM-PRO"/>
              </a:rPr>
              <a:t>）を</a:t>
            </a:r>
            <a:r>
              <a:rPr sz="1600" spc="5" dirty="0">
                <a:latin typeface="HG丸ｺﾞｼｯｸM-PRO"/>
                <a:cs typeface="HG丸ｺﾞｼｯｸM-PRO"/>
              </a:rPr>
              <a:t>い</a:t>
            </a:r>
            <a:r>
              <a:rPr sz="1600" spc="-5" dirty="0">
                <a:latin typeface="HG丸ｺﾞｼｯｸM-PRO"/>
                <a:cs typeface="HG丸ｺﾞｼｯｸM-PRO"/>
              </a:rPr>
              <a:t>う。</a:t>
            </a:r>
            <a:endParaRPr sz="1600">
              <a:latin typeface="HG丸ｺﾞｼｯｸM-PRO"/>
              <a:cs typeface="HG丸ｺﾞｼｯｸM-PRO"/>
            </a:endParaRPr>
          </a:p>
          <a:p>
            <a:pPr marL="29209">
              <a:lnSpc>
                <a:spcPct val="100000"/>
              </a:lnSpc>
            </a:pPr>
            <a:r>
              <a:rPr sz="1600" spc="-5" dirty="0">
                <a:latin typeface="HG丸ｺﾞｼｯｸM-PRO"/>
                <a:cs typeface="HG丸ｺﾞｼｯｸM-PRO"/>
              </a:rPr>
              <a:t>（注2）</a:t>
            </a:r>
            <a:r>
              <a:rPr sz="1600" spc="15" dirty="0">
                <a:latin typeface="HG丸ｺﾞｼｯｸM-PRO"/>
                <a:cs typeface="HG丸ｺﾞｼｯｸM-PRO"/>
              </a:rPr>
              <a:t> </a:t>
            </a:r>
            <a:r>
              <a:rPr sz="1600" spc="-5" dirty="0">
                <a:latin typeface="HG丸ｺﾞｼｯｸM-PRO"/>
                <a:cs typeface="HG丸ｺﾞｼｯｸM-PRO"/>
              </a:rPr>
              <a:t>利用単位は、１日の利用可能時</a:t>
            </a:r>
            <a:r>
              <a:rPr sz="1600" spc="5" dirty="0">
                <a:latin typeface="HG丸ｺﾞｼｯｸM-PRO"/>
                <a:cs typeface="HG丸ｺﾞｼｯｸM-PRO"/>
              </a:rPr>
              <a:t>間</a:t>
            </a:r>
            <a:r>
              <a:rPr sz="1600" spc="-5" dirty="0">
                <a:latin typeface="HG丸ｺﾞｼｯｸM-PRO"/>
                <a:cs typeface="HG丸ｺﾞｼｯｸM-PRO"/>
              </a:rPr>
              <a:t>を、</a:t>
            </a:r>
            <a:r>
              <a:rPr sz="1600" spc="5" dirty="0">
                <a:latin typeface="HG丸ｺﾞｼｯｸM-PRO"/>
                <a:cs typeface="HG丸ｺﾞｼｯｸM-PRO"/>
              </a:rPr>
              <a:t>午</a:t>
            </a:r>
            <a:r>
              <a:rPr sz="1600" spc="-5" dirty="0">
                <a:latin typeface="HG丸ｺﾞｼｯｸM-PRO"/>
                <a:cs typeface="HG丸ｺﾞｼｯｸM-PRO"/>
              </a:rPr>
              <a:t>前、</a:t>
            </a:r>
            <a:r>
              <a:rPr sz="1600" spc="5" dirty="0">
                <a:latin typeface="HG丸ｺﾞｼｯｸM-PRO"/>
                <a:cs typeface="HG丸ｺﾞｼｯｸM-PRO"/>
              </a:rPr>
              <a:t>午</a:t>
            </a:r>
            <a:r>
              <a:rPr sz="1600" spc="-5" dirty="0">
                <a:latin typeface="HG丸ｺﾞｼｯｸM-PRO"/>
                <a:cs typeface="HG丸ｺﾞｼｯｸM-PRO"/>
              </a:rPr>
              <a:t>後、</a:t>
            </a:r>
            <a:r>
              <a:rPr sz="1600" spc="5" dirty="0">
                <a:latin typeface="HG丸ｺﾞｼｯｸM-PRO"/>
                <a:cs typeface="HG丸ｺﾞｼｯｸM-PRO"/>
              </a:rPr>
              <a:t>夜</a:t>
            </a:r>
            <a:r>
              <a:rPr sz="1600" spc="-5" dirty="0">
                <a:latin typeface="HG丸ｺﾞｼｯｸM-PRO"/>
                <a:cs typeface="HG丸ｺﾞｼｯｸM-PRO"/>
              </a:rPr>
              <a:t>間の</a:t>
            </a:r>
            <a:r>
              <a:rPr sz="1600" spc="5" dirty="0">
                <a:latin typeface="HG丸ｺﾞｼｯｸM-PRO"/>
                <a:cs typeface="HG丸ｺﾞｼｯｸM-PRO"/>
              </a:rPr>
              <a:t>３</a:t>
            </a:r>
            <a:r>
              <a:rPr sz="1600" spc="-5" dirty="0">
                <a:latin typeface="HG丸ｺﾞｼｯｸM-PRO"/>
                <a:cs typeface="HG丸ｺﾞｼｯｸM-PRO"/>
              </a:rPr>
              <a:t>区分</a:t>
            </a:r>
            <a:r>
              <a:rPr sz="1600" spc="5" dirty="0">
                <a:latin typeface="HG丸ｺﾞｼｯｸM-PRO"/>
                <a:cs typeface="HG丸ｺﾞｼｯｸM-PRO"/>
              </a:rPr>
              <a:t>に</a:t>
            </a:r>
            <a:r>
              <a:rPr sz="1600" spc="-5" dirty="0">
                <a:latin typeface="HG丸ｺﾞｼｯｸM-PRO"/>
                <a:cs typeface="HG丸ｺﾞｼｯｸM-PRO"/>
              </a:rPr>
              <a:t>分け</a:t>
            </a:r>
            <a:r>
              <a:rPr sz="1600" spc="5" dirty="0">
                <a:latin typeface="HG丸ｺﾞｼｯｸM-PRO"/>
                <a:cs typeface="HG丸ｺﾞｼｯｸM-PRO"/>
              </a:rPr>
              <a:t>て</a:t>
            </a:r>
            <a:r>
              <a:rPr sz="1600" spc="-5" dirty="0">
                <a:latin typeface="HG丸ｺﾞｼｯｸM-PRO"/>
                <a:cs typeface="HG丸ｺﾞｼｯｸM-PRO"/>
              </a:rPr>
              <a:t>いる。</a:t>
            </a:r>
            <a:endParaRPr sz="1600">
              <a:latin typeface="HG丸ｺﾞｼｯｸM-PRO"/>
              <a:cs typeface="HG丸ｺﾞｼｯｸM-PR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440</Words>
  <Application>Microsoft Office PowerPoint</Application>
  <PresentationFormat>ワイド画面</PresentationFormat>
  <Paragraphs>169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HG丸ｺﾞｼｯｸM-PRO</vt:lpstr>
      <vt:lpstr>ＭＳ Ｐゴシック</vt:lpstr>
      <vt:lpstr>ＭＳ ゴシック</vt:lpstr>
      <vt:lpstr>游ゴシック</vt:lpstr>
      <vt:lpstr>Calibri</vt:lpstr>
      <vt:lpstr>Times New Roman</vt:lpstr>
      <vt:lpstr>Office Theme</vt:lpstr>
      <vt:lpstr>Ⅲ新たな戦略</vt:lpstr>
      <vt:lpstr>Ⅵ数値目標（KGI/KPI)</vt:lpstr>
      <vt:lpstr>用語の説明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2024-03-28T02:10:16Z</dcterms:created>
  <dcterms:modified xsi:type="dcterms:W3CDTF">2024-03-28T02:11:03Z</dcterms:modified>
</cp:coreProperties>
</file>