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72" r:id="rId1"/>
  </p:sldMasterIdLst>
  <p:notesMasterIdLst>
    <p:notesMasterId r:id="rId5"/>
  </p:notesMasterIdLst>
  <p:sldIdLst>
    <p:sldId id="286" r:id="rId2"/>
    <p:sldId id="270" r:id="rId3"/>
    <p:sldId id="269" r:id="rId4"/>
  </p:sldIdLst>
  <p:sldSz cx="9906000" cy="6858000" type="A4"/>
  <p:notesSz cx="6646863" cy="97774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DDDBDB"/>
    <a:srgbClr val="E5E3E3"/>
    <a:srgbClr val="CAC8C8"/>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13" autoAdjust="0"/>
    <p:restoredTop sz="93957" autoAdjust="0"/>
  </p:normalViewPr>
  <p:slideViewPr>
    <p:cSldViewPr snapToGrid="0">
      <p:cViewPr varScale="1">
        <p:scale>
          <a:sx n="94" d="100"/>
          <a:sy n="94" d="100"/>
        </p:scale>
        <p:origin x="854" y="211"/>
      </p:cViewPr>
      <p:guideLst/>
    </p:cSldViewPr>
  </p:slideViewPr>
  <p:outlineViewPr>
    <p:cViewPr>
      <p:scale>
        <a:sx n="33" d="100"/>
        <a:sy n="33" d="100"/>
      </p:scale>
      <p:origin x="0" y="-8490"/>
    </p:cViewPr>
  </p:outlineViewPr>
  <p:notesTextViewPr>
    <p:cViewPr>
      <p:scale>
        <a:sx n="1" d="1"/>
        <a:sy n="1" d="1"/>
      </p:scale>
      <p:origin x="0" y="0"/>
    </p:cViewPr>
  </p:notesTextViewPr>
  <p:sorterViewPr>
    <p:cViewPr>
      <p:scale>
        <a:sx n="100" d="100"/>
        <a:sy n="100" d="100"/>
      </p:scale>
      <p:origin x="0" y="-2484"/>
    </p:cViewPr>
  </p:sorterViewPr>
  <p:notesViewPr>
    <p:cSldViewPr snapToGrid="0">
      <p:cViewPr varScale="1">
        <p:scale>
          <a:sx n="51" d="100"/>
          <a:sy n="51" d="100"/>
        </p:scale>
        <p:origin x="2988"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880882" cy="490837"/>
          </a:xfrm>
          <a:prstGeom prst="rect">
            <a:avLst/>
          </a:prstGeom>
        </p:spPr>
        <p:txBody>
          <a:bodyPr vert="horz" lIns="90452" tIns="45226" rIns="90452" bIns="45226"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4415" y="0"/>
            <a:ext cx="2880881" cy="490837"/>
          </a:xfrm>
          <a:prstGeom prst="rect">
            <a:avLst/>
          </a:prstGeom>
        </p:spPr>
        <p:txBody>
          <a:bodyPr vert="horz" lIns="90452" tIns="45226" rIns="90452" bIns="45226" rtlCol="0"/>
          <a:lstStyle>
            <a:lvl1pPr algn="r">
              <a:defRPr sz="1200"/>
            </a:lvl1pPr>
          </a:lstStyle>
          <a:p>
            <a:fld id="{E70FF446-62B3-4B04-A774-CAF4548C9DA6}" type="datetimeFigureOut">
              <a:rPr kumimoji="1" lang="ja-JP" altLang="en-US" smtClean="0"/>
              <a:t>2024/3/28</a:t>
            </a:fld>
            <a:endParaRPr kumimoji="1" lang="ja-JP" altLang="en-US"/>
          </a:p>
        </p:txBody>
      </p:sp>
      <p:sp>
        <p:nvSpPr>
          <p:cNvPr id="4" name="スライド イメージ プレースホルダー 3"/>
          <p:cNvSpPr>
            <a:spLocks noGrp="1" noRot="1" noChangeAspect="1"/>
          </p:cNvSpPr>
          <p:nvPr>
            <p:ph type="sldImg" idx="2"/>
          </p:nvPr>
        </p:nvSpPr>
        <p:spPr>
          <a:xfrm>
            <a:off x="941388" y="1222375"/>
            <a:ext cx="4764087" cy="3298825"/>
          </a:xfrm>
          <a:prstGeom prst="rect">
            <a:avLst/>
          </a:prstGeom>
          <a:noFill/>
          <a:ln w="12700">
            <a:solidFill>
              <a:prstClr val="black"/>
            </a:solidFill>
          </a:ln>
        </p:spPr>
        <p:txBody>
          <a:bodyPr vert="horz" lIns="90452" tIns="45226" rIns="90452" bIns="45226" rtlCol="0" anchor="ctr"/>
          <a:lstStyle/>
          <a:p>
            <a:endParaRPr lang="ja-JP" altLang="en-US"/>
          </a:p>
        </p:txBody>
      </p:sp>
      <p:sp>
        <p:nvSpPr>
          <p:cNvPr id="5" name="ノート プレースホルダー 4"/>
          <p:cNvSpPr>
            <a:spLocks noGrp="1"/>
          </p:cNvSpPr>
          <p:nvPr>
            <p:ph type="body" sz="quarter" idx="3"/>
          </p:nvPr>
        </p:nvSpPr>
        <p:spPr>
          <a:xfrm>
            <a:off x="664217" y="4705429"/>
            <a:ext cx="5318430" cy="3849610"/>
          </a:xfrm>
          <a:prstGeom prst="rect">
            <a:avLst/>
          </a:prstGeom>
        </p:spPr>
        <p:txBody>
          <a:bodyPr vert="horz" lIns="90452" tIns="45226" rIns="90452" bIns="4522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286576"/>
            <a:ext cx="2880882" cy="490837"/>
          </a:xfrm>
          <a:prstGeom prst="rect">
            <a:avLst/>
          </a:prstGeom>
        </p:spPr>
        <p:txBody>
          <a:bodyPr vert="horz" lIns="90452" tIns="45226" rIns="90452" bIns="4522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4415" y="9286576"/>
            <a:ext cx="2880881" cy="490837"/>
          </a:xfrm>
          <a:prstGeom prst="rect">
            <a:avLst/>
          </a:prstGeom>
        </p:spPr>
        <p:txBody>
          <a:bodyPr vert="horz" lIns="90452" tIns="45226" rIns="90452" bIns="45226" rtlCol="0" anchor="b"/>
          <a:lstStyle>
            <a:lvl1pPr algn="r">
              <a:defRPr sz="1200"/>
            </a:lvl1pPr>
          </a:lstStyle>
          <a:p>
            <a:fld id="{B931A09F-FCE1-488B-8330-9F9C27CB5BA0}" type="slidenum">
              <a:rPr kumimoji="1" lang="ja-JP" altLang="en-US" smtClean="0"/>
              <a:t>‹#›</a:t>
            </a:fld>
            <a:endParaRPr kumimoji="1" lang="ja-JP" altLang="en-US"/>
          </a:p>
        </p:txBody>
      </p:sp>
    </p:spTree>
    <p:extLst>
      <p:ext uri="{BB962C8B-B14F-4D97-AF65-F5344CB8AC3E}">
        <p14:creationId xmlns:p14="http://schemas.microsoft.com/office/powerpoint/2010/main" val="325808477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931A09F-FCE1-488B-8330-9F9C27CB5BA0}" type="slidenum">
              <a:rPr kumimoji="1" lang="ja-JP" altLang="en-US" smtClean="0"/>
              <a:t>0</a:t>
            </a:fld>
            <a:endParaRPr kumimoji="1" lang="ja-JP" altLang="en-US"/>
          </a:p>
        </p:txBody>
      </p:sp>
    </p:spTree>
    <p:extLst>
      <p:ext uri="{BB962C8B-B14F-4D97-AF65-F5344CB8AC3E}">
        <p14:creationId xmlns:p14="http://schemas.microsoft.com/office/powerpoint/2010/main" val="8273964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B931A09F-FCE1-488B-8330-9F9C27CB5BA0}" type="slidenum">
              <a:rPr kumimoji="1" lang="ja-JP" altLang="en-US" smtClean="0"/>
              <a:t>1</a:t>
            </a:fld>
            <a:endParaRPr kumimoji="1" lang="ja-JP" altLang="en-US"/>
          </a:p>
        </p:txBody>
      </p:sp>
    </p:spTree>
    <p:extLst>
      <p:ext uri="{BB962C8B-B14F-4D97-AF65-F5344CB8AC3E}">
        <p14:creationId xmlns:p14="http://schemas.microsoft.com/office/powerpoint/2010/main" val="23847814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B931A09F-FCE1-488B-8330-9F9C27CB5BA0}" type="slidenum">
              <a:rPr kumimoji="1" lang="ja-JP" altLang="en-US" smtClean="0"/>
              <a:t>2</a:t>
            </a:fld>
            <a:endParaRPr kumimoji="1" lang="ja-JP" altLang="en-US"/>
          </a:p>
        </p:txBody>
      </p:sp>
    </p:spTree>
    <p:extLst>
      <p:ext uri="{BB962C8B-B14F-4D97-AF65-F5344CB8AC3E}">
        <p14:creationId xmlns:p14="http://schemas.microsoft.com/office/powerpoint/2010/main" val="32165242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11D9DDB-341C-4126-AFC8-A3F5B2979B91}" type="datetime1">
              <a:rPr kumimoji="1" lang="ja-JP" altLang="en-US" smtClean="0"/>
              <a:t>2024/3/28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788347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16101D2-4587-459F-8B83-33D81B5D4DB5}" type="datetime1">
              <a:rPr kumimoji="1" lang="ja-JP" altLang="en-US" smtClean="0"/>
              <a:t>2024/3/28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6996113" y="6356352"/>
            <a:ext cx="2228850" cy="365125"/>
          </a:xfrm>
          <a:prstGeom prst="rect">
            <a:avLst/>
          </a:prstGeom>
        </p:spPr>
        <p:txBody>
          <a:bodyPr/>
          <a:lstStyle/>
          <a:p>
            <a:fld id="{335114BC-08B8-408D-8444-E818CF634C32}" type="slidenum">
              <a:rPr kumimoji="1" lang="ja-JP" altLang="en-US" smtClean="0"/>
              <a:t>‹#›</a:t>
            </a:fld>
            <a:endParaRPr kumimoji="1" lang="ja-JP" altLang="en-US"/>
          </a:p>
        </p:txBody>
      </p:sp>
    </p:spTree>
    <p:extLst>
      <p:ext uri="{BB962C8B-B14F-4D97-AF65-F5344CB8AC3E}">
        <p14:creationId xmlns:p14="http://schemas.microsoft.com/office/powerpoint/2010/main" val="2236616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15E2995-89BC-4A91-BCD8-415DAED960FD}" type="datetime1">
              <a:rPr kumimoji="1" lang="ja-JP" altLang="en-US" smtClean="0"/>
              <a:t>2024/3/28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6996113" y="6356352"/>
            <a:ext cx="2228850" cy="365125"/>
          </a:xfrm>
          <a:prstGeom prst="rect">
            <a:avLst/>
          </a:prstGeom>
        </p:spPr>
        <p:txBody>
          <a:bodyPr/>
          <a:lstStyle/>
          <a:p>
            <a:fld id="{335114BC-08B8-408D-8444-E818CF634C32}" type="slidenum">
              <a:rPr kumimoji="1" lang="ja-JP" altLang="en-US" smtClean="0"/>
              <a:t>‹#›</a:t>
            </a:fld>
            <a:endParaRPr kumimoji="1" lang="ja-JP" altLang="en-US"/>
          </a:p>
        </p:txBody>
      </p:sp>
    </p:spTree>
    <p:extLst>
      <p:ext uri="{BB962C8B-B14F-4D97-AF65-F5344CB8AC3E}">
        <p14:creationId xmlns:p14="http://schemas.microsoft.com/office/powerpoint/2010/main" val="986136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9584171-5A65-424F-9F39-4553118D0C3E}" type="datetime1">
              <a:rPr kumimoji="1" lang="ja-JP" altLang="en-US" smtClean="0"/>
              <a:t>2024/3/28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6996112" y="6356352"/>
            <a:ext cx="2228850" cy="365125"/>
          </a:xfrm>
          <a:prstGeom prst="rect">
            <a:avLst/>
          </a:prstGeom>
        </p:spPr>
        <p:txBody>
          <a:bodyPr/>
          <a:lstStyle>
            <a:lvl1pPr algn="r">
              <a:defRPr sz="1400">
                <a:solidFill>
                  <a:schemeClr val="tx1"/>
                </a:solidFill>
                <a:latin typeface="+mj-ea"/>
                <a:ea typeface="+mj-ea"/>
              </a:defRPr>
            </a:lvl1pPr>
          </a:lstStyle>
          <a:p>
            <a:fld id="{335114BC-08B8-408D-8444-E818CF634C32}" type="slidenum">
              <a:rPr kumimoji="1" lang="ja-JP" altLang="en-US" smtClean="0"/>
              <a:pPr/>
              <a:t>‹#›</a:t>
            </a:fld>
            <a:endParaRPr kumimoji="1" lang="ja-JP" altLang="en-US" dirty="0"/>
          </a:p>
        </p:txBody>
      </p:sp>
      <p:cxnSp>
        <p:nvCxnSpPr>
          <p:cNvPr id="7" name="直線コネクタ 6">
            <a:extLst>
              <a:ext uri="{FF2B5EF4-FFF2-40B4-BE49-F238E27FC236}">
                <a16:creationId xmlns:a16="http://schemas.microsoft.com/office/drawing/2014/main" id="{2C9ACB56-4E75-8DDE-EDB5-2867059A52FB}"/>
              </a:ext>
            </a:extLst>
          </p:cNvPr>
          <p:cNvCxnSpPr>
            <a:cxnSpLocks/>
          </p:cNvCxnSpPr>
          <p:nvPr userDrawn="1"/>
        </p:nvCxnSpPr>
        <p:spPr>
          <a:xfrm>
            <a:off x="0" y="516444"/>
            <a:ext cx="9906000" cy="0"/>
          </a:xfrm>
          <a:prstGeom prst="line">
            <a:avLst/>
          </a:prstGeom>
          <a:ln w="98425" cmpd="thickThi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274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D6684B1-3643-4408-B101-7EAAB1B402AE}" type="datetime1">
              <a:rPr kumimoji="1" lang="ja-JP" altLang="en-US" smtClean="0"/>
              <a:t>2024/3/28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6996113" y="6356352"/>
            <a:ext cx="2228850" cy="365125"/>
          </a:xfrm>
          <a:prstGeom prst="rect">
            <a:avLst/>
          </a:prstGeom>
        </p:spPr>
        <p:txBody>
          <a:bodyPr/>
          <a:lstStyle/>
          <a:p>
            <a:fld id="{335114BC-08B8-408D-8444-E818CF634C32}" type="slidenum">
              <a:rPr kumimoji="1" lang="ja-JP" altLang="en-US" smtClean="0"/>
              <a:t>‹#›</a:t>
            </a:fld>
            <a:endParaRPr kumimoji="1" lang="ja-JP" altLang="en-US"/>
          </a:p>
        </p:txBody>
      </p:sp>
    </p:spTree>
    <p:extLst>
      <p:ext uri="{BB962C8B-B14F-4D97-AF65-F5344CB8AC3E}">
        <p14:creationId xmlns:p14="http://schemas.microsoft.com/office/powerpoint/2010/main" val="1669284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B0B9EE1-7553-4B87-B32F-E1E650D993DF}" type="datetime1">
              <a:rPr kumimoji="1" lang="ja-JP" altLang="en-US" smtClean="0"/>
              <a:t>2024/3/28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6996113" y="6356352"/>
            <a:ext cx="2228850" cy="365125"/>
          </a:xfrm>
          <a:prstGeom prst="rect">
            <a:avLst/>
          </a:prstGeom>
        </p:spPr>
        <p:txBody>
          <a:bodyPr/>
          <a:lstStyle/>
          <a:p>
            <a:fld id="{335114BC-08B8-408D-8444-E818CF634C32}" type="slidenum">
              <a:rPr kumimoji="1" lang="ja-JP" altLang="en-US" smtClean="0"/>
              <a:t>‹#›</a:t>
            </a:fld>
            <a:endParaRPr kumimoji="1" lang="ja-JP" altLang="en-US"/>
          </a:p>
        </p:txBody>
      </p:sp>
    </p:spTree>
    <p:extLst>
      <p:ext uri="{BB962C8B-B14F-4D97-AF65-F5344CB8AC3E}">
        <p14:creationId xmlns:p14="http://schemas.microsoft.com/office/powerpoint/2010/main" val="793466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5B2FA9B-5626-4074-9C72-2F3E4F68BEE2}" type="datetime1">
              <a:rPr kumimoji="1" lang="ja-JP" altLang="en-US" smtClean="0"/>
              <a:t>2024/3/28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a:xfrm>
            <a:off x="6996113" y="6356352"/>
            <a:ext cx="2228850" cy="365125"/>
          </a:xfrm>
          <a:prstGeom prst="rect">
            <a:avLst/>
          </a:prstGeom>
        </p:spPr>
        <p:txBody>
          <a:bodyPr/>
          <a:lstStyle/>
          <a:p>
            <a:fld id="{335114BC-08B8-408D-8444-E818CF634C32}" type="slidenum">
              <a:rPr kumimoji="1" lang="ja-JP" altLang="en-US" smtClean="0"/>
              <a:t>‹#›</a:t>
            </a:fld>
            <a:endParaRPr kumimoji="1" lang="ja-JP" altLang="en-US"/>
          </a:p>
        </p:txBody>
      </p:sp>
    </p:spTree>
    <p:extLst>
      <p:ext uri="{BB962C8B-B14F-4D97-AF65-F5344CB8AC3E}">
        <p14:creationId xmlns:p14="http://schemas.microsoft.com/office/powerpoint/2010/main" val="360614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C5578A1-8CEC-4020-B65B-CD32402BFEA0}" type="datetime1">
              <a:rPr kumimoji="1" lang="ja-JP" altLang="en-US" smtClean="0"/>
              <a:t>2024/3/28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a:xfrm>
            <a:off x="6996113" y="6356352"/>
            <a:ext cx="2228850" cy="365125"/>
          </a:xfrm>
          <a:prstGeom prst="rect">
            <a:avLst/>
          </a:prstGeom>
        </p:spPr>
        <p:txBody>
          <a:bodyPr/>
          <a:lstStyle/>
          <a:p>
            <a:fld id="{335114BC-08B8-408D-8444-E818CF634C32}" type="slidenum">
              <a:rPr kumimoji="1" lang="ja-JP" altLang="en-US" smtClean="0"/>
              <a:t>‹#›</a:t>
            </a:fld>
            <a:endParaRPr kumimoji="1" lang="ja-JP" altLang="en-US"/>
          </a:p>
        </p:txBody>
      </p:sp>
    </p:spTree>
    <p:extLst>
      <p:ext uri="{BB962C8B-B14F-4D97-AF65-F5344CB8AC3E}">
        <p14:creationId xmlns:p14="http://schemas.microsoft.com/office/powerpoint/2010/main" val="1483108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C5FDED-7DA8-4564-9521-520034F72AFE}" type="datetime1">
              <a:rPr kumimoji="1" lang="ja-JP" altLang="en-US" smtClean="0"/>
              <a:t>2024/3/28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a:xfrm>
            <a:off x="6996113" y="6356352"/>
            <a:ext cx="2228850" cy="365125"/>
          </a:xfrm>
          <a:prstGeom prst="rect">
            <a:avLst/>
          </a:prstGeom>
        </p:spPr>
        <p:txBody>
          <a:bodyPr/>
          <a:lstStyle/>
          <a:p>
            <a:fld id="{335114BC-08B8-408D-8444-E818CF634C32}" type="slidenum">
              <a:rPr kumimoji="1" lang="ja-JP" altLang="en-US" smtClean="0"/>
              <a:t>‹#›</a:t>
            </a:fld>
            <a:endParaRPr kumimoji="1" lang="ja-JP" altLang="en-US"/>
          </a:p>
        </p:txBody>
      </p:sp>
    </p:spTree>
    <p:extLst>
      <p:ext uri="{BB962C8B-B14F-4D97-AF65-F5344CB8AC3E}">
        <p14:creationId xmlns:p14="http://schemas.microsoft.com/office/powerpoint/2010/main" val="2794824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7551EFB-5A94-417F-8899-F6D860640614}" type="datetime1">
              <a:rPr kumimoji="1" lang="ja-JP" altLang="en-US" smtClean="0"/>
              <a:t>2024/3/28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6996113" y="6356352"/>
            <a:ext cx="2228850" cy="365125"/>
          </a:xfrm>
          <a:prstGeom prst="rect">
            <a:avLst/>
          </a:prstGeom>
        </p:spPr>
        <p:txBody>
          <a:bodyPr/>
          <a:lstStyle/>
          <a:p>
            <a:fld id="{335114BC-08B8-408D-8444-E818CF634C32}" type="slidenum">
              <a:rPr kumimoji="1" lang="ja-JP" altLang="en-US" smtClean="0"/>
              <a:t>‹#›</a:t>
            </a:fld>
            <a:endParaRPr kumimoji="1" lang="ja-JP" altLang="en-US"/>
          </a:p>
        </p:txBody>
      </p:sp>
    </p:spTree>
    <p:extLst>
      <p:ext uri="{BB962C8B-B14F-4D97-AF65-F5344CB8AC3E}">
        <p14:creationId xmlns:p14="http://schemas.microsoft.com/office/powerpoint/2010/main" val="976093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8028A98-8D58-400F-835E-E5C421EE94D4}" type="datetime1">
              <a:rPr kumimoji="1" lang="ja-JP" altLang="en-US" smtClean="0"/>
              <a:t>2024/3/28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6996113" y="6356352"/>
            <a:ext cx="2228850" cy="365125"/>
          </a:xfrm>
          <a:prstGeom prst="rect">
            <a:avLst/>
          </a:prstGeom>
        </p:spPr>
        <p:txBody>
          <a:bodyPr/>
          <a:lstStyle/>
          <a:p>
            <a:fld id="{335114BC-08B8-408D-8444-E818CF634C32}" type="slidenum">
              <a:rPr kumimoji="1" lang="ja-JP" altLang="en-US" smtClean="0"/>
              <a:t>‹#›</a:t>
            </a:fld>
            <a:endParaRPr kumimoji="1" lang="ja-JP" altLang="en-US"/>
          </a:p>
        </p:txBody>
      </p:sp>
    </p:spTree>
    <p:extLst>
      <p:ext uri="{BB962C8B-B14F-4D97-AF65-F5344CB8AC3E}">
        <p14:creationId xmlns:p14="http://schemas.microsoft.com/office/powerpoint/2010/main" val="1526738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A71047-DD8C-4CC0-A0C8-383A670F4B6D}" type="datetime1">
              <a:rPr kumimoji="1" lang="ja-JP" altLang="en-US" smtClean="0"/>
              <a:t>2024/3/28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Tree>
    <p:extLst>
      <p:ext uri="{BB962C8B-B14F-4D97-AF65-F5344CB8AC3E}">
        <p14:creationId xmlns:p14="http://schemas.microsoft.com/office/powerpoint/2010/main" val="6931118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7E83D1-DF6F-487B-A568-8150751852F7}"/>
              </a:ext>
            </a:extLst>
          </p:cNvPr>
          <p:cNvSpPr>
            <a:spLocks noGrp="1"/>
          </p:cNvSpPr>
          <p:nvPr>
            <p:ph type="title"/>
          </p:nvPr>
        </p:nvSpPr>
        <p:spPr>
          <a:xfrm>
            <a:off x="0" y="83778"/>
            <a:ext cx="9906000" cy="395110"/>
          </a:xfrm>
        </p:spPr>
        <p:txBody>
          <a:bodyPr>
            <a:normAutofit/>
          </a:bodyPr>
          <a:lstStyle/>
          <a:p>
            <a:r>
              <a:rPr kumimoji="1" lang="en-US" altLang="ja-JP" sz="2000" b="1" dirty="0"/>
              <a:t>Ⅱ</a:t>
            </a:r>
            <a:r>
              <a:rPr kumimoji="1" lang="ja-JP" altLang="en-US" sz="2000" b="1" dirty="0"/>
              <a:t>　今後の取組み</a:t>
            </a:r>
          </a:p>
        </p:txBody>
      </p:sp>
      <p:sp>
        <p:nvSpPr>
          <p:cNvPr id="3" name="コンテンツ プレースホルダー 2">
            <a:extLst>
              <a:ext uri="{FF2B5EF4-FFF2-40B4-BE49-F238E27FC236}">
                <a16:creationId xmlns:a16="http://schemas.microsoft.com/office/drawing/2014/main" id="{A3C8F653-51DF-43F8-BD1A-96415F2AE959}"/>
              </a:ext>
            </a:extLst>
          </p:cNvPr>
          <p:cNvSpPr>
            <a:spLocks noGrp="1"/>
          </p:cNvSpPr>
          <p:nvPr>
            <p:ph idx="1"/>
          </p:nvPr>
        </p:nvSpPr>
        <p:spPr>
          <a:xfrm>
            <a:off x="590551" y="1109951"/>
            <a:ext cx="8782049" cy="4933662"/>
          </a:xfrm>
        </p:spPr>
        <p:txBody>
          <a:bodyPr>
            <a:noAutofit/>
          </a:bodyPr>
          <a:lstStyle/>
          <a:p>
            <a:pPr>
              <a:lnSpc>
                <a:spcPts val="2200"/>
              </a:lnSpc>
              <a:spcBef>
                <a:spcPts val="1200"/>
              </a:spcBef>
              <a:buFont typeface="Wingdings" panose="05000000000000000000" pitchFamily="2" charset="2"/>
              <a:buChar char="Ø"/>
            </a:pPr>
            <a:r>
              <a:rPr kumimoji="1" lang="ja-JP" altLang="en-US" sz="1600" kern="12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当社は全国第２の中核的花き卸売市場として、消費者へ質・量ともに豊富な花きをより早く届けるために市場関係者と協働し、花きの安定供給に取り組んできた。</a:t>
            </a:r>
            <a:endParaRPr kumimoji="1" lang="en-US" altLang="ja-JP" sz="1600" kern="12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p>
            <a:pPr>
              <a:lnSpc>
                <a:spcPts val="2200"/>
              </a:lnSpc>
              <a:spcBef>
                <a:spcPts val="1200"/>
              </a:spcBef>
              <a:buFont typeface="Wingdings" panose="05000000000000000000" pitchFamily="2" charset="2"/>
              <a:buChar char="Ø"/>
            </a:pPr>
            <a:r>
              <a:rPr kumimoji="1" lang="ja-JP" altLang="en-US" sz="1600" kern="12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交流施設跡の活用という新たなテーマを踏まえ、２０２４年度中に交流施設跡の活用方法を策定し、それを踏まえて当社の経営計画をブラッシュアップする。</a:t>
            </a:r>
            <a:endParaRPr lang="en-US" altLang="ja-JP" sz="1600"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endParaRPr>
          </a:p>
          <a:p>
            <a:pPr>
              <a:lnSpc>
                <a:spcPts val="2200"/>
              </a:lnSpc>
              <a:spcBef>
                <a:spcPts val="1200"/>
              </a:spcBef>
              <a:buFont typeface="Wingdings" panose="05000000000000000000" pitchFamily="2" charset="2"/>
              <a:buChar char="Ø"/>
            </a:pPr>
            <a:r>
              <a:rPr kumimoji="1" lang="ja-JP" altLang="en-US" sz="1600" kern="1200" dirty="0">
                <a:effectLst/>
                <a:highlight>
                  <a:srgbClr val="FFFF00"/>
                </a:highlight>
                <a:latin typeface="游ゴシック" panose="020B0400000000000000" pitchFamily="50" charset="-128"/>
                <a:ea typeface="游ゴシック" panose="020B0400000000000000" pitchFamily="50" charset="-128"/>
                <a:cs typeface="Times New Roman" panose="02020603050405020304" pitchFamily="18" charset="0"/>
              </a:rPr>
              <a:t>当市場の取扱高の増加に資するよう、開設者として市場関係者と連携し</a:t>
            </a:r>
            <a:r>
              <a:rPr kumimoji="1" lang="ja-JP" altLang="en-US" sz="1600" kern="1200" dirty="0">
                <a:effectLst/>
                <a:latin typeface="游ゴシック" panose="020B0400000000000000" pitchFamily="50" charset="-128"/>
                <a:ea typeface="游ゴシック" panose="020B0400000000000000" pitchFamily="50" charset="-128"/>
                <a:cs typeface="Times New Roman" panose="02020603050405020304" pitchFamily="18" charset="0"/>
              </a:rPr>
              <a:t>「市場の活性化」「施設の改修」の２点を基本とした取組みを進め、</a:t>
            </a:r>
            <a:r>
              <a:rPr kumimoji="1" lang="ja-JP" altLang="en-US" sz="1600" kern="1200" dirty="0">
                <a:effectLst/>
                <a:highlight>
                  <a:srgbClr val="FFFF00"/>
                </a:highlight>
                <a:latin typeface="游ゴシック" panose="020B0400000000000000" pitchFamily="50" charset="-128"/>
                <a:ea typeface="游ゴシック" panose="020B0400000000000000" pitchFamily="50" charset="-128"/>
                <a:cs typeface="Times New Roman" panose="02020603050405020304" pitchFamily="18" charset="0"/>
              </a:rPr>
              <a:t>西日本のハブ市場（流通拠点）としての</a:t>
            </a:r>
            <a:r>
              <a:rPr kumimoji="1" lang="ja-JP" altLang="en-US" sz="1600" kern="1200" dirty="0">
                <a:effectLst/>
                <a:latin typeface="游ゴシック" panose="020B0400000000000000" pitchFamily="50" charset="-128"/>
                <a:ea typeface="游ゴシック" panose="020B0400000000000000" pitchFamily="50" charset="-128"/>
                <a:cs typeface="Times New Roman" panose="02020603050405020304" pitchFamily="18" charset="0"/>
              </a:rPr>
              <a:t>機能強化を図る。</a:t>
            </a:r>
            <a:endParaRPr kumimoji="1" lang="en-US" altLang="ja-JP" sz="1600" kern="12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pPr>
              <a:lnSpc>
                <a:spcPts val="2200"/>
              </a:lnSpc>
              <a:spcBef>
                <a:spcPts val="1200"/>
              </a:spcBef>
              <a:buFont typeface="Wingdings" panose="05000000000000000000" pitchFamily="2" charset="2"/>
              <a:buChar char="Ø"/>
            </a:pPr>
            <a:r>
              <a:rPr lang="ja-JP" altLang="ja-JP" sz="1600"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西日本最大の花きの集積地としての整備を進めることにより、当市場の取扱高の増加による収益向上と企業価値の向上を図る。</a:t>
            </a:r>
            <a:endParaRPr kumimoji="1" lang="en-US" altLang="ja-JP" sz="1600" kern="12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p>
            <a:pPr>
              <a:lnSpc>
                <a:spcPts val="2200"/>
              </a:lnSpc>
              <a:spcBef>
                <a:spcPts val="1200"/>
              </a:spcBef>
              <a:buFont typeface="Wingdings" panose="05000000000000000000" pitchFamily="2" charset="2"/>
              <a:buChar char="Ø"/>
            </a:pPr>
            <a:r>
              <a:rPr kumimoji="1" lang="ja-JP" altLang="en-US" sz="1600" kern="12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事業運営にあたっては、引き続き効率的な経営を進め、単年度黒字を維持し、経営の自主性を高めるとともに、多様なサービスをより効率的に提供できる体制を構築する。</a:t>
            </a:r>
            <a:endParaRPr kumimoji="1" lang="en-US" altLang="ja-JP" sz="1600" kern="12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p>
            <a:pPr>
              <a:lnSpc>
                <a:spcPts val="2200"/>
              </a:lnSpc>
              <a:spcBef>
                <a:spcPts val="1200"/>
              </a:spcBef>
              <a:buFont typeface="Wingdings" panose="05000000000000000000" pitchFamily="2" charset="2"/>
              <a:buChar char="Ø"/>
            </a:pPr>
            <a:r>
              <a:rPr lang="ja-JP" altLang="en-US" sz="1600" dirty="0">
                <a:latin typeface="+mn-ea"/>
              </a:rPr>
              <a:t>中期経営計画の期間は、２０２４年度から２０２８年度までの５年間とする。ただし、交流施設跡の活用方法等を踏まえ、２０２５年度末までに見直しを行う。</a:t>
            </a:r>
            <a:endParaRPr lang="en-US" altLang="ja-JP" sz="1600" dirty="0">
              <a:latin typeface="+mn-ea"/>
            </a:endParaRPr>
          </a:p>
        </p:txBody>
      </p:sp>
      <p:sp>
        <p:nvSpPr>
          <p:cNvPr id="10" name="タイトル 1">
            <a:extLst>
              <a:ext uri="{FF2B5EF4-FFF2-40B4-BE49-F238E27FC236}">
                <a16:creationId xmlns:a16="http://schemas.microsoft.com/office/drawing/2014/main" id="{50E954FB-4E3C-44C7-B492-67842B2459C9}"/>
              </a:ext>
            </a:extLst>
          </p:cNvPr>
          <p:cNvSpPr txBox="1">
            <a:spLocks/>
          </p:cNvSpPr>
          <p:nvPr/>
        </p:nvSpPr>
        <p:spPr>
          <a:xfrm>
            <a:off x="123925" y="596865"/>
            <a:ext cx="9906000" cy="3951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1800" dirty="0"/>
              <a:t>Ⅱ-</a:t>
            </a:r>
            <a:r>
              <a:rPr lang="ja-JP" altLang="en-US" sz="1800" dirty="0"/>
              <a:t>１　事業運営の基本方針</a:t>
            </a:r>
            <a:endParaRPr lang="ja-JP" altLang="en-US" sz="1800" b="1" dirty="0">
              <a:solidFill>
                <a:srgbClr val="FF0000"/>
              </a:solidFill>
            </a:endParaRPr>
          </a:p>
        </p:txBody>
      </p:sp>
      <p:sp>
        <p:nvSpPr>
          <p:cNvPr id="6" name="正方形/長方形 5">
            <a:extLst>
              <a:ext uri="{FF2B5EF4-FFF2-40B4-BE49-F238E27FC236}">
                <a16:creationId xmlns:a16="http://schemas.microsoft.com/office/drawing/2014/main" id="{2C0D09DB-C353-4897-9DC0-4FDCCB7BE9C3}"/>
              </a:ext>
            </a:extLst>
          </p:cNvPr>
          <p:cNvSpPr/>
          <p:nvPr/>
        </p:nvSpPr>
        <p:spPr>
          <a:xfrm>
            <a:off x="8075839" y="184998"/>
            <a:ext cx="1468211" cy="52659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2000" b="1">
                <a:latin typeface="ＭＳ ゴシック" panose="020B0609070205080204" pitchFamily="49" charset="-128"/>
                <a:ea typeface="ＭＳ ゴシック" panose="020B0609070205080204" pitchFamily="49" charset="-128"/>
              </a:rPr>
              <a:t>別紙２</a:t>
            </a:r>
            <a:endParaRPr kumimoji="1" lang="ja-JP" altLang="en-US" sz="2000" b="1"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344553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7E83D1-DF6F-487B-A568-8150751852F7}"/>
              </a:ext>
            </a:extLst>
          </p:cNvPr>
          <p:cNvSpPr>
            <a:spLocks noGrp="1"/>
          </p:cNvSpPr>
          <p:nvPr>
            <p:ph type="title"/>
          </p:nvPr>
        </p:nvSpPr>
        <p:spPr>
          <a:xfrm>
            <a:off x="0" y="83778"/>
            <a:ext cx="9906000" cy="395110"/>
          </a:xfrm>
        </p:spPr>
        <p:txBody>
          <a:bodyPr>
            <a:normAutofit/>
          </a:bodyPr>
          <a:lstStyle/>
          <a:p>
            <a:r>
              <a:rPr kumimoji="1" lang="en-US" altLang="ja-JP" sz="2000" b="1" dirty="0"/>
              <a:t>Ⅱ</a:t>
            </a:r>
            <a:r>
              <a:rPr kumimoji="1" lang="ja-JP" altLang="en-US" sz="2000" b="1" dirty="0"/>
              <a:t>　今後の取組み</a:t>
            </a:r>
          </a:p>
        </p:txBody>
      </p:sp>
      <p:sp>
        <p:nvSpPr>
          <p:cNvPr id="3" name="コンテンツ プレースホルダー 2">
            <a:extLst>
              <a:ext uri="{FF2B5EF4-FFF2-40B4-BE49-F238E27FC236}">
                <a16:creationId xmlns:a16="http://schemas.microsoft.com/office/drawing/2014/main" id="{A3C8F653-51DF-43F8-BD1A-96415F2AE959}"/>
              </a:ext>
            </a:extLst>
          </p:cNvPr>
          <p:cNvSpPr>
            <a:spLocks noGrp="1"/>
          </p:cNvSpPr>
          <p:nvPr>
            <p:ph idx="1"/>
          </p:nvPr>
        </p:nvSpPr>
        <p:spPr>
          <a:xfrm>
            <a:off x="663723" y="1710250"/>
            <a:ext cx="8826404" cy="585604"/>
          </a:xfrm>
        </p:spPr>
        <p:txBody>
          <a:bodyPr>
            <a:noAutofit/>
          </a:bodyPr>
          <a:lstStyle/>
          <a:p>
            <a:pPr>
              <a:lnSpc>
                <a:spcPts val="2000"/>
              </a:lnSpc>
              <a:spcBef>
                <a:spcPts val="1200"/>
              </a:spcBef>
              <a:buFont typeface="Wingdings" panose="05000000000000000000" pitchFamily="2" charset="2"/>
              <a:buChar char="Ø"/>
            </a:pPr>
            <a:r>
              <a:rPr lang="ja-JP" altLang="en-US" sz="1600" dirty="0">
                <a:latin typeface="+mn-ea"/>
              </a:rPr>
              <a:t>施設改修にあたっては、経年劣化への対策だけにとどまらず、産地からみて魅力ある市場となるよう取組み、集荷力の向上に寄与する。</a:t>
            </a:r>
            <a:endParaRPr lang="en-US" altLang="ja-JP" sz="1600" dirty="0">
              <a:latin typeface="+mn-ea"/>
            </a:endParaRPr>
          </a:p>
          <a:p>
            <a:pPr>
              <a:lnSpc>
                <a:spcPts val="2000"/>
              </a:lnSpc>
              <a:spcBef>
                <a:spcPts val="1200"/>
              </a:spcBef>
              <a:buFont typeface="Wingdings" panose="05000000000000000000" pitchFamily="2" charset="2"/>
              <a:buChar char="Ø"/>
            </a:pPr>
            <a:endParaRPr lang="ja-JP" altLang="en-US" sz="1600" dirty="0">
              <a:latin typeface="+mn-ea"/>
            </a:endParaRPr>
          </a:p>
        </p:txBody>
      </p:sp>
      <p:sp>
        <p:nvSpPr>
          <p:cNvPr id="10" name="タイトル 1">
            <a:extLst>
              <a:ext uri="{FF2B5EF4-FFF2-40B4-BE49-F238E27FC236}">
                <a16:creationId xmlns:a16="http://schemas.microsoft.com/office/drawing/2014/main" id="{50E954FB-4E3C-44C7-B492-67842B2459C9}"/>
              </a:ext>
            </a:extLst>
          </p:cNvPr>
          <p:cNvSpPr txBox="1">
            <a:spLocks/>
          </p:cNvSpPr>
          <p:nvPr/>
        </p:nvSpPr>
        <p:spPr>
          <a:xfrm>
            <a:off x="123925" y="596865"/>
            <a:ext cx="9906000" cy="3951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1800" dirty="0"/>
              <a:t>Ⅱ-</a:t>
            </a:r>
            <a:r>
              <a:rPr lang="ja-JP" altLang="en-US" sz="1800" dirty="0"/>
              <a:t>２　市場活性化への取組み</a:t>
            </a:r>
          </a:p>
        </p:txBody>
      </p:sp>
      <p:sp>
        <p:nvSpPr>
          <p:cNvPr id="6" name="タイトル 1">
            <a:extLst>
              <a:ext uri="{FF2B5EF4-FFF2-40B4-BE49-F238E27FC236}">
                <a16:creationId xmlns:a16="http://schemas.microsoft.com/office/drawing/2014/main" id="{8EA9CE4D-2CA6-4169-9A41-EE2DD45C30DD}"/>
              </a:ext>
            </a:extLst>
          </p:cNvPr>
          <p:cNvSpPr txBox="1">
            <a:spLocks/>
          </p:cNvSpPr>
          <p:nvPr/>
        </p:nvSpPr>
        <p:spPr>
          <a:xfrm>
            <a:off x="123925" y="991975"/>
            <a:ext cx="9906000" cy="3951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00" dirty="0"/>
              <a:t>（１）選ばれる市場としての機能拡充</a:t>
            </a:r>
          </a:p>
        </p:txBody>
      </p:sp>
      <p:sp>
        <p:nvSpPr>
          <p:cNvPr id="7" name="タイトル 1">
            <a:extLst>
              <a:ext uri="{FF2B5EF4-FFF2-40B4-BE49-F238E27FC236}">
                <a16:creationId xmlns:a16="http://schemas.microsoft.com/office/drawing/2014/main" id="{331E4AA6-9AEC-4D9B-9606-9188864A2DAF}"/>
              </a:ext>
            </a:extLst>
          </p:cNvPr>
          <p:cNvSpPr txBox="1">
            <a:spLocks/>
          </p:cNvSpPr>
          <p:nvPr/>
        </p:nvSpPr>
        <p:spPr>
          <a:xfrm>
            <a:off x="123925" y="1387085"/>
            <a:ext cx="9906000" cy="3951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00" dirty="0"/>
              <a:t>　　① 市場環境の整備</a:t>
            </a:r>
          </a:p>
        </p:txBody>
      </p:sp>
      <p:sp>
        <p:nvSpPr>
          <p:cNvPr id="8" name="コンテンツ プレースホルダー 2">
            <a:extLst>
              <a:ext uri="{FF2B5EF4-FFF2-40B4-BE49-F238E27FC236}">
                <a16:creationId xmlns:a16="http://schemas.microsoft.com/office/drawing/2014/main" id="{C34F7AF8-ED72-481D-8B02-3F74CE4ECA4E}"/>
              </a:ext>
            </a:extLst>
          </p:cNvPr>
          <p:cNvSpPr txBox="1">
            <a:spLocks/>
          </p:cNvSpPr>
          <p:nvPr/>
        </p:nvSpPr>
        <p:spPr>
          <a:xfrm>
            <a:off x="1030333" y="2344562"/>
            <a:ext cx="7845329" cy="60007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1200"/>
              </a:lnSpc>
              <a:spcBef>
                <a:spcPts val="1200"/>
              </a:spcBef>
              <a:buNone/>
            </a:pPr>
            <a:r>
              <a:rPr lang="ja-JP" altLang="en-US" sz="1600" dirty="0">
                <a:latin typeface="+mn-ea"/>
              </a:rPr>
              <a:t>・交流施設跡の有効活用（２０２４年度末までに活用方策を策定）</a:t>
            </a:r>
            <a:endParaRPr lang="en-US" altLang="ja-JP" sz="1600" dirty="0">
              <a:latin typeface="+mn-ea"/>
            </a:endParaRPr>
          </a:p>
          <a:p>
            <a:pPr marL="0" indent="0">
              <a:lnSpc>
                <a:spcPts val="1200"/>
              </a:lnSpc>
              <a:spcBef>
                <a:spcPts val="1200"/>
              </a:spcBef>
              <a:buNone/>
            </a:pPr>
            <a:r>
              <a:rPr lang="ja-JP" altLang="en-US" sz="1600" dirty="0">
                <a:latin typeface="+mn-ea"/>
              </a:rPr>
              <a:t>・基幹コンピュータシステムの更新・機能向上</a:t>
            </a:r>
          </a:p>
        </p:txBody>
      </p:sp>
      <p:sp>
        <p:nvSpPr>
          <p:cNvPr id="14" name="コンテンツ プレースホルダー 2">
            <a:extLst>
              <a:ext uri="{FF2B5EF4-FFF2-40B4-BE49-F238E27FC236}">
                <a16:creationId xmlns:a16="http://schemas.microsoft.com/office/drawing/2014/main" id="{9ECA8CE6-49E6-4672-A3AA-3AB1CD557860}"/>
              </a:ext>
            </a:extLst>
          </p:cNvPr>
          <p:cNvSpPr txBox="1">
            <a:spLocks/>
          </p:cNvSpPr>
          <p:nvPr/>
        </p:nvSpPr>
        <p:spPr>
          <a:xfrm>
            <a:off x="663723" y="2877073"/>
            <a:ext cx="8826404" cy="85990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nSpc>
                <a:spcPts val="2000"/>
              </a:lnSpc>
              <a:spcBef>
                <a:spcPts val="1200"/>
              </a:spcBef>
              <a:buFont typeface="Wingdings" panose="05000000000000000000" pitchFamily="2" charset="2"/>
              <a:buChar char="Ø"/>
            </a:pPr>
            <a:r>
              <a:rPr lang="ja-JP" altLang="en-US" sz="1600" dirty="0">
                <a:latin typeface="+mn-ea"/>
              </a:rPr>
              <a:t>当市場は、保冷施設、場内搬送車両、夜間照明などエネルギーを大量に消費する施設を有している。また、花き包装容器等の廃容器などを大量に排出することからも、環境に対する負荷の軽減に向けた取組みを引き続き継続的に行う。</a:t>
            </a:r>
          </a:p>
        </p:txBody>
      </p:sp>
      <p:sp>
        <p:nvSpPr>
          <p:cNvPr id="12" name="コンテンツ プレースホルダー 2">
            <a:extLst>
              <a:ext uri="{FF2B5EF4-FFF2-40B4-BE49-F238E27FC236}">
                <a16:creationId xmlns:a16="http://schemas.microsoft.com/office/drawing/2014/main" id="{DB870F36-0F34-4A8C-9844-32CF72D19A64}"/>
              </a:ext>
            </a:extLst>
          </p:cNvPr>
          <p:cNvSpPr txBox="1">
            <a:spLocks/>
          </p:cNvSpPr>
          <p:nvPr/>
        </p:nvSpPr>
        <p:spPr>
          <a:xfrm>
            <a:off x="1030333" y="3717015"/>
            <a:ext cx="7845329" cy="26987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1200"/>
              </a:lnSpc>
              <a:spcBef>
                <a:spcPts val="1200"/>
              </a:spcBef>
              <a:buNone/>
            </a:pPr>
            <a:r>
              <a:rPr lang="ja-JP" altLang="en-US" sz="1600" dirty="0">
                <a:latin typeface="+mn-ea"/>
              </a:rPr>
              <a:t>・廃棄物総量の抑制と再資源化（目標：廃棄物の再資源化率　年間：７８％）</a:t>
            </a:r>
            <a:r>
              <a:rPr lang="en-US" altLang="ja-JP" sz="1400" dirty="0">
                <a:highlight>
                  <a:srgbClr val="FFFF00"/>
                </a:highlight>
                <a:latin typeface="+mn-ea"/>
              </a:rPr>
              <a:t>※</a:t>
            </a:r>
            <a:r>
              <a:rPr lang="ja-JP" altLang="en-US" sz="1400" dirty="0">
                <a:highlight>
                  <a:srgbClr val="FFFF00"/>
                </a:highlight>
                <a:latin typeface="+mn-ea"/>
              </a:rPr>
              <a:t>１</a:t>
            </a:r>
            <a:endParaRPr lang="ja-JP" altLang="en-US" sz="1600" dirty="0">
              <a:highlight>
                <a:srgbClr val="FFFF00"/>
              </a:highlight>
              <a:latin typeface="+mn-ea"/>
            </a:endParaRPr>
          </a:p>
        </p:txBody>
      </p:sp>
      <p:sp>
        <p:nvSpPr>
          <p:cNvPr id="13" name="コンテンツ プレースホルダー 2">
            <a:extLst>
              <a:ext uri="{FF2B5EF4-FFF2-40B4-BE49-F238E27FC236}">
                <a16:creationId xmlns:a16="http://schemas.microsoft.com/office/drawing/2014/main" id="{5057E6EE-43FE-41AA-B840-730966C2B448}"/>
              </a:ext>
            </a:extLst>
          </p:cNvPr>
          <p:cNvSpPr txBox="1">
            <a:spLocks/>
          </p:cNvSpPr>
          <p:nvPr/>
        </p:nvSpPr>
        <p:spPr>
          <a:xfrm>
            <a:off x="742127" y="5045541"/>
            <a:ext cx="8826404" cy="9423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nSpc>
                <a:spcPts val="2000"/>
              </a:lnSpc>
              <a:spcBef>
                <a:spcPts val="1200"/>
              </a:spcBef>
              <a:buFont typeface="Wingdings" panose="05000000000000000000" pitchFamily="2" charset="2"/>
              <a:buChar char="Ø"/>
            </a:pPr>
            <a:r>
              <a:rPr lang="ja-JP" altLang="en-US" sz="1600" dirty="0">
                <a:latin typeface="+mn-ea"/>
              </a:rPr>
              <a:t>市場内施設（フラワーギャラリー、レセプションルーム等）を、産地・卸売業者から買受人への情報発信の場、買受人の交流の場として提供し活用する。</a:t>
            </a:r>
          </a:p>
        </p:txBody>
      </p:sp>
      <p:sp>
        <p:nvSpPr>
          <p:cNvPr id="15" name="タイトル 1">
            <a:extLst>
              <a:ext uri="{FF2B5EF4-FFF2-40B4-BE49-F238E27FC236}">
                <a16:creationId xmlns:a16="http://schemas.microsoft.com/office/drawing/2014/main" id="{97C58F92-F1E6-491F-87FA-76389ECE9FBA}"/>
              </a:ext>
            </a:extLst>
          </p:cNvPr>
          <p:cNvSpPr txBox="1">
            <a:spLocks/>
          </p:cNvSpPr>
          <p:nvPr/>
        </p:nvSpPr>
        <p:spPr>
          <a:xfrm>
            <a:off x="123925" y="4734824"/>
            <a:ext cx="9906000" cy="3951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00" dirty="0"/>
              <a:t>　　② 展示会等の開催支援</a:t>
            </a:r>
          </a:p>
        </p:txBody>
      </p:sp>
      <p:sp>
        <p:nvSpPr>
          <p:cNvPr id="16" name="コンテンツ プレースホルダー 2">
            <a:extLst>
              <a:ext uri="{FF2B5EF4-FFF2-40B4-BE49-F238E27FC236}">
                <a16:creationId xmlns:a16="http://schemas.microsoft.com/office/drawing/2014/main" id="{66FA718D-C56D-4DEB-8147-6CB5AB3CEF33}"/>
              </a:ext>
            </a:extLst>
          </p:cNvPr>
          <p:cNvSpPr txBox="1">
            <a:spLocks/>
          </p:cNvSpPr>
          <p:nvPr/>
        </p:nvSpPr>
        <p:spPr>
          <a:xfrm>
            <a:off x="1030333" y="5696788"/>
            <a:ext cx="8826404" cy="59720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1200"/>
              </a:lnSpc>
              <a:spcBef>
                <a:spcPts val="1200"/>
              </a:spcBef>
              <a:buNone/>
            </a:pPr>
            <a:r>
              <a:rPr lang="ja-JP" altLang="en-US" sz="1600" dirty="0">
                <a:latin typeface="+mn-ea"/>
              </a:rPr>
              <a:t>・卸売業者と産地が連携して行う新商品などの展示会・商談会（目標：年間１４回）</a:t>
            </a:r>
            <a:r>
              <a:rPr lang="en-US" altLang="ja-JP" sz="1400" dirty="0">
                <a:highlight>
                  <a:srgbClr val="FFFF00"/>
                </a:highlight>
                <a:latin typeface="+mn-ea"/>
              </a:rPr>
              <a:t>※</a:t>
            </a:r>
            <a:r>
              <a:rPr lang="ja-JP" altLang="en-US" sz="1400" dirty="0">
                <a:highlight>
                  <a:srgbClr val="FFFF00"/>
                </a:highlight>
                <a:latin typeface="+mn-ea"/>
              </a:rPr>
              <a:t>２</a:t>
            </a:r>
            <a:endParaRPr lang="en-US" altLang="ja-JP" sz="1600" dirty="0">
              <a:highlight>
                <a:srgbClr val="FFFF00"/>
              </a:highlight>
              <a:latin typeface="+mn-ea"/>
            </a:endParaRPr>
          </a:p>
          <a:p>
            <a:pPr marL="0" indent="0">
              <a:lnSpc>
                <a:spcPts val="1200"/>
              </a:lnSpc>
              <a:spcBef>
                <a:spcPts val="1200"/>
              </a:spcBef>
              <a:buNone/>
            </a:pPr>
            <a:r>
              <a:rPr lang="ja-JP" altLang="en-US" sz="1600" dirty="0">
                <a:latin typeface="+mn-ea"/>
              </a:rPr>
              <a:t>・関連資材等の商品展示販売会</a:t>
            </a:r>
          </a:p>
          <a:p>
            <a:pPr marL="0" indent="0">
              <a:lnSpc>
                <a:spcPts val="2000"/>
              </a:lnSpc>
              <a:spcBef>
                <a:spcPts val="1200"/>
              </a:spcBef>
              <a:buNone/>
            </a:pPr>
            <a:endParaRPr lang="ja-JP" altLang="en-US" sz="1200" dirty="0">
              <a:latin typeface="+mn-ea"/>
            </a:endParaRPr>
          </a:p>
        </p:txBody>
      </p:sp>
      <p:sp>
        <p:nvSpPr>
          <p:cNvPr id="4" name="コンテンツ プレースホルダー 2">
            <a:extLst>
              <a:ext uri="{FF2B5EF4-FFF2-40B4-BE49-F238E27FC236}">
                <a16:creationId xmlns:a16="http://schemas.microsoft.com/office/drawing/2014/main" id="{3FE16609-C3FF-2CF6-DE5C-BB9EBEAD9ACB}"/>
              </a:ext>
            </a:extLst>
          </p:cNvPr>
          <p:cNvSpPr txBox="1">
            <a:spLocks/>
          </p:cNvSpPr>
          <p:nvPr/>
        </p:nvSpPr>
        <p:spPr>
          <a:xfrm>
            <a:off x="742127" y="6211440"/>
            <a:ext cx="8748000" cy="58237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432000" indent="-432000" algn="just">
              <a:lnSpc>
                <a:spcPts val="1600"/>
              </a:lnSpc>
              <a:spcBef>
                <a:spcPts val="0"/>
              </a:spcBef>
              <a:buNone/>
            </a:pPr>
            <a:r>
              <a:rPr lang="en-US" altLang="ja-JP" sz="1100" dirty="0">
                <a:highlight>
                  <a:srgbClr val="FFFF00"/>
                </a:highlight>
                <a:latin typeface="+mn-ea"/>
              </a:rPr>
              <a:t>※</a:t>
            </a:r>
            <a:r>
              <a:rPr lang="ja-JP" altLang="en-US" sz="1100" dirty="0">
                <a:highlight>
                  <a:srgbClr val="FFFF00"/>
                </a:highlight>
                <a:latin typeface="+mn-ea"/>
              </a:rPr>
              <a:t>２　準備期間等を踏まえ、年間１２回（月１回）に花きの需要の多い時期に２回程度を加えたこれまでの最大値（２０２３年度目標値）を目標値とする。</a:t>
            </a:r>
          </a:p>
          <a:p>
            <a:pPr marL="432000" indent="-432000" algn="just">
              <a:lnSpc>
                <a:spcPts val="1600"/>
              </a:lnSpc>
              <a:spcBef>
                <a:spcPts val="0"/>
              </a:spcBef>
              <a:buNone/>
            </a:pPr>
            <a:endParaRPr lang="ja-JP" altLang="en-US" sz="1400" dirty="0">
              <a:highlight>
                <a:srgbClr val="FFFF00"/>
              </a:highlight>
              <a:latin typeface="+mn-ea"/>
            </a:endParaRPr>
          </a:p>
        </p:txBody>
      </p:sp>
      <p:sp>
        <p:nvSpPr>
          <p:cNvPr id="19" name="コンテンツ プレースホルダー 2">
            <a:extLst>
              <a:ext uri="{FF2B5EF4-FFF2-40B4-BE49-F238E27FC236}">
                <a16:creationId xmlns:a16="http://schemas.microsoft.com/office/drawing/2014/main" id="{90E375F2-A142-4B69-AB04-E3E125F4A945}"/>
              </a:ext>
            </a:extLst>
          </p:cNvPr>
          <p:cNvSpPr txBox="1">
            <a:spLocks/>
          </p:cNvSpPr>
          <p:nvPr/>
        </p:nvSpPr>
        <p:spPr>
          <a:xfrm>
            <a:off x="742127" y="3896197"/>
            <a:ext cx="8748000" cy="76525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432000" indent="-432000" algn="just">
              <a:lnSpc>
                <a:spcPts val="1600"/>
              </a:lnSpc>
              <a:spcBef>
                <a:spcPts val="0"/>
              </a:spcBef>
              <a:buNone/>
            </a:pPr>
            <a:r>
              <a:rPr lang="en-US" altLang="ja-JP" sz="1100" dirty="0">
                <a:highlight>
                  <a:srgbClr val="FFFF00"/>
                </a:highlight>
                <a:latin typeface="+mn-ea"/>
              </a:rPr>
              <a:t>※</a:t>
            </a:r>
            <a:r>
              <a:rPr lang="ja-JP" altLang="en-US" sz="1100" dirty="0">
                <a:highlight>
                  <a:srgbClr val="FFFF00"/>
                </a:highlight>
                <a:latin typeface="+mn-ea"/>
              </a:rPr>
              <a:t>１　２０１０年度から廃棄物の分別に取り組んでおり、市場関係者の意識改革により、再資源化率は５年前（２０１９年度）の７３％から７８％（２０２３年度実績見込み値）まで向上したが、再資源化が難しいものも一定量あるため、この間の努力により到達したこれまでの最大値（２０２３年度目標値）を維持していくことを目標値とする。</a:t>
            </a:r>
            <a:endParaRPr lang="ja-JP" altLang="en-US" sz="1400" dirty="0">
              <a:highlight>
                <a:srgbClr val="FFFF00"/>
              </a:highlight>
              <a:latin typeface="+mn-ea"/>
            </a:endParaRPr>
          </a:p>
        </p:txBody>
      </p:sp>
    </p:spTree>
    <p:extLst>
      <p:ext uri="{BB962C8B-B14F-4D97-AF65-F5344CB8AC3E}">
        <p14:creationId xmlns:p14="http://schemas.microsoft.com/office/powerpoint/2010/main" val="3489055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7E83D1-DF6F-487B-A568-8150751852F7}"/>
              </a:ext>
            </a:extLst>
          </p:cNvPr>
          <p:cNvSpPr>
            <a:spLocks noGrp="1"/>
          </p:cNvSpPr>
          <p:nvPr>
            <p:ph type="title"/>
          </p:nvPr>
        </p:nvSpPr>
        <p:spPr>
          <a:xfrm>
            <a:off x="0" y="83778"/>
            <a:ext cx="9906000" cy="395110"/>
          </a:xfrm>
        </p:spPr>
        <p:txBody>
          <a:bodyPr>
            <a:normAutofit/>
          </a:bodyPr>
          <a:lstStyle/>
          <a:p>
            <a:r>
              <a:rPr kumimoji="1" lang="en-US" altLang="ja-JP" sz="2000" b="1" dirty="0"/>
              <a:t>Ⅱ</a:t>
            </a:r>
            <a:r>
              <a:rPr kumimoji="1" lang="ja-JP" altLang="en-US" sz="2000" b="1" dirty="0"/>
              <a:t>　今後の取組み</a:t>
            </a:r>
          </a:p>
        </p:txBody>
      </p:sp>
      <p:sp>
        <p:nvSpPr>
          <p:cNvPr id="3" name="コンテンツ プレースホルダー 2">
            <a:extLst>
              <a:ext uri="{FF2B5EF4-FFF2-40B4-BE49-F238E27FC236}">
                <a16:creationId xmlns:a16="http://schemas.microsoft.com/office/drawing/2014/main" id="{A3C8F653-51DF-43F8-BD1A-96415F2AE959}"/>
              </a:ext>
            </a:extLst>
          </p:cNvPr>
          <p:cNvSpPr>
            <a:spLocks noGrp="1"/>
          </p:cNvSpPr>
          <p:nvPr>
            <p:ph idx="1"/>
          </p:nvPr>
        </p:nvSpPr>
        <p:spPr>
          <a:xfrm>
            <a:off x="539797" y="1298230"/>
            <a:ext cx="8826404" cy="1646990"/>
          </a:xfrm>
        </p:spPr>
        <p:txBody>
          <a:bodyPr>
            <a:noAutofit/>
          </a:bodyPr>
          <a:lstStyle/>
          <a:p>
            <a:pPr>
              <a:lnSpc>
                <a:spcPts val="1500"/>
              </a:lnSpc>
              <a:spcBef>
                <a:spcPts val="1200"/>
              </a:spcBef>
              <a:buFont typeface="Wingdings" panose="05000000000000000000" pitchFamily="2" charset="2"/>
              <a:buChar char="Ø"/>
            </a:pPr>
            <a:r>
              <a:rPr lang="ja-JP" altLang="en-US" sz="1600" dirty="0">
                <a:latin typeface="+mn-ea"/>
              </a:rPr>
              <a:t>当市場の課題や現状について情報共有し、卸売業務その他の市場業務を効率的に運営するため、当社、卸、仕分け業者、仲卸、買受人の代表者が</a:t>
            </a:r>
            <a:r>
              <a:rPr lang="ja-JP" altLang="en-US" sz="1600" dirty="0">
                <a:highlight>
                  <a:srgbClr val="FFFF00"/>
                </a:highlight>
                <a:latin typeface="+mn-ea"/>
              </a:rPr>
              <a:t>一堂</a:t>
            </a:r>
            <a:r>
              <a:rPr lang="ja-JP" altLang="en-US" sz="1600" dirty="0">
                <a:latin typeface="+mn-ea"/>
              </a:rPr>
              <a:t>に会して議論する場を定期開催。</a:t>
            </a:r>
            <a:endParaRPr lang="en-US" altLang="ja-JP" sz="1600" dirty="0">
              <a:latin typeface="+mn-ea"/>
            </a:endParaRPr>
          </a:p>
          <a:p>
            <a:pPr>
              <a:lnSpc>
                <a:spcPts val="1500"/>
              </a:lnSpc>
              <a:spcBef>
                <a:spcPts val="1200"/>
              </a:spcBef>
              <a:buFont typeface="Wingdings" panose="05000000000000000000" pitchFamily="2" charset="2"/>
              <a:buChar char="Ø"/>
            </a:pPr>
            <a:r>
              <a:rPr lang="ja-JP" altLang="en-US" sz="1600" dirty="0">
                <a:latin typeface="+mn-ea"/>
              </a:rPr>
              <a:t>卸、仕分け業者、仲卸、買受人の代表者を対象とした</a:t>
            </a:r>
            <a:r>
              <a:rPr lang="en-US" altLang="ja-JP" sz="1600" dirty="0">
                <a:latin typeface="+mn-ea"/>
              </a:rPr>
              <a:t>CS</a:t>
            </a:r>
            <a:r>
              <a:rPr lang="ja-JP" altLang="en-US" sz="1600" dirty="0">
                <a:latin typeface="+mn-ea"/>
              </a:rPr>
              <a:t>調査を実施。（目標：花き卸売市場に対する市場関係者の不満足度：１１．０％以下）</a:t>
            </a:r>
            <a:r>
              <a:rPr lang="en-US" altLang="ja-JP" sz="1400" dirty="0">
                <a:highlight>
                  <a:srgbClr val="FFFF00"/>
                </a:highlight>
                <a:latin typeface="+mn-ea"/>
              </a:rPr>
              <a:t>※</a:t>
            </a:r>
            <a:r>
              <a:rPr lang="ja-JP" altLang="en-US" sz="1400" dirty="0">
                <a:highlight>
                  <a:srgbClr val="FFFF00"/>
                </a:highlight>
                <a:latin typeface="+mn-ea"/>
              </a:rPr>
              <a:t>３</a:t>
            </a:r>
            <a:endParaRPr lang="en-US" altLang="ja-JP" sz="1400" dirty="0">
              <a:highlight>
                <a:srgbClr val="FFFF00"/>
              </a:highlight>
              <a:latin typeface="+mn-ea"/>
            </a:endParaRPr>
          </a:p>
          <a:p>
            <a:pPr marL="0" indent="0">
              <a:lnSpc>
                <a:spcPts val="1500"/>
              </a:lnSpc>
              <a:spcBef>
                <a:spcPts val="1200"/>
              </a:spcBef>
              <a:buNone/>
            </a:pPr>
            <a:endParaRPr lang="en-US" altLang="ja-JP" sz="1400" dirty="0">
              <a:highlight>
                <a:srgbClr val="FFFF00"/>
              </a:highlight>
              <a:latin typeface="+mn-ea"/>
            </a:endParaRPr>
          </a:p>
          <a:p>
            <a:pPr marL="0" indent="0">
              <a:lnSpc>
                <a:spcPts val="1500"/>
              </a:lnSpc>
              <a:spcBef>
                <a:spcPts val="1200"/>
              </a:spcBef>
              <a:buNone/>
            </a:pPr>
            <a:endParaRPr lang="en-US" altLang="ja-JP" sz="1400" dirty="0">
              <a:highlight>
                <a:srgbClr val="FFFF00"/>
              </a:highlight>
              <a:latin typeface="+mn-ea"/>
            </a:endParaRPr>
          </a:p>
          <a:p>
            <a:pPr>
              <a:lnSpc>
                <a:spcPts val="1500"/>
              </a:lnSpc>
              <a:spcBef>
                <a:spcPts val="1200"/>
              </a:spcBef>
              <a:buFont typeface="Wingdings" panose="05000000000000000000" pitchFamily="2" charset="2"/>
              <a:buChar char="Ø"/>
            </a:pPr>
            <a:r>
              <a:rPr lang="ja-JP" altLang="en-US" sz="1600" dirty="0">
                <a:latin typeface="+mn-ea"/>
              </a:rPr>
              <a:t>関西花消費拡大委員会の事務局として、会の目的である花の消費拡大活動を支援する。</a:t>
            </a:r>
            <a:endParaRPr lang="en-US" altLang="ja-JP" sz="1600" dirty="0">
              <a:latin typeface="+mn-ea"/>
            </a:endParaRPr>
          </a:p>
          <a:p>
            <a:pPr>
              <a:lnSpc>
                <a:spcPts val="1500"/>
              </a:lnSpc>
              <a:spcBef>
                <a:spcPts val="1200"/>
              </a:spcBef>
              <a:buFont typeface="Wingdings" panose="05000000000000000000" pitchFamily="2" charset="2"/>
              <a:buChar char="Ø"/>
            </a:pPr>
            <a:r>
              <a:rPr lang="ja-JP" altLang="en-US" sz="1600" dirty="0">
                <a:latin typeface="+mn-ea"/>
              </a:rPr>
              <a:t>花きに関するイベントへの参加や開催。（目標：年間５回）</a:t>
            </a:r>
            <a:r>
              <a:rPr lang="en-US" altLang="ja-JP" sz="1400" dirty="0">
                <a:highlight>
                  <a:srgbClr val="FFFF00"/>
                </a:highlight>
                <a:latin typeface="+mn-ea"/>
              </a:rPr>
              <a:t>※</a:t>
            </a:r>
            <a:r>
              <a:rPr lang="ja-JP" altLang="en-US" sz="1400" dirty="0">
                <a:highlight>
                  <a:srgbClr val="FFFF00"/>
                </a:highlight>
                <a:latin typeface="+mn-ea"/>
              </a:rPr>
              <a:t>４</a:t>
            </a:r>
            <a:endParaRPr lang="en-US" altLang="ja-JP" sz="1400" dirty="0">
              <a:highlight>
                <a:srgbClr val="FFFF00"/>
              </a:highlight>
              <a:latin typeface="+mn-ea"/>
            </a:endParaRPr>
          </a:p>
        </p:txBody>
      </p:sp>
      <p:sp>
        <p:nvSpPr>
          <p:cNvPr id="10" name="タイトル 1">
            <a:extLst>
              <a:ext uri="{FF2B5EF4-FFF2-40B4-BE49-F238E27FC236}">
                <a16:creationId xmlns:a16="http://schemas.microsoft.com/office/drawing/2014/main" id="{50E954FB-4E3C-44C7-B492-67842B2459C9}"/>
              </a:ext>
            </a:extLst>
          </p:cNvPr>
          <p:cNvSpPr txBox="1">
            <a:spLocks/>
          </p:cNvSpPr>
          <p:nvPr/>
        </p:nvSpPr>
        <p:spPr>
          <a:xfrm>
            <a:off x="123925" y="596865"/>
            <a:ext cx="9906000" cy="3951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1800" dirty="0"/>
              <a:t>Ⅱ-</a:t>
            </a:r>
            <a:r>
              <a:rPr lang="ja-JP" altLang="en-US" sz="1800" dirty="0"/>
              <a:t>２　市場活性化への取組み</a:t>
            </a:r>
          </a:p>
        </p:txBody>
      </p:sp>
      <p:sp>
        <p:nvSpPr>
          <p:cNvPr id="6" name="タイトル 1">
            <a:extLst>
              <a:ext uri="{FF2B5EF4-FFF2-40B4-BE49-F238E27FC236}">
                <a16:creationId xmlns:a16="http://schemas.microsoft.com/office/drawing/2014/main" id="{8EA9CE4D-2CA6-4169-9A41-EE2DD45C30DD}"/>
              </a:ext>
            </a:extLst>
          </p:cNvPr>
          <p:cNvSpPr txBox="1">
            <a:spLocks/>
          </p:cNvSpPr>
          <p:nvPr/>
        </p:nvSpPr>
        <p:spPr>
          <a:xfrm>
            <a:off x="123925" y="903119"/>
            <a:ext cx="9906000" cy="3951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00" dirty="0"/>
              <a:t>（２）消費拡大・活性化の推進</a:t>
            </a:r>
          </a:p>
        </p:txBody>
      </p:sp>
      <p:sp>
        <p:nvSpPr>
          <p:cNvPr id="7" name="コンテンツ プレースホルダー 2">
            <a:extLst>
              <a:ext uri="{FF2B5EF4-FFF2-40B4-BE49-F238E27FC236}">
                <a16:creationId xmlns:a16="http://schemas.microsoft.com/office/drawing/2014/main" id="{60087851-DD5C-4A08-95FF-D94DDFBFF0D3}"/>
              </a:ext>
            </a:extLst>
          </p:cNvPr>
          <p:cNvSpPr txBox="1">
            <a:spLocks/>
          </p:cNvSpPr>
          <p:nvPr/>
        </p:nvSpPr>
        <p:spPr>
          <a:xfrm>
            <a:off x="539797" y="3628671"/>
            <a:ext cx="8826404" cy="2714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1600"/>
              </a:lnSpc>
              <a:spcBef>
                <a:spcPts val="0"/>
              </a:spcBef>
              <a:buNone/>
            </a:pPr>
            <a:r>
              <a:rPr lang="ja-JP" altLang="en-US" sz="1400" dirty="0">
                <a:latin typeface="+mn-ea"/>
              </a:rPr>
              <a:t>・ワークショップの開催、フラワーコンテストの協賛、市場内における買受人向け花きの展示の協賛</a:t>
            </a:r>
          </a:p>
        </p:txBody>
      </p:sp>
      <p:sp>
        <p:nvSpPr>
          <p:cNvPr id="11" name="コンテンツ プレースホルダー 2">
            <a:extLst>
              <a:ext uri="{FF2B5EF4-FFF2-40B4-BE49-F238E27FC236}">
                <a16:creationId xmlns:a16="http://schemas.microsoft.com/office/drawing/2014/main" id="{B49E858B-EC56-4EA3-9E5B-2DB19601DCD6}"/>
              </a:ext>
            </a:extLst>
          </p:cNvPr>
          <p:cNvSpPr txBox="1">
            <a:spLocks/>
          </p:cNvSpPr>
          <p:nvPr/>
        </p:nvSpPr>
        <p:spPr>
          <a:xfrm>
            <a:off x="1539890" y="6429487"/>
            <a:ext cx="935665" cy="18725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lnSpc>
                <a:spcPct val="100000"/>
              </a:lnSpc>
              <a:spcBef>
                <a:spcPts val="0"/>
              </a:spcBef>
              <a:buNone/>
            </a:pPr>
            <a:r>
              <a:rPr lang="ja-JP" altLang="en-US" sz="800" dirty="0">
                <a:latin typeface="+mn-ea"/>
              </a:rPr>
              <a:t>ワークショップ</a:t>
            </a:r>
            <a:endParaRPr lang="en-US" altLang="ja-JP" sz="800" dirty="0">
              <a:latin typeface="+mn-ea"/>
            </a:endParaRPr>
          </a:p>
          <a:p>
            <a:pPr marL="0" indent="0" algn="ctr">
              <a:lnSpc>
                <a:spcPct val="100000"/>
              </a:lnSpc>
              <a:spcBef>
                <a:spcPts val="0"/>
              </a:spcBef>
              <a:buNone/>
            </a:pPr>
            <a:r>
              <a:rPr lang="ja-JP" altLang="en-US" sz="800" dirty="0">
                <a:latin typeface="+mn-ea"/>
              </a:rPr>
              <a:t>鶴見区民祭り</a:t>
            </a:r>
            <a:endParaRPr lang="en-US" altLang="ja-JP" sz="800" dirty="0">
              <a:latin typeface="+mn-ea"/>
            </a:endParaRPr>
          </a:p>
        </p:txBody>
      </p:sp>
      <p:sp>
        <p:nvSpPr>
          <p:cNvPr id="12" name="コンテンツ プレースホルダー 2">
            <a:extLst>
              <a:ext uri="{FF2B5EF4-FFF2-40B4-BE49-F238E27FC236}">
                <a16:creationId xmlns:a16="http://schemas.microsoft.com/office/drawing/2014/main" id="{D39066E1-FBBD-49A4-9C34-F03611AF3C4E}"/>
              </a:ext>
            </a:extLst>
          </p:cNvPr>
          <p:cNvSpPr txBox="1">
            <a:spLocks/>
          </p:cNvSpPr>
          <p:nvPr/>
        </p:nvSpPr>
        <p:spPr>
          <a:xfrm>
            <a:off x="3898482" y="6429487"/>
            <a:ext cx="2356885" cy="37455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lnSpc>
                <a:spcPct val="100000"/>
              </a:lnSpc>
              <a:spcBef>
                <a:spcPts val="0"/>
              </a:spcBef>
              <a:buNone/>
            </a:pPr>
            <a:r>
              <a:rPr lang="ja-JP" altLang="en-US" sz="800" dirty="0">
                <a:latin typeface="+mn-ea"/>
              </a:rPr>
              <a:t>花のデザイン祭り</a:t>
            </a:r>
            <a:endParaRPr lang="en-US" altLang="ja-JP" sz="800" dirty="0">
              <a:latin typeface="+mn-ea"/>
            </a:endParaRPr>
          </a:p>
          <a:p>
            <a:pPr marL="0" indent="0" algn="ctr">
              <a:lnSpc>
                <a:spcPct val="100000"/>
              </a:lnSpc>
              <a:spcBef>
                <a:spcPts val="0"/>
              </a:spcBef>
              <a:buNone/>
            </a:pPr>
            <a:r>
              <a:rPr lang="ja-JP" altLang="en-US" sz="800" dirty="0">
                <a:latin typeface="+mn-ea"/>
              </a:rPr>
              <a:t>三井アウトレットパーク大阪門真</a:t>
            </a:r>
          </a:p>
        </p:txBody>
      </p:sp>
      <p:sp>
        <p:nvSpPr>
          <p:cNvPr id="15" name="コンテンツ プレースホルダー 2">
            <a:extLst>
              <a:ext uri="{FF2B5EF4-FFF2-40B4-BE49-F238E27FC236}">
                <a16:creationId xmlns:a16="http://schemas.microsoft.com/office/drawing/2014/main" id="{EA3AF964-AE5B-4C8B-B783-5C3CBB2A90C5}"/>
              </a:ext>
            </a:extLst>
          </p:cNvPr>
          <p:cNvSpPr txBox="1">
            <a:spLocks/>
          </p:cNvSpPr>
          <p:nvPr/>
        </p:nvSpPr>
        <p:spPr>
          <a:xfrm>
            <a:off x="7500268" y="6431461"/>
            <a:ext cx="1230326" cy="29760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lnSpc>
                <a:spcPct val="100000"/>
              </a:lnSpc>
              <a:spcBef>
                <a:spcPts val="1200"/>
              </a:spcBef>
              <a:buNone/>
            </a:pPr>
            <a:r>
              <a:rPr lang="ja-JP" altLang="en-US" sz="800" dirty="0">
                <a:latin typeface="+mn-ea"/>
              </a:rPr>
              <a:t>大市（松市）の展示</a:t>
            </a:r>
            <a:br>
              <a:rPr lang="en-US" altLang="ja-JP" sz="800" dirty="0">
                <a:latin typeface="+mn-ea"/>
              </a:rPr>
            </a:br>
            <a:r>
              <a:rPr lang="en-US" altLang="ja-JP" sz="800" dirty="0">
                <a:latin typeface="+mn-ea"/>
              </a:rPr>
              <a:t>Flower</a:t>
            </a:r>
            <a:r>
              <a:rPr lang="ja-JP" altLang="en-US" sz="800" dirty="0">
                <a:latin typeface="+mn-ea"/>
              </a:rPr>
              <a:t> </a:t>
            </a:r>
            <a:r>
              <a:rPr lang="en-US" altLang="ja-JP" sz="800" dirty="0">
                <a:latin typeface="+mn-ea"/>
              </a:rPr>
              <a:t>Gallery</a:t>
            </a:r>
            <a:endParaRPr lang="ja-JP" altLang="en-US" sz="800" dirty="0">
              <a:latin typeface="+mn-ea"/>
            </a:endParaRPr>
          </a:p>
        </p:txBody>
      </p:sp>
      <p:pic>
        <p:nvPicPr>
          <p:cNvPr id="4" name="図 3" descr="屋内, テーブル, 座る, カウンター が含まれている画像&#10;&#10;自動的に生成された説明">
            <a:extLst>
              <a:ext uri="{FF2B5EF4-FFF2-40B4-BE49-F238E27FC236}">
                <a16:creationId xmlns:a16="http://schemas.microsoft.com/office/drawing/2014/main" id="{C391A322-E729-1FA4-24B5-F13DD245656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3732924" y="4369435"/>
            <a:ext cx="2688000" cy="2016000"/>
          </a:xfrm>
          <a:prstGeom prst="rect">
            <a:avLst/>
          </a:prstGeom>
        </p:spPr>
      </p:pic>
      <p:pic>
        <p:nvPicPr>
          <p:cNvPr id="5" name="図 4" descr="天井, 屋内, テーブル, いっぱい が含まれている画像&#10;&#10;自動的に生成された説明">
            <a:extLst>
              <a:ext uri="{FF2B5EF4-FFF2-40B4-BE49-F238E27FC236}">
                <a16:creationId xmlns:a16="http://schemas.microsoft.com/office/drawing/2014/main" id="{C9AE9591-1F6C-26CF-4D88-0072E4522BD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71431" y="4392929"/>
            <a:ext cx="2688000" cy="2016000"/>
          </a:xfrm>
          <a:prstGeom prst="rect">
            <a:avLst/>
          </a:prstGeom>
        </p:spPr>
      </p:pic>
      <p:pic>
        <p:nvPicPr>
          <p:cNvPr id="9" name="図 8" descr="レストランのテーブルに座っている人たち&#10;&#10;低い精度で自動的に生成された説明">
            <a:extLst>
              <a:ext uri="{FF2B5EF4-FFF2-40B4-BE49-F238E27FC236}">
                <a16:creationId xmlns:a16="http://schemas.microsoft.com/office/drawing/2014/main" id="{BD379E62-0DFC-8922-70D8-A9125FC5C000}"/>
              </a:ext>
            </a:extLst>
          </p:cNvPr>
          <p:cNvPicPr>
            <a:picLocks noChangeAspect="1"/>
          </p:cNvPicPr>
          <p:nvPr/>
        </p:nvPicPr>
        <p:blipFill rotWithShape="1">
          <a:blip r:embed="rId5">
            <a:extLst>
              <a:ext uri="{28A0092B-C50C-407E-A947-70E740481C1C}">
                <a14:useLocalDpi xmlns:a14="http://schemas.microsoft.com/office/drawing/2010/main" val="0"/>
              </a:ext>
            </a:extLst>
          </a:blip>
          <a:srcRect/>
          <a:stretch/>
        </p:blipFill>
        <p:spPr>
          <a:xfrm>
            <a:off x="539797" y="4390682"/>
            <a:ext cx="2842619" cy="1994754"/>
          </a:xfrm>
          <a:prstGeom prst="rect">
            <a:avLst/>
          </a:prstGeom>
        </p:spPr>
      </p:pic>
      <p:sp>
        <p:nvSpPr>
          <p:cNvPr id="8" name="コンテンツ プレースホルダー 2">
            <a:extLst>
              <a:ext uri="{FF2B5EF4-FFF2-40B4-BE49-F238E27FC236}">
                <a16:creationId xmlns:a16="http://schemas.microsoft.com/office/drawing/2014/main" id="{FCF8676D-9383-8A9A-7F3D-7A1C7FC259B2}"/>
              </a:ext>
            </a:extLst>
          </p:cNvPr>
          <p:cNvSpPr txBox="1">
            <a:spLocks/>
          </p:cNvSpPr>
          <p:nvPr/>
        </p:nvSpPr>
        <p:spPr>
          <a:xfrm>
            <a:off x="654097" y="3867448"/>
            <a:ext cx="9004253" cy="53469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432000" indent="-432000">
              <a:lnSpc>
                <a:spcPts val="1600"/>
              </a:lnSpc>
              <a:spcBef>
                <a:spcPts val="0"/>
              </a:spcBef>
              <a:buNone/>
            </a:pPr>
            <a:r>
              <a:rPr lang="en-US" altLang="ja-JP" sz="1100" dirty="0">
                <a:highlight>
                  <a:srgbClr val="FFFF00"/>
                </a:highlight>
                <a:latin typeface="+mn-ea"/>
              </a:rPr>
              <a:t>※</a:t>
            </a:r>
            <a:r>
              <a:rPr lang="ja-JP" altLang="en-US" sz="1100" dirty="0">
                <a:highlight>
                  <a:srgbClr val="FFFF00"/>
                </a:highlight>
                <a:latin typeface="+mn-ea"/>
              </a:rPr>
              <a:t>４　他の商業施設等でイベントを実施するにあたり、場内関係者との調整に時間を要することや費用面等の課題があることから、引き続き年間５回の実施を維持することを目標値とする。</a:t>
            </a:r>
          </a:p>
        </p:txBody>
      </p:sp>
      <p:sp>
        <p:nvSpPr>
          <p:cNvPr id="13" name="テキスト ボックス 12">
            <a:extLst>
              <a:ext uri="{FF2B5EF4-FFF2-40B4-BE49-F238E27FC236}">
                <a16:creationId xmlns:a16="http://schemas.microsoft.com/office/drawing/2014/main" id="{3774E414-E17E-4223-94E8-E42383DD4FCF}"/>
              </a:ext>
            </a:extLst>
          </p:cNvPr>
          <p:cNvSpPr txBox="1"/>
          <p:nvPr/>
        </p:nvSpPr>
        <p:spPr>
          <a:xfrm>
            <a:off x="694132" y="2255812"/>
            <a:ext cx="8964218" cy="696344"/>
          </a:xfrm>
          <a:prstGeom prst="rect">
            <a:avLst/>
          </a:prstGeom>
          <a:noFill/>
        </p:spPr>
        <p:txBody>
          <a:bodyPr wrap="square" rtlCol="0">
            <a:spAutoFit/>
          </a:bodyPr>
          <a:lstStyle/>
          <a:p>
            <a:pPr marL="432000" indent="-432000">
              <a:lnSpc>
                <a:spcPts val="1600"/>
              </a:lnSpc>
              <a:spcBef>
                <a:spcPts val="0"/>
              </a:spcBef>
              <a:buNone/>
            </a:pPr>
            <a:r>
              <a:rPr lang="en-US" altLang="ja-JP" sz="1100" dirty="0">
                <a:highlight>
                  <a:srgbClr val="FFFF00"/>
                </a:highlight>
                <a:latin typeface="+mn-ea"/>
              </a:rPr>
              <a:t>※</a:t>
            </a:r>
            <a:r>
              <a:rPr lang="ja-JP" altLang="en-US" sz="1100" dirty="0">
                <a:highlight>
                  <a:srgbClr val="FFFF00"/>
                </a:highlight>
                <a:latin typeface="+mn-ea"/>
              </a:rPr>
              <a:t>３　これまでは全買受人を対象に実施しており、調査結果を踏まえた場内環境の改善により不満足度は５年前（２０１９年度）の１４％から１１％（２０２３年度実績見込み値）まで毎年改善した。今後もさらなる場内環境の改善を図るため上記を対象者として実施し、これまでの最大値を参考に目標値とする。</a:t>
            </a:r>
          </a:p>
        </p:txBody>
      </p:sp>
    </p:spTree>
    <p:extLst>
      <p:ext uri="{BB962C8B-B14F-4D97-AF65-F5344CB8AC3E}">
        <p14:creationId xmlns:p14="http://schemas.microsoft.com/office/powerpoint/2010/main" val="20740145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924</Words>
  <Application>Microsoft Office PowerPoint</Application>
  <PresentationFormat>A4 210 x 297 mm</PresentationFormat>
  <Paragraphs>44</Paragraphs>
  <Slides>3</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ＭＳ ゴシック</vt:lpstr>
      <vt:lpstr>游ゴシック</vt:lpstr>
      <vt:lpstr>游ゴシック Light</vt:lpstr>
      <vt:lpstr>Arial</vt:lpstr>
      <vt:lpstr>Calibri</vt:lpstr>
      <vt:lpstr>Calibri Light</vt:lpstr>
      <vt:lpstr>Wingdings</vt:lpstr>
      <vt:lpstr>Office テーマ</vt:lpstr>
      <vt:lpstr>Ⅱ　今後の取組み</vt:lpstr>
      <vt:lpstr>Ⅱ　今後の取組み</vt:lpstr>
      <vt:lpstr>Ⅱ　今後の取組み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2024-03-28T02:07:53Z</dcterms:created>
  <dcterms:modified xsi:type="dcterms:W3CDTF">2024-03-28T02:08:24Z</dcterms:modified>
</cp:coreProperties>
</file>