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807" r:id="rId1"/>
  </p:sldMasterIdLst>
  <p:notesMasterIdLst>
    <p:notesMasterId r:id="rId29"/>
  </p:notesMasterIdLst>
  <p:handoutMasterIdLst>
    <p:handoutMasterId r:id="rId30"/>
  </p:handoutMasterIdLst>
  <p:sldIdLst>
    <p:sldId id="256" r:id="rId2"/>
    <p:sldId id="556" r:id="rId3"/>
    <p:sldId id="557" r:id="rId4"/>
    <p:sldId id="558" r:id="rId5"/>
    <p:sldId id="559" r:id="rId6"/>
    <p:sldId id="560" r:id="rId7"/>
    <p:sldId id="544" r:id="rId8"/>
    <p:sldId id="545" r:id="rId9"/>
    <p:sldId id="552" r:id="rId10"/>
    <p:sldId id="531" r:id="rId11"/>
    <p:sldId id="532" r:id="rId12"/>
    <p:sldId id="555" r:id="rId13"/>
    <p:sldId id="548" r:id="rId14"/>
    <p:sldId id="561" r:id="rId15"/>
    <p:sldId id="524" r:id="rId16"/>
    <p:sldId id="534" r:id="rId17"/>
    <p:sldId id="546" r:id="rId18"/>
    <p:sldId id="553" r:id="rId19"/>
    <p:sldId id="554" r:id="rId20"/>
    <p:sldId id="567" r:id="rId21"/>
    <p:sldId id="565" r:id="rId22"/>
    <p:sldId id="549" r:id="rId23"/>
    <p:sldId id="550" r:id="rId24"/>
    <p:sldId id="540" r:id="rId25"/>
    <p:sldId id="541" r:id="rId26"/>
    <p:sldId id="566" r:id="rId27"/>
    <p:sldId id="530" r:id="rId28"/>
  </p:sldIdLst>
  <p:sldSz cx="9906000" cy="6858000" type="A4"/>
  <p:notesSz cx="9777413" cy="66468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1433" userDrawn="1">
          <p15:clr>
            <a:srgbClr val="A4A3A4"/>
          </p15:clr>
        </p15:guide>
        <p15:guide id="2" pos="4497" userDrawn="1">
          <p15:clr>
            <a:srgbClr val="A4A3A4"/>
          </p15:clr>
        </p15:guide>
        <p15:guide id="3" orient="horz" pos="2094" userDrawn="1">
          <p15:clr>
            <a:srgbClr val="A4A3A4"/>
          </p15:clr>
        </p15:guide>
        <p15:guide id="4" pos="308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FE72"/>
    <a:srgbClr val="8BFE22"/>
    <a:srgbClr val="66CCFF"/>
    <a:srgbClr val="E8FF5D"/>
    <a:srgbClr val="B6FF5D"/>
    <a:srgbClr val="C5FF5D"/>
    <a:srgbClr val="62F030"/>
    <a:srgbClr val="04E1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3239" autoAdjust="0"/>
  </p:normalViewPr>
  <p:slideViewPr>
    <p:cSldViewPr>
      <p:cViewPr varScale="1">
        <p:scale>
          <a:sx n="74" d="100"/>
          <a:sy n="74" d="100"/>
        </p:scale>
        <p:origin x="1104" y="72"/>
      </p:cViewPr>
      <p:guideLst>
        <p:guide orient="horz" pos="2160"/>
        <p:guide pos="3120"/>
      </p:guideLst>
    </p:cSldViewPr>
  </p:slideViewPr>
  <p:outlineViewPr>
    <p:cViewPr>
      <p:scale>
        <a:sx n="33" d="100"/>
        <a:sy n="33" d="100"/>
      </p:scale>
      <p:origin x="0" y="-103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1" d="100"/>
          <a:sy n="61" d="100"/>
        </p:scale>
        <p:origin x="2472" y="42"/>
      </p:cViewPr>
      <p:guideLst>
        <p:guide orient="horz" pos="1433"/>
        <p:guide pos="4497"/>
        <p:guide orient="horz" pos="2094"/>
        <p:guide pos="308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236878" cy="332343"/>
          </a:xfrm>
          <a:prstGeom prst="rect">
            <a:avLst/>
          </a:prstGeom>
        </p:spPr>
        <p:txBody>
          <a:bodyPr vert="horz" lIns="89627" tIns="44813" rIns="89627" bIns="448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38281" y="0"/>
            <a:ext cx="4236878" cy="332343"/>
          </a:xfrm>
          <a:prstGeom prst="rect">
            <a:avLst/>
          </a:prstGeom>
        </p:spPr>
        <p:txBody>
          <a:bodyPr vert="horz" lIns="89627" tIns="44813" rIns="89627" bIns="44813"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3" y="6313369"/>
            <a:ext cx="4236878" cy="332343"/>
          </a:xfrm>
          <a:prstGeom prst="rect">
            <a:avLst/>
          </a:prstGeom>
        </p:spPr>
        <p:txBody>
          <a:bodyPr vert="horz" lIns="89627" tIns="44813" rIns="89627" bIns="448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38281" y="6313369"/>
            <a:ext cx="4236878" cy="332343"/>
          </a:xfrm>
          <a:prstGeom prst="rect">
            <a:avLst/>
          </a:prstGeom>
        </p:spPr>
        <p:txBody>
          <a:bodyPr vert="horz" lIns="89627" tIns="44813" rIns="89627" bIns="44813" rtlCol="0" anchor="b"/>
          <a:lstStyle>
            <a:lvl1pPr algn="r">
              <a:defRPr sz="1200"/>
            </a:lvl1pPr>
          </a:lstStyle>
          <a:p>
            <a:fld id="{132A6009-D5BE-412F-830D-B05C0D45DF86}" type="slidenum">
              <a:rPr kumimoji="1" lang="ja-JP" altLang="en-US" smtClean="0"/>
              <a:pPr/>
              <a:t>‹#›</a:t>
            </a:fld>
            <a:endParaRPr kumimoji="1" lang="ja-JP" altLang="en-US"/>
          </a:p>
        </p:txBody>
      </p:sp>
    </p:spTree>
    <p:extLst>
      <p:ext uri="{BB962C8B-B14F-4D97-AF65-F5344CB8AC3E}">
        <p14:creationId xmlns:p14="http://schemas.microsoft.com/office/powerpoint/2010/main" val="298285405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4236878" cy="332343"/>
          </a:xfrm>
          <a:prstGeom prst="rect">
            <a:avLst/>
          </a:prstGeom>
        </p:spPr>
        <p:txBody>
          <a:bodyPr vert="horz" lIns="89627" tIns="44813" rIns="89627" bIns="44813" rtlCol="0"/>
          <a:lstStyle>
            <a:lvl1pPr algn="l">
              <a:defRPr sz="1200"/>
            </a:lvl1pPr>
          </a:lstStyle>
          <a:p>
            <a:endParaRPr kumimoji="1" lang="ja-JP" altLang="en-US"/>
          </a:p>
        </p:txBody>
      </p:sp>
      <p:sp>
        <p:nvSpPr>
          <p:cNvPr id="3" name="日付プレースホルダー 2"/>
          <p:cNvSpPr>
            <a:spLocks noGrp="1"/>
          </p:cNvSpPr>
          <p:nvPr>
            <p:ph type="dt" idx="1"/>
          </p:nvPr>
        </p:nvSpPr>
        <p:spPr>
          <a:xfrm>
            <a:off x="5538281" y="0"/>
            <a:ext cx="4236878" cy="332343"/>
          </a:xfrm>
          <a:prstGeom prst="rect">
            <a:avLst/>
          </a:prstGeom>
        </p:spPr>
        <p:txBody>
          <a:bodyPr vert="horz" lIns="89627" tIns="44813" rIns="89627" bIns="44813"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3089275" y="500063"/>
            <a:ext cx="3598863" cy="2490787"/>
          </a:xfrm>
          <a:prstGeom prst="rect">
            <a:avLst/>
          </a:prstGeom>
          <a:noFill/>
          <a:ln w="12700">
            <a:solidFill>
              <a:prstClr val="black"/>
            </a:solidFill>
          </a:ln>
        </p:spPr>
        <p:txBody>
          <a:bodyPr vert="horz" lIns="89627" tIns="44813" rIns="89627" bIns="44813" rtlCol="0" anchor="ctr"/>
          <a:lstStyle/>
          <a:p>
            <a:endParaRPr lang="ja-JP" altLang="en-US"/>
          </a:p>
        </p:txBody>
      </p:sp>
      <p:sp>
        <p:nvSpPr>
          <p:cNvPr id="5" name="ノート プレースホルダー 4"/>
          <p:cNvSpPr>
            <a:spLocks noGrp="1"/>
          </p:cNvSpPr>
          <p:nvPr>
            <p:ph type="body" sz="quarter" idx="3"/>
          </p:nvPr>
        </p:nvSpPr>
        <p:spPr>
          <a:xfrm>
            <a:off x="977742" y="3157260"/>
            <a:ext cx="7821930" cy="2991089"/>
          </a:xfrm>
          <a:prstGeom prst="rect">
            <a:avLst/>
          </a:prstGeom>
        </p:spPr>
        <p:txBody>
          <a:bodyPr vert="horz" lIns="89627" tIns="44813" rIns="89627" bIns="448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6313369"/>
            <a:ext cx="4236878" cy="332343"/>
          </a:xfrm>
          <a:prstGeom prst="rect">
            <a:avLst/>
          </a:prstGeom>
        </p:spPr>
        <p:txBody>
          <a:bodyPr vert="horz" lIns="89627" tIns="44813" rIns="89627" bIns="448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38281" y="6313369"/>
            <a:ext cx="4236878" cy="332343"/>
          </a:xfrm>
          <a:prstGeom prst="rect">
            <a:avLst/>
          </a:prstGeom>
        </p:spPr>
        <p:txBody>
          <a:bodyPr vert="horz" lIns="89627" tIns="44813" rIns="89627" bIns="44813" rtlCol="0" anchor="b"/>
          <a:lstStyle>
            <a:lvl1pPr algn="r">
              <a:defRPr sz="1200"/>
            </a:lvl1pPr>
          </a:lstStyle>
          <a:p>
            <a:fld id="{12C3FA8F-E609-453E-87F3-7B8F97DA0FBD}" type="slidenum">
              <a:rPr kumimoji="1" lang="ja-JP" altLang="en-US" smtClean="0"/>
              <a:pPr/>
              <a:t>‹#›</a:t>
            </a:fld>
            <a:endParaRPr kumimoji="1" lang="ja-JP" altLang="en-US"/>
          </a:p>
        </p:txBody>
      </p:sp>
    </p:spTree>
    <p:extLst>
      <p:ext uri="{BB962C8B-B14F-4D97-AF65-F5344CB8AC3E}">
        <p14:creationId xmlns:p14="http://schemas.microsoft.com/office/powerpoint/2010/main" val="43293768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0</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358555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9</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051048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10</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7137547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946055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423035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269313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069151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209215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16</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909690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17</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090615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18</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069103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401791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defTabSz="897941">
              <a:defRPr/>
            </a:pPr>
            <a:fld id="{12C3FA8F-E609-453E-87F3-7B8F97DA0FBD}" type="slidenum">
              <a:rPr lang="ja-JP" altLang="en-US">
                <a:solidFill>
                  <a:prstClr val="black"/>
                </a:solidFill>
                <a:latin typeface="Calibri"/>
                <a:ea typeface="ＭＳ Ｐゴシック" panose="020B0600070205080204" pitchFamily="50" charset="-128"/>
              </a:rPr>
              <a:pPr defTabSz="897941">
                <a:defRPr/>
              </a:pPr>
              <a:t>19</a:t>
            </a:fld>
            <a:endParaRPr lang="ja-JP" altLang="en-US">
              <a:solidFill>
                <a:prstClr val="black"/>
              </a:solidFill>
              <a:latin typeface="Calibri"/>
              <a:ea typeface="ＭＳ Ｐゴシック" panose="020B0600070205080204" pitchFamily="50" charset="-128"/>
            </a:endParaRPr>
          </a:p>
        </p:txBody>
      </p:sp>
      <p:sp>
        <p:nvSpPr>
          <p:cNvPr id="5" name="日付プレースホルダー 4"/>
          <p:cNvSpPr>
            <a:spLocks noGrp="1"/>
          </p:cNvSpPr>
          <p:nvPr>
            <p:ph type="dt" idx="11"/>
          </p:nvPr>
        </p:nvSpPr>
        <p:spPr/>
        <p:txBody>
          <a:bodyPr/>
          <a:lstStyle/>
          <a:p>
            <a:pPr defTabSz="897941">
              <a:defRPr/>
            </a:pPr>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26576861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20</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7906211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21</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9515539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68638" y="493713"/>
            <a:ext cx="3552825" cy="245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5492502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214191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4964437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0754028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26</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737423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2</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9930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3</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2340153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4</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379950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5</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37771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6</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409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7</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1878512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089275" y="500063"/>
            <a:ext cx="3598863" cy="24907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2C3FA8F-E609-453E-87F3-7B8F97DA0FBD}" type="slidenum">
              <a:rPr kumimoji="1" lang="ja-JP" altLang="en-US" smtClean="0"/>
              <a:pPr/>
              <a:t>8</a:t>
            </a:fld>
            <a:endParaRPr kumimoji="1" lang="ja-JP" altLang="en-US"/>
          </a:p>
        </p:txBody>
      </p:sp>
      <p:sp>
        <p:nvSpPr>
          <p:cNvPr id="5" name="日付プレースホルダー 4"/>
          <p:cNvSpPr>
            <a:spLocks noGrp="1"/>
          </p:cNvSpPr>
          <p:nvPr>
            <p:ph type="dt" idx="11"/>
          </p:nvPr>
        </p:nvSpPr>
        <p:spPr/>
        <p:txBody>
          <a:bodyPr/>
          <a:lstStyle/>
          <a:p>
            <a:endParaRPr kumimoji="1" lang="ja-JP" altLang="en-US"/>
          </a:p>
        </p:txBody>
      </p:sp>
    </p:spTree>
    <p:extLst>
      <p:ext uri="{BB962C8B-B14F-4D97-AF65-F5344CB8AC3E}">
        <p14:creationId xmlns:p14="http://schemas.microsoft.com/office/powerpoint/2010/main" val="3024637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8" indent="0" algn="ctr">
              <a:buNone/>
              <a:defRPr>
                <a:solidFill>
                  <a:schemeClr val="tx1">
                    <a:tint val="75000"/>
                  </a:schemeClr>
                </a:solidFill>
              </a:defRPr>
            </a:lvl2pPr>
            <a:lvl3pPr marL="914395" indent="0" algn="ctr">
              <a:buNone/>
              <a:defRPr>
                <a:solidFill>
                  <a:schemeClr val="tx1">
                    <a:tint val="75000"/>
                  </a:schemeClr>
                </a:solidFill>
              </a:defRPr>
            </a:lvl3pPr>
            <a:lvl4pPr marL="1371592" indent="0" algn="ctr">
              <a:buNone/>
              <a:defRPr>
                <a:solidFill>
                  <a:schemeClr val="tx1">
                    <a:tint val="75000"/>
                  </a:schemeClr>
                </a:solidFill>
              </a:defRPr>
            </a:lvl4pPr>
            <a:lvl5pPr marL="1828789" indent="0" algn="ctr">
              <a:buNone/>
              <a:defRPr>
                <a:solidFill>
                  <a:schemeClr val="tx1">
                    <a:tint val="75000"/>
                  </a:schemeClr>
                </a:solidFill>
              </a:defRPr>
            </a:lvl5pPr>
            <a:lvl6pPr marL="2285987" indent="0" algn="ctr">
              <a:buNone/>
              <a:defRPr>
                <a:solidFill>
                  <a:schemeClr val="tx1">
                    <a:tint val="75000"/>
                  </a:schemeClr>
                </a:solidFill>
              </a:defRPr>
            </a:lvl6pPr>
            <a:lvl7pPr marL="2743185" indent="0" algn="ctr">
              <a:buNone/>
              <a:defRPr>
                <a:solidFill>
                  <a:schemeClr val="tx1">
                    <a:tint val="75000"/>
                  </a:schemeClr>
                </a:solidFill>
              </a:defRPr>
            </a:lvl7pPr>
            <a:lvl8pPr marL="3200381" indent="0" algn="ctr">
              <a:buNone/>
              <a:defRPr>
                <a:solidFill>
                  <a:schemeClr val="tx1">
                    <a:tint val="75000"/>
                  </a:schemeClr>
                </a:solidFill>
              </a:defRPr>
            </a:lvl8pPr>
            <a:lvl9pPr marL="365757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EF47676-DBAA-451F-BF29-C7769ECEE4EE}"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2698071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30CFCB-807C-4785-B7E1-60DAE028232B}"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1041871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FB737C5-A659-4FE8-BC70-C4E3C144CE40}"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206456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A2E8223-DBBC-4A9E-AF2D-B849B59DC66B}"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841114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7"/>
            <a:ext cx="8420100" cy="1500187"/>
          </a:xfrm>
        </p:spPr>
        <p:txBody>
          <a:bodyPr anchor="b"/>
          <a:lstStyle>
            <a:lvl1pPr marL="0" indent="0">
              <a:buNone/>
              <a:defRPr sz="2000">
                <a:solidFill>
                  <a:schemeClr val="tx1">
                    <a:tint val="75000"/>
                  </a:schemeClr>
                </a:solidFill>
              </a:defRPr>
            </a:lvl1pPr>
            <a:lvl2pPr marL="457198" indent="0">
              <a:buNone/>
              <a:defRPr sz="1800">
                <a:solidFill>
                  <a:schemeClr val="tx1">
                    <a:tint val="75000"/>
                  </a:schemeClr>
                </a:solidFill>
              </a:defRPr>
            </a:lvl2pPr>
            <a:lvl3pPr marL="914395" indent="0">
              <a:buNone/>
              <a:defRPr sz="1600">
                <a:solidFill>
                  <a:schemeClr val="tx1">
                    <a:tint val="75000"/>
                  </a:schemeClr>
                </a:solidFill>
              </a:defRPr>
            </a:lvl3pPr>
            <a:lvl4pPr marL="1371592" indent="0">
              <a:buNone/>
              <a:defRPr sz="1400">
                <a:solidFill>
                  <a:schemeClr val="tx1">
                    <a:tint val="75000"/>
                  </a:schemeClr>
                </a:solidFill>
              </a:defRPr>
            </a:lvl4pPr>
            <a:lvl5pPr marL="1828789" indent="0">
              <a:buNone/>
              <a:defRPr sz="1400">
                <a:solidFill>
                  <a:schemeClr val="tx1">
                    <a:tint val="75000"/>
                  </a:schemeClr>
                </a:solidFill>
              </a:defRPr>
            </a:lvl5pPr>
            <a:lvl6pPr marL="2285987" indent="0">
              <a:buNone/>
              <a:defRPr sz="1400">
                <a:solidFill>
                  <a:schemeClr val="tx1">
                    <a:tint val="75000"/>
                  </a:schemeClr>
                </a:solidFill>
              </a:defRPr>
            </a:lvl6pPr>
            <a:lvl7pPr marL="2743185" indent="0">
              <a:buNone/>
              <a:defRPr sz="1400">
                <a:solidFill>
                  <a:schemeClr val="tx1">
                    <a:tint val="75000"/>
                  </a:schemeClr>
                </a:solidFill>
              </a:defRPr>
            </a:lvl7pPr>
            <a:lvl8pPr marL="3200381" indent="0">
              <a:buNone/>
              <a:defRPr sz="1400">
                <a:solidFill>
                  <a:schemeClr val="tx1">
                    <a:tint val="75000"/>
                  </a:schemeClr>
                </a:solidFill>
              </a:defRPr>
            </a:lvl8pPr>
            <a:lvl9pPr marL="3657579"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1EBB642-2EA7-434A-B334-897DA80CBF2C}" type="datetime1">
              <a:rPr kumimoji="1" lang="ja-JP" altLang="en-US" smtClean="0"/>
              <a:t>2022/5/17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837769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B6C6164-364D-4ADB-8CA1-025F722DC379}" type="datetime1">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394091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1"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4712793-98AF-4B1E-87B6-2F93ACF5F47E}" type="datetime1">
              <a:rPr kumimoji="1" lang="ja-JP" altLang="en-US" smtClean="0"/>
              <a:t>2022/5/17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177781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A9F0D6A9-28EF-4902-BEA5-0CFC15017575}" type="datetime1">
              <a:rPr kumimoji="1" lang="ja-JP" altLang="en-US" smtClean="0"/>
              <a:t>2022/5/17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188183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7834089-8C89-4C3D-A626-A64CA815BB21}" type="datetime1">
              <a:rPr kumimoji="1" lang="ja-JP" altLang="en-US" smtClean="0"/>
              <a:t>2022/5/17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74855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3" y="273054"/>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3"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09AFDC9-9E71-4D31-9736-260FABF905AC}" type="datetime1">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39723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9"/>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008EE66-97AC-42EF-9216-25C0BE478927}" type="datetime1">
              <a:rPr kumimoji="1" lang="ja-JP" altLang="en-US" smtClean="0"/>
              <a:t>2022/5/17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5630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1625B5-091E-4F38-BDEC-030F8590EE3C}" type="datetime1">
              <a:rPr kumimoji="1" lang="ja-JP" altLang="en-US" smtClean="0"/>
              <a:t>2022/5/17</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2DA05-83B4-4A54-AACF-935CEC0398AD}" type="slidenum">
              <a:rPr kumimoji="1" lang="ja-JP" altLang="en-US" smtClean="0"/>
              <a:pPr/>
              <a:t>‹#›</a:t>
            </a:fld>
            <a:endParaRPr kumimoji="1" lang="ja-JP" altLang="en-US"/>
          </a:p>
        </p:txBody>
      </p:sp>
    </p:spTree>
    <p:extLst>
      <p:ext uri="{BB962C8B-B14F-4D97-AF65-F5344CB8AC3E}">
        <p14:creationId xmlns:p14="http://schemas.microsoft.com/office/powerpoint/2010/main" val="346578367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hf hdr="0" ftr="0" dt="0"/>
  <p:txStyles>
    <p:titleStyle>
      <a:lvl1pPr algn="ctr" defTabSz="914395" rtl="0" eaLnBrk="1" latinLnBrk="0" hangingPunct="1">
        <a:spcBef>
          <a:spcPct val="0"/>
        </a:spcBef>
        <a:buNone/>
        <a:defRPr kumimoji="1" sz="4400" kern="1200">
          <a:solidFill>
            <a:schemeClr val="tx1"/>
          </a:solidFill>
          <a:latin typeface="+mj-lt"/>
          <a:ea typeface="+mj-ea"/>
          <a:cs typeface="+mj-cs"/>
        </a:defRPr>
      </a:lvl1pPr>
    </p:titleStyle>
    <p:bodyStyle>
      <a:lvl1pPr marL="342898" indent="-342898" algn="l" defTabSz="914395"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584848" y="5085184"/>
            <a:ext cx="2954655" cy="369332"/>
          </a:xfrm>
          <a:prstGeom prst="rect">
            <a:avLst/>
          </a:prstGeom>
        </p:spPr>
        <p:txBody>
          <a:bodyPr wrap="none">
            <a:spAutoFit/>
          </a:bodyPr>
          <a:lstStyle/>
          <a:p>
            <a:r>
              <a:rPr lang="ja-JP" altLang="en-US" dirty="0">
                <a:latin typeface="HG丸ｺﾞｼｯｸM-PRO" panose="020F0600000000000000" pitchFamily="50" charset="-128"/>
                <a:ea typeface="HG丸ｺﾞｼｯｸM-PRO" panose="020F0600000000000000" pitchFamily="50" charset="-128"/>
              </a:rPr>
              <a:t>令和</a:t>
            </a:r>
            <a:r>
              <a:rPr lang="ja-JP" altLang="en-US" dirty="0" smtClean="0">
                <a:latin typeface="HG丸ｺﾞｼｯｸM-PRO" panose="020F0600000000000000" pitchFamily="50" charset="-128"/>
                <a:ea typeface="HG丸ｺﾞｼｯｸM-PRO" panose="020F0600000000000000" pitchFamily="50" charset="-128"/>
              </a:rPr>
              <a:t>４年　月　改訂（案）</a:t>
            </a:r>
            <a:endParaRPr lang="ja-JP" altLang="en-US" dirty="0">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784648" y="1417962"/>
            <a:ext cx="5929427" cy="151216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3600" dirty="0">
                <a:solidFill>
                  <a:prstClr val="black"/>
                </a:solidFill>
                <a:latin typeface="HG丸ｺﾞｼｯｸM-PRO" panose="020F0600000000000000" pitchFamily="50" charset="-128"/>
                <a:ea typeface="HG丸ｺﾞｼｯｸM-PRO" panose="020F0600000000000000" pitchFamily="50" charset="-128"/>
                <a:cs typeface="+mj-cs"/>
              </a:rPr>
              <a:t>中期経営</a:t>
            </a:r>
            <a:r>
              <a:rPr lang="ja-JP" altLang="en-US" sz="3600" dirty="0" smtClean="0">
                <a:solidFill>
                  <a:prstClr val="black"/>
                </a:solidFill>
                <a:latin typeface="HG丸ｺﾞｼｯｸM-PRO" panose="020F0600000000000000" pitchFamily="50" charset="-128"/>
                <a:ea typeface="HG丸ｺﾞｼｯｸM-PRO" panose="020F0600000000000000" pitchFamily="50" charset="-128"/>
                <a:cs typeface="+mj-cs"/>
              </a:rPr>
              <a:t>計画</a:t>
            </a:r>
            <a:r>
              <a:rPr lang="ja-JP" altLang="en-US" sz="3600" dirty="0">
                <a:solidFill>
                  <a:prstClr val="black"/>
                </a:solidFill>
                <a:latin typeface="HG丸ｺﾞｼｯｸM-PRO" panose="020F0600000000000000" pitchFamily="50" charset="-128"/>
                <a:ea typeface="HG丸ｺﾞｼｯｸM-PRO" panose="020F0600000000000000" pitchFamily="50" charset="-128"/>
                <a:cs typeface="+mj-cs"/>
              </a:rPr>
              <a:t>　</a:t>
            </a:r>
            <a:endParaRPr lang="en-US" altLang="ja-JP" sz="1600" dirty="0">
              <a:solidFill>
                <a:prstClr val="black"/>
              </a:solidFill>
              <a:latin typeface="HG丸ｺﾞｼｯｸM-PRO" panose="020F0600000000000000" pitchFamily="50" charset="-128"/>
              <a:ea typeface="HG丸ｺﾞｼｯｸM-PRO" panose="020F0600000000000000" pitchFamily="50" charset="-128"/>
              <a:cs typeface="+mj-cs"/>
            </a:endParaRPr>
          </a:p>
          <a:p>
            <a:pPr algn="ctr"/>
            <a:endParaRPr lang="en-US" altLang="ja-JP" sz="1400" dirty="0">
              <a:solidFill>
                <a:prstClr val="black"/>
              </a:solidFill>
              <a:latin typeface="HG丸ｺﾞｼｯｸM-PRO" panose="020F0600000000000000" pitchFamily="50" charset="-128"/>
              <a:ea typeface="HG丸ｺﾞｼｯｸM-PRO" panose="020F0600000000000000" pitchFamily="50" charset="-128"/>
              <a:cs typeface="+mj-cs"/>
            </a:endParaRPr>
          </a:p>
          <a:p>
            <a:pPr algn="ctr"/>
            <a:r>
              <a:rPr lang="ja-JP" altLang="en-US" sz="1400" dirty="0">
                <a:solidFill>
                  <a:prstClr val="black"/>
                </a:solidFill>
                <a:latin typeface="HG丸ｺﾞｼｯｸM-PRO" panose="020F0600000000000000" pitchFamily="50" charset="-128"/>
                <a:ea typeface="HG丸ｺﾞｼｯｸM-PRO" panose="020F0600000000000000" pitchFamily="50" charset="-128"/>
                <a:cs typeface="+mj-cs"/>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cs typeface="+mj-cs"/>
              </a:rPr>
              <a:t>（</a:t>
            </a:r>
            <a:r>
              <a:rPr lang="ja-JP" altLang="en-US" sz="1400" dirty="0">
                <a:solidFill>
                  <a:prstClr val="black"/>
                </a:solidFill>
                <a:latin typeface="HG丸ｺﾞｼｯｸM-PRO" panose="020F0600000000000000" pitchFamily="50" charset="-128"/>
                <a:ea typeface="HG丸ｺﾞｼｯｸM-PRO" panose="020F0600000000000000" pitchFamily="50" charset="-128"/>
                <a:cs typeface="+mj-cs"/>
              </a:rPr>
              <a:t>令和３年度～令和７年度）</a:t>
            </a:r>
            <a:endParaRPr lang="ja-JP" altLang="en-US" sz="1400" dirty="0">
              <a:latin typeface="HG丸ｺﾞｼｯｸM-PRO" panose="020F0600000000000000" pitchFamily="50" charset="-128"/>
              <a:ea typeface="HG丸ｺﾞｼｯｸM-PRO" panose="020F0600000000000000" pitchFamily="50" charset="-128"/>
            </a:endParaRPr>
          </a:p>
        </p:txBody>
      </p:sp>
      <p:pic>
        <p:nvPicPr>
          <p:cNvPr id="2" name="図 1">
            <a:extLst>
              <a:ext uri="{FF2B5EF4-FFF2-40B4-BE49-F238E27FC236}">
                <a16:creationId xmlns:a16="http://schemas.microsoft.com/office/drawing/2014/main" id="{A8F5FDC3-755F-4841-9DAE-C445DDAD75F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2720" y="5555305"/>
            <a:ext cx="626342" cy="519192"/>
          </a:xfrm>
          <a:prstGeom prst="rect">
            <a:avLst/>
          </a:prstGeom>
          <a:noFill/>
          <a:extLst>
            <a:ext uri="{909E8E84-426E-40DD-AFC4-6F175D3DCCD1}">
              <a14:hiddenFill xmlns:a14="http://schemas.microsoft.com/office/drawing/2010/main">
                <a:solidFill>
                  <a:srgbClr val="FFFFFF"/>
                </a:solidFill>
              </a14:hiddenFill>
            </a:ext>
          </a:extLst>
        </p:spPr>
      </p:pic>
      <p:sp>
        <p:nvSpPr>
          <p:cNvPr id="11" name="正方形/長方形 10">
            <a:extLst>
              <a:ext uri="{FF2B5EF4-FFF2-40B4-BE49-F238E27FC236}">
                <a16:creationId xmlns:a16="http://schemas.microsoft.com/office/drawing/2014/main" id="{4DADD843-C4B3-4070-82F2-E20582208849}"/>
              </a:ext>
            </a:extLst>
          </p:cNvPr>
          <p:cNvSpPr/>
          <p:nvPr/>
        </p:nvSpPr>
        <p:spPr>
          <a:xfrm>
            <a:off x="3021569" y="5674387"/>
            <a:ext cx="4081212" cy="400110"/>
          </a:xfrm>
          <a:prstGeom prst="rect">
            <a:avLst/>
          </a:prstGeom>
        </p:spPr>
        <p:txBody>
          <a:bodyPr wrap="square">
            <a:spAutoFit/>
          </a:bodyPr>
          <a:lstStyle/>
          <a:p>
            <a:r>
              <a:rPr lang="en-US" altLang="ja-JP" sz="1400" b="1" dirty="0">
                <a:latin typeface="HG丸ｺﾞｼｯｸM-PRO" panose="020F0600000000000000" pitchFamily="50" charset="-128"/>
                <a:ea typeface="HG丸ｺﾞｼｯｸM-PRO" panose="020F0600000000000000" pitchFamily="50" charset="-128"/>
              </a:rPr>
              <a:t> </a:t>
            </a:r>
            <a:r>
              <a:rPr lang="ja-JP" altLang="en-US" sz="2000" dirty="0">
                <a:latin typeface="HG丸ｺﾞｼｯｸM-PRO" panose="020F0600000000000000" pitchFamily="50" charset="-128"/>
                <a:ea typeface="HG丸ｺﾞｼｯｸM-PRO" panose="020F0600000000000000" pitchFamily="50" charset="-128"/>
              </a:rPr>
              <a:t>一般財団法人大阪府みどり公社</a:t>
            </a:r>
          </a:p>
        </p:txBody>
      </p:sp>
      <p:pic>
        <p:nvPicPr>
          <p:cNvPr id="14" name="図 13">
            <a:extLst>
              <a:ext uri="{FF2B5EF4-FFF2-40B4-BE49-F238E27FC236}">
                <a16:creationId xmlns:a16="http://schemas.microsoft.com/office/drawing/2014/main" id="{DEFECCCA-B6F6-432B-BB52-4568EBB89A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472" y="3429000"/>
            <a:ext cx="1961438" cy="1548160"/>
          </a:xfrm>
          <a:prstGeom prst="rect">
            <a:avLst/>
          </a:prstGeom>
          <a:noFill/>
          <a:extLst>
            <a:ext uri="{909E8E84-426E-40DD-AFC4-6F175D3DCCD1}">
              <a14:hiddenFill xmlns:a14="http://schemas.microsoft.com/office/drawing/2010/main">
                <a:solidFill>
                  <a:srgbClr val="FFFFFF"/>
                </a:solidFill>
              </a14:hiddenFill>
            </a:ext>
          </a:extLst>
        </p:spPr>
      </p:pic>
      <p:pic>
        <p:nvPicPr>
          <p:cNvPr id="17" name="図 16">
            <a:extLst>
              <a:ext uri="{FF2B5EF4-FFF2-40B4-BE49-F238E27FC236}">
                <a16:creationId xmlns:a16="http://schemas.microsoft.com/office/drawing/2014/main" id="{AC5E5C27-0371-47B8-B5AC-691180E6474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21987" y="2262742"/>
            <a:ext cx="1800226" cy="1695213"/>
          </a:xfrm>
          <a:prstGeom prst="rect">
            <a:avLst/>
          </a:prstGeom>
        </p:spPr>
      </p:pic>
      <p:sp>
        <p:nvSpPr>
          <p:cNvPr id="8" name="正方形/長方形 7"/>
          <p:cNvSpPr>
            <a:spLocks/>
          </p:cNvSpPr>
          <p:nvPr/>
        </p:nvSpPr>
        <p:spPr>
          <a:xfrm>
            <a:off x="8203100" y="546310"/>
            <a:ext cx="1038225" cy="476250"/>
          </a:xfrm>
          <a:prstGeom prst="rect">
            <a:avLst/>
          </a:prstGeom>
          <a:solidFill>
            <a:srgbClr val="00206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b="1" kern="100" dirty="0" smtClean="0">
                <a:solidFill>
                  <a:srgbClr val="FFFFFF"/>
                </a:solidFill>
                <a:effectLst/>
                <a:latin typeface="游明朝" panose="02020400000000000000" pitchFamily="18" charset="-128"/>
                <a:ea typeface="Meiryo UI" panose="020B0604030504040204" pitchFamily="50" charset="-128"/>
                <a:cs typeface="Meiryo UI" panose="020B0604030504040204" pitchFamily="50" charset="-128"/>
              </a:rPr>
              <a:t>資料</a:t>
            </a:r>
            <a:r>
              <a:rPr lang="ja-JP" altLang="en-US" sz="1400" b="1" kern="100" dirty="0">
                <a:solidFill>
                  <a:srgbClr val="FFFFFF"/>
                </a:solidFill>
                <a:latin typeface="游明朝" panose="02020400000000000000" pitchFamily="18" charset="-128"/>
                <a:ea typeface="Meiryo UI" panose="020B0604030504040204" pitchFamily="50" charset="-128"/>
                <a:cs typeface="Meiryo UI" panose="020B0604030504040204" pitchFamily="50" charset="-128"/>
              </a:rPr>
              <a:t>４</a:t>
            </a:r>
            <a:r>
              <a:rPr lang="en-US" sz="1400" b="1" kern="100" dirty="0">
                <a:solidFill>
                  <a:srgbClr val="FFFFFF"/>
                </a:solidFill>
                <a:effectLst/>
                <a:latin typeface="Meiryo UI" panose="020B0604030504040204" pitchFamily="50" charset="-128"/>
                <a:ea typeface="游明朝" panose="02020400000000000000" pitchFamily="18" charset="-128"/>
                <a:cs typeface="Meiryo UI" panose="020B0604030504040204" pitchFamily="50" charset="-128"/>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227DED5-9702-4A97-9064-DA3157F6332B}"/>
              </a:ext>
            </a:extLst>
          </p:cNvPr>
          <p:cNvSpPr/>
          <p:nvPr/>
        </p:nvSpPr>
        <p:spPr>
          <a:xfrm>
            <a:off x="1105300" y="1160404"/>
            <a:ext cx="5887847"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2</a:t>
            </a:r>
            <a:r>
              <a:rPr lang="ja-JP" altLang="en-US" sz="1200" b="1" dirty="0">
                <a:latin typeface="HG丸ｺﾞｼｯｸM-PRO" panose="020F0600000000000000" pitchFamily="50" charset="-128"/>
                <a:ea typeface="HG丸ｺﾞｼｯｸM-PRO" panose="020F0600000000000000" pitchFamily="50" charset="-128"/>
              </a:rPr>
              <a:t>）自然環境保全関連事業（大阪府民の森管理運営事業）</a:t>
            </a:r>
          </a:p>
        </p:txBody>
      </p:sp>
      <p:sp>
        <p:nvSpPr>
          <p:cNvPr id="16" name="角丸四角形 2">
            <a:extLst>
              <a:ext uri="{FF2B5EF4-FFF2-40B4-BE49-F238E27FC236}">
                <a16:creationId xmlns:a16="http://schemas.microsoft.com/office/drawing/2014/main" id="{0C2FB825-892D-4243-A609-0A9230310AB5}"/>
              </a:ext>
            </a:extLst>
          </p:cNvPr>
          <p:cNvSpPr txBox="1">
            <a:spLocks/>
          </p:cNvSpPr>
          <p:nvPr/>
        </p:nvSpPr>
        <p:spPr>
          <a:xfrm>
            <a:off x="1237070" y="2039743"/>
            <a:ext cx="7848000" cy="1764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91440" tIns="0" rIns="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230188" indent="-230188">
              <a:buNone/>
            </a:pPr>
            <a:r>
              <a:rPr lang="en-US" altLang="ja-JP"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ナラ枯れ被害の深刻化を踏まえ、利用者が滞留する広場や休憩施設、トイレ周辺や利用頻度が高い管理道、園路周辺の被害木は、徹底的に伐採処理を行うとともに、ナラ枯れ被害終息後の森づくり方針を検討・作成し、これに基づき、府民の森を自然災害に強い健全な森へ誘導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182561" indent="-182561">
              <a:spcBef>
                <a:spcPts val="200"/>
              </a:spcBef>
              <a:buNone/>
            </a:pP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・ナラ枯れの枯損木の伐採：ナラ枯れ被害木伐採率</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100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marL="182561" indent="-182561">
              <a:spcBef>
                <a:spcPts val="200"/>
              </a:spcBef>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・府民協働による森づくり指針の策定と実践</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a:p>
            <a:pPr marL="182561" indent="-182561">
              <a:spcBef>
                <a:spcPts val="200"/>
              </a:spcBef>
              <a:buNone/>
            </a:pPr>
            <a:r>
              <a:rPr lang="en-US" altLang="ja-JP"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予防保全の考え方を前提に、安全安心な施設管理を徹底し快適な利用環境の確保に努める。</a:t>
            </a:r>
          </a:p>
          <a:p>
            <a:pPr marL="182561" indent="-182561">
              <a:spcBef>
                <a:spcPts val="20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・大型施設の計画的修繕：星のブランコの床板の内</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100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スパン</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を交換</a:t>
            </a:r>
            <a:r>
              <a:rPr lang="ja-JP" altLang="en-US" sz="1050" dirty="0">
                <a:solidFill>
                  <a:schemeClr val="tx1"/>
                </a:solidFill>
                <a:latin typeface="HG丸ｺﾞｼｯｸM-PRO" panose="020F0600000000000000" pitchFamily="50" charset="-128"/>
                <a:ea typeface="HG丸ｺﾞｼｯｸM-PRO" panose="020F0600000000000000" pitchFamily="50" charset="-128"/>
              </a:rPr>
              <a:t>（板材</a:t>
            </a:r>
            <a:r>
              <a:rPr lang="en-US" altLang="ja-JP" sz="1050" dirty="0">
                <a:solidFill>
                  <a:schemeClr val="tx1"/>
                </a:solidFill>
                <a:latin typeface="HG丸ｺﾞｼｯｸM-PRO" panose="020F0600000000000000" pitchFamily="50" charset="-128"/>
                <a:ea typeface="HG丸ｺﾞｼｯｸM-PRO" panose="020F0600000000000000" pitchFamily="50" charset="-128"/>
              </a:rPr>
              <a:t>5</a:t>
            </a:r>
            <a:r>
              <a:rPr lang="ja-JP" altLang="en-US" sz="1050" dirty="0">
                <a:solidFill>
                  <a:schemeClr val="tx1"/>
                </a:solidFill>
                <a:latin typeface="HG丸ｺﾞｼｯｸM-PRO" panose="020F0600000000000000" pitchFamily="50" charset="-128"/>
                <a:ea typeface="HG丸ｺﾞｼｯｸM-PRO" panose="020F0600000000000000" pitchFamily="50" charset="-128"/>
              </a:rPr>
              <a:t>枚／</a:t>
            </a:r>
            <a:r>
              <a:rPr lang="en-US" altLang="ja-JP" sz="1050" dirty="0">
                <a:solidFill>
                  <a:schemeClr val="tx1"/>
                </a:solidFill>
                <a:latin typeface="HG丸ｺﾞｼｯｸM-PRO" panose="020F0600000000000000" pitchFamily="50" charset="-128"/>
                <a:ea typeface="HG丸ｺﾞｼｯｸM-PRO" panose="020F0600000000000000" pitchFamily="50" charset="-128"/>
              </a:rPr>
              <a:t>1</a:t>
            </a:r>
            <a:r>
              <a:rPr lang="ja-JP" altLang="en-US" sz="1050" dirty="0">
                <a:solidFill>
                  <a:schemeClr val="tx1"/>
                </a:solidFill>
                <a:latin typeface="HG丸ｺﾞｼｯｸM-PRO" panose="020F0600000000000000" pitchFamily="50" charset="-128"/>
                <a:ea typeface="HG丸ｺﾞｼｯｸM-PRO" panose="020F0600000000000000" pitchFamily="50" charset="-128"/>
              </a:rPr>
              <a:t>スパン）</a:t>
            </a:r>
            <a:endParaRPr lang="en-US" altLang="ja-JP" sz="1050" dirty="0">
              <a:solidFill>
                <a:schemeClr val="tx1"/>
              </a:solidFill>
              <a:latin typeface="HG丸ｺﾞｼｯｸM-PRO" panose="020F0600000000000000" pitchFamily="50" charset="-128"/>
              <a:ea typeface="HG丸ｺﾞｼｯｸM-PRO" panose="020F0600000000000000" pitchFamily="50" charset="-128"/>
            </a:endParaRPr>
          </a:p>
          <a:p>
            <a:pPr marL="182561" indent="-182561">
              <a:spcBef>
                <a:spcPts val="2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クライミングウォールホールドの内</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1,500</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個を交換</a:t>
            </a:r>
          </a:p>
          <a:p>
            <a:pPr marL="0" indent="0">
              <a:spcBef>
                <a:spcPts val="20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730870" y="141580"/>
            <a:ext cx="4826520" cy="4761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723000" y="607795"/>
            <a:ext cx="846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a:extLst>
              <a:ext uri="{FF2B5EF4-FFF2-40B4-BE49-F238E27FC236}">
                <a16:creationId xmlns:a16="http://schemas.microsoft.com/office/drawing/2014/main" id="{D2013FB5-8101-46EA-9D65-ACBB5D373CDA}"/>
              </a:ext>
            </a:extLst>
          </p:cNvPr>
          <p:cNvSpPr/>
          <p:nvPr/>
        </p:nvSpPr>
        <p:spPr>
          <a:xfrm>
            <a:off x="920553" y="745743"/>
            <a:ext cx="5112568"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２．主要事業（公社の</a:t>
            </a:r>
            <a:r>
              <a:rPr lang="en-US" altLang="ja-JP" sz="1600" dirty="0">
                <a:latin typeface="HG丸ｺﾞｼｯｸM-PRO" panose="020F0600000000000000" pitchFamily="50" charset="-128"/>
                <a:ea typeface="HG丸ｺﾞｼｯｸM-PRO" panose="020F0600000000000000" pitchFamily="50" charset="-128"/>
              </a:rPr>
              <a:t>4</a:t>
            </a:r>
            <a:r>
              <a:rPr lang="ja-JP" altLang="en-US" sz="1600" dirty="0">
                <a:latin typeface="HG丸ｺﾞｼｯｸM-PRO" panose="020F0600000000000000" pitchFamily="50" charset="-128"/>
                <a:ea typeface="HG丸ｺﾞｼｯｸM-PRO" panose="020F0600000000000000" pitchFamily="50" charset="-128"/>
              </a:rPr>
              <a:t>本柱）</a:t>
            </a:r>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1352600" y="1425512"/>
            <a:ext cx="7627700" cy="600164"/>
          </a:xfrm>
          <a:prstGeom prst="rect">
            <a:avLst/>
          </a:prstGeom>
          <a:noFill/>
        </p:spPr>
        <p:txBody>
          <a:bodyPr wrap="square">
            <a:spAutoFit/>
          </a:bodyPr>
          <a:lstStyle/>
          <a:p>
            <a:pPr>
              <a:spcBef>
                <a:spcPts val="600"/>
              </a:spcBef>
            </a:pPr>
            <a:r>
              <a:rPr lang="ja-JP" altLang="en-US" sz="1100" dirty="0">
                <a:latin typeface="HG丸ｺﾞｼｯｸM-PRO" panose="020F0600000000000000" pitchFamily="50" charset="-128"/>
                <a:ea typeface="HG丸ｺﾞｼｯｸM-PRO" panose="020F0600000000000000" pitchFamily="50" charset="-128"/>
              </a:rPr>
              <a:t>　金剛生駒紀泉国定公園内の大阪府民の森</a:t>
            </a:r>
            <a:r>
              <a:rPr lang="en-US" altLang="ja-JP" sz="1100" dirty="0">
                <a:latin typeface="HG丸ｺﾞｼｯｸM-PRO" panose="020F0600000000000000" pitchFamily="50" charset="-128"/>
                <a:ea typeface="HG丸ｺﾞｼｯｸM-PRO" panose="020F0600000000000000" pitchFamily="50" charset="-128"/>
              </a:rPr>
              <a:t>8</a:t>
            </a:r>
            <a:r>
              <a:rPr lang="ja-JP" altLang="en-US" sz="1100" dirty="0">
                <a:latin typeface="HG丸ｺﾞｼｯｸM-PRO" panose="020F0600000000000000" pitchFamily="50" charset="-128"/>
                <a:ea typeface="HG丸ｺﾞｼｯｸM-PRO" panose="020F0600000000000000" pitchFamily="50" charset="-128"/>
              </a:rPr>
              <a:t>園地（ほりご園地を除く</a:t>
            </a:r>
            <a:r>
              <a:rPr lang="en-US" altLang="ja-JP" sz="1100" dirty="0">
                <a:latin typeface="HG丸ｺﾞｼｯｸM-PRO" panose="020F0600000000000000" pitchFamily="50" charset="-128"/>
                <a:ea typeface="HG丸ｺﾞｼｯｸM-PRO" panose="020F0600000000000000" pitchFamily="50" charset="-128"/>
              </a:rPr>
              <a:t>613ha</a:t>
            </a:r>
            <a:r>
              <a:rPr lang="ja-JP" altLang="en-US" sz="1100" dirty="0">
                <a:latin typeface="HG丸ｺﾞｼｯｸM-PRO" panose="020F0600000000000000" pitchFamily="50" charset="-128"/>
                <a:ea typeface="HG丸ｺﾞｼｯｸM-PRO" panose="020F0600000000000000" pitchFamily="50" charset="-128"/>
              </a:rPr>
              <a:t>）において、平成</a:t>
            </a:r>
            <a:r>
              <a:rPr lang="en-US" altLang="ja-JP" sz="1100" dirty="0">
                <a:latin typeface="HG丸ｺﾞｼｯｸM-PRO" panose="020F0600000000000000" pitchFamily="50" charset="-128"/>
                <a:ea typeface="HG丸ｺﾞｼｯｸM-PRO" panose="020F0600000000000000" pitchFamily="50" charset="-128"/>
              </a:rPr>
              <a:t>28</a:t>
            </a:r>
            <a:r>
              <a:rPr lang="ja-JP" altLang="en-US" sz="1100" dirty="0">
                <a:latin typeface="HG丸ｺﾞｼｯｸM-PRO" panose="020F0600000000000000" pitchFamily="50" charset="-128"/>
                <a:ea typeface="HG丸ｺﾞｼｯｸM-PRO" panose="020F0600000000000000" pitchFamily="50" charset="-128"/>
              </a:rPr>
              <a:t>年度から令和</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年度までの</a:t>
            </a: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年間、森林組合及び里山サロンとの共同事業として指定管理業務契約に基づき、施設の維持管理及び運営を行った。　</a:t>
            </a:r>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237070" y="4048109"/>
            <a:ext cx="7848000" cy="2628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91440" tIns="0" rIns="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ct val="120000"/>
              </a:lnSpc>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0" indent="0">
              <a:spcBef>
                <a:spcPts val="0"/>
              </a:spcBef>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利用者の多い施設周辺、広場、管理道のナラ枯れ枯損木等の伐採</a:t>
            </a:r>
          </a:p>
          <a:p>
            <a:pPr marL="0" indent="0">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en-US" altLang="ja-JP" sz="1100" dirty="0">
                <a:solidFill>
                  <a:schemeClr val="tx1"/>
                </a:solidFill>
                <a:latin typeface="HG丸ｺﾞｼｯｸM-PRO" panose="020F0600000000000000" pitchFamily="50" charset="-128"/>
                <a:ea typeface="HG丸ｺﾞｼｯｸM-PRO" panose="020F0600000000000000" pitchFamily="50" charset="-128"/>
              </a:rPr>
              <a:t>H28</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en-US" altLang="ja-JP" sz="1100" dirty="0">
                <a:solidFill>
                  <a:schemeClr val="tx1"/>
                </a:solidFill>
                <a:latin typeface="HG丸ｺﾞｼｯｸM-PRO" panose="020F0600000000000000" pitchFamily="50" charset="-128"/>
                <a:ea typeface="HG丸ｺﾞｼｯｸM-PRO" panose="020F0600000000000000" pitchFamily="50" charset="-128"/>
              </a:rPr>
              <a:t>R</a:t>
            </a:r>
            <a:r>
              <a:rPr lang="ja-JP" altLang="en-US" sz="1100" dirty="0">
                <a:solidFill>
                  <a:schemeClr val="tx1"/>
                </a:solidFill>
                <a:latin typeface="HG丸ｺﾞｼｯｸM-PRO" panose="020F0600000000000000" pitchFamily="50" charset="-128"/>
                <a:ea typeface="HG丸ｺﾞｼｯｸM-PRO" panose="020F0600000000000000" pitchFamily="50" charset="-128"/>
              </a:rPr>
              <a:t>２：計</a:t>
            </a:r>
            <a:r>
              <a:rPr lang="en-US" altLang="ja-JP" sz="1100" dirty="0">
                <a:solidFill>
                  <a:schemeClr val="tx1"/>
                </a:solidFill>
                <a:latin typeface="HG丸ｺﾞｼｯｸM-PRO" panose="020F0600000000000000" pitchFamily="50" charset="-128"/>
                <a:ea typeface="HG丸ｺﾞｼｯｸM-PRO" panose="020F0600000000000000" pitchFamily="50" charset="-128"/>
              </a:rPr>
              <a:t>5,625</a:t>
            </a:r>
            <a:r>
              <a:rPr lang="ja-JP" altLang="en-US" sz="1100" dirty="0">
                <a:solidFill>
                  <a:schemeClr val="tx1"/>
                </a:solidFill>
                <a:latin typeface="HG丸ｺﾞｼｯｸM-PRO" panose="020F0600000000000000" pitchFamily="50" charset="-128"/>
                <a:ea typeface="HG丸ｺﾞｼｯｸM-PRO" panose="020F0600000000000000" pitchFamily="50" charset="-128"/>
              </a:rPr>
              <a:t>本　実施率</a:t>
            </a:r>
            <a:r>
              <a:rPr lang="en-US" altLang="ja-JP" sz="1100" dirty="0">
                <a:solidFill>
                  <a:schemeClr val="tx1"/>
                </a:solidFill>
                <a:latin typeface="HG丸ｺﾞｼｯｸM-PRO" panose="020F0600000000000000" pitchFamily="50" charset="-128"/>
                <a:ea typeface="HG丸ｺﾞｼｯｸM-PRO" panose="020F0600000000000000" pitchFamily="50" charset="-128"/>
              </a:rPr>
              <a:t>100</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・ナラ枯れ被害跡地の森づくり指針を作成し、むろいけ及びくろんどの両園地で森づくりを実施</a:t>
            </a:r>
          </a:p>
          <a:p>
            <a:pPr marL="0" indent="0">
              <a:spcBef>
                <a:spcPts val="0"/>
              </a:spcBef>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大型施設の計画的修繕</a:t>
            </a:r>
          </a:p>
          <a:p>
            <a:pPr marL="0" indent="0">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・星のブランコ：要改修の床板</a:t>
            </a:r>
            <a:r>
              <a:rPr lang="en-US" altLang="ja-JP" sz="1100" dirty="0">
                <a:solidFill>
                  <a:schemeClr val="tx1"/>
                </a:solidFill>
                <a:latin typeface="HG丸ｺﾞｼｯｸM-PRO" panose="020F0600000000000000" pitchFamily="50" charset="-128"/>
                <a:ea typeface="HG丸ｺﾞｼｯｸM-PRO" panose="020F0600000000000000" pitchFamily="50" charset="-128"/>
              </a:rPr>
              <a:t>100</a:t>
            </a:r>
            <a:r>
              <a:rPr lang="ja-JP" altLang="en-US" sz="1100" dirty="0">
                <a:solidFill>
                  <a:schemeClr val="tx1"/>
                </a:solidFill>
                <a:latin typeface="HG丸ｺﾞｼｯｸM-PRO" panose="020F0600000000000000" pitchFamily="50" charset="-128"/>
                <a:ea typeface="HG丸ｺﾞｼｯｸM-PRO" panose="020F0600000000000000" pitchFamily="50" charset="-128"/>
              </a:rPr>
              <a:t>スパン　　　　　　　   実施率</a:t>
            </a:r>
            <a:r>
              <a:rPr lang="en-US" altLang="ja-JP" sz="1100" dirty="0">
                <a:solidFill>
                  <a:schemeClr val="tx1"/>
                </a:solidFill>
                <a:latin typeface="HG丸ｺﾞｼｯｸM-PRO" panose="020F0600000000000000" pitchFamily="50" charset="-128"/>
                <a:ea typeface="HG丸ｺﾞｼｯｸM-PRO" panose="020F0600000000000000" pitchFamily="50" charset="-128"/>
              </a:rPr>
              <a:t>100%</a:t>
            </a:r>
          </a:p>
          <a:p>
            <a:pPr marL="0" indent="0">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・クライミングウォール：要交換のホールド</a:t>
            </a:r>
            <a:r>
              <a:rPr lang="en-US" altLang="ja-JP" sz="1100" dirty="0">
                <a:solidFill>
                  <a:schemeClr val="tx1"/>
                </a:solidFill>
                <a:latin typeface="HG丸ｺﾞｼｯｸM-PRO" panose="020F0600000000000000" pitchFamily="50" charset="-128"/>
                <a:ea typeface="HG丸ｺﾞｼｯｸM-PRO" panose="020F0600000000000000" pitchFamily="50" charset="-128"/>
              </a:rPr>
              <a:t>2,257</a:t>
            </a:r>
            <a:r>
              <a:rPr lang="ja-JP" altLang="en-US" sz="1100" dirty="0">
                <a:solidFill>
                  <a:schemeClr val="tx1"/>
                </a:solidFill>
                <a:latin typeface="HG丸ｺﾞｼｯｸM-PRO" panose="020F0600000000000000" pitchFamily="50" charset="-128"/>
                <a:ea typeface="HG丸ｺﾞｼｯｸM-PRO" panose="020F0600000000000000" pitchFamily="50" charset="-128"/>
              </a:rPr>
              <a:t>個　　　 実施率</a:t>
            </a:r>
            <a:r>
              <a:rPr lang="en-US" altLang="ja-JP" sz="1100" dirty="0">
                <a:solidFill>
                  <a:schemeClr val="tx1"/>
                </a:solidFill>
                <a:latin typeface="HG丸ｺﾞｼｯｸM-PRO" panose="020F0600000000000000" pitchFamily="50" charset="-128"/>
                <a:ea typeface="HG丸ｺﾞｼｯｸM-PRO" panose="020F0600000000000000" pitchFamily="50" charset="-128"/>
              </a:rPr>
              <a:t>100%</a:t>
            </a:r>
          </a:p>
          <a:p>
            <a:pPr marL="0" indent="0">
              <a:lnSpc>
                <a:spcPct val="120000"/>
              </a:lnSpc>
              <a:spcBef>
                <a:spcPts val="0"/>
              </a:spcBef>
              <a:buNone/>
            </a:pP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 name="スライド番号プレースホルダー 1">
            <a:extLst>
              <a:ext uri="{FF2B5EF4-FFF2-40B4-BE49-F238E27FC236}">
                <a16:creationId xmlns:a16="http://schemas.microsoft.com/office/drawing/2014/main" id="{F8A492D5-4DAE-4DFD-ABAC-69E26F692A1E}"/>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9</a:t>
            </a:fld>
            <a:endParaRPr kumimoji="1" lang="ja-JP" altLang="en-US" dirty="0"/>
          </a:p>
        </p:txBody>
      </p:sp>
      <p:sp>
        <p:nvSpPr>
          <p:cNvPr id="3" name="二等辺三角形 2">
            <a:extLst>
              <a:ext uri="{FF2B5EF4-FFF2-40B4-BE49-F238E27FC236}">
                <a16:creationId xmlns:a16="http://schemas.microsoft.com/office/drawing/2014/main" id="{EBC5459A-1802-4748-800E-58C0BA8C07B8}"/>
              </a:ext>
            </a:extLst>
          </p:cNvPr>
          <p:cNvSpPr/>
          <p:nvPr/>
        </p:nvSpPr>
        <p:spPr>
          <a:xfrm rot="10800000">
            <a:off x="4440990" y="3862918"/>
            <a:ext cx="1440160" cy="144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コンテンツ プレースホルダ 2">
            <a:extLst>
              <a:ext uri="{FF2B5EF4-FFF2-40B4-BE49-F238E27FC236}">
                <a16:creationId xmlns:a16="http://schemas.microsoft.com/office/drawing/2014/main" id="{D10C0318-8A12-4492-A138-EBB2A308FD27}"/>
              </a:ext>
            </a:extLst>
          </p:cNvPr>
          <p:cNvSpPr txBox="1">
            <a:spLocks/>
          </p:cNvSpPr>
          <p:nvPr/>
        </p:nvSpPr>
        <p:spPr>
          <a:xfrm>
            <a:off x="1352600" y="5383078"/>
            <a:ext cx="7632000" cy="1188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214313" indent="-214313">
              <a:spcBef>
                <a:spcPts val="0"/>
              </a:spcBef>
              <a:buNone/>
            </a:pPr>
            <a:r>
              <a:rPr lang="ja-JP" altLang="en-US" sz="14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ナラ枯れ被害木の伐採により、倒木による人的被害を防ぎ、利用者の安全安心を図った。また、ナラ枯れ跡地の森づくりについて２園地において実施しており、今期計画においては、より一層拡大し、健全な森づくりを推進することが必要。</a:t>
            </a:r>
            <a:endParaRPr lang="en-US" altLang="ja-JP" sz="1100" dirty="0">
              <a:latin typeface="HG丸ｺﾞｼｯｸM-PRO" panose="020F0600000000000000" pitchFamily="50" charset="-128"/>
              <a:ea typeface="HG丸ｺﾞｼｯｸM-PRO" panose="020F0600000000000000" pitchFamily="50" charset="-128"/>
            </a:endParaRPr>
          </a:p>
          <a:p>
            <a:pPr marL="198438" indent="-198438">
              <a:spcBef>
                <a:spcPts val="0"/>
              </a:spcBef>
              <a:buNone/>
            </a:pPr>
            <a:r>
              <a:rPr lang="ja-JP" altLang="en-US" sz="1100" dirty="0">
                <a:latin typeface="HG丸ｺﾞｼｯｸM-PRO" panose="020F0600000000000000" pitchFamily="50" charset="-128"/>
                <a:ea typeface="HG丸ｺﾞｼｯｸM-PRO" panose="020F0600000000000000" pitchFamily="50" charset="-128"/>
              </a:rPr>
              <a:t> ・</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大型施設の計画的修繕を行い、施設利用の安全が確保された。今期計画においても、大型施設については予防保全の観点から、定期的な点検と計画的な補修・修繕が必要。</a:t>
            </a:r>
          </a:p>
        </p:txBody>
      </p:sp>
      <p:pic>
        <p:nvPicPr>
          <p:cNvPr id="13" name="図 12">
            <a:extLst>
              <a:ext uri="{FF2B5EF4-FFF2-40B4-BE49-F238E27FC236}">
                <a16:creationId xmlns:a16="http://schemas.microsoft.com/office/drawing/2014/main" id="{560B2061-EC9F-42E3-92EC-CA592ED4564F}"/>
              </a:ext>
            </a:extLst>
          </p:cNvPr>
          <p:cNvPicPr>
            <a:picLocks noChangeAspect="1"/>
          </p:cNvPicPr>
          <p:nvPr/>
        </p:nvPicPr>
        <p:blipFill>
          <a:blip r:embed="rId3"/>
          <a:stretch>
            <a:fillRect/>
          </a:stretch>
        </p:blipFill>
        <p:spPr>
          <a:xfrm>
            <a:off x="6951475" y="653514"/>
            <a:ext cx="2028825" cy="828675"/>
          </a:xfrm>
          <a:prstGeom prst="rect">
            <a:avLst/>
          </a:prstGeom>
        </p:spPr>
      </p:pic>
    </p:spTree>
    <p:extLst>
      <p:ext uri="{BB962C8B-B14F-4D97-AF65-F5344CB8AC3E}">
        <p14:creationId xmlns:p14="http://schemas.microsoft.com/office/powerpoint/2010/main" val="3706350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227DED5-9702-4A97-9064-DA3157F6332B}"/>
              </a:ext>
            </a:extLst>
          </p:cNvPr>
          <p:cNvSpPr/>
          <p:nvPr/>
        </p:nvSpPr>
        <p:spPr>
          <a:xfrm>
            <a:off x="1024813" y="1166553"/>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3</a:t>
            </a:r>
            <a:r>
              <a:rPr lang="ja-JP" altLang="en-US" sz="1200" b="1" dirty="0">
                <a:latin typeface="HG丸ｺﾞｼｯｸM-PRO" panose="020F0600000000000000" pitchFamily="50" charset="-128"/>
                <a:ea typeface="HG丸ｺﾞｼｯｸM-PRO" panose="020F0600000000000000" pitchFamily="50" charset="-128"/>
              </a:rPr>
              <a:t>）</a:t>
            </a:r>
            <a:r>
              <a:rPr lang="zh-TW" altLang="en-US" sz="1200" b="1" dirty="0">
                <a:latin typeface="HG丸ｺﾞｼｯｸM-PRO" panose="020F0600000000000000" pitchFamily="50" charset="-128"/>
                <a:ea typeface="HG丸ｺﾞｼｯｸM-PRO" panose="020F0600000000000000" pitchFamily="50" charset="-128"/>
              </a:rPr>
              <a:t>地球温暖化防止活動推進支援事業</a:t>
            </a:r>
            <a:endParaRPr lang="ja-JP" altLang="en-US" sz="1200" b="1" dirty="0">
              <a:latin typeface="HG丸ｺﾞｼｯｸM-PRO" panose="020F0600000000000000" pitchFamily="50" charset="-128"/>
              <a:ea typeface="HG丸ｺﾞｼｯｸM-PRO" panose="020F0600000000000000" pitchFamily="50" charset="-128"/>
            </a:endParaRPr>
          </a:p>
        </p:txBody>
      </p:sp>
      <p:sp>
        <p:nvSpPr>
          <p:cNvPr id="16" name="角丸四角形 2">
            <a:extLst>
              <a:ext uri="{FF2B5EF4-FFF2-40B4-BE49-F238E27FC236}">
                <a16:creationId xmlns:a16="http://schemas.microsoft.com/office/drawing/2014/main" id="{0C2FB825-892D-4243-A609-0A9230310AB5}"/>
              </a:ext>
            </a:extLst>
          </p:cNvPr>
          <p:cNvSpPr txBox="1">
            <a:spLocks/>
          </p:cNvSpPr>
          <p:nvPr/>
        </p:nvSpPr>
        <p:spPr>
          <a:xfrm>
            <a:off x="1203675" y="2178799"/>
            <a:ext cx="7753926" cy="1450533"/>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0" rIns="72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182561" indent="-182561">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温室効果ガスの増加が著しく、排出量の多い民生部門の排出抑制が重要であることから、家庭や中小事業所における省エネ・節電等による</a:t>
            </a:r>
            <a:r>
              <a:rPr lang="en-US" altLang="ja-JP" sz="1100" dirty="0">
                <a:solidFill>
                  <a:schemeClr val="tx1"/>
                </a:solidFill>
                <a:latin typeface="HG丸ｺﾞｼｯｸM-PRO" panose="020F0600000000000000" pitchFamily="50" charset="-128"/>
                <a:ea typeface="HG丸ｺﾞｼｯｸM-PRO" panose="020F0600000000000000" pitchFamily="50" charset="-128"/>
              </a:rPr>
              <a:t>CO2</a:t>
            </a:r>
            <a:r>
              <a:rPr lang="ja-JP" altLang="en-US" sz="1100" dirty="0">
                <a:solidFill>
                  <a:schemeClr val="tx1"/>
                </a:solidFill>
                <a:latin typeface="HG丸ｺﾞｼｯｸM-PRO" panose="020F0600000000000000" pitchFamily="50" charset="-128"/>
                <a:ea typeface="HG丸ｺﾞｼｯｸM-PRO" panose="020F0600000000000000" pitchFamily="50" charset="-128"/>
              </a:rPr>
              <a:t>削減の取組みを中心に事業展開を図る。</a:t>
            </a:r>
          </a:p>
          <a:p>
            <a:pPr marL="182561" indent="-182561">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・セミナー、出前講座などによる地球温暖化について内容を掘り下げ理解を深める啓発や環境教育を実施</a:t>
            </a:r>
          </a:p>
          <a:p>
            <a:pPr marL="182561" indent="-182561">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 対象者数　</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2,000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人／年</a:t>
            </a:r>
          </a:p>
          <a:p>
            <a:pPr marL="182561" indent="-182561">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・環境教育・啓発による行動変容、家庭や中小事業所の省エネ診断による省エネ・節電に向けた提案</a:t>
            </a:r>
          </a:p>
          <a:p>
            <a:pPr marL="182561" indent="-182561">
              <a:buNone/>
            </a:pPr>
            <a:r>
              <a:rPr lang="ja-JP" altLang="en-US" sz="1100" b="1" dirty="0">
                <a:solidFill>
                  <a:schemeClr val="tx1"/>
                </a:solidFill>
                <a:latin typeface="HG丸ｺﾞｼｯｸM-PRO" panose="020F0600000000000000" pitchFamily="50" charset="-128"/>
                <a:ea typeface="HG丸ｺﾞｼｯｸM-PRO" panose="020F0600000000000000" pitchFamily="50" charset="-128"/>
              </a:rPr>
              <a:t>　　　　⇒ </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CO2</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削減量</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450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トン／年</a:t>
            </a:r>
          </a:p>
          <a:p>
            <a:pPr marL="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730870" y="190615"/>
            <a:ext cx="4826520"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723000" y="609205"/>
            <a:ext cx="846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a:extLst>
              <a:ext uri="{FF2B5EF4-FFF2-40B4-BE49-F238E27FC236}">
                <a16:creationId xmlns:a16="http://schemas.microsoft.com/office/drawing/2014/main" id="{D2013FB5-8101-46EA-9D65-ACBB5D373CDA}"/>
              </a:ext>
            </a:extLst>
          </p:cNvPr>
          <p:cNvSpPr/>
          <p:nvPr/>
        </p:nvSpPr>
        <p:spPr>
          <a:xfrm>
            <a:off x="873125" y="770977"/>
            <a:ext cx="5112568"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２．主要事業（公社の</a:t>
            </a:r>
            <a:r>
              <a:rPr lang="en-US" altLang="ja-JP" sz="1600" dirty="0">
                <a:latin typeface="HG丸ｺﾞｼｯｸM-PRO" panose="020F0600000000000000" pitchFamily="50" charset="-128"/>
                <a:ea typeface="HG丸ｺﾞｼｯｸM-PRO" panose="020F0600000000000000" pitchFamily="50" charset="-128"/>
              </a:rPr>
              <a:t>4</a:t>
            </a:r>
            <a:r>
              <a:rPr lang="ja-JP" altLang="en-US" sz="1600" dirty="0">
                <a:latin typeface="HG丸ｺﾞｼｯｸM-PRO" panose="020F0600000000000000" pitchFamily="50" charset="-128"/>
                <a:ea typeface="HG丸ｺﾞｼｯｸM-PRO" panose="020F0600000000000000" pitchFamily="50" charset="-128"/>
              </a:rPr>
              <a:t>本柱）</a:t>
            </a:r>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1352601" y="1412226"/>
            <a:ext cx="7668422" cy="769441"/>
          </a:xfrm>
          <a:prstGeom prst="rect">
            <a:avLst/>
          </a:prstGeom>
          <a:noFill/>
        </p:spPr>
        <p:txBody>
          <a:bodyPr wrap="square">
            <a:spAutoFit/>
          </a:bodyPr>
          <a:lstStyle/>
          <a:p>
            <a:r>
              <a:rPr lang="ja-JP" altLang="en-US" sz="1100" dirty="0"/>
              <a:t>　</a:t>
            </a:r>
            <a:r>
              <a:rPr lang="ja-JP" altLang="en-US" sz="1100" dirty="0">
                <a:latin typeface="HG丸ｺﾞｼｯｸM-PRO" panose="020F0600000000000000" pitchFamily="50" charset="-128"/>
                <a:ea typeface="HG丸ｺﾞｼｯｸM-PRO" panose="020F0600000000000000" pitchFamily="50" charset="-128"/>
              </a:rPr>
              <a:t>大阪府知事から指定を受けた大阪府地球温暖化防止活動推進センターとして、セミナーの開催、イベントでのブース出展、出前講座等による啓発活動を府内各地で実施し、地球温暖化防止に向けた府民の行動変容を促した。</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また、家庭及び事業所に対して省エネ診断等を行い、効果的な設備改善や運用改善による</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排出量の削減対策を提案した。</a:t>
            </a:r>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203674" y="3893645"/>
            <a:ext cx="7753926" cy="2665166"/>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0" rIns="72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＜実　績＞</a:t>
            </a:r>
          </a:p>
          <a:p>
            <a:pPr marL="269874" indent="-269874">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二等辺三角形 17">
            <a:extLst>
              <a:ext uri="{FF2B5EF4-FFF2-40B4-BE49-F238E27FC236}">
                <a16:creationId xmlns:a16="http://schemas.microsoft.com/office/drawing/2014/main" id="{181C08EF-3DD6-4473-B94E-DAE6D3F1D48F}"/>
              </a:ext>
            </a:extLst>
          </p:cNvPr>
          <p:cNvSpPr/>
          <p:nvPr/>
        </p:nvSpPr>
        <p:spPr>
          <a:xfrm rot="10800000">
            <a:off x="4348680" y="3723788"/>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aphicFrame>
        <p:nvGraphicFramePr>
          <p:cNvPr id="2" name="表 1">
            <a:extLst>
              <a:ext uri="{FF2B5EF4-FFF2-40B4-BE49-F238E27FC236}">
                <a16:creationId xmlns:a16="http://schemas.microsoft.com/office/drawing/2014/main" id="{4430514F-D2FB-4AA8-8463-76EE29249B2B}"/>
              </a:ext>
            </a:extLst>
          </p:cNvPr>
          <p:cNvGraphicFramePr>
            <a:graphicFrameLocks noGrp="1"/>
          </p:cNvGraphicFramePr>
          <p:nvPr>
            <p:extLst>
              <p:ext uri="{D42A27DB-BD31-4B8C-83A1-F6EECF244321}">
                <p14:modId xmlns:p14="http://schemas.microsoft.com/office/powerpoint/2010/main" val="3152997514"/>
              </p:ext>
            </p:extLst>
          </p:nvPr>
        </p:nvGraphicFramePr>
        <p:xfrm>
          <a:off x="1447073" y="4173566"/>
          <a:ext cx="7267127" cy="612000"/>
        </p:xfrm>
        <a:graphic>
          <a:graphicData uri="http://schemas.openxmlformats.org/drawingml/2006/table">
            <a:tbl>
              <a:tblPr firstRow="1" firstCol="1" bandRow="1">
                <a:tableStyleId>{5C22544A-7EE6-4342-B048-85BDC9FD1C3A}</a:tableStyleId>
              </a:tblPr>
              <a:tblGrid>
                <a:gridCol w="1686326">
                  <a:extLst>
                    <a:ext uri="{9D8B030D-6E8A-4147-A177-3AD203B41FA5}">
                      <a16:colId xmlns:a16="http://schemas.microsoft.com/office/drawing/2014/main" val="222202713"/>
                    </a:ext>
                  </a:extLst>
                </a:gridCol>
                <a:gridCol w="1115977">
                  <a:extLst>
                    <a:ext uri="{9D8B030D-6E8A-4147-A177-3AD203B41FA5}">
                      <a16:colId xmlns:a16="http://schemas.microsoft.com/office/drawing/2014/main" val="1425930372"/>
                    </a:ext>
                  </a:extLst>
                </a:gridCol>
                <a:gridCol w="1115977">
                  <a:extLst>
                    <a:ext uri="{9D8B030D-6E8A-4147-A177-3AD203B41FA5}">
                      <a16:colId xmlns:a16="http://schemas.microsoft.com/office/drawing/2014/main" val="2231157848"/>
                    </a:ext>
                  </a:extLst>
                </a:gridCol>
                <a:gridCol w="1115977">
                  <a:extLst>
                    <a:ext uri="{9D8B030D-6E8A-4147-A177-3AD203B41FA5}">
                      <a16:colId xmlns:a16="http://schemas.microsoft.com/office/drawing/2014/main" val="3044456952"/>
                    </a:ext>
                  </a:extLst>
                </a:gridCol>
                <a:gridCol w="1115977">
                  <a:extLst>
                    <a:ext uri="{9D8B030D-6E8A-4147-A177-3AD203B41FA5}">
                      <a16:colId xmlns:a16="http://schemas.microsoft.com/office/drawing/2014/main" val="1577483752"/>
                    </a:ext>
                  </a:extLst>
                </a:gridCol>
                <a:gridCol w="1116893">
                  <a:extLst>
                    <a:ext uri="{9D8B030D-6E8A-4147-A177-3AD203B41FA5}">
                      <a16:colId xmlns:a16="http://schemas.microsoft.com/office/drawing/2014/main" val="904047011"/>
                    </a:ext>
                  </a:extLst>
                </a:gridCol>
              </a:tblGrid>
              <a:tr h="204000">
                <a:tc>
                  <a:txBody>
                    <a:bodyPr/>
                    <a:lstStyle/>
                    <a:p>
                      <a:pPr>
                        <a:lnSpc>
                          <a:spcPts val="1200"/>
                        </a:lnSpc>
                      </a:pPr>
                      <a:endParaRPr lang="ja-JP" sz="1100" kern="100" dirty="0">
                        <a:effectLst/>
                        <a:latin typeface="Century" panose="02040604050505020304" pitchFamily="18" charset="0"/>
                      </a:endParaRPr>
                    </a:p>
                  </a:txBody>
                  <a:tcPr marL="62865" marR="62865" marT="0" marB="0" anchor="ctr"/>
                </a:tc>
                <a:tc>
                  <a:txBody>
                    <a:bodyPr/>
                    <a:lstStyle/>
                    <a:p>
                      <a:pPr algn="ctr">
                        <a:lnSpc>
                          <a:spcPts val="1200"/>
                        </a:lnSpc>
                      </a:pPr>
                      <a:r>
                        <a:rPr lang="en-US" sz="1100" kern="0" dirty="0">
                          <a:effectLst/>
                        </a:rPr>
                        <a:t>H28</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100" kern="0" dirty="0">
                          <a:effectLst/>
                        </a:rPr>
                        <a:t>H29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100" kern="0" dirty="0">
                          <a:effectLst/>
                        </a:rPr>
                        <a:t>H30</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100" kern="0" dirty="0">
                          <a:effectLst/>
                        </a:rPr>
                        <a:t>R1</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100" kern="0" dirty="0">
                          <a:solidFill>
                            <a:schemeClr val="bg1"/>
                          </a:solidFill>
                          <a:effectLst/>
                        </a:rPr>
                        <a:t>R2</a:t>
                      </a:r>
                      <a:endParaRPr lang="ja-JP" sz="9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206689046"/>
                  </a:ext>
                </a:extLst>
              </a:tr>
              <a:tr h="204000">
                <a:tc>
                  <a:txBody>
                    <a:bodyPr/>
                    <a:lstStyle/>
                    <a:p>
                      <a:pPr algn="l">
                        <a:lnSpc>
                          <a:spcPts val="1200"/>
                        </a:lnSpc>
                      </a:pPr>
                      <a:r>
                        <a:rPr lang="ja-JP" altLang="en-US" sz="1100" kern="0" dirty="0">
                          <a:effectLst/>
                        </a:rPr>
                        <a:t>　  </a:t>
                      </a:r>
                      <a:r>
                        <a:rPr lang="ja-JP" sz="1100" kern="0" dirty="0">
                          <a:effectLst/>
                        </a:rPr>
                        <a:t>啓</a:t>
                      </a:r>
                      <a:r>
                        <a:rPr lang="ja-JP" altLang="en-US" sz="1100" kern="0" dirty="0">
                          <a:effectLst/>
                        </a:rPr>
                        <a:t>　</a:t>
                      </a:r>
                      <a:r>
                        <a:rPr lang="ja-JP" sz="1100" kern="0" dirty="0">
                          <a:effectLst/>
                        </a:rPr>
                        <a:t>発</a:t>
                      </a:r>
                      <a:r>
                        <a:rPr lang="ja-JP" altLang="en-US" sz="1100" kern="0" dirty="0">
                          <a:effectLst/>
                        </a:rPr>
                        <a:t>　</a:t>
                      </a:r>
                      <a:r>
                        <a:rPr lang="ja-JP" sz="1100" kern="0" dirty="0">
                          <a:effectLst/>
                        </a:rPr>
                        <a:t>人</a:t>
                      </a:r>
                      <a:r>
                        <a:rPr lang="ja-JP" altLang="en-US" sz="1100" kern="0" dirty="0">
                          <a:effectLst/>
                        </a:rPr>
                        <a:t>　</a:t>
                      </a:r>
                      <a:r>
                        <a:rPr lang="ja-JP" sz="1100" kern="0" dirty="0">
                          <a:effectLst/>
                        </a:rPr>
                        <a:t>数</a:t>
                      </a:r>
                      <a:r>
                        <a:rPr lang="ja-JP" altLang="en-US" sz="1100" kern="0" dirty="0">
                          <a:effectLst/>
                        </a:rPr>
                        <a:t>　     （人）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2,188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2,126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2,581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2,364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solidFill>
                            <a:schemeClr val="tx1"/>
                          </a:solidFill>
                          <a:effectLst/>
                        </a:rPr>
                        <a:t> 1,861</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378015242"/>
                  </a:ext>
                </a:extLst>
              </a:tr>
              <a:tr h="204000">
                <a:tc>
                  <a:txBody>
                    <a:bodyPr/>
                    <a:lstStyle/>
                    <a:p>
                      <a:pPr algn="r">
                        <a:lnSpc>
                          <a:spcPts val="1200"/>
                        </a:lnSpc>
                      </a:pPr>
                      <a:r>
                        <a:rPr lang="en-US" sz="1100" kern="100" dirty="0">
                          <a:effectLst/>
                        </a:rPr>
                        <a:t>CO2 </a:t>
                      </a:r>
                      <a:r>
                        <a:rPr lang="ja-JP" sz="1100" kern="100" dirty="0">
                          <a:effectLst/>
                        </a:rPr>
                        <a:t>削</a:t>
                      </a:r>
                      <a:r>
                        <a:rPr lang="en-US" altLang="ja-JP" sz="1100" kern="100" dirty="0">
                          <a:effectLst/>
                        </a:rPr>
                        <a:t> </a:t>
                      </a:r>
                      <a:r>
                        <a:rPr lang="ja-JP" sz="1100" kern="100" dirty="0">
                          <a:effectLst/>
                        </a:rPr>
                        <a:t>減</a:t>
                      </a:r>
                      <a:r>
                        <a:rPr lang="en-US" altLang="ja-JP" sz="1100" kern="100" dirty="0">
                          <a:effectLst/>
                        </a:rPr>
                        <a:t> </a:t>
                      </a:r>
                      <a:r>
                        <a:rPr lang="ja-JP" sz="1100" kern="100" dirty="0">
                          <a:effectLst/>
                        </a:rPr>
                        <a:t>量</a:t>
                      </a:r>
                      <a:r>
                        <a:rPr lang="ja-JP" altLang="en-US" sz="1100" kern="100" dirty="0">
                          <a:effectLst/>
                        </a:rPr>
                        <a:t>　　　（トン）</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2,503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a:effectLst/>
                        </a:rPr>
                        <a:t>2,075 </a:t>
                      </a:r>
                      <a:endParaRPr lang="ja-JP" sz="110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1,142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effectLst/>
                        </a:rPr>
                        <a:t>654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solidFill>
                            <a:schemeClr val="tx1"/>
                          </a:solidFill>
                          <a:effectLst/>
                        </a:rPr>
                        <a:t>305</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154039976"/>
                  </a:ext>
                </a:extLst>
              </a:tr>
            </a:tbl>
          </a:graphicData>
        </a:graphic>
      </p:graphicFrame>
      <p:sp>
        <p:nvSpPr>
          <p:cNvPr id="3" name="スライド番号プレースホルダー 2">
            <a:extLst>
              <a:ext uri="{FF2B5EF4-FFF2-40B4-BE49-F238E27FC236}">
                <a16:creationId xmlns:a16="http://schemas.microsoft.com/office/drawing/2014/main" id="{C1C74D5B-709B-42E5-81B2-03CA129237EE}"/>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10</a:t>
            </a:fld>
            <a:endParaRPr kumimoji="1" lang="ja-JP" altLang="en-US" sz="1600" dirty="0"/>
          </a:p>
        </p:txBody>
      </p:sp>
      <p:sp>
        <p:nvSpPr>
          <p:cNvPr id="4" name="コンテンツ プレースホルダ 2">
            <a:extLst>
              <a:ext uri="{FF2B5EF4-FFF2-40B4-BE49-F238E27FC236}">
                <a16:creationId xmlns:a16="http://schemas.microsoft.com/office/drawing/2014/main" id="{1E8B2334-9139-4B8F-BCD8-121291AA94E2}"/>
              </a:ext>
            </a:extLst>
          </p:cNvPr>
          <p:cNvSpPr txBox="1">
            <a:spLocks/>
          </p:cNvSpPr>
          <p:nvPr/>
        </p:nvSpPr>
        <p:spPr>
          <a:xfrm>
            <a:off x="1320797" y="4927184"/>
            <a:ext cx="7521996" cy="142917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82563" indent="-182563">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啓発人数、</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削減量ともに、平成</a:t>
            </a:r>
            <a:r>
              <a:rPr lang="en-US" altLang="ja-JP" sz="1100" dirty="0">
                <a:latin typeface="HG丸ｺﾞｼｯｸM-PRO" panose="020F0600000000000000" pitchFamily="50" charset="-128"/>
                <a:ea typeface="HG丸ｺﾞｼｯｸM-PRO" panose="020F0600000000000000" pitchFamily="50" charset="-128"/>
              </a:rPr>
              <a:t>28</a:t>
            </a:r>
            <a:r>
              <a:rPr lang="ja-JP" altLang="en-US" sz="1100" dirty="0">
                <a:latin typeface="HG丸ｺﾞｼｯｸM-PRO" panose="020F0600000000000000" pitchFamily="50" charset="-128"/>
                <a:ea typeface="HG丸ｺﾞｼｯｸM-PRO" panose="020F0600000000000000" pitchFamily="50" charset="-128"/>
              </a:rPr>
              <a:t>年度から令和元年度は目標を上回ることができたが、令和</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年度は新型コロナウィルスの影響によるイベントやセミナーの開催の中止や縮小等により、どちらも目標の達成はできなかった。</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buNone/>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20</a:t>
            </a:r>
            <a:r>
              <a:rPr lang="ja-JP" altLang="en-US" sz="1100" dirty="0">
                <a:latin typeface="HG丸ｺﾞｼｯｸM-PRO" panose="020F0600000000000000" pitchFamily="50" charset="-128"/>
                <a:ea typeface="HG丸ｺﾞｼｯｸM-PRO" panose="020F0600000000000000" pitchFamily="50" charset="-128"/>
              </a:rPr>
              <a:t>５０年二酸化炭素排出量実質ゼロ」の実現に向けて、家庭に対する省エネ診断事業（平成</a:t>
            </a:r>
            <a:r>
              <a:rPr lang="en-US" altLang="ja-JP" sz="1100" dirty="0">
                <a:latin typeface="HG丸ｺﾞｼｯｸM-PRO" panose="020F0600000000000000" pitchFamily="50" charset="-128"/>
                <a:ea typeface="HG丸ｺﾞｼｯｸM-PRO" panose="020F0600000000000000" pitchFamily="50" charset="-128"/>
              </a:rPr>
              <a:t>29</a:t>
            </a:r>
            <a:r>
              <a:rPr lang="ja-JP" altLang="en-US" sz="1100" dirty="0">
                <a:latin typeface="HG丸ｺﾞｼｯｸM-PRO" panose="020F0600000000000000" pitchFamily="50" charset="-128"/>
                <a:ea typeface="HG丸ｺﾞｼｯｸM-PRO" panose="020F0600000000000000" pitchFamily="50" charset="-128"/>
              </a:rPr>
              <a:t>年度終了）及び事業所に対する省エネ診断事業（令和</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年度終了）に代わる取り組みを検討する必要がある。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buNone/>
            </a:pPr>
            <a:r>
              <a:rPr lang="ja-JP" altLang="en-US" sz="1100" dirty="0">
                <a:latin typeface="HG丸ｺﾞｼｯｸM-PRO" panose="020F0600000000000000" pitchFamily="50" charset="-128"/>
                <a:ea typeface="HG丸ｺﾞｼｯｸM-PRO" panose="020F0600000000000000" pitchFamily="50" charset="-128"/>
              </a:rPr>
              <a:t> ・このため、目標値についても、公社が事業を通じて削減する</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より、啓発活動の拡大に重点を置いた目標値を設定すべき。</a:t>
            </a: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pic>
        <p:nvPicPr>
          <p:cNvPr id="15" name="図 14">
            <a:extLst>
              <a:ext uri="{FF2B5EF4-FFF2-40B4-BE49-F238E27FC236}">
                <a16:creationId xmlns:a16="http://schemas.microsoft.com/office/drawing/2014/main" id="{01A32FBE-430D-4F5A-9165-214EF03F819F}"/>
              </a:ext>
            </a:extLst>
          </p:cNvPr>
          <p:cNvPicPr>
            <a:picLocks noChangeAspect="1"/>
          </p:cNvPicPr>
          <p:nvPr/>
        </p:nvPicPr>
        <p:blipFill>
          <a:blip r:embed="rId3"/>
          <a:stretch>
            <a:fillRect/>
          </a:stretch>
        </p:blipFill>
        <p:spPr>
          <a:xfrm>
            <a:off x="6214400" y="671418"/>
            <a:ext cx="2743200" cy="800100"/>
          </a:xfrm>
          <a:prstGeom prst="rect">
            <a:avLst/>
          </a:prstGeom>
        </p:spPr>
      </p:pic>
    </p:spTree>
    <p:extLst>
      <p:ext uri="{BB962C8B-B14F-4D97-AF65-F5344CB8AC3E}">
        <p14:creationId xmlns:p14="http://schemas.microsoft.com/office/powerpoint/2010/main" val="2274698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227DED5-9702-4A97-9064-DA3157F6332B}"/>
              </a:ext>
            </a:extLst>
          </p:cNvPr>
          <p:cNvSpPr/>
          <p:nvPr/>
        </p:nvSpPr>
        <p:spPr>
          <a:xfrm>
            <a:off x="920552" y="1406085"/>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）森林整備・木材利用促進支援事業（平成</a:t>
            </a:r>
            <a:r>
              <a:rPr lang="en-US" altLang="ja-JP" sz="1200" b="1" dirty="0">
                <a:latin typeface="HG丸ｺﾞｼｯｸM-PRO" panose="020F0600000000000000" pitchFamily="50" charset="-128"/>
                <a:ea typeface="HG丸ｺﾞｼｯｸM-PRO" panose="020F0600000000000000" pitchFamily="50" charset="-128"/>
              </a:rPr>
              <a:t>31</a:t>
            </a:r>
            <a:r>
              <a:rPr lang="ja-JP" altLang="en-US" sz="1200" b="1" dirty="0">
                <a:latin typeface="HG丸ｺﾞｼｯｸM-PRO" panose="020F0600000000000000" pitchFamily="50" charset="-128"/>
                <a:ea typeface="HG丸ｺﾞｼｯｸM-PRO" panose="020F0600000000000000" pitchFamily="50" charset="-128"/>
              </a:rPr>
              <a:t>年度～）</a:t>
            </a:r>
          </a:p>
        </p:txBody>
      </p:sp>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608038" y="302761"/>
            <a:ext cx="4826520"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600168" y="768976"/>
            <a:ext cx="860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a:extLst>
              <a:ext uri="{FF2B5EF4-FFF2-40B4-BE49-F238E27FC236}">
                <a16:creationId xmlns:a16="http://schemas.microsoft.com/office/drawing/2014/main" id="{D2013FB5-8101-46EA-9D65-ACBB5D373CDA}"/>
              </a:ext>
            </a:extLst>
          </p:cNvPr>
          <p:cNvSpPr/>
          <p:nvPr/>
        </p:nvSpPr>
        <p:spPr>
          <a:xfrm>
            <a:off x="750293" y="930748"/>
            <a:ext cx="5112568"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２．主要事業（公社の四本柱）</a:t>
            </a:r>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1187016" y="1867865"/>
            <a:ext cx="8017152" cy="475195"/>
          </a:xfrm>
          <a:prstGeom prst="rect">
            <a:avLst/>
          </a:prstGeom>
          <a:noFill/>
        </p:spPr>
        <p:txBody>
          <a:bodyPr wrap="square">
            <a:spAutoFit/>
          </a:bodyPr>
          <a:lstStyle/>
          <a:p>
            <a:pPr>
              <a:lnSpc>
                <a:spcPts val="1600"/>
              </a:lnSpc>
            </a:pPr>
            <a:r>
              <a:rPr lang="ja-JP" altLang="en-US" sz="1100" dirty="0">
                <a:latin typeface="HG丸ｺﾞｼｯｸM-PRO" panose="020F0600000000000000" pitchFamily="50" charset="-128"/>
                <a:ea typeface="HG丸ｺﾞｼｯｸM-PRO" panose="020F0600000000000000" pitchFamily="50" charset="-128"/>
              </a:rPr>
              <a:t>　大阪府からの受託事業として公社に設置した森林整備・木材利用促進支援センターにおいて、市町村による森林環境譲与税を活用した森林整備や木材利用の取り組みが円滑かつ確実に実施できるよう、市町村に対し技術的支援や助言を行った。</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11</a:t>
            </a:fld>
            <a:endParaRPr kumimoji="1" lang="ja-JP" altLang="en-US" dirty="0"/>
          </a:p>
        </p:txBody>
      </p:sp>
      <p:pic>
        <p:nvPicPr>
          <p:cNvPr id="14" name="図 13">
            <a:extLst>
              <a:ext uri="{FF2B5EF4-FFF2-40B4-BE49-F238E27FC236}">
                <a16:creationId xmlns:a16="http://schemas.microsoft.com/office/drawing/2014/main" id="{817B4351-C8E5-4492-99E5-881B91BAB2FA}"/>
              </a:ext>
            </a:extLst>
          </p:cNvPr>
          <p:cNvPicPr>
            <a:picLocks noChangeAspect="1"/>
          </p:cNvPicPr>
          <p:nvPr/>
        </p:nvPicPr>
        <p:blipFill>
          <a:blip r:embed="rId3"/>
          <a:stretch>
            <a:fillRect/>
          </a:stretch>
        </p:blipFill>
        <p:spPr>
          <a:xfrm>
            <a:off x="6445378" y="814695"/>
            <a:ext cx="2743200" cy="809625"/>
          </a:xfrm>
          <a:prstGeom prst="rect">
            <a:avLst/>
          </a:prstGeom>
        </p:spPr>
      </p:pic>
      <p:sp>
        <p:nvSpPr>
          <p:cNvPr id="2" name="角丸四角形 2">
            <a:extLst>
              <a:ext uri="{FF2B5EF4-FFF2-40B4-BE49-F238E27FC236}">
                <a16:creationId xmlns:a16="http://schemas.microsoft.com/office/drawing/2014/main" id="{439C4F00-1EB7-451F-8073-724538B0D8E7}"/>
              </a:ext>
            </a:extLst>
          </p:cNvPr>
          <p:cNvSpPr txBox="1">
            <a:spLocks/>
          </p:cNvSpPr>
          <p:nvPr/>
        </p:nvSpPr>
        <p:spPr>
          <a:xfrm>
            <a:off x="1144264" y="2550628"/>
            <a:ext cx="8044314" cy="3928625"/>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ct val="120000"/>
              </a:lnSpc>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269874" indent="-269874">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 平成</a:t>
            </a:r>
            <a:r>
              <a:rPr lang="en-US" altLang="ja-JP" sz="1100" dirty="0">
                <a:solidFill>
                  <a:prstClr val="black"/>
                </a:solidFill>
                <a:latin typeface="HG丸ｺﾞｼｯｸM-PRO" panose="020F0600000000000000" pitchFamily="50" charset="-128"/>
                <a:ea typeface="HG丸ｺﾞｼｯｸM-PRO" panose="020F0600000000000000" pitchFamily="50" charset="-128"/>
              </a:rPr>
              <a:t>31</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a:t>
            </a:r>
            <a:r>
              <a:rPr lang="en-US" altLang="ja-JP" sz="1100" dirty="0">
                <a:solidFill>
                  <a:prstClr val="black"/>
                </a:solidFill>
                <a:latin typeface="HG丸ｺﾞｼｯｸM-PRO" panose="020F0600000000000000" pitchFamily="50" charset="-128"/>
                <a:ea typeface="HG丸ｺﾞｼｯｸM-PRO" panose="020F0600000000000000" pitchFamily="50" charset="-128"/>
              </a:rPr>
              <a:t>4</a:t>
            </a:r>
            <a:r>
              <a:rPr lang="ja-JP" altLang="en-US" sz="1100" dirty="0">
                <a:solidFill>
                  <a:prstClr val="black"/>
                </a:solidFill>
                <a:latin typeface="HG丸ｺﾞｼｯｸM-PRO" panose="020F0600000000000000" pitchFamily="50" charset="-128"/>
                <a:ea typeface="HG丸ｺﾞｼｯｸM-PRO" panose="020F0600000000000000" pitchFamily="50" charset="-128"/>
              </a:rPr>
              <a:t>月からの森林環境譲与税制度開始に併せ、大阪府からの委託を受けて、公社内に新たに森林整備・木材利用促進支援センターを設置した。</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 市町村による森林環境譲与税を活用した森林整備や木材利用の取り組みが円滑かつ確実に実施できるよう、相談や要望等に応じて技術的支援や助言を行った。</a:t>
            </a:r>
          </a:p>
          <a:p>
            <a:pPr marL="269874" indent="-269874">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 </a:t>
            </a:r>
            <a:r>
              <a:rPr lang="ja-JP" altLang="en-US" sz="1100" dirty="0">
                <a:solidFill>
                  <a:schemeClr val="tx1"/>
                </a:solidFill>
                <a:latin typeface="HG丸ｺﾞｼｯｸM-PRO" panose="020F0600000000000000" pitchFamily="50" charset="-128"/>
                <a:ea typeface="HG丸ｺﾞｼｯｸM-PRO" panose="020F0600000000000000" pitchFamily="50" charset="-128"/>
              </a:rPr>
              <a:t>令和２年度は、府内全</a:t>
            </a:r>
            <a:r>
              <a:rPr lang="en-US" altLang="ja-JP" sz="1100" dirty="0">
                <a:solidFill>
                  <a:schemeClr val="tx1"/>
                </a:solidFill>
                <a:latin typeface="HG丸ｺﾞｼｯｸM-PRO" panose="020F0600000000000000" pitchFamily="50" charset="-128"/>
                <a:ea typeface="HG丸ｺﾞｼｯｸM-PRO" panose="020F0600000000000000" pitchFamily="50" charset="-128"/>
              </a:rPr>
              <a:t>43</a:t>
            </a:r>
            <a:r>
              <a:rPr lang="ja-JP" altLang="en-US" sz="1100" dirty="0">
                <a:solidFill>
                  <a:schemeClr val="tx1"/>
                </a:solidFill>
                <a:latin typeface="HG丸ｺﾞｼｯｸM-PRO" panose="020F0600000000000000" pitchFamily="50" charset="-128"/>
                <a:ea typeface="HG丸ｺﾞｼｯｸM-PRO" panose="020F0600000000000000" pitchFamily="50" charset="-128"/>
              </a:rPr>
              <a:t>市町村に対し延べ１６１回の訪問・相談対応</a:t>
            </a:r>
            <a:r>
              <a:rPr lang="ja-JP" altLang="en-US" sz="1100" dirty="0">
                <a:solidFill>
                  <a:prstClr val="black"/>
                </a:solidFill>
                <a:latin typeface="HG丸ｺﾞｼｯｸM-PRO" panose="020F0600000000000000" pitchFamily="50" charset="-128"/>
                <a:ea typeface="HG丸ｺﾞｼｯｸM-PRO" panose="020F0600000000000000" pitchFamily="50" charset="-128"/>
              </a:rPr>
              <a:t>を行い、市町村職員向け研修を</a:t>
            </a:r>
            <a:r>
              <a:rPr lang="en-US" altLang="ja-JP" sz="1100" dirty="0">
                <a:solidFill>
                  <a:prstClr val="black"/>
                </a:solidFill>
                <a:latin typeface="HG丸ｺﾞｼｯｸM-PRO" panose="020F0600000000000000" pitchFamily="50" charset="-128"/>
                <a:ea typeface="HG丸ｺﾞｼｯｸM-PRO" panose="020F0600000000000000" pitchFamily="50" charset="-128"/>
              </a:rPr>
              <a:t>3</a:t>
            </a:r>
            <a:r>
              <a:rPr lang="ja-JP" altLang="en-US" sz="1100" dirty="0">
                <a:solidFill>
                  <a:prstClr val="black"/>
                </a:solidFill>
                <a:latin typeface="HG丸ｺﾞｼｯｸM-PRO" panose="020F0600000000000000" pitchFamily="50" charset="-128"/>
                <a:ea typeface="HG丸ｺﾞｼｯｸM-PRO" panose="020F0600000000000000" pitchFamily="50" charset="-128"/>
              </a:rPr>
              <a:t>回開催した。</a:t>
            </a:r>
          </a:p>
          <a:p>
            <a:pPr marL="269874" indent="-269874">
              <a:spcBef>
                <a:spcPts val="60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〇府内の森林を有する市町村（</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33</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市町村）のうち、森林環境譲与税により</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新たに計画的な森林</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整備に着手した市町村数</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60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30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60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〇府内市町村において、森林環境譲与税により大阪府産材を使って実施した木材利用の事業数</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269874" indent="-269874">
              <a:spcBef>
                <a:spcPts val="60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4" name="表 3">
            <a:extLst>
              <a:ext uri="{FF2B5EF4-FFF2-40B4-BE49-F238E27FC236}">
                <a16:creationId xmlns:a16="http://schemas.microsoft.com/office/drawing/2014/main" id="{3CA7E356-280A-4CE8-946E-007E437D271B}"/>
              </a:ext>
            </a:extLst>
          </p:cNvPr>
          <p:cNvGraphicFramePr>
            <a:graphicFrameLocks noGrp="1"/>
          </p:cNvGraphicFramePr>
          <p:nvPr>
            <p:extLst>
              <p:ext uri="{D42A27DB-BD31-4B8C-83A1-F6EECF244321}">
                <p14:modId xmlns:p14="http://schemas.microsoft.com/office/powerpoint/2010/main" val="2119347719"/>
              </p:ext>
            </p:extLst>
          </p:nvPr>
        </p:nvGraphicFramePr>
        <p:xfrm>
          <a:off x="1781308" y="3979480"/>
          <a:ext cx="5187916" cy="389692"/>
        </p:xfrm>
        <a:graphic>
          <a:graphicData uri="http://schemas.openxmlformats.org/drawingml/2006/table">
            <a:tbl>
              <a:tblPr firstRow="1" firstCol="1" bandRow="1">
                <a:tableStyleId>{5C22544A-7EE6-4342-B048-85BDC9FD1C3A}</a:tableStyleId>
              </a:tblPr>
              <a:tblGrid>
                <a:gridCol w="1391836">
                  <a:extLst>
                    <a:ext uri="{9D8B030D-6E8A-4147-A177-3AD203B41FA5}">
                      <a16:colId xmlns:a16="http://schemas.microsoft.com/office/drawing/2014/main" val="1161319687"/>
                    </a:ext>
                  </a:extLst>
                </a:gridCol>
                <a:gridCol w="1898040">
                  <a:extLst>
                    <a:ext uri="{9D8B030D-6E8A-4147-A177-3AD203B41FA5}">
                      <a16:colId xmlns:a16="http://schemas.microsoft.com/office/drawing/2014/main" val="3928431652"/>
                    </a:ext>
                  </a:extLst>
                </a:gridCol>
                <a:gridCol w="1898040">
                  <a:extLst>
                    <a:ext uri="{9D8B030D-6E8A-4147-A177-3AD203B41FA5}">
                      <a16:colId xmlns:a16="http://schemas.microsoft.com/office/drawing/2014/main" val="584315586"/>
                    </a:ext>
                  </a:extLst>
                </a:gridCol>
              </a:tblGrid>
              <a:tr h="169600">
                <a:tc>
                  <a:txBody>
                    <a:bodyPr/>
                    <a:lstStyle/>
                    <a:p>
                      <a:pPr algn="ct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kern="0" dirty="0">
                          <a:effectLst/>
                        </a:rPr>
                        <a:t>R1</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200" kern="0" dirty="0">
                          <a:solidFill>
                            <a:schemeClr val="bg1"/>
                          </a:solidFill>
                          <a:effectLst/>
                        </a:rPr>
                        <a:t>R2</a:t>
                      </a:r>
                      <a:endParaRPr lang="ja-JP" sz="105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491186578"/>
                  </a:ext>
                </a:extLst>
              </a:tr>
              <a:tr h="220092">
                <a:tc>
                  <a:txBody>
                    <a:bodyPr/>
                    <a:lstStyle/>
                    <a:p>
                      <a:pPr algn="ctr"/>
                      <a:r>
                        <a:rPr lang="ja-JP" sz="1050" kern="100" dirty="0">
                          <a:effectLst/>
                        </a:rPr>
                        <a:t>市町村数</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ja-JP" altLang="en-US" sz="1050" b="1" kern="100" dirty="0">
                          <a:solidFill>
                            <a:schemeClr val="tx1"/>
                          </a:solidFill>
                          <a:effectLst/>
                          <a:latin typeface="ＭＳ ゴシック" panose="020B0609070205080204" pitchFamily="49" charset="-128"/>
                          <a:ea typeface="ＭＳ ゴシック" panose="020B0609070205080204" pitchFamily="49" charset="-128"/>
                        </a:rPr>
                        <a:t>２</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r>
                        <a:rPr lang="ja-JP" altLang="en-US"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０（２）</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00159156"/>
                  </a:ext>
                </a:extLst>
              </a:tr>
            </a:tbl>
          </a:graphicData>
        </a:graphic>
      </p:graphicFrame>
      <p:graphicFrame>
        <p:nvGraphicFramePr>
          <p:cNvPr id="5" name="表 4">
            <a:extLst>
              <a:ext uri="{FF2B5EF4-FFF2-40B4-BE49-F238E27FC236}">
                <a16:creationId xmlns:a16="http://schemas.microsoft.com/office/drawing/2014/main" id="{28ADDB43-7A27-4C58-9A7D-D531363C178F}"/>
              </a:ext>
            </a:extLst>
          </p:cNvPr>
          <p:cNvGraphicFramePr>
            <a:graphicFrameLocks noGrp="1"/>
          </p:cNvGraphicFramePr>
          <p:nvPr>
            <p:extLst>
              <p:ext uri="{D42A27DB-BD31-4B8C-83A1-F6EECF244321}">
                <p14:modId xmlns:p14="http://schemas.microsoft.com/office/powerpoint/2010/main" val="2200288262"/>
              </p:ext>
            </p:extLst>
          </p:nvPr>
        </p:nvGraphicFramePr>
        <p:xfrm>
          <a:off x="1733824" y="4686950"/>
          <a:ext cx="5187916" cy="406396"/>
        </p:xfrm>
        <a:graphic>
          <a:graphicData uri="http://schemas.openxmlformats.org/drawingml/2006/table">
            <a:tbl>
              <a:tblPr firstRow="1" firstCol="1" bandRow="1">
                <a:tableStyleId>{5C22544A-7EE6-4342-B048-85BDC9FD1C3A}</a:tableStyleId>
              </a:tblPr>
              <a:tblGrid>
                <a:gridCol w="1391836">
                  <a:extLst>
                    <a:ext uri="{9D8B030D-6E8A-4147-A177-3AD203B41FA5}">
                      <a16:colId xmlns:a16="http://schemas.microsoft.com/office/drawing/2014/main" val="3433687543"/>
                    </a:ext>
                  </a:extLst>
                </a:gridCol>
                <a:gridCol w="1898040">
                  <a:extLst>
                    <a:ext uri="{9D8B030D-6E8A-4147-A177-3AD203B41FA5}">
                      <a16:colId xmlns:a16="http://schemas.microsoft.com/office/drawing/2014/main" val="4218754672"/>
                    </a:ext>
                  </a:extLst>
                </a:gridCol>
                <a:gridCol w="1898040">
                  <a:extLst>
                    <a:ext uri="{9D8B030D-6E8A-4147-A177-3AD203B41FA5}">
                      <a16:colId xmlns:a16="http://schemas.microsoft.com/office/drawing/2014/main" val="307602602"/>
                    </a:ext>
                  </a:extLst>
                </a:gridCol>
              </a:tblGrid>
              <a:tr h="203198">
                <a:tc>
                  <a:txBody>
                    <a:bodyPr/>
                    <a:lstStyle/>
                    <a:p>
                      <a:pPr algn="ct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lnSpc>
                          <a:spcPts val="1200"/>
                        </a:lnSpc>
                      </a:pPr>
                      <a:r>
                        <a:rPr lang="en-US" sz="1200" kern="0" dirty="0">
                          <a:effectLst/>
                        </a:rPr>
                        <a:t>R1</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tc>
                  <a:txBody>
                    <a:bodyPr/>
                    <a:lstStyle/>
                    <a:p>
                      <a:pPr algn="ctr">
                        <a:lnSpc>
                          <a:spcPts val="1200"/>
                        </a:lnSpc>
                      </a:pPr>
                      <a:r>
                        <a:rPr lang="en-US" sz="1200" kern="0" dirty="0">
                          <a:solidFill>
                            <a:schemeClr val="bg1"/>
                          </a:solidFill>
                          <a:effectLst/>
                        </a:rPr>
                        <a:t>R2</a:t>
                      </a:r>
                      <a:endParaRPr lang="ja-JP" sz="105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907344389"/>
                  </a:ext>
                </a:extLst>
              </a:tr>
              <a:tr h="203198">
                <a:tc>
                  <a:txBody>
                    <a:bodyPr/>
                    <a:lstStyle/>
                    <a:p>
                      <a:pPr algn="ctr"/>
                      <a:r>
                        <a:rPr lang="ja-JP" sz="1050" kern="100" dirty="0">
                          <a:effectLst/>
                          <a:latin typeface="ＭＳ ゴシック" panose="020B0609070205080204" pitchFamily="49" charset="-128"/>
                          <a:ea typeface="ＭＳ ゴシック" panose="020B0609070205080204" pitchFamily="49" charset="-128"/>
                        </a:rPr>
                        <a:t>事業数</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r>
                        <a:rPr lang="ja-JP" sz="1050" b="1" kern="100" dirty="0">
                          <a:effectLst/>
                          <a:latin typeface="ＭＳ ゴシック" panose="020B0609070205080204" pitchFamily="49" charset="-128"/>
                          <a:ea typeface="ＭＳ ゴシック" panose="020B0609070205080204" pitchFamily="49" charset="-128"/>
                        </a:rPr>
                        <a:t>７</a:t>
                      </a:r>
                      <a:endParaRPr lang="ja-JP" sz="105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tc>
                  <a:txBody>
                    <a:bodyPr/>
                    <a:lstStyle/>
                    <a:p>
                      <a:pPr algn="ctr"/>
                      <a:r>
                        <a:rPr lang="ja-JP" sz="1050" b="1" kern="100" dirty="0">
                          <a:solidFill>
                            <a:schemeClr val="tx1"/>
                          </a:solidFill>
                          <a:effectLst/>
                          <a:latin typeface="ＭＳ ゴシック" panose="020B0609070205080204" pitchFamily="49" charset="-128"/>
                          <a:ea typeface="ＭＳ ゴシック" panose="020B0609070205080204" pitchFamily="49" charset="-128"/>
                        </a:rPr>
                        <a:t>７</a:t>
                      </a:r>
                      <a:endParaRPr lang="ja-JP" sz="105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480930227"/>
                  </a:ext>
                </a:extLst>
              </a:tr>
            </a:tbl>
          </a:graphicData>
        </a:graphic>
      </p:graphicFrame>
      <p:sp>
        <p:nvSpPr>
          <p:cNvPr id="16" name="コンテンツ プレースホルダ 2">
            <a:extLst>
              <a:ext uri="{FF2B5EF4-FFF2-40B4-BE49-F238E27FC236}">
                <a16:creationId xmlns:a16="http://schemas.microsoft.com/office/drawing/2014/main" id="{C5541D93-CC54-4910-B61C-23168F5A6CBD}"/>
              </a:ext>
            </a:extLst>
          </p:cNvPr>
          <p:cNvSpPr txBox="1">
            <a:spLocks/>
          </p:cNvSpPr>
          <p:nvPr/>
        </p:nvSpPr>
        <p:spPr>
          <a:xfrm>
            <a:off x="1216828" y="5166468"/>
            <a:ext cx="7876213" cy="1116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77800" indent="-177800">
              <a:buNone/>
            </a:pPr>
            <a:r>
              <a:rPr lang="ja-JP" altLang="en-US" sz="1100" dirty="0">
                <a:latin typeface="HG丸ｺﾞｼｯｸM-PRO" panose="020F0600000000000000" pitchFamily="50" charset="-128"/>
                <a:ea typeface="HG丸ｺﾞｼｯｸM-PRO" panose="020F0600000000000000" pitchFamily="50" charset="-128"/>
              </a:rPr>
              <a:t>・府内全市町村を巡回訪問し、説明を行ったことにより、森林環境譲与税の制度や相談窓口である支援センターの業務・体制等について、周知を図ることができた。</a:t>
            </a:r>
          </a:p>
          <a:p>
            <a:pPr marL="177800" indent="-177800">
              <a:buNone/>
            </a:pPr>
            <a:r>
              <a:rPr lang="ja-JP" altLang="en-US" sz="1100" dirty="0">
                <a:latin typeface="HG丸ｺﾞｼｯｸM-PRO" panose="020F0600000000000000" pitchFamily="50" charset="-128"/>
                <a:ea typeface="HG丸ｺﾞｼｯｸM-PRO" panose="020F0600000000000000" pitchFamily="50" charset="-128"/>
              </a:rPr>
              <a:t>・森林環境譲与税を活用した森林整備・木材利用の取り組みについて、他の市町村の今後の参考ともなる先行事例ができた。</a:t>
            </a:r>
          </a:p>
          <a:p>
            <a:pPr marL="0" indent="0">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・今期計画においては、これらの活動実績を踏まえ、森林整備及び大阪府産材を利用する市町村の拡大を図ることが必要。</a:t>
            </a:r>
          </a:p>
        </p:txBody>
      </p:sp>
      <p:sp>
        <p:nvSpPr>
          <p:cNvPr id="22" name="テキスト ボックス 21">
            <a:extLst>
              <a:ext uri="{FF2B5EF4-FFF2-40B4-BE49-F238E27FC236}">
                <a16:creationId xmlns:a16="http://schemas.microsoft.com/office/drawing/2014/main" id="{1D3C6C3E-8FC5-4516-B4AB-28E96A129BDB}"/>
              </a:ext>
            </a:extLst>
          </p:cNvPr>
          <p:cNvSpPr txBox="1"/>
          <p:nvPr/>
        </p:nvSpPr>
        <p:spPr>
          <a:xfrm>
            <a:off x="6959939" y="4089665"/>
            <a:ext cx="1292658" cy="246221"/>
          </a:xfrm>
          <a:prstGeom prst="rect">
            <a:avLst/>
          </a:prstGeom>
          <a:noFill/>
        </p:spPr>
        <p:txBody>
          <a:bodyPr wrap="square" rtlCol="0">
            <a:spAutoFit/>
          </a:bodyPr>
          <a:lstStyle/>
          <a:p>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）内は累計</a:t>
            </a:r>
            <a:endParaRPr kumimoji="1" lang="ja-JP" altLang="en-US" sz="1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626898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810070" y="144706"/>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855073" y="594423"/>
            <a:ext cx="8352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12</a:t>
            </a:fld>
            <a:endParaRPr kumimoji="1" lang="ja-JP" altLang="en-US" sz="1600" dirty="0"/>
          </a:p>
        </p:txBody>
      </p:sp>
      <p:sp>
        <p:nvSpPr>
          <p:cNvPr id="2" name="正方形/長方形 1">
            <a:extLst>
              <a:ext uri="{FF2B5EF4-FFF2-40B4-BE49-F238E27FC236}">
                <a16:creationId xmlns:a16="http://schemas.microsoft.com/office/drawing/2014/main" id="{1B6CCD1A-4541-4FE4-B389-6085CE57AFA1}"/>
              </a:ext>
            </a:extLst>
          </p:cNvPr>
          <p:cNvSpPr/>
          <p:nvPr/>
        </p:nvSpPr>
        <p:spPr>
          <a:xfrm>
            <a:off x="855073" y="664907"/>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 ３．その他収益事業</a:t>
            </a:r>
          </a:p>
        </p:txBody>
      </p:sp>
      <p:sp>
        <p:nvSpPr>
          <p:cNvPr id="3" name="角丸四角形 2">
            <a:extLst>
              <a:ext uri="{FF2B5EF4-FFF2-40B4-BE49-F238E27FC236}">
                <a16:creationId xmlns:a16="http://schemas.microsoft.com/office/drawing/2014/main" id="{5801CBA6-2C70-4EC7-913D-4D8CB1A0937F}"/>
              </a:ext>
            </a:extLst>
          </p:cNvPr>
          <p:cNvSpPr txBox="1">
            <a:spLocks/>
          </p:cNvSpPr>
          <p:nvPr/>
        </p:nvSpPr>
        <p:spPr>
          <a:xfrm>
            <a:off x="1344530" y="1029227"/>
            <a:ext cx="7672655" cy="1116000"/>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＜目　標＞</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・環境調査・相談事業について、国、大阪府、市町村等が公募するプロポーザル方式の事業に積極的に参加する。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事業費獲得目標：年間</a:t>
            </a:r>
            <a:r>
              <a:rPr lang="en-US" altLang="ja-JP" sz="1100" dirty="0">
                <a:solidFill>
                  <a:schemeClr val="tx1"/>
                </a:solidFill>
                <a:latin typeface="HG丸ｺﾞｼｯｸM-PRO" panose="020F0600000000000000" pitchFamily="50" charset="-128"/>
                <a:ea typeface="HG丸ｺﾞｼｯｸM-PRO" panose="020F0600000000000000" pitchFamily="50" charset="-128"/>
              </a:rPr>
              <a:t>3</a:t>
            </a:r>
            <a:r>
              <a:rPr lang="ja-JP" altLang="en-US" sz="1100" dirty="0">
                <a:solidFill>
                  <a:schemeClr val="tx1"/>
                </a:solidFill>
                <a:latin typeface="HG丸ｺﾞｼｯｸM-PRO" panose="020F0600000000000000" pitchFamily="50" charset="-128"/>
                <a:ea typeface="HG丸ｺﾞｼｯｸM-PRO" panose="020F0600000000000000" pitchFamily="50" charset="-128"/>
              </a:rPr>
              <a:t>件以上</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79400" indent="-279400">
              <a:spcBef>
                <a:spcPts val="300"/>
              </a:spcBef>
              <a:buFont typeface="Arial" panose="020B0604020202020204" pitchFamily="34" charset="0"/>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・直営事業について、農政分野では公社のノウハウを活用し、受託事業の確保に努める。また、府民の森利用者への物品や飲食物の販売等によって、利用者サービスと収益確保を図る。</a:t>
            </a:r>
          </a:p>
          <a:p>
            <a:pPr marL="312738" indent="-312738">
              <a:buFont typeface="Arial" panose="020B0604020202020204" pitchFamily="34" charset="0"/>
              <a:buNone/>
            </a:pP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12738" indent="-312738">
              <a:buNone/>
            </a:pP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 name="二等辺三角形 7">
            <a:extLst>
              <a:ext uri="{FF2B5EF4-FFF2-40B4-BE49-F238E27FC236}">
                <a16:creationId xmlns:a16="http://schemas.microsoft.com/office/drawing/2014/main" id="{12B5056C-E536-4638-93DE-4C21E7082DA9}"/>
              </a:ext>
            </a:extLst>
          </p:cNvPr>
          <p:cNvSpPr/>
          <p:nvPr/>
        </p:nvSpPr>
        <p:spPr>
          <a:xfrm rot="10800000">
            <a:off x="4455043" y="2203933"/>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角丸四角形 2">
            <a:extLst>
              <a:ext uri="{FF2B5EF4-FFF2-40B4-BE49-F238E27FC236}">
                <a16:creationId xmlns:a16="http://schemas.microsoft.com/office/drawing/2014/main" id="{C79CBB53-383D-43E9-9849-2229C99CE838}"/>
              </a:ext>
            </a:extLst>
          </p:cNvPr>
          <p:cNvSpPr txBox="1">
            <a:spLocks/>
          </p:cNvSpPr>
          <p:nvPr/>
        </p:nvSpPr>
        <p:spPr>
          <a:xfrm>
            <a:off x="1344531" y="2352040"/>
            <a:ext cx="7672654" cy="4101296"/>
          </a:xfrm>
          <a:prstGeom prst="roundRect">
            <a:avLst>
              <a:gd name="adj" fmla="val 4111"/>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288925" indent="-288925">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環境調査・相談事業では、箕面北部丘陵地区動植物調査</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業務の継続受託、インドネシアとの二国間協力事業の受</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託等により事業の獲得を図ったが目標未達。</a:t>
            </a:r>
            <a:endParaRPr lang="en-US" altLang="ja-JP" sz="1100" dirty="0">
              <a:solidFill>
                <a:schemeClr val="tx1"/>
              </a:solidFill>
              <a:highlight>
                <a:srgbClr val="B6FF5D"/>
              </a:highlight>
              <a:latin typeface="HG丸ｺﾞｼｯｸM-PRO" panose="020F0600000000000000" pitchFamily="50" charset="-128"/>
              <a:ea typeface="HG丸ｺﾞｼｯｸM-PRO" panose="020F0600000000000000" pitchFamily="50" charset="-128"/>
            </a:endParaRPr>
          </a:p>
          <a:p>
            <a:pPr marL="288925" indent="-288925">
              <a:spcBef>
                <a:spcPts val="30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・農政分野における実施事業として、農地中間管理事業の一環として平成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年度から農業経営者総合サポート事業を実施することとなったが、収益事業の受託は行っていない。</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30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・直営事業では、府民の森利用者への物販で、ニーズの高いハイキングマップの刷新、カップ麺やレトルト食品の販売やイベント開催期間において、他団体と連携し飲食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0"/>
              </a:spcBef>
              <a:buNone/>
            </a:pP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を提供するなど、利用者からの要望に対応した。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30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r>
              <a:rPr lang="zh-TW" altLang="en-US" sz="1100" dirty="0">
                <a:solidFill>
                  <a:schemeClr val="tx1"/>
                </a:solidFill>
                <a:latin typeface="HG丸ｺﾞｼｯｸM-PRO" panose="020F0600000000000000" pitchFamily="50" charset="-128"/>
                <a:ea typeface="HG丸ｺﾞｼｯｸM-PRO" panose="020F0600000000000000" pitchFamily="50" charset="-128"/>
              </a:rPr>
              <a:t>金剛登山道駐車場</a:t>
            </a:r>
            <a:r>
              <a:rPr lang="ja-JP" altLang="en-US" sz="1100" dirty="0">
                <a:solidFill>
                  <a:schemeClr val="tx1"/>
                </a:solidFill>
                <a:latin typeface="HG丸ｺﾞｼｯｸM-PRO" panose="020F0600000000000000" pitchFamily="50" charset="-128"/>
                <a:ea typeface="HG丸ｺﾞｼｯｸM-PRO" panose="020F0600000000000000" pitchFamily="50" charset="-128"/>
              </a:rPr>
              <a:t>は、平成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年から令和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年度まで指定</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管理により運営を行った。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buNone/>
            </a:pP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0" name="コンテンツ プレースホルダ 2">
            <a:extLst>
              <a:ext uri="{FF2B5EF4-FFF2-40B4-BE49-F238E27FC236}">
                <a16:creationId xmlns:a16="http://schemas.microsoft.com/office/drawing/2014/main" id="{9489A025-65A0-490A-9388-1582C2EA8D96}"/>
              </a:ext>
            </a:extLst>
          </p:cNvPr>
          <p:cNvSpPr txBox="1">
            <a:spLocks/>
          </p:cNvSpPr>
          <p:nvPr/>
        </p:nvSpPr>
        <p:spPr>
          <a:xfrm>
            <a:off x="1441978" y="4564601"/>
            <a:ext cx="7488000" cy="1698975"/>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27000" indent="-127000">
              <a:spcBef>
                <a:spcPts val="200"/>
              </a:spcBef>
              <a:buNone/>
            </a:pPr>
            <a:r>
              <a:rPr lang="ja-JP" altLang="en-US" sz="1100" dirty="0">
                <a:latin typeface="HG丸ｺﾞｼｯｸM-PRO" panose="020F0600000000000000" pitchFamily="50" charset="-128"/>
                <a:ea typeface="HG丸ｺﾞｼｯｸM-PRO" panose="020F0600000000000000" pitchFamily="50" charset="-128"/>
              </a:rPr>
              <a:t>・環境調査・相談事業は、公募に積極的に参加したものの、安定的な事業獲得には至っておらず、事業の核であった箕面北部丘陵地区動植物調査業務も終了する。今期計画においても、必要性を見極めて公益性の高い事業について参入を検討していく必要がある。</a:t>
            </a:r>
            <a:endParaRPr lang="en-US" altLang="ja-JP" sz="1100" dirty="0">
              <a:latin typeface="HG丸ｺﾞｼｯｸM-PRO" panose="020F0600000000000000" pitchFamily="50" charset="-128"/>
              <a:ea typeface="HG丸ｺﾞｼｯｸM-PRO" panose="020F0600000000000000" pitchFamily="50" charset="-128"/>
            </a:endParaRPr>
          </a:p>
          <a:p>
            <a:pPr marL="127000" indent="-127000">
              <a:spcBef>
                <a:spcPts val="2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zh-TW" altLang="en-US" sz="1100" dirty="0">
                <a:latin typeface="HG丸ｺﾞｼｯｸM-PRO" panose="020F0600000000000000" pitchFamily="50" charset="-128"/>
                <a:ea typeface="HG丸ｺﾞｼｯｸM-PRO" panose="020F0600000000000000" pitchFamily="50" charset="-128"/>
              </a:rPr>
              <a:t>金剛登山道駐車場</a:t>
            </a:r>
            <a:r>
              <a:rPr lang="ja-JP" altLang="en-US" sz="1100" dirty="0">
                <a:latin typeface="HG丸ｺﾞｼｯｸM-PRO" panose="020F0600000000000000" pitchFamily="50" charset="-128"/>
                <a:ea typeface="HG丸ｺﾞｼｯｸM-PRO" panose="020F0600000000000000" pitchFamily="50" charset="-128"/>
              </a:rPr>
              <a:t>は、村営</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ロープウェイの運休により、駐車料金収入が大幅に減少したが、府と協議し、減収に対応した業務契約に変更された。当面、ロープウェイの運行再開は不透明であるが、現指定管理が</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延長される見込みであることから、引き続き適切な施設運営に努める必要がある。また、府民の森南河内地区についても隣接する宿泊施設の休館に伴い、公社が飲食物の販売を拡充し、利用者サービスと収益確保を図っており、駐車場同様指定管理延長（見込み）に対応していく必要がある。</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spcBef>
                <a:spcPts val="300"/>
              </a:spcBef>
              <a:buNone/>
            </a:pPr>
            <a:endParaRPr lang="en-US" altLang="ja-JP" sz="1100" kern="100" dirty="0">
              <a:solidFill>
                <a:prstClr val="black"/>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7" name="テキスト ボックス 6">
            <a:extLst>
              <a:ext uri="{FF2B5EF4-FFF2-40B4-BE49-F238E27FC236}">
                <a16:creationId xmlns:a16="http://schemas.microsoft.com/office/drawing/2014/main" id="{BE0A95C2-4547-424D-B06A-3D817FB35137}"/>
              </a:ext>
            </a:extLst>
          </p:cNvPr>
          <p:cNvSpPr txBox="1"/>
          <p:nvPr/>
        </p:nvSpPr>
        <p:spPr>
          <a:xfrm>
            <a:off x="5175123" y="2534410"/>
            <a:ext cx="3842062" cy="265714"/>
          </a:xfrm>
          <a:prstGeom prst="rect">
            <a:avLst/>
          </a:prstGeom>
          <a:noFill/>
        </p:spPr>
        <p:txBody>
          <a:bodyPr wrap="square">
            <a:spAutoFit/>
          </a:bodyPr>
          <a:lstStyle/>
          <a:p>
            <a:pPr>
              <a:lnSpc>
                <a:spcPts val="1600"/>
              </a:lnSpc>
            </a:pPr>
            <a:r>
              <a:rPr lang="ja-JP" altLang="en-US" sz="900" dirty="0">
                <a:latin typeface="HG丸ｺﾞｼｯｸM-PRO" panose="020F0600000000000000" pitchFamily="50" charset="-128"/>
                <a:ea typeface="HG丸ｺﾞｼｯｸM-PRO" panose="020F0600000000000000" pitchFamily="50" charset="-128"/>
              </a:rPr>
              <a:t>　</a:t>
            </a:r>
            <a:r>
              <a:rPr lang="ja-JP" altLang="en-US" sz="900" kern="0" dirty="0">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altLang="ja-JP" sz="900" kern="0" dirty="0">
                <a:latin typeface="HG丸ｺﾞｼｯｸM-PRO" panose="020F0600000000000000" pitchFamily="50" charset="-128"/>
                <a:ea typeface="HG丸ｺﾞｼｯｸM-PRO" panose="020F0600000000000000" pitchFamily="50" charset="-128"/>
                <a:cs typeface="ＭＳ Ｐゴシック" panose="020B0600070205080204" pitchFamily="50" charset="-128"/>
              </a:rPr>
              <a:t>環境新規事業（その他会計）の実施件数</a:t>
            </a:r>
            <a:r>
              <a:rPr lang="ja-JP" altLang="en-US" sz="900" kern="0" dirty="0">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endParaRPr lang="ja-JP" altLang="en-US" sz="900" dirty="0">
              <a:latin typeface="HG丸ｺﾞｼｯｸM-PRO" panose="020F0600000000000000" pitchFamily="50" charset="-128"/>
              <a:ea typeface="HG丸ｺﾞｼｯｸM-PRO" panose="020F0600000000000000" pitchFamily="50" charset="-128"/>
            </a:endParaRPr>
          </a:p>
        </p:txBody>
      </p:sp>
      <p:graphicFrame>
        <p:nvGraphicFramePr>
          <p:cNvPr id="11" name="表 10">
            <a:extLst>
              <a:ext uri="{FF2B5EF4-FFF2-40B4-BE49-F238E27FC236}">
                <a16:creationId xmlns:a16="http://schemas.microsoft.com/office/drawing/2014/main" id="{8DFD79C5-EC28-421F-8C1B-812EF42BC83A}"/>
              </a:ext>
            </a:extLst>
          </p:cNvPr>
          <p:cNvGraphicFramePr>
            <a:graphicFrameLocks noGrp="1"/>
          </p:cNvGraphicFramePr>
          <p:nvPr>
            <p:extLst>
              <p:ext uri="{D42A27DB-BD31-4B8C-83A1-F6EECF244321}">
                <p14:modId xmlns:p14="http://schemas.microsoft.com/office/powerpoint/2010/main" val="691418769"/>
              </p:ext>
            </p:extLst>
          </p:nvPr>
        </p:nvGraphicFramePr>
        <p:xfrm>
          <a:off x="5385047" y="2771801"/>
          <a:ext cx="3544931" cy="317500"/>
        </p:xfrm>
        <a:graphic>
          <a:graphicData uri="http://schemas.openxmlformats.org/drawingml/2006/table">
            <a:tbl>
              <a:tblPr firstRow="1" firstCol="1" bandRow="1">
                <a:tableStyleId>{5C22544A-7EE6-4342-B048-85BDC9FD1C3A}</a:tableStyleId>
              </a:tblPr>
              <a:tblGrid>
                <a:gridCol w="756329">
                  <a:extLst>
                    <a:ext uri="{9D8B030D-6E8A-4147-A177-3AD203B41FA5}">
                      <a16:colId xmlns:a16="http://schemas.microsoft.com/office/drawing/2014/main" val="3192618209"/>
                    </a:ext>
                  </a:extLst>
                </a:gridCol>
                <a:gridCol w="441192">
                  <a:extLst>
                    <a:ext uri="{9D8B030D-6E8A-4147-A177-3AD203B41FA5}">
                      <a16:colId xmlns:a16="http://schemas.microsoft.com/office/drawing/2014/main" val="4249380611"/>
                    </a:ext>
                  </a:extLst>
                </a:gridCol>
                <a:gridCol w="504220">
                  <a:extLst>
                    <a:ext uri="{9D8B030D-6E8A-4147-A177-3AD203B41FA5}">
                      <a16:colId xmlns:a16="http://schemas.microsoft.com/office/drawing/2014/main" val="401683813"/>
                    </a:ext>
                  </a:extLst>
                </a:gridCol>
                <a:gridCol w="504220">
                  <a:extLst>
                    <a:ext uri="{9D8B030D-6E8A-4147-A177-3AD203B41FA5}">
                      <a16:colId xmlns:a16="http://schemas.microsoft.com/office/drawing/2014/main" val="1588830167"/>
                    </a:ext>
                  </a:extLst>
                </a:gridCol>
                <a:gridCol w="664046">
                  <a:extLst>
                    <a:ext uri="{9D8B030D-6E8A-4147-A177-3AD203B41FA5}">
                      <a16:colId xmlns:a16="http://schemas.microsoft.com/office/drawing/2014/main" val="486885624"/>
                    </a:ext>
                  </a:extLst>
                </a:gridCol>
                <a:gridCol w="674924">
                  <a:extLst>
                    <a:ext uri="{9D8B030D-6E8A-4147-A177-3AD203B41FA5}">
                      <a16:colId xmlns:a16="http://schemas.microsoft.com/office/drawing/2014/main" val="501926870"/>
                    </a:ext>
                  </a:extLst>
                </a:gridCol>
              </a:tblGrid>
              <a:tr h="144000">
                <a:tc>
                  <a:txBody>
                    <a:bodyPr/>
                    <a:lstStyle/>
                    <a:p>
                      <a:pPr algn="ctr">
                        <a:lnSpc>
                          <a:spcPts val="1200"/>
                        </a:lnSpc>
                      </a:pP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tc>
                <a:tc>
                  <a:txBody>
                    <a:bodyPr/>
                    <a:lstStyle/>
                    <a:p>
                      <a:pPr algn="ctr">
                        <a:lnSpc>
                          <a:spcPts val="1200"/>
                        </a:lnSpc>
                      </a:pPr>
                      <a:r>
                        <a:rPr lang="en-US" sz="1000" kern="0" dirty="0">
                          <a:effectLst/>
                        </a:rPr>
                        <a:t>H28</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dirty="0">
                          <a:effectLst/>
                        </a:rPr>
                        <a:t>H29</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a:effectLst/>
                        </a:rPr>
                        <a:t>H30</a:t>
                      </a:r>
                      <a:endParaRPr lang="ja-JP" sz="10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rPr>
                        <a:t>R1</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solidFill>
                            <a:schemeClr val="bg1"/>
                          </a:solidFill>
                          <a:effectLst/>
                        </a:rPr>
                        <a:t>R2</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140587498"/>
                  </a:ext>
                </a:extLst>
              </a:tr>
              <a:tr h="144000">
                <a:tc>
                  <a:txBody>
                    <a:bodyPr/>
                    <a:lstStyle/>
                    <a:p>
                      <a:pPr algn="ctr">
                        <a:lnSpc>
                          <a:spcPts val="1200"/>
                        </a:lnSpc>
                      </a:pPr>
                      <a:r>
                        <a:rPr lang="ja-JP" sz="1000" kern="0" dirty="0">
                          <a:effectLst/>
                        </a:rPr>
                        <a:t>実施件数</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2</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7</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3</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300"/>
                        </a:lnSpc>
                      </a:pPr>
                      <a:r>
                        <a:rPr lang="en-US" sz="1100" kern="0" dirty="0">
                          <a:effectLst/>
                        </a:rPr>
                        <a:t>1</a:t>
                      </a:r>
                      <a:endParaRPr lang="ja-JP" sz="11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062265558"/>
                  </a:ext>
                </a:extLst>
              </a:tr>
            </a:tbl>
          </a:graphicData>
        </a:graphic>
      </p:graphicFrame>
      <p:graphicFrame>
        <p:nvGraphicFramePr>
          <p:cNvPr id="5" name="表 4">
            <a:extLst>
              <a:ext uri="{FF2B5EF4-FFF2-40B4-BE49-F238E27FC236}">
                <a16:creationId xmlns:a16="http://schemas.microsoft.com/office/drawing/2014/main" id="{69084172-D5CE-449A-96AC-26E46D44F57C}"/>
              </a:ext>
            </a:extLst>
          </p:cNvPr>
          <p:cNvGraphicFramePr>
            <a:graphicFrameLocks noGrp="1"/>
          </p:cNvGraphicFramePr>
          <p:nvPr>
            <p:extLst>
              <p:ext uri="{D42A27DB-BD31-4B8C-83A1-F6EECF244321}">
                <p14:modId xmlns:p14="http://schemas.microsoft.com/office/powerpoint/2010/main" val="595461029"/>
              </p:ext>
            </p:extLst>
          </p:nvPr>
        </p:nvGraphicFramePr>
        <p:xfrm>
          <a:off x="5383439" y="3885577"/>
          <a:ext cx="3600399" cy="609600"/>
        </p:xfrm>
        <a:graphic>
          <a:graphicData uri="http://schemas.openxmlformats.org/drawingml/2006/table">
            <a:tbl>
              <a:tblPr firstRow="1" firstCol="1" bandRow="1">
                <a:tableStyleId>{5C22544A-7EE6-4342-B048-85BDC9FD1C3A}</a:tableStyleId>
              </a:tblPr>
              <a:tblGrid>
                <a:gridCol w="657449">
                  <a:extLst>
                    <a:ext uri="{9D8B030D-6E8A-4147-A177-3AD203B41FA5}">
                      <a16:colId xmlns:a16="http://schemas.microsoft.com/office/drawing/2014/main" val="875188024"/>
                    </a:ext>
                  </a:extLst>
                </a:gridCol>
                <a:gridCol w="568296">
                  <a:extLst>
                    <a:ext uri="{9D8B030D-6E8A-4147-A177-3AD203B41FA5}">
                      <a16:colId xmlns:a16="http://schemas.microsoft.com/office/drawing/2014/main" val="3170961589"/>
                    </a:ext>
                  </a:extLst>
                </a:gridCol>
                <a:gridCol w="576064">
                  <a:extLst>
                    <a:ext uri="{9D8B030D-6E8A-4147-A177-3AD203B41FA5}">
                      <a16:colId xmlns:a16="http://schemas.microsoft.com/office/drawing/2014/main" val="309850958"/>
                    </a:ext>
                  </a:extLst>
                </a:gridCol>
                <a:gridCol w="576064">
                  <a:extLst>
                    <a:ext uri="{9D8B030D-6E8A-4147-A177-3AD203B41FA5}">
                      <a16:colId xmlns:a16="http://schemas.microsoft.com/office/drawing/2014/main" val="211548892"/>
                    </a:ext>
                  </a:extLst>
                </a:gridCol>
                <a:gridCol w="576064">
                  <a:extLst>
                    <a:ext uri="{9D8B030D-6E8A-4147-A177-3AD203B41FA5}">
                      <a16:colId xmlns:a16="http://schemas.microsoft.com/office/drawing/2014/main" val="3512504600"/>
                    </a:ext>
                  </a:extLst>
                </a:gridCol>
                <a:gridCol w="646462">
                  <a:extLst>
                    <a:ext uri="{9D8B030D-6E8A-4147-A177-3AD203B41FA5}">
                      <a16:colId xmlns:a16="http://schemas.microsoft.com/office/drawing/2014/main" val="2345836894"/>
                    </a:ext>
                  </a:extLst>
                </a:gridCol>
              </a:tblGrid>
              <a:tr h="136238">
                <a:tc>
                  <a:txBody>
                    <a:bodyPr/>
                    <a:lstStyle/>
                    <a:p>
                      <a:pPr algn="l">
                        <a:lnSpc>
                          <a:spcPts val="1200"/>
                        </a:lnSpc>
                      </a:pPr>
                      <a:r>
                        <a:rPr lang="en-US" sz="1000" kern="0" dirty="0">
                          <a:effectLst/>
                          <a:latin typeface="+mn-lt"/>
                        </a:rPr>
                        <a:t> </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a:effectLst/>
                          <a:latin typeface="+mn-lt"/>
                        </a:rPr>
                        <a:t>H28</a:t>
                      </a:r>
                      <a:endParaRPr lang="ja-JP" sz="1000" kern="10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dirty="0">
                          <a:effectLst/>
                          <a:latin typeface="+mn-lt"/>
                        </a:rPr>
                        <a:t>H29</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pPr>
                      <a:r>
                        <a:rPr lang="en-US" sz="1000" kern="0" dirty="0">
                          <a:effectLst/>
                          <a:latin typeface="+mn-lt"/>
                        </a:rPr>
                        <a:t>H30</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effectLst/>
                          <a:latin typeface="+mn-lt"/>
                        </a:rPr>
                        <a:t>R1</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00" kern="0" dirty="0">
                          <a:solidFill>
                            <a:schemeClr val="bg1"/>
                          </a:solidFill>
                          <a:effectLst/>
                          <a:latin typeface="+mn-lt"/>
                        </a:rPr>
                        <a:t>R2</a:t>
                      </a:r>
                      <a:endParaRPr lang="ja-JP" sz="900" kern="100" dirty="0">
                        <a:solidFill>
                          <a:schemeClr val="bg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142723478"/>
                  </a:ext>
                </a:extLst>
              </a:tr>
              <a:tr h="136238">
                <a:tc>
                  <a:txBody>
                    <a:bodyPr/>
                    <a:lstStyle/>
                    <a:p>
                      <a:pPr algn="l">
                        <a:lnSpc>
                          <a:spcPts val="1200"/>
                        </a:lnSpc>
                      </a:pPr>
                      <a:r>
                        <a:rPr lang="ja-JP" sz="1000" kern="0" dirty="0">
                          <a:effectLst/>
                          <a:latin typeface="+mn-lt"/>
                        </a:rPr>
                        <a:t>収</a:t>
                      </a:r>
                      <a:r>
                        <a:rPr lang="ja-JP" altLang="en-US" sz="1000" kern="0" dirty="0">
                          <a:effectLst/>
                          <a:latin typeface="+mn-lt"/>
                        </a:rPr>
                        <a:t>　　　</a:t>
                      </a:r>
                      <a:r>
                        <a:rPr lang="ja-JP" sz="1000" kern="0" dirty="0">
                          <a:effectLst/>
                          <a:latin typeface="+mn-lt"/>
                        </a:rPr>
                        <a:t>入</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100" dirty="0">
                          <a:effectLst/>
                          <a:latin typeface="+mn-lt"/>
                        </a:rPr>
                        <a:t>14,793</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dirty="0">
                          <a:effectLst/>
                          <a:latin typeface="+mn-lt"/>
                        </a:rPr>
                        <a:t>14,940</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a:effectLst/>
                          <a:latin typeface="+mn-lt"/>
                        </a:rPr>
                        <a:t>13,756</a:t>
                      </a:r>
                      <a:endParaRPr lang="ja-JP" sz="1000" kern="10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0" dirty="0">
                          <a:effectLst/>
                          <a:latin typeface="+mn-lt"/>
                        </a:rPr>
                        <a:t>8,304</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0" dirty="0">
                          <a:solidFill>
                            <a:schemeClr val="tx1"/>
                          </a:solidFill>
                          <a:effectLst/>
                          <a:latin typeface="+mn-lt"/>
                        </a:rPr>
                        <a:t>12,978 </a:t>
                      </a:r>
                      <a:endParaRPr lang="ja-JP" sz="10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771208266"/>
                  </a:ext>
                </a:extLst>
              </a:tr>
              <a:tr h="136238">
                <a:tc>
                  <a:txBody>
                    <a:bodyPr/>
                    <a:lstStyle/>
                    <a:p>
                      <a:pPr algn="l">
                        <a:lnSpc>
                          <a:spcPts val="1200"/>
                        </a:lnSpc>
                      </a:pPr>
                      <a:r>
                        <a:rPr lang="ja-JP" sz="1000" kern="0" dirty="0">
                          <a:effectLst/>
                          <a:latin typeface="+mn-lt"/>
                        </a:rPr>
                        <a:t>支</a:t>
                      </a:r>
                      <a:r>
                        <a:rPr lang="ja-JP" altLang="en-US" sz="1000" kern="0" dirty="0">
                          <a:effectLst/>
                          <a:latin typeface="+mn-lt"/>
                        </a:rPr>
                        <a:t>　　　</a:t>
                      </a:r>
                      <a:r>
                        <a:rPr lang="ja-JP" sz="1000" kern="0" dirty="0">
                          <a:effectLst/>
                          <a:latin typeface="+mn-lt"/>
                        </a:rPr>
                        <a:t>出</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100" dirty="0">
                          <a:effectLst/>
                          <a:latin typeface="+mn-lt"/>
                        </a:rPr>
                        <a:t>14,651</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dirty="0">
                          <a:effectLst/>
                          <a:latin typeface="+mn-lt"/>
                        </a:rPr>
                        <a:t>14,937</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dirty="0">
                          <a:effectLst/>
                          <a:latin typeface="+mn-lt"/>
                        </a:rPr>
                        <a:t>13,673</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0" dirty="0">
                          <a:effectLst/>
                          <a:latin typeface="+mn-lt"/>
                        </a:rPr>
                        <a:t>7,424</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0" dirty="0">
                          <a:solidFill>
                            <a:schemeClr val="tx1"/>
                          </a:solidFill>
                          <a:effectLst/>
                          <a:latin typeface="+mn-lt"/>
                        </a:rPr>
                        <a:t>13,198 </a:t>
                      </a:r>
                      <a:endParaRPr lang="ja-JP" sz="10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53450108"/>
                  </a:ext>
                </a:extLst>
              </a:tr>
              <a:tr h="136238">
                <a:tc>
                  <a:txBody>
                    <a:bodyPr/>
                    <a:lstStyle/>
                    <a:p>
                      <a:pPr algn="l">
                        <a:lnSpc>
                          <a:spcPts val="1200"/>
                        </a:lnSpc>
                      </a:pPr>
                      <a:r>
                        <a:rPr lang="ja-JP" sz="1000" kern="0">
                          <a:effectLst/>
                          <a:latin typeface="+mn-lt"/>
                        </a:rPr>
                        <a:t>収支差額</a:t>
                      </a:r>
                      <a:endParaRPr lang="ja-JP" sz="1000" kern="10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000" kern="100" dirty="0">
                          <a:effectLst/>
                          <a:latin typeface="+mn-lt"/>
                        </a:rPr>
                        <a:t>142</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a:effectLst/>
                          <a:latin typeface="+mn-lt"/>
                        </a:rPr>
                        <a:t>3</a:t>
                      </a:r>
                      <a:endParaRPr lang="ja-JP" sz="1000" kern="10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100" dirty="0">
                          <a:effectLst/>
                          <a:latin typeface="+mn-lt"/>
                        </a:rPr>
                        <a:t>83</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tc>
                <a:tc>
                  <a:txBody>
                    <a:bodyPr/>
                    <a:lstStyle/>
                    <a:p>
                      <a:pPr algn="r">
                        <a:lnSpc>
                          <a:spcPts val="1200"/>
                        </a:lnSpc>
                      </a:pPr>
                      <a:r>
                        <a:rPr lang="en-US" sz="1000" kern="0" dirty="0">
                          <a:effectLst/>
                          <a:latin typeface="+mn-lt"/>
                        </a:rPr>
                        <a:t>880</a:t>
                      </a:r>
                      <a:endParaRPr lang="ja-JP" sz="1000" kern="100" dirty="0">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ja-JP" altLang="en-US" sz="1000" kern="0" dirty="0">
                          <a:solidFill>
                            <a:schemeClr val="tx1"/>
                          </a:solidFill>
                          <a:effectLst/>
                          <a:latin typeface="+mn-lt"/>
                        </a:rPr>
                        <a:t>△</a:t>
                      </a:r>
                      <a:r>
                        <a:rPr lang="en-US" altLang="ja-JP" sz="1000" kern="0" dirty="0">
                          <a:solidFill>
                            <a:schemeClr val="tx1"/>
                          </a:solidFill>
                          <a:effectLst/>
                          <a:latin typeface="+mn-lt"/>
                        </a:rPr>
                        <a:t>220</a:t>
                      </a:r>
                      <a:r>
                        <a:rPr lang="en-US" sz="1000" kern="0" dirty="0">
                          <a:solidFill>
                            <a:schemeClr val="tx1"/>
                          </a:solidFill>
                          <a:effectLst/>
                          <a:latin typeface="+mn-lt"/>
                        </a:rPr>
                        <a:t> </a:t>
                      </a:r>
                      <a:endParaRPr lang="ja-JP" sz="10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159021569"/>
                  </a:ext>
                </a:extLst>
              </a:tr>
            </a:tbl>
          </a:graphicData>
        </a:graphic>
      </p:graphicFrame>
      <p:sp>
        <p:nvSpPr>
          <p:cNvPr id="14" name="テキスト ボックス 13">
            <a:extLst>
              <a:ext uri="{FF2B5EF4-FFF2-40B4-BE49-F238E27FC236}">
                <a16:creationId xmlns:a16="http://schemas.microsoft.com/office/drawing/2014/main" id="{80539977-4334-47DF-8CC6-A32AB1C68921}"/>
              </a:ext>
            </a:extLst>
          </p:cNvPr>
          <p:cNvSpPr txBox="1"/>
          <p:nvPr/>
        </p:nvSpPr>
        <p:spPr>
          <a:xfrm>
            <a:off x="5328406" y="3665135"/>
            <a:ext cx="3796779" cy="265714"/>
          </a:xfrm>
          <a:prstGeom prst="rect">
            <a:avLst/>
          </a:prstGeom>
          <a:noFill/>
        </p:spPr>
        <p:txBody>
          <a:bodyPr wrap="square">
            <a:spAutoFit/>
          </a:bodyPr>
          <a:lstStyle/>
          <a:p>
            <a:pPr>
              <a:lnSpc>
                <a:spcPts val="1600"/>
              </a:lnSpc>
            </a:pPr>
            <a:r>
              <a:rPr lang="ja-JP" altLang="en-US" sz="900" dirty="0">
                <a:latin typeface="HG丸ｺﾞｼｯｸM-PRO" panose="020F0600000000000000" pitchFamily="50" charset="-128"/>
                <a:ea typeface="HG丸ｺﾞｼｯｸM-PRO" panose="020F0600000000000000" pitchFamily="50" charset="-128"/>
              </a:rPr>
              <a:t>＜</a:t>
            </a:r>
            <a:r>
              <a:rPr lang="zh-TW" altLang="en-US" sz="900" dirty="0">
                <a:latin typeface="HG丸ｺﾞｼｯｸM-PRO" panose="020F0600000000000000" pitchFamily="50" charset="-128"/>
                <a:ea typeface="HG丸ｺﾞｼｯｸM-PRO" panose="020F0600000000000000" pitchFamily="50" charset="-128"/>
              </a:rPr>
              <a:t>金剛山登山道駐車場管理運営事業</a:t>
            </a:r>
            <a:r>
              <a:rPr lang="ja-JP" altLang="en-US" sz="900" dirty="0">
                <a:latin typeface="HG丸ｺﾞｼｯｸM-PRO" panose="020F0600000000000000" pitchFamily="50" charset="-128"/>
                <a:ea typeface="HG丸ｺﾞｼｯｸM-PRO" panose="020F0600000000000000" pitchFamily="50" charset="-128"/>
              </a:rPr>
              <a:t>＞　　　　　　　　　　</a:t>
            </a:r>
            <a:r>
              <a:rPr lang="ja-JP" altLang="en-US" sz="800" dirty="0">
                <a:latin typeface="HG丸ｺﾞｼｯｸM-PRO" panose="020F0600000000000000" pitchFamily="50" charset="-128"/>
                <a:ea typeface="HG丸ｺﾞｼｯｸM-PRO" panose="020F0600000000000000" pitchFamily="50" charset="-128"/>
              </a:rPr>
              <a:t>（千円）</a:t>
            </a:r>
          </a:p>
        </p:txBody>
      </p:sp>
    </p:spTree>
    <p:extLst>
      <p:ext uri="{BB962C8B-B14F-4D97-AF65-F5344CB8AC3E}">
        <p14:creationId xmlns:p14="http://schemas.microsoft.com/office/powerpoint/2010/main" val="3264488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881392" y="52476"/>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878688" y="478340"/>
            <a:ext cx="824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角丸四角形 2">
            <a:extLst>
              <a:ext uri="{FF2B5EF4-FFF2-40B4-BE49-F238E27FC236}">
                <a16:creationId xmlns:a16="http://schemas.microsoft.com/office/drawing/2014/main" id="{4DDA21BB-9957-4A4D-BB76-3453CB3983C8}"/>
              </a:ext>
            </a:extLst>
          </p:cNvPr>
          <p:cNvSpPr>
            <a:spLocks noGrp="1"/>
          </p:cNvSpPr>
          <p:nvPr>
            <p:ph idx="1"/>
          </p:nvPr>
        </p:nvSpPr>
        <p:spPr>
          <a:xfrm>
            <a:off x="1247188" y="2023331"/>
            <a:ext cx="7740000" cy="4698147"/>
          </a:xfrm>
          <a:prstGeom prst="roundRect">
            <a:avLst>
              <a:gd name="adj" fmla="val 2782"/>
            </a:avLst>
          </a:prstGeom>
        </p:spPr>
        <p:style>
          <a:lnRef idx="1">
            <a:schemeClr val="accent1"/>
          </a:lnRef>
          <a:fillRef idx="2">
            <a:schemeClr val="accent1"/>
          </a:fillRef>
          <a:effectRef idx="1">
            <a:schemeClr val="accent1"/>
          </a:effectRef>
          <a:fontRef idx="minor">
            <a:schemeClr val="dk1"/>
          </a:fontRef>
        </p:style>
        <p:txBody>
          <a:bodyPr vert="horz" lIns="84406" tIns="0" rIns="84406" bIns="42203" rtlCol="0" anchor="t" anchorCtr="0">
            <a:noAutofit/>
          </a:bodyPr>
          <a:lstStyle/>
          <a:p>
            <a:pPr marL="0" indent="0">
              <a:spcBef>
                <a:spcPts val="0"/>
              </a:spcBef>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0" indent="0">
              <a:spcBef>
                <a:spcPts val="0"/>
              </a:spcBef>
              <a:buNone/>
            </a:pPr>
            <a:r>
              <a:rPr lang="zh-TW" altLang="en-US" sz="1100" b="1" dirty="0">
                <a:solidFill>
                  <a:prstClr val="black"/>
                </a:solidFill>
                <a:latin typeface="HG丸ｺﾞｼｯｸM-PRO" panose="020F0600000000000000" pitchFamily="50" charset="-128"/>
                <a:ea typeface="HG丸ｺﾞｼｯｸM-PRO" panose="020F0600000000000000" pitchFamily="50" charset="-128"/>
              </a:rPr>
              <a:t>○ 公益目的支出計画事業（実施事業等会計）　</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900" b="1" dirty="0">
                <a:solidFill>
                  <a:prstClr val="black"/>
                </a:solidFill>
                <a:latin typeface="HG丸ｺﾞｼｯｸM-PRO" panose="020F0600000000000000" pitchFamily="50" charset="-128"/>
                <a:ea typeface="HG丸ｺﾞｼｯｸM-PRO" panose="020F0600000000000000" pitchFamily="50" charset="-128"/>
              </a:rPr>
              <a:t>  　　　　　　　　　　　　</a:t>
            </a:r>
            <a:r>
              <a:rPr lang="ja-JP" altLang="en-US" sz="900" b="1" dirty="0">
                <a:solidFill>
                  <a:prstClr val="black"/>
                </a:solidFill>
                <a:latin typeface="HG丸ｺﾞｼｯｸM-PRO" panose="020F0600000000000000" pitchFamily="50" charset="-128"/>
                <a:ea typeface="HG丸ｺﾞｼｯｸM-PRO" panose="020F0600000000000000" pitchFamily="50" charset="-128"/>
              </a:rPr>
              <a:t>　　</a:t>
            </a:r>
            <a:r>
              <a:rPr lang="zh-TW" altLang="en-US" sz="9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300"/>
              </a:spcBef>
              <a:buNone/>
            </a:pP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r>
              <a:rPr lang="zh-TW" altLang="en-US"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その他収益事業（その他会計・法人会計）</a:t>
            </a:r>
            <a:r>
              <a:rPr lang="zh-TW" altLang="en-US" sz="1050" b="1" dirty="0">
                <a:solidFill>
                  <a:prstClr val="black"/>
                </a:solidFill>
                <a:latin typeface="HG丸ｺﾞｼｯｸM-PRO" panose="020F0600000000000000" pitchFamily="50" charset="-128"/>
                <a:ea typeface="HG丸ｺﾞｼｯｸM-PRO" panose="020F0600000000000000" pitchFamily="50" charset="-128"/>
              </a:rPr>
              <a:t>　</a:t>
            </a:r>
            <a:r>
              <a:rPr lang="ja-JP" altLang="en-US" sz="1050" b="1" dirty="0">
                <a:solidFill>
                  <a:prstClr val="black"/>
                </a:solidFill>
                <a:latin typeface="HG丸ｺﾞｼｯｸM-PRO" panose="020F0600000000000000" pitchFamily="50" charset="-128"/>
                <a:ea typeface="HG丸ｺﾞｼｯｸM-PRO" panose="020F0600000000000000" pitchFamily="50" charset="-128"/>
              </a:rPr>
              <a:t>　　　　　　　　　　　　　　　　　　　　　　　　　　</a:t>
            </a:r>
            <a:r>
              <a:rPr lang="zh-TW" altLang="en-US" sz="9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ts val="1200"/>
              </a:lnSpc>
              <a:spcBef>
                <a:spcPts val="0"/>
              </a:spcBef>
              <a:buNone/>
            </a:pP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ts val="600"/>
              </a:lnSpc>
              <a:spcBef>
                <a:spcPts val="0"/>
              </a:spcBef>
              <a:buNone/>
            </a:pPr>
            <a:endParaRPr lang="en-US" altLang="zh-TW" sz="1100" b="1"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r>
              <a:rPr lang="zh-TW" altLang="en-US" sz="1100" b="1" dirty="0">
                <a:solidFill>
                  <a:prstClr val="black"/>
                </a:solidFill>
                <a:latin typeface="HG丸ｺﾞｼｯｸM-PRO" panose="020F0600000000000000" pitchFamily="50" charset="-128"/>
                <a:ea typeface="HG丸ｺﾞｼｯｸM-PRO" panose="020F0600000000000000" pitchFamily="50" charset="-128"/>
              </a:rPr>
              <a:t>○ 公社全体（総合計）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100" b="1" dirty="0">
                <a:solidFill>
                  <a:prstClr val="black"/>
                </a:solidFill>
                <a:latin typeface="HG丸ｺﾞｼｯｸM-PRO" panose="020F0600000000000000" pitchFamily="50" charset="-128"/>
                <a:ea typeface="HG丸ｺﾞｼｯｸM-PRO" panose="020F0600000000000000" pitchFamily="50" charset="-128"/>
              </a:rPr>
              <a:t>　　　　　　　　　　　　　　　　　　　　　　　　　　     </a:t>
            </a:r>
            <a:r>
              <a:rPr lang="zh-TW" altLang="en-US" sz="9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r>
              <a:rPr lang="ja-JP" altLang="en-US" sz="900" dirty="0">
                <a:solidFill>
                  <a:prstClr val="black"/>
                </a:solidFill>
                <a:latin typeface="HG丸ｺﾞｼｯｸM-PRO" panose="020F0600000000000000" pitchFamily="50" charset="-128"/>
                <a:ea typeface="HG丸ｺﾞｼｯｸM-PRO" panose="020F0600000000000000" pitchFamily="50" charset="-128"/>
              </a:rPr>
              <a:t>　　　　　 　</a:t>
            </a:r>
            <a:r>
              <a:rPr lang="en-US" altLang="ja-JP" sz="1100"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solidFill>
                  <a:prstClr val="black"/>
                </a:solidFill>
                <a:latin typeface="HG丸ｺﾞｼｯｸM-PRO" panose="020F0600000000000000" pitchFamily="50" charset="-128"/>
                <a:ea typeface="HG丸ｺﾞｼｯｸM-PRO" panose="020F0600000000000000" pitchFamily="50" charset="-128"/>
              </a:rPr>
              <a:t>正味財産額</a:t>
            </a:r>
            <a:r>
              <a:rPr lang="ja-JP" altLang="en-US" sz="9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spcBef>
                <a:spcPts val="6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spcBef>
                <a:spcPts val="600"/>
              </a:spcBef>
              <a:buNone/>
            </a:pP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spcBef>
                <a:spcPts val="600"/>
              </a:spcBef>
              <a:buNone/>
            </a:pP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2" name="表 1">
            <a:extLst>
              <a:ext uri="{FF2B5EF4-FFF2-40B4-BE49-F238E27FC236}">
                <a16:creationId xmlns:a16="http://schemas.microsoft.com/office/drawing/2014/main" id="{B104AC30-3F87-429F-9992-572CD764EEDA}"/>
              </a:ext>
            </a:extLst>
          </p:cNvPr>
          <p:cNvGraphicFramePr>
            <a:graphicFrameLocks noGrp="1"/>
          </p:cNvGraphicFramePr>
          <p:nvPr>
            <p:extLst>
              <p:ext uri="{D42A27DB-BD31-4B8C-83A1-F6EECF244321}">
                <p14:modId xmlns:p14="http://schemas.microsoft.com/office/powerpoint/2010/main" val="47415882"/>
              </p:ext>
            </p:extLst>
          </p:nvPr>
        </p:nvGraphicFramePr>
        <p:xfrm>
          <a:off x="1595402" y="2426480"/>
          <a:ext cx="7133217" cy="1117600"/>
        </p:xfrm>
        <a:graphic>
          <a:graphicData uri="http://schemas.openxmlformats.org/drawingml/2006/table">
            <a:tbl>
              <a:tblPr firstRow="1" firstCol="1" bandRow="1">
                <a:tableStyleId>{5C22544A-7EE6-4342-B048-85BDC9FD1C3A}</a:tableStyleId>
              </a:tblPr>
              <a:tblGrid>
                <a:gridCol w="875022">
                  <a:extLst>
                    <a:ext uri="{9D8B030D-6E8A-4147-A177-3AD203B41FA5}">
                      <a16:colId xmlns:a16="http://schemas.microsoft.com/office/drawing/2014/main" val="851034308"/>
                    </a:ext>
                  </a:extLst>
                </a:gridCol>
                <a:gridCol w="1160866">
                  <a:extLst>
                    <a:ext uri="{9D8B030D-6E8A-4147-A177-3AD203B41FA5}">
                      <a16:colId xmlns:a16="http://schemas.microsoft.com/office/drawing/2014/main" val="3978188479"/>
                    </a:ext>
                  </a:extLst>
                </a:gridCol>
                <a:gridCol w="1019145">
                  <a:extLst>
                    <a:ext uri="{9D8B030D-6E8A-4147-A177-3AD203B41FA5}">
                      <a16:colId xmlns:a16="http://schemas.microsoft.com/office/drawing/2014/main" val="164503710"/>
                    </a:ext>
                  </a:extLst>
                </a:gridCol>
                <a:gridCol w="1019145">
                  <a:extLst>
                    <a:ext uri="{9D8B030D-6E8A-4147-A177-3AD203B41FA5}">
                      <a16:colId xmlns:a16="http://schemas.microsoft.com/office/drawing/2014/main" val="2586784370"/>
                    </a:ext>
                  </a:extLst>
                </a:gridCol>
                <a:gridCol w="1019145">
                  <a:extLst>
                    <a:ext uri="{9D8B030D-6E8A-4147-A177-3AD203B41FA5}">
                      <a16:colId xmlns:a16="http://schemas.microsoft.com/office/drawing/2014/main" val="260278475"/>
                    </a:ext>
                  </a:extLst>
                </a:gridCol>
                <a:gridCol w="1019947">
                  <a:extLst>
                    <a:ext uri="{9D8B030D-6E8A-4147-A177-3AD203B41FA5}">
                      <a16:colId xmlns:a16="http://schemas.microsoft.com/office/drawing/2014/main" val="32018273"/>
                    </a:ext>
                  </a:extLst>
                </a:gridCol>
                <a:gridCol w="1019947">
                  <a:extLst>
                    <a:ext uri="{9D8B030D-6E8A-4147-A177-3AD203B41FA5}">
                      <a16:colId xmlns:a16="http://schemas.microsoft.com/office/drawing/2014/main" val="496180032"/>
                    </a:ext>
                  </a:extLst>
                </a:gridCol>
              </a:tblGrid>
              <a:tr h="135000">
                <a:tc gridSpan="2">
                  <a:txBody>
                    <a:bodyPr/>
                    <a:lstStyle/>
                    <a:p>
                      <a:pPr algn="just">
                        <a:lnSpc>
                          <a:spcPts val="1100"/>
                        </a:lnSpc>
                        <a:spcBef>
                          <a:spcPts val="0"/>
                        </a:spcBef>
                      </a:pPr>
                      <a:r>
                        <a:rPr lang="en-US" sz="1000" kern="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lnSpc>
                          <a:spcPts val="1100"/>
                        </a:lnSpc>
                        <a:spcBef>
                          <a:spcPts val="0"/>
                        </a:spcBef>
                      </a:pPr>
                      <a:r>
                        <a:rPr lang="en-US" sz="1000" kern="0" dirty="0">
                          <a:effectLst/>
                        </a:rPr>
                        <a:t>H28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a:effectLst/>
                        </a:rPr>
                        <a:t>H29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a:effectLst/>
                        </a:rPr>
                        <a:t>H30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altLang="ja-JP" sz="1000" kern="0" dirty="0">
                          <a:effectLst/>
                        </a:rPr>
                        <a:t>R1</a:t>
                      </a:r>
                      <a:endParaRPr lang="ja-JP" alt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solidFill>
                            <a:schemeClr val="bg1"/>
                          </a:solidFill>
                          <a:effectLst/>
                        </a:rPr>
                        <a:t>R2</a:t>
                      </a:r>
                      <a:endParaRPr lang="ja-JP" sz="10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60105814"/>
                  </a:ext>
                </a:extLst>
              </a:tr>
              <a:tr h="135000">
                <a:tc rowSpan="3">
                  <a:txBody>
                    <a:bodyPr/>
                    <a:lstStyle/>
                    <a:p>
                      <a:pPr algn="ctr">
                        <a:lnSpc>
                          <a:spcPts val="1100"/>
                        </a:lnSpc>
                        <a:spcBef>
                          <a:spcPts val="0"/>
                        </a:spcBef>
                      </a:pPr>
                      <a:r>
                        <a:rPr lang="ja-JP" sz="1000" kern="0" dirty="0">
                          <a:effectLst/>
                        </a:rPr>
                        <a:t>計画</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282,366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283,706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283,706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283,706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solidFill>
                            <a:schemeClr val="tx1"/>
                          </a:solidFill>
                          <a:effectLst/>
                        </a:rPr>
                        <a:t>283,706</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92964224"/>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支出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339,269</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329,719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323,919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327,119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solidFill>
                            <a:schemeClr val="tx1"/>
                          </a:solidFill>
                          <a:effectLst/>
                        </a:rPr>
                        <a:t>317,119</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39944469"/>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収支差額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a:effectLst/>
                        </a:rPr>
                        <a:t>△</a:t>
                      </a:r>
                      <a:r>
                        <a:rPr lang="en-US" sz="1000" kern="0">
                          <a:effectLst/>
                        </a:rPr>
                        <a:t> 56,903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effectLst/>
                        </a:rPr>
                        <a:t>△</a:t>
                      </a:r>
                      <a:r>
                        <a:rPr lang="en-US" sz="1000" kern="0" dirty="0">
                          <a:effectLst/>
                        </a:rPr>
                        <a:t> 46,013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effectLst/>
                        </a:rPr>
                        <a:t>△</a:t>
                      </a:r>
                      <a:r>
                        <a:rPr lang="en-US" sz="1000" kern="0" dirty="0">
                          <a:effectLst/>
                        </a:rPr>
                        <a:t> 40,213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a:effectLst/>
                        </a:rPr>
                        <a:t>△</a:t>
                      </a:r>
                      <a:r>
                        <a:rPr lang="en-US" sz="1000" kern="0">
                          <a:effectLst/>
                        </a:rPr>
                        <a:t> 43,413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solidFill>
                            <a:schemeClr val="tx1"/>
                          </a:solidFill>
                          <a:effectLst/>
                        </a:rPr>
                        <a:t>△</a:t>
                      </a:r>
                      <a:r>
                        <a:rPr lang="en-US" sz="1000" kern="0" dirty="0">
                          <a:solidFill>
                            <a:schemeClr val="tx1"/>
                          </a:solidFill>
                          <a:effectLst/>
                        </a:rPr>
                        <a:t> 33,413</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84068820"/>
                  </a:ext>
                </a:extLst>
              </a:tr>
              <a:tr h="135000">
                <a:tc rowSpan="3">
                  <a:txBody>
                    <a:bodyPr/>
                    <a:lstStyle/>
                    <a:p>
                      <a:pPr algn="ctr">
                        <a:lnSpc>
                          <a:spcPts val="1100"/>
                        </a:lnSpc>
                        <a:spcBef>
                          <a:spcPts val="0"/>
                        </a:spcBef>
                      </a:pPr>
                      <a:r>
                        <a:rPr lang="ja-JP" sz="1000" kern="0" dirty="0">
                          <a:effectLst/>
                        </a:rPr>
                        <a:t>実績</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297,578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304,376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326,864</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318,013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altLang="ja-JP" sz="1000" kern="0" dirty="0">
                          <a:solidFill>
                            <a:schemeClr val="tx1"/>
                          </a:solidFill>
                          <a:effectLst/>
                        </a:rPr>
                        <a:t>311,385</a:t>
                      </a:r>
                      <a:r>
                        <a:rPr lang="ja-JP" sz="1000" kern="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2741301"/>
                  </a:ext>
                </a:extLst>
              </a:tr>
              <a:tr h="135000">
                <a:tc vMerge="1">
                  <a:txBody>
                    <a:bodyPr/>
                    <a:lstStyle/>
                    <a:p>
                      <a:endParaRPr kumimoji="1" lang="ja-JP" altLang="en-US"/>
                    </a:p>
                  </a:txBody>
                  <a:tcPr/>
                </a:tc>
                <a:tc>
                  <a:txBody>
                    <a:bodyPr/>
                    <a:lstStyle/>
                    <a:p>
                      <a:pPr algn="just">
                        <a:lnSpc>
                          <a:spcPts val="1100"/>
                        </a:lnSpc>
                        <a:spcBef>
                          <a:spcPts val="0"/>
                        </a:spcBef>
                      </a:pPr>
                      <a:r>
                        <a:rPr lang="ja-JP" sz="1000" kern="0">
                          <a:effectLst/>
                        </a:rPr>
                        <a:t>支出</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323,094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334,008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349,401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a:effectLst/>
                        </a:rPr>
                        <a:t>336,993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solidFill>
                            <a:schemeClr val="tx1"/>
                          </a:solidFill>
                          <a:effectLst/>
                        </a:rPr>
                        <a:t>328,904</a:t>
                      </a:r>
                      <a:r>
                        <a:rPr lang="ja-JP" sz="1000" kern="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44356617"/>
                  </a:ext>
                </a:extLst>
              </a:tr>
              <a:tr h="135000">
                <a:tc vMerge="1">
                  <a:txBody>
                    <a:bodyPr/>
                    <a:lstStyle/>
                    <a:p>
                      <a:endParaRPr kumimoji="1" lang="ja-JP" altLang="en-US"/>
                    </a:p>
                  </a:txBody>
                  <a:tcPr/>
                </a:tc>
                <a:tc>
                  <a:txBody>
                    <a:bodyPr/>
                    <a:lstStyle/>
                    <a:p>
                      <a:pPr algn="just">
                        <a:lnSpc>
                          <a:spcPts val="1100"/>
                        </a:lnSpc>
                        <a:spcBef>
                          <a:spcPts val="0"/>
                        </a:spcBef>
                      </a:pPr>
                      <a:r>
                        <a:rPr lang="ja-JP" sz="1000" b="0" kern="0" dirty="0">
                          <a:effectLst/>
                        </a:rPr>
                        <a:t>収支差額 </a:t>
                      </a:r>
                      <a:endParaRPr lang="ja-JP" sz="1000" b="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effectLst/>
                        </a:rPr>
                        <a:t>△</a:t>
                      </a:r>
                      <a:r>
                        <a:rPr lang="en-US" sz="1000" kern="0" dirty="0">
                          <a:effectLst/>
                        </a:rPr>
                        <a:t> 25,516</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a:effectLst/>
                        </a:rPr>
                        <a:t>△</a:t>
                      </a:r>
                      <a:r>
                        <a:rPr lang="en-US" sz="1000" kern="0">
                          <a:effectLst/>
                        </a:rPr>
                        <a:t> 29,632</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dirty="0">
                          <a:effectLst/>
                        </a:rPr>
                        <a:t>△</a:t>
                      </a:r>
                      <a:r>
                        <a:rPr lang="en-US" sz="1000" kern="0" dirty="0">
                          <a:effectLst/>
                        </a:rPr>
                        <a:t> 22,537</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0">
                          <a:effectLst/>
                        </a:rPr>
                        <a:t>△</a:t>
                      </a:r>
                      <a:r>
                        <a:rPr lang="en-US" sz="1000" kern="0">
                          <a:effectLst/>
                        </a:rPr>
                        <a:t> 18,980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marR="5080" algn="r">
                        <a:lnSpc>
                          <a:spcPts val="1100"/>
                        </a:lnSpc>
                        <a:spcBef>
                          <a:spcPts val="0"/>
                        </a:spcBef>
                      </a:pPr>
                      <a:r>
                        <a:rPr lang="ja-JP" sz="1000" kern="0" dirty="0">
                          <a:solidFill>
                            <a:schemeClr val="tx1"/>
                          </a:solidFill>
                          <a:effectLst/>
                        </a:rPr>
                        <a:t>△ </a:t>
                      </a:r>
                      <a:r>
                        <a:rPr lang="en-US" sz="1000" kern="0" dirty="0">
                          <a:solidFill>
                            <a:schemeClr val="tx1"/>
                          </a:solidFill>
                          <a:effectLst/>
                        </a:rPr>
                        <a:t>17,519</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524241652"/>
                  </a:ext>
                </a:extLst>
              </a:tr>
              <a:tr h="135000">
                <a:tc gridSpan="2">
                  <a:txBody>
                    <a:bodyPr/>
                    <a:lstStyle/>
                    <a:p>
                      <a:pPr algn="just">
                        <a:lnSpc>
                          <a:spcPts val="1100"/>
                        </a:lnSpc>
                        <a:spcBef>
                          <a:spcPts val="0"/>
                        </a:spcBef>
                      </a:pPr>
                      <a:r>
                        <a:rPr lang="ja-JP" sz="1000" kern="0" dirty="0">
                          <a:effectLst/>
                        </a:rPr>
                        <a:t>計画との差額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r">
                        <a:lnSpc>
                          <a:spcPts val="1100"/>
                        </a:lnSpc>
                        <a:spcBef>
                          <a:spcPts val="0"/>
                        </a:spcBef>
                      </a:pPr>
                      <a:r>
                        <a:rPr lang="en-US" sz="1000" kern="0" dirty="0">
                          <a:effectLst/>
                        </a:rPr>
                        <a:t>31,387</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16,381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17,676</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effectLst/>
                        </a:rPr>
                        <a:t>24,433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0" dirty="0">
                          <a:solidFill>
                            <a:schemeClr val="tx1"/>
                          </a:solidFill>
                          <a:effectLst/>
                        </a:rPr>
                        <a:t>15,894</a:t>
                      </a:r>
                      <a:r>
                        <a:rPr lang="ja-JP" sz="1000" kern="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73066019"/>
                  </a:ext>
                </a:extLst>
              </a:tr>
            </a:tbl>
          </a:graphicData>
        </a:graphic>
      </p:graphicFrame>
      <p:graphicFrame>
        <p:nvGraphicFramePr>
          <p:cNvPr id="3" name="表 2">
            <a:extLst>
              <a:ext uri="{FF2B5EF4-FFF2-40B4-BE49-F238E27FC236}">
                <a16:creationId xmlns:a16="http://schemas.microsoft.com/office/drawing/2014/main" id="{CC9A7051-420D-4692-866B-C9B43790323C}"/>
              </a:ext>
            </a:extLst>
          </p:cNvPr>
          <p:cNvGraphicFramePr>
            <a:graphicFrameLocks noGrp="1"/>
          </p:cNvGraphicFramePr>
          <p:nvPr>
            <p:extLst>
              <p:ext uri="{D42A27DB-BD31-4B8C-83A1-F6EECF244321}">
                <p14:modId xmlns:p14="http://schemas.microsoft.com/office/powerpoint/2010/main" val="2350422495"/>
              </p:ext>
            </p:extLst>
          </p:nvPr>
        </p:nvGraphicFramePr>
        <p:xfrm>
          <a:off x="1595400" y="3736570"/>
          <a:ext cx="7133216" cy="1117600"/>
        </p:xfrm>
        <a:graphic>
          <a:graphicData uri="http://schemas.openxmlformats.org/drawingml/2006/table">
            <a:tbl>
              <a:tblPr firstRow="1" firstCol="1" bandRow="1">
                <a:tableStyleId>{5C22544A-7EE6-4342-B048-85BDC9FD1C3A}</a:tableStyleId>
              </a:tblPr>
              <a:tblGrid>
                <a:gridCol w="875024">
                  <a:extLst>
                    <a:ext uri="{9D8B030D-6E8A-4147-A177-3AD203B41FA5}">
                      <a16:colId xmlns:a16="http://schemas.microsoft.com/office/drawing/2014/main" val="3946767207"/>
                    </a:ext>
                  </a:extLst>
                </a:gridCol>
                <a:gridCol w="1162008">
                  <a:extLst>
                    <a:ext uri="{9D8B030D-6E8A-4147-A177-3AD203B41FA5}">
                      <a16:colId xmlns:a16="http://schemas.microsoft.com/office/drawing/2014/main" val="3505071947"/>
                    </a:ext>
                  </a:extLst>
                </a:gridCol>
                <a:gridCol w="1018916">
                  <a:extLst>
                    <a:ext uri="{9D8B030D-6E8A-4147-A177-3AD203B41FA5}">
                      <a16:colId xmlns:a16="http://schemas.microsoft.com/office/drawing/2014/main" val="4055241618"/>
                    </a:ext>
                  </a:extLst>
                </a:gridCol>
                <a:gridCol w="1018916">
                  <a:extLst>
                    <a:ext uri="{9D8B030D-6E8A-4147-A177-3AD203B41FA5}">
                      <a16:colId xmlns:a16="http://schemas.microsoft.com/office/drawing/2014/main" val="4002614769"/>
                    </a:ext>
                  </a:extLst>
                </a:gridCol>
                <a:gridCol w="1018916">
                  <a:extLst>
                    <a:ext uri="{9D8B030D-6E8A-4147-A177-3AD203B41FA5}">
                      <a16:colId xmlns:a16="http://schemas.microsoft.com/office/drawing/2014/main" val="3917835725"/>
                    </a:ext>
                  </a:extLst>
                </a:gridCol>
                <a:gridCol w="1019718">
                  <a:extLst>
                    <a:ext uri="{9D8B030D-6E8A-4147-A177-3AD203B41FA5}">
                      <a16:colId xmlns:a16="http://schemas.microsoft.com/office/drawing/2014/main" val="1605351045"/>
                    </a:ext>
                  </a:extLst>
                </a:gridCol>
                <a:gridCol w="1019718">
                  <a:extLst>
                    <a:ext uri="{9D8B030D-6E8A-4147-A177-3AD203B41FA5}">
                      <a16:colId xmlns:a16="http://schemas.microsoft.com/office/drawing/2014/main" val="2029661077"/>
                    </a:ext>
                  </a:extLst>
                </a:gridCol>
              </a:tblGrid>
              <a:tr h="135000">
                <a:tc gridSpan="2">
                  <a:txBody>
                    <a:bodyPr/>
                    <a:lstStyle/>
                    <a:p>
                      <a:pPr algn="just">
                        <a:lnSpc>
                          <a:spcPts val="1100"/>
                        </a:lnSpc>
                        <a:spcBef>
                          <a:spcPts val="0"/>
                        </a:spcBef>
                      </a:pPr>
                      <a:r>
                        <a:rPr lang="en-US" sz="1000" kern="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lnSpc>
                          <a:spcPts val="1100"/>
                        </a:lnSpc>
                        <a:spcBef>
                          <a:spcPts val="0"/>
                        </a:spcBef>
                      </a:pPr>
                      <a:r>
                        <a:rPr lang="en-US" sz="1000" kern="0" dirty="0">
                          <a:effectLst/>
                        </a:rPr>
                        <a:t>H28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a:effectLst/>
                        </a:rPr>
                        <a:t>H29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a:effectLst/>
                        </a:rPr>
                        <a:t>H30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effectLst/>
                        </a:rPr>
                        <a:t>R1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solidFill>
                            <a:schemeClr val="bg1"/>
                          </a:solidFill>
                          <a:effectLst/>
                        </a:rPr>
                        <a:t>R2</a:t>
                      </a:r>
                      <a:endParaRPr lang="ja-JP" sz="10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8761904"/>
                  </a:ext>
                </a:extLst>
              </a:tr>
              <a:tr h="135000">
                <a:tc rowSpan="3">
                  <a:txBody>
                    <a:bodyPr/>
                    <a:lstStyle/>
                    <a:p>
                      <a:pPr algn="ctr">
                        <a:lnSpc>
                          <a:spcPts val="1100"/>
                        </a:lnSpc>
                        <a:spcBef>
                          <a:spcPts val="0"/>
                        </a:spcBef>
                      </a:pPr>
                      <a:r>
                        <a:rPr lang="ja-JP" sz="1000" kern="0" dirty="0">
                          <a:effectLst/>
                        </a:rPr>
                        <a:t>計画</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dirty="0">
                          <a:effectLst/>
                        </a:rPr>
                        <a:t>45,492</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45,332</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29,817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21,157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solidFill>
                            <a:schemeClr val="tx1"/>
                          </a:solidFill>
                          <a:effectLst/>
                        </a:rPr>
                        <a:t>20,997</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013241639"/>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支出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dirty="0">
                          <a:effectLst/>
                        </a:rPr>
                        <a:t>34,901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34,451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19,619</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12,455</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solidFill>
                            <a:schemeClr val="tx1"/>
                          </a:solidFill>
                          <a:effectLst/>
                        </a:rPr>
                        <a:t>12,455</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437190722"/>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収支差額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dirty="0">
                          <a:effectLst/>
                        </a:rPr>
                        <a:t>10,591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10,881</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10,198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8,702</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solidFill>
                            <a:schemeClr val="tx1"/>
                          </a:solidFill>
                          <a:effectLst/>
                        </a:rPr>
                        <a:t>8,542</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32176169"/>
                  </a:ext>
                </a:extLst>
              </a:tr>
              <a:tr h="135000">
                <a:tc rowSpan="3">
                  <a:txBody>
                    <a:bodyPr/>
                    <a:lstStyle/>
                    <a:p>
                      <a:pPr algn="ctr">
                        <a:lnSpc>
                          <a:spcPts val="1100"/>
                        </a:lnSpc>
                        <a:spcBef>
                          <a:spcPts val="0"/>
                        </a:spcBef>
                      </a:pPr>
                      <a:r>
                        <a:rPr lang="ja-JP" sz="1000" kern="0" dirty="0">
                          <a:effectLst/>
                        </a:rPr>
                        <a:t>実績</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a:effectLst/>
                        </a:rPr>
                        <a:t>収入</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47,451</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51,660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44,934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74,548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altLang="ja-JP" sz="1000" kern="100" dirty="0">
                          <a:solidFill>
                            <a:schemeClr val="tx1"/>
                          </a:solidFill>
                          <a:effectLst/>
                        </a:rPr>
                        <a:t>65</a:t>
                      </a:r>
                      <a:r>
                        <a:rPr lang="en-US" sz="1000" kern="100" dirty="0">
                          <a:solidFill>
                            <a:schemeClr val="tx1"/>
                          </a:solidFill>
                          <a:effectLst/>
                        </a:rPr>
                        <a:t>,</a:t>
                      </a:r>
                      <a:r>
                        <a:rPr lang="en-US" altLang="ja-JP" sz="1000" kern="100" dirty="0">
                          <a:solidFill>
                            <a:schemeClr val="tx1"/>
                          </a:solidFill>
                          <a:effectLst/>
                        </a:rPr>
                        <a:t>832</a:t>
                      </a:r>
                      <a:r>
                        <a:rPr lang="ja-JP" sz="1000" kern="10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750185344"/>
                  </a:ext>
                </a:extLst>
              </a:tr>
              <a:tr h="135000">
                <a:tc vMerge="1">
                  <a:txBody>
                    <a:bodyPr/>
                    <a:lstStyle/>
                    <a:p>
                      <a:endParaRPr kumimoji="1" lang="ja-JP" altLang="en-US"/>
                    </a:p>
                  </a:txBody>
                  <a:tcPr/>
                </a:tc>
                <a:tc>
                  <a:txBody>
                    <a:bodyPr/>
                    <a:lstStyle/>
                    <a:p>
                      <a:pPr algn="just">
                        <a:lnSpc>
                          <a:spcPts val="1100"/>
                        </a:lnSpc>
                        <a:spcBef>
                          <a:spcPts val="0"/>
                        </a:spcBef>
                      </a:pPr>
                      <a:r>
                        <a:rPr lang="ja-JP" sz="1000" kern="0" dirty="0">
                          <a:effectLst/>
                        </a:rPr>
                        <a:t>支出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34,174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35,586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30,935</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60,122</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solidFill>
                            <a:schemeClr val="tx1"/>
                          </a:solidFill>
                          <a:effectLst/>
                        </a:rPr>
                        <a:t>52,624</a:t>
                      </a:r>
                      <a:r>
                        <a:rPr lang="ja-JP" sz="1000" kern="10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989627799"/>
                  </a:ext>
                </a:extLst>
              </a:tr>
              <a:tr h="135000">
                <a:tc vMerge="1">
                  <a:txBody>
                    <a:bodyPr/>
                    <a:lstStyle/>
                    <a:p>
                      <a:endParaRPr kumimoji="1" lang="ja-JP" altLang="en-US"/>
                    </a:p>
                  </a:txBody>
                  <a:tcPr/>
                </a:tc>
                <a:tc>
                  <a:txBody>
                    <a:bodyPr/>
                    <a:lstStyle/>
                    <a:p>
                      <a:pPr algn="just">
                        <a:lnSpc>
                          <a:spcPts val="1100"/>
                        </a:lnSpc>
                        <a:spcBef>
                          <a:spcPts val="0"/>
                        </a:spcBef>
                      </a:pPr>
                      <a:r>
                        <a:rPr lang="ja-JP" sz="1000" kern="0">
                          <a:effectLst/>
                        </a:rPr>
                        <a:t>収支差額</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13,277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16,074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13,999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14,426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solidFill>
                            <a:schemeClr val="tx1"/>
                          </a:solidFill>
                          <a:effectLst/>
                        </a:rPr>
                        <a:t>13,</a:t>
                      </a:r>
                      <a:r>
                        <a:rPr lang="en-US" altLang="ja-JP" sz="1000" kern="100" dirty="0">
                          <a:solidFill>
                            <a:schemeClr val="tx1"/>
                          </a:solidFill>
                          <a:effectLst/>
                        </a:rPr>
                        <a:t>208</a:t>
                      </a:r>
                      <a:r>
                        <a:rPr lang="ja-JP" sz="1000" kern="10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115825123"/>
                  </a:ext>
                </a:extLst>
              </a:tr>
              <a:tr h="135000">
                <a:tc gridSpan="2">
                  <a:txBody>
                    <a:bodyPr/>
                    <a:lstStyle/>
                    <a:p>
                      <a:pPr algn="just">
                        <a:lnSpc>
                          <a:spcPts val="1100"/>
                        </a:lnSpc>
                        <a:spcBef>
                          <a:spcPts val="0"/>
                        </a:spcBef>
                      </a:pPr>
                      <a:r>
                        <a:rPr lang="ja-JP" sz="1000" kern="0" dirty="0">
                          <a:effectLst/>
                        </a:rPr>
                        <a:t>計画との差額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r">
                        <a:lnSpc>
                          <a:spcPts val="1100"/>
                        </a:lnSpc>
                        <a:spcBef>
                          <a:spcPts val="0"/>
                        </a:spcBef>
                      </a:pPr>
                      <a:r>
                        <a:rPr lang="en-US" sz="1000" kern="100" dirty="0">
                          <a:effectLst/>
                        </a:rPr>
                        <a:t>2,686</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5,193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3,801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5,724</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0" dirty="0">
                          <a:solidFill>
                            <a:schemeClr val="tx1"/>
                          </a:solidFill>
                          <a:effectLst/>
                        </a:rPr>
                        <a:t>4,</a:t>
                      </a:r>
                      <a:r>
                        <a:rPr lang="en-US" altLang="ja-JP" sz="1000" kern="0" dirty="0">
                          <a:solidFill>
                            <a:schemeClr val="tx1"/>
                          </a:solidFill>
                          <a:effectLst/>
                        </a:rPr>
                        <a:t>666</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251723739"/>
                  </a:ext>
                </a:extLst>
              </a:tr>
            </a:tbl>
          </a:graphicData>
        </a:graphic>
      </p:graphicFrame>
      <p:graphicFrame>
        <p:nvGraphicFramePr>
          <p:cNvPr id="5" name="表 4">
            <a:extLst>
              <a:ext uri="{FF2B5EF4-FFF2-40B4-BE49-F238E27FC236}">
                <a16:creationId xmlns:a16="http://schemas.microsoft.com/office/drawing/2014/main" id="{79BFEDA8-3200-4C76-AA3B-EE49BC683D90}"/>
              </a:ext>
            </a:extLst>
          </p:cNvPr>
          <p:cNvGraphicFramePr>
            <a:graphicFrameLocks noGrp="1"/>
          </p:cNvGraphicFramePr>
          <p:nvPr>
            <p:extLst>
              <p:ext uri="{D42A27DB-BD31-4B8C-83A1-F6EECF244321}">
                <p14:modId xmlns:p14="http://schemas.microsoft.com/office/powerpoint/2010/main" val="350941975"/>
              </p:ext>
            </p:extLst>
          </p:nvPr>
        </p:nvGraphicFramePr>
        <p:xfrm>
          <a:off x="1595400" y="5074504"/>
          <a:ext cx="7131598" cy="1117600"/>
        </p:xfrm>
        <a:graphic>
          <a:graphicData uri="http://schemas.openxmlformats.org/drawingml/2006/table">
            <a:tbl>
              <a:tblPr firstRow="1" firstCol="1" bandRow="1">
                <a:tableStyleId>{5C22544A-7EE6-4342-B048-85BDC9FD1C3A}</a:tableStyleId>
              </a:tblPr>
              <a:tblGrid>
                <a:gridCol w="864858">
                  <a:extLst>
                    <a:ext uri="{9D8B030D-6E8A-4147-A177-3AD203B41FA5}">
                      <a16:colId xmlns:a16="http://schemas.microsoft.com/office/drawing/2014/main" val="1642422525"/>
                    </a:ext>
                  </a:extLst>
                </a:gridCol>
                <a:gridCol w="1185305">
                  <a:extLst>
                    <a:ext uri="{9D8B030D-6E8A-4147-A177-3AD203B41FA5}">
                      <a16:colId xmlns:a16="http://schemas.microsoft.com/office/drawing/2014/main" val="1396330450"/>
                    </a:ext>
                  </a:extLst>
                </a:gridCol>
                <a:gridCol w="1016287">
                  <a:extLst>
                    <a:ext uri="{9D8B030D-6E8A-4147-A177-3AD203B41FA5}">
                      <a16:colId xmlns:a16="http://schemas.microsoft.com/office/drawing/2014/main" val="3669599300"/>
                    </a:ext>
                  </a:extLst>
                </a:gridCol>
                <a:gridCol w="1016287">
                  <a:extLst>
                    <a:ext uri="{9D8B030D-6E8A-4147-A177-3AD203B41FA5}">
                      <a16:colId xmlns:a16="http://schemas.microsoft.com/office/drawing/2014/main" val="2616567392"/>
                    </a:ext>
                  </a:extLst>
                </a:gridCol>
                <a:gridCol w="1016287">
                  <a:extLst>
                    <a:ext uri="{9D8B030D-6E8A-4147-A177-3AD203B41FA5}">
                      <a16:colId xmlns:a16="http://schemas.microsoft.com/office/drawing/2014/main" val="985794325"/>
                    </a:ext>
                  </a:extLst>
                </a:gridCol>
                <a:gridCol w="1016287">
                  <a:extLst>
                    <a:ext uri="{9D8B030D-6E8A-4147-A177-3AD203B41FA5}">
                      <a16:colId xmlns:a16="http://schemas.microsoft.com/office/drawing/2014/main" val="2012452251"/>
                    </a:ext>
                  </a:extLst>
                </a:gridCol>
                <a:gridCol w="1016287">
                  <a:extLst>
                    <a:ext uri="{9D8B030D-6E8A-4147-A177-3AD203B41FA5}">
                      <a16:colId xmlns:a16="http://schemas.microsoft.com/office/drawing/2014/main" val="934885614"/>
                    </a:ext>
                  </a:extLst>
                </a:gridCol>
              </a:tblGrid>
              <a:tr h="48897">
                <a:tc gridSpan="2">
                  <a:txBody>
                    <a:bodyPr/>
                    <a:lstStyle/>
                    <a:p>
                      <a:pPr algn="just">
                        <a:lnSpc>
                          <a:spcPts val="1100"/>
                        </a:lnSpc>
                        <a:spcBef>
                          <a:spcPts val="0"/>
                        </a:spcBef>
                      </a:pPr>
                      <a:r>
                        <a:rPr lang="en-US" sz="1000" kern="0" dirty="0">
                          <a:effectLst/>
                        </a:rPr>
                        <a:t> </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ctr">
                        <a:lnSpc>
                          <a:spcPts val="1100"/>
                        </a:lnSpc>
                        <a:spcBef>
                          <a:spcPts val="0"/>
                        </a:spcBef>
                      </a:pPr>
                      <a:r>
                        <a:rPr lang="en-US" sz="1000" kern="0" dirty="0">
                          <a:effectLst/>
                        </a:rPr>
                        <a:t>H28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effectLst/>
                        </a:rPr>
                        <a:t>H29</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effectLst/>
                        </a:rPr>
                        <a:t>H30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altLang="ja-JP" sz="1000" kern="0" dirty="0">
                          <a:effectLst/>
                        </a:rPr>
                        <a:t>R</a:t>
                      </a:r>
                      <a:r>
                        <a:rPr lang="en-US" sz="1000" kern="0" dirty="0">
                          <a:effectLst/>
                        </a:rPr>
                        <a:t>1</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100"/>
                        </a:lnSpc>
                        <a:spcBef>
                          <a:spcPts val="0"/>
                        </a:spcBef>
                      </a:pPr>
                      <a:r>
                        <a:rPr lang="en-US" sz="1000" kern="0" dirty="0">
                          <a:solidFill>
                            <a:schemeClr val="bg1"/>
                          </a:solidFill>
                          <a:effectLst/>
                        </a:rPr>
                        <a:t>R2</a:t>
                      </a:r>
                      <a:endParaRPr lang="ja-JP" sz="10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1021963"/>
                  </a:ext>
                </a:extLst>
              </a:tr>
              <a:tr h="139500">
                <a:tc rowSpan="3">
                  <a:txBody>
                    <a:bodyPr/>
                    <a:lstStyle/>
                    <a:p>
                      <a:pPr algn="ctr">
                        <a:lnSpc>
                          <a:spcPts val="1100"/>
                        </a:lnSpc>
                        <a:spcBef>
                          <a:spcPts val="0"/>
                        </a:spcBef>
                      </a:pPr>
                      <a:r>
                        <a:rPr lang="ja-JP" sz="1000" kern="0" dirty="0">
                          <a:effectLst/>
                        </a:rPr>
                        <a:t>計画</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dirty="0">
                          <a:effectLst/>
                        </a:rPr>
                        <a:t>327,858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329,038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313,523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304,863</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solidFill>
                            <a:schemeClr val="tx1"/>
                          </a:solidFill>
                          <a:effectLst/>
                        </a:rPr>
                        <a:t>304,703</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17522997"/>
                  </a:ext>
                </a:extLst>
              </a:tr>
              <a:tr h="139500">
                <a:tc vMerge="1">
                  <a:txBody>
                    <a:bodyPr/>
                    <a:lstStyle/>
                    <a:p>
                      <a:endParaRPr kumimoji="1" lang="ja-JP" altLang="en-US"/>
                    </a:p>
                  </a:txBody>
                  <a:tcPr/>
                </a:tc>
                <a:tc>
                  <a:txBody>
                    <a:bodyPr/>
                    <a:lstStyle/>
                    <a:p>
                      <a:pPr algn="just">
                        <a:lnSpc>
                          <a:spcPts val="1100"/>
                        </a:lnSpc>
                        <a:spcBef>
                          <a:spcPts val="0"/>
                        </a:spcBef>
                      </a:pPr>
                      <a:r>
                        <a:rPr lang="ja-JP" sz="1000" kern="0" dirty="0">
                          <a:effectLst/>
                        </a:rPr>
                        <a:t>支出</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374,170</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364,170</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343,538</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339,574</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solidFill>
                            <a:schemeClr val="tx1"/>
                          </a:solidFill>
                          <a:effectLst/>
                        </a:rPr>
                        <a:t>329,574</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787203159"/>
                  </a:ext>
                </a:extLst>
              </a:tr>
              <a:tr h="139500">
                <a:tc vMerge="1">
                  <a:txBody>
                    <a:bodyPr/>
                    <a:lstStyle/>
                    <a:p>
                      <a:endParaRPr kumimoji="1" lang="ja-JP" altLang="en-US"/>
                    </a:p>
                  </a:txBody>
                  <a:tcPr/>
                </a:tc>
                <a:tc>
                  <a:txBody>
                    <a:bodyPr/>
                    <a:lstStyle/>
                    <a:p>
                      <a:pPr algn="just">
                        <a:lnSpc>
                          <a:spcPts val="1100"/>
                        </a:lnSpc>
                        <a:spcBef>
                          <a:spcPts val="0"/>
                        </a:spcBef>
                      </a:pPr>
                      <a:r>
                        <a:rPr lang="ja-JP" sz="1000" kern="0" dirty="0">
                          <a:effectLst/>
                        </a:rPr>
                        <a:t>収支差額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100" dirty="0">
                          <a:effectLst/>
                        </a:rPr>
                        <a:t>△</a:t>
                      </a:r>
                      <a:r>
                        <a:rPr lang="en-US" sz="1000" kern="100" dirty="0">
                          <a:effectLst/>
                        </a:rPr>
                        <a:t> 46,312</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35,132</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30,015</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34,711</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dirty="0">
                          <a:solidFill>
                            <a:schemeClr val="tx1"/>
                          </a:solidFill>
                          <a:effectLst/>
                        </a:rPr>
                        <a:t>△</a:t>
                      </a:r>
                      <a:r>
                        <a:rPr lang="en-US" sz="1000" kern="100" dirty="0">
                          <a:solidFill>
                            <a:schemeClr val="tx1"/>
                          </a:solidFill>
                          <a:effectLst/>
                        </a:rPr>
                        <a:t> 24,871</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707276826"/>
                  </a:ext>
                </a:extLst>
              </a:tr>
              <a:tr h="139500">
                <a:tc rowSpan="3">
                  <a:txBody>
                    <a:bodyPr/>
                    <a:lstStyle/>
                    <a:p>
                      <a:pPr algn="ctr">
                        <a:lnSpc>
                          <a:spcPts val="1100"/>
                        </a:lnSpc>
                        <a:spcBef>
                          <a:spcPts val="0"/>
                        </a:spcBef>
                      </a:pPr>
                      <a:r>
                        <a:rPr lang="ja-JP" sz="1000" kern="0" dirty="0">
                          <a:effectLst/>
                        </a:rPr>
                        <a:t>実績</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lnSpc>
                          <a:spcPts val="1100"/>
                        </a:lnSpc>
                        <a:spcBef>
                          <a:spcPts val="0"/>
                        </a:spcBef>
                      </a:pPr>
                      <a:r>
                        <a:rPr lang="ja-JP" sz="1000" kern="0" dirty="0">
                          <a:effectLst/>
                        </a:rPr>
                        <a:t>収入</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345,029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356,036</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371,798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392,561</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solidFill>
                            <a:schemeClr val="tx1"/>
                          </a:solidFill>
                          <a:effectLst/>
                        </a:rPr>
                        <a:t>37</a:t>
                      </a:r>
                      <a:r>
                        <a:rPr lang="en-US" altLang="ja-JP" sz="1000" kern="100" dirty="0">
                          <a:solidFill>
                            <a:schemeClr val="tx1"/>
                          </a:solidFill>
                          <a:effectLst/>
                        </a:rPr>
                        <a:t>7</a:t>
                      </a:r>
                      <a:r>
                        <a:rPr lang="en-US" sz="1000" kern="100" dirty="0">
                          <a:solidFill>
                            <a:schemeClr val="tx1"/>
                          </a:solidFill>
                          <a:effectLst/>
                        </a:rPr>
                        <a:t>,218</a:t>
                      </a:r>
                      <a:r>
                        <a:rPr lang="ja-JP" sz="1000" kern="10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3057648586"/>
                  </a:ext>
                </a:extLst>
              </a:tr>
              <a:tr h="139500">
                <a:tc vMerge="1">
                  <a:txBody>
                    <a:bodyPr/>
                    <a:lstStyle/>
                    <a:p>
                      <a:endParaRPr kumimoji="1" lang="ja-JP" altLang="en-US"/>
                    </a:p>
                  </a:txBody>
                  <a:tcPr/>
                </a:tc>
                <a:tc>
                  <a:txBody>
                    <a:bodyPr/>
                    <a:lstStyle/>
                    <a:p>
                      <a:pPr algn="just">
                        <a:lnSpc>
                          <a:spcPts val="1100"/>
                        </a:lnSpc>
                        <a:spcBef>
                          <a:spcPts val="0"/>
                        </a:spcBef>
                      </a:pPr>
                      <a:r>
                        <a:rPr lang="ja-JP" sz="1000" kern="0">
                          <a:effectLst/>
                        </a:rPr>
                        <a:t>支出</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en-US" sz="1000" kern="100">
                          <a:effectLst/>
                        </a:rPr>
                        <a:t>357,268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369,594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380,337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dirty="0">
                          <a:effectLst/>
                        </a:rPr>
                        <a:t>397,115</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altLang="ja-JP" sz="1000" kern="100" dirty="0">
                          <a:solidFill>
                            <a:schemeClr val="tx1"/>
                          </a:solidFill>
                          <a:effectLst/>
                        </a:rPr>
                        <a:t>381</a:t>
                      </a:r>
                      <a:r>
                        <a:rPr lang="en-US" sz="1000" kern="100" dirty="0">
                          <a:solidFill>
                            <a:schemeClr val="tx1"/>
                          </a:solidFill>
                          <a:effectLst/>
                        </a:rPr>
                        <a:t>,528</a:t>
                      </a:r>
                      <a:r>
                        <a:rPr lang="ja-JP" sz="1000" kern="10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702341968"/>
                  </a:ext>
                </a:extLst>
              </a:tr>
              <a:tr h="139500">
                <a:tc vMerge="1">
                  <a:txBody>
                    <a:bodyPr/>
                    <a:lstStyle/>
                    <a:p>
                      <a:endParaRPr kumimoji="1" lang="ja-JP" altLang="en-US"/>
                    </a:p>
                  </a:txBody>
                  <a:tcPr/>
                </a:tc>
                <a:tc>
                  <a:txBody>
                    <a:bodyPr/>
                    <a:lstStyle/>
                    <a:p>
                      <a:pPr algn="just">
                        <a:lnSpc>
                          <a:spcPts val="1100"/>
                        </a:lnSpc>
                        <a:spcBef>
                          <a:spcPts val="0"/>
                        </a:spcBef>
                      </a:pPr>
                      <a:r>
                        <a:rPr lang="ja-JP" sz="1000" kern="0">
                          <a:effectLst/>
                        </a:rPr>
                        <a:t>収支差額</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lnSpc>
                          <a:spcPts val="1100"/>
                        </a:lnSpc>
                        <a:spcBef>
                          <a:spcPts val="0"/>
                        </a:spcBef>
                      </a:pPr>
                      <a:r>
                        <a:rPr lang="ja-JP" sz="1000" kern="100">
                          <a:effectLst/>
                        </a:rPr>
                        <a:t>△</a:t>
                      </a:r>
                      <a:r>
                        <a:rPr lang="en-US" sz="1000" kern="100">
                          <a:effectLst/>
                        </a:rPr>
                        <a:t> 12,239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13,558</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a:effectLst/>
                        </a:rPr>
                        <a:t>△</a:t>
                      </a:r>
                      <a:r>
                        <a:rPr lang="en-US" sz="1000" kern="100">
                          <a:effectLst/>
                        </a:rPr>
                        <a:t> 8,539</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dirty="0">
                          <a:effectLst/>
                        </a:rPr>
                        <a:t>△</a:t>
                      </a:r>
                      <a:r>
                        <a:rPr lang="en-US" sz="1000" kern="100" dirty="0">
                          <a:effectLst/>
                        </a:rPr>
                        <a:t> 4,554</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ja-JP" sz="1000" kern="100" dirty="0">
                          <a:solidFill>
                            <a:schemeClr val="tx1"/>
                          </a:solidFill>
                          <a:effectLst/>
                        </a:rPr>
                        <a:t>△</a:t>
                      </a:r>
                      <a:r>
                        <a:rPr lang="en-US" altLang="ja-JP" sz="1000" kern="100" dirty="0">
                          <a:solidFill>
                            <a:schemeClr val="tx1"/>
                          </a:solidFill>
                          <a:effectLst/>
                        </a:rPr>
                        <a:t> 4</a:t>
                      </a:r>
                      <a:r>
                        <a:rPr lang="en-US" sz="1000" kern="100" dirty="0">
                          <a:solidFill>
                            <a:schemeClr val="tx1"/>
                          </a:solidFill>
                          <a:effectLst/>
                        </a:rPr>
                        <a:t>,310</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564800044"/>
                  </a:ext>
                </a:extLst>
              </a:tr>
              <a:tr h="139500">
                <a:tc gridSpan="2">
                  <a:txBody>
                    <a:bodyPr/>
                    <a:lstStyle/>
                    <a:p>
                      <a:pPr algn="just">
                        <a:lnSpc>
                          <a:spcPts val="1100"/>
                        </a:lnSpc>
                        <a:spcBef>
                          <a:spcPts val="0"/>
                        </a:spcBef>
                      </a:pPr>
                      <a:r>
                        <a:rPr lang="ja-JP" sz="1000" kern="0" dirty="0">
                          <a:effectLst/>
                        </a:rPr>
                        <a:t>計画との差額</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c>
                  <a:txBody>
                    <a:bodyPr/>
                    <a:lstStyle/>
                    <a:p>
                      <a:pPr algn="r">
                        <a:lnSpc>
                          <a:spcPts val="1100"/>
                        </a:lnSpc>
                        <a:spcBef>
                          <a:spcPts val="0"/>
                        </a:spcBef>
                      </a:pPr>
                      <a:r>
                        <a:rPr lang="en-US" sz="1000" kern="100">
                          <a:effectLst/>
                        </a:rPr>
                        <a:t>34,073</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21,574</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21,477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100">
                          <a:effectLst/>
                        </a:rPr>
                        <a:t>30,157</a:t>
                      </a:r>
                      <a:endParaRPr lang="ja-JP" sz="1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r">
                        <a:lnSpc>
                          <a:spcPts val="1100"/>
                        </a:lnSpc>
                        <a:spcBef>
                          <a:spcPts val="0"/>
                        </a:spcBef>
                      </a:pPr>
                      <a:r>
                        <a:rPr lang="en-US" sz="1000" kern="0" dirty="0">
                          <a:solidFill>
                            <a:schemeClr val="tx1"/>
                          </a:solidFill>
                          <a:effectLst/>
                        </a:rPr>
                        <a:t>20,561</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523558643"/>
                  </a:ext>
                </a:extLst>
              </a:tr>
            </a:tbl>
          </a:graphicData>
        </a:graphic>
      </p:graphicFrame>
      <p:sp>
        <p:nvSpPr>
          <p:cNvPr id="9" name="スライド番号プレースホルダー 8">
            <a:extLst>
              <a:ext uri="{FF2B5EF4-FFF2-40B4-BE49-F238E27FC236}">
                <a16:creationId xmlns:a16="http://schemas.microsoft.com/office/drawing/2014/main" id="{C07CBFCF-F4EB-4702-811A-3CF889585E41}"/>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13</a:t>
            </a:fld>
            <a:endParaRPr kumimoji="1" lang="ja-JP" altLang="en-US" sz="1600" dirty="0"/>
          </a:p>
        </p:txBody>
      </p:sp>
      <p:sp>
        <p:nvSpPr>
          <p:cNvPr id="12" name="角丸四角形 2">
            <a:extLst>
              <a:ext uri="{FF2B5EF4-FFF2-40B4-BE49-F238E27FC236}">
                <a16:creationId xmlns:a16="http://schemas.microsoft.com/office/drawing/2014/main" id="{B8F252A6-8303-472F-9FF3-7AC925EEC73F}"/>
              </a:ext>
            </a:extLst>
          </p:cNvPr>
          <p:cNvSpPr txBox="1">
            <a:spLocks/>
          </p:cNvSpPr>
          <p:nvPr/>
        </p:nvSpPr>
        <p:spPr>
          <a:xfrm>
            <a:off x="1247189" y="815865"/>
            <a:ext cx="7740000" cy="1137895"/>
          </a:xfrm>
          <a:prstGeom prst="roundRect">
            <a:avLst>
              <a:gd name="adj" fmla="val 12307"/>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14</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年度以降も公社が存続し、現在の規模での事業展開を継続していくためには、令和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14</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年度までに単年度収支を</a:t>
            </a:r>
            <a:r>
              <a:rPr lang="en-US" altLang="ja-JP"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０に均衡させ、正味財産を</a:t>
            </a:r>
            <a:r>
              <a:rPr lang="en-US" altLang="ja-JP" sz="1100" dirty="0">
                <a:solidFill>
                  <a:schemeClr val="tx1"/>
                </a:solidFill>
                <a:latin typeface="HG丸ｺﾞｼｯｸM-PRO" panose="020F0600000000000000" pitchFamily="50" charset="-128"/>
                <a:ea typeface="HG丸ｺﾞｼｯｸM-PRO" panose="020F0600000000000000" pitchFamily="50" charset="-128"/>
              </a:rPr>
              <a:t>1</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年分の事業費相当額約</a:t>
            </a:r>
            <a:r>
              <a:rPr lang="en-US" altLang="ja-JP" sz="1100" dirty="0">
                <a:solidFill>
                  <a:schemeClr val="tx1"/>
                </a:solidFill>
                <a:latin typeface="HG丸ｺﾞｼｯｸM-PRO" panose="020F0600000000000000" pitchFamily="50" charset="-128"/>
                <a:ea typeface="HG丸ｺﾞｼｯｸM-PRO" panose="020F0600000000000000" pitchFamily="50" charset="-128"/>
              </a:rPr>
              <a:t>5</a:t>
            </a:r>
            <a:r>
              <a:rPr lang="ja-JP" altLang="en-US" sz="1100" dirty="0">
                <a:solidFill>
                  <a:schemeClr val="tx1"/>
                </a:solidFill>
                <a:latin typeface="HG丸ｺﾞｼｯｸM-PRO" panose="020F0600000000000000" pitchFamily="50" charset="-128"/>
                <a:ea typeface="HG丸ｺﾞｼｯｸM-PRO" panose="020F0600000000000000" pitchFamily="50" charset="-128"/>
              </a:rPr>
              <a:t>億円を保有することが必要であり、そのため以下の対応が必要。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・令和</a:t>
            </a:r>
            <a:r>
              <a:rPr lang="en-US" altLang="ja-JP" sz="1100" dirty="0">
                <a:solidFill>
                  <a:prstClr val="black"/>
                </a:solidFill>
                <a:latin typeface="HG丸ｺﾞｼｯｸM-PRO" panose="020F0600000000000000" pitchFamily="50" charset="-128"/>
                <a:ea typeface="HG丸ｺﾞｼｯｸM-PRO" panose="020F0600000000000000" pitchFamily="50" charset="-128"/>
              </a:rPr>
              <a:t>2</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年度に単年度収支を△</a:t>
            </a:r>
            <a:r>
              <a:rPr lang="en-US" altLang="ja-JP" sz="1100" dirty="0">
                <a:solidFill>
                  <a:prstClr val="black"/>
                </a:solidFill>
                <a:latin typeface="HG丸ｺﾞｼｯｸM-PRO" panose="020F0600000000000000" pitchFamily="50" charset="-128"/>
                <a:ea typeface="HG丸ｺﾞｼｯｸM-PRO" panose="020F0600000000000000" pitchFamily="50" charset="-128"/>
              </a:rPr>
              <a:t>2,500</a:t>
            </a:r>
            <a:r>
              <a:rPr lang="ja-JP" altLang="en-US" sz="1100" dirty="0">
                <a:solidFill>
                  <a:prstClr val="black"/>
                </a:solidFill>
                <a:latin typeface="HG丸ｺﾞｼｯｸM-PRO" panose="020F0600000000000000" pitchFamily="50" charset="-128"/>
                <a:ea typeface="HG丸ｺﾞｼｯｸM-PRO" panose="020F0600000000000000" pitchFamily="50" charset="-128"/>
              </a:rPr>
              <a:t>万円まで圧縮すること。</a:t>
            </a:r>
          </a:p>
          <a:p>
            <a:pPr marL="0" indent="0">
              <a:buFont typeface="Arial" panose="020B0604020202020204" pitchFamily="34" charse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・令和</a:t>
            </a:r>
            <a:r>
              <a:rPr lang="en-US" altLang="ja-JP" sz="1100" dirty="0">
                <a:solidFill>
                  <a:prstClr val="black"/>
                </a:solidFill>
                <a:latin typeface="HG丸ｺﾞｼｯｸM-PRO" panose="020F0600000000000000" pitchFamily="50" charset="-128"/>
                <a:ea typeface="HG丸ｺﾞｼｯｸM-PRO" panose="020F0600000000000000" pitchFamily="50" charset="-128"/>
              </a:rPr>
              <a:t>2</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年度末の正味財産を約</a:t>
            </a:r>
            <a:r>
              <a:rPr lang="en-US" altLang="ja-JP" sz="1100" dirty="0">
                <a:solidFill>
                  <a:prstClr val="black"/>
                </a:solidFill>
                <a:latin typeface="HG丸ｺﾞｼｯｸM-PRO" panose="020F0600000000000000" pitchFamily="50" charset="-128"/>
                <a:ea typeface="HG丸ｺﾞｼｯｸM-PRO" panose="020F0600000000000000" pitchFamily="50" charset="-128"/>
              </a:rPr>
              <a:t>7</a:t>
            </a:r>
            <a:r>
              <a:rPr lang="ja-JP" altLang="en-US" sz="1100" dirty="0">
                <a:solidFill>
                  <a:prstClr val="black"/>
                </a:solidFill>
                <a:latin typeface="HG丸ｺﾞｼｯｸM-PRO" panose="020F0600000000000000" pitchFamily="50" charset="-128"/>
                <a:ea typeface="HG丸ｺﾞｼｯｸM-PRO" panose="020F0600000000000000" pitchFamily="50" charset="-128"/>
              </a:rPr>
              <a:t>億円確保すること。</a:t>
            </a:r>
          </a:p>
        </p:txBody>
      </p:sp>
      <p:sp>
        <p:nvSpPr>
          <p:cNvPr id="14" name="正方形/長方形 13">
            <a:extLst>
              <a:ext uri="{FF2B5EF4-FFF2-40B4-BE49-F238E27FC236}">
                <a16:creationId xmlns:a16="http://schemas.microsoft.com/office/drawing/2014/main" id="{5ECD5336-B424-48BE-82E1-B712AF0E80D9}"/>
              </a:ext>
            </a:extLst>
          </p:cNvPr>
          <p:cNvSpPr/>
          <p:nvPr/>
        </p:nvSpPr>
        <p:spPr>
          <a:xfrm>
            <a:off x="1009319" y="487883"/>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４．収支計画</a:t>
            </a:r>
          </a:p>
        </p:txBody>
      </p:sp>
      <p:graphicFrame>
        <p:nvGraphicFramePr>
          <p:cNvPr id="4" name="表 3">
            <a:extLst>
              <a:ext uri="{FF2B5EF4-FFF2-40B4-BE49-F238E27FC236}">
                <a16:creationId xmlns:a16="http://schemas.microsoft.com/office/drawing/2014/main" id="{25FCEBE0-A74C-4A70-8C8A-A6C86860C5CC}"/>
              </a:ext>
            </a:extLst>
          </p:cNvPr>
          <p:cNvGraphicFramePr>
            <a:graphicFrameLocks noGrp="1"/>
          </p:cNvGraphicFramePr>
          <p:nvPr>
            <p:extLst>
              <p:ext uri="{D42A27DB-BD31-4B8C-83A1-F6EECF244321}">
                <p14:modId xmlns:p14="http://schemas.microsoft.com/office/powerpoint/2010/main" val="423557672"/>
              </p:ext>
            </p:extLst>
          </p:nvPr>
        </p:nvGraphicFramePr>
        <p:xfrm>
          <a:off x="3005341" y="6256037"/>
          <a:ext cx="5747124" cy="419100"/>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1912325564"/>
                    </a:ext>
                  </a:extLst>
                </a:gridCol>
                <a:gridCol w="974528">
                  <a:extLst>
                    <a:ext uri="{9D8B030D-6E8A-4147-A177-3AD203B41FA5}">
                      <a16:colId xmlns:a16="http://schemas.microsoft.com/office/drawing/2014/main" val="1570481303"/>
                    </a:ext>
                  </a:extLst>
                </a:gridCol>
                <a:gridCol w="1031131">
                  <a:extLst>
                    <a:ext uri="{9D8B030D-6E8A-4147-A177-3AD203B41FA5}">
                      <a16:colId xmlns:a16="http://schemas.microsoft.com/office/drawing/2014/main" val="3569847772"/>
                    </a:ext>
                  </a:extLst>
                </a:gridCol>
                <a:gridCol w="1031131">
                  <a:extLst>
                    <a:ext uri="{9D8B030D-6E8A-4147-A177-3AD203B41FA5}">
                      <a16:colId xmlns:a16="http://schemas.microsoft.com/office/drawing/2014/main" val="1624678661"/>
                    </a:ext>
                  </a:extLst>
                </a:gridCol>
                <a:gridCol w="1031131">
                  <a:extLst>
                    <a:ext uri="{9D8B030D-6E8A-4147-A177-3AD203B41FA5}">
                      <a16:colId xmlns:a16="http://schemas.microsoft.com/office/drawing/2014/main" val="3464969257"/>
                    </a:ext>
                  </a:extLst>
                </a:gridCol>
                <a:gridCol w="1031131">
                  <a:extLst>
                    <a:ext uri="{9D8B030D-6E8A-4147-A177-3AD203B41FA5}">
                      <a16:colId xmlns:a16="http://schemas.microsoft.com/office/drawing/2014/main" val="616176871"/>
                    </a:ext>
                  </a:extLst>
                </a:gridCol>
              </a:tblGrid>
              <a:tr h="101022">
                <a:tc>
                  <a:txBody>
                    <a:bodyPr/>
                    <a:lstStyle/>
                    <a:p>
                      <a:pPr algn="just">
                        <a:lnSpc>
                          <a:spcPts val="1100"/>
                        </a:lnSpc>
                      </a:pPr>
                      <a:r>
                        <a:rPr lang="en-US" sz="1050" kern="0" dirty="0">
                          <a:effectLst/>
                        </a:rPr>
                        <a:t> </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lnSpc>
                          <a:spcPts val="1100"/>
                        </a:lnSpc>
                      </a:pPr>
                      <a:r>
                        <a:rPr lang="en-US" sz="1050" kern="0" dirty="0">
                          <a:effectLst/>
                        </a:rPr>
                        <a:t>H28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100"/>
                        </a:lnSpc>
                      </a:pPr>
                      <a:r>
                        <a:rPr lang="en-US" sz="1050" kern="0">
                          <a:effectLst/>
                        </a:rPr>
                        <a:t>H29</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100"/>
                        </a:lnSpc>
                      </a:pPr>
                      <a:r>
                        <a:rPr lang="en-US" sz="1050" kern="0">
                          <a:effectLst/>
                        </a:rPr>
                        <a:t>H30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100"/>
                        </a:lnSpc>
                      </a:pPr>
                      <a:r>
                        <a:rPr lang="en-US" sz="1050" kern="0" dirty="0">
                          <a:effectLst/>
                        </a:rPr>
                        <a:t>R1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100"/>
                        </a:lnSpc>
                      </a:pPr>
                      <a:r>
                        <a:rPr lang="en-US" sz="1050" kern="0" dirty="0">
                          <a:solidFill>
                            <a:schemeClr val="bg1"/>
                          </a:solidFill>
                          <a:effectLst/>
                        </a:rPr>
                        <a:t>R2</a:t>
                      </a:r>
                      <a:endParaRPr lang="ja-JP" sz="105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835214268"/>
                  </a:ext>
                </a:extLst>
              </a:tr>
              <a:tr h="132000">
                <a:tc>
                  <a:txBody>
                    <a:bodyPr/>
                    <a:lstStyle/>
                    <a:p>
                      <a:pPr algn="just">
                        <a:lnSpc>
                          <a:spcPts val="1100"/>
                        </a:lnSpc>
                      </a:pPr>
                      <a:r>
                        <a:rPr lang="ja-JP" sz="1050" kern="0">
                          <a:effectLst/>
                        </a:rPr>
                        <a:t>計画</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850,000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815,000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a:effectLst/>
                        </a:rPr>
                        <a:t>785,000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a:effectLst/>
                        </a:rPr>
                        <a:t>750,000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solidFill>
                            <a:schemeClr val="tx1"/>
                          </a:solidFill>
                          <a:effectLst/>
                        </a:rPr>
                        <a:t>725,000</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609693048"/>
                  </a:ext>
                </a:extLst>
              </a:tr>
              <a:tr h="132000">
                <a:tc>
                  <a:txBody>
                    <a:bodyPr/>
                    <a:lstStyle/>
                    <a:p>
                      <a:pPr algn="just">
                        <a:lnSpc>
                          <a:spcPts val="1100"/>
                        </a:lnSpc>
                      </a:pPr>
                      <a:r>
                        <a:rPr lang="ja-JP" sz="1050" kern="100">
                          <a:effectLst/>
                        </a:rPr>
                        <a:t>実績</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a:effectLst/>
                        </a:rPr>
                        <a:t>906,800</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893,243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884,704</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effectLst/>
                        </a:rPr>
                        <a:t>880,150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r">
                        <a:lnSpc>
                          <a:spcPts val="1100"/>
                        </a:lnSpc>
                      </a:pPr>
                      <a:r>
                        <a:rPr lang="en-US" sz="1050" kern="100" dirty="0">
                          <a:solidFill>
                            <a:schemeClr val="tx1"/>
                          </a:solidFill>
                          <a:effectLst/>
                        </a:rPr>
                        <a:t>875,839</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4137706181"/>
                  </a:ext>
                </a:extLst>
              </a:tr>
            </a:tbl>
          </a:graphicData>
        </a:graphic>
      </p:graphicFrame>
      <p:sp>
        <p:nvSpPr>
          <p:cNvPr id="15" name="正方形/長方形 14">
            <a:extLst>
              <a:ext uri="{FF2B5EF4-FFF2-40B4-BE49-F238E27FC236}">
                <a16:creationId xmlns:a16="http://schemas.microsoft.com/office/drawing/2014/main" id="{DFD2B445-80FF-4ACD-92A1-FAFE40660EA4}"/>
              </a:ext>
            </a:extLst>
          </p:cNvPr>
          <p:cNvSpPr/>
          <p:nvPr/>
        </p:nvSpPr>
        <p:spPr>
          <a:xfrm>
            <a:off x="6577766" y="610966"/>
            <a:ext cx="2409422" cy="230832"/>
          </a:xfrm>
          <a:prstGeom prst="rect">
            <a:avLst/>
          </a:prstGeom>
        </p:spPr>
        <p:txBody>
          <a:bodyPr wrap="square">
            <a:spAutoFit/>
          </a:bodyPr>
          <a:lstStyle/>
          <a:p>
            <a:r>
              <a:rPr lang="en-US" altLang="ja-JP"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本計画における収支は、正味財産の増減</a:t>
            </a:r>
          </a:p>
        </p:txBody>
      </p:sp>
    </p:spTree>
    <p:extLst>
      <p:ext uri="{BB962C8B-B14F-4D97-AF65-F5344CB8AC3E}">
        <p14:creationId xmlns:p14="http://schemas.microsoft.com/office/powerpoint/2010/main" val="3148753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987872" y="506953"/>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987872" y="922368"/>
            <a:ext cx="802245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正方形/長方形 7">
            <a:extLst>
              <a:ext uri="{FF2B5EF4-FFF2-40B4-BE49-F238E27FC236}">
                <a16:creationId xmlns:a16="http://schemas.microsoft.com/office/drawing/2014/main" id="{C227DED5-9702-4A97-9064-DA3157F6332B}"/>
              </a:ext>
            </a:extLst>
          </p:cNvPr>
          <p:cNvSpPr/>
          <p:nvPr/>
        </p:nvSpPr>
        <p:spPr>
          <a:xfrm>
            <a:off x="1118504" y="991468"/>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４．収支計画</a:t>
            </a:r>
          </a:p>
        </p:txBody>
      </p:sp>
      <p:sp>
        <p:nvSpPr>
          <p:cNvPr id="11" name="角丸四角形 2">
            <a:extLst>
              <a:ext uri="{FF2B5EF4-FFF2-40B4-BE49-F238E27FC236}">
                <a16:creationId xmlns:a16="http://schemas.microsoft.com/office/drawing/2014/main" id="{E1F5A25F-9D56-4933-9663-5FB30413E27F}"/>
              </a:ext>
            </a:extLst>
          </p:cNvPr>
          <p:cNvSpPr txBox="1">
            <a:spLocks/>
          </p:cNvSpPr>
          <p:nvPr/>
        </p:nvSpPr>
        <p:spPr>
          <a:xfrm>
            <a:off x="1324089" y="1551954"/>
            <a:ext cx="7611286" cy="4709436"/>
          </a:xfrm>
          <a:prstGeom prst="roundRect">
            <a:avLst>
              <a:gd name="adj" fmla="val 5626"/>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＜実　績＞</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288925" indent="-288925">
              <a:lnSpc>
                <a:spcPts val="1500"/>
              </a:lnSpc>
              <a:spcBef>
                <a:spcPts val="600"/>
              </a:spcBef>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実施事業及びその他収益事業ともに収入が計画を大きく上回り、各々の収支は計画より良好な結果となっている。これにより、公社全体の収支については、すべての年度において、正味財産の減少額は計画を下回り、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年度で△ </a:t>
            </a:r>
            <a:r>
              <a:rPr lang="en-US" altLang="ja-JP" sz="1100" dirty="0">
                <a:solidFill>
                  <a:schemeClr val="tx1"/>
                </a:solidFill>
                <a:latin typeface="HG丸ｺﾞｼｯｸM-PRO" panose="020F0600000000000000" pitchFamily="50" charset="-128"/>
                <a:ea typeface="HG丸ｺﾞｼｯｸM-PRO" panose="020F0600000000000000" pitchFamily="50" charset="-128"/>
              </a:rPr>
              <a:t>4,310</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千円となり、期末正味財産額は</a:t>
            </a:r>
            <a:r>
              <a:rPr lang="en-US" altLang="ja-JP" sz="1100" dirty="0">
                <a:solidFill>
                  <a:schemeClr val="tx1"/>
                </a:solidFill>
                <a:latin typeface="HG丸ｺﾞｼｯｸM-PRO" panose="020F0600000000000000" pitchFamily="50" charset="-128"/>
                <a:ea typeface="HG丸ｺﾞｼｯｸM-PRO" panose="020F0600000000000000" pitchFamily="50" charset="-128"/>
              </a:rPr>
              <a:t>875,839</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千円となる。</a:t>
            </a:r>
          </a:p>
          <a:p>
            <a:pPr marL="0" indent="0">
              <a:lnSpc>
                <a:spcPct val="120000"/>
              </a:lnSpc>
              <a:spcBef>
                <a:spcPts val="1200"/>
              </a:spcBef>
              <a:buFont typeface="Arial" panose="020B0604020202020204" pitchFamily="34" charset="0"/>
              <a:buNone/>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公益目的支出計画との</a:t>
            </a:r>
            <a:r>
              <a:rPr lang="ja-JP" altLang="en-US" sz="1100" b="1">
                <a:solidFill>
                  <a:schemeClr val="tx1"/>
                </a:solidFill>
                <a:latin typeface="HG丸ｺﾞｼｯｸM-PRO" panose="020F0600000000000000" pitchFamily="50" charset="-128"/>
                <a:ea typeface="HG丸ｺﾞｼｯｸM-PRO" panose="020F0600000000000000" pitchFamily="50" charset="-128"/>
              </a:rPr>
              <a:t>収支差額に</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ついて</a:t>
            </a:r>
          </a:p>
          <a:p>
            <a:pPr marL="269874" indent="0">
              <a:lnSpc>
                <a:spcPts val="1400"/>
              </a:lnSpc>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公益目的支出計画においては、毎年度</a:t>
            </a:r>
            <a:r>
              <a:rPr lang="en-US" altLang="ja-JP" sz="1100" dirty="0">
                <a:solidFill>
                  <a:schemeClr val="tx1"/>
                </a:solidFill>
                <a:latin typeface="HG丸ｺﾞｼｯｸM-PRO" panose="020F0600000000000000" pitchFamily="50" charset="-128"/>
                <a:ea typeface="HG丸ｺﾞｼｯｸM-PRO" panose="020F0600000000000000" pitchFamily="50" charset="-128"/>
              </a:rPr>
              <a:t>55,094</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千円の支出を予定しているが、平成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28</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年度から令和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年度の間の公益目的支出額は、いずれの年度においても計画の額を下回っている。このため、公益目的支出計画においては、令和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年度末における公益目的財産額計画額</a:t>
            </a:r>
            <a:r>
              <a:rPr lang="en-US" altLang="ja-JP" sz="1100" dirty="0">
                <a:solidFill>
                  <a:schemeClr val="tx1"/>
                </a:solidFill>
                <a:latin typeface="HG丸ｺﾞｼｯｸM-PRO" panose="020F0600000000000000" pitchFamily="50" charset="-128"/>
                <a:ea typeface="HG丸ｺﾞｼｯｸM-PRO" panose="020F0600000000000000" pitchFamily="50" charset="-128"/>
              </a:rPr>
              <a:t>568,775</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千円に対し、実績は</a:t>
            </a:r>
            <a:r>
              <a:rPr lang="en-US" altLang="ja-JP" sz="1100" dirty="0">
                <a:solidFill>
                  <a:schemeClr val="tx1"/>
                </a:solidFill>
                <a:latin typeface="HG丸ｺﾞｼｯｸM-PRO" panose="020F0600000000000000" pitchFamily="50" charset="-128"/>
                <a:ea typeface="HG丸ｺﾞｼｯｸM-PRO" panose="020F0600000000000000" pitchFamily="50" charset="-128"/>
              </a:rPr>
              <a:t>164,976</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千円多い</a:t>
            </a:r>
            <a:r>
              <a:rPr lang="en-US" altLang="ja-JP" sz="1100" dirty="0">
                <a:solidFill>
                  <a:schemeClr val="tx1"/>
                </a:solidFill>
                <a:latin typeface="HG丸ｺﾞｼｯｸM-PRO" panose="020F0600000000000000" pitchFamily="50" charset="-128"/>
                <a:ea typeface="HG丸ｺﾞｼｯｸM-PRO" panose="020F0600000000000000" pitchFamily="50" charset="-128"/>
              </a:rPr>
              <a:t>733,751</a:t>
            </a:r>
            <a:r>
              <a:rPr lang="ja-JP" altLang="en-US" sz="1100" dirty="0">
                <a:solidFill>
                  <a:schemeClr val="tx1"/>
                </a:solidFill>
                <a:latin typeface="HG丸ｺﾞｼｯｸM-PRO" panose="020F0600000000000000" pitchFamily="50" charset="-128"/>
                <a:ea typeface="HG丸ｺﾞｼｯｸM-PRO" panose="020F0600000000000000" pitchFamily="50" charset="-128"/>
              </a:rPr>
              <a:t>千円となっている。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14">
            <a:extLst>
              <a:ext uri="{FF2B5EF4-FFF2-40B4-BE49-F238E27FC236}">
                <a16:creationId xmlns:a16="http://schemas.microsoft.com/office/drawing/2014/main" id="{694987CE-5C2A-405C-BC74-AB8B5F7455B7}"/>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14</a:t>
            </a:fld>
            <a:endParaRPr kumimoji="1" lang="ja-JP" altLang="en-US" sz="1600" dirty="0"/>
          </a:p>
        </p:txBody>
      </p:sp>
      <p:sp>
        <p:nvSpPr>
          <p:cNvPr id="5" name="コンテンツ プレースホルダ 2">
            <a:extLst>
              <a:ext uri="{FF2B5EF4-FFF2-40B4-BE49-F238E27FC236}">
                <a16:creationId xmlns:a16="http://schemas.microsoft.com/office/drawing/2014/main" id="{3CC35A98-3E89-464A-97C6-F40E4C4D6B7C}"/>
              </a:ext>
            </a:extLst>
          </p:cNvPr>
          <p:cNvSpPr txBox="1">
            <a:spLocks/>
          </p:cNvSpPr>
          <p:nvPr/>
        </p:nvSpPr>
        <p:spPr>
          <a:xfrm>
            <a:off x="1421732" y="3956210"/>
            <a:ext cx="7416000" cy="2088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34938" indent="-134938">
              <a:spcBef>
                <a:spcPts val="600"/>
              </a:spcBef>
              <a:buNone/>
            </a:pPr>
            <a:r>
              <a:rPr lang="ja-JP" altLang="en-US" sz="1100" dirty="0">
                <a:latin typeface="HG丸ｺﾞｼｯｸM-PRO" panose="020F0600000000000000" pitchFamily="50" charset="-128"/>
                <a:ea typeface="HG丸ｺﾞｼｯｸM-PRO" panose="020F0600000000000000" pitchFamily="50" charset="-128"/>
              </a:rPr>
              <a:t>・計画時点と比べると、農政分野における補助金が事業成果の顕現に必要な組織体制に見合った額になったこと、また、府民の森における府との役割分担の明確化等を行ったこと、環境分野における各年度の新規事業の獲得、さらには人件費を縮減し効率的な運営を行ってきたことにより収支は大きく改善した。</a:t>
            </a:r>
            <a:endParaRPr lang="en-US" altLang="ja-JP" sz="1100" dirty="0">
              <a:latin typeface="HG丸ｺﾞｼｯｸM-PRO" panose="020F0600000000000000" pitchFamily="50" charset="-128"/>
              <a:ea typeface="HG丸ｺﾞｼｯｸM-PRO" panose="020F0600000000000000" pitchFamily="50" charset="-128"/>
            </a:endParaRPr>
          </a:p>
          <a:p>
            <a:pPr marL="134938" indent="-134938">
              <a:spcBef>
                <a:spcPts val="6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・現組織体制で安定した収支と公社としてのパフォーマンスのバランスが図られており、今期計画期間においても国・府の補助や委託の急激な変更（削減）がなければ、安定した公社経営が見込まれる。</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4938" indent="-134938">
              <a:spcBef>
                <a:spcPts val="6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・ただし、令和</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年度は環境分野でコロナ禍の影響による業務受託が減少し、令和</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についても不安要因となっている。また、農地中間管理事業の国における１０ヵ年計画期限の到来（令和５年度）や、府民の森指定管理の動向など、収益に大きく影響する不確定要素を包含しており、これらの状況の変化に対応すべく備える必要がある。</a:t>
            </a:r>
          </a:p>
        </p:txBody>
      </p:sp>
    </p:spTree>
    <p:extLst>
      <p:ext uri="{BB962C8B-B14F-4D97-AF65-F5344CB8AC3E}">
        <p14:creationId xmlns:p14="http://schemas.microsoft.com/office/powerpoint/2010/main" val="2029872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640390" y="547348"/>
            <a:ext cx="6958434"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632520" y="1013563"/>
            <a:ext cx="8532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800674" y="1431170"/>
            <a:ext cx="8291846" cy="1785104"/>
          </a:xfrm>
          <a:prstGeom prst="rect">
            <a:avLst/>
          </a:prstGeom>
          <a:noFill/>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　公社の主要事業である農地中間管理事業等農地関連事業については、目標値を大きく上回る実績を上げているとともに、自然環境保全関連事業（大阪府民の森等管理運営事業）、地球温暖化防止活動推進支援事業についても、それぞれ目標数値等を堅実に達成できている。また、平成</a:t>
            </a:r>
            <a:r>
              <a:rPr lang="en-US" altLang="ja-JP" sz="1100" dirty="0">
                <a:latin typeface="HG丸ｺﾞｼｯｸM-PRO" panose="020F0600000000000000" pitchFamily="50" charset="-128"/>
                <a:ea typeface="HG丸ｺﾞｼｯｸM-PRO" panose="020F0600000000000000" pitchFamily="50" charset="-128"/>
              </a:rPr>
              <a:t>31</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月から、新たに公社の</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本目の柱として実施している森林整備・木材利用促進支援事業についても、着実に成果を上げている。</a:t>
            </a:r>
          </a:p>
          <a:p>
            <a:r>
              <a:rPr lang="ja-JP" altLang="en-US" sz="1100" dirty="0">
                <a:latin typeface="HG丸ｺﾞｼｯｸM-PRO" panose="020F0600000000000000" pitchFamily="50" charset="-128"/>
                <a:ea typeface="HG丸ｺﾞｼｯｸM-PRO" panose="020F0600000000000000" pitchFamily="50" charset="-128"/>
              </a:rPr>
              <a:t>　ただ、令和</a:t>
            </a:r>
            <a:r>
              <a:rPr lang="en-US" altLang="ja-JP" sz="1100" dirty="0">
                <a:latin typeface="HG丸ｺﾞｼｯｸM-PRO" panose="020F0600000000000000" pitchFamily="50" charset="-128"/>
                <a:ea typeface="HG丸ｺﾞｼｯｸM-PRO" panose="020F0600000000000000" pitchFamily="50" charset="-128"/>
              </a:rPr>
              <a:t>2</a:t>
            </a:r>
            <a:r>
              <a:rPr lang="ja-JP" altLang="en-US" sz="1100" dirty="0">
                <a:latin typeface="HG丸ｺﾞｼｯｸM-PRO" panose="020F0600000000000000" pitchFamily="50" charset="-128"/>
                <a:ea typeface="HG丸ｺﾞｼｯｸM-PRO" panose="020F0600000000000000" pitchFamily="50" charset="-128"/>
              </a:rPr>
              <a:t>年度においては、新型コロナウイルス感染症の影響により、特に地球温暖化防止活動推進支援事業において、多大な影響を受け厳しい状況になっている。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これらのことから、今期計画においては、各々の事業において、目標の見直しを行い、更なる成果の積み上げと公社運営の安定を目指す必要がある。</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今後とも、公社はその社会的役割を担うため、府との連携を強化し、中期計画に従って、収支の安定の継続と事業成果の積み上げを行うため、効率的かつ効果的に事業を進める。</a:t>
            </a: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15</a:t>
            </a:fld>
            <a:endParaRPr kumimoji="1" lang="ja-JP" altLang="en-US" dirty="0"/>
          </a:p>
        </p:txBody>
      </p:sp>
      <p:sp>
        <p:nvSpPr>
          <p:cNvPr id="13" name="正方形/長方形 12">
            <a:extLst>
              <a:ext uri="{FF2B5EF4-FFF2-40B4-BE49-F238E27FC236}">
                <a16:creationId xmlns:a16="http://schemas.microsoft.com/office/drawing/2014/main" id="{DE91BFA9-D745-46F1-93EA-B39D28572BAB}"/>
              </a:ext>
            </a:extLst>
          </p:cNvPr>
          <p:cNvSpPr/>
          <p:nvPr/>
        </p:nvSpPr>
        <p:spPr>
          <a:xfrm>
            <a:off x="632520" y="1141223"/>
            <a:ext cx="7261693" cy="307777"/>
          </a:xfrm>
          <a:prstGeom prst="rect">
            <a:avLst/>
          </a:prstGeom>
        </p:spPr>
        <p:txBody>
          <a:bodyPr wrap="square">
            <a:spAutoFit/>
          </a:bodyPr>
          <a:lstStyle/>
          <a:p>
            <a:r>
              <a:rPr lang="ja-JP" altLang="en-US" sz="1400" b="1" dirty="0">
                <a:latin typeface="HG丸ｺﾞｼｯｸM-PRO" panose="020F0600000000000000" pitchFamily="50" charset="-128"/>
                <a:ea typeface="HG丸ｺﾞｼｯｸM-PRO" panose="020F0600000000000000" pitchFamily="50" charset="-128"/>
              </a:rPr>
              <a:t>＜前期経営計画の総括＞</a:t>
            </a:r>
          </a:p>
        </p:txBody>
      </p:sp>
      <p:sp>
        <p:nvSpPr>
          <p:cNvPr id="7" name="コンテンツ プレースホルダ 2">
            <a:extLst>
              <a:ext uri="{FF2B5EF4-FFF2-40B4-BE49-F238E27FC236}">
                <a16:creationId xmlns:a16="http://schemas.microsoft.com/office/drawing/2014/main" id="{A794FC73-8C34-4A11-B510-B8147049B3B9}"/>
              </a:ext>
            </a:extLst>
          </p:cNvPr>
          <p:cNvSpPr>
            <a:spLocks noGrp="1"/>
          </p:cNvSpPr>
          <p:nvPr>
            <p:ph idx="1"/>
          </p:nvPr>
        </p:nvSpPr>
        <p:spPr>
          <a:xfrm>
            <a:off x="975000" y="3737053"/>
            <a:ext cx="7956000" cy="2706350"/>
          </a:xfrm>
          <a:ln/>
        </p:spPr>
        <p:style>
          <a:lnRef idx="1">
            <a:schemeClr val="accent3"/>
          </a:lnRef>
          <a:fillRef idx="2">
            <a:schemeClr val="accent3"/>
          </a:fillRef>
          <a:effectRef idx="1">
            <a:schemeClr val="accent3"/>
          </a:effectRef>
          <a:fontRef idx="minor">
            <a:schemeClr val="dk1"/>
          </a:fontRef>
        </p:style>
        <p:txBody>
          <a:bodyPr>
            <a:noAutofit/>
          </a:bodyPr>
          <a:lstStyle/>
          <a:p>
            <a:pPr marL="269874" indent="-234948" algn="just">
              <a:spcBef>
                <a:spcPts val="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（持続可能な開発目標）の達成に貢献</a:t>
            </a:r>
            <a:endPar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12750" indent="-377825" algn="just">
              <a:spcBef>
                <a:spcPts val="12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公社は、大阪府（環境農林水産部）と連携し、農林分野及び環境分野に</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12750" indent="-3778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おいて、公社の専門知識やノウハウを生かして、大阪・関西万博が目指</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12750" indent="-3778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す</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の達成に積極的に貢献していきます。</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12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2025</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年大阪・関西万博は、テーマ「いのち輝く未来社会のデザイン」</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628650" indent="-5937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のもと、わが国をはじめ、世界各国が国際社会の諸課題解決に向けた</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628650" indent="-5937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技術やアイデアを共有し、</a:t>
            </a:r>
            <a:r>
              <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の達成に貢献する「未来社会の実験場」</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628650" indent="-593725" algn="just">
              <a:spcBef>
                <a:spcPts val="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となります。</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412750" indent="-377825" algn="just">
              <a:spcBef>
                <a:spcPts val="0"/>
              </a:spcBef>
              <a:buNone/>
            </a:pP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pic>
        <p:nvPicPr>
          <p:cNvPr id="30" name="図 29">
            <a:extLst>
              <a:ext uri="{FF2B5EF4-FFF2-40B4-BE49-F238E27FC236}">
                <a16:creationId xmlns:a16="http://schemas.microsoft.com/office/drawing/2014/main" id="{F931AE04-AE1A-49F0-B330-B915044A50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7451" y="3662083"/>
            <a:ext cx="2647531" cy="2045218"/>
          </a:xfrm>
          <a:prstGeom prst="rect">
            <a:avLst/>
          </a:prstGeom>
        </p:spPr>
      </p:pic>
      <p:pic>
        <p:nvPicPr>
          <p:cNvPr id="6" name="図 5">
            <a:extLst>
              <a:ext uri="{FF2B5EF4-FFF2-40B4-BE49-F238E27FC236}">
                <a16:creationId xmlns:a16="http://schemas.microsoft.com/office/drawing/2014/main" id="{4335C4B1-7831-47CE-A8D8-815A8169B409}"/>
              </a:ext>
            </a:extLst>
          </p:cNvPr>
          <p:cNvPicPr>
            <a:picLocks noChangeAspect="1"/>
          </p:cNvPicPr>
          <p:nvPr/>
        </p:nvPicPr>
        <p:blipFill>
          <a:blip r:embed="rId4"/>
          <a:stretch>
            <a:fillRect/>
          </a:stretch>
        </p:blipFill>
        <p:spPr>
          <a:xfrm>
            <a:off x="6521822" y="5511204"/>
            <a:ext cx="1798787" cy="762986"/>
          </a:xfrm>
          <a:prstGeom prst="rect">
            <a:avLst/>
          </a:prstGeom>
        </p:spPr>
      </p:pic>
      <p:sp>
        <p:nvSpPr>
          <p:cNvPr id="11" name="正方形/長方形 10">
            <a:extLst>
              <a:ext uri="{FF2B5EF4-FFF2-40B4-BE49-F238E27FC236}">
                <a16:creationId xmlns:a16="http://schemas.microsoft.com/office/drawing/2014/main" id="{AF53841E-32E0-4533-93E1-401EC9F7D5E9}"/>
              </a:ext>
            </a:extLst>
          </p:cNvPr>
          <p:cNvSpPr/>
          <p:nvPr/>
        </p:nvSpPr>
        <p:spPr>
          <a:xfrm>
            <a:off x="640390" y="3400040"/>
            <a:ext cx="7261693"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＜国内外の潮流と公社の活動＞</a:t>
            </a:r>
          </a:p>
        </p:txBody>
      </p:sp>
    </p:spTree>
    <p:extLst>
      <p:ext uri="{BB962C8B-B14F-4D97-AF65-F5344CB8AC3E}">
        <p14:creationId xmlns:p14="http://schemas.microsoft.com/office/powerpoint/2010/main" val="2065022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621686" y="463088"/>
            <a:ext cx="6958434"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613816" y="929303"/>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900382" y="1582139"/>
            <a:ext cx="8354618" cy="4346558"/>
          </a:xfrm>
          <a:prstGeom prst="roundRect">
            <a:avLst>
              <a:gd name="adj" fmla="val 5102"/>
            </a:avLst>
          </a:prstGeom>
        </p:spPr>
        <p:style>
          <a:lnRef idx="1">
            <a:schemeClr val="accent1"/>
          </a:lnRef>
          <a:fillRef idx="2">
            <a:schemeClr val="accent1"/>
          </a:fillRef>
          <a:effectRef idx="1">
            <a:schemeClr val="accent1"/>
          </a:effectRef>
          <a:fontRef idx="minor">
            <a:schemeClr val="dk1"/>
          </a:fontRef>
        </p:style>
        <p:txBody>
          <a:bodyPr vert="horz" lIns="72000" tIns="108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266700" indent="-266700">
              <a:lnSpc>
                <a:spcPct val="120000"/>
              </a:lnSpc>
              <a:buNone/>
            </a:pPr>
            <a:r>
              <a:rPr lang="ja-JP" altLang="en-US" sz="1100" b="1" dirty="0">
                <a:latin typeface="HG丸ｺﾞｼｯｸM-PRO" panose="020F0600000000000000" pitchFamily="50" charset="-128"/>
                <a:ea typeface="HG丸ｺﾞｼｯｸM-PRO" panose="020F0600000000000000" pitchFamily="50" charset="-128"/>
              </a:rPr>
              <a:t>（１）</a:t>
            </a: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公社は、地域社会と調和のとれた農業の振興及び地球環境の保全と自然環境の回復、並びに良好な生活環境の保全等をめざし、</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447675" indent="-180975">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①農業の振興及び農地中間管理事業等農地関連事業</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447675" indent="-180975">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②自然環境の保全及び施設の管理運営に関する事業</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447675" indent="-180975">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③地球温暖化防止の推進等に関する事業</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447675" indent="-180975">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④森林整備・木材利用促進支援事業</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670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を主要事業（四本柱）として、大阪府と連携を図りながら、府内における農林、環境分野の施策を推進する。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6700" indent="-266700">
              <a:lnSpc>
                <a:spcPct val="120000"/>
              </a:lnSpc>
              <a:spcBef>
                <a:spcPts val="600"/>
              </a:spcBef>
              <a:buNone/>
            </a:pPr>
            <a:r>
              <a:rPr lang="ja-JP" altLang="en-US" sz="1100" b="1" dirty="0">
                <a:latin typeface="HG丸ｺﾞｼｯｸM-PRO" panose="020F0600000000000000" pitchFamily="50" charset="-128"/>
                <a:ea typeface="HG丸ｺﾞｼｯｸM-PRO" panose="020F0600000000000000" pitchFamily="50" charset="-128"/>
              </a:rPr>
              <a:t>（２）</a:t>
            </a: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公社は、平成</a:t>
            </a:r>
            <a:r>
              <a:rPr lang="en-US" altLang="ja-JP" sz="1100" dirty="0">
                <a:solidFill>
                  <a:prstClr val="black"/>
                </a:solidFill>
                <a:latin typeface="HG丸ｺﾞｼｯｸM-PRO" panose="020F0600000000000000" pitchFamily="50" charset="-128"/>
                <a:ea typeface="HG丸ｺﾞｼｯｸM-PRO" panose="020F0600000000000000" pitchFamily="50" charset="-128"/>
              </a:rPr>
              <a:t>24</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a:t>
            </a:r>
            <a:r>
              <a:rPr lang="en-US" altLang="ja-JP" sz="1100" dirty="0">
                <a:solidFill>
                  <a:prstClr val="black"/>
                </a:solidFill>
                <a:latin typeface="HG丸ｺﾞｼｯｸM-PRO" panose="020F0600000000000000" pitchFamily="50" charset="-128"/>
                <a:ea typeface="HG丸ｺﾞｼｯｸM-PRO" panose="020F0600000000000000" pitchFamily="50" charset="-128"/>
              </a:rPr>
              <a:t>4</a:t>
            </a:r>
            <a:r>
              <a:rPr lang="ja-JP" altLang="en-US" sz="1100" dirty="0">
                <a:solidFill>
                  <a:prstClr val="black"/>
                </a:solidFill>
                <a:latin typeface="HG丸ｺﾞｼｯｸM-PRO" panose="020F0600000000000000" pitchFamily="50" charset="-128"/>
                <a:ea typeface="HG丸ｺﾞｼｯｸM-PRO" panose="020F0600000000000000" pitchFamily="50" charset="-128"/>
              </a:rPr>
              <a:t>月の一般財団法人への移行時に定めた公益目的支出計画を着実に遂行する必要がある。また、大阪府の指定出資法人として、公益目的支出計画終了後においても、大阪府の施策展開と連携しつつ継続して活動していくべき社会的役割を担う法人として、健全で自律的な財務運営を行い計画的かつ効果的に事業を実施す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6700" indent="-266700">
              <a:lnSpc>
                <a:spcPct val="120000"/>
              </a:lnSpc>
              <a:spcBef>
                <a:spcPts val="600"/>
              </a:spcBef>
              <a:buNone/>
            </a:pPr>
            <a:r>
              <a:rPr lang="ja-JP" altLang="en-US" sz="1100" b="1" dirty="0">
                <a:latin typeface="HG丸ｺﾞｼｯｸM-PRO" panose="020F0600000000000000" pitchFamily="50" charset="-128"/>
                <a:ea typeface="HG丸ｺﾞｼｯｸM-PRO" panose="020F0600000000000000" pitchFamily="50" charset="-128"/>
              </a:rPr>
              <a:t>（３）</a:t>
            </a: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は、国や大阪府等の事業制度や社会情勢等の変化に迅速かつ柔軟に対応することにより、補助金及び委託事業の安定的な獲得を目指すとともに、収益性の高い新規事業にも取り組み存在意義を高めていく。</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266700" indent="-266700">
              <a:spcBef>
                <a:spcPts val="600"/>
              </a:spcBef>
              <a:buNone/>
            </a:pPr>
            <a:r>
              <a:rPr lang="ja-JP" altLang="en-US" sz="1100" b="1" dirty="0">
                <a:latin typeface="HG丸ｺﾞｼｯｸM-PRO" panose="020F0600000000000000" pitchFamily="50" charset="-128"/>
                <a:ea typeface="HG丸ｺﾞｼｯｸM-PRO" panose="020F0600000000000000" pitchFamily="50" charset="-128"/>
              </a:rPr>
              <a:t>（４）</a:t>
            </a:r>
            <a:r>
              <a:rPr lang="ja-JP" altLang="en-US" sz="1100" dirty="0">
                <a:latin typeface="HG丸ｺﾞｼｯｸM-PRO" panose="020F0600000000000000" pitchFamily="50" charset="-128"/>
                <a:ea typeface="HG丸ｺﾞｼｯｸM-PRO" panose="020F0600000000000000" pitchFamily="50" charset="-128"/>
              </a:rPr>
              <a:t>公社は</a:t>
            </a:r>
            <a:r>
              <a:rPr lang="ja-JP" altLang="en-US" sz="1100" dirty="0">
                <a:solidFill>
                  <a:schemeClr val="tx1"/>
                </a:solidFill>
                <a:latin typeface="HG丸ｺﾞｼｯｸM-PRO" panose="020F0600000000000000" pitchFamily="50" charset="-128"/>
                <a:ea typeface="HG丸ｺﾞｼｯｸM-PRO" panose="020F0600000000000000" pitchFamily="50" charset="-128"/>
              </a:rPr>
              <a:t>、引</a:t>
            </a:r>
            <a:r>
              <a:rPr lang="ja-JP" altLang="en-US" sz="1100" dirty="0">
                <a:latin typeface="HG丸ｺﾞｼｯｸM-PRO" panose="020F0600000000000000" pitchFamily="50" charset="-128"/>
                <a:ea typeface="HG丸ｺﾞｼｯｸM-PRO" panose="020F0600000000000000" pitchFamily="50" charset="-128"/>
              </a:rPr>
              <a:t>き続き社会的な役割を果たすべく継続的な運営を行っていく。このため組織については、大阪府からの派遣や</a:t>
            </a:r>
            <a:r>
              <a:rPr lang="ja-JP" altLang="en-US" sz="1100" dirty="0">
                <a:solidFill>
                  <a:schemeClr val="tx1"/>
                </a:solidFill>
                <a:latin typeface="HG丸ｺﾞｼｯｸM-PRO" panose="020F0600000000000000" pitchFamily="50" charset="-128"/>
                <a:ea typeface="HG丸ｺﾞｼｯｸM-PRO" panose="020F0600000000000000" pitchFamily="50" charset="-128"/>
              </a:rPr>
              <a:t>知識・経験を有する嘱託職員</a:t>
            </a:r>
            <a:r>
              <a:rPr lang="ja-JP" altLang="en-US" sz="1100" dirty="0">
                <a:latin typeface="HG丸ｺﾞｼｯｸM-PRO" panose="020F0600000000000000" pitchFamily="50" charset="-128"/>
                <a:ea typeface="HG丸ｺﾞｼｯｸM-PRO" panose="020F0600000000000000" pitchFamily="50" charset="-128"/>
              </a:rPr>
              <a:t>を配置し、その専門性等の能力を活用するとともに、公社独自の職員を採用・育成していく。また、働き方改革関連法の趣旨を踏まえ、多様な働き方を取り入れ職員一人ひとりにとって働き甲斐のある、そして働きやすい職場を目指す。これらにより、人件費の総額はできるだけ抑制しつつ、公社としての活動パフォーマンスは維持していく。このため、令和</a:t>
            </a:r>
            <a:r>
              <a:rPr lang="en-US" altLang="ja-JP" sz="1100" dirty="0">
                <a:latin typeface="HG丸ｺﾞｼｯｸM-PRO" panose="020F0600000000000000" pitchFamily="50" charset="-128"/>
                <a:ea typeface="HG丸ｺﾞｼｯｸM-PRO" panose="020F0600000000000000" pitchFamily="50" charset="-128"/>
              </a:rPr>
              <a:t>3</a:t>
            </a:r>
            <a:r>
              <a:rPr lang="ja-JP" altLang="en-US" sz="1100" dirty="0">
                <a:latin typeface="HG丸ｺﾞｼｯｸM-PRO" panose="020F0600000000000000" pitchFamily="50" charset="-128"/>
                <a:ea typeface="HG丸ｺﾞｼｯｸM-PRO" panose="020F0600000000000000" pitchFamily="50" charset="-128"/>
              </a:rPr>
              <a:t>年度から公社独自の職員については、</a:t>
            </a:r>
            <a:r>
              <a:rPr lang="ja-JP" altLang="en-US" sz="1100" dirty="0">
                <a:solidFill>
                  <a:prstClr val="black"/>
                </a:solidFill>
                <a:latin typeface="HG丸ｺﾞｼｯｸM-PRO" panose="020F0600000000000000" pitchFamily="50" charset="-128"/>
                <a:ea typeface="HG丸ｺﾞｼｯｸM-PRO" panose="020F0600000000000000" pitchFamily="50" charset="-128"/>
              </a:rPr>
              <a:t>職員の人事評価の結果を昇給等へ反映する給与制度を導入することにより、職員の士気を高める。また、出退勤管理システムの導入や在宅によるリモート勤務など、業務効率の向上等に資する勤務環境の整備を図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16</a:t>
            </a:fld>
            <a:endParaRPr kumimoji="1" lang="ja-JP" altLang="en-US"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730870" y="1074926"/>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１．公社運営の基本方針（継続的な事業活動を前提とした法人運営）</a:t>
            </a:r>
          </a:p>
        </p:txBody>
      </p:sp>
    </p:spTree>
    <p:extLst>
      <p:ext uri="{BB962C8B-B14F-4D97-AF65-F5344CB8AC3E}">
        <p14:creationId xmlns:p14="http://schemas.microsoft.com/office/powerpoint/2010/main" val="4087127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580742" y="257207"/>
            <a:ext cx="7174458"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572872" y="723422"/>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17</a:t>
            </a:fld>
            <a:endParaRPr kumimoji="1" lang="ja-JP" altLang="en-US"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723000" y="741142"/>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776536" y="1143306"/>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）主要事業（公社の</a:t>
            </a:r>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本柱）　</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1" name="正方形/長方形 10">
            <a:extLst>
              <a:ext uri="{FF2B5EF4-FFF2-40B4-BE49-F238E27FC236}">
                <a16:creationId xmlns:a16="http://schemas.microsoft.com/office/drawing/2014/main" id="{B523B0AE-A162-4218-90B5-E09959EE8B1A}"/>
              </a:ext>
            </a:extLst>
          </p:cNvPr>
          <p:cNvSpPr/>
          <p:nvPr/>
        </p:nvSpPr>
        <p:spPr>
          <a:xfrm>
            <a:off x="983457" y="1537915"/>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① </a:t>
            </a:r>
            <a:r>
              <a:rPr lang="zh-TW" altLang="en-US" sz="1200" b="1" dirty="0">
                <a:latin typeface="HG丸ｺﾞｼｯｸM-PRO" panose="020F0600000000000000" pitchFamily="50" charset="-128"/>
                <a:ea typeface="HG丸ｺﾞｼｯｸM-PRO" panose="020F0600000000000000" pitchFamily="50" charset="-128"/>
              </a:rPr>
              <a:t>農地中間管理事業等農地関連事業</a:t>
            </a:r>
            <a:endParaRPr lang="en-US" altLang="ja-JP" sz="1200" b="1" dirty="0">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6C76344B-2574-468B-9F3A-8A84ADD1C1DF}"/>
              </a:ext>
            </a:extLst>
          </p:cNvPr>
          <p:cNvPicPr>
            <a:picLocks noChangeAspect="1"/>
          </p:cNvPicPr>
          <p:nvPr/>
        </p:nvPicPr>
        <p:blipFill>
          <a:blip r:embed="rId3"/>
          <a:stretch>
            <a:fillRect/>
          </a:stretch>
        </p:blipFill>
        <p:spPr>
          <a:xfrm>
            <a:off x="7475566" y="781455"/>
            <a:ext cx="1609725" cy="819150"/>
          </a:xfrm>
          <a:prstGeom prst="rect">
            <a:avLst/>
          </a:prstGeom>
        </p:spPr>
      </p:pic>
      <p:sp>
        <p:nvSpPr>
          <p:cNvPr id="7" name="角丸四角形 2">
            <a:extLst>
              <a:ext uri="{FF2B5EF4-FFF2-40B4-BE49-F238E27FC236}">
                <a16:creationId xmlns:a16="http://schemas.microsoft.com/office/drawing/2014/main" id="{010F44E0-19FB-4225-BFA0-E78E14FEA8E2}"/>
              </a:ext>
            </a:extLst>
          </p:cNvPr>
          <p:cNvSpPr txBox="1">
            <a:spLocks/>
          </p:cNvSpPr>
          <p:nvPr/>
        </p:nvSpPr>
        <p:spPr>
          <a:xfrm>
            <a:off x="1254899" y="1929579"/>
            <a:ext cx="7830392" cy="720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担い手が安定的に効率的な農業経営を行えるよう、面的にまとまった優良な農地を重点に、事業を実施するとともに、経営改善についても併せて支援する。</a:t>
            </a:r>
          </a:p>
          <a:p>
            <a:pPr marL="182563" indent="-182563">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また、遊休農地解消など大阪府が実施する農空間保全に資するよう、事業を実施する。</a:t>
            </a: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5" name="テキスト ボックス 24">
            <a:extLst>
              <a:ext uri="{FF2B5EF4-FFF2-40B4-BE49-F238E27FC236}">
                <a16:creationId xmlns:a16="http://schemas.microsoft.com/office/drawing/2014/main" id="{87D11687-6400-4D05-9DD2-61B04E306BC0}"/>
              </a:ext>
            </a:extLst>
          </p:cNvPr>
          <p:cNvSpPr txBox="1"/>
          <p:nvPr/>
        </p:nvSpPr>
        <p:spPr>
          <a:xfrm>
            <a:off x="1280592" y="2756009"/>
            <a:ext cx="7974408" cy="3654847"/>
          </a:xfrm>
          <a:prstGeom prst="rect">
            <a:avLst/>
          </a:prstGeom>
          <a:noFill/>
        </p:spPr>
        <p:txBody>
          <a:bodyPr wrap="square">
            <a:spAutoFit/>
          </a:bodyPr>
          <a:lstStyle/>
          <a:p>
            <a:pPr>
              <a:spcBef>
                <a:spcPts val="600"/>
              </a:spcBef>
            </a:pPr>
            <a:r>
              <a:rPr lang="ja-JP" altLang="en-US" sz="1200" b="1" dirty="0">
                <a:latin typeface="HG丸ｺﾞｼｯｸM-PRO" panose="020F0600000000000000" pitchFamily="50" charset="-128"/>
                <a:ea typeface="HG丸ｺﾞｼｯｸM-PRO" panose="020F0600000000000000" pitchFamily="50" charset="-128"/>
              </a:rPr>
              <a:t>＜方　針＞</a:t>
            </a:r>
          </a:p>
          <a:p>
            <a:pPr marL="152400" indent="-152400"/>
            <a:r>
              <a:rPr lang="ja-JP" altLang="en-US" sz="12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　農地中間管理事業は、農業者の高齢化や担い手不足、遊休農地の拡大などの課題があるなか、大阪農業の特性を生かしながら、</a:t>
            </a:r>
          </a:p>
          <a:p>
            <a:pPr marL="152400" indent="-152400"/>
            <a:r>
              <a:rPr lang="ja-JP" altLang="en-US" sz="1100" dirty="0">
                <a:latin typeface="HG丸ｺﾞｼｯｸM-PRO" panose="020F0600000000000000" pitchFamily="50" charset="-128"/>
                <a:ea typeface="HG丸ｺﾞｼｯｸM-PRO" panose="020F0600000000000000" pitchFamily="50" charset="-128"/>
              </a:rPr>
              <a:t>　　① 農地の集積・集約による経営基盤の強化</a:t>
            </a:r>
          </a:p>
          <a:p>
            <a:pPr marL="152400" indent="-152400"/>
            <a:r>
              <a:rPr lang="ja-JP" altLang="en-US" sz="1100" dirty="0">
                <a:latin typeface="HG丸ｺﾞｼｯｸM-PRO" panose="020F0600000000000000" pitchFamily="50" charset="-128"/>
                <a:ea typeface="HG丸ｺﾞｼｯｸM-PRO" panose="020F0600000000000000" pitchFamily="50" charset="-128"/>
              </a:rPr>
              <a:t>　　② 遊休農地の解消及び未然防止による農空間の保全・活用</a:t>
            </a:r>
          </a:p>
          <a:p>
            <a:pPr marL="152400" indent="-152400"/>
            <a:r>
              <a:rPr lang="ja-JP" altLang="en-US" sz="1100" dirty="0">
                <a:latin typeface="HG丸ｺﾞｼｯｸM-PRO" panose="020F0600000000000000" pitchFamily="50" charset="-128"/>
                <a:ea typeface="HG丸ｺﾞｼｯｸM-PRO" panose="020F0600000000000000" pitchFamily="50" charset="-128"/>
              </a:rPr>
              <a:t>　を基本理念とし、大阪府が定めた「農地中間管理事業の推進に関する基本方針」に則り、「都市農業の推進及び農空間の保全と活用に関する条例」（以下「農空間条例」という。）、大阪府や市町村の農業施策、各地域の「人・農地プラン」等の内容を踏まえ、事業を推進する。</a:t>
            </a:r>
          </a:p>
          <a:p>
            <a:pPr marL="152400" indent="-152400"/>
            <a:r>
              <a:rPr lang="ja-JP" altLang="en-US" sz="1100" dirty="0">
                <a:latin typeface="HG丸ｺﾞｼｯｸM-PRO" panose="020F0600000000000000" pitchFamily="50" charset="-128"/>
                <a:ea typeface="HG丸ｺﾞｼｯｸM-PRO" panose="020F0600000000000000" pitchFamily="50" charset="-128"/>
              </a:rPr>
              <a:t>　　また、大阪農業の成長産業化の中軸を担う農業者を育成するため、農業経営の改善や法人化等に関する相談及び専門家派遣を行う「農業経営相談所」の運営を行う。</a:t>
            </a:r>
          </a:p>
          <a:p>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＜目　標＞</a:t>
            </a:r>
          </a:p>
          <a:p>
            <a:pPr marL="182563" indent="-182563">
              <a:spcBef>
                <a:spcPts val="300"/>
              </a:spcBef>
            </a:pPr>
            <a:endParaRPr lang="en-US" altLang="ja-JP" sz="1100" b="1" dirty="0">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b="1"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担い手が安定的に効率的な農業経営が行えるよう、大阪府の「農地中間管理事業の推進に関する基本方針」に基づく新規の農地貸借に加え、今後増加する貸借期間終了農地について着実に更新を行う。また、それらの他、基盤整備等と連携した面的な農地貸借も行う。</a:t>
            </a:r>
          </a:p>
          <a:p>
            <a:pPr marL="269875" indent="-269875"/>
            <a:r>
              <a:rPr lang="ja-JP" altLang="en-US" sz="1100" dirty="0">
                <a:latin typeface="HG丸ｺﾞｼｯｸM-PRO" panose="020F0600000000000000" pitchFamily="50" charset="-128"/>
                <a:ea typeface="HG丸ｺﾞｼｯｸM-PRO" panose="020F0600000000000000" pitchFamily="50" charset="-128"/>
              </a:rPr>
              <a:t>　・大阪府の基本方針に基づく新規農地貸借･･･････････････････････････････････････････････　</a:t>
            </a:r>
            <a:r>
              <a:rPr lang="en-US" altLang="ja-JP" sz="1100" dirty="0">
                <a:latin typeface="HG丸ｺﾞｼｯｸM-PRO" panose="020F0600000000000000" pitchFamily="50" charset="-128"/>
                <a:ea typeface="HG丸ｺﾞｼｯｸM-PRO" panose="020F0600000000000000" pitchFamily="50" charset="-128"/>
              </a:rPr>
              <a:t>15ha</a:t>
            </a:r>
            <a:r>
              <a:rPr lang="ja-JP" altLang="en-US" sz="1100" dirty="0">
                <a:latin typeface="HG丸ｺﾞｼｯｸM-PRO" panose="020F0600000000000000" pitchFamily="50" charset="-128"/>
                <a:ea typeface="HG丸ｺﾞｼｯｸM-PRO" panose="020F0600000000000000" pitchFamily="50" charset="-128"/>
              </a:rPr>
              <a:t>／年</a:t>
            </a:r>
            <a:endParaRPr lang="en-US" altLang="ja-JP" sz="1100" dirty="0">
              <a:latin typeface="HG丸ｺﾞｼｯｸM-PRO" panose="020F0600000000000000" pitchFamily="50" charset="-128"/>
              <a:ea typeface="HG丸ｺﾞｼｯｸM-PRO" panose="020F0600000000000000" pitchFamily="50" charset="-128"/>
            </a:endParaRPr>
          </a:p>
          <a:p>
            <a:pPr marL="269875" indent="-269875"/>
            <a:r>
              <a:rPr lang="ja-JP" altLang="en-US" sz="1100" dirty="0">
                <a:latin typeface="HG丸ｺﾞｼｯｸM-PRO" panose="020F0600000000000000" pitchFamily="50" charset="-128"/>
                <a:ea typeface="HG丸ｺﾞｼｯｸM-PRO" panose="020F0600000000000000" pitchFamily="50" charset="-128"/>
              </a:rPr>
              <a:t>　・更新時のフォローアップを丁寧に行うことにより更新率アップ･･･････････････････････････　</a:t>
            </a:r>
            <a:r>
              <a:rPr lang="en-US" altLang="ja-JP" sz="1100" dirty="0">
                <a:latin typeface="HG丸ｺﾞｼｯｸM-PRO" panose="020F0600000000000000" pitchFamily="50" charset="-128"/>
                <a:ea typeface="HG丸ｺﾞｼｯｸM-PRO" panose="020F0600000000000000" pitchFamily="50" charset="-128"/>
              </a:rPr>
              <a:t>10ha</a:t>
            </a:r>
            <a:r>
              <a:rPr lang="ja-JP" altLang="en-US" sz="1100" dirty="0">
                <a:latin typeface="HG丸ｺﾞｼｯｸM-PRO" panose="020F0600000000000000" pitchFamily="50" charset="-128"/>
                <a:ea typeface="HG丸ｺﾞｼｯｸM-PRO" panose="020F0600000000000000" pitchFamily="50" charset="-128"/>
              </a:rPr>
              <a:t>／年</a:t>
            </a:r>
            <a:endParaRPr lang="en-US" altLang="ja-JP" sz="1100" dirty="0">
              <a:latin typeface="HG丸ｺﾞｼｯｸM-PRO" panose="020F0600000000000000" pitchFamily="50" charset="-128"/>
              <a:ea typeface="HG丸ｺﾞｼｯｸM-PRO" panose="020F0600000000000000" pitchFamily="50" charset="-128"/>
            </a:endParaRPr>
          </a:p>
          <a:p>
            <a:pPr marL="269875" indent="-269875"/>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 R1</a:t>
            </a:r>
            <a:r>
              <a:rPr lang="ja-JP" altLang="en-US" sz="1100" dirty="0">
                <a:latin typeface="HG丸ｺﾞｼｯｸM-PRO" panose="020F0600000000000000" pitchFamily="50" charset="-128"/>
                <a:ea typeface="HG丸ｺﾞｼｯｸM-PRO" panose="020F0600000000000000" pitchFamily="50" charset="-128"/>
              </a:rPr>
              <a:t>更新率</a:t>
            </a:r>
            <a:r>
              <a:rPr lang="en-US" altLang="ja-JP" sz="1100" dirty="0">
                <a:latin typeface="HG丸ｺﾞｼｯｸM-PRO" panose="020F0600000000000000" pitchFamily="50" charset="-128"/>
                <a:ea typeface="HG丸ｺﾞｼｯｸM-PRO" panose="020F0600000000000000" pitchFamily="50" charset="-128"/>
              </a:rPr>
              <a:t>58%</a:t>
            </a:r>
            <a:r>
              <a:rPr lang="ja-JP" altLang="en-US" sz="1100" dirty="0">
                <a:latin typeface="HG丸ｺﾞｼｯｸM-PRO" panose="020F0600000000000000" pitchFamily="50" charset="-128"/>
                <a:ea typeface="HG丸ｺﾞｼｯｸM-PRO" panose="020F0600000000000000" pitchFamily="50" charset="-128"/>
              </a:rPr>
              <a:t>を</a:t>
            </a: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ﾎﾟｲﾝﾄｱｯﾌﾟ、</a:t>
            </a:r>
            <a:r>
              <a:rPr lang="en-US" altLang="ja-JP" sz="1100" dirty="0">
                <a:latin typeface="HG丸ｺﾞｼｯｸM-PRO" panose="020F0600000000000000" pitchFamily="50" charset="-128"/>
                <a:ea typeface="HG丸ｺﾞｼｯｸM-PRO" panose="020F0600000000000000" pitchFamily="50" charset="-128"/>
              </a:rPr>
              <a:t>R3</a:t>
            </a:r>
            <a:r>
              <a:rPr lang="ja-JP" altLang="en-US" sz="1100" dirty="0">
                <a:latin typeface="HG丸ｺﾞｼｯｸM-PRO" panose="020F0600000000000000" pitchFamily="50" charset="-128"/>
                <a:ea typeface="HG丸ｺﾞｼｯｸM-PRO" panose="020F0600000000000000" pitchFamily="50" charset="-128"/>
              </a:rPr>
              <a:t>から</a:t>
            </a:r>
            <a:r>
              <a:rPr lang="en-US" altLang="ja-JP" sz="1100" dirty="0">
                <a:latin typeface="HG丸ｺﾞｼｯｸM-PRO" panose="020F0600000000000000" pitchFamily="50" charset="-128"/>
                <a:ea typeface="HG丸ｺﾞｼｯｸM-PRO" panose="020F0600000000000000" pitchFamily="50" charset="-128"/>
              </a:rPr>
              <a:t>R5</a:t>
            </a:r>
            <a:r>
              <a:rPr lang="ja-JP" altLang="en-US" sz="1100" dirty="0">
                <a:latin typeface="HG丸ｺﾞｼｯｸM-PRO" panose="020F0600000000000000" pitchFamily="50" charset="-128"/>
                <a:ea typeface="HG丸ｺﾞｼｯｸM-PRO" panose="020F0600000000000000" pitchFamily="50" charset="-128"/>
              </a:rPr>
              <a:t>の貸借期間終了平均面積</a:t>
            </a:r>
            <a:r>
              <a:rPr lang="en-US" altLang="ja-JP" sz="1100" dirty="0">
                <a:latin typeface="HG丸ｺﾞｼｯｸM-PRO" panose="020F0600000000000000" pitchFamily="50" charset="-128"/>
                <a:ea typeface="HG丸ｺﾞｼｯｸM-PRO" panose="020F0600000000000000" pitchFamily="50" charset="-128"/>
              </a:rPr>
              <a:t>15.8ha/</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×63%=10ha/</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 </a:t>
            </a:r>
          </a:p>
          <a:p>
            <a:pPr marL="269875" indent="-269875"/>
            <a:r>
              <a:rPr lang="ja-JP" altLang="en-US" sz="1100" dirty="0">
                <a:latin typeface="HG丸ｺﾞｼｯｸM-PRO" panose="020F0600000000000000" pitchFamily="50" charset="-128"/>
                <a:ea typeface="HG丸ｺﾞｼｯｸM-PRO" panose="020F0600000000000000" pitchFamily="50" charset="-128"/>
              </a:rPr>
              <a:t>　・基盤整備等と連携した農地貸借　･････････････････････････････････････････････････････　５地区／５年</a:t>
            </a:r>
          </a:p>
        </p:txBody>
      </p:sp>
      <p:sp>
        <p:nvSpPr>
          <p:cNvPr id="27" name="正方形/長方形 26">
            <a:extLst>
              <a:ext uri="{FF2B5EF4-FFF2-40B4-BE49-F238E27FC236}">
                <a16:creationId xmlns:a16="http://schemas.microsoft.com/office/drawing/2014/main" id="{2AF3AD27-6E2B-4834-9A47-371E8FC940EF}"/>
              </a:ext>
            </a:extLst>
          </p:cNvPr>
          <p:cNvSpPr/>
          <p:nvPr/>
        </p:nvSpPr>
        <p:spPr>
          <a:xfrm>
            <a:off x="1352600" y="4937487"/>
            <a:ext cx="396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担い手への農地貸借：２５</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ha</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以上／年</a:t>
            </a:r>
          </a:p>
        </p:txBody>
      </p:sp>
    </p:spTree>
    <p:extLst>
      <p:ext uri="{BB962C8B-B14F-4D97-AF65-F5344CB8AC3E}">
        <p14:creationId xmlns:p14="http://schemas.microsoft.com/office/powerpoint/2010/main" val="3633310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18</a:t>
            </a:fld>
            <a:endParaRPr kumimoji="1" lang="ja-JP" altLang="en-US" dirty="0"/>
          </a:p>
        </p:txBody>
      </p:sp>
      <p:sp>
        <p:nvSpPr>
          <p:cNvPr id="25" name="テキスト ボックス 24">
            <a:extLst>
              <a:ext uri="{FF2B5EF4-FFF2-40B4-BE49-F238E27FC236}">
                <a16:creationId xmlns:a16="http://schemas.microsoft.com/office/drawing/2014/main" id="{87D11687-6400-4D05-9DD2-61B04E306BC0}"/>
              </a:ext>
            </a:extLst>
          </p:cNvPr>
          <p:cNvSpPr txBox="1"/>
          <p:nvPr/>
        </p:nvSpPr>
        <p:spPr>
          <a:xfrm>
            <a:off x="1136576" y="2708920"/>
            <a:ext cx="7974408" cy="2369880"/>
          </a:xfrm>
          <a:prstGeom prst="rect">
            <a:avLst/>
          </a:prstGeom>
          <a:noFill/>
        </p:spPr>
        <p:txBody>
          <a:bodyPr wrap="square">
            <a:spAutoFit/>
          </a:bodyPr>
          <a:lstStyle/>
          <a:p>
            <a:pPr marL="182563" indent="-182563">
              <a:spcBef>
                <a:spcPts val="600"/>
              </a:spcBef>
            </a:pPr>
            <a:r>
              <a:rPr lang="ja-JP" altLang="en-US" sz="1200" b="1" dirty="0">
                <a:latin typeface="HG丸ｺﾞｼｯｸM-PRO" panose="020F0600000000000000" pitchFamily="50" charset="-128"/>
                <a:ea typeface="HG丸ｺﾞｼｯｸM-PRO" panose="020F0600000000000000" pitchFamily="50" charset="-128"/>
              </a:rPr>
              <a:t>＜事業展開＞</a:t>
            </a: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これまで同様、行政や農業関係団体と連携し、あらゆる機会を通じ、農地所有者や担い手に対し事業ＰＲを行う。</a:t>
            </a: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重点地区を選定のうえ、大阪府の農地利用促進チームや市町村、市町村農業委員会等と連携し、農家へのアンケート調査を実施するなど、地元への働きかけを強化する。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各市町村に設置された「農空間保全委員会」（大阪府、市町村、農業委員会、</a:t>
            </a:r>
            <a:r>
              <a:rPr lang="en-US" altLang="ja-JP" sz="1100" dirty="0">
                <a:latin typeface="HG丸ｺﾞｼｯｸM-PRO" panose="020F0600000000000000" pitchFamily="50" charset="-128"/>
                <a:ea typeface="HG丸ｺﾞｼｯｸM-PRO" panose="020F0600000000000000" pitchFamily="50" charset="-128"/>
              </a:rPr>
              <a:t>JA</a:t>
            </a:r>
            <a:r>
              <a:rPr lang="ja-JP" altLang="en-US" sz="1100" dirty="0">
                <a:latin typeface="HG丸ｺﾞｼｯｸM-PRO" panose="020F0600000000000000" pitchFamily="50" charset="-128"/>
                <a:ea typeface="HG丸ｺﾞｼｯｸM-PRO" panose="020F0600000000000000" pitchFamily="50" charset="-128"/>
              </a:rPr>
              <a:t>、公社等で構成）において、事業内容や農地所有者の貸付意向の状況並びに借受希望者の情報を共有するなど、「農空間条例」に基づく農空間保全地域制度と一体的に取り組むことにより、効率的かつ効果的に事業を推進す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〇 大阪府とともに借受農地の掘り起こしや人・農地プランの策定を市町村に促すとともに、市町村や農業関係団体の職員とともに地域の会合に参加し事業の活用を働きかけていく。</a:t>
            </a: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企業の農業参入、準農家制度、ハートフルアグリ、農業次世代人材投資事業等、大阪府や市町村の施策と連携する。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〇 貸借期間終了の</a:t>
            </a:r>
            <a:r>
              <a:rPr lang="en-US" altLang="ja-JP" sz="1100" dirty="0">
                <a:latin typeface="HG丸ｺﾞｼｯｸM-PRO" panose="020F0600000000000000" pitchFamily="50" charset="-128"/>
                <a:ea typeface="HG丸ｺﾞｼｯｸM-PRO" panose="020F0600000000000000" pitchFamily="50" charset="-128"/>
              </a:rPr>
              <a:t>6</a:t>
            </a:r>
            <a:r>
              <a:rPr lang="ja-JP" altLang="en-US" sz="1100" dirty="0">
                <a:latin typeface="HG丸ｺﾞｼｯｸM-PRO" panose="020F0600000000000000" pitchFamily="50" charset="-128"/>
                <a:ea typeface="HG丸ｺﾞｼｯｸM-PRO" panose="020F0600000000000000" pitchFamily="50" charset="-128"/>
              </a:rPr>
              <a:t>か月前に所有者、担い手の意向を徴取し、貸借期間など意向を踏まえて柔軟に協議を行うなど、更新率の向上に努める。</a:t>
            </a:r>
          </a:p>
        </p:txBody>
      </p:sp>
      <p:sp>
        <p:nvSpPr>
          <p:cNvPr id="4" name="テキスト ボックス 3">
            <a:extLst>
              <a:ext uri="{FF2B5EF4-FFF2-40B4-BE49-F238E27FC236}">
                <a16:creationId xmlns:a16="http://schemas.microsoft.com/office/drawing/2014/main" id="{B8861250-7170-4E0D-B2B4-0A5C55BC6EC7}"/>
              </a:ext>
            </a:extLst>
          </p:cNvPr>
          <p:cNvSpPr txBox="1"/>
          <p:nvPr/>
        </p:nvSpPr>
        <p:spPr>
          <a:xfrm>
            <a:off x="1136576" y="920702"/>
            <a:ext cx="7974408" cy="1574790"/>
          </a:xfrm>
          <a:prstGeom prst="rect">
            <a:avLst/>
          </a:prstGeom>
          <a:noFill/>
        </p:spPr>
        <p:txBody>
          <a:bodyPr wrap="square">
            <a:spAutoFit/>
          </a:bodyPr>
          <a:lstStyle/>
          <a:p>
            <a:endParaRPr lang="en-US" altLang="ja-JP" sz="1200" b="1" dirty="0">
              <a:latin typeface="HG丸ｺﾞｼｯｸM-PRO" panose="020F0600000000000000" pitchFamily="50" charset="-128"/>
              <a:ea typeface="HG丸ｺﾞｼｯｸM-PRO" panose="020F0600000000000000" pitchFamily="50" charset="-128"/>
            </a:endParaRPr>
          </a:p>
          <a:p>
            <a:pPr marL="269875" indent="-269875">
              <a:spcBef>
                <a:spcPts val="300"/>
              </a:spcBef>
            </a:pPr>
            <a:r>
              <a:rPr lang="ja-JP" altLang="en-US" sz="1100" b="1"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大阪府と連携して重点的に取り組む地区（重点地区）を選定するなど、地域への働きかけを </a:t>
            </a:r>
            <a:r>
              <a:rPr lang="en-US" altLang="ja-JP" sz="1100" dirty="0">
                <a:latin typeface="HG丸ｺﾞｼｯｸM-PRO" panose="020F0600000000000000" pitchFamily="50" charset="-128"/>
                <a:ea typeface="HG丸ｺﾞｼｯｸM-PRO" panose="020F0600000000000000" pitchFamily="50" charset="-128"/>
              </a:rPr>
              <a:t>48</a:t>
            </a:r>
            <a:r>
              <a:rPr lang="ja-JP" altLang="en-US" sz="1100" dirty="0">
                <a:latin typeface="HG丸ｺﾞｼｯｸM-PRO" panose="020F0600000000000000" pitchFamily="50" charset="-128"/>
                <a:ea typeface="HG丸ｺﾞｼｯｸM-PRO" panose="020F0600000000000000" pitchFamily="50" charset="-128"/>
              </a:rPr>
              <a:t>回以上</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年 行う。</a:t>
            </a:r>
          </a:p>
          <a:p>
            <a:pPr marL="269875" indent="-269875">
              <a:spcBef>
                <a:spcPts val="300"/>
              </a:spcBef>
            </a:pPr>
            <a:r>
              <a:rPr lang="ja-JP" altLang="en-US" sz="1100" dirty="0">
                <a:latin typeface="HG丸ｺﾞｼｯｸM-PRO" panose="020F0600000000000000" pitchFamily="50" charset="-128"/>
                <a:ea typeface="HG丸ｺﾞｼｯｸM-PRO" panose="020F0600000000000000" pitchFamily="50" charset="-128"/>
              </a:rPr>
              <a:t>　・重点地区　　　　府農政</a:t>
            </a:r>
            <a:r>
              <a:rPr lang="en-US" altLang="ja-JP" sz="1100" dirty="0">
                <a:latin typeface="HG丸ｺﾞｼｯｸM-PRO" panose="020F0600000000000000" pitchFamily="50" charset="-128"/>
                <a:ea typeface="HG丸ｺﾞｼｯｸM-PRO" panose="020F0600000000000000" pitchFamily="50" charset="-128"/>
              </a:rPr>
              <a:t>AP</a:t>
            </a:r>
            <a:r>
              <a:rPr lang="ja-JP" altLang="en-US" sz="1100" dirty="0">
                <a:latin typeface="HG丸ｺﾞｼｯｸM-PRO" panose="020F0600000000000000" pitchFamily="50" charset="-128"/>
                <a:ea typeface="HG丸ｺﾞｼｯｸM-PRO" panose="020F0600000000000000" pitchFamily="50" charset="-128"/>
              </a:rPr>
              <a:t>目標</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協議会設立</a:t>
            </a:r>
            <a:r>
              <a:rPr lang="en-US" altLang="ja-JP" sz="1100" dirty="0">
                <a:latin typeface="HG丸ｺﾞｼｯｸM-PRO" panose="020F0600000000000000" pitchFamily="50" charset="-128"/>
                <a:ea typeface="HG丸ｺﾞｼｯｸM-PRO" panose="020F0600000000000000" pitchFamily="50" charset="-128"/>
              </a:rPr>
              <a:t>8</a:t>
            </a:r>
            <a:r>
              <a:rPr lang="ja-JP" altLang="en-US" sz="1100" dirty="0">
                <a:latin typeface="HG丸ｺﾞｼｯｸM-PRO" panose="020F0600000000000000" pitchFamily="50" charset="-128"/>
                <a:ea typeface="HG丸ｺﾞｼｯｸM-PRO" panose="020F0600000000000000" pitchFamily="50" charset="-128"/>
              </a:rPr>
              <a:t>団体</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年</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回</a:t>
            </a:r>
            <a:r>
              <a:rPr lang="en-US" altLang="ja-JP" sz="1100" dirty="0">
                <a:latin typeface="HG丸ｺﾞｼｯｸM-PRO" panose="020F0600000000000000" pitchFamily="50" charset="-128"/>
                <a:ea typeface="HG丸ｺﾞｼｯｸM-PRO" panose="020F0600000000000000" pitchFamily="50" charset="-128"/>
              </a:rPr>
              <a:t>=32</a:t>
            </a:r>
            <a:r>
              <a:rPr lang="ja-JP" altLang="en-US" sz="1100" dirty="0">
                <a:latin typeface="HG丸ｺﾞｼｯｸM-PRO" panose="020F0600000000000000" pitchFamily="50" charset="-128"/>
                <a:ea typeface="HG丸ｺﾞｼｯｸM-PRO" panose="020F0600000000000000" pitchFamily="50" charset="-128"/>
              </a:rPr>
              <a:t>回</a:t>
            </a:r>
          </a:p>
          <a:p>
            <a:pPr marL="269875" indent="-269875">
              <a:spcBef>
                <a:spcPts val="300"/>
              </a:spcBef>
            </a:pPr>
            <a:r>
              <a:rPr lang="ja-JP" altLang="en-US" sz="1100" dirty="0">
                <a:latin typeface="HG丸ｺﾞｼｯｸM-PRO" panose="020F0600000000000000" pitchFamily="50" charset="-128"/>
                <a:ea typeface="HG丸ｺﾞｼｯｸM-PRO" panose="020F0600000000000000" pitchFamily="50" charset="-128"/>
              </a:rPr>
              <a:t>　・新規地区掘起し　府農と緑</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事務所</a:t>
            </a:r>
            <a:r>
              <a:rPr lang="en-US" altLang="ja-JP" sz="1100" dirty="0">
                <a:latin typeface="HG丸ｺﾞｼｯｸM-PRO" panose="020F0600000000000000" pitchFamily="50" charset="-128"/>
                <a:ea typeface="HG丸ｺﾞｼｯｸM-PRO" panose="020F0600000000000000" pitchFamily="50" charset="-128"/>
              </a:rPr>
              <a:t>×4</a:t>
            </a:r>
            <a:r>
              <a:rPr lang="ja-JP" altLang="en-US" sz="1100" dirty="0">
                <a:latin typeface="HG丸ｺﾞｼｯｸM-PRO" panose="020F0600000000000000" pitchFamily="50" charset="-128"/>
                <a:ea typeface="HG丸ｺﾞｼｯｸM-PRO" panose="020F0600000000000000" pitchFamily="50" charset="-128"/>
              </a:rPr>
              <a:t>団体</a:t>
            </a:r>
            <a:r>
              <a:rPr lang="en-US" altLang="ja-JP" sz="1100" dirty="0">
                <a:latin typeface="HG丸ｺﾞｼｯｸM-PRO" panose="020F0600000000000000" pitchFamily="50" charset="-128"/>
                <a:ea typeface="HG丸ｺﾞｼｯｸM-PRO" panose="020F0600000000000000" pitchFamily="50" charset="-128"/>
              </a:rPr>
              <a:t>×1</a:t>
            </a:r>
            <a:r>
              <a:rPr lang="ja-JP" altLang="en-US" sz="1100" dirty="0">
                <a:latin typeface="HG丸ｺﾞｼｯｸM-PRO" panose="020F0600000000000000" pitchFamily="50" charset="-128"/>
                <a:ea typeface="HG丸ｺﾞｼｯｸM-PRO" panose="020F0600000000000000" pitchFamily="50" charset="-128"/>
              </a:rPr>
              <a:t>回</a:t>
            </a:r>
            <a:r>
              <a:rPr lang="en-US" altLang="ja-JP" sz="1100" dirty="0">
                <a:latin typeface="HG丸ｺﾞｼｯｸM-PRO" panose="020F0600000000000000" pitchFamily="50" charset="-128"/>
                <a:ea typeface="HG丸ｺﾞｼｯｸM-PRO" panose="020F0600000000000000" pitchFamily="50" charset="-128"/>
              </a:rPr>
              <a:t>=16</a:t>
            </a:r>
            <a:r>
              <a:rPr lang="ja-JP" altLang="en-US" sz="1100" dirty="0">
                <a:latin typeface="HG丸ｺﾞｼｯｸM-PRO" panose="020F0600000000000000" pitchFamily="50" charset="-128"/>
                <a:ea typeface="HG丸ｺﾞｼｯｸM-PRO" panose="020F0600000000000000" pitchFamily="50" charset="-128"/>
              </a:rPr>
              <a:t>回</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endParaRPr lang="en-US" altLang="ja-JP" sz="1100" b="1" dirty="0">
              <a:latin typeface="HG丸ｺﾞｼｯｸM-PRO" panose="020F0600000000000000" pitchFamily="50" charset="-128"/>
              <a:ea typeface="HG丸ｺﾞｼｯｸM-PRO" panose="020F0600000000000000" pitchFamily="50" charset="-128"/>
            </a:endParaRPr>
          </a:p>
          <a:p>
            <a:pPr marL="182563" indent="-182563">
              <a:spcBef>
                <a:spcPts val="1000"/>
              </a:spcBef>
            </a:pPr>
            <a:r>
              <a:rPr lang="ja-JP" altLang="en-US" sz="1100" b="1"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経営改善意欲の高い農業者を重点指導農業者と位置づけ、大阪府の農業改良普及職員やＪＡ職員、専門家で構成する支援チームにより、</a:t>
            </a:r>
            <a:r>
              <a:rPr lang="en-US" altLang="ja-JP" sz="1100" dirty="0">
                <a:latin typeface="HG丸ｺﾞｼｯｸM-PRO" panose="020F0600000000000000" pitchFamily="50" charset="-128"/>
                <a:ea typeface="HG丸ｺﾞｼｯｸM-PRO" panose="020F0600000000000000" pitchFamily="50" charset="-128"/>
              </a:rPr>
              <a:t>50</a:t>
            </a:r>
            <a:r>
              <a:rPr lang="ja-JP" altLang="en-US" sz="1100" dirty="0">
                <a:latin typeface="HG丸ｺﾞｼｯｸM-PRO" panose="020F0600000000000000" pitchFamily="50" charset="-128"/>
                <a:ea typeface="HG丸ｺﾞｼｯｸM-PRO" panose="020F0600000000000000" pitchFamily="50" charset="-128"/>
              </a:rPr>
              <a:t>人以上</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年 の伴走支援を行う。　</a:t>
            </a:r>
          </a:p>
        </p:txBody>
      </p:sp>
      <p:sp>
        <p:nvSpPr>
          <p:cNvPr id="8" name="正方形/長方形 7">
            <a:extLst>
              <a:ext uri="{FF2B5EF4-FFF2-40B4-BE49-F238E27FC236}">
                <a16:creationId xmlns:a16="http://schemas.microsoft.com/office/drawing/2014/main" id="{0525A223-7B0B-4F83-A10D-51843EF94116}"/>
              </a:ext>
            </a:extLst>
          </p:cNvPr>
          <p:cNvSpPr/>
          <p:nvPr/>
        </p:nvSpPr>
        <p:spPr>
          <a:xfrm>
            <a:off x="1207472" y="995824"/>
            <a:ext cx="396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地域への働きかけ：</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48</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回以上</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年</a:t>
            </a:r>
          </a:p>
        </p:txBody>
      </p:sp>
      <p:sp>
        <p:nvSpPr>
          <p:cNvPr id="13" name="正方形/長方形 12">
            <a:extLst>
              <a:ext uri="{FF2B5EF4-FFF2-40B4-BE49-F238E27FC236}">
                <a16:creationId xmlns:a16="http://schemas.microsoft.com/office/drawing/2014/main" id="{3C375959-4617-4AAE-9223-BEFB0744910D}"/>
              </a:ext>
            </a:extLst>
          </p:cNvPr>
          <p:cNvSpPr/>
          <p:nvPr/>
        </p:nvSpPr>
        <p:spPr>
          <a:xfrm>
            <a:off x="1207472" y="1916208"/>
            <a:ext cx="396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重点支援農業者への伴走支援：</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50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人以上</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年 </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49562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820651" y="975239"/>
            <a:ext cx="6264696" cy="5489142"/>
          </a:xfrm>
        </p:spPr>
        <p:txBody>
          <a:bodyPr>
            <a:noAutofit/>
          </a:bodyPr>
          <a:lstStyle/>
          <a:p>
            <a:pPr marL="0" indent="0" algn="just">
              <a:lnSpc>
                <a:spcPts val="1500"/>
              </a:lnSpc>
              <a:spcBef>
                <a:spcPts val="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Ⅰ</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計画策定にあたっ</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て　　･･･････････････････････････････････････････････</a:t>
            </a:r>
            <a:r>
              <a:rPr lang="ja-JP" altLang="en-US"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p>
          <a:p>
            <a:pPr marL="0" indent="0" algn="just">
              <a:lnSpc>
                <a:spcPts val="1500"/>
              </a:lnSpc>
              <a:spcBef>
                <a:spcPts val="3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Ⅱ</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公社の目的・性格　　･････････････････････････････････････････････････</a:t>
            </a:r>
            <a:r>
              <a:rPr lang="ja-JP" altLang="en-US"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p>
          <a:p>
            <a:pPr marL="0" indent="0" algn="just">
              <a:lnSpc>
                <a:spcPts val="1500"/>
              </a:lnSpc>
              <a:spcBef>
                <a:spcPts val="3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Ⅲ</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現状と課題（前期計画の実績と評価）　･････････････････････････････････</a:t>
            </a:r>
            <a:r>
              <a:rPr lang="ja-JP" altLang="en-US" sz="9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１．経営改善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運営体制の効率化・強化と府との役割分担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①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運営体制の効率化・強化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②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府との役割分担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新規事業の獲得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6</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公益目的事業と自主事業のバランスの考慮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7</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２．主要事業（公社の</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本柱）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8</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）農地中間管理事業等農地関連事業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8</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）自然環境保全関連事業（大阪府民の森管理運営事業）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9</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）地球温暖化防止活動推進支援事業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10</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）森林整備・木材利用促進支援事業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31</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11</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３．その他収益事業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12</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４．収支計画</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13</a:t>
            </a:r>
          </a:p>
          <a:p>
            <a:pPr marL="0" indent="0" algn="just">
              <a:lnSpc>
                <a:spcPts val="1500"/>
              </a:lnSpc>
              <a:spcBef>
                <a:spcPts val="3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Ⅳ</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今期計画における公社運営の基本方針と目標及び事業展開   ･･････････････</a:t>
            </a:r>
            <a:r>
              <a:rPr lang="ja-JP" altLang="en-US" sz="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15</a:t>
            </a: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＜前期経営計画の総括＞＜国内外の潮流と公社の活動＞</a:t>
            </a:r>
            <a:endPar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１．公社運営の基本方針（継続的な事業活動を前提とした法人運営）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16</a:t>
            </a: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２．計画期間の目標とその達成に向けた法人運営及び事業展開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17</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主要事業（公社の</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本柱）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17</a:t>
            </a: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① 農地中間管理事業等農地関連事業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17</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②</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自然環境保全関連事業（大阪府民の森管理運営事業）</a:t>
            </a:r>
            <a:r>
              <a:rPr lang="ja-JP" altLang="en-US" sz="18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19</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③</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zh-TW"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地球温暖化防止活動推進支援事業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21</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④</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森林整備・木材利用促進支援事業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23</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その他収益</a:t>
            </a:r>
            <a:r>
              <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事業</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24</a:t>
            </a:r>
          </a:p>
          <a:p>
            <a:pPr marL="0" indent="0" algn="just">
              <a:lnSpc>
                <a:spcPts val="1500"/>
              </a:lnSpc>
              <a:spcBef>
                <a:spcPts val="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３．収支計画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25</a:t>
            </a:r>
          </a:p>
          <a:p>
            <a:pPr marL="0" indent="0" algn="just">
              <a:lnSpc>
                <a:spcPts val="1500"/>
              </a:lnSpc>
              <a:spcBef>
                <a:spcPts val="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４．進捗管理　  ･･･････････････････････････････････････････････････････   </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26</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4508427" y="367480"/>
            <a:ext cx="889145" cy="450006"/>
          </a:xfrm>
        </p:spPr>
        <p:txBody>
          <a:bodyPr>
            <a:normAutofit/>
          </a:bodyPr>
          <a:lstStyle/>
          <a:p>
            <a:pPr algn="l"/>
            <a:r>
              <a:rPr lang="ja-JP" altLang="en-US" sz="1800" dirty="0">
                <a:latin typeface="HG丸ｺﾞｼｯｸM-PRO" panose="020F0600000000000000" pitchFamily="50" charset="-128"/>
                <a:ea typeface="HG丸ｺﾞｼｯｸM-PRO" panose="020F0600000000000000" pitchFamily="50" charset="-128"/>
              </a:rPr>
              <a:t>目　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1154999" y="856111"/>
            <a:ext cx="759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 name="スライド番号プレースホルダー 3">
            <a:extLst>
              <a:ext uri="{FF2B5EF4-FFF2-40B4-BE49-F238E27FC236}">
                <a16:creationId xmlns:a16="http://schemas.microsoft.com/office/drawing/2014/main" id="{1F49B4D1-C185-4C09-B073-B0D44CBCE1C8}"/>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1</a:t>
            </a:fld>
            <a:endParaRPr kumimoji="1" lang="ja-JP" altLang="en-US" sz="1600" dirty="0"/>
          </a:p>
        </p:txBody>
      </p:sp>
    </p:spTree>
    <p:extLst>
      <p:ext uri="{BB962C8B-B14F-4D97-AF65-F5344CB8AC3E}">
        <p14:creationId xmlns:p14="http://schemas.microsoft.com/office/powerpoint/2010/main" val="2816209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526435" y="213616"/>
            <a:ext cx="7845772"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j-cs"/>
              </a:rPr>
              <a:t>Ⅳ</a:t>
            </a:r>
            <a:r>
              <a:rPr kumimoji="1" lang="ja-JP" altLang="en-US" sz="18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j-cs"/>
              </a:rPr>
              <a:t>．</a:t>
            </a:r>
            <a:r>
              <a:rPr kumimoji="1" lang="ja-JP" altLang="en-US" sz="18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j-cs"/>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477622" y="679831"/>
            <a:ext cx="882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121271" y="1603926"/>
            <a:ext cx="7974408" cy="75373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大阪府民の森指定管理者として、大阪府が定めた管理運営に関する基本方針に基づき作成した提案内容に沿って管理運営を行う。</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府民の森を単に、「自然の森」を育成し、守るだけでなく、多様な人々が集い、さまざまな価値を生み出す「文化の森」とするため、さらなる利活用を図っていく。</a:t>
            </a: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4"/>
            <a:ext cx="2311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rPr>
              <a:t>19</a:t>
            </a:r>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12" name="正方形/長方形 11">
            <a:extLst>
              <a:ext uri="{FF2B5EF4-FFF2-40B4-BE49-F238E27FC236}">
                <a16:creationId xmlns:a16="http://schemas.microsoft.com/office/drawing/2014/main" id="{4536B4FE-3561-4A6B-AC2D-1EFB19168E00}"/>
              </a:ext>
            </a:extLst>
          </p:cNvPr>
          <p:cNvSpPr/>
          <p:nvPr/>
        </p:nvSpPr>
        <p:spPr>
          <a:xfrm>
            <a:off x="627750" y="773751"/>
            <a:ext cx="7261693"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681286" y="1096403"/>
            <a:ext cx="5840418"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a:t>
            </a: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）主要事業（公社の</a:t>
            </a:r>
            <a:r>
              <a:rPr kumimoji="1"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4</a:t>
            </a: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本柱）　</a:t>
            </a:r>
            <a:endParaRPr kumimoji="1"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1" name="正方形/長方形 10">
            <a:extLst>
              <a:ext uri="{FF2B5EF4-FFF2-40B4-BE49-F238E27FC236}">
                <a16:creationId xmlns:a16="http://schemas.microsoft.com/office/drawing/2014/main" id="{B523B0AE-A162-4218-90B5-E09959EE8B1A}"/>
              </a:ext>
            </a:extLst>
          </p:cNvPr>
          <p:cNvSpPr/>
          <p:nvPr/>
        </p:nvSpPr>
        <p:spPr>
          <a:xfrm>
            <a:off x="925536" y="1333103"/>
            <a:ext cx="5840418" cy="27699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② 自然環境保全関連事業（大阪府民の森管理運営事業） </a:t>
            </a:r>
            <a:endParaRPr kumimoji="1"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6" name="図 5">
            <a:extLst>
              <a:ext uri="{FF2B5EF4-FFF2-40B4-BE49-F238E27FC236}">
                <a16:creationId xmlns:a16="http://schemas.microsoft.com/office/drawing/2014/main" id="{331A4E54-05AD-46EC-9556-31B974387013}"/>
              </a:ext>
            </a:extLst>
          </p:cNvPr>
          <p:cNvPicPr>
            <a:picLocks noChangeAspect="1"/>
          </p:cNvPicPr>
          <p:nvPr/>
        </p:nvPicPr>
        <p:blipFill>
          <a:blip r:embed="rId3"/>
          <a:stretch>
            <a:fillRect/>
          </a:stretch>
        </p:blipFill>
        <p:spPr>
          <a:xfrm>
            <a:off x="7077553" y="745176"/>
            <a:ext cx="2028825" cy="828675"/>
          </a:xfrm>
          <a:prstGeom prst="rect">
            <a:avLst/>
          </a:prstGeom>
        </p:spPr>
      </p:pic>
      <p:sp>
        <p:nvSpPr>
          <p:cNvPr id="7" name="テキスト ボックス 6">
            <a:extLst>
              <a:ext uri="{FF2B5EF4-FFF2-40B4-BE49-F238E27FC236}">
                <a16:creationId xmlns:a16="http://schemas.microsoft.com/office/drawing/2014/main" id="{211DF6F8-EF67-4071-AA5D-607C81C452E1}"/>
              </a:ext>
            </a:extLst>
          </p:cNvPr>
          <p:cNvSpPr txBox="1"/>
          <p:nvPr/>
        </p:nvSpPr>
        <p:spPr>
          <a:xfrm>
            <a:off x="1113183" y="2434219"/>
            <a:ext cx="7993195" cy="1473086"/>
          </a:xfrm>
          <a:prstGeom prst="rect">
            <a:avLst/>
          </a:prstGeom>
          <a:solidFill>
            <a:schemeClr val="bg1">
              <a:lumMod val="95000"/>
            </a:schemeClr>
          </a:solidFill>
          <a:ln w="19050">
            <a:solidFill>
              <a:schemeClr val="tx1"/>
            </a:solidFill>
            <a:prstDash val="dash"/>
          </a:ln>
        </p:spPr>
        <p:txBody>
          <a:bodyPr wrap="square" tIns="36000" bIns="36000"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kumimoji="1" lang="ja-JP" altLang="en-US" sz="14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変更にあたっての考え方</a:t>
            </a:r>
            <a:r>
              <a:rPr kumimoji="1" lang="en-US" altLang="ja-JP" sz="14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FF0000"/>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kumimoji="1" lang="ja-JP" altLang="ja-JP"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大阪府民の森管理運営事業は、北河内・中河内地区に係る令和</a:t>
            </a:r>
            <a:r>
              <a:rPr kumimoji="1" lang="en-US" altLang="ja-JP"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4</a:t>
            </a:r>
            <a:r>
              <a:rPr kumimoji="1" lang="ja-JP" altLang="ja-JP"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年度以降の指定管理</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者</a:t>
            </a:r>
            <a:r>
              <a:rPr kumimoji="1" lang="ja-JP" altLang="ja-JP"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rPr>
              <a:t>の公募</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が行われ、申請を行ったものの不採択となったため、令和</a:t>
            </a:r>
            <a:r>
              <a:rPr kumimoji="1" lang="en-US" altLang="ja-JP"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年度以降の計画については、南河内地区における管理運営事業のみに変更している。なお、南河内地区の令和</a:t>
            </a:r>
            <a:r>
              <a:rPr kumimoji="1" lang="en-US" altLang="ja-JP"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年度以降の指定管理業務については、令和</a:t>
            </a:r>
            <a:r>
              <a:rPr kumimoji="1" lang="en-US" altLang="ja-JP"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年度に新たに公募が行われ公社は申請予定である。また、公社は</a:t>
            </a:r>
            <a:r>
              <a:rPr kumimoji="1" lang="ja-JP" altLang="en-US" sz="1100" b="0" i="0" u="none" strike="noStrike" kern="1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指定管理者の公募結果をふまえ、</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自然環境保全関連事業に関する財政的基盤と活動のフィールドを確保するため、令和</a:t>
            </a:r>
            <a:r>
              <a:rPr kumimoji="1" lang="en-US" altLang="ja-JP"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年度においては府民の森以外の指定管理事業等に対しても応募する予定である。このため、令和</a:t>
            </a:r>
            <a:r>
              <a:rPr kumimoji="1" lang="en-US" altLang="ja-JP"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年度以降の業務内容や収支見込み等については、公募結果の予測が困難なため、令和</a:t>
            </a:r>
            <a:r>
              <a:rPr kumimoji="1" lang="en-US" altLang="ja-JP"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年度の南河内地区指定管理業務による財政状況（見込）等をそのまま延長して記載しており、これら公募結果が確定次第、必要に応じて令和</a:t>
            </a:r>
            <a:r>
              <a:rPr kumimoji="1" lang="en-US" altLang="ja-JP"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kumimoji="1" lang="ja-JP" altLang="en-US" sz="11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年度以降の計画の修正を行う予定である。</a:t>
            </a:r>
            <a:endParaRPr kumimoji="1" lang="ja-JP" altLang="en-US" sz="11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p:txBody>
      </p:sp>
      <p:sp>
        <p:nvSpPr>
          <p:cNvPr id="14" name="テキスト ボックス 13">
            <a:extLst>
              <a:ext uri="{FF2B5EF4-FFF2-40B4-BE49-F238E27FC236}">
                <a16:creationId xmlns:a16="http://schemas.microsoft.com/office/drawing/2014/main" id="{47190164-C71A-4B62-8B51-323BD2FDAABA}"/>
              </a:ext>
            </a:extLst>
          </p:cNvPr>
          <p:cNvSpPr txBox="1"/>
          <p:nvPr/>
        </p:nvSpPr>
        <p:spPr>
          <a:xfrm>
            <a:off x="1113184" y="4061157"/>
            <a:ext cx="8184438" cy="26930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◆現計画（計画期間 </a:t>
            </a:r>
            <a:r>
              <a:rPr kumimoji="1" lang="en-US" altLang="ja-JP" sz="1300" b="1"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n-cs"/>
              </a:rPr>
              <a:t>R3</a:t>
            </a:r>
            <a:r>
              <a:rPr kumimoji="1" lang="ja-JP" altLang="en-US" sz="1300" b="1"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2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概要　　</a:t>
            </a:r>
            <a:endParaRPr kumimoji="1" lang="en-US" altLang="ja-JP" sz="12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1" lang="ja-JP" altLang="en-US" sz="11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1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R3</a:t>
            </a:r>
            <a:r>
              <a:rPr kumimoji="1" lang="ja-JP" altLang="en-US" sz="11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方針＞</a:t>
            </a:r>
            <a:endParaRPr kumimoji="1" lang="en-US" altLang="ja-JP" sz="11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endParaRPr>
          </a:p>
          <a:p>
            <a:pPr marL="361950"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府民の森の各施設について、安全安心な施設管理を徹底し快適な利用環境の確保に努める。</a:t>
            </a:r>
            <a:endPar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endParaRPr>
          </a:p>
          <a:p>
            <a:pPr marL="361950"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ナラ枯れ等の被害地は、後継樹が少なく薮状化が進んでいる。災害に強く、保健休養として多くの府民に利用される森に再生する。</a:t>
            </a:r>
            <a:endPar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endParaRPr>
          </a:p>
          <a:p>
            <a:pPr marL="182563" marR="0" lvl="0" indent="-182563" algn="l" defTabSz="914400" rtl="0" eaLnBrk="1" fontAlgn="auto" latinLnBrk="0" hangingPunct="1">
              <a:lnSpc>
                <a:spcPct val="100000"/>
              </a:lnSpc>
              <a:spcBef>
                <a:spcPts val="600"/>
              </a:spcBef>
              <a:spcAft>
                <a:spcPts val="0"/>
              </a:spcAft>
              <a:buClrTx/>
              <a:buSzTx/>
              <a:buFontTx/>
              <a:buNone/>
              <a:tabLst/>
              <a:defRPr/>
            </a:pPr>
            <a:r>
              <a:rPr kumimoji="1" lang="ja-JP" altLang="en-US" sz="11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1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R3</a:t>
            </a:r>
            <a:r>
              <a:rPr kumimoji="1" lang="ja-JP" altLang="en-US" sz="11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目標及び</a:t>
            </a:r>
            <a:r>
              <a:rPr kumimoji="1" lang="ja-JP" altLang="en-US" sz="1100" b="1"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n-cs"/>
              </a:rPr>
              <a:t>実績＞</a:t>
            </a:r>
            <a:endParaRPr kumimoji="1" lang="en-US" altLang="ja-JP" sz="11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endParaRPr>
          </a:p>
          <a:p>
            <a:pPr marL="266700"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effectLst/>
                <a:highlight>
                  <a:srgbClr val="8BFE22"/>
                </a:highlight>
                <a:uLnTx/>
                <a:uFillTx/>
                <a:latin typeface="HG丸ｺﾞｼｯｸM-PRO" panose="020F0600000000000000" pitchFamily="50" charset="-128"/>
                <a:ea typeface="HG丸ｺﾞｼｯｸM-PRO" panose="020F0600000000000000" pitchFamily="50" charset="-128"/>
                <a:cs typeface="+mn-cs"/>
              </a:rPr>
              <a:t>■ 快適な利用環境の確保（園路の整備）：園路の総点検、補修計画の策定、整備の実施</a:t>
            </a:r>
          </a:p>
          <a:p>
            <a:pPr marL="266700" marR="0" lvl="0" indent="-182563" algn="l" defTabSz="914400" rtl="0" eaLnBrk="1" fontAlgn="auto" latinLnBrk="0" hangingPunct="1">
              <a:lnSpc>
                <a:spcPct val="100000"/>
              </a:lnSpc>
              <a:spcBef>
                <a:spcPts val="30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サイン整備や路面整備、園路沿いの危険木伐倒を一体的に行い、事故の未然防止を図り快適な利用環境を確保する。</a:t>
            </a:r>
          </a:p>
          <a:p>
            <a:pPr marL="266700"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・対象路線：６園地</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16</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路線（くろんど園地・くろんど池ハイキングコース　など）</a:t>
            </a:r>
            <a:endPar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endParaRPr>
          </a:p>
          <a:p>
            <a:pPr marL="266700"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　</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R3</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年度実績　危険木・枯死木の伐倒　</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6</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園地</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10</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路線で</a:t>
            </a:r>
            <a:r>
              <a:rPr kumimoji="1" lang="ja-JP" altLang="en-US" sz="1100" b="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n-cs"/>
              </a:rPr>
              <a:t>実施</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endParaRPr>
          </a:p>
          <a:p>
            <a:pPr marL="266700"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a:ln>
                  <a:noFill/>
                </a:ln>
                <a:effectLst/>
                <a:highlight>
                  <a:srgbClr val="8BFE22"/>
                </a:highlight>
                <a:uLnTx/>
                <a:uFillTx/>
                <a:latin typeface="HG丸ｺﾞｼｯｸM-PRO" panose="020F0600000000000000" pitchFamily="50" charset="-128"/>
                <a:ea typeface="HG丸ｺﾞｼｯｸM-PRO" panose="020F0600000000000000" pitchFamily="50" charset="-128"/>
                <a:cs typeface="+mn-cs"/>
              </a:rPr>
              <a:t>■ 大型施設の計画的修繕：専門家等による定期点検、早期修繕</a:t>
            </a:r>
            <a:endParaRPr kumimoji="1" lang="en-US" altLang="ja-JP" sz="1100" b="1" i="0" u="none" strike="noStrike" kern="1200" cap="none" spc="0" normalizeH="0" baseline="0" noProof="0" dirty="0">
              <a:ln>
                <a:noFill/>
              </a:ln>
              <a:effectLst/>
              <a:highlight>
                <a:srgbClr val="8BFE22"/>
              </a:highlight>
              <a:uLnTx/>
              <a:uFillTx/>
              <a:latin typeface="HG丸ｺﾞｼｯｸM-PRO" panose="020F0600000000000000" pitchFamily="50" charset="-128"/>
              <a:ea typeface="HG丸ｺﾞｼｯｸM-PRO" panose="020F0600000000000000" pitchFamily="50" charset="-128"/>
              <a:cs typeface="+mn-cs"/>
            </a:endParaRPr>
          </a:p>
          <a:p>
            <a:pPr marL="266700"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専門家による定期点検、職員による日常点検を的確に行い、異常個所の早期発見に努めるとともにその早期修繕を図る。</a:t>
            </a:r>
          </a:p>
          <a:p>
            <a:pPr marL="266700"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・ほしだ園地　　星のブランコの床板交換：</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50</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枚</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年　　　　　　　→</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R3</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年度</a:t>
            </a:r>
            <a:r>
              <a:rPr kumimoji="1" lang="ja-JP" altLang="en-US" sz="1100" b="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n-cs"/>
              </a:rPr>
              <a:t>実績 </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50</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枚　</a:t>
            </a:r>
            <a:endPar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endParaRPr>
          </a:p>
          <a:p>
            <a:pPr marL="266700" marR="0" lvl="0" indent="-182563"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　　　　　　　　　　　クライミングウォールのホールド交換：</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100</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個</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年 →</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R3</a:t>
            </a:r>
            <a:r>
              <a:rPr kumimoji="1" lang="ja-JP" altLang="en-US"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年度</a:t>
            </a:r>
            <a:r>
              <a:rPr kumimoji="1" lang="ja-JP" altLang="en-US" sz="1100" b="0" i="0" u="none" strike="noStrike" kern="1200" cap="none" spc="0" normalizeH="0" baseline="0" noProof="0" dirty="0" smtClean="0">
                <a:ln>
                  <a:noFill/>
                </a:ln>
                <a:effectLst/>
                <a:uLnTx/>
                <a:uFillTx/>
                <a:latin typeface="HG丸ｺﾞｼｯｸM-PRO" panose="020F0600000000000000" pitchFamily="50" charset="-128"/>
                <a:ea typeface="HG丸ｺﾞｼｯｸM-PRO" panose="020F0600000000000000" pitchFamily="50" charset="-128"/>
                <a:cs typeface="+mn-cs"/>
              </a:rPr>
              <a:t>実績 </a:t>
            </a:r>
            <a:r>
              <a:rPr kumimoji="1" lang="en-US" altLang="ja-JP" sz="1100" b="0"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cs typeface="+mn-cs"/>
              </a:rPr>
              <a:t>217</a:t>
            </a:r>
            <a:r>
              <a:rPr kumimoji="1" lang="ja-JP" altLang="en-US" sz="11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個　　　</a:t>
            </a:r>
            <a:endParaRPr kumimoji="1" lang="ja-JP" altLang="en-US" sz="1100" b="0" i="0" u="none" strike="noStrike" kern="1200" cap="none" spc="0" normalizeH="0" baseline="0" noProof="0" dirty="0">
              <a:ln>
                <a:noFill/>
              </a:ln>
              <a:solidFill>
                <a:prstClr val="black"/>
              </a:solidFill>
              <a:effectLst/>
              <a:highlight>
                <a:srgbClr val="E8FF5D"/>
              </a:highlight>
              <a:uLnTx/>
              <a:uFillTx/>
              <a:latin typeface="HG丸ｺﾞｼｯｸM-PRO" panose="020F0600000000000000" pitchFamily="50" charset="-128"/>
              <a:ea typeface="HG丸ｺﾞｼｯｸM-PRO" panose="020F0600000000000000" pitchFamily="50" charset="-128"/>
              <a:cs typeface="+mn-cs"/>
            </a:endParaRPr>
          </a:p>
        </p:txBody>
      </p:sp>
    </p:spTree>
    <p:extLst>
      <p:ext uri="{BB962C8B-B14F-4D97-AF65-F5344CB8AC3E}">
        <p14:creationId xmlns:p14="http://schemas.microsoft.com/office/powerpoint/2010/main" val="1717510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4748"/>
            <a:ext cx="2311400" cy="365125"/>
          </a:xfrm>
        </p:spPr>
        <p:txBody>
          <a:bodyPr/>
          <a:lstStyle/>
          <a:p>
            <a:r>
              <a:rPr kumimoji="1" lang="en-US" altLang="ja-JP" sz="1600" dirty="0"/>
              <a:t>20</a:t>
            </a:r>
            <a:endParaRPr kumimoji="1" lang="ja-JP" altLang="en-US" dirty="0"/>
          </a:p>
        </p:txBody>
      </p:sp>
      <p:sp>
        <p:nvSpPr>
          <p:cNvPr id="4" name="テキスト ボックス 3">
            <a:extLst>
              <a:ext uri="{FF2B5EF4-FFF2-40B4-BE49-F238E27FC236}">
                <a16:creationId xmlns:a16="http://schemas.microsoft.com/office/drawing/2014/main" id="{1E2F7D8D-9E23-4C13-8653-E738C188D51D}"/>
              </a:ext>
            </a:extLst>
          </p:cNvPr>
          <p:cNvSpPr txBox="1"/>
          <p:nvPr/>
        </p:nvSpPr>
        <p:spPr>
          <a:xfrm>
            <a:off x="910929" y="275266"/>
            <a:ext cx="8208912" cy="2657138"/>
          </a:xfrm>
          <a:prstGeom prst="rect">
            <a:avLst/>
          </a:prstGeom>
          <a:noFill/>
        </p:spPr>
        <p:txBody>
          <a:bodyPr wrap="square">
            <a:spAutoFit/>
          </a:bodyPr>
          <a:lstStyle/>
          <a:p>
            <a:pPr marL="266700" indent="-182563"/>
            <a:r>
              <a:rPr kumimoji="1" lang="ja-JP" altLang="en-US" sz="1100" b="1" dirty="0">
                <a:solidFill>
                  <a:schemeClr val="tx1"/>
                </a:solidFill>
                <a:highlight>
                  <a:srgbClr val="8BFE22"/>
                </a:highlight>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highlight>
                  <a:srgbClr val="8BFE22"/>
                </a:highlight>
                <a:latin typeface="HG丸ｺﾞｼｯｸM-PRO" panose="020F0600000000000000" pitchFamily="50" charset="-128"/>
                <a:ea typeface="HG丸ｺﾞｼｯｸM-PRO" panose="020F0600000000000000" pitchFamily="50" charset="-128"/>
              </a:rPr>
              <a:t>ナラ枯れ被害地の森への再生：</a:t>
            </a:r>
            <a:r>
              <a:rPr kumimoji="1" lang="ja-JP" altLang="en-US" sz="1100" b="1" dirty="0">
                <a:solidFill>
                  <a:schemeClr val="tx1"/>
                </a:solidFill>
                <a:highlight>
                  <a:srgbClr val="8BFE22"/>
                </a:highlight>
                <a:latin typeface="HG丸ｺﾞｼｯｸM-PRO" panose="020F0600000000000000" pitchFamily="50" charset="-128"/>
                <a:ea typeface="HG丸ｺﾞｼｯｸM-PRO" panose="020F0600000000000000" pitchFamily="50" charset="-128"/>
              </a:rPr>
              <a:t> 府民の参加</a:t>
            </a:r>
            <a:r>
              <a:rPr kumimoji="1" lang="en-US" altLang="ja-JP" sz="1100" b="1" dirty="0">
                <a:solidFill>
                  <a:schemeClr val="tx1"/>
                </a:solidFill>
                <a:highlight>
                  <a:srgbClr val="8BFE22"/>
                </a:highlight>
                <a:latin typeface="HG丸ｺﾞｼｯｸM-PRO" panose="020F0600000000000000" pitchFamily="50" charset="-128"/>
                <a:ea typeface="HG丸ｺﾞｼｯｸM-PRO" panose="020F0600000000000000" pitchFamily="50" charset="-128"/>
              </a:rPr>
              <a:t>200</a:t>
            </a:r>
            <a:r>
              <a:rPr lang="ja-JP" altLang="en-US" sz="1100" b="1" dirty="0">
                <a:highlight>
                  <a:srgbClr val="8BFE22"/>
                </a:highlight>
                <a:latin typeface="HG丸ｺﾞｼｯｸM-PRO" panose="020F0600000000000000" pitchFamily="50" charset="-128"/>
                <a:ea typeface="HG丸ｺﾞｼｯｸM-PRO" panose="020F0600000000000000" pitchFamily="50" charset="-128"/>
              </a:rPr>
              <a:t>人</a:t>
            </a:r>
            <a:r>
              <a:rPr kumimoji="1" lang="ja-JP" altLang="en-US" sz="1100" b="1" dirty="0">
                <a:solidFill>
                  <a:schemeClr val="tx1"/>
                </a:solidFill>
                <a:highlight>
                  <a:srgbClr val="8BFE22"/>
                </a:highlight>
                <a:latin typeface="HG丸ｺﾞｼｯｸM-PRO" panose="020F0600000000000000" pitchFamily="50" charset="-128"/>
                <a:ea typeface="HG丸ｺﾞｼｯｸM-PRO" panose="020F0600000000000000" pitchFamily="50" charset="-128"/>
              </a:rPr>
              <a:t>／年</a:t>
            </a:r>
            <a:endParaRPr lang="en-US" altLang="ja-JP" sz="1100" dirty="0">
              <a:highlight>
                <a:srgbClr val="8BFE22"/>
              </a:highlight>
              <a:latin typeface="HG丸ｺﾞｼｯｸM-PRO" panose="020F0600000000000000" pitchFamily="50" charset="-128"/>
              <a:ea typeface="HG丸ｺﾞｼｯｸM-PRO" panose="020F0600000000000000" pitchFamily="50" charset="-128"/>
            </a:endParaRPr>
          </a:p>
          <a:p>
            <a:pPr marL="266700" indent="-182563"/>
            <a:r>
              <a:rPr lang="ja-JP" altLang="en-US" sz="1100" dirty="0">
                <a:latin typeface="HG丸ｺﾞｼｯｸM-PRO" panose="020F0600000000000000" pitchFamily="50" charset="-128"/>
                <a:ea typeface="HG丸ｺﾞｼｯｸM-PRO" panose="020F0600000000000000" pitchFamily="50" charset="-128"/>
              </a:rPr>
              <a:t>　将来にわたって、優れた景観を創出すべく、主要な府民の森施設、基幹歩道に隣接した次の地区において、公社のみならず、指定管理共同事業体や指定管理に参画しているＮＰＯらと連携して、森林の造成と育成に取り組む。</a:t>
            </a:r>
          </a:p>
          <a:p>
            <a:pPr marL="266700" indent="-182563"/>
            <a:r>
              <a:rPr lang="ja-JP" altLang="en-US" sz="1100" dirty="0">
                <a:latin typeface="HG丸ｺﾞｼｯｸM-PRO" panose="020F0600000000000000" pitchFamily="50" charset="-128"/>
                <a:ea typeface="HG丸ｺﾞｼｯｸM-PRO" panose="020F0600000000000000" pitchFamily="50" charset="-128"/>
              </a:rPr>
              <a:t>　　　・森づくり活動に参加する府民：年間</a:t>
            </a:r>
            <a:r>
              <a:rPr lang="en-US" altLang="ja-JP" sz="1100" dirty="0">
                <a:latin typeface="HG丸ｺﾞｼｯｸM-PRO" panose="020F0600000000000000" pitchFamily="50" charset="-128"/>
                <a:ea typeface="HG丸ｺﾞｼｯｸM-PRO" panose="020F0600000000000000" pitchFamily="50" charset="-128"/>
              </a:rPr>
              <a:t>200</a:t>
            </a:r>
            <a:r>
              <a:rPr lang="ja-JP" altLang="en-US" sz="1100" dirty="0">
                <a:latin typeface="HG丸ｺﾞｼｯｸM-PRO" panose="020F0600000000000000" pitchFamily="50" charset="-128"/>
                <a:ea typeface="HG丸ｺﾞｼｯｸM-PRO" panose="020F0600000000000000" pitchFamily="50" charset="-128"/>
              </a:rPr>
              <a:t>人</a:t>
            </a:r>
          </a:p>
          <a:p>
            <a:pPr marL="266700" indent="-182563"/>
            <a:r>
              <a:rPr lang="ja-JP" altLang="en-US" sz="1100" dirty="0">
                <a:latin typeface="HG丸ｺﾞｼｯｸM-PRO" panose="020F0600000000000000" pitchFamily="50" charset="-128"/>
                <a:ea typeface="HG丸ｺﾞｼｯｸM-PRO" panose="020F0600000000000000" pitchFamily="50" charset="-128"/>
              </a:rPr>
              <a:t>　　① くろんど園地　キャンプ場周辺及びさんさくの路周辺　　② むろいけ園地　外回り園路沿い及び内回り園路沿い　　</a:t>
            </a:r>
            <a:endParaRPr lang="en-US" altLang="ja-JP" sz="1100" dirty="0">
              <a:latin typeface="HG丸ｺﾞｼｯｸM-PRO" panose="020F0600000000000000" pitchFamily="50" charset="-128"/>
              <a:ea typeface="HG丸ｺﾞｼｯｸM-PRO" panose="020F0600000000000000" pitchFamily="50" charset="-128"/>
            </a:endParaRPr>
          </a:p>
          <a:p>
            <a:pPr marL="266700" indent="-182563"/>
            <a:r>
              <a:rPr lang="ja-JP" altLang="en-US" sz="1100" dirty="0">
                <a:latin typeface="HG丸ｺﾞｼｯｸM-PRO" panose="020F0600000000000000" pitchFamily="50" charset="-128"/>
                <a:ea typeface="HG丸ｺﾞｼｯｸM-PRO" panose="020F0600000000000000" pitchFamily="50" charset="-128"/>
              </a:rPr>
              <a:t>　　　　　→ </a:t>
            </a:r>
            <a:r>
              <a:rPr lang="en-US" altLang="ja-JP" sz="1100" dirty="0">
                <a:latin typeface="HG丸ｺﾞｼｯｸM-PRO" panose="020F0600000000000000" pitchFamily="50" charset="-128"/>
                <a:ea typeface="HG丸ｺﾞｼｯｸM-PRO" panose="020F0600000000000000" pitchFamily="50" charset="-128"/>
              </a:rPr>
              <a:t>R3</a:t>
            </a:r>
            <a:r>
              <a:rPr lang="ja-JP" altLang="en-US" sz="1100" dirty="0">
                <a:latin typeface="HG丸ｺﾞｼｯｸM-PRO" panose="020F0600000000000000" pitchFamily="50" charset="-128"/>
                <a:ea typeface="HG丸ｺﾞｼｯｸM-PRO" panose="020F0600000000000000" pitchFamily="50" charset="-128"/>
              </a:rPr>
              <a:t>年度実績　くろんど園地 １０５人（</a:t>
            </a:r>
            <a:r>
              <a:rPr lang="en-US" altLang="ja-JP" sz="1100" dirty="0">
                <a:latin typeface="HG丸ｺﾞｼｯｸM-PRO" panose="020F0600000000000000" pitchFamily="50" charset="-128"/>
                <a:ea typeface="HG丸ｺﾞｼｯｸM-PRO" panose="020F0600000000000000" pitchFamily="50" charset="-128"/>
              </a:rPr>
              <a:t>R4.3.13</a:t>
            </a:r>
            <a:r>
              <a:rPr lang="ja-JP" altLang="en-US" sz="1100" dirty="0">
                <a:latin typeface="HG丸ｺﾞｼｯｸM-PRO" panose="020F0600000000000000" pitchFamily="50" charset="-128"/>
                <a:ea typeface="HG丸ｺﾞｼｯｸM-PRO" panose="020F0600000000000000" pitchFamily="50" charset="-128"/>
              </a:rPr>
              <a:t>実施）　むろいけ園地１０２人（</a:t>
            </a:r>
            <a:r>
              <a:rPr lang="en-US" altLang="ja-JP" sz="1100" dirty="0">
                <a:latin typeface="HG丸ｺﾞｼｯｸM-PRO" panose="020F0600000000000000" pitchFamily="50" charset="-128"/>
                <a:ea typeface="HG丸ｺﾞｼｯｸM-PRO" panose="020F0600000000000000" pitchFamily="50" charset="-128"/>
              </a:rPr>
              <a:t>R4.3.20</a:t>
            </a:r>
            <a:r>
              <a:rPr lang="ja-JP" altLang="en-US" sz="1100" dirty="0">
                <a:latin typeface="HG丸ｺﾞｼｯｸM-PRO" panose="020F0600000000000000" pitchFamily="50" charset="-128"/>
                <a:ea typeface="HG丸ｺﾞｼｯｸM-PRO" panose="020F0600000000000000" pitchFamily="50" charset="-128"/>
              </a:rPr>
              <a:t>実施）　　　　</a:t>
            </a:r>
            <a:endParaRPr lang="en-US" altLang="ja-JP" sz="1100" b="1" dirty="0">
              <a:latin typeface="HG丸ｺﾞｼｯｸM-PRO" panose="020F0600000000000000" pitchFamily="50" charset="-128"/>
              <a:ea typeface="HG丸ｺﾞｼｯｸM-PRO" panose="020F0600000000000000" pitchFamily="50" charset="-128"/>
            </a:endParaRPr>
          </a:p>
          <a:p>
            <a:pPr marL="182563" indent="-182563"/>
            <a:r>
              <a:rPr lang="ja-JP" altLang="en-US" sz="1100" b="1" dirty="0">
                <a:latin typeface="HG丸ｺﾞｼｯｸM-PRO" panose="020F0600000000000000" pitchFamily="50" charset="-128"/>
                <a:ea typeface="HG丸ｺﾞｼｯｸM-PRO" panose="020F0600000000000000" pitchFamily="50" charset="-128"/>
              </a:rPr>
              <a:t> ＜事業展開＞</a:t>
            </a:r>
          </a:p>
          <a:p>
            <a:pPr marL="177800" indent="-134938"/>
            <a:r>
              <a:rPr lang="ja-JP" altLang="en-US" sz="1100" dirty="0">
                <a:latin typeface="HG丸ｺﾞｼｯｸM-PRO" panose="020F0600000000000000" pitchFamily="50" charset="-128"/>
                <a:ea typeface="HG丸ｺﾞｼｯｸM-PRO" panose="020F0600000000000000" pitchFamily="50" charset="-128"/>
              </a:rPr>
              <a:t>・府民の森施設の経年劣化が顕著にみられることから、安全安心の管理運営を徹底する。</a:t>
            </a:r>
          </a:p>
          <a:p>
            <a:pPr marL="177800" indent="-134938"/>
            <a:r>
              <a:rPr lang="ja-JP" altLang="en-US" sz="1100" dirty="0">
                <a:latin typeface="HG丸ｺﾞｼｯｸM-PRO" panose="020F0600000000000000" pitchFamily="50" charset="-128"/>
                <a:ea typeface="HG丸ｺﾞｼｯｸM-PRO" panose="020F0600000000000000" pitchFamily="50" charset="-128"/>
              </a:rPr>
              <a:t>・ナラ枯被害は、依然として新規被害が発生し、園内各所で立枯木が見られる。園路周辺等では、徹底的に伐採処理する。</a:t>
            </a:r>
          </a:p>
          <a:p>
            <a:pPr marL="177800" indent="-134938"/>
            <a:r>
              <a:rPr lang="ja-JP" altLang="en-US" sz="1100" dirty="0">
                <a:latin typeface="HG丸ｺﾞｼｯｸM-PRO" panose="020F0600000000000000" pitchFamily="50" charset="-128"/>
                <a:ea typeface="HG丸ｺﾞｼｯｸM-PRO" panose="020F0600000000000000" pitchFamily="50" charset="-128"/>
              </a:rPr>
              <a:t>・樹木管理の過程で発生した伐採木を、サインや歩道階段の部材へ加工するなど、木材の利活用に取り組む。</a:t>
            </a:r>
          </a:p>
          <a:p>
            <a:pPr marL="177800" indent="-134938"/>
            <a:r>
              <a:rPr lang="ja-JP" altLang="en-US" sz="1100" dirty="0">
                <a:latin typeface="HG丸ｺﾞｼｯｸM-PRO" panose="020F0600000000000000" pitchFamily="50" charset="-128"/>
                <a:ea typeface="HG丸ｺﾞｼｯｸM-PRO" panose="020F0600000000000000" pitchFamily="50" charset="-128"/>
              </a:rPr>
              <a:t>・ＮＰＯ団体や園地ボランティアとの連携を図り、自然に関する多様なプログラムの提供や新たな魅力づくりに努める。</a:t>
            </a:r>
          </a:p>
          <a:p>
            <a:pPr marL="177800" indent="-134938"/>
            <a:r>
              <a:rPr lang="ja-JP" altLang="en-US" sz="1100" dirty="0">
                <a:latin typeface="HG丸ｺﾞｼｯｸM-PRO" panose="020F0600000000000000" pitchFamily="50" charset="-128"/>
                <a:ea typeface="HG丸ｺﾞｼｯｸM-PRO" panose="020F0600000000000000" pitchFamily="50" charset="-128"/>
              </a:rPr>
              <a:t>・インターネット、各種広報媒体を活用し、アクセス・自然情報等を広く、タイムリーに発信し、府民の森のＰＲの強化を図る。</a:t>
            </a:r>
          </a:p>
          <a:p>
            <a:pPr marL="177800" indent="-134938"/>
            <a:r>
              <a:rPr lang="ja-JP" altLang="en-US" sz="1100" dirty="0">
                <a:latin typeface="HG丸ｺﾞｼｯｸM-PRO" panose="020F0600000000000000" pitchFamily="50" charset="-128"/>
                <a:ea typeface="HG丸ｺﾞｼｯｸM-PRO" panose="020F0600000000000000" pitchFamily="50" charset="-128"/>
              </a:rPr>
              <a:t>・最寄り駅から園地へのアクセスとなる園地外の歩道区間の整備・点検が必要である。このため、府や関係市町村・観光協会等と連携し、サイン等施設の計画的な整備改良について検討し、可能となった箇所から実施していく。</a:t>
            </a:r>
            <a:endParaRPr lang="en-US" altLang="ja-JP" sz="1100" dirty="0">
              <a:latin typeface="HG丸ｺﾞｼｯｸM-PRO" panose="020F0600000000000000" pitchFamily="50" charset="-128"/>
              <a:ea typeface="HG丸ｺﾞｼｯｸM-PRO" panose="020F0600000000000000" pitchFamily="50" charset="-128"/>
            </a:endParaRPr>
          </a:p>
          <a:p>
            <a:pPr marL="134938" indent="-134938">
              <a:spcBef>
                <a:spcPts val="200"/>
              </a:spcBef>
            </a:pPr>
            <a:endParaRPr lang="ja-JP" altLang="en-US" sz="1100" dirty="0">
              <a:latin typeface="HG丸ｺﾞｼｯｸM-PRO" panose="020F0600000000000000" pitchFamily="50" charset="-128"/>
              <a:ea typeface="HG丸ｺﾞｼｯｸM-PRO" panose="020F0600000000000000" pitchFamily="50" charset="-128"/>
            </a:endParaRPr>
          </a:p>
        </p:txBody>
      </p:sp>
      <p:sp>
        <p:nvSpPr>
          <p:cNvPr id="6" name="テキスト ボックス 5">
            <a:extLst>
              <a:ext uri="{FF2B5EF4-FFF2-40B4-BE49-F238E27FC236}">
                <a16:creationId xmlns:a16="http://schemas.microsoft.com/office/drawing/2014/main" id="{71F9AF4C-1635-4805-BE3D-48271A743613}"/>
              </a:ext>
            </a:extLst>
          </p:cNvPr>
          <p:cNvSpPr txBox="1"/>
          <p:nvPr/>
        </p:nvSpPr>
        <p:spPr>
          <a:xfrm>
            <a:off x="992560" y="2814196"/>
            <a:ext cx="8208912" cy="4008790"/>
          </a:xfrm>
          <a:prstGeom prst="rect">
            <a:avLst/>
          </a:prstGeom>
          <a:noFill/>
        </p:spPr>
        <p:txBody>
          <a:bodyPr wrap="square">
            <a:spAutoFit/>
          </a:bodyPr>
          <a:lstStyle/>
          <a:p>
            <a:pPr>
              <a:spcBef>
                <a:spcPts val="600"/>
              </a:spcBef>
            </a:pPr>
            <a:r>
              <a:rPr lang="ja-JP" altLang="en-US" sz="1300" b="1" dirty="0">
                <a:latin typeface="HG丸ｺﾞｼｯｸM-PRO" panose="020F0600000000000000" pitchFamily="50" charset="-128"/>
                <a:ea typeface="HG丸ｺﾞｼｯｸM-PRO" panose="020F0600000000000000" pitchFamily="50" charset="-128"/>
              </a:rPr>
              <a:t>◆変更（計画期間 </a:t>
            </a:r>
            <a:r>
              <a:rPr lang="en-US" altLang="ja-JP" sz="1300" b="1" dirty="0">
                <a:latin typeface="HG丸ｺﾞｼｯｸM-PRO" panose="020F0600000000000000" pitchFamily="50" charset="-128"/>
                <a:ea typeface="HG丸ｺﾞｼｯｸM-PRO" panose="020F0600000000000000" pitchFamily="50" charset="-128"/>
              </a:rPr>
              <a:t>R4</a:t>
            </a:r>
            <a:r>
              <a:rPr lang="ja-JP" altLang="en-US" sz="1300" b="1" dirty="0">
                <a:latin typeface="HG丸ｺﾞｼｯｸM-PRO" panose="020F0600000000000000" pitchFamily="50" charset="-128"/>
                <a:ea typeface="HG丸ｺﾞｼｯｸM-PRO" panose="020F0600000000000000" pitchFamily="50" charset="-128"/>
              </a:rPr>
              <a:t>～</a:t>
            </a:r>
            <a:r>
              <a:rPr lang="en-US" altLang="ja-JP" sz="1300" b="1" dirty="0">
                <a:latin typeface="HG丸ｺﾞｼｯｸM-PRO" panose="020F0600000000000000" pitchFamily="50" charset="-128"/>
                <a:ea typeface="HG丸ｺﾞｼｯｸM-PRO" panose="020F0600000000000000" pitchFamily="50" charset="-128"/>
              </a:rPr>
              <a:t>R</a:t>
            </a:r>
            <a:r>
              <a:rPr lang="ja-JP" altLang="en-US" sz="1300" b="1" dirty="0">
                <a:latin typeface="HG丸ｺﾞｼｯｸM-PRO" panose="020F0600000000000000" pitchFamily="50" charset="-128"/>
                <a:ea typeface="HG丸ｺﾞｼｯｸM-PRO" panose="020F0600000000000000" pitchFamily="50" charset="-128"/>
              </a:rPr>
              <a:t>７）</a:t>
            </a:r>
            <a:endParaRPr lang="en-US" altLang="ja-JP" sz="1300" b="1"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100" b="1" dirty="0">
                <a:latin typeface="HG丸ｺﾞｼｯｸM-PRO" panose="020F0600000000000000" pitchFamily="50" charset="-128"/>
                <a:ea typeface="HG丸ｺﾞｼｯｸM-PRO" panose="020F0600000000000000" pitchFamily="50" charset="-128"/>
              </a:rPr>
              <a:t> ＜</a:t>
            </a:r>
            <a:r>
              <a:rPr lang="en-US" altLang="ja-JP" sz="1100" b="1" dirty="0">
                <a:latin typeface="HG丸ｺﾞｼｯｸM-PRO" panose="020F0600000000000000" pitchFamily="50" charset="-128"/>
                <a:ea typeface="HG丸ｺﾞｼｯｸM-PRO" panose="020F0600000000000000" pitchFamily="50" charset="-128"/>
              </a:rPr>
              <a:t>R4</a:t>
            </a:r>
            <a:r>
              <a:rPr lang="ja-JP" altLang="en-US" sz="1100" b="1" dirty="0">
                <a:latin typeface="HG丸ｺﾞｼｯｸM-PRO" panose="020F0600000000000000" pitchFamily="50" charset="-128"/>
                <a:ea typeface="HG丸ｺﾞｼｯｸM-PRO" panose="020F0600000000000000" pitchFamily="50" charset="-128"/>
              </a:rPr>
              <a:t>～</a:t>
            </a:r>
            <a:r>
              <a:rPr lang="en-US" altLang="ja-JP" sz="1100" b="1" dirty="0">
                <a:latin typeface="HG丸ｺﾞｼｯｸM-PRO" panose="020F0600000000000000" pitchFamily="50" charset="-128"/>
                <a:ea typeface="HG丸ｺﾞｼｯｸM-PRO" panose="020F0600000000000000" pitchFamily="50" charset="-128"/>
              </a:rPr>
              <a:t>R7 </a:t>
            </a:r>
            <a:r>
              <a:rPr lang="ja-JP" altLang="en-US" sz="1100" b="1" dirty="0">
                <a:latin typeface="HG丸ｺﾞｼｯｸM-PRO" panose="020F0600000000000000" pitchFamily="50" charset="-128"/>
                <a:ea typeface="HG丸ｺﾞｼｯｸM-PRO" panose="020F0600000000000000" pitchFamily="50" charset="-128"/>
              </a:rPr>
              <a:t>方針＞</a:t>
            </a:r>
            <a:endParaRPr lang="en-US" altLang="ja-JP" sz="1100" b="1" dirty="0">
              <a:latin typeface="HG丸ｺﾞｼｯｸM-PRO" panose="020F0600000000000000" pitchFamily="50" charset="-128"/>
              <a:ea typeface="HG丸ｺﾞｼｯｸM-PRO" panose="020F0600000000000000" pitchFamily="50" charset="-128"/>
            </a:endParaRPr>
          </a:p>
          <a:p>
            <a:pPr marL="361950" indent="-180975"/>
            <a:r>
              <a:rPr lang="ja-JP" altLang="en-US" sz="1100" dirty="0">
                <a:latin typeface="HG丸ｺﾞｼｯｸM-PRO" panose="020F0600000000000000" pitchFamily="50" charset="-128"/>
                <a:ea typeface="HG丸ｺﾞｼｯｸM-PRO" panose="020F0600000000000000" pitchFamily="50" charset="-128"/>
              </a:rPr>
              <a:t>○ ちはや園地は、標高千</a:t>
            </a:r>
            <a:r>
              <a:rPr lang="en-US" altLang="ja-JP" sz="1100" dirty="0">
                <a:latin typeface="HG丸ｺﾞｼｯｸM-PRO" panose="020F0600000000000000" pitchFamily="50" charset="-128"/>
                <a:ea typeface="HG丸ｺﾞｼｯｸM-PRO" panose="020F0600000000000000" pitchFamily="50" charset="-128"/>
              </a:rPr>
              <a:t>m</a:t>
            </a:r>
            <a:r>
              <a:rPr lang="ja-JP" altLang="en-US" sz="1100" dirty="0">
                <a:latin typeface="HG丸ｺﾞｼｯｸM-PRO" panose="020F0600000000000000" pitchFamily="50" charset="-128"/>
                <a:ea typeface="HG丸ｺﾞｼｯｸM-PRO" panose="020F0600000000000000" pitchFamily="50" charset="-128"/>
              </a:rPr>
              <a:t>の高地に位置し、突然豪雨や吹雪などの荒天となるケースがあるとともに、ナラ枯の新規被害が発生し立枯木が見られる。来園者の安全安心と快適な利用環境の確保を図る。</a:t>
            </a:r>
            <a:endParaRPr lang="en-US" altLang="ja-JP" sz="1100" dirty="0">
              <a:latin typeface="HG丸ｺﾞｼｯｸM-PRO" panose="020F0600000000000000" pitchFamily="50" charset="-128"/>
              <a:ea typeface="HG丸ｺﾞｼｯｸM-PRO" panose="020F0600000000000000" pitchFamily="50" charset="-128"/>
            </a:endParaRPr>
          </a:p>
          <a:p>
            <a:pPr marL="180975"/>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SNS</a:t>
            </a:r>
            <a:r>
              <a:rPr lang="ja-JP" altLang="en-US" sz="1100" dirty="0">
                <a:latin typeface="HG丸ｺﾞｼｯｸM-PRO" panose="020F0600000000000000" pitchFamily="50" charset="-128"/>
                <a:ea typeface="HG丸ｺﾞｼｯｸM-PRO" panose="020F0600000000000000" pitchFamily="50" charset="-128"/>
              </a:rPr>
              <a:t>等を活用した情報発信とともに魅力的なイベントを展開し、利用促進を図る。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b="1" dirty="0">
                <a:latin typeface="HG丸ｺﾞｼｯｸM-PRO" panose="020F0600000000000000" pitchFamily="50" charset="-128"/>
                <a:ea typeface="HG丸ｺﾞｼｯｸM-PRO" panose="020F0600000000000000" pitchFamily="50" charset="-128"/>
              </a:rPr>
              <a:t> ＜</a:t>
            </a:r>
            <a:r>
              <a:rPr lang="en-US" altLang="ja-JP" sz="1100" b="1" dirty="0">
                <a:latin typeface="HG丸ｺﾞｼｯｸM-PRO" panose="020F0600000000000000" pitchFamily="50" charset="-128"/>
                <a:ea typeface="HG丸ｺﾞｼｯｸM-PRO" panose="020F0600000000000000" pitchFamily="50" charset="-128"/>
              </a:rPr>
              <a:t>R4</a:t>
            </a:r>
            <a:r>
              <a:rPr lang="ja-JP" altLang="en-US" sz="1100" b="1" dirty="0">
                <a:latin typeface="HG丸ｺﾞｼｯｸM-PRO" panose="020F0600000000000000" pitchFamily="50" charset="-128"/>
                <a:ea typeface="HG丸ｺﾞｼｯｸM-PRO" panose="020F0600000000000000" pitchFamily="50" charset="-128"/>
              </a:rPr>
              <a:t>～</a:t>
            </a:r>
            <a:r>
              <a:rPr lang="en-US" altLang="ja-JP" sz="1100" b="1" dirty="0">
                <a:latin typeface="HG丸ｺﾞｼｯｸM-PRO" panose="020F0600000000000000" pitchFamily="50" charset="-128"/>
                <a:ea typeface="HG丸ｺﾞｼｯｸM-PRO" panose="020F0600000000000000" pitchFamily="50" charset="-128"/>
              </a:rPr>
              <a:t>R7 </a:t>
            </a:r>
            <a:r>
              <a:rPr lang="ja-JP" altLang="en-US" sz="1100" b="1" dirty="0">
                <a:latin typeface="HG丸ｺﾞｼｯｸM-PRO" panose="020F0600000000000000" pitchFamily="50" charset="-128"/>
                <a:ea typeface="HG丸ｺﾞｼｯｸM-PRO" panose="020F0600000000000000" pitchFamily="50" charset="-128"/>
              </a:rPr>
              <a:t>目標＞</a:t>
            </a:r>
            <a:endParaRPr lang="en-US" altLang="ja-JP" sz="1100" b="1" dirty="0">
              <a:latin typeface="HG丸ｺﾞｼｯｸM-PRO" panose="020F0600000000000000" pitchFamily="50" charset="-128"/>
              <a:ea typeface="HG丸ｺﾞｼｯｸM-PRO" panose="020F0600000000000000" pitchFamily="50" charset="-128"/>
            </a:endParaRPr>
          </a:p>
          <a:p>
            <a:pPr marL="266700" indent="-182563">
              <a:spcBef>
                <a:spcPts val="300"/>
              </a:spcBef>
            </a:pPr>
            <a:r>
              <a:rPr kumimoji="1" lang="ja-JP" altLang="en-US" sz="1100" b="1" dirty="0">
                <a:solidFill>
                  <a:schemeClr val="tx1"/>
                </a:solidFill>
                <a:highlight>
                  <a:srgbClr val="8BFE22"/>
                </a:highlight>
                <a:latin typeface="HG丸ｺﾞｼｯｸM-PRO" panose="020F0600000000000000" pitchFamily="50" charset="-128"/>
                <a:ea typeface="HG丸ｺﾞｼｯｸM-PRO" panose="020F0600000000000000" pitchFamily="50" charset="-128"/>
              </a:rPr>
              <a:t>■ 安全・安心を最重点とした利用環境の確保</a:t>
            </a:r>
            <a:endParaRPr lang="en-US" altLang="ja-JP" sz="1100" dirty="0">
              <a:highlight>
                <a:srgbClr val="8BFE22"/>
              </a:highlight>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キャンプ場や園路周辺等では、確実に危険木の伐採を行うとともに、荒天時には園内放送や案内所への避難誘導など、園地利用者の安全安心を徹底する。</a:t>
            </a:r>
            <a:endParaRPr lang="en-US" altLang="ja-JP" sz="1100" dirty="0">
              <a:latin typeface="HG丸ｺﾞｼｯｸM-PRO" panose="020F0600000000000000" pitchFamily="50" charset="-128"/>
              <a:ea typeface="HG丸ｺﾞｼｯｸM-PRO" panose="020F0600000000000000" pitchFamily="50" charset="-128"/>
            </a:endParaRPr>
          </a:p>
          <a:p>
            <a:pPr marL="182563" indent="-96838">
              <a:spcBef>
                <a:spcPts val="600"/>
              </a:spcBef>
            </a:pPr>
            <a:r>
              <a:rPr kumimoji="1" lang="ja-JP" altLang="en-US" sz="1100" b="1" dirty="0">
                <a:solidFill>
                  <a:schemeClr val="tx1"/>
                </a:solidFill>
                <a:highlight>
                  <a:srgbClr val="8BFE22"/>
                </a:highlight>
                <a:latin typeface="HG丸ｺﾞｼｯｸM-PRO" panose="020F0600000000000000" pitchFamily="50" charset="-128"/>
                <a:ea typeface="HG丸ｺﾞｼｯｸM-PRO" panose="020F0600000000000000" pitchFamily="50" charset="-128"/>
              </a:rPr>
              <a:t>■ ちはや園地の積極的な</a:t>
            </a:r>
            <a:r>
              <a:rPr kumimoji="1" lang="en-US" altLang="ja-JP" sz="1100" b="1" dirty="0">
                <a:solidFill>
                  <a:schemeClr val="tx1"/>
                </a:solidFill>
                <a:highlight>
                  <a:srgbClr val="8BFE22"/>
                </a:highlight>
                <a:latin typeface="HG丸ｺﾞｼｯｸM-PRO" panose="020F0600000000000000" pitchFamily="50" charset="-128"/>
                <a:ea typeface="HG丸ｺﾞｼｯｸM-PRO" panose="020F0600000000000000" pitchFamily="50" charset="-128"/>
              </a:rPr>
              <a:t>PR</a:t>
            </a:r>
            <a:r>
              <a:rPr kumimoji="1" lang="ja-JP" altLang="en-US" sz="1100" b="1" dirty="0">
                <a:solidFill>
                  <a:schemeClr val="tx1"/>
                </a:solidFill>
                <a:highlight>
                  <a:srgbClr val="8BFE22"/>
                </a:highlight>
                <a:latin typeface="HG丸ｺﾞｼｯｸM-PRO" panose="020F0600000000000000" pitchFamily="50" charset="-128"/>
                <a:ea typeface="HG丸ｺﾞｼｯｸM-PRO" panose="020F0600000000000000" pitchFamily="50" charset="-128"/>
              </a:rPr>
              <a:t>、魅力的なイベントの展開</a:t>
            </a:r>
            <a:endParaRPr lang="en-US" altLang="ja-JP" sz="1100" dirty="0">
              <a:highlight>
                <a:srgbClr val="8BFE22"/>
              </a:highlight>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F</a:t>
            </a:r>
            <a:r>
              <a:rPr lang="en-US" altLang="ja-JP" sz="1100" dirty="0" smtClean="0">
                <a:latin typeface="HG丸ｺﾞｼｯｸM-PRO" panose="020F0600000000000000" pitchFamily="50" charset="-128"/>
                <a:ea typeface="HG丸ｺﾞｼｯｸM-PRO" panose="020F0600000000000000" pitchFamily="50" charset="-128"/>
              </a:rPr>
              <a:t>acebook</a:t>
            </a:r>
            <a:r>
              <a:rPr lang="ja-JP" altLang="en-US" sz="1100" dirty="0" err="1" smtClean="0">
                <a:latin typeface="HG丸ｺﾞｼｯｸM-PRO" panose="020F0600000000000000" pitchFamily="50" charset="-128"/>
                <a:ea typeface="HG丸ｺﾞｼｯｸM-PRO" panose="020F0600000000000000" pitchFamily="50" charset="-128"/>
              </a:rPr>
              <a:t>、</a:t>
            </a:r>
            <a:r>
              <a:rPr lang="en-US" altLang="ja-JP" sz="1100" dirty="0" smtClean="0">
                <a:latin typeface="HG丸ｺﾞｼｯｸM-PRO" panose="020F0600000000000000" pitchFamily="50" charset="-128"/>
                <a:ea typeface="HG丸ｺﾞｼｯｸM-PRO" panose="020F0600000000000000" pitchFamily="50" charset="-128"/>
              </a:rPr>
              <a:t>Instagram</a:t>
            </a:r>
            <a:r>
              <a:rPr lang="ja-JP" altLang="en-US" sz="1100" dirty="0" err="1" smtClean="0">
                <a:latin typeface="HG丸ｺﾞｼｯｸM-PRO" panose="020F0600000000000000" pitchFamily="50" charset="-128"/>
                <a:ea typeface="HG丸ｺﾞｼｯｸM-PRO" panose="020F0600000000000000" pitchFamily="50" charset="-128"/>
              </a:rPr>
              <a:t>、</a:t>
            </a:r>
            <a:r>
              <a:rPr lang="en-US" altLang="ja-JP" sz="1100" dirty="0" smtClean="0">
                <a:latin typeface="HG丸ｺﾞｼｯｸM-PRO" panose="020F0600000000000000" pitchFamily="50" charset="-128"/>
                <a:ea typeface="HG丸ｺﾞｼｯｸM-PRO" panose="020F0600000000000000" pitchFamily="50" charset="-128"/>
              </a:rPr>
              <a:t>YouTube</a:t>
            </a:r>
            <a:r>
              <a:rPr lang="ja-JP" altLang="en-US" sz="1100" dirty="0">
                <a:latin typeface="HG丸ｺﾞｼｯｸM-PRO" panose="020F0600000000000000" pitchFamily="50" charset="-128"/>
                <a:ea typeface="HG丸ｺﾞｼｯｸM-PRO" panose="020F0600000000000000" pitchFamily="50" charset="-128"/>
              </a:rPr>
              <a:t>等により、自然情報・イベント情報・アクセス情報をタイムリーに発信し、府民の森を訪れる機会を増やす。　　　・フォロワー数・登録者数４１９人（</a:t>
            </a:r>
            <a:r>
              <a:rPr lang="en-US" altLang="ja-JP" sz="1100" dirty="0">
                <a:latin typeface="HG丸ｺﾞｼｯｸM-PRO" panose="020F0600000000000000" pitchFamily="50" charset="-128"/>
                <a:ea typeface="HG丸ｺﾞｼｯｸM-PRO" panose="020F0600000000000000" pitchFamily="50" charset="-128"/>
              </a:rPr>
              <a:t>R3</a:t>
            </a:r>
            <a:r>
              <a:rPr lang="ja-JP" altLang="en-US" sz="1100" dirty="0">
                <a:latin typeface="HG丸ｺﾞｼｯｸM-PRO" panose="020F0600000000000000" pitchFamily="50" charset="-128"/>
                <a:ea typeface="HG丸ｺﾞｼｯｸM-PRO" panose="020F0600000000000000" pitchFamily="50" charset="-128"/>
              </a:rPr>
              <a:t>）⇒６５９人（</a:t>
            </a:r>
            <a:r>
              <a:rPr lang="en-US" altLang="ja-JP" sz="1100" dirty="0">
                <a:latin typeface="HG丸ｺﾞｼｯｸM-PRO" panose="020F0600000000000000" pitchFamily="50" charset="-128"/>
                <a:ea typeface="HG丸ｺﾞｼｯｸM-PRO" panose="020F0600000000000000" pitchFamily="50" charset="-128"/>
              </a:rPr>
              <a:t>R7</a:t>
            </a: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毎年</a:t>
            </a:r>
            <a:r>
              <a:rPr lang="en-US" altLang="ja-JP" sz="1100" dirty="0">
                <a:latin typeface="HG丸ｺﾞｼｯｸM-PRO" panose="020F0600000000000000" pitchFamily="50" charset="-128"/>
                <a:ea typeface="HG丸ｺﾞｼｯｸM-PRO" panose="020F0600000000000000" pitchFamily="50" charset="-128"/>
              </a:rPr>
              <a:t>60</a:t>
            </a:r>
            <a:r>
              <a:rPr lang="ja-JP" altLang="en-US" sz="1100" dirty="0">
                <a:latin typeface="HG丸ｺﾞｼｯｸM-PRO" panose="020F0600000000000000" pitchFamily="50" charset="-128"/>
                <a:ea typeface="HG丸ｺﾞｼｯｸM-PRO" panose="020F0600000000000000" pitchFamily="50" charset="-128"/>
              </a:rPr>
              <a:t>人増</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300"/>
              </a:spcBef>
            </a:pPr>
            <a:r>
              <a:rPr lang="ja-JP" altLang="en-US" sz="1100" dirty="0">
                <a:latin typeface="HG丸ｺﾞｼｯｸM-PRO" panose="020F0600000000000000" pitchFamily="50" charset="-128"/>
                <a:ea typeface="HG丸ｺﾞｼｯｸM-PRO" panose="020F0600000000000000" pitchFamily="50" charset="-128"/>
              </a:rPr>
              <a:t>　　登山とキャンプ・自然観察会を組み合わせたイベント、天体観望会の</a:t>
            </a:r>
            <a:r>
              <a:rPr lang="en-US" altLang="ja-JP" sz="1100" dirty="0">
                <a:latin typeface="HG丸ｺﾞｼｯｸM-PRO" panose="020F0600000000000000" pitchFamily="50" charset="-128"/>
                <a:ea typeface="HG丸ｺﾞｼｯｸM-PRO" panose="020F0600000000000000" pitchFamily="50" charset="-128"/>
              </a:rPr>
              <a:t>Zoom</a:t>
            </a:r>
            <a:r>
              <a:rPr lang="ja-JP" altLang="en-US" sz="1100" dirty="0">
                <a:latin typeface="HG丸ｺﾞｼｯｸM-PRO" panose="020F0600000000000000" pitchFamily="50" charset="-128"/>
                <a:ea typeface="HG丸ｺﾞｼｯｸM-PRO" panose="020F0600000000000000" pitchFamily="50" charset="-128"/>
              </a:rPr>
              <a:t>配信などの新たな取り組みを行い、リピーターの増加など利用促進を図る。</a:t>
            </a:r>
            <a:endParaRPr lang="ja-JP" altLang="en-US" sz="1100" b="1" dirty="0">
              <a:highlight>
                <a:srgbClr val="00FF00"/>
              </a:highlight>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b="1" dirty="0">
                <a:latin typeface="HG丸ｺﾞｼｯｸM-PRO" panose="020F0600000000000000" pitchFamily="50" charset="-128"/>
                <a:ea typeface="HG丸ｺﾞｼｯｸM-PRO" panose="020F0600000000000000" pitchFamily="50" charset="-128"/>
              </a:rPr>
              <a:t>＜事業展開＞</a:t>
            </a:r>
          </a:p>
          <a:p>
            <a:pPr marL="182563" indent="-182563">
              <a:spcBef>
                <a:spcPts val="200"/>
              </a:spcBef>
            </a:pPr>
            <a:r>
              <a:rPr lang="ja-JP" altLang="en-US" sz="1100" dirty="0">
                <a:latin typeface="HG丸ｺﾞｼｯｸM-PRO" panose="020F0600000000000000" pitchFamily="50" charset="-128"/>
                <a:ea typeface="HG丸ｺﾞｼｯｸM-PRO" panose="020F0600000000000000" pitchFamily="50" charset="-128"/>
              </a:rPr>
              <a:t>・府民の森施設の経年劣化が顕著にみられることから、施設の不具合による園地利用者の事故を絶対発生させないことを最重点に、事故や破損が発生する前に補修・修繕を行う「予防保全」により、安全安心の管理運営を徹底する。</a:t>
            </a:r>
          </a:p>
          <a:p>
            <a:pPr marL="182563" indent="-182563">
              <a:spcBef>
                <a:spcPts val="200"/>
              </a:spcBef>
            </a:pPr>
            <a:r>
              <a:rPr lang="ja-JP" altLang="en-US" sz="1100" dirty="0">
                <a:latin typeface="HG丸ｺﾞｼｯｸM-PRO" panose="020F0600000000000000" pitchFamily="50" charset="-128"/>
                <a:ea typeface="HG丸ｺﾞｼｯｸM-PRO" panose="020F0600000000000000" pitchFamily="50" charset="-128"/>
              </a:rPr>
              <a:t>・樹木管理の過程で発生した伐採木を、サインや歩道階段の部材へ加工するなど、木材の利活用に取り組む。</a:t>
            </a:r>
          </a:p>
          <a:p>
            <a:pPr marL="182563" indent="-182563">
              <a:spcBef>
                <a:spcPts val="200"/>
              </a:spcBef>
            </a:pPr>
            <a:r>
              <a:rPr lang="ja-JP" altLang="en-US" sz="1100" dirty="0">
                <a:latin typeface="HG丸ｺﾞｼｯｸM-PRO" panose="020F0600000000000000" pitchFamily="50" charset="-128"/>
                <a:ea typeface="HG丸ｺﾞｼｯｸM-PRO" panose="020F0600000000000000" pitchFamily="50" charset="-128"/>
              </a:rPr>
              <a:t>・ＮＰＯ日本パークレンジャー協会や園地ボランティアとの連携を図り、府民の自然や森林に対する理解を深める多様なプログラムの提供や新たな魅力づくりに努める。</a:t>
            </a:r>
            <a:endParaRPr lang="en-US" altLang="ja-JP" sz="11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29447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579964" y="316740"/>
            <a:ext cx="7178650"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572094" y="782955"/>
            <a:ext cx="882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180510" y="1821678"/>
            <a:ext cx="7974408" cy="534687"/>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2050</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年二酸化炭素排出量実質ゼロ」の実現に向けて、気候危機であることを府民にわかりやすく情報発信することなどにより、府民が一体となって脱炭素化に向けた行動をしていくよう意識変容の取組みを推進する。</a:t>
            </a: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215259"/>
            <a:ext cx="2311400" cy="365125"/>
          </a:xfrm>
        </p:spPr>
        <p:txBody>
          <a:bodyPr/>
          <a:lstStyle/>
          <a:p>
            <a:fld id="{08F2DA05-83B4-4A54-AACF-935CEC0398AD}" type="slidenum">
              <a:rPr kumimoji="1" lang="ja-JP" altLang="en-US" sz="1600" smtClean="0"/>
              <a:pPr/>
              <a:t>21</a:t>
            </a:fld>
            <a:endParaRPr kumimoji="1" lang="ja-JP" altLang="en-US"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694926" y="876875"/>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748462" y="1199527"/>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）主要事業（公社の</a:t>
            </a:r>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本柱）　</a:t>
            </a:r>
          </a:p>
        </p:txBody>
      </p:sp>
      <p:sp>
        <p:nvSpPr>
          <p:cNvPr id="11" name="正方形/長方形 10">
            <a:extLst>
              <a:ext uri="{FF2B5EF4-FFF2-40B4-BE49-F238E27FC236}">
                <a16:creationId xmlns:a16="http://schemas.microsoft.com/office/drawing/2014/main" id="{B523B0AE-A162-4218-90B5-E09959EE8B1A}"/>
              </a:ext>
            </a:extLst>
          </p:cNvPr>
          <p:cNvSpPr/>
          <p:nvPr/>
        </p:nvSpPr>
        <p:spPr>
          <a:xfrm>
            <a:off x="964486" y="1523298"/>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③ </a:t>
            </a:r>
            <a:r>
              <a:rPr lang="zh-TW" altLang="en-US" sz="1200" b="1" dirty="0">
                <a:latin typeface="HG丸ｺﾞｼｯｸM-PRO" panose="020F0600000000000000" pitchFamily="50" charset="-128"/>
                <a:ea typeface="HG丸ｺﾞｼｯｸM-PRO" panose="020F0600000000000000" pitchFamily="50" charset="-128"/>
              </a:rPr>
              <a:t>地球温暖化防止活動推進支援事業</a:t>
            </a:r>
            <a:endParaRPr lang="en-US" altLang="ja-JP" sz="1200" b="1" dirty="0">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6A1A6FBF-6B89-4819-AE73-CABE3AC7F8C4}"/>
              </a:ext>
            </a:extLst>
          </p:cNvPr>
          <p:cNvPicPr>
            <a:picLocks noChangeAspect="1"/>
          </p:cNvPicPr>
          <p:nvPr/>
        </p:nvPicPr>
        <p:blipFill>
          <a:blip r:embed="rId3"/>
          <a:stretch>
            <a:fillRect/>
          </a:stretch>
        </p:blipFill>
        <p:spPr>
          <a:xfrm>
            <a:off x="6591726" y="878797"/>
            <a:ext cx="2743200" cy="800100"/>
          </a:xfrm>
          <a:prstGeom prst="rect">
            <a:avLst/>
          </a:prstGeom>
        </p:spPr>
      </p:pic>
      <p:sp>
        <p:nvSpPr>
          <p:cNvPr id="8" name="テキスト ボックス 7">
            <a:extLst>
              <a:ext uri="{FF2B5EF4-FFF2-40B4-BE49-F238E27FC236}">
                <a16:creationId xmlns:a16="http://schemas.microsoft.com/office/drawing/2014/main" id="{DAE9AB86-C902-4EA9-85B1-41730D6B4571}"/>
              </a:ext>
            </a:extLst>
          </p:cNvPr>
          <p:cNvSpPr txBox="1"/>
          <p:nvPr/>
        </p:nvSpPr>
        <p:spPr>
          <a:xfrm>
            <a:off x="1108502" y="2518113"/>
            <a:ext cx="8118424" cy="3901068"/>
          </a:xfrm>
          <a:prstGeom prst="rect">
            <a:avLst/>
          </a:prstGeom>
          <a:noFill/>
        </p:spPr>
        <p:txBody>
          <a:bodyPr wrap="square">
            <a:spAutoFit/>
          </a:bodyPr>
          <a:lstStyle/>
          <a:p>
            <a:r>
              <a:rPr lang="ja-JP" altLang="en-US" sz="1100" b="1" dirty="0">
                <a:latin typeface="HG丸ｺﾞｼｯｸM-PRO" panose="020F0600000000000000" pitchFamily="50" charset="-128"/>
                <a:ea typeface="HG丸ｺﾞｼｯｸM-PRO" panose="020F0600000000000000" pitchFamily="50" charset="-128"/>
              </a:rPr>
              <a:t>＜方　針＞</a:t>
            </a:r>
            <a:endParaRPr lang="en-US" altLang="ja-JP" sz="1100" b="1"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100" b="1"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地球温暖化対策の推進に関する法律」の規定に基づき、</a:t>
            </a:r>
            <a:endParaRPr lang="en-US" altLang="ja-JP" sz="1100" dirty="0">
              <a:latin typeface="HG丸ｺﾞｼｯｸM-PRO" panose="020F0600000000000000" pitchFamily="50" charset="-128"/>
              <a:ea typeface="HG丸ｺﾞｼｯｸM-PRO" panose="020F0600000000000000" pitchFamily="50" charset="-128"/>
            </a:endParaRPr>
          </a:p>
          <a:p>
            <a:pPr marL="171450" indent="-171450">
              <a:spcBef>
                <a:spcPts val="3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あらゆる世代・立場の府民へのきめ細かい普及啓発のため、温暖化防止活動推進員の資質向上と活動の量的拡大・内容の充実をはじめとする普及啓発を担う人材や団体の育成、市町村や各種団体・事業者における普及啓発活動の活性化を図る。</a:t>
            </a:r>
            <a:endParaRPr lang="en-US" altLang="ja-JP" sz="1100" dirty="0">
              <a:latin typeface="HG丸ｺﾞｼｯｸM-PRO" panose="020F0600000000000000" pitchFamily="50" charset="-128"/>
              <a:ea typeface="HG丸ｺﾞｼｯｸM-PRO" panose="020F0600000000000000" pitchFamily="50" charset="-128"/>
            </a:endParaRPr>
          </a:p>
          <a:p>
            <a:pPr marL="171450" indent="-171450">
              <a:spcBef>
                <a:spcPts val="3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地球温暖化防止活動を推進する様々な主体に対して、専門的な知見や経験・実績の蓄積を活かした助言やノウハウを提供する。とりわけ、教育現場など若い世代への普及啓発に関する支援のほか、専門性や人材不足等の課題がある市町村における地球温暖化対策への普及啓発について支援を行う。</a:t>
            </a:r>
            <a:endParaRPr lang="en-US" altLang="ja-JP" sz="1100" dirty="0">
              <a:latin typeface="HG丸ｺﾞｼｯｸM-PRO" panose="020F0600000000000000" pitchFamily="50" charset="-128"/>
              <a:ea typeface="HG丸ｺﾞｼｯｸM-PRO" panose="020F0600000000000000" pitchFamily="50" charset="-128"/>
            </a:endParaRPr>
          </a:p>
          <a:p>
            <a:pPr marL="171450" indent="-171450">
              <a:spcBef>
                <a:spcPts val="3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家庭部門における</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排出削減のための実態把握や情報収集に取り組む。</a:t>
            </a:r>
          </a:p>
          <a:p>
            <a:pPr marL="171450" indent="-171450">
              <a:spcBef>
                <a:spcPts val="3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豊富な知見や啓発活動の取組実績、全国地球温暖化防止活動推進センターをはじめとする広範なネットワークを生かし、大阪府の施策効果を高めるための協力連携を行う。</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100" b="1" dirty="0">
                <a:latin typeface="HG丸ｺﾞｼｯｸM-PRO" panose="020F0600000000000000" pitchFamily="50" charset="-128"/>
                <a:ea typeface="HG丸ｺﾞｼｯｸM-PRO" panose="020F0600000000000000" pitchFamily="50" charset="-128"/>
              </a:rPr>
              <a:t>＜目　標＞　</a:t>
            </a:r>
            <a:endParaRPr lang="en-US" altLang="ja-JP" sz="1100" b="1" dirty="0">
              <a:latin typeface="HG丸ｺﾞｼｯｸM-PRO" panose="020F0600000000000000" pitchFamily="50" charset="-128"/>
              <a:ea typeface="HG丸ｺﾞｼｯｸM-PRO" panose="020F0600000000000000" pitchFamily="50" charset="-128"/>
            </a:endParaRPr>
          </a:p>
          <a:p>
            <a:pPr marL="182563" indent="-182563"/>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dirty="0">
                <a:latin typeface="HG丸ｺﾞｼｯｸM-PRO" panose="020F0600000000000000" pitchFamily="50" charset="-128"/>
                <a:ea typeface="HG丸ｺﾞｼｯｸM-PRO" panose="020F0600000000000000" pitchFamily="50" charset="-128"/>
              </a:rPr>
              <a:t>　　市町村とも協働して、環境イベントでの参加者へのアンケートの実施、出前講座・授業での講義、体験学習・セミナーの開催、</a:t>
            </a:r>
            <a:r>
              <a:rPr lang="en-US" altLang="ja-JP" sz="1100" dirty="0">
                <a:latin typeface="HG丸ｺﾞｼｯｸM-PRO" panose="020F0600000000000000" pitchFamily="50" charset="-128"/>
                <a:ea typeface="HG丸ｺﾞｼｯｸM-PRO" panose="020F0600000000000000" pitchFamily="50" charset="-128"/>
              </a:rPr>
              <a:t>Web</a:t>
            </a:r>
            <a:r>
              <a:rPr lang="ja-JP" altLang="en-US" sz="1100" dirty="0">
                <a:latin typeface="HG丸ｺﾞｼｯｸM-PRO" panose="020F0600000000000000" pitchFamily="50" charset="-128"/>
                <a:ea typeface="HG丸ｺﾞｼｯｸM-PRO" panose="020F0600000000000000" pitchFamily="50" charset="-128"/>
              </a:rPr>
              <a:t>等を活用したアンケートや</a:t>
            </a:r>
            <a:r>
              <a:rPr lang="en-US" altLang="ja-JP" sz="1100" dirty="0">
                <a:latin typeface="HG丸ｺﾞｼｯｸM-PRO" panose="020F0600000000000000" pitchFamily="50" charset="-128"/>
                <a:ea typeface="HG丸ｺﾞｼｯｸM-PRO" panose="020F0600000000000000" pitchFamily="50" charset="-128"/>
              </a:rPr>
              <a:t>COOL CHOICE</a:t>
            </a:r>
            <a:r>
              <a:rPr lang="ja-JP" altLang="en-US" sz="1100" dirty="0">
                <a:latin typeface="HG丸ｺﾞｼｯｸM-PRO" panose="020F0600000000000000" pitchFamily="50" charset="-128"/>
                <a:ea typeface="HG丸ｺﾞｼｯｸM-PRO" panose="020F0600000000000000" pitchFamily="50" charset="-128"/>
              </a:rPr>
              <a:t>（地球温暖化対策に資する賢い選択）への賛同登録等を通じて地球温暖化防止について啓発する。</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dirty="0">
                <a:latin typeface="HG丸ｺﾞｼｯｸM-PRO" panose="020F0600000000000000" pitchFamily="50" charset="-128"/>
                <a:ea typeface="HG丸ｺﾞｼｯｸM-PRO" panose="020F0600000000000000" pitchFamily="50" charset="-128"/>
              </a:rPr>
              <a:t>　　　</a:t>
            </a:r>
            <a:endParaRPr lang="en-US" altLang="ja-JP" sz="1100" dirty="0">
              <a:latin typeface="HG丸ｺﾞｼｯｸM-PRO" panose="020F0600000000000000" pitchFamily="50" charset="-128"/>
              <a:ea typeface="HG丸ｺﾞｼｯｸM-PRO" panose="020F0600000000000000" pitchFamily="50" charset="-128"/>
            </a:endParaRPr>
          </a:p>
          <a:p>
            <a:pPr marL="182563" indent="-182563">
              <a:spcBef>
                <a:spcPts val="600"/>
              </a:spcBef>
            </a:pPr>
            <a:r>
              <a:rPr lang="ja-JP" altLang="en-US" sz="1100" dirty="0">
                <a:latin typeface="HG丸ｺﾞｼｯｸM-PRO" panose="020F0600000000000000" pitchFamily="50" charset="-128"/>
                <a:ea typeface="HG丸ｺﾞｼｯｸM-PRO" panose="020F0600000000000000" pitchFamily="50" charset="-128"/>
              </a:rPr>
              <a:t>　　普及啓発の担い手となる推進員に対して、スキルアップのための研修の実施、研修受講後の出前講座・授業や環境啓発イベントブースでの啓発活動、公社や大阪府等が主催するセミナーの運営協力などの活動の場の提供・斡旋、啓発活動に必要なパネルや体験学習機材の貸し出し、推進員発案のセミナーの協働実施等を行う。</a:t>
            </a:r>
          </a:p>
        </p:txBody>
      </p:sp>
      <p:sp>
        <p:nvSpPr>
          <p:cNvPr id="14" name="正方形/長方形 13">
            <a:extLst>
              <a:ext uri="{FF2B5EF4-FFF2-40B4-BE49-F238E27FC236}">
                <a16:creationId xmlns:a16="http://schemas.microsoft.com/office/drawing/2014/main" id="{79C34C1D-FDD0-47A7-B8DC-CAD594873162}"/>
              </a:ext>
            </a:extLst>
          </p:cNvPr>
          <p:cNvSpPr/>
          <p:nvPr/>
        </p:nvSpPr>
        <p:spPr>
          <a:xfrm>
            <a:off x="1180510" y="4804003"/>
            <a:ext cx="4708594" cy="229294"/>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72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地球温暖化防止の働きかけを行う府民の</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人数：</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5,000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人／年</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8" name="正方形/長方形 17">
            <a:extLst>
              <a:ext uri="{FF2B5EF4-FFF2-40B4-BE49-F238E27FC236}">
                <a16:creationId xmlns:a16="http://schemas.microsoft.com/office/drawing/2014/main" id="{D7F506A4-8A10-45A8-B6CD-8F870099D4E8}"/>
              </a:ext>
            </a:extLst>
          </p:cNvPr>
          <p:cNvSpPr/>
          <p:nvPr/>
        </p:nvSpPr>
        <p:spPr>
          <a:xfrm>
            <a:off x="1180510" y="5636239"/>
            <a:ext cx="4500000" cy="18000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72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研修・活動支援する</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推進員の延べ人数：</a:t>
            </a:r>
            <a:r>
              <a:rPr lang="en-US" altLang="ja-JP" sz="1100" b="1" dirty="0">
                <a:solidFill>
                  <a:schemeClr val="tx1"/>
                </a:solidFill>
                <a:latin typeface="HG丸ｺﾞｼｯｸM-PRO" panose="020F0600000000000000" pitchFamily="50" charset="-128"/>
                <a:ea typeface="HG丸ｺﾞｼｯｸM-PRO" panose="020F0600000000000000" pitchFamily="50" charset="-128"/>
              </a:rPr>
              <a:t>150</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人／年</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961177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215259"/>
            <a:ext cx="2311400" cy="365125"/>
          </a:xfrm>
        </p:spPr>
        <p:txBody>
          <a:bodyPr/>
          <a:lstStyle/>
          <a:p>
            <a:fld id="{08F2DA05-83B4-4A54-AACF-935CEC0398AD}" type="slidenum">
              <a:rPr kumimoji="1" lang="ja-JP" altLang="en-US" sz="1600" smtClean="0"/>
              <a:pPr/>
              <a:t>22</a:t>
            </a:fld>
            <a:endParaRPr kumimoji="1" lang="ja-JP" altLang="en-US" dirty="0"/>
          </a:p>
        </p:txBody>
      </p:sp>
      <p:sp>
        <p:nvSpPr>
          <p:cNvPr id="4" name="テキスト ボックス 3">
            <a:extLst>
              <a:ext uri="{FF2B5EF4-FFF2-40B4-BE49-F238E27FC236}">
                <a16:creationId xmlns:a16="http://schemas.microsoft.com/office/drawing/2014/main" id="{1E2F7D8D-9E23-4C13-8653-E738C188D51D}"/>
              </a:ext>
            </a:extLst>
          </p:cNvPr>
          <p:cNvSpPr txBox="1"/>
          <p:nvPr/>
        </p:nvSpPr>
        <p:spPr>
          <a:xfrm>
            <a:off x="1064568" y="1082981"/>
            <a:ext cx="8118424" cy="3077766"/>
          </a:xfrm>
          <a:prstGeom prst="rect">
            <a:avLst/>
          </a:prstGeom>
          <a:noFill/>
        </p:spPr>
        <p:txBody>
          <a:bodyPr wrap="square">
            <a:spAutoFit/>
          </a:bodyPr>
          <a:lstStyle/>
          <a:p>
            <a:pPr marL="182563" indent="-182563">
              <a:spcBef>
                <a:spcPts val="1200"/>
              </a:spcBef>
            </a:pPr>
            <a:r>
              <a:rPr lang="ja-JP" altLang="en-US" sz="1100" b="1" dirty="0">
                <a:latin typeface="HG丸ｺﾞｼｯｸM-PRO" panose="020F0600000000000000" pitchFamily="50" charset="-128"/>
                <a:ea typeface="HG丸ｺﾞｼｯｸM-PRO" panose="020F0600000000000000" pitchFamily="50" charset="-128"/>
              </a:rPr>
              <a:t>＜事業展開＞</a:t>
            </a:r>
            <a:endParaRPr lang="en-US" altLang="ja-JP" sz="1100" b="1" dirty="0">
              <a:latin typeface="HG丸ｺﾞｼｯｸM-PRO" panose="020F0600000000000000" pitchFamily="50" charset="-128"/>
              <a:ea typeface="HG丸ｺﾞｼｯｸM-PRO" panose="020F0600000000000000" pitchFamily="50" charset="-128"/>
            </a:endParaRPr>
          </a:p>
          <a:p>
            <a:pPr marL="182563" indent="-182563">
              <a:spcBef>
                <a:spcPts val="12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環境イベントへの出展、出前講座・授業、シンポジウムやセミナーの開催を通じて、府民一人ひとりの意識改革と行動喚起を促す。</a:t>
            </a:r>
          </a:p>
          <a:p>
            <a:pPr marL="171450" indent="-171450">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大阪府や市町村が主催する環境イベント等の啓発活動・広報活動事業には可能な限り出展・参画し、推進員にブース運営の協力を求める。</a:t>
            </a:r>
          </a:p>
          <a:p>
            <a:pPr marL="182563" indent="-182563">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保育園や幼稚園児、小学校の低・中・高学年、中学生など、各々に対応した啓発プログラムを充実し、多様な出前授業の要請に積極的に対応していく。また実施にあたっては、推進員をはじめ、大学生や専門学校生、企業人材等の活用を図る。</a:t>
            </a:r>
          </a:p>
          <a:p>
            <a:pPr marL="182563" indent="-182563">
              <a:spcBef>
                <a:spcPts val="600"/>
              </a:spcBef>
              <a:buFont typeface="Arial" panose="020B0604020202020204" pitchFamily="34" charset="0"/>
              <a:buChar char="•"/>
            </a:pPr>
            <a:r>
              <a:rPr lang="en-US" altLang="ja-JP" sz="1100" dirty="0">
                <a:latin typeface="HG丸ｺﾞｼｯｸM-PRO" panose="020F0600000000000000" pitchFamily="50" charset="-128"/>
                <a:ea typeface="HG丸ｺﾞｼｯｸM-PRO" panose="020F0600000000000000" pitchFamily="50" charset="-128"/>
              </a:rPr>
              <a:t>WEB</a:t>
            </a:r>
            <a:r>
              <a:rPr lang="ja-JP" altLang="en-US" sz="1100" dirty="0">
                <a:latin typeface="HG丸ｺﾞｼｯｸM-PRO" panose="020F0600000000000000" pitchFamily="50" charset="-128"/>
                <a:ea typeface="HG丸ｺﾞｼｯｸM-PRO" panose="020F0600000000000000" pitchFamily="50" charset="-128"/>
              </a:rPr>
              <a:t>コンテンツその他の啓発広報情報（家庭部門の地球温暖化対策に関する基礎的な情報）の充実を図り、情報発信プラットフォームとして整備・運用する。</a:t>
            </a:r>
          </a:p>
          <a:p>
            <a:pPr marL="182563" indent="-182563">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家庭向けの</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排出削減対策（エコライフ診断等）を市町村と連携して推進する。</a:t>
            </a:r>
          </a:p>
          <a:p>
            <a:pPr marL="182563" indent="-182563">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省エネ家電や省エネ住宅について、</a:t>
            </a:r>
            <a:r>
              <a:rPr lang="en-US" altLang="ja-JP" sz="1100" dirty="0">
                <a:latin typeface="HG丸ｺﾞｼｯｸM-PRO" panose="020F0600000000000000" pitchFamily="50" charset="-128"/>
                <a:ea typeface="HG丸ｺﾞｼｯｸM-PRO" panose="020F0600000000000000" pitchFamily="50" charset="-128"/>
              </a:rPr>
              <a:t>CO2</a:t>
            </a:r>
            <a:r>
              <a:rPr lang="ja-JP" altLang="en-US" sz="1100" dirty="0">
                <a:latin typeface="HG丸ｺﾞｼｯｸM-PRO" panose="020F0600000000000000" pitchFamily="50" charset="-128"/>
                <a:ea typeface="HG丸ｺﾞｼｯｸM-PRO" panose="020F0600000000000000" pitchFamily="50" charset="-128"/>
              </a:rPr>
              <a:t>の削減だけでなく、健康や快適性、災害対応、エネルギーコスト削減などのベネフィットにもつながることも合わせて示すことにより普及促進を図る。</a:t>
            </a:r>
          </a:p>
          <a:p>
            <a:pPr marL="182563" indent="-182563">
              <a:spcBef>
                <a:spcPts val="600"/>
              </a:spcBef>
              <a:buFont typeface="Arial" panose="020B0604020202020204" pitchFamily="34" charset="0"/>
              <a:buChar char="•"/>
            </a:pPr>
            <a:r>
              <a:rPr lang="ja-JP" altLang="en-US" sz="1100" dirty="0">
                <a:latin typeface="HG丸ｺﾞｼｯｸM-PRO" panose="020F0600000000000000" pitchFamily="50" charset="-128"/>
                <a:ea typeface="HG丸ｺﾞｼｯｸM-PRO" panose="020F0600000000000000" pitchFamily="50" charset="-128"/>
              </a:rPr>
              <a:t>推進員に対しては、大阪府と連携して研修の充実等により資質向上を図るとともに、</a:t>
            </a:r>
            <a:r>
              <a:rPr lang="en-US" altLang="ja-JP" sz="1100" dirty="0">
                <a:latin typeface="HG丸ｺﾞｼｯｸM-PRO" panose="020F0600000000000000" pitchFamily="50" charset="-128"/>
                <a:ea typeface="HG丸ｺﾞｼｯｸM-PRO" panose="020F0600000000000000" pitchFamily="50" charset="-128"/>
              </a:rPr>
              <a:t>SNS</a:t>
            </a:r>
            <a:r>
              <a:rPr lang="ja-JP" altLang="en-US" sz="1100" dirty="0">
                <a:latin typeface="HG丸ｺﾞｼｯｸM-PRO" panose="020F0600000000000000" pitchFamily="50" charset="-128"/>
                <a:ea typeface="HG丸ｺﾞｼｯｸM-PRO" panose="020F0600000000000000" pitchFamily="50" charset="-128"/>
              </a:rPr>
              <a:t>・メール等を活用して、活動機会等の情報提供、派遣・斡旋や活動情報の共有を図る。</a:t>
            </a:r>
          </a:p>
        </p:txBody>
      </p:sp>
    </p:spTree>
    <p:extLst>
      <p:ext uri="{BB962C8B-B14F-4D97-AF65-F5344CB8AC3E}">
        <p14:creationId xmlns:p14="http://schemas.microsoft.com/office/powerpoint/2010/main" val="454239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474412" y="191924"/>
            <a:ext cx="7712836"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537160" y="630843"/>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1062446" y="1855741"/>
            <a:ext cx="7974408" cy="458115"/>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今後、府内各市町村においても森林環境譲与税を活用した森林整備や木材利用の取り組みが着実に進められ、健全な森林の整備・保全により府民の安全・安心な暮らしが確保されるよう、市町村による取り組みを様々な形で支援していく。</a:t>
            </a: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3"/>
            <a:ext cx="2311400" cy="365125"/>
          </a:xfrm>
        </p:spPr>
        <p:txBody>
          <a:bodyPr/>
          <a:lstStyle/>
          <a:p>
            <a:fld id="{08F2DA05-83B4-4A54-AACF-935CEC0398AD}" type="slidenum">
              <a:rPr kumimoji="1" lang="ja-JP" altLang="en-US" sz="1600" smtClean="0"/>
              <a:pPr/>
              <a:t>23</a:t>
            </a:fld>
            <a:endParaRPr kumimoji="1" lang="ja-JP" altLang="en-US" sz="1600"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596361" y="661821"/>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670206" y="957748"/>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）主要事業（公社の</a:t>
            </a:r>
            <a:r>
              <a:rPr lang="en-US" altLang="ja-JP" sz="1200" b="1" dirty="0">
                <a:latin typeface="HG丸ｺﾞｼｯｸM-PRO" panose="020F0600000000000000" pitchFamily="50" charset="-128"/>
                <a:ea typeface="HG丸ｺﾞｼｯｸM-PRO" panose="020F0600000000000000" pitchFamily="50" charset="-128"/>
              </a:rPr>
              <a:t>4</a:t>
            </a:r>
            <a:r>
              <a:rPr lang="ja-JP" altLang="en-US" sz="1200" b="1" dirty="0">
                <a:latin typeface="HG丸ｺﾞｼｯｸM-PRO" panose="020F0600000000000000" pitchFamily="50" charset="-128"/>
                <a:ea typeface="HG丸ｺﾞｼｯｸM-PRO" panose="020F0600000000000000" pitchFamily="50" charset="-128"/>
              </a:rPr>
              <a:t>本柱）　</a:t>
            </a:r>
          </a:p>
        </p:txBody>
      </p:sp>
      <p:sp>
        <p:nvSpPr>
          <p:cNvPr id="4" name="テキスト ボックス 3">
            <a:extLst>
              <a:ext uri="{FF2B5EF4-FFF2-40B4-BE49-F238E27FC236}">
                <a16:creationId xmlns:a16="http://schemas.microsoft.com/office/drawing/2014/main" id="{1E2F7D8D-9E23-4C13-8653-E738C188D51D}"/>
              </a:ext>
            </a:extLst>
          </p:cNvPr>
          <p:cNvSpPr txBox="1"/>
          <p:nvPr/>
        </p:nvSpPr>
        <p:spPr>
          <a:xfrm>
            <a:off x="1056721" y="2408669"/>
            <a:ext cx="8156439" cy="3123932"/>
          </a:xfrm>
          <a:prstGeom prst="rect">
            <a:avLst/>
          </a:prstGeom>
          <a:noFill/>
        </p:spPr>
        <p:txBody>
          <a:bodyPr wrap="square">
            <a:spAutoFit/>
          </a:bodyPr>
          <a:lstStyle/>
          <a:p>
            <a:r>
              <a:rPr lang="ja-JP" altLang="en-US" sz="1100" b="1" dirty="0">
                <a:latin typeface="HG丸ｺﾞｼｯｸM-PRO" panose="020F0600000000000000" pitchFamily="50" charset="-128"/>
                <a:ea typeface="HG丸ｺﾞｼｯｸM-PRO" panose="020F0600000000000000" pitchFamily="50" charset="-128"/>
              </a:rPr>
              <a:t>＜方針＞</a:t>
            </a:r>
          </a:p>
          <a:p>
            <a:pPr marL="158750" indent="-158750"/>
            <a:r>
              <a:rPr lang="ja-JP" altLang="en-US" sz="1100" dirty="0">
                <a:latin typeface="HG丸ｺﾞｼｯｸM-PRO" panose="020F0600000000000000" pitchFamily="50" charset="-128"/>
                <a:ea typeface="HG丸ｺﾞｼｯｸM-PRO" panose="020F0600000000000000" pitchFamily="50" charset="-128"/>
              </a:rPr>
              <a:t>　　市町村において事業実施のためのノウハウが一定蓄積されるまでの間、制度の目的や進め方等を繰り返し説明するとともにきめ細かなサポートを行うことにより、実施可能な事業から着手を促進し、その手法等について広く市町村間で共有する。</a:t>
            </a:r>
            <a:endParaRPr lang="en-US" altLang="ja-JP" sz="1100" b="1" dirty="0">
              <a:latin typeface="HG丸ｺﾞｼｯｸM-PRO" panose="020F0600000000000000" pitchFamily="50" charset="-128"/>
              <a:ea typeface="HG丸ｺﾞｼｯｸM-PRO" panose="020F0600000000000000" pitchFamily="50" charset="-128"/>
            </a:endParaRPr>
          </a:p>
          <a:p>
            <a:pPr>
              <a:spcBef>
                <a:spcPts val="600"/>
              </a:spcBef>
            </a:pPr>
            <a:r>
              <a:rPr lang="ja-JP" altLang="en-US" sz="1100" b="1" dirty="0">
                <a:latin typeface="HG丸ｺﾞｼｯｸM-PRO" panose="020F0600000000000000" pitchFamily="50" charset="-128"/>
                <a:ea typeface="HG丸ｺﾞｼｯｸM-PRO" panose="020F0600000000000000" pitchFamily="50" charset="-128"/>
              </a:rPr>
              <a:t>＜目標＞</a:t>
            </a:r>
          </a:p>
          <a:p>
            <a:pPr>
              <a:spcBef>
                <a:spcPts val="300"/>
              </a:spcBef>
            </a:pPr>
            <a:endParaRPr lang="en-US" altLang="ja-JP" sz="1100" dirty="0">
              <a:latin typeface="HG丸ｺﾞｼｯｸM-PRO" panose="020F0600000000000000" pitchFamily="50" charset="-128"/>
              <a:ea typeface="HG丸ｺﾞｼｯｸM-PRO" panose="020F0600000000000000" pitchFamily="50" charset="-128"/>
            </a:endParaRPr>
          </a:p>
          <a:p>
            <a:pPr>
              <a:spcBef>
                <a:spcPts val="600"/>
              </a:spcBef>
            </a:pPr>
            <a:r>
              <a:rPr lang="ja-JP" altLang="en-US" sz="1100" dirty="0">
                <a:latin typeface="HG丸ｺﾞｼｯｸM-PRO" panose="020F0600000000000000" pitchFamily="50" charset="-128"/>
                <a:ea typeface="HG丸ｺﾞｼｯｸM-PRO" panose="020F0600000000000000" pitchFamily="50" charset="-128"/>
              </a:rPr>
              <a:t>　・ </a:t>
            </a:r>
            <a:r>
              <a:rPr lang="en-US" altLang="ja-JP" sz="1100" dirty="0">
                <a:latin typeface="HG丸ｺﾞｼｯｸM-PRO" panose="020F0600000000000000" pitchFamily="50" charset="-128"/>
                <a:ea typeface="HG丸ｺﾞｼｯｸM-PRO" panose="020F0600000000000000" pitchFamily="50" charset="-128"/>
              </a:rPr>
              <a:t>R2</a:t>
            </a:r>
            <a:r>
              <a:rPr lang="ja-JP" altLang="en-US" sz="1100" dirty="0">
                <a:latin typeface="HG丸ｺﾞｼｯｸM-PRO" panose="020F0600000000000000" pitchFamily="50" charset="-128"/>
                <a:ea typeface="HG丸ｺﾞｼｯｸM-PRO" panose="020F0600000000000000" pitchFamily="50" charset="-128"/>
              </a:rPr>
              <a:t>：２市町村　⇒　</a:t>
            </a:r>
            <a:r>
              <a:rPr lang="en-US" altLang="ja-JP" sz="1100" dirty="0">
                <a:latin typeface="HG丸ｺﾞｼｯｸM-PRO" panose="020F0600000000000000" pitchFamily="50" charset="-128"/>
                <a:ea typeface="HG丸ｺﾞｼｯｸM-PRO" panose="020F0600000000000000" pitchFamily="50" charset="-128"/>
              </a:rPr>
              <a:t>R7</a:t>
            </a:r>
            <a:r>
              <a:rPr lang="ja-JP" altLang="en-US" sz="1100" dirty="0">
                <a:latin typeface="HG丸ｺﾞｼｯｸM-PRO" panose="020F0600000000000000" pitchFamily="50" charset="-128"/>
                <a:ea typeface="HG丸ｺﾞｼｯｸM-PRO" panose="020F0600000000000000" pitchFamily="50" charset="-128"/>
              </a:rPr>
              <a:t>：２５市町村（森林面積</a:t>
            </a:r>
            <a:r>
              <a:rPr lang="en-US" altLang="ja-JP" sz="1100" dirty="0">
                <a:latin typeface="HG丸ｺﾞｼｯｸM-PRO" panose="020F0600000000000000" pitchFamily="50" charset="-128"/>
                <a:ea typeface="HG丸ｺﾞｼｯｸM-PRO" panose="020F0600000000000000" pitchFamily="50" charset="-128"/>
              </a:rPr>
              <a:t>1,000ha</a:t>
            </a:r>
            <a:r>
              <a:rPr lang="ja-JP" altLang="en-US" sz="1100" dirty="0">
                <a:latin typeface="HG丸ｺﾞｼｯｸM-PRO" panose="020F0600000000000000" pitchFamily="50" charset="-128"/>
                <a:ea typeface="HG丸ｺﾞｼｯｸM-PRO" panose="020F0600000000000000" pitchFamily="50" charset="-128"/>
              </a:rPr>
              <a:t>以上は</a:t>
            </a:r>
            <a:r>
              <a:rPr lang="en-US" altLang="ja-JP" sz="1100" dirty="0">
                <a:latin typeface="HG丸ｺﾞｼｯｸM-PRO" panose="020F0600000000000000" pitchFamily="50" charset="-128"/>
                <a:ea typeface="HG丸ｺﾞｼｯｸM-PRO" panose="020F0600000000000000" pitchFamily="50" charset="-128"/>
              </a:rPr>
              <a:t>100</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1,000ha</a:t>
            </a:r>
            <a:r>
              <a:rPr lang="ja-JP" altLang="en-US" sz="1100" dirty="0">
                <a:latin typeface="HG丸ｺﾞｼｯｸM-PRO" panose="020F0600000000000000" pitchFamily="50" charset="-128"/>
                <a:ea typeface="HG丸ｺﾞｼｯｸM-PRO" panose="020F0600000000000000" pitchFamily="50" charset="-128"/>
              </a:rPr>
              <a:t>未満は</a:t>
            </a:r>
            <a:r>
              <a:rPr lang="en-US" altLang="ja-JP" sz="1100" dirty="0">
                <a:latin typeface="HG丸ｺﾞｼｯｸM-PRO" panose="020F0600000000000000" pitchFamily="50" charset="-128"/>
                <a:ea typeface="HG丸ｺﾞｼｯｸM-PRO" panose="020F0600000000000000" pitchFamily="50" charset="-128"/>
              </a:rPr>
              <a:t>50</a:t>
            </a:r>
            <a:r>
              <a:rPr lang="ja-JP" altLang="en-US" sz="1100" dirty="0">
                <a:latin typeface="HG丸ｺﾞｼｯｸM-PRO" panose="020F0600000000000000" pitchFamily="50" charset="-128"/>
                <a:ea typeface="HG丸ｺﾞｼｯｸM-PRO" panose="020F0600000000000000" pitchFamily="50" charset="-128"/>
              </a:rPr>
              <a:t>％の市町村で着手）</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dirty="0">
              <a:latin typeface="HG丸ｺﾞｼｯｸM-PRO" panose="020F0600000000000000" pitchFamily="50" charset="-128"/>
              <a:ea typeface="HG丸ｺﾞｼｯｸM-PRO" panose="020F0600000000000000" pitchFamily="50" charset="-128"/>
            </a:endParaRPr>
          </a:p>
          <a:p>
            <a:r>
              <a:rPr lang="en-US" altLang="ja-JP" sz="1100" dirty="0">
                <a:latin typeface="HG丸ｺﾞｼｯｸM-PRO" panose="020F0600000000000000" pitchFamily="50" charset="-128"/>
                <a:ea typeface="HG丸ｺﾞｼｯｸM-PRO" panose="020F0600000000000000" pitchFamily="50" charset="-128"/>
              </a:rPr>
              <a:t>                            </a:t>
            </a:r>
            <a:endParaRPr lang="en-US" altLang="ja-JP" sz="900" dirty="0">
              <a:latin typeface="HG丸ｺﾞｼｯｸM-PRO" panose="020F0600000000000000" pitchFamily="50" charset="-128"/>
              <a:ea typeface="HG丸ｺﾞｼｯｸM-PRO" panose="020F0600000000000000" pitchFamily="50" charset="-128"/>
            </a:endParaRPr>
          </a:p>
          <a:p>
            <a:pPr>
              <a:lnSpc>
                <a:spcPts val="900"/>
              </a:lnSpc>
            </a:pPr>
            <a:endParaRPr lang="en-US" altLang="ja-JP" sz="1100" dirty="0">
              <a:latin typeface="HG丸ｺﾞｼｯｸM-PRO" panose="020F0600000000000000" pitchFamily="50" charset="-128"/>
              <a:ea typeface="HG丸ｺﾞｼｯｸM-PRO" panose="020F0600000000000000" pitchFamily="50" charset="-128"/>
            </a:endParaRPr>
          </a:p>
          <a:p>
            <a:pPr>
              <a:spcBef>
                <a:spcPts val="1200"/>
              </a:spcBef>
            </a:pPr>
            <a:r>
              <a:rPr lang="ja-JP" altLang="en-US" sz="1100" dirty="0">
                <a:latin typeface="HG丸ｺﾞｼｯｸM-PRO" panose="020F0600000000000000" pitchFamily="50" charset="-128"/>
                <a:ea typeface="HG丸ｺﾞｼｯｸM-PRO" panose="020F0600000000000000" pitchFamily="50" charset="-128"/>
              </a:rPr>
              <a:t>　・ </a:t>
            </a:r>
            <a:r>
              <a:rPr lang="en-US" altLang="ja-JP" sz="1100" dirty="0">
                <a:latin typeface="HG丸ｺﾞｼｯｸM-PRO" panose="020F0600000000000000" pitchFamily="50" charset="-128"/>
                <a:ea typeface="HG丸ｺﾞｼｯｸM-PRO" panose="020F0600000000000000" pitchFamily="50" charset="-128"/>
              </a:rPr>
              <a:t>R2</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7</a:t>
            </a:r>
            <a:r>
              <a:rPr lang="ja-JP" altLang="en-US" sz="1100" dirty="0">
                <a:latin typeface="HG丸ｺﾞｼｯｸM-PRO" panose="020F0600000000000000" pitchFamily="50" charset="-128"/>
                <a:ea typeface="HG丸ｺﾞｼｯｸM-PRO" panose="020F0600000000000000" pitchFamily="50" charset="-128"/>
              </a:rPr>
              <a:t>事業</a:t>
            </a:r>
            <a:r>
              <a:rPr lang="ja-JP" altLang="en-US" sz="1100" dirty="0">
                <a:solidFill>
                  <a:srgbClr val="FF0000"/>
                </a:solidFill>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　</a:t>
            </a:r>
            <a:r>
              <a:rPr lang="en-US" altLang="ja-JP" sz="1100" dirty="0">
                <a:latin typeface="HG丸ｺﾞｼｯｸM-PRO" panose="020F0600000000000000" pitchFamily="50" charset="-128"/>
                <a:ea typeface="HG丸ｺﾞｼｯｸM-PRO" panose="020F0600000000000000" pitchFamily="50" charset="-128"/>
              </a:rPr>
              <a:t>R7</a:t>
            </a:r>
            <a:r>
              <a:rPr lang="ja-JP" altLang="en-US" sz="1100" dirty="0">
                <a:latin typeface="HG丸ｺﾞｼｯｸM-PRO" panose="020F0600000000000000" pitchFamily="50" charset="-128"/>
                <a:ea typeface="HG丸ｺﾞｼｯｸM-PRO" panose="020F0600000000000000" pitchFamily="50" charset="-128"/>
              </a:rPr>
              <a:t>：</a:t>
            </a:r>
            <a:r>
              <a:rPr lang="en-US" altLang="ja-JP" sz="1100" dirty="0">
                <a:latin typeface="HG丸ｺﾞｼｯｸM-PRO" panose="020F0600000000000000" pitchFamily="50" charset="-128"/>
                <a:ea typeface="HG丸ｺﾞｼｯｸM-PRO" panose="020F0600000000000000" pitchFamily="50" charset="-128"/>
              </a:rPr>
              <a:t>21</a:t>
            </a:r>
            <a:r>
              <a:rPr lang="ja-JP" altLang="en-US" sz="1100" dirty="0">
                <a:latin typeface="HG丸ｺﾞｼｯｸM-PRO" panose="020F0600000000000000" pitchFamily="50" charset="-128"/>
                <a:ea typeface="HG丸ｺﾞｼｯｸM-PRO" panose="020F0600000000000000" pitchFamily="50" charset="-128"/>
              </a:rPr>
              <a:t>事業（</a:t>
            </a:r>
            <a:r>
              <a:rPr lang="en-US" altLang="ja-JP" sz="1100" dirty="0">
                <a:latin typeface="HG丸ｺﾞｼｯｸM-PRO" panose="020F0600000000000000" pitchFamily="50" charset="-128"/>
                <a:ea typeface="HG丸ｺﾞｼｯｸM-PRO" panose="020F0600000000000000" pitchFamily="50" charset="-128"/>
              </a:rPr>
              <a:t>R2</a:t>
            </a:r>
            <a:r>
              <a:rPr lang="ja-JP" altLang="en-US" sz="1100" dirty="0">
                <a:latin typeface="HG丸ｺﾞｼｯｸM-PRO" panose="020F0600000000000000" pitchFamily="50" charset="-128"/>
                <a:ea typeface="HG丸ｺﾞｼｯｸM-PRO" panose="020F0600000000000000" pitchFamily="50" charset="-128"/>
              </a:rPr>
              <a:t>年度の</a:t>
            </a:r>
            <a:r>
              <a:rPr lang="en-US" altLang="ja-JP" sz="1100" dirty="0">
                <a:latin typeface="HG丸ｺﾞｼｯｸM-PRO" panose="020F0600000000000000" pitchFamily="50" charset="-128"/>
                <a:ea typeface="HG丸ｺﾞｼｯｸM-PRO" panose="020F0600000000000000" pitchFamily="50" charset="-128"/>
              </a:rPr>
              <a:t>3</a:t>
            </a:r>
            <a:r>
              <a:rPr lang="ja-JP" altLang="en-US" sz="1100" dirty="0">
                <a:latin typeface="HG丸ｺﾞｼｯｸM-PRO" panose="020F0600000000000000" pitchFamily="50" charset="-128"/>
                <a:ea typeface="HG丸ｺﾞｼｯｸM-PRO" panose="020F0600000000000000" pitchFamily="50" charset="-128"/>
              </a:rPr>
              <a:t>倍の事業数を目指す）</a:t>
            </a:r>
            <a:endParaRPr lang="en-US" altLang="ja-JP" sz="1100" dirty="0">
              <a:latin typeface="HG丸ｺﾞｼｯｸM-PRO" panose="020F0600000000000000" pitchFamily="50" charset="-128"/>
              <a:ea typeface="HG丸ｺﾞｼｯｸM-PRO" panose="020F0600000000000000" pitchFamily="50" charset="-128"/>
            </a:endParaRPr>
          </a:p>
          <a:p>
            <a:endParaRPr lang="en-US" altLang="ja-JP" sz="1100" dirty="0">
              <a:latin typeface="HG丸ｺﾞｼｯｸM-PRO" panose="020F0600000000000000" pitchFamily="50" charset="-128"/>
              <a:ea typeface="HG丸ｺﾞｼｯｸM-PRO" panose="020F0600000000000000" pitchFamily="50" charset="-128"/>
            </a:endParaRPr>
          </a:p>
          <a:p>
            <a:pPr>
              <a:lnSpc>
                <a:spcPts val="900"/>
              </a:lnSpc>
            </a:pPr>
            <a:endParaRPr lang="en-US" altLang="ja-JP" sz="1100" dirty="0">
              <a:latin typeface="HG丸ｺﾞｼｯｸM-PRO" panose="020F0600000000000000" pitchFamily="50" charset="-128"/>
              <a:ea typeface="HG丸ｺﾞｼｯｸM-PRO" panose="020F0600000000000000" pitchFamily="50" charset="-128"/>
            </a:endParaRPr>
          </a:p>
          <a:p>
            <a:pPr>
              <a:spcBef>
                <a:spcPts val="600"/>
              </a:spcBef>
            </a:pPr>
            <a:r>
              <a:rPr lang="ja-JP" altLang="en-US" sz="900" dirty="0">
                <a:latin typeface="HG丸ｺﾞｼｯｸM-PRO" panose="020F0600000000000000" pitchFamily="50" charset="-128"/>
                <a:ea typeface="HG丸ｺﾞｼｯｸM-PRO" panose="020F0600000000000000" pitchFamily="50" charset="-128"/>
              </a:rPr>
              <a:t>　</a:t>
            </a:r>
            <a:endParaRPr lang="en-US" altLang="ja-JP" sz="900" dirty="0">
              <a:latin typeface="HG丸ｺﾞｼｯｸM-PRO" panose="020F0600000000000000" pitchFamily="50" charset="-128"/>
              <a:ea typeface="HG丸ｺﾞｼｯｸM-PRO" panose="020F0600000000000000" pitchFamily="50" charset="-128"/>
            </a:endParaRPr>
          </a:p>
          <a:p>
            <a:pPr>
              <a:spcBef>
                <a:spcPts val="300"/>
              </a:spcBef>
            </a:pPr>
            <a:r>
              <a:rPr lang="ja-JP" altLang="en-US" sz="1100" b="1" dirty="0">
                <a:latin typeface="HG丸ｺﾞｼｯｸM-PRO" panose="020F0600000000000000" pitchFamily="50" charset="-128"/>
                <a:ea typeface="HG丸ｺﾞｼｯｸM-PRO" panose="020F0600000000000000" pitchFamily="50" charset="-128"/>
              </a:rPr>
              <a:t>＜事業展開＞</a:t>
            </a:r>
          </a:p>
          <a:p>
            <a:r>
              <a:rPr lang="ja-JP" altLang="en-US" sz="1100" b="1"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市町村による森林環境譲与税を活用した事業の実施が円滑かつ適切に行われるよう、下記の取り組みを行う。</a:t>
            </a:r>
          </a:p>
        </p:txBody>
      </p:sp>
      <p:sp>
        <p:nvSpPr>
          <p:cNvPr id="11" name="正方形/長方形 10">
            <a:extLst>
              <a:ext uri="{FF2B5EF4-FFF2-40B4-BE49-F238E27FC236}">
                <a16:creationId xmlns:a16="http://schemas.microsoft.com/office/drawing/2014/main" id="{B523B0AE-A162-4218-90B5-E09959EE8B1A}"/>
              </a:ext>
            </a:extLst>
          </p:cNvPr>
          <p:cNvSpPr/>
          <p:nvPr/>
        </p:nvSpPr>
        <p:spPr>
          <a:xfrm>
            <a:off x="886230" y="1394860"/>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④ 森林整備・木材利用促進支援事業</a:t>
            </a:r>
            <a:endParaRPr lang="en-US" altLang="ja-JP" sz="1200" b="1" dirty="0">
              <a:latin typeface="HG丸ｺﾞｼｯｸM-PRO" panose="020F0600000000000000" pitchFamily="50" charset="-128"/>
              <a:ea typeface="HG丸ｺﾞｼｯｸM-PRO" panose="020F0600000000000000" pitchFamily="50" charset="-128"/>
            </a:endParaRPr>
          </a:p>
        </p:txBody>
      </p:sp>
      <p:pic>
        <p:nvPicPr>
          <p:cNvPr id="5" name="図 4">
            <a:extLst>
              <a:ext uri="{FF2B5EF4-FFF2-40B4-BE49-F238E27FC236}">
                <a16:creationId xmlns:a16="http://schemas.microsoft.com/office/drawing/2014/main" id="{BEC60EBE-93A7-4268-B000-5D2887866D4F}"/>
              </a:ext>
            </a:extLst>
          </p:cNvPr>
          <p:cNvPicPr>
            <a:picLocks noChangeAspect="1"/>
          </p:cNvPicPr>
          <p:nvPr/>
        </p:nvPicPr>
        <p:blipFill>
          <a:blip r:embed="rId3"/>
          <a:stretch>
            <a:fillRect/>
          </a:stretch>
        </p:blipFill>
        <p:spPr>
          <a:xfrm>
            <a:off x="6537425" y="682286"/>
            <a:ext cx="2743200" cy="809625"/>
          </a:xfrm>
          <a:prstGeom prst="rect">
            <a:avLst/>
          </a:prstGeom>
        </p:spPr>
      </p:pic>
      <p:sp>
        <p:nvSpPr>
          <p:cNvPr id="13" name="正方形/長方形 12">
            <a:extLst>
              <a:ext uri="{FF2B5EF4-FFF2-40B4-BE49-F238E27FC236}">
                <a16:creationId xmlns:a16="http://schemas.microsoft.com/office/drawing/2014/main" id="{B11B1FC6-8FBD-480F-AA8D-2DCBE7B6D9B4}"/>
              </a:ext>
            </a:extLst>
          </p:cNvPr>
          <p:cNvSpPr/>
          <p:nvPr/>
        </p:nvSpPr>
        <p:spPr>
          <a:xfrm>
            <a:off x="1087362" y="3247879"/>
            <a:ext cx="7682062" cy="22014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■府内の森林を有する市町村（</a:t>
            </a:r>
            <a:r>
              <a:rPr kumimoji="1" lang="en-US" altLang="ja-JP" sz="1100" b="1" dirty="0">
                <a:solidFill>
                  <a:schemeClr val="tx1"/>
                </a:solidFill>
                <a:latin typeface="HG丸ｺﾞｼｯｸM-PRO" panose="020F0600000000000000" pitchFamily="50" charset="-128"/>
                <a:ea typeface="HG丸ｺﾞｼｯｸM-PRO" panose="020F0600000000000000" pitchFamily="50" charset="-128"/>
              </a:rPr>
              <a:t>33</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市町村）のうち、森林環境譲与税により新たに計画的な森林整備</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に着手した</a:t>
            </a:r>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市町村数</a:t>
            </a:r>
          </a:p>
        </p:txBody>
      </p:sp>
      <p:sp>
        <p:nvSpPr>
          <p:cNvPr id="14" name="正方形/長方形 13">
            <a:extLst>
              <a:ext uri="{FF2B5EF4-FFF2-40B4-BE49-F238E27FC236}">
                <a16:creationId xmlns:a16="http://schemas.microsoft.com/office/drawing/2014/main" id="{9ABE17FA-E809-4932-A69B-3864860B7929}"/>
              </a:ext>
            </a:extLst>
          </p:cNvPr>
          <p:cNvSpPr/>
          <p:nvPr/>
        </p:nvSpPr>
        <p:spPr>
          <a:xfrm>
            <a:off x="1087362" y="4177397"/>
            <a:ext cx="7682061" cy="220140"/>
          </a:xfrm>
          <a:prstGeom prst="rect">
            <a:avLst/>
          </a:prstGeom>
          <a:solidFill>
            <a:srgbClr val="B6FF5D"/>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rtlCol="0" anchor="ctr"/>
          <a:lstStyle/>
          <a:p>
            <a:r>
              <a:rPr kumimoji="1" lang="ja-JP" altLang="en-US" sz="1100" b="1" dirty="0">
                <a:solidFill>
                  <a:schemeClr val="tx1"/>
                </a:solidFill>
                <a:latin typeface="HG丸ｺﾞｼｯｸM-PRO" panose="020F0600000000000000" pitchFamily="50" charset="-128"/>
                <a:ea typeface="HG丸ｺﾞｼｯｸM-PRO" panose="020F0600000000000000" pitchFamily="50" charset="-128"/>
              </a:rPr>
              <a:t>■ 府内市町村において、森林環境譲与税により大阪府</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産材を使って実施した木材利用の事業数</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graphicFrame>
        <p:nvGraphicFramePr>
          <p:cNvPr id="17" name="表 16">
            <a:extLst>
              <a:ext uri="{FF2B5EF4-FFF2-40B4-BE49-F238E27FC236}">
                <a16:creationId xmlns:a16="http://schemas.microsoft.com/office/drawing/2014/main" id="{E27ED81A-F9FB-48DE-83B2-EDEE63A3F04B}"/>
              </a:ext>
            </a:extLst>
          </p:cNvPr>
          <p:cNvGraphicFramePr>
            <a:graphicFrameLocks noGrp="1"/>
          </p:cNvGraphicFramePr>
          <p:nvPr>
            <p:extLst>
              <p:ext uri="{D42A27DB-BD31-4B8C-83A1-F6EECF244321}">
                <p14:modId xmlns:p14="http://schemas.microsoft.com/office/powerpoint/2010/main" val="2566236193"/>
              </p:ext>
            </p:extLst>
          </p:nvPr>
        </p:nvGraphicFramePr>
        <p:xfrm>
          <a:off x="1423116" y="3709548"/>
          <a:ext cx="5780282" cy="367524"/>
        </p:xfrm>
        <a:graphic>
          <a:graphicData uri="http://schemas.openxmlformats.org/drawingml/2006/table">
            <a:tbl>
              <a:tblPr firstRow="1" firstCol="1" bandRow="1">
                <a:tableStyleId>{5C22544A-7EE6-4342-B048-85BDC9FD1C3A}</a:tableStyleId>
              </a:tblPr>
              <a:tblGrid>
                <a:gridCol w="1011496">
                  <a:extLst>
                    <a:ext uri="{9D8B030D-6E8A-4147-A177-3AD203B41FA5}">
                      <a16:colId xmlns:a16="http://schemas.microsoft.com/office/drawing/2014/main" val="1281834271"/>
                    </a:ext>
                  </a:extLst>
                </a:gridCol>
                <a:gridCol w="936104">
                  <a:extLst>
                    <a:ext uri="{9D8B030D-6E8A-4147-A177-3AD203B41FA5}">
                      <a16:colId xmlns:a16="http://schemas.microsoft.com/office/drawing/2014/main" val="2572374449"/>
                    </a:ext>
                  </a:extLst>
                </a:gridCol>
                <a:gridCol w="936104">
                  <a:extLst>
                    <a:ext uri="{9D8B030D-6E8A-4147-A177-3AD203B41FA5}">
                      <a16:colId xmlns:a16="http://schemas.microsoft.com/office/drawing/2014/main" val="3778568404"/>
                    </a:ext>
                  </a:extLst>
                </a:gridCol>
                <a:gridCol w="936104">
                  <a:extLst>
                    <a:ext uri="{9D8B030D-6E8A-4147-A177-3AD203B41FA5}">
                      <a16:colId xmlns:a16="http://schemas.microsoft.com/office/drawing/2014/main" val="4123041580"/>
                    </a:ext>
                  </a:extLst>
                </a:gridCol>
                <a:gridCol w="978793">
                  <a:extLst>
                    <a:ext uri="{9D8B030D-6E8A-4147-A177-3AD203B41FA5}">
                      <a16:colId xmlns:a16="http://schemas.microsoft.com/office/drawing/2014/main" val="1118776021"/>
                    </a:ext>
                  </a:extLst>
                </a:gridCol>
                <a:gridCol w="981681">
                  <a:extLst>
                    <a:ext uri="{9D8B030D-6E8A-4147-A177-3AD203B41FA5}">
                      <a16:colId xmlns:a16="http://schemas.microsoft.com/office/drawing/2014/main" val="1253097201"/>
                    </a:ext>
                  </a:extLst>
                </a:gridCol>
              </a:tblGrid>
              <a:tr h="151500">
                <a:tc>
                  <a:txBody>
                    <a:bodyPr/>
                    <a:lstStyle/>
                    <a:p>
                      <a:pPr algn="ctr"/>
                      <a:endParaRPr lang="ja-JP" sz="11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solidFill>
                            <a:schemeClr val="bg1"/>
                          </a:solidFill>
                          <a:effectLst/>
                          <a:latin typeface="+mn-lt"/>
                        </a:rPr>
                        <a:t>R3</a:t>
                      </a:r>
                      <a:endParaRPr lang="ja-JP" sz="110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solidFill>
                            <a:schemeClr val="bg1"/>
                          </a:solidFill>
                          <a:effectLst/>
                          <a:latin typeface="+mn-lt"/>
                        </a:rPr>
                        <a:t>R4</a:t>
                      </a:r>
                      <a:endParaRPr lang="ja-JP" sz="110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solidFill>
                            <a:schemeClr val="bg1"/>
                          </a:solidFill>
                          <a:effectLst/>
                          <a:latin typeface="+mn-lt"/>
                        </a:rPr>
                        <a:t>R5</a:t>
                      </a:r>
                      <a:endParaRPr lang="ja-JP" sz="110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solidFill>
                            <a:schemeClr val="bg1"/>
                          </a:solidFill>
                          <a:effectLst/>
                          <a:latin typeface="+mn-lt"/>
                        </a:rPr>
                        <a:t>R6</a:t>
                      </a:r>
                      <a:endParaRPr lang="ja-JP" sz="110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solidFill>
                            <a:schemeClr val="bg1"/>
                          </a:solidFill>
                          <a:effectLst/>
                          <a:latin typeface="+mn-lt"/>
                        </a:rPr>
                        <a:t>R7</a:t>
                      </a:r>
                      <a:endParaRPr lang="ja-JP" sz="110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46874211"/>
                  </a:ext>
                </a:extLst>
              </a:tr>
              <a:tr h="199884">
                <a:tc>
                  <a:txBody>
                    <a:bodyPr/>
                    <a:lstStyle/>
                    <a:p>
                      <a:pPr algn="ctr"/>
                      <a:r>
                        <a:rPr lang="ja-JP" sz="1100" kern="100" dirty="0">
                          <a:solidFill>
                            <a:schemeClr val="bg1"/>
                          </a:solidFill>
                          <a:effectLst/>
                        </a:rPr>
                        <a:t>市町村数</a:t>
                      </a:r>
                      <a:endParaRPr lang="ja-JP" sz="1100" kern="100" dirty="0">
                        <a:solidFill>
                          <a:schemeClr val="bg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solidFill>
                            <a:schemeClr val="tx1"/>
                          </a:solidFill>
                          <a:effectLst/>
                          <a:latin typeface="+mn-lt"/>
                          <a:ea typeface="ＭＳ 明朝" panose="02020609040205080304" pitchFamily="17" charset="-128"/>
                          <a:cs typeface="Times New Roman" panose="02020603050405020304" pitchFamily="18" charset="0"/>
                        </a:rPr>
                        <a:t>3</a:t>
                      </a:r>
                      <a:r>
                        <a:rPr lang="ja-JP" altLang="en-US" sz="1100" kern="100" dirty="0">
                          <a:solidFill>
                            <a:schemeClr val="tx1"/>
                          </a:solidFill>
                          <a:effectLst/>
                          <a:latin typeface="+mn-lt"/>
                          <a:ea typeface="ＭＳ 明朝" panose="02020609040205080304" pitchFamily="17" charset="-128"/>
                          <a:cs typeface="Times New Roman" panose="02020603050405020304" pitchFamily="18" charset="0"/>
                        </a:rPr>
                        <a:t>（</a:t>
                      </a:r>
                      <a:r>
                        <a:rPr lang="en-US" altLang="ja-JP" sz="1100" kern="100" dirty="0">
                          <a:solidFill>
                            <a:schemeClr val="tx1"/>
                          </a:solidFill>
                          <a:effectLst/>
                          <a:latin typeface="+mn-lt"/>
                          <a:ea typeface="ＭＳ 明朝" panose="02020609040205080304" pitchFamily="17" charset="-128"/>
                          <a:cs typeface="Times New Roman" panose="02020603050405020304" pitchFamily="18" charset="0"/>
                        </a:rPr>
                        <a:t>5</a:t>
                      </a:r>
                      <a:r>
                        <a:rPr lang="ja-JP" altLang="en-US" sz="1100" kern="100" dirty="0">
                          <a:solidFill>
                            <a:schemeClr val="tx1"/>
                          </a:solidFill>
                          <a:effectLst/>
                          <a:latin typeface="+mn-lt"/>
                          <a:ea typeface="ＭＳ 明朝" panose="02020609040205080304" pitchFamily="17" charset="-128"/>
                          <a:cs typeface="Times New Roman" panose="02020603050405020304" pitchFamily="18" charset="0"/>
                        </a:rPr>
                        <a:t>）</a:t>
                      </a:r>
                      <a:endParaRPr lang="ja-JP" sz="1100"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solidFill>
                            <a:schemeClr val="tx1"/>
                          </a:solidFill>
                          <a:effectLst/>
                          <a:latin typeface="+mn-lt"/>
                          <a:ea typeface="ＭＳ 明朝" panose="02020609040205080304" pitchFamily="17" charset="-128"/>
                          <a:cs typeface="Times New Roman" panose="02020603050405020304" pitchFamily="18" charset="0"/>
                        </a:rPr>
                        <a:t>4</a:t>
                      </a:r>
                      <a:r>
                        <a:rPr lang="ja-JP" altLang="en-US" sz="1100" kern="100" dirty="0">
                          <a:solidFill>
                            <a:schemeClr val="tx1"/>
                          </a:solidFill>
                          <a:effectLst/>
                          <a:latin typeface="+mn-lt"/>
                          <a:ea typeface="ＭＳ 明朝" panose="02020609040205080304" pitchFamily="17" charset="-128"/>
                          <a:cs typeface="Times New Roman" panose="02020603050405020304" pitchFamily="18" charset="0"/>
                        </a:rPr>
                        <a:t>（</a:t>
                      </a:r>
                      <a:r>
                        <a:rPr lang="en-US" altLang="ja-JP" sz="1100" kern="100" dirty="0">
                          <a:solidFill>
                            <a:schemeClr val="tx1"/>
                          </a:solidFill>
                          <a:effectLst/>
                          <a:latin typeface="+mn-lt"/>
                          <a:ea typeface="ＭＳ 明朝" panose="02020609040205080304" pitchFamily="17" charset="-128"/>
                          <a:cs typeface="Times New Roman" panose="02020603050405020304" pitchFamily="18" charset="0"/>
                        </a:rPr>
                        <a:t>9</a:t>
                      </a:r>
                      <a:r>
                        <a:rPr lang="ja-JP" altLang="en-US" sz="1100" kern="100" dirty="0">
                          <a:solidFill>
                            <a:schemeClr val="tx1"/>
                          </a:solidFill>
                          <a:effectLst/>
                          <a:latin typeface="+mn-lt"/>
                          <a:ea typeface="ＭＳ 明朝" panose="02020609040205080304" pitchFamily="17" charset="-128"/>
                          <a:cs typeface="Times New Roman" panose="02020603050405020304" pitchFamily="18" charset="0"/>
                        </a:rPr>
                        <a:t>）</a:t>
                      </a:r>
                      <a:endParaRPr lang="ja-JP" sz="1100"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solidFill>
                            <a:schemeClr val="tx1"/>
                          </a:solidFill>
                          <a:effectLst/>
                          <a:latin typeface="+mn-lt"/>
                          <a:ea typeface="ＭＳ 明朝" panose="02020609040205080304" pitchFamily="17" charset="-128"/>
                          <a:cs typeface="Times New Roman" panose="02020603050405020304" pitchFamily="18" charset="0"/>
                        </a:rPr>
                        <a:t>5</a:t>
                      </a:r>
                      <a:r>
                        <a:rPr lang="ja-JP" altLang="en-US" sz="1100" kern="100" dirty="0">
                          <a:solidFill>
                            <a:schemeClr val="tx1"/>
                          </a:solidFill>
                          <a:effectLst/>
                          <a:latin typeface="+mn-lt"/>
                          <a:ea typeface="ＭＳ 明朝" panose="02020609040205080304" pitchFamily="17" charset="-128"/>
                          <a:cs typeface="Times New Roman" panose="02020603050405020304" pitchFamily="18" charset="0"/>
                        </a:rPr>
                        <a:t>（</a:t>
                      </a:r>
                      <a:r>
                        <a:rPr lang="en-US" altLang="ja-JP" sz="1100" kern="100" dirty="0">
                          <a:solidFill>
                            <a:schemeClr val="tx1"/>
                          </a:solidFill>
                          <a:effectLst/>
                          <a:latin typeface="+mn-lt"/>
                          <a:ea typeface="ＭＳ 明朝" panose="02020609040205080304" pitchFamily="17" charset="-128"/>
                          <a:cs typeface="Times New Roman" panose="02020603050405020304" pitchFamily="18" charset="0"/>
                        </a:rPr>
                        <a:t>14</a:t>
                      </a:r>
                      <a:r>
                        <a:rPr lang="ja-JP" altLang="en-US" sz="1100" kern="100" dirty="0">
                          <a:solidFill>
                            <a:schemeClr val="tx1"/>
                          </a:solidFill>
                          <a:effectLst/>
                          <a:latin typeface="+mn-lt"/>
                          <a:ea typeface="ＭＳ 明朝" panose="02020609040205080304" pitchFamily="17" charset="-128"/>
                          <a:cs typeface="Times New Roman" panose="02020603050405020304" pitchFamily="18" charset="0"/>
                        </a:rPr>
                        <a:t>）</a:t>
                      </a:r>
                      <a:endParaRPr lang="ja-JP" sz="1100"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solidFill>
                            <a:schemeClr val="tx1"/>
                          </a:solidFill>
                          <a:effectLst/>
                          <a:latin typeface="+mn-lt"/>
                          <a:ea typeface="ＭＳ 明朝" panose="02020609040205080304" pitchFamily="17" charset="-128"/>
                          <a:cs typeface="Times New Roman" panose="02020603050405020304" pitchFamily="18" charset="0"/>
                        </a:rPr>
                        <a:t>5</a:t>
                      </a:r>
                      <a:r>
                        <a:rPr lang="ja-JP" altLang="en-US" sz="1100" kern="100" dirty="0">
                          <a:solidFill>
                            <a:schemeClr val="tx1"/>
                          </a:solidFill>
                          <a:effectLst/>
                          <a:latin typeface="+mn-lt"/>
                          <a:ea typeface="ＭＳ 明朝" panose="02020609040205080304" pitchFamily="17" charset="-128"/>
                          <a:cs typeface="Times New Roman" panose="02020603050405020304" pitchFamily="18" charset="0"/>
                        </a:rPr>
                        <a:t>（</a:t>
                      </a:r>
                      <a:r>
                        <a:rPr lang="en-US" altLang="ja-JP" sz="1100" kern="100" dirty="0">
                          <a:solidFill>
                            <a:schemeClr val="tx1"/>
                          </a:solidFill>
                          <a:effectLst/>
                          <a:latin typeface="+mn-lt"/>
                          <a:ea typeface="ＭＳ 明朝" panose="02020609040205080304" pitchFamily="17" charset="-128"/>
                          <a:cs typeface="Times New Roman" panose="02020603050405020304" pitchFamily="18" charset="0"/>
                        </a:rPr>
                        <a:t>19</a:t>
                      </a:r>
                      <a:r>
                        <a:rPr lang="ja-JP" altLang="en-US" sz="1100" kern="100" dirty="0">
                          <a:solidFill>
                            <a:schemeClr val="tx1"/>
                          </a:solidFill>
                          <a:effectLst/>
                          <a:latin typeface="+mn-lt"/>
                          <a:ea typeface="ＭＳ 明朝" panose="02020609040205080304" pitchFamily="17" charset="-128"/>
                          <a:cs typeface="Times New Roman" panose="02020603050405020304" pitchFamily="18" charset="0"/>
                        </a:rPr>
                        <a:t>）</a:t>
                      </a:r>
                      <a:endParaRPr lang="ja-JP" sz="1100"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kern="100" dirty="0">
                          <a:solidFill>
                            <a:schemeClr val="tx1"/>
                          </a:solidFill>
                          <a:effectLst/>
                          <a:latin typeface="+mn-lt"/>
                        </a:rPr>
                        <a:t>6</a:t>
                      </a:r>
                      <a:r>
                        <a:rPr lang="ja-JP" altLang="en-US" sz="1100" kern="100" dirty="0">
                          <a:solidFill>
                            <a:schemeClr val="tx1"/>
                          </a:solidFill>
                          <a:effectLst/>
                          <a:latin typeface="+mn-lt"/>
                        </a:rPr>
                        <a:t>（</a:t>
                      </a:r>
                      <a:r>
                        <a:rPr lang="en-US" altLang="ja-JP" sz="1100" kern="100" dirty="0">
                          <a:solidFill>
                            <a:schemeClr val="tx1"/>
                          </a:solidFill>
                          <a:effectLst/>
                          <a:latin typeface="+mn-lt"/>
                        </a:rPr>
                        <a:t>25</a:t>
                      </a:r>
                      <a:r>
                        <a:rPr lang="ja-JP" altLang="en-US" sz="1100" kern="100" dirty="0">
                          <a:solidFill>
                            <a:schemeClr val="tx1"/>
                          </a:solidFill>
                          <a:effectLst/>
                          <a:latin typeface="+mn-lt"/>
                        </a:rPr>
                        <a:t>）</a:t>
                      </a:r>
                      <a:endParaRPr lang="ja-JP" sz="1100"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307717392"/>
                  </a:ext>
                </a:extLst>
              </a:tr>
            </a:tbl>
          </a:graphicData>
        </a:graphic>
      </p:graphicFrame>
      <p:graphicFrame>
        <p:nvGraphicFramePr>
          <p:cNvPr id="23" name="表 22">
            <a:extLst>
              <a:ext uri="{FF2B5EF4-FFF2-40B4-BE49-F238E27FC236}">
                <a16:creationId xmlns:a16="http://schemas.microsoft.com/office/drawing/2014/main" id="{90319997-9849-45FC-98F3-FDF7A812E0AF}"/>
              </a:ext>
            </a:extLst>
          </p:cNvPr>
          <p:cNvGraphicFramePr>
            <a:graphicFrameLocks noGrp="1"/>
          </p:cNvGraphicFramePr>
          <p:nvPr>
            <p:extLst>
              <p:ext uri="{D42A27DB-BD31-4B8C-83A1-F6EECF244321}">
                <p14:modId xmlns:p14="http://schemas.microsoft.com/office/powerpoint/2010/main" val="2570389277"/>
              </p:ext>
            </p:extLst>
          </p:nvPr>
        </p:nvGraphicFramePr>
        <p:xfrm>
          <a:off x="1440690" y="4661928"/>
          <a:ext cx="5780280" cy="354012"/>
        </p:xfrm>
        <a:graphic>
          <a:graphicData uri="http://schemas.openxmlformats.org/drawingml/2006/table">
            <a:tbl>
              <a:tblPr firstRow="1" firstCol="1" bandRow="1">
                <a:tableStyleId>{5C22544A-7EE6-4342-B048-85BDC9FD1C3A}</a:tableStyleId>
              </a:tblPr>
              <a:tblGrid>
                <a:gridCol w="963209">
                  <a:extLst>
                    <a:ext uri="{9D8B030D-6E8A-4147-A177-3AD203B41FA5}">
                      <a16:colId xmlns:a16="http://schemas.microsoft.com/office/drawing/2014/main" val="3729836363"/>
                    </a:ext>
                  </a:extLst>
                </a:gridCol>
                <a:gridCol w="963209">
                  <a:extLst>
                    <a:ext uri="{9D8B030D-6E8A-4147-A177-3AD203B41FA5}">
                      <a16:colId xmlns:a16="http://schemas.microsoft.com/office/drawing/2014/main" val="1868157168"/>
                    </a:ext>
                  </a:extLst>
                </a:gridCol>
                <a:gridCol w="963209">
                  <a:extLst>
                    <a:ext uri="{9D8B030D-6E8A-4147-A177-3AD203B41FA5}">
                      <a16:colId xmlns:a16="http://schemas.microsoft.com/office/drawing/2014/main" val="1708184755"/>
                    </a:ext>
                  </a:extLst>
                </a:gridCol>
                <a:gridCol w="963209">
                  <a:extLst>
                    <a:ext uri="{9D8B030D-6E8A-4147-A177-3AD203B41FA5}">
                      <a16:colId xmlns:a16="http://schemas.microsoft.com/office/drawing/2014/main" val="2194978305"/>
                    </a:ext>
                  </a:extLst>
                </a:gridCol>
                <a:gridCol w="963209">
                  <a:extLst>
                    <a:ext uri="{9D8B030D-6E8A-4147-A177-3AD203B41FA5}">
                      <a16:colId xmlns:a16="http://schemas.microsoft.com/office/drawing/2014/main" val="4011202812"/>
                    </a:ext>
                  </a:extLst>
                </a:gridCol>
                <a:gridCol w="964235">
                  <a:extLst>
                    <a:ext uri="{9D8B030D-6E8A-4147-A177-3AD203B41FA5}">
                      <a16:colId xmlns:a16="http://schemas.microsoft.com/office/drawing/2014/main" val="1379049591"/>
                    </a:ext>
                  </a:extLst>
                </a:gridCol>
              </a:tblGrid>
              <a:tr h="178128">
                <a:tc>
                  <a:txBody>
                    <a:bodyPr/>
                    <a:lstStyle/>
                    <a:p>
                      <a:pPr algn="ct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R3</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R4</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R5</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R6</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R7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199320911"/>
                  </a:ext>
                </a:extLst>
              </a:tr>
              <a:tr h="175884">
                <a:tc>
                  <a:txBody>
                    <a:bodyPr/>
                    <a:lstStyle/>
                    <a:p>
                      <a:pPr algn="ctr"/>
                      <a:r>
                        <a:rPr lang="ja-JP" sz="1100" kern="100" dirty="0">
                          <a:effectLst/>
                        </a:rPr>
                        <a:t>事業数</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9</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11</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14</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17</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sz="1100" kern="100" dirty="0">
                          <a:effectLst/>
                        </a:rPr>
                        <a:t>21</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21110773"/>
                  </a:ext>
                </a:extLst>
              </a:tr>
            </a:tbl>
          </a:graphicData>
        </a:graphic>
      </p:graphicFrame>
      <p:sp>
        <p:nvSpPr>
          <p:cNvPr id="25" name="テキスト ボックス 24">
            <a:extLst>
              <a:ext uri="{FF2B5EF4-FFF2-40B4-BE49-F238E27FC236}">
                <a16:creationId xmlns:a16="http://schemas.microsoft.com/office/drawing/2014/main" id="{B9CF7FAF-6E7D-4D31-A0F5-FA0B25C7E885}"/>
              </a:ext>
            </a:extLst>
          </p:cNvPr>
          <p:cNvSpPr txBox="1"/>
          <p:nvPr/>
        </p:nvSpPr>
        <p:spPr>
          <a:xfrm>
            <a:off x="7160070" y="3799218"/>
            <a:ext cx="1292658" cy="246221"/>
          </a:xfrm>
          <a:prstGeom prst="rect">
            <a:avLst/>
          </a:prstGeom>
          <a:noFill/>
        </p:spPr>
        <p:txBody>
          <a:bodyPr wrap="square" rtlCol="0">
            <a:spAutoFit/>
          </a:bodyPr>
          <a:lstStyle/>
          <a:p>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）内は累計</a:t>
            </a:r>
            <a:endParaRPr kumimoji="1" lang="ja-JP" altLang="en-US" sz="1000" dirty="0">
              <a:latin typeface="HG丸ｺﾞｼｯｸM-PRO" panose="020F0600000000000000" pitchFamily="50" charset="-128"/>
              <a:ea typeface="HG丸ｺﾞｼｯｸM-PRO" panose="020F0600000000000000" pitchFamily="50" charset="-128"/>
            </a:endParaRPr>
          </a:p>
        </p:txBody>
      </p:sp>
      <p:graphicFrame>
        <p:nvGraphicFramePr>
          <p:cNvPr id="27" name="表 19">
            <a:extLst>
              <a:ext uri="{FF2B5EF4-FFF2-40B4-BE49-F238E27FC236}">
                <a16:creationId xmlns:a16="http://schemas.microsoft.com/office/drawing/2014/main" id="{D584F894-155C-4625-92FF-7A1144F63608}"/>
              </a:ext>
            </a:extLst>
          </p:cNvPr>
          <p:cNvGraphicFramePr>
            <a:graphicFrameLocks noGrp="1"/>
          </p:cNvGraphicFramePr>
          <p:nvPr>
            <p:extLst>
              <p:ext uri="{D42A27DB-BD31-4B8C-83A1-F6EECF244321}">
                <p14:modId xmlns:p14="http://schemas.microsoft.com/office/powerpoint/2010/main" val="796882134"/>
              </p:ext>
            </p:extLst>
          </p:nvPr>
        </p:nvGraphicFramePr>
        <p:xfrm>
          <a:off x="1086197" y="5485680"/>
          <a:ext cx="7830392" cy="1005840"/>
        </p:xfrm>
        <a:graphic>
          <a:graphicData uri="http://schemas.openxmlformats.org/drawingml/2006/table">
            <a:tbl>
              <a:tblPr firstRow="1" bandRow="1">
                <a:tableStyleId>{2D5ABB26-0587-4C30-8999-92F81FD0307C}</a:tableStyleId>
              </a:tblPr>
              <a:tblGrid>
                <a:gridCol w="1557700">
                  <a:extLst>
                    <a:ext uri="{9D8B030D-6E8A-4147-A177-3AD203B41FA5}">
                      <a16:colId xmlns:a16="http://schemas.microsoft.com/office/drawing/2014/main" val="2549571657"/>
                    </a:ext>
                  </a:extLst>
                </a:gridCol>
                <a:gridCol w="6272692">
                  <a:extLst>
                    <a:ext uri="{9D8B030D-6E8A-4147-A177-3AD203B41FA5}">
                      <a16:colId xmlns:a16="http://schemas.microsoft.com/office/drawing/2014/main" val="811322532"/>
                    </a:ext>
                  </a:extLst>
                </a:gridCol>
              </a:tblGrid>
              <a:tr h="226455">
                <a:tc>
                  <a:txBody>
                    <a:bodyPr/>
                    <a:lstStyle/>
                    <a:p>
                      <a:pPr algn="dist"/>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森林整備支援</a:t>
                      </a:r>
                      <a:r>
                        <a:rPr lang="en-US" altLang="ja-JP" sz="1100" dirty="0">
                          <a:latin typeface="HG丸ｺﾞｼｯｸM-PRO" panose="020F0600000000000000" pitchFamily="50" charset="-128"/>
                          <a:ea typeface="HG丸ｺﾞｼｯｸM-PRO" panose="020F0600000000000000" pitchFamily="50" charset="-128"/>
                        </a:rPr>
                        <a:t>】</a:t>
                      </a:r>
                      <a:endParaRPr kumimoji="1" lang="ja-JP" altLang="en-US" sz="1100" dirty="0">
                        <a:latin typeface="HG丸ｺﾞｼｯｸM-PRO" panose="020F0600000000000000" pitchFamily="50" charset="-128"/>
                        <a:ea typeface="HG丸ｺﾞｼｯｸM-PRO" panose="020F0600000000000000" pitchFamily="50" charset="-128"/>
                      </a:endParaRPr>
                    </a:p>
                  </a:txBody>
                  <a:tcPr marL="72000" marR="72000" marT="0" marB="0"/>
                </a:tc>
                <a:tc>
                  <a:txBody>
                    <a:bodyPr/>
                    <a:lstStyle/>
                    <a:p>
                      <a:r>
                        <a:rPr kumimoji="1" lang="ja-JP" altLang="en-US" sz="1100" dirty="0">
                          <a:latin typeface="HG丸ｺﾞｼｯｸM-PRO" panose="020F0600000000000000" pitchFamily="50" charset="-128"/>
                          <a:ea typeface="HG丸ｺﾞｼｯｸM-PRO" panose="020F0600000000000000" pitchFamily="50" charset="-128"/>
                        </a:rPr>
                        <a:t>森林経営管理制度等森林整備に関する先行事例や情報の収集・提供、市町村による森林所有者の意向調査や整備計画作成等の技術的助言など。　</a:t>
                      </a:r>
                    </a:p>
                  </a:txBody>
                  <a:tcPr marL="0" marR="0" marT="0" marB="0" anchor="ctr"/>
                </a:tc>
                <a:extLst>
                  <a:ext uri="{0D108BD9-81ED-4DB2-BD59-A6C34878D82A}">
                    <a16:rowId xmlns:a16="http://schemas.microsoft.com/office/drawing/2014/main" val="1533602416"/>
                  </a:ext>
                </a:extLst>
              </a:tr>
              <a:tr h="315419">
                <a:tc>
                  <a:txBody>
                    <a:bodyPr/>
                    <a:lstStyle/>
                    <a:p>
                      <a:pPr algn="dist"/>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木材利用促進支援</a:t>
                      </a:r>
                      <a:r>
                        <a:rPr lang="en-US" altLang="ja-JP" sz="1100" dirty="0">
                          <a:latin typeface="HG丸ｺﾞｼｯｸM-PRO" panose="020F0600000000000000" pitchFamily="50" charset="-128"/>
                          <a:ea typeface="HG丸ｺﾞｼｯｸM-PRO" panose="020F0600000000000000" pitchFamily="50" charset="-128"/>
                        </a:rPr>
                        <a:t>】</a:t>
                      </a:r>
                      <a:endParaRPr kumimoji="1" lang="ja-JP" altLang="en-US" sz="1100" dirty="0">
                        <a:latin typeface="HG丸ｺﾞｼｯｸM-PRO" panose="020F0600000000000000" pitchFamily="50" charset="-128"/>
                        <a:ea typeface="HG丸ｺﾞｼｯｸM-PRO" panose="020F0600000000000000" pitchFamily="50" charset="-128"/>
                      </a:endParaRPr>
                    </a:p>
                  </a:txBody>
                  <a:tcPr marL="72000" marR="72000" marT="0" marB="0"/>
                </a:tc>
                <a:tc>
                  <a:txBody>
                    <a:bodyPr/>
                    <a:lstStyle/>
                    <a:p>
                      <a:pPr marL="0" marR="0" lvl="0" indent="0" algn="l" defTabSz="914395" rtl="0" eaLnBrk="1" fontAlgn="auto" latinLnBrk="0" hangingPunct="1">
                        <a:lnSpc>
                          <a:spcPct val="100000"/>
                        </a:lnSpc>
                        <a:spcBef>
                          <a:spcPts val="0"/>
                        </a:spcBef>
                        <a:spcAft>
                          <a:spcPts val="0"/>
                        </a:spcAft>
                        <a:buClrTx/>
                        <a:buSzTx/>
                        <a:buFontTx/>
                        <a:buNone/>
                        <a:tabLst/>
                        <a:defRPr/>
                      </a:pPr>
                      <a:r>
                        <a:rPr lang="ja-JP" altLang="en-US" sz="1100" dirty="0">
                          <a:latin typeface="HG丸ｺﾞｼｯｸM-PRO" panose="020F0600000000000000" pitchFamily="50" charset="-128"/>
                          <a:ea typeface="HG丸ｺﾞｼｯｸM-PRO" panose="020F0600000000000000" pitchFamily="50" charset="-128"/>
                        </a:rPr>
                        <a:t>木材・木製品やこれらを扱う事業者等の情報の収集・提供、木材利用アドバイザーの派遣による技術的助言、民間事業者への府内産材活用のはたらきかけなど。</a:t>
                      </a:r>
                      <a:endParaRPr kumimoji="1" lang="ja-JP" altLang="en-US" sz="1100" dirty="0">
                        <a:latin typeface="HG丸ｺﾞｼｯｸM-PRO" panose="020F0600000000000000" pitchFamily="50" charset="-128"/>
                        <a:ea typeface="HG丸ｺﾞｼｯｸM-PRO" panose="020F0600000000000000" pitchFamily="50" charset="-128"/>
                      </a:endParaRPr>
                    </a:p>
                  </a:txBody>
                  <a:tcPr marL="0" marR="0" marT="0" marB="0" anchor="ctr"/>
                </a:tc>
                <a:extLst>
                  <a:ext uri="{0D108BD9-81ED-4DB2-BD59-A6C34878D82A}">
                    <a16:rowId xmlns:a16="http://schemas.microsoft.com/office/drawing/2014/main" val="2658050130"/>
                  </a:ext>
                </a:extLst>
              </a:tr>
              <a:tr h="226455">
                <a:tc>
                  <a:txBody>
                    <a:bodyPr/>
                    <a:lstStyle/>
                    <a:p>
                      <a:pPr algn="dist"/>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研修会等の開催</a:t>
                      </a:r>
                      <a:r>
                        <a:rPr lang="en-US" altLang="ja-JP" sz="1100" dirty="0">
                          <a:latin typeface="HG丸ｺﾞｼｯｸM-PRO" panose="020F0600000000000000" pitchFamily="50" charset="-128"/>
                          <a:ea typeface="HG丸ｺﾞｼｯｸM-PRO" panose="020F0600000000000000" pitchFamily="50" charset="-128"/>
                        </a:rPr>
                        <a:t>】</a:t>
                      </a:r>
                      <a:endParaRPr kumimoji="1" lang="ja-JP" altLang="en-US" sz="1100" dirty="0">
                        <a:latin typeface="HG丸ｺﾞｼｯｸM-PRO" panose="020F0600000000000000" pitchFamily="50" charset="-128"/>
                        <a:ea typeface="HG丸ｺﾞｼｯｸM-PRO" panose="020F0600000000000000" pitchFamily="50" charset="-128"/>
                      </a:endParaRPr>
                    </a:p>
                  </a:txBody>
                  <a:tcPr marL="72000" marR="72000" marT="0" marB="0"/>
                </a:tc>
                <a:tc>
                  <a:txBody>
                    <a:bodyPr/>
                    <a:lstStyle/>
                    <a:p>
                      <a:r>
                        <a:rPr lang="ja-JP" altLang="en-US" sz="1100" dirty="0">
                          <a:latin typeface="HG丸ｺﾞｼｯｸM-PRO" panose="020F0600000000000000" pitchFamily="50" charset="-128"/>
                          <a:ea typeface="HG丸ｺﾞｼｯｸM-PRO" panose="020F0600000000000000" pitchFamily="50" charset="-128"/>
                        </a:rPr>
                        <a:t>市町村職員を対象とした森林整備や木材利用の取り組みに関する技術研修会や国・府からの情報提供等を行う担当者会議の開催。</a:t>
                      </a:r>
                      <a:endParaRPr kumimoji="1" lang="ja-JP" altLang="en-US" sz="1100" dirty="0">
                        <a:latin typeface="HG丸ｺﾞｼｯｸM-PRO" panose="020F0600000000000000" pitchFamily="50" charset="-128"/>
                        <a:ea typeface="HG丸ｺﾞｼｯｸM-PRO" panose="020F0600000000000000" pitchFamily="50" charset="-128"/>
                      </a:endParaRPr>
                    </a:p>
                  </a:txBody>
                  <a:tcPr marL="0" marR="0" marT="0" marB="0" anchor="ctr"/>
                </a:tc>
                <a:extLst>
                  <a:ext uri="{0D108BD9-81ED-4DB2-BD59-A6C34878D82A}">
                    <a16:rowId xmlns:a16="http://schemas.microsoft.com/office/drawing/2014/main" val="1322447603"/>
                  </a:ext>
                </a:extLst>
              </a:tr>
            </a:tbl>
          </a:graphicData>
        </a:graphic>
      </p:graphicFrame>
    </p:spTree>
    <p:extLst>
      <p:ext uri="{BB962C8B-B14F-4D97-AF65-F5344CB8AC3E}">
        <p14:creationId xmlns:p14="http://schemas.microsoft.com/office/powerpoint/2010/main" val="7365490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510570" y="389153"/>
            <a:ext cx="7892701"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573319" y="855368"/>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3"/>
            <a:ext cx="2311400" cy="365125"/>
          </a:xfrm>
        </p:spPr>
        <p:txBody>
          <a:bodyPr/>
          <a:lstStyle/>
          <a:p>
            <a:fld id="{08F2DA05-83B4-4A54-AACF-935CEC0398AD}" type="slidenum">
              <a:rPr kumimoji="1" lang="ja-JP" altLang="en-US" sz="1600" smtClean="0"/>
              <a:pPr/>
              <a:t>24</a:t>
            </a:fld>
            <a:endParaRPr kumimoji="1" lang="ja-JP" altLang="en-US" dirty="0"/>
          </a:p>
        </p:txBody>
      </p:sp>
      <p:sp>
        <p:nvSpPr>
          <p:cNvPr id="12" name="正方形/長方形 11">
            <a:extLst>
              <a:ext uri="{FF2B5EF4-FFF2-40B4-BE49-F238E27FC236}">
                <a16:creationId xmlns:a16="http://schemas.microsoft.com/office/drawing/2014/main" id="{4536B4FE-3561-4A6B-AC2D-1EFB19168E00}"/>
              </a:ext>
            </a:extLst>
          </p:cNvPr>
          <p:cNvSpPr/>
          <p:nvPr/>
        </p:nvSpPr>
        <p:spPr>
          <a:xfrm>
            <a:off x="632520" y="901582"/>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２．計画期間の目標とその達成に向けた法人運営及び事業展開</a:t>
            </a:r>
          </a:p>
        </p:txBody>
      </p:sp>
      <p:sp>
        <p:nvSpPr>
          <p:cNvPr id="2" name="正方形/長方形 1">
            <a:extLst>
              <a:ext uri="{FF2B5EF4-FFF2-40B4-BE49-F238E27FC236}">
                <a16:creationId xmlns:a16="http://schemas.microsoft.com/office/drawing/2014/main" id="{2005D97C-F983-4905-9393-2EFA75364C5F}"/>
              </a:ext>
            </a:extLst>
          </p:cNvPr>
          <p:cNvSpPr/>
          <p:nvPr/>
        </p:nvSpPr>
        <p:spPr>
          <a:xfrm>
            <a:off x="706365" y="1361732"/>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2</a:t>
            </a:r>
            <a:r>
              <a:rPr lang="ja-JP" altLang="en-US" sz="1200" b="1" dirty="0">
                <a:latin typeface="HG丸ｺﾞｼｯｸM-PRO" panose="020F0600000000000000" pitchFamily="50" charset="-128"/>
                <a:ea typeface="HG丸ｺﾞｼｯｸM-PRO" panose="020F0600000000000000" pitchFamily="50" charset="-128"/>
              </a:rPr>
              <a:t>）その他収益事業</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1" name="正方形/長方形 10">
            <a:extLst>
              <a:ext uri="{FF2B5EF4-FFF2-40B4-BE49-F238E27FC236}">
                <a16:creationId xmlns:a16="http://schemas.microsoft.com/office/drawing/2014/main" id="{B523B0AE-A162-4218-90B5-E09959EE8B1A}"/>
              </a:ext>
            </a:extLst>
          </p:cNvPr>
          <p:cNvSpPr/>
          <p:nvPr/>
        </p:nvSpPr>
        <p:spPr>
          <a:xfrm>
            <a:off x="922389" y="1714614"/>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① 環境調査・相談事業</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8" name="角丸四角形 2">
            <a:extLst>
              <a:ext uri="{FF2B5EF4-FFF2-40B4-BE49-F238E27FC236}">
                <a16:creationId xmlns:a16="http://schemas.microsoft.com/office/drawing/2014/main" id="{B5124BA1-2774-4013-9D60-A7A25E91833D}"/>
              </a:ext>
            </a:extLst>
          </p:cNvPr>
          <p:cNvSpPr txBox="1">
            <a:spLocks/>
          </p:cNvSpPr>
          <p:nvPr/>
        </p:nvSpPr>
        <p:spPr>
          <a:xfrm>
            <a:off x="1138413" y="3007320"/>
            <a:ext cx="7974408" cy="324107"/>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府民の森における物販や飲食物の提供、イベントやアクティビティーをより充実させることにより、収入の増加を図る。</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20" name="正方形/長方形 19">
            <a:extLst>
              <a:ext uri="{FF2B5EF4-FFF2-40B4-BE49-F238E27FC236}">
                <a16:creationId xmlns:a16="http://schemas.microsoft.com/office/drawing/2014/main" id="{225A84FB-4B69-4D1C-AC88-46948EB875AF}"/>
              </a:ext>
            </a:extLst>
          </p:cNvPr>
          <p:cNvSpPr/>
          <p:nvPr/>
        </p:nvSpPr>
        <p:spPr>
          <a:xfrm>
            <a:off x="922389" y="2712864"/>
            <a:ext cx="5840418"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② 府民の森直営事業</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6" name="角丸四角形 2">
            <a:extLst>
              <a:ext uri="{FF2B5EF4-FFF2-40B4-BE49-F238E27FC236}">
                <a16:creationId xmlns:a16="http://schemas.microsoft.com/office/drawing/2014/main" id="{68B91169-2A4C-4364-BDAB-4C6ED64710ED}"/>
              </a:ext>
            </a:extLst>
          </p:cNvPr>
          <p:cNvSpPr txBox="1">
            <a:spLocks/>
          </p:cNvSpPr>
          <p:nvPr/>
        </p:nvSpPr>
        <p:spPr>
          <a:xfrm>
            <a:off x="1138413" y="2045925"/>
            <a:ext cx="7974408" cy="532527"/>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marL="182563" indent="-182563">
              <a:lnSpc>
                <a:spcPct val="120000"/>
              </a:lnSpc>
              <a:buNone/>
            </a:pPr>
            <a:r>
              <a:rPr lang="ja-JP" altLang="en-US" sz="1100" b="1" dirty="0">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大阪府や環境省だけでなく、他の都道府県・省庁、市町村、事業者、民間団体等の動向について情報を収集し、公益性の高い事業への参入に努める。</a:t>
            </a:r>
            <a:endParaRPr lang="en-US" altLang="ja-JP" sz="11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5" name="テキスト ボックス 4">
            <a:extLst>
              <a:ext uri="{FF2B5EF4-FFF2-40B4-BE49-F238E27FC236}">
                <a16:creationId xmlns:a16="http://schemas.microsoft.com/office/drawing/2014/main" id="{DDC68E34-CBA6-4EFB-BE06-296007D8E92E}"/>
              </a:ext>
            </a:extLst>
          </p:cNvPr>
          <p:cNvSpPr txBox="1"/>
          <p:nvPr/>
        </p:nvSpPr>
        <p:spPr>
          <a:xfrm>
            <a:off x="922389" y="3630916"/>
            <a:ext cx="8326930" cy="1223412"/>
          </a:xfrm>
          <a:prstGeom prst="rect">
            <a:avLst/>
          </a:prstGeom>
          <a:noFill/>
        </p:spPr>
        <p:txBody>
          <a:bodyPr wrap="square">
            <a:spAutoFit/>
          </a:bodyPr>
          <a:lstStyle/>
          <a:p>
            <a:r>
              <a:rPr lang="ja-JP" altLang="en-US" sz="1100" b="1" dirty="0">
                <a:latin typeface="HG丸ｺﾞｼｯｸM-PRO" panose="020F0600000000000000" pitchFamily="50" charset="-128"/>
                <a:ea typeface="HG丸ｺﾞｼｯｸM-PRO" panose="020F0600000000000000" pitchFamily="50" charset="-128"/>
              </a:rPr>
              <a:t>＜方針＞</a:t>
            </a:r>
          </a:p>
          <a:p>
            <a:pPr marL="180975" indent="-180975">
              <a:spcBef>
                <a:spcPts val="300"/>
              </a:spcBef>
            </a:pPr>
            <a:r>
              <a:rPr lang="ja-JP" altLang="en-US" sz="1100" dirty="0">
                <a:latin typeface="HG丸ｺﾞｼｯｸM-PRO" panose="020F0600000000000000" pitchFamily="50" charset="-128"/>
                <a:ea typeface="HG丸ｺﾞｼｯｸM-PRO" panose="020F0600000000000000" pitchFamily="50" charset="-128"/>
              </a:rPr>
              <a:t> ・前計画において、その他収益事業は、収支平均約</a:t>
            </a:r>
            <a:r>
              <a:rPr lang="en-US" altLang="ja-JP" sz="1100" dirty="0">
                <a:latin typeface="HG丸ｺﾞｼｯｸM-PRO" panose="020F0600000000000000" pitchFamily="50" charset="-128"/>
                <a:ea typeface="HG丸ｺﾞｼｯｸM-PRO" panose="020F0600000000000000" pitchFamily="50" charset="-128"/>
              </a:rPr>
              <a:t>900</a:t>
            </a:r>
            <a:r>
              <a:rPr lang="ja-JP" altLang="en-US" sz="1100" dirty="0">
                <a:latin typeface="HG丸ｺﾞｼｯｸM-PRO" panose="020F0600000000000000" pitchFamily="50" charset="-128"/>
                <a:ea typeface="HG丸ｺﾞｼｯｸM-PRO" panose="020F0600000000000000" pitchFamily="50" charset="-128"/>
              </a:rPr>
              <a:t>万円の黒字と各年度安定して推移しており、公社の収支改善に寄与している。今計画においても、引き続きその他収益事業の拡大を図っていく。</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spcBef>
                <a:spcPts val="300"/>
              </a:spcBef>
            </a:pPr>
            <a:r>
              <a:rPr lang="en-US" altLang="ja-JP" sz="11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環境調査・相談事業については、令和２年度は二国間協力事業の終了やコロナ禍の影響による箕面北部丘陵動植物調査事業の中止などにより大きく収入が減少しており、令和３年度以降、これらに代わる新たな事業の獲得を目指す。</a:t>
            </a:r>
            <a:endParaRPr lang="en-US" altLang="ja-JP" sz="1100" dirty="0">
              <a:latin typeface="HG丸ｺﾞｼｯｸM-PRO" panose="020F0600000000000000" pitchFamily="50" charset="-128"/>
              <a:ea typeface="HG丸ｺﾞｼｯｸM-PRO" panose="020F0600000000000000" pitchFamily="50" charset="-128"/>
            </a:endParaRPr>
          </a:p>
          <a:p>
            <a:pPr marL="180975" indent="-180975">
              <a:spcBef>
                <a:spcPts val="300"/>
              </a:spcBef>
            </a:pPr>
            <a:r>
              <a:rPr lang="en-US" altLang="ja-JP" sz="1100" dirty="0">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・府民の森直営事業については、引き続き収入の増加を図っていく。</a:t>
            </a:r>
          </a:p>
        </p:txBody>
      </p:sp>
    </p:spTree>
    <p:extLst>
      <p:ext uri="{BB962C8B-B14F-4D97-AF65-F5344CB8AC3E}">
        <p14:creationId xmlns:p14="http://schemas.microsoft.com/office/powerpoint/2010/main" val="3638638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角丸四角形 2">
            <a:extLst>
              <a:ext uri="{FF2B5EF4-FFF2-40B4-BE49-F238E27FC236}">
                <a16:creationId xmlns:a16="http://schemas.microsoft.com/office/drawing/2014/main" id="{68B91169-2A4C-4364-BDAB-4C6ED64710ED}"/>
              </a:ext>
            </a:extLst>
          </p:cNvPr>
          <p:cNvSpPr txBox="1">
            <a:spLocks/>
          </p:cNvSpPr>
          <p:nvPr/>
        </p:nvSpPr>
        <p:spPr>
          <a:xfrm>
            <a:off x="689831" y="2256727"/>
            <a:ext cx="8462599" cy="4499400"/>
          </a:xfrm>
          <a:prstGeom prst="roundRect">
            <a:avLst>
              <a:gd name="adj" fmla="val 4031"/>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1">
            <a:schemeClr val="accent1"/>
          </a:lnRef>
          <a:fillRef idx="2">
            <a:schemeClr val="accent1"/>
          </a:fillRef>
          <a:effectRef idx="1">
            <a:schemeClr val="accent1"/>
          </a:effectRef>
          <a:fontRef idx="minor">
            <a:schemeClr val="dk1"/>
          </a:fontRef>
        </p:style>
        <p:txBody>
          <a:bodyPr vert="horz" lIns="72000" tIns="36000" rIns="10800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182563" indent="-182563">
              <a:lnSpc>
                <a:spcPct val="120000"/>
              </a:lnSpc>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１．</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公益目的支出計画事業</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000" dirty="0">
                <a:solidFill>
                  <a:prstClr val="black"/>
                </a:solidFill>
                <a:latin typeface="HG丸ｺﾞｼｯｸM-PRO" panose="020F0600000000000000" pitchFamily="50" charset="-128"/>
                <a:ea typeface="HG丸ｺﾞｼｯｸM-PRO" panose="020F0600000000000000" pitchFamily="50" charset="-128"/>
              </a:rPr>
              <a:t>　（単位：千円）</a:t>
            </a: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1200"/>
              </a:spcBef>
              <a:buNone/>
            </a:pPr>
            <a:r>
              <a:rPr lang="en-US" altLang="ja-JP" sz="900" dirty="0">
                <a:solidFill>
                  <a:prstClr val="black"/>
                </a:solidFill>
                <a:latin typeface="HG丸ｺﾞｼｯｸM-PRO" panose="020F0600000000000000" pitchFamily="50" charset="-128"/>
                <a:ea typeface="HG丸ｺﾞｼｯｸM-PRO" panose="020F0600000000000000" pitchFamily="50" charset="-128"/>
              </a:rPr>
              <a:t>            </a:t>
            </a:r>
            <a:r>
              <a:rPr lang="en-US" altLang="ja-JP" sz="900" dirty="0">
                <a:solidFill>
                  <a:schemeClr val="tx1"/>
                </a:solidFill>
                <a:latin typeface="HG丸ｺﾞｼｯｸM-PRO" panose="020F0600000000000000" pitchFamily="50" charset="-128"/>
                <a:ea typeface="HG丸ｺﾞｼｯｸM-PRO" panose="020F0600000000000000" pitchFamily="50" charset="-128"/>
              </a:rPr>
              <a:t>※ R5</a:t>
            </a:r>
            <a:r>
              <a:rPr lang="ja-JP" altLang="en-US" sz="900" dirty="0">
                <a:solidFill>
                  <a:schemeClr val="tx1"/>
                </a:solidFill>
                <a:latin typeface="HG丸ｺﾞｼｯｸM-PRO" panose="020F0600000000000000" pitchFamily="50" charset="-128"/>
                <a:ea typeface="HG丸ｺﾞｼｯｸM-PRO" panose="020F0600000000000000" pitchFamily="50" charset="-128"/>
              </a:rPr>
              <a:t>年度は、指定管理の公募に必要な委託料（</a:t>
            </a:r>
            <a:r>
              <a:rPr lang="en-US" altLang="ja-JP" sz="900" dirty="0">
                <a:solidFill>
                  <a:schemeClr val="tx1"/>
                </a:solidFill>
                <a:latin typeface="HG丸ｺﾞｼｯｸM-PRO" panose="020F0600000000000000" pitchFamily="50" charset="-128"/>
                <a:ea typeface="HG丸ｺﾞｼｯｸM-PRO" panose="020F0600000000000000" pitchFamily="50" charset="-128"/>
              </a:rPr>
              <a:t>5,000</a:t>
            </a:r>
            <a:r>
              <a:rPr lang="ja-JP" altLang="en-US" sz="900" dirty="0">
                <a:solidFill>
                  <a:schemeClr val="tx1"/>
                </a:solidFill>
                <a:latin typeface="HG丸ｺﾞｼｯｸM-PRO" panose="020F0600000000000000" pitchFamily="50" charset="-128"/>
                <a:ea typeface="HG丸ｺﾞｼｯｸM-PRO" panose="020F0600000000000000" pitchFamily="50" charset="-128"/>
              </a:rPr>
              <a:t>千円）を削除している。</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pPr marL="182563" indent="-182563">
              <a:spcBef>
                <a:spcPts val="300"/>
              </a:spcBef>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２．その他収益事業</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zh-TW" altLang="en-US" sz="10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ja-JP" sz="1050" b="1"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ja-JP" sz="1050" b="1"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ja-JP" sz="1050" b="1" dirty="0">
              <a:solidFill>
                <a:schemeClr val="tx1"/>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r>
              <a:rPr lang="ja-JP" altLang="en-US" sz="900" dirty="0">
                <a:solidFill>
                  <a:schemeClr val="tx1"/>
                </a:solidFill>
                <a:latin typeface="HG丸ｺﾞｼｯｸM-PRO" panose="020F0600000000000000" pitchFamily="50" charset="-128"/>
                <a:ea typeface="HG丸ｺﾞｼｯｸM-PRO" panose="020F0600000000000000" pitchFamily="50" charset="-128"/>
              </a:rPr>
              <a:t>　　　　</a:t>
            </a:r>
            <a:r>
              <a:rPr lang="en-US" altLang="ja-JP" sz="900" dirty="0">
                <a:solidFill>
                  <a:schemeClr val="tx1"/>
                </a:solidFill>
                <a:latin typeface="HG丸ｺﾞｼｯｸM-PRO" panose="020F0600000000000000" pitchFamily="50" charset="-128"/>
                <a:ea typeface="HG丸ｺﾞｼｯｸM-PRO" panose="020F0600000000000000" pitchFamily="50" charset="-128"/>
              </a:rPr>
              <a:t>※ </a:t>
            </a:r>
            <a:r>
              <a:rPr lang="ja-JP" altLang="en-US" sz="900" dirty="0">
                <a:solidFill>
                  <a:schemeClr val="tx1"/>
                </a:solidFill>
                <a:latin typeface="HG丸ｺﾞｼｯｸM-PRO" panose="020F0600000000000000" pitchFamily="50" charset="-128"/>
                <a:ea typeface="HG丸ｺﾞｼｯｸM-PRO" panose="020F0600000000000000" pitchFamily="50" charset="-128"/>
              </a:rPr>
              <a:t>その他会計については、令和</a:t>
            </a:r>
            <a:r>
              <a:rPr lang="en-US" altLang="ja-JP" sz="900" dirty="0">
                <a:solidFill>
                  <a:schemeClr val="tx1"/>
                </a:solidFill>
                <a:latin typeface="HG丸ｺﾞｼｯｸM-PRO" panose="020F0600000000000000" pitchFamily="50" charset="-128"/>
                <a:ea typeface="HG丸ｺﾞｼｯｸM-PRO" panose="020F0600000000000000" pitchFamily="50" charset="-128"/>
              </a:rPr>
              <a:t>4</a:t>
            </a:r>
            <a:r>
              <a:rPr lang="ja-JP" altLang="en-US" sz="900" dirty="0">
                <a:solidFill>
                  <a:schemeClr val="tx1"/>
                </a:solidFill>
                <a:latin typeface="HG丸ｺﾞｼｯｸM-PRO" panose="020F0600000000000000" pitchFamily="50" charset="-128"/>
                <a:ea typeface="HG丸ｺﾞｼｯｸM-PRO" panose="020F0600000000000000" pitchFamily="50" charset="-128"/>
              </a:rPr>
              <a:t>年度以降の府民の森（北河内・中河内地区）の直営事業の収入がなくなったこと。さらに、令和</a:t>
            </a:r>
            <a:r>
              <a:rPr lang="en-US" altLang="ja-JP" sz="900" dirty="0">
                <a:solidFill>
                  <a:schemeClr val="tx1"/>
                </a:solidFill>
                <a:latin typeface="HG丸ｺﾞｼｯｸM-PRO" panose="020F0600000000000000" pitchFamily="50" charset="-128"/>
                <a:ea typeface="HG丸ｺﾞｼｯｸM-PRO" panose="020F0600000000000000" pitchFamily="50" charset="-128"/>
              </a:rPr>
              <a:t>4</a:t>
            </a:r>
            <a:r>
              <a:rPr lang="ja-JP" altLang="en-US" sz="900" dirty="0">
                <a:solidFill>
                  <a:schemeClr val="tx1"/>
                </a:solidFill>
                <a:latin typeface="HG丸ｺﾞｼｯｸM-PRO" panose="020F0600000000000000" pitchFamily="50" charset="-128"/>
                <a:ea typeface="HG丸ｺﾞｼｯｸM-PRO" panose="020F0600000000000000" pitchFamily="50" charset="-128"/>
              </a:rPr>
              <a:t>年度末をもって</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r>
              <a:rPr lang="ja-JP" altLang="en-US" sz="900" dirty="0">
                <a:solidFill>
                  <a:schemeClr val="tx1"/>
                </a:solidFill>
                <a:latin typeface="HG丸ｺﾞｼｯｸM-PRO" panose="020F0600000000000000" pitchFamily="50" charset="-128"/>
                <a:ea typeface="HG丸ｺﾞｼｯｸM-PRO" panose="020F0600000000000000" pitchFamily="50" charset="-128"/>
              </a:rPr>
              <a:t>　　　　　 同地区への自動販売機の設置期限が到来することから、令和</a:t>
            </a:r>
            <a:r>
              <a:rPr lang="en-US" altLang="ja-JP" sz="900" dirty="0">
                <a:solidFill>
                  <a:schemeClr val="tx1"/>
                </a:solidFill>
                <a:latin typeface="HG丸ｺﾞｼｯｸM-PRO" panose="020F0600000000000000" pitchFamily="50" charset="-128"/>
                <a:ea typeface="HG丸ｺﾞｼｯｸM-PRO" panose="020F0600000000000000" pitchFamily="50" charset="-128"/>
              </a:rPr>
              <a:t>5</a:t>
            </a:r>
            <a:r>
              <a:rPr lang="ja-JP" altLang="en-US" sz="900" dirty="0">
                <a:solidFill>
                  <a:schemeClr val="tx1"/>
                </a:solidFill>
                <a:latin typeface="HG丸ｺﾞｼｯｸM-PRO" panose="020F0600000000000000" pitchFamily="50" charset="-128"/>
                <a:ea typeface="HG丸ｺﾞｼｯｸM-PRO" panose="020F0600000000000000" pitchFamily="50" charset="-128"/>
              </a:rPr>
              <a:t>年度以降は更なる収入減となる見込み。</a:t>
            </a:r>
          </a:p>
          <a:p>
            <a:pPr marL="182563" indent="-182563">
              <a:spcBef>
                <a:spcPts val="300"/>
              </a:spcBef>
              <a:buNone/>
            </a:pPr>
            <a:r>
              <a:rPr lang="ja-JP" altLang="en-US" sz="1200" b="1" dirty="0">
                <a:solidFill>
                  <a:schemeClr val="tx1"/>
                </a:solidFill>
                <a:latin typeface="HG丸ｺﾞｼｯｸM-PRO" panose="020F0600000000000000" pitchFamily="50" charset="-128"/>
                <a:ea typeface="HG丸ｺﾞｼｯｸM-PRO" panose="020F0600000000000000" pitchFamily="50" charset="-128"/>
              </a:rPr>
              <a:t>３．公社全体　　　　　　　　</a:t>
            </a:r>
            <a:r>
              <a:rPr lang="ja-JP" altLang="en-US" sz="1050" b="1" dirty="0">
                <a:solidFill>
                  <a:schemeClr val="tx1"/>
                </a:solidFill>
                <a:latin typeface="HG丸ｺﾞｼｯｸM-PRO" panose="020F0600000000000000" pitchFamily="50" charset="-128"/>
                <a:ea typeface="HG丸ｺﾞｼｯｸM-PRO" panose="020F0600000000000000" pitchFamily="50" charset="-128"/>
              </a:rPr>
              <a:t>　</a:t>
            </a:r>
            <a:r>
              <a:rPr lang="ja-JP" altLang="en-US" sz="1050" b="1" dirty="0">
                <a:solidFill>
                  <a:prstClr val="black"/>
                </a:solidFill>
                <a:latin typeface="HG丸ｺﾞｼｯｸM-PRO" panose="020F0600000000000000" pitchFamily="50" charset="-128"/>
                <a:ea typeface="HG丸ｺﾞｼｯｸM-PRO" panose="020F0600000000000000" pitchFamily="50" charset="-128"/>
              </a:rPr>
              <a:t>　　　　　　　　　　　　　　　　　　　　　　　　　　　　　　　　　　　　　</a:t>
            </a:r>
            <a:r>
              <a:rPr lang="zh-TW" altLang="en-US" sz="1000" dirty="0">
                <a:solidFill>
                  <a:prstClr val="black"/>
                </a:solidFill>
                <a:latin typeface="HG丸ｺﾞｼｯｸM-PRO" panose="020F0600000000000000" pitchFamily="50" charset="-128"/>
                <a:ea typeface="HG丸ｺﾞｼｯｸM-PRO" panose="020F0600000000000000" pitchFamily="50" charset="-128"/>
              </a:rPr>
              <a:t>（単位：千円）</a:t>
            </a:r>
            <a:endParaRPr lang="en-US" altLang="zh-TW" sz="10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900" dirty="0">
              <a:solidFill>
                <a:prstClr val="black"/>
              </a:solidFill>
              <a:latin typeface="HG丸ｺﾞｼｯｸM-PRO" panose="020F0600000000000000" pitchFamily="50" charset="-128"/>
              <a:ea typeface="HG丸ｺﾞｼｯｸM-PRO" panose="020F0600000000000000" pitchFamily="50" charset="-128"/>
            </a:endParaRPr>
          </a:p>
          <a:p>
            <a:pPr marL="182563" indent="-182563">
              <a:spcBef>
                <a:spcPts val="0"/>
              </a:spcBef>
              <a:buNone/>
            </a:pPr>
            <a:endParaRPr lang="en-US" altLang="zh-TW" sz="1050" dirty="0">
              <a:solidFill>
                <a:prstClr val="black"/>
              </a:solidFill>
              <a:latin typeface="HG丸ｺﾞｼｯｸM-PRO" panose="020F0600000000000000" pitchFamily="50" charset="-128"/>
              <a:ea typeface="HG丸ｺﾞｼｯｸM-PRO" panose="020F0600000000000000" pitchFamily="50" charset="-128"/>
            </a:endParaRPr>
          </a:p>
          <a:p>
            <a:pPr marL="0" indent="0">
              <a:spcBef>
                <a:spcPts val="0"/>
              </a:spcBef>
              <a:buNone/>
            </a:pPr>
            <a:endParaRPr lang="en-US" altLang="ja-JP" sz="1050" dirty="0">
              <a:latin typeface="HG丸ｺﾞｼｯｸM-PRO" panose="020F0600000000000000" pitchFamily="50" charset="-128"/>
              <a:ea typeface="HG丸ｺﾞｼｯｸM-PRO" panose="020F0600000000000000" pitchFamily="50" charset="-128"/>
            </a:endParaRPr>
          </a:p>
          <a:p>
            <a:pPr marL="120650" indent="-120650">
              <a:spcBef>
                <a:spcPts val="0"/>
              </a:spcBef>
              <a:buNone/>
            </a:pPr>
            <a:r>
              <a:rPr lang="en-US" altLang="ja-JP" sz="1050" dirty="0">
                <a:latin typeface="HG丸ｺﾞｼｯｸM-PRO" panose="020F0600000000000000" pitchFamily="50" charset="-128"/>
                <a:ea typeface="HG丸ｺﾞｼｯｸM-PRO" panose="020F0600000000000000" pitchFamily="50" charset="-128"/>
              </a:rPr>
              <a:t>※ </a:t>
            </a:r>
            <a:r>
              <a:rPr lang="ja-JP" altLang="en-US" sz="1050" dirty="0">
                <a:latin typeface="HG丸ｺﾞｼｯｸM-PRO" panose="020F0600000000000000" pitchFamily="50" charset="-128"/>
                <a:ea typeface="HG丸ｺﾞｼｯｸM-PRO" panose="020F0600000000000000" pitchFamily="50" charset="-128"/>
              </a:rPr>
              <a:t>収支計画については、</a:t>
            </a:r>
            <a:r>
              <a:rPr lang="ja-JP" altLang="en-US" sz="1050" dirty="0">
                <a:solidFill>
                  <a:schemeClr val="tx1"/>
                </a:solidFill>
                <a:latin typeface="HG丸ｺﾞｼｯｸM-PRO" panose="020F0600000000000000" pitchFamily="50" charset="-128"/>
                <a:ea typeface="HG丸ｺﾞｼｯｸM-PRO" panose="020F0600000000000000" pitchFamily="50" charset="-128"/>
              </a:rPr>
              <a:t>令和４年度までのものとし、令和５年度以降については、基本的に府民の森の指定管理が令和４年度の状況のまま延長（指定管理の応募に必要な委託料については削除）したものと仮定して記載しており、その状況が判明次第修正を行う。</a:t>
            </a:r>
          </a:p>
          <a:p>
            <a:pPr marL="182563" indent="-182563">
              <a:lnSpc>
                <a:spcPct val="120000"/>
              </a:lnSpc>
              <a:spcBef>
                <a:spcPts val="600"/>
              </a:spcBef>
              <a:buNone/>
            </a:pPr>
            <a:endParaRPr lang="en-US" altLang="zh-TW" sz="1050" dirty="0">
              <a:solidFill>
                <a:schemeClr val="tx1"/>
              </a:solidFill>
              <a:latin typeface="HG丸ｺﾞｼｯｸM-PRO" panose="020F0600000000000000" pitchFamily="50" charset="-128"/>
              <a:ea typeface="HG丸ｺﾞｼｯｸM-PRO" panose="020F0600000000000000" pitchFamily="50" charset="-128"/>
            </a:endParaRPr>
          </a:p>
          <a:p>
            <a:pPr marL="182563" indent="-182563">
              <a:lnSpc>
                <a:spcPct val="120000"/>
              </a:lnSpc>
              <a:buNone/>
            </a:pPr>
            <a:endParaRPr lang="ja-JP" altLang="en-US" sz="12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a:extLst>
              <a:ext uri="{FF2B5EF4-FFF2-40B4-BE49-F238E27FC236}">
                <a16:creationId xmlns:a16="http://schemas.microsoft.com/office/drawing/2014/main" id="{13BB0024-7E58-4359-8B28-AF99E3C33EBB}"/>
              </a:ext>
            </a:extLst>
          </p:cNvPr>
          <p:cNvSpPr>
            <a:spLocks noGrp="1"/>
          </p:cNvSpPr>
          <p:nvPr>
            <p:ph type="sldNum" sz="quarter" idx="12"/>
          </p:nvPr>
        </p:nvSpPr>
        <p:spPr>
          <a:xfrm>
            <a:off x="7284020" y="6356353"/>
            <a:ext cx="2311400" cy="365125"/>
          </a:xfrm>
        </p:spPr>
        <p:txBody>
          <a:bodyPr/>
          <a:lstStyle/>
          <a:p>
            <a:r>
              <a:rPr kumimoji="1" lang="en-US" altLang="ja-JP" sz="1600" dirty="0"/>
              <a:t>25</a:t>
            </a:r>
            <a:endParaRPr kumimoji="1" lang="ja-JP" altLang="en-US" dirty="0"/>
          </a:p>
        </p:txBody>
      </p:sp>
      <p:graphicFrame>
        <p:nvGraphicFramePr>
          <p:cNvPr id="5" name="表 4">
            <a:extLst>
              <a:ext uri="{FF2B5EF4-FFF2-40B4-BE49-F238E27FC236}">
                <a16:creationId xmlns:a16="http://schemas.microsoft.com/office/drawing/2014/main" id="{768D401E-A581-45FF-B618-45B99F7BF473}"/>
              </a:ext>
            </a:extLst>
          </p:cNvPr>
          <p:cNvGraphicFramePr>
            <a:graphicFrameLocks noGrp="1"/>
          </p:cNvGraphicFramePr>
          <p:nvPr>
            <p:extLst>
              <p:ext uri="{D42A27DB-BD31-4B8C-83A1-F6EECF244321}">
                <p14:modId xmlns:p14="http://schemas.microsoft.com/office/powerpoint/2010/main" val="2211067963"/>
              </p:ext>
            </p:extLst>
          </p:nvPr>
        </p:nvGraphicFramePr>
        <p:xfrm>
          <a:off x="1015526" y="2568683"/>
          <a:ext cx="7912932" cy="928152"/>
        </p:xfrm>
        <a:graphic>
          <a:graphicData uri="http://schemas.openxmlformats.org/drawingml/2006/table">
            <a:tbl>
              <a:tblPr firstRow="1" firstCol="1" bandRow="1">
                <a:tableStyleId>{073A0DAA-6AF3-43AB-8588-CEC1D06C72B9}</a:tableStyleId>
              </a:tblPr>
              <a:tblGrid>
                <a:gridCol w="1150972">
                  <a:extLst>
                    <a:ext uri="{9D8B030D-6E8A-4147-A177-3AD203B41FA5}">
                      <a16:colId xmlns:a16="http://schemas.microsoft.com/office/drawing/2014/main" val="1605736009"/>
                    </a:ext>
                  </a:extLst>
                </a:gridCol>
                <a:gridCol w="770278">
                  <a:extLst>
                    <a:ext uri="{9D8B030D-6E8A-4147-A177-3AD203B41FA5}">
                      <a16:colId xmlns:a16="http://schemas.microsoft.com/office/drawing/2014/main" val="237918271"/>
                    </a:ext>
                  </a:extLst>
                </a:gridCol>
                <a:gridCol w="864096">
                  <a:extLst>
                    <a:ext uri="{9D8B030D-6E8A-4147-A177-3AD203B41FA5}">
                      <a16:colId xmlns:a16="http://schemas.microsoft.com/office/drawing/2014/main" val="1535833950"/>
                    </a:ext>
                  </a:extLst>
                </a:gridCol>
                <a:gridCol w="919175">
                  <a:extLst>
                    <a:ext uri="{9D8B030D-6E8A-4147-A177-3AD203B41FA5}">
                      <a16:colId xmlns:a16="http://schemas.microsoft.com/office/drawing/2014/main" val="3355477801"/>
                    </a:ext>
                  </a:extLst>
                </a:gridCol>
                <a:gridCol w="1071154">
                  <a:extLst>
                    <a:ext uri="{9D8B030D-6E8A-4147-A177-3AD203B41FA5}">
                      <a16:colId xmlns:a16="http://schemas.microsoft.com/office/drawing/2014/main" val="650570329"/>
                    </a:ext>
                  </a:extLst>
                </a:gridCol>
                <a:gridCol w="1034008">
                  <a:extLst>
                    <a:ext uri="{9D8B030D-6E8A-4147-A177-3AD203B41FA5}">
                      <a16:colId xmlns:a16="http://schemas.microsoft.com/office/drawing/2014/main" val="1128612919"/>
                    </a:ext>
                  </a:extLst>
                </a:gridCol>
                <a:gridCol w="1056049">
                  <a:extLst>
                    <a:ext uri="{9D8B030D-6E8A-4147-A177-3AD203B41FA5}">
                      <a16:colId xmlns:a16="http://schemas.microsoft.com/office/drawing/2014/main" val="1832432690"/>
                    </a:ext>
                  </a:extLst>
                </a:gridCol>
                <a:gridCol w="1047200">
                  <a:extLst>
                    <a:ext uri="{9D8B030D-6E8A-4147-A177-3AD203B41FA5}">
                      <a16:colId xmlns:a16="http://schemas.microsoft.com/office/drawing/2014/main" val="3633399536"/>
                    </a:ext>
                  </a:extLst>
                </a:gridCol>
              </a:tblGrid>
              <a:tr h="232038">
                <a:tc gridSpan="2">
                  <a:txBody>
                    <a:bodyPr/>
                    <a:lstStyle/>
                    <a:p>
                      <a:pPr algn="just"/>
                      <a:r>
                        <a:rPr lang="ja-JP" sz="1050" b="1" kern="100" dirty="0">
                          <a:effectLst/>
                        </a:rPr>
                        <a:t>　　</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gridSpan="2">
                  <a:txBody>
                    <a:bodyPr/>
                    <a:lstStyle/>
                    <a:p>
                      <a:pPr algn="ctr"/>
                      <a:r>
                        <a:rPr lang="ja-JP" altLang="en-US" sz="1100" b="1" kern="100" dirty="0">
                          <a:effectLst/>
                        </a:rPr>
                        <a:t>　　　　</a:t>
                      </a:r>
                      <a:r>
                        <a:rPr lang="en-US" altLang="ja-JP" sz="1100" b="1" kern="100" dirty="0">
                          <a:effectLst/>
                        </a:rPr>
                        <a:t>R3</a:t>
                      </a:r>
                      <a:r>
                        <a:rPr lang="ja-JP" altLang="en-US" sz="1100" b="1" kern="100" dirty="0">
                          <a:effectLst/>
                        </a:rPr>
                        <a:t>　       　</a:t>
                      </a:r>
                      <a:r>
                        <a:rPr lang="ja-JP" altLang="en-US" sz="900" b="1" kern="100" dirty="0">
                          <a:effectLst/>
                        </a:rPr>
                        <a:t>（実績見込）</a:t>
                      </a:r>
                      <a:endParaRPr lang="ja-JP" sz="9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r>
                        <a:rPr lang="en-US" altLang="ja-JP" sz="1100" b="1" kern="100" dirty="0">
                          <a:effectLst/>
                        </a:rPr>
                        <a:t>R4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R5</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R6</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R7</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33771863"/>
                  </a:ext>
                </a:extLst>
              </a:tr>
              <a:tr h="232038">
                <a:tc rowSpan="3">
                  <a:txBody>
                    <a:bodyPr/>
                    <a:lstStyle/>
                    <a:p>
                      <a:pPr algn="dist"/>
                      <a:r>
                        <a:rPr lang="ja-JP" sz="1050" b="1" kern="100" dirty="0">
                          <a:effectLst/>
                        </a:rPr>
                        <a:t>実施事業等会計</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50" b="1" kern="100" dirty="0">
                          <a:effectLst/>
                        </a:rPr>
                        <a:t>収入</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altLang="ja-JP" sz="1100" b="1" kern="100" dirty="0">
                          <a:effectLst/>
                        </a:rPr>
                        <a:t>329,836</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marR="0" lvl="0" indent="0" algn="r" defTabSz="914395" rtl="0" eaLnBrk="1" fontAlgn="auto" latinLnBrk="0" hangingPunct="1">
                        <a:lnSpc>
                          <a:spcPct val="100000"/>
                        </a:lnSpc>
                        <a:spcBef>
                          <a:spcPts val="0"/>
                        </a:spcBef>
                        <a:spcAft>
                          <a:spcPts val="0"/>
                        </a:spcAft>
                        <a:buClrTx/>
                        <a:buSzTx/>
                        <a:buFontTx/>
                        <a:buNone/>
                        <a:tabLst/>
                        <a:defRPr/>
                      </a:pPr>
                      <a:r>
                        <a:rPr lang="ja-JP" altLang="en-US" sz="1100" b="1" kern="100" dirty="0">
                          <a:effectLst/>
                        </a:rPr>
                        <a:t>（    </a:t>
                      </a:r>
                      <a:r>
                        <a:rPr lang="en-US" altLang="ja-JP" sz="1100" b="1" kern="100" dirty="0">
                          <a:effectLst/>
                        </a:rPr>
                        <a:t>322,055</a:t>
                      </a:r>
                      <a:r>
                        <a:rPr lang="ja-JP" altLang="en-US" sz="1100" b="1" kern="100" dirty="0">
                          <a:effectLst/>
                        </a:rPr>
                        <a:t>）</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r">
                        <a:lnSpc>
                          <a:spcPts val="1200"/>
                        </a:lnSpc>
                      </a:pP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175,683</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175,683</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175,683</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100" b="1" kern="0">
                          <a:solidFill>
                            <a:schemeClr val="tx1"/>
                          </a:solidFill>
                          <a:effectLst/>
                          <a:latin typeface="+mn-lt"/>
                          <a:ea typeface="游明朝" panose="02020400000000000000" pitchFamily="18" charset="-128"/>
                          <a:cs typeface="ＭＳ Ｐゴシック" panose="020B0600070205080204" pitchFamily="50" charset="-128"/>
                        </a:rPr>
                        <a:t>175,683</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567809270"/>
                  </a:ext>
                </a:extLst>
              </a:tr>
              <a:tr h="232038">
                <a:tc vMerge="1">
                  <a:txBody>
                    <a:bodyPr/>
                    <a:lstStyle/>
                    <a:p>
                      <a:endParaRPr kumimoji="1" lang="ja-JP" altLang="en-US"/>
                    </a:p>
                  </a:txBody>
                  <a:tcPr/>
                </a:tc>
                <a:tc>
                  <a:txBody>
                    <a:bodyPr/>
                    <a:lstStyle/>
                    <a:p>
                      <a:pPr algn="just"/>
                      <a:r>
                        <a:rPr lang="ja-JP" sz="1050" b="1" kern="100">
                          <a:effectLst/>
                        </a:rPr>
                        <a:t>支出</a:t>
                      </a:r>
                      <a:endParaRPr 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3</a:t>
                      </a:r>
                      <a:r>
                        <a:rPr lang="en-US" altLang="ja-JP" sz="1100" b="1" kern="100" dirty="0">
                          <a:solidFill>
                            <a:schemeClr val="tx1"/>
                          </a:solidFill>
                          <a:effectLst/>
                        </a:rPr>
                        <a:t>53</a:t>
                      </a:r>
                      <a:r>
                        <a:rPr lang="en-US" sz="1100" b="1" kern="100" dirty="0">
                          <a:solidFill>
                            <a:schemeClr val="tx1"/>
                          </a:solidFill>
                          <a:effectLst/>
                        </a:rPr>
                        <a:t>,626</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r"/>
                      <a:r>
                        <a:rPr lang="ja-JP" altLang="en-US" sz="1100" b="1" kern="100" dirty="0">
                          <a:solidFill>
                            <a:schemeClr val="tx1"/>
                          </a:solidFill>
                          <a:effectLst/>
                        </a:rPr>
                        <a:t>（ 　</a:t>
                      </a:r>
                      <a:r>
                        <a:rPr lang="en-US" altLang="ja-JP" sz="1100" b="1" kern="100" dirty="0">
                          <a:solidFill>
                            <a:schemeClr val="tx1"/>
                          </a:solidFill>
                          <a:effectLst/>
                        </a:rPr>
                        <a:t>335,727</a:t>
                      </a:r>
                      <a:r>
                        <a:rPr lang="ja-JP" altLang="en-US" sz="1100" b="1" kern="100" dirty="0">
                          <a:solidFill>
                            <a:schemeClr val="tx1"/>
                          </a:solidFill>
                          <a:effectLst/>
                        </a:rPr>
                        <a:t>）</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r">
                        <a:lnSpc>
                          <a:spcPts val="1200"/>
                        </a:lnSpc>
                      </a:pPr>
                      <a:r>
                        <a:rPr lang="en-US" sz="1100" b="1" kern="0">
                          <a:solidFill>
                            <a:schemeClr val="tx1"/>
                          </a:solidFill>
                          <a:effectLst/>
                          <a:latin typeface="+mn-lt"/>
                          <a:ea typeface="游明朝" panose="02020400000000000000" pitchFamily="18" charset="-128"/>
                          <a:cs typeface="ＭＳ Ｐゴシック" panose="020B0600070205080204" pitchFamily="50" charset="-128"/>
                        </a:rPr>
                        <a:t>220,221</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215,221</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215,221</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215,221</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016424733"/>
                  </a:ext>
                </a:extLst>
              </a:tr>
              <a:tr h="232038">
                <a:tc vMerge="1">
                  <a:txBody>
                    <a:bodyPr/>
                    <a:lstStyle/>
                    <a:p>
                      <a:endParaRPr kumimoji="1" lang="ja-JP" altLang="en-US"/>
                    </a:p>
                  </a:txBody>
                  <a:tcPr/>
                </a:tc>
                <a:tc>
                  <a:txBody>
                    <a:bodyPr/>
                    <a:lstStyle/>
                    <a:p>
                      <a:pPr algn="just">
                        <a:spcAft>
                          <a:spcPts val="0"/>
                        </a:spcAft>
                      </a:pPr>
                      <a:r>
                        <a:rPr lang="ja-JP" sz="1050" b="1" kern="100" dirty="0">
                          <a:effectLst/>
                        </a:rPr>
                        <a:t>収支差額</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 </a:t>
                      </a:r>
                      <a:r>
                        <a:rPr lang="en-US" altLang="ja-JP" sz="1100" b="1" kern="100" dirty="0">
                          <a:solidFill>
                            <a:schemeClr val="tx1"/>
                          </a:solidFill>
                          <a:effectLst/>
                        </a:rPr>
                        <a:t>23</a:t>
                      </a:r>
                      <a:r>
                        <a:rPr lang="en-US" sz="1100" b="1" kern="100" dirty="0">
                          <a:solidFill>
                            <a:schemeClr val="tx1"/>
                          </a:solidFill>
                          <a:effectLst/>
                        </a:rPr>
                        <a:t>,790</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r"/>
                      <a:r>
                        <a:rPr lang="ja-JP" altLang="en-US" sz="1100" b="1" kern="100" dirty="0">
                          <a:solidFill>
                            <a:schemeClr val="tx1"/>
                          </a:solidFill>
                          <a:effectLst/>
                        </a:rPr>
                        <a:t>（ </a:t>
                      </a:r>
                      <a:r>
                        <a:rPr lang="ja-JP" altLang="en-US" sz="800" b="1" kern="100" dirty="0">
                          <a:solidFill>
                            <a:schemeClr val="tx1"/>
                          </a:solidFill>
                          <a:effectLst/>
                        </a:rPr>
                        <a:t> </a:t>
                      </a:r>
                      <a:r>
                        <a:rPr lang="ja-JP" altLang="en-US" sz="1100" b="1" kern="100" dirty="0">
                          <a:solidFill>
                            <a:schemeClr val="tx1"/>
                          </a:solidFill>
                          <a:effectLst/>
                        </a:rPr>
                        <a:t>△</a:t>
                      </a:r>
                      <a:r>
                        <a:rPr lang="en-US" altLang="ja-JP" sz="1100" b="1" kern="100" dirty="0">
                          <a:solidFill>
                            <a:schemeClr val="tx1"/>
                          </a:solidFill>
                          <a:effectLst/>
                        </a:rPr>
                        <a:t>13,672</a:t>
                      </a:r>
                      <a:r>
                        <a:rPr lang="ja-JP" altLang="en-US" sz="1100" b="1" kern="100" dirty="0">
                          <a:solidFill>
                            <a:schemeClr val="tx1"/>
                          </a:solidFill>
                          <a:effectLst/>
                        </a:rPr>
                        <a:t>）</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r">
                        <a:lnSpc>
                          <a:spcPts val="1200"/>
                        </a:lnSpc>
                      </a:pPr>
                      <a:r>
                        <a:rPr 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a:t>
                      </a:r>
                      <a:r>
                        <a:rPr lang="en-US" alt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 </a:t>
                      </a:r>
                      <a:r>
                        <a:rPr lang="en-US" sz="1100" b="1" kern="0" dirty="0">
                          <a:solidFill>
                            <a:schemeClr val="tx1"/>
                          </a:solidFill>
                          <a:effectLst/>
                          <a:latin typeface="+mn-lt"/>
                          <a:ea typeface="ＭＳ ゴシック" panose="020B0609070205080204" pitchFamily="49" charset="-128"/>
                          <a:cs typeface="ＭＳ Ｐゴシック" panose="020B0600070205080204" pitchFamily="50" charset="-128"/>
                        </a:rPr>
                        <a:t>44,538</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a:t>
                      </a:r>
                      <a:r>
                        <a:rPr lang="en-US" alt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 </a:t>
                      </a:r>
                      <a:r>
                        <a:rPr lang="en-US" sz="1100" b="1" kern="0" dirty="0">
                          <a:solidFill>
                            <a:schemeClr val="tx1"/>
                          </a:solidFill>
                          <a:effectLst/>
                          <a:latin typeface="+mn-lt"/>
                          <a:ea typeface="ＭＳ ゴシック" panose="020B0609070205080204" pitchFamily="49" charset="-128"/>
                          <a:cs typeface="ＭＳ Ｐゴシック" panose="020B0600070205080204" pitchFamily="50" charset="-128"/>
                        </a:rPr>
                        <a:t>39,538</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a:t>
                      </a:r>
                      <a:r>
                        <a:rPr lang="en-US" alt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 </a:t>
                      </a:r>
                      <a:r>
                        <a:rPr lang="en-US" sz="1100" b="1" kern="0" dirty="0">
                          <a:solidFill>
                            <a:schemeClr val="tx1"/>
                          </a:solidFill>
                          <a:effectLst/>
                          <a:latin typeface="+mn-lt"/>
                          <a:ea typeface="ＭＳ ゴシック" panose="020B0609070205080204" pitchFamily="49" charset="-128"/>
                          <a:cs typeface="ＭＳ Ｐゴシック" panose="020B0600070205080204" pitchFamily="50" charset="-128"/>
                        </a:rPr>
                        <a:t>39,538</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200"/>
                        </a:lnSpc>
                      </a:pPr>
                      <a:r>
                        <a:rPr 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a:t>
                      </a:r>
                      <a:r>
                        <a:rPr lang="en-US" alt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 </a:t>
                      </a:r>
                      <a:r>
                        <a:rPr lang="en-US" sz="1100" b="1" kern="0" dirty="0">
                          <a:solidFill>
                            <a:schemeClr val="tx1"/>
                          </a:solidFill>
                          <a:effectLst/>
                          <a:latin typeface="+mn-lt"/>
                          <a:ea typeface="ＭＳ ゴシック" panose="020B0609070205080204" pitchFamily="49" charset="-128"/>
                          <a:cs typeface="ＭＳ Ｐゴシック" panose="020B0600070205080204" pitchFamily="50" charset="-128"/>
                        </a:rPr>
                        <a:t>39,538</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149789389"/>
                  </a:ext>
                </a:extLst>
              </a:tr>
            </a:tbl>
          </a:graphicData>
        </a:graphic>
      </p:graphicFrame>
      <p:graphicFrame>
        <p:nvGraphicFramePr>
          <p:cNvPr id="6" name="表 5">
            <a:extLst>
              <a:ext uri="{FF2B5EF4-FFF2-40B4-BE49-F238E27FC236}">
                <a16:creationId xmlns:a16="http://schemas.microsoft.com/office/drawing/2014/main" id="{730DB46A-0F70-47C2-BFA2-7B64DE973516}"/>
              </a:ext>
            </a:extLst>
          </p:cNvPr>
          <p:cNvGraphicFramePr>
            <a:graphicFrameLocks noGrp="1"/>
          </p:cNvGraphicFramePr>
          <p:nvPr>
            <p:extLst>
              <p:ext uri="{D42A27DB-BD31-4B8C-83A1-F6EECF244321}">
                <p14:modId xmlns:p14="http://schemas.microsoft.com/office/powerpoint/2010/main" val="1871519346"/>
              </p:ext>
            </p:extLst>
          </p:nvPr>
        </p:nvGraphicFramePr>
        <p:xfrm>
          <a:off x="1015525" y="3917618"/>
          <a:ext cx="7912932" cy="928152"/>
        </p:xfrm>
        <a:graphic>
          <a:graphicData uri="http://schemas.openxmlformats.org/drawingml/2006/table">
            <a:tbl>
              <a:tblPr firstRow="1" firstCol="1" bandRow="1">
                <a:tableStyleId>{073A0DAA-6AF3-43AB-8588-CEC1D06C72B9}</a:tableStyleId>
              </a:tblPr>
              <a:tblGrid>
                <a:gridCol w="1151100">
                  <a:extLst>
                    <a:ext uri="{9D8B030D-6E8A-4147-A177-3AD203B41FA5}">
                      <a16:colId xmlns:a16="http://schemas.microsoft.com/office/drawing/2014/main" val="1241813962"/>
                    </a:ext>
                  </a:extLst>
                </a:gridCol>
                <a:gridCol w="770151">
                  <a:extLst>
                    <a:ext uri="{9D8B030D-6E8A-4147-A177-3AD203B41FA5}">
                      <a16:colId xmlns:a16="http://schemas.microsoft.com/office/drawing/2014/main" val="807723342"/>
                    </a:ext>
                  </a:extLst>
                </a:gridCol>
                <a:gridCol w="895989">
                  <a:extLst>
                    <a:ext uri="{9D8B030D-6E8A-4147-A177-3AD203B41FA5}">
                      <a16:colId xmlns:a16="http://schemas.microsoft.com/office/drawing/2014/main" val="4102951616"/>
                    </a:ext>
                  </a:extLst>
                </a:gridCol>
                <a:gridCol w="895989">
                  <a:extLst>
                    <a:ext uri="{9D8B030D-6E8A-4147-A177-3AD203B41FA5}">
                      <a16:colId xmlns:a16="http://schemas.microsoft.com/office/drawing/2014/main" val="3161721531"/>
                    </a:ext>
                  </a:extLst>
                </a:gridCol>
                <a:gridCol w="1071155">
                  <a:extLst>
                    <a:ext uri="{9D8B030D-6E8A-4147-A177-3AD203B41FA5}">
                      <a16:colId xmlns:a16="http://schemas.microsoft.com/office/drawing/2014/main" val="2673221926"/>
                    </a:ext>
                  </a:extLst>
                </a:gridCol>
                <a:gridCol w="1036320">
                  <a:extLst>
                    <a:ext uri="{9D8B030D-6E8A-4147-A177-3AD203B41FA5}">
                      <a16:colId xmlns:a16="http://schemas.microsoft.com/office/drawing/2014/main" val="1961786938"/>
                    </a:ext>
                  </a:extLst>
                </a:gridCol>
                <a:gridCol w="1045028">
                  <a:extLst>
                    <a:ext uri="{9D8B030D-6E8A-4147-A177-3AD203B41FA5}">
                      <a16:colId xmlns:a16="http://schemas.microsoft.com/office/drawing/2014/main" val="3677096622"/>
                    </a:ext>
                  </a:extLst>
                </a:gridCol>
                <a:gridCol w="1047200">
                  <a:extLst>
                    <a:ext uri="{9D8B030D-6E8A-4147-A177-3AD203B41FA5}">
                      <a16:colId xmlns:a16="http://schemas.microsoft.com/office/drawing/2014/main" val="2667830390"/>
                    </a:ext>
                  </a:extLst>
                </a:gridCol>
              </a:tblGrid>
              <a:tr h="232038">
                <a:tc gridSpan="2">
                  <a:txBody>
                    <a:bodyPr/>
                    <a:lstStyle/>
                    <a:p>
                      <a:pPr algn="just"/>
                      <a:r>
                        <a:rPr lang="ja-JP" sz="1050" b="1" kern="100" dirty="0">
                          <a:effectLst/>
                        </a:rPr>
                        <a:t>　　</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gridSpan="2">
                  <a:txBody>
                    <a:bodyPr/>
                    <a:lstStyle/>
                    <a:p>
                      <a:pPr algn="ctr"/>
                      <a:r>
                        <a:rPr lang="ja-JP" altLang="en-US" sz="1100" b="1" kern="100" dirty="0">
                          <a:effectLst/>
                        </a:rPr>
                        <a:t>　　　　</a:t>
                      </a:r>
                      <a:r>
                        <a:rPr lang="en-US" altLang="ja-JP" sz="1100" b="1" kern="100" dirty="0">
                          <a:effectLst/>
                        </a:rPr>
                        <a:t>R3</a:t>
                      </a:r>
                      <a:r>
                        <a:rPr lang="ja-JP" altLang="en-US" sz="1100" b="1" kern="100" dirty="0">
                          <a:effectLst/>
                        </a:rPr>
                        <a:t>　       　</a:t>
                      </a:r>
                      <a:r>
                        <a:rPr lang="ja-JP" altLang="en-US" sz="900" b="1" kern="100" dirty="0">
                          <a:effectLst/>
                        </a:rPr>
                        <a:t>（実績見込）</a:t>
                      </a:r>
                      <a:endParaRPr lang="ja-JP" altLang="ja-JP" sz="9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r>
                        <a:rPr lang="en-US" altLang="ja-JP" sz="1100" b="1" kern="100" dirty="0">
                          <a:effectLst/>
                        </a:rPr>
                        <a:t>R4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R5</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R6</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R7</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78120798"/>
                  </a:ext>
                </a:extLst>
              </a:tr>
              <a:tr h="232038">
                <a:tc rowSpan="3">
                  <a:txBody>
                    <a:bodyPr/>
                    <a:lstStyle/>
                    <a:p>
                      <a:pPr algn="dist">
                        <a:spcAft>
                          <a:spcPts val="0"/>
                        </a:spcAft>
                      </a:pPr>
                      <a:r>
                        <a:rPr lang="ja-JP" sz="1050" b="1" kern="100" dirty="0">
                          <a:effectLst/>
                        </a:rPr>
                        <a:t>そ</a:t>
                      </a:r>
                      <a:r>
                        <a:rPr lang="en-US" altLang="ja-JP" sz="1050" b="1" kern="100" dirty="0">
                          <a:effectLst/>
                        </a:rPr>
                        <a:t> </a:t>
                      </a:r>
                      <a:r>
                        <a:rPr lang="ja-JP" sz="1050" b="1" kern="100" dirty="0">
                          <a:effectLst/>
                        </a:rPr>
                        <a:t>の</a:t>
                      </a:r>
                      <a:r>
                        <a:rPr lang="en-US" altLang="ja-JP" sz="1050" b="1" kern="100" dirty="0">
                          <a:effectLst/>
                        </a:rPr>
                        <a:t> </a:t>
                      </a:r>
                      <a:r>
                        <a:rPr lang="ja-JP" sz="1050" b="1" kern="100" dirty="0">
                          <a:effectLst/>
                        </a:rPr>
                        <a:t>他</a:t>
                      </a:r>
                      <a:r>
                        <a:rPr lang="en-US" altLang="ja-JP" sz="1050" b="1" kern="100" dirty="0">
                          <a:effectLst/>
                        </a:rPr>
                        <a:t> </a:t>
                      </a:r>
                      <a:r>
                        <a:rPr lang="ja-JP" sz="1050" b="1" kern="100" dirty="0">
                          <a:effectLst/>
                        </a:rPr>
                        <a:t>会</a:t>
                      </a:r>
                      <a:r>
                        <a:rPr lang="en-US" altLang="ja-JP" sz="1050" b="1" kern="100" dirty="0">
                          <a:effectLst/>
                        </a:rPr>
                        <a:t> </a:t>
                      </a:r>
                      <a:r>
                        <a:rPr lang="ja-JP" sz="1050" b="1" kern="100" dirty="0">
                          <a:effectLst/>
                        </a:rPr>
                        <a:t>計</a:t>
                      </a:r>
                    </a:p>
                    <a:p>
                      <a:pPr algn="dist">
                        <a:spcAft>
                          <a:spcPts val="0"/>
                        </a:spcAft>
                      </a:pPr>
                      <a:r>
                        <a:rPr lang="ja-JP" sz="1050" b="1" kern="100" dirty="0">
                          <a:effectLst/>
                        </a:rPr>
                        <a:t>法</a:t>
                      </a:r>
                      <a:r>
                        <a:rPr lang="ja-JP" altLang="en-US" sz="1050" b="1" kern="100" dirty="0">
                          <a:effectLst/>
                        </a:rPr>
                        <a:t>　</a:t>
                      </a:r>
                      <a:r>
                        <a:rPr lang="ja-JP" sz="1050" b="1" kern="100" dirty="0">
                          <a:effectLst/>
                        </a:rPr>
                        <a:t>人</a:t>
                      </a:r>
                      <a:r>
                        <a:rPr lang="ja-JP" altLang="en-US" sz="1050" b="1" kern="100" dirty="0">
                          <a:effectLst/>
                        </a:rPr>
                        <a:t>　</a:t>
                      </a:r>
                      <a:r>
                        <a:rPr lang="ja-JP" sz="1050" b="1" kern="100" dirty="0">
                          <a:effectLst/>
                        </a:rPr>
                        <a:t>会</a:t>
                      </a:r>
                      <a:r>
                        <a:rPr lang="ja-JP" altLang="en-US" sz="1050" b="1" kern="100" dirty="0">
                          <a:effectLst/>
                        </a:rPr>
                        <a:t>　</a:t>
                      </a:r>
                      <a:r>
                        <a:rPr lang="ja-JP" sz="1050" b="1" kern="100" dirty="0">
                          <a:effectLst/>
                        </a:rPr>
                        <a:t>計</a:t>
                      </a:r>
                    </a:p>
                    <a:p>
                      <a:pPr algn="dist">
                        <a:spcAft>
                          <a:spcPts val="0"/>
                        </a:spcAft>
                      </a:pPr>
                      <a:r>
                        <a:rPr lang="ja-JP" sz="1050" b="1" kern="100" spc="-50" dirty="0">
                          <a:effectLst/>
                        </a:rPr>
                        <a:t>合</a:t>
                      </a:r>
                      <a:r>
                        <a:rPr lang="ja-JP" altLang="en-US" sz="1050" b="1" kern="100" spc="-50" dirty="0">
                          <a:effectLst/>
                        </a:rPr>
                        <a:t>　　　　　　</a:t>
                      </a:r>
                      <a:r>
                        <a:rPr lang="ja-JP" sz="1050" b="1" kern="100" spc="-50" dirty="0">
                          <a:effectLst/>
                        </a:rPr>
                        <a:t>計</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50" b="1" kern="100" dirty="0">
                          <a:effectLst/>
                        </a:rPr>
                        <a:t>収入</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60,378</a:t>
                      </a:r>
                      <a:r>
                        <a:rPr lang="ja-JP" altLang="en-US" sz="1100" b="1" kern="100" dirty="0">
                          <a:effectLst/>
                        </a:rPr>
                        <a:t>　　　　　</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r"/>
                      <a:r>
                        <a:rPr lang="ja-JP" altLang="en-US" sz="1100" b="1" kern="100" dirty="0">
                          <a:effectLst/>
                        </a:rPr>
                        <a:t>（  　</a:t>
                      </a:r>
                      <a:r>
                        <a:rPr lang="en-US" altLang="ja-JP" sz="1100" b="1" kern="100" dirty="0">
                          <a:effectLst/>
                        </a:rPr>
                        <a:t>67,632</a:t>
                      </a:r>
                      <a:r>
                        <a:rPr lang="ja-JP" altLang="en-US" sz="1100" b="1" kern="100" dirty="0">
                          <a:effectLst/>
                        </a:rPr>
                        <a:t>）</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63,782</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a:solidFill>
                            <a:schemeClr val="tx1"/>
                          </a:solidFill>
                          <a:effectLst/>
                          <a:latin typeface="+mn-lt"/>
                          <a:ea typeface="游明朝" panose="02020400000000000000" pitchFamily="18" charset="-128"/>
                          <a:cs typeface="ＭＳ Ｐゴシック" panose="020B0600070205080204" pitchFamily="50" charset="-128"/>
                        </a:rPr>
                        <a:t>60,953</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a:solidFill>
                            <a:schemeClr val="tx1"/>
                          </a:solidFill>
                          <a:effectLst/>
                          <a:latin typeface="+mn-lt"/>
                          <a:ea typeface="游明朝" panose="02020400000000000000" pitchFamily="18" charset="-128"/>
                          <a:cs typeface="ＭＳ Ｐゴシック" panose="020B0600070205080204" pitchFamily="50" charset="-128"/>
                        </a:rPr>
                        <a:t>60,953</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a:solidFill>
                            <a:schemeClr val="tx1"/>
                          </a:solidFill>
                          <a:effectLst/>
                          <a:latin typeface="+mn-lt"/>
                          <a:ea typeface="游明朝" panose="02020400000000000000" pitchFamily="18" charset="-128"/>
                          <a:cs typeface="ＭＳ Ｐゴシック" panose="020B0600070205080204" pitchFamily="50" charset="-128"/>
                        </a:rPr>
                        <a:t>60,953</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754659510"/>
                  </a:ext>
                </a:extLst>
              </a:tr>
              <a:tr h="232038">
                <a:tc vMerge="1">
                  <a:txBody>
                    <a:bodyPr/>
                    <a:lstStyle/>
                    <a:p>
                      <a:endParaRPr kumimoji="1" lang="ja-JP" altLang="en-US"/>
                    </a:p>
                  </a:txBody>
                  <a:tcPr/>
                </a:tc>
                <a:tc>
                  <a:txBody>
                    <a:bodyPr/>
                    <a:lstStyle/>
                    <a:p>
                      <a:pPr algn="just"/>
                      <a:r>
                        <a:rPr lang="ja-JP" sz="1050" b="1" kern="100">
                          <a:effectLst/>
                        </a:rPr>
                        <a:t>支出</a:t>
                      </a:r>
                      <a:endParaRPr lang="ja-JP" sz="1050" b="1"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55,448</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r"/>
                      <a:r>
                        <a:rPr lang="ja-JP" altLang="en-US" sz="1100" b="1" kern="100" dirty="0">
                          <a:effectLst/>
                        </a:rPr>
                        <a:t>（     </a:t>
                      </a:r>
                      <a:r>
                        <a:rPr lang="en-US" altLang="ja-JP" sz="1100" b="1" kern="100" dirty="0">
                          <a:effectLst/>
                        </a:rPr>
                        <a:t>62,987</a:t>
                      </a:r>
                      <a:r>
                        <a:rPr lang="ja-JP" altLang="en-US" sz="1100" b="1" kern="100" dirty="0">
                          <a:effectLst/>
                        </a:rPr>
                        <a:t>）</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60,210</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58,629</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58,629</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a:solidFill>
                            <a:schemeClr val="tx1"/>
                          </a:solidFill>
                          <a:effectLst/>
                          <a:latin typeface="+mn-lt"/>
                          <a:ea typeface="游明朝" panose="02020400000000000000" pitchFamily="18" charset="-128"/>
                          <a:cs typeface="ＭＳ Ｐゴシック" panose="020B0600070205080204" pitchFamily="50" charset="-128"/>
                        </a:rPr>
                        <a:t>58,629</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76982169"/>
                  </a:ext>
                </a:extLst>
              </a:tr>
              <a:tr h="232038">
                <a:tc vMerge="1">
                  <a:txBody>
                    <a:bodyPr/>
                    <a:lstStyle/>
                    <a:p>
                      <a:endParaRPr kumimoji="1" lang="ja-JP" altLang="en-US"/>
                    </a:p>
                  </a:txBody>
                  <a:tcPr/>
                </a:tc>
                <a:tc>
                  <a:txBody>
                    <a:bodyPr/>
                    <a:lstStyle/>
                    <a:p>
                      <a:pPr algn="just">
                        <a:spcAft>
                          <a:spcPts val="0"/>
                        </a:spcAft>
                      </a:pPr>
                      <a:r>
                        <a:rPr lang="ja-JP" sz="1050" b="1" kern="100" dirty="0">
                          <a:effectLst/>
                        </a:rPr>
                        <a:t>収支差額</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4,930</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r"/>
                      <a:r>
                        <a:rPr lang="ja-JP" altLang="en-US" sz="1100" b="1" kern="100" dirty="0">
                          <a:effectLst/>
                        </a:rPr>
                        <a:t>（       </a:t>
                      </a:r>
                      <a:r>
                        <a:rPr lang="en-US" altLang="ja-JP" sz="1100" b="1" kern="100" dirty="0">
                          <a:effectLst/>
                        </a:rPr>
                        <a:t>4,645</a:t>
                      </a:r>
                      <a:r>
                        <a:rPr lang="ja-JP" altLang="en-US" sz="1100" b="1" kern="100" dirty="0">
                          <a:effectLst/>
                        </a:rPr>
                        <a:t>）</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r"/>
                      <a:r>
                        <a:rPr lang="en-US" sz="1100" b="1" kern="0">
                          <a:solidFill>
                            <a:schemeClr val="tx1"/>
                          </a:solidFill>
                          <a:effectLst/>
                          <a:latin typeface="+mn-lt"/>
                          <a:ea typeface="游明朝" panose="02020400000000000000" pitchFamily="18" charset="-128"/>
                          <a:cs typeface="ＭＳ Ｐゴシック" panose="020B0600070205080204" pitchFamily="50" charset="-128"/>
                        </a:rPr>
                        <a:t>3,572</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a:solidFill>
                            <a:schemeClr val="tx1"/>
                          </a:solidFill>
                          <a:effectLst/>
                          <a:latin typeface="+mn-lt"/>
                          <a:ea typeface="游明朝" panose="02020400000000000000" pitchFamily="18" charset="-128"/>
                          <a:cs typeface="ＭＳ Ｐゴシック" panose="020B0600070205080204" pitchFamily="50" charset="-128"/>
                        </a:rPr>
                        <a:t>2,324</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2,324</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2,324</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405973326"/>
                  </a:ext>
                </a:extLst>
              </a:tr>
            </a:tbl>
          </a:graphicData>
        </a:graphic>
      </p:graphicFrame>
      <p:graphicFrame>
        <p:nvGraphicFramePr>
          <p:cNvPr id="7" name="表 6">
            <a:extLst>
              <a:ext uri="{FF2B5EF4-FFF2-40B4-BE49-F238E27FC236}">
                <a16:creationId xmlns:a16="http://schemas.microsoft.com/office/drawing/2014/main" id="{62A34A67-EB8C-4948-B0E6-55D405D46D3A}"/>
              </a:ext>
            </a:extLst>
          </p:cNvPr>
          <p:cNvGraphicFramePr>
            <a:graphicFrameLocks noGrp="1"/>
          </p:cNvGraphicFramePr>
          <p:nvPr>
            <p:extLst>
              <p:ext uri="{D42A27DB-BD31-4B8C-83A1-F6EECF244321}">
                <p14:modId xmlns:p14="http://schemas.microsoft.com/office/powerpoint/2010/main" val="3983742761"/>
              </p:ext>
            </p:extLst>
          </p:nvPr>
        </p:nvGraphicFramePr>
        <p:xfrm>
          <a:off x="1015525" y="5358372"/>
          <a:ext cx="7920000" cy="928152"/>
        </p:xfrm>
        <a:graphic>
          <a:graphicData uri="http://schemas.openxmlformats.org/drawingml/2006/table">
            <a:tbl>
              <a:tblPr firstRow="1" firstCol="1" bandRow="1">
                <a:tableStyleId>{073A0DAA-6AF3-43AB-8588-CEC1D06C72B9}</a:tableStyleId>
              </a:tblPr>
              <a:tblGrid>
                <a:gridCol w="1152128">
                  <a:extLst>
                    <a:ext uri="{9D8B030D-6E8A-4147-A177-3AD203B41FA5}">
                      <a16:colId xmlns:a16="http://schemas.microsoft.com/office/drawing/2014/main" val="3062649025"/>
                    </a:ext>
                  </a:extLst>
                </a:gridCol>
                <a:gridCol w="769123">
                  <a:extLst>
                    <a:ext uri="{9D8B030D-6E8A-4147-A177-3AD203B41FA5}">
                      <a16:colId xmlns:a16="http://schemas.microsoft.com/office/drawing/2014/main" val="3644707358"/>
                    </a:ext>
                  </a:extLst>
                </a:gridCol>
                <a:gridCol w="882927">
                  <a:extLst>
                    <a:ext uri="{9D8B030D-6E8A-4147-A177-3AD203B41FA5}">
                      <a16:colId xmlns:a16="http://schemas.microsoft.com/office/drawing/2014/main" val="3167175456"/>
                    </a:ext>
                  </a:extLst>
                </a:gridCol>
                <a:gridCol w="882927">
                  <a:extLst>
                    <a:ext uri="{9D8B030D-6E8A-4147-A177-3AD203B41FA5}">
                      <a16:colId xmlns:a16="http://schemas.microsoft.com/office/drawing/2014/main" val="2291144547"/>
                    </a:ext>
                  </a:extLst>
                </a:gridCol>
                <a:gridCol w="1071154">
                  <a:extLst>
                    <a:ext uri="{9D8B030D-6E8A-4147-A177-3AD203B41FA5}">
                      <a16:colId xmlns:a16="http://schemas.microsoft.com/office/drawing/2014/main" val="1273441599"/>
                    </a:ext>
                  </a:extLst>
                </a:gridCol>
                <a:gridCol w="1071154">
                  <a:extLst>
                    <a:ext uri="{9D8B030D-6E8A-4147-A177-3AD203B41FA5}">
                      <a16:colId xmlns:a16="http://schemas.microsoft.com/office/drawing/2014/main" val="3582361603"/>
                    </a:ext>
                  </a:extLst>
                </a:gridCol>
                <a:gridCol w="1045029">
                  <a:extLst>
                    <a:ext uri="{9D8B030D-6E8A-4147-A177-3AD203B41FA5}">
                      <a16:colId xmlns:a16="http://schemas.microsoft.com/office/drawing/2014/main" val="244184706"/>
                    </a:ext>
                  </a:extLst>
                </a:gridCol>
                <a:gridCol w="1045558">
                  <a:extLst>
                    <a:ext uri="{9D8B030D-6E8A-4147-A177-3AD203B41FA5}">
                      <a16:colId xmlns:a16="http://schemas.microsoft.com/office/drawing/2014/main" val="2222020912"/>
                    </a:ext>
                  </a:extLst>
                </a:gridCol>
              </a:tblGrid>
              <a:tr h="232038">
                <a:tc gridSpan="2">
                  <a:txBody>
                    <a:bodyPr/>
                    <a:lstStyle/>
                    <a:p>
                      <a:pPr algn="just">
                        <a:spcBef>
                          <a:spcPts val="600"/>
                        </a:spcBef>
                      </a:pPr>
                      <a:r>
                        <a:rPr lang="ja-JP" sz="1050" b="1" kern="100" dirty="0">
                          <a:effectLst/>
                        </a:rPr>
                        <a:t>　　</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gridSpan="2">
                  <a:txBody>
                    <a:bodyPr/>
                    <a:lstStyle/>
                    <a:p>
                      <a:pPr algn="ctr"/>
                      <a:r>
                        <a:rPr lang="ja-JP" altLang="en-US" sz="1100" b="1" kern="100" dirty="0">
                          <a:effectLst/>
                        </a:rPr>
                        <a:t>　　　　</a:t>
                      </a:r>
                      <a:r>
                        <a:rPr lang="en-US" altLang="ja-JP" sz="1100" b="1" kern="100" dirty="0">
                          <a:effectLst/>
                        </a:rPr>
                        <a:t>R3</a:t>
                      </a:r>
                      <a:r>
                        <a:rPr lang="ja-JP" altLang="en-US" sz="1100" b="1" kern="100" dirty="0">
                          <a:effectLst/>
                        </a:rPr>
                        <a:t>　       　</a:t>
                      </a:r>
                      <a:r>
                        <a:rPr lang="ja-JP" altLang="en-US" sz="900" b="1" kern="100" dirty="0">
                          <a:effectLst/>
                        </a:rPr>
                        <a:t>（実績見込）</a:t>
                      </a:r>
                      <a:endParaRPr lang="ja-JP" altLang="ja-JP" sz="9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a:txBody>
                    <a:bodyPr/>
                    <a:lstStyle/>
                    <a:p>
                      <a:pPr algn="ctr"/>
                      <a:r>
                        <a:rPr lang="en-US" altLang="ja-JP" sz="1100" b="1" kern="100" dirty="0">
                          <a:effectLst/>
                        </a:rPr>
                        <a:t>R4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R5</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R6</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ctr"/>
                      <a:r>
                        <a:rPr lang="en-US" altLang="ja-JP" sz="1100" b="1" kern="100" dirty="0">
                          <a:effectLst/>
                        </a:rPr>
                        <a:t>R7</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49221125"/>
                  </a:ext>
                </a:extLst>
              </a:tr>
              <a:tr h="232038">
                <a:tc rowSpan="3">
                  <a:txBody>
                    <a:bodyPr/>
                    <a:lstStyle/>
                    <a:p>
                      <a:pPr algn="dist">
                        <a:spcBef>
                          <a:spcPts val="600"/>
                        </a:spcBef>
                      </a:pPr>
                      <a:r>
                        <a:rPr lang="ja-JP" sz="1050" b="1" kern="100" dirty="0">
                          <a:effectLst/>
                        </a:rPr>
                        <a:t>総合計</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just"/>
                      <a:r>
                        <a:rPr lang="ja-JP" sz="1050" b="1" kern="100" dirty="0">
                          <a:effectLst/>
                        </a:rPr>
                        <a:t>収入</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effectLst/>
                        </a:rPr>
                        <a:t>390,214</a:t>
                      </a:r>
                      <a:endParaRPr lang="ja-JP" sz="110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r">
                        <a:tabLst>
                          <a:tab pos="539750" algn="l"/>
                        </a:tabLst>
                      </a:pPr>
                      <a:r>
                        <a:rPr lang="ja-JP" altLang="en-US" sz="1100" b="1" kern="100" dirty="0">
                          <a:effectLst/>
                          <a:latin typeface="+mn-lt"/>
                          <a:ea typeface="ＭＳ 明朝" panose="02020609040205080304" pitchFamily="17" charset="-128"/>
                          <a:cs typeface="Times New Roman" panose="02020603050405020304" pitchFamily="18" charset="0"/>
                        </a:rPr>
                        <a:t>（</a:t>
                      </a:r>
                      <a:r>
                        <a:rPr lang="en-US" altLang="ja-JP" sz="1100" b="1" kern="100" dirty="0">
                          <a:effectLst/>
                          <a:latin typeface="+mn-lt"/>
                          <a:ea typeface="ＭＳ 明朝" panose="02020609040205080304" pitchFamily="17" charset="-128"/>
                          <a:cs typeface="Times New Roman" panose="02020603050405020304" pitchFamily="18" charset="0"/>
                        </a:rPr>
                        <a:t>389,687</a:t>
                      </a:r>
                      <a:r>
                        <a:rPr lang="ja-JP" altLang="en-US" sz="1100" b="1" kern="100" dirty="0">
                          <a:effectLst/>
                          <a:latin typeface="+mn-lt"/>
                          <a:ea typeface="ＭＳ 明朝" panose="02020609040205080304" pitchFamily="17" charset="-128"/>
                          <a:cs typeface="Times New Roman" panose="02020603050405020304" pitchFamily="18" charset="0"/>
                        </a:rPr>
                        <a:t>）</a:t>
                      </a:r>
                      <a:endParaRPr lang="ja-JP" sz="1100" b="1" kern="100" dirty="0">
                        <a:effectLst/>
                        <a:latin typeface="+mn-lt"/>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239,465</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236,636</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a:solidFill>
                            <a:schemeClr val="tx1"/>
                          </a:solidFill>
                          <a:effectLst/>
                          <a:latin typeface="+mn-lt"/>
                          <a:ea typeface="游明朝" panose="02020400000000000000" pitchFamily="18" charset="-128"/>
                          <a:cs typeface="ＭＳ Ｐゴシック" panose="020B0600070205080204" pitchFamily="50" charset="-128"/>
                        </a:rPr>
                        <a:t>236,636</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a:solidFill>
                            <a:schemeClr val="tx1"/>
                          </a:solidFill>
                          <a:effectLst/>
                          <a:latin typeface="+mn-lt"/>
                          <a:ea typeface="游明朝" panose="02020400000000000000" pitchFamily="18" charset="-128"/>
                          <a:cs typeface="ＭＳ Ｐゴシック" panose="020B0600070205080204" pitchFamily="50" charset="-128"/>
                        </a:rPr>
                        <a:t>236,636</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3259470733"/>
                  </a:ext>
                </a:extLst>
              </a:tr>
              <a:tr h="232038">
                <a:tc vMerge="1">
                  <a:txBody>
                    <a:bodyPr/>
                    <a:lstStyle/>
                    <a:p>
                      <a:endParaRPr kumimoji="1" lang="ja-JP" altLang="en-US"/>
                    </a:p>
                  </a:txBody>
                  <a:tcPr/>
                </a:tc>
                <a:tc>
                  <a:txBody>
                    <a:bodyPr/>
                    <a:lstStyle/>
                    <a:p>
                      <a:pPr algn="just"/>
                      <a:r>
                        <a:rPr lang="ja-JP" sz="1050" b="1" kern="100" dirty="0">
                          <a:effectLst/>
                        </a:rPr>
                        <a:t>支出</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en-US" sz="1100" b="1" kern="100" dirty="0">
                          <a:solidFill>
                            <a:schemeClr val="tx1"/>
                          </a:solidFill>
                          <a:effectLst/>
                        </a:rPr>
                        <a:t>40</a:t>
                      </a:r>
                      <a:r>
                        <a:rPr lang="en-US" altLang="ja-JP" sz="1100" b="1" kern="100" dirty="0">
                          <a:solidFill>
                            <a:schemeClr val="tx1"/>
                          </a:solidFill>
                          <a:effectLst/>
                        </a:rPr>
                        <a:t>9</a:t>
                      </a:r>
                      <a:r>
                        <a:rPr lang="en-US" sz="1100" b="1" kern="100" dirty="0">
                          <a:solidFill>
                            <a:schemeClr val="tx1"/>
                          </a:solidFill>
                          <a:effectLst/>
                        </a:rPr>
                        <a:t>,074</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algn="r"/>
                      <a:r>
                        <a:rPr lang="ja-JP" altLang="en-US" sz="1100" b="1" kern="100" dirty="0">
                          <a:solidFill>
                            <a:schemeClr val="tx1"/>
                          </a:solidFill>
                          <a:effectLst/>
                          <a:latin typeface="+mn-lt"/>
                          <a:ea typeface="ＭＳ 明朝" panose="02020609040205080304" pitchFamily="17" charset="-128"/>
                          <a:cs typeface="Times New Roman" panose="02020603050405020304" pitchFamily="18" charset="0"/>
                        </a:rPr>
                        <a:t>（</a:t>
                      </a:r>
                      <a:r>
                        <a:rPr lang="en-US" altLang="ja-JP" sz="1100" b="1" kern="100" dirty="0">
                          <a:solidFill>
                            <a:schemeClr val="tx1"/>
                          </a:solidFill>
                          <a:effectLst/>
                          <a:latin typeface="+mn-lt"/>
                          <a:ea typeface="ＭＳ 明朝" panose="02020609040205080304" pitchFamily="17" charset="-128"/>
                          <a:cs typeface="Times New Roman" panose="02020603050405020304" pitchFamily="18" charset="0"/>
                        </a:rPr>
                        <a:t>398,714</a:t>
                      </a:r>
                      <a:r>
                        <a:rPr lang="ja-JP" altLang="en-US" sz="1100" b="1" kern="100" dirty="0">
                          <a:solidFill>
                            <a:schemeClr val="tx1"/>
                          </a:solidFill>
                          <a:effectLst/>
                          <a:latin typeface="+mn-lt"/>
                          <a:ea typeface="ＭＳ 明朝" panose="02020609040205080304" pitchFamily="17" charset="-128"/>
                          <a:cs typeface="Times New Roman" panose="02020603050405020304" pitchFamily="18" charset="0"/>
                        </a:rPr>
                        <a:t>）</a:t>
                      </a:r>
                      <a:endParaRPr lang="ja-JP" sz="11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r"/>
                      <a:r>
                        <a:rPr lang="en-US" sz="1100" b="1" kern="0" smtClean="0">
                          <a:solidFill>
                            <a:schemeClr val="tx1"/>
                          </a:solidFill>
                          <a:effectLst/>
                          <a:latin typeface="+mn-lt"/>
                          <a:ea typeface="游明朝" panose="02020400000000000000" pitchFamily="18" charset="-128"/>
                          <a:cs typeface="ＭＳ Ｐゴシック" panose="020B0600070205080204" pitchFamily="50" charset="-128"/>
                        </a:rPr>
                        <a:t>280,431</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273,850</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dirty="0">
                          <a:solidFill>
                            <a:schemeClr val="tx1"/>
                          </a:solidFill>
                          <a:effectLst/>
                          <a:latin typeface="+mn-lt"/>
                          <a:ea typeface="游明朝" panose="02020400000000000000" pitchFamily="18" charset="-128"/>
                          <a:cs typeface="ＭＳ Ｐゴシック" panose="020B0600070205080204" pitchFamily="50" charset="-128"/>
                        </a:rPr>
                        <a:t>273,850</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en-US" sz="1100" b="1" kern="0">
                          <a:solidFill>
                            <a:schemeClr val="tx1"/>
                          </a:solidFill>
                          <a:effectLst/>
                          <a:latin typeface="+mn-lt"/>
                          <a:ea typeface="游明朝" panose="02020400000000000000" pitchFamily="18" charset="-128"/>
                          <a:cs typeface="ＭＳ Ｐゴシック" panose="020B0600070205080204" pitchFamily="50" charset="-128"/>
                        </a:rPr>
                        <a:t>273,850</a:t>
                      </a:r>
                      <a:endParaRPr lang="ja-JP" sz="1100" kern="10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260470083"/>
                  </a:ext>
                </a:extLst>
              </a:tr>
              <a:tr h="232038">
                <a:tc vMerge="1">
                  <a:txBody>
                    <a:bodyPr/>
                    <a:lstStyle/>
                    <a:p>
                      <a:endParaRPr kumimoji="1" lang="ja-JP" altLang="en-US"/>
                    </a:p>
                  </a:txBody>
                  <a:tcPr/>
                </a:tc>
                <a:tc>
                  <a:txBody>
                    <a:bodyPr/>
                    <a:lstStyle/>
                    <a:p>
                      <a:pPr algn="just">
                        <a:spcAft>
                          <a:spcPts val="0"/>
                        </a:spcAft>
                      </a:pPr>
                      <a:r>
                        <a:rPr lang="ja-JP" sz="1050" b="1" kern="100" dirty="0">
                          <a:effectLst/>
                        </a:rPr>
                        <a:t>収支差額</a:t>
                      </a:r>
                      <a:endParaRPr lang="ja-JP" sz="1050" b="1"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tc>
                <a:tc>
                  <a:txBody>
                    <a:bodyPr/>
                    <a:lstStyle/>
                    <a:p>
                      <a:pPr algn="r"/>
                      <a:r>
                        <a:rPr lang="ja-JP" sz="1100" b="1" kern="100" dirty="0">
                          <a:solidFill>
                            <a:schemeClr val="tx1"/>
                          </a:solidFill>
                          <a:effectLst/>
                        </a:rPr>
                        <a:t>△ </a:t>
                      </a:r>
                      <a:r>
                        <a:rPr lang="en-US" sz="1100" b="1" kern="100" dirty="0">
                          <a:solidFill>
                            <a:schemeClr val="tx1"/>
                          </a:solidFill>
                          <a:effectLst/>
                        </a:rPr>
                        <a:t>1</a:t>
                      </a:r>
                      <a:r>
                        <a:rPr lang="en-US" altLang="ja-JP" sz="1100" b="1" kern="100" dirty="0">
                          <a:solidFill>
                            <a:schemeClr val="tx1"/>
                          </a:solidFill>
                          <a:effectLst/>
                        </a:rPr>
                        <a:t>8</a:t>
                      </a:r>
                      <a:r>
                        <a:rPr lang="en-US" sz="1100" b="1" kern="100" dirty="0">
                          <a:solidFill>
                            <a:schemeClr val="tx1"/>
                          </a:solidFill>
                          <a:effectLst/>
                        </a:rPr>
                        <a:t>,860</a:t>
                      </a:r>
                      <a:endParaRPr lang="ja-JP" sz="1100" b="1"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R w="12700" cap="flat" cmpd="sng" algn="ctr">
                      <a:solidFill>
                        <a:schemeClr val="tx1"/>
                      </a:solidFill>
                      <a:prstDash val="solid"/>
                      <a:round/>
                      <a:headEnd type="none" w="med" len="med"/>
                      <a:tailEnd type="none" w="med" len="med"/>
                    </a:lnR>
                  </a:tcPr>
                </a:tc>
                <a:tc>
                  <a:txBody>
                    <a:bodyPr/>
                    <a:lstStyle/>
                    <a:p>
                      <a:pPr marL="0" indent="0" algn="r"/>
                      <a:r>
                        <a:rPr lang="ja-JP" altLang="en-US" sz="1100" b="1" kern="100" dirty="0">
                          <a:solidFill>
                            <a:schemeClr val="tx1"/>
                          </a:solidFill>
                          <a:effectLst/>
                          <a:latin typeface="+mn-lt"/>
                          <a:ea typeface="ＭＳ 明朝" panose="02020609040205080304" pitchFamily="17" charset="-128"/>
                          <a:cs typeface="Times New Roman" panose="02020603050405020304" pitchFamily="18" charset="0"/>
                        </a:rPr>
                        <a:t>（△</a:t>
                      </a:r>
                      <a:r>
                        <a:rPr lang="en-US" altLang="ja-JP" sz="1100" b="1" kern="100" dirty="0">
                          <a:solidFill>
                            <a:schemeClr val="tx1"/>
                          </a:solidFill>
                          <a:effectLst/>
                          <a:latin typeface="+mn-lt"/>
                          <a:ea typeface="ＭＳ 明朝" panose="02020609040205080304" pitchFamily="17" charset="-128"/>
                          <a:cs typeface="Times New Roman" panose="02020603050405020304" pitchFamily="18" charset="0"/>
                        </a:rPr>
                        <a:t>9,027</a:t>
                      </a:r>
                      <a:r>
                        <a:rPr lang="ja-JP" altLang="en-US" sz="1100" b="1" kern="100" dirty="0">
                          <a:solidFill>
                            <a:schemeClr val="tx1"/>
                          </a:solidFill>
                          <a:effectLst/>
                          <a:latin typeface="+mn-lt"/>
                          <a:ea typeface="ＭＳ 明朝" panose="02020609040205080304" pitchFamily="17" charset="-128"/>
                          <a:cs typeface="Times New Roman" panose="02020603050405020304" pitchFamily="18" charset="0"/>
                        </a:rPr>
                        <a:t>）</a:t>
                      </a:r>
                      <a:endParaRPr lang="ja-JP" sz="11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tcPr>
                </a:tc>
                <a:tc>
                  <a:txBody>
                    <a:bodyPr/>
                    <a:lstStyle/>
                    <a:p>
                      <a:pPr algn="r"/>
                      <a:r>
                        <a:rPr 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a:t>
                      </a:r>
                      <a:r>
                        <a:rPr lang="en-US" alt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 </a:t>
                      </a:r>
                      <a:r>
                        <a:rPr lang="en-US" sz="1100" b="1" kern="0" dirty="0">
                          <a:solidFill>
                            <a:schemeClr val="tx1"/>
                          </a:solidFill>
                          <a:effectLst/>
                          <a:latin typeface="+mn-lt"/>
                          <a:ea typeface="ＭＳ ゴシック" panose="020B0609070205080204" pitchFamily="49" charset="-128"/>
                          <a:cs typeface="ＭＳ Ｐゴシック" panose="020B0600070205080204" pitchFamily="50" charset="-128"/>
                        </a:rPr>
                        <a:t>40,966</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a:t>
                      </a:r>
                      <a:r>
                        <a:rPr lang="en-US" alt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 </a:t>
                      </a:r>
                      <a:r>
                        <a:rPr lang="en-US" sz="1100" b="1" kern="0" dirty="0">
                          <a:solidFill>
                            <a:schemeClr val="tx1"/>
                          </a:solidFill>
                          <a:effectLst/>
                          <a:latin typeface="+mn-lt"/>
                          <a:ea typeface="ＭＳ ゴシック" panose="020B0609070205080204" pitchFamily="49" charset="-128"/>
                          <a:cs typeface="ＭＳ Ｐゴシック" panose="020B0600070205080204" pitchFamily="50" charset="-128"/>
                        </a:rPr>
                        <a:t>37,214</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a:t>
                      </a:r>
                      <a:r>
                        <a:rPr lang="en-US" alt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 </a:t>
                      </a:r>
                      <a:r>
                        <a:rPr lang="en-US" sz="1100" b="1" kern="0" dirty="0">
                          <a:solidFill>
                            <a:schemeClr val="tx1"/>
                          </a:solidFill>
                          <a:effectLst/>
                          <a:latin typeface="+mn-lt"/>
                          <a:ea typeface="ＭＳ ゴシック" panose="020B0609070205080204" pitchFamily="49" charset="-128"/>
                          <a:cs typeface="ＭＳ Ｐゴシック" panose="020B0600070205080204" pitchFamily="50" charset="-128"/>
                        </a:rPr>
                        <a:t>37,214</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tc>
                  <a:txBody>
                    <a:bodyPr/>
                    <a:lstStyle/>
                    <a:p>
                      <a:pPr algn="r"/>
                      <a:r>
                        <a:rPr 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a:t>
                      </a:r>
                      <a:r>
                        <a:rPr lang="en-US" altLang="ja-JP" sz="1100" b="1" kern="0" dirty="0">
                          <a:solidFill>
                            <a:schemeClr val="tx1"/>
                          </a:solidFill>
                          <a:effectLst/>
                          <a:latin typeface="+mn-lt"/>
                          <a:ea typeface="ＭＳ ゴシック" panose="020B0609070205080204" pitchFamily="49" charset="-128"/>
                          <a:cs typeface="ＭＳ Ｐゴシック" panose="020B0600070205080204" pitchFamily="50" charset="-128"/>
                        </a:rPr>
                        <a:t> </a:t>
                      </a:r>
                      <a:r>
                        <a:rPr lang="en-US" sz="1100" b="1" kern="0" dirty="0">
                          <a:solidFill>
                            <a:schemeClr val="tx1"/>
                          </a:solidFill>
                          <a:effectLst/>
                          <a:latin typeface="+mn-lt"/>
                          <a:ea typeface="ＭＳ ゴシック" panose="020B0609070205080204" pitchFamily="49" charset="-128"/>
                          <a:cs typeface="ＭＳ Ｐゴシック" panose="020B0600070205080204" pitchFamily="50" charset="-128"/>
                        </a:rPr>
                        <a:t>37,214</a:t>
                      </a:r>
                      <a:endParaRPr lang="ja-JP" sz="1100" kern="100" dirty="0">
                        <a:solidFill>
                          <a:schemeClr val="tx1"/>
                        </a:solidFill>
                        <a:effectLst/>
                        <a:latin typeface="+mn-lt"/>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78303005"/>
                  </a:ext>
                </a:extLst>
              </a:tr>
            </a:tbl>
          </a:graphicData>
        </a:graphic>
      </p:graphicFrame>
      <p:sp>
        <p:nvSpPr>
          <p:cNvPr id="2" name="角丸四角形 2">
            <a:extLst>
              <a:ext uri="{FF2B5EF4-FFF2-40B4-BE49-F238E27FC236}">
                <a16:creationId xmlns:a16="http://schemas.microsoft.com/office/drawing/2014/main" id="{CCFE5045-E1B7-42FD-9A17-1BFBA2344212}"/>
              </a:ext>
            </a:extLst>
          </p:cNvPr>
          <p:cNvSpPr txBox="1">
            <a:spLocks/>
          </p:cNvSpPr>
          <p:nvPr/>
        </p:nvSpPr>
        <p:spPr>
          <a:xfrm>
            <a:off x="689831" y="949734"/>
            <a:ext cx="8462599" cy="1188000"/>
          </a:xfrm>
          <a:prstGeom prst="roundRect">
            <a:avLst>
              <a:gd name="adj" fmla="val 12307"/>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p>
          <a:p>
            <a:pPr marL="269875" indent="-269875">
              <a:spcBef>
                <a:spcPts val="600"/>
              </a:spcBef>
              <a:buFont typeface="Arial" panose="020B0604020202020204" pitchFamily="34" charse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・公益目的</a:t>
            </a:r>
            <a:r>
              <a:rPr lang="ja-JP" altLang="en-US" sz="1100" dirty="0">
                <a:solidFill>
                  <a:schemeClr val="tx1"/>
                </a:solidFill>
                <a:latin typeface="HG丸ｺﾞｼｯｸM-PRO" panose="020F0600000000000000" pitchFamily="50" charset="-128"/>
                <a:ea typeface="HG丸ｺﾞｼｯｸM-PRO" panose="020F0600000000000000" pitchFamily="50" charset="-128"/>
              </a:rPr>
              <a:t>支出計画事業については、公益目的支出により公益目的財産の減少</a:t>
            </a:r>
            <a:r>
              <a:rPr lang="ja-JP" altLang="en-US" sz="1100" dirty="0">
                <a:solidFill>
                  <a:prstClr val="black"/>
                </a:solidFill>
                <a:latin typeface="HG丸ｺﾞｼｯｸM-PRO" panose="020F0600000000000000" pitchFamily="50" charset="-128"/>
                <a:ea typeface="HG丸ｺﾞｼｯｸM-PRO" panose="020F0600000000000000" pitchFamily="50" charset="-128"/>
              </a:rPr>
              <a:t>を図るものとするが、法人運営を自律的かつ健全に行う中で収支バランスに留意しつつ実行していくこととする。</a:t>
            </a:r>
          </a:p>
          <a:p>
            <a:pPr marL="269875" indent="-269875">
              <a:spcBef>
                <a:spcPts val="600"/>
              </a:spcBef>
              <a:buFont typeface="Arial" panose="020B0604020202020204" pitchFamily="34" charse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公社全体の収支については、大阪府の施策方針に沿って委託事業や補助事業を受けながら、安定的かつ長期間の継続的な事業展開を行うものとする。その中において、その他の収益事業の強化を含め収支の均衡を図っていくこととする。</a:t>
            </a:r>
          </a:p>
        </p:txBody>
      </p:sp>
      <p:sp>
        <p:nvSpPr>
          <p:cNvPr id="4" name="タイトル 5">
            <a:extLst>
              <a:ext uri="{FF2B5EF4-FFF2-40B4-BE49-F238E27FC236}">
                <a16:creationId xmlns:a16="http://schemas.microsoft.com/office/drawing/2014/main" id="{7CFE3C9C-4D05-4F00-86DA-6F928F7885C7}"/>
              </a:ext>
            </a:extLst>
          </p:cNvPr>
          <p:cNvSpPr txBox="1">
            <a:spLocks/>
          </p:cNvSpPr>
          <p:nvPr/>
        </p:nvSpPr>
        <p:spPr>
          <a:xfrm>
            <a:off x="382242" y="101873"/>
            <a:ext cx="7892701"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8" name="正方形/長方形 7">
            <a:extLst>
              <a:ext uri="{FF2B5EF4-FFF2-40B4-BE49-F238E27FC236}">
                <a16:creationId xmlns:a16="http://schemas.microsoft.com/office/drawing/2014/main" id="{D5BD9B03-97CE-4772-A7CA-99852453A351}"/>
              </a:ext>
            </a:extLst>
          </p:cNvPr>
          <p:cNvSpPr/>
          <p:nvPr/>
        </p:nvSpPr>
        <p:spPr>
          <a:xfrm>
            <a:off x="428344" y="553542"/>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a:extLst>
              <a:ext uri="{FF2B5EF4-FFF2-40B4-BE49-F238E27FC236}">
                <a16:creationId xmlns:a16="http://schemas.microsoft.com/office/drawing/2014/main" id="{45D41EA0-8ED1-4C3F-8FD7-1228717B1780}"/>
              </a:ext>
            </a:extLst>
          </p:cNvPr>
          <p:cNvSpPr/>
          <p:nvPr/>
        </p:nvSpPr>
        <p:spPr>
          <a:xfrm>
            <a:off x="487545" y="627052"/>
            <a:ext cx="1441119"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３．収支計画</a:t>
            </a:r>
          </a:p>
        </p:txBody>
      </p:sp>
      <p:sp>
        <p:nvSpPr>
          <p:cNvPr id="14" name="正方形/長方形 13">
            <a:extLst>
              <a:ext uri="{FF2B5EF4-FFF2-40B4-BE49-F238E27FC236}">
                <a16:creationId xmlns:a16="http://schemas.microsoft.com/office/drawing/2014/main" id="{7D978609-D6E5-4A86-9709-884682C4018D}"/>
              </a:ext>
            </a:extLst>
          </p:cNvPr>
          <p:cNvSpPr/>
          <p:nvPr/>
        </p:nvSpPr>
        <p:spPr>
          <a:xfrm>
            <a:off x="6745445" y="757551"/>
            <a:ext cx="2409422" cy="230832"/>
          </a:xfrm>
          <a:prstGeom prst="rect">
            <a:avLst/>
          </a:prstGeom>
        </p:spPr>
        <p:txBody>
          <a:bodyPr wrap="square">
            <a:spAutoFit/>
          </a:bodyPr>
          <a:lstStyle/>
          <a:p>
            <a:r>
              <a:rPr lang="en-US" altLang="ja-JP" sz="900" dirty="0">
                <a:latin typeface="HG丸ｺﾞｼｯｸM-PRO" panose="020F0600000000000000" pitchFamily="50" charset="-128"/>
                <a:ea typeface="HG丸ｺﾞｼｯｸM-PRO" panose="020F0600000000000000" pitchFamily="50" charset="-128"/>
              </a:rPr>
              <a:t>※ </a:t>
            </a:r>
            <a:r>
              <a:rPr lang="ja-JP" altLang="en-US" sz="900" dirty="0">
                <a:latin typeface="HG丸ｺﾞｼｯｸM-PRO" panose="020F0600000000000000" pitchFamily="50" charset="-128"/>
                <a:ea typeface="HG丸ｺﾞｼｯｸM-PRO" panose="020F0600000000000000" pitchFamily="50" charset="-128"/>
              </a:rPr>
              <a:t>本計画における収支は、正味財産の増減</a:t>
            </a:r>
          </a:p>
        </p:txBody>
      </p:sp>
    </p:spTree>
    <p:extLst>
      <p:ext uri="{BB962C8B-B14F-4D97-AF65-F5344CB8AC3E}">
        <p14:creationId xmlns:p14="http://schemas.microsoft.com/office/powerpoint/2010/main" val="1663924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280592" y="1801846"/>
            <a:ext cx="7801738" cy="2445532"/>
          </a:xfrm>
        </p:spPr>
        <p:txBody>
          <a:bodyPr>
            <a:noAutofit/>
          </a:bodyPr>
          <a:lstStyle/>
          <a:p>
            <a:pPr marL="0" indent="0" algn="just">
              <a:spcBef>
                <a:spcPts val="360"/>
              </a:spcBef>
              <a:buNone/>
            </a:pPr>
            <a:r>
              <a:rPr lang="ja-JP" altLang="en-US" sz="14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本計画を基本に各年度の事業計画を作成し、毎月２回開催する戦略会議において四半期毎及び月次の計画と進捗について点検し、より効率的かつ効果的な事業展開について検討する。</a:t>
            </a:r>
          </a:p>
          <a:p>
            <a:pPr marL="0" indent="0" algn="just">
              <a:spcBef>
                <a:spcPts val="800"/>
              </a:spcBef>
              <a:buNone/>
            </a:pPr>
            <a:r>
              <a:rPr lang="ja-JP" altLang="en-US"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今後、情勢の大幅な変化等が生じた場合は、適宜計画の修正等を行い柔軟に対応するものとする。</a:t>
            </a:r>
            <a:endParaRPr lang="en-US" altLang="ja-JP" sz="13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49" indent="0" algn="just">
              <a:buNone/>
            </a:pP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 name="スライド番号プレースホルダー 1">
            <a:extLst>
              <a:ext uri="{FF2B5EF4-FFF2-40B4-BE49-F238E27FC236}">
                <a16:creationId xmlns:a16="http://schemas.microsoft.com/office/drawing/2014/main" id="{F38B9473-2419-4C7D-880C-26B5BC76383F}"/>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26</a:t>
            </a:fld>
            <a:endParaRPr kumimoji="1" lang="ja-JP" altLang="en-US" dirty="0"/>
          </a:p>
        </p:txBody>
      </p:sp>
      <p:sp>
        <p:nvSpPr>
          <p:cNvPr id="4" name="タイトル 5">
            <a:extLst>
              <a:ext uri="{FF2B5EF4-FFF2-40B4-BE49-F238E27FC236}">
                <a16:creationId xmlns:a16="http://schemas.microsoft.com/office/drawing/2014/main" id="{F2EC52EE-A5AD-4A3D-9C95-344121D2DB9C}"/>
              </a:ext>
            </a:extLst>
          </p:cNvPr>
          <p:cNvSpPr txBox="1">
            <a:spLocks/>
          </p:cNvSpPr>
          <p:nvPr/>
        </p:nvSpPr>
        <p:spPr>
          <a:xfrm>
            <a:off x="864874" y="743581"/>
            <a:ext cx="7892701"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Ⅳ</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今期計画における公社運営の基本方針と目標及び事業展開</a:t>
            </a:r>
          </a:p>
        </p:txBody>
      </p:sp>
      <p:sp>
        <p:nvSpPr>
          <p:cNvPr id="5" name="正方形/長方形 4">
            <a:extLst>
              <a:ext uri="{FF2B5EF4-FFF2-40B4-BE49-F238E27FC236}">
                <a16:creationId xmlns:a16="http://schemas.microsoft.com/office/drawing/2014/main" id="{589DF1FC-C532-4366-9762-1CB7F9449C98}"/>
              </a:ext>
            </a:extLst>
          </p:cNvPr>
          <p:cNvSpPr/>
          <p:nvPr/>
        </p:nvSpPr>
        <p:spPr>
          <a:xfrm>
            <a:off x="717335" y="1195250"/>
            <a:ext cx="8676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9" name="正方形/長方形 8">
            <a:extLst>
              <a:ext uri="{FF2B5EF4-FFF2-40B4-BE49-F238E27FC236}">
                <a16:creationId xmlns:a16="http://schemas.microsoft.com/office/drawing/2014/main" id="{3CB66529-CD25-44E1-8134-C6347AD9A6A2}"/>
              </a:ext>
            </a:extLst>
          </p:cNvPr>
          <p:cNvSpPr/>
          <p:nvPr/>
        </p:nvSpPr>
        <p:spPr>
          <a:xfrm>
            <a:off x="1064568" y="1352130"/>
            <a:ext cx="7261693"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４．進行管理</a:t>
            </a:r>
          </a:p>
        </p:txBody>
      </p:sp>
    </p:spTree>
    <p:extLst>
      <p:ext uri="{BB962C8B-B14F-4D97-AF65-F5344CB8AC3E}">
        <p14:creationId xmlns:p14="http://schemas.microsoft.com/office/powerpoint/2010/main" val="2104526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004712" y="817054"/>
            <a:ext cx="7848871" cy="2834601"/>
          </a:xfrm>
          <a:ln/>
        </p:spPr>
        <p:style>
          <a:lnRef idx="1">
            <a:schemeClr val="accent1"/>
          </a:lnRef>
          <a:fillRef idx="2">
            <a:schemeClr val="accent1"/>
          </a:fillRef>
          <a:effectRef idx="1">
            <a:schemeClr val="accent1"/>
          </a:effectRef>
          <a:fontRef idx="minor">
            <a:schemeClr val="dk1"/>
          </a:fontRef>
        </p:style>
        <p:txBody>
          <a:bodyPr>
            <a:noAutofit/>
          </a:bodyPr>
          <a:lstStyle/>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大阪府みどり公社</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（以下「公社」という。）</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は、昭和</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61</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財団法人</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大阪府農地開発公社として設立された。その後、他の農林・環境関係団体との統廃合を経て、現在、大阪府の指定出資法人として、大阪府における</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地域社会と調和のとれた農林業の振興を図るとともに、自然環境の回復等良好な生活環境の保全を推進し、もって府域の均衡ある発展に寄与することを目的</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に、大阪府と連携しながら</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各種事業を実施している。</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また</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、平成</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月に一般財団法人に移行し、</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年間の公益目的支出計画の認可を受けている。</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公社が行う</a:t>
            </a:r>
            <a:r>
              <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農業、森林・林業、エネルギー、気候変動、自然環境等に関する事業は、平成</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27</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年に全ての国連加盟国によって採択された、持続可能な開発目標＝</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の達成に寄与する重要な役割を担っており、今後も、継続的な展開が求められている。</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前計画期間において、農政分野、自然環境保全分野、環境分野を</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本柱として事業を展開し、各々掲げた目標を達成しており、また、収支面でも安定した経営が図られてきた。</a:t>
            </a:r>
            <a:endPar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269874" indent="-234948" algn="just">
              <a:spcBef>
                <a:spcPts val="600"/>
              </a:spcBef>
              <a:buNone/>
            </a:pP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今計画では、前計画の</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分野に林政分野を加え、</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本の柱で事業を実施することにより、より一層公社の社会的役割を強化するとともに、公社の運営そのものが、職員の働きがいの推進と更なる</a:t>
            </a:r>
            <a:r>
              <a:rPr lang="en-US"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SDGs</a:t>
            </a:r>
            <a:r>
              <a:rPr lang="ja-JP" altLang="en-US"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の達成に寄与するものとする。</a:t>
            </a:r>
            <a:endParaRPr lang="ja-JP" altLang="ja-JP" sz="1200"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1028565" y="194618"/>
            <a:ext cx="3168352" cy="507136"/>
          </a:xfrm>
        </p:spPr>
        <p:txBody>
          <a:bodyPr>
            <a:normAutofit/>
          </a:bodyPr>
          <a:lstStyle/>
          <a:p>
            <a:pPr algn="l">
              <a:tabLst>
                <a:tab pos="266700" algn="l"/>
              </a:tabLst>
            </a:pPr>
            <a:r>
              <a:rPr lang="en-US" altLang="ja-JP" sz="1800" b="1" dirty="0">
                <a:latin typeface="HG丸ｺﾞｼｯｸM-PRO" panose="020F0600000000000000" pitchFamily="50" charset="-128"/>
                <a:ea typeface="HG丸ｺﾞｼｯｸM-PRO" panose="020F0600000000000000" pitchFamily="50" charset="-128"/>
              </a:rPr>
              <a:t>Ⅰ</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計画策定にあたって</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987872" y="639035"/>
            <a:ext cx="802245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コンテンツ プレースホルダ 2">
            <a:extLst>
              <a:ext uri="{FF2B5EF4-FFF2-40B4-BE49-F238E27FC236}">
                <a16:creationId xmlns:a16="http://schemas.microsoft.com/office/drawing/2014/main" id="{CD71367C-76BE-4FCE-A248-E77FE301AAF7}"/>
              </a:ext>
            </a:extLst>
          </p:cNvPr>
          <p:cNvSpPr txBox="1">
            <a:spLocks/>
          </p:cNvSpPr>
          <p:nvPr/>
        </p:nvSpPr>
        <p:spPr>
          <a:xfrm>
            <a:off x="1004712" y="3843657"/>
            <a:ext cx="7848871" cy="2877822"/>
          </a:xfrm>
          <a:prstGeom prst="rect">
            <a:avLst/>
          </a:prstGeom>
          <a:solidFill>
            <a:schemeClr val="bg1">
              <a:lumMod val="95000"/>
            </a:schemeClr>
          </a:solidFill>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361948" indent="-327023" algn="just">
              <a:spcBef>
                <a:spcPts val="60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計画の不確定要素（新型コロナウイルス感染症による影響）</a:t>
            </a:r>
          </a:p>
          <a:p>
            <a:pPr marL="361948" indent="-327023" algn="just">
              <a:spcBef>
                <a:spcPts val="600"/>
              </a:spcBef>
              <a:buNone/>
            </a:pP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 大阪府民の森管理運営事業（大阪府指定管理業務）等</a:t>
            </a:r>
            <a:endPar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0"/>
              </a:spcBef>
              <a:buNone/>
            </a:pP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公社は、平成</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28</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年度から令和３年度までの６年間、大阪府からの指定管理業務として大阪府民の森</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8</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園地の管理運営等に努めてきたが、その内、北河内・中河内地区に係る令和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年度以降の指定管理者の公募が行われ、申請を行ったものの不採択となったため、令和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年度以降の計画については、南河内地区における管理運営事業のみに変更している。なお、南河内地区の令和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年度以降の指定管理業務については、令和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年度に新たに公募が行われ公社は申請予定である。また、公社は指定管理者の応募結果をふまえ、自然環境保全関連事業に関する財政的基盤と活動のフィールドを確保するため、令和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年度においては府民の森以外の指定管理事業等に対しても応募する予定である。このため、令和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年度以降の業務内容や収支見込み等については、公募結果の予測が困難なため、令和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年度の南河内地区指定管理業務による財政状況（見込）等をそのまま延長して記載しており、これら公募結果が確定次第、必要に応じて令和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年度以降の計画の修正を行う予定である。</a:t>
            </a:r>
          </a:p>
          <a:p>
            <a:pPr marL="361948" indent="-327023" algn="just">
              <a:spcBef>
                <a:spcPts val="6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・大阪府地球温暖化防止活動推進センター事業</a:t>
            </a:r>
            <a:endParaRPr lang="en-US" altLang="ja-JP" sz="12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0"/>
              </a:spcBef>
              <a:buNone/>
            </a:pP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は、新型コロナウイルス感染症の影響により、受託を予定していた大阪府や民間のいくつかの事業が取りやめとなったほか、啓発の機会としていたイベントも多くが中止又は縮小となるなど、非常に大きな影響が発生している。</a:t>
            </a:r>
            <a:endPar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0"/>
              </a:spcBef>
              <a:buNone/>
            </a:pP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令和</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年度以降もこの新型コロナウイルス感染症の影響を受ける可能性が高いと思われるが、その影響を予測することは非常に困難な状況であり、</a:t>
            </a:r>
            <a:r>
              <a:rPr lang="en-US" alt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Web</a:t>
            </a:r>
            <a:r>
              <a:rPr lang="ja-JP" altLang="en-US"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も活用した啓発に努めていきたい。</a:t>
            </a:r>
          </a:p>
        </p:txBody>
      </p:sp>
      <p:sp>
        <p:nvSpPr>
          <p:cNvPr id="2" name="スライド番号プレースホルダー 1">
            <a:extLst>
              <a:ext uri="{FF2B5EF4-FFF2-40B4-BE49-F238E27FC236}">
                <a16:creationId xmlns:a16="http://schemas.microsoft.com/office/drawing/2014/main" id="{9C2B402D-168D-4A1D-9C4E-8B0FBFB12EC3}"/>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2</a:t>
            </a:fld>
            <a:endParaRPr kumimoji="1" lang="ja-JP" altLang="en-US" sz="1600" dirty="0"/>
          </a:p>
        </p:txBody>
      </p:sp>
    </p:spTree>
    <p:extLst>
      <p:ext uri="{BB962C8B-B14F-4D97-AF65-F5344CB8AC3E}">
        <p14:creationId xmlns:p14="http://schemas.microsoft.com/office/powerpoint/2010/main" val="2303739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025065" y="893883"/>
            <a:ext cx="7960375" cy="1085799"/>
          </a:xfrm>
        </p:spPr>
        <p:style>
          <a:lnRef idx="1">
            <a:schemeClr val="accent1"/>
          </a:lnRef>
          <a:fillRef idx="2">
            <a:schemeClr val="accent1"/>
          </a:fillRef>
          <a:effectRef idx="1">
            <a:schemeClr val="accent1"/>
          </a:effectRef>
          <a:fontRef idx="minor">
            <a:schemeClr val="dk1"/>
          </a:fontRef>
        </p:style>
        <p:txBody>
          <a:bodyPr>
            <a:noAutofit/>
          </a:body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設置目的</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（定款第</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条）</a:t>
            </a:r>
            <a:endPar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大阪府における地域社会と調和のとれた農林業などの振興を図るとともに、地球環境の保全及び自然環境の回復等良好な生活環境の保全を推進し、もって府域の均衡ある発展に寄与することを目的とする」法人であり、この目的のため、公社の持つ機能を最大限に発揮し、農やみどり、環境に関する多様な事業を推進するものとする。</a:t>
            </a:r>
            <a:endParaRPr lang="ja-JP"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1025064" y="253222"/>
            <a:ext cx="3168352" cy="507136"/>
          </a:xfrm>
        </p:spPr>
        <p:txBody>
          <a:bodyPr>
            <a:normAutofit/>
          </a:bodyPr>
          <a:lstStyle/>
          <a:p>
            <a:pPr algn="l"/>
            <a:r>
              <a:rPr lang="en-US" altLang="ja-JP" sz="1800" b="1" dirty="0">
                <a:latin typeface="HG丸ｺﾞｼｯｸM-PRO" panose="020F0600000000000000" pitchFamily="50" charset="-128"/>
                <a:ea typeface="HG丸ｺﾞｼｯｸM-PRO" panose="020F0600000000000000" pitchFamily="50" charset="-128"/>
              </a:rPr>
              <a:t>Ⅱ</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公社の目的・性格</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1025064" y="718991"/>
            <a:ext cx="802245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 name="コンテンツ プレースホルダ 2">
            <a:extLst>
              <a:ext uri="{FF2B5EF4-FFF2-40B4-BE49-F238E27FC236}">
                <a16:creationId xmlns:a16="http://schemas.microsoft.com/office/drawing/2014/main" id="{83C2D447-EB71-4242-ABBC-69F08EEE0662}"/>
              </a:ext>
            </a:extLst>
          </p:cNvPr>
          <p:cNvSpPr txBox="1">
            <a:spLocks/>
          </p:cNvSpPr>
          <p:nvPr/>
        </p:nvSpPr>
        <p:spPr>
          <a:xfrm>
            <a:off x="1025065" y="2084449"/>
            <a:ext cx="7960375" cy="91304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大阪府の指定出資法人</a:t>
            </a:r>
            <a:endParaRPr lang="en-US"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公社は、大阪府の指定出資法人として、府の行政目的の効率的かつ効果的な達成を図ることが求められる。</a:t>
            </a:r>
            <a:endPar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このため、法人の健全な財政運営や事業効果について大阪府の指導・調整などの関与や経営評価を受けるとともに、経営状況や評価結果について、大阪府議会への報告や府民への公表が行われている。</a:t>
            </a:r>
          </a:p>
        </p:txBody>
      </p:sp>
      <p:sp>
        <p:nvSpPr>
          <p:cNvPr id="9" name="コンテンツ プレースホルダ 2">
            <a:extLst>
              <a:ext uri="{FF2B5EF4-FFF2-40B4-BE49-F238E27FC236}">
                <a16:creationId xmlns:a16="http://schemas.microsoft.com/office/drawing/2014/main" id="{C5C37A1F-C6F6-44AF-A531-D158BB322D22}"/>
              </a:ext>
            </a:extLst>
          </p:cNvPr>
          <p:cNvSpPr txBox="1">
            <a:spLocks/>
          </p:cNvSpPr>
          <p:nvPr/>
        </p:nvSpPr>
        <p:spPr>
          <a:xfrm>
            <a:off x="1025066" y="3121627"/>
            <a:ext cx="7956879" cy="113151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公益目的支出計画</a:t>
            </a:r>
            <a:endParaRPr lang="en-US"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公社は、平成</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4</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日の一般財団法人への移行時において、「一般社団法人及び一般財団法人に関する法律及び公益社団法人及び公益財団法人の認定等に関する法律の施行に伴う関係法律の整備等に関する法律」に基づき、その時点の残余財産約</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億円を公益目的財産額として、移行後</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20</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年間で公益事業に支出する「公益目的支出計画」を作成し認可を受けている。</a:t>
            </a:r>
          </a:p>
        </p:txBody>
      </p:sp>
      <p:sp>
        <p:nvSpPr>
          <p:cNvPr id="10" name="コンテンツ プレースホルダ 2">
            <a:extLst>
              <a:ext uri="{FF2B5EF4-FFF2-40B4-BE49-F238E27FC236}">
                <a16:creationId xmlns:a16="http://schemas.microsoft.com/office/drawing/2014/main" id="{68EFDCA3-1611-4F6E-8DEB-2D1F614DBA09}"/>
              </a:ext>
            </a:extLst>
          </p:cNvPr>
          <p:cNvSpPr txBox="1">
            <a:spLocks/>
          </p:cNvSpPr>
          <p:nvPr/>
        </p:nvSpPr>
        <p:spPr>
          <a:xfrm>
            <a:off x="1025066" y="4362956"/>
            <a:ext cx="7956879" cy="913046"/>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zh-TW"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農地中間管理機構</a:t>
            </a:r>
            <a:endParaRPr lang="en-US"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公社は、「農地中間管理事業の推進に関する法律」に基づき、大阪府内唯一の農地中間管理機構として平成</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26</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5</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月に知事から指定を受け、大阪農業の特性を生かしながら、大阪府が定めた「農地中間管理事業の推進に関する基本方針」に則り農地中間管理事業を実施している。</a:t>
            </a:r>
          </a:p>
        </p:txBody>
      </p:sp>
      <p:sp>
        <p:nvSpPr>
          <p:cNvPr id="11" name="コンテンツ プレースホルダ 2">
            <a:extLst>
              <a:ext uri="{FF2B5EF4-FFF2-40B4-BE49-F238E27FC236}">
                <a16:creationId xmlns:a16="http://schemas.microsoft.com/office/drawing/2014/main" id="{A0167F8C-42B6-4D65-9C03-72BCC0E7DCC0}"/>
              </a:ext>
            </a:extLst>
          </p:cNvPr>
          <p:cNvSpPr txBox="1">
            <a:spLocks/>
          </p:cNvSpPr>
          <p:nvPr/>
        </p:nvSpPr>
        <p:spPr>
          <a:xfrm>
            <a:off x="1025066" y="5405176"/>
            <a:ext cx="7956879" cy="1067903"/>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133349" indent="0" algn="just">
              <a:buNone/>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大阪府地球温暖化防止活動推進センター</a:t>
            </a:r>
            <a:endParaRPr lang="en-US"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361948" indent="0" algn="just">
              <a:spcBef>
                <a:spcPts val="200"/>
              </a:spcBef>
              <a:buNone/>
            </a:pP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公社は、「地球温暖化対策の推進に関する法律」に基づき、大阪府における地域地球温暖化防止活動推進センターとして平成</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年</a:t>
            </a:r>
            <a:r>
              <a:rPr lang="en-US" altLang="ja-JP"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7</a:t>
            </a:r>
            <a:r>
              <a:rPr lang="ja-JP" altLang="en-US" sz="12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月に知事から指定を受け、地球温暖化対策に関する普及啓発、地球温暖化防止活動推進員（以下「推進員」という。）及び民間団体の活動支援、府民への相談対応・助言、大阪府の実施する施策に協力すること等により、地球温暖化の防止に寄与する活動の促進に取り組んでいる。</a:t>
            </a:r>
          </a:p>
        </p:txBody>
      </p:sp>
      <p:sp>
        <p:nvSpPr>
          <p:cNvPr id="2" name="スライド番号プレースホルダー 1">
            <a:extLst>
              <a:ext uri="{FF2B5EF4-FFF2-40B4-BE49-F238E27FC236}">
                <a16:creationId xmlns:a16="http://schemas.microsoft.com/office/drawing/2014/main" id="{6F280446-FCE8-4096-B3D7-CD3BEC0C3835}"/>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3</a:t>
            </a:fld>
            <a:endParaRPr kumimoji="1" lang="ja-JP" altLang="en-US" sz="1600" dirty="0"/>
          </a:p>
        </p:txBody>
      </p:sp>
    </p:spTree>
    <p:extLst>
      <p:ext uri="{BB962C8B-B14F-4D97-AF65-F5344CB8AC3E}">
        <p14:creationId xmlns:p14="http://schemas.microsoft.com/office/powerpoint/2010/main" val="13839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728182" y="171011"/>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773185" y="620728"/>
            <a:ext cx="824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角丸四角形 2">
            <a:extLst>
              <a:ext uri="{FF2B5EF4-FFF2-40B4-BE49-F238E27FC236}">
                <a16:creationId xmlns:a16="http://schemas.microsoft.com/office/drawing/2014/main" id="{4DDA21BB-9957-4A4D-BB76-3453CB3983C8}"/>
              </a:ext>
            </a:extLst>
          </p:cNvPr>
          <p:cNvSpPr>
            <a:spLocks noGrp="1"/>
          </p:cNvSpPr>
          <p:nvPr>
            <p:ph idx="1"/>
          </p:nvPr>
        </p:nvSpPr>
        <p:spPr>
          <a:xfrm>
            <a:off x="1344532" y="1529902"/>
            <a:ext cx="7611286" cy="936000"/>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rtlCol="0" anchor="t" anchorCtr="0">
            <a:noAutofit/>
          </a:body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・府派遣職員（</a:t>
            </a:r>
            <a:r>
              <a:rPr lang="en-US" altLang="ja-JP" sz="1100" dirty="0">
                <a:solidFill>
                  <a:prstClr val="black"/>
                </a:solidFill>
                <a:latin typeface="HG丸ｺﾞｼｯｸM-PRO" panose="020F0600000000000000" pitchFamily="50" charset="-128"/>
                <a:ea typeface="HG丸ｺﾞｼｯｸM-PRO" panose="020F0600000000000000" pitchFamily="50" charset="-128"/>
              </a:rPr>
              <a:t>3</a:t>
            </a:r>
            <a:r>
              <a:rPr lang="ja-JP" altLang="en-US" sz="1100" dirty="0">
                <a:solidFill>
                  <a:prstClr val="black"/>
                </a:solidFill>
                <a:latin typeface="HG丸ｺﾞｼｯｸM-PRO" panose="020F0600000000000000" pitchFamily="50" charset="-128"/>
                <a:ea typeface="HG丸ｺﾞｼｯｸM-PRO" panose="020F0600000000000000" pitchFamily="50" charset="-128"/>
              </a:rPr>
              <a:t>名）を嘱託職員等に置き換えること、定年退職（</a:t>
            </a:r>
            <a:r>
              <a:rPr lang="en-US" altLang="ja-JP" sz="1100" dirty="0">
                <a:solidFill>
                  <a:prstClr val="black"/>
                </a:solidFill>
                <a:latin typeface="HG丸ｺﾞｼｯｸM-PRO" panose="020F0600000000000000" pitchFamily="50" charset="-128"/>
                <a:ea typeface="HG丸ｺﾞｼｯｸM-PRO" panose="020F0600000000000000" pitchFamily="50" charset="-128"/>
              </a:rPr>
              <a:t>3</a:t>
            </a:r>
            <a:r>
              <a:rPr lang="ja-JP" altLang="en-US" sz="1100" dirty="0">
                <a:solidFill>
                  <a:prstClr val="black"/>
                </a:solidFill>
                <a:latin typeface="HG丸ｺﾞｼｯｸM-PRO" panose="020F0600000000000000" pitchFamily="50" charset="-128"/>
                <a:ea typeface="HG丸ｺﾞｼｯｸM-PRO" panose="020F0600000000000000" pitchFamily="50" charset="-128"/>
              </a:rPr>
              <a:t>名予定）が発生するためその後の体制を工夫することにより人件費の圧縮を図る。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182561" indent="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・このため、職員のパワーアップと弾力的な高齢者の活用等を図る。</a:t>
            </a:r>
          </a:p>
        </p:txBody>
      </p:sp>
      <p:sp>
        <p:nvSpPr>
          <p:cNvPr id="8" name="正方形/長方形 7">
            <a:extLst>
              <a:ext uri="{FF2B5EF4-FFF2-40B4-BE49-F238E27FC236}">
                <a16:creationId xmlns:a16="http://schemas.microsoft.com/office/drawing/2014/main" id="{C227DED5-9702-4A97-9064-DA3157F6332B}"/>
              </a:ext>
            </a:extLst>
          </p:cNvPr>
          <p:cNvSpPr/>
          <p:nvPr/>
        </p:nvSpPr>
        <p:spPr>
          <a:xfrm>
            <a:off x="888815" y="643587"/>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１．経営改善</a:t>
            </a:r>
          </a:p>
        </p:txBody>
      </p:sp>
      <p:sp>
        <p:nvSpPr>
          <p:cNvPr id="11" name="角丸四角形 2">
            <a:extLst>
              <a:ext uri="{FF2B5EF4-FFF2-40B4-BE49-F238E27FC236}">
                <a16:creationId xmlns:a16="http://schemas.microsoft.com/office/drawing/2014/main" id="{E1F5A25F-9D56-4933-9663-5FB30413E27F}"/>
              </a:ext>
            </a:extLst>
          </p:cNvPr>
          <p:cNvSpPr txBox="1">
            <a:spLocks/>
          </p:cNvSpPr>
          <p:nvPr/>
        </p:nvSpPr>
        <p:spPr>
          <a:xfrm>
            <a:off x="1344532" y="2642617"/>
            <a:ext cx="7611286" cy="3960000"/>
          </a:xfrm>
          <a:prstGeom prst="roundRect">
            <a:avLst>
              <a:gd name="adj" fmla="val 3022"/>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＜実　績＞</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・公社の職員体制については、府の派遣職員や</a:t>
            </a:r>
            <a:r>
              <a:rPr lang="en-US" altLang="ja-JP" sz="1100" dirty="0">
                <a:solidFill>
                  <a:prstClr val="black"/>
                </a:solidFill>
                <a:latin typeface="HG丸ｺﾞｼｯｸM-PRO" panose="020F0600000000000000" pitchFamily="50" charset="-128"/>
                <a:ea typeface="HG丸ｺﾞｼｯｸM-PRO" panose="020F0600000000000000" pitchFamily="50" charset="-128"/>
              </a:rPr>
              <a:t>OB</a:t>
            </a:r>
            <a:r>
              <a:rPr lang="ja-JP" altLang="en-US" sz="1100" dirty="0">
                <a:solidFill>
                  <a:prstClr val="black"/>
                </a:solidFill>
                <a:latin typeface="HG丸ｺﾞｼｯｸM-PRO" panose="020F0600000000000000" pitchFamily="50" charset="-128"/>
                <a:ea typeface="HG丸ｺﾞｼｯｸM-PRO" panose="020F0600000000000000" pitchFamily="50" charset="-128"/>
              </a:rPr>
              <a:t>職員</a:t>
            </a:r>
            <a:r>
              <a:rPr lang="ja-JP" altLang="en-US" sz="1100" dirty="0">
                <a:solidFill>
                  <a:schemeClr val="tx1"/>
                </a:solidFill>
                <a:latin typeface="HG丸ｺﾞｼｯｸM-PRO" panose="020F0600000000000000" pitchFamily="50" charset="-128"/>
                <a:ea typeface="HG丸ｺﾞｼｯｸM-PRO" panose="020F0600000000000000" pitchFamily="50" charset="-128"/>
              </a:rPr>
              <a:t>等の</a:t>
            </a:r>
            <a:r>
              <a:rPr lang="ja-JP" altLang="en-US" sz="1100" dirty="0">
                <a:solidFill>
                  <a:prstClr val="black"/>
                </a:solidFill>
                <a:latin typeface="HG丸ｺﾞｼｯｸM-PRO" panose="020F0600000000000000" pitchFamily="50" charset="-128"/>
                <a:ea typeface="HG丸ｺﾞｼｯｸM-PRO" panose="020F0600000000000000" pitchFamily="50" charset="-128"/>
              </a:rPr>
              <a:t>専門知識やネットワーク等を有効活用し事業を実施するとともに、職員（プロパー職員）退職後</a:t>
            </a:r>
            <a:r>
              <a:rPr lang="ja-JP" altLang="en-US" sz="1100" dirty="0">
                <a:solidFill>
                  <a:schemeClr val="tx1"/>
                </a:solidFill>
                <a:latin typeface="HG丸ｺﾞｼｯｸM-PRO" panose="020F0600000000000000" pitchFamily="50" charset="-128"/>
                <a:ea typeface="HG丸ｺﾞｼｯｸM-PRO" panose="020F0600000000000000" pitchFamily="50" charset="-128"/>
              </a:rPr>
              <a:t>の再雇用</a:t>
            </a:r>
            <a:r>
              <a:rPr lang="ja-JP" altLang="en-US" sz="1100" dirty="0">
                <a:solidFill>
                  <a:prstClr val="black"/>
                </a:solidFill>
                <a:latin typeface="HG丸ｺﾞｼｯｸM-PRO" panose="020F0600000000000000" pitchFamily="50" charset="-128"/>
                <a:ea typeface="HG丸ｺﾞｼｯｸM-PRO" panose="020F0600000000000000" pitchFamily="50" charset="-128"/>
              </a:rPr>
              <a:t>や</a:t>
            </a:r>
            <a:r>
              <a:rPr lang="ja-JP" altLang="en-US" sz="1100" dirty="0">
                <a:solidFill>
                  <a:schemeClr val="tx1"/>
                </a:solidFill>
                <a:latin typeface="HG丸ｺﾞｼｯｸM-PRO" panose="020F0600000000000000" pitchFamily="50" charset="-128"/>
                <a:ea typeface="HG丸ｺﾞｼｯｸM-PRO" panose="020F0600000000000000" pitchFamily="50" charset="-128"/>
              </a:rPr>
              <a:t>専門知識のある嘱託職員</a:t>
            </a:r>
            <a:r>
              <a:rPr lang="ja-JP" altLang="en-US" sz="1100" dirty="0">
                <a:solidFill>
                  <a:prstClr val="black"/>
                </a:solidFill>
                <a:latin typeface="HG丸ｺﾞｼｯｸM-PRO" panose="020F0600000000000000" pitchFamily="50" charset="-128"/>
                <a:ea typeface="HG丸ｺﾞｼｯｸM-PRO" panose="020F0600000000000000" pitchFamily="50" charset="-128"/>
              </a:rPr>
              <a:t>への置き換え等</a:t>
            </a:r>
            <a:r>
              <a:rPr lang="ja-JP" altLang="en-US" sz="1100" dirty="0">
                <a:solidFill>
                  <a:schemeClr val="tx1"/>
                </a:solidFill>
                <a:latin typeface="HG丸ｺﾞｼｯｸM-PRO" panose="020F0600000000000000" pitchFamily="50" charset="-128"/>
                <a:ea typeface="HG丸ｺﾞｼｯｸM-PRO" panose="020F0600000000000000" pitchFamily="50" charset="-128"/>
              </a:rPr>
              <a:t>を行い</a:t>
            </a:r>
            <a:r>
              <a:rPr lang="ja-JP" altLang="en-US" sz="1100" dirty="0">
                <a:solidFill>
                  <a:prstClr val="black"/>
                </a:solidFill>
                <a:latin typeface="HG丸ｺﾞｼｯｸM-PRO" panose="020F0600000000000000" pitchFamily="50" charset="-128"/>
                <a:ea typeface="HG丸ｺﾞｼｯｸM-PRO" panose="020F0600000000000000" pitchFamily="50" charset="-128"/>
              </a:rPr>
              <a:t>、各事業において成果を上げながら人件費を抑制した。</a:t>
            </a:r>
          </a:p>
          <a:p>
            <a:pPr marL="309562" indent="-126999">
              <a:buNone/>
            </a:pPr>
            <a:r>
              <a:rPr lang="en-US" altLang="ja-JP" sz="1100"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28</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年度以降の</a:t>
            </a:r>
            <a:r>
              <a:rPr lang="en-US" altLang="ja-JP" sz="1100" dirty="0">
                <a:solidFill>
                  <a:schemeClr val="tx1"/>
                </a:solidFill>
                <a:latin typeface="HG丸ｺﾞｼｯｸM-PRO" panose="020F0600000000000000" pitchFamily="50" charset="-128"/>
                <a:ea typeface="HG丸ｺﾞｼｯｸM-PRO" panose="020F0600000000000000" pitchFamily="50" charset="-128"/>
              </a:rPr>
              <a:t>5</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年間で</a:t>
            </a:r>
            <a:r>
              <a:rPr lang="ja-JP" altLang="en-US" sz="1100" dirty="0">
                <a:solidFill>
                  <a:prstClr val="black"/>
                </a:solidFill>
                <a:latin typeface="HG丸ｺﾞｼｯｸM-PRO" panose="020F0600000000000000" pitchFamily="50" charset="-128"/>
                <a:ea typeface="HG丸ｺﾞｼｯｸM-PRO" panose="020F0600000000000000" pitchFamily="50" charset="-128"/>
              </a:rPr>
              <a:t>職員が</a:t>
            </a:r>
            <a:r>
              <a:rPr lang="en-US" altLang="ja-JP" sz="1100" dirty="0">
                <a:solidFill>
                  <a:prstClr val="black"/>
                </a:solidFill>
                <a:latin typeface="HG丸ｺﾞｼｯｸM-PRO" panose="020F0600000000000000" pitchFamily="50" charset="-128"/>
                <a:ea typeface="HG丸ｺﾞｼｯｸM-PRO" panose="020F0600000000000000" pitchFamily="50" charset="-128"/>
              </a:rPr>
              <a:t>4</a:t>
            </a:r>
            <a:r>
              <a:rPr lang="ja-JP" altLang="en-US" sz="1100" dirty="0">
                <a:solidFill>
                  <a:prstClr val="black"/>
                </a:solidFill>
                <a:latin typeface="HG丸ｺﾞｼｯｸM-PRO" panose="020F0600000000000000" pitchFamily="50" charset="-128"/>
                <a:ea typeface="HG丸ｺﾞｼｯｸM-PRO" panose="020F0600000000000000" pitchFamily="50" charset="-128"/>
              </a:rPr>
              <a:t>人退職</a:t>
            </a:r>
            <a:endParaRPr lang="en-US" altLang="ja-JP" sz="1100" strike="sngStrike" dirty="0">
              <a:solidFill>
                <a:prstClr val="black"/>
              </a:solidFill>
              <a:highlight>
                <a:srgbClr val="00FFFF"/>
              </a:highlight>
              <a:latin typeface="HG丸ｺﾞｼｯｸM-PRO" panose="020F0600000000000000" pitchFamily="50" charset="-128"/>
              <a:ea typeface="HG丸ｺﾞｼｯｸM-PRO" panose="020F0600000000000000" pitchFamily="50" charset="-128"/>
            </a:endParaRPr>
          </a:p>
          <a:p>
            <a:pPr marL="309562" indent="-126999">
              <a:spcBef>
                <a:spcPts val="3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職員数及び人件費（賃金職員・森林組合派遣職員を除く）</a:t>
            </a: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a:solidFill>
                  <a:prstClr val="black"/>
                </a:solidFill>
                <a:latin typeface="HG丸ｺﾞｼｯｸM-PRO" panose="020F0600000000000000" pitchFamily="50" charset="-128"/>
                <a:ea typeface="HG丸ｺﾞｼｯｸM-PRO" panose="020F0600000000000000" pitchFamily="50" charset="-128"/>
              </a:rPr>
              <a:t>（人、千円）</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8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8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400"/>
              </a:spcBef>
              <a:buNone/>
            </a:pPr>
            <a:r>
              <a:rPr lang="ja-JP" altLang="en-US" sz="900" dirty="0">
                <a:solidFill>
                  <a:prstClr val="black"/>
                </a:solidFill>
                <a:latin typeface="HG丸ｺﾞｼｯｸM-PRO" panose="020F0600000000000000" pitchFamily="50" charset="-128"/>
                <a:ea typeface="HG丸ｺﾞｼｯｸM-PRO" panose="020F0600000000000000" pitchFamily="50" charset="-128"/>
              </a:rPr>
              <a:t>　　　　　　　　　　　　</a:t>
            </a:r>
            <a:r>
              <a:rPr lang="en-US" altLang="ja-JP" sz="900" dirty="0">
                <a:solidFill>
                  <a:prstClr val="black"/>
                </a:solidFill>
                <a:latin typeface="HG丸ｺﾞｼｯｸM-PRO" panose="020F0600000000000000" pitchFamily="50" charset="-128"/>
                <a:ea typeface="HG丸ｺﾞｼｯｸM-PRO" panose="020F0600000000000000" pitchFamily="50" charset="-128"/>
              </a:rPr>
              <a:t>※ R1</a:t>
            </a:r>
            <a:r>
              <a:rPr lang="ja-JP" altLang="en-US" sz="900" dirty="0">
                <a:solidFill>
                  <a:prstClr val="black"/>
                </a:solidFill>
                <a:latin typeface="HG丸ｺﾞｼｯｸM-PRO" panose="020F0600000000000000" pitchFamily="50" charset="-128"/>
                <a:ea typeface="HG丸ｺﾞｼｯｸM-PRO" panose="020F0600000000000000" pitchFamily="50" charset="-128"/>
              </a:rPr>
              <a:t>年度：森林整備・木材利用促進支援センターを設置（府派遣職員：</a:t>
            </a:r>
            <a:r>
              <a:rPr lang="en-US" altLang="ja-JP" sz="900" dirty="0">
                <a:solidFill>
                  <a:prstClr val="black"/>
                </a:solidFill>
                <a:latin typeface="HG丸ｺﾞｼｯｸM-PRO" panose="020F0600000000000000" pitchFamily="50" charset="-128"/>
                <a:ea typeface="HG丸ｺﾞｼｯｸM-PRO" panose="020F0600000000000000" pitchFamily="50" charset="-128"/>
              </a:rPr>
              <a:t>1</a:t>
            </a:r>
            <a:r>
              <a:rPr lang="ja-JP" altLang="en-US" sz="900" dirty="0">
                <a:solidFill>
                  <a:prstClr val="black"/>
                </a:solidFill>
                <a:latin typeface="HG丸ｺﾞｼｯｸM-PRO" panose="020F0600000000000000" pitchFamily="50" charset="-128"/>
                <a:ea typeface="HG丸ｺﾞｼｯｸM-PRO" panose="020F0600000000000000" pitchFamily="50" charset="-128"/>
              </a:rPr>
              <a:t>人増、嘱託職員：</a:t>
            </a:r>
            <a:r>
              <a:rPr lang="en-US" altLang="ja-JP" sz="900" dirty="0">
                <a:solidFill>
                  <a:prstClr val="black"/>
                </a:solidFill>
                <a:latin typeface="HG丸ｺﾞｼｯｸM-PRO" panose="020F0600000000000000" pitchFamily="50" charset="-128"/>
                <a:ea typeface="HG丸ｺﾞｼｯｸM-PRO" panose="020F0600000000000000" pitchFamily="50" charset="-128"/>
              </a:rPr>
              <a:t>2</a:t>
            </a:r>
            <a:r>
              <a:rPr lang="ja-JP" altLang="en-US" sz="900" dirty="0">
                <a:solidFill>
                  <a:prstClr val="black"/>
                </a:solidFill>
                <a:latin typeface="HG丸ｺﾞｼｯｸM-PRO" panose="020F0600000000000000" pitchFamily="50" charset="-128"/>
                <a:ea typeface="HG丸ｺﾞｼｯｸM-PRO" panose="020F0600000000000000" pitchFamily="50" charset="-128"/>
              </a:rPr>
              <a:t>名増）</a:t>
            </a:r>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200"/>
              </a:spcBef>
              <a:buNone/>
            </a:pPr>
            <a:r>
              <a:rPr lang="ja-JP" altLang="en-US" sz="900" dirty="0">
                <a:solidFill>
                  <a:prstClr val="black"/>
                </a:solidFill>
                <a:latin typeface="HG丸ｺﾞｼｯｸM-PRO" panose="020F0600000000000000" pitchFamily="50" charset="-128"/>
                <a:ea typeface="HG丸ｺﾞｼｯｸM-PRO" panose="020F0600000000000000" pitchFamily="50" charset="-128"/>
              </a:rPr>
              <a:t>　　　　　　　　　　　　</a:t>
            </a:r>
            <a:r>
              <a:rPr lang="en-US" altLang="ja-JP" sz="900" dirty="0">
                <a:solidFill>
                  <a:schemeClr val="tx1"/>
                </a:solidFill>
                <a:latin typeface="HG丸ｺﾞｼｯｸM-PRO" panose="020F0600000000000000" pitchFamily="50" charset="-128"/>
                <a:ea typeface="HG丸ｺﾞｼｯｸM-PRO" panose="020F0600000000000000" pitchFamily="50" charset="-128"/>
              </a:rPr>
              <a:t>※ R2</a:t>
            </a:r>
            <a:r>
              <a:rPr lang="ja-JP" altLang="en-US" sz="900" dirty="0">
                <a:solidFill>
                  <a:schemeClr val="tx1"/>
                </a:solidFill>
                <a:latin typeface="HG丸ｺﾞｼｯｸM-PRO" panose="020F0600000000000000" pitchFamily="50" charset="-128"/>
                <a:ea typeface="HG丸ｺﾞｼｯｸM-PRO" panose="020F0600000000000000" pitchFamily="50" charset="-128"/>
              </a:rPr>
              <a:t>年度末：職員（プロパー職員）</a:t>
            </a:r>
            <a:r>
              <a:rPr lang="en-US" altLang="ja-JP" sz="900" dirty="0">
                <a:solidFill>
                  <a:schemeClr val="tx1"/>
                </a:solidFill>
                <a:latin typeface="HG丸ｺﾞｼｯｸM-PRO" panose="020F0600000000000000" pitchFamily="50" charset="-128"/>
                <a:ea typeface="HG丸ｺﾞｼｯｸM-PRO" panose="020F0600000000000000" pitchFamily="50" charset="-128"/>
              </a:rPr>
              <a:t>1</a:t>
            </a:r>
            <a:r>
              <a:rPr lang="ja-JP" altLang="en-US" sz="900" dirty="0">
                <a:solidFill>
                  <a:schemeClr val="tx1"/>
                </a:solidFill>
                <a:latin typeface="HG丸ｺﾞｼｯｸM-PRO" panose="020F0600000000000000" pitchFamily="50" charset="-128"/>
                <a:ea typeface="HG丸ｺﾞｼｯｸM-PRO" panose="020F0600000000000000" pitchFamily="50" charset="-128"/>
              </a:rPr>
              <a:t>名定年退職（</a:t>
            </a:r>
            <a:r>
              <a:rPr lang="en-US" altLang="ja-JP" sz="900" dirty="0">
                <a:solidFill>
                  <a:schemeClr val="tx1"/>
                </a:solidFill>
                <a:latin typeface="HG丸ｺﾞｼｯｸM-PRO" panose="020F0600000000000000" pitchFamily="50" charset="-128"/>
                <a:ea typeface="HG丸ｺﾞｼｯｸM-PRO" panose="020F0600000000000000" pitchFamily="50" charset="-128"/>
              </a:rPr>
              <a:t>3</a:t>
            </a:r>
            <a:r>
              <a:rPr lang="ja-JP" altLang="en-US" sz="900" dirty="0">
                <a:solidFill>
                  <a:schemeClr val="tx1"/>
                </a:solidFill>
                <a:latin typeface="HG丸ｺﾞｼｯｸM-PRO" panose="020F0600000000000000" pitchFamily="50" charset="-128"/>
                <a:ea typeface="HG丸ｺﾞｼｯｸM-PRO" panose="020F0600000000000000" pitchFamily="50" charset="-128"/>
              </a:rPr>
              <a:t>人→</a:t>
            </a:r>
            <a:r>
              <a:rPr lang="en-US" altLang="ja-JP" sz="900" dirty="0">
                <a:solidFill>
                  <a:schemeClr val="tx1"/>
                </a:solidFill>
                <a:latin typeface="HG丸ｺﾞｼｯｸM-PRO" panose="020F0600000000000000" pitchFamily="50" charset="-128"/>
                <a:ea typeface="HG丸ｺﾞｼｯｸM-PRO" panose="020F0600000000000000" pitchFamily="50" charset="-128"/>
              </a:rPr>
              <a:t>2</a:t>
            </a:r>
            <a:r>
              <a:rPr lang="ja-JP" altLang="en-US" sz="900" dirty="0">
                <a:solidFill>
                  <a:schemeClr val="tx1"/>
                </a:solidFill>
                <a:latin typeface="HG丸ｺﾞｼｯｸM-PRO" panose="020F0600000000000000" pitchFamily="50" charset="-128"/>
                <a:ea typeface="HG丸ｺﾞｼｯｸM-PRO" panose="020F0600000000000000" pitchFamily="50" charset="-128"/>
              </a:rPr>
              <a:t>人）　</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二等辺三角形 11">
            <a:extLst>
              <a:ext uri="{FF2B5EF4-FFF2-40B4-BE49-F238E27FC236}">
                <a16:creationId xmlns:a16="http://schemas.microsoft.com/office/drawing/2014/main" id="{3A541C0E-30A3-4D99-9A1A-F0ED200A0B2A}"/>
              </a:ext>
            </a:extLst>
          </p:cNvPr>
          <p:cNvSpPr/>
          <p:nvPr/>
        </p:nvSpPr>
        <p:spPr>
          <a:xfrm rot="10800000">
            <a:off x="4232920" y="2510327"/>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a:extLst>
              <a:ext uri="{FF2B5EF4-FFF2-40B4-BE49-F238E27FC236}">
                <a16:creationId xmlns:a16="http://schemas.microsoft.com/office/drawing/2014/main" id="{8288A5E3-86E2-4E39-A317-32E5260BFE18}"/>
              </a:ext>
            </a:extLst>
          </p:cNvPr>
          <p:cNvSpPr/>
          <p:nvPr/>
        </p:nvSpPr>
        <p:spPr>
          <a:xfrm>
            <a:off x="1035848" y="961611"/>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）運営体制の効率化・強化と府との役割分担</a:t>
            </a:r>
            <a:endParaRPr lang="ja-JP" altLang="en-US" sz="1200" b="1" dirty="0">
              <a:highlight>
                <a:srgbClr val="00FFFF"/>
              </a:highlight>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4</a:t>
            </a:fld>
            <a:endParaRPr kumimoji="1" lang="ja-JP" altLang="en-US" sz="1600" dirty="0"/>
          </a:p>
        </p:txBody>
      </p:sp>
      <p:graphicFrame>
        <p:nvGraphicFramePr>
          <p:cNvPr id="3" name="表 2">
            <a:extLst>
              <a:ext uri="{FF2B5EF4-FFF2-40B4-BE49-F238E27FC236}">
                <a16:creationId xmlns:a16="http://schemas.microsoft.com/office/drawing/2014/main" id="{E0615E18-F72C-402A-95ED-0640AE83EE3B}"/>
              </a:ext>
            </a:extLst>
          </p:cNvPr>
          <p:cNvGraphicFramePr>
            <a:graphicFrameLocks noGrp="1"/>
          </p:cNvGraphicFramePr>
          <p:nvPr>
            <p:extLst>
              <p:ext uri="{D42A27DB-BD31-4B8C-83A1-F6EECF244321}">
                <p14:modId xmlns:p14="http://schemas.microsoft.com/office/powerpoint/2010/main" val="2448318435"/>
              </p:ext>
            </p:extLst>
          </p:nvPr>
        </p:nvGraphicFramePr>
        <p:xfrm>
          <a:off x="1793966" y="3880505"/>
          <a:ext cx="6903450" cy="1306473"/>
        </p:xfrm>
        <a:graphic>
          <a:graphicData uri="http://schemas.openxmlformats.org/drawingml/2006/table">
            <a:tbl>
              <a:tblPr firstRow="1" firstCol="1" bandRow="1">
                <a:tableStyleId>{5C22544A-7EE6-4342-B048-85BDC9FD1C3A}</a:tableStyleId>
              </a:tblPr>
              <a:tblGrid>
                <a:gridCol w="1993448">
                  <a:extLst>
                    <a:ext uri="{9D8B030D-6E8A-4147-A177-3AD203B41FA5}">
                      <a16:colId xmlns:a16="http://schemas.microsoft.com/office/drawing/2014/main" val="2213007938"/>
                    </a:ext>
                  </a:extLst>
                </a:gridCol>
                <a:gridCol w="981835">
                  <a:extLst>
                    <a:ext uri="{9D8B030D-6E8A-4147-A177-3AD203B41FA5}">
                      <a16:colId xmlns:a16="http://schemas.microsoft.com/office/drawing/2014/main" val="244255469"/>
                    </a:ext>
                  </a:extLst>
                </a:gridCol>
                <a:gridCol w="981835">
                  <a:extLst>
                    <a:ext uri="{9D8B030D-6E8A-4147-A177-3AD203B41FA5}">
                      <a16:colId xmlns:a16="http://schemas.microsoft.com/office/drawing/2014/main" val="119580274"/>
                    </a:ext>
                  </a:extLst>
                </a:gridCol>
                <a:gridCol w="981835">
                  <a:extLst>
                    <a:ext uri="{9D8B030D-6E8A-4147-A177-3AD203B41FA5}">
                      <a16:colId xmlns:a16="http://schemas.microsoft.com/office/drawing/2014/main" val="3826495317"/>
                    </a:ext>
                  </a:extLst>
                </a:gridCol>
                <a:gridCol w="981835">
                  <a:extLst>
                    <a:ext uri="{9D8B030D-6E8A-4147-A177-3AD203B41FA5}">
                      <a16:colId xmlns:a16="http://schemas.microsoft.com/office/drawing/2014/main" val="586012170"/>
                    </a:ext>
                  </a:extLst>
                </a:gridCol>
                <a:gridCol w="982662">
                  <a:extLst>
                    <a:ext uri="{9D8B030D-6E8A-4147-A177-3AD203B41FA5}">
                      <a16:colId xmlns:a16="http://schemas.microsoft.com/office/drawing/2014/main" val="890837424"/>
                    </a:ext>
                  </a:extLst>
                </a:gridCol>
              </a:tblGrid>
              <a:tr h="177257">
                <a:tc>
                  <a:txBody>
                    <a:bodyPr/>
                    <a:lstStyle/>
                    <a:p>
                      <a:pPr algn="just">
                        <a:lnSpc>
                          <a:spcPts val="1600"/>
                        </a:lnSpc>
                      </a:pPr>
                      <a:r>
                        <a:rPr lang="en-US" sz="900" kern="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effectLst/>
                        </a:rPr>
                        <a:t>H28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effectLst/>
                        </a:rPr>
                        <a:t>H29</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effectLst/>
                        </a:rPr>
                        <a:t>H30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effectLst/>
                        </a:rPr>
                        <a:t>R1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1050" kern="0" dirty="0">
                          <a:solidFill>
                            <a:schemeClr val="bg1"/>
                          </a:solidFill>
                          <a:effectLst/>
                        </a:rPr>
                        <a:t>R2</a:t>
                      </a:r>
                      <a:endParaRPr lang="ja-JP" sz="105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82198923"/>
                  </a:ext>
                </a:extLst>
              </a:tr>
              <a:tr h="175046">
                <a:tc>
                  <a:txBody>
                    <a:bodyPr/>
                    <a:lstStyle/>
                    <a:p>
                      <a:pPr algn="just">
                        <a:lnSpc>
                          <a:spcPts val="1400"/>
                        </a:lnSpc>
                      </a:pPr>
                      <a:r>
                        <a:rPr lang="ja-JP" sz="900" kern="0" dirty="0">
                          <a:effectLst/>
                        </a:rPr>
                        <a:t>職員（プロパー職員）</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６</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５</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５</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４</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３</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69398810"/>
                  </a:ext>
                </a:extLst>
              </a:tr>
              <a:tr h="177257">
                <a:tc>
                  <a:txBody>
                    <a:bodyPr/>
                    <a:lstStyle/>
                    <a:p>
                      <a:pPr algn="just">
                        <a:lnSpc>
                          <a:spcPts val="1400"/>
                        </a:lnSpc>
                      </a:pPr>
                      <a:r>
                        <a:rPr lang="ja-JP" sz="900" kern="0" dirty="0">
                          <a:effectLst/>
                        </a:rPr>
                        <a:t>再</a:t>
                      </a:r>
                      <a:r>
                        <a:rPr lang="ja-JP" altLang="en-US" sz="900" kern="0" dirty="0">
                          <a:effectLst/>
                        </a:rPr>
                        <a:t>雇用</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b="1" kern="0" dirty="0">
                          <a:effectLst/>
                        </a:rPr>
                        <a:t> </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１</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b="1" kern="0" dirty="0">
                          <a:effectLst/>
                        </a:rPr>
                        <a:t> </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66774587"/>
                  </a:ext>
                </a:extLst>
              </a:tr>
              <a:tr h="175046">
                <a:tc>
                  <a:txBody>
                    <a:bodyPr/>
                    <a:lstStyle/>
                    <a:p>
                      <a:pPr algn="just">
                        <a:lnSpc>
                          <a:spcPts val="1400"/>
                        </a:lnSpc>
                      </a:pPr>
                      <a:r>
                        <a:rPr lang="ja-JP" sz="900" kern="0">
                          <a:effectLst/>
                        </a:rPr>
                        <a:t>大阪府派遣職員</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３</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３</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３</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４</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４</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78165591"/>
                  </a:ext>
                </a:extLst>
              </a:tr>
              <a:tr h="175046">
                <a:tc>
                  <a:txBody>
                    <a:bodyPr/>
                    <a:lstStyle/>
                    <a:p>
                      <a:pPr algn="just">
                        <a:lnSpc>
                          <a:spcPts val="1400"/>
                        </a:lnSpc>
                      </a:pPr>
                      <a:r>
                        <a:rPr lang="ja-JP" sz="900" kern="0">
                          <a:effectLst/>
                        </a:rPr>
                        <a:t>嘱託職員</a:t>
                      </a:r>
                      <a:endParaRPr lang="ja-JP" sz="9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１６</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１５</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dirty="0">
                          <a:effectLst/>
                        </a:rPr>
                        <a:t>１４</a:t>
                      </a:r>
                      <a:endParaRPr lang="ja-JP" sz="9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１７</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ja-JP" sz="900" b="1" kern="100">
                          <a:effectLst/>
                        </a:rPr>
                        <a:t>２０</a:t>
                      </a:r>
                      <a:endParaRPr lang="ja-JP" sz="900" b="1"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745316302"/>
                  </a:ext>
                </a:extLst>
              </a:tr>
              <a:tr h="175046">
                <a:tc>
                  <a:txBody>
                    <a:bodyPr/>
                    <a:lstStyle/>
                    <a:p>
                      <a:pPr algn="just">
                        <a:lnSpc>
                          <a:spcPts val="1400"/>
                        </a:lnSpc>
                      </a:pPr>
                      <a:r>
                        <a:rPr lang="ja-JP" altLang="en-US" sz="1000" kern="0" dirty="0">
                          <a:solidFill>
                            <a:schemeClr val="bg1"/>
                          </a:solidFill>
                          <a:effectLst/>
                        </a:rPr>
                        <a:t>　　　</a:t>
                      </a:r>
                      <a:r>
                        <a:rPr lang="ja-JP" sz="1000" kern="0" dirty="0">
                          <a:solidFill>
                            <a:schemeClr val="bg1"/>
                          </a:solidFill>
                          <a:effectLst/>
                        </a:rPr>
                        <a:t>職</a:t>
                      </a:r>
                      <a:r>
                        <a:rPr lang="ja-JP" altLang="en-US" sz="1000" kern="0" dirty="0">
                          <a:solidFill>
                            <a:schemeClr val="bg1"/>
                          </a:solidFill>
                          <a:effectLst/>
                        </a:rPr>
                        <a:t>　　</a:t>
                      </a:r>
                      <a:r>
                        <a:rPr lang="ja-JP" sz="1000" kern="0" dirty="0">
                          <a:solidFill>
                            <a:schemeClr val="bg1"/>
                          </a:solidFill>
                          <a:effectLst/>
                        </a:rPr>
                        <a:t>員</a:t>
                      </a:r>
                      <a:r>
                        <a:rPr lang="ja-JP" altLang="en-US" sz="1000" kern="0" dirty="0">
                          <a:solidFill>
                            <a:schemeClr val="bg1"/>
                          </a:solidFill>
                          <a:effectLst/>
                        </a:rPr>
                        <a:t>　　</a:t>
                      </a:r>
                      <a:r>
                        <a:rPr lang="ja-JP" sz="1000" kern="0" dirty="0">
                          <a:solidFill>
                            <a:schemeClr val="bg1"/>
                          </a:solidFill>
                          <a:effectLst/>
                        </a:rPr>
                        <a:t>数</a:t>
                      </a:r>
                      <a:r>
                        <a:rPr lang="ja-JP" altLang="en-US" sz="1000" kern="0" dirty="0">
                          <a:solidFill>
                            <a:schemeClr val="bg1"/>
                          </a:solidFill>
                          <a:effectLst/>
                        </a:rPr>
                        <a:t>　　</a:t>
                      </a:r>
                      <a:r>
                        <a:rPr lang="ja-JP" sz="1000" kern="0" dirty="0">
                          <a:solidFill>
                            <a:schemeClr val="bg1"/>
                          </a:solidFill>
                          <a:effectLst/>
                        </a:rPr>
                        <a:t>計　</a:t>
                      </a:r>
                      <a:r>
                        <a:rPr lang="ja-JP" altLang="en-US" sz="1000" kern="0" dirty="0">
                          <a:solidFill>
                            <a:schemeClr val="bg1"/>
                          </a:solidFill>
                          <a:effectLst/>
                        </a:rPr>
                        <a:t>　　</a:t>
                      </a:r>
                      <a:r>
                        <a:rPr lang="ja-JP" sz="1000" kern="0" dirty="0">
                          <a:solidFill>
                            <a:schemeClr val="bg1"/>
                          </a:solidFill>
                          <a:effectLst/>
                        </a:rPr>
                        <a:t> （人）</a:t>
                      </a:r>
                      <a:endParaRPr lang="ja-JP" sz="10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solidFill>
                  </a:tcPr>
                </a:tc>
                <a:tc>
                  <a:txBody>
                    <a:bodyPr/>
                    <a:lstStyle/>
                    <a:p>
                      <a:pPr algn="ctr">
                        <a:lnSpc>
                          <a:spcPts val="1400"/>
                        </a:lnSpc>
                      </a:pPr>
                      <a:r>
                        <a:rPr lang="ja-JP" sz="1000" b="1" kern="100" dirty="0">
                          <a:solidFill>
                            <a:schemeClr val="tx1"/>
                          </a:solidFill>
                          <a:effectLst/>
                        </a:rPr>
                        <a:t>２５</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ts val="1400"/>
                        </a:lnSpc>
                      </a:pPr>
                      <a:r>
                        <a:rPr lang="ja-JP" sz="1000" b="1" kern="100" dirty="0">
                          <a:solidFill>
                            <a:schemeClr val="tx1"/>
                          </a:solidFill>
                          <a:effectLst/>
                        </a:rPr>
                        <a:t>２４</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ts val="1400"/>
                        </a:lnSpc>
                      </a:pPr>
                      <a:r>
                        <a:rPr lang="ja-JP" sz="1000" b="1" kern="100" dirty="0">
                          <a:solidFill>
                            <a:schemeClr val="tx1"/>
                          </a:solidFill>
                          <a:effectLst/>
                        </a:rPr>
                        <a:t>２３</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ts val="1400"/>
                        </a:lnSpc>
                      </a:pPr>
                      <a:r>
                        <a:rPr lang="ja-JP" sz="1000" b="1" kern="100" dirty="0">
                          <a:solidFill>
                            <a:schemeClr val="tx1"/>
                          </a:solidFill>
                          <a:effectLst/>
                        </a:rPr>
                        <a:t>２６</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a:lnSpc>
                          <a:spcPts val="1400"/>
                        </a:lnSpc>
                      </a:pPr>
                      <a:r>
                        <a:rPr lang="ja-JP" sz="1000" b="1" kern="100" dirty="0">
                          <a:solidFill>
                            <a:schemeClr val="tx1"/>
                          </a:solidFill>
                          <a:effectLst/>
                        </a:rPr>
                        <a:t>２７</a:t>
                      </a:r>
                      <a:endParaRPr lang="ja-JP" sz="1000" b="1"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51460592"/>
                  </a:ext>
                </a:extLst>
              </a:tr>
              <a:tr h="36473">
                <a:tc>
                  <a:txBody>
                    <a:bodyPr/>
                    <a:lstStyle/>
                    <a:p>
                      <a:pPr algn="just">
                        <a:lnSpc>
                          <a:spcPts val="100"/>
                        </a:lnSpc>
                      </a:pPr>
                      <a:r>
                        <a:rPr lang="en-US" sz="900" kern="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00"/>
                        </a:lnSpc>
                      </a:pPr>
                      <a:r>
                        <a:rPr lang="en-US" sz="900" kern="100" dirty="0">
                          <a:effectLst/>
                        </a:rPr>
                        <a:t> </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545499295"/>
                  </a:ext>
                </a:extLst>
              </a:tr>
              <a:tr h="177257">
                <a:tc>
                  <a:txBody>
                    <a:bodyPr/>
                    <a:lstStyle/>
                    <a:p>
                      <a:pPr algn="just">
                        <a:lnSpc>
                          <a:spcPts val="1400"/>
                        </a:lnSpc>
                      </a:pPr>
                      <a:r>
                        <a:rPr lang="ja-JP" altLang="en-US" sz="900" kern="0" dirty="0">
                          <a:effectLst/>
                        </a:rPr>
                        <a:t>　　　 </a:t>
                      </a:r>
                      <a:r>
                        <a:rPr lang="ja-JP" sz="900" kern="0" dirty="0">
                          <a:effectLst/>
                        </a:rPr>
                        <a:t>給</a:t>
                      </a:r>
                      <a:r>
                        <a:rPr lang="ja-JP" altLang="en-US" sz="900" kern="0" dirty="0">
                          <a:effectLst/>
                        </a:rPr>
                        <a:t>　　</a:t>
                      </a:r>
                      <a:r>
                        <a:rPr lang="ja-JP" sz="900" kern="0" dirty="0">
                          <a:effectLst/>
                        </a:rPr>
                        <a:t>与</a:t>
                      </a:r>
                      <a:r>
                        <a:rPr lang="ja-JP" altLang="en-US" sz="900" kern="0" dirty="0">
                          <a:effectLst/>
                        </a:rPr>
                        <a:t>　　</a:t>
                      </a:r>
                      <a:r>
                        <a:rPr lang="ja-JP" sz="900" kern="0" dirty="0">
                          <a:effectLst/>
                        </a:rPr>
                        <a:t>手</a:t>
                      </a:r>
                      <a:r>
                        <a:rPr lang="ja-JP" altLang="en-US" sz="900" kern="0" dirty="0">
                          <a:effectLst/>
                        </a:rPr>
                        <a:t>　　</a:t>
                      </a:r>
                      <a:r>
                        <a:rPr lang="ja-JP" sz="900" kern="0" dirty="0">
                          <a:effectLst/>
                        </a:rPr>
                        <a:t>当</a:t>
                      </a:r>
                      <a:r>
                        <a:rPr lang="en-US" sz="900" kern="0" dirty="0">
                          <a:effectLst/>
                        </a:rPr>
                        <a:t> </a:t>
                      </a:r>
                      <a:r>
                        <a:rPr lang="ja-JP" altLang="en-US" sz="900" kern="0" dirty="0">
                          <a:effectLst/>
                        </a:rPr>
                        <a:t>　　</a:t>
                      </a:r>
                      <a:r>
                        <a:rPr lang="en-US" sz="900" kern="0" dirty="0">
                          <a:effectLst/>
                        </a:rPr>
                        <a:t> </a:t>
                      </a:r>
                      <a:r>
                        <a:rPr lang="ja-JP" altLang="en-US" sz="900" kern="0" dirty="0">
                          <a:effectLst/>
                        </a:rPr>
                        <a:t> </a:t>
                      </a:r>
                      <a:r>
                        <a:rPr lang="ja-JP" sz="900" kern="0" dirty="0">
                          <a:effectLst/>
                        </a:rPr>
                        <a:t>　 （千円）</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133,920</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126,246</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124,375</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129,322</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tc>
                  <a:txBody>
                    <a:bodyPr/>
                    <a:lstStyle/>
                    <a:p>
                      <a:pPr algn="ctr">
                        <a:lnSpc>
                          <a:spcPts val="1400"/>
                        </a:lnSpc>
                      </a:pPr>
                      <a:r>
                        <a:rPr lang="en-US" sz="900" kern="100" dirty="0">
                          <a:effectLst/>
                        </a:rPr>
                        <a:t> 135,219</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019770604"/>
                  </a:ext>
                </a:extLst>
              </a:tr>
            </a:tbl>
          </a:graphicData>
        </a:graphic>
      </p:graphicFrame>
      <p:sp>
        <p:nvSpPr>
          <p:cNvPr id="5" name="コンテンツ プレースホルダ 2">
            <a:extLst>
              <a:ext uri="{FF2B5EF4-FFF2-40B4-BE49-F238E27FC236}">
                <a16:creationId xmlns:a16="http://schemas.microsoft.com/office/drawing/2014/main" id="{40C560AD-0EB6-48AF-A8E4-088F739136C2}"/>
              </a:ext>
            </a:extLst>
          </p:cNvPr>
          <p:cNvSpPr txBox="1">
            <a:spLocks/>
          </p:cNvSpPr>
          <p:nvPr/>
        </p:nvSpPr>
        <p:spPr>
          <a:xfrm>
            <a:off x="1424175" y="5523291"/>
            <a:ext cx="7452000" cy="1008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22238" indent="-122238">
              <a:buNone/>
            </a:pPr>
            <a:r>
              <a:rPr lang="ja-JP" altLang="en-US" sz="1100" dirty="0">
                <a:latin typeface="HG丸ｺﾞｼｯｸM-PRO" panose="020F0600000000000000" pitchFamily="50" charset="-128"/>
                <a:ea typeface="HG丸ｺﾞｼｯｸM-PRO" panose="020F0600000000000000" pitchFamily="50" charset="-128"/>
              </a:rPr>
              <a:t>・専門知識や経験のある者を嘱託職員として採用することにより、パフォーマンスを確保しつつ人件費の抑制を図るとともに、府施策と密接に関連する業務に府派遣職員を配置し、成果を上げた。</a:t>
            </a:r>
            <a:endParaRPr lang="en-US" altLang="ja-JP" sz="1100" dirty="0">
              <a:latin typeface="HG丸ｺﾞｼｯｸM-PRO" panose="020F0600000000000000" pitchFamily="50" charset="-128"/>
              <a:ea typeface="HG丸ｺﾞｼｯｸM-PRO" panose="020F0600000000000000" pitchFamily="50" charset="-128"/>
            </a:endParaRPr>
          </a:p>
          <a:p>
            <a:pPr marL="122238" indent="-122238">
              <a:buNone/>
            </a:pPr>
            <a:r>
              <a:rPr lang="ja-JP" altLang="en-US" sz="1100" dirty="0">
                <a:latin typeface="HG丸ｺﾞｼｯｸM-PRO" panose="020F0600000000000000" pitchFamily="50" charset="-128"/>
                <a:ea typeface="HG丸ｺﾞｼｯｸM-PRO" panose="020F0600000000000000" pitchFamily="50" charset="-128"/>
              </a:rPr>
              <a:t>・今期計画においても、プロパー職員、府派遣職員、嘱託職員などを効率的に配置することにより、人件費を抑制しつつ事業実績を上げていく必要がある。</a:t>
            </a: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3B48C26A-C614-4804-A029-E52D2271FBEF}"/>
              </a:ext>
            </a:extLst>
          </p:cNvPr>
          <p:cNvSpPr/>
          <p:nvPr/>
        </p:nvSpPr>
        <p:spPr>
          <a:xfrm>
            <a:off x="1035848" y="1240082"/>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　　① 運営体制の効率化・強化</a:t>
            </a:r>
            <a:endParaRPr lang="ja-JP" altLang="en-US" sz="1200" b="1" dirty="0">
              <a:highlight>
                <a:srgbClr val="00FFFF"/>
              </a:highligh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6207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728182" y="488037"/>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773185" y="955172"/>
            <a:ext cx="8244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 name="角丸四角形 2">
            <a:extLst>
              <a:ext uri="{FF2B5EF4-FFF2-40B4-BE49-F238E27FC236}">
                <a16:creationId xmlns:a16="http://schemas.microsoft.com/office/drawing/2014/main" id="{4DDA21BB-9957-4A4D-BB76-3453CB3983C8}"/>
              </a:ext>
            </a:extLst>
          </p:cNvPr>
          <p:cNvSpPr>
            <a:spLocks noGrp="1"/>
          </p:cNvSpPr>
          <p:nvPr>
            <p:ph idx="1"/>
          </p:nvPr>
        </p:nvSpPr>
        <p:spPr>
          <a:xfrm>
            <a:off x="1344532" y="2118652"/>
            <a:ext cx="7611286" cy="779608"/>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rtlCol="0" anchor="t" anchorCtr="0">
            <a:noAutofit/>
          </a:body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農地中間管理機構や地球温暖化防止活動推進センターとしての業務は準行政的役割を担っていることから、絶えず大阪府との役割分担の点検と協力体制の検証・充実に努め、効率的・効果的な事業実施に留意する。</a:t>
            </a:r>
          </a:p>
          <a:p>
            <a:pPr marL="309562" indent="-126999">
              <a:buNone/>
            </a:pP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角丸四角形 2">
            <a:extLst>
              <a:ext uri="{FF2B5EF4-FFF2-40B4-BE49-F238E27FC236}">
                <a16:creationId xmlns:a16="http://schemas.microsoft.com/office/drawing/2014/main" id="{E1F5A25F-9D56-4933-9663-5FB30413E27F}"/>
              </a:ext>
            </a:extLst>
          </p:cNvPr>
          <p:cNvSpPr txBox="1">
            <a:spLocks/>
          </p:cNvSpPr>
          <p:nvPr/>
        </p:nvSpPr>
        <p:spPr>
          <a:xfrm>
            <a:off x="1344532" y="3248784"/>
            <a:ext cx="7611286" cy="2988528"/>
          </a:xfrm>
          <a:prstGeom prst="roundRect">
            <a:avLst>
              <a:gd name="adj" fmla="val 4111"/>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＜実　績＞</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・農地中間管理機構については、重点地区を定め集落座談会への参加や事業説明会の開催など府の農地利用促進チームと連携し、事業に取り組み成果を上げた。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・また、府民の森指定管理については、施設の老朽化や災害時の対応などリスク管理について府と定期的に協議し、対策を講じたことで来園者の安全が確保された。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・地球温暖化防止活動推進センターについては、府と連携して事業所に対する</a:t>
            </a:r>
            <a:r>
              <a:rPr lang="en-US" altLang="ja-JP" sz="1100" dirty="0">
                <a:solidFill>
                  <a:schemeClr val="tx1"/>
                </a:solidFill>
                <a:latin typeface="HG丸ｺﾞｼｯｸM-PRO" panose="020F0600000000000000" pitchFamily="50" charset="-128"/>
                <a:ea typeface="HG丸ｺﾞｼｯｸM-PRO" panose="020F0600000000000000" pitchFamily="50" charset="-128"/>
              </a:rPr>
              <a:t>CO2</a:t>
            </a:r>
            <a:r>
              <a:rPr lang="ja-JP" altLang="en-US" sz="1100" dirty="0">
                <a:solidFill>
                  <a:schemeClr val="tx1"/>
                </a:solidFill>
                <a:latin typeface="HG丸ｺﾞｼｯｸM-PRO" panose="020F0600000000000000" pitchFamily="50" charset="-128"/>
                <a:ea typeface="HG丸ｺﾞｼｯｸM-PRO" panose="020F0600000000000000" pitchFamily="50" charset="-128"/>
              </a:rPr>
              <a:t>削減ポテンシャル診断推進事業や転入・転居者の省エネ行動の調査・分析、イベント等での普及啓発等を行い、地球温暖化防止の推進に取り組んだ。</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二等辺三角形 11">
            <a:extLst>
              <a:ext uri="{FF2B5EF4-FFF2-40B4-BE49-F238E27FC236}">
                <a16:creationId xmlns:a16="http://schemas.microsoft.com/office/drawing/2014/main" id="{3A541C0E-30A3-4D99-9A1A-F0ED200A0B2A}"/>
              </a:ext>
            </a:extLst>
          </p:cNvPr>
          <p:cNvSpPr/>
          <p:nvPr/>
        </p:nvSpPr>
        <p:spPr>
          <a:xfrm rot="10800000">
            <a:off x="4232920" y="3037923"/>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5" name="正方形/長方形 14">
            <a:extLst>
              <a:ext uri="{FF2B5EF4-FFF2-40B4-BE49-F238E27FC236}">
                <a16:creationId xmlns:a16="http://schemas.microsoft.com/office/drawing/2014/main" id="{8288A5E3-86E2-4E39-A317-32E5260BFE18}"/>
              </a:ext>
            </a:extLst>
          </p:cNvPr>
          <p:cNvSpPr/>
          <p:nvPr/>
        </p:nvSpPr>
        <p:spPr>
          <a:xfrm>
            <a:off x="1035848" y="1423693"/>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）運営体制の効率化・強化と府との役割分担</a:t>
            </a:r>
            <a:endParaRPr lang="ja-JP" altLang="en-US" sz="1200" b="1" dirty="0">
              <a:highlight>
                <a:srgbClr val="00FFFF"/>
              </a:highlight>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5</a:t>
            </a:fld>
            <a:endParaRPr kumimoji="1" lang="ja-JP" altLang="en-US" sz="1600" dirty="0"/>
          </a:p>
        </p:txBody>
      </p:sp>
      <p:sp>
        <p:nvSpPr>
          <p:cNvPr id="5" name="コンテンツ プレースホルダ 2">
            <a:extLst>
              <a:ext uri="{FF2B5EF4-FFF2-40B4-BE49-F238E27FC236}">
                <a16:creationId xmlns:a16="http://schemas.microsoft.com/office/drawing/2014/main" id="{40C560AD-0EB6-48AF-A8E4-088F739136C2}"/>
              </a:ext>
            </a:extLst>
          </p:cNvPr>
          <p:cNvSpPr txBox="1">
            <a:spLocks/>
          </p:cNvSpPr>
          <p:nvPr/>
        </p:nvSpPr>
        <p:spPr>
          <a:xfrm>
            <a:off x="1418632" y="4965296"/>
            <a:ext cx="7452000" cy="1055992"/>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30175" indent="-130175">
              <a:buNone/>
            </a:pPr>
            <a:r>
              <a:rPr lang="ja-JP" altLang="en-US" sz="1100" dirty="0">
                <a:latin typeface="HG丸ｺﾞｼｯｸM-PRO" panose="020F0600000000000000" pitchFamily="50" charset="-128"/>
                <a:ea typeface="HG丸ｺﾞｼｯｸM-PRO" panose="020F0600000000000000" pitchFamily="50" charset="-128"/>
              </a:rPr>
              <a:t>・府との役割分担に基づき連携して事業を実施することにより、円滑に事業進捗が図られ各分野において成果が上がった。</a:t>
            </a:r>
            <a:endParaRPr lang="en-US" altLang="ja-JP" sz="1100" strike="dblStrike" dirty="0">
              <a:latin typeface="HG丸ｺﾞｼｯｸM-PRO" panose="020F0600000000000000" pitchFamily="50" charset="-128"/>
              <a:ea typeface="HG丸ｺﾞｼｯｸM-PRO" panose="020F0600000000000000" pitchFamily="50" charset="-128"/>
            </a:endParaRPr>
          </a:p>
          <a:p>
            <a:pPr marL="139700" indent="-139700">
              <a:buNone/>
            </a:pPr>
            <a:r>
              <a:rPr lang="ja-JP" altLang="en-US" sz="1100" dirty="0">
                <a:latin typeface="HG丸ｺﾞｼｯｸM-PRO" panose="020F0600000000000000" pitchFamily="50" charset="-128"/>
                <a:ea typeface="HG丸ｺﾞｼｯｸM-PRO" panose="020F0600000000000000" pitchFamily="50" charset="-128"/>
              </a:rPr>
              <a:t>・各チームにおいて、大阪府との協議や連携を密に行い、協力体制の充実強化を図った結果、各事業が円滑に進められた。今期計画においても、府との連携と協力体制の充実に努め、効果的な事業実施を目指す。</a:t>
            </a:r>
            <a:endParaRPr lang="en-US" altLang="ja-JP" sz="1100" dirty="0">
              <a:latin typeface="HG丸ｺﾞｼｯｸM-PRO" panose="020F0600000000000000" pitchFamily="50" charset="-128"/>
              <a:ea typeface="HG丸ｺﾞｼｯｸM-PRO" panose="020F0600000000000000" pitchFamily="50" charset="-128"/>
            </a:endParaRPr>
          </a:p>
          <a:p>
            <a:pPr marL="139700" indent="-139700">
              <a:buNone/>
            </a:pP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D66081B2-18ED-42E4-9A44-B86E09254980}"/>
              </a:ext>
            </a:extLst>
          </p:cNvPr>
          <p:cNvSpPr/>
          <p:nvPr/>
        </p:nvSpPr>
        <p:spPr>
          <a:xfrm>
            <a:off x="1035847" y="1781637"/>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　　② 府との役割分担</a:t>
            </a:r>
            <a:endParaRPr lang="ja-JP" altLang="en-US" sz="1200" b="1" dirty="0">
              <a:highlight>
                <a:srgbClr val="00FFFF"/>
              </a:highlight>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D963CBE7-8FC5-4418-A1B4-6FF3B2923BAF}"/>
              </a:ext>
            </a:extLst>
          </p:cNvPr>
          <p:cNvSpPr/>
          <p:nvPr/>
        </p:nvSpPr>
        <p:spPr>
          <a:xfrm>
            <a:off x="773185" y="1025656"/>
            <a:ext cx="3754760" cy="338554"/>
          </a:xfrm>
          <a:prstGeom prst="rect">
            <a:avLst/>
          </a:prstGeom>
        </p:spPr>
        <p:txBody>
          <a:bodyPr wrap="square">
            <a:spAutoFit/>
          </a:bodyPr>
          <a:lstStyle/>
          <a:p>
            <a:r>
              <a:rPr lang="ja-JP" altLang="en-US" sz="1600" dirty="0">
                <a:solidFill>
                  <a:srgbClr val="FF0000"/>
                </a:solidFill>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１．経営改善</a:t>
            </a:r>
          </a:p>
        </p:txBody>
      </p:sp>
    </p:spTree>
    <p:extLst>
      <p:ext uri="{BB962C8B-B14F-4D97-AF65-F5344CB8AC3E}">
        <p14:creationId xmlns:p14="http://schemas.microsoft.com/office/powerpoint/2010/main" val="2039266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6</a:t>
            </a:fld>
            <a:endParaRPr kumimoji="1" lang="ja-JP" altLang="en-US" sz="1600" dirty="0"/>
          </a:p>
        </p:txBody>
      </p:sp>
      <p:sp>
        <p:nvSpPr>
          <p:cNvPr id="15" name="タイトル 5">
            <a:extLst>
              <a:ext uri="{FF2B5EF4-FFF2-40B4-BE49-F238E27FC236}">
                <a16:creationId xmlns:a16="http://schemas.microsoft.com/office/drawing/2014/main" id="{11EA32C9-A711-4D42-895C-162D846D86F0}"/>
              </a:ext>
            </a:extLst>
          </p:cNvPr>
          <p:cNvSpPr txBox="1">
            <a:spLocks/>
          </p:cNvSpPr>
          <p:nvPr/>
        </p:nvSpPr>
        <p:spPr>
          <a:xfrm>
            <a:off x="661507" y="88165"/>
            <a:ext cx="4826520" cy="495434"/>
          </a:xfrm>
          <a:prstGeom prst="rect">
            <a:avLst/>
          </a:prstGeom>
        </p:spPr>
        <p:txBody>
          <a:bodyPr vert="horz" lIns="91440" tIns="45720" rIns="91440" bIns="45720" rtlCol="0" anchor="ctr">
            <a:noAutofit/>
          </a:bodyPr>
          <a:lstStyle>
            <a:lvl1pPr algn="ctr" defTabSz="914395"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21" name="正方形/長方形 20">
            <a:extLst>
              <a:ext uri="{FF2B5EF4-FFF2-40B4-BE49-F238E27FC236}">
                <a16:creationId xmlns:a16="http://schemas.microsoft.com/office/drawing/2014/main" id="{76F34402-5DCA-4B24-9C8A-316FF892B178}"/>
              </a:ext>
            </a:extLst>
          </p:cNvPr>
          <p:cNvSpPr/>
          <p:nvPr/>
        </p:nvSpPr>
        <p:spPr>
          <a:xfrm>
            <a:off x="706510" y="573507"/>
            <a:ext cx="8388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角丸四角形 2">
            <a:extLst>
              <a:ext uri="{FF2B5EF4-FFF2-40B4-BE49-F238E27FC236}">
                <a16:creationId xmlns:a16="http://schemas.microsoft.com/office/drawing/2014/main" id="{7857FABB-3DD9-44C9-A068-55A3CABCC65F}"/>
              </a:ext>
            </a:extLst>
          </p:cNvPr>
          <p:cNvSpPr txBox="1">
            <a:spLocks/>
          </p:cNvSpPr>
          <p:nvPr/>
        </p:nvSpPr>
        <p:spPr>
          <a:xfrm>
            <a:off x="1277854" y="1224226"/>
            <a:ext cx="7812000" cy="723531"/>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公社の収支状況の改善のため、収益性の高い企画提案型公募事業など新規事業や市町村事業の受託について、さらなる獲得努力が必要である。</a:t>
            </a:r>
          </a:p>
        </p:txBody>
      </p:sp>
      <p:sp>
        <p:nvSpPr>
          <p:cNvPr id="23" name="正方形/長方形 22">
            <a:extLst>
              <a:ext uri="{FF2B5EF4-FFF2-40B4-BE49-F238E27FC236}">
                <a16:creationId xmlns:a16="http://schemas.microsoft.com/office/drawing/2014/main" id="{3A0F634F-03BA-4409-ADB8-C032922A3CD3}"/>
              </a:ext>
            </a:extLst>
          </p:cNvPr>
          <p:cNvSpPr/>
          <p:nvPr/>
        </p:nvSpPr>
        <p:spPr>
          <a:xfrm>
            <a:off x="969173" y="930199"/>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2</a:t>
            </a:r>
            <a:r>
              <a:rPr lang="ja-JP" altLang="en-US" sz="1200" b="1" dirty="0">
                <a:latin typeface="HG丸ｺﾞｼｯｸM-PRO" panose="020F0600000000000000" pitchFamily="50" charset="-128"/>
                <a:ea typeface="HG丸ｺﾞｼｯｸM-PRO" panose="020F0600000000000000" pitchFamily="50" charset="-128"/>
              </a:rPr>
              <a:t>）新規事業の獲得</a:t>
            </a:r>
          </a:p>
        </p:txBody>
      </p:sp>
      <p:sp>
        <p:nvSpPr>
          <p:cNvPr id="24" name="二等辺三角形 23">
            <a:extLst>
              <a:ext uri="{FF2B5EF4-FFF2-40B4-BE49-F238E27FC236}">
                <a16:creationId xmlns:a16="http://schemas.microsoft.com/office/drawing/2014/main" id="{90F78F92-2B00-425C-B74E-FAC04DF91743}"/>
              </a:ext>
            </a:extLst>
          </p:cNvPr>
          <p:cNvSpPr/>
          <p:nvPr/>
        </p:nvSpPr>
        <p:spPr>
          <a:xfrm rot="10800000">
            <a:off x="4166245" y="2012365"/>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5" name="角丸四角形 2">
            <a:extLst>
              <a:ext uri="{FF2B5EF4-FFF2-40B4-BE49-F238E27FC236}">
                <a16:creationId xmlns:a16="http://schemas.microsoft.com/office/drawing/2014/main" id="{6CC1FC1C-7D18-4E8E-A61F-923FA98C2470}"/>
              </a:ext>
            </a:extLst>
          </p:cNvPr>
          <p:cNvSpPr txBox="1">
            <a:spLocks/>
          </p:cNvSpPr>
          <p:nvPr/>
        </p:nvSpPr>
        <p:spPr>
          <a:xfrm>
            <a:off x="1277854" y="2190624"/>
            <a:ext cx="7812002" cy="4500000"/>
          </a:xfrm>
          <a:prstGeom prst="roundRect">
            <a:avLst>
              <a:gd name="adj" fmla="val 4111"/>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＜実　績＞</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・農業経営者総合サポート事業の実施</a:t>
            </a:r>
            <a:endParaRPr lang="ja-JP" altLang="en-US" sz="1100" b="1"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大阪農業の成長産業化を進めるため、大阪府の要請により平成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a:t>
            </a:r>
            <a:r>
              <a:rPr lang="en-US" altLang="ja-JP" sz="1100" dirty="0">
                <a:solidFill>
                  <a:schemeClr val="tx1"/>
                </a:solidFill>
                <a:latin typeface="HG丸ｺﾞｼｯｸM-PRO" panose="020F0600000000000000" pitchFamily="50" charset="-128"/>
                <a:ea typeface="HG丸ｺﾞｼｯｸM-PRO" panose="020F0600000000000000" pitchFamily="50" charset="-128"/>
              </a:rPr>
              <a:t>7</a:t>
            </a:r>
            <a:r>
              <a:rPr lang="ja-JP" altLang="en-US" sz="1100" dirty="0">
                <a:solidFill>
                  <a:schemeClr val="tx1"/>
                </a:solidFill>
                <a:latin typeface="HG丸ｺﾞｼｯｸM-PRO" panose="020F0600000000000000" pitchFamily="50" charset="-128"/>
                <a:ea typeface="HG丸ｺﾞｼｯｸM-PRO" panose="020F0600000000000000" pitchFamily="50" charset="-128"/>
              </a:rPr>
              <a:t>月に</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農業生産の中軸を担う農業者の育成と確保を目的とした「農業経営相談所」</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を開設し、農業経営の改善や法人化等に関する相談及び</a:t>
            </a:r>
            <a:r>
              <a:rPr lang="ja-JP" altLang="en-US" sz="1100" dirty="0">
                <a:solidFill>
                  <a:prstClr val="black"/>
                </a:solidFill>
                <a:latin typeface="HG丸ｺﾞｼｯｸM-PRO" panose="020F0600000000000000" pitchFamily="50" charset="-128"/>
                <a:ea typeface="HG丸ｺﾞｼｯｸM-PRO" panose="020F0600000000000000" pitchFamily="50" charset="-128"/>
              </a:rPr>
              <a:t>専門家の派遣等を行う農業経営者総合サポート事業を開始した。</a:t>
            </a:r>
          </a:p>
          <a:p>
            <a:pPr marL="309562" indent="-126999">
              <a:spcBef>
                <a:spcPts val="3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・森林整備・木材利用促進支援事業の実施</a:t>
            </a: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国において平成</a:t>
            </a:r>
            <a:r>
              <a:rPr lang="en-US" altLang="ja-JP" sz="1100" dirty="0">
                <a:solidFill>
                  <a:prstClr val="black"/>
                </a:solidFill>
                <a:latin typeface="HG丸ｺﾞｼｯｸM-PRO" panose="020F0600000000000000" pitchFamily="50" charset="-128"/>
                <a:ea typeface="HG丸ｺﾞｼｯｸM-PRO" panose="020F0600000000000000" pitchFamily="50" charset="-128"/>
              </a:rPr>
              <a:t>31</a:t>
            </a:r>
            <a:r>
              <a:rPr lang="ja-JP" altLang="en-US" sz="1100" dirty="0">
                <a:solidFill>
                  <a:prstClr val="black"/>
                </a:solidFill>
                <a:latin typeface="HG丸ｺﾞｼｯｸM-PRO" panose="020F0600000000000000" pitchFamily="50" charset="-128"/>
                <a:ea typeface="HG丸ｺﾞｼｯｸM-PRO" panose="020F0600000000000000" pitchFamily="50" charset="-128"/>
              </a:rPr>
              <a:t>年度から「森林経営管理法」に基づく森林経営管理制度や、</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都道府県及び市町村への森林環境譲与税の譲与が開始されたことを受け、大阪</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府からの受託事業として、「森林整備・木材利用促進支援センター」を設置し、</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市町村が森林環境譲与税を活用した森林整備や木材利用の取り組みを円滑かつ確実に実施できるよう、技術的支援や助言を行う森林整備・木材利用促進支援事業を開始した。</a:t>
            </a:r>
          </a:p>
          <a:p>
            <a:pPr marL="309562" indent="-126999">
              <a:spcBef>
                <a:spcPts val="300"/>
              </a:spcBef>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・環境分野における事業獲得</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schemeClr val="tx1"/>
                </a:solidFill>
                <a:latin typeface="HG丸ｺﾞｼｯｸM-PRO" panose="020F0600000000000000" pitchFamily="50" charset="-128"/>
                <a:ea typeface="HG丸ｺﾞｼｯｸM-PRO" panose="020F0600000000000000" pitchFamily="50" charset="-128"/>
              </a:rPr>
              <a:t>地方公共団体からの委託事業や中小企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業を対象とした</a:t>
            </a:r>
            <a:r>
              <a:rPr lang="en-US" altLang="ja-JP" sz="1100" dirty="0">
                <a:solidFill>
                  <a:schemeClr val="tx1"/>
                </a:solidFill>
                <a:latin typeface="HG丸ｺﾞｼｯｸM-PRO" panose="020F0600000000000000" pitchFamily="50" charset="-128"/>
                <a:ea typeface="HG丸ｺﾞｼｯｸM-PRO" panose="020F0600000000000000" pitchFamily="50" charset="-128"/>
              </a:rPr>
              <a:t>CO2</a:t>
            </a:r>
            <a:r>
              <a:rPr lang="ja-JP" altLang="en-US" sz="1100" dirty="0">
                <a:solidFill>
                  <a:schemeClr val="tx1"/>
                </a:solidFill>
                <a:latin typeface="HG丸ｺﾞｼｯｸM-PRO" panose="020F0600000000000000" pitchFamily="50" charset="-128"/>
                <a:ea typeface="HG丸ｺﾞｼｯｸM-PRO" panose="020F0600000000000000" pitchFamily="50" charset="-128"/>
              </a:rPr>
              <a:t>削減事業の獲得、</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環境省委託事業のコンサルティング企</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業との共同実施等により、新型コロナ</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ウィルス感染症の影響を受けた令和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p>
          <a:p>
            <a:pPr marL="309562" indent="-126999">
              <a:spcBef>
                <a:spcPts val="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年度を除くと収益が増加した。</a:t>
            </a:r>
            <a:endParaRPr lang="en-US" altLang="ja-JP" sz="1100" strike="dblStrike" dirty="0">
              <a:solidFill>
                <a:schemeClr val="tx1"/>
              </a:solidFill>
              <a:highlight>
                <a:srgbClr val="00FFFF"/>
              </a:highlight>
              <a:latin typeface="HG丸ｺﾞｼｯｸM-PRO" panose="020F0600000000000000" pitchFamily="50" charset="-128"/>
              <a:ea typeface="HG丸ｺﾞｼｯｸM-PRO" panose="020F0600000000000000" pitchFamily="50" charset="-128"/>
            </a:endParaRPr>
          </a:p>
          <a:p>
            <a:pPr marL="309562" indent="-126999">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26" name="コンテンツ プレースホルダ 2">
            <a:extLst>
              <a:ext uri="{FF2B5EF4-FFF2-40B4-BE49-F238E27FC236}">
                <a16:creationId xmlns:a16="http://schemas.microsoft.com/office/drawing/2014/main" id="{C68DD811-892C-4626-AA9F-1D8D665406A8}"/>
              </a:ext>
            </a:extLst>
          </p:cNvPr>
          <p:cNvSpPr txBox="1">
            <a:spLocks/>
          </p:cNvSpPr>
          <p:nvPr/>
        </p:nvSpPr>
        <p:spPr>
          <a:xfrm>
            <a:off x="1369826" y="5671615"/>
            <a:ext cx="7662029" cy="90000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90500" indent="-19050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・これらの事業の実施により、公社の収支改善に寄与した。</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190500" indent="-190500">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・農政分野においては農業者の育成</a:t>
            </a:r>
            <a:r>
              <a:rPr lang="ja-JP" altLang="en-US" sz="1100" dirty="0">
                <a:latin typeface="HG丸ｺﾞｼｯｸM-PRO" panose="020F0600000000000000" pitchFamily="50" charset="-128"/>
                <a:ea typeface="HG丸ｺﾞｼｯｸM-PRO" panose="020F0600000000000000" pitchFamily="50" charset="-128"/>
              </a:rPr>
              <a:t>確保に加え、農地中間管理事業の周知や農地の貸借の増加につながった。また自然環境保全分野及び環境分野における事業の充実強化を図ることができた。</a:t>
            </a:r>
            <a:endParaRPr lang="en-US" altLang="ja-JP" sz="1100" dirty="0">
              <a:latin typeface="HG丸ｺﾞｼｯｸM-PRO" panose="020F0600000000000000" pitchFamily="50" charset="-128"/>
              <a:ea typeface="HG丸ｺﾞｼｯｸM-PRO" panose="020F0600000000000000" pitchFamily="50" charset="-128"/>
            </a:endParaRPr>
          </a:p>
          <a:p>
            <a:pPr marL="0" indent="0">
              <a:buNone/>
            </a:pPr>
            <a:endPar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27" name="正方形/長方形 26">
            <a:extLst>
              <a:ext uri="{FF2B5EF4-FFF2-40B4-BE49-F238E27FC236}">
                <a16:creationId xmlns:a16="http://schemas.microsoft.com/office/drawing/2014/main" id="{BFD8F1F5-DC45-4130-B4B3-DAD4F0BE76D4}"/>
              </a:ext>
            </a:extLst>
          </p:cNvPr>
          <p:cNvSpPr/>
          <p:nvPr/>
        </p:nvSpPr>
        <p:spPr>
          <a:xfrm>
            <a:off x="706510" y="615416"/>
            <a:ext cx="3754760" cy="338554"/>
          </a:xfrm>
          <a:prstGeom prst="rect">
            <a:avLst/>
          </a:prstGeom>
        </p:spPr>
        <p:txBody>
          <a:bodyPr wrap="square">
            <a:spAutoFit/>
          </a:bodyPr>
          <a:lstStyle/>
          <a:p>
            <a:r>
              <a:rPr lang="ja-JP" altLang="en-US" sz="1600" dirty="0">
                <a:solidFill>
                  <a:srgbClr val="FF0000"/>
                </a:solidFill>
                <a:latin typeface="HG丸ｺﾞｼｯｸM-PRO" panose="020F0600000000000000" pitchFamily="50" charset="-128"/>
                <a:ea typeface="HG丸ｺﾞｼｯｸM-PRO" panose="020F0600000000000000" pitchFamily="50" charset="-128"/>
              </a:rPr>
              <a:t> </a:t>
            </a:r>
            <a:r>
              <a:rPr lang="ja-JP" altLang="en-US" sz="1600" dirty="0">
                <a:latin typeface="HG丸ｺﾞｼｯｸM-PRO" panose="020F0600000000000000" pitchFamily="50" charset="-128"/>
                <a:ea typeface="HG丸ｺﾞｼｯｸM-PRO" panose="020F0600000000000000" pitchFamily="50" charset="-128"/>
              </a:rPr>
              <a:t>１．経営改善</a:t>
            </a:r>
          </a:p>
        </p:txBody>
      </p:sp>
      <p:graphicFrame>
        <p:nvGraphicFramePr>
          <p:cNvPr id="4" name="表 3">
            <a:extLst>
              <a:ext uri="{FF2B5EF4-FFF2-40B4-BE49-F238E27FC236}">
                <a16:creationId xmlns:a16="http://schemas.microsoft.com/office/drawing/2014/main" id="{553F24E9-B22A-40D6-9AE2-C72469EF6C7A}"/>
              </a:ext>
            </a:extLst>
          </p:cNvPr>
          <p:cNvGraphicFramePr>
            <a:graphicFrameLocks noGrp="1"/>
          </p:cNvGraphicFramePr>
          <p:nvPr>
            <p:extLst>
              <p:ext uri="{D42A27DB-BD31-4B8C-83A1-F6EECF244321}">
                <p14:modId xmlns:p14="http://schemas.microsoft.com/office/powerpoint/2010/main" val="1095986227"/>
              </p:ext>
            </p:extLst>
          </p:nvPr>
        </p:nvGraphicFramePr>
        <p:xfrm>
          <a:off x="6620850" y="2653876"/>
          <a:ext cx="2411008" cy="342900"/>
        </p:xfrm>
        <a:graphic>
          <a:graphicData uri="http://schemas.openxmlformats.org/drawingml/2006/table">
            <a:tbl>
              <a:tblPr firstRow="1" firstCol="1" bandRow="1">
                <a:tableStyleId>{5C22544A-7EE6-4342-B048-85BDC9FD1C3A}</a:tableStyleId>
              </a:tblPr>
              <a:tblGrid>
                <a:gridCol w="723741">
                  <a:extLst>
                    <a:ext uri="{9D8B030D-6E8A-4147-A177-3AD203B41FA5}">
                      <a16:colId xmlns:a16="http://schemas.microsoft.com/office/drawing/2014/main" val="2742090285"/>
                    </a:ext>
                  </a:extLst>
                </a:gridCol>
                <a:gridCol w="526357">
                  <a:extLst>
                    <a:ext uri="{9D8B030D-6E8A-4147-A177-3AD203B41FA5}">
                      <a16:colId xmlns:a16="http://schemas.microsoft.com/office/drawing/2014/main" val="2093179528"/>
                    </a:ext>
                  </a:extLst>
                </a:gridCol>
                <a:gridCol w="526357">
                  <a:extLst>
                    <a:ext uri="{9D8B030D-6E8A-4147-A177-3AD203B41FA5}">
                      <a16:colId xmlns:a16="http://schemas.microsoft.com/office/drawing/2014/main" val="763007622"/>
                    </a:ext>
                  </a:extLst>
                </a:gridCol>
                <a:gridCol w="634553">
                  <a:extLst>
                    <a:ext uri="{9D8B030D-6E8A-4147-A177-3AD203B41FA5}">
                      <a16:colId xmlns:a16="http://schemas.microsoft.com/office/drawing/2014/main" val="1636135029"/>
                    </a:ext>
                  </a:extLst>
                </a:gridCol>
              </a:tblGrid>
              <a:tr h="171450">
                <a:tc>
                  <a:txBody>
                    <a:bodyPr/>
                    <a:lstStyle/>
                    <a:p>
                      <a:pPr algn="just">
                        <a:lnSpc>
                          <a:spcPts val="1200"/>
                        </a:lnSpc>
                      </a:pP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ctr"/>
                </a:tc>
                <a:tc>
                  <a:txBody>
                    <a:bodyPr/>
                    <a:lstStyle/>
                    <a:p>
                      <a:pPr algn="ctr">
                        <a:lnSpc>
                          <a:spcPts val="1200"/>
                        </a:lnSpc>
                      </a:pPr>
                      <a:r>
                        <a:rPr lang="en-US" sz="1050" kern="0" dirty="0">
                          <a:effectLst/>
                        </a:rPr>
                        <a:t>H30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ctr"/>
                </a:tc>
                <a:tc>
                  <a:txBody>
                    <a:bodyPr/>
                    <a:lstStyle/>
                    <a:p>
                      <a:pPr algn="ctr">
                        <a:lnSpc>
                          <a:spcPts val="1200"/>
                        </a:lnSpc>
                      </a:pPr>
                      <a:r>
                        <a:rPr lang="en-US" sz="1050" kern="0" dirty="0">
                          <a:effectLst/>
                        </a:rPr>
                        <a:t>R1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ctr"/>
                </a:tc>
                <a:tc>
                  <a:txBody>
                    <a:bodyPr/>
                    <a:lstStyle/>
                    <a:p>
                      <a:pPr algn="ctr">
                        <a:lnSpc>
                          <a:spcPts val="1200"/>
                        </a:lnSpc>
                        <a:spcAft>
                          <a:spcPts val="0"/>
                        </a:spcAft>
                      </a:pPr>
                      <a:r>
                        <a:rPr lang="en-US" sz="1050" kern="0" dirty="0">
                          <a:solidFill>
                            <a:schemeClr val="bg1"/>
                          </a:solidFill>
                          <a:effectLst/>
                        </a:rPr>
                        <a:t>R2</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543499928"/>
                  </a:ext>
                </a:extLst>
              </a:tr>
              <a:tr h="171450">
                <a:tc>
                  <a:txBody>
                    <a:bodyPr/>
                    <a:lstStyle/>
                    <a:p>
                      <a:pPr algn="l">
                        <a:lnSpc>
                          <a:spcPts val="1200"/>
                        </a:lnSpc>
                      </a:pPr>
                      <a:r>
                        <a:rPr lang="ja-JP" altLang="en-US" sz="1000" b="0" kern="0" dirty="0">
                          <a:effectLst/>
                        </a:rPr>
                        <a:t>補助金</a:t>
                      </a:r>
                      <a:r>
                        <a:rPr lang="ja-JP" sz="1000" b="0" kern="0" dirty="0">
                          <a:effectLst/>
                        </a:rPr>
                        <a:t>収入</a:t>
                      </a:r>
                      <a:endParaRPr lang="ja-JP" sz="100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36195" marR="36195" marT="0" marB="0" anchor="b"/>
                </a:tc>
                <a:tc>
                  <a:txBody>
                    <a:bodyPr/>
                    <a:lstStyle/>
                    <a:p>
                      <a:pPr algn="r">
                        <a:lnSpc>
                          <a:spcPts val="1200"/>
                        </a:lnSpc>
                      </a:pPr>
                      <a:r>
                        <a:rPr lang="en-US" sz="1050" kern="0" dirty="0">
                          <a:effectLst/>
                          <a:latin typeface="+mn-lt"/>
                        </a:rPr>
                        <a:t>14,000</a:t>
                      </a:r>
                      <a:endParaRPr lang="ja-JP" sz="1050" kern="100" dirty="0">
                        <a:effectLst/>
                        <a:latin typeface="+mn-lt"/>
                        <a:ea typeface="游明朝" panose="02020400000000000000" pitchFamily="18" charset="-128"/>
                        <a:cs typeface="Times New Roman" panose="02020603050405020304" pitchFamily="18" charset="0"/>
                      </a:endParaRPr>
                    </a:p>
                  </a:txBody>
                  <a:tcPr marL="36195" marR="36195" marT="0" marB="0" anchor="b"/>
                </a:tc>
                <a:tc>
                  <a:txBody>
                    <a:bodyPr/>
                    <a:lstStyle/>
                    <a:p>
                      <a:pPr algn="r">
                        <a:lnSpc>
                          <a:spcPts val="1200"/>
                        </a:lnSpc>
                      </a:pPr>
                      <a:r>
                        <a:rPr lang="en-US" sz="1050" kern="0" dirty="0">
                          <a:effectLst/>
                          <a:latin typeface="+mn-lt"/>
                        </a:rPr>
                        <a:t>15,036</a:t>
                      </a:r>
                      <a:endParaRPr lang="ja-JP" sz="1050" kern="100" dirty="0">
                        <a:effectLst/>
                        <a:latin typeface="+mn-lt"/>
                        <a:ea typeface="游明朝" panose="02020400000000000000" pitchFamily="18" charset="-128"/>
                        <a:cs typeface="Times New Roman" panose="02020603050405020304" pitchFamily="18" charset="0"/>
                      </a:endParaRPr>
                    </a:p>
                  </a:txBody>
                  <a:tcPr marL="36195" marR="36195" marT="0" marB="0" anchor="b"/>
                </a:tc>
                <a:tc>
                  <a:txBody>
                    <a:bodyPr/>
                    <a:lstStyle/>
                    <a:p>
                      <a:pPr algn="r">
                        <a:lnSpc>
                          <a:spcPts val="1200"/>
                        </a:lnSpc>
                      </a:pPr>
                      <a:r>
                        <a:rPr lang="en-US" sz="1050" kern="0" dirty="0">
                          <a:solidFill>
                            <a:schemeClr val="tx1"/>
                          </a:solidFill>
                          <a:effectLst/>
                          <a:latin typeface="+mn-lt"/>
                        </a:rPr>
                        <a:t>13,533</a:t>
                      </a:r>
                      <a:endParaRPr lang="ja-JP" sz="1050" kern="100" dirty="0">
                        <a:solidFill>
                          <a:schemeClr val="tx1"/>
                        </a:solidFill>
                        <a:effectLst/>
                        <a:latin typeface="+mn-lt"/>
                        <a:ea typeface="游明朝" panose="02020400000000000000" pitchFamily="18" charset="-128"/>
                        <a:cs typeface="Times New Roman" panose="02020603050405020304" pitchFamily="18" charset="0"/>
                      </a:endParaRPr>
                    </a:p>
                  </a:txBody>
                  <a:tcPr marL="36195" marR="36195" marT="0" marB="0" anchor="b"/>
                </a:tc>
                <a:extLst>
                  <a:ext uri="{0D108BD9-81ED-4DB2-BD59-A6C34878D82A}">
                    <a16:rowId xmlns:a16="http://schemas.microsoft.com/office/drawing/2014/main" val="968940600"/>
                  </a:ext>
                </a:extLst>
              </a:tr>
            </a:tbl>
          </a:graphicData>
        </a:graphic>
      </p:graphicFrame>
      <p:graphicFrame>
        <p:nvGraphicFramePr>
          <p:cNvPr id="5" name="表 4">
            <a:extLst>
              <a:ext uri="{FF2B5EF4-FFF2-40B4-BE49-F238E27FC236}">
                <a16:creationId xmlns:a16="http://schemas.microsoft.com/office/drawing/2014/main" id="{46339A2E-C1EA-49D0-A591-D195B7FAD50C}"/>
              </a:ext>
            </a:extLst>
          </p:cNvPr>
          <p:cNvGraphicFramePr>
            <a:graphicFrameLocks noGrp="1"/>
          </p:cNvGraphicFramePr>
          <p:nvPr>
            <p:extLst>
              <p:ext uri="{D42A27DB-BD31-4B8C-83A1-F6EECF244321}">
                <p14:modId xmlns:p14="http://schemas.microsoft.com/office/powerpoint/2010/main" val="1184638357"/>
              </p:ext>
            </p:extLst>
          </p:nvPr>
        </p:nvGraphicFramePr>
        <p:xfrm>
          <a:off x="6825208" y="3500810"/>
          <a:ext cx="2206647" cy="333375"/>
        </p:xfrm>
        <a:graphic>
          <a:graphicData uri="http://schemas.openxmlformats.org/drawingml/2006/table">
            <a:tbl>
              <a:tblPr firstRow="1" firstCol="1" bandRow="1">
                <a:tableStyleId>{5C22544A-7EE6-4342-B048-85BDC9FD1C3A}</a:tableStyleId>
              </a:tblPr>
              <a:tblGrid>
                <a:gridCol w="864096">
                  <a:extLst>
                    <a:ext uri="{9D8B030D-6E8A-4147-A177-3AD203B41FA5}">
                      <a16:colId xmlns:a16="http://schemas.microsoft.com/office/drawing/2014/main" val="1302329147"/>
                    </a:ext>
                  </a:extLst>
                </a:gridCol>
                <a:gridCol w="648072">
                  <a:extLst>
                    <a:ext uri="{9D8B030D-6E8A-4147-A177-3AD203B41FA5}">
                      <a16:colId xmlns:a16="http://schemas.microsoft.com/office/drawing/2014/main" val="1008078185"/>
                    </a:ext>
                  </a:extLst>
                </a:gridCol>
                <a:gridCol w="694479">
                  <a:extLst>
                    <a:ext uri="{9D8B030D-6E8A-4147-A177-3AD203B41FA5}">
                      <a16:colId xmlns:a16="http://schemas.microsoft.com/office/drawing/2014/main" val="1775567408"/>
                    </a:ext>
                  </a:extLst>
                </a:gridCol>
              </a:tblGrid>
              <a:tr h="161925">
                <a:tc>
                  <a:txBody>
                    <a:bodyPr/>
                    <a:lstStyle/>
                    <a:p>
                      <a:pPr algn="l">
                        <a:lnSpc>
                          <a:spcPts val="1200"/>
                        </a:lnSpc>
                      </a:pP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tc>
                <a:tc>
                  <a:txBody>
                    <a:bodyPr/>
                    <a:lstStyle/>
                    <a:p>
                      <a:pPr algn="ctr">
                        <a:lnSpc>
                          <a:spcPts val="1200"/>
                        </a:lnSpc>
                        <a:spcAft>
                          <a:spcPts val="0"/>
                        </a:spcAft>
                      </a:pPr>
                      <a:r>
                        <a:rPr lang="en-US" sz="1050" kern="0" dirty="0">
                          <a:effectLst/>
                        </a:rPr>
                        <a:t>R1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200"/>
                        </a:lnSpc>
                        <a:spcAft>
                          <a:spcPts val="0"/>
                        </a:spcAft>
                      </a:pPr>
                      <a:r>
                        <a:rPr lang="en-US" sz="1050" kern="0" baseline="0" dirty="0">
                          <a:solidFill>
                            <a:schemeClr val="bg1"/>
                          </a:solidFill>
                          <a:effectLst/>
                        </a:rPr>
                        <a:t>R2</a:t>
                      </a:r>
                      <a:endParaRPr lang="ja-JP" sz="900" kern="100" baseline="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103305163"/>
                  </a:ext>
                </a:extLst>
              </a:tr>
              <a:tr h="171450">
                <a:tc>
                  <a:txBody>
                    <a:bodyPr/>
                    <a:lstStyle/>
                    <a:p>
                      <a:pPr algn="l">
                        <a:lnSpc>
                          <a:spcPts val="1200"/>
                        </a:lnSpc>
                      </a:pPr>
                      <a:r>
                        <a:rPr lang="ja-JP" altLang="en-US" sz="1050" b="0" kern="0" dirty="0">
                          <a:effectLst/>
                        </a:rPr>
                        <a:t>委託料</a:t>
                      </a:r>
                      <a:r>
                        <a:rPr lang="ja-JP" sz="1050" b="0" kern="0" dirty="0">
                          <a:effectLst/>
                        </a:rPr>
                        <a:t>収入</a:t>
                      </a:r>
                      <a:endParaRPr lang="ja-JP" sz="1050" b="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b"/>
                </a:tc>
                <a:tc>
                  <a:txBody>
                    <a:bodyPr/>
                    <a:lstStyle/>
                    <a:p>
                      <a:pPr algn="r">
                        <a:lnSpc>
                          <a:spcPts val="1200"/>
                        </a:lnSpc>
                      </a:pPr>
                      <a:r>
                        <a:rPr lang="en-US" sz="1050" kern="0" dirty="0">
                          <a:effectLst/>
                        </a:rPr>
                        <a:t>33,253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b"/>
                </a:tc>
                <a:tc>
                  <a:txBody>
                    <a:bodyPr/>
                    <a:lstStyle/>
                    <a:p>
                      <a:pPr algn="r">
                        <a:lnSpc>
                          <a:spcPts val="1200"/>
                        </a:lnSpc>
                      </a:pPr>
                      <a:r>
                        <a:rPr lang="en-US" sz="1050" kern="0" dirty="0">
                          <a:solidFill>
                            <a:schemeClr val="tx1"/>
                          </a:solidFill>
                          <a:effectLst/>
                        </a:rPr>
                        <a:t>34,650</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b"/>
                </a:tc>
                <a:extLst>
                  <a:ext uri="{0D108BD9-81ED-4DB2-BD59-A6C34878D82A}">
                    <a16:rowId xmlns:a16="http://schemas.microsoft.com/office/drawing/2014/main" val="1998882134"/>
                  </a:ext>
                </a:extLst>
              </a:tr>
            </a:tbl>
          </a:graphicData>
        </a:graphic>
      </p:graphicFrame>
      <p:graphicFrame>
        <p:nvGraphicFramePr>
          <p:cNvPr id="3" name="表 2">
            <a:extLst>
              <a:ext uri="{FF2B5EF4-FFF2-40B4-BE49-F238E27FC236}">
                <a16:creationId xmlns:a16="http://schemas.microsoft.com/office/drawing/2014/main" id="{A08D831D-6BA2-46F5-A37A-3803465844E4}"/>
              </a:ext>
            </a:extLst>
          </p:cNvPr>
          <p:cNvGraphicFramePr>
            <a:graphicFrameLocks noGrp="1"/>
          </p:cNvGraphicFramePr>
          <p:nvPr>
            <p:extLst>
              <p:ext uri="{D42A27DB-BD31-4B8C-83A1-F6EECF244321}">
                <p14:modId xmlns:p14="http://schemas.microsoft.com/office/powerpoint/2010/main" val="2357101481"/>
              </p:ext>
            </p:extLst>
          </p:nvPr>
        </p:nvGraphicFramePr>
        <p:xfrm>
          <a:off x="4226912" y="4452650"/>
          <a:ext cx="4787875" cy="1060981"/>
        </p:xfrm>
        <a:graphic>
          <a:graphicData uri="http://schemas.openxmlformats.org/drawingml/2006/table">
            <a:tbl>
              <a:tblPr firstRow="1" firstCol="1" bandRow="1">
                <a:tableStyleId>{5C22544A-7EE6-4342-B048-85BDC9FD1C3A}</a:tableStyleId>
              </a:tblPr>
              <a:tblGrid>
                <a:gridCol w="1063564">
                  <a:extLst>
                    <a:ext uri="{9D8B030D-6E8A-4147-A177-3AD203B41FA5}">
                      <a16:colId xmlns:a16="http://schemas.microsoft.com/office/drawing/2014/main" val="930858512"/>
                    </a:ext>
                  </a:extLst>
                </a:gridCol>
                <a:gridCol w="510131">
                  <a:extLst>
                    <a:ext uri="{9D8B030D-6E8A-4147-A177-3AD203B41FA5}">
                      <a16:colId xmlns:a16="http://schemas.microsoft.com/office/drawing/2014/main" val="589073834"/>
                    </a:ext>
                  </a:extLst>
                </a:gridCol>
                <a:gridCol w="642836">
                  <a:extLst>
                    <a:ext uri="{9D8B030D-6E8A-4147-A177-3AD203B41FA5}">
                      <a16:colId xmlns:a16="http://schemas.microsoft.com/office/drawing/2014/main" val="3277808863"/>
                    </a:ext>
                  </a:extLst>
                </a:gridCol>
                <a:gridCol w="642836">
                  <a:extLst>
                    <a:ext uri="{9D8B030D-6E8A-4147-A177-3AD203B41FA5}">
                      <a16:colId xmlns:a16="http://schemas.microsoft.com/office/drawing/2014/main" val="1092869222"/>
                    </a:ext>
                  </a:extLst>
                </a:gridCol>
                <a:gridCol w="642836">
                  <a:extLst>
                    <a:ext uri="{9D8B030D-6E8A-4147-A177-3AD203B41FA5}">
                      <a16:colId xmlns:a16="http://schemas.microsoft.com/office/drawing/2014/main" val="92859445"/>
                    </a:ext>
                  </a:extLst>
                </a:gridCol>
                <a:gridCol w="642836">
                  <a:extLst>
                    <a:ext uri="{9D8B030D-6E8A-4147-A177-3AD203B41FA5}">
                      <a16:colId xmlns:a16="http://schemas.microsoft.com/office/drawing/2014/main" val="2128090763"/>
                    </a:ext>
                  </a:extLst>
                </a:gridCol>
                <a:gridCol w="642836">
                  <a:extLst>
                    <a:ext uri="{9D8B030D-6E8A-4147-A177-3AD203B41FA5}">
                      <a16:colId xmlns:a16="http://schemas.microsoft.com/office/drawing/2014/main" val="622152864"/>
                    </a:ext>
                  </a:extLst>
                </a:gridCol>
              </a:tblGrid>
              <a:tr h="176869">
                <a:tc gridSpan="2">
                  <a:txBody>
                    <a:bodyPr/>
                    <a:lstStyle/>
                    <a:p>
                      <a:pPr>
                        <a:lnSpc>
                          <a:spcPts val="1100"/>
                        </a:lnSpc>
                      </a:pPr>
                      <a:r>
                        <a:rPr lang="ja-JP" altLang="en-US" sz="1000" kern="100" dirty="0">
                          <a:effectLst/>
                          <a:latin typeface="ＭＳ ゴシック" panose="020B0609070205080204" pitchFamily="49" charset="-128"/>
                          <a:ea typeface="ＭＳ ゴシック" panose="020B0609070205080204" pitchFamily="49" charset="-128"/>
                        </a:rPr>
                        <a:t>環境分野新規事業</a:t>
                      </a:r>
                      <a:endParaRPr lang="ja-JP" sz="1000" kern="100" dirty="0">
                        <a:effectLst/>
                        <a:latin typeface="ＭＳ ゴシック" panose="020B0609070205080204" pitchFamily="49" charset="-128"/>
                        <a:ea typeface="ＭＳ ゴシック" panose="020B0609070205080204" pitchFamily="49" charset="-128"/>
                      </a:endParaRPr>
                    </a:p>
                  </a:txBody>
                  <a:tcPr marL="62865" marR="62865" marT="0" marB="0" anchor="ctr"/>
                </a:tc>
                <a:tc hMerge="1">
                  <a:txBody>
                    <a:bodyPr/>
                    <a:lstStyle/>
                    <a:p>
                      <a:endParaRPr kumimoji="1" lang="ja-JP" altLang="en-US"/>
                    </a:p>
                  </a:txBody>
                  <a:tcPr/>
                </a:tc>
                <a:tc>
                  <a:txBody>
                    <a:bodyPr/>
                    <a:lstStyle/>
                    <a:p>
                      <a:pPr algn="ctr">
                        <a:lnSpc>
                          <a:spcPts val="1100"/>
                        </a:lnSpc>
                      </a:pPr>
                      <a:r>
                        <a:rPr lang="en-US" sz="1000" kern="0" dirty="0">
                          <a:effectLst/>
                        </a:rPr>
                        <a:t>H28</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en-US" sz="1000" kern="0" dirty="0">
                          <a:effectLst/>
                        </a:rPr>
                        <a:t>H29</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en-US" sz="1000" kern="0" dirty="0">
                          <a:effectLst/>
                        </a:rPr>
                        <a:t>H30</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spcAft>
                          <a:spcPts val="0"/>
                        </a:spcAft>
                      </a:pPr>
                      <a:r>
                        <a:rPr lang="en-US" sz="1000" kern="0" dirty="0">
                          <a:effectLst/>
                        </a:rPr>
                        <a:t>R1</a:t>
                      </a:r>
                      <a:endParaRPr 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spcAft>
                          <a:spcPts val="0"/>
                        </a:spcAft>
                      </a:pPr>
                      <a:r>
                        <a:rPr lang="en-US" sz="1000" kern="0" dirty="0">
                          <a:solidFill>
                            <a:schemeClr val="bg1"/>
                          </a:solidFill>
                          <a:effectLst/>
                        </a:rPr>
                        <a:t>R2</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245133671"/>
                  </a:ext>
                </a:extLst>
              </a:tr>
              <a:tr h="147352">
                <a:tc rowSpan="2">
                  <a:txBody>
                    <a:bodyPr/>
                    <a:lstStyle/>
                    <a:p>
                      <a:pPr algn="ctr">
                        <a:lnSpc>
                          <a:spcPts val="1100"/>
                        </a:lnSpc>
                      </a:pPr>
                      <a:r>
                        <a:rPr lang="ja-JP" sz="1050" kern="0" dirty="0">
                          <a:effectLst/>
                          <a:latin typeface="ＭＳ ゴシック" panose="020B0609070205080204" pitchFamily="49" charset="-128"/>
                          <a:ea typeface="ＭＳ ゴシック" panose="020B0609070205080204" pitchFamily="49" charset="-128"/>
                        </a:rPr>
                        <a:t>実施事業会計</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sz="900" kern="0" dirty="0">
                          <a:solidFill>
                            <a:schemeClr val="bg1"/>
                          </a:solidFill>
                          <a:effectLst/>
                        </a:rPr>
                        <a:t>千円</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r">
                        <a:lnSpc>
                          <a:spcPts val="1100"/>
                        </a:lnSpc>
                      </a:pPr>
                      <a:r>
                        <a:rPr lang="en-US" sz="1050" kern="0" dirty="0">
                          <a:effectLst/>
                        </a:rPr>
                        <a:t>14,520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18,880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21,344</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24,2</a:t>
                      </a:r>
                      <a:r>
                        <a:rPr lang="en-US" altLang="ja-JP" sz="1050" kern="0" dirty="0">
                          <a:effectLst/>
                        </a:rPr>
                        <a:t>9</a:t>
                      </a:r>
                      <a:r>
                        <a:rPr lang="en-US" sz="1050" kern="0" dirty="0">
                          <a:effectLst/>
                        </a:rPr>
                        <a:t>2</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solidFill>
                            <a:schemeClr val="tx1"/>
                          </a:solidFill>
                          <a:effectLst/>
                        </a:rPr>
                        <a:t>12,539</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816438771"/>
                  </a:ext>
                </a:extLst>
              </a:tr>
              <a:tr h="147352">
                <a:tc vMerge="1">
                  <a:txBody>
                    <a:bodyPr/>
                    <a:lstStyle/>
                    <a:p>
                      <a:endParaRPr kumimoji="1" lang="ja-JP" altLang="en-US"/>
                    </a:p>
                  </a:txBody>
                  <a:tcPr/>
                </a:tc>
                <a:tc>
                  <a:txBody>
                    <a:bodyPr/>
                    <a:lstStyle/>
                    <a:p>
                      <a:pPr algn="ctr">
                        <a:lnSpc>
                          <a:spcPts val="1100"/>
                        </a:lnSpc>
                      </a:pPr>
                      <a:r>
                        <a:rPr lang="ja-JP" sz="900" kern="0" dirty="0">
                          <a:solidFill>
                            <a:schemeClr val="bg1"/>
                          </a:solidFill>
                          <a:effectLst/>
                        </a:rPr>
                        <a:t>件数</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altLang="en-US" sz="1050" kern="0" dirty="0">
                          <a:effectLst/>
                        </a:rPr>
                        <a:t>　</a:t>
                      </a:r>
                      <a:r>
                        <a:rPr lang="en-US" sz="1050" kern="0" dirty="0">
                          <a:effectLst/>
                        </a:rPr>
                        <a:t>9</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9</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14</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solidFill>
                            <a:schemeClr val="tx1"/>
                          </a:solidFill>
                          <a:effectLst/>
                        </a:rPr>
                        <a:t>　</a:t>
                      </a:r>
                      <a:r>
                        <a:rPr lang="en-US" sz="1050" kern="0" dirty="0">
                          <a:solidFill>
                            <a:schemeClr val="tx1"/>
                          </a:solidFill>
                          <a:effectLst/>
                        </a:rPr>
                        <a:t>5</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972270912"/>
                  </a:ext>
                </a:extLst>
              </a:tr>
              <a:tr h="147352">
                <a:tc rowSpan="2">
                  <a:txBody>
                    <a:bodyPr/>
                    <a:lstStyle/>
                    <a:p>
                      <a:pPr algn="ctr">
                        <a:lnSpc>
                          <a:spcPts val="1100"/>
                        </a:lnSpc>
                      </a:pPr>
                      <a:r>
                        <a:rPr lang="ja-JP" sz="1050" kern="0" dirty="0">
                          <a:effectLst/>
                          <a:latin typeface="ＭＳ ゴシック" panose="020B0609070205080204" pitchFamily="49" charset="-128"/>
                          <a:ea typeface="ＭＳ ゴシック" panose="020B0609070205080204" pitchFamily="49" charset="-128"/>
                        </a:rPr>
                        <a:t>その他会計</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sz="900" kern="0" dirty="0">
                          <a:solidFill>
                            <a:schemeClr val="bg1"/>
                          </a:solidFill>
                          <a:effectLst/>
                        </a:rPr>
                        <a:t>千円</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r">
                        <a:lnSpc>
                          <a:spcPts val="1100"/>
                        </a:lnSpc>
                      </a:pPr>
                      <a:r>
                        <a:rPr lang="en-US" sz="1050" kern="0" dirty="0">
                          <a:effectLst/>
                        </a:rPr>
                        <a:t>13,527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22,143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18,006</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a:effectLst/>
                        </a:rPr>
                        <a:t>20,203</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solidFill>
                            <a:schemeClr val="tx1"/>
                          </a:solidFill>
                          <a:effectLst/>
                        </a:rPr>
                        <a:t>5,000</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261800485"/>
                  </a:ext>
                </a:extLst>
              </a:tr>
              <a:tr h="147352">
                <a:tc vMerge="1">
                  <a:txBody>
                    <a:bodyPr/>
                    <a:lstStyle/>
                    <a:p>
                      <a:endParaRPr kumimoji="1" lang="ja-JP" altLang="en-US"/>
                    </a:p>
                  </a:txBody>
                  <a:tcPr/>
                </a:tc>
                <a:tc>
                  <a:txBody>
                    <a:bodyPr/>
                    <a:lstStyle/>
                    <a:p>
                      <a:pPr algn="ctr">
                        <a:lnSpc>
                          <a:spcPts val="1100"/>
                        </a:lnSpc>
                      </a:pPr>
                      <a:r>
                        <a:rPr lang="ja-JP" sz="900" kern="0" dirty="0">
                          <a:solidFill>
                            <a:schemeClr val="bg1"/>
                          </a:solidFill>
                          <a:effectLst/>
                        </a:rPr>
                        <a:t>件数</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altLang="en-US" sz="1050" kern="0" dirty="0">
                          <a:effectLst/>
                        </a:rPr>
                        <a:t>　</a:t>
                      </a:r>
                      <a:r>
                        <a:rPr lang="en-US" sz="1050" kern="0" dirty="0">
                          <a:effectLst/>
                        </a:rPr>
                        <a:t>2</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solidFill>
                            <a:schemeClr val="tx1"/>
                          </a:solidFill>
                          <a:effectLst/>
                        </a:rPr>
                        <a:t>　</a:t>
                      </a:r>
                      <a:r>
                        <a:rPr lang="en-US" sz="1050" kern="0" dirty="0">
                          <a:solidFill>
                            <a:schemeClr val="tx1"/>
                          </a:solidFill>
                          <a:effectLst/>
                        </a:rPr>
                        <a:t>1</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478472022"/>
                  </a:ext>
                </a:extLst>
              </a:tr>
              <a:tr h="147352">
                <a:tc rowSpan="2">
                  <a:txBody>
                    <a:bodyPr/>
                    <a:lstStyle/>
                    <a:p>
                      <a:pPr algn="ctr">
                        <a:lnSpc>
                          <a:spcPts val="1100"/>
                        </a:lnSpc>
                      </a:pPr>
                      <a:r>
                        <a:rPr lang="ja-JP" sz="1050" kern="0" dirty="0">
                          <a:effectLst/>
                          <a:latin typeface="ＭＳ ゴシック" panose="020B0609070205080204" pitchFamily="49" charset="-128"/>
                          <a:ea typeface="ＭＳ ゴシック" panose="020B0609070205080204" pitchFamily="49" charset="-128"/>
                        </a:rPr>
                        <a:t>合　　　計</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2865" marR="62865" marT="0" marB="0" anchor="ctr">
                    <a:solidFill>
                      <a:schemeClr val="accent1"/>
                    </a:solidFill>
                  </a:tcPr>
                </a:tc>
                <a:tc>
                  <a:txBody>
                    <a:bodyPr/>
                    <a:lstStyle/>
                    <a:p>
                      <a:pPr algn="ctr">
                        <a:lnSpc>
                          <a:spcPts val="1100"/>
                        </a:lnSpc>
                      </a:pPr>
                      <a:r>
                        <a:rPr lang="ja-JP" sz="900" kern="0" dirty="0">
                          <a:solidFill>
                            <a:schemeClr val="bg1"/>
                          </a:solidFill>
                          <a:effectLst/>
                        </a:rPr>
                        <a:t>千円</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algn="r">
                        <a:lnSpc>
                          <a:spcPts val="1100"/>
                        </a:lnSpc>
                      </a:pPr>
                      <a:r>
                        <a:rPr lang="en-US" sz="1050" kern="0">
                          <a:effectLst/>
                        </a:rPr>
                        <a:t>28,047</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41,023</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39,350</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effectLst/>
                        </a:rPr>
                        <a:t>44,495</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r">
                        <a:lnSpc>
                          <a:spcPts val="1100"/>
                        </a:lnSpc>
                      </a:pPr>
                      <a:r>
                        <a:rPr lang="en-US" sz="1050" kern="0" dirty="0">
                          <a:solidFill>
                            <a:schemeClr val="tx1"/>
                          </a:solidFill>
                          <a:effectLst/>
                        </a:rPr>
                        <a:t>17,539</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297457249"/>
                  </a:ext>
                </a:extLst>
              </a:tr>
              <a:tr h="147352">
                <a:tc vMerge="1">
                  <a:txBody>
                    <a:bodyPr/>
                    <a:lstStyle/>
                    <a:p>
                      <a:endParaRPr kumimoji="1" lang="ja-JP" altLang="en-US"/>
                    </a:p>
                  </a:txBody>
                  <a:tcPr/>
                </a:tc>
                <a:tc>
                  <a:txBody>
                    <a:bodyPr/>
                    <a:lstStyle/>
                    <a:p>
                      <a:pPr algn="ctr">
                        <a:lnSpc>
                          <a:spcPts val="1100"/>
                        </a:lnSpc>
                      </a:pPr>
                      <a:r>
                        <a:rPr lang="ja-JP" sz="900" kern="0" dirty="0">
                          <a:solidFill>
                            <a:schemeClr val="bg1"/>
                          </a:solidFill>
                          <a:effectLst/>
                        </a:rPr>
                        <a:t>件数</a:t>
                      </a:r>
                      <a:endParaRPr lang="ja-JP" sz="900" kern="100" dirty="0">
                        <a:solidFill>
                          <a:schemeClr val="bg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solidFill>
                      <a:schemeClr val="accent1"/>
                    </a:solidFill>
                  </a:tcPr>
                </a:tc>
                <a:tc>
                  <a:txBody>
                    <a:bodyPr/>
                    <a:lstStyle/>
                    <a:p>
                      <a:pPr marR="139700" algn="ctr">
                        <a:lnSpc>
                          <a:spcPts val="1100"/>
                        </a:lnSpc>
                      </a:pPr>
                      <a:r>
                        <a:rPr lang="ja-JP" altLang="en-US" sz="1050" kern="0" dirty="0">
                          <a:effectLst/>
                        </a:rPr>
                        <a:t>　　</a:t>
                      </a:r>
                      <a:r>
                        <a:rPr lang="en-US" sz="1050" kern="0" dirty="0">
                          <a:effectLst/>
                        </a:rPr>
                        <a:t>11</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18</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12</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effectLst/>
                        </a:rPr>
                        <a:t>　</a:t>
                      </a:r>
                      <a:r>
                        <a:rPr lang="en-US" sz="1050" kern="0" dirty="0">
                          <a:effectLst/>
                        </a:rPr>
                        <a:t>17</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tc>
                  <a:txBody>
                    <a:bodyPr/>
                    <a:lstStyle/>
                    <a:p>
                      <a:pPr algn="ctr">
                        <a:lnSpc>
                          <a:spcPts val="1100"/>
                        </a:lnSpc>
                      </a:pPr>
                      <a:r>
                        <a:rPr lang="ja-JP" altLang="en-US" sz="1050" kern="0" dirty="0">
                          <a:solidFill>
                            <a:schemeClr val="tx1"/>
                          </a:solidFill>
                          <a:effectLst/>
                        </a:rPr>
                        <a:t>　</a:t>
                      </a:r>
                      <a:r>
                        <a:rPr lang="en-US" sz="1050" kern="0" dirty="0">
                          <a:solidFill>
                            <a:schemeClr val="tx1"/>
                          </a:solidFill>
                          <a:effectLst/>
                        </a:rPr>
                        <a:t>6</a:t>
                      </a:r>
                      <a:endParaRPr lang="ja-JP" sz="105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2865" marR="62865" marT="0" marB="0" anchor="ctr"/>
                </a:tc>
                <a:extLst>
                  <a:ext uri="{0D108BD9-81ED-4DB2-BD59-A6C34878D82A}">
                    <a16:rowId xmlns:a16="http://schemas.microsoft.com/office/drawing/2014/main" val="1974117830"/>
                  </a:ext>
                </a:extLst>
              </a:tr>
            </a:tbl>
          </a:graphicData>
        </a:graphic>
      </p:graphicFrame>
      <p:sp>
        <p:nvSpPr>
          <p:cNvPr id="14" name="正方形/長方形 13">
            <a:extLst>
              <a:ext uri="{FF2B5EF4-FFF2-40B4-BE49-F238E27FC236}">
                <a16:creationId xmlns:a16="http://schemas.microsoft.com/office/drawing/2014/main" id="{492929CC-C14D-4364-9BD1-E6D08DB25E5C}"/>
              </a:ext>
            </a:extLst>
          </p:cNvPr>
          <p:cNvSpPr/>
          <p:nvPr/>
        </p:nvSpPr>
        <p:spPr>
          <a:xfrm>
            <a:off x="8553400" y="2484437"/>
            <a:ext cx="712273" cy="215444"/>
          </a:xfrm>
          <a:prstGeom prst="rect">
            <a:avLst/>
          </a:prstGeom>
        </p:spPr>
        <p:txBody>
          <a:bodyPr wrap="square">
            <a:spAutoFit/>
          </a:bodyPr>
          <a:lstStyle/>
          <a:p>
            <a:r>
              <a:rPr lang="ja-JP" altLang="en-US" sz="800" dirty="0">
                <a:ea typeface="HG丸ｺﾞｼｯｸM-PRO" panose="020F0600000000000000" pitchFamily="50" charset="-128"/>
              </a:rPr>
              <a:t>（千円）</a:t>
            </a:r>
          </a:p>
        </p:txBody>
      </p:sp>
      <p:sp>
        <p:nvSpPr>
          <p:cNvPr id="16" name="正方形/長方形 15">
            <a:extLst>
              <a:ext uri="{FF2B5EF4-FFF2-40B4-BE49-F238E27FC236}">
                <a16:creationId xmlns:a16="http://schemas.microsoft.com/office/drawing/2014/main" id="{CD2E85CA-324D-4B92-9EFD-23ED65E7E64C}"/>
              </a:ext>
            </a:extLst>
          </p:cNvPr>
          <p:cNvSpPr/>
          <p:nvPr/>
        </p:nvSpPr>
        <p:spPr>
          <a:xfrm>
            <a:off x="8553400" y="3327160"/>
            <a:ext cx="712273" cy="215444"/>
          </a:xfrm>
          <a:prstGeom prst="rect">
            <a:avLst/>
          </a:prstGeom>
        </p:spPr>
        <p:txBody>
          <a:bodyPr wrap="square">
            <a:spAutoFit/>
          </a:bodyPr>
          <a:lstStyle/>
          <a:p>
            <a:r>
              <a:rPr lang="ja-JP" altLang="en-US" sz="800" dirty="0">
                <a:ea typeface="HG丸ｺﾞｼｯｸM-PRO" panose="020F0600000000000000" pitchFamily="50" charset="-128"/>
              </a:rPr>
              <a:t>（千円）</a:t>
            </a:r>
          </a:p>
        </p:txBody>
      </p:sp>
    </p:spTree>
    <p:extLst>
      <p:ext uri="{BB962C8B-B14F-4D97-AF65-F5344CB8AC3E}">
        <p14:creationId xmlns:p14="http://schemas.microsoft.com/office/powerpoint/2010/main" val="1214546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7333AB3C-0C50-47E4-AE2D-80A3A830FA0A}"/>
              </a:ext>
            </a:extLst>
          </p:cNvPr>
          <p:cNvSpPr>
            <a:spLocks noGrp="1"/>
          </p:cNvSpPr>
          <p:nvPr>
            <p:ph type="title"/>
          </p:nvPr>
        </p:nvSpPr>
        <p:spPr>
          <a:xfrm>
            <a:off x="728182" y="383529"/>
            <a:ext cx="4826520" cy="495434"/>
          </a:xfrm>
        </p:spPr>
        <p:txBody>
          <a:bodyPr>
            <a:noAutofit/>
          </a:body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3" name="正方形/長方形 12">
            <a:extLst>
              <a:ext uri="{FF2B5EF4-FFF2-40B4-BE49-F238E27FC236}">
                <a16:creationId xmlns:a16="http://schemas.microsoft.com/office/drawing/2014/main" id="{F3773D91-737E-4300-A487-47FCF667B01F}"/>
              </a:ext>
            </a:extLst>
          </p:cNvPr>
          <p:cNvSpPr/>
          <p:nvPr/>
        </p:nvSpPr>
        <p:spPr>
          <a:xfrm>
            <a:off x="773185" y="833246"/>
            <a:ext cx="8352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7" name="スライド番号プレースホルダー 16">
            <a:extLst>
              <a:ext uri="{FF2B5EF4-FFF2-40B4-BE49-F238E27FC236}">
                <a16:creationId xmlns:a16="http://schemas.microsoft.com/office/drawing/2014/main" id="{7205BDFE-509B-4777-8F71-597E98FC6AD6}"/>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7</a:t>
            </a:fld>
            <a:endParaRPr kumimoji="1" lang="ja-JP" altLang="en-US" sz="1600" dirty="0"/>
          </a:p>
        </p:txBody>
      </p:sp>
      <p:sp>
        <p:nvSpPr>
          <p:cNvPr id="14" name="角丸四角形 2">
            <a:extLst>
              <a:ext uri="{FF2B5EF4-FFF2-40B4-BE49-F238E27FC236}">
                <a16:creationId xmlns:a16="http://schemas.microsoft.com/office/drawing/2014/main" id="{A5BE0C28-027E-4DC2-AA79-554E7CC03B55}"/>
              </a:ext>
            </a:extLst>
          </p:cNvPr>
          <p:cNvSpPr txBox="1">
            <a:spLocks/>
          </p:cNvSpPr>
          <p:nvPr/>
        </p:nvSpPr>
        <p:spPr>
          <a:xfrm>
            <a:off x="1296823" y="1572864"/>
            <a:ext cx="7668000" cy="1148933"/>
          </a:xfrm>
          <a:prstGeom prst="roundRect">
            <a:avLst>
              <a:gd name="adj" fmla="val 10683"/>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898" indent="-342898" algn="l" defTabSz="914395"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46" indent="-285748" algn="l" defTabSz="914395"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2993" indent="-228598" algn="l" defTabSz="914395"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191"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388"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585"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783"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8980"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177" indent="-228598" algn="l" defTabSz="914395"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公益目的支出計画終了後も公益目的事業を継続して実施するため、公社全体の収支を令和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年度において△</a:t>
            </a:r>
            <a:r>
              <a:rPr lang="en-US" altLang="ja-JP" sz="1100" dirty="0">
                <a:solidFill>
                  <a:schemeClr val="tx1"/>
                </a:solidFill>
                <a:latin typeface="HG丸ｺﾞｼｯｸM-PRO" panose="020F0600000000000000" pitchFamily="50" charset="-128"/>
                <a:ea typeface="HG丸ｺﾞｼｯｸM-PRO" panose="020F0600000000000000" pitchFamily="50" charset="-128"/>
              </a:rPr>
              <a:t>2,500</a:t>
            </a:r>
            <a:r>
              <a:rPr lang="ja-JP" altLang="en-US" sz="1100" dirty="0">
                <a:solidFill>
                  <a:schemeClr val="tx1"/>
                </a:solidFill>
                <a:latin typeface="HG丸ｺﾞｼｯｸM-PRO" panose="020F0600000000000000" pitchFamily="50" charset="-128"/>
                <a:ea typeface="HG丸ｺﾞｼｯｸM-PRO" panose="020F0600000000000000" pitchFamily="50" charset="-128"/>
              </a:rPr>
              <a:t>万円まで圧縮する。</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12738" indent="-312738">
              <a:buFont typeface="Arial" panose="020B0604020202020204" pitchFamily="34" charset="0"/>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・このため、公社全体の収支バランスを優先し、公益目的支出と自主事業等の均衡を考慮した収支改善をめざすこととし、農政分野における自主事業の積極的な確保及び各分野における新たな公益事業</a:t>
            </a:r>
            <a:r>
              <a:rPr lang="ja-JP" altLang="en-US" sz="1100" dirty="0">
                <a:solidFill>
                  <a:prstClr val="black"/>
                </a:solidFill>
                <a:latin typeface="HG丸ｺﾞｼｯｸM-PRO" panose="020F0600000000000000" pitchFamily="50" charset="-128"/>
                <a:ea typeface="HG丸ｺﾞｼｯｸM-PRO" panose="020F0600000000000000" pitchFamily="50" charset="-128"/>
              </a:rPr>
              <a:t>の実施について検討する。</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312738" indent="-312738">
              <a:buNone/>
            </a:pPr>
            <a:endParaRPr lang="ja-JP" altLang="en-US"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正方形/長方形 15">
            <a:extLst>
              <a:ext uri="{FF2B5EF4-FFF2-40B4-BE49-F238E27FC236}">
                <a16:creationId xmlns:a16="http://schemas.microsoft.com/office/drawing/2014/main" id="{EFC1B2C0-E269-4BA8-AF47-D146A4F20DC8}"/>
              </a:ext>
            </a:extLst>
          </p:cNvPr>
          <p:cNvSpPr/>
          <p:nvPr/>
        </p:nvSpPr>
        <p:spPr>
          <a:xfrm>
            <a:off x="988142" y="1247088"/>
            <a:ext cx="4783319"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3</a:t>
            </a:r>
            <a:r>
              <a:rPr lang="ja-JP" altLang="en-US" sz="1200" b="1" dirty="0">
                <a:latin typeface="HG丸ｺﾞｼｯｸM-PRO" panose="020F0600000000000000" pitchFamily="50" charset="-128"/>
                <a:ea typeface="HG丸ｺﾞｼｯｸM-PRO" panose="020F0600000000000000" pitchFamily="50" charset="-128"/>
              </a:rPr>
              <a:t>）公益目的事業と自主事業のバランスの考慮</a:t>
            </a:r>
          </a:p>
        </p:txBody>
      </p:sp>
      <p:sp>
        <p:nvSpPr>
          <p:cNvPr id="18" name="二等辺三角形 17">
            <a:extLst>
              <a:ext uri="{FF2B5EF4-FFF2-40B4-BE49-F238E27FC236}">
                <a16:creationId xmlns:a16="http://schemas.microsoft.com/office/drawing/2014/main" id="{B5A84EBC-2BE8-4824-AD27-3E44BFD1421E}"/>
              </a:ext>
            </a:extLst>
          </p:cNvPr>
          <p:cNvSpPr/>
          <p:nvPr/>
        </p:nvSpPr>
        <p:spPr>
          <a:xfrm rot="10800000">
            <a:off x="4127399" y="2808698"/>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 name="正方形/長方形 1">
            <a:extLst>
              <a:ext uri="{FF2B5EF4-FFF2-40B4-BE49-F238E27FC236}">
                <a16:creationId xmlns:a16="http://schemas.microsoft.com/office/drawing/2014/main" id="{1B6CCD1A-4541-4FE4-B389-6085CE57AFA1}"/>
              </a:ext>
            </a:extLst>
          </p:cNvPr>
          <p:cNvSpPr/>
          <p:nvPr/>
        </p:nvSpPr>
        <p:spPr>
          <a:xfrm>
            <a:off x="725479" y="903730"/>
            <a:ext cx="3754760"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 １．経営改善</a:t>
            </a:r>
          </a:p>
        </p:txBody>
      </p:sp>
      <p:sp>
        <p:nvSpPr>
          <p:cNvPr id="4" name="角丸四角形 2">
            <a:extLst>
              <a:ext uri="{FF2B5EF4-FFF2-40B4-BE49-F238E27FC236}">
                <a16:creationId xmlns:a16="http://schemas.microsoft.com/office/drawing/2014/main" id="{FB1D2907-EC68-4349-B77A-2ED838C93622}"/>
              </a:ext>
            </a:extLst>
          </p:cNvPr>
          <p:cNvSpPr txBox="1">
            <a:spLocks/>
          </p:cNvSpPr>
          <p:nvPr/>
        </p:nvSpPr>
        <p:spPr>
          <a:xfrm>
            <a:off x="1296824" y="3003600"/>
            <a:ext cx="7668000" cy="3161704"/>
          </a:xfrm>
          <a:prstGeom prst="roundRect">
            <a:avLst>
              <a:gd name="adj" fmla="val 4111"/>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288925" indent="-288925">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solidFill>
                  <a:prstClr val="black"/>
                </a:solidFill>
                <a:latin typeface="HG丸ｺﾞｼｯｸM-PRO" panose="020F0600000000000000" pitchFamily="50" charset="-128"/>
                <a:ea typeface="HG丸ｺﾞｼｯｸM-PRO" panose="020F0600000000000000" pitchFamily="50" charset="-128"/>
              </a:rPr>
              <a:t>・</a:t>
            </a:r>
            <a:r>
              <a:rPr lang="ja-JP" altLang="en-US" sz="1100" dirty="0">
                <a:solidFill>
                  <a:schemeClr val="tx1"/>
                </a:solidFill>
                <a:latin typeface="HG丸ｺﾞｼｯｸM-PRO" panose="020F0600000000000000" pitchFamily="50" charset="-128"/>
                <a:ea typeface="HG丸ｺﾞｼｯｸM-PRO" panose="020F0600000000000000" pitchFamily="50" charset="-128"/>
              </a:rPr>
              <a:t>新たな公益事業として、農政分野では平成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30</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年度から農業経営者総合サポート事業を、自然環境保全分野では、平成</a:t>
            </a:r>
            <a:r>
              <a:rPr lang="en-US" altLang="ja-JP" sz="1100" dirty="0">
                <a:solidFill>
                  <a:schemeClr val="tx1"/>
                </a:solidFill>
                <a:latin typeface="HG丸ｺﾞｼｯｸM-PRO" panose="020F0600000000000000" pitchFamily="50" charset="-128"/>
                <a:ea typeface="HG丸ｺﾞｼｯｸM-PRO" panose="020F0600000000000000" pitchFamily="50" charset="-128"/>
              </a:rPr>
              <a:t>31</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からナラ枯れ跡地の森づくり活動を、さらに、林政分野として森林整備・木材利用促進支援事業を開始するとともに、環境分野では国・府・市町等の補助事業や公募事業、民間からの受託事業を年度ごとに積極的に獲得した。</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288925" indent="-288925">
              <a:spcBef>
                <a:spcPts val="600"/>
              </a:spcBef>
              <a:buNone/>
            </a:pPr>
            <a:r>
              <a:rPr lang="ja-JP" altLang="en-US" sz="1100" dirty="0">
                <a:solidFill>
                  <a:schemeClr val="tx1"/>
                </a:solidFill>
                <a:latin typeface="HG丸ｺﾞｼｯｸM-PRO" panose="020F0600000000000000" pitchFamily="50" charset="-128"/>
                <a:ea typeface="HG丸ｺﾞｼｯｸM-PRO" panose="020F0600000000000000" pitchFamily="50" charset="-128"/>
              </a:rPr>
              <a:t>　・これら新規事業の効率的な執行により、令和</a:t>
            </a:r>
            <a:r>
              <a:rPr lang="en-US" altLang="ja-JP" sz="1100" dirty="0">
                <a:solidFill>
                  <a:schemeClr val="tx1"/>
                </a:solidFill>
                <a:latin typeface="HG丸ｺﾞｼｯｸM-PRO" panose="020F0600000000000000" pitchFamily="50" charset="-128"/>
                <a:ea typeface="HG丸ｺﾞｼｯｸM-PRO" panose="020F0600000000000000" pitchFamily="50" charset="-128"/>
              </a:rPr>
              <a:t>2</a:t>
            </a:r>
            <a:r>
              <a:rPr lang="ja-JP" altLang="en-US" sz="1100" dirty="0">
                <a:solidFill>
                  <a:schemeClr val="tx1"/>
                </a:solidFill>
                <a:latin typeface="HG丸ｺﾞｼｯｸM-PRO" panose="020F0600000000000000" pitchFamily="50" charset="-128"/>
                <a:ea typeface="HG丸ｺﾞｼｯｸM-PRO" panose="020F0600000000000000" pitchFamily="50" charset="-128"/>
              </a:rPr>
              <a:t>年度の公社全体の収支を△４３１万円（正味財産）と△</a:t>
            </a:r>
            <a:r>
              <a:rPr lang="en-US" altLang="ja-JP" sz="1100" dirty="0">
                <a:solidFill>
                  <a:schemeClr val="tx1"/>
                </a:solidFill>
                <a:latin typeface="HG丸ｺﾞｼｯｸM-PRO" panose="020F0600000000000000" pitchFamily="50" charset="-128"/>
                <a:ea typeface="HG丸ｺﾞｼｯｸM-PRO" panose="020F0600000000000000" pitchFamily="50" charset="-128"/>
              </a:rPr>
              <a:t>2,500</a:t>
            </a:r>
            <a:r>
              <a:rPr lang="ja-JP" altLang="en-US" sz="1100" dirty="0">
                <a:solidFill>
                  <a:schemeClr val="tx1"/>
                </a:solidFill>
                <a:latin typeface="HG丸ｺﾞｼｯｸM-PRO" panose="020F0600000000000000" pitchFamily="50" charset="-128"/>
                <a:ea typeface="HG丸ｺﾞｼｯｸM-PRO" panose="020F0600000000000000" pitchFamily="50" charset="-128"/>
              </a:rPr>
              <a:t>万円以内に圧縮できた。 　</a:t>
            </a:r>
            <a:endParaRPr lang="en-US" altLang="ja-JP" sz="1100" dirty="0">
              <a:solidFill>
                <a:schemeClr val="tx1"/>
              </a:solidFill>
              <a:latin typeface="HG丸ｺﾞｼｯｸM-PRO" panose="020F0600000000000000" pitchFamily="50" charset="-128"/>
              <a:ea typeface="HG丸ｺﾞｼｯｸM-PRO" panose="020F0600000000000000" pitchFamily="50" charset="-128"/>
            </a:endParaRPr>
          </a:p>
          <a:p>
            <a:pPr marL="309562" indent="-126999">
              <a:spcBef>
                <a:spcPts val="0"/>
              </a:spcBef>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5" name="コンテンツ プレースホルダ 2">
            <a:extLst>
              <a:ext uri="{FF2B5EF4-FFF2-40B4-BE49-F238E27FC236}">
                <a16:creationId xmlns:a16="http://schemas.microsoft.com/office/drawing/2014/main" id="{85D8CFDA-43B6-40B9-AAC1-F4900A400472}"/>
              </a:ext>
            </a:extLst>
          </p:cNvPr>
          <p:cNvSpPr txBox="1">
            <a:spLocks/>
          </p:cNvSpPr>
          <p:nvPr/>
        </p:nvSpPr>
        <p:spPr>
          <a:xfrm>
            <a:off x="1376467" y="4629538"/>
            <a:ext cx="7452000" cy="1295310"/>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74625" indent="-174625">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計画期間において、新規事業の開始及び公益目的事業の効率的な実施並びに人件費の縮減により、公社全体の収支は大きく改善している。また、農業経営者総合サポート事業や森林整備・木材利用促進支援事業などの新規事業を獲得することにより、事業範囲の拡大と公社の総合力が向上した。</a:t>
            </a:r>
            <a:endParaRPr lang="en-US" altLang="ja-JP" sz="1100" dirty="0">
              <a:latin typeface="HG丸ｺﾞｼｯｸM-PRO" panose="020F0600000000000000" pitchFamily="50" charset="-128"/>
              <a:ea typeface="HG丸ｺﾞｼｯｸM-PRO" panose="020F0600000000000000" pitchFamily="50" charset="-128"/>
            </a:endParaRPr>
          </a:p>
          <a:p>
            <a:pPr marL="174625" indent="-174625">
              <a:spcBef>
                <a:spcPts val="600"/>
              </a:spcBef>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今期計画においては、補助金及び委託事業の安定的な獲得や組織体制の効率化をより一層進め、公益目的事業の安定的・継続的な実施による赤字の縮減と自主事業による収入の確保を図っていく必要がある。</a:t>
            </a:r>
          </a:p>
        </p:txBody>
      </p:sp>
    </p:spTree>
    <p:extLst>
      <p:ext uri="{BB962C8B-B14F-4D97-AF65-F5344CB8AC3E}">
        <p14:creationId xmlns:p14="http://schemas.microsoft.com/office/powerpoint/2010/main" val="1643445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a:extLst>
              <a:ext uri="{FF2B5EF4-FFF2-40B4-BE49-F238E27FC236}">
                <a16:creationId xmlns:a16="http://schemas.microsoft.com/office/drawing/2014/main" id="{C227DED5-9702-4A97-9064-DA3157F6332B}"/>
              </a:ext>
            </a:extLst>
          </p:cNvPr>
          <p:cNvSpPr/>
          <p:nvPr/>
        </p:nvSpPr>
        <p:spPr>
          <a:xfrm>
            <a:off x="1046354" y="1212655"/>
            <a:ext cx="3754760" cy="276999"/>
          </a:xfrm>
          <a:prstGeom prst="rect">
            <a:avLst/>
          </a:prstGeom>
        </p:spPr>
        <p:txBody>
          <a:bodyPr wrap="square">
            <a:spAutoFit/>
          </a:bodyPr>
          <a:lstStyle/>
          <a:p>
            <a:r>
              <a:rPr lang="ja-JP" altLang="en-US" sz="1200" b="1" dirty="0">
                <a:latin typeface="HG丸ｺﾞｼｯｸM-PRO" panose="020F0600000000000000" pitchFamily="50" charset="-128"/>
                <a:ea typeface="HG丸ｺﾞｼｯｸM-PRO" panose="020F0600000000000000" pitchFamily="50" charset="-128"/>
              </a:rPr>
              <a:t>（</a:t>
            </a:r>
            <a:r>
              <a:rPr lang="en-US" altLang="ja-JP" sz="1200" b="1" dirty="0">
                <a:latin typeface="HG丸ｺﾞｼｯｸM-PRO" panose="020F0600000000000000" pitchFamily="50" charset="-128"/>
                <a:ea typeface="HG丸ｺﾞｼｯｸM-PRO" panose="020F0600000000000000" pitchFamily="50" charset="-128"/>
              </a:rPr>
              <a:t>1</a:t>
            </a:r>
            <a:r>
              <a:rPr lang="ja-JP" altLang="en-US" sz="1200" b="1" dirty="0">
                <a:latin typeface="HG丸ｺﾞｼｯｸM-PRO" panose="020F0600000000000000" pitchFamily="50" charset="-128"/>
                <a:ea typeface="HG丸ｺﾞｼｯｸM-PRO" panose="020F0600000000000000" pitchFamily="50" charset="-128"/>
              </a:rPr>
              <a:t>）農地中間管理事業等農地関連事業</a:t>
            </a:r>
          </a:p>
        </p:txBody>
      </p:sp>
      <p:sp>
        <p:nvSpPr>
          <p:cNvPr id="9" name="タイトル 5">
            <a:extLst>
              <a:ext uri="{FF2B5EF4-FFF2-40B4-BE49-F238E27FC236}">
                <a16:creationId xmlns:a16="http://schemas.microsoft.com/office/drawing/2014/main" id="{9B1134C1-FCA7-4A04-B6D3-FA08B6F9CBA2}"/>
              </a:ext>
            </a:extLst>
          </p:cNvPr>
          <p:cNvSpPr txBox="1">
            <a:spLocks/>
          </p:cNvSpPr>
          <p:nvPr/>
        </p:nvSpPr>
        <p:spPr>
          <a:xfrm>
            <a:off x="760083" y="199629"/>
            <a:ext cx="4826520" cy="49543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800" b="1" dirty="0">
                <a:latin typeface="HG丸ｺﾞｼｯｸM-PRO" panose="020F0600000000000000" pitchFamily="50" charset="-128"/>
                <a:ea typeface="HG丸ｺﾞｼｯｸM-PRO" panose="020F0600000000000000" pitchFamily="50" charset="-128"/>
              </a:rPr>
              <a:t>Ⅲ</a:t>
            </a:r>
            <a:r>
              <a:rPr lang="ja-JP" altLang="en-US" sz="1800" b="1" dirty="0">
                <a:latin typeface="HG丸ｺﾞｼｯｸM-PRO" panose="020F0600000000000000" pitchFamily="50" charset="-128"/>
                <a:ea typeface="HG丸ｺﾞｼｯｸM-PRO" panose="020F0600000000000000" pitchFamily="50" charset="-128"/>
              </a:rPr>
              <a:t>．</a:t>
            </a:r>
            <a:r>
              <a:rPr lang="ja-JP" altLang="en-US" sz="1800" dirty="0">
                <a:latin typeface="HG丸ｺﾞｼｯｸM-PRO" panose="020F0600000000000000" pitchFamily="50" charset="-128"/>
                <a:ea typeface="HG丸ｺﾞｼｯｸM-PRO" panose="020F0600000000000000" pitchFamily="50" charset="-128"/>
              </a:rPr>
              <a:t>現状と課題（前期計画の実績と評価）</a:t>
            </a:r>
          </a:p>
        </p:txBody>
      </p:sp>
      <p:sp>
        <p:nvSpPr>
          <p:cNvPr id="10" name="正方形/長方形 9">
            <a:extLst>
              <a:ext uri="{FF2B5EF4-FFF2-40B4-BE49-F238E27FC236}">
                <a16:creationId xmlns:a16="http://schemas.microsoft.com/office/drawing/2014/main" id="{131F4D56-919C-4E81-B82E-53E1CEABB97E}"/>
              </a:ext>
            </a:extLst>
          </p:cNvPr>
          <p:cNvSpPr/>
          <p:nvPr/>
        </p:nvSpPr>
        <p:spPr>
          <a:xfrm>
            <a:off x="752213" y="665844"/>
            <a:ext cx="8460000" cy="45719"/>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1" name="正方形/長方形 10">
            <a:extLst>
              <a:ext uri="{FF2B5EF4-FFF2-40B4-BE49-F238E27FC236}">
                <a16:creationId xmlns:a16="http://schemas.microsoft.com/office/drawing/2014/main" id="{D2013FB5-8101-46EA-9D65-ACBB5D373CDA}"/>
              </a:ext>
            </a:extLst>
          </p:cNvPr>
          <p:cNvSpPr/>
          <p:nvPr/>
        </p:nvSpPr>
        <p:spPr>
          <a:xfrm>
            <a:off x="902338" y="787861"/>
            <a:ext cx="5112568" cy="338554"/>
          </a:xfrm>
          <a:prstGeom prst="rect">
            <a:avLst/>
          </a:prstGeom>
        </p:spPr>
        <p:txBody>
          <a:bodyPr wrap="square">
            <a:spAutoFit/>
          </a:bodyPr>
          <a:lstStyle/>
          <a:p>
            <a:r>
              <a:rPr lang="ja-JP" altLang="en-US" sz="1600" dirty="0">
                <a:latin typeface="HG丸ｺﾞｼｯｸM-PRO" panose="020F0600000000000000" pitchFamily="50" charset="-128"/>
                <a:ea typeface="HG丸ｺﾞｼｯｸM-PRO" panose="020F0600000000000000" pitchFamily="50" charset="-128"/>
              </a:rPr>
              <a:t>２．主要事業（公社の</a:t>
            </a:r>
            <a:r>
              <a:rPr lang="en-US" altLang="ja-JP" sz="1600" dirty="0">
                <a:latin typeface="HG丸ｺﾞｼｯｸM-PRO" panose="020F0600000000000000" pitchFamily="50" charset="-128"/>
                <a:ea typeface="HG丸ｺﾞｼｯｸM-PRO" panose="020F0600000000000000" pitchFamily="50" charset="-128"/>
              </a:rPr>
              <a:t>4</a:t>
            </a:r>
            <a:r>
              <a:rPr lang="ja-JP" altLang="en-US" sz="1600" dirty="0">
                <a:latin typeface="HG丸ｺﾞｼｯｸM-PRO" panose="020F0600000000000000" pitchFamily="50" charset="-128"/>
                <a:ea typeface="HG丸ｺﾞｼｯｸM-PRO" panose="020F0600000000000000" pitchFamily="50" charset="-128"/>
              </a:rPr>
              <a:t>本柱）</a:t>
            </a:r>
          </a:p>
        </p:txBody>
      </p:sp>
      <p:sp>
        <p:nvSpPr>
          <p:cNvPr id="17" name="テキスト ボックス 16">
            <a:extLst>
              <a:ext uri="{FF2B5EF4-FFF2-40B4-BE49-F238E27FC236}">
                <a16:creationId xmlns:a16="http://schemas.microsoft.com/office/drawing/2014/main" id="{27F9FF6E-1561-4B01-BEB2-E5AEC1A00034}"/>
              </a:ext>
            </a:extLst>
          </p:cNvPr>
          <p:cNvSpPr txBox="1"/>
          <p:nvPr/>
        </p:nvSpPr>
        <p:spPr>
          <a:xfrm>
            <a:off x="1254054" y="1528140"/>
            <a:ext cx="7788327" cy="1146468"/>
          </a:xfrm>
          <a:prstGeom prst="rect">
            <a:avLst/>
          </a:prstGeom>
          <a:noFill/>
        </p:spPr>
        <p:txBody>
          <a:bodyPr wrap="square">
            <a:spAutoFit/>
          </a:bodyPr>
          <a:lstStyle/>
          <a:p>
            <a:r>
              <a:rPr lang="ja-JP" altLang="en-US" sz="1100" dirty="0">
                <a:latin typeface="HG丸ｺﾞｼｯｸM-PRO" panose="020F0600000000000000" pitchFamily="50" charset="-128"/>
                <a:ea typeface="HG丸ｺﾞｼｯｸM-PRO" panose="020F0600000000000000" pitchFamily="50" charset="-128"/>
              </a:rPr>
              <a:t>　「農地中間管理事業の推進に関する法律」に基づき、知事から指定を受けた府内唯一の農地中間管理機構として、貸付を希望する農地所有者から農地を借り受け、規模拡大等を希望する農業者や農業法人及び新規農業参入者など多様な担い手に農地を貸し付け、農地の集積と集約による経営基盤の強化及び遊休農地の解消と未然防止による農空間の保全と活用を推進した。</a:t>
            </a:r>
          </a:p>
          <a:p>
            <a:pPr>
              <a:spcBef>
                <a:spcPts val="300"/>
              </a:spcBef>
            </a:pPr>
            <a:r>
              <a:rPr lang="ja-JP" altLang="en-US" sz="1100" dirty="0">
                <a:latin typeface="HG丸ｺﾞｼｯｸM-PRO" panose="020F0600000000000000" pitchFamily="50" charset="-128"/>
                <a:ea typeface="HG丸ｺﾞｼｯｸM-PRO" panose="020F0600000000000000" pitchFamily="50" charset="-128"/>
              </a:rPr>
              <a:t>　また、本事業の一環として平成</a:t>
            </a:r>
            <a:r>
              <a:rPr lang="en-US" altLang="ja-JP" sz="1100" dirty="0">
                <a:latin typeface="HG丸ｺﾞｼｯｸM-PRO" panose="020F0600000000000000" pitchFamily="50" charset="-128"/>
                <a:ea typeface="HG丸ｺﾞｼｯｸM-PRO" panose="020F0600000000000000" pitchFamily="50" charset="-128"/>
              </a:rPr>
              <a:t>30</a:t>
            </a:r>
            <a:r>
              <a:rPr lang="ja-JP" altLang="en-US" sz="1100" dirty="0">
                <a:latin typeface="HG丸ｺﾞｼｯｸM-PRO" panose="020F0600000000000000" pitchFamily="50" charset="-128"/>
                <a:ea typeface="HG丸ｺﾞｼｯｸM-PRO" panose="020F0600000000000000" pitchFamily="50" charset="-128"/>
              </a:rPr>
              <a:t>年度から農業経営の改善や法人化等に関する経営相談及び専門家派遣を行う「農業経営相談所」を運営した。</a:t>
            </a:r>
          </a:p>
        </p:txBody>
      </p:sp>
      <p:sp>
        <p:nvSpPr>
          <p:cNvPr id="18" name="二等辺三角形 17">
            <a:extLst>
              <a:ext uri="{FF2B5EF4-FFF2-40B4-BE49-F238E27FC236}">
                <a16:creationId xmlns:a16="http://schemas.microsoft.com/office/drawing/2014/main" id="{181C08EF-3DD6-4473-B94E-DAE6D3F1D48F}"/>
              </a:ext>
            </a:extLst>
          </p:cNvPr>
          <p:cNvSpPr/>
          <p:nvPr/>
        </p:nvSpPr>
        <p:spPr>
          <a:xfrm rot="10800000">
            <a:off x="4304928" y="4093416"/>
            <a:ext cx="1440160" cy="108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2" name="スライド番号プレースホルダー 21">
            <a:extLst>
              <a:ext uri="{FF2B5EF4-FFF2-40B4-BE49-F238E27FC236}">
                <a16:creationId xmlns:a16="http://schemas.microsoft.com/office/drawing/2014/main" id="{821669C2-98DE-4C9D-B4B4-1ABB06A321AE}"/>
              </a:ext>
            </a:extLst>
          </p:cNvPr>
          <p:cNvSpPr>
            <a:spLocks noGrp="1"/>
          </p:cNvSpPr>
          <p:nvPr>
            <p:ph type="sldNum" sz="quarter" idx="12"/>
          </p:nvPr>
        </p:nvSpPr>
        <p:spPr>
          <a:xfrm>
            <a:off x="7284020" y="6356354"/>
            <a:ext cx="2311400" cy="365125"/>
          </a:xfrm>
        </p:spPr>
        <p:txBody>
          <a:bodyPr/>
          <a:lstStyle/>
          <a:p>
            <a:fld id="{08F2DA05-83B4-4A54-AACF-935CEC0398AD}" type="slidenum">
              <a:rPr kumimoji="1" lang="ja-JP" altLang="en-US" sz="1600" smtClean="0"/>
              <a:pPr/>
              <a:t>8</a:t>
            </a:fld>
            <a:endParaRPr kumimoji="1" lang="ja-JP" altLang="en-US" sz="1600" dirty="0"/>
          </a:p>
        </p:txBody>
      </p:sp>
      <p:pic>
        <p:nvPicPr>
          <p:cNvPr id="26" name="図 25">
            <a:extLst>
              <a:ext uri="{FF2B5EF4-FFF2-40B4-BE49-F238E27FC236}">
                <a16:creationId xmlns:a16="http://schemas.microsoft.com/office/drawing/2014/main" id="{EF70B562-8DD2-4C0C-8324-6717FBAE16BE}"/>
              </a:ext>
            </a:extLst>
          </p:cNvPr>
          <p:cNvPicPr>
            <a:picLocks noChangeAspect="1"/>
          </p:cNvPicPr>
          <p:nvPr/>
        </p:nvPicPr>
        <p:blipFill>
          <a:blip r:embed="rId3"/>
          <a:stretch>
            <a:fillRect/>
          </a:stretch>
        </p:blipFill>
        <p:spPr>
          <a:xfrm>
            <a:off x="7432656" y="721790"/>
            <a:ext cx="1609725" cy="819150"/>
          </a:xfrm>
          <a:prstGeom prst="rect">
            <a:avLst/>
          </a:prstGeom>
        </p:spPr>
      </p:pic>
      <p:sp>
        <p:nvSpPr>
          <p:cNvPr id="3" name="角丸四角形 2">
            <a:extLst>
              <a:ext uri="{FF2B5EF4-FFF2-40B4-BE49-F238E27FC236}">
                <a16:creationId xmlns:a16="http://schemas.microsoft.com/office/drawing/2014/main" id="{889FC364-95DA-403E-9627-3C0484FDD714}"/>
              </a:ext>
            </a:extLst>
          </p:cNvPr>
          <p:cNvSpPr txBox="1">
            <a:spLocks/>
          </p:cNvSpPr>
          <p:nvPr/>
        </p:nvSpPr>
        <p:spPr>
          <a:xfrm>
            <a:off x="1226042" y="2652116"/>
            <a:ext cx="7753926" cy="1368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91440" tIns="0" rIns="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＜目　標＞</a:t>
            </a:r>
            <a:endParaRPr lang="en-US" altLang="ja-JP" sz="1200" b="1" dirty="0">
              <a:solidFill>
                <a:prstClr val="black"/>
              </a:solidFill>
              <a:latin typeface="HG丸ｺﾞｼｯｸM-PRO" panose="020F0600000000000000" pitchFamily="50" charset="-128"/>
              <a:ea typeface="HG丸ｺﾞｼｯｸM-PRO" panose="020F0600000000000000" pitchFamily="50" charset="-128"/>
            </a:endParaRPr>
          </a:p>
          <a:p>
            <a:pPr marL="182561" indent="-182561">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「農地の集積・集約による経営基盤の強化」及び「遊休農地の解消及び未然防止による農空間の保全・活用」を基本理念に、大阪府の「農地中間管理事業の推進に関する基本方針」に則り事業を推進する。</a:t>
            </a:r>
          </a:p>
          <a:p>
            <a:pPr marL="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新規農</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地貸借の面積：</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15ha</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／年以上　</a:t>
            </a:r>
          </a:p>
          <a:p>
            <a:pPr marL="0" indent="0">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・重点的に取り組む地区を中心に地域へ働きかけ：</a:t>
            </a:r>
            <a:r>
              <a:rPr lang="en-US" altLang="ja-JP" sz="1100" b="1" dirty="0">
                <a:solidFill>
                  <a:prstClr val="black"/>
                </a:solidFill>
                <a:latin typeface="HG丸ｺﾞｼｯｸM-PRO" panose="020F0600000000000000" pitchFamily="50" charset="-128"/>
                <a:ea typeface="HG丸ｺﾞｼｯｸM-PRO" panose="020F0600000000000000" pitchFamily="50" charset="-128"/>
              </a:rPr>
              <a:t>38</a:t>
            </a:r>
            <a:r>
              <a:rPr lang="ja-JP" altLang="en-US" sz="1100" b="1" dirty="0">
                <a:solidFill>
                  <a:prstClr val="black"/>
                </a:solidFill>
                <a:latin typeface="HG丸ｺﾞｼｯｸM-PRO" panose="020F0600000000000000" pitchFamily="50" charset="-128"/>
                <a:ea typeface="HG丸ｺﾞｼｯｸM-PRO" panose="020F0600000000000000" pitchFamily="50" charset="-128"/>
              </a:rPr>
              <a:t>回／年</a:t>
            </a: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buNone/>
            </a:pPr>
            <a:r>
              <a:rPr lang="ja-JP" altLang="en-US" sz="1100" b="1" dirty="0">
                <a:solidFill>
                  <a:prstClr val="black"/>
                </a:solidFill>
                <a:latin typeface="HG丸ｺﾞｼｯｸM-PRO" panose="020F0600000000000000" pitchFamily="50" charset="-128"/>
                <a:ea typeface="HG丸ｺﾞｼｯｸM-PRO" panose="020F0600000000000000" pitchFamily="50" charset="-128"/>
              </a:rPr>
              <a:t>　　・大阪府が実施する企業参入支援、準農家制度と連携した新規参入者：３７者／年</a:t>
            </a:r>
          </a:p>
          <a:p>
            <a:pPr marL="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sp>
        <p:nvSpPr>
          <p:cNvPr id="4" name="角丸四角形 2">
            <a:extLst>
              <a:ext uri="{FF2B5EF4-FFF2-40B4-BE49-F238E27FC236}">
                <a16:creationId xmlns:a16="http://schemas.microsoft.com/office/drawing/2014/main" id="{B9381896-C407-4111-9507-59B6742C805A}"/>
              </a:ext>
            </a:extLst>
          </p:cNvPr>
          <p:cNvSpPr txBox="1">
            <a:spLocks/>
          </p:cNvSpPr>
          <p:nvPr/>
        </p:nvSpPr>
        <p:spPr>
          <a:xfrm>
            <a:off x="1241106" y="4255213"/>
            <a:ext cx="7753926" cy="2412000"/>
          </a:xfrm>
          <a:prstGeom prst="roundRect">
            <a:avLst>
              <a:gd name="adj" fmla="val 7148"/>
            </a:avLst>
          </a:prstGeom>
        </p:spPr>
        <p:style>
          <a:lnRef idx="1">
            <a:schemeClr val="accent1"/>
          </a:lnRef>
          <a:fillRef idx="2">
            <a:schemeClr val="accent1"/>
          </a:fillRef>
          <a:effectRef idx="1">
            <a:schemeClr val="accent1"/>
          </a:effectRef>
          <a:fontRef idx="minor">
            <a:schemeClr val="dk1"/>
          </a:fontRef>
        </p:style>
        <p:txBody>
          <a:bodyPr vert="horz" lIns="91440" tIns="0" rIns="0" bIns="45720" rtlCol="0" anchor="t" anchorCtr="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pPr marL="0" indent="0">
              <a:lnSpc>
                <a:spcPct val="120000"/>
              </a:lnSpc>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＜実　績＞</a:t>
            </a:r>
          </a:p>
          <a:p>
            <a:pPr marL="0" indent="0">
              <a:lnSpc>
                <a:spcPct val="120000"/>
              </a:lnSpc>
              <a:buNone/>
            </a:pPr>
            <a:endParaRPr lang="en-US" altLang="ja-JP" sz="1100" b="1" dirty="0">
              <a:solidFill>
                <a:prstClr val="black"/>
              </a:solidFill>
              <a:latin typeface="HG丸ｺﾞｼｯｸM-PRO" panose="020F0600000000000000" pitchFamily="50" charset="-128"/>
              <a:ea typeface="HG丸ｺﾞｼｯｸM-PRO" panose="020F0600000000000000" pitchFamily="50" charset="-128"/>
            </a:endParaRPr>
          </a:p>
          <a:p>
            <a:pPr marL="0" indent="0">
              <a:lnSpc>
                <a:spcPct val="120000"/>
              </a:lnSpc>
              <a:buNone/>
            </a:pPr>
            <a:r>
              <a:rPr lang="ja-JP" altLang="en-US" sz="1100" dirty="0">
                <a:solidFill>
                  <a:prstClr val="black"/>
                </a:solidFill>
                <a:latin typeface="HG丸ｺﾞｼｯｸM-PRO" panose="020F0600000000000000" pitchFamily="50" charset="-128"/>
                <a:ea typeface="HG丸ｺﾞｼｯｸM-PRO" panose="020F0600000000000000" pitchFamily="50" charset="-128"/>
              </a:rPr>
              <a:t>　　</a:t>
            </a: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a:p>
            <a:pPr marL="0" indent="0">
              <a:buNone/>
            </a:pPr>
            <a:endParaRPr lang="en-US" altLang="ja-JP" sz="1100"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6" name="表 5">
            <a:extLst>
              <a:ext uri="{FF2B5EF4-FFF2-40B4-BE49-F238E27FC236}">
                <a16:creationId xmlns:a16="http://schemas.microsoft.com/office/drawing/2014/main" id="{394C2FC3-C9FF-48C5-A97B-0B8AD8045536}"/>
              </a:ext>
            </a:extLst>
          </p:cNvPr>
          <p:cNvGraphicFramePr>
            <a:graphicFrameLocks noGrp="1"/>
          </p:cNvGraphicFramePr>
          <p:nvPr>
            <p:extLst>
              <p:ext uri="{D42A27DB-BD31-4B8C-83A1-F6EECF244321}">
                <p14:modId xmlns:p14="http://schemas.microsoft.com/office/powerpoint/2010/main" val="3506835378"/>
              </p:ext>
            </p:extLst>
          </p:nvPr>
        </p:nvGraphicFramePr>
        <p:xfrm>
          <a:off x="2216696" y="4330425"/>
          <a:ext cx="6285353" cy="792000"/>
        </p:xfrm>
        <a:graphic>
          <a:graphicData uri="http://schemas.openxmlformats.org/drawingml/2006/table">
            <a:tbl>
              <a:tblPr firstRow="1" firstCol="1" bandRow="1">
                <a:tableStyleId>{5C22544A-7EE6-4342-B048-85BDC9FD1C3A}</a:tableStyleId>
              </a:tblPr>
              <a:tblGrid>
                <a:gridCol w="1941163">
                  <a:extLst>
                    <a:ext uri="{9D8B030D-6E8A-4147-A177-3AD203B41FA5}">
                      <a16:colId xmlns:a16="http://schemas.microsoft.com/office/drawing/2014/main" val="766008644"/>
                    </a:ext>
                  </a:extLst>
                </a:gridCol>
                <a:gridCol w="868838">
                  <a:extLst>
                    <a:ext uri="{9D8B030D-6E8A-4147-A177-3AD203B41FA5}">
                      <a16:colId xmlns:a16="http://schemas.microsoft.com/office/drawing/2014/main" val="3539886628"/>
                    </a:ext>
                  </a:extLst>
                </a:gridCol>
                <a:gridCol w="868838">
                  <a:extLst>
                    <a:ext uri="{9D8B030D-6E8A-4147-A177-3AD203B41FA5}">
                      <a16:colId xmlns:a16="http://schemas.microsoft.com/office/drawing/2014/main" val="569569254"/>
                    </a:ext>
                  </a:extLst>
                </a:gridCol>
                <a:gridCol w="868838">
                  <a:extLst>
                    <a:ext uri="{9D8B030D-6E8A-4147-A177-3AD203B41FA5}">
                      <a16:colId xmlns:a16="http://schemas.microsoft.com/office/drawing/2014/main" val="187541551"/>
                    </a:ext>
                  </a:extLst>
                </a:gridCol>
                <a:gridCol w="868838">
                  <a:extLst>
                    <a:ext uri="{9D8B030D-6E8A-4147-A177-3AD203B41FA5}">
                      <a16:colId xmlns:a16="http://schemas.microsoft.com/office/drawing/2014/main" val="1736162866"/>
                    </a:ext>
                  </a:extLst>
                </a:gridCol>
                <a:gridCol w="868838">
                  <a:extLst>
                    <a:ext uri="{9D8B030D-6E8A-4147-A177-3AD203B41FA5}">
                      <a16:colId xmlns:a16="http://schemas.microsoft.com/office/drawing/2014/main" val="3323929922"/>
                    </a:ext>
                  </a:extLst>
                </a:gridCol>
              </a:tblGrid>
              <a:tr h="198000">
                <a:tc>
                  <a:txBody>
                    <a:bodyPr/>
                    <a:lstStyle/>
                    <a:p>
                      <a:pPr algn="just">
                        <a:lnSpc>
                          <a:spcPts val="1200"/>
                        </a:lnSpc>
                      </a:pPr>
                      <a:r>
                        <a:rPr lang="en-US" sz="1000" kern="100" dirty="0">
                          <a:solidFill>
                            <a:schemeClr val="tx1"/>
                          </a:solidFill>
                          <a:effectLst/>
                        </a:rPr>
                        <a:t> </a:t>
                      </a:r>
                      <a:endParaRPr lang="ja-JP" sz="100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nchorCtr="1"/>
                </a:tc>
                <a:tc>
                  <a:txBody>
                    <a:bodyPr/>
                    <a:lstStyle/>
                    <a:p>
                      <a:pPr algn="ctr">
                        <a:lnSpc>
                          <a:spcPts val="1200"/>
                        </a:lnSpc>
                      </a:pPr>
                      <a:r>
                        <a:rPr lang="en-US" sz="1200" b="1" kern="100" dirty="0">
                          <a:solidFill>
                            <a:schemeClr val="bg1"/>
                          </a:solidFill>
                          <a:effectLst/>
                          <a:latin typeface="+mn-lt"/>
                        </a:rPr>
                        <a:t>H28</a:t>
                      </a:r>
                      <a:endParaRPr lang="ja-JP" sz="12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bg1"/>
                          </a:solidFill>
                          <a:effectLst/>
                          <a:latin typeface="+mn-lt"/>
                        </a:rPr>
                        <a:t>H29</a:t>
                      </a:r>
                      <a:endParaRPr lang="ja-JP" sz="12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bg1"/>
                          </a:solidFill>
                          <a:effectLst/>
                          <a:latin typeface="+mn-lt"/>
                        </a:rPr>
                        <a:t>H30</a:t>
                      </a:r>
                      <a:endParaRPr lang="ja-JP" sz="12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bg1"/>
                          </a:solidFill>
                          <a:effectLst/>
                          <a:latin typeface="+mn-lt"/>
                        </a:rPr>
                        <a:t>R1</a:t>
                      </a:r>
                      <a:endParaRPr lang="ja-JP" sz="12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bg1"/>
                          </a:solidFill>
                          <a:effectLst/>
                          <a:latin typeface="+mn-lt"/>
                        </a:rPr>
                        <a:t>R2</a:t>
                      </a:r>
                      <a:endParaRPr lang="ja-JP" sz="9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754325018"/>
                  </a:ext>
                </a:extLst>
              </a:tr>
              <a:tr h="198000">
                <a:tc>
                  <a:txBody>
                    <a:bodyPr/>
                    <a:lstStyle/>
                    <a:p>
                      <a:pPr algn="l">
                        <a:lnSpc>
                          <a:spcPts val="1200"/>
                        </a:lnSpc>
                      </a:pPr>
                      <a:r>
                        <a:rPr lang="en-US" altLang="ja-JP" sz="1100" b="1" kern="100" dirty="0">
                          <a:solidFill>
                            <a:schemeClr val="bg1"/>
                          </a:solidFill>
                          <a:effectLst/>
                          <a:latin typeface="ＭＳ ゴシック" panose="020B0609070205080204" pitchFamily="49" charset="-128"/>
                          <a:ea typeface="ＭＳ ゴシック" panose="020B0609070205080204" pitchFamily="49" charset="-128"/>
                        </a:rPr>
                        <a:t> </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rPr>
                        <a:t>　</a:t>
                      </a:r>
                      <a:r>
                        <a:rPr lang="ja-JP" sz="1100" b="1" kern="100" dirty="0">
                          <a:solidFill>
                            <a:schemeClr val="bg1"/>
                          </a:solidFill>
                          <a:effectLst/>
                          <a:latin typeface="ＭＳ ゴシック" panose="020B0609070205080204" pitchFamily="49" charset="-128"/>
                          <a:ea typeface="ＭＳ ゴシック" panose="020B0609070205080204" pitchFamily="49" charset="-128"/>
                        </a:rPr>
                        <a:t>新規農地貸借面積 </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rPr>
                        <a:t> </a:t>
                      </a:r>
                      <a:r>
                        <a:rPr lang="en-US" sz="1100" b="1" kern="100" dirty="0">
                          <a:solidFill>
                            <a:schemeClr val="bg1"/>
                          </a:solidFill>
                          <a:effectLst/>
                          <a:latin typeface="ＭＳ ゴシック" panose="020B0609070205080204" pitchFamily="49" charset="-128"/>
                          <a:ea typeface="ＭＳ ゴシック" panose="020B0609070205080204" pitchFamily="49" charset="-128"/>
                        </a:rPr>
                        <a:t>(</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rPr>
                        <a:t>ha</a:t>
                      </a:r>
                      <a:r>
                        <a:rPr lang="en-US" sz="1100" b="1" kern="100" dirty="0">
                          <a:solidFill>
                            <a:schemeClr val="bg1"/>
                          </a:solidFill>
                          <a:effectLst/>
                          <a:latin typeface="ＭＳ ゴシック" panose="020B0609070205080204" pitchFamily="49" charset="-128"/>
                          <a:ea typeface="ＭＳ ゴシック" panose="020B0609070205080204" pitchFamily="49" charset="-128"/>
                        </a:rPr>
                        <a:t>)</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solidFill>
                      <a:schemeClr val="accent1"/>
                    </a:solidFill>
                  </a:tcPr>
                </a:tc>
                <a:tc>
                  <a:txBody>
                    <a:bodyPr/>
                    <a:lstStyle/>
                    <a:p>
                      <a:pPr algn="ctr">
                        <a:lnSpc>
                          <a:spcPts val="1200"/>
                        </a:lnSpc>
                      </a:pPr>
                      <a:r>
                        <a:rPr lang="en-US" sz="1200" b="1" kern="100" dirty="0">
                          <a:solidFill>
                            <a:schemeClr val="tx1"/>
                          </a:solidFill>
                          <a:effectLst/>
                          <a:latin typeface="+mn-lt"/>
                        </a:rPr>
                        <a:t>18.2</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24.5</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baseline="0" dirty="0">
                          <a:solidFill>
                            <a:schemeClr val="tx1"/>
                          </a:solidFill>
                          <a:effectLst/>
                          <a:latin typeface="+mn-lt"/>
                        </a:rPr>
                        <a:t>31.9</a:t>
                      </a:r>
                      <a:endParaRPr lang="ja-JP" sz="1200" b="1" kern="100" baseline="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31.3</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39,1</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97662629"/>
                  </a:ext>
                </a:extLst>
              </a:tr>
              <a:tr h="198000">
                <a:tc>
                  <a:txBody>
                    <a:bodyPr/>
                    <a:lstStyle/>
                    <a:p>
                      <a:pPr algn="l">
                        <a:lnSpc>
                          <a:spcPts val="1200"/>
                        </a:lnSpc>
                      </a:pPr>
                      <a:r>
                        <a:rPr lang="en-US" altLang="ja-JP" sz="1100" b="1" kern="100" dirty="0">
                          <a:solidFill>
                            <a:schemeClr val="bg1"/>
                          </a:solidFill>
                          <a:effectLst/>
                          <a:latin typeface="ＭＳ ゴシック" panose="020B0609070205080204" pitchFamily="49" charset="-128"/>
                          <a:ea typeface="ＭＳ ゴシック" panose="020B0609070205080204" pitchFamily="49" charset="-128"/>
                        </a:rPr>
                        <a:t> </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rPr>
                        <a:t>　</a:t>
                      </a:r>
                      <a:r>
                        <a:rPr lang="ja-JP" sz="1100" b="1" kern="100" dirty="0">
                          <a:solidFill>
                            <a:schemeClr val="bg1"/>
                          </a:solidFill>
                          <a:effectLst/>
                          <a:latin typeface="ＭＳ ゴシック" panose="020B0609070205080204" pitchFamily="49" charset="-128"/>
                          <a:ea typeface="ＭＳ ゴシック" panose="020B0609070205080204" pitchFamily="49" charset="-128"/>
                        </a:rPr>
                        <a:t>地域への働きかけ </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rPr>
                        <a:t> </a:t>
                      </a:r>
                      <a:r>
                        <a:rPr lang="en-US" sz="1100" b="1" kern="100" dirty="0">
                          <a:solidFill>
                            <a:schemeClr val="bg1"/>
                          </a:solidFill>
                          <a:effectLst/>
                          <a:latin typeface="ＭＳ ゴシック" panose="020B0609070205080204" pitchFamily="49" charset="-128"/>
                          <a:ea typeface="ＭＳ ゴシック" panose="020B0609070205080204" pitchFamily="49" charset="-128"/>
                        </a:rPr>
                        <a:t>(</a:t>
                      </a:r>
                      <a:r>
                        <a:rPr lang="ja-JP" sz="1100" b="1" kern="100" dirty="0">
                          <a:solidFill>
                            <a:schemeClr val="bg1"/>
                          </a:solidFill>
                          <a:effectLst/>
                          <a:latin typeface="ＭＳ ゴシック" panose="020B0609070205080204" pitchFamily="49" charset="-128"/>
                          <a:ea typeface="ＭＳ ゴシック" panose="020B0609070205080204" pitchFamily="49" charset="-128"/>
                        </a:rPr>
                        <a:t>回</a:t>
                      </a:r>
                      <a:r>
                        <a:rPr lang="en-US" sz="1100" b="1" kern="100" dirty="0">
                          <a:solidFill>
                            <a:schemeClr val="bg1"/>
                          </a:solidFill>
                          <a:effectLst/>
                          <a:latin typeface="ＭＳ ゴシック" panose="020B0609070205080204" pitchFamily="49" charset="-128"/>
                          <a:ea typeface="ＭＳ ゴシック" panose="020B0609070205080204" pitchFamily="49" charset="-128"/>
                        </a:rPr>
                        <a:t>)</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solidFill>
                      <a:schemeClr val="accent1"/>
                    </a:solidFill>
                  </a:tcPr>
                </a:tc>
                <a:tc>
                  <a:txBody>
                    <a:bodyPr/>
                    <a:lstStyle/>
                    <a:p>
                      <a:pPr algn="ctr">
                        <a:lnSpc>
                          <a:spcPts val="1200"/>
                        </a:lnSpc>
                      </a:pPr>
                      <a:r>
                        <a:rPr lang="en-US" sz="1200" b="1" kern="100" dirty="0">
                          <a:solidFill>
                            <a:schemeClr val="tx1"/>
                          </a:solidFill>
                          <a:effectLst/>
                          <a:latin typeface="+mn-lt"/>
                        </a:rPr>
                        <a:t>42</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45</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46</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47</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lnSpc>
                          <a:spcPts val="1200"/>
                        </a:lnSpc>
                      </a:pPr>
                      <a:r>
                        <a:rPr lang="en-US" sz="1200" b="1" kern="100" dirty="0">
                          <a:solidFill>
                            <a:schemeClr val="tx1"/>
                          </a:solidFill>
                          <a:effectLst/>
                          <a:latin typeface="+mn-lt"/>
                        </a:rPr>
                        <a:t>47</a:t>
                      </a:r>
                      <a:endParaRPr 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859351100"/>
                  </a:ext>
                </a:extLst>
              </a:tr>
              <a:tr h="198000">
                <a:tc>
                  <a:txBody>
                    <a:bodyPr/>
                    <a:lstStyle/>
                    <a:p>
                      <a:pPr algn="l">
                        <a:lnSpc>
                          <a:spcPts val="1200"/>
                        </a:lnSpc>
                      </a:pP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新 規 参 入 者    </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人</a:t>
                      </a:r>
                      <a:r>
                        <a:rPr lang="en-US" alt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1100" b="1" kern="100" dirty="0">
                        <a:solidFill>
                          <a:schemeClr val="bg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solidFill>
                      <a:schemeClr val="accent1"/>
                    </a:solidFill>
                  </a:tcP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rPr>
                        <a:t>23</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rPr>
                        <a:t>21</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rPr>
                        <a:t>28</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rPr>
                        <a:t>21</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marL="0" marR="0" lvl="0" indent="0" algn="ctr" defTabSz="914395" rtl="0" eaLnBrk="1" fontAlgn="auto" latinLnBrk="0" hangingPunct="1">
                        <a:lnSpc>
                          <a:spcPts val="1200"/>
                        </a:lnSpc>
                        <a:spcBef>
                          <a:spcPts val="0"/>
                        </a:spcBef>
                        <a:spcAft>
                          <a:spcPts val="0"/>
                        </a:spcAft>
                        <a:buClrTx/>
                        <a:buSzTx/>
                        <a:buFontTx/>
                        <a:buNone/>
                        <a:tabLst/>
                        <a:defRPr/>
                      </a:pPr>
                      <a:r>
                        <a:rPr lang="en-US" altLang="ja-JP" sz="1200" b="1" kern="100" dirty="0">
                          <a:solidFill>
                            <a:schemeClr val="tx1"/>
                          </a:solidFill>
                          <a:effectLst/>
                          <a:latin typeface="+mn-lt"/>
                          <a:ea typeface="ＭＳ 明朝" panose="02020609040205080304" pitchFamily="17" charset="-128"/>
                          <a:cs typeface="Times New Roman" panose="02020603050405020304" pitchFamily="18" charset="0"/>
                        </a:rPr>
                        <a:t>27</a:t>
                      </a:r>
                      <a:endParaRPr lang="ja-JP" altLang="ja-JP" sz="1200" b="1" kern="100" dirty="0">
                        <a:solidFill>
                          <a:schemeClr val="tx1"/>
                        </a:solidFill>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02459835"/>
                  </a:ext>
                </a:extLst>
              </a:tr>
            </a:tbl>
          </a:graphicData>
        </a:graphic>
      </p:graphicFrame>
      <p:sp>
        <p:nvSpPr>
          <p:cNvPr id="7" name="コンテンツ プレースホルダ 2">
            <a:extLst>
              <a:ext uri="{FF2B5EF4-FFF2-40B4-BE49-F238E27FC236}">
                <a16:creationId xmlns:a16="http://schemas.microsoft.com/office/drawing/2014/main" id="{62674201-134F-4E4C-9E65-29AB6C00A605}"/>
              </a:ext>
            </a:extLst>
          </p:cNvPr>
          <p:cNvSpPr txBox="1">
            <a:spLocks/>
          </p:cNvSpPr>
          <p:nvPr/>
        </p:nvSpPr>
        <p:spPr>
          <a:xfrm>
            <a:off x="1422217" y="5176224"/>
            <a:ext cx="7452000" cy="1413626"/>
          </a:xfrm>
          <a:prstGeom prst="rect">
            <a:avLst/>
          </a:prstGeom>
          <a:ln/>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r>
              <a:rPr lang="ja-JP" altLang="en-US" sz="1200" b="1" dirty="0">
                <a:solidFill>
                  <a:prstClr val="black"/>
                </a:solidFill>
                <a:latin typeface="HG丸ｺﾞｼｯｸM-PRO" panose="020F0600000000000000" pitchFamily="50" charset="-128"/>
                <a:ea typeface="HG丸ｺﾞｼｯｸM-PRO" panose="020F0600000000000000" pitchFamily="50" charset="-128"/>
              </a:rPr>
              <a:t>評　価</a:t>
            </a:r>
            <a:r>
              <a:rPr lang="zh-TW" altLang="en-US" sz="1200" b="1" dirty="0">
                <a:solidFill>
                  <a:prstClr val="black"/>
                </a:solidFill>
                <a:latin typeface="HG丸ｺﾞｼｯｸM-PRO" panose="020F0600000000000000" pitchFamily="50" charset="-128"/>
                <a:ea typeface="HG丸ｺﾞｼｯｸM-PRO" panose="020F0600000000000000" pitchFamily="50" charset="-128"/>
              </a:rPr>
              <a:t>＞</a:t>
            </a:r>
            <a:endParaRPr lang="en-US" altLang="zh-TW" sz="1200" b="1" dirty="0">
              <a:solidFill>
                <a:prstClr val="black"/>
              </a:solidFill>
              <a:latin typeface="HG丸ｺﾞｼｯｸM-PRO" panose="020F0600000000000000" pitchFamily="50" charset="-128"/>
              <a:ea typeface="HG丸ｺﾞｼｯｸM-PRO" panose="020F0600000000000000" pitchFamily="50" charset="-128"/>
            </a:endParaRPr>
          </a:p>
          <a:p>
            <a:pPr marL="182563" indent="-182563">
              <a:buNone/>
            </a:pPr>
            <a:r>
              <a:rPr lang="ja-JP" altLang="en-US" sz="1200" b="1" dirty="0">
                <a:solidFill>
                  <a:prstClr val="black"/>
                </a:solidFill>
                <a:latin typeface="HG丸ｺﾞｼｯｸM-PRO" panose="020F0600000000000000" pitchFamily="50" charset="-128"/>
                <a:ea typeface="HG丸ｺﾞｼｯｸM-PRO" panose="020F0600000000000000" pitchFamily="50" charset="-128"/>
              </a:rPr>
              <a:t> </a:t>
            </a:r>
            <a:r>
              <a:rPr lang="ja-JP" altLang="en-US" sz="1100" dirty="0">
                <a:latin typeface="HG丸ｺﾞｼｯｸM-PRO" panose="020F0600000000000000" pitchFamily="50" charset="-128"/>
                <a:ea typeface="HG丸ｺﾞｼｯｸM-PRO" panose="020F0600000000000000" pitchFamily="50" charset="-128"/>
              </a:rPr>
              <a:t>・重点地区や土地改良区等の地域への働きかけやパンフレット等による事業の</a:t>
            </a:r>
            <a:r>
              <a:rPr lang="en-US" altLang="ja-JP" sz="1100" dirty="0">
                <a:latin typeface="HG丸ｺﾞｼｯｸM-PRO" panose="020F0600000000000000" pitchFamily="50" charset="-128"/>
                <a:ea typeface="HG丸ｺﾞｼｯｸM-PRO" panose="020F0600000000000000" pitchFamily="50" charset="-128"/>
              </a:rPr>
              <a:t>PR</a:t>
            </a:r>
            <a:r>
              <a:rPr lang="ja-JP" altLang="en-US" sz="1100" dirty="0">
                <a:latin typeface="HG丸ｺﾞｼｯｸM-PRO" panose="020F0600000000000000" pitchFamily="50" charset="-128"/>
                <a:ea typeface="HG丸ｺﾞｼｯｸM-PRO" panose="020F0600000000000000" pitchFamily="50" charset="-128"/>
              </a:rPr>
              <a:t>等により周知を図った結果、徐々に事業の認知度が上がり、計画を上回る農地貸借ができた。</a:t>
            </a:r>
            <a:endParaRPr lang="en-US" altLang="ja-JP" sz="1100" dirty="0">
              <a:latin typeface="HG丸ｺﾞｼｯｸM-PRO" panose="020F0600000000000000" pitchFamily="50" charset="-128"/>
              <a:ea typeface="HG丸ｺﾞｼｯｸM-PRO" panose="020F0600000000000000" pitchFamily="50" charset="-128"/>
            </a:endParaRPr>
          </a:p>
          <a:p>
            <a:pPr marL="0" indent="0">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・とりわけ、稲作農家への集積や機構関連農地整備事業の推進など面的な取り組みが大きな成果につながっている。</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82563" indent="-182563">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・今期計画においても、このような取り組みをさらに進めることが効果的と考えられる。</a:t>
            </a:r>
            <a:endParaRPr lang="en-US" altLang="ja-JP"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82563" indent="-182563">
              <a:buNone/>
            </a:pPr>
            <a:r>
              <a:rPr lang="ja-JP" altLang="en-US" sz="1100"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・また、企業を含む新規参入者に対し農地貸付による支援を行っているが、大阪農業の中核を担う農業者の経営改善のための支援にも引き続き注力することが必要。</a:t>
            </a:r>
          </a:p>
        </p:txBody>
      </p:sp>
    </p:spTree>
    <p:extLst>
      <p:ext uri="{BB962C8B-B14F-4D97-AF65-F5344CB8AC3E}">
        <p14:creationId xmlns:p14="http://schemas.microsoft.com/office/powerpoint/2010/main" val="38704699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13349</Words>
  <Application>Microsoft Office PowerPoint</Application>
  <PresentationFormat>A4 210 x 297 mm</PresentationFormat>
  <Paragraphs>1016</Paragraphs>
  <Slides>27</Slides>
  <Notes>27</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27</vt:i4>
      </vt:variant>
    </vt:vector>
  </HeadingPairs>
  <TitlesOfParts>
    <vt:vector size="38" baseType="lpstr">
      <vt:lpstr>HG丸ｺﾞｼｯｸM-PRO</vt:lpstr>
      <vt:lpstr>Meiryo UI</vt:lpstr>
      <vt:lpstr>ＭＳ Ｐゴシック</vt:lpstr>
      <vt:lpstr>ＭＳ ゴシック</vt:lpstr>
      <vt:lpstr>ＭＳ 明朝</vt:lpstr>
      <vt:lpstr>游明朝</vt:lpstr>
      <vt:lpstr>Arial</vt:lpstr>
      <vt:lpstr>Calibri</vt:lpstr>
      <vt:lpstr>Century</vt:lpstr>
      <vt:lpstr>Times New Roman</vt:lpstr>
      <vt:lpstr>Office ​​テーマ</vt:lpstr>
      <vt:lpstr>PowerPoint プレゼンテーション</vt:lpstr>
      <vt:lpstr>目　次</vt:lpstr>
      <vt:lpstr>Ⅰ．計画策定にあたって</vt:lpstr>
      <vt:lpstr>Ⅱ．公社の目的・性格</vt:lpstr>
      <vt:lpstr>Ⅲ．現状と課題（前期計画の実績と評価）</vt:lpstr>
      <vt:lpstr>Ⅲ．現状と課題（前期計画の実績と評価）</vt:lpstr>
      <vt:lpstr>PowerPoint プレゼンテーション</vt:lpstr>
      <vt:lpstr>Ⅲ．現状と課題（前期計画の実績と評価）</vt:lpstr>
      <vt:lpstr>PowerPoint プレゼンテーション</vt:lpstr>
      <vt:lpstr>PowerPoint プレゼンテーション</vt:lpstr>
      <vt:lpstr>PowerPoint プレゼンテーション</vt:lpstr>
      <vt:lpstr>PowerPoint プレゼンテーション</vt:lpstr>
      <vt:lpstr>Ⅲ．現状と課題（前期計画の実績と評価）</vt:lpstr>
      <vt:lpstr>Ⅲ．現状と課題（前期計画の実績と評価）</vt:lpstr>
      <vt:lpstr>Ⅲ．現状と課題（前期計画の実績と評価）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2022-05-17T07:14:35Z</dcterms:created>
  <dcterms:modified xsi:type="dcterms:W3CDTF">2022-05-17T07:16:54Z</dcterms:modified>
</cp:coreProperties>
</file>