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51" r:id="rId1"/>
    <p:sldMasterId id="2147483877" r:id="rId2"/>
  </p:sldMasterIdLst>
  <p:notesMasterIdLst>
    <p:notesMasterId r:id="rId4"/>
  </p:notesMasterIdLst>
  <p:handoutMasterIdLst>
    <p:handoutMasterId r:id="rId5"/>
  </p:handoutMasterIdLst>
  <p:sldIdLst>
    <p:sldId id="610" r:id="rId3"/>
  </p:sldIdLst>
  <p:sldSz cx="9144000" cy="6858000" type="screen4x3"/>
  <p:notesSz cx="6646863" cy="97774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FF"/>
    <a:srgbClr val="E6E6E6"/>
    <a:srgbClr val="B7DEE8"/>
    <a:srgbClr val="A3BDDD"/>
    <a:srgbClr val="B2B2B2"/>
    <a:srgbClr val="D8E3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97" autoAdjust="0"/>
    <p:restoredTop sz="92998" autoAdjust="0"/>
  </p:normalViewPr>
  <p:slideViewPr>
    <p:cSldViewPr>
      <p:cViewPr varScale="1">
        <p:scale>
          <a:sx n="74" d="100"/>
          <a:sy n="74" d="100"/>
        </p:scale>
        <p:origin x="10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765018" y="0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r">
              <a:defRPr sz="1200"/>
            </a:lvl1pPr>
          </a:lstStyle>
          <a:p>
            <a:fld id="{A9761DA8-45CF-4C87-8452-4E7453C1C78E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286846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765018" y="9286846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r">
              <a:defRPr sz="1200"/>
            </a:lvl1pPr>
          </a:lstStyle>
          <a:p>
            <a:fld id="{C68CF079-9B36-423C-ADBD-C19926053B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866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018" y="0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r">
              <a:defRPr sz="1200"/>
            </a:lvl1pPr>
          </a:lstStyle>
          <a:p>
            <a:fld id="{31A9C684-FC2E-489A-B1BF-38F1C42EA68D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3425"/>
            <a:ext cx="4884737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75" tIns="44838" rIns="89675" bIns="448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687" y="4644271"/>
            <a:ext cx="5317490" cy="4399836"/>
          </a:xfrm>
          <a:prstGeom prst="rect">
            <a:avLst/>
          </a:prstGeom>
        </p:spPr>
        <p:txBody>
          <a:bodyPr vert="horz" lIns="89675" tIns="44838" rIns="89675" bIns="448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86846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018" y="9286846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r">
              <a:defRPr sz="1200"/>
            </a:lvl1pPr>
          </a:lstStyle>
          <a:p>
            <a:fld id="{84A4B60A-BA91-4A6B-8B84-071D308CB7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159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3B18A-384F-4B41-9902-8329B12C02A8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3688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3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7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903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328923" y="999000"/>
            <a:ext cx="4486154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85477" y="5040001"/>
            <a:ext cx="4187077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46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85477" y="5652001"/>
            <a:ext cx="4187077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77">
                <a:solidFill>
                  <a:schemeClr val="tx1"/>
                </a:solidFill>
              </a:defRPr>
            </a:lvl1pPr>
            <a:lvl2pPr marL="457196" indent="0" algn="ctr">
              <a:buNone/>
              <a:defRPr sz="2000"/>
            </a:lvl2pPr>
            <a:lvl3pPr marL="914390" indent="0" algn="ctr">
              <a:buNone/>
              <a:defRPr sz="1800"/>
            </a:lvl3pPr>
            <a:lvl4pPr marL="1371584" indent="0" algn="ctr">
              <a:buNone/>
              <a:defRPr sz="1600"/>
            </a:lvl4pPr>
            <a:lvl5pPr marL="1828778" indent="0" algn="ctr">
              <a:buNone/>
              <a:defRPr sz="1600"/>
            </a:lvl5pPr>
            <a:lvl6pPr marL="2285974" indent="0" algn="ctr">
              <a:buNone/>
              <a:defRPr sz="1600"/>
            </a:lvl6pPr>
            <a:lvl7pPr marL="2743169" indent="0" algn="ctr">
              <a:buNone/>
              <a:defRPr sz="1600"/>
            </a:lvl7pPr>
            <a:lvl8pPr marL="3200363" indent="0" algn="ctr">
              <a:buNone/>
              <a:defRPr sz="1600"/>
            </a:lvl8pPr>
            <a:lvl9pPr marL="3657558" indent="0" algn="ctr">
              <a:buNone/>
              <a:defRPr sz="1600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385476" y="6424607"/>
            <a:ext cx="4187077" cy="198837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92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572000" y="396000"/>
            <a:ext cx="4187077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031"/>
            </a:lvl1pPr>
            <a:lvl2pPr>
              <a:defRPr sz="2031"/>
            </a:lvl2pPr>
            <a:lvl3pPr>
              <a:defRPr sz="2031"/>
            </a:lvl3pPr>
            <a:lvl4pPr>
              <a:defRPr sz="2031"/>
            </a:lvl4pPr>
            <a:lvl5pPr>
              <a:defRPr sz="2031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</p:spTree>
    <p:extLst>
      <p:ext uri="{BB962C8B-B14F-4D97-AF65-F5344CB8AC3E}">
        <p14:creationId xmlns:p14="http://schemas.microsoft.com/office/powerpoint/2010/main" val="23217953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328923" y="999000"/>
            <a:ext cx="4486154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85477" y="5040001"/>
            <a:ext cx="4187077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46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85477" y="5652001"/>
            <a:ext cx="4187077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77">
                <a:solidFill>
                  <a:schemeClr val="tx1"/>
                </a:solidFill>
              </a:defRPr>
            </a:lvl1pPr>
            <a:lvl2pPr marL="457196" indent="0" algn="ctr">
              <a:buNone/>
              <a:defRPr sz="2000"/>
            </a:lvl2pPr>
            <a:lvl3pPr marL="914390" indent="0" algn="ctr">
              <a:buNone/>
              <a:defRPr sz="1800"/>
            </a:lvl3pPr>
            <a:lvl4pPr marL="1371584" indent="0" algn="ctr">
              <a:buNone/>
              <a:defRPr sz="1600"/>
            </a:lvl4pPr>
            <a:lvl5pPr marL="1828778" indent="0" algn="ctr">
              <a:buNone/>
              <a:defRPr sz="1600"/>
            </a:lvl5pPr>
            <a:lvl6pPr marL="2285974" indent="0" algn="ctr">
              <a:buNone/>
              <a:defRPr sz="1600"/>
            </a:lvl6pPr>
            <a:lvl7pPr marL="2743169" indent="0" algn="ctr">
              <a:buNone/>
              <a:defRPr sz="1600"/>
            </a:lvl7pPr>
            <a:lvl8pPr marL="3200363" indent="0" algn="ctr">
              <a:buNone/>
              <a:defRPr sz="1600"/>
            </a:lvl8pPr>
            <a:lvl9pPr marL="3657558" indent="0" algn="ctr">
              <a:buNone/>
              <a:defRPr sz="1600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385476" y="6424607"/>
            <a:ext cx="4187077" cy="198837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92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309803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384923" y="1476000"/>
            <a:ext cx="4020923" cy="4824000"/>
          </a:xfrm>
          <a:prstGeom prst="rect">
            <a:avLst/>
          </a:prstGeom>
        </p:spPr>
        <p:txBody>
          <a:bodyPr/>
          <a:lstStyle>
            <a:lvl1pPr>
              <a:tabLst>
                <a:tab pos="5029142" algn="r"/>
              </a:tabLst>
              <a:defRPr/>
            </a:lvl1pPr>
            <a:lvl2pPr>
              <a:tabLst>
                <a:tab pos="5029142" algn="r"/>
              </a:tabLst>
              <a:defRPr/>
            </a:lvl2pPr>
            <a:lvl3pPr>
              <a:tabLst>
                <a:tab pos="5029142" algn="r"/>
              </a:tabLst>
              <a:defRPr/>
            </a:lvl3pPr>
            <a:lvl4pPr>
              <a:tabLst>
                <a:tab pos="5029142" algn="r"/>
              </a:tabLst>
              <a:defRPr/>
            </a:lvl4pPr>
            <a:lvl5pPr>
              <a:tabLst>
                <a:tab pos="5029142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4738154" y="1476000"/>
            <a:ext cx="4020923" cy="4824000"/>
          </a:xfrm>
          <a:prstGeom prst="rect">
            <a:avLst/>
          </a:prstGeom>
        </p:spPr>
        <p:txBody>
          <a:bodyPr/>
          <a:lstStyle>
            <a:lvl1pPr>
              <a:tabLst>
                <a:tab pos="5029142" algn="r"/>
              </a:tabLst>
              <a:defRPr/>
            </a:lvl1pPr>
            <a:lvl2pPr>
              <a:tabLst>
                <a:tab pos="5029142" algn="r"/>
              </a:tabLst>
              <a:defRPr/>
            </a:lvl2pPr>
            <a:lvl3pPr>
              <a:tabLst>
                <a:tab pos="5029142" algn="r"/>
              </a:tabLst>
              <a:defRPr/>
            </a:lvl3pPr>
            <a:lvl4pPr>
              <a:tabLst>
                <a:tab pos="5029142" algn="r"/>
              </a:tabLst>
              <a:defRPr/>
            </a:lvl4pPr>
            <a:lvl5pPr>
              <a:tabLst>
                <a:tab pos="5029142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2910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755693" y="2367864"/>
            <a:ext cx="5632615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8895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893908" y="2124001"/>
            <a:ext cx="4778578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585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6" name="Text Box 76"/>
          <p:cNvSpPr txBox="1">
            <a:spLocks noChangeArrowheads="1"/>
          </p:cNvSpPr>
          <p:nvPr userDrawn="1"/>
        </p:nvSpPr>
        <p:spPr bwMode="gray">
          <a:xfrm>
            <a:off x="8320145" y="120275"/>
            <a:ext cx="615123" cy="32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lIns="66462" tIns="66462" rIns="66462" bIns="66462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1108" b="1" dirty="0">
                <a:solidFill>
                  <a:schemeClr val="accent4"/>
                </a:solidFill>
                <a:latin typeface="Arial"/>
                <a:cs typeface="+mn-cs"/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3291182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4923" y="1016000"/>
            <a:ext cx="4020923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92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384923" y="136800"/>
            <a:ext cx="8374154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48573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384923" y="1476000"/>
            <a:ext cx="4020923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59512" indent="-159512">
              <a:lnSpc>
                <a:spcPct val="106000"/>
              </a:lnSpc>
              <a:spcBef>
                <a:spcPts val="975"/>
              </a:spcBef>
              <a:buFont typeface="Wingdings" pitchFamily="2" charset="2"/>
              <a:buChar char="n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19023" indent="-159512">
              <a:lnSpc>
                <a:spcPct val="106000"/>
              </a:lnSpc>
              <a:spcBef>
                <a:spcPts val="443"/>
              </a:spcBef>
              <a:buFont typeface="Wingdings" pitchFamily="2" charset="2"/>
              <a:buChar char="Ø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478535" marR="0" indent="-159512" algn="l" defTabSz="912958" rtl="0" eaLnBrk="1" fontAlgn="auto" latinLnBrk="0" hangingPunct="1">
              <a:lnSpc>
                <a:spcPct val="106000"/>
              </a:lnSpc>
              <a:spcBef>
                <a:spcPts val="222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84923" y="1016000"/>
            <a:ext cx="4020923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92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384923" y="136800"/>
            <a:ext cx="8374154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82043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384923" y="1476000"/>
            <a:ext cx="4020923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59512" indent="-159512">
              <a:lnSpc>
                <a:spcPct val="106000"/>
              </a:lnSpc>
              <a:spcBef>
                <a:spcPts val="975"/>
              </a:spcBef>
              <a:buFont typeface="Wingdings" pitchFamily="2" charset="2"/>
              <a:buChar char="n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19023" indent="-159512">
              <a:lnSpc>
                <a:spcPct val="106000"/>
              </a:lnSpc>
              <a:spcBef>
                <a:spcPts val="443"/>
              </a:spcBef>
              <a:buFont typeface="Wingdings" pitchFamily="2" charset="2"/>
              <a:buChar char="Ø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478535" marR="0" indent="-159512" algn="l" defTabSz="912958" rtl="0" eaLnBrk="1" fontAlgn="auto" latinLnBrk="0" hangingPunct="1">
              <a:lnSpc>
                <a:spcPct val="106000"/>
              </a:lnSpc>
              <a:spcBef>
                <a:spcPts val="222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4737589" y="1476000"/>
            <a:ext cx="4020923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59512" indent="-159512">
              <a:lnSpc>
                <a:spcPct val="106000"/>
              </a:lnSpc>
              <a:spcBef>
                <a:spcPts val="975"/>
              </a:spcBef>
              <a:buFont typeface="Wingdings" pitchFamily="2" charset="2"/>
              <a:buChar char="n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19023" indent="-159512">
              <a:lnSpc>
                <a:spcPct val="106000"/>
              </a:lnSpc>
              <a:spcBef>
                <a:spcPts val="443"/>
              </a:spcBef>
              <a:buFont typeface="Wingdings" pitchFamily="2" charset="2"/>
              <a:buChar char="Ø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478535" indent="-159512">
              <a:lnSpc>
                <a:spcPct val="106000"/>
              </a:lnSpc>
              <a:spcBef>
                <a:spcPts val="222"/>
              </a:spcBef>
              <a:buFont typeface="Arial" pitchFamily="34" charset="0"/>
              <a:buChar char="•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4923" y="1016000"/>
            <a:ext cx="4020923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92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37589" y="1016000"/>
            <a:ext cx="4020923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92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384923" y="136800"/>
            <a:ext cx="8374154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12" name="Text Box 76"/>
          <p:cNvSpPr txBox="1">
            <a:spLocks noChangeArrowheads="1"/>
          </p:cNvSpPr>
          <p:nvPr userDrawn="1"/>
        </p:nvSpPr>
        <p:spPr bwMode="gray">
          <a:xfrm>
            <a:off x="8320145" y="120275"/>
            <a:ext cx="615123" cy="32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lIns="66462" tIns="66462" rIns="66462" bIns="66462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1108" b="1" dirty="0">
                <a:solidFill>
                  <a:schemeClr val="accent4"/>
                </a:solidFill>
                <a:latin typeface="Arial"/>
                <a:cs typeface="+mn-cs"/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133730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378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384922" y="1476000"/>
            <a:ext cx="8374154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59512" indent="-159512">
              <a:lnSpc>
                <a:spcPct val="106000"/>
              </a:lnSpc>
              <a:spcBef>
                <a:spcPts val="975"/>
              </a:spcBef>
              <a:buFont typeface="Wingdings" pitchFamily="2" charset="2"/>
              <a:buChar char="n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19023" indent="-159512">
              <a:lnSpc>
                <a:spcPct val="106000"/>
              </a:lnSpc>
              <a:spcBef>
                <a:spcPts val="443"/>
              </a:spcBef>
              <a:buFont typeface="Wingdings" pitchFamily="2" charset="2"/>
              <a:buChar char="Ø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478535" indent="-159512">
              <a:lnSpc>
                <a:spcPct val="106000"/>
              </a:lnSpc>
              <a:spcBef>
                <a:spcPts val="222"/>
              </a:spcBef>
              <a:buFont typeface="Arial" pitchFamily="34" charset="0"/>
              <a:buChar char="•"/>
              <a:defRPr sz="1108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4923" y="1016000"/>
            <a:ext cx="4020923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92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384923" y="136800"/>
            <a:ext cx="8374154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4077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86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6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99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69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59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544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DB92D-BB85-4E0D-84B8-3A6DB1B5B7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2022/7/4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0BF05-DF29-43A4-B79E-FF7E37EC21C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18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84923" y="136800"/>
            <a:ext cx="8374154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651323" y="6588000"/>
            <a:ext cx="3755077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3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385477" y="6588000"/>
            <a:ext cx="166154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83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384923" y="1476000"/>
            <a:ext cx="4020923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801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</p:sldLayoutIdLst>
  <p:hf hdr="0" dt="0"/>
  <p:txStyles>
    <p:titleStyle>
      <a:lvl1pPr algn="l" defTabSz="914390" rtl="0" eaLnBrk="1" latinLnBrk="0" hangingPunct="1">
        <a:spcBef>
          <a:spcPct val="0"/>
        </a:spcBef>
        <a:buNone/>
        <a:defRPr kumimoji="1" sz="1846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390" rtl="0" eaLnBrk="1" fontAlgn="auto" latinLnBrk="0" hangingPunct="1">
        <a:lnSpc>
          <a:spcPct val="106000"/>
        </a:lnSpc>
        <a:spcBef>
          <a:spcPts val="975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108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59512" marR="0" indent="-159512" algn="l" defTabSz="914390" rtl="0" eaLnBrk="1" fontAlgn="auto" latinLnBrk="0" hangingPunct="1">
        <a:lnSpc>
          <a:spcPct val="106000"/>
        </a:lnSpc>
        <a:spcBef>
          <a:spcPts val="975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108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19023" marR="0" indent="-159512" algn="l" defTabSz="914390" rtl="0" eaLnBrk="1" fontAlgn="auto" latinLnBrk="0" hangingPunct="1">
        <a:lnSpc>
          <a:spcPct val="106000"/>
        </a:lnSpc>
        <a:spcBef>
          <a:spcPts val="443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108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478535" marR="0" indent="-159512" algn="l" defTabSz="914390" rtl="0" eaLnBrk="1" fontAlgn="auto" latinLnBrk="0" hangingPunct="1">
        <a:lnSpc>
          <a:spcPct val="106000"/>
        </a:lnSpc>
        <a:spcBef>
          <a:spcPts val="222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108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32794" indent="-176398" algn="l" defTabSz="798504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tabLst/>
        <a:defRPr kumimoji="1" lang="en-US" sz="11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32794" indent="-176398" algn="l" defTabSz="91439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794" indent="-176398" algn="l" defTabSz="91439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794" indent="-176398" algn="l" defTabSz="91439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794" indent="-176398" algn="l" defTabSz="91439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0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4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8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4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9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3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8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2"/>
          <p:cNvSpPr>
            <a:spLocks noChangeArrowheads="1"/>
          </p:cNvSpPr>
          <p:nvPr/>
        </p:nvSpPr>
        <p:spPr bwMode="auto">
          <a:xfrm>
            <a:off x="-11017" y="368370"/>
            <a:ext cx="9154033" cy="419915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square" lIns="80574" tIns="40287" rIns="80574" bIns="40287" anchor="ctr">
            <a:spAutoFit/>
          </a:bodyPr>
          <a:lstStyle>
            <a:lvl1pPr algn="l" defTabSz="1143000" eaLnBrk="0" hangingPunct="0">
              <a:spcBef>
                <a:spcPct val="20000"/>
              </a:spcBef>
              <a:buChar char="•"/>
              <a:defRPr kumimoji="1" sz="4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 defTabSz="1143000" eaLnBrk="0" hangingPunct="0">
              <a:spcBef>
                <a:spcPct val="20000"/>
              </a:spcBef>
              <a:buChar char="–"/>
              <a:defRPr kumimoji="1" sz="35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 defTabSz="1143000" eaLnBrk="0" hangingPunct="0">
              <a:spcBef>
                <a:spcPct val="20000"/>
              </a:spcBef>
              <a:buChar char="•"/>
              <a:defRPr kumimoji="1" sz="3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 defTabSz="1143000" eaLnBrk="0" hangingPunct="0">
              <a:spcBef>
                <a:spcPct val="20000"/>
              </a:spcBef>
              <a:buChar char="–"/>
              <a:defRPr kumimoji="1" sz="25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 defTabSz="1143000" eaLnBrk="0" hangingPunct="0">
              <a:spcBef>
                <a:spcPct val="20000"/>
              </a:spcBef>
              <a:buChar char="»"/>
              <a:defRPr kumimoji="1" sz="25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1143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5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1143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5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1143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5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1143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5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kumimoji="0" lang="ja-JP" altLang="en-US" sz="22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府と千里ライフサイエンス振興財団の現在の取組と新たな取組（案）について</a:t>
            </a:r>
            <a:endParaRPr kumimoji="0" lang="en-US" altLang="ja-JP" sz="2200" b="1" kern="0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04398" y="6584377"/>
            <a:ext cx="2133600" cy="365125"/>
          </a:xfrm>
        </p:spPr>
        <p:txBody>
          <a:bodyPr/>
          <a:lstStyle/>
          <a:p>
            <a:fld id="{38B85C3B-AD7C-49C1-B128-628A99D9A1FB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29736" y="830843"/>
            <a:ext cx="914399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314">
              <a:lnSpc>
                <a:spcPts val="2000"/>
              </a:lnSpc>
              <a:buFont typeface="Wingdings" panose="05000000000000000000" pitchFamily="2" charset="2"/>
              <a:buChar char="Ø"/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これまで、府と財団は、府内ライフサイエンス分野の産業振興のため、相互に連携を図ってきた。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defTabSz="914314">
              <a:lnSpc>
                <a:spcPts val="2000"/>
              </a:lnSpc>
              <a:buFont typeface="Wingdings" panose="05000000000000000000" pitchFamily="2" charset="2"/>
              <a:buChar char="Ø"/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「大阪の再生・成長に向けた新戦略」（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２年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月策定）では、重点分野の１つに、健康・医療関連産業の世界的なクラスター形成が位置づけられた。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defTabSz="914314">
              <a:lnSpc>
                <a:spcPts val="2000"/>
              </a:lnSpc>
              <a:buFont typeface="Wingdings" panose="05000000000000000000" pitchFamily="2" charset="2"/>
              <a:buChar char="Ø"/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長のけん引役として期待される大阪・関西万博を控えているなか、この世界的なクラスター形成の実現のためには、ライフサイエンス分野に関する高度・専門的な知見と人的ネットワークに強みを有する財団と、府が協働していくことは不可欠である。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"/>
          <p:cNvSpPr txBox="1">
            <a:spLocks noChangeArrowheads="1"/>
          </p:cNvSpPr>
          <p:nvPr/>
        </p:nvSpPr>
        <p:spPr bwMode="auto">
          <a:xfrm>
            <a:off x="7959369" y="56343"/>
            <a:ext cx="1085879" cy="269469"/>
          </a:xfrm>
          <a:prstGeom prst="roundRect">
            <a:avLst>
              <a:gd name="adj" fmla="val 4762"/>
            </a:avLst>
          </a:prstGeom>
          <a:noFill/>
          <a:ln w="12700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tIns="72000" rIns="72000" bIns="0" anchor="t" anchorCtr="0">
            <a:noAutofit/>
          </a:bodyPr>
          <a:lstStyle>
            <a:lvl1pPr algn="l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kumimoji="1" sz="2700">
                <a:solidFill>
                  <a:schemeClr val="tx1"/>
                </a:solidFill>
                <a:latin typeface="Georgia" pitchFamily="18" charset="0"/>
                <a:ea typeface="ＭＳ Ｐ明朝" pitchFamily="18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kumimoji="1" sz="2200">
                <a:solidFill>
                  <a:schemeClr val="tx2"/>
                </a:solidFill>
                <a:latin typeface="Georgia" pitchFamily="18" charset="0"/>
                <a:ea typeface="ＭＳ Ｐ明朝" pitchFamily="18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kumimoji="1" sz="2000">
                <a:solidFill>
                  <a:schemeClr val="tx1"/>
                </a:solidFill>
                <a:latin typeface="Georgia" pitchFamily="18" charset="0"/>
                <a:ea typeface="ＭＳ Ｐ明朝" pitchFamily="18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kumimoji="1" sz="2000">
                <a:solidFill>
                  <a:schemeClr val="tx2"/>
                </a:solidFill>
                <a:latin typeface="Georgia" pitchFamily="18" charset="0"/>
                <a:ea typeface="ＭＳ Ｐ明朝" pitchFamily="18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8FB08C"/>
              </a:buClr>
              <a:buChar char="•"/>
              <a:defRPr kumimoji="1">
                <a:solidFill>
                  <a:schemeClr val="tx1"/>
                </a:solidFill>
                <a:latin typeface="Georgia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umimoji="1">
                <a:solidFill>
                  <a:schemeClr val="tx1"/>
                </a:solidFill>
                <a:latin typeface="Georgia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umimoji="1">
                <a:solidFill>
                  <a:schemeClr val="tx1"/>
                </a:solidFill>
                <a:latin typeface="Georgia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umimoji="1">
                <a:solidFill>
                  <a:schemeClr val="tx1"/>
                </a:solidFill>
                <a:latin typeface="Georgia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umimoji="1">
                <a:solidFill>
                  <a:schemeClr val="tx1"/>
                </a:solidFill>
                <a:latin typeface="Georgia" pitchFamily="18" charset="0"/>
                <a:ea typeface="ＭＳ Ｐ明朝" pitchFamily="18" charset="-128"/>
              </a:defRPr>
            </a:lvl9pPr>
          </a:lstStyle>
          <a:p>
            <a:pPr marL="182563" indent="-182563" algn="ctr">
              <a:spcBef>
                <a:spcPts val="0"/>
              </a:spcBef>
              <a:buNone/>
            </a:pPr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lang="ja-JP" altLang="en-US" sz="1200" smtClean="0">
                <a:latin typeface="Meiryo UI" panose="020B0604030504040204" pitchFamily="50" charset="-128"/>
                <a:ea typeface="Meiryo UI" panose="020B0604030504040204" pitchFamily="50" charset="-128"/>
              </a:rPr>
              <a:t>資料３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4928" y="2632939"/>
            <a:ext cx="9072000" cy="324433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AutoShape 132"/>
          <p:cNvSpPr>
            <a:spLocks noChangeArrowheads="1"/>
          </p:cNvSpPr>
          <p:nvPr/>
        </p:nvSpPr>
        <p:spPr bwMode="auto">
          <a:xfrm>
            <a:off x="86218" y="2885417"/>
            <a:ext cx="4068000" cy="2922955"/>
          </a:xfrm>
          <a:prstGeom prst="roundRect">
            <a:avLst>
              <a:gd name="adj" fmla="val 6556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7338" tIns="35016" rIns="67338" bIns="35016"/>
          <a:lstStyle/>
          <a:p>
            <a:pPr defTabSz="957263">
              <a:lnSpc>
                <a:spcPts val="1700"/>
              </a:lnSpc>
              <a:defRPr/>
            </a:pP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現在の取組◆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千里ライフ財団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just" defTabSz="957263">
              <a:lnSpc>
                <a:spcPts val="1700"/>
              </a:lnSpc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・研究交流・人材育成事業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・研究助成事業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・普及啓発事業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・実用化支援事業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just" defTabSz="957263">
              <a:lnSpc>
                <a:spcPts val="1700"/>
              </a:lnSpc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・ライフサイエンス拠点の形成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（彩都・健都・未来医療国際拠点（中之島））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・関係機関間の総合調整（産学官連携や拠点間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連携の促進、エコシステムの構築）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700"/>
              </a:lnSpc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・中小・ベンチャー企業等の成長支援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2000"/>
              </a:lnSpc>
              <a:defRPr/>
            </a:pP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lnSpc>
                <a:spcPts val="1800"/>
              </a:lnSpc>
              <a:defRPr/>
            </a:pPr>
            <a:endParaRPr lang="ja-JP" altLang="en-US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defTabSz="957263">
              <a:defRPr/>
            </a:pPr>
            <a:endParaRPr lang="ja-JP" altLang="en-US" sz="800" dirty="0">
              <a:latin typeface="Arial" charset="0"/>
              <a:ea typeface="HG丸ｺﾞｼｯｸM-PRO" pitchFamily="50" charset="-128"/>
            </a:endParaRPr>
          </a:p>
          <a:p>
            <a:pPr algn="just" defTabSz="957263">
              <a:defRPr/>
            </a:pPr>
            <a:endParaRPr lang="ja-JP" altLang="en-US" sz="1050" u="sng" dirty="0">
              <a:latin typeface="Arial" charset="0"/>
              <a:ea typeface="HG丸ｺﾞｼｯｸM-PRO" pitchFamily="50" charset="-128"/>
            </a:endParaRPr>
          </a:p>
        </p:txBody>
      </p:sp>
      <p:sp>
        <p:nvSpPr>
          <p:cNvPr id="19" name="AutoShape 106"/>
          <p:cNvSpPr>
            <a:spLocks noChangeArrowheads="1"/>
          </p:cNvSpPr>
          <p:nvPr/>
        </p:nvSpPr>
        <p:spPr bwMode="auto">
          <a:xfrm>
            <a:off x="4707015" y="2888780"/>
            <a:ext cx="4356000" cy="2919592"/>
          </a:xfrm>
          <a:prstGeom prst="roundRect">
            <a:avLst>
              <a:gd name="adj" fmla="val 3963"/>
            </a:avLst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7338" tIns="35016" rIns="67338" bIns="35016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7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♦万博テーマに沿った新たな取組（案）♦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1700"/>
              </a:lnSpc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eaLnBrk="1" hangingPunct="1">
              <a:lnSpc>
                <a:spcPts val="2000"/>
              </a:lnSpc>
              <a:buFont typeface="Wingdings" panose="05000000000000000000" pitchFamily="2" charset="2"/>
              <a:buChar char="l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国際シンポジウムの開催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海外から著名な研究者が集まり、最先端の研究内容を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講演。万博開催に向け、オンラインも活用し、今後成長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が期待され、万博と親和性が高い再生医療の分野で優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位性を有する大阪から世界へ情報発信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2000"/>
              </a:lnSpc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eaLnBrk="1" hangingPunct="1">
              <a:lnSpc>
                <a:spcPts val="2000"/>
              </a:lnSpc>
              <a:buFont typeface="Wingdings" panose="05000000000000000000" pitchFamily="2" charset="2"/>
              <a:buChar char="l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ライフサイエンス系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MICE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の誘致・開催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1800"/>
              </a:lnSpc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1800"/>
              </a:lnSpc>
            </a:pP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1800"/>
              </a:lnSpc>
            </a:pP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1800"/>
              </a:lnSpc>
            </a:pP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18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76945" y="3867810"/>
            <a:ext cx="720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/>
              <a:t>＋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166955" y="4507964"/>
            <a:ext cx="720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加えて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4929" y="6051879"/>
            <a:ext cx="9044678" cy="60529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defTabSz="914314">
              <a:lnSpc>
                <a:spcPts val="2000"/>
              </a:lnSpc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▶　新たな取組を検討し、その調整や業務を遂行していく必要あり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314">
              <a:lnSpc>
                <a:spcPts val="2000"/>
              </a:lnSpc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▶　万博に向けた府の最新の取組と連携していく上でも、</a:t>
            </a:r>
            <a:r>
              <a:rPr lang="ja-JP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府関与ポストの継続が望ましい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1754668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T Proposal Template_J（監査）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</Words>
  <Application>Microsoft Office PowerPoint</Application>
  <PresentationFormat>画面に合わせる (4:3)</PresentationFormat>
  <Paragraphs>40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HG丸ｺﾞｼｯｸM-PRO</vt:lpstr>
      <vt:lpstr>Meiryo UI</vt:lpstr>
      <vt:lpstr>ＭＳ Ｐゴシック</vt:lpstr>
      <vt:lpstr>Arial</vt:lpstr>
      <vt:lpstr>Calibri</vt:lpstr>
      <vt:lpstr>Verdana</vt:lpstr>
      <vt:lpstr>Wingdings</vt:lpstr>
      <vt:lpstr>Wingdings 2</vt:lpstr>
      <vt:lpstr>3_Office ​​テーマ</vt:lpstr>
      <vt:lpstr>DT Proposal Template_J（監査）20161001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2022-07-04T05:33:20Z</dcterms:created>
  <dcterms:modified xsi:type="dcterms:W3CDTF">2022-07-04T05:33:48Z</dcterms:modified>
</cp:coreProperties>
</file>