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9"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88" autoAdjust="0"/>
    <p:restoredTop sz="94802" autoAdjust="0"/>
  </p:normalViewPr>
  <p:slideViewPr>
    <p:cSldViewPr>
      <p:cViewPr>
        <p:scale>
          <a:sx n="125" d="100"/>
          <a:sy n="125" d="100"/>
        </p:scale>
        <p:origin x="726" y="96"/>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a:defRPr sz="1200"/>
            </a:lvl1pPr>
          </a:lstStyle>
          <a:p>
            <a:fld id="{BBDBBA56-D06D-40C3-9F89-885C8AFB6C41}" type="datetimeFigureOut">
              <a:rPr kumimoji="1" lang="ja-JP" altLang="en-US" smtClean="0"/>
              <a:t>2023/3/2</a:t>
            </a:fld>
            <a:endParaRPr kumimoji="1" lang="ja-JP" altLang="en-US"/>
          </a:p>
        </p:txBody>
      </p:sp>
      <p:sp>
        <p:nvSpPr>
          <p:cNvPr id="4" name="スライド イメージ プレースホルダー 3"/>
          <p:cNvSpPr>
            <a:spLocks noGrp="1" noRot="1" noChangeAspect="1"/>
          </p:cNvSpPr>
          <p:nvPr>
            <p:ph type="sldImg" idx="2"/>
          </p:nvPr>
        </p:nvSpPr>
        <p:spPr>
          <a:xfrm>
            <a:off x="1982788" y="741363"/>
            <a:ext cx="2770187"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a:defRPr sz="1200"/>
            </a:lvl1pPr>
          </a:lstStyle>
          <a:p>
            <a:fld id="{B9274038-33B6-4AA5-8F36-95E00B61971E}" type="slidenum">
              <a:rPr kumimoji="1" lang="ja-JP" altLang="en-US" smtClean="0"/>
              <a:t>‹#›</a:t>
            </a:fld>
            <a:endParaRPr kumimoji="1" lang="ja-JP" altLang="en-US"/>
          </a:p>
        </p:txBody>
      </p:sp>
    </p:spTree>
    <p:extLst>
      <p:ext uri="{BB962C8B-B14F-4D97-AF65-F5344CB8AC3E}">
        <p14:creationId xmlns:p14="http://schemas.microsoft.com/office/powerpoint/2010/main" val="1238997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274038-33B6-4AA5-8F36-95E00B61971E}" type="slidenum">
              <a:rPr kumimoji="1" lang="ja-JP" altLang="en-US" smtClean="0"/>
              <a:t>1</a:t>
            </a:fld>
            <a:endParaRPr kumimoji="1" lang="ja-JP" altLang="en-US"/>
          </a:p>
        </p:txBody>
      </p:sp>
    </p:spTree>
    <p:extLst>
      <p:ext uri="{BB962C8B-B14F-4D97-AF65-F5344CB8AC3E}">
        <p14:creationId xmlns:p14="http://schemas.microsoft.com/office/powerpoint/2010/main" val="1069031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263000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702971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4084330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3405431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795708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3818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3659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225970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727531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3669267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2141A48-9C6F-45D4-92D9-0C4A089F63B6}" type="datetimeFigureOut">
              <a:rPr kumimoji="1" lang="ja-JP" altLang="en-US" smtClean="0"/>
              <a:t>2023/3/2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33063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F2141A48-9C6F-45D4-92D9-0C4A089F63B6}" type="datetimeFigureOut">
              <a:rPr kumimoji="1" lang="ja-JP" altLang="en-US" smtClean="0"/>
              <a:t>2023/3/2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255993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305597" y="2377923"/>
            <a:ext cx="6192688" cy="2609259"/>
          </a:xfrm>
          <a:prstGeom prst="rect">
            <a:avLst/>
          </a:prstGeom>
          <a:ln w="9525">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タイトル 1"/>
          <p:cNvSpPr txBox="1">
            <a:spLocks/>
          </p:cNvSpPr>
          <p:nvPr/>
        </p:nvSpPr>
        <p:spPr>
          <a:xfrm>
            <a:off x="67354" y="908655"/>
            <a:ext cx="6660740" cy="36004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指定出資法人への人的関与の</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報告</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について</a:t>
            </a:r>
            <a:endParaRPr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67354" y="1776960"/>
            <a:ext cx="3390023" cy="307777"/>
          </a:xfrm>
          <a:prstGeom prst="rect">
            <a:avLst/>
          </a:prstGeom>
          <a:solidFill>
            <a:schemeClr val="accent1">
              <a:alpha val="49000"/>
            </a:schemeClr>
          </a:solidFill>
        </p:spPr>
        <p:txBody>
          <a:bodyPr wrap="square" rtlCol="0">
            <a:spAutoFit/>
          </a:bodyPr>
          <a:lstStyle/>
          <a:p>
            <a:pPr lvl="0"/>
            <a:r>
              <a:rPr kumimoji="1" lang="ja-JP" altLang="en-US" sz="1400" dirty="0" smtClean="0"/>
              <a:t>今回の</a:t>
            </a:r>
            <a:r>
              <a:rPr lang="ja-JP" altLang="en-US" sz="1400" dirty="0" smtClean="0"/>
              <a:t>報告対象（１法人１ポスト）</a:t>
            </a:r>
            <a:endPar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305597" y="2542923"/>
            <a:ext cx="6151956" cy="2444259"/>
          </a:xfrm>
          <a:prstGeom prst="rect">
            <a:avLst/>
          </a:prstGeom>
          <a:noFill/>
        </p:spPr>
        <p:txBody>
          <a:bodyPr wrap="square" rtlCol="0">
            <a:spAutoFit/>
          </a:bodyPr>
          <a:lstStyle/>
          <a:p>
            <a:pPr>
              <a:lnSpc>
                <a:spcPts val="1800"/>
              </a:lnSpc>
            </a:pP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公益財団法人　大阪府保健医療財団</a:t>
            </a:r>
            <a:r>
              <a:rPr lang="en-US" altLang="ja-JP" sz="12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人的関与ポスト：</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理事長</a:t>
            </a:r>
            <a:r>
              <a:rPr lang="ja-JP" altLang="en-US" sz="12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（非常勤）</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900"/>
              </a:lnSpc>
            </a:pPr>
            <a:r>
              <a:rPr lang="ja-JP" altLang="en-US" sz="1200" u="sng" dirty="0" smtClean="0">
                <a:latin typeface="Meiryo UI" panose="020B0604030504040204" pitchFamily="50" charset="-128"/>
                <a:ea typeface="Meiryo UI" panose="020B0604030504040204" pitchFamily="50" charset="-128"/>
                <a:cs typeface="Meiryo UI" panose="020B0604030504040204" pitchFamily="50" charset="-128"/>
              </a:rPr>
              <a:t>（理由）</a:t>
            </a:r>
            <a:endParaRPr lang="en-US" altLang="ja-JP" sz="1200" u="sng" dirty="0" smtClean="0">
              <a:latin typeface="Meiryo UI" panose="020B0604030504040204" pitchFamily="50" charset="-128"/>
              <a:ea typeface="Meiryo UI" panose="020B0604030504040204" pitchFamily="50" charset="-128"/>
              <a:cs typeface="Meiryo UI" panose="020B0604030504040204" pitchFamily="50" charset="-128"/>
            </a:endParaRPr>
          </a:p>
          <a:p>
            <a:pPr lvl="0">
              <a:lnSpc>
                <a:spcPts val="19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本ポストは、今年度に実施</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された</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指定出資法人評価等審議会（</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R4.8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おいて、法人経営の自立化に一定の見通しが立てられるまでの間は</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、府の人的関与の必要性が認められたところ。</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lvl="0">
              <a:lnSpc>
                <a:spcPts val="19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この</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度、令和５年度からの循環器部門の業務移転により、求められる府施策との連携・一体性が低下し、また中期経営計画の改定（案）において、令和７年度までに法人の自立化に向けた収支均衡の目途がたったことから、人的関与ポストとして、府関係者を就任させる必要性は薄まると見込まれるため、報告を行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5840115" y="40350"/>
            <a:ext cx="946863" cy="360040"/>
          </a:xfrm>
          <a:prstGeom prst="rect">
            <a:avLst/>
          </a:prstGeom>
          <a:solidFill>
            <a:schemeClr val="accent1">
              <a:alpha val="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資料</a:t>
            </a:r>
            <a:r>
              <a:rPr lang="ja-JP" altLang="en-US" dirty="0">
                <a:solidFill>
                  <a:schemeClr val="tx1"/>
                </a:solidFill>
              </a:rPr>
              <a:t>４</a:t>
            </a:r>
            <a:endParaRPr kumimoji="1" lang="ja-JP" altLang="en-US" dirty="0">
              <a:solidFill>
                <a:schemeClr val="tx1"/>
              </a:solidFill>
            </a:endParaRPr>
          </a:p>
        </p:txBody>
      </p:sp>
      <p:sp>
        <p:nvSpPr>
          <p:cNvPr id="17" name="テキスト ボックス 16"/>
          <p:cNvSpPr txBox="1"/>
          <p:nvPr/>
        </p:nvSpPr>
        <p:spPr>
          <a:xfrm>
            <a:off x="305597" y="5463908"/>
            <a:ext cx="5904656" cy="1031051"/>
          </a:xfrm>
          <a:prstGeom prst="rect">
            <a:avLst/>
          </a:prstGeom>
          <a:noFill/>
        </p:spPr>
        <p:txBody>
          <a:bodyPr wrap="square" rtlCol="0">
            <a:spAutoFit/>
          </a:bodyPr>
          <a:lstStyle/>
          <a:p>
            <a:r>
              <a:rPr lang="en-US" altLang="ja-JP" sz="11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「人的関与の再点検に関する意見書（</a:t>
            </a:r>
            <a:r>
              <a:rPr lang="en-US" altLang="zh-TW"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公益財団法人　大阪府保健医療財団</a:t>
            </a:r>
            <a:r>
              <a:rPr lang="ja-JP" altLang="en-US" sz="11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R4.8</a:t>
            </a:r>
            <a:r>
              <a:rPr lang="ja-JP" altLang="en-US" sz="11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当該</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については、がん検診の受診率向上や精度管理の充実、循環器病対策のためのデータ分析などにおいて、府施策との連携・一体性が一層求められており、また、法人経営の自立化に向け収支均衡を図ることが急務となっている。これらのことから、法人経営の自立化に一定の見通しが立てられるまでの間は、医療分野において行政的調整能力を発揮できる府関係者が関わるべき必要性が認められる。</a:t>
            </a:r>
            <a:endPar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3509981" y="2693767"/>
            <a:ext cx="2151267" cy="504056"/>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ja-JP" altLang="en-US" sz="1200" b="1" dirty="0" smtClean="0">
                <a:solidFill>
                  <a:schemeClr val="tx1"/>
                </a:solidFill>
                <a:latin typeface="Meiryo UI" panose="020B0604030504040204" pitchFamily="50" charset="-128"/>
                <a:ea typeface="Meiryo UI" panose="020B0604030504040204" pitchFamily="50" charset="-128"/>
              </a:rPr>
              <a:t>令和</a:t>
            </a:r>
            <a:r>
              <a:rPr kumimoji="1" lang="ja-JP" altLang="en-US" sz="1200" b="1" dirty="0" smtClean="0">
                <a:solidFill>
                  <a:schemeClr val="tx1"/>
                </a:solidFill>
                <a:latin typeface="Meiryo UI" panose="020B0604030504040204" pitchFamily="50" charset="-128"/>
                <a:ea typeface="Meiryo UI" panose="020B0604030504040204" pitchFamily="50" charset="-128"/>
              </a:rPr>
              <a:t>５年７月以降、</a:t>
            </a:r>
            <a:endParaRPr kumimoji="1" lang="en-US" altLang="ja-JP" sz="1200" b="1" dirty="0" smtClean="0">
              <a:solidFill>
                <a:schemeClr val="tx1"/>
              </a:solidFill>
              <a:latin typeface="Meiryo UI" panose="020B0604030504040204" pitchFamily="50" charset="-128"/>
              <a:ea typeface="Meiryo UI" panose="020B0604030504040204" pitchFamily="50" charset="-128"/>
            </a:endParaRPr>
          </a:p>
          <a:p>
            <a:r>
              <a:rPr kumimoji="1" lang="ja-JP" altLang="en-US" sz="1200" b="1" dirty="0" smtClean="0">
                <a:solidFill>
                  <a:schemeClr val="tx1"/>
                </a:solidFill>
                <a:latin typeface="Meiryo UI" panose="020B0604030504040204" pitchFamily="50" charset="-128"/>
                <a:ea typeface="Meiryo UI" panose="020B0604030504040204" pitchFamily="50" charset="-128"/>
              </a:rPr>
              <a:t>法人</a:t>
            </a:r>
            <a:r>
              <a:rPr kumimoji="1" lang="ja-JP" altLang="en-US" sz="1200" b="1" dirty="0" smtClean="0">
                <a:solidFill>
                  <a:schemeClr val="tx1"/>
                </a:solidFill>
                <a:latin typeface="Meiryo UI" panose="020B0604030504040204" pitchFamily="50" charset="-128"/>
                <a:ea typeface="Meiryo UI" panose="020B0604030504040204" pitchFamily="50" charset="-128"/>
              </a:rPr>
              <a:t>への人的関与を行わない</a:t>
            </a: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3" name="右中かっこ 2"/>
          <p:cNvSpPr/>
          <p:nvPr/>
        </p:nvSpPr>
        <p:spPr>
          <a:xfrm>
            <a:off x="3140968" y="2831758"/>
            <a:ext cx="233257" cy="228074"/>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167356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311</Words>
  <Application>Microsoft Office PowerPoint</Application>
  <PresentationFormat>画面に合わせる (4:3)</PresentationFormat>
  <Paragraphs>15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2020-09-28T00:23:13Z</dcterms:created>
  <dcterms:modified xsi:type="dcterms:W3CDTF">2023-03-02T06:15:20Z</dcterms:modified>
</cp:coreProperties>
</file>