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763" r:id="rId1"/>
  </p:sldMasterIdLst>
  <p:notesMasterIdLst>
    <p:notesMasterId r:id="rId4"/>
  </p:notesMasterIdLst>
  <p:handoutMasterIdLst>
    <p:handoutMasterId r:id="rId5"/>
  </p:handoutMasterIdLst>
  <p:sldIdLst>
    <p:sldId id="340" r:id="rId2"/>
    <p:sldId id="362" r:id="rId3"/>
  </p:sldIdLst>
  <p:sldSz cx="12192000" cy="6858000"/>
  <p:notesSz cx="9777413" cy="6646863"/>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C04F35-8553-67C9-B410-7C77ED542457}" name="松﨑　聖子" initials="松﨑　聖子" userId="S::MatsuzakiK@lan.pref.osaka.jp::1d75ca29-56e3-47b9-9cc1-4f98f841045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1FA"/>
    <a:srgbClr val="FF00FF"/>
    <a:srgbClr val="FF66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52" autoAdjust="0"/>
    <p:restoredTop sz="94660"/>
  </p:normalViewPr>
  <p:slideViewPr>
    <p:cSldViewPr snapToGrid="0">
      <p:cViewPr varScale="1">
        <p:scale>
          <a:sx n="86" d="100"/>
          <a:sy n="86" d="100"/>
        </p:scale>
        <p:origin x="294" y="60"/>
      </p:cViewPr>
      <p:guideLst/>
    </p:cSldViewPr>
  </p:slideViewPr>
  <p:notesTextViewPr>
    <p:cViewPr>
      <p:scale>
        <a:sx n="1" d="1"/>
        <a:sy n="1" d="1"/>
      </p:scale>
      <p:origin x="0" y="0"/>
    </p:cViewPr>
  </p:notesTextViewPr>
  <p:notesViewPr>
    <p:cSldViewPr snapToGrid="0">
      <p:cViewPr varScale="1">
        <p:scale>
          <a:sx n="120" d="100"/>
          <a:sy n="120" d="100"/>
        </p:scale>
        <p:origin x="504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36880" cy="333498"/>
          </a:xfrm>
          <a:prstGeom prst="rect">
            <a:avLst/>
          </a:prstGeom>
        </p:spPr>
        <p:txBody>
          <a:bodyPr vert="horz" lIns="90425" tIns="45212" rIns="90425" bIns="45212" rtlCol="0"/>
          <a:lstStyle>
            <a:lvl1pPr algn="l">
              <a:defRPr sz="1200"/>
            </a:lvl1pPr>
          </a:lstStyle>
          <a:p>
            <a:pPr rtl="0"/>
            <a:endParaRPr lang="en-US"/>
          </a:p>
        </p:txBody>
      </p:sp>
      <p:sp>
        <p:nvSpPr>
          <p:cNvPr id="3" name="日付プレースホルダー 2"/>
          <p:cNvSpPr>
            <a:spLocks noGrp="1"/>
          </p:cNvSpPr>
          <p:nvPr>
            <p:ph type="dt" sz="quarter" idx="1"/>
          </p:nvPr>
        </p:nvSpPr>
        <p:spPr>
          <a:xfrm>
            <a:off x="5538273" y="0"/>
            <a:ext cx="4236880" cy="333498"/>
          </a:xfrm>
          <a:prstGeom prst="rect">
            <a:avLst/>
          </a:prstGeom>
        </p:spPr>
        <p:txBody>
          <a:bodyPr vert="horz" lIns="90425" tIns="45212" rIns="90425" bIns="45212" rtlCol="0"/>
          <a:lstStyle>
            <a:lvl1pPr algn="r">
              <a:defRPr sz="1200"/>
            </a:lvl1pPr>
          </a:lstStyle>
          <a:p>
            <a:pPr rtl="0"/>
            <a:fld id="{93907DD5-B282-4AB6-A945-BC1524FE9A32}" type="datetime1">
              <a:rPr lang="ja-JP" altLang="en-US" smtClean="0"/>
              <a:t>2023/2/20</a:t>
            </a:fld>
            <a:endParaRPr lang="en-US" dirty="0"/>
          </a:p>
        </p:txBody>
      </p:sp>
      <p:sp>
        <p:nvSpPr>
          <p:cNvPr id="4" name="フッター プレースホルダー 3"/>
          <p:cNvSpPr>
            <a:spLocks noGrp="1"/>
          </p:cNvSpPr>
          <p:nvPr>
            <p:ph type="ftr" sz="quarter" idx="2"/>
          </p:nvPr>
        </p:nvSpPr>
        <p:spPr>
          <a:xfrm>
            <a:off x="1" y="6313370"/>
            <a:ext cx="4236880" cy="333497"/>
          </a:xfrm>
          <a:prstGeom prst="rect">
            <a:avLst/>
          </a:prstGeom>
        </p:spPr>
        <p:txBody>
          <a:bodyPr vert="horz" lIns="90425" tIns="45212" rIns="90425" bIns="45212" rtlCol="0" anchor="b"/>
          <a:lstStyle>
            <a:lvl1pPr algn="l">
              <a:defRPr sz="1200"/>
            </a:lvl1pPr>
          </a:lstStyle>
          <a:p>
            <a:pPr rtl="0"/>
            <a:endParaRPr lang="en-US"/>
          </a:p>
        </p:txBody>
      </p:sp>
      <p:sp>
        <p:nvSpPr>
          <p:cNvPr id="5" name="スライド番号プレースホルダー 4"/>
          <p:cNvSpPr>
            <a:spLocks noGrp="1"/>
          </p:cNvSpPr>
          <p:nvPr>
            <p:ph type="sldNum" sz="quarter" idx="3"/>
          </p:nvPr>
        </p:nvSpPr>
        <p:spPr>
          <a:xfrm>
            <a:off x="5538273" y="6313370"/>
            <a:ext cx="4236880" cy="333497"/>
          </a:xfrm>
          <a:prstGeom prst="rect">
            <a:avLst/>
          </a:prstGeom>
        </p:spPr>
        <p:txBody>
          <a:bodyPr vert="horz" lIns="90425" tIns="45212" rIns="90425" bIns="45212" rtlCol="0" anchor="b"/>
          <a:lstStyle>
            <a:lvl1pPr algn="r">
              <a:defRPr sz="1200"/>
            </a:lvl1pPr>
          </a:lstStyle>
          <a:p>
            <a:pPr rtl="0"/>
            <a:fld id="{A975D426-A9DD-4244-A2CE-1FB6623742C7}" type="slidenum">
              <a:rPr lang="en-US" smtClean="0"/>
              <a:t>‹#›</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36880" cy="333498"/>
          </a:xfrm>
          <a:prstGeom prst="rect">
            <a:avLst/>
          </a:prstGeom>
        </p:spPr>
        <p:txBody>
          <a:bodyPr vert="horz" lIns="90425" tIns="45212" rIns="90425" bIns="45212" rtlCol="0"/>
          <a:lstStyle>
            <a:lvl1pPr algn="l">
              <a:defRPr sz="1200"/>
            </a:lvl1pPr>
          </a:lstStyle>
          <a:p>
            <a:pPr rtl="0"/>
            <a:endParaRPr lang="en-US"/>
          </a:p>
        </p:txBody>
      </p:sp>
      <p:sp>
        <p:nvSpPr>
          <p:cNvPr id="3" name="日付プレースホルダー 2"/>
          <p:cNvSpPr>
            <a:spLocks noGrp="1"/>
          </p:cNvSpPr>
          <p:nvPr>
            <p:ph type="dt" idx="1"/>
          </p:nvPr>
        </p:nvSpPr>
        <p:spPr>
          <a:xfrm>
            <a:off x="5538273" y="0"/>
            <a:ext cx="4236880" cy="333498"/>
          </a:xfrm>
          <a:prstGeom prst="rect">
            <a:avLst/>
          </a:prstGeom>
        </p:spPr>
        <p:txBody>
          <a:bodyPr vert="horz" lIns="90425" tIns="45212" rIns="90425" bIns="45212" rtlCol="0"/>
          <a:lstStyle>
            <a:lvl1pPr algn="r">
              <a:defRPr sz="1200"/>
            </a:lvl1pPr>
          </a:lstStyle>
          <a:p>
            <a:pPr rtl="0"/>
            <a:fld id="{90DF0577-04AB-484E-9FE7-79ED9EC96FBE}" type="datetime1">
              <a:rPr lang="ja-JP" altLang="en-US" smtClean="0"/>
              <a:t>2023/2/20</a:t>
            </a:fld>
            <a:endParaRPr lang="en-US"/>
          </a:p>
        </p:txBody>
      </p:sp>
      <p:sp>
        <p:nvSpPr>
          <p:cNvPr id="4" name="スライド イメージ プレースホルダー 3"/>
          <p:cNvSpPr>
            <a:spLocks noGrp="1" noRot="1" noChangeAspect="1"/>
          </p:cNvSpPr>
          <p:nvPr>
            <p:ph type="sldImg" idx="2"/>
          </p:nvPr>
        </p:nvSpPr>
        <p:spPr>
          <a:xfrm>
            <a:off x="2894013" y="830263"/>
            <a:ext cx="3989387" cy="2243137"/>
          </a:xfrm>
          <a:prstGeom prst="rect">
            <a:avLst/>
          </a:prstGeom>
          <a:noFill/>
          <a:ln w="12700">
            <a:solidFill>
              <a:prstClr val="black"/>
            </a:solidFill>
          </a:ln>
        </p:spPr>
        <p:txBody>
          <a:bodyPr vert="horz" lIns="90425" tIns="45212" rIns="90425" bIns="45212" rtlCol="0" anchor="ctr"/>
          <a:lstStyle/>
          <a:p>
            <a:pPr rtl="0"/>
            <a:endParaRPr lang="en-US"/>
          </a:p>
        </p:txBody>
      </p:sp>
      <p:sp>
        <p:nvSpPr>
          <p:cNvPr id="5" name="ノート プレースホルダー 4"/>
          <p:cNvSpPr>
            <a:spLocks noGrp="1"/>
          </p:cNvSpPr>
          <p:nvPr>
            <p:ph type="body" sz="quarter" idx="3"/>
          </p:nvPr>
        </p:nvSpPr>
        <p:spPr>
          <a:xfrm>
            <a:off x="977742" y="3198805"/>
            <a:ext cx="7821930" cy="2617203"/>
          </a:xfrm>
          <a:prstGeom prst="rect">
            <a:avLst/>
          </a:prstGeom>
        </p:spPr>
        <p:txBody>
          <a:bodyPr vert="horz" lIns="90425" tIns="45212" rIns="90425" bIns="45212" rtlCol="0"/>
          <a:lstStyle/>
          <a:p>
            <a:pPr lvl="0" rtl="0"/>
            <a:r>
              <a:rPr lang="ja"/>
              <a:t>マスター テキストの書式設定</a:t>
            </a:r>
            <a:endParaRPr lang="en-US"/>
          </a:p>
          <a:p>
            <a:pPr lvl="1" rtl="0"/>
            <a:r>
              <a:rPr lang="ja"/>
              <a:t>第 2 レベル</a:t>
            </a:r>
          </a:p>
          <a:p>
            <a:pPr lvl="2" rtl="0"/>
            <a:r>
              <a:rPr lang="ja"/>
              <a:t>第 3 レベル</a:t>
            </a:r>
          </a:p>
          <a:p>
            <a:pPr lvl="3" rtl="0"/>
            <a:r>
              <a:rPr lang="ja"/>
              <a:t>第 4 レベル</a:t>
            </a:r>
          </a:p>
          <a:p>
            <a:pPr lvl="4" rtl="0"/>
            <a:r>
              <a:rPr lang="ja"/>
              <a:t>第 5 レベル</a:t>
            </a:r>
            <a:endParaRPr lang="en-US"/>
          </a:p>
        </p:txBody>
      </p:sp>
      <p:sp>
        <p:nvSpPr>
          <p:cNvPr id="6" name="フッター プレースホルダー 5"/>
          <p:cNvSpPr>
            <a:spLocks noGrp="1"/>
          </p:cNvSpPr>
          <p:nvPr>
            <p:ph type="ftr" sz="quarter" idx="4"/>
          </p:nvPr>
        </p:nvSpPr>
        <p:spPr>
          <a:xfrm>
            <a:off x="1" y="6313370"/>
            <a:ext cx="4236880" cy="333497"/>
          </a:xfrm>
          <a:prstGeom prst="rect">
            <a:avLst/>
          </a:prstGeom>
        </p:spPr>
        <p:txBody>
          <a:bodyPr vert="horz" lIns="90425" tIns="45212" rIns="90425" bIns="45212" rtlCol="0" anchor="b"/>
          <a:lstStyle>
            <a:lvl1pPr algn="l">
              <a:defRPr sz="1200"/>
            </a:lvl1pPr>
          </a:lstStyle>
          <a:p>
            <a:pPr rtl="0"/>
            <a:endParaRPr lang="en-US"/>
          </a:p>
        </p:txBody>
      </p:sp>
      <p:sp>
        <p:nvSpPr>
          <p:cNvPr id="7" name="スライド番号プレースホルダー 6"/>
          <p:cNvSpPr>
            <a:spLocks noGrp="1"/>
          </p:cNvSpPr>
          <p:nvPr>
            <p:ph type="sldNum" sz="quarter" idx="5"/>
          </p:nvPr>
        </p:nvSpPr>
        <p:spPr>
          <a:xfrm>
            <a:off x="5538273" y="6313370"/>
            <a:ext cx="4236880" cy="333497"/>
          </a:xfrm>
          <a:prstGeom prst="rect">
            <a:avLst/>
          </a:prstGeom>
        </p:spPr>
        <p:txBody>
          <a:bodyPr vert="horz" lIns="90425" tIns="45212" rIns="90425" bIns="45212" rtlCol="0" anchor="b"/>
          <a:lstStyle>
            <a:lvl1pPr algn="r">
              <a:defRPr sz="1200"/>
            </a:lvl1pPr>
          </a:lstStyle>
          <a:p>
            <a:pPr rtl="0"/>
            <a:fld id="{01B41D33-19C8-4450-B3C5-BE83E9C8F0BC}" type="slidenum">
              <a:rPr lang="en-US" smtClean="0"/>
              <a:t>‹#›</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長方形 6"/>
          <p:cNvSpPr/>
          <p:nvPr/>
        </p:nvSpPr>
        <p:spPr>
          <a:xfrm>
            <a:off x="446535" y="3085766"/>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p:cNvSpPr>
            <a:spLocks noGrp="1"/>
          </p:cNvSpPr>
          <p:nvPr>
            <p:ph type="ctrTitle"/>
          </p:nvPr>
        </p:nvSpPr>
        <p:spPr>
          <a:xfrm>
            <a:off x="581192"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ja-JP" altLang="en-US"/>
              <a:t>マスター タイトルの書式設定</a:t>
            </a:r>
            <a:endParaRPr lang="en-US" dirty="0"/>
          </a:p>
        </p:txBody>
      </p:sp>
      <p:sp>
        <p:nvSpPr>
          <p:cNvPr id="3" name="サブタイトル 2"/>
          <p:cNvSpPr>
            <a:spLocks noGrp="1"/>
          </p:cNvSpPr>
          <p:nvPr>
            <p:ph type="subTitle" idx="1"/>
          </p:nvPr>
        </p:nvSpPr>
        <p:spPr>
          <a:xfrm>
            <a:off x="581193" y="2495447"/>
            <a:ext cx="10993547"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ja-JP" altLang="en-US"/>
              <a:t>マスター サブタイトルの書式設定</a:t>
            </a:r>
            <a:endParaRPr lang="en-US" dirty="0"/>
          </a:p>
        </p:txBody>
      </p:sp>
      <p:sp>
        <p:nvSpPr>
          <p:cNvPr id="8" name="日付プレースホルダー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B66D4189-29FC-4C77-96F5-6949C8AFF621}" type="datetime1">
              <a:rPr lang="ja-JP" altLang="en-US" smtClean="0"/>
              <a:t>2023/2/20</a:t>
            </a:fld>
            <a:endParaRPr lang="en-US" dirty="0"/>
          </a:p>
        </p:txBody>
      </p:sp>
      <p:sp>
        <p:nvSpPr>
          <p:cNvPr id="9" name="フッター プレースホルダー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スライド番号プレースホルダー 9">
            <a:extLst>
              <a:ext uri="{FF2B5EF4-FFF2-40B4-BE49-F238E27FC236}">
                <a16:creationId xmlns:a16="http://schemas.microsoft.com/office/drawing/2014/main" id="{5898A89F-CA25-400F-B05A-AECBF2517E4F}"/>
              </a:ext>
            </a:extLst>
          </p:cNvPr>
          <p:cNvSpPr>
            <a:spLocks noGrp="1"/>
          </p:cNvSpPr>
          <p:nvPr>
            <p:ph type="sldNum" sz="quarter" idx="12"/>
          </p:nvPr>
        </p:nvSpPr>
        <p:spPr>
          <a:xfrm>
            <a:off x="11139490" y="6532404"/>
            <a:ext cx="1052511" cy="365125"/>
          </a:xfrm>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853339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81192" y="702156"/>
            <a:ext cx="11029616" cy="1188720"/>
          </a:xfrm>
        </p:spPr>
        <p:txBody>
          <a:bodyPr rtlCol="0"/>
          <a:lstStyle/>
          <a:p>
            <a:pPr rtl="0"/>
            <a:r>
              <a:rPr lang="ja-JP" altLang="en-US"/>
              <a:t>マスター タイトルの書式設定</a:t>
            </a:r>
            <a:endParaRPr lang="en-US" dirty="0"/>
          </a:p>
        </p:txBody>
      </p:sp>
      <p:sp>
        <p:nvSpPr>
          <p:cNvPr id="3" name="コンテンツ プレースホルダー 2"/>
          <p:cNvSpPr>
            <a:spLocks noGrp="1"/>
          </p:cNvSpPr>
          <p:nvPr>
            <p:ph idx="1"/>
          </p:nvPr>
        </p:nvSpPr>
        <p:spPr>
          <a:xfrm>
            <a:off x="581194" y="2340864"/>
            <a:ext cx="11029615" cy="3634486"/>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8" name="日付プレースホルダー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8F457A6C-0693-4E9A-9F5D-9D02F5FC24BB}" type="datetime1">
              <a:rPr lang="ja-JP" altLang="en-US" smtClean="0"/>
              <a:t>2023/2/20</a:t>
            </a:fld>
            <a:endParaRPr lang="en-US" dirty="0"/>
          </a:p>
        </p:txBody>
      </p:sp>
      <p:sp>
        <p:nvSpPr>
          <p:cNvPr id="9" name="フッター プレースホルダー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スライド番号プレースホルダー 9">
            <a:extLst>
              <a:ext uri="{FF2B5EF4-FFF2-40B4-BE49-F238E27FC236}">
                <a16:creationId xmlns:a16="http://schemas.microsoft.com/office/drawing/2014/main" id="{02B78BF7-69D3-4CE0-A631-50EFD41EEEB8}"/>
              </a:ext>
            </a:extLst>
          </p:cNvPr>
          <p:cNvSpPr>
            <a:spLocks noGrp="1"/>
          </p:cNvSpPr>
          <p:nvPr>
            <p:ph type="sldNum" sz="quarter" idx="12"/>
          </p:nvPr>
        </p:nvSpPr>
        <p:spPr>
          <a:xfrm>
            <a:off x="11139490" y="6577931"/>
            <a:ext cx="1052511" cy="365125"/>
          </a:xfrm>
        </p:spPr>
        <p:txBody>
          <a:bodyPr rtlCol="0"/>
          <a:lstStyle/>
          <a:p>
            <a:pPr rtl="0"/>
            <a:fld id="{3A98EE3D-8CD1-4C3F-BD1C-C98C9596463C}" type="slidenum">
              <a:rPr lang="en-US" smtClean="0"/>
              <a:t>‹#›</a:t>
            </a:fld>
            <a:endParaRPr lang="en-US" dirty="0"/>
          </a:p>
        </p:txBody>
      </p:sp>
      <p:pic>
        <p:nvPicPr>
          <p:cNvPr id="7" name="図 6">
            <a:extLst>
              <a:ext uri="{FF2B5EF4-FFF2-40B4-BE49-F238E27FC236}">
                <a16:creationId xmlns:a16="http://schemas.microsoft.com/office/drawing/2014/main" id="{124A6A7A-13CB-4137-B6A0-97A814465F1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513463" y="57397"/>
            <a:ext cx="1211997" cy="359349"/>
          </a:xfrm>
          <a:prstGeom prst="rect">
            <a:avLst/>
          </a:prstGeom>
        </p:spPr>
      </p:pic>
    </p:spTree>
    <p:extLst>
      <p:ext uri="{BB962C8B-B14F-4D97-AF65-F5344CB8AC3E}">
        <p14:creationId xmlns:p14="http://schemas.microsoft.com/office/powerpoint/2010/main" val="1573263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12E2D5C5-AE56-4086-92FA-5899CCDA164A}" type="datetime1">
              <a:rPr lang="ja-JP" altLang="en-US" smtClean="0"/>
              <a:t>2023/2/20</a:t>
            </a:fld>
            <a:endParaRPr lang="en-US" dirty="0"/>
          </a:p>
        </p:txBody>
      </p:sp>
      <p:sp>
        <p:nvSpPr>
          <p:cNvPr id="3" name="フッター プレースホルダー 2"/>
          <p:cNvSpPr>
            <a:spLocks noGrp="1"/>
          </p:cNvSpPr>
          <p:nvPr>
            <p:ph type="ftr" sz="quarter" idx="11"/>
          </p:nvPr>
        </p:nvSpPr>
        <p:spPr/>
        <p:txBody>
          <a:bodyPr rtlCol="0"/>
          <a:lstStyle/>
          <a:p>
            <a:pPr rtl="0"/>
            <a:endParaRPr lang="en-US" dirty="0"/>
          </a:p>
        </p:txBody>
      </p:sp>
      <p:sp>
        <p:nvSpPr>
          <p:cNvPr id="4" name="スライド番号プレースホルダー 3"/>
          <p:cNvSpPr>
            <a:spLocks noGrp="1"/>
          </p:cNvSpPr>
          <p:nvPr>
            <p:ph type="sldNum" sz="quarter" idx="12"/>
          </p:nvPr>
        </p:nvSpPr>
        <p:spPr>
          <a:xfrm>
            <a:off x="11139490" y="6571850"/>
            <a:ext cx="1052511" cy="365125"/>
          </a:xfrm>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724656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ja" dirty="0"/>
              <a:t>マスター タイトルの書式設定</a:t>
            </a:r>
            <a:endParaRPr lang="en-US" dirty="0"/>
          </a:p>
        </p:txBody>
      </p:sp>
      <p:sp>
        <p:nvSpPr>
          <p:cNvPr id="3" name="テキスト プレースホルダー 2"/>
          <p:cNvSpPr>
            <a:spLocks noGrp="1"/>
          </p:cNvSpPr>
          <p:nvPr>
            <p:ph type="body" idx="1"/>
          </p:nvPr>
        </p:nvSpPr>
        <p:spPr>
          <a:xfrm>
            <a:off x="581192" y="2336004"/>
            <a:ext cx="11029616" cy="3652047"/>
          </a:xfrm>
          <a:prstGeom prst="rect">
            <a:avLst/>
          </a:prstGeom>
        </p:spPr>
        <p:txBody>
          <a:bodyPr vert="horz" lIns="91440" tIns="45720" rIns="91440" bIns="45720" rtlCol="0" anchor="ctr">
            <a:normAutofit/>
          </a:bodyPr>
          <a:lstStyle/>
          <a:p>
            <a:pPr lvl="0" rtl="0"/>
            <a:r>
              <a:rPr lang="ja" dirty="0"/>
              <a:t>マスター テキストの書式設定</a:t>
            </a:r>
          </a:p>
          <a:p>
            <a:pPr lvl="1" rtl="0"/>
            <a:r>
              <a:rPr lang="ja" dirty="0"/>
              <a:t>第 2 レベル</a:t>
            </a:r>
          </a:p>
          <a:p>
            <a:pPr lvl="2" rtl="0"/>
            <a:r>
              <a:rPr lang="ja" dirty="0"/>
              <a:t>第 3 レベル</a:t>
            </a:r>
          </a:p>
          <a:p>
            <a:pPr lvl="3" rtl="0"/>
            <a:r>
              <a:rPr lang="ja" dirty="0"/>
              <a:t>第 4 レベル</a:t>
            </a:r>
          </a:p>
          <a:p>
            <a:pPr lvl="4" rtl="0"/>
            <a:r>
              <a:rPr lang="ja" dirty="0"/>
              <a:t>第 5 レベル</a:t>
            </a:r>
            <a:endParaRPr lang="en-US" dirty="0"/>
          </a:p>
        </p:txBody>
      </p:sp>
      <p:sp>
        <p:nvSpPr>
          <p:cNvPr id="4" name="日付プレースホルダー 3"/>
          <p:cNvSpPr>
            <a:spLocks noGrp="1"/>
          </p:cNvSpPr>
          <p:nvPr>
            <p:ph type="dt" sz="half" idx="2"/>
          </p:nvPr>
        </p:nvSpPr>
        <p:spPr>
          <a:xfrm>
            <a:off x="7605953" y="6423916"/>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Meiryo UI" panose="020B0604030504040204" pitchFamily="50" charset="-128"/>
                <a:ea typeface="Meiryo UI" panose="020B0604030504040204" pitchFamily="50" charset="-128"/>
              </a:defRPr>
            </a:lvl1pPr>
          </a:lstStyle>
          <a:p>
            <a:fld id="{2236BC28-D3A8-45E4-B96D-E1C4434BC958}" type="datetime1">
              <a:rPr lang="ja-JP" altLang="en-US" noProof="0" smtClean="0"/>
              <a:t>2023/2/20</a:t>
            </a:fld>
            <a:endParaRPr lang="ja-JP" altLang="en-US" noProof="0" dirty="0"/>
          </a:p>
        </p:txBody>
      </p:sp>
      <p:sp>
        <p:nvSpPr>
          <p:cNvPr id="5" name="フッター プレースホルダー 4"/>
          <p:cNvSpPr>
            <a:spLocks noGrp="1"/>
          </p:cNvSpPr>
          <p:nvPr>
            <p:ph type="ftr" sz="quarter" idx="3"/>
          </p:nvPr>
        </p:nvSpPr>
        <p:spPr>
          <a:xfrm>
            <a:off x="581192" y="6423916"/>
            <a:ext cx="6917211"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Meiryo UI" panose="020B0604030504040204" pitchFamily="50" charset="-128"/>
                <a:ea typeface="Meiryo UI" panose="020B0604030504040204" pitchFamily="50" charset="-128"/>
              </a:defRPr>
            </a:lvl1pPr>
          </a:lstStyle>
          <a:p>
            <a:endParaRPr lang="ja-JP" altLang="en-US" noProof="0" dirty="0"/>
          </a:p>
        </p:txBody>
      </p:sp>
      <p:sp>
        <p:nvSpPr>
          <p:cNvPr id="6" name="スライド番号プレースホルダー 5"/>
          <p:cNvSpPr>
            <a:spLocks noGrp="1"/>
          </p:cNvSpPr>
          <p:nvPr>
            <p:ph type="sldNum" sz="quarter" idx="4"/>
          </p:nvPr>
        </p:nvSpPr>
        <p:spPr>
          <a:xfrm>
            <a:off x="11139490" y="6553068"/>
            <a:ext cx="1052511"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sp>
        <p:nvSpPr>
          <p:cNvPr id="9" name="長方形 8"/>
          <p:cNvSpPr/>
          <p:nvPr/>
        </p:nvSpPr>
        <p:spPr>
          <a:xfrm>
            <a:off x="446535"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長方形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長方形 10"/>
          <p:cNvSpPr/>
          <p:nvPr/>
        </p:nvSpPr>
        <p:spPr>
          <a:xfrm>
            <a:off x="4241831"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8795345"/>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70" r:id="rId3"/>
  </p:sldLayoutIdLst>
  <p:hf hdr="0" ftr="0" dt="0"/>
  <p:txStyles>
    <p:titleStyle>
      <a:lvl1pPr algn="l" defTabSz="457200" rtl="0" eaLnBrk="1" latinLnBrk="0" hangingPunct="1">
        <a:lnSpc>
          <a:spcPct val="100000"/>
        </a:lnSpc>
        <a:spcBef>
          <a:spcPct val="0"/>
        </a:spcBef>
        <a:buNone/>
        <a:defRPr kumimoji="1" sz="2800" b="1" kern="1200" cap="all">
          <a:solidFill>
            <a:schemeClr val="tx1">
              <a:lumMod val="75000"/>
              <a:lumOff val="25000"/>
            </a:schemeClr>
          </a:solidFill>
          <a:latin typeface="Meiryo UI" panose="020B0604030504040204" pitchFamily="50" charset="-128"/>
          <a:ea typeface="Meiryo UI" panose="020B0604030504040204" pitchFamily="50"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kumimoji="1" sz="1700" kern="120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400" kern="1200">
          <a:solidFill>
            <a:schemeClr val="tx1">
              <a:lumMod val="75000"/>
              <a:lumOff val="25000"/>
            </a:schemeClr>
          </a:solidFill>
          <a:latin typeface="Meiryo UI" panose="020B0604030504040204" pitchFamily="50" charset="-128"/>
          <a:ea typeface="Meiryo UI" panose="020B0604030504040204" pitchFamily="50" charset="-128"/>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300" kern="1200">
          <a:solidFill>
            <a:schemeClr val="tx1">
              <a:lumMod val="75000"/>
              <a:lumOff val="25000"/>
            </a:schemeClr>
          </a:solidFill>
          <a:latin typeface="Meiryo UI" panose="020B0604030504040204" pitchFamily="50" charset="-128"/>
          <a:ea typeface="Meiryo UI" panose="020B0604030504040204" pitchFamily="50" charset="-128"/>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100" kern="1200">
          <a:solidFill>
            <a:schemeClr val="tx1">
              <a:lumMod val="75000"/>
              <a:lumOff val="25000"/>
            </a:schemeClr>
          </a:solidFill>
          <a:latin typeface="Meiryo UI" panose="020B0604030504040204" pitchFamily="50" charset="-128"/>
          <a:ea typeface="Meiryo UI" panose="020B0604030504040204" pitchFamily="50" charset="-128"/>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100" kern="1200">
          <a:solidFill>
            <a:schemeClr val="tx1">
              <a:lumMod val="75000"/>
              <a:lumOff val="25000"/>
            </a:schemeClr>
          </a:solidFill>
          <a:latin typeface="Meiryo UI" panose="020B0604030504040204" pitchFamily="50" charset="-128"/>
          <a:ea typeface="Meiryo UI" panose="020B0604030504040204" pitchFamily="50" charset="-128"/>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4285226" y="2722653"/>
            <a:ext cx="3480066" cy="4068265"/>
            <a:chOff x="4331008" y="1433435"/>
            <a:chExt cx="3893093" cy="4295484"/>
          </a:xfrm>
          <a:solidFill>
            <a:schemeClr val="tx2"/>
          </a:solidFill>
        </p:grpSpPr>
        <p:sp>
          <p:nvSpPr>
            <p:cNvPr id="10" name="角丸四角形 9"/>
            <p:cNvSpPr/>
            <p:nvPr/>
          </p:nvSpPr>
          <p:spPr>
            <a:xfrm>
              <a:off x="4331008" y="1433435"/>
              <a:ext cx="3893093" cy="4295484"/>
            </a:xfrm>
            <a:prstGeom prst="roundRect">
              <a:avLst>
                <a:gd name="adj" fmla="val 2032"/>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914418"/>
              <a:r>
                <a:rPr kumimoji="1"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２　推進体制の強化</a:t>
              </a:r>
            </a:p>
          </p:txBody>
        </p:sp>
        <p:sp>
          <p:nvSpPr>
            <p:cNvPr id="11" name="角丸四角形 10"/>
            <p:cNvSpPr/>
            <p:nvPr/>
          </p:nvSpPr>
          <p:spPr>
            <a:xfrm>
              <a:off x="4421024" y="1719997"/>
              <a:ext cx="3697405" cy="3961928"/>
            </a:xfrm>
            <a:prstGeom prst="roundRect">
              <a:avLst>
                <a:gd name="adj" fmla="val 2032"/>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t"/>
            <a:lstStyle/>
            <a:p>
              <a:pPr defTabSz="914418"/>
              <a:endPar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 name="角丸四角形 6"/>
          <p:cNvSpPr/>
          <p:nvPr/>
        </p:nvSpPr>
        <p:spPr>
          <a:xfrm>
            <a:off x="426405" y="2722651"/>
            <a:ext cx="3742153" cy="4068265"/>
          </a:xfrm>
          <a:prstGeom prst="roundRect">
            <a:avLst>
              <a:gd name="adj" fmla="val 2032"/>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914418"/>
            <a:r>
              <a:rPr kumimoji="1"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１　重点事業</a:t>
            </a:r>
          </a:p>
        </p:txBody>
      </p:sp>
      <p:sp>
        <p:nvSpPr>
          <p:cNvPr id="55" name="角丸四角形 54"/>
          <p:cNvSpPr/>
          <p:nvPr/>
        </p:nvSpPr>
        <p:spPr>
          <a:xfrm>
            <a:off x="426406" y="642741"/>
            <a:ext cx="11294684" cy="2034121"/>
          </a:xfrm>
          <a:prstGeom prst="roundRect">
            <a:avLst>
              <a:gd name="adj" fmla="val 188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25714" rIns="0" rtlCol="0" anchor="ctr"/>
          <a:lstStyle/>
          <a:p>
            <a:pPr defTabSz="914418"/>
            <a:endParaRPr kumimoji="1" lang="ja-JP" altLang="en-US" sz="571" b="1" dirty="0">
              <a:solidFill>
                <a:prstClr val="black"/>
              </a:solidFill>
              <a:latin typeface="Calibri"/>
              <a:ea typeface="ＭＳ Ｐゴシック" panose="020B0600070205080204" pitchFamily="50" charset="-128"/>
            </a:endParaRPr>
          </a:p>
        </p:txBody>
      </p:sp>
      <p:sp>
        <p:nvSpPr>
          <p:cNvPr id="4" name="テキスト ボックス 3"/>
          <p:cNvSpPr txBox="1"/>
          <p:nvPr/>
        </p:nvSpPr>
        <p:spPr>
          <a:xfrm>
            <a:off x="344918" y="87915"/>
            <a:ext cx="9650399" cy="400110"/>
          </a:xfrm>
          <a:prstGeom prst="rect">
            <a:avLst/>
          </a:prstGeom>
          <a:noFill/>
        </p:spPr>
        <p:txBody>
          <a:bodyPr wrap="none" rtlCol="0" anchor="ctr">
            <a:spAutoFit/>
          </a:bodyPr>
          <a:lstStyle/>
          <a:p>
            <a:pPr algn="ctr" defTabSz="914418"/>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公益財団法人大阪府国際交流財団　</a:t>
            </a:r>
            <a:r>
              <a:rPr kumimoji="1" lang="ja-JP"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中期経営計画</a:t>
            </a:r>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達成状況（概要）</a:t>
            </a:r>
            <a:endParaRPr kumimoji="1"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470911" y="2949497"/>
            <a:ext cx="3649859" cy="3796912"/>
          </a:xfrm>
          <a:prstGeom prst="roundRect">
            <a:avLst>
              <a:gd name="adj" fmla="val 2032"/>
            </a:avLst>
          </a:prstGeom>
        </p:spPr>
        <p:style>
          <a:lnRef idx="2">
            <a:schemeClr val="accent6"/>
          </a:lnRef>
          <a:fillRef idx="1">
            <a:schemeClr val="lt1"/>
          </a:fillRef>
          <a:effectRef idx="0">
            <a:schemeClr val="accent6"/>
          </a:effectRef>
          <a:fontRef idx="minor">
            <a:schemeClr val="dk1"/>
          </a:fontRef>
        </p:style>
        <p:txBody>
          <a:bodyPr rtlCol="0" anchor="t"/>
          <a:lstStyle/>
          <a:p>
            <a:pPr defTabSz="914418"/>
            <a:endPar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7807071" y="2724573"/>
            <a:ext cx="3914018" cy="4066345"/>
          </a:xfrm>
          <a:prstGeom prst="roundRect">
            <a:avLst>
              <a:gd name="adj" fmla="val 2032"/>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914418"/>
            <a:r>
              <a:rPr kumimoji="1"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３　既存事業の見直し</a:t>
            </a:r>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endParaRPr kumimoji="1" lang="en-US" altLang="ja-JP" sz="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18">
              <a:spcBef>
                <a:spcPts val="600"/>
              </a:spcBef>
            </a:pPr>
            <a:r>
              <a:rPr kumimoji="1"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４　財政基盤の強化（収入の確保）</a:t>
            </a:r>
          </a:p>
          <a:p>
            <a:pPr algn="ctr" defTabSz="914418"/>
            <a:endParaRPr kumimoji="1"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7861240" y="2994056"/>
            <a:ext cx="3790166" cy="1533837"/>
          </a:xfrm>
          <a:prstGeom prst="roundRect">
            <a:avLst>
              <a:gd name="adj" fmla="val 2032"/>
            </a:avLst>
          </a:prstGeom>
        </p:spPr>
        <p:style>
          <a:lnRef idx="2">
            <a:schemeClr val="accent6"/>
          </a:lnRef>
          <a:fillRef idx="1">
            <a:schemeClr val="lt1"/>
          </a:fillRef>
          <a:effectRef idx="0">
            <a:schemeClr val="accent6"/>
          </a:effectRef>
          <a:fontRef idx="minor">
            <a:schemeClr val="dk1"/>
          </a:fontRef>
        </p:style>
        <p:txBody>
          <a:bodyPr rtlCol="0" anchor="t"/>
          <a:lstStyle/>
          <a:p>
            <a:pPr defTabSz="914418"/>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7861242" y="4754708"/>
            <a:ext cx="3808817" cy="1991700"/>
          </a:xfrm>
          <a:prstGeom prst="roundRect">
            <a:avLst>
              <a:gd name="adj" fmla="val 2032"/>
            </a:avLst>
          </a:prstGeom>
        </p:spPr>
        <p:style>
          <a:lnRef idx="2">
            <a:schemeClr val="accent6"/>
          </a:lnRef>
          <a:fillRef idx="1">
            <a:schemeClr val="lt1"/>
          </a:fillRef>
          <a:effectRef idx="0">
            <a:schemeClr val="accent6"/>
          </a:effectRef>
          <a:fontRef idx="minor">
            <a:schemeClr val="dk1"/>
          </a:fontRef>
        </p:style>
        <p:txBody>
          <a:bodyPr rtlCol="0" anchor="t"/>
          <a:lstStyle/>
          <a:p>
            <a:pPr defTabSz="914418"/>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2713212408"/>
              </p:ext>
            </p:extLst>
          </p:nvPr>
        </p:nvGraphicFramePr>
        <p:xfrm>
          <a:off x="593413" y="3243004"/>
          <a:ext cx="3551409" cy="1141399"/>
        </p:xfrm>
        <a:graphic>
          <a:graphicData uri="http://schemas.openxmlformats.org/drawingml/2006/table">
            <a:tbl>
              <a:tblPr/>
              <a:tblGrid>
                <a:gridCol w="210804">
                  <a:extLst>
                    <a:ext uri="{9D8B030D-6E8A-4147-A177-3AD203B41FA5}">
                      <a16:colId xmlns:a16="http://schemas.microsoft.com/office/drawing/2014/main" val="2330939028"/>
                    </a:ext>
                  </a:extLst>
                </a:gridCol>
                <a:gridCol w="3340605">
                  <a:extLst>
                    <a:ext uri="{9D8B030D-6E8A-4147-A177-3AD203B41FA5}">
                      <a16:colId xmlns:a16="http://schemas.microsoft.com/office/drawing/2014/main" val="758329504"/>
                    </a:ext>
                  </a:extLst>
                </a:gridCol>
              </a:tblGrid>
              <a:tr h="163057">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①</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外国人情報コーナー・相談件数（</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2,312/2,400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件）</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999041195"/>
                  </a:ext>
                </a:extLst>
              </a:tr>
              <a:tr h="163057">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②</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「やさしい日本語」関係研修等（</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4/4</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回）</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964679364"/>
                  </a:ext>
                </a:extLst>
              </a:tr>
              <a:tr h="163057">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③</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地域合同相談会開催数・参加人数（</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10/3</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回・</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51/50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名）</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990360110"/>
                  </a:ext>
                </a:extLst>
              </a:tr>
              <a:tr h="163057">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④</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観光分野の研修受託、講師派遣等（受託</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0/2</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・派遣</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9/8</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回）</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972427545"/>
                  </a:ext>
                </a:extLst>
              </a:tr>
              <a:tr h="163057">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⑤</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広域訓練の実施（他府県協会との連携）（</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1/1</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回）</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2300454"/>
                  </a:ext>
                </a:extLst>
              </a:tr>
              <a:tr h="163057">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⑥</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府内国際交流協会等との研修、訓練等の実施（</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3/3</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回）</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588692379"/>
                  </a:ext>
                </a:extLst>
              </a:tr>
              <a:tr h="163057">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⑦</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防災・災害時用多言語アプリの提供（済）</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48315032"/>
                  </a:ext>
                </a:extLst>
              </a:tr>
            </a:tbl>
          </a:graphicData>
        </a:graphic>
      </p:graphicFrame>
      <p:sp>
        <p:nvSpPr>
          <p:cNvPr id="40" name="テキスト ボックス 39"/>
          <p:cNvSpPr txBox="1"/>
          <p:nvPr/>
        </p:nvSpPr>
        <p:spPr>
          <a:xfrm>
            <a:off x="425647" y="2996783"/>
            <a:ext cx="3201647" cy="246221"/>
          </a:xfrm>
          <a:prstGeom prst="rect">
            <a:avLst/>
          </a:prstGeom>
          <a:noFill/>
        </p:spPr>
        <p:txBody>
          <a:bodyPr wrap="square" rtlCol="0" anchor="ctr">
            <a:spAutoFit/>
          </a:bodyPr>
          <a:lstStyle/>
          <a:p>
            <a:pPr defTabSz="914418"/>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（１）計画目標の達成状況（</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p>
        </p:txBody>
      </p:sp>
      <p:sp>
        <p:nvSpPr>
          <p:cNvPr id="42" name="テキスト ボックス 41"/>
          <p:cNvSpPr txBox="1"/>
          <p:nvPr/>
        </p:nvSpPr>
        <p:spPr>
          <a:xfrm>
            <a:off x="4353817" y="3016007"/>
            <a:ext cx="3488959" cy="246221"/>
          </a:xfrm>
          <a:prstGeom prst="rect">
            <a:avLst/>
          </a:prstGeom>
          <a:noFill/>
        </p:spPr>
        <p:txBody>
          <a:bodyPr wrap="square" rtlCol="0" anchor="ctr">
            <a:spAutoFit/>
          </a:bodyPr>
          <a:lstStyle/>
          <a:p>
            <a:pPr defTabSz="914418"/>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（１）計画目標の達成状況（</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p>
        </p:txBody>
      </p:sp>
      <p:graphicFrame>
        <p:nvGraphicFramePr>
          <p:cNvPr id="43" name="表 42"/>
          <p:cNvGraphicFramePr>
            <a:graphicFrameLocks noGrp="1"/>
          </p:cNvGraphicFramePr>
          <p:nvPr>
            <p:extLst>
              <p:ext uri="{D42A27DB-BD31-4B8C-83A1-F6EECF244321}">
                <p14:modId xmlns:p14="http://schemas.microsoft.com/office/powerpoint/2010/main" val="2346347539"/>
              </p:ext>
            </p:extLst>
          </p:nvPr>
        </p:nvGraphicFramePr>
        <p:xfrm>
          <a:off x="4531179" y="3236334"/>
          <a:ext cx="3085138" cy="1114428"/>
        </p:xfrm>
        <a:graphic>
          <a:graphicData uri="http://schemas.openxmlformats.org/drawingml/2006/table">
            <a:tbl>
              <a:tblPr/>
              <a:tblGrid>
                <a:gridCol w="171524">
                  <a:extLst>
                    <a:ext uri="{9D8B030D-6E8A-4147-A177-3AD203B41FA5}">
                      <a16:colId xmlns:a16="http://schemas.microsoft.com/office/drawing/2014/main" val="2898135353"/>
                    </a:ext>
                  </a:extLst>
                </a:gridCol>
                <a:gridCol w="2913614">
                  <a:extLst>
                    <a:ext uri="{9D8B030D-6E8A-4147-A177-3AD203B41FA5}">
                      <a16:colId xmlns:a16="http://schemas.microsoft.com/office/drawing/2014/main" val="424271982"/>
                    </a:ext>
                  </a:extLst>
                </a:gridCol>
              </a:tblGrid>
              <a:tr h="130441">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⑧</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ボランティアに係る大学連携協定締結（</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0/1</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大学）</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834424601"/>
                  </a:ext>
                </a:extLst>
              </a:tr>
              <a:tr h="130441">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⑨</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災害時通訳・翻訳ボランティア新規登録（</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41/35</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名）</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858598527"/>
                  </a:ext>
                </a:extLst>
              </a:tr>
              <a:tr h="130441">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⑩</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国際理解教育・外国人サポーター満足度（</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96/90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46727980"/>
                  </a:ext>
                </a:extLst>
              </a:tr>
              <a:tr h="141864">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⑪</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「多文化共生マネージャー」等５人体制（</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人）</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449879181"/>
                  </a:ext>
                </a:extLst>
              </a:tr>
              <a:tr h="130441">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⑫</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「大阪府多文化共生連携センター」を開設（済）</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722802708"/>
                  </a:ext>
                </a:extLst>
              </a:tr>
              <a:tr h="130441">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⑬</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府内協会との職員相互派遣による人材育成（</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1/1</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回）</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237096683"/>
                  </a:ext>
                </a:extLst>
              </a:tr>
              <a:tr h="130441">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⑭</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ホームページアクセス数（</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85,410/86,000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件）</a:t>
                      </a:r>
                    </a:p>
                  </a:txBody>
                  <a:tcPr marL="6804" marR="6804" marT="680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315380162"/>
                  </a:ext>
                </a:extLst>
              </a:tr>
            </a:tbl>
          </a:graphicData>
        </a:graphic>
      </p:graphicFrame>
      <p:sp>
        <p:nvSpPr>
          <p:cNvPr id="45" name="テキスト ボックス 44"/>
          <p:cNvSpPr txBox="1"/>
          <p:nvPr/>
        </p:nvSpPr>
        <p:spPr>
          <a:xfrm>
            <a:off x="7764742" y="3022741"/>
            <a:ext cx="2899114" cy="246221"/>
          </a:xfrm>
          <a:prstGeom prst="rect">
            <a:avLst/>
          </a:prstGeom>
          <a:noFill/>
        </p:spPr>
        <p:txBody>
          <a:bodyPr wrap="square" rtlCol="0" anchor="ctr">
            <a:spAutoFit/>
          </a:bodyPr>
          <a:lstStyle/>
          <a:p>
            <a:pPr defTabSz="914418"/>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（１）計画目標の達成状況（</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p>
        </p:txBody>
      </p:sp>
      <p:graphicFrame>
        <p:nvGraphicFramePr>
          <p:cNvPr id="47" name="表 46"/>
          <p:cNvGraphicFramePr>
            <a:graphicFrameLocks noGrp="1"/>
          </p:cNvGraphicFramePr>
          <p:nvPr>
            <p:extLst>
              <p:ext uri="{D42A27DB-BD31-4B8C-83A1-F6EECF244321}">
                <p14:modId xmlns:p14="http://schemas.microsoft.com/office/powerpoint/2010/main" val="117909325"/>
              </p:ext>
            </p:extLst>
          </p:nvPr>
        </p:nvGraphicFramePr>
        <p:xfrm>
          <a:off x="7929995" y="3212693"/>
          <a:ext cx="3854271" cy="500472"/>
        </p:xfrm>
        <a:graphic>
          <a:graphicData uri="http://schemas.openxmlformats.org/drawingml/2006/table">
            <a:tbl>
              <a:tblPr/>
              <a:tblGrid>
                <a:gridCol w="149618">
                  <a:extLst>
                    <a:ext uri="{9D8B030D-6E8A-4147-A177-3AD203B41FA5}">
                      <a16:colId xmlns:a16="http://schemas.microsoft.com/office/drawing/2014/main" val="4152305610"/>
                    </a:ext>
                  </a:extLst>
                </a:gridCol>
                <a:gridCol w="3704653">
                  <a:extLst>
                    <a:ext uri="{9D8B030D-6E8A-4147-A177-3AD203B41FA5}">
                      <a16:colId xmlns:a16="http://schemas.microsoft.com/office/drawing/2014/main" val="4099736069"/>
                    </a:ext>
                  </a:extLst>
                </a:gridCol>
              </a:tblGrid>
              <a:tr h="140651">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⑮</a:t>
                      </a:r>
                    </a:p>
                  </a:txBody>
                  <a:tcPr marL="6804" marR="6804" marT="680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「大阪の国際化戦略アクションプログラム事業」を府に一元化</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済</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804" marR="6804" marT="6804"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410596183"/>
                  </a:ext>
                </a:extLst>
              </a:tr>
              <a:tr h="140651">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⑯</a:t>
                      </a:r>
                    </a:p>
                  </a:txBody>
                  <a:tcPr marL="6804" marR="6804" marT="680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「エセック経済商科大学院大学</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学生</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研修支援事業」を府に一元化</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済</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804" marR="6804" marT="6804"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081338348"/>
                  </a:ext>
                </a:extLst>
              </a:tr>
              <a:tr h="148648">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⑰</a:t>
                      </a:r>
                    </a:p>
                  </a:txBody>
                  <a:tcPr marL="6804" marR="6804" marT="680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「大阪府堺留学生会館オリオン寮」の方向性を確定</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済</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804" marR="6804" marT="6804"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465340540"/>
                  </a:ext>
                </a:extLst>
              </a:tr>
            </a:tbl>
          </a:graphicData>
        </a:graphic>
      </p:graphicFrame>
      <p:graphicFrame>
        <p:nvGraphicFramePr>
          <p:cNvPr id="49" name="表 48"/>
          <p:cNvGraphicFramePr>
            <a:graphicFrameLocks noGrp="1"/>
          </p:cNvGraphicFramePr>
          <p:nvPr>
            <p:extLst>
              <p:ext uri="{D42A27DB-BD31-4B8C-83A1-F6EECF244321}">
                <p14:modId xmlns:p14="http://schemas.microsoft.com/office/powerpoint/2010/main" val="2506541433"/>
              </p:ext>
            </p:extLst>
          </p:nvPr>
        </p:nvGraphicFramePr>
        <p:xfrm>
          <a:off x="7941390" y="5008145"/>
          <a:ext cx="3543588" cy="477612"/>
        </p:xfrm>
        <a:graphic>
          <a:graphicData uri="http://schemas.openxmlformats.org/drawingml/2006/table">
            <a:tbl>
              <a:tblPr/>
              <a:tblGrid>
                <a:gridCol w="202723">
                  <a:extLst>
                    <a:ext uri="{9D8B030D-6E8A-4147-A177-3AD203B41FA5}">
                      <a16:colId xmlns:a16="http://schemas.microsoft.com/office/drawing/2014/main" val="1831894086"/>
                    </a:ext>
                  </a:extLst>
                </a:gridCol>
                <a:gridCol w="3340865">
                  <a:extLst>
                    <a:ext uri="{9D8B030D-6E8A-4147-A177-3AD203B41FA5}">
                      <a16:colId xmlns:a16="http://schemas.microsoft.com/office/drawing/2014/main" val="1576310816"/>
                    </a:ext>
                  </a:extLst>
                </a:gridCol>
              </a:tblGrid>
              <a:tr h="129389">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⑱</a:t>
                      </a:r>
                    </a:p>
                  </a:txBody>
                  <a:tcPr marL="6804" marR="6804" marT="680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受益者負担の導入（国際理解教育謝金）（済）</a:t>
                      </a:r>
                    </a:p>
                  </a:txBody>
                  <a:tcPr marL="6804" marR="6804" marT="6804"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428444845"/>
                  </a:ext>
                </a:extLst>
              </a:tr>
              <a:tr h="129389">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⑲</a:t>
                      </a:r>
                    </a:p>
                  </a:txBody>
                  <a:tcPr marL="6804" marR="6804" marT="680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受託事業の適正化（翻訳業務手数料）（済）</a:t>
                      </a:r>
                    </a:p>
                  </a:txBody>
                  <a:tcPr marL="6804" marR="6804" marT="6804"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735668851"/>
                  </a:ext>
                </a:extLst>
              </a:tr>
              <a:tr h="129389">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⑳</a:t>
                      </a:r>
                    </a:p>
                  </a:txBody>
                  <a:tcPr marL="6804" marR="6804" marT="680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1280160" rtl="0" eaLnBrk="1" latinLnBrk="0" hangingPunct="1">
                        <a:defRPr kumimoji="1" sz="2500" kern="1200">
                          <a:solidFill>
                            <a:schemeClr val="tx1"/>
                          </a:solidFill>
                          <a:latin typeface="游ゴシック" panose="020F0502020204030204"/>
                        </a:defRPr>
                      </a:lvl1pPr>
                      <a:lvl2pPr marL="640080" algn="l" defTabSz="1280160" rtl="0" eaLnBrk="1" latinLnBrk="0" hangingPunct="1">
                        <a:defRPr kumimoji="1" sz="2500" kern="1200">
                          <a:solidFill>
                            <a:schemeClr val="tx1"/>
                          </a:solidFill>
                          <a:latin typeface="游ゴシック" panose="020F0502020204030204"/>
                        </a:defRPr>
                      </a:lvl2pPr>
                      <a:lvl3pPr marL="1280160" algn="l" defTabSz="1280160" rtl="0" eaLnBrk="1" latinLnBrk="0" hangingPunct="1">
                        <a:defRPr kumimoji="1" sz="2500" kern="1200">
                          <a:solidFill>
                            <a:schemeClr val="tx1"/>
                          </a:solidFill>
                          <a:latin typeface="游ゴシック" panose="020F0502020204030204"/>
                        </a:defRPr>
                      </a:lvl3pPr>
                      <a:lvl4pPr marL="1920240" algn="l" defTabSz="1280160" rtl="0" eaLnBrk="1" latinLnBrk="0" hangingPunct="1">
                        <a:defRPr kumimoji="1" sz="2500" kern="1200">
                          <a:solidFill>
                            <a:schemeClr val="tx1"/>
                          </a:solidFill>
                          <a:latin typeface="游ゴシック" panose="020F0502020204030204"/>
                        </a:defRPr>
                      </a:lvl4pPr>
                      <a:lvl5pPr marL="2560320" algn="l" defTabSz="1280160" rtl="0" eaLnBrk="1" latinLnBrk="0" hangingPunct="1">
                        <a:defRPr kumimoji="1" sz="2500" kern="1200">
                          <a:solidFill>
                            <a:schemeClr val="tx1"/>
                          </a:solidFill>
                          <a:latin typeface="游ゴシック" panose="020F0502020204030204"/>
                        </a:defRPr>
                      </a:lvl5pPr>
                      <a:lvl6pPr marL="3200400" algn="l" defTabSz="1280160" rtl="0" eaLnBrk="1" latinLnBrk="0" hangingPunct="1">
                        <a:defRPr kumimoji="1" sz="2500" kern="1200">
                          <a:solidFill>
                            <a:schemeClr val="tx1"/>
                          </a:solidFill>
                          <a:latin typeface="游ゴシック" panose="020F0502020204030204"/>
                        </a:defRPr>
                      </a:lvl6pPr>
                      <a:lvl7pPr marL="3840480" algn="l" defTabSz="1280160" rtl="0" eaLnBrk="1" latinLnBrk="0" hangingPunct="1">
                        <a:defRPr kumimoji="1" sz="2500" kern="1200">
                          <a:solidFill>
                            <a:schemeClr val="tx1"/>
                          </a:solidFill>
                          <a:latin typeface="游ゴシック" panose="020F0502020204030204"/>
                        </a:defRPr>
                      </a:lvl7pPr>
                      <a:lvl8pPr marL="4480560" algn="l" defTabSz="1280160" rtl="0" eaLnBrk="1" latinLnBrk="0" hangingPunct="1">
                        <a:defRPr kumimoji="1" sz="2500" kern="1200">
                          <a:solidFill>
                            <a:schemeClr val="tx1"/>
                          </a:solidFill>
                          <a:latin typeface="游ゴシック" panose="020F0502020204030204"/>
                        </a:defRPr>
                      </a:lvl8pPr>
                      <a:lvl9pPr marL="5120640" algn="l" defTabSz="1280160" rtl="0" eaLnBrk="1" latinLnBrk="0" hangingPunct="1">
                        <a:defRPr kumimoji="1" sz="2500" kern="1200">
                          <a:solidFill>
                            <a:schemeClr val="tx1"/>
                          </a:solidFill>
                          <a:latin typeface="游ゴシック" panose="020F0502020204030204"/>
                        </a:defRPr>
                      </a:lvl9p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収入確保対策（財政基盤の強化）（</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666/900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万円）</a:t>
                      </a:r>
                    </a:p>
                  </a:txBody>
                  <a:tcPr marL="6804" marR="6804" marT="6804"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253435780"/>
                  </a:ext>
                </a:extLst>
              </a:tr>
            </a:tbl>
          </a:graphicData>
        </a:graphic>
      </p:graphicFrame>
      <p:sp>
        <p:nvSpPr>
          <p:cNvPr id="50" name="テキスト ボックス 49"/>
          <p:cNvSpPr txBox="1"/>
          <p:nvPr/>
        </p:nvSpPr>
        <p:spPr>
          <a:xfrm>
            <a:off x="7751299" y="4783394"/>
            <a:ext cx="3128793" cy="246221"/>
          </a:xfrm>
          <a:prstGeom prst="rect">
            <a:avLst/>
          </a:prstGeom>
          <a:noFill/>
        </p:spPr>
        <p:txBody>
          <a:bodyPr wrap="square" rtlCol="0" anchor="ctr">
            <a:spAutoFit/>
          </a:bodyPr>
          <a:lstStyle/>
          <a:p>
            <a:pPr defTabSz="914418"/>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（１）計画目標の達成状況（</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p>
        </p:txBody>
      </p:sp>
      <p:sp>
        <p:nvSpPr>
          <p:cNvPr id="51" name="正方形/長方形 50"/>
          <p:cNvSpPr/>
          <p:nvPr/>
        </p:nvSpPr>
        <p:spPr>
          <a:xfrm>
            <a:off x="427131" y="4408646"/>
            <a:ext cx="3652429" cy="2349361"/>
          </a:xfrm>
          <a:prstGeom prst="rect">
            <a:avLst/>
          </a:prstGeom>
        </p:spPr>
        <p:txBody>
          <a:bodyPr wrap="square">
            <a:spAutoFit/>
          </a:bodyPr>
          <a:lstStyle/>
          <a:p>
            <a:pPr defTabSz="653156">
              <a:lnSpc>
                <a:spcPts val="1071"/>
              </a:lnSpc>
            </a:pP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（２）計画以上の取組み</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・外国人情報コーナー設置</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H31:</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対応言語増（９⇒</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a:solidFill>
                  <a:prstClr val="black"/>
                </a:solidFill>
                <a:latin typeface="Meiryo UI" panose="020B0604030504040204" pitchFamily="50" charset="-128"/>
                <a:ea typeface="Meiryo UI" panose="020B0604030504040204" pitchFamily="50" charset="-128"/>
                <a:cs typeface="Meiryo UI" panose="020B0604030504040204" pitchFamily="50" charset="-128"/>
              </a:rPr>
              <a:t>言語）</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071"/>
              </a:lnSpc>
            </a:pP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時間拡充（夜間・日曜）</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071"/>
              </a:lnSpc>
            </a:pP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：対応言語増（</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言語）</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071"/>
              </a:lnSpc>
            </a:pP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（ウクライナ語、ロシア語）</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ウクライナ避難民ワンストップ相談窓口の設置</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071"/>
              </a:lnSpc>
            </a:pP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・新型コロナウイルス感染症相談対応（</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・大阪府災害時多言語支援センター開設</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071"/>
              </a:lnSpc>
            </a:pP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（大阪府北部地震発生時：</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071"/>
              </a:lnSpc>
            </a:pP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071"/>
              </a:lnSpc>
            </a:pP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）課題</a:t>
            </a:r>
            <a:endParaRPr kumimoji="1"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marL="61233" indent="-61233" defTabSz="653156">
              <a:lnSpc>
                <a:spcPts val="1071"/>
              </a:lnSpc>
              <a:tabLst>
                <a:tab pos="61233" algn="l"/>
              </a:tabLst>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・関連機関との連携強化等を通じた相談機能の質的強化</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61233" indent="-61233" defTabSz="653156">
              <a:lnSpc>
                <a:spcPts val="1071"/>
              </a:lnSpc>
              <a:tabLst>
                <a:tab pos="61233" algn="l"/>
              </a:tabLst>
            </a:pPr>
            <a:r>
              <a:rPr kumimoji="1" lang="ja-JP" altLang="en-US" sz="1000" dirty="0">
                <a:latin typeface="Meiryo UI" panose="020B0604030504040204" pitchFamily="50" charset="-128"/>
                <a:ea typeface="Meiryo UI" panose="020B0604030504040204" pitchFamily="50" charset="-128"/>
              </a:rPr>
              <a:t>　　　・新たな環境変化への柔軟な対応が必要</a:t>
            </a:r>
            <a:endParaRPr kumimoji="1" lang="en-US" altLang="ja-JP" sz="1000" dirty="0">
              <a:latin typeface="Meiryo UI" panose="020B0604030504040204" pitchFamily="50" charset="-128"/>
              <a:ea typeface="Meiryo UI" panose="020B0604030504040204" pitchFamily="50" charset="-128"/>
            </a:endParaRPr>
          </a:p>
          <a:p>
            <a:pPr marL="61233" indent="-61233" defTabSz="653156">
              <a:lnSpc>
                <a:spcPts val="1071"/>
              </a:lnSpc>
              <a:tabLst>
                <a:tab pos="61233" algn="l"/>
              </a:tabLst>
            </a:pPr>
            <a:r>
              <a:rPr kumimoji="1" lang="ja-JP" altLang="en-US" sz="1000" dirty="0">
                <a:latin typeface="Meiryo UI" panose="020B0604030504040204" pitchFamily="50" charset="-128"/>
                <a:ea typeface="Meiryo UI" panose="020B0604030504040204" pitchFamily="50" charset="-128"/>
              </a:rPr>
              <a:t>　　　・激甚化・多発化する気象災害をにらんだ対応強化</a:t>
            </a:r>
            <a:endParaRPr kumimoji="1" lang="en-US" altLang="ja-JP" sz="1000" dirty="0">
              <a:latin typeface="Meiryo UI" panose="020B0604030504040204" pitchFamily="50" charset="-128"/>
              <a:ea typeface="Meiryo UI" panose="020B0604030504040204" pitchFamily="50" charset="-128"/>
            </a:endParaRPr>
          </a:p>
          <a:p>
            <a:pPr marL="61233" indent="-61233" defTabSz="653156">
              <a:lnSpc>
                <a:spcPts val="1071"/>
              </a:lnSpc>
              <a:tabLst>
                <a:tab pos="61233" algn="l"/>
              </a:tabLst>
            </a:pPr>
            <a:r>
              <a:rPr kumimoji="1" lang="ja-JP" altLang="en-US" sz="1000" dirty="0">
                <a:latin typeface="Meiryo UI" panose="020B0604030504040204" pitchFamily="50" charset="-128"/>
                <a:ea typeface="Meiryo UI" panose="020B0604030504040204" pitchFamily="50" charset="-128"/>
              </a:rPr>
              <a:t>　　　・情報発信の充実が必要</a:t>
            </a:r>
            <a:endParaRPr kumimoji="1" lang="en-US" altLang="ja-JP" sz="1000" dirty="0">
              <a:latin typeface="Meiryo UI" panose="020B0604030504040204" pitchFamily="50" charset="-128"/>
              <a:ea typeface="Meiryo UI" panose="020B0604030504040204" pitchFamily="50" charset="-128"/>
            </a:endParaRPr>
          </a:p>
        </p:txBody>
      </p:sp>
      <p:sp>
        <p:nvSpPr>
          <p:cNvPr id="52" name="正方形/長方形 51"/>
          <p:cNvSpPr/>
          <p:nvPr/>
        </p:nvSpPr>
        <p:spPr>
          <a:xfrm>
            <a:off x="4365694" y="4701429"/>
            <a:ext cx="3247005" cy="1785104"/>
          </a:xfrm>
          <a:prstGeom prst="rect">
            <a:avLst/>
          </a:prstGeom>
        </p:spPr>
        <p:txBody>
          <a:bodyPr wrap="square">
            <a:spAutoFit/>
          </a:bodyPr>
          <a:lstStyle/>
          <a:p>
            <a:pPr defTabSz="653156">
              <a:lnSpc>
                <a:spcPts val="1143"/>
              </a:lnSpc>
            </a:pP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（２）計画以上の取組み</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・観光ボランティア事業受託（</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143"/>
              </a:lnSpc>
            </a:pP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・ウクライナ避難民通訳支援人材バンク設置（</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b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・ホームページにおけるコロナ関連情報発信（</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・生活ガイド動画の作成（</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143"/>
              </a:lnSpc>
            </a:pP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lnSpc>
                <a:spcPts val="1143"/>
              </a:lnSpc>
            </a:pP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（３）課題</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　　・関係組織との連携体制のさらなる強化</a:t>
            </a:r>
          </a:p>
          <a:p>
            <a:pPr marL="61233" indent="-61233" defTabSz="653156">
              <a:lnSpc>
                <a:spcPts val="1071"/>
              </a:lnSpc>
              <a:tabLst>
                <a:tab pos="61233" algn="l"/>
              </a:tabLst>
            </a:pPr>
            <a:r>
              <a:rPr kumimoji="1" lang="ja-JP" altLang="en-US" sz="1000" dirty="0">
                <a:latin typeface="Meiryo UI" panose="020B0604030504040204" pitchFamily="50" charset="-128"/>
                <a:ea typeface="Meiryo UI" panose="020B0604030504040204" pitchFamily="50" charset="-128"/>
              </a:rPr>
              <a:t>     ・外国人材の増加に伴い多文化理解の促進が必要</a:t>
            </a:r>
            <a:endParaRPr kumimoji="1" lang="en-US" altLang="ja-JP" sz="1000" dirty="0">
              <a:latin typeface="Meiryo UI" panose="020B0604030504040204" pitchFamily="50" charset="-128"/>
              <a:ea typeface="Meiryo UI" panose="020B0604030504040204" pitchFamily="50" charset="-128"/>
            </a:endParaRPr>
          </a:p>
          <a:p>
            <a:pPr marL="61233" indent="-61233" defTabSz="653156">
              <a:lnSpc>
                <a:spcPts val="1071"/>
              </a:lnSpc>
              <a:tabLst>
                <a:tab pos="61233" algn="l"/>
              </a:tabLst>
            </a:pPr>
            <a:r>
              <a:rPr kumimoji="1" lang="ja-JP" altLang="en-US" sz="1000" dirty="0">
                <a:latin typeface="Meiryo UI" panose="020B0604030504040204" pitchFamily="50" charset="-128"/>
                <a:ea typeface="Meiryo UI" panose="020B0604030504040204" pitchFamily="50" charset="-128"/>
              </a:rPr>
              <a:t>     ・若年層の在住外国人をターゲットに情報発信の工夫</a:t>
            </a:r>
            <a:endParaRPr kumimoji="1" lang="en-US" altLang="ja-JP" sz="1000" dirty="0">
              <a:latin typeface="Meiryo UI" panose="020B0604030504040204" pitchFamily="50" charset="-128"/>
              <a:ea typeface="Meiryo UI" panose="020B0604030504040204" pitchFamily="50" charset="-128"/>
            </a:endParaRPr>
          </a:p>
          <a:p>
            <a:pPr marL="61233" indent="-61233" defTabSz="653156">
              <a:lnSpc>
                <a:spcPts val="1071"/>
              </a:lnSpc>
              <a:tabLst>
                <a:tab pos="61233" algn="l"/>
              </a:tabLst>
            </a:pPr>
            <a:r>
              <a:rPr kumimoji="1" lang="ja-JP" altLang="en-US" sz="1000" dirty="0">
                <a:latin typeface="Meiryo UI" panose="020B0604030504040204" pitchFamily="50" charset="-128"/>
                <a:ea typeface="Meiryo UI" panose="020B0604030504040204" pitchFamily="50" charset="-128"/>
              </a:rPr>
              <a:t>     ・核となる人材の育成・定着</a:t>
            </a:r>
            <a:endParaRPr kumimoji="1" lang="en-US" altLang="ja-JP" sz="1000" dirty="0">
              <a:latin typeface="Meiryo UI" panose="020B0604030504040204" pitchFamily="50" charset="-128"/>
              <a:ea typeface="Meiryo UI" panose="020B0604030504040204" pitchFamily="50" charset="-128"/>
            </a:endParaRPr>
          </a:p>
          <a:p>
            <a:pPr defTabSz="653156">
              <a:lnSpc>
                <a:spcPts val="1143"/>
              </a:lnSpc>
            </a:pP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7750981" y="5459010"/>
            <a:ext cx="3632562" cy="1346522"/>
          </a:xfrm>
          <a:prstGeom prst="rect">
            <a:avLst/>
          </a:prstGeom>
        </p:spPr>
        <p:txBody>
          <a:bodyPr wrap="square">
            <a:spAutoFit/>
          </a:bodyPr>
          <a:lstStyle/>
          <a:p>
            <a:pPr defTabSz="653156"/>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（２）計画以上の取組み</a:t>
            </a:r>
            <a:endParaRPr kumimoji="1"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defTabSz="653156"/>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・期間中の実質収支（赤字幅）は、当初計画から大幅改善</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653156"/>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・特定資産の取崩も当初計画より大幅減（</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億→</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0.7</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億）</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653156"/>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653156"/>
            <a:endParaRPr kumimoji="1"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defTabSz="653156"/>
            <a:endParaRPr kumimoji="1"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defTabSz="653156"/>
            <a:endParaRPr kumimoji="1"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defTabSz="653156"/>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（３）課題</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・企業等からの寄付金や協賛会費の確保が必要</a:t>
            </a:r>
          </a:p>
        </p:txBody>
      </p:sp>
      <p:sp>
        <p:nvSpPr>
          <p:cNvPr id="54" name="正方形/長方形 53"/>
          <p:cNvSpPr/>
          <p:nvPr/>
        </p:nvSpPr>
        <p:spPr>
          <a:xfrm>
            <a:off x="7751297" y="3698369"/>
            <a:ext cx="3991188" cy="861774"/>
          </a:xfrm>
          <a:prstGeom prst="rect">
            <a:avLst/>
          </a:prstGeom>
        </p:spPr>
        <p:txBody>
          <a:bodyPr wrap="square">
            <a:spAutoFit/>
          </a:bodyPr>
          <a:lstStyle/>
          <a:p>
            <a:pPr defTabSz="653156"/>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（２）計画以上の取組み</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・オリオン寮の維持を決定。大規模修繕を行い、居室使用料を引上げ</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入居率</a:t>
            </a: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年平均</a:t>
            </a: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85.8%⇒R3</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年平均</a:t>
            </a: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67.7%⇒R4.8 82.4%</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・ウクライナ避難民留学生の無償受入に関する協定締結（</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53156"/>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（３）課題</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・オリオン寮の収益向上が必要</a:t>
            </a:r>
          </a:p>
        </p:txBody>
      </p:sp>
      <p:sp>
        <p:nvSpPr>
          <p:cNvPr id="36" name="テキスト ボックス 35"/>
          <p:cNvSpPr txBox="1"/>
          <p:nvPr/>
        </p:nvSpPr>
        <p:spPr>
          <a:xfrm>
            <a:off x="10789422" y="6260831"/>
            <a:ext cx="810651" cy="338554"/>
          </a:xfrm>
          <a:prstGeom prst="rect">
            <a:avLst/>
          </a:prstGeom>
          <a:noFill/>
        </p:spPr>
        <p:txBody>
          <a:bodyPr wrap="square" rtlCol="0" anchor="ctr">
            <a:spAutoFit/>
          </a:bodyPr>
          <a:lstStyle/>
          <a:p>
            <a:pPr defTabSz="914418"/>
            <a:r>
              <a:rPr kumimoji="1"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kumimoji="1"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累計）</a:t>
            </a:r>
          </a:p>
        </p:txBody>
      </p:sp>
      <p:pic>
        <p:nvPicPr>
          <p:cNvPr id="38" name="図 3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307393" y="5934904"/>
            <a:ext cx="2572699" cy="680822"/>
          </a:xfrm>
          <a:prstGeom prst="rect">
            <a:avLst/>
          </a:prstGeom>
        </p:spPr>
      </p:pic>
      <p:sp>
        <p:nvSpPr>
          <p:cNvPr id="41" name="額縁 40"/>
          <p:cNvSpPr/>
          <p:nvPr/>
        </p:nvSpPr>
        <p:spPr>
          <a:xfrm>
            <a:off x="622080" y="706095"/>
            <a:ext cx="10994017" cy="704786"/>
          </a:xfrm>
          <a:prstGeom prst="bevel">
            <a:avLst>
              <a:gd name="adj" fmla="val 8532"/>
            </a:avLst>
          </a:prstGeom>
          <a:gradFill flip="none" rotWithShape="1">
            <a:gsLst>
              <a:gs pos="2000">
                <a:schemeClr val="bg1"/>
              </a:gs>
              <a:gs pos="100000">
                <a:schemeClr val="accent6">
                  <a:lumMod val="40000"/>
                  <a:lumOff val="60000"/>
                </a:schemeClr>
              </a:gs>
              <a:gs pos="100000">
                <a:schemeClr val="accent6">
                  <a:lumMod val="45000"/>
                  <a:lumOff val="55000"/>
                </a:schemeClr>
              </a:gs>
              <a:gs pos="29000">
                <a:schemeClr val="bg1"/>
              </a:gs>
            </a:gsLst>
            <a:path path="circle">
              <a:fillToRect l="50000" t="50000" r="50000" b="50000"/>
            </a:path>
            <a:tileRect/>
          </a:gradFill>
        </p:spPr>
        <p:style>
          <a:lnRef idx="1">
            <a:schemeClr val="accent4"/>
          </a:lnRef>
          <a:fillRef idx="2">
            <a:schemeClr val="accent4"/>
          </a:fillRef>
          <a:effectRef idx="1">
            <a:schemeClr val="accent4"/>
          </a:effectRef>
          <a:fontRef idx="minor">
            <a:schemeClr val="dk1"/>
          </a:fontRef>
        </p:style>
        <p:txBody>
          <a:bodyPr rtlCol="0" anchor="ctr"/>
          <a:lstStyle/>
          <a:p>
            <a:pPr defTabSz="914418">
              <a:lnSpc>
                <a:spcPct val="150000"/>
              </a:lnSpc>
            </a:pPr>
            <a:r>
              <a:rPr kumimoji="1"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めざす姿</a:t>
            </a:r>
            <a:r>
              <a:rPr kumimoji="1"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「多文化共生の拠点機関」：広域にネットワークを築き、市町村・地域国際化協会、</a:t>
            </a:r>
            <a:r>
              <a:rPr kumimoji="1"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NGO/NPO</a:t>
            </a:r>
            <a:r>
              <a:rPr kumimoji="1"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等の多文化共生機能に係る活動を支援</a:t>
            </a:r>
            <a:endParaRPr kumimoji="1"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tabLst>
                <a:tab pos="1152094" algn="l"/>
              </a:tabLst>
            </a:pP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⇒達成状況</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多文化共生の拠点機関として、国や他の地域国際化協会とのネットワークを構築しつつ、重点化事業を着実に実施し、現行計画でめざした役割を一定果たすことができた。</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tabLst>
                <a:tab pos="1152094" algn="l"/>
              </a:tabLst>
            </a:pP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社会経済の情勢変化を踏まえ、新たな課題や多様なニーズに対し、さらなる機能の発揮が求められる。</a:t>
            </a:r>
          </a:p>
        </p:txBody>
      </p:sp>
      <p:grpSp>
        <p:nvGrpSpPr>
          <p:cNvPr id="56" name="グループ化 55"/>
          <p:cNvGrpSpPr/>
          <p:nvPr/>
        </p:nvGrpSpPr>
        <p:grpSpPr>
          <a:xfrm>
            <a:off x="470911" y="1610217"/>
            <a:ext cx="11145185" cy="1017897"/>
            <a:chOff x="97644" y="2153781"/>
            <a:chExt cx="12481573" cy="1433303"/>
          </a:xfrm>
        </p:grpSpPr>
        <p:sp>
          <p:nvSpPr>
            <p:cNvPr id="57" name="角丸四角形 56"/>
            <p:cNvSpPr/>
            <p:nvPr/>
          </p:nvSpPr>
          <p:spPr>
            <a:xfrm>
              <a:off x="97644" y="2153783"/>
              <a:ext cx="4204531" cy="1424167"/>
            </a:xfrm>
            <a:prstGeom prst="roundRect">
              <a:avLst>
                <a:gd name="adj" fmla="val 6967"/>
              </a:avLst>
            </a:prstGeom>
            <a:ln>
              <a:solidFill>
                <a:srgbClr val="002060"/>
              </a:solidFill>
            </a:ln>
          </p:spPr>
          <p:style>
            <a:lnRef idx="2">
              <a:schemeClr val="accent6"/>
            </a:lnRef>
            <a:fillRef idx="1">
              <a:schemeClr val="lt1"/>
            </a:fillRef>
            <a:effectRef idx="0">
              <a:schemeClr val="accent6"/>
            </a:effectRef>
            <a:fontRef idx="minor">
              <a:schemeClr val="dk1"/>
            </a:fontRef>
          </p:style>
          <p:txBody>
            <a:bodyPr lIns="25714" tIns="25714" rIns="25714" bIns="25714" rtlCol="0" anchor="ctr"/>
            <a:lstStyle/>
            <a:p>
              <a:pPr defTabSz="914418"/>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◆誰もが身近で簡単に多言語による行政情報へのアクセスが</a:t>
              </a:r>
              <a:endPar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可能な大阪</a:t>
              </a:r>
              <a:endPar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lnSpc>
                  <a:spcPts val="1000"/>
                </a:lnSpc>
              </a:pPr>
              <a:r>
                <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⇒多言語対応を充実させ、行政情報へのアクセスを容易にし、一定の目標</a:t>
              </a:r>
              <a:endPar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lnSpc>
                  <a:spcPts val="1000"/>
                </a:lnSpc>
              </a:pP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達成</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kumimoji="1" lang="en-US" altLang="ja-JP" sz="357"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◆災害時に在住外国人の安全が確保されている大阪</a:t>
              </a:r>
              <a:endPar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lnSpc>
                  <a:spcPts val="1000"/>
                </a:lnSpc>
              </a:pPr>
              <a:r>
                <a:rPr kumimoji="1" lang="ja-JP" altLang="en-US" sz="114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43"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災害時多言語アプリの開発・運営や、国際化協会等との訓練等を通じ、</a:t>
              </a:r>
              <a:endPar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lnSpc>
                  <a:spcPts val="1000"/>
                </a:lnSpc>
              </a:pP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一定の目標達成。</a:t>
              </a:r>
              <a:endParaRPr kumimoji="1" lang="ja-JP" altLang="en-US" sz="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4384576" y="2153782"/>
              <a:ext cx="3850073" cy="1433302"/>
            </a:xfrm>
            <a:prstGeom prst="roundRect">
              <a:avLst>
                <a:gd name="adj" fmla="val 7987"/>
              </a:avLst>
            </a:prstGeom>
            <a:ln>
              <a:solidFill>
                <a:srgbClr val="002060"/>
              </a:solidFill>
            </a:ln>
          </p:spPr>
          <p:style>
            <a:lnRef idx="2">
              <a:schemeClr val="accent6"/>
            </a:lnRef>
            <a:fillRef idx="1">
              <a:schemeClr val="lt1"/>
            </a:fillRef>
            <a:effectRef idx="0">
              <a:schemeClr val="accent6"/>
            </a:effectRef>
            <a:fontRef idx="minor">
              <a:schemeClr val="dk1"/>
            </a:fontRef>
          </p:style>
          <p:txBody>
            <a:bodyPr lIns="25714" tIns="25714" rIns="25714" bIns="25714" rtlCol="0" anchor="ctr"/>
            <a:lstStyle/>
            <a:p>
              <a:pPr defTabSz="914418">
                <a:spcBef>
                  <a:spcPts val="429"/>
                </a:spcBef>
              </a:pP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◆大阪の多文化共生拠点に向けた機能を発揮</a:t>
              </a:r>
              <a:endPar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defTabSz="914418">
                <a:lnSpc>
                  <a:spcPts val="1000"/>
                </a:lnSpc>
                <a:spcBef>
                  <a:spcPts val="429"/>
                </a:spcBef>
                <a:tabLst>
                  <a:tab pos="358775" algn="l"/>
                </a:tabLst>
              </a:pP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⇒人材の確保・育成や大学との連携、及び広報の強化により、一定</a:t>
              </a: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b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目標達成。</a:t>
              </a: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一方</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で、外国人材の増加やウクライナ避難民支援など、新たな課   </a:t>
              </a: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題</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にも的確に対応できる多文化共生の拠点機関として、さら</a:t>
              </a:r>
              <a:r>
                <a:rPr kumimoji="1"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なる　</a:t>
              </a: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役割</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が求められる。</a:t>
              </a:r>
            </a:p>
          </p:txBody>
        </p:sp>
        <p:sp>
          <p:nvSpPr>
            <p:cNvPr id="59" name="角丸四角形 58"/>
            <p:cNvSpPr/>
            <p:nvPr/>
          </p:nvSpPr>
          <p:spPr>
            <a:xfrm>
              <a:off x="8317048" y="2153781"/>
              <a:ext cx="4262169" cy="1433302"/>
            </a:xfrm>
            <a:prstGeom prst="roundRect">
              <a:avLst>
                <a:gd name="adj" fmla="val 6058"/>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Ins="25714" rtlCol="0" anchor="ctr"/>
            <a:lstStyle/>
            <a:p>
              <a:pPr defTabSz="914418">
                <a:spcBef>
                  <a:spcPts val="429"/>
                </a:spcBef>
              </a:pPr>
              <a:r>
                <a:rPr kumimoji="1"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◆財政基盤の強化</a:t>
              </a:r>
              <a:endPar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90504" indent="-190504" defTabSz="914418">
                <a:lnSpc>
                  <a:spcPts val="857"/>
                </a:lnSpc>
                <a:spcBef>
                  <a:spcPts val="429"/>
                </a:spcBef>
                <a:tabLst>
                  <a:tab pos="190504" algn="l"/>
                </a:tabLst>
              </a:pPr>
              <a:r>
                <a:rPr kumimoji="1"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⇒収支は当初計画からは大幅に改善しているものの、持続可能な財政基    </a:t>
              </a: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盤の確立、強化に向けて引き続き、取組推進が必要。</a:t>
              </a:r>
            </a:p>
            <a:p>
              <a:pPr defTabSz="914418">
                <a:spcBef>
                  <a:spcPts val="429"/>
                </a:spcBef>
              </a:pPr>
              <a:endPar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3" name="ストライプ矢印 62"/>
          <p:cNvSpPr/>
          <p:nvPr/>
        </p:nvSpPr>
        <p:spPr>
          <a:xfrm rot="16200000">
            <a:off x="9662235" y="2303565"/>
            <a:ext cx="194261" cy="566466"/>
          </a:xfrm>
          <a:prstGeom prst="stripedRightArrow">
            <a:avLst/>
          </a:prstGeom>
          <a:ln>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14418"/>
            <a:endParaRPr kumimoji="1" lang="ja-JP" altLang="en-US" sz="2400" dirty="0">
              <a:solidFill>
                <a:prstClr val="black"/>
              </a:solidFill>
              <a:latin typeface="Calibri"/>
              <a:ea typeface="ＭＳ Ｐゴシック" panose="020B0600070205080204" pitchFamily="50" charset="-128"/>
            </a:endParaRPr>
          </a:p>
        </p:txBody>
      </p:sp>
      <p:sp>
        <p:nvSpPr>
          <p:cNvPr id="64" name="ストライプ矢印 63"/>
          <p:cNvSpPr/>
          <p:nvPr/>
        </p:nvSpPr>
        <p:spPr>
          <a:xfrm rot="16200000">
            <a:off x="5939796" y="2314792"/>
            <a:ext cx="194261" cy="566466"/>
          </a:xfrm>
          <a:prstGeom prst="stripedRightArrow">
            <a:avLst/>
          </a:prstGeom>
          <a:ln>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14418"/>
            <a:endParaRPr kumimoji="1" lang="ja-JP" altLang="en-US" sz="2400" dirty="0">
              <a:solidFill>
                <a:prstClr val="black"/>
              </a:solidFill>
              <a:latin typeface="Calibri"/>
              <a:ea typeface="ＭＳ Ｐゴシック" panose="020B0600070205080204" pitchFamily="50" charset="-128"/>
            </a:endParaRPr>
          </a:p>
        </p:txBody>
      </p:sp>
      <p:sp>
        <p:nvSpPr>
          <p:cNvPr id="44" name="二等辺三角形 43"/>
          <p:cNvSpPr/>
          <p:nvPr/>
        </p:nvSpPr>
        <p:spPr>
          <a:xfrm>
            <a:off x="3862636" y="1481671"/>
            <a:ext cx="4599236" cy="104459"/>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18"/>
            <a:endParaRPr kumimoji="1" lang="ja-JP" altLang="en-US" sz="1786" dirty="0">
              <a:solidFill>
                <a:prstClr val="black"/>
              </a:solidFill>
              <a:latin typeface="Calibri"/>
              <a:ea typeface="ＭＳ Ｐゴシック" panose="020B0600070205080204" pitchFamily="50" charset="-128"/>
            </a:endParaRPr>
          </a:p>
        </p:txBody>
      </p:sp>
      <p:pic>
        <p:nvPicPr>
          <p:cNvPr id="2" name="図 1">
            <a:extLst>
              <a:ext uri="{FF2B5EF4-FFF2-40B4-BE49-F238E27FC236}">
                <a16:creationId xmlns:a16="http://schemas.microsoft.com/office/drawing/2014/main" id="{7CFAB50D-4144-D823-1E81-3C73BB393F5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76000" y="67086"/>
            <a:ext cx="1211997" cy="359349"/>
          </a:xfrm>
          <a:prstGeom prst="rect">
            <a:avLst/>
          </a:prstGeom>
        </p:spPr>
      </p:pic>
      <p:sp>
        <p:nvSpPr>
          <p:cNvPr id="65" name="ストライプ矢印 64"/>
          <p:cNvSpPr/>
          <p:nvPr/>
        </p:nvSpPr>
        <p:spPr>
          <a:xfrm rot="16200000">
            <a:off x="2285191" y="2306162"/>
            <a:ext cx="201627" cy="566466"/>
          </a:xfrm>
          <a:prstGeom prst="stripedRightArrow">
            <a:avLst/>
          </a:prstGeom>
          <a:ln>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14418"/>
            <a:endParaRPr kumimoji="1" lang="ja-JP" altLang="en-US" sz="2400" dirty="0">
              <a:solidFill>
                <a:prstClr val="black"/>
              </a:solidFill>
              <a:latin typeface="Calibri"/>
              <a:ea typeface="ＭＳ Ｐゴシック" panose="020B0600070205080204" pitchFamily="50" charset="-128"/>
            </a:endParaRPr>
          </a:p>
        </p:txBody>
      </p:sp>
      <p:sp>
        <p:nvSpPr>
          <p:cNvPr id="5" name="スライド番号プレースホルダー 5">
            <a:extLst>
              <a:ext uri="{FF2B5EF4-FFF2-40B4-BE49-F238E27FC236}">
                <a16:creationId xmlns:a16="http://schemas.microsoft.com/office/drawing/2014/main" id="{236173E1-C3C2-2B63-580E-A40B5E95FD24}"/>
              </a:ext>
            </a:extLst>
          </p:cNvPr>
          <p:cNvSpPr txBox="1">
            <a:spLocks/>
          </p:cNvSpPr>
          <p:nvPr/>
        </p:nvSpPr>
        <p:spPr>
          <a:xfrm>
            <a:off x="11823770" y="6571848"/>
            <a:ext cx="368230" cy="365125"/>
          </a:xfrm>
          <a:prstGeom prst="rect">
            <a:avLst/>
          </a:prstGeom>
        </p:spPr>
        <p:txBody>
          <a:bodyPr vert="horz" lIns="91440" tIns="45720" rIns="91440" bIns="45720" rtlCol="0" anchor="ctr"/>
          <a:lstStyle>
            <a:defPPr rtl="0">
              <a:defRPr lang="ja-jp"/>
            </a:defPPr>
            <a:lvl1pPr marL="0" algn="r" defTabSz="914400" rtl="0" eaLnBrk="1" latinLnBrk="0" hangingPunct="1">
              <a:defRPr sz="900" kern="120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ja-JP" altLang="en-US" sz="1600" b="1" dirty="0"/>
              <a:t>１</a:t>
            </a:r>
            <a:endParaRPr lang="en-US" sz="1600" b="1" dirty="0"/>
          </a:p>
        </p:txBody>
      </p:sp>
      <p:sp>
        <p:nvSpPr>
          <p:cNvPr id="37" name="正方形/長方形 36"/>
          <p:cNvSpPr/>
          <p:nvPr/>
        </p:nvSpPr>
        <p:spPr>
          <a:xfrm>
            <a:off x="9801922" y="30354"/>
            <a:ext cx="729831" cy="39608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ja-JP" sz="1400" b="1" kern="100" dirty="0">
                <a:effectLst/>
                <a:ea typeface="HGSｺﾞｼｯｸM" panose="020B0600000000000000" pitchFamily="50" charset="-128"/>
                <a:cs typeface="Times New Roman" panose="02020603050405020304" pitchFamily="18" charset="0"/>
              </a:rPr>
              <a:t>資料３</a:t>
            </a:r>
            <a:endParaRPr lang="ja-JP" sz="1050" kern="100" dirty="0">
              <a:effectLst/>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72300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37">
            <a:extLst>
              <a:ext uri="{FF2B5EF4-FFF2-40B4-BE49-F238E27FC236}">
                <a16:creationId xmlns:a16="http://schemas.microsoft.com/office/drawing/2014/main" id="{CE93F867-D3F0-FEE5-F83B-D4A15588C694}"/>
              </a:ext>
            </a:extLst>
          </p:cNvPr>
          <p:cNvSpPr/>
          <p:nvPr/>
        </p:nvSpPr>
        <p:spPr>
          <a:xfrm>
            <a:off x="497500" y="5636712"/>
            <a:ext cx="11326270" cy="1172410"/>
          </a:xfrm>
          <a:prstGeom prst="roundRect">
            <a:avLst>
              <a:gd name="adj" fmla="val 4031"/>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5714" rIns="0" rtlCol="0" anchor="t"/>
          <a:lstStyle/>
          <a:p>
            <a:endParaRPr kumimoji="1" lang="ja-JP" altLang="en-US" sz="571" b="1" dirty="0">
              <a:solidFill>
                <a:schemeClr val="tx1"/>
              </a:solidFill>
            </a:endParaRPr>
          </a:p>
        </p:txBody>
      </p:sp>
      <p:sp>
        <p:nvSpPr>
          <p:cNvPr id="6" name="額縁 5"/>
          <p:cNvSpPr/>
          <p:nvPr/>
        </p:nvSpPr>
        <p:spPr>
          <a:xfrm>
            <a:off x="584329" y="6233007"/>
            <a:ext cx="11079124" cy="570185"/>
          </a:xfrm>
          <a:prstGeom prst="bevel">
            <a:avLst>
              <a:gd name="adj" fmla="val 6294"/>
            </a:avLst>
          </a:prstGeom>
          <a:gradFill flip="none" rotWithShape="1">
            <a:gsLst>
              <a:gs pos="0">
                <a:schemeClr val="accent5">
                  <a:lumMod val="0"/>
                  <a:lumOff val="100000"/>
                </a:schemeClr>
              </a:gs>
              <a:gs pos="35000">
                <a:schemeClr val="accent5">
                  <a:lumMod val="0"/>
                  <a:lumOff val="100000"/>
                </a:schemeClr>
              </a:gs>
              <a:gs pos="100000">
                <a:schemeClr val="accent6">
                  <a:lumMod val="40000"/>
                  <a:lumOff val="60000"/>
                </a:schemeClr>
              </a:gs>
            </a:gsLst>
            <a:path path="circle">
              <a:fillToRect l="50000" t="-80000" r="50000" b="180000"/>
            </a:path>
            <a:tileRect/>
          </a:gradFill>
          <a:ln w="6350"/>
        </p:spPr>
        <p:style>
          <a:lnRef idx="1">
            <a:schemeClr val="accent4"/>
          </a:lnRef>
          <a:fillRef idx="2">
            <a:schemeClr val="accent4"/>
          </a:fillRef>
          <a:effectRef idx="1">
            <a:schemeClr val="accent4"/>
          </a:effectRef>
          <a:fontRef idx="minor">
            <a:schemeClr val="dk1"/>
          </a:fontRef>
        </p:style>
        <p:txBody>
          <a:bodyPr rtlCol="0" anchor="ctr"/>
          <a:lstStyle/>
          <a:p>
            <a:pPr algn="ctr">
              <a:defRPr/>
            </a:pPr>
            <a:r>
              <a:rPr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国際都市大阪の実現に向け、広域ネットワークを活かして信頼される「多文化共生の拠点機関」</a:t>
            </a:r>
            <a:endParaRPr lang="en-US" altLang="ja-JP"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429"/>
              </a:spcBef>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広域ネットワークを活かし、外国人の多様化するニーズに柔軟に対応する「多文化共生社会の拠点機関」として、総合的なサポート機能の充実・強化を図る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86521" y="5415830"/>
            <a:ext cx="2530736" cy="261610"/>
          </a:xfrm>
          <a:prstGeom prst="rect">
            <a:avLst/>
          </a:prstGeom>
        </p:spPr>
        <p:txBody>
          <a:bodyPr wrap="square">
            <a:spAutoFit/>
          </a:bodyPr>
          <a:lstStyle/>
          <a:p>
            <a:pPr>
              <a:defRPr/>
            </a:pPr>
            <a:r>
              <a:rPr lang="ja-JP" altLang="en-US" sz="1100" b="1" dirty="0">
                <a:solidFill>
                  <a:prstClr val="black"/>
                </a:solidFill>
                <a:latin typeface="ＭＳ Ｐゴシック" panose="020B0600070205080204" pitchFamily="50" charset="-128"/>
                <a:ea typeface="Meiryo UI" panose="020B0604030504040204" pitchFamily="50" charset="-128"/>
                <a:cs typeface="Times New Roman" panose="02020603050405020304" pitchFamily="18" charset="0"/>
              </a:rPr>
              <a:t>■財団のめざす姿</a:t>
            </a:r>
            <a:endParaRPr lang="ja-JP" altLang="en-US" sz="14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 name="角丸四角形 7"/>
          <p:cNvSpPr/>
          <p:nvPr/>
        </p:nvSpPr>
        <p:spPr>
          <a:xfrm>
            <a:off x="545036" y="5682340"/>
            <a:ext cx="4065785" cy="422219"/>
          </a:xfrm>
          <a:prstGeom prst="roundRect">
            <a:avLst>
              <a:gd name="adj" fmla="val 9973"/>
            </a:avLst>
          </a:prstGeom>
          <a:solidFill>
            <a:schemeClr val="bg1"/>
          </a:solidFill>
          <a:ln w="6350">
            <a:solidFill>
              <a:schemeClr val="tx2"/>
            </a:solidFill>
          </a:ln>
        </p:spPr>
        <p:style>
          <a:lnRef idx="2">
            <a:schemeClr val="accent6"/>
          </a:lnRef>
          <a:fillRef idx="1">
            <a:schemeClr val="lt1"/>
          </a:fillRef>
          <a:effectRef idx="0">
            <a:schemeClr val="accent6"/>
          </a:effectRef>
          <a:fontRef idx="minor">
            <a:schemeClr val="dk1"/>
          </a:fontRef>
        </p:style>
        <p:txBody>
          <a:bodyPr lIns="0" tIns="25714" rIns="0" bIns="25714" rtlCol="0" anchor="ctr">
            <a:noAutofit/>
          </a:bodyPr>
          <a:lstStyle/>
          <a:p>
            <a:pPr>
              <a:defRPr/>
            </a:pP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誰一人取り残さない、安全・安心に暮らせる環境整備</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大阪・関西万博との連携・協力とレガシーとしての機能向上</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4643184" y="5682341"/>
            <a:ext cx="3344680" cy="422219"/>
          </a:xfrm>
          <a:prstGeom prst="roundRect">
            <a:avLst>
              <a:gd name="adj" fmla="val 10061"/>
            </a:avLst>
          </a:prstGeom>
          <a:solidFill>
            <a:schemeClr val="bg1"/>
          </a:solidFill>
          <a:ln w="6350">
            <a:solidFill>
              <a:schemeClr val="tx2"/>
            </a:solidFill>
          </a:ln>
        </p:spPr>
        <p:style>
          <a:lnRef idx="2">
            <a:schemeClr val="accent6"/>
          </a:lnRef>
          <a:fillRef idx="1">
            <a:schemeClr val="lt1"/>
          </a:fillRef>
          <a:effectRef idx="0">
            <a:schemeClr val="accent6"/>
          </a:effectRef>
          <a:fontRef idx="minor">
            <a:schemeClr val="dk1"/>
          </a:fontRef>
        </p:style>
        <p:txBody>
          <a:bodyPr lIns="25714" tIns="25714" rIns="25714" bIns="25714" rtlCol="0" anchor="ctr"/>
          <a:lstStyle/>
          <a:p>
            <a:pPr>
              <a:tabLst>
                <a:tab pos="85725" algn="l"/>
              </a:tabLst>
              <a:defRPr/>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◆連携強化と情報提供の充実による</a:t>
            </a:r>
            <a:r>
              <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「多文化共生の</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tabLst>
                <a:tab pos="85725" algn="l"/>
              </a:tabLst>
              <a:defRPr/>
            </a:pPr>
            <a:r>
              <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拠点機関」としての機能強化</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8020227" y="5682341"/>
            <a:ext cx="3697293" cy="422219"/>
          </a:xfrm>
          <a:prstGeom prst="roundRect">
            <a:avLst>
              <a:gd name="adj" fmla="val 6967"/>
            </a:avLst>
          </a:prstGeom>
          <a:solidFill>
            <a:schemeClr val="bg1"/>
          </a:solidFill>
          <a:ln w="6350">
            <a:solidFill>
              <a:schemeClr val="tx2"/>
            </a:solidFill>
          </a:ln>
        </p:spPr>
        <p:style>
          <a:lnRef idx="2">
            <a:schemeClr val="accent6"/>
          </a:lnRef>
          <a:fillRef idx="1">
            <a:schemeClr val="lt1"/>
          </a:fillRef>
          <a:effectRef idx="0">
            <a:schemeClr val="accent6"/>
          </a:effectRef>
          <a:fontRef idx="minor">
            <a:schemeClr val="dk1"/>
          </a:fontRef>
        </p:style>
        <p:txBody>
          <a:bodyPr lIns="25714" tIns="25714" rIns="25714" bIns="25714" rtlCol="0" anchor="ctr"/>
          <a:lstStyle/>
          <a:p>
            <a:pPr defTabSz="914418">
              <a:defRPr/>
            </a:pPr>
            <a:r>
              <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◆拠点機能を支える組織運営と専門性の高い人員体制</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◆さらなる財政基盤の強化</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96469" y="76463"/>
            <a:ext cx="8616902" cy="400110"/>
          </a:xfrm>
          <a:prstGeom prst="rect">
            <a:avLst/>
          </a:prstGeom>
          <a:noFill/>
        </p:spPr>
        <p:txBody>
          <a:bodyPr wrap="square" rtlCol="0" anchor="ctr">
            <a:spAutoFit/>
          </a:bodyPr>
          <a:lstStyle/>
          <a:p>
            <a:pPr>
              <a:defRPr/>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公益財団法人大阪府国際交流財団　</a:t>
            </a:r>
            <a:r>
              <a:rPr lang="ja-JP"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中期経営計画</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R9</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）（概要）</a:t>
            </a:r>
            <a:endParaRPr kumimoji="1"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361469" y="3955732"/>
            <a:ext cx="1597045" cy="261610"/>
          </a:xfrm>
          <a:prstGeom prst="rect">
            <a:avLst/>
          </a:prstGeom>
          <a:noFill/>
        </p:spPr>
        <p:txBody>
          <a:bodyPr wrap="square">
            <a:spAutoFit/>
          </a:bodyPr>
          <a:lstStyle/>
          <a:p>
            <a:pPr>
              <a:defRPr/>
            </a:pPr>
            <a:r>
              <a:rPr lang="ja-JP" altLang="en-US" sz="1100" b="1"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■取組みの</a:t>
            </a:r>
            <a:r>
              <a:rPr lang="en-US" altLang="ja-JP" sz="1100" b="1"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b="1"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本柱</a:t>
            </a:r>
            <a:endParaRPr lang="ja-JP" altLang="en-US" sz="11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7" name="角丸四角形 37">
            <a:extLst>
              <a:ext uri="{FF2B5EF4-FFF2-40B4-BE49-F238E27FC236}">
                <a16:creationId xmlns:a16="http://schemas.microsoft.com/office/drawing/2014/main" id="{4C2A42DC-7A23-41DB-B04B-5B3833C9B2BB}"/>
              </a:ext>
            </a:extLst>
          </p:cNvPr>
          <p:cNvSpPr/>
          <p:nvPr/>
        </p:nvSpPr>
        <p:spPr>
          <a:xfrm>
            <a:off x="4348367" y="4184562"/>
            <a:ext cx="3581169" cy="1287004"/>
          </a:xfrm>
          <a:prstGeom prst="roundRect">
            <a:avLst>
              <a:gd name="adj" fmla="val 4031"/>
            </a:avLst>
          </a:prstGeom>
          <a:solidFill>
            <a:schemeClr val="tx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25714" tIns="18000" rIns="0" rtlCol="0" anchor="t"/>
          <a:lstStyle/>
          <a:p>
            <a:pPr algn="ctr">
              <a:defRPr/>
            </a:pPr>
            <a:r>
              <a:rPr lang="ja-JP" altLang="en-US" sz="1200" b="1" dirty="0">
                <a:solidFill>
                  <a:prstClr val="white"/>
                </a:solidFill>
                <a:latin typeface="Meiryo UI" panose="020B0604030504040204" pitchFamily="50" charset="-128"/>
                <a:ea typeface="Meiryo UI" panose="020B0604030504040204" pitchFamily="50" charset="-128"/>
              </a:rPr>
              <a:t>２　多文化共生の拠点機能の強化・充実</a:t>
            </a:r>
          </a:p>
          <a:p>
            <a:pPr algn="ctr">
              <a:defRPr/>
            </a:pPr>
            <a:endParaRPr kumimoji="1" lang="ja-JP" altLang="en-US" sz="1100" b="1" dirty="0">
              <a:solidFill>
                <a:prstClr val="black"/>
              </a:solidFill>
              <a:latin typeface="Franklin Gothic Book" panose="020B0502020104020203"/>
              <a:ea typeface="HGｺﾞｼｯｸE" panose="020B0909000000000000" pitchFamily="49" charset="-128"/>
            </a:endParaRPr>
          </a:p>
        </p:txBody>
      </p:sp>
      <p:sp>
        <p:nvSpPr>
          <p:cNvPr id="38" name="角丸四角形 37">
            <a:extLst>
              <a:ext uri="{FF2B5EF4-FFF2-40B4-BE49-F238E27FC236}">
                <a16:creationId xmlns:a16="http://schemas.microsoft.com/office/drawing/2014/main" id="{88FD156E-581B-4774-9C99-D375F3D94E79}"/>
              </a:ext>
            </a:extLst>
          </p:cNvPr>
          <p:cNvSpPr/>
          <p:nvPr/>
        </p:nvSpPr>
        <p:spPr>
          <a:xfrm>
            <a:off x="7985448" y="4171167"/>
            <a:ext cx="3819664" cy="1303203"/>
          </a:xfrm>
          <a:prstGeom prst="roundRect">
            <a:avLst>
              <a:gd name="adj" fmla="val 4031"/>
            </a:avLst>
          </a:prstGeom>
          <a:solidFill>
            <a:schemeClr val="tx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25714" tIns="18000" rIns="0" rtlCol="0" anchor="t"/>
          <a:lstStyle/>
          <a:p>
            <a:pPr algn="ctr">
              <a:defRPr/>
            </a:pPr>
            <a:r>
              <a:rPr lang="ja-JP" altLang="en-US" sz="1200" b="1" dirty="0">
                <a:solidFill>
                  <a:prstClr val="white"/>
                </a:solidFill>
                <a:latin typeface="Meiryo UI" panose="020B0604030504040204" pitchFamily="50" charset="-128"/>
                <a:ea typeface="Meiryo UI" panose="020B0604030504040204" pitchFamily="50" charset="-128"/>
              </a:rPr>
              <a:t>３　事業基盤の強化</a:t>
            </a:r>
          </a:p>
          <a:p>
            <a:pPr>
              <a:defRPr/>
            </a:pPr>
            <a:endParaRPr kumimoji="1" lang="ja-JP" altLang="en-US" sz="1100" b="1" dirty="0">
              <a:solidFill>
                <a:prstClr val="black"/>
              </a:solidFill>
              <a:latin typeface="Franklin Gothic Book" panose="020B0502020104020203"/>
              <a:ea typeface="HGｺﾞｼｯｸE" panose="020B0909000000000000" pitchFamily="49" charset="-128"/>
            </a:endParaRPr>
          </a:p>
        </p:txBody>
      </p:sp>
      <p:sp>
        <p:nvSpPr>
          <p:cNvPr id="39" name="角丸四角形 37">
            <a:extLst>
              <a:ext uri="{FF2B5EF4-FFF2-40B4-BE49-F238E27FC236}">
                <a16:creationId xmlns:a16="http://schemas.microsoft.com/office/drawing/2014/main" id="{16D599CF-AA45-4494-A7D3-7DA72FAB39FF}"/>
              </a:ext>
            </a:extLst>
          </p:cNvPr>
          <p:cNvSpPr/>
          <p:nvPr/>
        </p:nvSpPr>
        <p:spPr>
          <a:xfrm>
            <a:off x="478842" y="4171167"/>
            <a:ext cx="3813609" cy="1297906"/>
          </a:xfrm>
          <a:prstGeom prst="roundRect">
            <a:avLst>
              <a:gd name="adj" fmla="val 4031"/>
            </a:avLst>
          </a:prstGeom>
          <a:solidFill>
            <a:schemeClr val="tx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25714" tIns="18000" rIns="0" rtlCol="0" anchor="t"/>
          <a:lstStyle/>
          <a:p>
            <a:pPr algn="ctr">
              <a:defRPr/>
            </a:pPr>
            <a:r>
              <a:rPr lang="ja-JP" altLang="en-US" sz="1200" b="1" dirty="0">
                <a:solidFill>
                  <a:prstClr val="white"/>
                </a:solidFill>
                <a:latin typeface="Meiryo UI" panose="020B0604030504040204" pitchFamily="50" charset="-128"/>
                <a:ea typeface="Meiryo UI" panose="020B0604030504040204" pitchFamily="50" charset="-128"/>
              </a:rPr>
              <a:t>１　重点事業</a:t>
            </a:r>
          </a:p>
          <a:p>
            <a:pPr>
              <a:defRPr/>
            </a:pPr>
            <a:endParaRPr kumimoji="1" lang="ja-JP" altLang="en-US" sz="1100" b="1" dirty="0">
              <a:solidFill>
                <a:prstClr val="black"/>
              </a:solidFill>
              <a:latin typeface="Franklin Gothic Book" panose="020B0502020104020203"/>
              <a:ea typeface="HGｺﾞｼｯｸE" panose="020B0909000000000000" pitchFamily="49" charset="-128"/>
            </a:endParaRPr>
          </a:p>
        </p:txBody>
      </p:sp>
      <p:sp>
        <p:nvSpPr>
          <p:cNvPr id="40" name="角丸四角形 33">
            <a:extLst>
              <a:ext uri="{FF2B5EF4-FFF2-40B4-BE49-F238E27FC236}">
                <a16:creationId xmlns:a16="http://schemas.microsoft.com/office/drawing/2014/main" id="{592CB141-58D4-49D8-86C7-83EAB26307A1}"/>
              </a:ext>
            </a:extLst>
          </p:cNvPr>
          <p:cNvSpPr/>
          <p:nvPr/>
        </p:nvSpPr>
        <p:spPr>
          <a:xfrm>
            <a:off x="584330" y="4409161"/>
            <a:ext cx="3602324" cy="1010355"/>
          </a:xfrm>
          <a:prstGeom prst="roundRect">
            <a:avLst>
              <a:gd name="adj" fmla="val 2556"/>
            </a:avLst>
          </a:prstGeom>
          <a:solidFill>
            <a:schemeClr val="bg1"/>
          </a:solidFill>
          <a:ln w="6350">
            <a:solidFill>
              <a:srgbClr val="002060"/>
            </a:solidFill>
          </a:ln>
        </p:spPr>
        <p:style>
          <a:lnRef idx="2">
            <a:schemeClr val="accent6"/>
          </a:lnRef>
          <a:fillRef idx="1">
            <a:schemeClr val="lt1"/>
          </a:fillRef>
          <a:effectRef idx="0">
            <a:schemeClr val="accent6"/>
          </a:effectRef>
          <a:fontRef idx="minor">
            <a:schemeClr val="dk1"/>
          </a:fontRef>
        </p:style>
        <p:txBody>
          <a:bodyPr lIns="25714" tIns="25714" rIns="25714" bIns="25714" rtlCol="0" anchor="ctr" anchorCtr="0"/>
          <a:lstStyle/>
          <a:p>
            <a:pPr marL="127003" indent="-127003">
              <a:tabLst>
                <a:tab pos="127003" algn="l"/>
              </a:tabLst>
              <a:defRPr/>
            </a:pP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・相談機能の専門性向上</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7003" indent="-127003">
              <a:tabLst>
                <a:tab pos="127003"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→複雑で複合的な外国人の悩み・課題にも伴走型で対応</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rPr>
              <a:t>　・災害時における迅速な情報発信の強化</a:t>
            </a:r>
            <a:endParaRPr lang="en-US" altLang="ja-JP" sz="900" dirty="0">
              <a:solidFill>
                <a:prstClr val="black"/>
              </a:solidFill>
              <a:latin typeface="Meiryo UI" panose="020B0604030504040204" pitchFamily="50" charset="-128"/>
              <a:ea typeface="Meiryo UI" panose="020B0604030504040204" pitchFamily="50" charset="-128"/>
            </a:endParaRPr>
          </a:p>
          <a:p>
            <a:pPr marL="127003" indent="-127003">
              <a:tabLst>
                <a:tab pos="127003"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→想定に地震・津波の発生に加え気象災害を追加</a:t>
            </a:r>
          </a:p>
          <a:p>
            <a:pPr marL="127003" indent="-127003">
              <a:tabLst>
                <a:tab pos="127003"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・万博関連事業の取組み</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7003" indent="-127003">
              <a:tabLst>
                <a:tab pos="127003"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→ボランティアを活用した事業への協力</a:t>
            </a:r>
          </a:p>
          <a:p>
            <a:pPr marL="127003" indent="-127003">
              <a:tabLst>
                <a:tab pos="127003"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外国人受入増に対する生活オリエンテーションの試行</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34">
            <a:extLst>
              <a:ext uri="{FF2B5EF4-FFF2-40B4-BE49-F238E27FC236}">
                <a16:creationId xmlns:a16="http://schemas.microsoft.com/office/drawing/2014/main" id="{25CAC453-E2C9-4860-AE41-BAFDB4B5AEEF}"/>
              </a:ext>
            </a:extLst>
          </p:cNvPr>
          <p:cNvSpPr/>
          <p:nvPr/>
        </p:nvSpPr>
        <p:spPr>
          <a:xfrm>
            <a:off x="4460777" y="4409162"/>
            <a:ext cx="3378464" cy="1024222"/>
          </a:xfrm>
          <a:prstGeom prst="roundRect">
            <a:avLst>
              <a:gd name="adj" fmla="val 3579"/>
            </a:avLst>
          </a:prstGeom>
          <a:solidFill>
            <a:schemeClr val="bg1"/>
          </a:solidFill>
          <a:ln w="6350">
            <a:solidFill>
              <a:srgbClr val="002060"/>
            </a:solidFill>
          </a:ln>
        </p:spPr>
        <p:style>
          <a:lnRef idx="2">
            <a:schemeClr val="accent6"/>
          </a:lnRef>
          <a:fillRef idx="1">
            <a:schemeClr val="lt1"/>
          </a:fillRef>
          <a:effectRef idx="0">
            <a:schemeClr val="accent6"/>
          </a:effectRef>
          <a:fontRef idx="minor">
            <a:schemeClr val="dk1"/>
          </a:fontRef>
        </p:style>
        <p:txBody>
          <a:bodyPr lIns="25714" tIns="25714" rIns="25714" bIns="25714" rtlCol="0" anchor="ctr" anchorCtr="0"/>
          <a:lstStyle/>
          <a:p>
            <a:pPr>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・府内市町村、国際交流協会との連携、支援機能の強化</a:t>
            </a:r>
            <a:endParaRPr lang="en-US" altLang="ja-JP" sz="900" dirty="0">
              <a:solidFill>
                <a:prstClr val="black"/>
              </a:solidFill>
              <a:latin typeface="Meiryo UI" panose="020B0604030504040204" pitchFamily="50" charset="-128"/>
              <a:ea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・国、関係機関等との連携強化、共同事業の実施</a:t>
            </a:r>
            <a:endParaRPr lang="en-US" altLang="ja-JP" sz="900" dirty="0">
              <a:solidFill>
                <a:prstClr val="black"/>
              </a:solidFill>
              <a:latin typeface="Meiryo UI" panose="020B0604030504040204" pitchFamily="50" charset="-128"/>
              <a:ea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rPr>
              <a:t>　・地域国際化協会としての機能発揮</a:t>
            </a:r>
            <a:endParaRPr lang="en-US" altLang="ja-JP" sz="900" dirty="0">
              <a:solidFill>
                <a:prstClr val="black"/>
              </a:solidFill>
              <a:latin typeface="Meiryo UI" panose="020B0604030504040204" pitchFamily="50" charset="-128"/>
              <a:ea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rPr>
              <a:t>　・やさしい日本語のさらなる普及</a:t>
            </a:r>
            <a:endParaRPr lang="en-US" altLang="ja-JP" sz="900" dirty="0">
              <a:solidFill>
                <a:prstClr val="black"/>
              </a:solidFill>
              <a:latin typeface="Meiryo UI" panose="020B0604030504040204" pitchFamily="50" charset="-128"/>
              <a:ea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rPr>
              <a:t>　・多文化理解の機会提供</a:t>
            </a:r>
            <a:endParaRPr lang="en-US" altLang="ja-JP" sz="900" dirty="0">
              <a:solidFill>
                <a:prstClr val="black"/>
              </a:solidFill>
              <a:latin typeface="Meiryo UI" panose="020B0604030504040204" pitchFamily="50" charset="-128"/>
              <a:ea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語学</a:t>
            </a:r>
            <a:r>
              <a:rPr lang="ja-JP" altLang="en-US" sz="900" dirty="0">
                <a:solidFill>
                  <a:prstClr val="black"/>
                </a:solidFill>
                <a:latin typeface="Meiryo UI" panose="020B0604030504040204" pitchFamily="50" charset="-128"/>
                <a:ea typeface="Meiryo UI" panose="020B0604030504040204" pitchFamily="50" charset="-128"/>
              </a:rPr>
              <a:t>ボランティアの拡充・育成</a:t>
            </a:r>
            <a:endParaRPr kumimoji="1"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36">
            <a:extLst>
              <a:ext uri="{FF2B5EF4-FFF2-40B4-BE49-F238E27FC236}">
                <a16:creationId xmlns:a16="http://schemas.microsoft.com/office/drawing/2014/main" id="{9F82739A-4190-4A09-95A5-BEB156BD3D3E}"/>
              </a:ext>
            </a:extLst>
          </p:cNvPr>
          <p:cNvSpPr/>
          <p:nvPr/>
        </p:nvSpPr>
        <p:spPr>
          <a:xfrm>
            <a:off x="8055873" y="4409162"/>
            <a:ext cx="3607580" cy="997160"/>
          </a:xfrm>
          <a:prstGeom prst="roundRect">
            <a:avLst>
              <a:gd name="adj" fmla="val 3542"/>
            </a:avLst>
          </a:prstGeom>
          <a:solidFill>
            <a:schemeClr val="bg1"/>
          </a:solidFill>
          <a:ln w="6350">
            <a:solidFill>
              <a:srgbClr val="002060"/>
            </a:solidFill>
          </a:ln>
        </p:spPr>
        <p:style>
          <a:lnRef idx="2">
            <a:schemeClr val="accent6"/>
          </a:lnRef>
          <a:fillRef idx="1">
            <a:schemeClr val="lt1"/>
          </a:fillRef>
          <a:effectRef idx="0">
            <a:schemeClr val="accent6"/>
          </a:effectRef>
          <a:fontRef idx="minor">
            <a:schemeClr val="dk1"/>
          </a:fontRef>
        </p:style>
        <p:txBody>
          <a:bodyPr lIns="25714" tIns="25714" rIns="25714" bIns="25714" rtlCol="0" anchor="ctr" anchorCtr="0"/>
          <a:lstStyle/>
          <a:p>
            <a:pPr defTabSz="914418">
              <a:defRPr/>
            </a:pP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・情報提供、広報手段の再構築</a:t>
            </a:r>
            <a:endPar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・専門性の高い組織の実現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defRPr/>
            </a:pP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外部資金の確保、</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恒常的な収益向上策の検討、</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18">
              <a:defRP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安定的な資産運用</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・受益者負担、受託事業の適正化</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・留学生会館のさらなる収益確保</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活用による事業効率化</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2073102" y="5398696"/>
            <a:ext cx="8107896" cy="247308"/>
            <a:chOff x="1429742" y="5609383"/>
            <a:chExt cx="8215442" cy="205574"/>
          </a:xfrm>
        </p:grpSpPr>
        <p:sp>
          <p:nvSpPr>
            <p:cNvPr id="44" name="ストライプ矢印 43"/>
            <p:cNvSpPr/>
            <p:nvPr/>
          </p:nvSpPr>
          <p:spPr>
            <a:xfrm rot="5400000">
              <a:off x="9343347" y="5513120"/>
              <a:ext cx="195087" cy="408587"/>
            </a:xfrm>
            <a:prstGeom prst="stripedRightArrow">
              <a:avLst/>
            </a:prstGeom>
            <a:ln>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defRPr/>
              </a:pPr>
              <a:endParaRPr kumimoji="1" lang="ja-JP" altLang="en-US" sz="1100">
                <a:solidFill>
                  <a:prstClr val="black"/>
                </a:solidFill>
                <a:latin typeface="Franklin Gothic Book" panose="020B0502020104020203"/>
                <a:ea typeface="HGｺﾞｼｯｸE" panose="020B0909000000000000" pitchFamily="49" charset="-128"/>
              </a:endParaRPr>
            </a:p>
          </p:txBody>
        </p:sp>
        <p:sp>
          <p:nvSpPr>
            <p:cNvPr id="45" name="ストライプ矢印 44"/>
            <p:cNvSpPr/>
            <p:nvPr/>
          </p:nvSpPr>
          <p:spPr>
            <a:xfrm rot="5400000">
              <a:off x="1540055" y="5499070"/>
              <a:ext cx="187960" cy="408586"/>
            </a:xfrm>
            <a:prstGeom prst="stripedRightArrow">
              <a:avLst/>
            </a:prstGeom>
            <a:ln>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defRPr/>
              </a:pPr>
              <a:endParaRPr kumimoji="1" lang="ja-JP" altLang="en-US" sz="1100">
                <a:solidFill>
                  <a:prstClr val="black"/>
                </a:solidFill>
                <a:latin typeface="Franklin Gothic Book" panose="020B0502020104020203"/>
                <a:ea typeface="HGｺﾞｼｯｸE" panose="020B0909000000000000" pitchFamily="49" charset="-128"/>
              </a:endParaRPr>
            </a:p>
          </p:txBody>
        </p:sp>
        <p:sp>
          <p:nvSpPr>
            <p:cNvPr id="46" name="ストライプ矢印 45"/>
            <p:cNvSpPr/>
            <p:nvPr/>
          </p:nvSpPr>
          <p:spPr>
            <a:xfrm rot="5400000">
              <a:off x="5340517" y="5509557"/>
              <a:ext cx="187959" cy="408586"/>
            </a:xfrm>
            <a:prstGeom prst="stripedRightArrow">
              <a:avLst/>
            </a:prstGeom>
            <a:ln>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defRPr/>
              </a:pPr>
              <a:endParaRPr kumimoji="1" lang="ja-JP" altLang="en-US" sz="1100">
                <a:solidFill>
                  <a:prstClr val="black"/>
                </a:solidFill>
                <a:latin typeface="Franklin Gothic Book" panose="020B0502020104020203"/>
                <a:ea typeface="HGｺﾞｼｯｸE" panose="020B0909000000000000" pitchFamily="49" charset="-128"/>
              </a:endParaRPr>
            </a:p>
          </p:txBody>
        </p:sp>
      </p:grpSp>
      <p:sp>
        <p:nvSpPr>
          <p:cNvPr id="23" name="二等辺三角形 22"/>
          <p:cNvSpPr/>
          <p:nvPr/>
        </p:nvSpPr>
        <p:spPr>
          <a:xfrm flipV="1">
            <a:off x="3365022" y="6159928"/>
            <a:ext cx="5267460" cy="81962"/>
          </a:xfrm>
          <a:prstGeom prst="triangle">
            <a:avLst/>
          </a:prstGeom>
          <a:solidFill>
            <a:schemeClr val="accent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kumimoji="1" lang="ja-JP" altLang="en-US" sz="1286">
              <a:solidFill>
                <a:prstClr val="black"/>
              </a:solidFill>
              <a:latin typeface="Franklin Gothic Book" panose="020B0502020104020203"/>
              <a:ea typeface="HGｺﾞｼｯｸE" panose="020B0909000000000000" pitchFamily="49" charset="-128"/>
            </a:endParaRPr>
          </a:p>
        </p:txBody>
      </p:sp>
      <p:sp>
        <p:nvSpPr>
          <p:cNvPr id="3" name="角丸四角形 10">
            <a:extLst>
              <a:ext uri="{FF2B5EF4-FFF2-40B4-BE49-F238E27FC236}">
                <a16:creationId xmlns:a16="http://schemas.microsoft.com/office/drawing/2014/main" id="{F53D662E-D293-F2F9-9D6A-DF93B34C2E52}"/>
              </a:ext>
            </a:extLst>
          </p:cNvPr>
          <p:cNvSpPr/>
          <p:nvPr/>
        </p:nvSpPr>
        <p:spPr>
          <a:xfrm>
            <a:off x="497500" y="3429372"/>
            <a:ext cx="11307612" cy="549976"/>
          </a:xfrm>
          <a:prstGeom prst="roundRect">
            <a:avLst>
              <a:gd name="adj" fmla="val 5061"/>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noAutofit/>
          </a:bodyPr>
          <a:lstStyle/>
          <a:p>
            <a:pPr marL="129270" indent="-129270">
              <a:tabLst>
                <a:tab pos="129270" algn="l"/>
              </a:tabLst>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前中期経営計画（</a:t>
            </a:r>
            <a:r>
              <a:rPr lang="en-US" altLang="ja-JP" sz="1100" dirty="0">
                <a:solidFill>
                  <a:schemeClr val="tx1"/>
                </a:solidFill>
                <a:latin typeface="Meiryo UI" panose="020B0604030504040204" pitchFamily="50" charset="-128"/>
                <a:ea typeface="Meiryo UI" panose="020B0604030504040204" pitchFamily="50" charset="-128"/>
              </a:rPr>
              <a:t>H30</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R4</a:t>
            </a:r>
            <a:r>
              <a:rPr lang="ja-JP" altLang="en-US" sz="1100" dirty="0">
                <a:solidFill>
                  <a:schemeClr val="tx1"/>
                </a:solidFill>
                <a:latin typeface="Meiryo UI" panose="020B0604030504040204" pitchFamily="50" charset="-128"/>
                <a:ea typeface="Meiryo UI" panose="020B0604030504040204" pitchFamily="50" charset="-128"/>
              </a:rPr>
              <a:t>）において、事業の見直し・重点化に道筋をつけたことにより、本計画（</a:t>
            </a:r>
            <a:r>
              <a:rPr lang="en-US" altLang="ja-JP" sz="1100" dirty="0">
                <a:solidFill>
                  <a:schemeClr val="tx1"/>
                </a:solidFill>
                <a:latin typeface="Meiryo UI" panose="020B0604030504040204" pitchFamily="50" charset="-128"/>
                <a:ea typeface="Meiryo UI" panose="020B0604030504040204" pitchFamily="50" charset="-128"/>
              </a:rPr>
              <a:t>R5</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R9</a:t>
            </a:r>
            <a:r>
              <a:rPr lang="ja-JP" altLang="en-US" sz="1100" dirty="0">
                <a:solidFill>
                  <a:schemeClr val="tx1"/>
                </a:solidFill>
                <a:latin typeface="Meiryo UI" panose="020B0604030504040204" pitchFamily="50" charset="-128"/>
                <a:ea typeface="Meiryo UI" panose="020B0604030504040204" pitchFamily="50" charset="-128"/>
              </a:rPr>
              <a:t>）においては、重点事業を中心にさらなる質的向上をめざしつつ、事業基盤の強化を図っていく。大阪</a:t>
            </a:r>
            <a:r>
              <a:rPr lang="ja-JP" altLang="en-US" sz="1100" dirty="0">
                <a:solidFill>
                  <a:prstClr val="black"/>
                </a:solidFill>
                <a:latin typeface="Meiryo UI" panose="020B0604030504040204" pitchFamily="50" charset="-128"/>
                <a:ea typeface="Meiryo UI" panose="020B0604030504040204" pitchFamily="50" charset="-128"/>
              </a:rPr>
              <a:t>・関西万博開催さらには万博後に向けて、</a:t>
            </a:r>
            <a:r>
              <a:rPr lang="en-US" altLang="ja-JP" sz="1100" dirty="0">
                <a:solidFill>
                  <a:prstClr val="black"/>
                </a:solidFill>
                <a:latin typeface="Meiryo UI" panose="020B0604030504040204" pitchFamily="50" charset="-128"/>
                <a:ea typeface="Meiryo UI" panose="020B0604030504040204" pitchFamily="50" charset="-128"/>
              </a:rPr>
              <a:t>SDGs</a:t>
            </a:r>
            <a:r>
              <a:rPr lang="ja-JP" altLang="en-US" sz="1100" dirty="0">
                <a:solidFill>
                  <a:prstClr val="black"/>
                </a:solidFill>
                <a:latin typeface="Meiryo UI" panose="020B0604030504040204" pitchFamily="50" charset="-128"/>
                <a:ea typeface="Meiryo UI" panose="020B0604030504040204" pitchFamily="50" charset="-128"/>
              </a:rPr>
              <a:t>先進都市大阪の実現を支えるため、新型コロナウイルス感染症をはじめとした社会経済情勢の変化を踏まえつつ、外国人が安全・安心に暮らせるよう、広域的ネットワークを活かしながら、より外国人に寄り添った伴走型の「多文化共生機関」をめざす。</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a:extLst>
              <a:ext uri="{FF2B5EF4-FFF2-40B4-BE49-F238E27FC236}">
                <a16:creationId xmlns:a16="http://schemas.microsoft.com/office/drawing/2014/main" id="{AE8C47EF-2514-EF2A-C676-31B183387523}"/>
              </a:ext>
            </a:extLst>
          </p:cNvPr>
          <p:cNvSpPr/>
          <p:nvPr/>
        </p:nvSpPr>
        <p:spPr>
          <a:xfrm>
            <a:off x="369047" y="3225427"/>
            <a:ext cx="1301959" cy="261610"/>
          </a:xfrm>
          <a:prstGeom prst="rect">
            <a:avLst/>
          </a:prstGeom>
        </p:spPr>
        <p:txBody>
          <a:bodyPr wrap="none">
            <a:spAutoFit/>
          </a:bodyPr>
          <a:lstStyle/>
          <a:p>
            <a:pPr>
              <a:defRPr/>
            </a:pPr>
            <a:r>
              <a:rPr lang="ja-JP" altLang="en-US" sz="1100" b="1" dirty="0">
                <a:solidFill>
                  <a:prstClr val="black"/>
                </a:solidFill>
                <a:latin typeface="ＭＳ Ｐゴシック" panose="020B0600070205080204" pitchFamily="50" charset="-128"/>
                <a:ea typeface="Meiryo UI" panose="020B0604030504040204" pitchFamily="50" charset="-128"/>
                <a:cs typeface="Times New Roman" panose="02020603050405020304" pitchFamily="18" charset="0"/>
              </a:rPr>
              <a:t>■</a:t>
            </a:r>
            <a:r>
              <a:rPr lang="ja-JP" altLang="en-US" sz="1100" b="1" dirty="0">
                <a:latin typeface="ＭＳ Ｐゴシック" panose="020B0600070205080204" pitchFamily="50" charset="-128"/>
                <a:ea typeface="Meiryo UI" panose="020B0604030504040204" pitchFamily="50" charset="-128"/>
                <a:cs typeface="Times New Roman" panose="02020603050405020304" pitchFamily="18" charset="0"/>
              </a:rPr>
              <a:t>本</a:t>
            </a:r>
            <a:r>
              <a:rPr lang="ja-JP" altLang="en-US" sz="1100" b="1" dirty="0">
                <a:solidFill>
                  <a:prstClr val="black"/>
                </a:solidFill>
                <a:latin typeface="ＭＳ Ｐゴシック" panose="020B0600070205080204" pitchFamily="50" charset="-128"/>
                <a:ea typeface="Meiryo UI" panose="020B0604030504040204" pitchFamily="50" charset="-128"/>
                <a:cs typeface="Times New Roman" panose="02020603050405020304" pitchFamily="18" charset="0"/>
              </a:rPr>
              <a:t>計画の方向性</a:t>
            </a:r>
            <a:endParaRPr lang="ja-JP" altLang="en-US" sz="11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1" name="正方形/長方形 10">
            <a:extLst>
              <a:ext uri="{FF2B5EF4-FFF2-40B4-BE49-F238E27FC236}">
                <a16:creationId xmlns:a16="http://schemas.microsoft.com/office/drawing/2014/main" id="{0CFA76DD-8546-C6E8-F5D9-B007E4E670DD}"/>
              </a:ext>
            </a:extLst>
          </p:cNvPr>
          <p:cNvSpPr/>
          <p:nvPr/>
        </p:nvSpPr>
        <p:spPr>
          <a:xfrm>
            <a:off x="350861" y="507039"/>
            <a:ext cx="1959191" cy="261610"/>
          </a:xfrm>
          <a:prstGeom prst="rect">
            <a:avLst/>
          </a:prstGeom>
        </p:spPr>
        <p:txBody>
          <a:bodyPr wrap="none">
            <a:spAutoFit/>
          </a:bodyPr>
          <a:lstStyle/>
          <a:p>
            <a:r>
              <a:rPr lang="ja-JP" altLang="en-US" sz="1100" b="1" dirty="0">
                <a:latin typeface="ＭＳ Ｐゴシック" panose="020B0600070205080204" pitchFamily="50" charset="-128"/>
                <a:ea typeface="Meiryo UI" panose="020B0604030504040204" pitchFamily="50" charset="-128"/>
                <a:cs typeface="Times New Roman" panose="02020603050405020304" pitchFamily="18" charset="0"/>
              </a:rPr>
              <a:t>■財団を取り巻く情勢・方向性</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28" name="グループ化 27">
            <a:extLst>
              <a:ext uri="{FF2B5EF4-FFF2-40B4-BE49-F238E27FC236}">
                <a16:creationId xmlns:a16="http://schemas.microsoft.com/office/drawing/2014/main" id="{F7A770D5-F61B-EBAB-7409-73AA011817CC}"/>
              </a:ext>
            </a:extLst>
          </p:cNvPr>
          <p:cNvGrpSpPr/>
          <p:nvPr/>
        </p:nvGrpSpPr>
        <p:grpSpPr>
          <a:xfrm>
            <a:off x="2931162" y="710111"/>
            <a:ext cx="4313522" cy="2552902"/>
            <a:chOff x="2931162" y="735163"/>
            <a:chExt cx="4313522" cy="2552902"/>
          </a:xfrm>
        </p:grpSpPr>
        <p:sp>
          <p:nvSpPr>
            <p:cNvPr id="12" name="正方形/長方形 11">
              <a:extLst>
                <a:ext uri="{FF2B5EF4-FFF2-40B4-BE49-F238E27FC236}">
                  <a16:creationId xmlns:a16="http://schemas.microsoft.com/office/drawing/2014/main" id="{083D7BB1-8A4F-2B9D-0270-18C431C9041A}"/>
                </a:ext>
              </a:extLst>
            </p:cNvPr>
            <p:cNvSpPr/>
            <p:nvPr/>
          </p:nvSpPr>
          <p:spPr>
            <a:xfrm>
              <a:off x="2931162" y="787281"/>
              <a:ext cx="4313522" cy="2500784"/>
            </a:xfrm>
            <a:prstGeom prst="rect">
              <a:avLst/>
            </a:prstGeom>
          </p:spPr>
          <p:txBody>
            <a:bodyPr wrap="square">
              <a:noAutofit/>
            </a:bodyPr>
            <a:lstStyle/>
            <a:p>
              <a:pPr>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国の動き</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indent="-188913">
                <a:buFont typeface="Arial" panose="020B0604020202020204" pitchFamily="34" charset="0"/>
                <a:buChar char="•"/>
                <a:tabLst>
                  <a:tab pos="363538"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外国人との共生社会の実現に向けた環境整備を一層推進</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indent="-188913">
                <a:buFont typeface="Arial" panose="020B0604020202020204" pitchFamily="34" charset="0"/>
                <a:buChar char="•"/>
                <a:tabLst>
                  <a:tab pos="363538"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深刻化する人手不足を踏まえ、一定の専門性・技能を有する外国人材の就労を目的とした「特定技能」在留資格を創設（入管法改正）（</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2019.4</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indent="-188913">
                <a:buFont typeface="Arial" panose="020B0604020202020204" pitchFamily="34" charset="0"/>
                <a:buChar char="•"/>
                <a:tabLst>
                  <a:tab pos="363538"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入管法改正と併せ、外国人材の受入れ・共生社会の実現に向けた環境整備について、対応策を閣僚会議にて策定（</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indent="-188913">
                <a:buFont typeface="Arial" panose="020B0604020202020204" pitchFamily="34" charset="0"/>
                <a:buChar char="•"/>
                <a:tabLst>
                  <a:tab pos="363538"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地域における多文化共生推進プラン改訂（</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endParaRPr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indent="-188913">
                <a:buFont typeface="Arial" panose="020B0604020202020204" pitchFamily="34" charset="0"/>
                <a:buChar char="•"/>
                <a:tabLst>
                  <a:tab pos="363538" algn="l"/>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共生社会実現への中長期的な課題・具体策に関しロードマップを策定（</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外国人材受け入れ・共生のための４つの重点事項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円滑なコミュニケーションと社会参加のための</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日本語教育等の取組</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外国人に対する情報発信・外国人向け相談体</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制等の強化</a:t>
              </a: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③</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ライフステージ・ライフサイクルに応じた支援</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④　 </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共生社会の基盤整備に向けた取組</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tabLst>
                  <a:tab pos="812800" algn="l"/>
                </a:tabLst>
                <a:defRPr/>
              </a:pP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参照：「外国人との共生社会の実現に向けたロードマップ」（</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defRPr/>
              </a:pP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大かっこ 12">
              <a:extLst>
                <a:ext uri="{FF2B5EF4-FFF2-40B4-BE49-F238E27FC236}">
                  <a16:creationId xmlns:a16="http://schemas.microsoft.com/office/drawing/2014/main" id="{D9249E79-9733-874E-5C1C-C16D9249FDD1}"/>
                </a:ext>
              </a:extLst>
            </p:cNvPr>
            <p:cNvSpPr/>
            <p:nvPr/>
          </p:nvSpPr>
          <p:spPr>
            <a:xfrm>
              <a:off x="3306540" y="2194709"/>
              <a:ext cx="3714096" cy="1028731"/>
            </a:xfrm>
            <a:prstGeom prst="bracketPair">
              <a:avLst>
                <a:gd name="adj" fmla="val 10561"/>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kumimoji="1" lang="ja-JP" altLang="en-US" sz="900">
                <a:solidFill>
                  <a:prstClr val="black"/>
                </a:solidFill>
                <a:latin typeface="Franklin Gothic Book" panose="020B0502020104020203"/>
                <a:ea typeface="HGｺﾞｼｯｸE" panose="020B0909000000000000" pitchFamily="49" charset="-128"/>
              </a:endParaRPr>
            </a:p>
          </p:txBody>
        </p:sp>
        <p:sp>
          <p:nvSpPr>
            <p:cNvPr id="14" name="正方形/長方形 13">
              <a:extLst>
                <a:ext uri="{FF2B5EF4-FFF2-40B4-BE49-F238E27FC236}">
                  <a16:creationId xmlns:a16="http://schemas.microsoft.com/office/drawing/2014/main" id="{EB60B581-1155-BD90-B338-67C86309EC07}"/>
                </a:ext>
              </a:extLst>
            </p:cNvPr>
            <p:cNvSpPr/>
            <p:nvPr/>
          </p:nvSpPr>
          <p:spPr>
            <a:xfrm>
              <a:off x="2972497" y="735163"/>
              <a:ext cx="3028569" cy="2462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just" defTabSz="457200">
                <a:lnSpc>
                  <a:spcPct val="110000"/>
                </a:lnSpc>
                <a:spcBef>
                  <a:spcPct val="20000"/>
                </a:spcBef>
                <a:spcAft>
                  <a:spcPts val="600"/>
                </a:spcAft>
                <a:buClr>
                  <a:srgbClr val="1CADE4"/>
                </a:buClr>
                <a:buSzPct val="92000"/>
                <a:defRPr/>
              </a:pPr>
              <a:r>
                <a:rPr lang="ja-JP" altLang="en-US" sz="10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　国・大阪府の動き</a:t>
              </a:r>
              <a:r>
                <a:rPr lang="ja-JP" altLang="en-US" sz="1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000" b="1" u="sng" kern="100" dirty="0">
                <a:solidFill>
                  <a:prstClr val="black">
                    <a:lumMod val="75000"/>
                    <a:lumOff val="25000"/>
                  </a:prstClr>
                </a:solidFill>
                <a:latin typeface="Meiryo UI" panose="020B0604030504040204" pitchFamily="50" charset="-128"/>
                <a:ea typeface="Meiryo UI" panose="020B0604030504040204" pitchFamily="50" charset="-128"/>
                <a:cs typeface="Times New Roman" panose="02020603050405020304" pitchFamily="18" charset="0"/>
              </a:endParaRPr>
            </a:p>
          </p:txBody>
        </p:sp>
      </p:grpSp>
      <p:sp>
        <p:nvSpPr>
          <p:cNvPr id="16" name="正方形/長方形 15">
            <a:extLst>
              <a:ext uri="{FF2B5EF4-FFF2-40B4-BE49-F238E27FC236}">
                <a16:creationId xmlns:a16="http://schemas.microsoft.com/office/drawing/2014/main" id="{D4427266-9A75-5738-C101-60835D4654AF}"/>
              </a:ext>
            </a:extLst>
          </p:cNvPr>
          <p:cNvSpPr/>
          <p:nvPr/>
        </p:nvSpPr>
        <p:spPr>
          <a:xfrm>
            <a:off x="7110726" y="718003"/>
            <a:ext cx="4971363" cy="2600712"/>
          </a:xfrm>
          <a:prstGeom prst="rect">
            <a:avLst/>
          </a:prstGeom>
        </p:spPr>
        <p:txBody>
          <a:bodyPr wrap="square">
            <a:spAutoFit/>
          </a:bodyPr>
          <a:lstStyle/>
          <a:p>
            <a:pPr>
              <a:defRPr/>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大阪府の動き</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2020.3</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ビジョン」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tabLst>
                <a:tab pos="447675" algn="l"/>
              </a:tabLst>
              <a:defRPr/>
            </a:pP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万博のレガシーとして「</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先進都市」を実現（安全・安心を実感）</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tabLst>
                <a:tab pos="447675" algn="l"/>
              </a:tabLst>
              <a:defRPr/>
            </a:pPr>
            <a:r>
              <a:rPr lang="en-US" altLang="ja-JP" sz="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2020.3</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：「万博のインパクトを活かした大阪の将来に向けたビジョン」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tabLst>
                <a:tab pos="447675" algn="l"/>
              </a:tabLst>
              <a:defRPr/>
            </a:pP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多様なチャレンジによる成長</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国籍問わず誰もが能力を生かせる働き方</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tabLst>
                <a:tab pos="447675" algn="l"/>
              </a:tabLst>
              <a:defRPr/>
            </a:pP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いのち輝く幸せな暮らし</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多様性が認められ自己実現を図る</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2020.12:</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「大阪の再生・成長に向けた新戦略」</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ウィズコロナからポストコロナへ）</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新たな働き方等を通じた多様な人材の活躍促進</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2021.3</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：「大阪都市魅力創造戦略</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在住外国人が安全・安心に暮らせる環境づくり</a:t>
            </a: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①外国人多言語相談・やさしい日本語を含めた情報発信の充実</a:t>
            </a: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②災害時における多言語支援の強化　③多⽂化理解の促進 </a:t>
            </a:r>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2022.9</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外国人材受入促進・共生推進協議会」を設置</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外国人材の就労・生活面での様々な課題解決のため、オール大阪による推進体制</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取組みの方向性として、共生推進のために相談体制を充実させる手法</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日本語教育の強化のための体制づくり等を検討</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2023.3</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：「大阪府在日外国人施策に関する指針」を改正（予定）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すべての人が、人間の尊厳と人権を尊重し、国籍、民族等の違いを認めあい、</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ともに暮らすことのできる共生社会の実現を目標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A4782AA9-AB64-D6F3-BCB4-3F4BAD034133}"/>
              </a:ext>
            </a:extLst>
          </p:cNvPr>
          <p:cNvSpPr/>
          <p:nvPr/>
        </p:nvSpPr>
        <p:spPr>
          <a:xfrm>
            <a:off x="480780" y="722774"/>
            <a:ext cx="1540806" cy="246221"/>
          </a:xfrm>
          <a:prstGeom prst="rect">
            <a:avLst/>
          </a:prstGeom>
        </p:spPr>
        <p:txBody>
          <a:bodyPr wrap="none">
            <a:spAutoFit/>
          </a:bodyPr>
          <a:lstStyle/>
          <a:p>
            <a:pPr lvl="0" algn="just"/>
            <a:r>
              <a:rPr lang="ja-JP" altLang="en-US" sz="1000" b="1" u="sng" kern="100" dirty="0">
                <a:latin typeface="Meiryo UI" panose="020B0604030504040204" pitchFamily="50" charset="-128"/>
                <a:ea typeface="Meiryo UI" panose="020B0604030504040204" pitchFamily="50" charset="-128"/>
                <a:cs typeface="Times New Roman" panose="02020603050405020304" pitchFamily="18" charset="0"/>
              </a:rPr>
              <a:t>１　</a:t>
            </a:r>
            <a:r>
              <a:rPr lang="ja-JP" altLang="ja-JP" sz="1000" b="1" u="sng" kern="100" dirty="0">
                <a:latin typeface="Meiryo UI" panose="020B0604030504040204" pitchFamily="50" charset="-128"/>
                <a:ea typeface="Meiryo UI" panose="020B0604030504040204" pitchFamily="50" charset="-128"/>
                <a:cs typeface="Times New Roman" panose="02020603050405020304" pitchFamily="18" charset="0"/>
              </a:rPr>
              <a:t>近年の社会経済情勢</a:t>
            </a:r>
          </a:p>
        </p:txBody>
      </p:sp>
      <p:sp>
        <p:nvSpPr>
          <p:cNvPr id="18" name="テキスト ボックス 17">
            <a:extLst>
              <a:ext uri="{FF2B5EF4-FFF2-40B4-BE49-F238E27FC236}">
                <a16:creationId xmlns:a16="http://schemas.microsoft.com/office/drawing/2014/main" id="{D17919D1-C2A1-8834-0D16-075789097F0C}"/>
              </a:ext>
            </a:extLst>
          </p:cNvPr>
          <p:cNvSpPr txBox="1"/>
          <p:nvPr/>
        </p:nvSpPr>
        <p:spPr>
          <a:xfrm>
            <a:off x="392568" y="954789"/>
            <a:ext cx="2959575" cy="1938992"/>
          </a:xfrm>
          <a:prstGeom prst="rect">
            <a:avLst/>
          </a:prstGeom>
          <a:noFill/>
        </p:spPr>
        <p:txBody>
          <a:bodyPr wrap="square">
            <a:spAutoFit/>
          </a:bodyPr>
          <a:lstStyle/>
          <a:p>
            <a:pPr>
              <a:lnSpc>
                <a:spcPct val="150000"/>
              </a:lnSpc>
            </a:pPr>
            <a:r>
              <a:rPr lang="ja-JP" altLang="en-US" sz="1000" dirty="0">
                <a:latin typeface="Meiryo UI" panose="020B0604030504040204" pitchFamily="50" charset="-128"/>
                <a:ea typeface="Meiryo UI" panose="020B0604030504040204" pitchFamily="50" charset="-128"/>
              </a:rPr>
              <a:t>（１）外国人材の受入れニーズの増大</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（２）</a:t>
            </a:r>
            <a:r>
              <a:rPr lang="ja-JP" altLang="ja-JP" sz="1000" kern="100" dirty="0">
                <a:latin typeface="Meiryo UI" panose="020B0604030504040204" pitchFamily="50" charset="-128"/>
                <a:ea typeface="Meiryo UI" panose="020B0604030504040204" pitchFamily="50" charset="-128"/>
                <a:cs typeface="Times New Roman" panose="02020603050405020304" pitchFamily="18" charset="0"/>
              </a:rPr>
              <a:t>新型コロナウイルスの感染拡大とその影響</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（３）</a:t>
            </a:r>
            <a:r>
              <a:rPr lang="ja-JP" altLang="ja-JP" sz="1000" kern="100" dirty="0">
                <a:latin typeface="Meiryo UI" panose="020B0604030504040204" pitchFamily="50" charset="-128"/>
                <a:ea typeface="Meiryo UI" panose="020B0604030504040204" pitchFamily="50" charset="-128"/>
                <a:cs typeface="Times New Roman" panose="02020603050405020304" pitchFamily="18" charset="0"/>
              </a:rPr>
              <a:t>気象災害の激甚化</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（４）</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000" kern="100" dirty="0">
                <a:latin typeface="Meiryo UI" panose="020B0604030504040204" pitchFamily="50" charset="-128"/>
                <a:ea typeface="Meiryo UI" panose="020B0604030504040204" pitchFamily="50" charset="-128"/>
                <a:cs typeface="Times New Roman" panose="02020603050405020304" pitchFamily="18" charset="0"/>
              </a:rPr>
              <a:t>への</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貢献、大阪・関西万博への取組み</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（５）デジタル化、</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DX</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の進展</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（大阪のスマートシティ化）</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（６）ウクライナ避難民受入れとその影響</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（高まる</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OFIX</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への期待）</a:t>
            </a:r>
          </a:p>
        </p:txBody>
      </p:sp>
      <p:sp>
        <p:nvSpPr>
          <p:cNvPr id="29" name="角丸四角形 10">
            <a:extLst>
              <a:ext uri="{FF2B5EF4-FFF2-40B4-BE49-F238E27FC236}">
                <a16:creationId xmlns:a16="http://schemas.microsoft.com/office/drawing/2014/main" id="{B079C5B5-9A59-29E2-5FC7-F6D75C8E6BCF}"/>
              </a:ext>
            </a:extLst>
          </p:cNvPr>
          <p:cNvSpPr/>
          <p:nvPr/>
        </p:nvSpPr>
        <p:spPr>
          <a:xfrm>
            <a:off x="478841" y="731142"/>
            <a:ext cx="11326271" cy="2531871"/>
          </a:xfrm>
          <a:prstGeom prst="roundRect">
            <a:avLst>
              <a:gd name="adj" fmla="val 2379"/>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ts val="750"/>
              </a:lnSpc>
            </a:pP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5">
            <a:extLst>
              <a:ext uri="{FF2B5EF4-FFF2-40B4-BE49-F238E27FC236}">
                <a16:creationId xmlns:a16="http://schemas.microsoft.com/office/drawing/2014/main" id="{19AB52F6-50B8-7B51-9303-59C4910DB670}"/>
              </a:ext>
            </a:extLst>
          </p:cNvPr>
          <p:cNvSpPr txBox="1">
            <a:spLocks/>
          </p:cNvSpPr>
          <p:nvPr/>
        </p:nvSpPr>
        <p:spPr>
          <a:xfrm>
            <a:off x="11823770" y="6571848"/>
            <a:ext cx="368230" cy="365125"/>
          </a:xfrm>
          <a:prstGeom prst="rect">
            <a:avLst/>
          </a:prstGeom>
        </p:spPr>
        <p:txBody>
          <a:bodyPr vert="horz" lIns="91440" tIns="45720" rIns="91440" bIns="45720" rtlCol="0" anchor="ctr"/>
          <a:lstStyle>
            <a:defPPr rtl="0">
              <a:defRPr lang="ja-jp"/>
            </a:defPPr>
            <a:lvl1pPr marL="0" algn="r" defTabSz="914400" rtl="0" eaLnBrk="1" latinLnBrk="0" hangingPunct="1">
              <a:defRPr sz="900" kern="120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ja-JP" altLang="en-US" sz="1600" b="1" dirty="0"/>
              <a:t>２</a:t>
            </a:r>
            <a:endParaRPr lang="en-US" sz="1600" b="1" dirty="0"/>
          </a:p>
        </p:txBody>
      </p:sp>
    </p:spTree>
    <p:extLst>
      <p:ext uri="{BB962C8B-B14F-4D97-AF65-F5344CB8AC3E}">
        <p14:creationId xmlns:p14="http://schemas.microsoft.com/office/powerpoint/2010/main" val="2376568637"/>
      </p:ext>
    </p:extLst>
  </p:cSld>
  <p:clrMapOvr>
    <a:masterClrMapping/>
  </p:clrMapOvr>
</p:sld>
</file>

<file path=ppt/theme/theme1.xml><?xml version="1.0" encoding="utf-8"?>
<a:theme xmlns:a="http://schemas.openxmlformats.org/drawingml/2006/main" name="1_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878_TF33552983" id="{08F16B58-B777-4D07-A7DF-37B057018064}" vid="{619C5331-1F10-4CE6-9BE2-3913CD64601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2455</Words>
  <Application>Microsoft Office PowerPoint</Application>
  <PresentationFormat>ワイド画面</PresentationFormat>
  <Paragraphs>186</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HGSｺﾞｼｯｸM</vt:lpstr>
      <vt:lpstr>HGｺﾞｼｯｸE</vt:lpstr>
      <vt:lpstr>Meiryo UI</vt:lpstr>
      <vt:lpstr>ＭＳ Ｐゴシック</vt:lpstr>
      <vt:lpstr>游ゴシック</vt:lpstr>
      <vt:lpstr>游明朝</vt:lpstr>
      <vt:lpstr>Arial</vt:lpstr>
      <vt:lpstr>Calibri</vt:lpstr>
      <vt:lpstr>Franklin Gothic Book</vt:lpstr>
      <vt:lpstr>Times New Roman</vt:lpstr>
      <vt:lpstr>Wingdings 2</vt:lpstr>
      <vt:lpstr>1_DividendVTI</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2023-02-20T01:15:26Z</dcterms:created>
  <dcterms:modified xsi:type="dcterms:W3CDTF">2023-02-20T01:16:02Z</dcterms:modified>
</cp:coreProperties>
</file>