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handoutMasterIdLst>
    <p:handoutMasterId r:id="rId4"/>
  </p:handoutMasterIdLst>
  <p:sldIdLst>
    <p:sldId id="256" r:id="rId2"/>
    <p:sldId id="257" r:id="rId3"/>
  </p:sldIdLst>
  <p:sldSz cx="12801600" cy="9601200" type="A3"/>
  <p:notesSz cx="6646863" cy="977741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53" d="100"/>
          <a:sy n="53" d="100"/>
        </p:scale>
        <p:origin x="1728" y="54"/>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880201" cy="489357"/>
          </a:xfrm>
          <a:prstGeom prst="rect">
            <a:avLst/>
          </a:prstGeom>
        </p:spPr>
        <p:txBody>
          <a:bodyPr vert="horz" lIns="61766" tIns="30884" rIns="61766" bIns="30884" rtlCol="0"/>
          <a:lstStyle>
            <a:lvl1pPr algn="l">
              <a:defRPr sz="800"/>
            </a:lvl1pPr>
          </a:lstStyle>
          <a:p>
            <a:endParaRPr kumimoji="1" lang="ja-JP" altLang="en-US"/>
          </a:p>
        </p:txBody>
      </p:sp>
      <p:sp>
        <p:nvSpPr>
          <p:cNvPr id="3" name="日付プレースホルダー 2"/>
          <p:cNvSpPr>
            <a:spLocks noGrp="1"/>
          </p:cNvSpPr>
          <p:nvPr>
            <p:ph type="dt" sz="quarter" idx="1"/>
          </p:nvPr>
        </p:nvSpPr>
        <p:spPr>
          <a:xfrm>
            <a:off x="3764539" y="1"/>
            <a:ext cx="2881264" cy="489357"/>
          </a:xfrm>
          <a:prstGeom prst="rect">
            <a:avLst/>
          </a:prstGeom>
        </p:spPr>
        <p:txBody>
          <a:bodyPr vert="horz" lIns="61766" tIns="30884" rIns="61766" bIns="30884" rtlCol="0"/>
          <a:lstStyle>
            <a:lvl1pPr algn="r">
              <a:defRPr sz="800"/>
            </a:lvl1pPr>
          </a:lstStyle>
          <a:p>
            <a:fld id="{B7983A2D-0076-403D-85AA-516E2E41352E}" type="datetimeFigureOut">
              <a:rPr kumimoji="1" lang="ja-JP" altLang="en-US" smtClean="0"/>
              <a:t>2021/6/18</a:t>
            </a:fld>
            <a:endParaRPr kumimoji="1" lang="ja-JP" altLang="en-US"/>
          </a:p>
        </p:txBody>
      </p:sp>
      <p:sp>
        <p:nvSpPr>
          <p:cNvPr id="4" name="フッター プレースホルダー 3"/>
          <p:cNvSpPr>
            <a:spLocks noGrp="1"/>
          </p:cNvSpPr>
          <p:nvPr>
            <p:ph type="ftr" sz="quarter" idx="2"/>
          </p:nvPr>
        </p:nvSpPr>
        <p:spPr>
          <a:xfrm>
            <a:off x="1" y="9286977"/>
            <a:ext cx="2880201" cy="488278"/>
          </a:xfrm>
          <a:prstGeom prst="rect">
            <a:avLst/>
          </a:prstGeom>
        </p:spPr>
        <p:txBody>
          <a:bodyPr vert="horz" lIns="61766" tIns="30884" rIns="61766" bIns="30884" rtlCol="0" anchor="b"/>
          <a:lstStyle>
            <a:lvl1pPr algn="l">
              <a:defRPr sz="800"/>
            </a:lvl1pPr>
          </a:lstStyle>
          <a:p>
            <a:endParaRPr kumimoji="1" lang="ja-JP" altLang="en-US"/>
          </a:p>
        </p:txBody>
      </p:sp>
      <p:sp>
        <p:nvSpPr>
          <p:cNvPr id="5" name="スライド番号プレースホルダー 4"/>
          <p:cNvSpPr>
            <a:spLocks noGrp="1"/>
          </p:cNvSpPr>
          <p:nvPr>
            <p:ph type="sldNum" sz="quarter" idx="3"/>
          </p:nvPr>
        </p:nvSpPr>
        <p:spPr>
          <a:xfrm>
            <a:off x="3764539" y="9286977"/>
            <a:ext cx="2881264" cy="488278"/>
          </a:xfrm>
          <a:prstGeom prst="rect">
            <a:avLst/>
          </a:prstGeom>
        </p:spPr>
        <p:txBody>
          <a:bodyPr vert="horz" lIns="61766" tIns="30884" rIns="61766" bIns="30884" rtlCol="0" anchor="b"/>
          <a:lstStyle>
            <a:lvl1pPr algn="r">
              <a:defRPr sz="800"/>
            </a:lvl1pPr>
          </a:lstStyle>
          <a:p>
            <a:fld id="{B5F21ECF-8E1C-4912-A460-27C494C1A92E}" type="slidenum">
              <a:rPr kumimoji="1" lang="ja-JP" altLang="en-US" smtClean="0"/>
              <a:t>‹#›</a:t>
            </a:fld>
            <a:endParaRPr kumimoji="1" lang="ja-JP" altLang="en-US"/>
          </a:p>
        </p:txBody>
      </p:sp>
    </p:spTree>
    <p:extLst>
      <p:ext uri="{BB962C8B-B14F-4D97-AF65-F5344CB8AC3E}">
        <p14:creationId xmlns:p14="http://schemas.microsoft.com/office/powerpoint/2010/main" val="146503957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846441A-5503-4144-9C09-1EB6DA018F59}" type="datetimeFigureOut">
              <a:rPr kumimoji="1" lang="ja-JP" altLang="en-US" smtClean="0"/>
              <a:t>2021/6/18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B6E70A-29A2-4BC9-9831-4F04929E6C3F}" type="slidenum">
              <a:rPr kumimoji="1" lang="ja-JP" altLang="en-US" smtClean="0"/>
              <a:t>‹#›</a:t>
            </a:fld>
            <a:endParaRPr kumimoji="1" lang="ja-JP" altLang="en-US"/>
          </a:p>
        </p:txBody>
      </p:sp>
    </p:spTree>
    <p:extLst>
      <p:ext uri="{BB962C8B-B14F-4D97-AF65-F5344CB8AC3E}">
        <p14:creationId xmlns:p14="http://schemas.microsoft.com/office/powerpoint/2010/main" val="3313524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46441A-5503-4144-9C09-1EB6DA018F59}" type="datetimeFigureOut">
              <a:rPr kumimoji="1" lang="ja-JP" altLang="en-US" smtClean="0"/>
              <a:t>2021/6/18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B6E70A-29A2-4BC9-9831-4F04929E6C3F}" type="slidenum">
              <a:rPr kumimoji="1" lang="ja-JP" altLang="en-US" smtClean="0"/>
              <a:t>‹#›</a:t>
            </a:fld>
            <a:endParaRPr kumimoji="1" lang="ja-JP" altLang="en-US"/>
          </a:p>
        </p:txBody>
      </p:sp>
    </p:spTree>
    <p:extLst>
      <p:ext uri="{BB962C8B-B14F-4D97-AF65-F5344CB8AC3E}">
        <p14:creationId xmlns:p14="http://schemas.microsoft.com/office/powerpoint/2010/main" val="2812276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46441A-5503-4144-9C09-1EB6DA018F59}" type="datetimeFigureOut">
              <a:rPr kumimoji="1" lang="ja-JP" altLang="en-US" smtClean="0"/>
              <a:t>2021/6/18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B6E70A-29A2-4BC9-9831-4F04929E6C3F}" type="slidenum">
              <a:rPr kumimoji="1" lang="ja-JP" altLang="en-US" smtClean="0"/>
              <a:t>‹#›</a:t>
            </a:fld>
            <a:endParaRPr kumimoji="1" lang="ja-JP" altLang="en-US"/>
          </a:p>
        </p:txBody>
      </p:sp>
    </p:spTree>
    <p:extLst>
      <p:ext uri="{BB962C8B-B14F-4D97-AF65-F5344CB8AC3E}">
        <p14:creationId xmlns:p14="http://schemas.microsoft.com/office/powerpoint/2010/main" val="484601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46441A-5503-4144-9C09-1EB6DA018F59}" type="datetimeFigureOut">
              <a:rPr kumimoji="1" lang="ja-JP" altLang="en-US" smtClean="0"/>
              <a:t>2021/6/18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B6E70A-29A2-4BC9-9831-4F04929E6C3F}" type="slidenum">
              <a:rPr kumimoji="1" lang="ja-JP" altLang="en-US" smtClean="0"/>
              <a:t>‹#›</a:t>
            </a:fld>
            <a:endParaRPr kumimoji="1" lang="ja-JP" altLang="en-US"/>
          </a:p>
        </p:txBody>
      </p:sp>
    </p:spTree>
    <p:extLst>
      <p:ext uri="{BB962C8B-B14F-4D97-AF65-F5344CB8AC3E}">
        <p14:creationId xmlns:p14="http://schemas.microsoft.com/office/powerpoint/2010/main" val="1129085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846441A-5503-4144-9C09-1EB6DA018F59}" type="datetimeFigureOut">
              <a:rPr kumimoji="1" lang="ja-JP" altLang="en-US" smtClean="0"/>
              <a:t>2021/6/18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B6E70A-29A2-4BC9-9831-4F04929E6C3F}" type="slidenum">
              <a:rPr kumimoji="1" lang="ja-JP" altLang="en-US" smtClean="0"/>
              <a:t>‹#›</a:t>
            </a:fld>
            <a:endParaRPr kumimoji="1" lang="ja-JP" altLang="en-US"/>
          </a:p>
        </p:txBody>
      </p:sp>
    </p:spTree>
    <p:extLst>
      <p:ext uri="{BB962C8B-B14F-4D97-AF65-F5344CB8AC3E}">
        <p14:creationId xmlns:p14="http://schemas.microsoft.com/office/powerpoint/2010/main" val="2894759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846441A-5503-4144-9C09-1EB6DA018F59}" type="datetimeFigureOut">
              <a:rPr kumimoji="1" lang="ja-JP" altLang="en-US" smtClean="0"/>
              <a:t>2021/6/18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B6E70A-29A2-4BC9-9831-4F04929E6C3F}" type="slidenum">
              <a:rPr kumimoji="1" lang="ja-JP" altLang="en-US" smtClean="0"/>
              <a:t>‹#›</a:t>
            </a:fld>
            <a:endParaRPr kumimoji="1" lang="ja-JP" altLang="en-US"/>
          </a:p>
        </p:txBody>
      </p:sp>
    </p:spTree>
    <p:extLst>
      <p:ext uri="{BB962C8B-B14F-4D97-AF65-F5344CB8AC3E}">
        <p14:creationId xmlns:p14="http://schemas.microsoft.com/office/powerpoint/2010/main" val="329830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846441A-5503-4144-9C09-1EB6DA018F59}" type="datetimeFigureOut">
              <a:rPr kumimoji="1" lang="ja-JP" altLang="en-US" smtClean="0"/>
              <a:t>2021/6/18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5B6E70A-29A2-4BC9-9831-4F04929E6C3F}" type="slidenum">
              <a:rPr kumimoji="1" lang="ja-JP" altLang="en-US" smtClean="0"/>
              <a:t>‹#›</a:t>
            </a:fld>
            <a:endParaRPr kumimoji="1" lang="ja-JP" altLang="en-US"/>
          </a:p>
        </p:txBody>
      </p:sp>
    </p:spTree>
    <p:extLst>
      <p:ext uri="{BB962C8B-B14F-4D97-AF65-F5344CB8AC3E}">
        <p14:creationId xmlns:p14="http://schemas.microsoft.com/office/powerpoint/2010/main" val="1300830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846441A-5503-4144-9C09-1EB6DA018F59}" type="datetimeFigureOut">
              <a:rPr kumimoji="1" lang="ja-JP" altLang="en-US" smtClean="0"/>
              <a:t>2021/6/18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5B6E70A-29A2-4BC9-9831-4F04929E6C3F}" type="slidenum">
              <a:rPr kumimoji="1" lang="ja-JP" altLang="en-US" smtClean="0"/>
              <a:t>‹#›</a:t>
            </a:fld>
            <a:endParaRPr kumimoji="1" lang="ja-JP" altLang="en-US"/>
          </a:p>
        </p:txBody>
      </p:sp>
    </p:spTree>
    <p:extLst>
      <p:ext uri="{BB962C8B-B14F-4D97-AF65-F5344CB8AC3E}">
        <p14:creationId xmlns:p14="http://schemas.microsoft.com/office/powerpoint/2010/main" val="2311620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846441A-5503-4144-9C09-1EB6DA018F59}" type="datetimeFigureOut">
              <a:rPr kumimoji="1" lang="ja-JP" altLang="en-US" smtClean="0"/>
              <a:t>2021/6/18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5B6E70A-29A2-4BC9-9831-4F04929E6C3F}" type="slidenum">
              <a:rPr kumimoji="1" lang="ja-JP" altLang="en-US" smtClean="0"/>
              <a:t>‹#›</a:t>
            </a:fld>
            <a:endParaRPr kumimoji="1" lang="ja-JP" altLang="en-US"/>
          </a:p>
        </p:txBody>
      </p:sp>
    </p:spTree>
    <p:extLst>
      <p:ext uri="{BB962C8B-B14F-4D97-AF65-F5344CB8AC3E}">
        <p14:creationId xmlns:p14="http://schemas.microsoft.com/office/powerpoint/2010/main" val="1255593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846441A-5503-4144-9C09-1EB6DA018F59}" type="datetimeFigureOut">
              <a:rPr kumimoji="1" lang="ja-JP" altLang="en-US" smtClean="0"/>
              <a:t>2021/6/18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B6E70A-29A2-4BC9-9831-4F04929E6C3F}" type="slidenum">
              <a:rPr kumimoji="1" lang="ja-JP" altLang="en-US" smtClean="0"/>
              <a:t>‹#›</a:t>
            </a:fld>
            <a:endParaRPr kumimoji="1" lang="ja-JP" altLang="en-US"/>
          </a:p>
        </p:txBody>
      </p:sp>
    </p:spTree>
    <p:extLst>
      <p:ext uri="{BB962C8B-B14F-4D97-AF65-F5344CB8AC3E}">
        <p14:creationId xmlns:p14="http://schemas.microsoft.com/office/powerpoint/2010/main" val="3268638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846441A-5503-4144-9C09-1EB6DA018F59}" type="datetimeFigureOut">
              <a:rPr kumimoji="1" lang="ja-JP" altLang="en-US" smtClean="0"/>
              <a:t>2021/6/18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B6E70A-29A2-4BC9-9831-4F04929E6C3F}" type="slidenum">
              <a:rPr kumimoji="1" lang="ja-JP" altLang="en-US" smtClean="0"/>
              <a:t>‹#›</a:t>
            </a:fld>
            <a:endParaRPr kumimoji="1" lang="ja-JP" altLang="en-US"/>
          </a:p>
        </p:txBody>
      </p:sp>
    </p:spTree>
    <p:extLst>
      <p:ext uri="{BB962C8B-B14F-4D97-AF65-F5344CB8AC3E}">
        <p14:creationId xmlns:p14="http://schemas.microsoft.com/office/powerpoint/2010/main" val="2709933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3846441A-5503-4144-9C09-1EB6DA018F59}" type="datetimeFigureOut">
              <a:rPr kumimoji="1" lang="ja-JP" altLang="en-US" smtClean="0"/>
              <a:t>2021/6/18</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35B6E70A-29A2-4BC9-9831-4F04929E6C3F}" type="slidenum">
              <a:rPr kumimoji="1" lang="ja-JP" altLang="en-US" smtClean="0"/>
              <a:t>‹#›</a:t>
            </a:fld>
            <a:endParaRPr kumimoji="1" lang="ja-JP" altLang="en-US"/>
          </a:p>
        </p:txBody>
      </p:sp>
    </p:spTree>
    <p:extLst>
      <p:ext uri="{BB962C8B-B14F-4D97-AF65-F5344CB8AC3E}">
        <p14:creationId xmlns:p14="http://schemas.microsoft.com/office/powerpoint/2010/main" val="830959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12801600" cy="552128"/>
          </a:xfrm>
          <a:prstGeom prst="rect">
            <a:avLst/>
          </a:prstGeom>
          <a:solidFill>
            <a:srgbClr val="0000FF"/>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bg1"/>
                </a:solidFill>
                <a:latin typeface="Meiryo UI" pitchFamily="50" charset="-128"/>
                <a:ea typeface="Meiryo UI" pitchFamily="50" charset="-128"/>
                <a:cs typeface="Meiryo UI" pitchFamily="50" charset="-128"/>
              </a:rPr>
              <a:t>大阪信用保証協会　中期事業計画の概要</a:t>
            </a:r>
            <a:endParaRPr kumimoji="1" lang="ja-JP" altLang="en-US" sz="1200" b="1" dirty="0">
              <a:solidFill>
                <a:schemeClr val="bg1"/>
              </a:solidFill>
              <a:latin typeface="Meiryo UI" pitchFamily="50" charset="-128"/>
              <a:ea typeface="Meiryo UI" pitchFamily="50" charset="-128"/>
              <a:cs typeface="Meiryo UI" pitchFamily="50" charset="-128"/>
            </a:endParaRPr>
          </a:p>
        </p:txBody>
      </p:sp>
      <p:sp>
        <p:nvSpPr>
          <p:cNvPr id="5" name="角丸四角形 4"/>
          <p:cNvSpPr/>
          <p:nvPr/>
        </p:nvSpPr>
        <p:spPr>
          <a:xfrm>
            <a:off x="36576" y="610510"/>
            <a:ext cx="2820923" cy="2507712"/>
          </a:xfrm>
          <a:prstGeom prst="roundRect">
            <a:avLst>
              <a:gd name="adj" fmla="val 4164"/>
            </a:avLst>
          </a:prstGeom>
          <a:noFill/>
          <a:ln>
            <a:solidFill>
              <a:schemeClr val="bg1"/>
            </a:solid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28800" y="548288"/>
            <a:ext cx="2857498" cy="2416046"/>
          </a:xfrm>
          <a:prstGeom prst="rect">
            <a:avLst/>
          </a:prstGeom>
          <a:noFill/>
        </p:spPr>
        <p:txBody>
          <a:bodyPr wrap="square" lIns="108000" rIns="0" bIns="0" rtlCol="0">
            <a:spAutoFit/>
          </a:bodyPr>
          <a:lstStyle/>
          <a:p>
            <a:r>
              <a:rPr kumimoji="1" lang="ja-JP" altLang="en-US" sz="1600" b="1" dirty="0" smtClean="0">
                <a:latin typeface="Meiryo UI" pitchFamily="50" charset="-128"/>
                <a:ea typeface="Meiryo UI" pitchFamily="50" charset="-128"/>
                <a:cs typeface="Meiryo UI" pitchFamily="50" charset="-128"/>
              </a:rPr>
              <a:t>■ 信用保証協会のミッション</a:t>
            </a:r>
            <a:endParaRPr kumimoji="1" lang="en-US" altLang="ja-JP" sz="1600" b="1" dirty="0" smtClean="0">
              <a:latin typeface="Meiryo UI" pitchFamily="50" charset="-128"/>
              <a:ea typeface="Meiryo UI" pitchFamily="50" charset="-128"/>
              <a:cs typeface="Meiryo UI" pitchFamily="50" charset="-128"/>
            </a:endParaRPr>
          </a:p>
          <a:p>
            <a:endParaRPr lang="en-US" altLang="ja-JP" sz="500" dirty="0">
              <a:latin typeface="Meiryo UI" pitchFamily="50" charset="-128"/>
              <a:ea typeface="Meiryo UI" pitchFamily="50" charset="-128"/>
              <a:cs typeface="Meiryo UI" pitchFamily="50" charset="-128"/>
            </a:endParaRPr>
          </a:p>
          <a:p>
            <a:r>
              <a:rPr kumimoji="1" lang="ja-JP" altLang="en-US" sz="1300" dirty="0" smtClean="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信用保証協会法に基づいて設立された法人として、府内中小企業者に対し「信用保証」を行うことにより、</a:t>
            </a:r>
            <a:r>
              <a:rPr lang="ja-JP" altLang="en-US" sz="1200" dirty="0" smtClean="0">
                <a:latin typeface="Meiryo UI" pitchFamily="50" charset="-128"/>
                <a:ea typeface="Meiryo UI" pitchFamily="50" charset="-128"/>
                <a:cs typeface="Meiryo UI" pitchFamily="50" charset="-128"/>
              </a:rPr>
              <a:t>中小企業金融の円滑化という社会的使命を継続的</a:t>
            </a:r>
            <a:r>
              <a:rPr kumimoji="1" lang="ja-JP" altLang="en-US" sz="1200" dirty="0" smtClean="0">
                <a:latin typeface="Meiryo UI" pitchFamily="50" charset="-128"/>
                <a:ea typeface="Meiryo UI" pitchFamily="50" charset="-128"/>
                <a:cs typeface="Meiryo UI" pitchFamily="50" charset="-128"/>
              </a:rPr>
              <a:t>に果たしていくことを通じ、中小企業者の健全</a:t>
            </a:r>
            <a:r>
              <a:rPr lang="ja-JP" altLang="en-US" sz="1200" dirty="0" smtClean="0">
                <a:latin typeface="Meiryo UI" pitchFamily="50" charset="-128"/>
                <a:ea typeface="Meiryo UI" pitchFamily="50" charset="-128"/>
                <a:cs typeface="Meiryo UI" pitchFamily="50" charset="-128"/>
              </a:rPr>
              <a:t>な発展と大阪産業の活性化に資する。</a:t>
            </a:r>
            <a:endParaRPr lang="en-US" altLang="ja-JP" sz="1200" dirty="0" smtClean="0">
              <a:latin typeface="Meiryo UI" pitchFamily="50" charset="-128"/>
              <a:ea typeface="Meiryo UI" pitchFamily="50" charset="-128"/>
              <a:cs typeface="Meiryo UI" pitchFamily="50" charset="-128"/>
            </a:endParaRPr>
          </a:p>
          <a:p>
            <a:r>
              <a:rPr kumimoji="1" lang="ja-JP" altLang="en-US" sz="1200" dirty="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平成</a:t>
            </a:r>
            <a:r>
              <a:rPr kumimoji="1" lang="en-US" altLang="ja-JP" sz="1200" dirty="0" smtClean="0">
                <a:latin typeface="Meiryo UI" pitchFamily="50" charset="-128"/>
                <a:ea typeface="Meiryo UI" pitchFamily="50" charset="-128"/>
                <a:cs typeface="Meiryo UI" pitchFamily="50" charset="-128"/>
              </a:rPr>
              <a:t>26</a:t>
            </a:r>
            <a:r>
              <a:rPr kumimoji="1" lang="ja-JP" altLang="en-US" sz="1200" dirty="0" smtClean="0">
                <a:latin typeface="Meiryo UI" pitchFamily="50" charset="-128"/>
                <a:ea typeface="Meiryo UI" pitchFamily="50" charset="-128"/>
                <a:cs typeface="Meiryo UI" pitchFamily="50" charset="-128"/>
              </a:rPr>
              <a:t>年５月に旧大阪市信用保証協会との合併により、</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で唯一の保証協会となったことを踏まえ、経営資源の有効活用、経営基盤の強化を</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図り</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、中小</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企業者の経営の安定・成長</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行う。</a:t>
            </a:r>
            <a:endParaRPr kumimoji="1" lang="ja-JP" altLang="en-US" sz="1200" dirty="0">
              <a:latin typeface="Meiryo UI" pitchFamily="50" charset="-128"/>
              <a:ea typeface="Meiryo UI" pitchFamily="50" charset="-128"/>
              <a:cs typeface="Meiryo UI" pitchFamily="50" charset="-128"/>
            </a:endParaRPr>
          </a:p>
        </p:txBody>
      </p:sp>
      <p:sp>
        <p:nvSpPr>
          <p:cNvPr id="9" name="角丸四角形 8"/>
          <p:cNvSpPr/>
          <p:nvPr/>
        </p:nvSpPr>
        <p:spPr>
          <a:xfrm>
            <a:off x="3095880" y="620776"/>
            <a:ext cx="5775391" cy="2497446"/>
          </a:xfrm>
          <a:prstGeom prst="roundRect">
            <a:avLst>
              <a:gd name="adj" fmla="val 4164"/>
            </a:avLst>
          </a:prstGeom>
          <a:noFill/>
          <a:ln>
            <a:solidFill>
              <a:schemeClr val="bg1"/>
            </a:solid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9065096" y="648644"/>
            <a:ext cx="3668112" cy="2469578"/>
          </a:xfrm>
          <a:prstGeom prst="roundRect">
            <a:avLst>
              <a:gd name="adj" fmla="val 4164"/>
            </a:avLst>
          </a:prstGeom>
          <a:noFill/>
          <a:ln>
            <a:solidFill>
              <a:schemeClr val="bg1"/>
            </a:solid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9065096" y="624136"/>
            <a:ext cx="3717454" cy="3339376"/>
          </a:xfrm>
          <a:prstGeom prst="rect">
            <a:avLst/>
          </a:prstGeom>
          <a:noFill/>
        </p:spPr>
        <p:txBody>
          <a:bodyPr wrap="square" rtlCol="0">
            <a:spAutoFit/>
          </a:bodyPr>
          <a:lstStyle/>
          <a:p>
            <a:r>
              <a:rPr kumimoji="1" lang="ja-JP" altLang="en-US" sz="1600" b="1" dirty="0" smtClean="0">
                <a:latin typeface="Meiryo UI" pitchFamily="50" charset="-128"/>
                <a:ea typeface="Meiryo UI" pitchFamily="50" charset="-128"/>
                <a:cs typeface="Meiryo UI" pitchFamily="50" charset="-128"/>
              </a:rPr>
              <a:t>■ 課題認識 </a:t>
            </a:r>
            <a:endParaRPr kumimoji="1" lang="en-US" altLang="ja-JP" sz="1600" b="1" dirty="0" smtClean="0">
              <a:latin typeface="Meiryo UI" pitchFamily="50" charset="-128"/>
              <a:ea typeface="Meiryo UI" pitchFamily="50" charset="-128"/>
              <a:cs typeface="Meiryo UI" pitchFamily="50" charset="-128"/>
            </a:endParaRPr>
          </a:p>
          <a:p>
            <a:pPr marL="171450" indent="-171450">
              <a:buFont typeface="Wingdings" pitchFamily="2" charset="2"/>
              <a:buChar char="ü"/>
            </a:pPr>
            <a:endParaRPr kumimoji="1" lang="en-US" altLang="ja-JP" sz="300" dirty="0" smtClean="0">
              <a:latin typeface="Meiryo UI" pitchFamily="50" charset="-128"/>
              <a:ea typeface="Meiryo UI" pitchFamily="50" charset="-128"/>
              <a:cs typeface="Meiryo UI" pitchFamily="50" charset="-128"/>
            </a:endParaRPr>
          </a:p>
          <a:p>
            <a:pPr lvl="0"/>
            <a:r>
              <a:rPr lang="ja-JP" altLang="en-US" sz="1200" dirty="0" smtClean="0">
                <a:latin typeface="Meiryo UI" pitchFamily="50" charset="-128"/>
                <a:ea typeface="Meiryo UI" pitchFamily="50" charset="-128"/>
                <a:cs typeface="Meiryo UI" pitchFamily="50" charset="-128"/>
              </a:rPr>
              <a:t>・　新型コロナウイルス感染症による影響で業績悪化した中小企業者に対し、ウイズコロナやポストコロナに向け、中小企業者のライフステージに応じた資金調達支援による持続的発展の促進。</a:t>
            </a:r>
            <a:endParaRPr lang="en-US" altLang="ja-JP" sz="1200" dirty="0" smtClean="0">
              <a:latin typeface="Meiryo UI" pitchFamily="50" charset="-128"/>
              <a:ea typeface="Meiryo UI" pitchFamily="50" charset="-128"/>
              <a:cs typeface="Meiryo UI" pitchFamily="50" charset="-128"/>
            </a:endParaRPr>
          </a:p>
          <a:p>
            <a:pPr lvl="0"/>
            <a:r>
              <a:rPr lang="ja-JP" altLang="en-US" sz="1200" dirty="0" smtClean="0">
                <a:latin typeface="Meiryo UI" pitchFamily="50" charset="-128"/>
                <a:ea typeface="Meiryo UI" pitchFamily="50" charset="-128"/>
                <a:cs typeface="Meiryo UI" pitchFamily="50" charset="-128"/>
              </a:rPr>
              <a:t>・　金融機関等関係機関との連携を強化し、新型コロナウイルス感染症の影響を受けている中小企業者に対し、オンラインツール等を活用した経営改善支援や経営課題を抱える中小企業者へのきめ細やかなサポートの実施。</a:t>
            </a:r>
            <a:endParaRPr lang="en-US" altLang="ja-JP" sz="1200" dirty="0" smtClean="0">
              <a:latin typeface="Meiryo UI" pitchFamily="50" charset="-128"/>
              <a:ea typeface="Meiryo UI" pitchFamily="50" charset="-128"/>
              <a:cs typeface="Meiryo UI" pitchFamily="50" charset="-128"/>
            </a:endParaRPr>
          </a:p>
          <a:p>
            <a:pPr lvl="0"/>
            <a:r>
              <a:rPr lang="ja-JP" altLang="en-US" sz="1200" dirty="0" smtClean="0">
                <a:latin typeface="Meiryo UI" pitchFamily="50" charset="-128"/>
                <a:ea typeface="Meiryo UI" pitchFamily="50" charset="-128"/>
                <a:cs typeface="Meiryo UI" pitchFamily="50" charset="-128"/>
              </a:rPr>
              <a:t>・　新型コロナウイルス関連融資の急増により今後、代位弁済による求償権増加が懸念されることから、保証先の実情を早期に見極めた効果的な回収と効率的な求償権管理。</a:t>
            </a:r>
            <a:endParaRPr lang="en-US" altLang="ja-JP" sz="1200" dirty="0">
              <a:latin typeface="Meiryo UI" pitchFamily="50" charset="-128"/>
              <a:ea typeface="Meiryo UI" pitchFamily="50" charset="-128"/>
              <a:cs typeface="Meiryo UI" pitchFamily="50" charset="-128"/>
            </a:endParaRPr>
          </a:p>
          <a:p>
            <a:pPr lvl="0"/>
            <a:endParaRPr lang="en-US" altLang="ja-JP" sz="1200" dirty="0" smtClean="0">
              <a:latin typeface="Meiryo UI" pitchFamily="50" charset="-128"/>
              <a:ea typeface="Meiryo UI" pitchFamily="50" charset="-128"/>
              <a:cs typeface="Meiryo UI" pitchFamily="50" charset="-128"/>
            </a:endParaRPr>
          </a:p>
          <a:p>
            <a:pPr lvl="0"/>
            <a:endParaRPr lang="en-US" altLang="ja-JP" sz="1200" dirty="0">
              <a:latin typeface="Meiryo UI" pitchFamily="50" charset="-128"/>
              <a:ea typeface="Meiryo UI" pitchFamily="50" charset="-128"/>
              <a:cs typeface="Meiryo UI" pitchFamily="50" charset="-128"/>
            </a:endParaRPr>
          </a:p>
          <a:p>
            <a:pPr lvl="0"/>
            <a:endParaRPr lang="en-US" altLang="ja-JP" sz="1200" dirty="0" smtClean="0">
              <a:latin typeface="Meiryo UI" pitchFamily="50" charset="-128"/>
              <a:ea typeface="Meiryo UI" pitchFamily="50" charset="-128"/>
              <a:cs typeface="Meiryo UI" pitchFamily="50" charset="-128"/>
            </a:endParaRPr>
          </a:p>
          <a:p>
            <a:pPr lvl="0"/>
            <a:endParaRPr lang="en-US" altLang="ja-JP" sz="1200" dirty="0">
              <a:latin typeface="Meiryo UI" pitchFamily="50" charset="-128"/>
              <a:ea typeface="Meiryo UI" pitchFamily="50" charset="-128"/>
              <a:cs typeface="Meiryo UI" pitchFamily="50" charset="-128"/>
            </a:endParaRPr>
          </a:p>
          <a:p>
            <a:pPr lvl="0"/>
            <a:endParaRPr lang="en-US" altLang="ja-JP" sz="1200" dirty="0" smtClean="0">
              <a:latin typeface="Meiryo UI" pitchFamily="50" charset="-128"/>
              <a:ea typeface="Meiryo UI" pitchFamily="50" charset="-128"/>
              <a:cs typeface="Meiryo UI" pitchFamily="50" charset="-128"/>
            </a:endParaRPr>
          </a:p>
        </p:txBody>
      </p:sp>
      <p:sp>
        <p:nvSpPr>
          <p:cNvPr id="16" name="テキスト ボックス 15"/>
          <p:cNvSpPr txBox="1"/>
          <p:nvPr/>
        </p:nvSpPr>
        <p:spPr>
          <a:xfrm>
            <a:off x="7794964" y="812204"/>
            <a:ext cx="1005403" cy="215444"/>
          </a:xfrm>
          <a:prstGeom prst="rect">
            <a:avLst/>
          </a:prstGeom>
          <a:noFill/>
        </p:spPr>
        <p:txBody>
          <a:bodyPr wrap="none" rtlCol="0">
            <a:spAutoFit/>
          </a:bodyPr>
          <a:lstStyle/>
          <a:p>
            <a:r>
              <a:rPr kumimoji="1" lang="ja-JP" altLang="en-US" sz="800" dirty="0" smtClean="0">
                <a:latin typeface="Meiryo UI" pitchFamily="50" charset="-128"/>
                <a:ea typeface="Meiryo UI" pitchFamily="50" charset="-128"/>
                <a:cs typeface="Meiryo UI" pitchFamily="50" charset="-128"/>
              </a:rPr>
              <a:t>（単位：百万円）</a:t>
            </a:r>
            <a:endParaRPr kumimoji="1" lang="ja-JP" altLang="en-US" sz="800" dirty="0">
              <a:latin typeface="Meiryo UI" pitchFamily="50" charset="-128"/>
              <a:ea typeface="Meiryo UI" pitchFamily="50" charset="-128"/>
              <a:cs typeface="Meiryo UI" pitchFamily="50" charset="-128"/>
            </a:endParaRPr>
          </a:p>
        </p:txBody>
      </p:sp>
      <p:sp>
        <p:nvSpPr>
          <p:cNvPr id="19" name="角丸四角形 18"/>
          <p:cNvSpPr/>
          <p:nvPr/>
        </p:nvSpPr>
        <p:spPr>
          <a:xfrm>
            <a:off x="66676" y="3407116"/>
            <a:ext cx="12658724" cy="6090782"/>
          </a:xfrm>
          <a:prstGeom prst="roundRect">
            <a:avLst>
              <a:gd name="adj" fmla="val 1543"/>
            </a:avLst>
          </a:prstGeom>
          <a:noFill/>
          <a:ln>
            <a:solidFill>
              <a:schemeClr val="bg1"/>
            </a:solid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118030" y="4062228"/>
            <a:ext cx="3094117" cy="338554"/>
          </a:xfrm>
          <a:prstGeom prst="rect">
            <a:avLst/>
          </a:prstGeom>
          <a:noFill/>
        </p:spPr>
        <p:txBody>
          <a:bodyPr wrap="none" rtlCol="0">
            <a:spAutoFit/>
          </a:bodyPr>
          <a:lstStyle/>
          <a:p>
            <a:r>
              <a:rPr kumimoji="1" lang="ja-JP" altLang="en-US" sz="1600" b="1" u="sng" dirty="0" smtClean="0">
                <a:latin typeface="Meiryo UI" pitchFamily="50" charset="-128"/>
                <a:ea typeface="Meiryo UI" pitchFamily="50" charset="-128"/>
                <a:cs typeface="Meiryo UI" pitchFamily="50" charset="-128"/>
              </a:rPr>
              <a:t>■ </a:t>
            </a:r>
            <a:r>
              <a:rPr kumimoji="1" lang="en-US" altLang="ja-JP" sz="1600" b="1" u="sng" dirty="0" smtClean="0">
                <a:latin typeface="Meiryo UI" pitchFamily="50" charset="-128"/>
                <a:ea typeface="Meiryo UI" pitchFamily="50" charset="-128"/>
                <a:cs typeface="Meiryo UI" pitchFamily="50" charset="-128"/>
              </a:rPr>
              <a:t>6</a:t>
            </a:r>
            <a:r>
              <a:rPr kumimoji="1" lang="ja-JP" altLang="en-US" sz="1600" b="1" u="sng" dirty="0" smtClean="0">
                <a:latin typeface="Meiryo UI" pitchFamily="50" charset="-128"/>
                <a:ea typeface="Meiryo UI" pitchFamily="50" charset="-128"/>
                <a:cs typeface="Meiryo UI" pitchFamily="50" charset="-128"/>
              </a:rPr>
              <a:t>の目標事項と具体的取り組み</a:t>
            </a:r>
            <a:endParaRPr kumimoji="1" lang="ja-JP" altLang="en-US" sz="1400" u="sng" dirty="0">
              <a:solidFill>
                <a:srgbClr val="FF0000"/>
              </a:solidFill>
              <a:latin typeface="Meiryo UI" pitchFamily="50" charset="-128"/>
              <a:ea typeface="Meiryo UI" pitchFamily="50" charset="-128"/>
              <a:cs typeface="Meiryo UI" pitchFamily="50" charset="-128"/>
            </a:endParaRPr>
          </a:p>
        </p:txBody>
      </p:sp>
      <p:sp>
        <p:nvSpPr>
          <p:cNvPr id="24" name="テキスト ボックス 23"/>
          <p:cNvSpPr txBox="1"/>
          <p:nvPr/>
        </p:nvSpPr>
        <p:spPr>
          <a:xfrm>
            <a:off x="290785" y="3490241"/>
            <a:ext cx="12315667" cy="338554"/>
          </a:xfrm>
          <a:prstGeom prst="rect">
            <a:avLst/>
          </a:prstGeom>
          <a:solidFill>
            <a:srgbClr val="7030A0"/>
          </a:solidFill>
          <a:ln>
            <a:noFill/>
          </a:ln>
        </p:spPr>
        <p:txBody>
          <a:bodyPr wrap="square" rtlCol="0">
            <a:spAutoFit/>
          </a:bodyPr>
          <a:lstStyle/>
          <a:p>
            <a:r>
              <a:rPr lang="ja-JP" altLang="en-US" sz="16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地域に密着して府内中小企業者をきめ細やかにサポートできるよう、</a:t>
            </a:r>
            <a:r>
              <a:rPr lang="en-US" altLang="ja-JP" sz="16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6</a:t>
            </a:r>
            <a:r>
              <a:rPr lang="ja-JP" altLang="en-US" sz="16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の目標事項を掲げ、役職員</a:t>
            </a:r>
            <a:r>
              <a:rPr kumimoji="1" lang="ja-JP" altLang="en-US" sz="16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一丸となって取り組んでいく。</a:t>
            </a:r>
            <a:endParaRPr kumimoji="1" lang="ja-JP" altLang="en-US" sz="16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30" name="テキスト ボックス 29"/>
          <p:cNvSpPr txBox="1"/>
          <p:nvPr/>
        </p:nvSpPr>
        <p:spPr>
          <a:xfrm>
            <a:off x="8912550" y="4418196"/>
            <a:ext cx="3812850" cy="3831818"/>
          </a:xfrm>
          <a:prstGeom prst="rect">
            <a:avLst/>
          </a:prstGeom>
          <a:noFill/>
        </p:spPr>
        <p:txBody>
          <a:bodyPr wrap="square" rtlCol="0">
            <a:spAutoFit/>
          </a:bodyPr>
          <a:lstStyle/>
          <a:p>
            <a:pPr lvl="0"/>
            <a:r>
              <a:rPr lang="en-US" altLang="ja-JP" sz="1500" b="1" dirty="0" smtClean="0">
                <a:latin typeface="Meiryo UI" pitchFamily="50" charset="-128"/>
                <a:ea typeface="Meiryo UI" pitchFamily="50" charset="-128"/>
                <a:cs typeface="Meiryo UI" pitchFamily="50" charset="-128"/>
              </a:rPr>
              <a:t>【5】 </a:t>
            </a:r>
            <a:r>
              <a:rPr lang="ja-JP" altLang="en-US" sz="1500" b="1" dirty="0" smtClean="0">
                <a:latin typeface="Meiryo UI" pitchFamily="50" charset="-128"/>
                <a:ea typeface="Meiryo UI" pitchFamily="50" charset="-128"/>
                <a:cs typeface="Meiryo UI" pitchFamily="50" charset="-128"/>
              </a:rPr>
              <a:t>顧客サービスの向上、広報の強化・充実</a:t>
            </a:r>
            <a:endParaRPr lang="ja-JP" altLang="en-US" sz="1100" dirty="0">
              <a:latin typeface="Meiryo UI" pitchFamily="50" charset="-128"/>
              <a:ea typeface="Meiryo UI" pitchFamily="50" charset="-128"/>
              <a:cs typeface="Meiryo UI" pitchFamily="50" charset="-128"/>
            </a:endParaRPr>
          </a:p>
          <a:p>
            <a:pPr lvl="0"/>
            <a:endParaRPr lang="en-US" altLang="ja-JP" sz="1100" dirty="0" smtClean="0">
              <a:latin typeface="Meiryo UI" pitchFamily="50" charset="-128"/>
              <a:ea typeface="Meiryo UI" pitchFamily="50" charset="-128"/>
              <a:cs typeface="Meiryo UI" pitchFamily="50" charset="-128"/>
            </a:endParaRPr>
          </a:p>
          <a:p>
            <a:pPr lvl="0"/>
            <a:r>
              <a:rPr lang="ja-JP" altLang="en-US" sz="1100" dirty="0" smtClean="0">
                <a:latin typeface="Meiryo UI" pitchFamily="50" charset="-128"/>
                <a:ea typeface="Meiryo UI" pitchFamily="50" charset="-128"/>
                <a:cs typeface="Meiryo UI" pitchFamily="50" charset="-128"/>
              </a:rPr>
              <a:t>○ 顧客満足度向上のため、顧客アンケート調査等を実施し、顧客ニーズを踏まえた業務改善に取り組む。</a:t>
            </a:r>
            <a:endParaRPr lang="en-US" altLang="ja-JP" sz="1100" dirty="0" smtClean="0">
              <a:latin typeface="Meiryo UI" pitchFamily="50" charset="-128"/>
              <a:ea typeface="Meiryo UI" pitchFamily="50" charset="-128"/>
              <a:cs typeface="Meiryo UI" pitchFamily="50" charset="-128"/>
            </a:endParaRPr>
          </a:p>
          <a:p>
            <a:pPr lvl="0"/>
            <a:endParaRPr lang="en-US" altLang="ja-JP" sz="1100" dirty="0" smtClean="0">
              <a:latin typeface="Meiryo UI" pitchFamily="50" charset="-128"/>
              <a:ea typeface="Meiryo UI" pitchFamily="50" charset="-128"/>
              <a:cs typeface="Meiryo UI" pitchFamily="50" charset="-128"/>
            </a:endParaRPr>
          </a:p>
          <a:p>
            <a:pPr lvl="0"/>
            <a:r>
              <a:rPr lang="ja-JP" altLang="en-US" sz="1100" dirty="0" smtClean="0">
                <a:latin typeface="Meiryo UI" pitchFamily="50" charset="-128"/>
                <a:ea typeface="Meiryo UI" pitchFamily="50" charset="-128"/>
                <a:cs typeface="Meiryo UI" pitchFamily="50" charset="-128"/>
              </a:rPr>
              <a:t>○ 苦情が発生した場合は、関係部署と連携をとりながら速やかに原因分析・再発防止の周知を行い、フォローアップを実施する。</a:t>
            </a:r>
            <a:endParaRPr lang="en-US" altLang="ja-JP" sz="1100" dirty="0" smtClean="0">
              <a:latin typeface="Meiryo UI" pitchFamily="50" charset="-128"/>
              <a:ea typeface="Meiryo UI" pitchFamily="50" charset="-128"/>
              <a:cs typeface="Meiryo UI" pitchFamily="50" charset="-128"/>
            </a:endParaRPr>
          </a:p>
          <a:p>
            <a:pPr lvl="0"/>
            <a:endParaRPr lang="en-US" altLang="ja-JP" sz="1100" dirty="0" smtClean="0">
              <a:latin typeface="Meiryo UI" pitchFamily="50" charset="-128"/>
              <a:ea typeface="Meiryo UI" pitchFamily="50" charset="-128"/>
              <a:cs typeface="Meiryo UI" pitchFamily="50" charset="-128"/>
            </a:endParaRPr>
          </a:p>
          <a:p>
            <a:pPr lvl="0"/>
            <a:r>
              <a:rPr lang="ja-JP" altLang="en-US" sz="1100" dirty="0" smtClean="0">
                <a:latin typeface="Meiryo UI" pitchFamily="50" charset="-128"/>
                <a:ea typeface="Meiryo UI" pitchFamily="50" charset="-128"/>
                <a:cs typeface="Meiryo UI" pitchFamily="50" charset="-128"/>
              </a:rPr>
              <a:t>○ 協会の認知度と信用保証制度への理解度向上のため、ウエブサイトや</a:t>
            </a:r>
            <a:r>
              <a:rPr lang="en-US" altLang="ja-JP" sz="1100" dirty="0" smtClean="0">
                <a:latin typeface="Meiryo UI" pitchFamily="50" charset="-128"/>
                <a:ea typeface="Meiryo UI" pitchFamily="50" charset="-128"/>
                <a:cs typeface="Meiryo UI" pitchFamily="50" charset="-128"/>
              </a:rPr>
              <a:t>LINE</a:t>
            </a:r>
            <a:r>
              <a:rPr lang="ja-JP" altLang="en-US" sz="1100" dirty="0" smtClean="0">
                <a:latin typeface="Meiryo UI" pitchFamily="50" charset="-128"/>
                <a:ea typeface="Meiryo UI" pitchFamily="50" charset="-128"/>
                <a:cs typeface="Meiryo UI" pitchFamily="50" charset="-128"/>
              </a:rPr>
              <a:t>等で積極的な広報活動を推進する。</a:t>
            </a:r>
            <a:endParaRPr lang="en-US" altLang="ja-JP" sz="1100" dirty="0" smtClean="0">
              <a:latin typeface="Meiryo UI" pitchFamily="50" charset="-128"/>
              <a:ea typeface="Meiryo UI" pitchFamily="50" charset="-128"/>
              <a:cs typeface="Meiryo UI" pitchFamily="50" charset="-128"/>
            </a:endParaRPr>
          </a:p>
          <a:p>
            <a:pPr lvl="0"/>
            <a:endParaRPr lang="en-US" altLang="ja-JP" sz="1100" dirty="0">
              <a:latin typeface="Meiryo UI" pitchFamily="50" charset="-128"/>
              <a:ea typeface="Meiryo UI" pitchFamily="50" charset="-128"/>
              <a:cs typeface="Meiryo UI" pitchFamily="50" charset="-128"/>
            </a:endParaRPr>
          </a:p>
          <a:p>
            <a:pPr lvl="0"/>
            <a:r>
              <a:rPr lang="en-US" altLang="ja-JP" sz="1500" b="1" dirty="0" smtClean="0">
                <a:latin typeface="Meiryo UI" pitchFamily="50" charset="-128"/>
                <a:ea typeface="Meiryo UI" pitchFamily="50" charset="-128"/>
                <a:cs typeface="Meiryo UI" pitchFamily="50" charset="-128"/>
              </a:rPr>
              <a:t>【6】 </a:t>
            </a:r>
            <a:r>
              <a:rPr lang="ja-JP" altLang="en-US" sz="1500" b="1" dirty="0" smtClean="0">
                <a:latin typeface="Meiryo UI" pitchFamily="50" charset="-128"/>
                <a:ea typeface="Meiryo UI" pitchFamily="50" charset="-128"/>
                <a:cs typeface="Meiryo UI" pitchFamily="50" charset="-128"/>
              </a:rPr>
              <a:t>コンピュータシステムの安定運用、機能強化と保証業務の電子化</a:t>
            </a:r>
            <a:endParaRPr lang="ja-JP" altLang="en-US" sz="1500" b="1" dirty="0">
              <a:latin typeface="Meiryo UI" pitchFamily="50" charset="-128"/>
              <a:ea typeface="Meiryo UI" pitchFamily="50" charset="-128"/>
              <a:cs typeface="Meiryo UI" pitchFamily="50" charset="-128"/>
            </a:endParaRPr>
          </a:p>
          <a:p>
            <a:pPr lvl="0"/>
            <a:endParaRPr lang="en-US" altLang="ja-JP" sz="1100" dirty="0" smtClean="0">
              <a:latin typeface="Meiryo UI" pitchFamily="50" charset="-128"/>
              <a:ea typeface="Meiryo UI" pitchFamily="50" charset="-128"/>
              <a:cs typeface="Meiryo UI" pitchFamily="50" charset="-128"/>
            </a:endParaRPr>
          </a:p>
          <a:p>
            <a:pPr lvl="0"/>
            <a:r>
              <a:rPr lang="ja-JP" altLang="en-US" sz="1100" dirty="0" smtClean="0">
                <a:latin typeface="Meiryo UI" pitchFamily="50" charset="-128"/>
                <a:ea typeface="Meiryo UI" pitchFamily="50" charset="-128"/>
                <a:cs typeface="Meiryo UI" pitchFamily="50" charset="-128"/>
              </a:rPr>
              <a:t>○ コンピュータシステムの安全かつ安定的運用を確保し、テレワークや非対面の業務運営に向けた業務運営環境の整備、債権書類の電子管理等、業務の効率化、ペーパーレス化を図る。</a:t>
            </a:r>
            <a:endParaRPr lang="en-US" altLang="ja-JP" sz="1100" dirty="0" smtClean="0">
              <a:latin typeface="Meiryo UI" pitchFamily="50" charset="-128"/>
              <a:ea typeface="Meiryo UI" pitchFamily="50" charset="-128"/>
              <a:cs typeface="Meiryo UI" pitchFamily="50" charset="-128"/>
            </a:endParaRPr>
          </a:p>
          <a:p>
            <a:pPr lvl="0"/>
            <a:endParaRPr lang="en-US" altLang="ja-JP" sz="1100" dirty="0" smtClean="0">
              <a:latin typeface="Meiryo UI" pitchFamily="50" charset="-128"/>
              <a:ea typeface="Meiryo UI" pitchFamily="50" charset="-128"/>
              <a:cs typeface="Meiryo UI" pitchFamily="50" charset="-128"/>
            </a:endParaRPr>
          </a:p>
          <a:p>
            <a:pPr lvl="0"/>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中小</a:t>
            </a:r>
            <a:r>
              <a:rPr lang="ja-JP" altLang="en-US" sz="1100" dirty="0">
                <a:latin typeface="Meiryo UI" pitchFamily="50" charset="-128"/>
                <a:ea typeface="Meiryo UI" pitchFamily="50" charset="-128"/>
                <a:cs typeface="Meiryo UI" pitchFamily="50" charset="-128"/>
              </a:rPr>
              <a:t>企業者、金融機関の利便性向上の観点から、</a:t>
            </a:r>
            <a:r>
              <a:rPr lang="ja-JP" altLang="en-US" sz="1100" dirty="0" smtClean="0">
                <a:latin typeface="Meiryo UI" pitchFamily="50" charset="-128"/>
                <a:ea typeface="Meiryo UI" pitchFamily="50" charset="-128"/>
                <a:cs typeface="Meiryo UI" pitchFamily="50" charset="-128"/>
              </a:rPr>
              <a:t>全国信用</a:t>
            </a:r>
            <a:endParaRPr lang="en-US" altLang="ja-JP" sz="1100" dirty="0" smtClean="0">
              <a:latin typeface="Meiryo UI" pitchFamily="50" charset="-128"/>
              <a:ea typeface="Meiryo UI" pitchFamily="50" charset="-128"/>
              <a:cs typeface="Meiryo UI" pitchFamily="50" charset="-128"/>
            </a:endParaRPr>
          </a:p>
          <a:p>
            <a:pPr lvl="0"/>
            <a:r>
              <a:rPr lang="ja-JP" altLang="en-US" sz="1100" dirty="0" smtClean="0">
                <a:latin typeface="Meiryo UI" pitchFamily="50" charset="-128"/>
                <a:ea typeface="Meiryo UI" pitchFamily="50" charset="-128"/>
                <a:cs typeface="Meiryo UI" pitchFamily="50" charset="-128"/>
              </a:rPr>
              <a:t>保証協会連合会が取りまとめている保証業務の電子化の早期実現に向けて注力する。</a:t>
            </a:r>
            <a:endParaRPr lang="ja-JP" altLang="en-US" sz="1100" dirty="0">
              <a:latin typeface="Meiryo UI" pitchFamily="50" charset="-128"/>
              <a:ea typeface="Meiryo UI" pitchFamily="50" charset="-128"/>
              <a:cs typeface="Meiryo UI" pitchFamily="50" charset="-128"/>
            </a:endParaRPr>
          </a:p>
        </p:txBody>
      </p:sp>
      <p:sp>
        <p:nvSpPr>
          <p:cNvPr id="2" name="二等辺三角形 1"/>
          <p:cNvSpPr/>
          <p:nvPr/>
        </p:nvSpPr>
        <p:spPr>
          <a:xfrm flipV="1">
            <a:off x="2800400" y="3189471"/>
            <a:ext cx="7200800" cy="165552"/>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4" name="グループ化 33"/>
          <p:cNvGrpSpPr/>
          <p:nvPr/>
        </p:nvGrpSpPr>
        <p:grpSpPr>
          <a:xfrm>
            <a:off x="78273" y="4418196"/>
            <a:ext cx="8820703" cy="5693866"/>
            <a:chOff x="78273" y="4418196"/>
            <a:chExt cx="8820703" cy="5693866"/>
          </a:xfrm>
        </p:grpSpPr>
        <p:sp>
          <p:nvSpPr>
            <p:cNvPr id="25" name="テキスト ボックス 24"/>
            <p:cNvSpPr txBox="1"/>
            <p:nvPr/>
          </p:nvSpPr>
          <p:spPr>
            <a:xfrm>
              <a:off x="78273" y="4440560"/>
              <a:ext cx="4262535" cy="5247590"/>
            </a:xfrm>
            <a:prstGeom prst="rect">
              <a:avLst/>
            </a:prstGeom>
            <a:noFill/>
          </p:spPr>
          <p:txBody>
            <a:bodyPr wrap="square" rIns="36000" rtlCol="0">
              <a:spAutoFit/>
            </a:bodyPr>
            <a:lstStyle/>
            <a:p>
              <a:r>
                <a:rPr lang="en-US" altLang="ja-JP" sz="1500" b="1" dirty="0" smtClean="0">
                  <a:latin typeface="Meiryo UI" pitchFamily="50" charset="-128"/>
                  <a:ea typeface="Meiryo UI" pitchFamily="50" charset="-128"/>
                  <a:cs typeface="Meiryo UI" pitchFamily="50" charset="-128"/>
                </a:rPr>
                <a:t>【</a:t>
              </a:r>
              <a:r>
                <a:rPr lang="en-US" altLang="ja-JP" sz="1500" b="1" dirty="0">
                  <a:latin typeface="Meiryo UI" pitchFamily="50" charset="-128"/>
                  <a:ea typeface="Meiryo UI" pitchFamily="50" charset="-128"/>
                  <a:cs typeface="Meiryo UI" pitchFamily="50" charset="-128"/>
                </a:rPr>
                <a:t>1</a:t>
              </a:r>
              <a:r>
                <a:rPr lang="en-US" altLang="ja-JP" sz="1500" b="1" dirty="0" smtClean="0">
                  <a:latin typeface="Meiryo UI" pitchFamily="50" charset="-128"/>
                  <a:ea typeface="Meiryo UI" pitchFamily="50" charset="-128"/>
                  <a:cs typeface="Meiryo UI" pitchFamily="50" charset="-128"/>
                </a:rPr>
                <a:t>】 </a:t>
              </a:r>
              <a:r>
                <a:rPr lang="ja-JP" altLang="en-US" sz="1500" b="1" dirty="0" smtClean="0">
                  <a:latin typeface="Meiryo UI" pitchFamily="50" charset="-128"/>
                  <a:ea typeface="Meiryo UI" pitchFamily="50" charset="-128"/>
                  <a:cs typeface="Meiryo UI" pitchFamily="50" charset="-128"/>
                </a:rPr>
                <a:t>適正保証の推進と安定的かつきめ細やかな資金</a:t>
              </a:r>
              <a:endParaRPr lang="en-US" altLang="ja-JP" sz="1500" b="1" dirty="0" smtClean="0">
                <a:latin typeface="Meiryo UI" pitchFamily="50" charset="-128"/>
                <a:ea typeface="Meiryo UI" pitchFamily="50" charset="-128"/>
                <a:cs typeface="Meiryo UI" pitchFamily="50" charset="-128"/>
              </a:endParaRPr>
            </a:p>
            <a:p>
              <a:r>
                <a:rPr lang="ja-JP" altLang="en-US" sz="1500" b="1" dirty="0">
                  <a:latin typeface="Meiryo UI" pitchFamily="50" charset="-128"/>
                  <a:ea typeface="Meiryo UI" pitchFamily="50" charset="-128"/>
                  <a:cs typeface="Meiryo UI" pitchFamily="50" charset="-128"/>
                </a:rPr>
                <a:t>　</a:t>
              </a:r>
              <a:r>
                <a:rPr lang="ja-JP" altLang="en-US" sz="1500" b="1" dirty="0" smtClean="0">
                  <a:latin typeface="Meiryo UI" pitchFamily="50" charset="-128"/>
                  <a:ea typeface="Meiryo UI" pitchFamily="50" charset="-128"/>
                  <a:cs typeface="Meiryo UI" pitchFamily="50" charset="-128"/>
                </a:rPr>
                <a:t>　供給・資金繰り支援</a:t>
              </a:r>
              <a:endParaRPr lang="en-US" altLang="ja-JP" sz="1500" b="1" dirty="0" smtClean="0">
                <a:latin typeface="Meiryo UI" pitchFamily="50" charset="-128"/>
                <a:ea typeface="Meiryo UI" pitchFamily="50" charset="-128"/>
                <a:cs typeface="Meiryo UI" pitchFamily="50" charset="-128"/>
              </a:endParaRPr>
            </a:p>
            <a:p>
              <a:endParaRPr lang="en-US" altLang="ja-JP" sz="1100" dirty="0" smtClean="0">
                <a:solidFill>
                  <a:srgbClr val="FF0000"/>
                </a:solidFill>
                <a:latin typeface="Meiryo UI" pitchFamily="50" charset="-128"/>
                <a:ea typeface="Meiryo UI" pitchFamily="50" charset="-128"/>
                <a:cs typeface="Meiryo UI" pitchFamily="50" charset="-128"/>
              </a:endParaRPr>
            </a:p>
            <a:p>
              <a:r>
                <a:rPr lang="ja-JP" altLang="en-US" sz="1100" dirty="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 </a:t>
              </a:r>
              <a:r>
                <a:rPr lang="ja-JP" altLang="en-US" sz="1100" dirty="0">
                  <a:latin typeface="Meiryo UI" pitchFamily="50" charset="-128"/>
                  <a:ea typeface="Meiryo UI" pitchFamily="50" charset="-128"/>
                  <a:cs typeface="Meiryo UI" pitchFamily="50" charset="-128"/>
                </a:rPr>
                <a:t>金融機関と</a:t>
              </a:r>
              <a:r>
                <a:rPr lang="ja-JP" altLang="en-US" sz="1100" dirty="0" smtClean="0">
                  <a:latin typeface="Meiryo UI" pitchFamily="50" charset="-128"/>
                  <a:ea typeface="Meiryo UI" pitchFamily="50" charset="-128"/>
                  <a:cs typeface="Meiryo UI" pitchFamily="50" charset="-128"/>
                </a:rPr>
                <a:t>の</a:t>
              </a:r>
              <a:r>
                <a:rPr lang="ja-JP" altLang="en-US" sz="1100" dirty="0">
                  <a:latin typeface="Meiryo UI" pitchFamily="50" charset="-128"/>
                  <a:ea typeface="Meiryo UI" pitchFamily="50" charset="-128"/>
                  <a:cs typeface="Meiryo UI" pitchFamily="50" charset="-128"/>
                </a:rPr>
                <a:t>連携</a:t>
              </a:r>
              <a:r>
                <a:rPr lang="ja-JP" altLang="en-US" sz="1100" dirty="0" smtClean="0">
                  <a:latin typeface="Meiryo UI" pitchFamily="50" charset="-128"/>
                  <a:ea typeface="Meiryo UI" pitchFamily="50" charset="-128"/>
                  <a:cs typeface="Meiryo UI" pitchFamily="50" charset="-128"/>
                </a:rPr>
                <a:t>強化、リスク分担に努め、適正保証の取組みに関する認識を共有する。</a:t>
              </a:r>
              <a:endParaRPr lang="en-US" altLang="ja-JP" sz="1100" dirty="0" smtClean="0">
                <a:latin typeface="Meiryo UI" pitchFamily="50" charset="-128"/>
                <a:ea typeface="Meiryo UI" pitchFamily="50" charset="-128"/>
                <a:cs typeface="Meiryo UI" pitchFamily="50" charset="-128"/>
              </a:endParaRPr>
            </a:p>
            <a:p>
              <a:endParaRPr lang="en-US" altLang="ja-JP" sz="1100" dirty="0">
                <a:latin typeface="Meiryo UI" pitchFamily="50" charset="-128"/>
                <a:ea typeface="Meiryo UI" pitchFamily="50" charset="-128"/>
                <a:cs typeface="Meiryo UI" pitchFamily="50" charset="-128"/>
              </a:endParaRPr>
            </a:p>
            <a:p>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金融機関との提携保証を中心に責任共有制度を推進し、ウイズコロナ・ポストコロナにおいて、迅速な資金調達を支援。</a:t>
              </a:r>
              <a:endParaRPr lang="en-US" altLang="ja-JP" sz="1100" dirty="0" smtClean="0">
                <a:latin typeface="Meiryo UI" pitchFamily="50" charset="-128"/>
                <a:ea typeface="Meiryo UI" pitchFamily="50" charset="-128"/>
                <a:cs typeface="Meiryo UI" pitchFamily="50" charset="-128"/>
              </a:endParaRPr>
            </a:p>
            <a:p>
              <a:endParaRPr lang="en-US" altLang="ja-JP" sz="1100" dirty="0">
                <a:latin typeface="Meiryo UI" pitchFamily="50" charset="-128"/>
                <a:ea typeface="Meiryo UI" pitchFamily="50" charset="-128"/>
                <a:cs typeface="Meiryo UI" pitchFamily="50" charset="-128"/>
              </a:endParaRPr>
            </a:p>
            <a:p>
              <a:r>
                <a:rPr lang="ja-JP" altLang="en-US" sz="1100" dirty="0">
                  <a:latin typeface="Meiryo UI" pitchFamily="50" charset="-128"/>
                  <a:ea typeface="Meiryo UI" pitchFamily="50" charset="-128"/>
                  <a:cs typeface="Meiryo UI" pitchFamily="50" charset="-128"/>
                </a:rPr>
                <a:t>○ 中小企業のライフステージにおいて必要とする資金需要等へのきめ細や</a:t>
              </a:r>
              <a:endParaRPr lang="en-US" altLang="ja-JP" sz="1100" dirty="0">
                <a:latin typeface="Meiryo UI" pitchFamily="50" charset="-128"/>
                <a:ea typeface="Meiryo UI" pitchFamily="50" charset="-128"/>
                <a:cs typeface="Meiryo UI" pitchFamily="50" charset="-128"/>
              </a:endParaRPr>
            </a:p>
            <a:p>
              <a:r>
                <a:rPr lang="ja-JP" altLang="en-US" sz="1100" dirty="0" err="1" smtClean="0">
                  <a:latin typeface="Meiryo UI" pitchFamily="50" charset="-128"/>
                  <a:ea typeface="Meiryo UI" pitchFamily="50" charset="-128"/>
                  <a:cs typeface="Meiryo UI" pitchFamily="50" charset="-128"/>
                </a:rPr>
                <a:t>かな</a:t>
              </a:r>
              <a:r>
                <a:rPr lang="ja-JP" altLang="en-US" sz="1100" dirty="0">
                  <a:latin typeface="Meiryo UI" pitchFamily="50" charset="-128"/>
                  <a:ea typeface="Meiryo UI" pitchFamily="50" charset="-128"/>
                  <a:cs typeface="Meiryo UI" pitchFamily="50" charset="-128"/>
                </a:rPr>
                <a:t>対応。中小企業への安定的な資金供給。</a:t>
              </a:r>
              <a:endParaRPr lang="en-US" altLang="ja-JP" sz="1100" dirty="0">
                <a:latin typeface="Meiryo UI" pitchFamily="50" charset="-128"/>
                <a:ea typeface="Meiryo UI" pitchFamily="50" charset="-128"/>
                <a:cs typeface="Meiryo UI" pitchFamily="50" charset="-128"/>
              </a:endParaRPr>
            </a:p>
            <a:p>
              <a:endParaRPr lang="en-US" altLang="ja-JP" sz="1100" dirty="0" smtClean="0">
                <a:latin typeface="Meiryo UI" pitchFamily="50" charset="-128"/>
                <a:ea typeface="Meiryo UI" pitchFamily="50" charset="-128"/>
                <a:cs typeface="Meiryo UI" pitchFamily="50" charset="-128"/>
              </a:endParaRPr>
            </a:p>
            <a:p>
              <a:r>
                <a:rPr lang="ja-JP" altLang="en-US" sz="1100" dirty="0" smtClean="0">
                  <a:latin typeface="Meiryo UI" pitchFamily="50" charset="-128"/>
                  <a:ea typeface="Meiryo UI" pitchFamily="50" charset="-128"/>
                  <a:cs typeface="Meiryo UI" pitchFamily="50" charset="-128"/>
                </a:rPr>
                <a:t>○ </a:t>
              </a:r>
              <a:r>
                <a:rPr lang="ja-JP" altLang="en-US" sz="1100" dirty="0">
                  <a:latin typeface="Meiryo UI" pitchFamily="50" charset="-128"/>
                  <a:ea typeface="Meiryo UI" pitchFamily="50" charset="-128"/>
                  <a:cs typeface="Meiryo UI" pitchFamily="50" charset="-128"/>
                </a:rPr>
                <a:t>反社会的勢力</a:t>
              </a:r>
              <a:r>
                <a:rPr lang="ja-JP" altLang="en-US" sz="1100" dirty="0" smtClean="0">
                  <a:latin typeface="Meiryo UI" pitchFamily="50" charset="-128"/>
                  <a:ea typeface="Meiryo UI" pitchFamily="50" charset="-128"/>
                  <a:cs typeface="Meiryo UI" pitchFamily="50" charset="-128"/>
                </a:rPr>
                <a:t>の排除、不正利用防止について適切かつ組織的に対</a:t>
              </a:r>
              <a:endParaRPr lang="en-US" altLang="ja-JP" sz="1100" dirty="0" smtClean="0">
                <a:latin typeface="Meiryo UI" pitchFamily="50" charset="-128"/>
                <a:ea typeface="Meiryo UI" pitchFamily="50" charset="-128"/>
                <a:cs typeface="Meiryo UI" pitchFamily="50" charset="-128"/>
              </a:endParaRPr>
            </a:p>
            <a:p>
              <a:r>
                <a:rPr lang="ja-JP" altLang="en-US" sz="1100" dirty="0" smtClean="0">
                  <a:latin typeface="Meiryo UI" pitchFamily="50" charset="-128"/>
                  <a:ea typeface="Meiryo UI" pitchFamily="50" charset="-128"/>
                  <a:cs typeface="Meiryo UI" pitchFamily="50" charset="-128"/>
                </a:rPr>
                <a:t>応。</a:t>
              </a:r>
              <a:endParaRPr lang="en-US" altLang="ja-JP" sz="1100" dirty="0" smtClean="0">
                <a:latin typeface="Meiryo UI" pitchFamily="50" charset="-128"/>
                <a:ea typeface="Meiryo UI" pitchFamily="50" charset="-128"/>
                <a:cs typeface="Meiryo UI" pitchFamily="50" charset="-128"/>
              </a:endParaRPr>
            </a:p>
            <a:p>
              <a:endParaRPr lang="en-US" altLang="ja-JP" sz="1100" dirty="0" smtClean="0">
                <a:latin typeface="Meiryo UI" pitchFamily="50" charset="-128"/>
                <a:ea typeface="Meiryo UI" pitchFamily="50" charset="-128"/>
                <a:cs typeface="Meiryo UI" pitchFamily="50" charset="-128"/>
              </a:endParaRPr>
            </a:p>
            <a:p>
              <a:r>
                <a:rPr lang="ja-JP" altLang="en-US" sz="1100" dirty="0" smtClean="0">
                  <a:latin typeface="Meiryo UI" pitchFamily="50" charset="-128"/>
                  <a:ea typeface="Meiryo UI" pitchFamily="50" charset="-128"/>
                  <a:cs typeface="Meiryo UI" pitchFamily="50" charset="-128"/>
                </a:rPr>
                <a:t>○ 顧客の利便性向上の観点から、保証申込書類の簡素化、押印省略の推進。</a:t>
              </a:r>
              <a:endParaRPr lang="en-US" altLang="ja-JP" sz="1100" dirty="0" smtClean="0">
                <a:latin typeface="Meiryo UI" pitchFamily="50" charset="-128"/>
                <a:ea typeface="Meiryo UI" pitchFamily="50" charset="-128"/>
                <a:cs typeface="Meiryo UI" pitchFamily="50" charset="-128"/>
              </a:endParaRPr>
            </a:p>
            <a:p>
              <a:endParaRPr lang="ja-JP" altLang="en-US" sz="1100" b="1" dirty="0">
                <a:latin typeface="Meiryo UI" pitchFamily="50" charset="-128"/>
                <a:ea typeface="Meiryo UI" pitchFamily="50" charset="-128"/>
                <a:cs typeface="Meiryo UI" pitchFamily="50" charset="-128"/>
              </a:endParaRPr>
            </a:p>
            <a:p>
              <a:r>
                <a:rPr lang="en-US" altLang="ja-JP" sz="1500" b="1" dirty="0" smtClean="0">
                  <a:latin typeface="Meiryo UI" pitchFamily="50" charset="-128"/>
                  <a:ea typeface="Meiryo UI" pitchFamily="50" charset="-128"/>
                  <a:cs typeface="Meiryo UI" pitchFamily="50" charset="-128"/>
                </a:rPr>
                <a:t>【2】 </a:t>
              </a:r>
              <a:r>
                <a:rPr lang="ja-JP" altLang="en-US" sz="1500" b="1" dirty="0" smtClean="0">
                  <a:latin typeface="Meiryo UI" pitchFamily="50" charset="-128"/>
                  <a:ea typeface="Meiryo UI" pitchFamily="50" charset="-128"/>
                  <a:cs typeface="Meiryo UI" pitchFamily="50" charset="-128"/>
                </a:rPr>
                <a:t>経営</a:t>
              </a:r>
              <a:r>
                <a:rPr lang="ja-JP" altLang="en-US" sz="1500" b="1" dirty="0">
                  <a:latin typeface="Meiryo UI" pitchFamily="50" charset="-128"/>
                  <a:ea typeface="Meiryo UI" pitchFamily="50" charset="-128"/>
                  <a:cs typeface="Meiryo UI" pitchFamily="50" charset="-128"/>
                </a:rPr>
                <a:t>支援</a:t>
              </a:r>
              <a:r>
                <a:rPr lang="ja-JP" altLang="en-US" sz="1500" b="1" dirty="0" smtClean="0">
                  <a:latin typeface="Meiryo UI" pitchFamily="50" charset="-128"/>
                  <a:ea typeface="Meiryo UI" pitchFamily="50" charset="-128"/>
                  <a:cs typeface="Meiryo UI" pitchFamily="50" charset="-128"/>
                </a:rPr>
                <a:t>・経営改善支援・再生支援等の推進と地方創生への貢献</a:t>
              </a:r>
              <a:endParaRPr lang="ja-JP" altLang="en-US" sz="1500" b="1" dirty="0">
                <a:latin typeface="Meiryo UI" pitchFamily="50" charset="-128"/>
                <a:ea typeface="Meiryo UI" pitchFamily="50" charset="-128"/>
                <a:cs typeface="Meiryo UI" pitchFamily="50" charset="-128"/>
              </a:endParaRPr>
            </a:p>
            <a:p>
              <a:endParaRPr lang="en-US" altLang="ja-JP" sz="1100" dirty="0" smtClean="0">
                <a:latin typeface="Meiryo UI" pitchFamily="50" charset="-128"/>
                <a:ea typeface="Meiryo UI" pitchFamily="50" charset="-128"/>
                <a:cs typeface="Meiryo UI" pitchFamily="50" charset="-128"/>
              </a:endParaRPr>
            </a:p>
            <a:p>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持続可能な社会の実現のため、</a:t>
              </a:r>
              <a:r>
                <a:rPr lang="en-US" altLang="ja-JP" sz="1100" dirty="0" smtClean="0">
                  <a:latin typeface="Meiryo UI" pitchFamily="50" charset="-128"/>
                  <a:ea typeface="Meiryo UI" pitchFamily="50" charset="-128"/>
                  <a:cs typeface="Meiryo UI" pitchFamily="50" charset="-128"/>
                </a:rPr>
                <a:t>SDGs</a:t>
              </a:r>
              <a:r>
                <a:rPr lang="ja-JP" altLang="en-US" sz="1100" dirty="0" smtClean="0">
                  <a:latin typeface="Meiryo UI" pitchFamily="50" charset="-128"/>
                  <a:ea typeface="Meiryo UI" pitchFamily="50" charset="-128"/>
                  <a:cs typeface="Meiryo UI" pitchFamily="50" charset="-128"/>
                </a:rPr>
                <a:t>を意図した取り組みを推進。</a:t>
              </a:r>
              <a:endParaRPr lang="en-US" altLang="ja-JP" sz="1100" dirty="0">
                <a:latin typeface="Meiryo UI" pitchFamily="50" charset="-128"/>
                <a:ea typeface="Meiryo UI" pitchFamily="50" charset="-128"/>
                <a:cs typeface="Meiryo UI" pitchFamily="50" charset="-128"/>
              </a:endParaRPr>
            </a:p>
            <a:p>
              <a:endParaRPr lang="en-US" altLang="ja-JP" sz="1100" dirty="0" smtClean="0">
                <a:latin typeface="Meiryo UI" pitchFamily="50" charset="-128"/>
                <a:ea typeface="Meiryo UI" pitchFamily="50" charset="-128"/>
                <a:cs typeface="Meiryo UI" pitchFamily="50" charset="-128"/>
              </a:endParaRPr>
            </a:p>
            <a:p>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新型コロナウイルス感染症に係る保証の急増に伴い、金融機関等と連携し、経営支援、経営改善支援、再生支援等に柔軟かつ積極的に対応。</a:t>
              </a:r>
              <a:endParaRPr lang="en-US" altLang="ja-JP" sz="1100" dirty="0">
                <a:latin typeface="Meiryo UI" pitchFamily="50" charset="-128"/>
                <a:ea typeface="Meiryo UI" pitchFamily="50" charset="-128"/>
                <a:cs typeface="Meiryo UI" pitchFamily="50" charset="-128"/>
              </a:endParaRPr>
            </a:p>
            <a:p>
              <a:endParaRPr lang="en-US" altLang="ja-JP" sz="1100" dirty="0" smtClean="0">
                <a:latin typeface="Meiryo UI" pitchFamily="50" charset="-128"/>
                <a:ea typeface="Meiryo UI" pitchFamily="50" charset="-128"/>
                <a:cs typeface="Meiryo UI" pitchFamily="50" charset="-128"/>
              </a:endParaRPr>
            </a:p>
            <a:p>
              <a:r>
                <a:rPr lang="ja-JP" altLang="en-US" sz="1100" dirty="0" smtClean="0">
                  <a:latin typeface="Meiryo UI" pitchFamily="50" charset="-128"/>
                  <a:ea typeface="Meiryo UI" pitchFamily="50" charset="-128"/>
                  <a:cs typeface="Meiryo UI" pitchFamily="50" charset="-128"/>
                </a:rPr>
                <a:t>○ </a:t>
              </a:r>
              <a:r>
                <a:rPr lang="ja-JP" altLang="en-US" sz="1100" dirty="0">
                  <a:latin typeface="Meiryo UI" pitchFamily="50" charset="-128"/>
                  <a:ea typeface="Meiryo UI" pitchFamily="50" charset="-128"/>
                  <a:cs typeface="Meiryo UI" pitchFamily="50" charset="-128"/>
                </a:rPr>
                <a:t>創業予定者、創業して間もない中小企業者に対する相談</a:t>
              </a:r>
              <a:r>
                <a:rPr lang="ja-JP" altLang="en-US" sz="1100" dirty="0" smtClean="0">
                  <a:latin typeface="Meiryo UI" pitchFamily="50" charset="-128"/>
                  <a:ea typeface="Meiryo UI" pitchFamily="50" charset="-128"/>
                  <a:cs typeface="Meiryo UI" pitchFamily="50" charset="-128"/>
                </a:rPr>
                <a:t>体制を拡充し、関係</a:t>
              </a:r>
              <a:r>
                <a:rPr lang="ja-JP" altLang="en-US" sz="1100" dirty="0">
                  <a:latin typeface="Meiryo UI" pitchFamily="50" charset="-128"/>
                  <a:ea typeface="Meiryo UI" pitchFamily="50" charset="-128"/>
                  <a:cs typeface="Meiryo UI" pitchFamily="50" charset="-128"/>
                </a:rPr>
                <a:t>機関との連携を強化</a:t>
              </a:r>
              <a:r>
                <a:rPr lang="ja-JP" altLang="en-US" sz="1100" dirty="0" smtClean="0">
                  <a:latin typeface="Meiryo UI" pitchFamily="50" charset="-128"/>
                  <a:ea typeface="Meiryo UI" pitchFamily="50" charset="-128"/>
                  <a:cs typeface="Meiryo UI" pitchFamily="50" charset="-128"/>
                </a:rPr>
                <a:t>して、各種イベントを通じて創業</a:t>
              </a:r>
              <a:r>
                <a:rPr lang="ja-JP" altLang="en-US" sz="1100" dirty="0">
                  <a:latin typeface="Meiryo UI" pitchFamily="50" charset="-128"/>
                  <a:ea typeface="Meiryo UI" pitchFamily="50" charset="-128"/>
                  <a:cs typeface="Meiryo UI" pitchFamily="50" charset="-128"/>
                </a:rPr>
                <a:t>支援を</a:t>
              </a:r>
              <a:r>
                <a:rPr lang="ja-JP" altLang="en-US" sz="1100" dirty="0" smtClean="0">
                  <a:latin typeface="Meiryo UI" pitchFamily="50" charset="-128"/>
                  <a:ea typeface="Meiryo UI" pitchFamily="50" charset="-128"/>
                  <a:cs typeface="Meiryo UI" pitchFamily="50" charset="-128"/>
                </a:rPr>
                <a:t>推進。</a:t>
              </a:r>
              <a:endParaRPr lang="ja-JP" altLang="en-US" sz="1100" dirty="0">
                <a:latin typeface="Meiryo UI" pitchFamily="50" charset="-128"/>
                <a:ea typeface="Meiryo UI" pitchFamily="50" charset="-128"/>
                <a:cs typeface="Meiryo UI" pitchFamily="50" charset="-128"/>
              </a:endParaRPr>
            </a:p>
            <a:p>
              <a:endParaRPr lang="en-US" altLang="ja-JP" sz="1100" dirty="0" smtClean="0">
                <a:latin typeface="Meiryo UI" pitchFamily="50" charset="-128"/>
                <a:ea typeface="Meiryo UI" pitchFamily="50" charset="-128"/>
                <a:cs typeface="Meiryo UI" pitchFamily="50" charset="-128"/>
              </a:endParaRPr>
            </a:p>
          </p:txBody>
        </p:sp>
        <p:cxnSp>
          <p:nvCxnSpPr>
            <p:cNvPr id="28" name="直線コネクタ 27"/>
            <p:cNvCxnSpPr/>
            <p:nvPr/>
          </p:nvCxnSpPr>
          <p:spPr>
            <a:xfrm flipH="1">
              <a:off x="4352925" y="4467225"/>
              <a:ext cx="9525" cy="5048250"/>
            </a:xfrm>
            <a:prstGeom prst="line">
              <a:avLst/>
            </a:prstGeom>
            <a:ln>
              <a:solidFill>
                <a:srgbClr val="0000FF"/>
              </a:solidFill>
              <a:prstDash val="sysDash"/>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8871272" y="4482415"/>
              <a:ext cx="27704" cy="5033060"/>
            </a:xfrm>
            <a:prstGeom prst="line">
              <a:avLst/>
            </a:prstGeom>
            <a:ln>
              <a:solidFill>
                <a:srgbClr val="0000FF"/>
              </a:solidFill>
              <a:prstDash val="sysDash"/>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4410969" y="4418196"/>
              <a:ext cx="4461095" cy="5693866"/>
            </a:xfrm>
            <a:prstGeom prst="rect">
              <a:avLst/>
            </a:prstGeom>
            <a:noFill/>
          </p:spPr>
          <p:txBody>
            <a:bodyPr wrap="square" rIns="36000" rtlCol="0">
              <a:spAutoFit/>
            </a:bodyPr>
            <a:lstStyle/>
            <a:p>
              <a:r>
                <a:rPr lang="ja-JP" altLang="en-US" sz="1100" dirty="0" smtClean="0">
                  <a:latin typeface="Meiryo UI" pitchFamily="50" charset="-128"/>
                  <a:ea typeface="Meiryo UI" pitchFamily="50" charset="-128"/>
                  <a:cs typeface="Meiryo UI" pitchFamily="50" charset="-128"/>
                </a:rPr>
                <a:t>○ 事業</a:t>
              </a:r>
              <a:r>
                <a:rPr lang="ja-JP" altLang="en-US" sz="1100" dirty="0">
                  <a:latin typeface="Meiryo UI" pitchFamily="50" charset="-128"/>
                  <a:ea typeface="Meiryo UI" pitchFamily="50" charset="-128"/>
                  <a:cs typeface="Meiryo UI" pitchFamily="50" charset="-128"/>
                </a:rPr>
                <a:t>承継について、各種イベント開催や企業訪問等を通じ、他の関係機関と連携を図りながら、事業承継に係る保証</a:t>
              </a:r>
              <a:r>
                <a:rPr lang="ja-JP" altLang="en-US" sz="1100" dirty="0" smtClean="0">
                  <a:latin typeface="Meiryo UI" pitchFamily="50" charset="-128"/>
                  <a:ea typeface="Meiryo UI" pitchFamily="50" charset="-128"/>
                  <a:cs typeface="Meiryo UI" pitchFamily="50" charset="-128"/>
                </a:rPr>
                <a:t>制度を推進。</a:t>
              </a:r>
              <a:endParaRPr lang="ja-JP" altLang="en-US" sz="1100" dirty="0">
                <a:latin typeface="Meiryo UI" pitchFamily="50" charset="-128"/>
                <a:ea typeface="Meiryo UI" pitchFamily="50" charset="-128"/>
                <a:cs typeface="Meiryo UI" pitchFamily="50" charset="-128"/>
              </a:endParaRPr>
            </a:p>
            <a:p>
              <a:endParaRPr lang="en-US" altLang="ja-JP" sz="1100" dirty="0" smtClean="0">
                <a:latin typeface="Meiryo UI" pitchFamily="50" charset="-128"/>
                <a:ea typeface="Meiryo UI" pitchFamily="50" charset="-128"/>
                <a:cs typeface="Meiryo UI" pitchFamily="50" charset="-128"/>
              </a:endParaRPr>
            </a:p>
            <a:p>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関係機関と共同で出資したファンドを通じた資金提供。</a:t>
              </a:r>
              <a:endParaRPr lang="en-US" altLang="ja-JP" sz="1100" dirty="0" smtClean="0">
                <a:latin typeface="Meiryo UI" pitchFamily="50" charset="-128"/>
                <a:ea typeface="Meiryo UI" pitchFamily="50" charset="-128"/>
                <a:cs typeface="Meiryo UI" pitchFamily="50" charset="-128"/>
              </a:endParaRPr>
            </a:p>
            <a:p>
              <a:endParaRPr lang="en-US" altLang="ja-JP" sz="1100" dirty="0">
                <a:latin typeface="Meiryo UI" pitchFamily="50" charset="-128"/>
                <a:ea typeface="Meiryo UI" pitchFamily="50" charset="-128"/>
                <a:cs typeface="Meiryo UI" pitchFamily="50" charset="-128"/>
              </a:endParaRPr>
            </a:p>
            <a:p>
              <a:r>
                <a:rPr lang="ja-JP" altLang="en-US" sz="1100" dirty="0" smtClean="0">
                  <a:latin typeface="Meiryo UI" pitchFamily="50" charset="-128"/>
                  <a:ea typeface="Meiryo UI" pitchFamily="50" charset="-128"/>
                  <a:cs typeface="Meiryo UI" pitchFamily="50" charset="-128"/>
                </a:rPr>
                <a:t>○ 支援機関との連携強化、抜本的再生手法等の適正実施による再生支援</a:t>
              </a:r>
              <a:endParaRPr lang="en-US" altLang="ja-JP" sz="1100" dirty="0" smtClean="0">
                <a:latin typeface="Meiryo UI" pitchFamily="50" charset="-128"/>
                <a:ea typeface="Meiryo UI" pitchFamily="50" charset="-128"/>
                <a:cs typeface="Meiryo UI" pitchFamily="50" charset="-128"/>
              </a:endParaRPr>
            </a:p>
            <a:p>
              <a:r>
                <a:rPr lang="ja-JP" altLang="en-US" sz="1100" dirty="0" smtClean="0">
                  <a:latin typeface="Meiryo UI" pitchFamily="50" charset="-128"/>
                  <a:ea typeface="Meiryo UI" pitchFamily="50" charset="-128"/>
                  <a:cs typeface="Meiryo UI" pitchFamily="50" charset="-128"/>
                </a:rPr>
                <a:t>の強化。</a:t>
              </a:r>
              <a:endParaRPr lang="en-US" altLang="ja-JP" sz="1500" b="1" dirty="0">
                <a:latin typeface="Meiryo UI" pitchFamily="50" charset="-128"/>
                <a:ea typeface="Meiryo UI" pitchFamily="50" charset="-128"/>
                <a:cs typeface="Meiryo UI" pitchFamily="50" charset="-128"/>
              </a:endParaRPr>
            </a:p>
            <a:p>
              <a:endParaRPr lang="en-US" altLang="ja-JP" sz="1500" b="1" dirty="0" smtClean="0">
                <a:latin typeface="Meiryo UI" pitchFamily="50" charset="-128"/>
                <a:ea typeface="Meiryo UI" pitchFamily="50" charset="-128"/>
                <a:cs typeface="Meiryo UI" pitchFamily="50" charset="-128"/>
              </a:endParaRPr>
            </a:p>
            <a:p>
              <a:r>
                <a:rPr lang="en-US" altLang="ja-JP" sz="1500" b="1" dirty="0" smtClean="0">
                  <a:latin typeface="Meiryo UI" pitchFamily="50" charset="-128"/>
                  <a:ea typeface="Meiryo UI" pitchFamily="50" charset="-128"/>
                  <a:cs typeface="Meiryo UI" pitchFamily="50" charset="-128"/>
                </a:rPr>
                <a:t>【3】</a:t>
              </a:r>
              <a:r>
                <a:rPr lang="ja-JP" altLang="en-US" sz="1500" b="1" dirty="0" smtClean="0">
                  <a:latin typeface="Meiryo UI" pitchFamily="50" charset="-128"/>
                  <a:ea typeface="Meiryo UI" pitchFamily="50" charset="-128"/>
                  <a:cs typeface="Meiryo UI" pitchFamily="50" charset="-128"/>
                </a:rPr>
                <a:t> 求償権管理の強化</a:t>
              </a:r>
              <a:r>
                <a:rPr lang="ja-JP" altLang="en-US" sz="1500" b="1" dirty="0">
                  <a:latin typeface="Meiryo UI" pitchFamily="50" charset="-128"/>
                  <a:ea typeface="Meiryo UI" pitchFamily="50" charset="-128"/>
                  <a:cs typeface="Meiryo UI" pitchFamily="50" charset="-128"/>
                </a:rPr>
                <a:t>・</a:t>
              </a:r>
              <a:r>
                <a:rPr lang="ja-JP" altLang="en-US" sz="1500" b="1" dirty="0" smtClean="0">
                  <a:latin typeface="Meiryo UI" pitchFamily="50" charset="-128"/>
                  <a:ea typeface="Meiryo UI" pitchFamily="50" charset="-128"/>
                  <a:cs typeface="Meiryo UI" pitchFamily="50" charset="-128"/>
                </a:rPr>
                <a:t>効率化</a:t>
              </a:r>
              <a:endParaRPr lang="ja-JP" altLang="en-US" sz="1500" b="1" dirty="0">
                <a:latin typeface="Meiryo UI" pitchFamily="50" charset="-128"/>
                <a:ea typeface="Meiryo UI" pitchFamily="50" charset="-128"/>
                <a:cs typeface="Meiryo UI" pitchFamily="50" charset="-128"/>
              </a:endParaRPr>
            </a:p>
            <a:p>
              <a:endParaRPr lang="en-US" altLang="ja-JP" sz="1100" dirty="0" smtClean="0">
                <a:latin typeface="Meiryo UI" pitchFamily="50" charset="-128"/>
                <a:ea typeface="Meiryo UI" pitchFamily="50" charset="-128"/>
                <a:cs typeface="Meiryo UI" pitchFamily="50" charset="-128"/>
              </a:endParaRPr>
            </a:p>
            <a:p>
              <a:r>
                <a:rPr lang="ja-JP" altLang="en-US" sz="1100" dirty="0" smtClean="0">
                  <a:latin typeface="Meiryo UI" pitchFamily="50" charset="-128"/>
                  <a:ea typeface="Meiryo UI" pitchFamily="50" charset="-128"/>
                  <a:cs typeface="Meiryo UI" pitchFamily="50" charset="-128"/>
                </a:rPr>
                <a:t>○ 期中管理部門との連携強化により、早期に債務者等の状況に応じた効果　　</a:t>
              </a:r>
              <a:endParaRPr lang="en-US" altLang="ja-JP" sz="1100" dirty="0" smtClean="0">
                <a:latin typeface="Meiryo UI" pitchFamily="50" charset="-128"/>
                <a:ea typeface="Meiryo UI" pitchFamily="50" charset="-128"/>
                <a:cs typeface="Meiryo UI" pitchFamily="50" charset="-128"/>
              </a:endParaRPr>
            </a:p>
            <a:p>
              <a:r>
                <a:rPr lang="ja-JP" altLang="en-US" sz="1100" dirty="0" smtClean="0">
                  <a:latin typeface="Meiryo UI" pitchFamily="50" charset="-128"/>
                  <a:ea typeface="Meiryo UI" pitchFamily="50" charset="-128"/>
                  <a:cs typeface="Meiryo UI" pitchFamily="50" charset="-128"/>
                </a:rPr>
                <a:t>的な回収に着手。</a:t>
              </a:r>
              <a:endParaRPr lang="en-US" altLang="ja-JP" sz="1100" dirty="0" smtClean="0">
                <a:latin typeface="Meiryo UI" pitchFamily="50" charset="-128"/>
                <a:ea typeface="Meiryo UI" pitchFamily="50" charset="-128"/>
                <a:cs typeface="Meiryo UI" pitchFamily="50" charset="-128"/>
              </a:endParaRPr>
            </a:p>
            <a:p>
              <a:endParaRPr lang="en-US" altLang="ja-JP" sz="1100" dirty="0" smtClean="0">
                <a:latin typeface="Meiryo UI" pitchFamily="50" charset="-128"/>
                <a:ea typeface="Meiryo UI" pitchFamily="50" charset="-128"/>
                <a:cs typeface="Meiryo UI" pitchFamily="50" charset="-128"/>
              </a:endParaRPr>
            </a:p>
            <a:p>
              <a:r>
                <a:rPr lang="ja-JP" altLang="en-US" sz="1100" dirty="0" smtClean="0">
                  <a:latin typeface="Meiryo UI" pitchFamily="50" charset="-128"/>
                  <a:ea typeface="Meiryo UI" pitchFamily="50" charset="-128"/>
                  <a:cs typeface="Meiryo UI" pitchFamily="50" charset="-128"/>
                </a:rPr>
                <a:t>○ 無担保求償権については、保証協会サービサーへの委託を推進し、債務者の資産・収入状況等に応じてきめ細やかに対応し、督促管理を強化。</a:t>
              </a:r>
              <a:endParaRPr lang="ja-JP" altLang="en-US" sz="1100" dirty="0">
                <a:latin typeface="Meiryo UI" pitchFamily="50" charset="-128"/>
                <a:ea typeface="Meiryo UI" pitchFamily="50" charset="-128"/>
                <a:cs typeface="Meiryo UI" pitchFamily="50" charset="-128"/>
              </a:endParaRPr>
            </a:p>
            <a:p>
              <a:endParaRPr lang="en-US" altLang="ja-JP" sz="1100" dirty="0" smtClean="0">
                <a:latin typeface="Meiryo UI" pitchFamily="50" charset="-128"/>
                <a:ea typeface="Meiryo UI" pitchFamily="50" charset="-128"/>
                <a:cs typeface="Meiryo UI" pitchFamily="50" charset="-128"/>
              </a:endParaRPr>
            </a:p>
            <a:p>
              <a:r>
                <a:rPr lang="ja-JP" altLang="en-US" sz="1100" dirty="0" smtClean="0">
                  <a:latin typeface="Meiryo UI" pitchFamily="50" charset="-128"/>
                  <a:ea typeface="Meiryo UI" pitchFamily="50" charset="-128"/>
                  <a:cs typeface="Meiryo UI" pitchFamily="50" charset="-128"/>
                </a:rPr>
                <a:t>○ </a:t>
              </a:r>
              <a:r>
                <a:rPr lang="ja-JP" altLang="en-US" sz="1100" dirty="0">
                  <a:latin typeface="Meiryo UI" pitchFamily="50" charset="-128"/>
                  <a:ea typeface="Meiryo UI" pitchFamily="50" charset="-128"/>
                  <a:cs typeface="Meiryo UI" pitchFamily="50" charset="-128"/>
                </a:rPr>
                <a:t>有担保求償権については、債務者等の状況を考慮し、</a:t>
              </a:r>
              <a:r>
                <a:rPr lang="ja-JP" altLang="en-US" sz="1100" dirty="0" smtClean="0">
                  <a:latin typeface="Meiryo UI" pitchFamily="50" charset="-128"/>
                  <a:ea typeface="Meiryo UI" pitchFamily="50" charset="-128"/>
                  <a:cs typeface="Meiryo UI" pitchFamily="50" charset="-128"/>
                </a:rPr>
                <a:t>担保処分</a:t>
              </a:r>
              <a:r>
                <a:rPr lang="ja-JP" altLang="en-US" sz="1100" dirty="0">
                  <a:latin typeface="Meiryo UI" pitchFamily="50" charset="-128"/>
                  <a:ea typeface="Meiryo UI" pitchFamily="50" charset="-128"/>
                  <a:cs typeface="Meiryo UI" pitchFamily="50" charset="-128"/>
                </a:rPr>
                <a:t>を促進</a:t>
              </a:r>
              <a:r>
                <a:rPr lang="ja-JP" altLang="en-US" sz="1100" dirty="0" smtClean="0">
                  <a:latin typeface="Meiryo UI" pitchFamily="50" charset="-128"/>
                  <a:ea typeface="Meiryo UI" pitchFamily="50" charset="-128"/>
                  <a:cs typeface="Meiryo UI" pitchFamily="50" charset="-128"/>
                </a:rPr>
                <a:t>。</a:t>
              </a:r>
              <a:endParaRPr lang="en-US" altLang="ja-JP" sz="1100" dirty="0" smtClean="0">
                <a:latin typeface="Meiryo UI" pitchFamily="50" charset="-128"/>
                <a:ea typeface="Meiryo UI" pitchFamily="50" charset="-128"/>
                <a:cs typeface="Meiryo UI" pitchFamily="50" charset="-128"/>
              </a:endParaRPr>
            </a:p>
            <a:p>
              <a:endParaRPr lang="en-US" altLang="ja-JP" sz="1100" dirty="0" smtClean="0">
                <a:latin typeface="Meiryo UI" pitchFamily="50" charset="-128"/>
                <a:ea typeface="Meiryo UI" pitchFamily="50" charset="-128"/>
                <a:cs typeface="Meiryo UI" pitchFamily="50" charset="-128"/>
              </a:endParaRPr>
            </a:p>
            <a:p>
              <a:r>
                <a:rPr lang="ja-JP" altLang="en-US" sz="1100" dirty="0" smtClean="0">
                  <a:latin typeface="Meiryo UI" pitchFamily="50" charset="-128"/>
                  <a:ea typeface="Meiryo UI" pitchFamily="50" charset="-128"/>
                  <a:cs typeface="Meiryo UI" pitchFamily="50" charset="-128"/>
                </a:rPr>
                <a:t>○ </a:t>
              </a:r>
              <a:r>
                <a:rPr lang="ja-JP" altLang="en-US" sz="1100" dirty="0">
                  <a:latin typeface="Meiryo UI" pitchFamily="50" charset="-128"/>
                  <a:ea typeface="Meiryo UI" pitchFamily="50" charset="-128"/>
                  <a:cs typeface="Meiryo UI" pitchFamily="50" charset="-128"/>
                </a:rPr>
                <a:t>回収見込みのない求償権は、管理事務停止及び</a:t>
              </a:r>
              <a:r>
                <a:rPr lang="ja-JP" altLang="en-US" sz="1100" dirty="0" smtClean="0">
                  <a:latin typeface="Meiryo UI" pitchFamily="50" charset="-128"/>
                  <a:ea typeface="Meiryo UI" pitchFamily="50" charset="-128"/>
                  <a:cs typeface="Meiryo UI" pitchFamily="50" charset="-128"/>
                </a:rPr>
                <a:t>求償権整理</a:t>
              </a:r>
              <a:r>
                <a:rPr lang="ja-JP" altLang="en-US" sz="1100" dirty="0">
                  <a:latin typeface="Meiryo UI" pitchFamily="50" charset="-128"/>
                  <a:ea typeface="Meiryo UI" pitchFamily="50" charset="-128"/>
                  <a:cs typeface="Meiryo UI" pitchFamily="50" charset="-128"/>
                </a:rPr>
                <a:t>を促進するなど、求償権のスリム化を図る。</a:t>
              </a:r>
              <a:endParaRPr lang="en-US" altLang="ja-JP" sz="1100" dirty="0">
                <a:latin typeface="Meiryo UI" pitchFamily="50" charset="-128"/>
                <a:ea typeface="Meiryo UI" pitchFamily="50" charset="-128"/>
                <a:cs typeface="Meiryo UI" pitchFamily="50" charset="-128"/>
              </a:endParaRPr>
            </a:p>
            <a:p>
              <a:endParaRPr lang="ja-JP" altLang="en-US" sz="1100" dirty="0">
                <a:solidFill>
                  <a:srgbClr val="FF0000"/>
                </a:solidFill>
                <a:latin typeface="Meiryo UI" pitchFamily="50" charset="-128"/>
                <a:ea typeface="Meiryo UI" pitchFamily="50" charset="-128"/>
                <a:cs typeface="Meiryo UI" pitchFamily="50" charset="-128"/>
              </a:endParaRPr>
            </a:p>
            <a:p>
              <a:r>
                <a:rPr lang="en-US" altLang="ja-JP" sz="1500" b="1" dirty="0">
                  <a:latin typeface="Meiryo UI" pitchFamily="50" charset="-128"/>
                  <a:ea typeface="Meiryo UI" pitchFamily="50" charset="-128"/>
                  <a:cs typeface="Meiryo UI" pitchFamily="50" charset="-128"/>
                </a:rPr>
                <a:t>【4】 </a:t>
              </a:r>
              <a:r>
                <a:rPr lang="ja-JP" altLang="en-US" sz="1500" b="1" dirty="0">
                  <a:latin typeface="Meiryo UI" pitchFamily="50" charset="-128"/>
                  <a:ea typeface="Meiryo UI" pitchFamily="50" charset="-128"/>
                  <a:cs typeface="Meiryo UI" pitchFamily="50" charset="-128"/>
                </a:rPr>
                <a:t>経営基盤等の強化・充実</a:t>
              </a:r>
            </a:p>
            <a:p>
              <a:pPr lvl="0"/>
              <a:r>
                <a:rPr lang="ja-JP" altLang="en-US" sz="1100" dirty="0" smtClean="0">
                  <a:latin typeface="Meiryo UI" pitchFamily="50" charset="-128"/>
                  <a:ea typeface="Meiryo UI" pitchFamily="50" charset="-128"/>
                  <a:cs typeface="Meiryo UI" pitchFamily="50" charset="-128"/>
                </a:rPr>
                <a:t>○ </a:t>
              </a:r>
              <a:r>
                <a:rPr lang="ja-JP" altLang="en-US" sz="1100" dirty="0">
                  <a:latin typeface="Meiryo UI" pitchFamily="50" charset="-128"/>
                  <a:ea typeface="Meiryo UI" pitchFamily="50" charset="-128"/>
                  <a:cs typeface="Meiryo UI" pitchFamily="50" charset="-128"/>
                </a:rPr>
                <a:t>人材の確保・</a:t>
              </a:r>
              <a:r>
                <a:rPr lang="ja-JP" altLang="en-US" sz="1100" dirty="0" smtClean="0">
                  <a:latin typeface="Meiryo UI" pitchFamily="50" charset="-128"/>
                  <a:ea typeface="Meiryo UI" pitchFamily="50" charset="-128"/>
                  <a:cs typeface="Meiryo UI" pitchFamily="50" charset="-128"/>
                </a:rPr>
                <a:t>育成</a:t>
              </a:r>
              <a:endParaRPr lang="en-US" altLang="ja-JP" sz="1100" dirty="0">
                <a:latin typeface="Meiryo UI" pitchFamily="50" charset="-128"/>
                <a:ea typeface="Meiryo UI" pitchFamily="50" charset="-128"/>
                <a:cs typeface="Meiryo UI" pitchFamily="50" charset="-128"/>
              </a:endParaRPr>
            </a:p>
            <a:p>
              <a:pPr lvl="0"/>
              <a:r>
                <a:rPr lang="ja-JP" altLang="en-US" sz="1100" dirty="0">
                  <a:latin typeface="Meiryo UI" pitchFamily="50" charset="-128"/>
                  <a:ea typeface="Meiryo UI" pitchFamily="50" charset="-128"/>
                  <a:cs typeface="Meiryo UI" pitchFamily="50" charset="-128"/>
                </a:rPr>
                <a:t>○ 執務環境の改善と柔軟な働き方への対応</a:t>
              </a:r>
            </a:p>
            <a:p>
              <a:pPr lvl="0"/>
              <a:r>
                <a:rPr lang="ja-JP" altLang="en-US" sz="1100" dirty="0" smtClean="0">
                  <a:latin typeface="Meiryo UI" pitchFamily="50" charset="-128"/>
                  <a:ea typeface="Meiryo UI" pitchFamily="50" charset="-128"/>
                  <a:cs typeface="Meiryo UI" pitchFamily="50" charset="-128"/>
                </a:rPr>
                <a:t>○ </a:t>
              </a:r>
              <a:r>
                <a:rPr lang="ja-JP" altLang="en-US" sz="1100" dirty="0">
                  <a:latin typeface="Meiryo UI" pitchFamily="50" charset="-128"/>
                  <a:ea typeface="Meiryo UI" pitchFamily="50" charset="-128"/>
                  <a:cs typeface="Meiryo UI" pitchFamily="50" charset="-128"/>
                </a:rPr>
                <a:t>効率的かつ機能的な組織体制の構築</a:t>
              </a:r>
              <a:endParaRPr lang="en-US" altLang="ja-JP" sz="1100" dirty="0">
                <a:latin typeface="Meiryo UI" pitchFamily="50" charset="-128"/>
                <a:ea typeface="Meiryo UI" pitchFamily="50" charset="-128"/>
                <a:cs typeface="Meiryo UI" pitchFamily="50" charset="-128"/>
              </a:endParaRPr>
            </a:p>
            <a:p>
              <a:pPr lvl="0"/>
              <a:r>
                <a:rPr lang="ja-JP" altLang="en-US" sz="1100" dirty="0" smtClean="0">
                  <a:latin typeface="Meiryo UI" pitchFamily="50" charset="-128"/>
                  <a:ea typeface="Meiryo UI" pitchFamily="50" charset="-128"/>
                  <a:cs typeface="Meiryo UI" pitchFamily="50" charset="-128"/>
                </a:rPr>
                <a:t>○ </a:t>
              </a:r>
              <a:r>
                <a:rPr lang="ja-JP" altLang="en-US" sz="1100" dirty="0">
                  <a:latin typeface="Meiryo UI" pitchFamily="50" charset="-128"/>
                  <a:ea typeface="Meiryo UI" pitchFamily="50" charset="-128"/>
                  <a:cs typeface="Meiryo UI" pitchFamily="50" charset="-128"/>
                </a:rPr>
                <a:t>安全かつ効率的な資金運用</a:t>
              </a:r>
              <a:endParaRPr lang="en-US" altLang="ja-JP" sz="1100" dirty="0">
                <a:latin typeface="Meiryo UI" pitchFamily="50" charset="-128"/>
                <a:ea typeface="Meiryo UI" pitchFamily="50" charset="-128"/>
                <a:cs typeface="Meiryo UI" pitchFamily="50" charset="-128"/>
              </a:endParaRPr>
            </a:p>
            <a:p>
              <a:pPr lvl="0"/>
              <a:r>
                <a:rPr lang="ja-JP" altLang="en-US" sz="1100" dirty="0" smtClean="0">
                  <a:latin typeface="Meiryo UI" pitchFamily="50" charset="-128"/>
                  <a:ea typeface="Meiryo UI" pitchFamily="50" charset="-128"/>
                  <a:cs typeface="Meiryo UI" pitchFamily="50" charset="-128"/>
                </a:rPr>
                <a:t>○ </a:t>
              </a:r>
              <a:r>
                <a:rPr lang="ja-JP" altLang="en-US" sz="1100" dirty="0">
                  <a:latin typeface="Meiryo UI" pitchFamily="50" charset="-128"/>
                  <a:ea typeface="Meiryo UI" pitchFamily="50" charset="-128"/>
                  <a:cs typeface="Meiryo UI" pitchFamily="50" charset="-128"/>
                </a:rPr>
                <a:t>危機管理</a:t>
              </a:r>
              <a:endParaRPr lang="en-US" altLang="ja-JP" sz="1100" dirty="0">
                <a:latin typeface="Meiryo UI" pitchFamily="50" charset="-128"/>
                <a:ea typeface="Meiryo UI" pitchFamily="50" charset="-128"/>
                <a:cs typeface="Meiryo UI" pitchFamily="50" charset="-128"/>
              </a:endParaRPr>
            </a:p>
            <a:p>
              <a:pPr lvl="0"/>
              <a:r>
                <a:rPr lang="ja-JP" altLang="en-US" sz="1100" dirty="0" smtClean="0">
                  <a:latin typeface="Meiryo UI" pitchFamily="50" charset="-128"/>
                  <a:ea typeface="Meiryo UI" pitchFamily="50" charset="-128"/>
                  <a:cs typeface="Meiryo UI" pitchFamily="50" charset="-128"/>
                </a:rPr>
                <a:t>○ </a:t>
              </a:r>
              <a:r>
                <a:rPr lang="ja-JP" altLang="en-US" sz="1100" dirty="0">
                  <a:latin typeface="Meiryo UI" pitchFamily="50" charset="-128"/>
                  <a:ea typeface="Meiryo UI" pitchFamily="50" charset="-128"/>
                  <a:cs typeface="Meiryo UI" pitchFamily="50" charset="-128"/>
                </a:rPr>
                <a:t>コンプライアンス態勢の維持・向上</a:t>
              </a:r>
              <a:endParaRPr lang="en-US" altLang="ja-JP" sz="1100" dirty="0">
                <a:latin typeface="Meiryo UI" pitchFamily="50" charset="-128"/>
                <a:ea typeface="Meiryo UI" pitchFamily="50" charset="-128"/>
                <a:cs typeface="Meiryo UI" pitchFamily="50" charset="-128"/>
              </a:endParaRPr>
            </a:p>
            <a:p>
              <a:endParaRPr lang="en-US" altLang="ja-JP" sz="1100" dirty="0" smtClean="0">
                <a:latin typeface="Meiryo UI" pitchFamily="50" charset="-128"/>
                <a:ea typeface="Meiryo UI" pitchFamily="50" charset="-128"/>
                <a:cs typeface="Meiryo UI" pitchFamily="50" charset="-128"/>
              </a:endParaRPr>
            </a:p>
            <a:p>
              <a:endParaRPr lang="en-US" altLang="ja-JP" sz="1100" dirty="0">
                <a:latin typeface="Meiryo UI" pitchFamily="50" charset="-128"/>
                <a:ea typeface="Meiryo UI" pitchFamily="50" charset="-128"/>
                <a:cs typeface="Meiryo UI" pitchFamily="50" charset="-128"/>
              </a:endParaRPr>
            </a:p>
            <a:p>
              <a:endParaRPr lang="en-US" altLang="ja-JP" sz="1100" dirty="0">
                <a:latin typeface="Meiryo UI" pitchFamily="50" charset="-128"/>
                <a:ea typeface="Meiryo UI" pitchFamily="50" charset="-128"/>
                <a:cs typeface="Meiryo UI" pitchFamily="50" charset="-128"/>
              </a:endParaRPr>
            </a:p>
            <a:p>
              <a:endParaRPr lang="ja-JP" altLang="en-US" sz="1100" dirty="0">
                <a:latin typeface="Meiryo UI" pitchFamily="50" charset="-128"/>
                <a:ea typeface="Meiryo UI" pitchFamily="50" charset="-128"/>
                <a:cs typeface="Meiryo UI" pitchFamily="50" charset="-128"/>
              </a:endParaRPr>
            </a:p>
          </p:txBody>
        </p:sp>
      </p:grpSp>
      <p:sp>
        <p:nvSpPr>
          <p:cNvPr id="37" name="二等辺三角形 36"/>
          <p:cNvSpPr/>
          <p:nvPr/>
        </p:nvSpPr>
        <p:spPr>
          <a:xfrm rot="5400000">
            <a:off x="2736404" y="1828464"/>
            <a:ext cx="504056" cy="111623"/>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二等辺三角形 37"/>
          <p:cNvSpPr/>
          <p:nvPr/>
        </p:nvSpPr>
        <p:spPr>
          <a:xfrm rot="5400000">
            <a:off x="8732748" y="1900472"/>
            <a:ext cx="504056" cy="111623"/>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1445745679"/>
              </p:ext>
            </p:extLst>
          </p:nvPr>
        </p:nvGraphicFramePr>
        <p:xfrm>
          <a:off x="5895987" y="1054643"/>
          <a:ext cx="2904380" cy="1655245"/>
        </p:xfrm>
        <a:graphic>
          <a:graphicData uri="http://schemas.openxmlformats.org/drawingml/2006/table">
            <a:tbl>
              <a:tblPr/>
              <a:tblGrid>
                <a:gridCol w="726095">
                  <a:extLst>
                    <a:ext uri="{9D8B030D-6E8A-4147-A177-3AD203B41FA5}">
                      <a16:colId xmlns:a16="http://schemas.microsoft.com/office/drawing/2014/main" val="20000"/>
                    </a:ext>
                  </a:extLst>
                </a:gridCol>
                <a:gridCol w="726095">
                  <a:extLst>
                    <a:ext uri="{9D8B030D-6E8A-4147-A177-3AD203B41FA5}">
                      <a16:colId xmlns:a16="http://schemas.microsoft.com/office/drawing/2014/main" val="20001"/>
                    </a:ext>
                  </a:extLst>
                </a:gridCol>
                <a:gridCol w="726095">
                  <a:extLst>
                    <a:ext uri="{9D8B030D-6E8A-4147-A177-3AD203B41FA5}">
                      <a16:colId xmlns:a16="http://schemas.microsoft.com/office/drawing/2014/main" val="20002"/>
                    </a:ext>
                  </a:extLst>
                </a:gridCol>
                <a:gridCol w="726095">
                  <a:extLst>
                    <a:ext uri="{9D8B030D-6E8A-4147-A177-3AD203B41FA5}">
                      <a16:colId xmlns:a16="http://schemas.microsoft.com/office/drawing/2014/main" val="20003"/>
                    </a:ext>
                  </a:extLst>
                </a:gridCol>
              </a:tblGrid>
              <a:tr h="482128">
                <a:tc>
                  <a:txBody>
                    <a:bodyPr/>
                    <a:lstStyle/>
                    <a:p>
                      <a:pPr algn="l"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rtl="0" fontAlgn="ctr"/>
                      <a:r>
                        <a:rPr lang="en-US" sz="1100" b="1" i="0" u="none" strike="noStrike" dirty="0" smtClean="0">
                          <a:solidFill>
                            <a:schemeClr val="bg1"/>
                          </a:solidFill>
                          <a:effectLst>
                            <a:outerShdw blurRad="50800" dist="38100" algn="tr" rotWithShape="0">
                              <a:prstClr val="black">
                                <a:alpha val="40000"/>
                              </a:prstClr>
                            </a:outerShdw>
                          </a:effectLst>
                          <a:latin typeface="Meiryo UI" panose="020B0604030504040204" pitchFamily="50" charset="-128"/>
                          <a:ea typeface="Meiryo UI" panose="020B0604030504040204" pitchFamily="50" charset="-128"/>
                          <a:cs typeface="Meiryo UI" panose="020B0604030504040204" pitchFamily="50" charset="-128"/>
                        </a:rPr>
                        <a:t>H30</a:t>
                      </a:r>
                      <a:endParaRPr lang="en-US" sz="1100" b="1" i="0" u="none" strike="noStrike" dirty="0">
                        <a:solidFill>
                          <a:schemeClr val="bg1"/>
                        </a:solidFill>
                        <a:effectLst>
                          <a:outerShdw blurRad="50800" dist="38100" algn="tr" rotWithShape="0">
                            <a:prstClr val="black">
                              <a:alpha val="40000"/>
                            </a:prst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rtl="0" fontAlgn="ctr"/>
                      <a:r>
                        <a:rPr lang="en-US" sz="1100" b="1" i="0" u="none" strike="noStrike" dirty="0" smtClean="0">
                          <a:solidFill>
                            <a:srgbClr val="FFFFFF"/>
                          </a:solidFill>
                          <a:effectLst>
                            <a:outerShdw blurRad="50800" dist="38100" algn="tr" rotWithShape="0">
                              <a:prstClr val="black">
                                <a:alpha val="40000"/>
                              </a:prstClr>
                            </a:outerShdw>
                          </a:effectLst>
                          <a:latin typeface="Meiryo UI" panose="020B0604030504040204" pitchFamily="50" charset="-128"/>
                          <a:ea typeface="Meiryo UI" panose="020B0604030504040204" pitchFamily="50" charset="-128"/>
                          <a:cs typeface="Meiryo UI" panose="020B0604030504040204" pitchFamily="50" charset="-128"/>
                        </a:rPr>
                        <a:t>R1</a:t>
                      </a:r>
                      <a:endParaRPr lang="en-US" sz="1100" b="1" i="0" u="none" strike="noStrike" dirty="0">
                        <a:solidFill>
                          <a:srgbClr val="FFFFFF"/>
                        </a:solidFill>
                        <a:effectLst>
                          <a:outerShdw blurRad="50800" dist="38100" algn="tr" rotWithShape="0">
                            <a:prstClr val="black">
                              <a:alpha val="40000"/>
                            </a:prst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rtl="0" fontAlgn="ctr"/>
                      <a:r>
                        <a:rPr lang="en-US" sz="1100" b="1" i="0" u="none" strike="noStrike" dirty="0" smtClean="0">
                          <a:solidFill>
                            <a:schemeClr val="bg1"/>
                          </a:solidFill>
                          <a:effectLst>
                            <a:outerShdw blurRad="50800" dist="38100" algn="tr" rotWithShape="0">
                              <a:prstClr val="black">
                                <a:alpha val="40000"/>
                              </a:prstClr>
                            </a:outerShdw>
                          </a:effectLst>
                          <a:latin typeface="Meiryo UI" panose="020B0604030504040204" pitchFamily="50" charset="-128"/>
                          <a:ea typeface="Meiryo UI" panose="020B0604030504040204" pitchFamily="50" charset="-128"/>
                          <a:cs typeface="Meiryo UI" panose="020B0604030504040204" pitchFamily="50" charset="-128"/>
                        </a:rPr>
                        <a:t>R2</a:t>
                      </a:r>
                      <a:endParaRPr lang="ja-JP" altLang="en-US" sz="1100" b="1" i="0" u="none" strike="noStrike" dirty="0">
                        <a:solidFill>
                          <a:schemeClr val="bg1"/>
                        </a:solidFill>
                        <a:effectLst>
                          <a:outerShdw blurRad="50800" dist="38100" algn="tr" rotWithShape="0">
                            <a:prstClr val="black">
                              <a:alpha val="40000"/>
                            </a:prst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extLst>
                  <a:ext uri="{0D108BD9-81ED-4DB2-BD59-A6C34878D82A}">
                    <a16:rowId xmlns:a16="http://schemas.microsoft.com/office/drawing/2014/main" val="10000"/>
                  </a:ext>
                </a:extLst>
              </a:tr>
              <a:tr h="286264">
                <a:tc>
                  <a:txBody>
                    <a:bodyPr/>
                    <a:lstStyle/>
                    <a:p>
                      <a:pPr algn="ctr" rtl="0"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保証承諾額</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r" rtl="0" fontAlgn="ct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815,656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r" rtl="0" fontAlgn="ct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909,098</a:t>
                      </a:r>
                      <a:endPar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r" rtl="0" fontAlgn="ct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3,238,712</a:t>
                      </a:r>
                      <a:endPar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extLst>
                  <a:ext uri="{0D108BD9-81ED-4DB2-BD59-A6C34878D82A}">
                    <a16:rowId xmlns:a16="http://schemas.microsoft.com/office/drawing/2014/main" val="10001"/>
                  </a:ext>
                </a:extLst>
              </a:tr>
              <a:tr h="286264">
                <a:tc>
                  <a:txBody>
                    <a:bodyPr/>
                    <a:lstStyle/>
                    <a:p>
                      <a:pPr algn="ctr" rtl="0" fontAlgn="ctr"/>
                      <a:r>
                        <a:rPr lang="zh-TW"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保証</a:t>
                      </a:r>
                      <a:r>
                        <a:rPr lang="zh-TW" alt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債務</a:t>
                      </a:r>
                      <a:endParaRPr lang="en-US" altLang="zh-TW"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zh-TW" alt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残高</a:t>
                      </a: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1F5"/>
                    </a:solidFill>
                  </a:tcPr>
                </a:tc>
                <a:tc>
                  <a:txBody>
                    <a:bodyPr/>
                    <a:lstStyle/>
                    <a:p>
                      <a:pPr algn="r" rtl="0" fontAlgn="ct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2,212,649</a:t>
                      </a:r>
                      <a:endPar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1F5"/>
                    </a:solidFill>
                  </a:tcPr>
                </a:tc>
                <a:tc>
                  <a:txBody>
                    <a:bodyPr/>
                    <a:lstStyle/>
                    <a:p>
                      <a:pPr algn="r" rtl="0" fontAlgn="ct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2,207,426</a:t>
                      </a:r>
                      <a:endPar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1F5"/>
                    </a:solidFill>
                  </a:tcPr>
                </a:tc>
                <a:tc>
                  <a:txBody>
                    <a:bodyPr/>
                    <a:lstStyle/>
                    <a:p>
                      <a:pPr algn="r" rtl="0" fontAlgn="ct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4,061,145</a:t>
                      </a:r>
                      <a:endPar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1F5"/>
                    </a:solidFill>
                  </a:tcPr>
                </a:tc>
                <a:extLst>
                  <a:ext uri="{0D108BD9-81ED-4DB2-BD59-A6C34878D82A}">
                    <a16:rowId xmlns:a16="http://schemas.microsoft.com/office/drawing/2014/main" val="10002"/>
                  </a:ext>
                </a:extLst>
              </a:tr>
              <a:tr h="286264">
                <a:tc>
                  <a:txBody>
                    <a:bodyPr/>
                    <a:lstStyle/>
                    <a:p>
                      <a:pPr algn="ctr"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代位弁済額</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r" rtl="0" fontAlgn="ct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36,696</a:t>
                      </a:r>
                      <a:endPar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r" rtl="0" fontAlgn="ct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36,563</a:t>
                      </a:r>
                      <a:endPar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r" rtl="0" fontAlgn="ct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25,010</a:t>
                      </a:r>
                      <a:endPar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extLst>
                  <a:ext uri="{0D108BD9-81ED-4DB2-BD59-A6C34878D82A}">
                    <a16:rowId xmlns:a16="http://schemas.microsoft.com/office/drawing/2014/main" val="10003"/>
                  </a:ext>
                </a:extLst>
              </a:tr>
              <a:tr h="286264">
                <a:tc>
                  <a:txBody>
                    <a:bodyPr/>
                    <a:lstStyle/>
                    <a:p>
                      <a:pPr algn="ctr"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回収額</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1F5"/>
                    </a:solidFill>
                  </a:tcPr>
                </a:tc>
                <a:tc>
                  <a:txBody>
                    <a:bodyPr/>
                    <a:lstStyle/>
                    <a:p>
                      <a:pPr algn="r" rtl="0" fontAlgn="ct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13,535</a:t>
                      </a:r>
                      <a:endPar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1F5"/>
                    </a:solidFill>
                  </a:tcPr>
                </a:tc>
                <a:tc>
                  <a:txBody>
                    <a:bodyPr/>
                    <a:lstStyle/>
                    <a:p>
                      <a:pPr algn="r" rtl="0" fontAlgn="ct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12,340</a:t>
                      </a:r>
                      <a:endPar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1F5"/>
                    </a:solidFill>
                  </a:tcPr>
                </a:tc>
                <a:tc>
                  <a:txBody>
                    <a:bodyPr/>
                    <a:lstStyle/>
                    <a:p>
                      <a:pPr algn="r" rtl="0" fontAlgn="ct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10,539</a:t>
                      </a:r>
                      <a:endPar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1F5"/>
                    </a:solidFill>
                  </a:tcPr>
                </a:tc>
                <a:extLst>
                  <a:ext uri="{0D108BD9-81ED-4DB2-BD59-A6C34878D82A}">
                    <a16:rowId xmlns:a16="http://schemas.microsoft.com/office/drawing/2014/main" val="10004"/>
                  </a:ext>
                </a:extLst>
              </a:tr>
            </a:tbl>
          </a:graphicData>
        </a:graphic>
      </p:graphicFrame>
      <p:sp>
        <p:nvSpPr>
          <p:cNvPr id="8" name="正方形/長方形 7"/>
          <p:cNvSpPr/>
          <p:nvPr/>
        </p:nvSpPr>
        <p:spPr>
          <a:xfrm>
            <a:off x="3075896" y="563209"/>
            <a:ext cx="2748840" cy="2431435"/>
          </a:xfrm>
          <a:prstGeom prst="rect">
            <a:avLst/>
          </a:prstGeom>
        </p:spPr>
        <p:txBody>
          <a:bodyPr wrap="square">
            <a:spAutoFit/>
          </a:bodyPr>
          <a:lstStyle/>
          <a:p>
            <a:r>
              <a:rPr lang="ja-JP" altLang="en-US" sz="1800" b="1" dirty="0">
                <a:latin typeface="Meiryo UI" pitchFamily="50" charset="-128"/>
                <a:ea typeface="Meiryo UI" pitchFamily="50" charset="-128"/>
                <a:cs typeface="Meiryo UI" pitchFamily="50" charset="-128"/>
              </a:rPr>
              <a:t>■ </a:t>
            </a:r>
            <a:r>
              <a:rPr lang="ja-JP" altLang="en-US" sz="1800" b="1" dirty="0" smtClean="0">
                <a:latin typeface="Meiryo UI" pitchFamily="50" charset="-128"/>
                <a:ea typeface="Meiryo UI" pitchFamily="50" charset="-128"/>
                <a:cs typeface="Meiryo UI" pitchFamily="50" charset="-128"/>
              </a:rPr>
              <a:t>現状</a:t>
            </a:r>
            <a:endParaRPr lang="en-US" altLang="ja-JP" sz="1800" b="1" dirty="0" smtClean="0">
              <a:latin typeface="Meiryo UI" pitchFamily="50" charset="-128"/>
              <a:ea typeface="Meiryo UI" pitchFamily="50" charset="-128"/>
              <a:cs typeface="Meiryo UI" pitchFamily="50" charset="-128"/>
            </a:endParaRPr>
          </a:p>
          <a:p>
            <a:r>
              <a:rPr lang="ja-JP" altLang="en-US" sz="13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府内経済は新型コロナウイルス感染症の影響により厳しい状況。収束の見通しが立たない中、中小企業者を取り巻く環境は依然不透明。</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年府内企業倒産件数は対前年比</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96.2%</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と減少しているが、新型コロナウイルス関連融資など</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の支援政策に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より企業経営を下支えしたものと考えられる。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金融</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機関の貸出残高は、企業向けの新型コロナ関連</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融資を主因に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大幅に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増加した。</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10863640" y="0"/>
            <a:ext cx="1668145" cy="508635"/>
          </a:xfrm>
          <a:prstGeom prst="rect">
            <a:avLst/>
          </a:prstGeom>
          <a:solidFill>
            <a:srgbClr val="002060"/>
          </a:solidFill>
          <a:ln w="44450">
            <a:solidFill>
              <a:schemeClr val="bg1"/>
            </a:solidFill>
          </a:ln>
        </p:spPr>
        <p:style>
          <a:lnRef idx="2">
            <a:schemeClr val="accent6"/>
          </a:lnRef>
          <a:fillRef idx="1">
            <a:schemeClr val="lt1"/>
          </a:fillRef>
          <a:effectRef idx="0">
            <a:schemeClr val="accent6"/>
          </a:effectRef>
          <a:fontRef idx="minor">
            <a:schemeClr val="dk1"/>
          </a:fontRef>
        </p:style>
        <p:txBody>
          <a:bodyPr rtlCol="0" anchor="ctr">
            <a:noAutofit/>
          </a:bodyPr>
          <a:lstStyle/>
          <a:p>
            <a:pPr algn="ctr">
              <a:lnSpc>
                <a:spcPts val="3400"/>
              </a:lnSpc>
              <a:spcAft>
                <a:spcPts val="0"/>
              </a:spcAft>
            </a:pPr>
            <a:r>
              <a:rPr lang="ja-JP" sz="1800" b="1" dirty="0">
                <a:solidFill>
                  <a:srgbClr val="FFFFFF"/>
                </a:solidFill>
                <a:effectLst/>
                <a:latin typeface="ＭＳ Ｐゴシック" panose="020B0600070205080204" pitchFamily="50" charset="-128"/>
                <a:ea typeface="Meiryo UI" panose="020B0604030504040204" pitchFamily="50" charset="-128"/>
                <a:cs typeface="Meiryo UI" panose="020B0604030504040204" pitchFamily="50" charset="-128"/>
              </a:rPr>
              <a:t>資料７</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1670129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36104" y="461162"/>
            <a:ext cx="12536338" cy="9019958"/>
            <a:chOff x="57150" y="956462"/>
            <a:chExt cx="6446889" cy="8892388"/>
          </a:xfrm>
        </p:grpSpPr>
        <p:sp>
          <p:nvSpPr>
            <p:cNvPr id="3" name="角丸四角形 2"/>
            <p:cNvSpPr/>
            <p:nvPr/>
          </p:nvSpPr>
          <p:spPr>
            <a:xfrm>
              <a:off x="57150" y="956462"/>
              <a:ext cx="6446889" cy="8892388"/>
            </a:xfrm>
            <a:prstGeom prst="roundRect">
              <a:avLst>
                <a:gd name="adj" fmla="val 1543"/>
              </a:avLst>
            </a:prstGeom>
            <a:noFill/>
            <a:ln>
              <a:solidFill>
                <a:schemeClr val="bg1"/>
              </a:solid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131211" y="1173737"/>
              <a:ext cx="1415772" cy="369332"/>
            </a:xfrm>
            <a:prstGeom prst="rect">
              <a:avLst/>
            </a:prstGeom>
            <a:noFill/>
          </p:spPr>
          <p:txBody>
            <a:bodyPr wrap="none" rtlCol="0">
              <a:spAutoFit/>
            </a:bodyPr>
            <a:lstStyle/>
            <a:p>
              <a:r>
                <a:rPr kumimoji="1" lang="ja-JP" altLang="en-US" sz="1800" b="1" dirty="0" smtClean="0">
                  <a:latin typeface="Meiryo UI" pitchFamily="50" charset="-128"/>
                  <a:ea typeface="Meiryo UI" pitchFamily="50" charset="-128"/>
                  <a:cs typeface="Meiryo UI" pitchFamily="50" charset="-128"/>
                </a:rPr>
                <a:t>■ 事業計画</a:t>
              </a:r>
              <a:endParaRPr kumimoji="1" lang="ja-JP" altLang="en-US" sz="1800" b="1" dirty="0">
                <a:latin typeface="Meiryo UI" pitchFamily="50" charset="-128"/>
                <a:ea typeface="Meiryo UI" pitchFamily="50" charset="-128"/>
                <a:cs typeface="Meiryo UI" pitchFamily="50" charset="-128"/>
              </a:endParaRPr>
            </a:p>
          </p:txBody>
        </p:sp>
      </p:grpSp>
      <p:sp>
        <p:nvSpPr>
          <p:cNvPr id="10" name="テキスト ボックス 9"/>
          <p:cNvSpPr txBox="1"/>
          <p:nvPr/>
        </p:nvSpPr>
        <p:spPr>
          <a:xfrm>
            <a:off x="788475" y="3155449"/>
            <a:ext cx="3868367"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信用保証協会法第</a:t>
            </a:r>
            <a:r>
              <a:rPr lang="en-US" altLang="ja-JP" sz="1200" dirty="0" smtClean="0">
                <a:latin typeface="Meiryo UI" pitchFamily="50" charset="-128"/>
                <a:ea typeface="Meiryo UI" pitchFamily="50" charset="-128"/>
                <a:cs typeface="Meiryo UI" pitchFamily="50" charset="-128"/>
              </a:rPr>
              <a:t>35</a:t>
            </a:r>
            <a:r>
              <a:rPr lang="ja-JP" altLang="en-US" sz="1200" dirty="0" smtClean="0">
                <a:latin typeface="Meiryo UI" pitchFamily="50" charset="-128"/>
                <a:ea typeface="Meiryo UI" pitchFamily="50" charset="-128"/>
                <a:cs typeface="Meiryo UI" pitchFamily="50" charset="-128"/>
              </a:rPr>
              <a:t>条第</a:t>
            </a:r>
            <a:r>
              <a:rPr lang="en-US" altLang="ja-JP" sz="1200" dirty="0" smtClean="0">
                <a:latin typeface="Meiryo UI" pitchFamily="50" charset="-128"/>
                <a:ea typeface="Meiryo UI" pitchFamily="50" charset="-128"/>
                <a:cs typeface="Meiryo UI" pitchFamily="50" charset="-128"/>
              </a:rPr>
              <a:t>1</a:t>
            </a:r>
            <a:r>
              <a:rPr lang="ja-JP" altLang="en-US" sz="1200" dirty="0" smtClean="0">
                <a:latin typeface="Meiryo UI" pitchFamily="50" charset="-128"/>
                <a:ea typeface="Meiryo UI" pitchFamily="50" charset="-128"/>
                <a:cs typeface="Meiryo UI" pitchFamily="50" charset="-128"/>
              </a:rPr>
              <a:t>項に基づく国への報告事項</a:t>
            </a:r>
            <a:endParaRPr kumimoji="1" lang="ja-JP" altLang="en-US" sz="1200" dirty="0">
              <a:latin typeface="Meiryo UI" pitchFamily="50" charset="-128"/>
              <a:ea typeface="Meiryo UI" pitchFamily="50" charset="-128"/>
              <a:cs typeface="Meiryo UI" pitchFamily="50" charset="-128"/>
            </a:endParaRPr>
          </a:p>
        </p:txBody>
      </p:sp>
      <p:sp>
        <p:nvSpPr>
          <p:cNvPr id="7" name="正方形/長方形 6"/>
          <p:cNvSpPr/>
          <p:nvPr/>
        </p:nvSpPr>
        <p:spPr>
          <a:xfrm>
            <a:off x="376636" y="3892947"/>
            <a:ext cx="12072836" cy="4324261"/>
          </a:xfrm>
          <a:prstGeom prst="rect">
            <a:avLst/>
          </a:prstGeom>
        </p:spPr>
        <p:txBody>
          <a:bodyPr wrap="square">
            <a:spAutoFit/>
          </a:bodyPr>
          <a:lstStyle/>
          <a:p>
            <a:r>
              <a:rPr lang="ja-JP" altLang="ja-JP" sz="1600" b="1" dirty="0">
                <a:latin typeface="Meiryo UI" panose="020B0604030504040204" pitchFamily="50" charset="-128"/>
                <a:ea typeface="Meiryo UI" panose="020B0604030504040204" pitchFamily="50" charset="-128"/>
                <a:cs typeface="Meiryo UI" panose="020B0604030504040204" pitchFamily="50" charset="-128"/>
              </a:rPr>
              <a:t>● 保証承諾額</a:t>
            </a:r>
            <a:endParaRPr lang="ja-JP"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過去の保証承諾実績及び資金需要の動向を踏まえ、算出</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年度 </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兆円、４</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年度</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 8,000</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億円</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５</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年度</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 9,000</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億円</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保証付融資は新型コロナウイルス感染症による急激な景況悪化により令和</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年度は３兆円を超える保証承諾を行ったものの、中小企業への資金供給</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一巡したことから、</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令和</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年度以降は新型コロナウイルス感染症が拡大する以前の平常時の保証承諾額である年</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8,000</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億</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円をベースに、令和</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年度は新型コロナウイルス感染症が収束・沈静化</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するまでの資金需要の高止まりを加味し、また、令和</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年度は大阪・関西万博に向けた資金需要を加味した額を見込んでいる。</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ja-JP" sz="16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600" b="1" dirty="0">
                <a:latin typeface="Meiryo UI" panose="020B0604030504040204" pitchFamily="50" charset="-128"/>
                <a:ea typeface="Meiryo UI" panose="020B0604030504040204" pitchFamily="50" charset="-128"/>
                <a:cs typeface="Meiryo UI" panose="020B0604030504040204" pitchFamily="50" charset="-128"/>
              </a:rPr>
              <a:t>保証債務残高</a:t>
            </a:r>
            <a:endParaRPr lang="ja-JP"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保証承諾、代位弁済（元本）、償還額より</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算出。</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新型コロナウイルス感染症による景況悪化により保証承諾額が急増し、令和２年度末時点の保証債務残高は４兆円を超えたが、令和３年度以降は償還額が保証承諾</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額を上回る見通しであり、代位弁済額も増加する懸念があることから、保証債務残高は減少していくものと見込んでいる。</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ja-JP" sz="16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600" b="1" dirty="0">
                <a:latin typeface="Meiryo UI" panose="020B0604030504040204" pitchFamily="50" charset="-128"/>
                <a:ea typeface="Meiryo UI" panose="020B0604030504040204" pitchFamily="50" charset="-128"/>
                <a:cs typeface="Meiryo UI" panose="020B0604030504040204" pitchFamily="50" charset="-128"/>
              </a:rPr>
              <a:t>代位</a:t>
            </a:r>
            <a:r>
              <a:rPr lang="ja-JP" altLang="ja-JP" sz="1600" b="1" dirty="0" smtClean="0">
                <a:latin typeface="Meiryo UI" panose="020B0604030504040204" pitchFamily="50" charset="-128"/>
                <a:ea typeface="Meiryo UI" panose="020B0604030504040204" pitchFamily="50" charset="-128"/>
                <a:cs typeface="Meiryo UI" panose="020B0604030504040204" pitchFamily="50" charset="-128"/>
              </a:rPr>
              <a:t>弁済</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額</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保証承諾からの経過年度別代位弁済率をもとに算出。</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Ｒ２年度の新型コロナ関連融資等の資金供給により倒産件数は減少に転じたが、今後の景気動向によっては息切れ倒産が増加する懸念があり、徐々に増加してゆくものと</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見込んでいる。</a:t>
            </a:r>
            <a:endParaRPr lang="ja-JP"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3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600" b="1" dirty="0">
                <a:latin typeface="Meiryo UI" panose="020B0604030504040204" pitchFamily="50" charset="-128"/>
                <a:ea typeface="Meiryo UI" panose="020B0604030504040204" pitchFamily="50" charset="-128"/>
                <a:cs typeface="Meiryo UI" panose="020B0604030504040204" pitchFamily="50" charset="-128"/>
              </a:rPr>
              <a:t>● 実際</a:t>
            </a:r>
            <a:r>
              <a:rPr lang="ja-JP" altLang="ja-JP" sz="1600" b="1" dirty="0" smtClean="0">
                <a:latin typeface="Meiryo UI" panose="020B0604030504040204" pitchFamily="50" charset="-128"/>
                <a:ea typeface="Meiryo UI" panose="020B0604030504040204" pitchFamily="50" charset="-128"/>
                <a:cs typeface="Meiryo UI" panose="020B0604030504040204" pitchFamily="50" charset="-128"/>
              </a:rPr>
              <a:t>回収</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額</a:t>
            </a:r>
            <a:endParaRPr lang="ja-JP"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代位弁済からの経過年度別回収率をもとに算出。</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ja-JP" sz="13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737223433"/>
              </p:ext>
            </p:extLst>
          </p:nvPr>
        </p:nvGraphicFramePr>
        <p:xfrm>
          <a:off x="699865" y="1087016"/>
          <a:ext cx="8163037" cy="2057400"/>
        </p:xfrm>
        <a:graphic>
          <a:graphicData uri="http://schemas.openxmlformats.org/drawingml/2006/table">
            <a:tbl>
              <a:tblPr/>
              <a:tblGrid>
                <a:gridCol w="1143000">
                  <a:extLst>
                    <a:ext uri="{9D8B030D-6E8A-4147-A177-3AD203B41FA5}">
                      <a16:colId xmlns:a16="http://schemas.microsoft.com/office/drawing/2014/main" val="20000"/>
                    </a:ext>
                  </a:extLst>
                </a:gridCol>
                <a:gridCol w="777602">
                  <a:extLst>
                    <a:ext uri="{9D8B030D-6E8A-4147-A177-3AD203B41FA5}">
                      <a16:colId xmlns:a16="http://schemas.microsoft.com/office/drawing/2014/main" val="20001"/>
                    </a:ext>
                  </a:extLst>
                </a:gridCol>
                <a:gridCol w="777602">
                  <a:extLst>
                    <a:ext uri="{9D8B030D-6E8A-4147-A177-3AD203B41FA5}">
                      <a16:colId xmlns:a16="http://schemas.microsoft.com/office/drawing/2014/main" val="20002"/>
                    </a:ext>
                  </a:extLst>
                </a:gridCol>
                <a:gridCol w="772125">
                  <a:extLst>
                    <a:ext uri="{9D8B030D-6E8A-4147-A177-3AD203B41FA5}">
                      <a16:colId xmlns:a16="http://schemas.microsoft.com/office/drawing/2014/main" val="20003"/>
                    </a:ext>
                  </a:extLst>
                </a:gridCol>
                <a:gridCol w="777602">
                  <a:extLst>
                    <a:ext uri="{9D8B030D-6E8A-4147-A177-3AD203B41FA5}">
                      <a16:colId xmlns:a16="http://schemas.microsoft.com/office/drawing/2014/main" val="20004"/>
                    </a:ext>
                  </a:extLst>
                </a:gridCol>
                <a:gridCol w="777602">
                  <a:extLst>
                    <a:ext uri="{9D8B030D-6E8A-4147-A177-3AD203B41FA5}">
                      <a16:colId xmlns:a16="http://schemas.microsoft.com/office/drawing/2014/main" val="2331858518"/>
                    </a:ext>
                  </a:extLst>
                </a:gridCol>
                <a:gridCol w="772125">
                  <a:extLst>
                    <a:ext uri="{9D8B030D-6E8A-4147-A177-3AD203B41FA5}">
                      <a16:colId xmlns:a16="http://schemas.microsoft.com/office/drawing/2014/main" val="20005"/>
                    </a:ext>
                  </a:extLst>
                </a:gridCol>
                <a:gridCol w="777602">
                  <a:extLst>
                    <a:ext uri="{9D8B030D-6E8A-4147-A177-3AD203B41FA5}">
                      <a16:colId xmlns:a16="http://schemas.microsoft.com/office/drawing/2014/main" val="20006"/>
                    </a:ext>
                  </a:extLst>
                </a:gridCol>
                <a:gridCol w="772125">
                  <a:extLst>
                    <a:ext uri="{9D8B030D-6E8A-4147-A177-3AD203B41FA5}">
                      <a16:colId xmlns:a16="http://schemas.microsoft.com/office/drawing/2014/main" val="20007"/>
                    </a:ext>
                  </a:extLst>
                </a:gridCol>
                <a:gridCol w="815652">
                  <a:extLst>
                    <a:ext uri="{9D8B030D-6E8A-4147-A177-3AD203B41FA5}">
                      <a16:colId xmlns:a16="http://schemas.microsoft.com/office/drawing/2014/main" val="20008"/>
                    </a:ext>
                  </a:extLst>
                </a:gridCol>
              </a:tblGrid>
              <a:tr h="342900">
                <a:tc rowSpan="2">
                  <a:txBody>
                    <a:bodyPr/>
                    <a:lstStyle/>
                    <a:p>
                      <a:pPr algn="ctr" fontAlgn="ctr"/>
                      <a:r>
                        <a:rPr lang="ja-JP" altLang="en-US" sz="1100" b="0" i="0" u="none" strike="noStrike" dirty="0">
                          <a:solidFill>
                            <a:srgbClr val="000000"/>
                          </a:solidFill>
                          <a:effectLst/>
                          <a:latin typeface="Meiryo U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gridSpan="2">
                  <a:txBody>
                    <a:bodyPr/>
                    <a:lstStyle/>
                    <a:p>
                      <a:pPr algn="ctr" fontAlgn="ctr"/>
                      <a:r>
                        <a:rPr lang="en-US" altLang="ja-JP" sz="1100" b="0" i="0" u="none" strike="noStrike" dirty="0" smtClean="0">
                          <a:solidFill>
                            <a:schemeClr val="tx1"/>
                          </a:solidFill>
                          <a:effectLst/>
                          <a:latin typeface="+mj-ea"/>
                          <a:ea typeface="+mj-ea"/>
                        </a:rPr>
                        <a:t>R</a:t>
                      </a:r>
                      <a:r>
                        <a:rPr lang="ja-JP" altLang="en-US" sz="1100" b="0" i="0" u="none" strike="noStrike" dirty="0" smtClean="0">
                          <a:solidFill>
                            <a:schemeClr val="tx1"/>
                          </a:solidFill>
                          <a:effectLst/>
                          <a:latin typeface="+mj-ea"/>
                          <a:ea typeface="+mj-ea"/>
                        </a:rPr>
                        <a:t>２年度</a:t>
                      </a:r>
                      <a:endParaRPr lang="ja-JP" altLang="en-US" sz="1100" b="0" i="0" u="none" strike="noStrike" dirty="0">
                        <a:solidFill>
                          <a:schemeClr val="tx1"/>
                        </a:solidFill>
                        <a:effectLst/>
                        <a:latin typeface="+mj-ea"/>
                        <a:ea typeface="+mj-ea"/>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3">
                  <a:txBody>
                    <a:bodyPr/>
                    <a:lstStyle/>
                    <a:p>
                      <a:pPr algn="ctr" fontAlgn="ctr"/>
                      <a:r>
                        <a:rPr lang="en-US" altLang="ja-JP" sz="1100" b="0" i="0" u="none" strike="noStrike" dirty="0" smtClean="0">
                          <a:solidFill>
                            <a:schemeClr val="tx1"/>
                          </a:solidFill>
                          <a:effectLst/>
                          <a:latin typeface="+mj-ea"/>
                          <a:ea typeface="+mj-ea"/>
                        </a:rPr>
                        <a:t>R</a:t>
                      </a:r>
                      <a:r>
                        <a:rPr lang="ja-JP" altLang="en-US" sz="1100" b="0" i="0" u="none" strike="noStrike" dirty="0" smtClean="0">
                          <a:solidFill>
                            <a:schemeClr val="tx1"/>
                          </a:solidFill>
                          <a:effectLst/>
                          <a:latin typeface="+mj-ea"/>
                          <a:ea typeface="+mj-ea"/>
                        </a:rPr>
                        <a:t>３年度</a:t>
                      </a:r>
                      <a:endParaRPr lang="ja-JP" altLang="en-US" sz="1100" b="0" i="0" u="none" strike="noStrike" dirty="0">
                        <a:solidFill>
                          <a:schemeClr val="tx1"/>
                        </a:solidFill>
                        <a:effectLst/>
                        <a:latin typeface="+mj-ea"/>
                        <a:ea typeface="+mj-ea"/>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ctr" fontAlgn="ctr"/>
                      <a:endParaRPr lang="ja-JP" altLang="en-US" sz="1100" b="0" i="0" u="none" strike="noStrike" dirty="0">
                        <a:solidFill>
                          <a:srgbClr val="FF0000"/>
                        </a:solidFill>
                        <a:effectLst/>
                        <a:latin typeface="+mj-ea"/>
                        <a:ea typeface="+mj-ea"/>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ja-JP" sz="1100" b="0" i="0" u="none" strike="noStrike" dirty="0" smtClean="0">
                          <a:solidFill>
                            <a:schemeClr val="tx1"/>
                          </a:solidFill>
                          <a:effectLst/>
                          <a:latin typeface="+mj-ea"/>
                          <a:ea typeface="+mj-ea"/>
                        </a:rPr>
                        <a:t>R</a:t>
                      </a:r>
                      <a:r>
                        <a:rPr lang="ja-JP" altLang="en-US" sz="1100" b="0" i="0" u="none" strike="noStrike" dirty="0" smtClean="0">
                          <a:solidFill>
                            <a:schemeClr val="tx1"/>
                          </a:solidFill>
                          <a:effectLst/>
                          <a:latin typeface="+mj-ea"/>
                          <a:ea typeface="+mj-ea"/>
                        </a:rPr>
                        <a:t>４年度</a:t>
                      </a:r>
                      <a:endParaRPr lang="ja-JP" altLang="en-US" sz="1100" b="0" i="0" u="none" strike="noStrike" dirty="0">
                        <a:solidFill>
                          <a:schemeClr val="tx1"/>
                        </a:solidFill>
                        <a:effectLst/>
                        <a:latin typeface="+mj-ea"/>
                        <a:ea typeface="+mj-ea"/>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1100" b="0" i="0" u="none" strike="noStrike" dirty="0" smtClean="0">
                          <a:solidFill>
                            <a:schemeClr val="tx1"/>
                          </a:solidFill>
                          <a:effectLst/>
                          <a:latin typeface="+mj-ea"/>
                          <a:ea typeface="+mj-ea"/>
                        </a:rPr>
                        <a:t>R</a:t>
                      </a:r>
                      <a:r>
                        <a:rPr lang="ja-JP" altLang="en-US" sz="1100" b="0" i="0" u="none" strike="noStrike" dirty="0" smtClean="0">
                          <a:solidFill>
                            <a:schemeClr val="tx1"/>
                          </a:solidFill>
                          <a:effectLst/>
                          <a:latin typeface="+mj-ea"/>
                          <a:ea typeface="+mj-ea"/>
                        </a:rPr>
                        <a:t>５年度</a:t>
                      </a:r>
                      <a:endParaRPr lang="ja-JP" altLang="en-US" sz="1100" b="0" i="0" u="none" strike="noStrike" dirty="0">
                        <a:solidFill>
                          <a:schemeClr val="tx1"/>
                        </a:solidFill>
                        <a:effectLst/>
                        <a:latin typeface="+mj-ea"/>
                        <a:ea typeface="+mj-ea"/>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r h="342900">
                <a:tc vMerge="1">
                  <a:txBody>
                    <a:bodyPr/>
                    <a:lstStyle/>
                    <a:p>
                      <a:endParaRPr kumimoji="1" lang="ja-JP" altLang="en-US"/>
                    </a:p>
                  </a:txBody>
                  <a:tcPr/>
                </a:tc>
                <a:tc>
                  <a:txBody>
                    <a:bodyPr/>
                    <a:lstStyle/>
                    <a:p>
                      <a:pPr algn="ctr" fontAlgn="ctr"/>
                      <a:r>
                        <a:rPr lang="ja-JP" altLang="en-US" sz="1100" b="0" i="0" u="none" strike="noStrike">
                          <a:solidFill>
                            <a:schemeClr val="tx1"/>
                          </a:solidFill>
                          <a:effectLst/>
                          <a:latin typeface="Meiryo UI"/>
                        </a:rPr>
                        <a:t>計画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smtClean="0">
                          <a:solidFill>
                            <a:schemeClr val="tx1"/>
                          </a:solidFill>
                          <a:effectLst/>
                          <a:latin typeface="Meiryo UI"/>
                        </a:rPr>
                        <a:t>実績</a:t>
                      </a:r>
                      <a:endParaRPr lang="ja-JP" altLang="en-US"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Meiryo UI"/>
                        </a:rPr>
                        <a:t>金額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Meiryo UI"/>
                        </a:rPr>
                        <a:t>対前年度</a:t>
                      </a:r>
                      <a:br>
                        <a:rPr lang="ja-JP" altLang="en-US" sz="1000" b="0" i="0" u="none" strike="noStrike" dirty="0">
                          <a:solidFill>
                            <a:schemeClr val="tx1"/>
                          </a:solidFill>
                          <a:effectLst/>
                          <a:latin typeface="Meiryo UI"/>
                        </a:rPr>
                      </a:br>
                      <a:r>
                        <a:rPr lang="ja-JP" altLang="en-US" sz="1000" b="0" i="0" u="none" strike="noStrike" dirty="0" smtClean="0">
                          <a:solidFill>
                            <a:schemeClr val="tx1"/>
                          </a:solidFill>
                          <a:effectLst/>
                          <a:latin typeface="Meiryo UI"/>
                        </a:rPr>
                        <a:t>実績比</a:t>
                      </a:r>
                      <a:endParaRPr lang="ja-JP" altLang="en-US" sz="10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smtClean="0">
                          <a:solidFill>
                            <a:schemeClr val="tx1"/>
                          </a:solidFill>
                          <a:effectLst/>
                          <a:latin typeface="Meiryo UI"/>
                        </a:rPr>
                        <a:t>対前年度</a:t>
                      </a:r>
                      <a:br>
                        <a:rPr lang="ja-JP" altLang="en-US" sz="1000" b="0" i="0" u="none" strike="noStrike" dirty="0" smtClean="0">
                          <a:solidFill>
                            <a:schemeClr val="tx1"/>
                          </a:solidFill>
                          <a:effectLst/>
                          <a:latin typeface="Meiryo UI"/>
                        </a:rPr>
                      </a:br>
                      <a:r>
                        <a:rPr lang="ja-JP" altLang="en-US" sz="1000" b="0" i="0" u="none" strike="noStrike" dirty="0" smtClean="0">
                          <a:solidFill>
                            <a:schemeClr val="tx1"/>
                          </a:solidFill>
                          <a:effectLst/>
                          <a:latin typeface="Meiryo UI"/>
                        </a:rPr>
                        <a:t>計画比</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Meiryo UI"/>
                        </a:rPr>
                        <a:t>金額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a:rPr>
                        <a:t>対前年度</a:t>
                      </a:r>
                      <a:br>
                        <a:rPr lang="ja-JP" altLang="en-US" sz="1000" b="0" i="0" u="none" strike="noStrike" dirty="0">
                          <a:solidFill>
                            <a:srgbClr val="000000"/>
                          </a:solidFill>
                          <a:effectLst/>
                          <a:latin typeface="Meiryo UI"/>
                        </a:rPr>
                      </a:br>
                      <a:r>
                        <a:rPr lang="ja-JP" altLang="en-US" sz="1000" b="0" i="0" u="none" strike="noStrike" dirty="0">
                          <a:solidFill>
                            <a:srgbClr val="000000"/>
                          </a:solidFill>
                          <a:effectLst/>
                          <a:latin typeface="Meiryo UI"/>
                        </a:rPr>
                        <a:t>計画比</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Meiryo UI"/>
                        </a:rPr>
                        <a:t>金額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a:rPr>
                        <a:t>対前年度</a:t>
                      </a:r>
                      <a:br>
                        <a:rPr lang="ja-JP" altLang="en-US" sz="1000" b="0" i="0" u="none" strike="noStrike">
                          <a:solidFill>
                            <a:srgbClr val="000000"/>
                          </a:solidFill>
                          <a:effectLst/>
                          <a:latin typeface="Meiryo UI"/>
                        </a:rPr>
                      </a:br>
                      <a:r>
                        <a:rPr lang="ja-JP" altLang="en-US" sz="1000" b="0" i="0" u="none" strike="noStrike">
                          <a:solidFill>
                            <a:srgbClr val="000000"/>
                          </a:solidFill>
                          <a:effectLst/>
                          <a:latin typeface="Meiryo UI"/>
                        </a:rPr>
                        <a:t>計画比</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2900">
                <a:tc>
                  <a:txBody>
                    <a:bodyPr/>
                    <a:lstStyle/>
                    <a:p>
                      <a:pPr algn="ctr" fontAlgn="ctr"/>
                      <a:r>
                        <a:rPr lang="zh-TW" altLang="en-US" sz="1100" b="0" i="0" u="none" strike="noStrike" dirty="0">
                          <a:solidFill>
                            <a:srgbClr val="000000"/>
                          </a:solidFill>
                          <a:effectLst/>
                          <a:latin typeface="Meiryo UI"/>
                        </a:rPr>
                        <a:t>保 証 承 諾 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800,000</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3,238,712</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1,000,000</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30.9%</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125.0%</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800,000</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80.0%</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900,000</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112.5%</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42900">
                <a:tc>
                  <a:txBody>
                    <a:bodyPr/>
                    <a:lstStyle/>
                    <a:p>
                      <a:pPr algn="ctr" fontAlgn="ctr"/>
                      <a:r>
                        <a:rPr lang="zh-TW" altLang="en-US" sz="1100" b="0" i="0" u="none" strike="noStrike">
                          <a:solidFill>
                            <a:srgbClr val="000000"/>
                          </a:solidFill>
                          <a:effectLst/>
                          <a:latin typeface="Meiryo UI"/>
                        </a:rPr>
                        <a:t>保 証 債 務 残 高</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2,050,000</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4,061,145</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3,680,000</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90.6%</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179.5%</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3,250,000</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88.3%</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3,000,000</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92.3%</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42900">
                <a:tc>
                  <a:txBody>
                    <a:bodyPr/>
                    <a:lstStyle/>
                    <a:p>
                      <a:pPr algn="ctr" fontAlgn="ctr"/>
                      <a:r>
                        <a:rPr lang="zh-TW" altLang="en-US" sz="1100" b="0" i="0" u="none" strike="noStrike">
                          <a:solidFill>
                            <a:srgbClr val="000000"/>
                          </a:solidFill>
                          <a:effectLst/>
                          <a:latin typeface="Meiryo UI"/>
                        </a:rPr>
                        <a:t>代 位 弁 済 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40,000</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25,010</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60,000</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240.0%</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150.0%</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75,000</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125.0%</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80,000</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106.7%</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42900">
                <a:tc>
                  <a:txBody>
                    <a:bodyPr/>
                    <a:lstStyle/>
                    <a:p>
                      <a:pPr algn="ctr" fontAlgn="ctr"/>
                      <a:r>
                        <a:rPr lang="zh-TW" altLang="en-US" sz="1100" b="0" i="0" u="none" strike="noStrike" dirty="0">
                          <a:solidFill>
                            <a:srgbClr val="000000"/>
                          </a:solidFill>
                          <a:effectLst/>
                          <a:latin typeface="Meiryo UI"/>
                        </a:rPr>
                        <a:t>実 際 回 収 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10,300</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10,539</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9,500</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90.1%</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92.2%</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11,800</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124.2%</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13,600</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a:rPr>
                        <a:t>115.3%</a:t>
                      </a:r>
                      <a:endParaRPr lang="en-US" altLang="ja-JP" sz="1100" b="0" i="0" u="none" strike="noStrike" dirty="0">
                        <a:solidFill>
                          <a:schemeClr val="tx1"/>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8" name="テキスト ボックス 7"/>
          <p:cNvSpPr txBox="1"/>
          <p:nvPr/>
        </p:nvSpPr>
        <p:spPr>
          <a:xfrm>
            <a:off x="7336904" y="794601"/>
            <a:ext cx="2233775" cy="276999"/>
          </a:xfrm>
          <a:prstGeom prst="rect">
            <a:avLst/>
          </a:prstGeom>
          <a:noFill/>
        </p:spPr>
        <p:txBody>
          <a:bodyPr wrap="square" rtlCol="0">
            <a:spAutoFit/>
          </a:bodyPr>
          <a:lstStyle/>
          <a:p>
            <a:r>
              <a:rPr lang="ja-JP" altLang="en-US" sz="1200" dirty="0" smtClean="0">
                <a:latin typeface="Meiryo UI" pitchFamily="50" charset="-128"/>
                <a:ea typeface="Meiryo UI" pitchFamily="50" charset="-128"/>
                <a:cs typeface="Meiryo UI" pitchFamily="50" charset="-128"/>
              </a:rPr>
              <a:t>（単位：百万円、％）</a:t>
            </a:r>
            <a:endParaRPr kumimoji="1" lang="ja-JP" altLang="en-US" sz="12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22257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1601</Words>
  <Application>Microsoft Office PowerPoint</Application>
  <PresentationFormat>A3 297x420 mm</PresentationFormat>
  <Paragraphs>181</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Ｐゴシック</vt:lpstr>
      <vt:lpstr>新細明體</vt:lpstr>
      <vt:lpstr>Arial</vt:lpstr>
      <vt:lpstr>Calibri</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2021-06-18T06:17:11Z</dcterms:created>
  <dcterms:modified xsi:type="dcterms:W3CDTF">2021-06-18T06:18:12Z</dcterms:modified>
</cp:coreProperties>
</file>