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35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46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05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50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51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03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4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9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72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85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13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6F4D-3106-4F06-A50F-55E63CD7C679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1EA1B-B140-45A1-8DF8-B22BD034F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62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4507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79" y="51516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dirty="0">
                <a:solidFill>
                  <a:schemeClr val="bg1"/>
                </a:solidFill>
              </a:rPr>
              <a:t>大阪外環状鉄道株式</a:t>
            </a:r>
            <a:r>
              <a:rPr kumimoji="1" lang="ja-JP" altLang="en-US" dirty="0" smtClean="0">
                <a:solidFill>
                  <a:schemeClr val="bg1"/>
                </a:solidFill>
              </a:rPr>
              <a:t>会社</a:t>
            </a:r>
            <a:r>
              <a:rPr kumimoji="1" lang="en-US" altLang="ja-JP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dirty="0" smtClean="0">
                <a:solidFill>
                  <a:schemeClr val="bg1"/>
                </a:solidFill>
              </a:rPr>
              <a:t>高架下貸付を経営目標とすることについて　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635" y="466144"/>
            <a:ext cx="975145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b="1" u="sng" dirty="0" smtClean="0"/>
              <a:t>高架下貸付はＲ２年度末において、貸付可能な面積</a:t>
            </a:r>
            <a:r>
              <a:rPr kumimoji="1" lang="en-US" altLang="ja-JP" b="1" u="sng" dirty="0" smtClean="0"/>
              <a:t>60,000</a:t>
            </a:r>
            <a:r>
              <a:rPr kumimoji="1" lang="ja-JP" altLang="en-US" b="1" u="sng" dirty="0" smtClean="0"/>
              <a:t>㎡の内、</a:t>
            </a:r>
            <a:r>
              <a:rPr kumimoji="1" lang="en-US" altLang="ja-JP" b="1" u="sng" dirty="0" smtClean="0"/>
              <a:t>47,000</a:t>
            </a:r>
            <a:r>
              <a:rPr kumimoji="1" lang="ja-JP" altLang="en-US" b="1" u="sng" dirty="0" smtClean="0"/>
              <a:t>㎡を貸付済</a:t>
            </a:r>
            <a:endParaRPr kumimoji="1" lang="en-US" altLang="ja-JP" b="1" u="sng" dirty="0" smtClean="0"/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sz="1600" dirty="0" smtClean="0"/>
              <a:t>一般利用価値が高い駅前などは駐輪場・テナント等として貸付を行っており、未貸付地はない。</a:t>
            </a:r>
            <a:endParaRPr kumimoji="1" lang="en-US" altLang="ja-JP" sz="1600" dirty="0" smtClean="0"/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sz="1600" dirty="0" smtClean="0"/>
              <a:t>未貸付地は進入路が確保できないため、貸付困難な箇所が多い。</a:t>
            </a:r>
            <a:endParaRPr kumimoji="1" lang="en-US" altLang="ja-JP" sz="16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262444" y="5047061"/>
            <a:ext cx="9344667" cy="1536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二等辺三角形 14"/>
          <p:cNvSpPr/>
          <p:nvPr/>
        </p:nvSpPr>
        <p:spPr>
          <a:xfrm rot="10800000">
            <a:off x="2662147" y="4592194"/>
            <a:ext cx="4607464" cy="3429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2443" y="5047061"/>
            <a:ext cx="9344667" cy="14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 smtClean="0"/>
              <a:t>①一般利用価値が高いため、土地解約のリスクが低い。</a:t>
            </a:r>
            <a:endParaRPr kumimoji="1" lang="en-US" altLang="ja-JP" dirty="0" smtClean="0"/>
          </a:p>
          <a:p>
            <a:pPr>
              <a:lnSpc>
                <a:spcPct val="120000"/>
              </a:lnSpc>
            </a:pPr>
            <a:r>
              <a:rPr kumimoji="1" lang="ja-JP" altLang="en-US" dirty="0" smtClean="0"/>
              <a:t>②一般利用ができないため、宣伝などの自助努力を通じて拡売することができない。</a:t>
            </a:r>
            <a:endParaRPr kumimoji="1" lang="en-US" altLang="ja-JP" dirty="0" smtClean="0"/>
          </a:p>
          <a:p>
            <a:pPr>
              <a:lnSpc>
                <a:spcPct val="120000"/>
              </a:lnSpc>
            </a:pPr>
            <a:r>
              <a:rPr kumimoji="1" lang="ja-JP" altLang="en-US" sz="2000" b="1" u="sng" dirty="0" smtClean="0"/>
              <a:t>⇒上記理由から、高架下利用については数値目標を定めるにはなじまないと判断　</a:t>
            </a:r>
            <a:endParaRPr kumimoji="1" lang="en-US" altLang="ja-JP" sz="2000" b="1" u="sng" dirty="0" smtClean="0"/>
          </a:p>
          <a:p>
            <a:pPr>
              <a:lnSpc>
                <a:spcPct val="120000"/>
              </a:lnSpc>
            </a:pPr>
            <a:r>
              <a:rPr kumimoji="1" lang="ja-JP" altLang="en-US" sz="2000" b="1" dirty="0"/>
              <a:t>　</a:t>
            </a:r>
            <a:r>
              <a:rPr kumimoji="1" lang="ja-JP" altLang="en-US" sz="2000" b="1" u="sng" dirty="0" smtClean="0"/>
              <a:t>中期経営計画においても目標は設定していない。</a:t>
            </a:r>
            <a:endParaRPr kumimoji="1" lang="ja-JP" altLang="en-US" sz="2000" b="1" u="sng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824173" y="583949"/>
            <a:ext cx="1287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游ゴシック 本文"/>
              </a:rPr>
              <a:t>（約</a:t>
            </a:r>
            <a:r>
              <a:rPr kumimoji="1" lang="en-US" altLang="ja-JP" sz="1600" b="1" dirty="0" smtClean="0">
                <a:latin typeface="Calibri 本文"/>
              </a:rPr>
              <a:t>80</a:t>
            </a:r>
            <a:r>
              <a:rPr kumimoji="1" lang="ja-JP" altLang="en-US" sz="1600" b="1" dirty="0" smtClean="0">
                <a:latin typeface="Calibri 本文"/>
              </a:rPr>
              <a:t>％</a:t>
            </a:r>
            <a:r>
              <a:rPr kumimoji="1" lang="ja-JP" altLang="en-US" sz="1600" b="1" dirty="0" smtClean="0">
                <a:latin typeface="游ゴシック 本文"/>
              </a:rPr>
              <a:t>）</a:t>
            </a:r>
            <a:endParaRPr kumimoji="1" lang="ja-JP" altLang="en-US" sz="1600" b="1" dirty="0">
              <a:latin typeface="游ゴシック 本文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44337" y="1761523"/>
            <a:ext cx="3953383" cy="375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37131" y="1761523"/>
            <a:ext cx="3923783" cy="4220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①貸付地例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1004" y="2134999"/>
            <a:ext cx="3929910" cy="2359011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6106114" y="175762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②未貸付地例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4336" y="2110859"/>
            <a:ext cx="3953384" cy="2339221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8383357" y="83257"/>
            <a:ext cx="1228725" cy="4762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600" b="1" kern="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別紙</a:t>
            </a:r>
            <a:r>
              <a:rPr lang="ja-JP" altLang="en-US" sz="1600" b="1" kern="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⑥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2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158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Calibri 本文</vt:lpstr>
      <vt:lpstr>Meiryo UI</vt:lpstr>
      <vt:lpstr>游ゴシック</vt:lpstr>
      <vt:lpstr>游ゴシック Light</vt:lpstr>
      <vt:lpstr>游ゴシック 本文</vt:lpstr>
      <vt:lpstr>游明朝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2021-06-18T09:34:38Z</dcterms:created>
  <dcterms:modified xsi:type="dcterms:W3CDTF">2021-06-18T09:34:45Z</dcterms:modified>
</cp:coreProperties>
</file>