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144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8" autoAdjust="0"/>
    <p:restoredTop sz="94802" autoAdjust="0"/>
  </p:normalViewPr>
  <p:slideViewPr>
    <p:cSldViewPr>
      <p:cViewPr varScale="1">
        <p:scale>
          <a:sx n="53" d="100"/>
          <a:sy n="53" d="100"/>
        </p:scale>
        <p:origin x="2298" y="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101" cy="488793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3" y="0"/>
            <a:ext cx="2880101" cy="488793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BBDBBA56-D06D-40C3-9F89-885C8AFB6C41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49450" y="733425"/>
            <a:ext cx="2747963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997" y="4644310"/>
            <a:ext cx="5316870" cy="4399133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7059"/>
            <a:ext cx="2880101" cy="488792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3" y="9287059"/>
            <a:ext cx="2880101" cy="488792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B9274038-33B6-4AA5-8F36-95E00B6197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99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74038-33B6-4AA5-8F36-95E00B6197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031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1A48-9C6F-45D4-92D9-0C4A089F63B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57C1-E8A9-42EE-AE4F-8882CF6A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00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1A48-9C6F-45D4-92D9-0C4A089F63B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57C1-E8A9-42EE-AE4F-8882CF6A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97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1A48-9C6F-45D4-92D9-0C4A089F63B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57C1-E8A9-42EE-AE4F-8882CF6A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33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1A48-9C6F-45D4-92D9-0C4A089F63B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57C1-E8A9-42EE-AE4F-8882CF6A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43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1A48-9C6F-45D4-92D9-0C4A089F63B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57C1-E8A9-42EE-AE4F-8882CF6A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70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1A48-9C6F-45D4-92D9-0C4A089F63B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57C1-E8A9-42EE-AE4F-8882CF6A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88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1A48-9C6F-45D4-92D9-0C4A089F63B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57C1-E8A9-42EE-AE4F-8882CF6A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1A48-9C6F-45D4-92D9-0C4A089F63B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57C1-E8A9-42EE-AE4F-8882CF6A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703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1A48-9C6F-45D4-92D9-0C4A089F63B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57C1-E8A9-42EE-AE4F-8882CF6A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53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1A48-9C6F-45D4-92D9-0C4A089F63B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57C1-E8A9-42EE-AE4F-8882CF6A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26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1A48-9C6F-45D4-92D9-0C4A089F63B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57C1-E8A9-42EE-AE4F-8882CF6A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63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41A48-9C6F-45D4-92D9-0C4A089F63B6}" type="datetimeFigureOut">
              <a:rPr kumimoji="1" lang="ja-JP" altLang="en-US" smtClean="0"/>
              <a:t>2022/3/9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257C1-E8A9-42EE-AE4F-8882CF6A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99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08236" y="2454532"/>
            <a:ext cx="6619858" cy="1068216"/>
          </a:xfrm>
          <a:prstGeom prst="rect">
            <a:avLst/>
          </a:prstGeom>
          <a:solidFill>
            <a:schemeClr val="accent1">
              <a:alpha val="8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7354" y="908655"/>
            <a:ext cx="6660740" cy="36004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指定出資法人への人的関与の再点検の進め方について（案）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094" y="1886849"/>
            <a:ext cx="3390023" cy="307777"/>
          </a:xfrm>
          <a:prstGeom prst="rect">
            <a:avLst/>
          </a:prstGeom>
          <a:solidFill>
            <a:schemeClr val="accent1">
              <a:alpha val="49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dirty="0"/>
              <a:t>１</a:t>
            </a:r>
            <a:r>
              <a:rPr kumimoji="1" lang="ja-JP" altLang="en-US" sz="1400" dirty="0" smtClean="0"/>
              <a:t>．今回の再点検</a:t>
            </a:r>
            <a:r>
              <a:rPr lang="ja-JP" altLang="en-US" sz="1400" dirty="0" smtClean="0"/>
              <a:t>の対象（１法人１ポスト）</a:t>
            </a:r>
            <a:endParaRPr lang="en-US" altLang="ja-JP" sz="11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4094" y="2512166"/>
            <a:ext cx="661985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■　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大阪府住宅供給公社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常務理事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常勤） ⇒ 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副理事長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（常勤）</a:t>
            </a:r>
            <a:endParaRPr lang="en-US" altLang="ja-JP" sz="12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2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年度に大阪府住宅供給公社が策定する「経営計画（令和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年度）」に基づく経営にあたり、「法人が抱える課題」や「役員に課せられた責務」にも変化が生じるため、再点検を実施する。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  </a:t>
            </a:r>
            <a:r>
              <a:rPr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565945"/>
              </p:ext>
            </p:extLst>
          </p:nvPr>
        </p:nvGraphicFramePr>
        <p:xfrm>
          <a:off x="87795" y="4558974"/>
          <a:ext cx="5795819" cy="1026069"/>
        </p:xfrm>
        <a:graphic>
          <a:graphicData uri="http://schemas.openxmlformats.org/drawingml/2006/table">
            <a:tbl>
              <a:tblPr/>
              <a:tblGrid>
                <a:gridCol w="1155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FFFFFF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開催日時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100" dirty="0" smtClean="0">
                          <a:solidFill>
                            <a:srgbClr val="FFFFFF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審議</a:t>
                      </a:r>
                      <a:r>
                        <a:rPr lang="ja-JP" sz="1100" b="1" kern="100" dirty="0">
                          <a:solidFill>
                            <a:srgbClr val="FFFFFF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等内容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114300" algn="ctr">
                        <a:spcAft>
                          <a:spcPts val="0"/>
                        </a:spcAft>
                      </a:pPr>
                      <a:r>
                        <a:rPr lang="en-US" altLang="ja-JP" sz="90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3</a:t>
                      </a:r>
                      <a:r>
                        <a:rPr lang="ja-JP" sz="90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</a:t>
                      </a:r>
                      <a:r>
                        <a:rPr lang="en-US" altLang="ja-JP" sz="900" kern="100" baseline="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  9</a:t>
                      </a:r>
                      <a:r>
                        <a:rPr lang="ja-JP" sz="90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日（</a:t>
                      </a: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水</a:t>
                      </a:r>
                      <a:r>
                        <a:rPr lang="ja-JP" sz="90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）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666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5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◆</a:t>
                      </a:r>
                      <a:r>
                        <a:rPr lang="ja-JP" altLang="ja-JP" sz="105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人的関与の必要性の審議（法人所管部局からヒアリング）</a:t>
                      </a:r>
                      <a:endParaRPr lang="en-US" altLang="ja-JP" sz="1050" kern="100" dirty="0" smtClean="0">
                        <a:solidFill>
                          <a:schemeClr val="tx1"/>
                        </a:solidFill>
                        <a:effectLst/>
                        <a:latin typeface="Century"/>
                        <a:ea typeface="HG丸ｺﾞｼｯｸM-PRO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6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    3</a:t>
                      </a:r>
                      <a:r>
                        <a:rPr lang="ja-JP" sz="90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月</a:t>
                      </a: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 </a:t>
                      </a:r>
                      <a:r>
                        <a:rPr lang="en-US" altLang="ja-JP" sz="90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16</a:t>
                      </a:r>
                      <a:r>
                        <a:rPr lang="ja-JP" sz="90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日（</a:t>
                      </a: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水</a:t>
                      </a:r>
                      <a:r>
                        <a:rPr lang="ja-JP" sz="90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）</a:t>
                      </a:r>
                      <a:endParaRPr lang="ja-JP" sz="9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6675" algn="just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◆</a:t>
                      </a:r>
                      <a:r>
                        <a:rPr lang="ja-JP" altLang="en-US" sz="1050" kern="1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HG丸ｺﾞｼｯｸM-PRO"/>
                          <a:cs typeface="Times New Roman"/>
                        </a:rPr>
                        <a:t>意見書の成案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62835" y="3990456"/>
            <a:ext cx="1797614" cy="307777"/>
          </a:xfrm>
          <a:prstGeom prst="rect">
            <a:avLst/>
          </a:prstGeom>
          <a:solidFill>
            <a:schemeClr val="accent1">
              <a:alpha val="49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２</a:t>
            </a:r>
            <a:r>
              <a:rPr kumimoji="1" lang="ja-JP" altLang="en-US" sz="1400" dirty="0" smtClean="0"/>
              <a:t>．審議スケジュール</a:t>
            </a:r>
            <a:endParaRPr kumimoji="1" lang="ja-JP" altLang="en-US" sz="1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2835" y="6106525"/>
            <a:ext cx="2013638" cy="307777"/>
          </a:xfrm>
          <a:prstGeom prst="rect">
            <a:avLst/>
          </a:prstGeom>
          <a:solidFill>
            <a:schemeClr val="accent1">
              <a:alpha val="49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３</a:t>
            </a:r>
            <a:r>
              <a:rPr kumimoji="1" lang="ja-JP" altLang="en-US" sz="1400" dirty="0" smtClean="0"/>
              <a:t>．審議方法について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6869" y="6653108"/>
            <a:ext cx="6113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◆</a:t>
            </a:r>
            <a:r>
              <a:rPr lang="ja-JP" altLang="ja-JP" sz="1200" dirty="0" smtClean="0"/>
              <a:t>「調査票</a:t>
            </a:r>
            <a:r>
              <a:rPr lang="ja-JP" altLang="en-US" sz="1200" dirty="0" smtClean="0"/>
              <a:t>概要</a:t>
            </a:r>
            <a:r>
              <a:rPr lang="ja-JP" altLang="ja-JP" sz="1200" dirty="0" smtClean="0"/>
              <a:t>（資料</a:t>
            </a:r>
            <a:r>
              <a:rPr lang="ja-JP" altLang="en-US" sz="1200" dirty="0"/>
              <a:t>１１</a:t>
            </a:r>
            <a:r>
              <a:rPr lang="ja-JP" altLang="ja-JP" sz="1200" dirty="0" smtClean="0"/>
              <a:t>）」</a:t>
            </a:r>
            <a:r>
              <a:rPr lang="ja-JP" altLang="en-US" sz="1200" dirty="0"/>
              <a:t>及び</a:t>
            </a:r>
            <a:r>
              <a:rPr lang="ja-JP" altLang="en-US" sz="1200" dirty="0" smtClean="0"/>
              <a:t>「調査票（資料</a:t>
            </a:r>
            <a:r>
              <a:rPr lang="ja-JP" altLang="en-US" sz="1200" dirty="0"/>
              <a:t>１２</a:t>
            </a:r>
            <a:r>
              <a:rPr lang="ja-JP" altLang="en-US" sz="1200" dirty="0" smtClean="0"/>
              <a:t>）」</a:t>
            </a:r>
            <a:r>
              <a:rPr lang="ja-JP" altLang="ja-JP" sz="1200" dirty="0" smtClean="0"/>
              <a:t>に</a:t>
            </a:r>
            <a:r>
              <a:rPr lang="ja-JP" altLang="ja-JP" sz="1200" dirty="0"/>
              <a:t>基づき</a:t>
            </a:r>
            <a:r>
              <a:rPr lang="ja-JP" altLang="ja-JP" sz="1200" dirty="0" smtClean="0"/>
              <a:t>、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ja-JP" sz="1200" dirty="0" smtClean="0"/>
              <a:t>法人</a:t>
            </a:r>
            <a:r>
              <a:rPr lang="ja-JP" altLang="ja-JP" sz="1200" dirty="0"/>
              <a:t>所管部局からヒアリングを行った上で</a:t>
            </a:r>
            <a:r>
              <a:rPr lang="ja-JP" altLang="ja-JP" sz="1200" dirty="0" smtClean="0"/>
              <a:t>、「</a:t>
            </a:r>
            <a:r>
              <a:rPr lang="ja-JP" altLang="ja-JP" sz="1200" dirty="0"/>
              <a:t>評価シート（</a:t>
            </a:r>
            <a:r>
              <a:rPr lang="ja-JP" altLang="ja-JP" sz="1200" dirty="0" smtClean="0"/>
              <a:t>資料</a:t>
            </a:r>
            <a:r>
              <a:rPr lang="ja-JP" altLang="en-US" sz="1200" dirty="0"/>
              <a:t>９</a:t>
            </a:r>
            <a:r>
              <a:rPr lang="ja-JP" altLang="ja-JP" sz="1200" dirty="0" smtClean="0"/>
              <a:t>）</a:t>
            </a:r>
            <a:r>
              <a:rPr lang="ja-JP" altLang="ja-JP" sz="1200" dirty="0"/>
              <a:t>」にて評価を実施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「評価シート」については各委員にメールで送付の上、期限までに事務局に送付。</a:t>
            </a:r>
            <a:endParaRPr lang="ja-JP" altLang="ja-JP" sz="1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2219" y="7482367"/>
            <a:ext cx="6402002" cy="7694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【</a:t>
            </a:r>
            <a:r>
              <a:rPr lang="ja-JP" altLang="en-US" sz="1100" dirty="0"/>
              <a:t>評価項目・視点</a:t>
            </a:r>
            <a:r>
              <a:rPr lang="en-US" altLang="ja-JP" sz="1100" dirty="0"/>
              <a:t>】</a:t>
            </a:r>
            <a:r>
              <a:rPr lang="ja-JP" altLang="en-US" sz="1100"/>
              <a:t>（</a:t>
            </a:r>
            <a:r>
              <a:rPr lang="ja-JP" altLang="en-US" sz="1100" smtClean="0"/>
              <a:t>資料</a:t>
            </a:r>
            <a:r>
              <a:rPr lang="ja-JP" altLang="en-US" sz="1100"/>
              <a:t>１０</a:t>
            </a:r>
            <a:r>
              <a:rPr lang="ja-JP" altLang="en-US" sz="1100" smtClean="0"/>
              <a:t>）</a:t>
            </a:r>
            <a:endParaRPr lang="ja-JP" altLang="en-US" sz="1100" dirty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◆</a:t>
            </a:r>
            <a:r>
              <a:rPr lang="ja-JP" altLang="en-US" sz="1100" dirty="0"/>
              <a:t>取り組むべき</a:t>
            </a:r>
            <a:r>
              <a:rPr lang="ja-JP" altLang="en-US" sz="1100" dirty="0" smtClean="0"/>
              <a:t>課題　：　現在</a:t>
            </a:r>
            <a:r>
              <a:rPr lang="ja-JP" altLang="en-US" sz="1100" dirty="0"/>
              <a:t>、取り組むべき課題の有無や課題の困難度、解決までの期間　等</a:t>
            </a:r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◆</a:t>
            </a:r>
            <a:r>
              <a:rPr lang="ja-JP" altLang="en-US" sz="1100" dirty="0"/>
              <a:t>法人課題と対象役員の職務との</a:t>
            </a:r>
            <a:r>
              <a:rPr lang="ja-JP" altLang="en-US" sz="1100" dirty="0" smtClean="0"/>
              <a:t>関係性　：　スタッフ</a:t>
            </a:r>
            <a:r>
              <a:rPr lang="ja-JP" altLang="en-US" sz="1100" dirty="0"/>
              <a:t>や民間人ではなく、対象役員が担うべき課題か　等</a:t>
            </a:r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◆</a:t>
            </a:r>
            <a:r>
              <a:rPr lang="ja-JP" altLang="en-US" sz="1100" dirty="0"/>
              <a:t>関与の</a:t>
            </a:r>
            <a:r>
              <a:rPr lang="ja-JP" altLang="en-US" sz="1100" dirty="0" smtClean="0"/>
              <a:t>必要性　：　府</a:t>
            </a:r>
            <a:r>
              <a:rPr lang="ja-JP" altLang="en-US" sz="1100" dirty="0"/>
              <a:t>関係者が就任する必要性の有無、所管課等により対応できないか　等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728661" y="0"/>
            <a:ext cx="946863" cy="36004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資料８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35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ＭＳ 明朝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2022-03-09T07:02:22Z</dcterms:created>
  <dcterms:modified xsi:type="dcterms:W3CDTF">2022-03-09T07:03:25Z</dcterms:modified>
</cp:coreProperties>
</file>