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19"/>
  </p:notesMasterIdLst>
  <p:sldIdLst>
    <p:sldId id="256" r:id="rId2"/>
    <p:sldId id="257" r:id="rId3"/>
    <p:sldId id="258" r:id="rId4"/>
    <p:sldId id="259" r:id="rId5"/>
    <p:sldId id="260" r:id="rId6"/>
    <p:sldId id="261" r:id="rId7"/>
    <p:sldId id="262" r:id="rId8"/>
    <p:sldId id="263" r:id="rId9"/>
    <p:sldId id="269" r:id="rId10"/>
    <p:sldId id="270" r:id="rId11"/>
    <p:sldId id="271" r:id="rId12"/>
    <p:sldId id="264" r:id="rId13"/>
    <p:sldId id="265" r:id="rId14"/>
    <p:sldId id="266" r:id="rId15"/>
    <p:sldId id="272" r:id="rId16"/>
    <p:sldId id="267" r:id="rId17"/>
    <p:sldId id="268" r:id="rId18"/>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0E9"/>
    <a:srgbClr val="F8CCBE"/>
    <a:srgbClr val="F2FD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6" cy="498693"/>
          </a:xfrm>
          <a:prstGeom prst="rect">
            <a:avLst/>
          </a:prstGeom>
        </p:spPr>
        <p:txBody>
          <a:bodyPr vert="horz" lIns="91550" tIns="45774" rIns="91550" bIns="4577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8693"/>
          </a:xfrm>
          <a:prstGeom prst="rect">
            <a:avLst/>
          </a:prstGeom>
        </p:spPr>
        <p:txBody>
          <a:bodyPr vert="horz" lIns="91550" tIns="45774" rIns="91550" bIns="45774" rtlCol="0"/>
          <a:lstStyle>
            <a:lvl1pPr algn="r">
              <a:defRPr sz="1200"/>
            </a:lvl1pPr>
          </a:lstStyle>
          <a:p>
            <a:fld id="{03EB78C3-0D1E-44DD-8AF8-8D984CC301E4}" type="datetimeFigureOut">
              <a:rPr kumimoji="1" lang="ja-JP" altLang="en-US" smtClean="0"/>
              <a:t>2022/3/1</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550" tIns="45774" rIns="91550" bIns="45774"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1550" tIns="45774" rIns="91550" bIns="4577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6" cy="498692"/>
          </a:xfrm>
          <a:prstGeom prst="rect">
            <a:avLst/>
          </a:prstGeom>
        </p:spPr>
        <p:txBody>
          <a:bodyPr vert="horz" lIns="91550" tIns="45774" rIns="91550" bIns="4577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0" tIns="45774" rIns="91550" bIns="45774" rtlCol="0" anchor="b"/>
          <a:lstStyle>
            <a:lvl1pPr algn="r">
              <a:defRPr sz="1200"/>
            </a:lvl1pPr>
          </a:lstStyle>
          <a:p>
            <a:fld id="{F952169B-0089-4362-9FA5-96074AB3061A}" type="slidenum">
              <a:rPr kumimoji="1" lang="ja-JP" altLang="en-US" smtClean="0"/>
              <a:t>‹#›</a:t>
            </a:fld>
            <a:endParaRPr kumimoji="1" lang="ja-JP" altLang="en-US"/>
          </a:p>
        </p:txBody>
      </p:sp>
    </p:spTree>
    <p:extLst>
      <p:ext uri="{BB962C8B-B14F-4D97-AF65-F5344CB8AC3E}">
        <p14:creationId xmlns:p14="http://schemas.microsoft.com/office/powerpoint/2010/main" val="34495752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24CA7B0A-B130-4E9F-AA84-B8E8EC206F8F}" type="datetime1">
              <a:rPr lang="en-US" altLang="ja-JP" smtClean="0"/>
              <a:t>3/1/2022</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4658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ja-JP" altLang="en-US"/>
              <a:t>マスター タイトルの書式設定</a:t>
            </a:r>
            <a:endParaRPr lang="en-US"/>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3EE9F82-C63D-4A02-A64C-C876C424BFD5}" type="datetime1">
              <a:rPr lang="en-US" altLang="ja-JP" smtClean="0"/>
              <a:t>3/1/2022</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58708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45C968D3-FB03-4CDF-ADFE-EF4B32777EB5}" type="datetime1">
              <a:rPr lang="en-US" altLang="ja-JP" smtClean="0"/>
              <a:t>3/1/2022</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97955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lvl1pPr>
              <a:defRPr>
                <a:latin typeface="ＭＳ Ｐゴシック" panose="020B0600070205080204" pitchFamily="50" charset="-128"/>
                <a:ea typeface="ＭＳ Ｐゴシック" panose="020B0600070205080204" pitchFamily="50" charset="-128"/>
              </a:defRPr>
            </a:lvl1pPr>
          </a:lstStyle>
          <a:p>
            <a:r>
              <a:rPr lang="ja-JP" altLang="en-US" dirty="0"/>
              <a:t>マスター タイトルの書式設定</a:t>
            </a:r>
            <a:endParaRPr lang="en-US" dirty="0"/>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E627276-22BA-4DBE-B4BF-B93D297A7DF9}" type="datetime1">
              <a:rPr lang="en-US" altLang="ja-JP" smtClean="0"/>
              <a:t>3/1/2022</a:t>
            </a:fld>
            <a:endParaRPr lang="en-US" dirty="0"/>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4964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F046CBF4-88EC-4404-A5B7-F3C9B4102D77}" type="datetime1">
              <a:rPr lang="en-US" altLang="ja-JP" smtClean="0"/>
              <a:t>3/1/2022</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8419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ja-JP" altLang="en-US"/>
              <a:t>マスター タイトルの書式設定</a:t>
            </a:r>
            <a:endParaRPr lang="en-US"/>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F03A75F5-0C45-4481-A6CE-8D905F3B6818}" type="datetime1">
              <a:rPr lang="en-US" altLang="ja-JP" smtClean="0"/>
              <a:t>3/1/2022</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55752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ja-JP" altLang="en-US"/>
              <a:t>マスター タイトルの書式設定</a:t>
            </a:r>
            <a:endParaRPr lang="en-US"/>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BB3CD96C-4AEB-4A67-AF28-4787E25EBC9A}" type="datetime1">
              <a:rPr lang="en-US" altLang="ja-JP" smtClean="0"/>
              <a:t>3/1/2022</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7664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ja-JP" altLang="en-US"/>
              <a:t>マスター タイトルの書式設定</a:t>
            </a:r>
            <a:endParaRPr lang="en-US"/>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2560AF6D-D955-451B-A954-A681011D70AC}" type="datetime1">
              <a:rPr lang="en-US" altLang="ja-JP" smtClean="0"/>
              <a:t>3/1/2022</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84184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32F7AFE4-2967-4BC0-A0A5-DEA694F0058C}" type="datetime1">
              <a:rPr lang="en-US" altLang="ja-JP" smtClean="0"/>
              <a:t>3/1/2022</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10174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5A4BA77D-EC53-4783-8949-D56FD667BFF8}" type="datetime1">
              <a:rPr lang="en-US" altLang="ja-JP" smtClean="0"/>
              <a:t>3/1/2022</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12226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DAFA2D4F-F45C-421B-B29F-226F5F775033}" type="datetime1">
              <a:rPr lang="en-US" altLang="ja-JP" smtClean="0"/>
              <a:t>3/1/2022</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60244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5FEA9110-033C-4DC0-AA7E-D7E1F561D03D}" type="datetime1">
              <a:rPr lang="en-US" altLang="ja-JP" smtClean="0"/>
              <a:t>3/1/2022</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0171520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100000"/>
        </a:lnSpc>
        <a:spcBef>
          <a:spcPct val="0"/>
        </a:spcBef>
        <a:buNone/>
        <a:defRPr kumimoji="1"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kumimoji="1"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kumimoji="1"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kumimoji="1"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kumimoji="1"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kumimoji="1"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E7BB24-45AF-495C-B619-0290FEEE71B6}"/>
              </a:ext>
            </a:extLst>
          </p:cNvPr>
          <p:cNvSpPr>
            <a:spLocks noGrp="1"/>
          </p:cNvSpPr>
          <p:nvPr>
            <p:ph type="ctrTitle"/>
          </p:nvPr>
        </p:nvSpPr>
        <p:spPr>
          <a:xfrm>
            <a:off x="1139462" y="424125"/>
            <a:ext cx="10904621" cy="2387600"/>
          </a:xfrm>
        </p:spPr>
        <p:txBody>
          <a:bodyPr/>
          <a:lstStyle/>
          <a:p>
            <a:r>
              <a:rPr kumimoji="1" lang="ja-JP" altLang="en-US" dirty="0">
                <a:latin typeface="ＭＳ Ｐゴシック" panose="020B0600070205080204" pitchFamily="50" charset="-128"/>
                <a:ea typeface="ＭＳ Ｐゴシック" panose="020B0600070205080204" pitchFamily="50" charset="-128"/>
              </a:rPr>
              <a:t>中 期 経 営 計 画 </a:t>
            </a:r>
            <a:r>
              <a:rPr kumimoji="1" lang="ja-JP" altLang="en-US" sz="3200" dirty="0">
                <a:latin typeface="ＭＳ Ｐゴシック" panose="020B0600070205080204" pitchFamily="50" charset="-128"/>
                <a:ea typeface="ＭＳ Ｐゴシック" panose="020B0600070205080204" pitchFamily="50" charset="-128"/>
              </a:rPr>
              <a:t>（案）</a:t>
            </a:r>
            <a:br>
              <a:rPr kumimoji="1" lang="en-US" altLang="ja-JP" dirty="0">
                <a:latin typeface="ＭＳ Ｐゴシック" panose="020B0600070205080204" pitchFamily="50" charset="-128"/>
                <a:ea typeface="ＭＳ Ｐゴシック" panose="020B0600070205080204" pitchFamily="50" charset="-128"/>
              </a:rPr>
            </a:b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字幕 2">
            <a:extLst>
              <a:ext uri="{FF2B5EF4-FFF2-40B4-BE49-F238E27FC236}">
                <a16:creationId xmlns:a16="http://schemas.microsoft.com/office/drawing/2014/main" id="{487C3E25-3306-4117-8198-FD0565C79A45}"/>
              </a:ext>
            </a:extLst>
          </p:cNvPr>
          <p:cNvSpPr>
            <a:spLocks noGrp="1"/>
          </p:cNvSpPr>
          <p:nvPr>
            <p:ph type="subTitle" idx="1"/>
          </p:nvPr>
        </p:nvSpPr>
        <p:spPr>
          <a:xfrm>
            <a:off x="1405981" y="5445957"/>
            <a:ext cx="9144000" cy="1655762"/>
          </a:xfrm>
        </p:spPr>
        <p:txBody>
          <a:bodyPr/>
          <a:lstStyle/>
          <a:p>
            <a:r>
              <a:rPr lang="ja-JP" altLang="en-US" dirty="0">
                <a:latin typeface="ＭＳ Ｐゴシック" panose="020B0600070205080204" pitchFamily="50" charset="-128"/>
                <a:ea typeface="ＭＳ Ｐゴシック" panose="020B0600070205080204" pitchFamily="50" charset="-128"/>
              </a:rPr>
              <a:t>２０２２年３月策定予定</a:t>
            </a:r>
            <a:endParaRPr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公益財団法人　大阪府漁業振興基金</a:t>
            </a:r>
          </a:p>
        </p:txBody>
      </p:sp>
      <p:sp>
        <p:nvSpPr>
          <p:cNvPr id="4" name="テキスト ボックス 3">
            <a:extLst>
              <a:ext uri="{FF2B5EF4-FFF2-40B4-BE49-F238E27FC236}">
                <a16:creationId xmlns:a16="http://schemas.microsoft.com/office/drawing/2014/main" id="{083CB392-A2BE-49DC-AA83-F4BED3B8BBC0}"/>
              </a:ext>
            </a:extLst>
          </p:cNvPr>
          <p:cNvSpPr txBox="1"/>
          <p:nvPr/>
        </p:nvSpPr>
        <p:spPr>
          <a:xfrm>
            <a:off x="4214716" y="1921359"/>
            <a:ext cx="3262432" cy="461665"/>
          </a:xfrm>
          <a:prstGeom prst="rect">
            <a:avLst/>
          </a:prstGeom>
          <a:noFill/>
        </p:spPr>
        <p:txBody>
          <a:bodyPr wrap="none" rtlCol="0">
            <a:spAutoFit/>
          </a:bodyPr>
          <a:lstStyle/>
          <a:p>
            <a:r>
              <a:rPr kumimoji="1" lang="en-US" altLang="ja-JP" sz="2400" dirty="0">
                <a:solidFill>
                  <a:schemeClr val="tx2"/>
                </a:solidFill>
                <a:latin typeface="ＭＳ Ｐゴシック" panose="020B0600070205080204" pitchFamily="50" charset="-128"/>
                <a:ea typeface="ＭＳ Ｐゴシック" panose="020B0600070205080204" pitchFamily="50" charset="-128"/>
              </a:rPr>
              <a:t>【2022</a:t>
            </a:r>
            <a:r>
              <a:rPr kumimoji="1" lang="ja-JP" altLang="en-US" sz="2400" dirty="0">
                <a:solidFill>
                  <a:schemeClr val="tx2"/>
                </a:solidFill>
                <a:latin typeface="ＭＳ Ｐゴシック" panose="020B0600070205080204" pitchFamily="50" charset="-128"/>
                <a:ea typeface="ＭＳ Ｐゴシック" panose="020B0600070205080204" pitchFamily="50" charset="-128"/>
              </a:rPr>
              <a:t>年度～</a:t>
            </a:r>
            <a:r>
              <a:rPr kumimoji="1" lang="en-US" altLang="ja-JP" sz="2400" dirty="0">
                <a:solidFill>
                  <a:schemeClr val="tx2"/>
                </a:solidFill>
                <a:latin typeface="ＭＳ Ｐゴシック" panose="020B0600070205080204" pitchFamily="50" charset="-128"/>
                <a:ea typeface="ＭＳ Ｐゴシック" panose="020B0600070205080204" pitchFamily="50" charset="-128"/>
              </a:rPr>
              <a:t>2026</a:t>
            </a:r>
            <a:r>
              <a:rPr kumimoji="1" lang="ja-JP" altLang="en-US" sz="2400" dirty="0">
                <a:solidFill>
                  <a:schemeClr val="tx2"/>
                </a:solidFill>
                <a:latin typeface="ＭＳ Ｐゴシック" panose="020B0600070205080204" pitchFamily="50" charset="-128"/>
                <a:ea typeface="ＭＳ Ｐゴシック" panose="020B0600070205080204" pitchFamily="50" charset="-128"/>
              </a:rPr>
              <a:t>年度</a:t>
            </a:r>
            <a:r>
              <a:rPr kumimoji="1" lang="en-US" altLang="ja-JP" sz="2400" dirty="0">
                <a:solidFill>
                  <a:schemeClr val="tx2"/>
                </a:solidFill>
                <a:latin typeface="ＭＳ Ｐゴシック" panose="020B0600070205080204" pitchFamily="50" charset="-128"/>
                <a:ea typeface="ＭＳ Ｐゴシック" panose="020B0600070205080204" pitchFamily="50" charset="-128"/>
              </a:rPr>
              <a:t>】</a:t>
            </a:r>
            <a:endParaRPr kumimoji="1" lang="ja-JP" altLang="en-US" sz="2400" dirty="0">
              <a:solidFill>
                <a:schemeClr val="tx2"/>
              </a:solidFill>
              <a:latin typeface="ＭＳ Ｐゴシック" panose="020B0600070205080204" pitchFamily="50" charset="-128"/>
              <a:ea typeface="ＭＳ Ｐゴシック" panose="020B0600070205080204" pitchFamily="50" charset="-128"/>
            </a:endParaRPr>
          </a:p>
        </p:txBody>
      </p:sp>
      <p:sp>
        <p:nvSpPr>
          <p:cNvPr id="6" name="正方形/長方形 5">
            <a:extLst>
              <a:ext uri="{FF2B5EF4-FFF2-40B4-BE49-F238E27FC236}">
                <a16:creationId xmlns:a16="http://schemas.microsoft.com/office/drawing/2014/main" id="{9C63EE03-9EE1-4A64-A15A-ECF372221CC1}"/>
              </a:ext>
            </a:extLst>
          </p:cNvPr>
          <p:cNvSpPr/>
          <p:nvPr/>
        </p:nvSpPr>
        <p:spPr>
          <a:xfrm>
            <a:off x="9843246" y="352338"/>
            <a:ext cx="1517011" cy="570451"/>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bg1"/>
                </a:solidFill>
                <a:latin typeface="Meiryo UI" panose="020B0604030504040204" pitchFamily="50" charset="-128"/>
                <a:ea typeface="Meiryo UI" panose="020B0604030504040204" pitchFamily="50" charset="-128"/>
              </a:rPr>
              <a:t>資料４</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F0CE17F8-F232-4BAA-AE5E-7E6212809811}"/>
              </a:ext>
            </a:extLst>
          </p:cNvPr>
          <p:cNvPicPr>
            <a:picLocks noChangeAspect="1"/>
          </p:cNvPicPr>
          <p:nvPr/>
        </p:nvPicPr>
        <p:blipFill>
          <a:blip r:embed="rId2"/>
          <a:stretch>
            <a:fillRect/>
          </a:stretch>
        </p:blipFill>
        <p:spPr>
          <a:xfrm>
            <a:off x="3728362" y="2385500"/>
            <a:ext cx="4499238" cy="3060457"/>
          </a:xfrm>
          <a:prstGeom prst="rect">
            <a:avLst/>
          </a:prstGeom>
        </p:spPr>
      </p:pic>
    </p:spTree>
    <p:extLst>
      <p:ext uri="{BB962C8B-B14F-4D97-AF65-F5344CB8AC3E}">
        <p14:creationId xmlns:p14="http://schemas.microsoft.com/office/powerpoint/2010/main" val="206054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7A035-8241-425A-8AB6-6785FA15E1E3}"/>
              </a:ext>
            </a:extLst>
          </p:cNvPr>
          <p:cNvSpPr>
            <a:spLocks noGrp="1"/>
          </p:cNvSpPr>
          <p:nvPr>
            <p:ph type="title"/>
          </p:nvPr>
        </p:nvSpPr>
        <p:spPr>
          <a:xfrm>
            <a:off x="838200" y="-30500"/>
            <a:ext cx="10515600" cy="1325563"/>
          </a:xfrm>
        </p:spPr>
        <p:txBody>
          <a:bodyPr>
            <a:normAutofit/>
          </a:bodyPr>
          <a:lstStyle/>
          <a:p>
            <a:r>
              <a:rPr kumimoji="1" lang="ja-JP" altLang="en-US" sz="2800" dirty="0">
                <a:solidFill>
                  <a:schemeClr val="tx1"/>
                </a:solidFill>
              </a:rPr>
              <a:t>　　　　前中期経営計画（</a:t>
            </a:r>
            <a:r>
              <a:rPr kumimoji="1" lang="en-US" altLang="ja-JP" sz="2800" dirty="0">
                <a:solidFill>
                  <a:schemeClr val="tx1"/>
                </a:solidFill>
              </a:rPr>
              <a:t>2015</a:t>
            </a:r>
            <a:r>
              <a:rPr kumimoji="1" lang="ja-JP" altLang="en-US" sz="2800" dirty="0">
                <a:solidFill>
                  <a:schemeClr val="tx1"/>
                </a:solidFill>
              </a:rPr>
              <a:t>年度～</a:t>
            </a:r>
            <a:r>
              <a:rPr kumimoji="1" lang="en-US" altLang="ja-JP" sz="2800" dirty="0">
                <a:solidFill>
                  <a:schemeClr val="tx1"/>
                </a:solidFill>
              </a:rPr>
              <a:t>2021</a:t>
            </a:r>
            <a:r>
              <a:rPr kumimoji="1" lang="ja-JP" altLang="en-US" sz="2800" dirty="0">
                <a:solidFill>
                  <a:schemeClr val="tx1"/>
                </a:solidFill>
              </a:rPr>
              <a:t>年度）の</a:t>
            </a:r>
            <a:br>
              <a:rPr kumimoji="1" lang="en-US" altLang="ja-JP" sz="2800" dirty="0">
                <a:solidFill>
                  <a:schemeClr val="tx1"/>
                </a:solidFill>
              </a:rPr>
            </a:br>
            <a:r>
              <a:rPr kumimoji="1" lang="ja-JP" altLang="en-US" sz="2800" dirty="0">
                <a:solidFill>
                  <a:schemeClr val="tx1"/>
                </a:solidFill>
              </a:rPr>
              <a:t>　　　　実績と評価　</a:t>
            </a:r>
            <a:r>
              <a:rPr kumimoji="1" lang="en-US" altLang="ja-JP" sz="2800" dirty="0">
                <a:solidFill>
                  <a:schemeClr val="tx1"/>
                </a:solidFill>
              </a:rPr>
              <a:t>【</a:t>
            </a:r>
            <a:r>
              <a:rPr kumimoji="1" lang="ja-JP" altLang="en-US" sz="2800" dirty="0">
                <a:solidFill>
                  <a:schemeClr val="tx1"/>
                </a:solidFill>
              </a:rPr>
              <a:t>収支計画（法人運営の安定化）</a:t>
            </a:r>
            <a:r>
              <a:rPr kumimoji="1" lang="en-US" altLang="ja-JP" sz="2800" dirty="0">
                <a:solidFill>
                  <a:schemeClr val="tx1"/>
                </a:solidFill>
              </a:rPr>
              <a:t>】</a:t>
            </a:r>
            <a:endParaRPr kumimoji="1" lang="ja-JP" altLang="en-US" sz="2800" dirty="0">
              <a:solidFill>
                <a:schemeClr val="tx1"/>
              </a:solidFill>
            </a:endParaRPr>
          </a:p>
        </p:txBody>
      </p:sp>
      <p:sp>
        <p:nvSpPr>
          <p:cNvPr id="3" name="コンテンツ プレースホルダー 2">
            <a:extLst>
              <a:ext uri="{FF2B5EF4-FFF2-40B4-BE49-F238E27FC236}">
                <a16:creationId xmlns:a16="http://schemas.microsoft.com/office/drawing/2014/main" id="{415E07A6-960B-4696-93DD-D7AFBAE02F7B}"/>
              </a:ext>
            </a:extLst>
          </p:cNvPr>
          <p:cNvSpPr>
            <a:spLocks noGrp="1"/>
          </p:cNvSpPr>
          <p:nvPr>
            <p:ph idx="1"/>
          </p:nvPr>
        </p:nvSpPr>
        <p:spPr>
          <a:xfrm>
            <a:off x="838200" y="1216404"/>
            <a:ext cx="10515600" cy="5641596"/>
          </a:xfrm>
        </p:spPr>
        <p:txBody>
          <a:bodyPr>
            <a:normAutofit/>
          </a:bodyPr>
          <a:lstStyle/>
          <a:p>
            <a:endParaRPr kumimoji="1" lang="en-US" altLang="ja-JP" sz="2400" dirty="0"/>
          </a:p>
          <a:p>
            <a:endParaRPr lang="en-US" altLang="ja-JP" sz="2400" dirty="0"/>
          </a:p>
          <a:p>
            <a:endParaRPr kumimoji="1" lang="en-US" altLang="ja-JP" sz="2400" dirty="0"/>
          </a:p>
          <a:p>
            <a:endParaRPr lang="en-US" altLang="ja-JP" sz="2400" dirty="0"/>
          </a:p>
          <a:p>
            <a:endParaRPr kumimoji="1" lang="en-US" altLang="ja-JP" sz="2400" dirty="0"/>
          </a:p>
          <a:p>
            <a:pPr marL="0" indent="0">
              <a:buNone/>
            </a:pPr>
            <a:endParaRPr kumimoji="1" lang="ja-JP" altLang="en-US" sz="2400" dirty="0"/>
          </a:p>
        </p:txBody>
      </p:sp>
      <p:sp>
        <p:nvSpPr>
          <p:cNvPr id="9" name="テキスト ボックス 8">
            <a:extLst>
              <a:ext uri="{FF2B5EF4-FFF2-40B4-BE49-F238E27FC236}">
                <a16:creationId xmlns:a16="http://schemas.microsoft.com/office/drawing/2014/main" id="{D2625C4B-EB45-4352-9AA3-75A4E0F39ED9}"/>
              </a:ext>
            </a:extLst>
          </p:cNvPr>
          <p:cNvSpPr txBox="1"/>
          <p:nvPr/>
        </p:nvSpPr>
        <p:spPr>
          <a:xfrm>
            <a:off x="2024130" y="1118451"/>
            <a:ext cx="2842445" cy="369332"/>
          </a:xfrm>
          <a:prstGeom prst="rect">
            <a:avLst/>
          </a:prstGeom>
          <a:noFill/>
        </p:spPr>
        <p:txBody>
          <a:bodyPr wrap="none" rtlCol="0">
            <a:spAutoFit/>
          </a:bodyPr>
          <a:lstStyle/>
          <a:p>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収支計画</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a:t>
            </a:r>
            <a:r>
              <a:rPr kumimoji="1" lang="en-US" altLang="ja-JP" sz="1200" dirty="0">
                <a:latin typeface="ＭＳ Ｐゴシック" panose="020B0600070205080204" pitchFamily="50" charset="-128"/>
                <a:ea typeface="ＭＳ Ｐゴシック" panose="020B0600070205080204" pitchFamily="50" charset="-128"/>
              </a:rPr>
              <a:t>2019</a:t>
            </a:r>
            <a:r>
              <a:rPr kumimoji="1" lang="ja-JP" altLang="en-US" sz="1200" dirty="0">
                <a:latin typeface="ＭＳ Ｐゴシック" panose="020B0600070205080204" pitchFamily="50" charset="-128"/>
                <a:ea typeface="ＭＳ Ｐゴシック" panose="020B0600070205080204" pitchFamily="50" charset="-128"/>
              </a:rPr>
              <a:t>年度中間見直し）</a:t>
            </a:r>
          </a:p>
        </p:txBody>
      </p:sp>
      <p:sp>
        <p:nvSpPr>
          <p:cNvPr id="10" name="テキスト ボックス 9">
            <a:extLst>
              <a:ext uri="{FF2B5EF4-FFF2-40B4-BE49-F238E27FC236}">
                <a16:creationId xmlns:a16="http://schemas.microsoft.com/office/drawing/2014/main" id="{22951512-6D64-46B0-A08F-5B9469284DB8}"/>
              </a:ext>
            </a:extLst>
          </p:cNvPr>
          <p:cNvSpPr txBox="1"/>
          <p:nvPr/>
        </p:nvSpPr>
        <p:spPr>
          <a:xfrm>
            <a:off x="2035166" y="3560294"/>
            <a:ext cx="1184940" cy="369332"/>
          </a:xfrm>
          <a:prstGeom prst="rect">
            <a:avLst/>
          </a:prstGeom>
          <a:noFill/>
        </p:spPr>
        <p:txBody>
          <a:bodyPr wrap="none" rtlCol="0">
            <a:spAutoFit/>
          </a:bodyPr>
          <a:lstStyle/>
          <a:p>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実　　績</a:t>
            </a:r>
            <a:r>
              <a:rPr kumimoji="1" lang="en-US" altLang="ja-JP" dirty="0">
                <a:latin typeface="ＭＳ Ｐゴシック" panose="020B0600070205080204" pitchFamily="50" charset="-128"/>
                <a:ea typeface="ＭＳ Ｐゴシック" panose="020B0600070205080204" pitchFamily="50" charset="-128"/>
              </a:rPr>
              <a:t>】</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53CB1A3F-09ED-43F8-98B9-585C4F13021C}"/>
              </a:ext>
            </a:extLst>
          </p:cNvPr>
          <p:cNvSpPr txBox="1"/>
          <p:nvPr/>
        </p:nvSpPr>
        <p:spPr>
          <a:xfrm>
            <a:off x="8894950" y="1276078"/>
            <a:ext cx="1031051" cy="276999"/>
          </a:xfrm>
          <a:prstGeom prst="rect">
            <a:avLst/>
          </a:prstGeom>
          <a:noFill/>
        </p:spPr>
        <p:txBody>
          <a:bodyPr wrap="none" rtlCol="0">
            <a:spAutoFit/>
          </a:bodyPr>
          <a:lstStyle/>
          <a:p>
            <a:r>
              <a:rPr kumimoji="1" lang="ja-JP" altLang="en-US" sz="1200" dirty="0">
                <a:latin typeface="ＭＳ Ｐゴシック" panose="020B0600070205080204" pitchFamily="50" charset="-128"/>
                <a:ea typeface="ＭＳ Ｐゴシック" panose="020B0600070205080204" pitchFamily="50" charset="-128"/>
              </a:rPr>
              <a:t>（単位：千円）</a:t>
            </a:r>
          </a:p>
        </p:txBody>
      </p:sp>
      <p:sp>
        <p:nvSpPr>
          <p:cNvPr id="12" name="テキスト ボックス 11">
            <a:extLst>
              <a:ext uri="{FF2B5EF4-FFF2-40B4-BE49-F238E27FC236}">
                <a16:creationId xmlns:a16="http://schemas.microsoft.com/office/drawing/2014/main" id="{7951BC49-480C-47B2-AE4A-70E4B3A34930}"/>
              </a:ext>
            </a:extLst>
          </p:cNvPr>
          <p:cNvSpPr txBox="1"/>
          <p:nvPr/>
        </p:nvSpPr>
        <p:spPr>
          <a:xfrm>
            <a:off x="8970451" y="3688394"/>
            <a:ext cx="1031051" cy="276999"/>
          </a:xfrm>
          <a:prstGeom prst="rect">
            <a:avLst/>
          </a:prstGeom>
          <a:noFill/>
        </p:spPr>
        <p:txBody>
          <a:bodyPr wrap="none" rtlCol="0">
            <a:spAutoFit/>
          </a:bodyPr>
          <a:lstStyle/>
          <a:p>
            <a:r>
              <a:rPr kumimoji="1" lang="ja-JP" altLang="en-US" sz="1200" dirty="0">
                <a:latin typeface="ＭＳ Ｐゴシック" panose="020B0600070205080204" pitchFamily="50" charset="-128"/>
                <a:ea typeface="ＭＳ Ｐゴシック" panose="020B0600070205080204" pitchFamily="50" charset="-128"/>
              </a:rPr>
              <a:t>（単位：千円）</a:t>
            </a:r>
          </a:p>
        </p:txBody>
      </p:sp>
      <p:sp>
        <p:nvSpPr>
          <p:cNvPr id="13" name="テキスト ボックス 12">
            <a:extLst>
              <a:ext uri="{FF2B5EF4-FFF2-40B4-BE49-F238E27FC236}">
                <a16:creationId xmlns:a16="http://schemas.microsoft.com/office/drawing/2014/main" id="{32FFCDF2-854F-49B7-A32C-A51847BBB2FF}"/>
              </a:ext>
            </a:extLst>
          </p:cNvPr>
          <p:cNvSpPr txBox="1"/>
          <p:nvPr/>
        </p:nvSpPr>
        <p:spPr>
          <a:xfrm>
            <a:off x="11353800" y="6299916"/>
            <a:ext cx="415498" cy="369332"/>
          </a:xfrm>
          <a:prstGeom prst="rect">
            <a:avLst/>
          </a:prstGeom>
          <a:noFill/>
        </p:spPr>
        <p:txBody>
          <a:bodyPr wrap="none" rtlCol="0">
            <a:spAutoFit/>
          </a:bodyPr>
          <a:lstStyle/>
          <a:p>
            <a:r>
              <a:rPr kumimoji="1" lang="ja-JP" altLang="en-US" dirty="0"/>
              <a:t>８</a:t>
            </a:r>
          </a:p>
        </p:txBody>
      </p:sp>
      <p:pic>
        <p:nvPicPr>
          <p:cNvPr id="21" name="図 20"/>
          <p:cNvPicPr>
            <a:picLocks noChangeAspect="1"/>
          </p:cNvPicPr>
          <p:nvPr/>
        </p:nvPicPr>
        <p:blipFill>
          <a:blip r:embed="rId2"/>
          <a:stretch>
            <a:fillRect/>
          </a:stretch>
        </p:blipFill>
        <p:spPr>
          <a:xfrm>
            <a:off x="2132156" y="1545223"/>
            <a:ext cx="7869345" cy="1855846"/>
          </a:xfrm>
          <a:prstGeom prst="rect">
            <a:avLst/>
          </a:prstGeom>
        </p:spPr>
      </p:pic>
      <p:pic>
        <p:nvPicPr>
          <p:cNvPr id="4" name="図 3"/>
          <p:cNvPicPr>
            <a:picLocks noChangeAspect="1"/>
          </p:cNvPicPr>
          <p:nvPr/>
        </p:nvPicPr>
        <p:blipFill>
          <a:blip r:embed="rId3"/>
          <a:stretch>
            <a:fillRect/>
          </a:stretch>
        </p:blipFill>
        <p:spPr>
          <a:xfrm>
            <a:off x="2132156" y="3925159"/>
            <a:ext cx="7869345" cy="2901541"/>
          </a:xfrm>
          <a:prstGeom prst="rect">
            <a:avLst/>
          </a:prstGeom>
        </p:spPr>
      </p:pic>
    </p:spTree>
    <p:extLst>
      <p:ext uri="{BB962C8B-B14F-4D97-AF65-F5344CB8AC3E}">
        <p14:creationId xmlns:p14="http://schemas.microsoft.com/office/powerpoint/2010/main" val="1549515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325231-9E1C-478D-831B-85E26C161D1B}"/>
              </a:ext>
            </a:extLst>
          </p:cNvPr>
          <p:cNvSpPr>
            <a:spLocks noGrp="1"/>
          </p:cNvSpPr>
          <p:nvPr>
            <p:ph type="title"/>
          </p:nvPr>
        </p:nvSpPr>
        <p:spPr/>
        <p:txBody>
          <a:bodyPr>
            <a:normAutofit/>
          </a:bodyPr>
          <a:lstStyle/>
          <a:p>
            <a:r>
              <a:rPr kumimoji="1" lang="ja-JP" altLang="en-US" sz="2800" dirty="0">
                <a:solidFill>
                  <a:schemeClr val="tx1"/>
                </a:solidFill>
              </a:rPr>
              <a:t>　　　　前中期経営計画（</a:t>
            </a:r>
            <a:r>
              <a:rPr kumimoji="1" lang="en-US" altLang="ja-JP" sz="2800" dirty="0">
                <a:solidFill>
                  <a:schemeClr val="tx1"/>
                </a:solidFill>
              </a:rPr>
              <a:t>2015</a:t>
            </a:r>
            <a:r>
              <a:rPr kumimoji="1" lang="ja-JP" altLang="en-US" sz="2800" dirty="0">
                <a:solidFill>
                  <a:schemeClr val="tx1"/>
                </a:solidFill>
              </a:rPr>
              <a:t>年度～</a:t>
            </a:r>
            <a:r>
              <a:rPr kumimoji="1" lang="en-US" altLang="ja-JP" sz="2800" dirty="0">
                <a:solidFill>
                  <a:schemeClr val="tx1"/>
                </a:solidFill>
              </a:rPr>
              <a:t>2021</a:t>
            </a:r>
            <a:r>
              <a:rPr kumimoji="1" lang="ja-JP" altLang="en-US" sz="2800" dirty="0">
                <a:solidFill>
                  <a:schemeClr val="tx1"/>
                </a:solidFill>
              </a:rPr>
              <a:t>年度）の</a:t>
            </a:r>
            <a:br>
              <a:rPr kumimoji="1" lang="en-US" altLang="ja-JP" sz="2800" dirty="0">
                <a:solidFill>
                  <a:schemeClr val="tx1"/>
                </a:solidFill>
              </a:rPr>
            </a:br>
            <a:r>
              <a:rPr kumimoji="1" lang="ja-JP" altLang="en-US" sz="2800" dirty="0">
                <a:solidFill>
                  <a:schemeClr val="tx1"/>
                </a:solidFill>
              </a:rPr>
              <a:t>　　　　実績と評価　</a:t>
            </a:r>
            <a:r>
              <a:rPr kumimoji="1" lang="en-US" altLang="ja-JP" sz="2800" dirty="0">
                <a:solidFill>
                  <a:schemeClr val="tx1"/>
                </a:solidFill>
              </a:rPr>
              <a:t>【</a:t>
            </a:r>
            <a:r>
              <a:rPr kumimoji="1" lang="ja-JP" altLang="en-US" sz="2800" dirty="0">
                <a:solidFill>
                  <a:schemeClr val="tx1"/>
                </a:solidFill>
              </a:rPr>
              <a:t>収支計画（法人運営の安定化）</a:t>
            </a:r>
            <a:r>
              <a:rPr kumimoji="1" lang="en-US" altLang="ja-JP" sz="2800" dirty="0">
                <a:solidFill>
                  <a:schemeClr val="tx1"/>
                </a:solidFill>
              </a:rPr>
              <a:t>】</a:t>
            </a:r>
            <a:endParaRPr kumimoji="1" lang="ja-JP" altLang="en-US" sz="2800" dirty="0">
              <a:solidFill>
                <a:schemeClr val="tx1"/>
              </a:solidFill>
            </a:endParaRPr>
          </a:p>
        </p:txBody>
      </p:sp>
      <p:sp>
        <p:nvSpPr>
          <p:cNvPr id="5" name="四角形: 角を丸くする 4">
            <a:extLst>
              <a:ext uri="{FF2B5EF4-FFF2-40B4-BE49-F238E27FC236}">
                <a16:creationId xmlns:a16="http://schemas.microsoft.com/office/drawing/2014/main" id="{C4E7AE2F-D5F8-44F6-B6B5-7A66DFA9D0A9}"/>
              </a:ext>
            </a:extLst>
          </p:cNvPr>
          <p:cNvSpPr/>
          <p:nvPr/>
        </p:nvSpPr>
        <p:spPr>
          <a:xfrm>
            <a:off x="960713" y="1553043"/>
            <a:ext cx="10393087" cy="5159230"/>
          </a:xfrm>
          <a:prstGeom prst="roundRect">
            <a:avLst>
              <a:gd name="adj" fmla="val 7561"/>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＜実　績＞</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前計画においては、</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2016</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年度の大規模な満期償還により運用益が減少し、それに伴って事業の効率化や削減を行う必要があったことなどから</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2019</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年</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度に計画の見直しを行った。</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収　入</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〇 基本財産運用益収入</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・運用益収入を</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72,000</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千円（</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2019</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年度見直し）と見込んでいた。収入不足については、特定資産（栽培漁業推進積立資産）の取崩しで対応することと</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していたが、</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2020</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年度になくなることが予想されたため、債券の一部を償還前に売却し、新たな債券を購入した。これにより、</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2020</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年度は運用益収入</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が増加したが、買替後の総利回りは、年約</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％で最終年度の運用益収入は</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60,300</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千円と見込まれる。</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〇雑収入（余剰種苗）</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・計画では、販路開拓等により最終年度は</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40,000</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千円を見込んでいたが、</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2020</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年度は、コロナ禍によりイベント放流の中止や初期餌料（ワムシ）の育成</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不調により余剰種苗の確保が十分できなかったこと、最終年度は、大口の購入先が予算等の都合により購入を見合わせたことなどから計画を大きく</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下回った。</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支　出</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〇栽培事業費</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・種苗生産方法や技術確立により経費の削減を図ることで</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2020</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年度（栽培漁業センター改修負担金除く）は計画値を下回ることができ、最終年度につい</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200" dirty="0" err="1">
                <a:solidFill>
                  <a:schemeClr val="tx1"/>
                </a:solidFill>
                <a:latin typeface="ＭＳ Ｐゴシック" panose="020B0600070205080204" pitchFamily="50" charset="-128"/>
                <a:ea typeface="ＭＳ Ｐゴシック" panose="020B0600070205080204" pitchFamily="50" charset="-128"/>
              </a:rPr>
              <a:t>ても</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達成できる見込みである。</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〇事務局費 </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・人件費の削減等経費削減を行ってきたが、目標を達成できなかった。</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＜評　価＞</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・計画変更時点と比べると、満期保有目的債券の一部を償還前に売却し、売却益を特定資産（栽培漁業推進積立資産）に積み立てた（</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153,411</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千円）</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ことや各事業の見直しや経費削減の取組みにより当初の方針どおり基本財産の取崩しは行わず運営を行うことができた。しかし、買替えにより最</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終年度は運用益収入が減少したことや余剰種苗の販売額が計画より少なかったことから、収入は、当初の目標より減少し、支出についても、人件</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費の削減等により全体的には支出を減らすことはできたが、一部を除き目標を達成できなかった。</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2022</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年度からの計画年度からも現状のままでは、運用益収入が約</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60,000</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千円しか見込めないため、安定的な法人運営のためには、新たな対応が</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必要となってくる。</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00" dirty="0">
                <a:solidFill>
                  <a:schemeClr val="tx1"/>
                </a:solidFill>
                <a:latin typeface="ＭＳ Ｐゴシック" panose="020B0600070205080204" pitchFamily="50" charset="-128"/>
                <a:ea typeface="ＭＳ Ｐゴシック" panose="020B0600070205080204" pitchFamily="50" charset="-128"/>
              </a:rPr>
              <a:t>　</a:t>
            </a:r>
          </a:p>
        </p:txBody>
      </p:sp>
      <p:sp>
        <p:nvSpPr>
          <p:cNvPr id="6" name="正方形/長方形 5">
            <a:extLst>
              <a:ext uri="{FF2B5EF4-FFF2-40B4-BE49-F238E27FC236}">
                <a16:creationId xmlns:a16="http://schemas.microsoft.com/office/drawing/2014/main" id="{7522E87A-CC68-4FDA-B794-C682F5A285AC}"/>
              </a:ext>
            </a:extLst>
          </p:cNvPr>
          <p:cNvSpPr/>
          <p:nvPr/>
        </p:nvSpPr>
        <p:spPr>
          <a:xfrm>
            <a:off x="1060586" y="5066284"/>
            <a:ext cx="9855676" cy="1480554"/>
          </a:xfrm>
          <a:prstGeom prst="rect">
            <a:avLst/>
          </a:prstGeom>
          <a:solidFill>
            <a:srgbClr val="F8CCBE">
              <a:alpha val="2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95622D99-9FE9-47DB-A2A9-E1AC10B3770B}"/>
              </a:ext>
            </a:extLst>
          </p:cNvPr>
          <p:cNvSpPr txBox="1"/>
          <p:nvPr/>
        </p:nvSpPr>
        <p:spPr>
          <a:xfrm>
            <a:off x="11513592" y="6342941"/>
            <a:ext cx="415498" cy="369332"/>
          </a:xfrm>
          <a:prstGeom prst="rect">
            <a:avLst/>
          </a:prstGeom>
          <a:noFill/>
        </p:spPr>
        <p:txBody>
          <a:bodyPr wrap="none" rtlCol="0">
            <a:spAutoFit/>
          </a:bodyPr>
          <a:lstStyle/>
          <a:p>
            <a:r>
              <a:rPr kumimoji="1" lang="ja-JP" altLang="en-US" dirty="0"/>
              <a:t>９</a:t>
            </a:r>
          </a:p>
        </p:txBody>
      </p:sp>
    </p:spTree>
    <p:extLst>
      <p:ext uri="{BB962C8B-B14F-4D97-AF65-F5344CB8AC3E}">
        <p14:creationId xmlns:p14="http://schemas.microsoft.com/office/powerpoint/2010/main" val="2396989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61D9DB-CDCC-4EF4-8DBE-DF1E1062669E}"/>
              </a:ext>
            </a:extLst>
          </p:cNvPr>
          <p:cNvSpPr>
            <a:spLocks noGrp="1"/>
          </p:cNvSpPr>
          <p:nvPr>
            <p:ph type="title"/>
          </p:nvPr>
        </p:nvSpPr>
        <p:spPr/>
        <p:txBody>
          <a:bodyPr/>
          <a:lstStyle/>
          <a:p>
            <a:r>
              <a:rPr kumimoji="1" lang="ja-JP" altLang="en-US" dirty="0">
                <a:solidFill>
                  <a:schemeClr val="tx1"/>
                </a:solidFill>
              </a:rPr>
              <a:t>中期経営計画の目的等</a:t>
            </a:r>
          </a:p>
        </p:txBody>
      </p:sp>
      <p:sp>
        <p:nvSpPr>
          <p:cNvPr id="3" name="コンテンツ プレースホルダー 2">
            <a:extLst>
              <a:ext uri="{FF2B5EF4-FFF2-40B4-BE49-F238E27FC236}">
                <a16:creationId xmlns:a16="http://schemas.microsoft.com/office/drawing/2014/main" id="{B546C86A-D0D5-4A49-97AA-549000F8C0CD}"/>
              </a:ext>
            </a:extLst>
          </p:cNvPr>
          <p:cNvSpPr>
            <a:spLocks noGrp="1"/>
          </p:cNvSpPr>
          <p:nvPr>
            <p:ph idx="1"/>
          </p:nvPr>
        </p:nvSpPr>
        <p:spPr>
          <a:xfrm>
            <a:off x="419451" y="1761688"/>
            <a:ext cx="11476138" cy="4415275"/>
          </a:xfrm>
        </p:spPr>
        <p:txBody>
          <a:bodyPr/>
          <a:lstStyle/>
          <a:p>
            <a:pPr marL="0" indent="0">
              <a:buNone/>
            </a:pPr>
            <a:r>
              <a:rPr kumimoji="1" lang="ja-JP" altLang="en-US" dirty="0">
                <a:solidFill>
                  <a:schemeClr val="tx1"/>
                </a:solidFill>
                <a:latin typeface="ＭＳ Ｐゴシック" panose="020B0600070205080204" pitchFamily="50" charset="-128"/>
                <a:ea typeface="ＭＳ Ｐゴシック" panose="020B0600070205080204" pitchFamily="50" charset="-128"/>
              </a:rPr>
              <a:t>　　■</a:t>
            </a:r>
            <a:r>
              <a:rPr lang="ja-JP" altLang="en-US" dirty="0">
                <a:solidFill>
                  <a:schemeClr val="tx1"/>
                </a:solidFill>
                <a:latin typeface="ＭＳ Ｐゴシック" panose="020B0600070205080204" pitchFamily="50" charset="-128"/>
                <a:ea typeface="ＭＳ Ｐゴシック" panose="020B0600070205080204" pitchFamily="50" charset="-128"/>
              </a:rPr>
              <a:t>目的</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dirty="0">
                <a:solidFill>
                  <a:schemeClr val="tx1"/>
                </a:solidFill>
                <a:latin typeface="ＭＳ Ｐゴシック" panose="020B0600070205080204" pitchFamily="50" charset="-128"/>
                <a:ea typeface="ＭＳ Ｐゴシック" panose="020B0600070205080204" pitchFamily="50" charset="-128"/>
              </a:rPr>
              <a:t>　   　・前計画に引き続き、大阪府の水産資源の維持増大等公益目的</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dirty="0">
                <a:solidFill>
                  <a:schemeClr val="tx1"/>
                </a:solidFill>
                <a:latin typeface="ＭＳ Ｐゴシック" panose="020B0600070205080204" pitchFamily="50" charset="-128"/>
                <a:ea typeface="ＭＳ Ｐゴシック" panose="020B0600070205080204" pitchFamily="50" charset="-128"/>
              </a:rPr>
              <a:t>　　   　事業や漁業協同組合等助成事業の確実な実施に向け、５か年</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dirty="0">
                <a:solidFill>
                  <a:schemeClr val="tx1"/>
                </a:solidFill>
                <a:latin typeface="ＭＳ Ｐゴシック" panose="020B0600070205080204" pitchFamily="50" charset="-128"/>
                <a:ea typeface="ＭＳ Ｐゴシック" panose="020B0600070205080204" pitchFamily="50" charset="-128"/>
              </a:rPr>
              <a:t>　   　　の中期経営計画を策定する。</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kumimoji="1" lang="ja-JP" altLang="en-US" dirty="0">
                <a:solidFill>
                  <a:schemeClr val="tx1"/>
                </a:solidFill>
                <a:latin typeface="ＭＳ Ｐゴシック" panose="020B0600070205080204" pitchFamily="50" charset="-128"/>
                <a:ea typeface="ＭＳ Ｐゴシック" panose="020B0600070205080204" pitchFamily="50" charset="-128"/>
              </a:rPr>
              <a:t>　　■計画期間　</a:t>
            </a:r>
            <a:r>
              <a:rPr kumimoji="1" lang="en-US" altLang="ja-JP" dirty="0">
                <a:solidFill>
                  <a:schemeClr val="tx1"/>
                </a:solidFill>
                <a:latin typeface="ＭＳ Ｐゴシック" panose="020B0600070205080204" pitchFamily="50" charset="-128"/>
                <a:ea typeface="ＭＳ Ｐゴシック" panose="020B0600070205080204" pitchFamily="50" charset="-128"/>
              </a:rPr>
              <a:t>2022</a:t>
            </a:r>
            <a:r>
              <a:rPr kumimoji="1" lang="ja-JP" altLang="en-US" dirty="0">
                <a:solidFill>
                  <a:schemeClr val="tx1"/>
                </a:solidFill>
                <a:latin typeface="ＭＳ Ｐゴシック" panose="020B0600070205080204" pitchFamily="50" charset="-128"/>
                <a:ea typeface="ＭＳ Ｐゴシック" panose="020B0600070205080204" pitchFamily="50" charset="-128"/>
              </a:rPr>
              <a:t>年度（令和４年度）～</a:t>
            </a:r>
            <a:r>
              <a:rPr kumimoji="1" lang="en-US" altLang="ja-JP" dirty="0">
                <a:solidFill>
                  <a:schemeClr val="tx1"/>
                </a:solidFill>
                <a:latin typeface="ＭＳ Ｐゴシック" panose="020B0600070205080204" pitchFamily="50" charset="-128"/>
                <a:ea typeface="ＭＳ Ｐゴシック" panose="020B0600070205080204" pitchFamily="50" charset="-128"/>
              </a:rPr>
              <a:t>2026</a:t>
            </a:r>
            <a:r>
              <a:rPr kumimoji="1" lang="ja-JP" altLang="en-US" dirty="0">
                <a:solidFill>
                  <a:schemeClr val="tx1"/>
                </a:solidFill>
                <a:latin typeface="ＭＳ Ｐゴシック" panose="020B0600070205080204" pitchFamily="50" charset="-128"/>
                <a:ea typeface="ＭＳ Ｐゴシック" panose="020B0600070205080204" pitchFamily="50" charset="-128"/>
              </a:rPr>
              <a:t>年度（令和８年度）　</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66C0DA0B-5F37-468D-9FBC-F23C2B361813}"/>
              </a:ext>
            </a:extLst>
          </p:cNvPr>
          <p:cNvSpPr txBox="1"/>
          <p:nvPr/>
        </p:nvSpPr>
        <p:spPr>
          <a:xfrm>
            <a:off x="11353800" y="6299916"/>
            <a:ext cx="453970" cy="369332"/>
          </a:xfrm>
          <a:prstGeom prst="rect">
            <a:avLst/>
          </a:prstGeom>
          <a:noFill/>
        </p:spPr>
        <p:txBody>
          <a:bodyPr wrap="none" rtlCol="0">
            <a:spAutoFit/>
          </a:bodyPr>
          <a:lstStyle/>
          <a:p>
            <a:r>
              <a:rPr kumimoji="1" lang="en-US" altLang="ja-JP" dirty="0"/>
              <a:t>10</a:t>
            </a:r>
            <a:endParaRPr kumimoji="1" lang="ja-JP" altLang="en-US" dirty="0"/>
          </a:p>
        </p:txBody>
      </p:sp>
    </p:spTree>
    <p:extLst>
      <p:ext uri="{BB962C8B-B14F-4D97-AF65-F5344CB8AC3E}">
        <p14:creationId xmlns:p14="http://schemas.microsoft.com/office/powerpoint/2010/main" val="2613536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3A07DD-450E-4528-AC46-C5722E758579}"/>
              </a:ext>
            </a:extLst>
          </p:cNvPr>
          <p:cNvSpPr>
            <a:spLocks noGrp="1"/>
          </p:cNvSpPr>
          <p:nvPr>
            <p:ph type="title"/>
          </p:nvPr>
        </p:nvSpPr>
        <p:spPr>
          <a:xfrm>
            <a:off x="838200" y="338231"/>
            <a:ext cx="10515600" cy="1325563"/>
          </a:xfrm>
        </p:spPr>
        <p:txBody>
          <a:bodyPr/>
          <a:lstStyle/>
          <a:p>
            <a:r>
              <a:rPr kumimoji="1" lang="ja-JP" altLang="en-US" dirty="0">
                <a:solidFill>
                  <a:schemeClr val="tx1"/>
                </a:solidFill>
              </a:rPr>
              <a:t>今計画の方向性</a:t>
            </a:r>
          </a:p>
        </p:txBody>
      </p:sp>
      <p:sp>
        <p:nvSpPr>
          <p:cNvPr id="3" name="コンテンツ プレースホルダー 2">
            <a:extLst>
              <a:ext uri="{FF2B5EF4-FFF2-40B4-BE49-F238E27FC236}">
                <a16:creationId xmlns:a16="http://schemas.microsoft.com/office/drawing/2014/main" id="{DE4B8B7D-644A-45C3-A618-A486328947D7}"/>
              </a:ext>
            </a:extLst>
          </p:cNvPr>
          <p:cNvSpPr>
            <a:spLocks noGrp="1"/>
          </p:cNvSpPr>
          <p:nvPr>
            <p:ph idx="1"/>
          </p:nvPr>
        </p:nvSpPr>
        <p:spPr>
          <a:xfrm>
            <a:off x="838200" y="1333850"/>
            <a:ext cx="10098505" cy="5704513"/>
          </a:xfrm>
        </p:spPr>
        <p:txBody>
          <a:bodyPr>
            <a:normAutofit/>
          </a:bodyPr>
          <a:lstStyle/>
          <a:p>
            <a:pPr marL="0" indent="0">
              <a:buNone/>
            </a:pPr>
            <a:r>
              <a:rPr lang="ja-JP" altLang="en-US" dirty="0">
                <a:solidFill>
                  <a:schemeClr val="tx1"/>
                </a:solidFill>
                <a:latin typeface="ＭＳ Ｐゴシック" panose="020B0600070205080204" pitchFamily="50" charset="-128"/>
                <a:ea typeface="ＭＳ Ｐゴシック" panose="020B0600070205080204" pitchFamily="50" charset="-128"/>
              </a:rPr>
              <a:t>■基本的な考え方</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endParaRPr lang="en-US" altLang="ja-JP" dirty="0">
              <a:solidFill>
                <a:schemeClr val="tx1"/>
              </a:solidFill>
              <a:latin typeface="ＭＳ Ｐゴシック" panose="020B0600070205080204" pitchFamily="50" charset="-128"/>
              <a:ea typeface="ＭＳ Ｐゴシック" panose="020B0600070205080204" pitchFamily="50" charset="-128"/>
            </a:endParaRPr>
          </a:p>
          <a:p>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dirty="0">
                <a:solidFill>
                  <a:schemeClr val="tx1"/>
                </a:solidFill>
                <a:latin typeface="ＭＳ Ｐゴシック" panose="020B0600070205080204" pitchFamily="50" charset="-128"/>
                <a:ea typeface="ＭＳ Ｐゴシック" panose="020B0600070205080204" pitchFamily="50" charset="-128"/>
              </a:rPr>
              <a:t>■事業ごとの取組み方向</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3C67F4F0-1AEF-449D-A446-C5C981F8059E}"/>
              </a:ext>
            </a:extLst>
          </p:cNvPr>
          <p:cNvSpPr txBox="1"/>
          <p:nvPr/>
        </p:nvSpPr>
        <p:spPr>
          <a:xfrm>
            <a:off x="1142844" y="1774912"/>
            <a:ext cx="9709640" cy="1600438"/>
          </a:xfrm>
          <a:prstGeom prst="rect">
            <a:avLst/>
          </a:prstGeom>
          <a:noFill/>
        </p:spPr>
        <p:txBody>
          <a:bodyPr wrap="square" rtlCol="0">
            <a:spAutoFit/>
          </a:bodyPr>
          <a:lstStyle/>
          <a:p>
            <a:pPr algn="just"/>
            <a:r>
              <a:rPr kumimoji="1" lang="ja-JP" altLang="en-US" sz="1600" dirty="0">
                <a:latin typeface="ＭＳ Ｐゴシック" panose="020B0600070205080204" pitchFamily="50" charset="-128"/>
                <a:ea typeface="ＭＳ Ｐゴシック" panose="020B0600070205080204" pitchFamily="50" charset="-128"/>
              </a:rPr>
              <a:t>①今計画期間中は原則として基本財産の取崩しは行わず、収入の不足は特定資産で対応する。ただし、毎年度</a:t>
            </a:r>
            <a:endParaRPr kumimoji="1" lang="en-US" altLang="ja-JP" sz="1600" dirty="0">
              <a:latin typeface="ＭＳ Ｐゴシック" panose="020B0600070205080204" pitchFamily="50" charset="-128"/>
              <a:ea typeface="ＭＳ Ｐゴシック" panose="020B0600070205080204" pitchFamily="50" charset="-128"/>
            </a:endParaRPr>
          </a:p>
          <a:p>
            <a:pPr algn="just"/>
            <a:r>
              <a:rPr kumimoji="1" lang="ja-JP" altLang="en-US" sz="1600" dirty="0">
                <a:latin typeface="ＭＳ Ｐゴシック" panose="020B0600070205080204" pitchFamily="50" charset="-128"/>
                <a:ea typeface="ＭＳ Ｐゴシック" panose="020B0600070205080204" pitchFamily="50" charset="-128"/>
              </a:rPr>
              <a:t>　 の収支状況等を踏まえ、概ね３年目に計画の見直しを行う。</a:t>
            </a:r>
            <a:endParaRPr kumimoji="1" lang="en-US" altLang="ja-JP" sz="1600" dirty="0">
              <a:latin typeface="ＭＳ Ｐゴシック" panose="020B0600070205080204" pitchFamily="50" charset="-128"/>
              <a:ea typeface="ＭＳ Ｐゴシック" panose="020B0600070205080204" pitchFamily="50" charset="-128"/>
            </a:endParaRPr>
          </a:p>
          <a:p>
            <a:pPr algn="just"/>
            <a:r>
              <a:rPr kumimoji="1" lang="ja-JP" altLang="en-US" sz="1600" dirty="0">
                <a:latin typeface="ＭＳ Ｐゴシック" panose="020B0600070205080204" pitchFamily="50" charset="-128"/>
                <a:ea typeface="ＭＳ Ｐゴシック" panose="020B0600070205080204" pitchFamily="50" charset="-128"/>
              </a:rPr>
              <a:t>②限られた収入の中で、近年の実績や必要性を考慮した予算編成を行う。</a:t>
            </a:r>
            <a:endParaRPr kumimoji="1" lang="en-US" altLang="ja-JP" sz="1600" dirty="0">
              <a:latin typeface="ＭＳ Ｐゴシック" panose="020B0600070205080204" pitchFamily="50" charset="-128"/>
              <a:ea typeface="ＭＳ Ｐゴシック" panose="020B0600070205080204" pitchFamily="50" charset="-128"/>
            </a:endParaRPr>
          </a:p>
          <a:p>
            <a:pPr algn="just"/>
            <a:r>
              <a:rPr kumimoji="1" lang="ja-JP" altLang="en-US" sz="1600" dirty="0">
                <a:latin typeface="ＭＳ Ｐゴシック" panose="020B0600070205080204" pitchFamily="50" charset="-128"/>
                <a:ea typeface="ＭＳ Ｐゴシック" panose="020B0600070205080204" pitchFamily="50" charset="-128"/>
              </a:rPr>
              <a:t>③法人の安定的な運営を図るため、新たな財源の確保や運用方法の見直し等について、大阪府等関係団体と</a:t>
            </a:r>
            <a:endParaRPr kumimoji="1" lang="en-US" altLang="ja-JP" sz="1600" dirty="0">
              <a:latin typeface="ＭＳ Ｐゴシック" panose="020B0600070205080204" pitchFamily="50" charset="-128"/>
              <a:ea typeface="ＭＳ Ｐゴシック" panose="020B0600070205080204" pitchFamily="50" charset="-128"/>
            </a:endParaRPr>
          </a:p>
          <a:p>
            <a:pPr algn="just"/>
            <a:r>
              <a:rPr kumimoji="1" lang="ja-JP" altLang="en-US" sz="1600" dirty="0">
                <a:latin typeface="ＭＳ Ｐゴシック" panose="020B0600070205080204" pitchFamily="50" charset="-128"/>
                <a:ea typeface="ＭＳ Ｐゴシック" panose="020B0600070205080204" pitchFamily="50" charset="-128"/>
              </a:rPr>
              <a:t>　 協議しながら検討を進める。</a:t>
            </a:r>
            <a:endParaRPr kumimoji="1" lang="en-US" altLang="ja-JP" dirty="0">
              <a:latin typeface="ＭＳ Ｐゴシック" panose="020B0600070205080204" pitchFamily="50" charset="-128"/>
              <a:ea typeface="ＭＳ Ｐゴシック" panose="020B0600070205080204" pitchFamily="50" charset="-128"/>
            </a:endParaRPr>
          </a:p>
          <a:p>
            <a:pPr algn="just"/>
            <a:endParaRPr kumimoji="1" lang="ja-JP" altLang="en-US" dirty="0">
              <a:latin typeface="ＭＳ Ｐゴシック" panose="020B0600070205080204" pitchFamily="50" charset="-128"/>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B03E0094-ADA6-488B-9294-D619749C1D1B}"/>
              </a:ext>
            </a:extLst>
          </p:cNvPr>
          <p:cNvSpPr txBox="1"/>
          <p:nvPr/>
        </p:nvSpPr>
        <p:spPr>
          <a:xfrm>
            <a:off x="1142844" y="3572167"/>
            <a:ext cx="9709640" cy="2800767"/>
          </a:xfrm>
          <a:prstGeom prst="rect">
            <a:avLst/>
          </a:prstGeom>
          <a:noFill/>
        </p:spPr>
        <p:txBody>
          <a:bodyPr wrap="square" rtlCol="0">
            <a:spAutoFit/>
          </a:bodyPr>
          <a:lstStyle/>
          <a:p>
            <a:pPr algn="just"/>
            <a:r>
              <a:rPr kumimoji="1" lang="ja-JP" altLang="en-US" sz="1600" dirty="0">
                <a:latin typeface="ＭＳ Ｐゴシック" panose="020B0600070205080204" pitchFamily="50" charset="-128"/>
                <a:ea typeface="ＭＳ Ｐゴシック" panose="020B0600070205080204" pitchFamily="50" charset="-128"/>
              </a:rPr>
              <a:t>①栽培漁業の着実な推進</a:t>
            </a:r>
            <a:endParaRPr kumimoji="1" lang="en-US" altLang="ja-JP" sz="1600" dirty="0">
              <a:latin typeface="ＭＳ Ｐゴシック" panose="020B0600070205080204" pitchFamily="50" charset="-128"/>
              <a:ea typeface="ＭＳ Ｐゴシック" panose="020B0600070205080204" pitchFamily="50" charset="-128"/>
            </a:endParaRPr>
          </a:p>
          <a:p>
            <a:pPr algn="just"/>
            <a:r>
              <a:rPr kumimoji="1" lang="ja-JP" altLang="en-US" sz="1600" dirty="0">
                <a:latin typeface="ＭＳ Ｐゴシック" panose="020B0600070205080204" pitchFamily="50" charset="-128"/>
                <a:ea typeface="ＭＳ Ｐゴシック" panose="020B0600070205080204" pitchFamily="50" charset="-128"/>
              </a:rPr>
              <a:t>　　・大阪府が策定する第８次栽培漁業基本計画に基づき、キジハタ等計画魚種の種苗生産・中間育成及び放</a:t>
            </a:r>
            <a:endParaRPr kumimoji="1" lang="en-US" altLang="ja-JP" sz="1600" dirty="0">
              <a:latin typeface="ＭＳ Ｐゴシック" panose="020B0600070205080204" pitchFamily="50" charset="-128"/>
              <a:ea typeface="ＭＳ Ｐゴシック" panose="020B0600070205080204" pitchFamily="50" charset="-128"/>
            </a:endParaRPr>
          </a:p>
          <a:p>
            <a:pPr algn="just"/>
            <a:r>
              <a:rPr kumimoji="1" lang="ja-JP" altLang="en-US" sz="1600" dirty="0">
                <a:latin typeface="ＭＳ Ｐゴシック" panose="020B0600070205080204" pitchFamily="50" charset="-128"/>
                <a:ea typeface="ＭＳ Ｐゴシック" panose="020B0600070205080204" pitchFamily="50" charset="-128"/>
              </a:rPr>
              <a:t>　　 流数量の目標を達成する。</a:t>
            </a:r>
            <a:endParaRPr kumimoji="1" lang="en-US" altLang="ja-JP" sz="1600" dirty="0">
              <a:latin typeface="ＭＳ Ｐゴシック" panose="020B0600070205080204" pitchFamily="50" charset="-128"/>
              <a:ea typeface="ＭＳ Ｐゴシック" panose="020B0600070205080204" pitchFamily="50" charset="-128"/>
            </a:endParaRPr>
          </a:p>
          <a:p>
            <a:pPr algn="just"/>
            <a:r>
              <a:rPr kumimoji="1" lang="ja-JP" altLang="en-US" sz="1600" dirty="0">
                <a:latin typeface="ＭＳ Ｐゴシック" panose="020B0600070205080204" pitchFamily="50" charset="-128"/>
                <a:ea typeface="ＭＳ Ｐゴシック" panose="020B0600070205080204" pitchFamily="50" charset="-128"/>
              </a:rPr>
              <a:t>　　・計画の目標達成のためには、</a:t>
            </a:r>
            <a:r>
              <a:rPr kumimoji="1" lang="en-US" altLang="ja-JP" sz="1600" dirty="0">
                <a:latin typeface="ＭＳ Ｐゴシック" panose="020B0600070205080204" pitchFamily="50" charset="-128"/>
                <a:ea typeface="ＭＳ Ｐゴシック" panose="020B0600070205080204" pitchFamily="50" charset="-128"/>
              </a:rPr>
              <a:t>2022</a:t>
            </a:r>
            <a:r>
              <a:rPr kumimoji="1" lang="ja-JP" altLang="en-US" sz="1600" dirty="0">
                <a:latin typeface="ＭＳ Ｐゴシック" panose="020B0600070205080204" pitchFamily="50" charset="-128"/>
                <a:ea typeface="ＭＳ Ｐゴシック" panose="020B0600070205080204" pitchFamily="50" charset="-128"/>
              </a:rPr>
              <a:t>年度に完了する栽培漁業センターの魚類水槽の能力を最大限活かした</a:t>
            </a:r>
            <a:endParaRPr kumimoji="1" lang="en-US" altLang="ja-JP" sz="1600" dirty="0">
              <a:latin typeface="ＭＳ Ｐゴシック" panose="020B0600070205080204" pitchFamily="50" charset="-128"/>
              <a:ea typeface="ＭＳ Ｐゴシック" panose="020B0600070205080204" pitchFamily="50" charset="-128"/>
            </a:endParaRPr>
          </a:p>
          <a:p>
            <a:pPr algn="just"/>
            <a:r>
              <a:rPr kumimoji="1" lang="ja-JP" altLang="en-US" sz="1600" dirty="0">
                <a:latin typeface="ＭＳ Ｐゴシック" panose="020B0600070205080204" pitchFamily="50" charset="-128"/>
                <a:ea typeface="ＭＳ Ｐゴシック" panose="020B0600070205080204" pitchFamily="50" charset="-128"/>
              </a:rPr>
              <a:t>　   種苗生産、中間育成を行うとともに、府、研究所との連携により、一層の栽培漁業の推進体制の強化を図る。</a:t>
            </a:r>
            <a:endParaRPr kumimoji="1" lang="en-US" altLang="ja-JP" sz="1600" dirty="0">
              <a:latin typeface="ＭＳ Ｐゴシック" panose="020B0600070205080204" pitchFamily="50" charset="-128"/>
              <a:ea typeface="ＭＳ Ｐゴシック" panose="020B0600070205080204" pitchFamily="50" charset="-128"/>
            </a:endParaRPr>
          </a:p>
          <a:p>
            <a:pPr algn="just"/>
            <a:r>
              <a:rPr kumimoji="1" lang="ja-JP" altLang="en-US" sz="1600" dirty="0">
                <a:latin typeface="ＭＳ Ｐゴシック" panose="020B0600070205080204" pitchFamily="50" charset="-128"/>
                <a:ea typeface="ＭＳ Ｐゴシック" panose="020B0600070205080204" pitchFamily="50" charset="-128"/>
              </a:rPr>
              <a:t>　　・また、栽培漁業の成果や知見等を広く一般に情報発信する。</a:t>
            </a:r>
            <a:endParaRPr kumimoji="1" lang="en-US" altLang="ja-JP" sz="1600" dirty="0">
              <a:latin typeface="ＭＳ Ｐゴシック" panose="020B0600070205080204" pitchFamily="50" charset="-128"/>
              <a:ea typeface="ＭＳ Ｐゴシック" panose="020B0600070205080204" pitchFamily="50" charset="-128"/>
            </a:endParaRPr>
          </a:p>
          <a:p>
            <a:r>
              <a:rPr kumimoji="1" lang="ja-JP" altLang="en-US" sz="1600" dirty="0">
                <a:latin typeface="ＭＳ Ｐゴシック" panose="020B0600070205080204" pitchFamily="50" charset="-128"/>
                <a:ea typeface="ＭＳ Ｐゴシック" panose="020B0600070205080204" pitchFamily="50" charset="-128"/>
              </a:rPr>
              <a:t>②</a:t>
            </a:r>
            <a:r>
              <a:rPr lang="ja-JP" altLang="en-US" sz="1600" dirty="0">
                <a:latin typeface="ＭＳ Ｐゴシック" panose="020B0600070205080204" pitchFamily="50" charset="-128"/>
                <a:ea typeface="ＭＳ Ｐゴシック" panose="020B0600070205080204" pitchFamily="50" charset="-128"/>
              </a:rPr>
              <a:t>海域環境保全、資源管理、食育推進等の取組みに対する支援（</a:t>
            </a:r>
            <a:r>
              <a:rPr lang="zh-TW" altLang="en-US" sz="1600" dirty="0">
                <a:latin typeface="ＭＳ Ｐゴシック" panose="020B0600070205080204" pitchFamily="50" charset="-128"/>
                <a:ea typeface="ＭＳ Ｐゴシック" panose="020B0600070205080204" pitchFamily="50" charset="-128"/>
              </a:rPr>
              <a:t>公益目的事業</a:t>
            </a:r>
            <a:r>
              <a:rPr lang="ja-JP" altLang="en-US" sz="1600" dirty="0">
                <a:latin typeface="ＭＳ Ｐゴシック" panose="020B0600070205080204" pitchFamily="50" charset="-128"/>
                <a:ea typeface="ＭＳ Ｐゴシック" panose="020B0600070205080204" pitchFamily="50" charset="-128"/>
              </a:rPr>
              <a:t>等）</a:t>
            </a:r>
            <a:endParaRPr lang="en-US" altLang="ja-JP" sz="1600" dirty="0">
              <a:latin typeface="ＭＳ Ｐゴシック" panose="020B0600070205080204" pitchFamily="50" charset="-128"/>
              <a:ea typeface="ＭＳ Ｐゴシック" panose="020B0600070205080204" pitchFamily="50" charset="-128"/>
            </a:endParaRPr>
          </a:p>
          <a:p>
            <a:pPr algn="just"/>
            <a:r>
              <a:rPr kumimoji="1" lang="ja-JP" altLang="en-US" sz="1600" dirty="0">
                <a:latin typeface="ＭＳ Ｐゴシック" panose="020B0600070205080204" pitchFamily="50" charset="-128"/>
                <a:ea typeface="ＭＳ Ｐゴシック" panose="020B0600070205080204" pitchFamily="50" charset="-128"/>
              </a:rPr>
              <a:t>　　・</a:t>
            </a:r>
            <a:r>
              <a:rPr lang="en-US" altLang="ja-JP" sz="1600" dirty="0">
                <a:latin typeface="ＭＳ Ｐゴシック" panose="020B0600070205080204" pitchFamily="50" charset="-128"/>
                <a:ea typeface="ＭＳ Ｐゴシック" panose="020B0600070205080204" pitchFamily="50" charset="-128"/>
              </a:rPr>
              <a:t>SDG</a:t>
            </a:r>
            <a:r>
              <a:rPr lang="ja-JP" altLang="en-US" sz="1600" dirty="0">
                <a:latin typeface="ＭＳ Ｐゴシック" panose="020B0600070205080204" pitchFamily="50" charset="-128"/>
                <a:ea typeface="ＭＳ Ｐゴシック" panose="020B0600070205080204" pitchFamily="50" charset="-128"/>
              </a:rPr>
              <a:t>ｓなど時代の要請に応じた取組みや海域環境の保全に有効な取組み、漁業経営改善や人材育成など、</a:t>
            </a:r>
            <a:endParaRPr lang="en-US" altLang="ja-JP" sz="1600" dirty="0">
              <a:latin typeface="ＭＳ Ｐゴシック" panose="020B0600070205080204" pitchFamily="50" charset="-128"/>
              <a:ea typeface="ＭＳ Ｐゴシック" panose="020B0600070205080204" pitchFamily="50" charset="-128"/>
            </a:endParaRPr>
          </a:p>
          <a:p>
            <a:pPr algn="just"/>
            <a:r>
              <a:rPr lang="ja-JP" altLang="en-US" sz="1600" dirty="0">
                <a:latin typeface="ＭＳ Ｐゴシック" panose="020B0600070205080204" pitchFamily="50" charset="-128"/>
                <a:ea typeface="ＭＳ Ｐゴシック" panose="020B0600070205080204" pitchFamily="50" charset="-128"/>
              </a:rPr>
              <a:t>　　 より事業効果の高いものについて</a:t>
            </a:r>
            <a:r>
              <a:rPr kumimoji="1" lang="ja-JP" altLang="en-US" sz="1600" dirty="0">
                <a:latin typeface="ＭＳ Ｐゴシック" panose="020B0600070205080204" pitchFamily="50" charset="-128"/>
                <a:ea typeface="ＭＳ Ｐゴシック" panose="020B0600070205080204" pitchFamily="50" charset="-128"/>
              </a:rPr>
              <a:t>、助成を行っていく。</a:t>
            </a:r>
            <a:endParaRPr kumimoji="1" lang="en-US" altLang="ja-JP" sz="1600" dirty="0">
              <a:latin typeface="ＭＳ Ｐゴシック" panose="020B0600070205080204" pitchFamily="50" charset="-128"/>
              <a:ea typeface="ＭＳ Ｐゴシック" panose="020B0600070205080204" pitchFamily="50" charset="-128"/>
            </a:endParaRPr>
          </a:p>
          <a:p>
            <a:pPr algn="just"/>
            <a:r>
              <a:rPr kumimoji="1" lang="ja-JP" altLang="en-US" sz="1600" dirty="0">
                <a:latin typeface="ＭＳ Ｐゴシック" panose="020B0600070205080204" pitchFamily="50" charset="-128"/>
                <a:ea typeface="ＭＳ Ｐゴシック" panose="020B0600070205080204" pitchFamily="50" charset="-128"/>
              </a:rPr>
              <a:t>③安定的な法人運営の実現</a:t>
            </a:r>
            <a:endParaRPr kumimoji="1" lang="en-US" altLang="ja-JP" sz="1600" dirty="0">
              <a:latin typeface="ＭＳ Ｐゴシック" panose="020B0600070205080204" pitchFamily="50" charset="-128"/>
              <a:ea typeface="ＭＳ Ｐゴシック" panose="020B0600070205080204" pitchFamily="50" charset="-128"/>
            </a:endParaRPr>
          </a:p>
          <a:p>
            <a:pPr algn="just"/>
            <a:r>
              <a:rPr kumimoji="1" lang="ja-JP" altLang="en-US" sz="1600" dirty="0">
                <a:latin typeface="ＭＳ Ｐゴシック" panose="020B0600070205080204" pitchFamily="50" charset="-128"/>
                <a:ea typeface="ＭＳ Ｐゴシック" panose="020B0600070205080204" pitchFamily="50" charset="-128"/>
              </a:rPr>
              <a:t>　　・継続的に事業を実施できるよう事業費を抑制するとともに、余剰種苗の継続的収益を確保していく。</a:t>
            </a:r>
          </a:p>
        </p:txBody>
      </p:sp>
      <p:sp>
        <p:nvSpPr>
          <p:cNvPr id="7" name="テキスト ボックス 6">
            <a:extLst>
              <a:ext uri="{FF2B5EF4-FFF2-40B4-BE49-F238E27FC236}">
                <a16:creationId xmlns:a16="http://schemas.microsoft.com/office/drawing/2014/main" id="{F5F5D8F8-2456-4A6F-BE32-7F957724B8D5}"/>
              </a:ext>
            </a:extLst>
          </p:cNvPr>
          <p:cNvSpPr txBox="1"/>
          <p:nvPr/>
        </p:nvSpPr>
        <p:spPr>
          <a:xfrm>
            <a:off x="11353800" y="6299916"/>
            <a:ext cx="453970" cy="369332"/>
          </a:xfrm>
          <a:prstGeom prst="rect">
            <a:avLst/>
          </a:prstGeom>
          <a:noFill/>
        </p:spPr>
        <p:txBody>
          <a:bodyPr wrap="none" rtlCol="0">
            <a:spAutoFit/>
          </a:bodyPr>
          <a:lstStyle/>
          <a:p>
            <a:r>
              <a:rPr kumimoji="1" lang="en-US" altLang="ja-JP" dirty="0"/>
              <a:t>11</a:t>
            </a:r>
            <a:endParaRPr kumimoji="1" lang="ja-JP" altLang="en-US" dirty="0"/>
          </a:p>
        </p:txBody>
      </p:sp>
    </p:spTree>
    <p:extLst>
      <p:ext uri="{BB962C8B-B14F-4D97-AF65-F5344CB8AC3E}">
        <p14:creationId xmlns:p14="http://schemas.microsoft.com/office/powerpoint/2010/main" val="3540753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02454-7259-4979-B502-7DCC599D5F2E}"/>
              </a:ext>
            </a:extLst>
          </p:cNvPr>
          <p:cNvSpPr>
            <a:spLocks noGrp="1"/>
          </p:cNvSpPr>
          <p:nvPr>
            <p:ph type="title"/>
          </p:nvPr>
        </p:nvSpPr>
        <p:spPr>
          <a:xfrm>
            <a:off x="794332" y="-229021"/>
            <a:ext cx="10515600" cy="1325563"/>
          </a:xfrm>
        </p:spPr>
        <p:txBody>
          <a:bodyPr/>
          <a:lstStyle/>
          <a:p>
            <a:r>
              <a:rPr kumimoji="1" lang="ja-JP" altLang="en-US" dirty="0">
                <a:solidFill>
                  <a:schemeClr val="tx1"/>
                </a:solidFill>
              </a:rPr>
              <a:t>今計画期間の目標</a:t>
            </a:r>
          </a:p>
        </p:txBody>
      </p:sp>
      <p:sp>
        <p:nvSpPr>
          <p:cNvPr id="3" name="コンテンツ プレースホルダー 2">
            <a:extLst>
              <a:ext uri="{FF2B5EF4-FFF2-40B4-BE49-F238E27FC236}">
                <a16:creationId xmlns:a16="http://schemas.microsoft.com/office/drawing/2014/main" id="{EEAA47C8-1992-467A-B1D5-EF9CD5DE2A32}"/>
              </a:ext>
            </a:extLst>
          </p:cNvPr>
          <p:cNvSpPr>
            <a:spLocks noGrp="1"/>
          </p:cNvSpPr>
          <p:nvPr>
            <p:ph idx="1"/>
          </p:nvPr>
        </p:nvSpPr>
        <p:spPr>
          <a:xfrm>
            <a:off x="882068" y="796103"/>
            <a:ext cx="10515600" cy="4486275"/>
          </a:xfrm>
        </p:spPr>
        <p:txBody>
          <a:bodyPr/>
          <a:lstStyle/>
          <a:p>
            <a:pPr marL="0" indent="0">
              <a:buNone/>
            </a:pPr>
            <a:r>
              <a:rPr kumimoji="1" lang="ja-JP" altLang="en-US" dirty="0">
                <a:solidFill>
                  <a:schemeClr val="tx1"/>
                </a:solidFill>
                <a:latin typeface="ＭＳ Ｐゴシック" panose="020B0600070205080204" pitchFamily="50" charset="-128"/>
                <a:ea typeface="ＭＳ Ｐゴシック" panose="020B0600070205080204" pitchFamily="50" charset="-128"/>
              </a:rPr>
              <a:t>■栽培漁業の着実な推進</a:t>
            </a:r>
          </a:p>
        </p:txBody>
      </p:sp>
      <p:sp>
        <p:nvSpPr>
          <p:cNvPr id="4" name="テキスト ボックス 3">
            <a:extLst>
              <a:ext uri="{FF2B5EF4-FFF2-40B4-BE49-F238E27FC236}">
                <a16:creationId xmlns:a16="http://schemas.microsoft.com/office/drawing/2014/main" id="{977DD8B1-2626-4B3C-82EF-AB6FF71091D6}"/>
              </a:ext>
            </a:extLst>
          </p:cNvPr>
          <p:cNvSpPr txBox="1"/>
          <p:nvPr/>
        </p:nvSpPr>
        <p:spPr>
          <a:xfrm>
            <a:off x="937078" y="1296147"/>
            <a:ext cx="9502924" cy="5786199"/>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＜目標＞</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　①第８次大阪府栽培漁業基本計画に基づく放流目標の達成（</a:t>
            </a:r>
            <a:r>
              <a:rPr kumimoji="1" lang="en-US" altLang="ja-JP" dirty="0">
                <a:latin typeface="ＭＳ Ｐゴシック" panose="020B0600070205080204" pitchFamily="50" charset="-128"/>
                <a:ea typeface="ＭＳ Ｐゴシック" panose="020B0600070205080204" pitchFamily="50" charset="-128"/>
              </a:rPr>
              <a:t>2026</a:t>
            </a:r>
            <a:r>
              <a:rPr kumimoji="1" lang="ja-JP" altLang="en-US" dirty="0">
                <a:latin typeface="ＭＳ Ｐゴシック" panose="020B0600070205080204" pitchFamily="50" charset="-128"/>
                <a:ea typeface="ＭＳ Ｐゴシック" panose="020B0600070205080204" pitchFamily="50" charset="-128"/>
              </a:rPr>
              <a:t>年度：</a:t>
            </a:r>
            <a:r>
              <a:rPr kumimoji="1" lang="en-US" altLang="ja-JP" dirty="0">
                <a:latin typeface="ＭＳ Ｐゴシック" panose="020B0600070205080204" pitchFamily="50" charset="-128"/>
                <a:ea typeface="ＭＳ Ｐゴシック" panose="020B0600070205080204" pitchFamily="50" charset="-128"/>
              </a:rPr>
              <a:t>310</a:t>
            </a:r>
            <a:r>
              <a:rPr kumimoji="1" lang="ja-JP" altLang="en-US" dirty="0">
                <a:latin typeface="ＭＳ Ｐゴシック" panose="020B0600070205080204" pitchFamily="50" charset="-128"/>
                <a:ea typeface="ＭＳ Ｐゴシック" panose="020B0600070205080204" pitchFamily="50" charset="-128"/>
              </a:rPr>
              <a:t>千尾）</a:t>
            </a:r>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　</a:t>
            </a:r>
            <a:r>
              <a:rPr kumimoji="1" lang="ja-JP" altLang="en-US" sz="1800" dirty="0">
                <a:latin typeface="ＭＳ Ｐゴシック" panose="020B0600070205080204" pitchFamily="50" charset="-128"/>
                <a:ea typeface="ＭＳ Ｐゴシック" panose="020B0600070205080204" pitchFamily="50" charset="-128"/>
              </a:rPr>
              <a:t>　</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　</a:t>
            </a:r>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　</a:t>
            </a:r>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　　　　</a:t>
            </a:r>
            <a:r>
              <a:rPr kumimoji="1" lang="en-US" altLang="ja-JP" sz="1200" b="1" dirty="0">
                <a:latin typeface="ＭＳ Ｐゴシック" panose="020B0600070205080204" pitchFamily="50" charset="-128"/>
                <a:ea typeface="ＭＳ Ｐゴシック" panose="020B0600070205080204" pitchFamily="50" charset="-128"/>
              </a:rPr>
              <a:t>※</a:t>
            </a:r>
            <a:r>
              <a:rPr kumimoji="1" lang="ja-JP" altLang="en-US" sz="1200" b="1" dirty="0">
                <a:latin typeface="ＭＳ Ｐゴシック" panose="020B0600070205080204" pitchFamily="50" charset="-128"/>
                <a:ea typeface="ＭＳ Ｐゴシック" panose="020B0600070205080204" pitchFamily="50" charset="-128"/>
              </a:rPr>
              <a:t>メバルについては、技術開発魚種であるため放流目標には加えない。</a:t>
            </a:r>
            <a:endParaRPr kumimoji="1" lang="en-US" altLang="ja-JP" sz="1200" b="1" dirty="0">
              <a:latin typeface="ＭＳ Ｐゴシック" panose="020B0600070205080204" pitchFamily="50" charset="-128"/>
              <a:ea typeface="ＭＳ Ｐゴシック" panose="020B0600070205080204" pitchFamily="50" charset="-128"/>
            </a:endParaRPr>
          </a:p>
          <a:p>
            <a:pPr>
              <a:lnSpc>
                <a:spcPct val="50000"/>
              </a:lnSpc>
            </a:pP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　②稚魚歩留まり達成率の維持（年間：</a:t>
            </a:r>
            <a:r>
              <a:rPr kumimoji="1" lang="en-US" altLang="ja-JP" dirty="0">
                <a:latin typeface="ＭＳ Ｐゴシック" panose="020B0600070205080204" pitchFamily="50" charset="-128"/>
                <a:ea typeface="ＭＳ Ｐゴシック" panose="020B0600070205080204" pitchFamily="50" charset="-128"/>
              </a:rPr>
              <a:t>135</a:t>
            </a:r>
            <a:r>
              <a:rPr kumimoji="1" lang="ja-JP" altLang="en-US" dirty="0">
                <a:latin typeface="ＭＳ Ｐゴシック" panose="020B0600070205080204" pitchFamily="50" charset="-128"/>
                <a:ea typeface="ＭＳ Ｐゴシック" panose="020B0600070205080204" pitchFamily="50" charset="-128"/>
              </a:rPr>
              <a:t>％）</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　　　・稚魚歩留まり達成率については、前計画の最高値を目標値とし、高い歩留まり</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　　　　率により効率的な栽培漁業の推進を図る。</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 　　　  </a:t>
            </a:r>
            <a:r>
              <a:rPr kumimoji="1" lang="en-US" altLang="ja-JP" sz="1400" dirty="0">
                <a:latin typeface="ＭＳ Ｐゴシック" panose="020B0600070205080204" pitchFamily="50" charset="-128"/>
                <a:ea typeface="ＭＳ Ｐゴシック" panose="020B0600070205080204" pitchFamily="50" charset="-128"/>
              </a:rPr>
              <a:t>※</a:t>
            </a:r>
            <a:r>
              <a:rPr kumimoji="1" lang="ja-JP" altLang="en-US" sz="1400" dirty="0">
                <a:latin typeface="ＭＳ Ｐゴシック" panose="020B0600070205080204" pitchFamily="50" charset="-128"/>
                <a:ea typeface="ＭＳ Ｐゴシック" panose="020B0600070205080204" pitchFamily="50" charset="-128"/>
              </a:rPr>
              <a:t>稚魚歩留まり達成率＝実績歩留まり率（*１）</a:t>
            </a:r>
            <a:r>
              <a:rPr kumimoji="1" lang="en-US" altLang="ja-JP" sz="1400" dirty="0">
                <a:latin typeface="ＭＳ Ｐゴシック" panose="020B0600070205080204" pitchFamily="50" charset="-128"/>
                <a:ea typeface="ＭＳ Ｐゴシック" panose="020B0600070205080204" pitchFamily="50" charset="-128"/>
              </a:rPr>
              <a:t>/</a:t>
            </a:r>
            <a:r>
              <a:rPr kumimoji="1" lang="ja-JP" altLang="en-US" sz="1400" dirty="0">
                <a:latin typeface="ＭＳ Ｐゴシック" panose="020B0600070205080204" pitchFamily="50" charset="-128"/>
                <a:ea typeface="ＭＳ Ｐゴシック" panose="020B0600070205080204" pitchFamily="50" charset="-128"/>
              </a:rPr>
              <a:t>計画歩留まり率（*</a:t>
            </a:r>
            <a:r>
              <a:rPr kumimoji="1" lang="en-US" altLang="ja-JP" sz="1400" dirty="0">
                <a:latin typeface="ＭＳ Ｐゴシック" panose="020B0600070205080204" pitchFamily="50" charset="-128"/>
                <a:ea typeface="ＭＳ Ｐゴシック" panose="020B0600070205080204" pitchFamily="50" charset="-128"/>
              </a:rPr>
              <a:t>2</a:t>
            </a:r>
            <a:r>
              <a:rPr kumimoji="1" lang="ja-JP" altLang="en-US" sz="1400" dirty="0">
                <a:latin typeface="ＭＳ Ｐゴシック" panose="020B0600070205080204" pitchFamily="50" charset="-128"/>
                <a:ea typeface="ＭＳ Ｐゴシック" panose="020B0600070205080204" pitchFamily="50" charset="-128"/>
              </a:rPr>
              <a:t>）</a:t>
            </a:r>
          </a:p>
          <a:p>
            <a:r>
              <a:rPr kumimoji="1" lang="ja-JP" altLang="en-US" sz="1400" dirty="0">
                <a:latin typeface="ＭＳ Ｐゴシック" panose="020B0600070205080204" pitchFamily="50" charset="-128"/>
                <a:ea typeface="ＭＳ Ｐゴシック" panose="020B0600070205080204" pitchFamily="50" charset="-128"/>
              </a:rPr>
              <a:t>　　　　　 （*</a:t>
            </a:r>
            <a:r>
              <a:rPr kumimoji="1" lang="en-US" altLang="ja-JP" sz="1400" dirty="0">
                <a:latin typeface="ＭＳ Ｐゴシック" panose="020B0600070205080204" pitchFamily="50" charset="-128"/>
                <a:ea typeface="ＭＳ Ｐゴシック" panose="020B0600070205080204" pitchFamily="50" charset="-128"/>
              </a:rPr>
              <a:t>1</a:t>
            </a:r>
            <a:r>
              <a:rPr kumimoji="1" lang="ja-JP" altLang="en-US" sz="1400" dirty="0">
                <a:latin typeface="ＭＳ Ｐゴシック" panose="020B0600070205080204" pitchFamily="50" charset="-128"/>
                <a:ea typeface="ＭＳ Ｐゴシック" panose="020B0600070205080204" pitchFamily="50" charset="-128"/>
              </a:rPr>
              <a:t>）実績歩留まり率＝放流尾数</a:t>
            </a:r>
            <a:r>
              <a:rPr kumimoji="1" lang="en-US" altLang="ja-JP" sz="1400" dirty="0">
                <a:latin typeface="ＭＳ Ｐゴシック" panose="020B0600070205080204" pitchFamily="50" charset="-128"/>
                <a:ea typeface="ＭＳ Ｐゴシック" panose="020B0600070205080204" pitchFamily="50" charset="-128"/>
              </a:rPr>
              <a:t>/</a:t>
            </a:r>
            <a:r>
              <a:rPr kumimoji="1" lang="ja-JP" altLang="en-US" sz="1400" dirty="0">
                <a:latin typeface="ＭＳ Ｐゴシック" panose="020B0600070205080204" pitchFamily="50" charset="-128"/>
                <a:ea typeface="ＭＳ Ｐゴシック" panose="020B0600070205080204" pitchFamily="50" charset="-128"/>
              </a:rPr>
              <a:t>種苗生産尾数、（*</a:t>
            </a:r>
            <a:r>
              <a:rPr kumimoji="1" lang="en-US" altLang="ja-JP" sz="1400" dirty="0">
                <a:latin typeface="ＭＳ Ｐゴシック" panose="020B0600070205080204" pitchFamily="50" charset="-128"/>
                <a:ea typeface="ＭＳ Ｐゴシック" panose="020B0600070205080204" pitchFamily="50" charset="-128"/>
              </a:rPr>
              <a:t>2</a:t>
            </a:r>
            <a:r>
              <a:rPr kumimoji="1" lang="ja-JP" altLang="en-US" sz="1400" dirty="0">
                <a:latin typeface="ＭＳ Ｐゴシック" panose="020B0600070205080204" pitchFamily="50" charset="-128"/>
                <a:ea typeface="ＭＳ Ｐゴシック" panose="020B0600070205080204" pitchFamily="50" charset="-128"/>
              </a:rPr>
              <a:t>）府栽培漁業基本計画の歩留まり＝</a:t>
            </a:r>
            <a:r>
              <a:rPr kumimoji="1" lang="en-US" altLang="ja-JP" sz="1400" dirty="0">
                <a:latin typeface="ＭＳ Ｐゴシック" panose="020B0600070205080204" pitchFamily="50" charset="-128"/>
                <a:ea typeface="ＭＳ Ｐゴシック" panose="020B0600070205080204" pitchFamily="50" charset="-128"/>
              </a:rPr>
              <a:t>50</a:t>
            </a:r>
            <a:r>
              <a:rPr kumimoji="1" lang="ja-JP" altLang="en-US" sz="1400" dirty="0">
                <a:latin typeface="ＭＳ Ｐゴシック" panose="020B0600070205080204" pitchFamily="50" charset="-128"/>
                <a:ea typeface="ＭＳ Ｐゴシック" panose="020B0600070205080204" pitchFamily="50" charset="-128"/>
              </a:rPr>
              <a:t>％</a:t>
            </a:r>
          </a:p>
          <a:p>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　③栽培漁業の発信（目標：報道提供・</a:t>
            </a:r>
            <a:r>
              <a:rPr kumimoji="1" lang="en-US" altLang="ja-JP" dirty="0">
                <a:latin typeface="ＭＳ Ｐゴシック" panose="020B0600070205080204" pitchFamily="50" charset="-128"/>
                <a:ea typeface="ＭＳ Ｐゴシック" panose="020B0600070205080204" pitchFamily="50" charset="-128"/>
              </a:rPr>
              <a:t>HP</a:t>
            </a:r>
            <a:r>
              <a:rPr kumimoji="1" lang="ja-JP" altLang="en-US" dirty="0">
                <a:latin typeface="ＭＳ Ｐゴシック" panose="020B0600070205080204" pitchFamily="50" charset="-128"/>
                <a:ea typeface="ＭＳ Ｐゴシック" panose="020B0600070205080204" pitchFamily="50" charset="-128"/>
              </a:rPr>
              <a:t>等掲載回数、年間：</a:t>
            </a:r>
            <a:r>
              <a:rPr kumimoji="1" lang="en-US" altLang="ja-JP" dirty="0">
                <a:latin typeface="ＭＳ Ｐゴシック" panose="020B0600070205080204" pitchFamily="50" charset="-128"/>
                <a:ea typeface="ＭＳ Ｐゴシック" panose="020B0600070205080204" pitchFamily="50" charset="-128"/>
              </a:rPr>
              <a:t>20</a:t>
            </a:r>
            <a:r>
              <a:rPr kumimoji="1" lang="ja-JP" altLang="en-US" dirty="0">
                <a:latin typeface="ＭＳ Ｐゴシック" panose="020B0600070205080204" pitchFamily="50" charset="-128"/>
                <a:ea typeface="ＭＳ Ｐゴシック" panose="020B0600070205080204" pitchFamily="50" charset="-128"/>
              </a:rPr>
              <a:t>回）</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　　　・稚魚放流の際の報道提供や定期的な種苗生産情報等を</a:t>
            </a:r>
            <a:r>
              <a:rPr kumimoji="1" lang="en-US" altLang="ja-JP" dirty="0">
                <a:latin typeface="ＭＳ Ｐゴシック" panose="020B0600070205080204" pitchFamily="50" charset="-128"/>
                <a:ea typeface="ＭＳ Ｐゴシック" panose="020B0600070205080204" pitchFamily="50" charset="-128"/>
              </a:rPr>
              <a:t>HP</a:t>
            </a:r>
            <a:r>
              <a:rPr kumimoji="1" lang="ja-JP" altLang="en-US" dirty="0">
                <a:latin typeface="ＭＳ Ｐゴシック" panose="020B0600070205080204" pitchFamily="50" charset="-128"/>
                <a:ea typeface="ＭＳ Ｐゴシック" panose="020B0600070205080204" pitchFamily="50" charset="-128"/>
              </a:rPr>
              <a:t>や</a:t>
            </a:r>
            <a:r>
              <a:rPr kumimoji="1" lang="en-US" altLang="ja-JP" dirty="0">
                <a:latin typeface="ＭＳ Ｐゴシック" panose="020B0600070205080204" pitchFamily="50" charset="-128"/>
                <a:ea typeface="ＭＳ Ｐゴシック" panose="020B0600070205080204" pitchFamily="50" charset="-128"/>
              </a:rPr>
              <a:t>SNS</a:t>
            </a:r>
            <a:r>
              <a:rPr kumimoji="1" lang="ja-JP" altLang="en-US" dirty="0">
                <a:latin typeface="ＭＳ Ｐゴシック" panose="020B0600070205080204" pitchFamily="50" charset="-128"/>
                <a:ea typeface="ＭＳ Ｐゴシック" panose="020B0600070205080204" pitchFamily="50" charset="-128"/>
              </a:rPr>
              <a:t>等で掲載する</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　　　　など積極的な情報発信を行う。</a:t>
            </a:r>
          </a:p>
        </p:txBody>
      </p:sp>
      <p:sp>
        <p:nvSpPr>
          <p:cNvPr id="7" name="テキスト ボックス 6">
            <a:extLst>
              <a:ext uri="{FF2B5EF4-FFF2-40B4-BE49-F238E27FC236}">
                <a16:creationId xmlns:a16="http://schemas.microsoft.com/office/drawing/2014/main" id="{BD3F4697-2D46-40CD-ABD1-A3B4DEE93E05}"/>
              </a:ext>
            </a:extLst>
          </p:cNvPr>
          <p:cNvSpPr txBox="1"/>
          <p:nvPr/>
        </p:nvSpPr>
        <p:spPr>
          <a:xfrm>
            <a:off x="9355811" y="3005221"/>
            <a:ext cx="1851225" cy="276999"/>
          </a:xfrm>
          <a:prstGeom prst="rect">
            <a:avLst/>
          </a:prstGeom>
          <a:noFill/>
        </p:spPr>
        <p:txBody>
          <a:bodyPr wrap="square" rtlCol="0">
            <a:spAutoFit/>
          </a:bodyPr>
          <a:lstStyle/>
          <a:p>
            <a:pPr algn="ctr"/>
            <a:r>
              <a:rPr kumimoji="1" lang="ja-JP" altLang="en-US" sz="1200" dirty="0">
                <a:latin typeface="ＭＳ Ｐゴシック" panose="020B0600070205080204" pitchFamily="50" charset="-128"/>
                <a:ea typeface="ＭＳ Ｐゴシック" panose="020B0600070205080204" pitchFamily="50" charset="-128"/>
              </a:rPr>
              <a:t>キジハタ（魚庭あこう）</a:t>
            </a:r>
          </a:p>
        </p:txBody>
      </p:sp>
      <p:sp>
        <p:nvSpPr>
          <p:cNvPr id="8" name="テキスト ボックス 7">
            <a:extLst>
              <a:ext uri="{FF2B5EF4-FFF2-40B4-BE49-F238E27FC236}">
                <a16:creationId xmlns:a16="http://schemas.microsoft.com/office/drawing/2014/main" id="{70A9A35D-C866-45B1-810A-E39BA89E0928}"/>
              </a:ext>
            </a:extLst>
          </p:cNvPr>
          <p:cNvSpPr txBox="1"/>
          <p:nvPr/>
        </p:nvSpPr>
        <p:spPr>
          <a:xfrm>
            <a:off x="9387842" y="5565288"/>
            <a:ext cx="2542776" cy="276999"/>
          </a:xfrm>
          <a:prstGeom prst="rect">
            <a:avLst/>
          </a:prstGeom>
          <a:noFill/>
        </p:spPr>
        <p:txBody>
          <a:bodyPr wrap="square" rtlCol="0">
            <a:spAutoFit/>
          </a:bodyPr>
          <a:lstStyle/>
          <a:p>
            <a:pPr algn="ctr"/>
            <a:r>
              <a:rPr kumimoji="1" lang="ja-JP" altLang="en-US" sz="1200" dirty="0">
                <a:latin typeface="ＭＳ Ｐゴシック" panose="020B0600070205080204" pitchFamily="50" charset="-128"/>
                <a:ea typeface="ＭＳ Ｐゴシック" panose="020B0600070205080204" pitchFamily="50" charset="-128"/>
              </a:rPr>
              <a:t>キジハタ</a:t>
            </a:r>
            <a:r>
              <a:rPr kumimoji="1" lang="ja-JP" altLang="en-US" sz="1200" dirty="0"/>
              <a:t>の</a:t>
            </a:r>
            <a:r>
              <a:rPr kumimoji="1" lang="ja-JP" altLang="en-US" sz="1200" dirty="0">
                <a:latin typeface="ＭＳ Ｐゴシック" panose="020B0600070205080204" pitchFamily="50" charset="-128"/>
                <a:ea typeface="ＭＳ Ｐゴシック" panose="020B0600070205080204" pitchFamily="50" charset="-128"/>
              </a:rPr>
              <a:t>放流</a:t>
            </a:r>
            <a:r>
              <a:rPr kumimoji="1" lang="ja-JP" altLang="en-US" sz="1200" dirty="0"/>
              <a:t>風景</a:t>
            </a:r>
          </a:p>
        </p:txBody>
      </p:sp>
      <p:graphicFrame>
        <p:nvGraphicFramePr>
          <p:cNvPr id="9" name="表 4">
            <a:extLst>
              <a:ext uri="{FF2B5EF4-FFF2-40B4-BE49-F238E27FC236}">
                <a16:creationId xmlns:a16="http://schemas.microsoft.com/office/drawing/2014/main" id="{B2E5E3EE-BBEA-4A2B-9094-FD6EC48AF21D}"/>
              </a:ext>
            </a:extLst>
          </p:cNvPr>
          <p:cNvGraphicFramePr>
            <a:graphicFrameLocks noGrp="1"/>
          </p:cNvGraphicFramePr>
          <p:nvPr>
            <p:extLst>
              <p:ext uri="{D42A27DB-BD31-4B8C-83A1-F6EECF244321}">
                <p14:modId xmlns:p14="http://schemas.microsoft.com/office/powerpoint/2010/main" val="2096882309"/>
              </p:ext>
            </p:extLst>
          </p:nvPr>
        </p:nvGraphicFramePr>
        <p:xfrm>
          <a:off x="1581504" y="1915795"/>
          <a:ext cx="7041602" cy="2243725"/>
        </p:xfrm>
        <a:graphic>
          <a:graphicData uri="http://schemas.openxmlformats.org/drawingml/2006/table">
            <a:tbl>
              <a:tblPr firstRow="1" bandRow="1">
                <a:tableStyleId>{5C22544A-7EE6-4342-B048-85BDC9FD1C3A}</a:tableStyleId>
              </a:tblPr>
              <a:tblGrid>
                <a:gridCol w="2347201">
                  <a:extLst>
                    <a:ext uri="{9D8B030D-6E8A-4147-A177-3AD203B41FA5}">
                      <a16:colId xmlns:a16="http://schemas.microsoft.com/office/drawing/2014/main" val="2486529335"/>
                    </a:ext>
                  </a:extLst>
                </a:gridCol>
                <a:gridCol w="2026346">
                  <a:extLst>
                    <a:ext uri="{9D8B030D-6E8A-4147-A177-3AD203B41FA5}">
                      <a16:colId xmlns:a16="http://schemas.microsoft.com/office/drawing/2014/main" val="2375573561"/>
                    </a:ext>
                  </a:extLst>
                </a:gridCol>
                <a:gridCol w="2668055">
                  <a:extLst>
                    <a:ext uri="{9D8B030D-6E8A-4147-A177-3AD203B41FA5}">
                      <a16:colId xmlns:a16="http://schemas.microsoft.com/office/drawing/2014/main" val="998042818"/>
                    </a:ext>
                  </a:extLst>
                </a:gridCol>
              </a:tblGrid>
              <a:tr h="375593">
                <a:tc>
                  <a:txBody>
                    <a:bodyPr/>
                    <a:lstStyle/>
                    <a:p>
                      <a:pPr algn="ctr"/>
                      <a:r>
                        <a:rPr kumimoji="1" lang="ja-JP" altLang="en-US" dirty="0"/>
                        <a:t>魚種名</a:t>
                      </a:r>
                    </a:p>
                  </a:txBody>
                  <a:tcPr/>
                </a:tc>
                <a:tc>
                  <a:txBody>
                    <a:bodyPr/>
                    <a:lstStyle/>
                    <a:p>
                      <a:pPr algn="ctr"/>
                      <a:r>
                        <a:rPr kumimoji="1" lang="ja-JP" altLang="en-US" dirty="0"/>
                        <a:t>放流数量</a:t>
                      </a:r>
                    </a:p>
                  </a:txBody>
                  <a:tcPr/>
                </a:tc>
                <a:tc>
                  <a:txBody>
                    <a:bodyPr/>
                    <a:lstStyle/>
                    <a:p>
                      <a:pPr algn="ctr"/>
                      <a:r>
                        <a:rPr kumimoji="1" lang="ja-JP" altLang="en-US" dirty="0"/>
                        <a:t>放流時の大きさ</a:t>
                      </a:r>
                    </a:p>
                  </a:txBody>
                  <a:tcPr/>
                </a:tc>
                <a:extLst>
                  <a:ext uri="{0D108BD9-81ED-4DB2-BD59-A6C34878D82A}">
                    <a16:rowId xmlns:a16="http://schemas.microsoft.com/office/drawing/2014/main" val="2563045674"/>
                  </a:ext>
                </a:extLst>
              </a:tr>
              <a:tr h="375593">
                <a:tc>
                  <a:txBody>
                    <a:bodyPr/>
                    <a:lstStyle/>
                    <a:p>
                      <a:pPr algn="l"/>
                      <a:r>
                        <a:rPr kumimoji="1" lang="ja-JP" altLang="en-US" dirty="0"/>
                        <a:t>ヒラメ</a:t>
                      </a:r>
                    </a:p>
                  </a:txBody>
                  <a:tcPr/>
                </a:tc>
                <a:tc>
                  <a:txBody>
                    <a:bodyPr/>
                    <a:lstStyle/>
                    <a:p>
                      <a:pPr algn="l"/>
                      <a:r>
                        <a:rPr kumimoji="1" lang="en-US" altLang="ja-JP" dirty="0"/>
                        <a:t>100</a:t>
                      </a:r>
                      <a:r>
                        <a:rPr kumimoji="1" lang="ja-JP" altLang="en-US" dirty="0"/>
                        <a:t>千尾</a:t>
                      </a:r>
                      <a:endParaRPr kumimoji="1" lang="en-US" altLang="ja-JP" dirty="0"/>
                    </a:p>
                  </a:txBody>
                  <a:tcPr/>
                </a:tc>
                <a:tc>
                  <a:txBody>
                    <a:bodyPr/>
                    <a:lstStyle/>
                    <a:p>
                      <a:pPr algn="l"/>
                      <a:r>
                        <a:rPr kumimoji="1" lang="ja-JP" altLang="en-US" dirty="0"/>
                        <a:t>全長　</a:t>
                      </a:r>
                      <a:r>
                        <a:rPr kumimoji="1" lang="en-US" altLang="ja-JP" dirty="0"/>
                        <a:t>80mm</a:t>
                      </a:r>
                      <a:endParaRPr kumimoji="1" lang="ja-JP" altLang="en-US" dirty="0"/>
                    </a:p>
                  </a:txBody>
                  <a:tcPr/>
                </a:tc>
                <a:extLst>
                  <a:ext uri="{0D108BD9-81ED-4DB2-BD59-A6C34878D82A}">
                    <a16:rowId xmlns:a16="http://schemas.microsoft.com/office/drawing/2014/main" val="4263372736"/>
                  </a:ext>
                </a:extLst>
              </a:tr>
              <a:tr h="375593">
                <a:tc>
                  <a:txBody>
                    <a:bodyPr/>
                    <a:lstStyle/>
                    <a:p>
                      <a:pPr algn="l"/>
                      <a:r>
                        <a:rPr kumimoji="1" lang="ja-JP" altLang="en-US" dirty="0"/>
                        <a:t>キジハタ</a:t>
                      </a:r>
                    </a:p>
                  </a:txBody>
                  <a:tcPr/>
                </a:tc>
                <a:tc>
                  <a:txBody>
                    <a:bodyPr/>
                    <a:lstStyle/>
                    <a:p>
                      <a:pPr algn="l"/>
                      <a:r>
                        <a:rPr kumimoji="1" lang="en-US" altLang="ja-JP" dirty="0"/>
                        <a:t>110</a:t>
                      </a:r>
                      <a:r>
                        <a:rPr kumimoji="1" lang="ja-JP" altLang="en-US" dirty="0"/>
                        <a:t>千尾</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全長　</a:t>
                      </a:r>
                      <a:r>
                        <a:rPr kumimoji="1" lang="en-US" altLang="ja-JP" sz="1800" dirty="0"/>
                        <a:t>80mm</a:t>
                      </a:r>
                      <a:r>
                        <a:rPr kumimoji="1" lang="ja-JP" altLang="en-US" sz="1800" dirty="0"/>
                        <a:t>～</a:t>
                      </a:r>
                      <a:r>
                        <a:rPr kumimoji="1" lang="en-US" altLang="ja-JP" sz="1800" dirty="0"/>
                        <a:t>100mm</a:t>
                      </a:r>
                      <a:endParaRPr kumimoji="1" lang="ja-JP" altLang="en-US" sz="1800" dirty="0"/>
                    </a:p>
                  </a:txBody>
                  <a:tcPr/>
                </a:tc>
                <a:extLst>
                  <a:ext uri="{0D108BD9-81ED-4DB2-BD59-A6C34878D82A}">
                    <a16:rowId xmlns:a16="http://schemas.microsoft.com/office/drawing/2014/main" val="733154658"/>
                  </a:ext>
                </a:extLst>
              </a:tr>
              <a:tr h="375593">
                <a:tc>
                  <a:txBody>
                    <a:bodyPr/>
                    <a:lstStyle/>
                    <a:p>
                      <a:pPr algn="l"/>
                      <a:r>
                        <a:rPr kumimoji="1" lang="ja-JP" altLang="en-US" dirty="0"/>
                        <a:t>アカガイ</a:t>
                      </a:r>
                    </a:p>
                  </a:txBody>
                  <a:tcPr/>
                </a:tc>
                <a:tc>
                  <a:txBody>
                    <a:bodyPr/>
                    <a:lstStyle/>
                    <a:p>
                      <a:pPr algn="l"/>
                      <a:r>
                        <a:rPr kumimoji="1" lang="en-US" altLang="ja-JP" dirty="0"/>
                        <a:t>50</a:t>
                      </a:r>
                      <a:r>
                        <a:rPr kumimoji="1" lang="ja-JP" altLang="en-US" dirty="0"/>
                        <a:t>千個</a:t>
                      </a:r>
                    </a:p>
                  </a:txBody>
                  <a:tcPr/>
                </a:tc>
                <a:tc>
                  <a:txBody>
                    <a:bodyPr/>
                    <a:lstStyle/>
                    <a:p>
                      <a:pPr algn="l"/>
                      <a:r>
                        <a:rPr kumimoji="1" lang="ja-JP" altLang="en-US" dirty="0"/>
                        <a:t>殻長　</a:t>
                      </a:r>
                      <a:r>
                        <a:rPr kumimoji="1" lang="en-US" altLang="ja-JP" dirty="0"/>
                        <a:t>30mm</a:t>
                      </a:r>
                      <a:endParaRPr kumimoji="1" lang="ja-JP" altLang="en-US" dirty="0"/>
                    </a:p>
                  </a:txBody>
                  <a:tcPr/>
                </a:tc>
                <a:extLst>
                  <a:ext uri="{0D108BD9-81ED-4DB2-BD59-A6C34878D82A}">
                    <a16:rowId xmlns:a16="http://schemas.microsoft.com/office/drawing/2014/main" val="23702848"/>
                  </a:ext>
                </a:extLst>
              </a:tr>
              <a:tr h="375593">
                <a:tc>
                  <a:txBody>
                    <a:bodyPr/>
                    <a:lstStyle/>
                    <a:p>
                      <a:pPr algn="l"/>
                      <a:r>
                        <a:rPr kumimoji="1" lang="ja-JP" altLang="en-US" sz="1800" dirty="0"/>
                        <a:t>トラフグ</a:t>
                      </a:r>
                    </a:p>
                  </a:txBody>
                  <a:tcPr/>
                </a:tc>
                <a:tc>
                  <a:txBody>
                    <a:bodyPr/>
                    <a:lstStyle/>
                    <a:p>
                      <a:pPr algn="l"/>
                      <a:r>
                        <a:rPr kumimoji="1" lang="en-US" altLang="ja-JP" dirty="0"/>
                        <a:t>50</a:t>
                      </a:r>
                      <a:r>
                        <a:rPr kumimoji="1" lang="ja-JP" altLang="en-US" dirty="0"/>
                        <a:t>千尾</a:t>
                      </a:r>
                    </a:p>
                  </a:txBody>
                  <a:tcPr/>
                </a:tc>
                <a:tc>
                  <a:txBody>
                    <a:bodyPr/>
                    <a:lstStyle/>
                    <a:p>
                      <a:pPr algn="l"/>
                      <a:r>
                        <a:rPr kumimoji="1" lang="ja-JP" altLang="en-US" dirty="0"/>
                        <a:t>全長　</a:t>
                      </a:r>
                      <a:r>
                        <a:rPr kumimoji="1" lang="en-US" altLang="ja-JP" dirty="0"/>
                        <a:t>70mm</a:t>
                      </a:r>
                      <a:endParaRPr kumimoji="1" lang="ja-JP" altLang="en-US" dirty="0"/>
                    </a:p>
                  </a:txBody>
                  <a:tcPr/>
                </a:tc>
                <a:extLst>
                  <a:ext uri="{0D108BD9-81ED-4DB2-BD59-A6C34878D82A}">
                    <a16:rowId xmlns:a16="http://schemas.microsoft.com/office/drawing/2014/main" val="2662799675"/>
                  </a:ext>
                </a:extLst>
              </a:tr>
              <a:tr h="343240">
                <a:tc>
                  <a:txBody>
                    <a:bodyPr/>
                    <a:lstStyle/>
                    <a:p>
                      <a:pPr algn="l"/>
                      <a:r>
                        <a:rPr kumimoji="1" lang="ja-JP" altLang="en-US" sz="1400" dirty="0"/>
                        <a:t>メバル（技術開発魚種）</a:t>
                      </a:r>
                    </a:p>
                  </a:txBody>
                  <a:tcPr/>
                </a:tc>
                <a:tc>
                  <a:txBody>
                    <a:bodyPr/>
                    <a:lstStyle/>
                    <a:p>
                      <a:pPr algn="ctr"/>
                      <a:r>
                        <a:rPr kumimoji="1" lang="ja-JP" altLang="en-US" dirty="0"/>
                        <a:t>－</a:t>
                      </a:r>
                    </a:p>
                  </a:txBody>
                  <a:tcPr/>
                </a:tc>
                <a:tc>
                  <a:txBody>
                    <a:bodyPr/>
                    <a:lstStyle/>
                    <a:p>
                      <a:pPr algn="ctr"/>
                      <a:r>
                        <a:rPr kumimoji="1" lang="ja-JP" altLang="en-US" dirty="0"/>
                        <a:t>－</a:t>
                      </a:r>
                    </a:p>
                  </a:txBody>
                  <a:tcPr/>
                </a:tc>
                <a:extLst>
                  <a:ext uri="{0D108BD9-81ED-4DB2-BD59-A6C34878D82A}">
                    <a16:rowId xmlns:a16="http://schemas.microsoft.com/office/drawing/2014/main" val="3453648647"/>
                  </a:ext>
                </a:extLst>
              </a:tr>
            </a:tbl>
          </a:graphicData>
        </a:graphic>
      </p:graphicFrame>
      <p:sp>
        <p:nvSpPr>
          <p:cNvPr id="10" name="テキスト ボックス 9">
            <a:extLst>
              <a:ext uri="{FF2B5EF4-FFF2-40B4-BE49-F238E27FC236}">
                <a16:creationId xmlns:a16="http://schemas.microsoft.com/office/drawing/2014/main" id="{15E4AC60-7DD4-4B07-BB88-5E40F6DA6317}"/>
              </a:ext>
            </a:extLst>
          </p:cNvPr>
          <p:cNvSpPr txBox="1"/>
          <p:nvPr/>
        </p:nvSpPr>
        <p:spPr>
          <a:xfrm>
            <a:off x="11454468" y="6488668"/>
            <a:ext cx="453970" cy="369332"/>
          </a:xfrm>
          <a:prstGeom prst="rect">
            <a:avLst/>
          </a:prstGeom>
          <a:noFill/>
        </p:spPr>
        <p:txBody>
          <a:bodyPr wrap="none" rtlCol="0">
            <a:spAutoFit/>
          </a:bodyPr>
          <a:lstStyle/>
          <a:p>
            <a:r>
              <a:rPr kumimoji="1" lang="en-US" altLang="ja-JP" dirty="0"/>
              <a:t>12</a:t>
            </a:r>
            <a:endParaRPr kumimoji="1" lang="ja-JP" altLang="en-US" dirty="0"/>
          </a:p>
        </p:txBody>
      </p:sp>
      <p:pic>
        <p:nvPicPr>
          <p:cNvPr id="11" name="図 10">
            <a:extLst>
              <a:ext uri="{FF2B5EF4-FFF2-40B4-BE49-F238E27FC236}">
                <a16:creationId xmlns:a16="http://schemas.microsoft.com/office/drawing/2014/main" id="{872874C0-CE92-4954-8B76-335BF853736B}"/>
              </a:ext>
            </a:extLst>
          </p:cNvPr>
          <p:cNvPicPr>
            <a:picLocks noChangeAspect="1"/>
          </p:cNvPicPr>
          <p:nvPr/>
        </p:nvPicPr>
        <p:blipFill>
          <a:blip r:embed="rId2"/>
          <a:stretch>
            <a:fillRect/>
          </a:stretch>
        </p:blipFill>
        <p:spPr>
          <a:xfrm>
            <a:off x="9367187" y="2317014"/>
            <a:ext cx="1847248" cy="682811"/>
          </a:xfrm>
          <a:prstGeom prst="rect">
            <a:avLst/>
          </a:prstGeom>
        </p:spPr>
      </p:pic>
      <p:pic>
        <p:nvPicPr>
          <p:cNvPr id="12" name="図 11">
            <a:extLst>
              <a:ext uri="{FF2B5EF4-FFF2-40B4-BE49-F238E27FC236}">
                <a16:creationId xmlns:a16="http://schemas.microsoft.com/office/drawing/2014/main" id="{3735CABE-3577-4537-8F08-8AFF04B9846D}"/>
              </a:ext>
            </a:extLst>
          </p:cNvPr>
          <p:cNvPicPr>
            <a:picLocks noChangeAspect="1"/>
          </p:cNvPicPr>
          <p:nvPr/>
        </p:nvPicPr>
        <p:blipFill>
          <a:blip r:embed="rId3"/>
          <a:stretch>
            <a:fillRect/>
          </a:stretch>
        </p:blipFill>
        <p:spPr>
          <a:xfrm>
            <a:off x="9367187" y="3481825"/>
            <a:ext cx="2542252" cy="1908213"/>
          </a:xfrm>
          <a:prstGeom prst="rect">
            <a:avLst/>
          </a:prstGeom>
        </p:spPr>
      </p:pic>
    </p:spTree>
    <p:extLst>
      <p:ext uri="{BB962C8B-B14F-4D97-AF65-F5344CB8AC3E}">
        <p14:creationId xmlns:p14="http://schemas.microsoft.com/office/powerpoint/2010/main" val="2026021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98C246-8A86-4159-824A-921269284763}"/>
              </a:ext>
            </a:extLst>
          </p:cNvPr>
          <p:cNvSpPr>
            <a:spLocks noGrp="1"/>
          </p:cNvSpPr>
          <p:nvPr>
            <p:ph type="title"/>
          </p:nvPr>
        </p:nvSpPr>
        <p:spPr>
          <a:xfrm>
            <a:off x="838200" y="-78626"/>
            <a:ext cx="10515600" cy="1325563"/>
          </a:xfrm>
        </p:spPr>
        <p:txBody>
          <a:bodyPr/>
          <a:lstStyle/>
          <a:p>
            <a:r>
              <a:rPr kumimoji="1" lang="ja-JP" altLang="en-US" dirty="0">
                <a:solidFill>
                  <a:schemeClr val="tx1"/>
                </a:solidFill>
              </a:rPr>
              <a:t>今計画期間の目標</a:t>
            </a:r>
          </a:p>
        </p:txBody>
      </p:sp>
      <p:sp>
        <p:nvSpPr>
          <p:cNvPr id="3" name="コンテンツ プレースホルダー 2">
            <a:extLst>
              <a:ext uri="{FF2B5EF4-FFF2-40B4-BE49-F238E27FC236}">
                <a16:creationId xmlns:a16="http://schemas.microsoft.com/office/drawing/2014/main" id="{68F0F465-5B68-446F-9F33-AE694E01F24A}"/>
              </a:ext>
            </a:extLst>
          </p:cNvPr>
          <p:cNvSpPr>
            <a:spLocks noGrp="1"/>
          </p:cNvSpPr>
          <p:nvPr>
            <p:ph idx="1"/>
          </p:nvPr>
        </p:nvSpPr>
        <p:spPr>
          <a:xfrm>
            <a:off x="838200" y="987803"/>
            <a:ext cx="10515600" cy="4812177"/>
          </a:xfrm>
        </p:spPr>
        <p:txBody>
          <a:bodyPr>
            <a:normAutofit/>
          </a:bodyPr>
          <a:lstStyle/>
          <a:p>
            <a:pPr marL="0" indent="0">
              <a:buNone/>
            </a:pPr>
            <a:r>
              <a:rPr lang="ja-JP" altLang="en-US" dirty="0">
                <a:solidFill>
                  <a:schemeClr val="tx1"/>
                </a:solidFill>
                <a:latin typeface="ＭＳ Ｐゴシック" panose="020B0600070205080204" pitchFamily="50" charset="-128"/>
                <a:ea typeface="ＭＳ Ｐゴシック" panose="020B0600070205080204" pitchFamily="50" charset="-128"/>
              </a:rPr>
              <a:t>■海域環境保全、資源管理、食育推進等の取組みに対する支援</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dirty="0">
                <a:solidFill>
                  <a:schemeClr val="tx1"/>
                </a:solidFill>
                <a:latin typeface="ＭＳ Ｐゴシック" panose="020B0600070205080204" pitchFamily="50" charset="-128"/>
                <a:ea typeface="ＭＳ Ｐゴシック" panose="020B0600070205080204" pitchFamily="50" charset="-128"/>
              </a:rPr>
              <a:t>＜目　標＞</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dirty="0">
                <a:solidFill>
                  <a:schemeClr val="tx1"/>
                </a:solidFill>
                <a:latin typeface="ＭＳ Ｐゴシック" panose="020B0600070205080204" pitchFamily="50" charset="-128"/>
                <a:ea typeface="ＭＳ Ｐゴシック" panose="020B0600070205080204" pitchFamily="50" charset="-128"/>
              </a:rPr>
              <a:t>より効果的な</a:t>
            </a:r>
            <a:r>
              <a:rPr lang="zh-TW" altLang="en-US" dirty="0">
                <a:solidFill>
                  <a:schemeClr val="tx1"/>
                </a:solidFill>
                <a:latin typeface="ＭＳ Ｐゴシック" panose="020B0600070205080204" pitchFamily="50" charset="-128"/>
                <a:ea typeface="ＭＳ Ｐゴシック" panose="020B0600070205080204" pitchFamily="50" charset="-128"/>
              </a:rPr>
              <a:t>公益目的事業</a:t>
            </a:r>
            <a:r>
              <a:rPr lang="ja-JP" altLang="en-US" dirty="0">
                <a:solidFill>
                  <a:schemeClr val="tx1"/>
                </a:solidFill>
                <a:latin typeface="ＭＳ Ｐゴシック" panose="020B0600070205080204" pitchFamily="50" charset="-128"/>
                <a:ea typeface="ＭＳ Ｐゴシック" panose="020B0600070205080204" pitchFamily="50" charset="-128"/>
              </a:rPr>
              <a:t>の実施</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lnSpc>
                <a:spcPts val="2000"/>
              </a:lnSpc>
              <a:buNone/>
            </a:pPr>
            <a:r>
              <a:rPr lang="ja-JP" altLang="en-US" dirty="0">
                <a:solidFill>
                  <a:schemeClr val="tx1"/>
                </a:solidFill>
                <a:latin typeface="ＭＳ Ｐゴシック" panose="020B0600070205080204" pitchFamily="50" charset="-128"/>
                <a:ea typeface="ＭＳ Ｐゴシック" panose="020B0600070205080204" pitchFamily="50" charset="-128"/>
              </a:rPr>
              <a:t>①採択事業の選定件数（</a:t>
            </a:r>
            <a:r>
              <a:rPr lang="en-US" altLang="ja-JP" dirty="0">
                <a:solidFill>
                  <a:schemeClr val="tx1"/>
                </a:solidFill>
                <a:latin typeface="ＭＳ Ｐゴシック" panose="020B0600070205080204" pitchFamily="50" charset="-128"/>
                <a:ea typeface="ＭＳ Ｐゴシック" panose="020B0600070205080204" pitchFamily="50" charset="-128"/>
              </a:rPr>
              <a:t>2026</a:t>
            </a:r>
            <a:r>
              <a:rPr lang="ja-JP" altLang="en-US" dirty="0">
                <a:solidFill>
                  <a:schemeClr val="tx1"/>
                </a:solidFill>
                <a:latin typeface="ＭＳ Ｐゴシック" panose="020B0600070205080204" pitchFamily="50" charset="-128"/>
                <a:ea typeface="ＭＳ Ｐゴシック" panose="020B0600070205080204" pitchFamily="50" charset="-128"/>
              </a:rPr>
              <a:t>年度：</a:t>
            </a:r>
            <a:r>
              <a:rPr kumimoji="1" lang="en-US" altLang="ja-JP" dirty="0">
                <a:solidFill>
                  <a:schemeClr val="tx1"/>
                </a:solidFill>
                <a:latin typeface="ＭＳ Ｐゴシック" panose="020B0600070205080204" pitchFamily="50" charset="-128"/>
                <a:ea typeface="ＭＳ Ｐゴシック" panose="020B0600070205080204" pitchFamily="50" charset="-128"/>
              </a:rPr>
              <a:t>15</a:t>
            </a:r>
            <a:r>
              <a:rPr kumimoji="1" lang="ja-JP" altLang="en-US" dirty="0">
                <a:solidFill>
                  <a:schemeClr val="tx1"/>
                </a:solidFill>
                <a:latin typeface="ＭＳ Ｐゴシック" panose="020B0600070205080204" pitchFamily="50" charset="-128"/>
                <a:ea typeface="ＭＳ Ｐゴシック" panose="020B0600070205080204" pitchFamily="50" charset="-128"/>
              </a:rPr>
              <a:t>件）</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dirty="0">
                <a:solidFill>
                  <a:schemeClr val="tx1"/>
                </a:solidFill>
                <a:latin typeface="ＭＳ Ｐゴシック" panose="020B0600070205080204" pitchFamily="50" charset="-128"/>
                <a:ea typeface="ＭＳ Ｐゴシック" panose="020B0600070205080204" pitchFamily="50" charset="-128"/>
              </a:rPr>
              <a:t>　</a:t>
            </a:r>
            <a:r>
              <a:rPr kumimoji="1" lang="ja-JP" altLang="en-US" dirty="0">
                <a:solidFill>
                  <a:schemeClr val="tx1"/>
                </a:solidFill>
                <a:latin typeface="ＭＳ Ｐゴシック" panose="020B0600070205080204" pitchFamily="50" charset="-128"/>
                <a:ea typeface="ＭＳ Ｐゴシック" panose="020B0600070205080204" pitchFamily="50" charset="-128"/>
              </a:rPr>
              <a:t>　</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340706B4-D9CF-42DF-9CE4-7EE8521C73C8}"/>
              </a:ext>
            </a:extLst>
          </p:cNvPr>
          <p:cNvSpPr txBox="1"/>
          <p:nvPr/>
        </p:nvSpPr>
        <p:spPr>
          <a:xfrm>
            <a:off x="874968" y="1472364"/>
            <a:ext cx="9823507" cy="1200329"/>
          </a:xfrm>
          <a:prstGeom prst="rect">
            <a:avLst/>
          </a:prstGeom>
          <a:noFill/>
        </p:spPr>
        <p:txBody>
          <a:bodyPr wrap="square" rtlCol="0">
            <a:spAutoFit/>
          </a:bodyPr>
          <a:lstStyle/>
          <a:p>
            <a:pPr algn="just"/>
            <a:r>
              <a:rPr kumimoji="1" lang="ja-JP" altLang="en-US" dirty="0">
                <a:latin typeface="ＭＳ Ｐゴシック" panose="020B0600070205080204" pitchFamily="50" charset="-128"/>
                <a:ea typeface="ＭＳ Ｐゴシック" panose="020B0600070205080204" pitchFamily="50" charset="-128"/>
              </a:rPr>
              <a:t>・引き続き公益目的事業への助成を行い、大阪湾の水産資源の保護培養や環境保全並びに府民の</a:t>
            </a:r>
            <a:endParaRPr kumimoji="1" lang="en-US" altLang="ja-JP" dirty="0">
              <a:latin typeface="ＭＳ Ｐゴシック" panose="020B0600070205080204" pitchFamily="50" charset="-128"/>
              <a:ea typeface="ＭＳ Ｐゴシック" panose="020B0600070205080204" pitchFamily="50" charset="-128"/>
            </a:endParaRPr>
          </a:p>
          <a:p>
            <a:pPr algn="just"/>
            <a:r>
              <a:rPr kumimoji="1" lang="ja-JP" altLang="en-US" dirty="0">
                <a:latin typeface="ＭＳ Ｐゴシック" panose="020B0600070205080204" pitchFamily="50" charset="-128"/>
                <a:ea typeface="ＭＳ Ｐゴシック" panose="020B0600070205080204" pitchFamily="50" charset="-128"/>
              </a:rPr>
              <a:t>　健康増進のための魚食普及の促進などに寄与する。</a:t>
            </a:r>
            <a:endParaRPr kumimoji="1" lang="en-US" altLang="ja-JP" dirty="0">
              <a:latin typeface="ＭＳ Ｐゴシック" panose="020B0600070205080204" pitchFamily="50" charset="-128"/>
              <a:ea typeface="ＭＳ Ｐゴシック" panose="020B0600070205080204" pitchFamily="50" charset="-128"/>
            </a:endParaRPr>
          </a:p>
          <a:p>
            <a:pPr algn="just"/>
            <a:r>
              <a:rPr kumimoji="1" lang="ja-JP" altLang="en-US" dirty="0">
                <a:latin typeface="ＭＳ Ｐゴシック" panose="020B0600070205080204" pitchFamily="50" charset="-128"/>
                <a:ea typeface="ＭＳ Ｐゴシック" panose="020B0600070205080204" pitchFamily="50" charset="-128"/>
              </a:rPr>
              <a:t>・事業採択にあたっては、</a:t>
            </a:r>
            <a:r>
              <a:rPr kumimoji="1" lang="en-US" altLang="ja-JP" dirty="0">
                <a:latin typeface="ＭＳ Ｐゴシック" panose="020B0600070205080204" pitchFamily="50" charset="-128"/>
                <a:ea typeface="ＭＳ Ｐゴシック" panose="020B0600070205080204" pitchFamily="50" charset="-128"/>
              </a:rPr>
              <a:t>SDG</a:t>
            </a:r>
            <a:r>
              <a:rPr kumimoji="1" lang="ja-JP" altLang="en-US" dirty="0" err="1">
                <a:latin typeface="ＭＳ Ｐゴシック" panose="020B0600070205080204" pitchFamily="50" charset="-128"/>
                <a:ea typeface="ＭＳ Ｐゴシック" panose="020B0600070205080204" pitchFamily="50" charset="-128"/>
              </a:rPr>
              <a:t>ｓ</a:t>
            </a:r>
            <a:r>
              <a:rPr kumimoji="1" lang="ja-JP" altLang="en-US" dirty="0">
                <a:latin typeface="ＭＳ Ｐゴシック" panose="020B0600070205080204" pitchFamily="50" charset="-128"/>
                <a:ea typeface="ＭＳ Ｐゴシック" panose="020B0600070205080204" pitchFamily="50" charset="-128"/>
              </a:rPr>
              <a:t>など時代の要請に応じた取組みや海域環境の保全に有効な取組み </a:t>
            </a:r>
            <a:endParaRPr kumimoji="1" lang="en-US" altLang="ja-JP" dirty="0">
              <a:latin typeface="ＭＳ Ｐゴシック" panose="020B0600070205080204" pitchFamily="50" charset="-128"/>
              <a:ea typeface="ＭＳ Ｐゴシック" panose="020B0600070205080204" pitchFamily="50" charset="-128"/>
            </a:endParaRPr>
          </a:p>
          <a:p>
            <a:pPr algn="just"/>
            <a:r>
              <a:rPr kumimoji="1" lang="en-US" altLang="ja-JP" dirty="0">
                <a:latin typeface="ＭＳ Ｐゴシック" panose="020B0600070205080204" pitchFamily="50" charset="-128"/>
                <a:ea typeface="ＭＳ Ｐゴシック" panose="020B0600070205080204" pitchFamily="50" charset="-128"/>
              </a:rPr>
              <a:t>  </a:t>
            </a:r>
            <a:r>
              <a:rPr kumimoji="1" lang="ja-JP" altLang="en-US" dirty="0">
                <a:latin typeface="ＭＳ Ｐゴシック" panose="020B0600070205080204" pitchFamily="50" charset="-128"/>
                <a:ea typeface="ＭＳ Ｐゴシック" panose="020B0600070205080204" pitchFamily="50" charset="-128"/>
              </a:rPr>
              <a:t>など、より事業効果の高いものを選定し、助成を行っていく。</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6" name="Rectangle 2">
            <a:extLst>
              <a:ext uri="{FF2B5EF4-FFF2-40B4-BE49-F238E27FC236}">
                <a16:creationId xmlns:a16="http://schemas.microsoft.com/office/drawing/2014/main" id="{17272608-5D2D-49EF-A405-51C1CDF34C4C}"/>
              </a:ext>
            </a:extLst>
          </p:cNvPr>
          <p:cNvSpPr>
            <a:spLocks noChangeArrowheads="1"/>
          </p:cNvSpPr>
          <p:nvPr/>
        </p:nvSpPr>
        <p:spPr bwMode="auto">
          <a:xfrm>
            <a:off x="1501629" y="49662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Rectangle 4">
            <a:extLst>
              <a:ext uri="{FF2B5EF4-FFF2-40B4-BE49-F238E27FC236}">
                <a16:creationId xmlns:a16="http://schemas.microsoft.com/office/drawing/2014/main" id="{59F7DB2E-DA50-4271-A9D4-727D013B541B}"/>
              </a:ext>
            </a:extLst>
          </p:cNvPr>
          <p:cNvSpPr>
            <a:spLocks noChangeArrowheads="1"/>
          </p:cNvSpPr>
          <p:nvPr/>
        </p:nvSpPr>
        <p:spPr bwMode="auto">
          <a:xfrm>
            <a:off x="3867325" y="49662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Rectangle 6">
            <a:extLst>
              <a:ext uri="{FF2B5EF4-FFF2-40B4-BE49-F238E27FC236}">
                <a16:creationId xmlns:a16="http://schemas.microsoft.com/office/drawing/2014/main" id="{351537C2-BCEB-4745-B6EA-B23C0ADB25D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2" name="Rectangle 8">
            <a:extLst>
              <a:ext uri="{FF2B5EF4-FFF2-40B4-BE49-F238E27FC236}">
                <a16:creationId xmlns:a16="http://schemas.microsoft.com/office/drawing/2014/main" id="{0335A0D7-BBA3-401C-BD51-CC634E098D2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テキスト ボックス 13">
            <a:extLst>
              <a:ext uri="{FF2B5EF4-FFF2-40B4-BE49-F238E27FC236}">
                <a16:creationId xmlns:a16="http://schemas.microsoft.com/office/drawing/2014/main" id="{6E929914-3538-41C6-9E42-07FC33B4CE99}"/>
              </a:ext>
            </a:extLst>
          </p:cNvPr>
          <p:cNvSpPr txBox="1"/>
          <p:nvPr/>
        </p:nvSpPr>
        <p:spPr>
          <a:xfrm>
            <a:off x="1501629" y="6178893"/>
            <a:ext cx="1946438" cy="307777"/>
          </a:xfrm>
          <a:prstGeom prst="rect">
            <a:avLst/>
          </a:prstGeom>
          <a:noFill/>
        </p:spPr>
        <p:txBody>
          <a:bodyPr wrap="square" rtlCol="0">
            <a:spAutoFit/>
          </a:bodyPr>
          <a:lstStyle/>
          <a:p>
            <a:pPr algn="ctr"/>
            <a:r>
              <a:rPr kumimoji="1" lang="en-US" altLang="ja-JP" sz="1400" dirty="0">
                <a:latin typeface="ＭＳ Ｐゴシック" panose="020B0600070205080204" pitchFamily="50" charset="-128"/>
                <a:ea typeface="ＭＳ Ｐゴシック" panose="020B0600070205080204" pitchFamily="50" charset="-128"/>
              </a:rPr>
              <a:t>【</a:t>
            </a:r>
            <a:r>
              <a:rPr kumimoji="1" lang="ja-JP" altLang="en-US" sz="1400" dirty="0">
                <a:latin typeface="ＭＳ Ｐゴシック" panose="020B0600070205080204" pitchFamily="50" charset="-128"/>
                <a:ea typeface="ＭＳ Ｐゴシック" panose="020B0600070205080204" pitchFamily="50" charset="-128"/>
              </a:rPr>
              <a:t>海岸清掃</a:t>
            </a:r>
            <a:r>
              <a:rPr kumimoji="1" lang="en-US" altLang="ja-JP" sz="1400" dirty="0">
                <a:latin typeface="ＭＳ Ｐゴシック" panose="020B0600070205080204" pitchFamily="50" charset="-128"/>
                <a:ea typeface="ＭＳ Ｐゴシック" panose="020B0600070205080204" pitchFamily="50" charset="-128"/>
              </a:rPr>
              <a:t>】</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7870A37B-8F0B-41CC-8269-E0A31E94E360}"/>
              </a:ext>
            </a:extLst>
          </p:cNvPr>
          <p:cNvSpPr txBox="1"/>
          <p:nvPr/>
        </p:nvSpPr>
        <p:spPr>
          <a:xfrm>
            <a:off x="3867326" y="6169233"/>
            <a:ext cx="1876424" cy="307777"/>
          </a:xfrm>
          <a:prstGeom prst="rect">
            <a:avLst/>
          </a:prstGeom>
          <a:noFill/>
        </p:spPr>
        <p:txBody>
          <a:bodyPr wrap="square" rtlCol="0">
            <a:spAutoFit/>
          </a:bodyPr>
          <a:lstStyle/>
          <a:p>
            <a:pPr algn="ctr"/>
            <a:r>
              <a:rPr kumimoji="1" lang="en-US" altLang="ja-JP" sz="1400" dirty="0">
                <a:latin typeface="ＭＳ Ｐゴシック" panose="020B0600070205080204" pitchFamily="50" charset="-128"/>
                <a:ea typeface="ＭＳ Ｐゴシック" panose="020B0600070205080204" pitchFamily="50" charset="-128"/>
              </a:rPr>
              <a:t>【</a:t>
            </a:r>
            <a:r>
              <a:rPr kumimoji="1" lang="ja-JP" altLang="en-US" sz="1400" dirty="0">
                <a:latin typeface="ＭＳ Ｐゴシック" panose="020B0600070205080204" pitchFamily="50" charset="-128"/>
                <a:ea typeface="ＭＳ Ｐゴシック" panose="020B0600070205080204" pitchFamily="50" charset="-128"/>
              </a:rPr>
              <a:t>森づくり活動</a:t>
            </a:r>
            <a:r>
              <a:rPr kumimoji="1" lang="en-US" altLang="ja-JP" sz="1400" dirty="0">
                <a:latin typeface="ＭＳ Ｐゴシック" panose="020B0600070205080204" pitchFamily="50" charset="-128"/>
                <a:ea typeface="ＭＳ Ｐゴシック" panose="020B0600070205080204" pitchFamily="50" charset="-128"/>
              </a:rPr>
              <a:t>】</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6" name="テキスト ボックス 15">
            <a:extLst>
              <a:ext uri="{FF2B5EF4-FFF2-40B4-BE49-F238E27FC236}">
                <a16:creationId xmlns:a16="http://schemas.microsoft.com/office/drawing/2014/main" id="{89E84231-AE3A-451A-A396-A550DDD98D3C}"/>
              </a:ext>
            </a:extLst>
          </p:cNvPr>
          <p:cNvSpPr txBox="1"/>
          <p:nvPr/>
        </p:nvSpPr>
        <p:spPr>
          <a:xfrm>
            <a:off x="6329992" y="6228437"/>
            <a:ext cx="1115666" cy="307777"/>
          </a:xfrm>
          <a:prstGeom prst="rect">
            <a:avLst/>
          </a:prstGeom>
          <a:noFill/>
        </p:spPr>
        <p:txBody>
          <a:bodyPr wrap="square" rtlCol="0">
            <a:spAutoFit/>
          </a:bodyPr>
          <a:lstStyle/>
          <a:p>
            <a:pPr algn="ctr"/>
            <a:r>
              <a:rPr kumimoji="1" lang="en-US" altLang="ja-JP" sz="1400" dirty="0">
                <a:latin typeface="ＭＳ Ｐゴシック" panose="020B0600070205080204" pitchFamily="50" charset="-128"/>
                <a:ea typeface="ＭＳ Ｐゴシック" panose="020B0600070205080204" pitchFamily="50" charset="-128"/>
              </a:rPr>
              <a:t>【</a:t>
            </a:r>
            <a:r>
              <a:rPr kumimoji="1" lang="ja-JP" altLang="en-US" sz="1400" dirty="0">
                <a:latin typeface="ＭＳ Ｐゴシック" panose="020B0600070205080204" pitchFamily="50" charset="-128"/>
                <a:ea typeface="ＭＳ Ｐゴシック" panose="020B0600070205080204" pitchFamily="50" charset="-128"/>
              </a:rPr>
              <a:t>資源管理</a:t>
            </a:r>
            <a:r>
              <a:rPr kumimoji="1" lang="en-US" altLang="ja-JP" sz="1400" dirty="0">
                <a:latin typeface="ＭＳ Ｐゴシック" panose="020B0600070205080204" pitchFamily="50" charset="-128"/>
                <a:ea typeface="ＭＳ Ｐゴシック" panose="020B0600070205080204" pitchFamily="50" charset="-128"/>
              </a:rPr>
              <a:t>】</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7" name="テキスト ボックス 16">
            <a:extLst>
              <a:ext uri="{FF2B5EF4-FFF2-40B4-BE49-F238E27FC236}">
                <a16:creationId xmlns:a16="http://schemas.microsoft.com/office/drawing/2014/main" id="{3181F79A-5CFF-4954-8C19-9C565451A508}"/>
              </a:ext>
            </a:extLst>
          </p:cNvPr>
          <p:cNvSpPr txBox="1"/>
          <p:nvPr/>
        </p:nvSpPr>
        <p:spPr>
          <a:xfrm>
            <a:off x="8299742" y="6249839"/>
            <a:ext cx="1082348" cy="307777"/>
          </a:xfrm>
          <a:prstGeom prst="rect">
            <a:avLst/>
          </a:prstGeom>
          <a:noFill/>
        </p:spPr>
        <p:txBody>
          <a:bodyPr wrap="none" rtlCol="0">
            <a:spAutoFit/>
          </a:bodyPr>
          <a:lstStyle/>
          <a:p>
            <a:pPr algn="ctr"/>
            <a:r>
              <a:rPr kumimoji="1" lang="en-US" altLang="ja-JP" sz="1400" dirty="0">
                <a:latin typeface="ＭＳ Ｐゴシック" panose="020B0600070205080204" pitchFamily="50" charset="-128"/>
                <a:ea typeface="ＭＳ Ｐゴシック" panose="020B0600070205080204" pitchFamily="50" charset="-128"/>
              </a:rPr>
              <a:t>【</a:t>
            </a:r>
            <a:r>
              <a:rPr kumimoji="1" lang="ja-JP" altLang="en-US" sz="1400" dirty="0">
                <a:latin typeface="ＭＳ Ｐゴシック" panose="020B0600070205080204" pitchFamily="50" charset="-128"/>
                <a:ea typeface="ＭＳ Ｐゴシック" panose="020B0600070205080204" pitchFamily="50" charset="-128"/>
              </a:rPr>
              <a:t>魚食普及</a:t>
            </a:r>
            <a:r>
              <a:rPr kumimoji="1" lang="en-US" altLang="ja-JP" sz="1400" dirty="0">
                <a:latin typeface="ＭＳ Ｐゴシック" panose="020B0600070205080204" pitchFamily="50" charset="-128"/>
                <a:ea typeface="ＭＳ Ｐゴシック" panose="020B0600070205080204" pitchFamily="50" charset="-128"/>
              </a:rPr>
              <a:t>】</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7A31E6F2-1D9B-442E-8F5D-C56FFA219ECE}"/>
              </a:ext>
            </a:extLst>
          </p:cNvPr>
          <p:cNvSpPr txBox="1"/>
          <p:nvPr/>
        </p:nvSpPr>
        <p:spPr>
          <a:xfrm>
            <a:off x="11353800" y="6299916"/>
            <a:ext cx="453970" cy="369332"/>
          </a:xfrm>
          <a:prstGeom prst="rect">
            <a:avLst/>
          </a:prstGeom>
          <a:noFill/>
        </p:spPr>
        <p:txBody>
          <a:bodyPr wrap="none" rtlCol="0">
            <a:spAutoFit/>
          </a:bodyPr>
          <a:lstStyle/>
          <a:p>
            <a:r>
              <a:rPr kumimoji="1" lang="en-US" altLang="ja-JP" dirty="0"/>
              <a:t>13</a:t>
            </a:r>
            <a:endParaRPr kumimoji="1" lang="ja-JP" altLang="en-US" dirty="0"/>
          </a:p>
        </p:txBody>
      </p:sp>
      <p:pic>
        <p:nvPicPr>
          <p:cNvPr id="4" name="図 3">
            <a:extLst>
              <a:ext uri="{FF2B5EF4-FFF2-40B4-BE49-F238E27FC236}">
                <a16:creationId xmlns:a16="http://schemas.microsoft.com/office/drawing/2014/main" id="{73ED7C15-1090-4B91-82D6-820CFA5600FA}"/>
              </a:ext>
            </a:extLst>
          </p:cNvPr>
          <p:cNvPicPr>
            <a:picLocks noChangeAspect="1"/>
          </p:cNvPicPr>
          <p:nvPr/>
        </p:nvPicPr>
        <p:blipFill>
          <a:blip r:embed="rId2"/>
          <a:stretch>
            <a:fillRect/>
          </a:stretch>
        </p:blipFill>
        <p:spPr>
          <a:xfrm>
            <a:off x="1597982" y="4853013"/>
            <a:ext cx="1949196" cy="1325880"/>
          </a:xfrm>
          <a:prstGeom prst="rect">
            <a:avLst/>
          </a:prstGeom>
        </p:spPr>
      </p:pic>
      <p:pic>
        <p:nvPicPr>
          <p:cNvPr id="19" name="図 18">
            <a:extLst>
              <a:ext uri="{FF2B5EF4-FFF2-40B4-BE49-F238E27FC236}">
                <a16:creationId xmlns:a16="http://schemas.microsoft.com/office/drawing/2014/main" id="{23B9C9AC-A33A-456E-8FA2-53C6A91D5A4D}"/>
              </a:ext>
            </a:extLst>
          </p:cNvPr>
          <p:cNvPicPr>
            <a:picLocks noChangeAspect="1"/>
          </p:cNvPicPr>
          <p:nvPr/>
        </p:nvPicPr>
        <p:blipFill>
          <a:blip r:embed="rId3"/>
          <a:stretch>
            <a:fillRect/>
          </a:stretch>
        </p:blipFill>
        <p:spPr>
          <a:xfrm>
            <a:off x="3864256" y="4853013"/>
            <a:ext cx="1877568" cy="1325880"/>
          </a:xfrm>
          <a:prstGeom prst="rect">
            <a:avLst/>
          </a:prstGeom>
        </p:spPr>
      </p:pic>
      <p:pic>
        <p:nvPicPr>
          <p:cNvPr id="20" name="図 19">
            <a:extLst>
              <a:ext uri="{FF2B5EF4-FFF2-40B4-BE49-F238E27FC236}">
                <a16:creationId xmlns:a16="http://schemas.microsoft.com/office/drawing/2014/main" id="{2FD58A33-AE8A-4219-A81A-F204DB5DD2FC}"/>
              </a:ext>
            </a:extLst>
          </p:cNvPr>
          <p:cNvPicPr>
            <a:picLocks noChangeAspect="1"/>
          </p:cNvPicPr>
          <p:nvPr/>
        </p:nvPicPr>
        <p:blipFill>
          <a:blip r:embed="rId4"/>
          <a:stretch>
            <a:fillRect/>
          </a:stretch>
        </p:blipFill>
        <p:spPr>
          <a:xfrm>
            <a:off x="6304677" y="4504859"/>
            <a:ext cx="1098804" cy="1744980"/>
          </a:xfrm>
          <a:prstGeom prst="rect">
            <a:avLst/>
          </a:prstGeom>
        </p:spPr>
      </p:pic>
      <p:pic>
        <p:nvPicPr>
          <p:cNvPr id="21" name="図 20">
            <a:extLst>
              <a:ext uri="{FF2B5EF4-FFF2-40B4-BE49-F238E27FC236}">
                <a16:creationId xmlns:a16="http://schemas.microsoft.com/office/drawing/2014/main" id="{1B006167-FF26-43BE-88B8-89CAD88F4229}"/>
              </a:ext>
            </a:extLst>
          </p:cNvPr>
          <p:cNvPicPr>
            <a:picLocks noChangeAspect="1"/>
          </p:cNvPicPr>
          <p:nvPr/>
        </p:nvPicPr>
        <p:blipFill>
          <a:blip r:embed="rId5"/>
          <a:stretch>
            <a:fillRect/>
          </a:stretch>
        </p:blipFill>
        <p:spPr>
          <a:xfrm>
            <a:off x="8216076" y="4504859"/>
            <a:ext cx="1249680" cy="1744980"/>
          </a:xfrm>
          <a:prstGeom prst="rect">
            <a:avLst/>
          </a:prstGeom>
        </p:spPr>
      </p:pic>
    </p:spTree>
    <p:extLst>
      <p:ext uri="{BB962C8B-B14F-4D97-AF65-F5344CB8AC3E}">
        <p14:creationId xmlns:p14="http://schemas.microsoft.com/office/powerpoint/2010/main" val="212186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592BD-40BD-49F4-BD34-E6AA367DDE7E}"/>
              </a:ext>
            </a:extLst>
          </p:cNvPr>
          <p:cNvSpPr>
            <a:spLocks noGrp="1"/>
          </p:cNvSpPr>
          <p:nvPr>
            <p:ph type="title"/>
          </p:nvPr>
        </p:nvSpPr>
        <p:spPr>
          <a:xfrm>
            <a:off x="838200" y="-26894"/>
            <a:ext cx="10515600" cy="1325563"/>
          </a:xfrm>
        </p:spPr>
        <p:txBody>
          <a:bodyPr/>
          <a:lstStyle/>
          <a:p>
            <a:r>
              <a:rPr kumimoji="1" lang="ja-JP" altLang="en-US" dirty="0">
                <a:solidFill>
                  <a:schemeClr val="tx1"/>
                </a:solidFill>
              </a:rPr>
              <a:t>収支計画</a:t>
            </a:r>
          </a:p>
        </p:txBody>
      </p:sp>
      <p:sp>
        <p:nvSpPr>
          <p:cNvPr id="3" name="コンテンツ プレースホルダー 2">
            <a:extLst>
              <a:ext uri="{FF2B5EF4-FFF2-40B4-BE49-F238E27FC236}">
                <a16:creationId xmlns:a16="http://schemas.microsoft.com/office/drawing/2014/main" id="{2E2CEB6B-AC69-4BF1-A6F4-6C9C6627973B}"/>
              </a:ext>
            </a:extLst>
          </p:cNvPr>
          <p:cNvSpPr>
            <a:spLocks noGrp="1"/>
          </p:cNvSpPr>
          <p:nvPr>
            <p:ph idx="1"/>
          </p:nvPr>
        </p:nvSpPr>
        <p:spPr>
          <a:xfrm>
            <a:off x="745921" y="904267"/>
            <a:ext cx="10515600" cy="4351338"/>
          </a:xfrm>
        </p:spPr>
        <p:txBody>
          <a:bodyPr/>
          <a:lstStyle/>
          <a:p>
            <a:pPr marL="0" indent="0">
              <a:buNone/>
            </a:pPr>
            <a:r>
              <a:rPr kumimoji="1" lang="ja-JP" altLang="en-US" dirty="0">
                <a:solidFill>
                  <a:schemeClr val="tx1"/>
                </a:solidFill>
                <a:latin typeface="ＭＳ Ｐゴシック" panose="020B0600070205080204" pitchFamily="50" charset="-128"/>
                <a:ea typeface="ＭＳ Ｐゴシック" panose="020B0600070205080204" pitchFamily="50" charset="-128"/>
              </a:rPr>
              <a:t>■安定的な法人運営の実現</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dirty="0">
                <a:solidFill>
                  <a:schemeClr val="tx1"/>
                </a:solidFill>
                <a:latin typeface="ＭＳ Ｐゴシック" panose="020B0600070205080204" pitchFamily="50" charset="-128"/>
                <a:ea typeface="ＭＳ Ｐゴシック" panose="020B0600070205080204" pitchFamily="50" charset="-128"/>
              </a:rPr>
              <a:t>　＜目標＞</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sz="1800" dirty="0">
                <a:solidFill>
                  <a:schemeClr val="tx1"/>
                </a:solidFill>
                <a:latin typeface="ＭＳ Ｐゴシック" panose="020B0600070205080204" pitchFamily="50" charset="-128"/>
                <a:ea typeface="ＭＳ Ｐゴシック" panose="020B0600070205080204" pitchFamily="50" charset="-128"/>
              </a:rPr>
              <a:t>　①事業費の抑制（</a:t>
            </a:r>
            <a:r>
              <a:rPr lang="en-US" altLang="ja-JP" sz="1800" dirty="0">
                <a:solidFill>
                  <a:schemeClr val="tx1"/>
                </a:solidFill>
                <a:latin typeface="ＭＳ Ｐゴシック" panose="020B0600070205080204" pitchFamily="50" charset="-128"/>
                <a:ea typeface="ＭＳ Ｐゴシック" panose="020B0600070205080204" pitchFamily="50" charset="-128"/>
              </a:rPr>
              <a:t>2021</a:t>
            </a:r>
            <a:r>
              <a:rPr lang="ja-JP" altLang="en-US" sz="1800" dirty="0">
                <a:solidFill>
                  <a:schemeClr val="tx1"/>
                </a:solidFill>
                <a:latin typeface="ＭＳ Ｐゴシック" panose="020B0600070205080204" pitchFamily="50" charset="-128"/>
                <a:ea typeface="ＭＳ Ｐゴシック" panose="020B0600070205080204" pitchFamily="50" charset="-128"/>
              </a:rPr>
              <a:t>年度：</a:t>
            </a:r>
            <a:r>
              <a:rPr lang="en-US" altLang="ja-JP" sz="1800" dirty="0">
                <a:solidFill>
                  <a:schemeClr val="tx1"/>
                </a:solidFill>
                <a:latin typeface="ＭＳ Ｐゴシック" panose="020B0600070205080204" pitchFamily="50" charset="-128"/>
                <a:ea typeface="ＭＳ Ｐゴシック" panose="020B0600070205080204" pitchFamily="50" charset="-128"/>
              </a:rPr>
              <a:t>129,000</a:t>
            </a:r>
            <a:r>
              <a:rPr lang="ja-JP" altLang="en-US" sz="1800" dirty="0">
                <a:solidFill>
                  <a:schemeClr val="tx1"/>
                </a:solidFill>
                <a:latin typeface="ＭＳ Ｐゴシック" panose="020B0600070205080204" pitchFamily="50" charset="-128"/>
                <a:ea typeface="ＭＳ Ｐゴシック" panose="020B0600070205080204" pitchFamily="50" charset="-128"/>
              </a:rPr>
              <a:t>千円（見込）⇒</a:t>
            </a:r>
            <a:r>
              <a:rPr lang="en-US" altLang="ja-JP" sz="1800" dirty="0">
                <a:solidFill>
                  <a:schemeClr val="tx1"/>
                </a:solidFill>
                <a:latin typeface="ＭＳ Ｐゴシック" panose="020B0600070205080204" pitchFamily="50" charset="-128"/>
                <a:ea typeface="ＭＳ Ｐゴシック" panose="020B0600070205080204" pitchFamily="50" charset="-128"/>
              </a:rPr>
              <a:t>2026</a:t>
            </a:r>
            <a:r>
              <a:rPr lang="ja-JP" altLang="en-US" sz="1800" dirty="0">
                <a:solidFill>
                  <a:schemeClr val="tx1"/>
                </a:solidFill>
                <a:latin typeface="ＭＳ Ｐゴシック" panose="020B0600070205080204" pitchFamily="50" charset="-128"/>
                <a:ea typeface="ＭＳ Ｐゴシック" panose="020B0600070205080204" pitchFamily="50" charset="-128"/>
              </a:rPr>
              <a:t>年度：</a:t>
            </a:r>
            <a:r>
              <a:rPr lang="en-US" altLang="ja-JP" sz="1800" dirty="0">
                <a:solidFill>
                  <a:schemeClr val="tx1"/>
                </a:solidFill>
                <a:latin typeface="ＭＳ Ｐゴシック" panose="020B0600070205080204" pitchFamily="50" charset="-128"/>
                <a:ea typeface="ＭＳ Ｐゴシック" panose="020B0600070205080204" pitchFamily="50" charset="-128"/>
              </a:rPr>
              <a:t>126,500</a:t>
            </a:r>
            <a:r>
              <a:rPr lang="ja-JP" altLang="en-US" sz="1800" dirty="0">
                <a:solidFill>
                  <a:schemeClr val="tx1"/>
                </a:solidFill>
                <a:latin typeface="ＭＳ Ｐゴシック" panose="020B0600070205080204" pitchFamily="50" charset="-128"/>
                <a:ea typeface="ＭＳ Ｐゴシック" panose="020B0600070205080204" pitchFamily="50" charset="-128"/>
              </a:rPr>
              <a:t>千円）</a:t>
            </a:r>
            <a:endParaRPr lang="en-US" altLang="ja-JP" sz="1800"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kumimoji="1" lang="ja-JP" altLang="en-US" sz="1800" dirty="0">
                <a:solidFill>
                  <a:schemeClr val="tx1"/>
                </a:solidFill>
                <a:latin typeface="ＭＳ Ｐゴシック" panose="020B0600070205080204" pitchFamily="50" charset="-128"/>
                <a:ea typeface="ＭＳ Ｐゴシック" panose="020B0600070205080204" pitchFamily="50" charset="-128"/>
              </a:rPr>
              <a:t>　②余剰種苗による収益の確保（年間目標：</a:t>
            </a:r>
            <a:r>
              <a:rPr kumimoji="1" lang="en-US" altLang="ja-JP" sz="1800" dirty="0">
                <a:solidFill>
                  <a:schemeClr val="tx1"/>
                </a:solidFill>
                <a:latin typeface="ＭＳ Ｐゴシック" panose="020B0600070205080204" pitchFamily="50" charset="-128"/>
                <a:ea typeface="ＭＳ Ｐゴシック" panose="020B0600070205080204" pitchFamily="50" charset="-128"/>
              </a:rPr>
              <a:t>21,000</a:t>
            </a:r>
            <a:r>
              <a:rPr kumimoji="1" lang="ja-JP" altLang="en-US" sz="1800" dirty="0">
                <a:solidFill>
                  <a:schemeClr val="tx1"/>
                </a:solidFill>
                <a:latin typeface="ＭＳ Ｐゴシック" panose="020B0600070205080204" pitchFamily="50" charset="-128"/>
                <a:ea typeface="ＭＳ Ｐゴシック" panose="020B0600070205080204" pitchFamily="50" charset="-128"/>
              </a:rPr>
              <a:t>千円）</a:t>
            </a:r>
          </a:p>
        </p:txBody>
      </p:sp>
      <p:sp>
        <p:nvSpPr>
          <p:cNvPr id="7" name="テキスト ボックス 6">
            <a:extLst>
              <a:ext uri="{FF2B5EF4-FFF2-40B4-BE49-F238E27FC236}">
                <a16:creationId xmlns:a16="http://schemas.microsoft.com/office/drawing/2014/main" id="{3BAF9CCE-F304-4159-B2F1-B858D986C272}"/>
              </a:ext>
            </a:extLst>
          </p:cNvPr>
          <p:cNvSpPr txBox="1"/>
          <p:nvPr/>
        </p:nvSpPr>
        <p:spPr>
          <a:xfrm>
            <a:off x="11353800" y="6437619"/>
            <a:ext cx="453970" cy="369332"/>
          </a:xfrm>
          <a:prstGeom prst="rect">
            <a:avLst/>
          </a:prstGeom>
          <a:noFill/>
        </p:spPr>
        <p:txBody>
          <a:bodyPr wrap="none" rtlCol="0">
            <a:spAutoFit/>
          </a:bodyPr>
          <a:lstStyle/>
          <a:p>
            <a:r>
              <a:rPr kumimoji="1" lang="en-US" altLang="ja-JP" dirty="0"/>
              <a:t>14</a:t>
            </a:r>
            <a:endParaRPr kumimoji="1" lang="ja-JP" altLang="en-US" dirty="0"/>
          </a:p>
        </p:txBody>
      </p:sp>
      <p:sp>
        <p:nvSpPr>
          <p:cNvPr id="9" name="テキスト ボックス 8">
            <a:extLst>
              <a:ext uri="{FF2B5EF4-FFF2-40B4-BE49-F238E27FC236}">
                <a16:creationId xmlns:a16="http://schemas.microsoft.com/office/drawing/2014/main" id="{7951BC49-480C-47B2-AE4A-70E4B3A34930}"/>
              </a:ext>
            </a:extLst>
          </p:cNvPr>
          <p:cNvSpPr txBox="1"/>
          <p:nvPr/>
        </p:nvSpPr>
        <p:spPr>
          <a:xfrm>
            <a:off x="8238424" y="2941436"/>
            <a:ext cx="1031051" cy="276999"/>
          </a:xfrm>
          <a:prstGeom prst="rect">
            <a:avLst/>
          </a:prstGeom>
          <a:noFill/>
        </p:spPr>
        <p:txBody>
          <a:bodyPr wrap="none" rtlCol="0">
            <a:spAutoFit/>
          </a:bodyPr>
          <a:lstStyle/>
          <a:p>
            <a:r>
              <a:rPr kumimoji="1" lang="ja-JP" altLang="en-US" sz="1200" dirty="0">
                <a:latin typeface="ＭＳ Ｐゴシック" panose="020B0600070205080204" pitchFamily="50" charset="-128"/>
                <a:ea typeface="ＭＳ Ｐゴシック" panose="020B0600070205080204" pitchFamily="50" charset="-128"/>
              </a:rPr>
              <a:t>（単位：千円）</a:t>
            </a:r>
          </a:p>
        </p:txBody>
      </p:sp>
      <p:pic>
        <p:nvPicPr>
          <p:cNvPr id="5" name="図 4"/>
          <p:cNvPicPr>
            <a:picLocks noChangeAspect="1"/>
          </p:cNvPicPr>
          <p:nvPr/>
        </p:nvPicPr>
        <p:blipFill>
          <a:blip r:embed="rId2"/>
          <a:stretch>
            <a:fillRect/>
          </a:stretch>
        </p:blipFill>
        <p:spPr>
          <a:xfrm>
            <a:off x="838200" y="2912347"/>
            <a:ext cx="8431275" cy="3764813"/>
          </a:xfrm>
          <a:prstGeom prst="rect">
            <a:avLst/>
          </a:prstGeom>
        </p:spPr>
      </p:pic>
    </p:spTree>
    <p:extLst>
      <p:ext uri="{BB962C8B-B14F-4D97-AF65-F5344CB8AC3E}">
        <p14:creationId xmlns:p14="http://schemas.microsoft.com/office/powerpoint/2010/main" val="1406159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8A8F28-7201-4056-8D47-E2C65B284DB8}"/>
              </a:ext>
            </a:extLst>
          </p:cNvPr>
          <p:cNvSpPr>
            <a:spLocks noGrp="1"/>
          </p:cNvSpPr>
          <p:nvPr>
            <p:ph type="title"/>
          </p:nvPr>
        </p:nvSpPr>
        <p:spPr/>
        <p:txBody>
          <a:bodyPr/>
          <a:lstStyle/>
          <a:p>
            <a:r>
              <a:rPr kumimoji="1" lang="ja-JP" altLang="en-US" dirty="0">
                <a:solidFill>
                  <a:schemeClr val="tx1"/>
                </a:solidFill>
              </a:rPr>
              <a:t>進捗管理</a:t>
            </a:r>
          </a:p>
        </p:txBody>
      </p:sp>
      <p:sp>
        <p:nvSpPr>
          <p:cNvPr id="3" name="コンテンツ プレースホルダー 2">
            <a:extLst>
              <a:ext uri="{FF2B5EF4-FFF2-40B4-BE49-F238E27FC236}">
                <a16:creationId xmlns:a16="http://schemas.microsoft.com/office/drawing/2014/main" id="{87624DDE-8ACF-4488-9EAE-EA529B452768}"/>
              </a:ext>
            </a:extLst>
          </p:cNvPr>
          <p:cNvSpPr>
            <a:spLocks noGrp="1"/>
          </p:cNvSpPr>
          <p:nvPr>
            <p:ph idx="1"/>
          </p:nvPr>
        </p:nvSpPr>
        <p:spPr>
          <a:xfrm>
            <a:off x="1014369" y="1490188"/>
            <a:ext cx="10515600" cy="4351338"/>
          </a:xfrm>
        </p:spPr>
        <p:txBody>
          <a:bodyPr>
            <a:normAutofit/>
          </a:bodyPr>
          <a:lstStyle/>
          <a:p>
            <a:pPr marL="0" indent="0" algn="just">
              <a:buNone/>
            </a:pPr>
            <a:r>
              <a:rPr lang="ja-JP" altLang="en-US" dirty="0">
                <a:solidFill>
                  <a:schemeClr val="tx1"/>
                </a:solidFill>
                <a:latin typeface="ＭＳ Ｐゴシック" panose="020B0600070205080204" pitchFamily="50" charset="-128"/>
                <a:ea typeface="ＭＳ Ｐゴシック" panose="020B0600070205080204" pitchFamily="50" charset="-128"/>
              </a:rPr>
              <a:t>・毎年度、理事会及び評議員会に取組み状況を報告し、計画の達成　　</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lgn="just">
              <a:buNone/>
            </a:pPr>
            <a:r>
              <a:rPr lang="ja-JP" altLang="en-US" dirty="0">
                <a:solidFill>
                  <a:schemeClr val="tx1"/>
                </a:solidFill>
                <a:latin typeface="ＭＳ Ｐゴシック" panose="020B0600070205080204" pitchFamily="50" charset="-128"/>
                <a:ea typeface="ＭＳ Ｐゴシック" panose="020B0600070205080204" pitchFamily="50" charset="-128"/>
              </a:rPr>
              <a:t>  状況について評価する。</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lgn="just">
              <a:buNone/>
            </a:pPr>
            <a:r>
              <a:rPr kumimoji="1" lang="ja-JP" altLang="en-US" dirty="0">
                <a:solidFill>
                  <a:schemeClr val="tx1"/>
                </a:solidFill>
                <a:latin typeface="ＭＳ Ｐゴシック" panose="020B0600070205080204" pitchFamily="50" charset="-128"/>
                <a:ea typeface="ＭＳ Ｐゴシック" panose="020B0600070205080204" pitchFamily="50" charset="-128"/>
              </a:rPr>
              <a:t>・概ね３年目に計画の達成状況や収支状況等を踏まえ計画の見直し </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lgn="just">
              <a:buNone/>
            </a:pPr>
            <a:r>
              <a:rPr lang="en-US" altLang="ja-JP" dirty="0">
                <a:solidFill>
                  <a:schemeClr val="tx1"/>
                </a:solidFill>
                <a:latin typeface="ＭＳ Ｐゴシック" panose="020B0600070205080204" pitchFamily="50" charset="-128"/>
                <a:ea typeface="ＭＳ Ｐゴシック" panose="020B0600070205080204" pitchFamily="50" charset="-128"/>
              </a:rPr>
              <a:t>  </a:t>
            </a:r>
            <a:r>
              <a:rPr kumimoji="1" lang="ja-JP" altLang="en-US" dirty="0">
                <a:solidFill>
                  <a:schemeClr val="tx1"/>
                </a:solidFill>
                <a:latin typeface="ＭＳ Ｐゴシック" panose="020B0600070205080204" pitchFamily="50" charset="-128"/>
                <a:ea typeface="ＭＳ Ｐゴシック" panose="020B0600070205080204" pitchFamily="50" charset="-128"/>
              </a:rPr>
              <a:t>を行う。</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DEC17AC0-1442-4FF2-83C0-2E55BB32EFAE}"/>
              </a:ext>
            </a:extLst>
          </p:cNvPr>
          <p:cNvSpPr txBox="1"/>
          <p:nvPr/>
        </p:nvSpPr>
        <p:spPr>
          <a:xfrm>
            <a:off x="11353800" y="6299916"/>
            <a:ext cx="453970" cy="369332"/>
          </a:xfrm>
          <a:prstGeom prst="rect">
            <a:avLst/>
          </a:prstGeom>
          <a:noFill/>
        </p:spPr>
        <p:txBody>
          <a:bodyPr wrap="none" rtlCol="0">
            <a:spAutoFit/>
          </a:bodyPr>
          <a:lstStyle/>
          <a:p>
            <a:r>
              <a:rPr kumimoji="1" lang="en-US" altLang="ja-JP" dirty="0"/>
              <a:t>15</a:t>
            </a:r>
            <a:endParaRPr kumimoji="1" lang="ja-JP" altLang="en-US" dirty="0"/>
          </a:p>
        </p:txBody>
      </p:sp>
    </p:spTree>
    <p:extLst>
      <p:ext uri="{BB962C8B-B14F-4D97-AF65-F5344CB8AC3E}">
        <p14:creationId xmlns:p14="http://schemas.microsoft.com/office/powerpoint/2010/main" val="3294302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CF8365-A77F-4E1D-A75C-231F6F9FD1D5}"/>
              </a:ext>
            </a:extLst>
          </p:cNvPr>
          <p:cNvSpPr>
            <a:spLocks noGrp="1"/>
          </p:cNvSpPr>
          <p:nvPr>
            <p:ph type="title"/>
          </p:nvPr>
        </p:nvSpPr>
        <p:spPr/>
        <p:txBody>
          <a:bodyPr/>
          <a:lstStyle/>
          <a:p>
            <a:r>
              <a:rPr kumimoji="1" lang="ja-JP" altLang="en-US" dirty="0">
                <a:solidFill>
                  <a:schemeClr val="tx1"/>
                </a:solidFill>
              </a:rPr>
              <a:t>目次</a:t>
            </a:r>
          </a:p>
        </p:txBody>
      </p:sp>
      <p:sp>
        <p:nvSpPr>
          <p:cNvPr id="3" name="コンテンツ プレースホルダー 2">
            <a:extLst>
              <a:ext uri="{FF2B5EF4-FFF2-40B4-BE49-F238E27FC236}">
                <a16:creationId xmlns:a16="http://schemas.microsoft.com/office/drawing/2014/main" id="{F4422485-74D9-4FDE-B80C-47E24E72D35A}"/>
              </a:ext>
            </a:extLst>
          </p:cNvPr>
          <p:cNvSpPr>
            <a:spLocks noGrp="1"/>
          </p:cNvSpPr>
          <p:nvPr>
            <p:ph idx="1"/>
          </p:nvPr>
        </p:nvSpPr>
        <p:spPr>
          <a:xfrm>
            <a:off x="962527" y="1173331"/>
            <a:ext cx="9131968" cy="5167312"/>
          </a:xfrm>
        </p:spPr>
        <p:txBody>
          <a:bodyPr>
            <a:noAutofit/>
          </a:bodyPr>
          <a:lstStyle/>
          <a:p>
            <a:pPr marL="180975" indent="-180975">
              <a:buNone/>
              <a:tabLst>
                <a:tab pos="8794750" algn="l"/>
                <a:tab pos="14398625" algn="r"/>
              </a:tabLst>
            </a:pPr>
            <a:endParaRPr lang="en-US" altLang="ja-JP" sz="1600" dirty="0">
              <a:solidFill>
                <a:schemeClr val="tx1"/>
              </a:solidFill>
            </a:endParaRPr>
          </a:p>
          <a:p>
            <a:pPr marL="0" indent="0" algn="r">
              <a:buNone/>
              <a:tabLst>
                <a:tab pos="8794750" algn="l"/>
                <a:tab pos="14398625" algn="r"/>
              </a:tabLst>
            </a:pPr>
            <a:r>
              <a:rPr lang="ja-JP" altLang="en-US" sz="2000" dirty="0">
                <a:solidFill>
                  <a:schemeClr val="tx1"/>
                </a:solidFill>
                <a:latin typeface="+mn-ea"/>
              </a:rPr>
              <a:t> ・</a:t>
            </a:r>
            <a:r>
              <a:rPr lang="ja-JP" altLang="en-US" sz="2000" dirty="0">
                <a:solidFill>
                  <a:schemeClr val="tx1"/>
                </a:solidFill>
                <a:latin typeface="ＭＳ ゴシック" panose="020B0609070205080204" pitchFamily="49" charset="-128"/>
                <a:ea typeface="ＭＳ ゴシック" panose="020B0609070205080204" pitchFamily="49" charset="-128"/>
              </a:rPr>
              <a:t>はじめに</a:t>
            </a:r>
            <a:r>
              <a:rPr lang="ja-JP" altLang="en-US" sz="1600" dirty="0">
                <a:solidFill>
                  <a:schemeClr val="tx1"/>
                </a:solidFill>
                <a:latin typeface="+mn-ea"/>
              </a:rPr>
              <a:t>　   </a:t>
            </a:r>
            <a:r>
              <a:rPr lang="ja-JP" altLang="en-US" sz="2000" dirty="0">
                <a:solidFill>
                  <a:schemeClr val="tx1"/>
                </a:solidFill>
                <a:latin typeface="+mn-ea"/>
              </a:rPr>
              <a:t>･･････････････････････････････････････････････････････</a:t>
            </a:r>
            <a:r>
              <a:rPr lang="en-US" altLang="ja-JP" sz="2000" dirty="0">
                <a:solidFill>
                  <a:schemeClr val="tx1"/>
                </a:solidFill>
                <a:latin typeface="+mn-ea"/>
              </a:rPr>
              <a:t> </a:t>
            </a:r>
            <a:r>
              <a:rPr kumimoji="1" lang="ja-JP" altLang="en-US" sz="2000" dirty="0">
                <a:solidFill>
                  <a:schemeClr val="tx1"/>
                </a:solidFill>
                <a:latin typeface="+mn-ea"/>
              </a:rPr>
              <a:t>１</a:t>
            </a:r>
            <a:endParaRPr kumimoji="1" lang="en-US" altLang="ja-JP" sz="2000" dirty="0">
              <a:solidFill>
                <a:schemeClr val="tx1"/>
              </a:solidFill>
              <a:latin typeface="+mn-ea"/>
            </a:endParaRPr>
          </a:p>
          <a:p>
            <a:pPr marL="0" indent="0">
              <a:buNone/>
              <a:tabLst>
                <a:tab pos="14398625" algn="r"/>
              </a:tabLst>
            </a:pPr>
            <a:r>
              <a:rPr lang="ja-JP" altLang="en-US" sz="1600" dirty="0">
                <a:solidFill>
                  <a:schemeClr val="tx1"/>
                </a:solidFill>
                <a:latin typeface="+mn-ea"/>
              </a:rPr>
              <a:t>  </a:t>
            </a:r>
            <a:r>
              <a:rPr lang="ja-JP" altLang="en-US" sz="2000" dirty="0">
                <a:solidFill>
                  <a:schemeClr val="tx1"/>
                </a:solidFill>
                <a:latin typeface="+mn-ea"/>
              </a:rPr>
              <a:t>・</a:t>
            </a:r>
            <a:r>
              <a:rPr lang="ja-JP" altLang="en-US" sz="2000" dirty="0">
                <a:solidFill>
                  <a:schemeClr val="tx1"/>
                </a:solidFill>
                <a:latin typeface="ＭＳ ゴシック" panose="020B0609070205080204" pitchFamily="49" charset="-128"/>
                <a:ea typeface="ＭＳ ゴシック" panose="020B0609070205080204" pitchFamily="49" charset="-128"/>
              </a:rPr>
              <a:t>法人の性格と役割</a:t>
            </a:r>
            <a:r>
              <a:rPr lang="ja-JP" altLang="en-US" sz="2000" dirty="0">
                <a:solidFill>
                  <a:schemeClr val="tx1"/>
                </a:solidFill>
                <a:latin typeface="+mn-ea"/>
              </a:rPr>
              <a:t>　</a:t>
            </a:r>
            <a:r>
              <a:rPr kumimoji="1" lang="ja-JP" altLang="en-US" sz="2000" dirty="0">
                <a:solidFill>
                  <a:schemeClr val="tx1"/>
                </a:solidFill>
                <a:latin typeface="+mn-ea"/>
              </a:rPr>
              <a:t>   ･･･････････････････</a:t>
            </a:r>
            <a:r>
              <a:rPr lang="ja-JP" altLang="en-US" sz="2000" dirty="0">
                <a:solidFill>
                  <a:schemeClr val="tx1"/>
                </a:solidFill>
                <a:latin typeface="+mn-ea"/>
              </a:rPr>
              <a:t>･･････････････････････････</a:t>
            </a:r>
            <a:r>
              <a:rPr lang="en-US" altLang="ja-JP" sz="2000" dirty="0">
                <a:solidFill>
                  <a:schemeClr val="tx1"/>
                </a:solidFill>
                <a:latin typeface="+mn-ea"/>
              </a:rPr>
              <a:t>	</a:t>
            </a:r>
            <a:r>
              <a:rPr kumimoji="1" lang="ja-JP" altLang="en-US" sz="2000" dirty="0">
                <a:solidFill>
                  <a:schemeClr val="tx1"/>
                </a:solidFill>
                <a:latin typeface="+mn-ea"/>
              </a:rPr>
              <a:t>２</a:t>
            </a:r>
            <a:endParaRPr lang="en-US" altLang="ja-JP" sz="2000" dirty="0">
              <a:solidFill>
                <a:schemeClr val="tx1"/>
              </a:solidFill>
              <a:latin typeface="+mn-ea"/>
            </a:endParaRPr>
          </a:p>
          <a:p>
            <a:pPr marL="0" indent="0">
              <a:buNone/>
              <a:tabLst>
                <a:tab pos="14400000" algn="r"/>
              </a:tabLst>
            </a:pPr>
            <a:r>
              <a:rPr lang="ja-JP" altLang="en-US" sz="2000" dirty="0">
                <a:solidFill>
                  <a:schemeClr val="tx1"/>
                </a:solidFill>
                <a:latin typeface="+mn-ea"/>
              </a:rPr>
              <a:t>  </a:t>
            </a:r>
            <a:r>
              <a:rPr kumimoji="1" lang="ja-JP" altLang="en-US" sz="2000" dirty="0">
                <a:solidFill>
                  <a:schemeClr val="tx1"/>
                </a:solidFill>
                <a:latin typeface="+mn-ea"/>
              </a:rPr>
              <a:t>・</a:t>
            </a:r>
            <a:r>
              <a:rPr kumimoji="1" lang="ja-JP" altLang="en-US" sz="2000" dirty="0">
                <a:solidFill>
                  <a:schemeClr val="tx1"/>
                </a:solidFill>
                <a:latin typeface="ＭＳ ゴシック" panose="020B0609070205080204" pitchFamily="49" charset="-128"/>
                <a:ea typeface="ＭＳ ゴシック" panose="020B0609070205080204" pitchFamily="49" charset="-128"/>
              </a:rPr>
              <a:t>法人の主な事業</a:t>
            </a:r>
            <a:r>
              <a:rPr kumimoji="1" lang="ja-JP" altLang="en-US" sz="2000" dirty="0">
                <a:solidFill>
                  <a:schemeClr val="tx1"/>
                </a:solidFill>
                <a:latin typeface="+mn-ea"/>
              </a:rPr>
              <a:t>　　  </a:t>
            </a:r>
            <a:r>
              <a:rPr lang="ja-JP" altLang="en-US" sz="2000" dirty="0">
                <a:solidFill>
                  <a:schemeClr val="tx1"/>
                </a:solidFill>
                <a:latin typeface="+mn-ea"/>
              </a:rPr>
              <a:t>･</a:t>
            </a:r>
            <a:r>
              <a:rPr kumimoji="1" lang="ja-JP" altLang="en-US" sz="2000" dirty="0">
                <a:solidFill>
                  <a:schemeClr val="tx1"/>
                </a:solidFill>
                <a:latin typeface="+mn-ea"/>
              </a:rPr>
              <a:t>････････････････････････････････</a:t>
            </a:r>
            <a:r>
              <a:rPr lang="ja-JP" altLang="en-US" sz="2000" dirty="0">
                <a:solidFill>
                  <a:schemeClr val="tx1"/>
                </a:solidFill>
                <a:latin typeface="+mn-ea"/>
              </a:rPr>
              <a:t>･････････････</a:t>
            </a:r>
            <a:r>
              <a:rPr kumimoji="1" lang="en-US" altLang="ja-JP" sz="2000" dirty="0">
                <a:solidFill>
                  <a:schemeClr val="tx1"/>
                </a:solidFill>
                <a:latin typeface="+mn-ea"/>
              </a:rPr>
              <a:t>	</a:t>
            </a:r>
            <a:r>
              <a:rPr kumimoji="1" lang="ja-JP" altLang="en-US" sz="2000" dirty="0">
                <a:solidFill>
                  <a:schemeClr val="tx1"/>
                </a:solidFill>
                <a:latin typeface="+mn-ea"/>
              </a:rPr>
              <a:t>３</a:t>
            </a:r>
            <a:endParaRPr kumimoji="1" lang="en-US" altLang="ja-JP" sz="2000" dirty="0">
              <a:solidFill>
                <a:schemeClr val="tx1"/>
              </a:solidFill>
              <a:latin typeface="+mn-ea"/>
            </a:endParaRPr>
          </a:p>
          <a:p>
            <a:pPr marL="0" indent="0">
              <a:buNone/>
              <a:tabLst>
                <a:tab pos="14400000" algn="r"/>
              </a:tabLst>
            </a:pPr>
            <a:r>
              <a:rPr lang="ja-JP" altLang="en-US" sz="2000" dirty="0">
                <a:solidFill>
                  <a:schemeClr val="tx1"/>
                </a:solidFill>
                <a:latin typeface="+mn-ea"/>
              </a:rPr>
              <a:t>  ・</a:t>
            </a:r>
            <a:r>
              <a:rPr lang="ja-JP" altLang="en-US" sz="2000" dirty="0">
                <a:solidFill>
                  <a:schemeClr val="tx1"/>
                </a:solidFill>
                <a:latin typeface="ＭＳ ゴシック" panose="020B0609070205080204" pitchFamily="49" charset="-128"/>
                <a:ea typeface="ＭＳ ゴシック" panose="020B0609070205080204" pitchFamily="49" charset="-128"/>
              </a:rPr>
              <a:t>法人の運営体制、財務状況</a:t>
            </a:r>
            <a:r>
              <a:rPr lang="ja-JP" altLang="en-US" sz="2000" dirty="0">
                <a:solidFill>
                  <a:schemeClr val="tx1"/>
                </a:solidFill>
                <a:latin typeface="+mn-ea"/>
              </a:rPr>
              <a:t>　 ･･</a:t>
            </a:r>
            <a:r>
              <a:rPr kumimoji="1" lang="ja-JP" altLang="en-US" sz="2000" dirty="0">
                <a:solidFill>
                  <a:schemeClr val="tx1"/>
                </a:solidFill>
                <a:latin typeface="+mn-ea"/>
              </a:rPr>
              <a:t>･･････････････････････････････････</a:t>
            </a:r>
            <a:r>
              <a:rPr lang="ja-JP" altLang="en-US" sz="2000" dirty="0">
                <a:solidFill>
                  <a:schemeClr val="tx1"/>
                </a:solidFill>
                <a:latin typeface="+mn-ea"/>
              </a:rPr>
              <a:t>･･</a:t>
            </a:r>
            <a:r>
              <a:rPr kumimoji="1" lang="en-US" altLang="ja-JP" sz="2000" dirty="0">
                <a:solidFill>
                  <a:schemeClr val="tx1"/>
                </a:solidFill>
                <a:latin typeface="+mn-ea"/>
              </a:rPr>
              <a:t>	</a:t>
            </a:r>
            <a:r>
              <a:rPr kumimoji="1" lang="ja-JP" altLang="en-US" sz="2000" dirty="0">
                <a:solidFill>
                  <a:schemeClr val="tx1"/>
                </a:solidFill>
                <a:latin typeface="+mn-ea"/>
              </a:rPr>
              <a:t>５</a:t>
            </a:r>
            <a:endParaRPr lang="en-US" altLang="ja-JP" sz="2000" dirty="0">
              <a:solidFill>
                <a:schemeClr val="tx1"/>
              </a:solidFill>
              <a:latin typeface="+mn-ea"/>
            </a:endParaRPr>
          </a:p>
          <a:p>
            <a:pPr marL="0" indent="0">
              <a:buNone/>
              <a:tabLst>
                <a:tab pos="14400000" algn="r"/>
              </a:tabLst>
            </a:pPr>
            <a:r>
              <a:rPr lang="ja-JP" altLang="en-US" sz="2000" dirty="0">
                <a:solidFill>
                  <a:schemeClr val="tx1"/>
                </a:solidFill>
                <a:latin typeface="+mn-ea"/>
              </a:rPr>
              <a:t>  </a:t>
            </a:r>
            <a:r>
              <a:rPr kumimoji="1" lang="ja-JP" altLang="en-US" sz="2000" dirty="0">
                <a:solidFill>
                  <a:schemeClr val="tx1"/>
                </a:solidFill>
                <a:latin typeface="+mn-ea"/>
              </a:rPr>
              <a:t>・</a:t>
            </a:r>
            <a:r>
              <a:rPr kumimoji="1" lang="ja-JP" altLang="en-US" sz="2000" dirty="0">
                <a:solidFill>
                  <a:schemeClr val="tx1"/>
                </a:solidFill>
                <a:latin typeface="ＭＳ ゴシック" panose="020B0609070205080204" pitchFamily="49" charset="-128"/>
                <a:ea typeface="ＭＳ ゴシック" panose="020B0609070205080204" pitchFamily="49" charset="-128"/>
              </a:rPr>
              <a:t>前中期経営計画（</a:t>
            </a:r>
            <a:r>
              <a:rPr kumimoji="1" lang="en-US" altLang="ja-JP" sz="2000" dirty="0">
                <a:solidFill>
                  <a:schemeClr val="tx1"/>
                </a:solidFill>
                <a:latin typeface="ＭＳ ゴシック" panose="020B0609070205080204" pitchFamily="49" charset="-128"/>
                <a:ea typeface="ＭＳ ゴシック" panose="020B0609070205080204" pitchFamily="49" charset="-128"/>
              </a:rPr>
              <a:t>2015</a:t>
            </a:r>
            <a:r>
              <a:rPr kumimoji="1" lang="ja-JP" altLang="en-US" sz="2000" dirty="0">
                <a:solidFill>
                  <a:schemeClr val="tx1"/>
                </a:solidFill>
                <a:latin typeface="ＭＳ ゴシック" panose="020B0609070205080204" pitchFamily="49" charset="-128"/>
                <a:ea typeface="ＭＳ ゴシック" panose="020B0609070205080204" pitchFamily="49" charset="-128"/>
              </a:rPr>
              <a:t>年度～</a:t>
            </a:r>
            <a:r>
              <a:rPr kumimoji="1" lang="en-US" altLang="ja-JP" sz="2000" dirty="0">
                <a:solidFill>
                  <a:schemeClr val="tx1"/>
                </a:solidFill>
                <a:latin typeface="ＭＳ ゴシック" panose="020B0609070205080204" pitchFamily="49" charset="-128"/>
                <a:ea typeface="ＭＳ ゴシック" panose="020B0609070205080204" pitchFamily="49" charset="-128"/>
              </a:rPr>
              <a:t>2021</a:t>
            </a:r>
            <a:r>
              <a:rPr kumimoji="1" lang="ja-JP" altLang="en-US" sz="2000" dirty="0">
                <a:solidFill>
                  <a:schemeClr val="tx1"/>
                </a:solidFill>
                <a:latin typeface="ＭＳ ゴシック" panose="020B0609070205080204" pitchFamily="49" charset="-128"/>
                <a:ea typeface="ＭＳ ゴシック" panose="020B0609070205080204" pitchFamily="49" charset="-128"/>
              </a:rPr>
              <a:t>年度）の実績と評価</a:t>
            </a:r>
            <a:r>
              <a:rPr kumimoji="1" lang="ja-JP" altLang="en-US" sz="2000" dirty="0">
                <a:solidFill>
                  <a:schemeClr val="tx1"/>
                </a:solidFill>
                <a:latin typeface="+mn-ea"/>
              </a:rPr>
              <a:t>　･････････････</a:t>
            </a:r>
            <a:r>
              <a:rPr lang="ja-JP" altLang="en-US" sz="2000" dirty="0">
                <a:solidFill>
                  <a:schemeClr val="tx1"/>
                </a:solidFill>
                <a:latin typeface="+mn-ea"/>
              </a:rPr>
              <a:t>･･</a:t>
            </a:r>
            <a:r>
              <a:rPr kumimoji="1" lang="en-US" altLang="ja-JP" sz="2000" dirty="0">
                <a:solidFill>
                  <a:schemeClr val="tx1"/>
                </a:solidFill>
                <a:latin typeface="+mn-ea"/>
              </a:rPr>
              <a:t>	</a:t>
            </a:r>
            <a:r>
              <a:rPr kumimoji="1" lang="ja-JP" altLang="en-US" sz="2000" dirty="0">
                <a:solidFill>
                  <a:schemeClr val="tx1"/>
                </a:solidFill>
                <a:latin typeface="+mn-ea"/>
              </a:rPr>
              <a:t>６</a:t>
            </a:r>
            <a:endParaRPr kumimoji="1" lang="en-US" altLang="ja-JP" sz="2000" dirty="0">
              <a:solidFill>
                <a:schemeClr val="tx1"/>
              </a:solidFill>
              <a:latin typeface="+mn-ea"/>
            </a:endParaRPr>
          </a:p>
          <a:p>
            <a:pPr marL="0" indent="0">
              <a:buNone/>
              <a:tabLst>
                <a:tab pos="14400000" algn="r"/>
              </a:tabLst>
            </a:pPr>
            <a:r>
              <a:rPr lang="ja-JP" altLang="en-US" sz="2000" dirty="0">
                <a:solidFill>
                  <a:schemeClr val="tx1"/>
                </a:solidFill>
                <a:latin typeface="+mn-ea"/>
              </a:rPr>
              <a:t>  ・</a:t>
            </a:r>
            <a:r>
              <a:rPr lang="ja-JP" altLang="en-US" sz="2000" dirty="0">
                <a:solidFill>
                  <a:schemeClr val="tx1"/>
                </a:solidFill>
                <a:latin typeface="ＭＳ ゴシック" panose="020B0609070205080204" pitchFamily="49" charset="-128"/>
                <a:ea typeface="ＭＳ ゴシック" panose="020B0609070205080204" pitchFamily="49" charset="-128"/>
              </a:rPr>
              <a:t>中期経営計画の目的等</a:t>
            </a:r>
            <a:r>
              <a:rPr lang="ja-JP" altLang="en-US" sz="2000" dirty="0">
                <a:solidFill>
                  <a:schemeClr val="tx1"/>
                </a:solidFill>
                <a:latin typeface="+mn-ea"/>
              </a:rPr>
              <a:t>　</a:t>
            </a:r>
            <a:r>
              <a:rPr kumimoji="1" lang="ja-JP" altLang="en-US" sz="2000" dirty="0">
                <a:solidFill>
                  <a:schemeClr val="tx1"/>
                </a:solidFill>
                <a:latin typeface="+mn-ea"/>
              </a:rPr>
              <a:t>････････････････････････････････････</a:t>
            </a:r>
            <a:r>
              <a:rPr lang="ja-JP" altLang="en-US" sz="2000" dirty="0">
                <a:solidFill>
                  <a:schemeClr val="tx1"/>
                </a:solidFill>
                <a:latin typeface="+mn-ea"/>
              </a:rPr>
              <a:t>･･･････</a:t>
            </a:r>
            <a:r>
              <a:rPr kumimoji="1" lang="en-US" altLang="ja-JP" sz="2000" dirty="0">
                <a:solidFill>
                  <a:schemeClr val="tx1"/>
                </a:solidFill>
                <a:latin typeface="+mn-ea"/>
              </a:rPr>
              <a:t>	10</a:t>
            </a:r>
            <a:endParaRPr lang="en-US" altLang="ja-JP" sz="2000" dirty="0">
              <a:solidFill>
                <a:schemeClr val="tx1"/>
              </a:solidFill>
              <a:latin typeface="+mn-ea"/>
            </a:endParaRPr>
          </a:p>
          <a:p>
            <a:pPr marL="0" indent="0">
              <a:buNone/>
              <a:tabLst>
                <a:tab pos="14400000" algn="r"/>
              </a:tabLst>
            </a:pPr>
            <a:r>
              <a:rPr lang="ja-JP" altLang="en-US" sz="2000" dirty="0">
                <a:solidFill>
                  <a:schemeClr val="tx1"/>
                </a:solidFill>
                <a:latin typeface="+mn-ea"/>
              </a:rPr>
              <a:t>  </a:t>
            </a:r>
            <a:r>
              <a:rPr kumimoji="1" lang="ja-JP" altLang="en-US" sz="2000" dirty="0">
                <a:solidFill>
                  <a:schemeClr val="tx1"/>
                </a:solidFill>
                <a:latin typeface="+mn-ea"/>
              </a:rPr>
              <a:t>・</a:t>
            </a:r>
            <a:r>
              <a:rPr kumimoji="1" lang="ja-JP" altLang="en-US" sz="2000" dirty="0">
                <a:solidFill>
                  <a:schemeClr val="tx1"/>
                </a:solidFill>
                <a:latin typeface="ＭＳ ゴシック" panose="020B0609070205080204" pitchFamily="49" charset="-128"/>
                <a:ea typeface="ＭＳ ゴシック" panose="020B0609070205080204" pitchFamily="49" charset="-128"/>
              </a:rPr>
              <a:t>今計画の方向性</a:t>
            </a:r>
            <a:r>
              <a:rPr kumimoji="1" lang="ja-JP" altLang="en-US" sz="2000" dirty="0">
                <a:solidFill>
                  <a:schemeClr val="tx1"/>
                </a:solidFill>
                <a:latin typeface="+mn-ea"/>
              </a:rPr>
              <a:t>　　･･････････････････････････････････････････････</a:t>
            </a:r>
            <a:r>
              <a:rPr lang="ja-JP" altLang="en-US" sz="2000" dirty="0">
                <a:solidFill>
                  <a:schemeClr val="tx1"/>
                </a:solidFill>
                <a:latin typeface="+mn-ea"/>
              </a:rPr>
              <a:t>･</a:t>
            </a:r>
            <a:r>
              <a:rPr lang="en-US" altLang="ja-JP" sz="2000" dirty="0">
                <a:solidFill>
                  <a:schemeClr val="tx1"/>
                </a:solidFill>
                <a:latin typeface="+mn-ea"/>
              </a:rPr>
              <a:t>	</a:t>
            </a:r>
            <a:r>
              <a:rPr kumimoji="1" lang="en-US" altLang="ja-JP" sz="2000" dirty="0">
                <a:solidFill>
                  <a:schemeClr val="tx1"/>
                </a:solidFill>
                <a:latin typeface="+mn-ea"/>
              </a:rPr>
              <a:t>11</a:t>
            </a:r>
          </a:p>
          <a:p>
            <a:pPr marL="0" indent="0">
              <a:buNone/>
              <a:tabLst>
                <a:tab pos="14400000" algn="r"/>
              </a:tabLst>
            </a:pPr>
            <a:r>
              <a:rPr lang="ja-JP" altLang="en-US" sz="2000" dirty="0">
                <a:solidFill>
                  <a:schemeClr val="tx1"/>
                </a:solidFill>
                <a:latin typeface="+mn-ea"/>
              </a:rPr>
              <a:t>  ・</a:t>
            </a:r>
            <a:r>
              <a:rPr lang="ja-JP" altLang="en-US" sz="2000" dirty="0">
                <a:solidFill>
                  <a:schemeClr val="tx1"/>
                </a:solidFill>
                <a:latin typeface="ＭＳ ゴシック" panose="020B0609070205080204" pitchFamily="49" charset="-128"/>
                <a:ea typeface="ＭＳ ゴシック" panose="020B0609070205080204" pitchFamily="49" charset="-128"/>
              </a:rPr>
              <a:t>今計画期間の目標</a:t>
            </a:r>
            <a:r>
              <a:rPr lang="ja-JP" altLang="en-US" sz="2000" dirty="0">
                <a:solidFill>
                  <a:schemeClr val="tx1"/>
                </a:solidFill>
                <a:latin typeface="+mn-ea"/>
              </a:rPr>
              <a:t>　  </a:t>
            </a:r>
            <a:r>
              <a:rPr kumimoji="1" lang="ja-JP" altLang="en-US" sz="2000" dirty="0">
                <a:solidFill>
                  <a:schemeClr val="tx1"/>
                </a:solidFill>
                <a:latin typeface="+mn-ea"/>
              </a:rPr>
              <a:t>･･････････････････････････････････････････････</a:t>
            </a:r>
            <a:r>
              <a:rPr kumimoji="1" lang="en-US" altLang="ja-JP" sz="2000" dirty="0">
                <a:solidFill>
                  <a:schemeClr val="tx1"/>
                </a:solidFill>
                <a:latin typeface="+mn-ea"/>
              </a:rPr>
              <a:t>	12</a:t>
            </a:r>
            <a:endParaRPr lang="en-US" altLang="ja-JP" sz="2000" dirty="0">
              <a:solidFill>
                <a:schemeClr val="tx1"/>
              </a:solidFill>
              <a:latin typeface="+mn-ea"/>
            </a:endParaRPr>
          </a:p>
          <a:p>
            <a:pPr marL="0" indent="0">
              <a:buNone/>
              <a:tabLst>
                <a:tab pos="14400000" algn="r"/>
              </a:tabLst>
            </a:pPr>
            <a:r>
              <a:rPr lang="ja-JP" altLang="en-US" sz="2000" dirty="0">
                <a:solidFill>
                  <a:schemeClr val="tx1"/>
                </a:solidFill>
                <a:latin typeface="+mn-ea"/>
              </a:rPr>
              <a:t>  </a:t>
            </a:r>
            <a:r>
              <a:rPr kumimoji="1" lang="ja-JP" altLang="en-US" sz="2000" dirty="0">
                <a:solidFill>
                  <a:schemeClr val="tx1"/>
                </a:solidFill>
                <a:latin typeface="+mn-ea"/>
              </a:rPr>
              <a:t>・</a:t>
            </a:r>
            <a:r>
              <a:rPr kumimoji="1" lang="ja-JP" altLang="en-US" sz="2000" dirty="0">
                <a:solidFill>
                  <a:schemeClr val="tx1"/>
                </a:solidFill>
                <a:latin typeface="ＭＳ ゴシック" panose="020B0609070205080204" pitchFamily="49" charset="-128"/>
                <a:ea typeface="ＭＳ ゴシック" panose="020B0609070205080204" pitchFamily="49" charset="-128"/>
              </a:rPr>
              <a:t>収支計画</a:t>
            </a:r>
            <a:r>
              <a:rPr kumimoji="1" lang="ja-JP" altLang="en-US" sz="2000" dirty="0">
                <a:solidFill>
                  <a:schemeClr val="tx1"/>
                </a:solidFill>
                <a:latin typeface="+mn-ea"/>
              </a:rPr>
              <a:t>　  ･･････････････････････････････････････････････</a:t>
            </a:r>
            <a:r>
              <a:rPr lang="ja-JP" altLang="en-US" sz="2000" dirty="0">
                <a:solidFill>
                  <a:schemeClr val="tx1"/>
                </a:solidFill>
                <a:latin typeface="+mn-ea"/>
              </a:rPr>
              <a:t>････････</a:t>
            </a:r>
            <a:r>
              <a:rPr kumimoji="1" lang="en-US" altLang="ja-JP" sz="2000" dirty="0">
                <a:solidFill>
                  <a:schemeClr val="tx1"/>
                </a:solidFill>
                <a:latin typeface="+mn-ea"/>
              </a:rPr>
              <a:t>	14</a:t>
            </a:r>
          </a:p>
          <a:p>
            <a:pPr marL="0" indent="0">
              <a:buNone/>
              <a:tabLst>
                <a:tab pos="14400000" algn="r"/>
              </a:tabLst>
            </a:pPr>
            <a:r>
              <a:rPr lang="ja-JP" altLang="en-US" sz="2000" dirty="0">
                <a:solidFill>
                  <a:schemeClr val="tx1"/>
                </a:solidFill>
                <a:latin typeface="+mn-ea"/>
              </a:rPr>
              <a:t>  ・</a:t>
            </a:r>
            <a:r>
              <a:rPr lang="ja-JP" altLang="en-US" sz="2000" dirty="0">
                <a:solidFill>
                  <a:schemeClr val="tx1"/>
                </a:solidFill>
                <a:latin typeface="ＭＳ ゴシック" panose="020B0609070205080204" pitchFamily="49" charset="-128"/>
                <a:ea typeface="ＭＳ ゴシック" panose="020B0609070205080204" pitchFamily="49" charset="-128"/>
              </a:rPr>
              <a:t>進捗管理</a:t>
            </a:r>
            <a:r>
              <a:rPr lang="ja-JP" altLang="en-US" sz="2000" dirty="0">
                <a:solidFill>
                  <a:schemeClr val="tx1"/>
                </a:solidFill>
                <a:latin typeface="+mn-ea"/>
              </a:rPr>
              <a:t>　  ･</a:t>
            </a:r>
            <a:r>
              <a:rPr kumimoji="1" lang="ja-JP" altLang="en-US" sz="2000" dirty="0">
                <a:solidFill>
                  <a:schemeClr val="tx1"/>
                </a:solidFill>
                <a:latin typeface="+mn-ea"/>
              </a:rPr>
              <a:t>････････････････････････････････････</a:t>
            </a:r>
            <a:r>
              <a:rPr lang="ja-JP" altLang="en-US" sz="2000" dirty="0">
                <a:solidFill>
                  <a:schemeClr val="tx1"/>
                </a:solidFill>
                <a:latin typeface="+mn-ea"/>
              </a:rPr>
              <a:t>･････････････････</a:t>
            </a:r>
            <a:r>
              <a:rPr lang="en-US" altLang="ja-JP" sz="2000" dirty="0">
                <a:solidFill>
                  <a:schemeClr val="tx1"/>
                </a:solidFill>
                <a:latin typeface="+mn-ea"/>
              </a:rPr>
              <a:t>	</a:t>
            </a:r>
            <a:r>
              <a:rPr kumimoji="1" lang="en-US" altLang="ja-JP" sz="2000" dirty="0">
                <a:solidFill>
                  <a:schemeClr val="tx1"/>
                </a:solidFill>
                <a:latin typeface="+mn-ea"/>
              </a:rPr>
              <a:t>15</a:t>
            </a:r>
            <a:endParaRPr kumimoji="1" lang="ja-JP" altLang="en-US" sz="2000" dirty="0">
              <a:solidFill>
                <a:schemeClr val="tx1"/>
              </a:solidFill>
              <a:latin typeface="+mn-ea"/>
            </a:endParaRPr>
          </a:p>
        </p:txBody>
      </p:sp>
    </p:spTree>
    <p:extLst>
      <p:ext uri="{BB962C8B-B14F-4D97-AF65-F5344CB8AC3E}">
        <p14:creationId xmlns:p14="http://schemas.microsoft.com/office/powerpoint/2010/main" val="3986985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291D90-F23B-4D54-8A1C-26BA04ACA65A}"/>
              </a:ext>
            </a:extLst>
          </p:cNvPr>
          <p:cNvSpPr>
            <a:spLocks noGrp="1"/>
          </p:cNvSpPr>
          <p:nvPr>
            <p:ph type="title"/>
          </p:nvPr>
        </p:nvSpPr>
        <p:spPr/>
        <p:txBody>
          <a:bodyPr/>
          <a:lstStyle/>
          <a:p>
            <a:r>
              <a:rPr kumimoji="1" lang="ja-JP" altLang="en-US" dirty="0"/>
              <a:t>はじめに</a:t>
            </a:r>
          </a:p>
        </p:txBody>
      </p:sp>
      <p:sp>
        <p:nvSpPr>
          <p:cNvPr id="3" name="コンテンツ プレースホルダー 2">
            <a:extLst>
              <a:ext uri="{FF2B5EF4-FFF2-40B4-BE49-F238E27FC236}">
                <a16:creationId xmlns:a16="http://schemas.microsoft.com/office/drawing/2014/main" id="{C9CA0719-2AEA-485D-8662-FDED94FE9A18}"/>
              </a:ext>
            </a:extLst>
          </p:cNvPr>
          <p:cNvSpPr>
            <a:spLocks noGrp="1"/>
          </p:cNvSpPr>
          <p:nvPr>
            <p:ph idx="1"/>
          </p:nvPr>
        </p:nvSpPr>
        <p:spPr>
          <a:xfrm>
            <a:off x="838199" y="1456508"/>
            <a:ext cx="10603833" cy="5212740"/>
          </a:xfrm>
        </p:spPr>
        <p:txBody>
          <a:bodyPr>
            <a:normAutofit fontScale="85000" lnSpcReduction="20000"/>
          </a:bodyPr>
          <a:lstStyle/>
          <a:p>
            <a:pPr marL="0" indent="0" algn="just">
              <a:buNone/>
            </a:pPr>
            <a:r>
              <a:rPr lang="ja-JP" altLang="en-US" sz="2000" dirty="0">
                <a:solidFill>
                  <a:schemeClr val="tx1"/>
                </a:solidFill>
                <a:latin typeface="ＭＳ Ｐゴシック" panose="020B0600070205080204" pitchFamily="50" charset="-128"/>
                <a:ea typeface="ＭＳ Ｐゴシック" panose="020B0600070205080204" pitchFamily="50" charset="-128"/>
              </a:rPr>
              <a:t>   公益</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財団法人 大阪府漁業振興基金は、</a:t>
            </a:r>
            <a:r>
              <a:rPr kumimoji="1" lang="en-US" altLang="ja-JP" sz="2000" dirty="0">
                <a:solidFill>
                  <a:schemeClr val="tx1"/>
                </a:solidFill>
                <a:latin typeface="ＭＳ Ｐゴシック" panose="020B0600070205080204" pitchFamily="50" charset="-128"/>
                <a:ea typeface="ＭＳ Ｐゴシック" panose="020B0600070205080204" pitchFamily="50" charset="-128"/>
              </a:rPr>
              <a:t>1987</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年度の設立以降、大阪府の漁業振興と漁業経営安定化に資する各種事業に取り組んできた。</a:t>
            </a:r>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sz="2000" dirty="0">
                <a:solidFill>
                  <a:schemeClr val="tx1"/>
                </a:solidFill>
                <a:latin typeface="ＭＳ Ｐゴシック" panose="020B0600070205080204" pitchFamily="50" charset="-128"/>
                <a:ea typeface="ＭＳ Ｐゴシック" panose="020B0600070205080204" pitchFamily="50" charset="-128"/>
              </a:rPr>
              <a:t>　 法人の主要事業である栽培漁業については、栽培漁業センターがオープンして以降、大阪府の水産資源の増大を図るため、 当基金が大阪府から委託を受け、多種多様な魚介類の生産・放流を行ってきた。その結果、</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キジハタやヒラメ等の魚種で漁獲量が増加するなど水産資源の増大に寄与している。</a:t>
            </a:r>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a:p>
            <a:pPr marL="0" indent="0" algn="just">
              <a:buNone/>
            </a:pPr>
            <a:r>
              <a:rPr lang="ja-JP" altLang="en-US" sz="20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また、栽培漁業を含む海域環境保全などの公益目的事業は、</a:t>
            </a:r>
            <a:r>
              <a:rPr kumimoji="1" lang="en-US" altLang="ja-JP" sz="2000" dirty="0">
                <a:solidFill>
                  <a:schemeClr val="tx1"/>
                </a:solidFill>
                <a:latin typeface="ＭＳ Ｐゴシック" panose="020B0600070205080204" pitchFamily="50" charset="-128"/>
                <a:ea typeface="ＭＳ Ｐゴシック" panose="020B0600070205080204" pitchFamily="50" charset="-128"/>
              </a:rPr>
              <a:t>2015</a:t>
            </a:r>
            <a:r>
              <a:rPr lang="ja-JP" altLang="en-US" sz="2000" dirty="0">
                <a:solidFill>
                  <a:schemeClr val="tx1"/>
                </a:solidFill>
                <a:latin typeface="ＭＳ Ｐゴシック" panose="020B0600070205080204" pitchFamily="50" charset="-128"/>
                <a:ea typeface="ＭＳ Ｐゴシック" panose="020B0600070205080204" pitchFamily="50" charset="-128"/>
              </a:rPr>
              <a:t>年９月に国連総会で採択された「持続可能な開発のための</a:t>
            </a:r>
            <a:r>
              <a:rPr lang="en-US" altLang="ja-JP" sz="2000" dirty="0">
                <a:solidFill>
                  <a:schemeClr val="tx1"/>
                </a:solidFill>
                <a:latin typeface="ＭＳ Ｐゴシック" panose="020B0600070205080204" pitchFamily="50" charset="-128"/>
                <a:ea typeface="ＭＳ Ｐゴシック" panose="020B0600070205080204" pitchFamily="50" charset="-128"/>
              </a:rPr>
              <a:t>2030</a:t>
            </a:r>
            <a:r>
              <a:rPr lang="ja-JP" altLang="en-US" sz="2000" dirty="0">
                <a:solidFill>
                  <a:schemeClr val="tx1"/>
                </a:solidFill>
                <a:latin typeface="ＭＳ Ｐゴシック" panose="020B0600070205080204" pitchFamily="50" charset="-128"/>
                <a:ea typeface="ＭＳ Ｐゴシック" panose="020B0600070205080204" pitchFamily="50" charset="-128"/>
              </a:rPr>
              <a:t>アジェンダ」に記載された国際目標（</a:t>
            </a:r>
            <a:r>
              <a:rPr lang="en-US" altLang="ja-JP" sz="2000" dirty="0">
                <a:solidFill>
                  <a:schemeClr val="tx1"/>
                </a:solidFill>
                <a:latin typeface="ＭＳ Ｐゴシック" panose="020B0600070205080204" pitchFamily="50" charset="-128"/>
                <a:ea typeface="ＭＳ Ｐゴシック" panose="020B0600070205080204" pitchFamily="50" charset="-128"/>
              </a:rPr>
              <a:t>SDG</a:t>
            </a:r>
            <a:r>
              <a:rPr lang="ja-JP" altLang="en-US" sz="2000" dirty="0">
                <a:solidFill>
                  <a:schemeClr val="tx1"/>
                </a:solidFill>
                <a:latin typeface="ＭＳ Ｐゴシック" panose="020B0600070205080204" pitchFamily="50" charset="-128"/>
                <a:ea typeface="ＭＳ Ｐゴシック" panose="020B0600070205080204" pitchFamily="50" charset="-128"/>
              </a:rPr>
              <a:t>ｓ）の達成に寄与する重要な役割を担っており、今後も継続的な事業の取組みが求められている。</a:t>
            </a:r>
            <a:endParaRPr lang="en-US" altLang="ja-JP" sz="2000" dirty="0">
              <a:solidFill>
                <a:schemeClr val="tx1"/>
              </a:solidFill>
              <a:latin typeface="ＭＳ Ｐゴシック" panose="020B0600070205080204" pitchFamily="50" charset="-128"/>
              <a:ea typeface="ＭＳ Ｐゴシック" panose="020B0600070205080204" pitchFamily="50" charset="-128"/>
            </a:endParaRPr>
          </a:p>
          <a:p>
            <a:pPr marL="0" indent="0" algn="just">
              <a:buNone/>
            </a:pPr>
            <a:r>
              <a:rPr kumimoji="1" lang="ja-JP" altLang="en-US" sz="2000" dirty="0">
                <a:solidFill>
                  <a:schemeClr val="tx1"/>
                </a:solidFill>
                <a:latin typeface="ＭＳ Ｐゴシック" panose="020B0600070205080204" pitchFamily="50" charset="-128"/>
                <a:ea typeface="ＭＳ Ｐゴシック" panose="020B0600070205080204" pitchFamily="50" charset="-128"/>
              </a:rPr>
              <a:t>　 さらに、</a:t>
            </a:r>
            <a:r>
              <a:rPr kumimoji="1" lang="en-US" altLang="ja-JP" sz="2000" dirty="0">
                <a:solidFill>
                  <a:schemeClr val="tx1"/>
                </a:solidFill>
                <a:latin typeface="ＭＳ Ｐゴシック" panose="020B0600070205080204" pitchFamily="50" charset="-128"/>
                <a:ea typeface="ＭＳ Ｐゴシック" panose="020B0600070205080204" pitchFamily="50" charset="-128"/>
              </a:rPr>
              <a:t>2026</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年度に大阪府が開催をめざす「全国豊かな海づくり大会」で実施される式典や放流行事は、大阪府の栽培漁業の取組みを広く</a:t>
            </a:r>
            <a:r>
              <a:rPr kumimoji="1" lang="en-US" altLang="ja-JP" sz="2000" dirty="0">
                <a:solidFill>
                  <a:schemeClr val="tx1"/>
                </a:solidFill>
                <a:latin typeface="ＭＳ Ｐゴシック" panose="020B0600070205080204" pitchFamily="50" charset="-128"/>
                <a:ea typeface="ＭＳ Ｐゴシック" panose="020B0600070205080204" pitchFamily="50" charset="-128"/>
              </a:rPr>
              <a:t>PR</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できる絶好の機会である。大阪湾における水産資源の維持・増大を図るためには、栽培漁業センターにおける安定的な種苗生産等が不可欠であるため、引き続き栽培漁業の推進体制の一層の強化が求められる。</a:t>
            </a:r>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a:p>
            <a:pPr marL="0" indent="0" algn="just">
              <a:buNone/>
            </a:pPr>
            <a:r>
              <a:rPr lang="ja-JP" altLang="en-US" sz="2000" dirty="0">
                <a:solidFill>
                  <a:schemeClr val="tx1"/>
                </a:solidFill>
                <a:latin typeface="ＭＳ Ｐゴシック" panose="020B0600070205080204" pitchFamily="50" charset="-128"/>
                <a:ea typeface="ＭＳ Ｐゴシック" panose="020B0600070205080204" pitchFamily="50" charset="-128"/>
              </a:rPr>
              <a:t>　 他方、法人の運営は、大阪府など他からの補助金等を受けず、基本財産の運用益収入のみで行っている。長引く低金利により収入が年々減少していることから、事業実施にあたっては、高金利時代に積み立てた積立金を取り崩すなど運営面の課題を抱えている。</a:t>
            </a:r>
            <a:endParaRPr lang="en-US" altLang="ja-JP" sz="2000" dirty="0">
              <a:solidFill>
                <a:schemeClr val="tx1"/>
              </a:solidFill>
              <a:latin typeface="ＭＳ Ｐゴシック" panose="020B0600070205080204" pitchFamily="50" charset="-128"/>
              <a:ea typeface="ＭＳ Ｐゴシック" panose="020B0600070205080204" pitchFamily="50" charset="-128"/>
            </a:endParaRPr>
          </a:p>
          <a:p>
            <a:pPr marL="0" indent="0" algn="just">
              <a:buNone/>
            </a:pPr>
            <a:r>
              <a:rPr lang="ja-JP" altLang="en-US" sz="2000" dirty="0">
                <a:solidFill>
                  <a:schemeClr val="tx1"/>
                </a:solidFill>
                <a:latin typeface="ＭＳ Ｐゴシック" panose="020B0600070205080204" pitchFamily="50" charset="-128"/>
                <a:ea typeface="ＭＳ Ｐゴシック" panose="020B0600070205080204" pitchFamily="50" charset="-128"/>
              </a:rPr>
              <a:t>　 このような状況の中、法人の事業活動を着実に進めるため、</a:t>
            </a:r>
            <a:r>
              <a:rPr lang="en-US" altLang="ja-JP" sz="2000" dirty="0">
                <a:solidFill>
                  <a:schemeClr val="tx1"/>
                </a:solidFill>
                <a:latin typeface="ＭＳ Ｐゴシック" panose="020B0600070205080204" pitchFamily="50" charset="-128"/>
                <a:ea typeface="ＭＳ Ｐゴシック" panose="020B0600070205080204" pitchFamily="50" charset="-128"/>
              </a:rPr>
              <a:t>2022</a:t>
            </a:r>
            <a:r>
              <a:rPr lang="ja-JP" altLang="en-US" sz="2000" dirty="0">
                <a:solidFill>
                  <a:schemeClr val="tx1"/>
                </a:solidFill>
                <a:latin typeface="ＭＳ Ｐゴシック" panose="020B0600070205080204" pitchFamily="50" charset="-128"/>
                <a:ea typeface="ＭＳ Ｐゴシック" panose="020B0600070205080204" pitchFamily="50" charset="-128"/>
              </a:rPr>
              <a:t>年度からの第８次大阪府栽培漁業基本計画のスタートに合わせ、法人の抱える諸課題へ対応しつつ、５年間を見通した運営の基本方針とその目標を示し、法人一丸となって事業を遂行すべく、中期経営計画を策定するものである。</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41A6CE9D-64BA-42A8-8B86-5A931D77F01C}"/>
              </a:ext>
            </a:extLst>
          </p:cNvPr>
          <p:cNvSpPr txBox="1"/>
          <p:nvPr/>
        </p:nvSpPr>
        <p:spPr>
          <a:xfrm>
            <a:off x="11353800" y="6299916"/>
            <a:ext cx="415498" cy="369332"/>
          </a:xfrm>
          <a:prstGeom prst="rect">
            <a:avLst/>
          </a:prstGeom>
          <a:noFill/>
        </p:spPr>
        <p:txBody>
          <a:bodyPr wrap="none" rtlCol="0">
            <a:spAutoFit/>
          </a:bodyPr>
          <a:lstStyle/>
          <a:p>
            <a:r>
              <a:rPr kumimoji="1" lang="ja-JP" altLang="en-US" dirty="0"/>
              <a:t>１</a:t>
            </a:r>
          </a:p>
        </p:txBody>
      </p:sp>
    </p:spTree>
    <p:extLst>
      <p:ext uri="{BB962C8B-B14F-4D97-AF65-F5344CB8AC3E}">
        <p14:creationId xmlns:p14="http://schemas.microsoft.com/office/powerpoint/2010/main" val="339985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81D844-F957-4AA5-8126-A85B0792166F}"/>
              </a:ext>
            </a:extLst>
          </p:cNvPr>
          <p:cNvSpPr>
            <a:spLocks noGrp="1"/>
          </p:cNvSpPr>
          <p:nvPr>
            <p:ph type="title"/>
          </p:nvPr>
        </p:nvSpPr>
        <p:spPr/>
        <p:txBody>
          <a:bodyPr/>
          <a:lstStyle/>
          <a:p>
            <a:r>
              <a:rPr kumimoji="1" lang="ja-JP" altLang="en-US" dirty="0">
                <a:solidFill>
                  <a:schemeClr val="tx1"/>
                </a:solidFill>
              </a:rPr>
              <a:t>法人の性格と役割</a:t>
            </a:r>
          </a:p>
        </p:txBody>
      </p:sp>
      <p:sp>
        <p:nvSpPr>
          <p:cNvPr id="3" name="コンテンツ プレースホルダー 2">
            <a:extLst>
              <a:ext uri="{FF2B5EF4-FFF2-40B4-BE49-F238E27FC236}">
                <a16:creationId xmlns:a16="http://schemas.microsoft.com/office/drawing/2014/main" id="{C279DBC8-6934-4A2F-8520-7561D7DE988E}"/>
              </a:ext>
            </a:extLst>
          </p:cNvPr>
          <p:cNvSpPr>
            <a:spLocks noGrp="1"/>
          </p:cNvSpPr>
          <p:nvPr>
            <p:ph idx="1"/>
          </p:nvPr>
        </p:nvSpPr>
        <p:spPr>
          <a:xfrm>
            <a:off x="905312" y="1515232"/>
            <a:ext cx="10515600" cy="4751344"/>
          </a:xfrm>
        </p:spPr>
        <p:txBody>
          <a:bodyPr>
            <a:normAutofit fontScale="85000" lnSpcReduction="20000"/>
          </a:bodyPr>
          <a:lstStyle/>
          <a:p>
            <a:pPr marL="0" indent="0" algn="just">
              <a:buNone/>
            </a:pPr>
            <a:r>
              <a:rPr kumimoji="1" lang="ja-JP" altLang="en-US" sz="2000" dirty="0">
                <a:solidFill>
                  <a:schemeClr val="tx1"/>
                </a:solidFill>
                <a:latin typeface="ＭＳ Ｐゴシック" panose="020B0600070205080204" pitchFamily="50" charset="-128"/>
                <a:ea typeface="ＭＳ Ｐゴシック" panose="020B0600070205080204" pitchFamily="50" charset="-128"/>
              </a:rPr>
              <a:t>■法人の性格</a:t>
            </a:r>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a:p>
            <a:pPr marL="0" indent="0" algn="just">
              <a:buNone/>
            </a:pPr>
            <a:r>
              <a:rPr lang="ja-JP" altLang="en-US" sz="2000" dirty="0">
                <a:solidFill>
                  <a:schemeClr val="tx1"/>
                </a:solidFill>
                <a:latin typeface="ＭＳ Ｐゴシック" panose="020B0600070205080204" pitchFamily="50" charset="-128"/>
                <a:ea typeface="ＭＳ Ｐゴシック" panose="020B0600070205080204" pitchFamily="50" charset="-128"/>
              </a:rPr>
              <a:t>　    当法人は、関西国際空港関連事業の実施に伴い、大阪府、大阪府漁業協同組合連合会、</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大阪湾広域臨海</a:t>
            </a:r>
            <a:r>
              <a:rPr lang="ja-JP" altLang="en-US" sz="2000" dirty="0">
                <a:solidFill>
                  <a:schemeClr val="tx1"/>
                </a:solidFill>
                <a:latin typeface="ＭＳ Ｐゴシック" panose="020B0600070205080204" pitchFamily="50" charset="-128"/>
                <a:ea typeface="ＭＳ Ｐゴシック" panose="020B0600070205080204" pitchFamily="50" charset="-128"/>
              </a:rPr>
              <a:t>環</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    </a:t>
            </a:r>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a:p>
            <a:pPr marL="0" indent="0" algn="just">
              <a:lnSpc>
                <a:spcPts val="1000"/>
              </a:lnSpc>
              <a:buNone/>
            </a:pPr>
            <a:r>
              <a:rPr lang="en-US" altLang="ja-JP" sz="20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境整備センターが基本財産を出捐し、</a:t>
            </a:r>
            <a:r>
              <a:rPr kumimoji="1" lang="en-US" altLang="ja-JP" sz="2000" dirty="0">
                <a:solidFill>
                  <a:schemeClr val="tx1"/>
                </a:solidFill>
                <a:latin typeface="ＭＳ Ｐゴシック" panose="020B0600070205080204" pitchFamily="50" charset="-128"/>
                <a:ea typeface="ＭＳ Ｐゴシック" panose="020B0600070205080204" pitchFamily="50" charset="-128"/>
              </a:rPr>
              <a:t>1987</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年に財団法人として設立された。その後、</a:t>
            </a:r>
            <a:r>
              <a:rPr kumimoji="1" lang="en-US" altLang="ja-JP" sz="2000" dirty="0">
                <a:solidFill>
                  <a:schemeClr val="tx1"/>
                </a:solidFill>
                <a:latin typeface="ＭＳ Ｐゴシック" panose="020B0600070205080204" pitchFamily="50" charset="-128"/>
                <a:ea typeface="ＭＳ Ｐゴシック" panose="020B0600070205080204" pitchFamily="50" charset="-128"/>
              </a:rPr>
              <a:t>2011</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年４月に公益財団法</a:t>
            </a:r>
            <a:r>
              <a:rPr lang="ja-JP" altLang="en-US" sz="2000" dirty="0">
                <a:solidFill>
                  <a:schemeClr val="tx1"/>
                </a:solidFill>
                <a:latin typeface="ＭＳ Ｐゴシック" panose="020B0600070205080204" pitchFamily="50" charset="-128"/>
                <a:ea typeface="ＭＳ Ｐゴシック" panose="020B0600070205080204" pitchFamily="50" charset="-128"/>
              </a:rPr>
              <a:t>人</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 </a:t>
            </a:r>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a:p>
            <a:pPr marL="0" indent="0" algn="just">
              <a:lnSpc>
                <a:spcPts val="1000"/>
              </a:lnSpc>
              <a:buNone/>
            </a:pPr>
            <a:r>
              <a:rPr lang="en-US" altLang="ja-JP" sz="2000" dirty="0">
                <a:solidFill>
                  <a:schemeClr val="tx1"/>
                </a:solidFill>
                <a:latin typeface="ＭＳ Ｐゴシック" panose="020B0600070205080204" pitchFamily="50" charset="-128"/>
                <a:ea typeface="ＭＳ Ｐゴシック" panose="020B0600070205080204" pitchFamily="50" charset="-128"/>
              </a:rPr>
              <a:t>  </a:t>
            </a:r>
            <a:r>
              <a:rPr lang="ja-JP" altLang="en-US" sz="20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へ移行し、現在に至っている。</a:t>
            </a:r>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a:p>
            <a:pPr marL="0" indent="0" algn="just">
              <a:buNone/>
            </a:pPr>
            <a:endParaRPr lang="en-US" altLang="ja-JP" sz="2000" dirty="0">
              <a:solidFill>
                <a:schemeClr val="tx1"/>
              </a:solidFill>
              <a:latin typeface="ＭＳ Ｐゴシック" panose="020B0600070205080204" pitchFamily="50" charset="-128"/>
              <a:ea typeface="ＭＳ Ｐゴシック" panose="020B0600070205080204" pitchFamily="50" charset="-128"/>
            </a:endParaRPr>
          </a:p>
          <a:p>
            <a:pPr marL="0" indent="0" algn="just">
              <a:buNone/>
            </a:pPr>
            <a:r>
              <a:rPr kumimoji="1" lang="ja-JP" altLang="en-US" sz="2000" dirty="0">
                <a:solidFill>
                  <a:schemeClr val="tx1"/>
                </a:solidFill>
                <a:latin typeface="ＭＳ Ｐゴシック" panose="020B0600070205080204" pitchFamily="50" charset="-128"/>
                <a:ea typeface="ＭＳ Ｐゴシック" panose="020B0600070205080204" pitchFamily="50" charset="-128"/>
              </a:rPr>
              <a:t>■法人の役割</a:t>
            </a:r>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a:p>
            <a:pPr marL="0" indent="0" algn="just">
              <a:buNone/>
            </a:pPr>
            <a:r>
              <a:rPr lang="ja-JP" altLang="en-US" sz="2000" dirty="0">
                <a:solidFill>
                  <a:schemeClr val="tx1"/>
                </a:solidFill>
                <a:latin typeface="ＭＳ Ｐゴシック" panose="020B0600070205080204" pitchFamily="50" charset="-128"/>
                <a:ea typeface="ＭＳ Ｐゴシック" panose="020B0600070205080204" pitchFamily="50" charset="-128"/>
              </a:rPr>
              <a:t>　　　大阪湾の漁業生産力を活用し、新しい環境条件のもとで、漁業の将来に展望を開き、地域社会に積極的に貢</a:t>
            </a:r>
            <a:endParaRPr lang="en-US" altLang="ja-JP" sz="2000" dirty="0">
              <a:solidFill>
                <a:schemeClr val="tx1"/>
              </a:solidFill>
              <a:latin typeface="ＭＳ Ｐゴシック" panose="020B0600070205080204" pitchFamily="50" charset="-128"/>
              <a:ea typeface="ＭＳ Ｐゴシック" panose="020B0600070205080204" pitchFamily="50" charset="-128"/>
            </a:endParaRPr>
          </a:p>
          <a:p>
            <a:pPr marL="0" indent="0" algn="just">
              <a:lnSpc>
                <a:spcPts val="1000"/>
              </a:lnSpc>
              <a:buNone/>
            </a:pPr>
            <a:r>
              <a:rPr lang="ja-JP" altLang="en-US" sz="2000" dirty="0">
                <a:solidFill>
                  <a:schemeClr val="tx1"/>
                </a:solidFill>
                <a:latin typeface="ＭＳ Ｐゴシック" panose="020B0600070205080204" pitchFamily="50" charset="-128"/>
                <a:ea typeface="ＭＳ Ｐゴシック" panose="020B0600070205080204" pitchFamily="50" charset="-128"/>
              </a:rPr>
              <a:t> 　献するとともに、大阪府の漁業の振興と漁業協同組合等の経営安定、ひいては漁業者の生活向上に寄与するこ　</a:t>
            </a:r>
            <a:endParaRPr lang="en-US" altLang="ja-JP" sz="2000" dirty="0">
              <a:solidFill>
                <a:schemeClr val="tx1"/>
              </a:solidFill>
              <a:latin typeface="ＭＳ Ｐゴシック" panose="020B0600070205080204" pitchFamily="50" charset="-128"/>
              <a:ea typeface="ＭＳ Ｐゴシック" panose="020B0600070205080204" pitchFamily="50" charset="-128"/>
            </a:endParaRPr>
          </a:p>
          <a:p>
            <a:pPr marL="0" indent="0" algn="just">
              <a:lnSpc>
                <a:spcPct val="70000"/>
              </a:lnSpc>
              <a:buNone/>
            </a:pPr>
            <a:r>
              <a:rPr lang="ja-JP" altLang="en-US" sz="2000" dirty="0">
                <a:solidFill>
                  <a:schemeClr val="tx1"/>
                </a:solidFill>
                <a:latin typeface="ＭＳ Ｐゴシック" panose="020B0600070205080204" pitchFamily="50" charset="-128"/>
                <a:ea typeface="ＭＳ Ｐゴシック" panose="020B0600070205080204" pitchFamily="50" charset="-128"/>
              </a:rPr>
              <a:t>　 とである。</a:t>
            </a:r>
            <a:endParaRPr lang="en-US" altLang="ja-JP" sz="2000" dirty="0">
              <a:solidFill>
                <a:schemeClr val="tx1"/>
              </a:solidFill>
              <a:latin typeface="ＭＳ Ｐゴシック" panose="020B0600070205080204" pitchFamily="50" charset="-128"/>
              <a:ea typeface="ＭＳ Ｐゴシック" panose="020B0600070205080204" pitchFamily="50" charset="-128"/>
            </a:endParaRPr>
          </a:p>
          <a:p>
            <a:pPr marL="0" indent="0" algn="just">
              <a:lnSpc>
                <a:spcPct val="70000"/>
              </a:lnSpc>
              <a:buNone/>
            </a:pPr>
            <a:r>
              <a:rPr kumimoji="1" lang="ja-JP" altLang="en-US" sz="2000" dirty="0">
                <a:solidFill>
                  <a:schemeClr val="tx1"/>
                </a:solidFill>
                <a:latin typeface="ＭＳ Ｐゴシック" panose="020B0600070205080204" pitchFamily="50" charset="-128"/>
                <a:ea typeface="ＭＳ Ｐゴシック" panose="020B0600070205080204" pitchFamily="50" charset="-128"/>
              </a:rPr>
              <a:t>　　  同時に、公益法人としての役割を果たすため、広く府民に水産物の安定的な供給を行うとともに、大阪湾の海 </a:t>
            </a:r>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a:p>
            <a:pPr marL="0" indent="0" algn="just">
              <a:lnSpc>
                <a:spcPct val="70000"/>
              </a:lnSpc>
              <a:buNone/>
            </a:pPr>
            <a:r>
              <a:rPr lang="en-US" altLang="ja-JP" sz="20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域環境の保全に努めるものである。</a:t>
            </a:r>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a:p>
            <a:pPr marL="0" indent="0" algn="just">
              <a:lnSpc>
                <a:spcPct val="70000"/>
              </a:lnSpc>
              <a:buNone/>
            </a:pPr>
            <a:r>
              <a:rPr kumimoji="1" lang="ja-JP" altLang="en-US" sz="2000" dirty="0">
                <a:solidFill>
                  <a:schemeClr val="tx1"/>
                </a:solidFill>
                <a:latin typeface="ＭＳ Ｐゴシック" panose="020B0600070205080204" pitchFamily="50" charset="-128"/>
                <a:ea typeface="ＭＳ Ｐゴシック" panose="020B0600070205080204" pitchFamily="50" charset="-128"/>
              </a:rPr>
              <a:t>　    これらの取組みは、持続可能な開発目標＝</a:t>
            </a:r>
            <a:r>
              <a:rPr kumimoji="1" lang="en-US" altLang="ja-JP" sz="2000" dirty="0">
                <a:solidFill>
                  <a:schemeClr val="tx1"/>
                </a:solidFill>
                <a:latin typeface="ＭＳ Ｐゴシック" panose="020B0600070205080204" pitchFamily="50" charset="-128"/>
                <a:ea typeface="ＭＳ Ｐゴシック" panose="020B0600070205080204" pitchFamily="50" charset="-128"/>
              </a:rPr>
              <a:t>SDG</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ｓの達成に寄与する重要な役割を担っている。</a:t>
            </a:r>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a:p>
            <a:pPr marL="0" indent="0" algn="just">
              <a:buNone/>
            </a:pPr>
            <a:r>
              <a:rPr lang="ja-JP" altLang="en-US" dirty="0">
                <a:solidFill>
                  <a:schemeClr val="tx1"/>
                </a:solidFill>
                <a:latin typeface="ＭＳ Ｐゴシック" panose="020B0600070205080204" pitchFamily="50" charset="-128"/>
                <a:ea typeface="ＭＳ Ｐゴシック" panose="020B0600070205080204" pitchFamily="50" charset="-128"/>
              </a:rPr>
              <a:t>　</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lgn="just">
              <a:buNone/>
            </a:pPr>
            <a:r>
              <a:rPr kumimoji="1" lang="ja-JP" altLang="en-US" sz="2800" dirty="0">
                <a:solidFill>
                  <a:schemeClr val="tx1"/>
                </a:solidFill>
                <a:latin typeface="ＭＳ Ｐゴシック" panose="020B0600070205080204" pitchFamily="50" charset="-128"/>
                <a:ea typeface="ＭＳ Ｐゴシック" panose="020B0600070205080204" pitchFamily="50" charset="-128"/>
              </a:rPr>
              <a:t>　</a:t>
            </a:r>
          </a:p>
          <a:p>
            <a:pPr algn="just"/>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197F4329-634D-4679-9D76-FAE72252775A}"/>
              </a:ext>
            </a:extLst>
          </p:cNvPr>
          <p:cNvSpPr txBox="1"/>
          <p:nvPr/>
        </p:nvSpPr>
        <p:spPr>
          <a:xfrm>
            <a:off x="11353800" y="6299916"/>
            <a:ext cx="415498" cy="369332"/>
          </a:xfrm>
          <a:prstGeom prst="rect">
            <a:avLst/>
          </a:prstGeom>
          <a:noFill/>
        </p:spPr>
        <p:txBody>
          <a:bodyPr wrap="none" rtlCol="0">
            <a:spAutoFit/>
          </a:bodyPr>
          <a:lstStyle/>
          <a:p>
            <a:r>
              <a:rPr kumimoji="1" lang="ja-JP" altLang="en-US" dirty="0"/>
              <a:t>２</a:t>
            </a:r>
          </a:p>
        </p:txBody>
      </p:sp>
      <p:pic>
        <p:nvPicPr>
          <p:cNvPr id="4" name="図 3">
            <a:extLst>
              <a:ext uri="{FF2B5EF4-FFF2-40B4-BE49-F238E27FC236}">
                <a16:creationId xmlns:a16="http://schemas.microsoft.com/office/drawing/2014/main" id="{99A3FC81-C9C9-4B43-AE59-7FB02BE122C8}"/>
              </a:ext>
            </a:extLst>
          </p:cNvPr>
          <p:cNvPicPr>
            <a:picLocks noChangeAspect="1"/>
          </p:cNvPicPr>
          <p:nvPr/>
        </p:nvPicPr>
        <p:blipFill>
          <a:blip r:embed="rId2"/>
          <a:stretch>
            <a:fillRect/>
          </a:stretch>
        </p:blipFill>
        <p:spPr>
          <a:xfrm>
            <a:off x="4781726" y="5291433"/>
            <a:ext cx="1944793" cy="1377815"/>
          </a:xfrm>
          <a:prstGeom prst="rect">
            <a:avLst/>
          </a:prstGeom>
        </p:spPr>
      </p:pic>
    </p:spTree>
    <p:extLst>
      <p:ext uri="{BB962C8B-B14F-4D97-AF65-F5344CB8AC3E}">
        <p14:creationId xmlns:p14="http://schemas.microsoft.com/office/powerpoint/2010/main" val="1129690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9879D9-BAFF-4827-B705-1F5FA84C9693}"/>
              </a:ext>
            </a:extLst>
          </p:cNvPr>
          <p:cNvSpPr>
            <a:spLocks noGrp="1"/>
          </p:cNvSpPr>
          <p:nvPr>
            <p:ph type="title"/>
          </p:nvPr>
        </p:nvSpPr>
        <p:spPr/>
        <p:txBody>
          <a:bodyPr/>
          <a:lstStyle/>
          <a:p>
            <a:r>
              <a:rPr kumimoji="1" lang="ja-JP" altLang="en-US" dirty="0">
                <a:solidFill>
                  <a:schemeClr val="tx1"/>
                </a:solidFill>
              </a:rPr>
              <a:t>法人の主な事業（公益目的事業）</a:t>
            </a:r>
          </a:p>
        </p:txBody>
      </p:sp>
      <p:sp>
        <p:nvSpPr>
          <p:cNvPr id="3" name="コンテンツ プレースホルダー 2">
            <a:extLst>
              <a:ext uri="{FF2B5EF4-FFF2-40B4-BE49-F238E27FC236}">
                <a16:creationId xmlns:a16="http://schemas.microsoft.com/office/drawing/2014/main" id="{6D703863-AE49-428A-9A88-E439AECE2D40}"/>
              </a:ext>
            </a:extLst>
          </p:cNvPr>
          <p:cNvSpPr>
            <a:spLocks noGrp="1"/>
          </p:cNvSpPr>
          <p:nvPr>
            <p:ph idx="1"/>
          </p:nvPr>
        </p:nvSpPr>
        <p:spPr>
          <a:xfrm>
            <a:off x="838200" y="1602297"/>
            <a:ext cx="9637059" cy="4890578"/>
          </a:xfrm>
        </p:spPr>
        <p:txBody>
          <a:bodyPr>
            <a:normAutofit fontScale="92500" lnSpcReduction="10000"/>
          </a:bodyPr>
          <a:lstStyle/>
          <a:p>
            <a:pPr marL="0" indent="0" algn="just">
              <a:buNone/>
            </a:pPr>
            <a:r>
              <a:rPr kumimoji="1" lang="ja-JP" altLang="en-US" dirty="0">
                <a:highlight>
                  <a:srgbClr val="FFFF00"/>
                </a:highlight>
                <a:latin typeface="ＭＳ Ｐゴシック" panose="020B0600070205080204" pitchFamily="50" charset="-128"/>
                <a:ea typeface="ＭＳ Ｐゴシック" panose="020B0600070205080204" pitchFamily="50" charset="-128"/>
              </a:rPr>
              <a:t>■水産資源の維持増大を図る種苗生産・放流事業（栽培漁業）</a:t>
            </a:r>
            <a:r>
              <a:rPr lang="ja-JP" altLang="en-US" dirty="0">
                <a:highlight>
                  <a:srgbClr val="FFFF00"/>
                </a:highlight>
                <a:latin typeface="ＭＳ Ｐゴシック" panose="020B0600070205080204" pitchFamily="50" charset="-128"/>
                <a:ea typeface="ＭＳ Ｐゴシック" panose="020B0600070205080204" pitchFamily="50" charset="-128"/>
              </a:rPr>
              <a:t>　　　</a:t>
            </a:r>
            <a:endParaRPr lang="en-US" altLang="ja-JP" dirty="0">
              <a:highlight>
                <a:srgbClr val="FFFF00"/>
              </a:highlight>
              <a:latin typeface="ＭＳ Ｐゴシック" panose="020B0600070205080204" pitchFamily="50" charset="-128"/>
              <a:ea typeface="ＭＳ Ｐゴシック" panose="020B0600070205080204" pitchFamily="50" charset="-128"/>
            </a:endParaRPr>
          </a:p>
          <a:p>
            <a:pPr marL="0" indent="0" algn="just">
              <a:buNone/>
            </a:pPr>
            <a:r>
              <a:rPr lang="ja-JP" altLang="en-US" sz="2000" dirty="0">
                <a:latin typeface="ＭＳ Ｐゴシック" panose="020B0600070205080204" pitchFamily="50" charset="-128"/>
                <a:ea typeface="ＭＳ Ｐゴシック" panose="020B0600070205080204" pitchFamily="50" charset="-128"/>
              </a:rPr>
              <a:t>　   栽培漁業センターにおいて、キジハタやヒラメなどの魚介類を生産・育成し、大阪府沿岸域　</a:t>
            </a:r>
            <a:endParaRPr lang="en-US" altLang="ja-JP" sz="2000" dirty="0">
              <a:latin typeface="ＭＳ Ｐゴシック" panose="020B0600070205080204" pitchFamily="50" charset="-128"/>
              <a:ea typeface="ＭＳ Ｐゴシック" panose="020B0600070205080204" pitchFamily="50" charset="-128"/>
            </a:endParaRPr>
          </a:p>
          <a:p>
            <a:pPr marL="0" indent="0" algn="just">
              <a:lnSpc>
                <a:spcPts val="1200"/>
              </a:lnSpc>
              <a:buNone/>
            </a:pPr>
            <a:r>
              <a:rPr lang="ja-JP" altLang="en-US" sz="2000" dirty="0">
                <a:latin typeface="ＭＳ Ｐゴシック" panose="020B0600070205080204" pitchFamily="50" charset="-128"/>
                <a:ea typeface="ＭＳ Ｐゴシック" panose="020B0600070205080204" pitchFamily="50" charset="-128"/>
              </a:rPr>
              <a:t>　へ放流を実施。</a:t>
            </a:r>
            <a:endParaRPr kumimoji="1" lang="en-US" altLang="ja-JP" sz="2000" dirty="0">
              <a:latin typeface="ＭＳ Ｐゴシック" panose="020B0600070205080204" pitchFamily="50" charset="-128"/>
              <a:ea typeface="ＭＳ Ｐゴシック" panose="020B0600070205080204" pitchFamily="50" charset="-128"/>
            </a:endParaRPr>
          </a:p>
          <a:p>
            <a:pPr marL="0" indent="0" algn="just">
              <a:buNone/>
            </a:pPr>
            <a:r>
              <a:rPr lang="ja-JP" altLang="en-US" dirty="0">
                <a:highlight>
                  <a:srgbClr val="FFFF00"/>
                </a:highlight>
                <a:latin typeface="ＭＳ Ｐゴシック" panose="020B0600070205080204" pitchFamily="50" charset="-128"/>
                <a:ea typeface="ＭＳ Ｐゴシック" panose="020B0600070205080204" pitchFamily="50" charset="-128"/>
              </a:rPr>
              <a:t>■海域環境保全等に向けた環境保全整備事業</a:t>
            </a:r>
            <a:endParaRPr lang="en-US" altLang="ja-JP" dirty="0">
              <a:highlight>
                <a:srgbClr val="FFFF00"/>
              </a:highlight>
              <a:latin typeface="ＭＳ Ｐゴシック" panose="020B0600070205080204" pitchFamily="50" charset="-128"/>
              <a:ea typeface="ＭＳ Ｐゴシック" panose="020B0600070205080204" pitchFamily="50" charset="-128"/>
            </a:endParaRPr>
          </a:p>
          <a:p>
            <a:pPr marL="0" indent="0" algn="just">
              <a:buNone/>
            </a:pPr>
            <a:r>
              <a:rPr lang="ja-JP" altLang="en-US" sz="2000" dirty="0">
                <a:latin typeface="ＭＳ Ｐゴシック" panose="020B0600070205080204" pitchFamily="50" charset="-128"/>
                <a:ea typeface="ＭＳ Ｐゴシック" panose="020B0600070205080204" pitchFamily="50" charset="-128"/>
              </a:rPr>
              <a:t>　   自然環境に資するとともに、水産資源の確保に向けて漁場環境の保全・回復を図るために、</a:t>
            </a:r>
            <a:endParaRPr lang="en-US" altLang="ja-JP" sz="2000" dirty="0">
              <a:latin typeface="ＭＳ Ｐゴシック" panose="020B0600070205080204" pitchFamily="50" charset="-128"/>
              <a:ea typeface="ＭＳ Ｐゴシック" panose="020B0600070205080204" pitchFamily="50" charset="-128"/>
            </a:endParaRPr>
          </a:p>
          <a:p>
            <a:pPr marL="0" indent="0" algn="just">
              <a:lnSpc>
                <a:spcPts val="1200"/>
              </a:lnSpc>
              <a:buNone/>
            </a:pPr>
            <a:r>
              <a:rPr lang="en-US" altLang="ja-JP" sz="2000" dirty="0">
                <a:latin typeface="ＭＳ Ｐゴシック" panose="020B0600070205080204" pitchFamily="50" charset="-128"/>
                <a:ea typeface="ＭＳ Ｐゴシック" panose="020B0600070205080204" pitchFamily="50" charset="-128"/>
              </a:rPr>
              <a:t>  </a:t>
            </a:r>
            <a:r>
              <a:rPr lang="ja-JP" altLang="en-US" sz="2000" dirty="0">
                <a:latin typeface="ＭＳ Ｐゴシック" panose="020B0600070205080204" pitchFamily="50" charset="-128"/>
                <a:ea typeface="ＭＳ Ｐゴシック" panose="020B0600070205080204" pitchFamily="50" charset="-128"/>
              </a:rPr>
              <a:t>海域ごみの除去、海底耕耘、森づくり活動等へ助成を実施。</a:t>
            </a:r>
            <a:endParaRPr kumimoji="1" lang="en-US" altLang="ja-JP" dirty="0">
              <a:latin typeface="ＭＳ Ｐゴシック" panose="020B0600070205080204" pitchFamily="50" charset="-128"/>
              <a:ea typeface="ＭＳ Ｐゴシック" panose="020B0600070205080204" pitchFamily="50" charset="-128"/>
            </a:endParaRPr>
          </a:p>
          <a:p>
            <a:pPr marL="0" indent="0" algn="just">
              <a:buNone/>
            </a:pPr>
            <a:r>
              <a:rPr lang="ja-JP" altLang="en-US" dirty="0">
                <a:highlight>
                  <a:srgbClr val="FFFF00"/>
                </a:highlight>
                <a:latin typeface="ＭＳ Ｐゴシック" panose="020B0600070205080204" pitchFamily="50" charset="-128"/>
                <a:ea typeface="ＭＳ Ｐゴシック" panose="020B0600070205080204" pitchFamily="50" charset="-128"/>
              </a:rPr>
              <a:t>■資源管理や生態系回復のための資源対策事業</a:t>
            </a:r>
            <a:endParaRPr lang="en-US" altLang="ja-JP" dirty="0">
              <a:highlight>
                <a:srgbClr val="FFFF00"/>
              </a:highlight>
              <a:latin typeface="ＭＳ Ｐゴシック" panose="020B0600070205080204" pitchFamily="50" charset="-128"/>
              <a:ea typeface="ＭＳ Ｐゴシック" panose="020B0600070205080204" pitchFamily="50" charset="-128"/>
            </a:endParaRPr>
          </a:p>
          <a:p>
            <a:pPr marL="0" indent="0" algn="just">
              <a:lnSpc>
                <a:spcPct val="100000"/>
              </a:lnSpc>
              <a:buNone/>
            </a:pPr>
            <a:r>
              <a:rPr lang="ja-JP" altLang="en-US" sz="2100" dirty="0">
                <a:latin typeface="ＭＳ Ｐゴシック" panose="020B0600070205080204" pitchFamily="50" charset="-128"/>
                <a:ea typeface="ＭＳ Ｐゴシック" panose="020B0600070205080204" pitchFamily="50" charset="-128"/>
              </a:rPr>
              <a:t>　   漁業者が自ら取組む小型魚の保護や禁漁期等資源管理型漁業の取組みや地先海面で  </a:t>
            </a:r>
            <a:endParaRPr lang="en-US" altLang="ja-JP" sz="2100" dirty="0">
              <a:latin typeface="ＭＳ Ｐゴシック" panose="020B0600070205080204" pitchFamily="50" charset="-128"/>
              <a:ea typeface="ＭＳ Ｐゴシック" panose="020B0600070205080204" pitchFamily="50" charset="-128"/>
            </a:endParaRPr>
          </a:p>
          <a:p>
            <a:pPr marL="0" indent="0" algn="just">
              <a:lnSpc>
                <a:spcPts val="1200"/>
              </a:lnSpc>
              <a:buNone/>
            </a:pPr>
            <a:r>
              <a:rPr lang="en-US" altLang="ja-JP" sz="2100" dirty="0">
                <a:latin typeface="ＭＳ Ｐゴシック" panose="020B0600070205080204" pitchFamily="50" charset="-128"/>
                <a:ea typeface="ＭＳ Ｐゴシック" panose="020B0600070205080204" pitchFamily="50" charset="-128"/>
              </a:rPr>
              <a:t>  </a:t>
            </a:r>
            <a:r>
              <a:rPr lang="ja-JP" altLang="en-US" sz="2100" dirty="0">
                <a:latin typeface="ＭＳ Ｐゴシック" panose="020B0600070205080204" pitchFamily="50" charset="-128"/>
                <a:ea typeface="ＭＳ Ｐゴシック" panose="020B0600070205080204" pitchFamily="50" charset="-128"/>
              </a:rPr>
              <a:t>漁協等が行う稚魚放流等へ助成を実施。</a:t>
            </a:r>
            <a:endParaRPr lang="en-US" altLang="ja-JP" sz="2100" dirty="0">
              <a:latin typeface="ＭＳ Ｐゴシック" panose="020B0600070205080204" pitchFamily="50" charset="-128"/>
              <a:ea typeface="ＭＳ Ｐゴシック" panose="020B0600070205080204" pitchFamily="50" charset="-128"/>
            </a:endParaRPr>
          </a:p>
          <a:p>
            <a:pPr marL="0" indent="0" algn="just">
              <a:buNone/>
            </a:pPr>
            <a:r>
              <a:rPr kumimoji="1" lang="ja-JP" altLang="en-US" dirty="0">
                <a:highlight>
                  <a:srgbClr val="FFFF00"/>
                </a:highlight>
                <a:latin typeface="ＭＳ Ｐゴシック" panose="020B0600070205080204" pitchFamily="50" charset="-128"/>
                <a:ea typeface="ＭＳ Ｐゴシック" panose="020B0600070205080204" pitchFamily="50" charset="-128"/>
              </a:rPr>
              <a:t>■府民健康増進のための食育推進事業</a:t>
            </a:r>
            <a:endParaRPr kumimoji="1" lang="en-US" altLang="ja-JP" dirty="0">
              <a:highlight>
                <a:srgbClr val="FFFF00"/>
              </a:highlight>
              <a:latin typeface="ＭＳ Ｐゴシック" panose="020B0600070205080204" pitchFamily="50" charset="-128"/>
              <a:ea typeface="ＭＳ Ｐゴシック" panose="020B0600070205080204" pitchFamily="50" charset="-128"/>
            </a:endParaRPr>
          </a:p>
          <a:p>
            <a:pPr marL="0" indent="0" algn="just">
              <a:buNone/>
            </a:pPr>
            <a:r>
              <a:rPr kumimoji="1" lang="ja-JP" altLang="en-US" sz="2100" dirty="0">
                <a:latin typeface="ＭＳ Ｐゴシック" panose="020B0600070205080204" pitchFamily="50" charset="-128"/>
                <a:ea typeface="ＭＳ Ｐゴシック" panose="020B0600070205080204" pitchFamily="50" charset="-128"/>
              </a:rPr>
              <a:t>　   魚の効用、魚食の大切さなどを普及啓発し、健康維持の向上など消費者の利益の保護・</a:t>
            </a:r>
            <a:endParaRPr lang="en-US" altLang="ja-JP" sz="2100" dirty="0">
              <a:latin typeface="ＭＳ Ｐゴシック" panose="020B0600070205080204" pitchFamily="50" charset="-128"/>
              <a:ea typeface="ＭＳ Ｐゴシック" panose="020B0600070205080204" pitchFamily="50" charset="-128"/>
            </a:endParaRPr>
          </a:p>
          <a:p>
            <a:pPr marL="0" indent="0" algn="just">
              <a:lnSpc>
                <a:spcPts val="1200"/>
              </a:lnSpc>
              <a:buNone/>
            </a:pPr>
            <a:r>
              <a:rPr kumimoji="1" lang="en-US" altLang="ja-JP" sz="2100" dirty="0">
                <a:latin typeface="ＭＳ Ｐゴシック" panose="020B0600070205080204" pitchFamily="50" charset="-128"/>
                <a:ea typeface="ＭＳ Ｐゴシック" panose="020B0600070205080204" pitchFamily="50" charset="-128"/>
              </a:rPr>
              <a:t>  </a:t>
            </a:r>
            <a:r>
              <a:rPr kumimoji="1" lang="ja-JP" altLang="en-US" sz="2100" dirty="0">
                <a:latin typeface="ＭＳ Ｐゴシック" panose="020B0600070205080204" pitchFamily="50" charset="-128"/>
                <a:ea typeface="ＭＳ Ｐゴシック" panose="020B0600070205080204" pitchFamily="50" charset="-128"/>
              </a:rPr>
              <a:t>増進を図ることを目的に実施する各種食育推進活動への助成を実施。</a:t>
            </a:r>
            <a:endParaRPr kumimoji="1" lang="en-US" altLang="ja-JP" sz="2100" dirty="0">
              <a:latin typeface="ＭＳ Ｐゴシック" panose="020B0600070205080204" pitchFamily="50" charset="-128"/>
              <a:ea typeface="ＭＳ Ｐゴシック" panose="020B0600070205080204" pitchFamily="50" charset="-128"/>
            </a:endParaRPr>
          </a:p>
          <a:p>
            <a:pPr algn="just"/>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29DBA6A5-7317-472B-B0BF-0F6AF01B8629}"/>
              </a:ext>
            </a:extLst>
          </p:cNvPr>
          <p:cNvSpPr txBox="1"/>
          <p:nvPr/>
        </p:nvSpPr>
        <p:spPr>
          <a:xfrm>
            <a:off x="11353800" y="6299916"/>
            <a:ext cx="415498" cy="369332"/>
          </a:xfrm>
          <a:prstGeom prst="rect">
            <a:avLst/>
          </a:prstGeom>
          <a:noFill/>
        </p:spPr>
        <p:txBody>
          <a:bodyPr wrap="none" rtlCol="0">
            <a:spAutoFit/>
          </a:bodyPr>
          <a:lstStyle/>
          <a:p>
            <a:r>
              <a:rPr kumimoji="1" lang="ja-JP" altLang="en-US" dirty="0"/>
              <a:t>３</a:t>
            </a:r>
          </a:p>
        </p:txBody>
      </p:sp>
    </p:spTree>
    <p:extLst>
      <p:ext uri="{BB962C8B-B14F-4D97-AF65-F5344CB8AC3E}">
        <p14:creationId xmlns:p14="http://schemas.microsoft.com/office/powerpoint/2010/main" val="3739366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AC88D1-DD59-4E5C-A177-92A206484AF9}"/>
              </a:ext>
            </a:extLst>
          </p:cNvPr>
          <p:cNvSpPr>
            <a:spLocks noGrp="1"/>
          </p:cNvSpPr>
          <p:nvPr>
            <p:ph type="title"/>
          </p:nvPr>
        </p:nvSpPr>
        <p:spPr/>
        <p:txBody>
          <a:bodyPr/>
          <a:lstStyle/>
          <a:p>
            <a:r>
              <a:rPr kumimoji="1" lang="ja-JP" altLang="en-US" dirty="0">
                <a:solidFill>
                  <a:schemeClr val="tx1"/>
                </a:solidFill>
              </a:rPr>
              <a:t>法人の主な事業（その他助成事業）</a:t>
            </a:r>
          </a:p>
        </p:txBody>
      </p:sp>
      <p:sp>
        <p:nvSpPr>
          <p:cNvPr id="3" name="コンテンツ プレースホルダー 2">
            <a:extLst>
              <a:ext uri="{FF2B5EF4-FFF2-40B4-BE49-F238E27FC236}">
                <a16:creationId xmlns:a16="http://schemas.microsoft.com/office/drawing/2014/main" id="{FCE484A0-EEC8-4B6B-BF8C-2486A0F8CFCE}"/>
              </a:ext>
            </a:extLst>
          </p:cNvPr>
          <p:cNvSpPr>
            <a:spLocks noGrp="1"/>
          </p:cNvSpPr>
          <p:nvPr>
            <p:ph idx="1"/>
          </p:nvPr>
        </p:nvSpPr>
        <p:spPr/>
        <p:txBody>
          <a:bodyPr/>
          <a:lstStyle/>
          <a:p>
            <a:pPr marL="0" indent="0">
              <a:buNone/>
            </a:pPr>
            <a:r>
              <a:rPr kumimoji="1" lang="ja-JP" altLang="en-US" dirty="0">
                <a:solidFill>
                  <a:schemeClr val="tx1"/>
                </a:solidFill>
                <a:latin typeface="ＭＳ Ｐゴシック" panose="020B0600070205080204" pitchFamily="50" charset="-128"/>
                <a:ea typeface="ＭＳ Ｐゴシック" panose="020B0600070205080204" pitchFamily="50" charset="-128"/>
              </a:rPr>
              <a:t>■漁業施設整備に対する助成事業</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kumimoji="1" lang="ja-JP" altLang="en-US" dirty="0">
                <a:solidFill>
                  <a:schemeClr val="tx1"/>
                </a:solidFill>
                <a:latin typeface="ＭＳ Ｐゴシック" panose="020B0600070205080204" pitchFamily="50" charset="-128"/>
                <a:ea typeface="ＭＳ Ｐゴシック" panose="020B0600070205080204" pitchFamily="50" charset="-128"/>
              </a:rPr>
              <a:t>■研修会等漁業者の育成活動に対する助成事業</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dirty="0">
                <a:solidFill>
                  <a:schemeClr val="tx1"/>
                </a:solidFill>
                <a:latin typeface="ＭＳ Ｐゴシック" panose="020B0600070205080204" pitchFamily="50" charset="-128"/>
                <a:ea typeface="ＭＳ Ｐゴシック" panose="020B0600070205080204" pitchFamily="50" charset="-128"/>
              </a:rPr>
              <a:t>■漁業協同組合の経営や事務環境改善に対する助成事業</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AFD4DBB6-76D7-4026-842C-84CE27495DB5}"/>
              </a:ext>
            </a:extLst>
          </p:cNvPr>
          <p:cNvSpPr txBox="1"/>
          <p:nvPr/>
        </p:nvSpPr>
        <p:spPr>
          <a:xfrm>
            <a:off x="11353800" y="6299916"/>
            <a:ext cx="415498" cy="369332"/>
          </a:xfrm>
          <a:prstGeom prst="rect">
            <a:avLst/>
          </a:prstGeom>
          <a:noFill/>
        </p:spPr>
        <p:txBody>
          <a:bodyPr wrap="none" rtlCol="0">
            <a:spAutoFit/>
          </a:bodyPr>
          <a:lstStyle/>
          <a:p>
            <a:r>
              <a:rPr kumimoji="1" lang="ja-JP" altLang="en-US" dirty="0"/>
              <a:t>４</a:t>
            </a:r>
          </a:p>
        </p:txBody>
      </p:sp>
    </p:spTree>
    <p:extLst>
      <p:ext uri="{BB962C8B-B14F-4D97-AF65-F5344CB8AC3E}">
        <p14:creationId xmlns:p14="http://schemas.microsoft.com/office/powerpoint/2010/main" val="3260416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EBCC65-7491-4065-A606-63605FA4EABA}"/>
              </a:ext>
            </a:extLst>
          </p:cNvPr>
          <p:cNvSpPr>
            <a:spLocks noGrp="1"/>
          </p:cNvSpPr>
          <p:nvPr>
            <p:ph type="title"/>
          </p:nvPr>
        </p:nvSpPr>
        <p:spPr>
          <a:xfrm>
            <a:off x="838200" y="121844"/>
            <a:ext cx="10515600" cy="1325563"/>
          </a:xfrm>
        </p:spPr>
        <p:txBody>
          <a:bodyPr/>
          <a:lstStyle/>
          <a:p>
            <a:r>
              <a:rPr kumimoji="1" lang="ja-JP" altLang="en-US" dirty="0">
                <a:solidFill>
                  <a:schemeClr val="tx1"/>
                </a:solidFill>
              </a:rPr>
              <a:t>法人の運営体制、財務状況</a:t>
            </a:r>
          </a:p>
        </p:txBody>
      </p:sp>
      <p:sp>
        <p:nvSpPr>
          <p:cNvPr id="3" name="コンテンツ プレースホルダー 2">
            <a:extLst>
              <a:ext uri="{FF2B5EF4-FFF2-40B4-BE49-F238E27FC236}">
                <a16:creationId xmlns:a16="http://schemas.microsoft.com/office/drawing/2014/main" id="{EB742BC2-81B2-42B6-9B8D-B8A35D16C8C8}"/>
              </a:ext>
            </a:extLst>
          </p:cNvPr>
          <p:cNvSpPr>
            <a:spLocks noGrp="1"/>
          </p:cNvSpPr>
          <p:nvPr>
            <p:ph idx="1"/>
          </p:nvPr>
        </p:nvSpPr>
        <p:spPr>
          <a:xfrm>
            <a:off x="838200" y="1224792"/>
            <a:ext cx="9448800" cy="5108692"/>
          </a:xfrm>
        </p:spPr>
        <p:txBody>
          <a:bodyPr>
            <a:normAutofit fontScale="92500" lnSpcReduction="20000"/>
          </a:bodyPr>
          <a:lstStyle/>
          <a:p>
            <a:pPr marL="0" indent="0">
              <a:buNone/>
            </a:pPr>
            <a:r>
              <a:rPr kumimoji="1" lang="en-US" altLang="ja-JP" dirty="0">
                <a:solidFill>
                  <a:schemeClr val="tx1"/>
                </a:solidFill>
                <a:latin typeface="ＭＳ Ｐゴシック" panose="020B0600070205080204" pitchFamily="50" charset="-128"/>
                <a:ea typeface="ＭＳ Ｐゴシック" panose="020B0600070205080204" pitchFamily="50" charset="-128"/>
              </a:rPr>
              <a:t>【</a:t>
            </a:r>
            <a:r>
              <a:rPr kumimoji="1" lang="ja-JP" altLang="en-US" dirty="0">
                <a:solidFill>
                  <a:schemeClr val="tx1"/>
                </a:solidFill>
                <a:latin typeface="ＭＳ Ｐゴシック" panose="020B0600070205080204" pitchFamily="50" charset="-128"/>
                <a:ea typeface="ＭＳ Ｐゴシック" panose="020B0600070205080204" pitchFamily="50" charset="-128"/>
              </a:rPr>
              <a:t>運営体制</a:t>
            </a:r>
            <a:r>
              <a:rPr kumimoji="1" lang="en-US" altLang="ja-JP" dirty="0">
                <a:solidFill>
                  <a:schemeClr val="tx1"/>
                </a:solidFill>
                <a:latin typeface="ＭＳ Ｐゴシック" panose="020B0600070205080204" pitchFamily="50" charset="-128"/>
                <a:ea typeface="ＭＳ Ｐゴシック" panose="020B0600070205080204" pitchFamily="50" charset="-128"/>
              </a:rPr>
              <a:t>】</a:t>
            </a:r>
          </a:p>
          <a:p>
            <a:pPr marL="0" indent="0">
              <a:buNone/>
            </a:pPr>
            <a:r>
              <a:rPr lang="ja-JP" altLang="en-US" sz="1600" dirty="0">
                <a:solidFill>
                  <a:schemeClr val="tx1"/>
                </a:solidFill>
                <a:latin typeface="ＭＳ Ｐゴシック" panose="020B0600070205080204" pitchFamily="50" charset="-128"/>
                <a:ea typeface="ＭＳ Ｐゴシック" panose="020B0600070205080204" pitchFamily="50" charset="-128"/>
              </a:rPr>
              <a:t>　・大阪府からの派遣１名及び嘱託員３名と限られた人員のもと栽培事業等各種事業を実施。</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sz="1600" dirty="0">
                <a:solidFill>
                  <a:schemeClr val="tx1"/>
                </a:solidFill>
                <a:latin typeface="ＭＳ Ｐゴシック" panose="020B0600070205080204" pitchFamily="50" charset="-128"/>
                <a:ea typeface="ＭＳ Ｐゴシック" panose="020B0600070205080204" pitchFamily="50" charset="-128"/>
              </a:rPr>
              <a:t>　・栽培事業については、大阪府及び地方独立行政法人大阪府立環境農林水産総合研究所と密接に連携しながら</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en-US" altLang="ja-JP" sz="1600" dirty="0">
                <a:solidFill>
                  <a:schemeClr val="tx1"/>
                </a:solidFill>
                <a:latin typeface="ＭＳ Ｐゴシック" panose="020B0600070205080204" pitchFamily="50" charset="-128"/>
                <a:ea typeface="ＭＳ Ｐゴシック" panose="020B0600070205080204" pitchFamily="50" charset="-128"/>
              </a:rPr>
              <a:t>    </a:t>
            </a:r>
            <a:r>
              <a:rPr lang="ja-JP" altLang="en-US" sz="1600" dirty="0">
                <a:solidFill>
                  <a:schemeClr val="tx1"/>
                </a:solidFill>
                <a:latin typeface="ＭＳ Ｐゴシック" panose="020B0600070205080204" pitchFamily="50" charset="-128"/>
                <a:ea typeface="ＭＳ Ｐゴシック" panose="020B0600070205080204" pitchFamily="50" charset="-128"/>
              </a:rPr>
              <a:t>事業を推進。（計画立案：大阪府、各種技術・効果把握：研究所、種苗生産・放流：基金）</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dirty="0">
                <a:solidFill>
                  <a:schemeClr val="tx1"/>
                </a:solidFill>
                <a:latin typeface="ＭＳ Ｐゴシック" panose="020B0600070205080204" pitchFamily="50" charset="-128"/>
                <a:ea typeface="ＭＳ Ｐゴシック" panose="020B0600070205080204" pitchFamily="50" charset="-128"/>
              </a:rPr>
              <a:t>　</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kumimoji="1" lang="en-US" altLang="ja-JP" dirty="0">
                <a:solidFill>
                  <a:schemeClr val="tx1"/>
                </a:solidFill>
                <a:latin typeface="ＭＳ Ｐゴシック" panose="020B0600070205080204" pitchFamily="50" charset="-128"/>
                <a:ea typeface="ＭＳ Ｐゴシック" panose="020B0600070205080204" pitchFamily="50" charset="-128"/>
              </a:rPr>
              <a:t>【</a:t>
            </a:r>
            <a:r>
              <a:rPr kumimoji="1" lang="ja-JP" altLang="en-US" dirty="0">
                <a:solidFill>
                  <a:schemeClr val="tx1"/>
                </a:solidFill>
                <a:latin typeface="ＭＳ Ｐゴシック" panose="020B0600070205080204" pitchFamily="50" charset="-128"/>
                <a:ea typeface="ＭＳ Ｐゴシック" panose="020B0600070205080204" pitchFamily="50" charset="-128"/>
              </a:rPr>
              <a:t>財務状況</a:t>
            </a:r>
            <a:r>
              <a:rPr kumimoji="1" lang="en-US" altLang="ja-JP" dirty="0">
                <a:solidFill>
                  <a:schemeClr val="tx1"/>
                </a:solidFill>
                <a:latin typeface="ＭＳ Ｐゴシック" panose="020B0600070205080204" pitchFamily="50" charset="-128"/>
                <a:ea typeface="ＭＳ Ｐゴシック" panose="020B0600070205080204" pitchFamily="50" charset="-128"/>
              </a:rPr>
              <a:t>】</a:t>
            </a:r>
          </a:p>
          <a:p>
            <a:pPr marL="0" indent="0" algn="dist">
              <a:buNone/>
            </a:pPr>
            <a:r>
              <a:rPr lang="ja-JP" altLang="en-US" sz="1600" dirty="0">
                <a:solidFill>
                  <a:schemeClr val="tx1"/>
                </a:solidFill>
                <a:latin typeface="ＭＳ Ｐゴシック" panose="020B0600070205080204" pitchFamily="50" charset="-128"/>
                <a:ea typeface="ＭＳ Ｐゴシック" panose="020B0600070205080204" pitchFamily="50" charset="-128"/>
              </a:rPr>
              <a:t>　・自主財源である５５億円の基本財産を保有し、大阪府など他からの補助金等を受けておらず、自律的に法人</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0" indent="0" algn="dist">
              <a:buNone/>
            </a:pPr>
            <a:r>
              <a:rPr lang="en-US" altLang="ja-JP" sz="1600" dirty="0">
                <a:solidFill>
                  <a:schemeClr val="tx1"/>
                </a:solidFill>
                <a:latin typeface="ＭＳ Ｐゴシック" panose="020B0600070205080204" pitchFamily="50" charset="-128"/>
                <a:ea typeface="ＭＳ Ｐゴシック" panose="020B0600070205080204" pitchFamily="50" charset="-128"/>
              </a:rPr>
              <a:t>    </a:t>
            </a:r>
            <a:r>
              <a:rPr lang="ja-JP" altLang="en-US" sz="1600" dirty="0">
                <a:solidFill>
                  <a:schemeClr val="tx1"/>
                </a:solidFill>
                <a:latin typeface="ＭＳ Ｐゴシック" panose="020B0600070205080204" pitchFamily="50" charset="-128"/>
                <a:ea typeface="ＭＳ Ｐゴシック" panose="020B0600070205080204" pitchFamily="50" charset="-128"/>
              </a:rPr>
              <a:t>運営をしている。反面、基本財産の運用益収入等が事業費の主な財源となっていることから、低金利下における</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en-US" altLang="ja-JP" sz="1600" dirty="0">
                <a:solidFill>
                  <a:schemeClr val="tx1"/>
                </a:solidFill>
                <a:latin typeface="ＭＳ Ｐゴシック" panose="020B0600070205080204" pitchFamily="50" charset="-128"/>
                <a:ea typeface="ＭＳ Ｐゴシック" panose="020B0600070205080204" pitchFamily="50" charset="-128"/>
              </a:rPr>
              <a:t>    </a:t>
            </a:r>
            <a:r>
              <a:rPr lang="ja-JP" altLang="en-US" sz="1600" dirty="0">
                <a:solidFill>
                  <a:schemeClr val="tx1"/>
                </a:solidFill>
                <a:latin typeface="ＭＳ Ｐゴシック" panose="020B0600070205080204" pitchFamily="50" charset="-128"/>
                <a:ea typeface="ＭＳ Ｐゴシック" panose="020B0600070205080204" pitchFamily="50" charset="-128"/>
              </a:rPr>
              <a:t>安定的な事業運営の確保が課題となっている。</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4" name="表 4">
            <a:extLst>
              <a:ext uri="{FF2B5EF4-FFF2-40B4-BE49-F238E27FC236}">
                <a16:creationId xmlns:a16="http://schemas.microsoft.com/office/drawing/2014/main" id="{D2A25DCB-8974-4739-80BF-8A18C09FBBCA}"/>
              </a:ext>
            </a:extLst>
          </p:cNvPr>
          <p:cNvGraphicFramePr>
            <a:graphicFrameLocks noGrp="1"/>
          </p:cNvGraphicFramePr>
          <p:nvPr>
            <p:extLst>
              <p:ext uri="{D42A27DB-BD31-4B8C-83A1-F6EECF244321}">
                <p14:modId xmlns:p14="http://schemas.microsoft.com/office/powerpoint/2010/main" val="898072676"/>
              </p:ext>
            </p:extLst>
          </p:nvPr>
        </p:nvGraphicFramePr>
        <p:xfrm>
          <a:off x="1410043" y="2732275"/>
          <a:ext cx="8280001" cy="1524000"/>
        </p:xfrm>
        <a:graphic>
          <a:graphicData uri="http://schemas.openxmlformats.org/drawingml/2006/table">
            <a:tbl>
              <a:tblPr firstRow="1" bandRow="1">
                <a:tableStyleId>{5C22544A-7EE6-4342-B048-85BDC9FD1C3A}</a:tableStyleId>
              </a:tblPr>
              <a:tblGrid>
                <a:gridCol w="1864571">
                  <a:extLst>
                    <a:ext uri="{9D8B030D-6E8A-4147-A177-3AD203B41FA5}">
                      <a16:colId xmlns:a16="http://schemas.microsoft.com/office/drawing/2014/main" val="2081744067"/>
                    </a:ext>
                  </a:extLst>
                </a:gridCol>
                <a:gridCol w="1061375">
                  <a:extLst>
                    <a:ext uri="{9D8B030D-6E8A-4147-A177-3AD203B41FA5}">
                      <a16:colId xmlns:a16="http://schemas.microsoft.com/office/drawing/2014/main" val="1148840988"/>
                    </a:ext>
                  </a:extLst>
                </a:gridCol>
                <a:gridCol w="896233">
                  <a:extLst>
                    <a:ext uri="{9D8B030D-6E8A-4147-A177-3AD203B41FA5}">
                      <a16:colId xmlns:a16="http://schemas.microsoft.com/office/drawing/2014/main" val="3539797720"/>
                    </a:ext>
                  </a:extLst>
                </a:gridCol>
                <a:gridCol w="861312">
                  <a:extLst>
                    <a:ext uri="{9D8B030D-6E8A-4147-A177-3AD203B41FA5}">
                      <a16:colId xmlns:a16="http://schemas.microsoft.com/office/drawing/2014/main" val="3443372073"/>
                    </a:ext>
                  </a:extLst>
                </a:gridCol>
                <a:gridCol w="838014">
                  <a:extLst>
                    <a:ext uri="{9D8B030D-6E8A-4147-A177-3AD203B41FA5}">
                      <a16:colId xmlns:a16="http://schemas.microsoft.com/office/drawing/2014/main" val="2295516364"/>
                    </a:ext>
                  </a:extLst>
                </a:gridCol>
                <a:gridCol w="861311">
                  <a:extLst>
                    <a:ext uri="{9D8B030D-6E8A-4147-A177-3AD203B41FA5}">
                      <a16:colId xmlns:a16="http://schemas.microsoft.com/office/drawing/2014/main" val="2226700627"/>
                    </a:ext>
                  </a:extLst>
                </a:gridCol>
                <a:gridCol w="907859">
                  <a:extLst>
                    <a:ext uri="{9D8B030D-6E8A-4147-A177-3AD203B41FA5}">
                      <a16:colId xmlns:a16="http://schemas.microsoft.com/office/drawing/2014/main" val="2888095064"/>
                    </a:ext>
                  </a:extLst>
                </a:gridCol>
                <a:gridCol w="989326">
                  <a:extLst>
                    <a:ext uri="{9D8B030D-6E8A-4147-A177-3AD203B41FA5}">
                      <a16:colId xmlns:a16="http://schemas.microsoft.com/office/drawing/2014/main" val="2997125391"/>
                    </a:ext>
                  </a:extLst>
                </a:gridCol>
              </a:tblGrid>
              <a:tr h="302400">
                <a:tc>
                  <a:txBody>
                    <a:bodyPr/>
                    <a:lstStyle/>
                    <a:p>
                      <a:pPr algn="ctr"/>
                      <a:endParaRPr kumimoji="1" lang="ja-JP" altLang="en-US" sz="1400" dirty="0"/>
                    </a:p>
                  </a:txBody>
                  <a:tcPr/>
                </a:tc>
                <a:tc>
                  <a:txBody>
                    <a:bodyPr/>
                    <a:lstStyle/>
                    <a:p>
                      <a:pPr algn="ctr"/>
                      <a:r>
                        <a:rPr kumimoji="1" lang="en-US" altLang="ja-JP" sz="1400" dirty="0"/>
                        <a:t>2015</a:t>
                      </a:r>
                      <a:endParaRPr kumimoji="1" lang="ja-JP" altLang="en-US" sz="1400" dirty="0"/>
                    </a:p>
                  </a:txBody>
                  <a:tcPr/>
                </a:tc>
                <a:tc>
                  <a:txBody>
                    <a:bodyPr/>
                    <a:lstStyle/>
                    <a:p>
                      <a:pPr algn="ctr"/>
                      <a:r>
                        <a:rPr kumimoji="1" lang="en-US" altLang="ja-JP" sz="1400" dirty="0"/>
                        <a:t>2016</a:t>
                      </a:r>
                      <a:endParaRPr kumimoji="1" lang="ja-JP" altLang="en-US" sz="1400" dirty="0"/>
                    </a:p>
                  </a:txBody>
                  <a:tcPr/>
                </a:tc>
                <a:tc>
                  <a:txBody>
                    <a:bodyPr/>
                    <a:lstStyle/>
                    <a:p>
                      <a:pPr algn="ctr"/>
                      <a:r>
                        <a:rPr kumimoji="1" lang="en-US" altLang="ja-JP" sz="1400" dirty="0"/>
                        <a:t>2017</a:t>
                      </a:r>
                      <a:endParaRPr kumimoji="1" lang="ja-JP" altLang="en-US" sz="1400" dirty="0"/>
                    </a:p>
                  </a:txBody>
                  <a:tcPr/>
                </a:tc>
                <a:tc>
                  <a:txBody>
                    <a:bodyPr/>
                    <a:lstStyle/>
                    <a:p>
                      <a:pPr algn="ctr"/>
                      <a:r>
                        <a:rPr kumimoji="1" lang="en-US" altLang="ja-JP" sz="1400" dirty="0"/>
                        <a:t>2018</a:t>
                      </a:r>
                      <a:endParaRPr kumimoji="1" lang="ja-JP" altLang="en-US" sz="1400" dirty="0"/>
                    </a:p>
                  </a:txBody>
                  <a:tcPr/>
                </a:tc>
                <a:tc>
                  <a:txBody>
                    <a:bodyPr/>
                    <a:lstStyle/>
                    <a:p>
                      <a:pPr algn="ctr"/>
                      <a:r>
                        <a:rPr kumimoji="1" lang="en-US" altLang="ja-JP" sz="1400" dirty="0"/>
                        <a:t>2019</a:t>
                      </a:r>
                      <a:endParaRPr kumimoji="1" lang="ja-JP" altLang="en-US" sz="1400" dirty="0"/>
                    </a:p>
                  </a:txBody>
                  <a:tcPr/>
                </a:tc>
                <a:tc>
                  <a:txBody>
                    <a:bodyPr/>
                    <a:lstStyle/>
                    <a:p>
                      <a:pPr algn="ctr"/>
                      <a:r>
                        <a:rPr kumimoji="1" lang="en-US" altLang="ja-JP" sz="1400" dirty="0"/>
                        <a:t>2020</a:t>
                      </a:r>
                      <a:endParaRPr kumimoji="1" lang="ja-JP" altLang="en-US" sz="1400" dirty="0"/>
                    </a:p>
                  </a:txBody>
                  <a:tcPr/>
                </a:tc>
                <a:tc>
                  <a:txBody>
                    <a:bodyPr/>
                    <a:lstStyle/>
                    <a:p>
                      <a:pPr algn="ctr"/>
                      <a:r>
                        <a:rPr kumimoji="1" lang="en-US" altLang="ja-JP" sz="1400" dirty="0"/>
                        <a:t>2021</a:t>
                      </a:r>
                      <a:endParaRPr kumimoji="1" lang="ja-JP" altLang="en-US" sz="1400" dirty="0"/>
                    </a:p>
                  </a:txBody>
                  <a:tcPr/>
                </a:tc>
                <a:extLst>
                  <a:ext uri="{0D108BD9-81ED-4DB2-BD59-A6C34878D82A}">
                    <a16:rowId xmlns:a16="http://schemas.microsoft.com/office/drawing/2014/main" val="3424169978"/>
                  </a:ext>
                </a:extLst>
              </a:tr>
              <a:tr h="302400">
                <a:tc>
                  <a:txBody>
                    <a:bodyPr/>
                    <a:lstStyle/>
                    <a:p>
                      <a:pPr algn="l"/>
                      <a:r>
                        <a:rPr kumimoji="1" lang="ja-JP" altLang="en-US" sz="1400" dirty="0"/>
                        <a:t>大阪府派遣職員</a:t>
                      </a:r>
                    </a:p>
                  </a:txBody>
                  <a:tcPr/>
                </a:tc>
                <a:tc>
                  <a:txBody>
                    <a:bodyPr/>
                    <a:lstStyle/>
                    <a:p>
                      <a:pPr algn="ctr"/>
                      <a:r>
                        <a:rPr kumimoji="1" lang="ja-JP" altLang="en-US" sz="1400" dirty="0"/>
                        <a:t>１</a:t>
                      </a:r>
                    </a:p>
                  </a:txBody>
                  <a:tcPr/>
                </a:tc>
                <a:tc>
                  <a:txBody>
                    <a:bodyPr/>
                    <a:lstStyle/>
                    <a:p>
                      <a:pPr algn="ctr"/>
                      <a:r>
                        <a:rPr kumimoji="1" lang="ja-JP" altLang="en-US" sz="1400" dirty="0"/>
                        <a:t>１</a:t>
                      </a:r>
                    </a:p>
                  </a:txBody>
                  <a:tcPr/>
                </a:tc>
                <a:tc>
                  <a:txBody>
                    <a:bodyPr/>
                    <a:lstStyle/>
                    <a:p>
                      <a:pPr algn="ctr"/>
                      <a:r>
                        <a:rPr kumimoji="1" lang="ja-JP" altLang="en-US" sz="1400" dirty="0"/>
                        <a:t>１</a:t>
                      </a:r>
                    </a:p>
                  </a:txBody>
                  <a:tcPr/>
                </a:tc>
                <a:tc>
                  <a:txBody>
                    <a:bodyPr/>
                    <a:lstStyle/>
                    <a:p>
                      <a:pPr algn="ctr"/>
                      <a:r>
                        <a:rPr kumimoji="1" lang="ja-JP" altLang="en-US" sz="1400" dirty="0"/>
                        <a:t>１</a:t>
                      </a:r>
                    </a:p>
                  </a:txBody>
                  <a:tcPr/>
                </a:tc>
                <a:tc>
                  <a:txBody>
                    <a:bodyPr/>
                    <a:lstStyle/>
                    <a:p>
                      <a:pPr algn="ctr"/>
                      <a:r>
                        <a:rPr kumimoji="1" lang="ja-JP" altLang="en-US" sz="1400" dirty="0"/>
                        <a:t>１</a:t>
                      </a:r>
                    </a:p>
                  </a:txBody>
                  <a:tcPr/>
                </a:tc>
                <a:tc>
                  <a:txBody>
                    <a:bodyPr/>
                    <a:lstStyle/>
                    <a:p>
                      <a:pPr algn="ctr"/>
                      <a:r>
                        <a:rPr kumimoji="1" lang="ja-JP" altLang="en-US" sz="1400" dirty="0"/>
                        <a:t>１</a:t>
                      </a:r>
                    </a:p>
                  </a:txBody>
                  <a:tcPr/>
                </a:tc>
                <a:tc>
                  <a:txBody>
                    <a:bodyPr/>
                    <a:lstStyle/>
                    <a:p>
                      <a:pPr algn="ctr"/>
                      <a:r>
                        <a:rPr kumimoji="1" lang="ja-JP" altLang="en-US" sz="1400" dirty="0"/>
                        <a:t>１</a:t>
                      </a:r>
                    </a:p>
                  </a:txBody>
                  <a:tcPr/>
                </a:tc>
                <a:extLst>
                  <a:ext uri="{0D108BD9-81ED-4DB2-BD59-A6C34878D82A}">
                    <a16:rowId xmlns:a16="http://schemas.microsoft.com/office/drawing/2014/main" val="3153979467"/>
                  </a:ext>
                </a:extLst>
              </a:tr>
              <a:tr h="302400">
                <a:tc>
                  <a:txBody>
                    <a:bodyPr/>
                    <a:lstStyle/>
                    <a:p>
                      <a:pPr algn="l"/>
                      <a:r>
                        <a:rPr kumimoji="1" lang="ja-JP" altLang="en-US" sz="1400" dirty="0"/>
                        <a:t>嘱託職員</a:t>
                      </a:r>
                    </a:p>
                  </a:txBody>
                  <a:tcPr/>
                </a:tc>
                <a:tc>
                  <a:txBody>
                    <a:bodyPr/>
                    <a:lstStyle/>
                    <a:p>
                      <a:pPr algn="ctr"/>
                      <a:r>
                        <a:rPr kumimoji="1" lang="ja-JP" altLang="en-US" sz="1400" dirty="0"/>
                        <a:t>６</a:t>
                      </a:r>
                    </a:p>
                  </a:txBody>
                  <a:tcPr/>
                </a:tc>
                <a:tc>
                  <a:txBody>
                    <a:bodyPr/>
                    <a:lstStyle/>
                    <a:p>
                      <a:pPr algn="ctr"/>
                      <a:r>
                        <a:rPr kumimoji="1" lang="ja-JP" altLang="en-US" sz="1400" dirty="0"/>
                        <a:t>６</a:t>
                      </a:r>
                    </a:p>
                  </a:txBody>
                  <a:tcPr/>
                </a:tc>
                <a:tc>
                  <a:txBody>
                    <a:bodyPr/>
                    <a:lstStyle/>
                    <a:p>
                      <a:pPr algn="ctr"/>
                      <a:r>
                        <a:rPr kumimoji="1" lang="en-US" altLang="ja-JP" sz="1400" dirty="0">
                          <a:solidFill>
                            <a:schemeClr val="tx1"/>
                          </a:solidFill>
                        </a:rPr>
                        <a:t>4</a:t>
                      </a:r>
                      <a:endParaRPr kumimoji="1" lang="ja-JP" altLang="en-US" sz="1400" dirty="0">
                        <a:solidFill>
                          <a:schemeClr val="tx1"/>
                        </a:solidFill>
                      </a:endParaRPr>
                    </a:p>
                  </a:txBody>
                  <a:tcPr/>
                </a:tc>
                <a:tc>
                  <a:txBody>
                    <a:bodyPr/>
                    <a:lstStyle/>
                    <a:p>
                      <a:pPr algn="ctr"/>
                      <a:r>
                        <a:rPr kumimoji="1" lang="ja-JP" altLang="en-US" sz="1400" dirty="0"/>
                        <a:t>５</a:t>
                      </a:r>
                    </a:p>
                  </a:txBody>
                  <a:tcPr/>
                </a:tc>
                <a:tc>
                  <a:txBody>
                    <a:bodyPr/>
                    <a:lstStyle/>
                    <a:p>
                      <a:pPr algn="ctr"/>
                      <a:r>
                        <a:rPr kumimoji="1" lang="ja-JP" altLang="en-US" sz="1400" dirty="0"/>
                        <a:t>４</a:t>
                      </a:r>
                    </a:p>
                  </a:txBody>
                  <a:tcPr/>
                </a:tc>
                <a:tc>
                  <a:txBody>
                    <a:bodyPr/>
                    <a:lstStyle/>
                    <a:p>
                      <a:pPr algn="ctr"/>
                      <a:r>
                        <a:rPr kumimoji="1" lang="ja-JP" altLang="en-US" sz="1400" dirty="0"/>
                        <a:t>３</a:t>
                      </a:r>
                    </a:p>
                  </a:txBody>
                  <a:tcPr/>
                </a:tc>
                <a:tc>
                  <a:txBody>
                    <a:bodyPr/>
                    <a:lstStyle/>
                    <a:p>
                      <a:pPr algn="ctr"/>
                      <a:r>
                        <a:rPr kumimoji="1" lang="ja-JP" altLang="en-US" sz="1400" dirty="0"/>
                        <a:t>３</a:t>
                      </a:r>
                    </a:p>
                  </a:txBody>
                  <a:tcPr/>
                </a:tc>
                <a:extLst>
                  <a:ext uri="{0D108BD9-81ED-4DB2-BD59-A6C34878D82A}">
                    <a16:rowId xmlns:a16="http://schemas.microsoft.com/office/drawing/2014/main" val="3215712575"/>
                  </a:ext>
                </a:extLst>
              </a:tr>
              <a:tr h="302400">
                <a:tc>
                  <a:txBody>
                    <a:bodyPr/>
                    <a:lstStyle/>
                    <a:p>
                      <a:pPr algn="l"/>
                      <a:r>
                        <a:rPr kumimoji="1" lang="ja-JP" altLang="en-US" sz="1400" dirty="0"/>
                        <a:t>（うち府</a:t>
                      </a:r>
                      <a:r>
                        <a:rPr kumimoji="1" lang="en-US" altLang="ja-JP" sz="1400" dirty="0"/>
                        <a:t>OB</a:t>
                      </a:r>
                      <a:r>
                        <a:rPr kumimoji="1" lang="ja-JP" altLang="en-US" sz="1400" dirty="0"/>
                        <a:t>）</a:t>
                      </a:r>
                      <a:endParaRPr kumimoji="1" lang="en-US" altLang="ja-JP" sz="1400" dirty="0"/>
                    </a:p>
                  </a:txBody>
                  <a:tcPr/>
                </a:tc>
                <a:tc>
                  <a:txBody>
                    <a:bodyPr/>
                    <a:lstStyle/>
                    <a:p>
                      <a:pPr algn="ctr"/>
                      <a:r>
                        <a:rPr kumimoji="1" lang="ja-JP" altLang="en-US" sz="1400" dirty="0"/>
                        <a:t>２</a:t>
                      </a:r>
                    </a:p>
                  </a:txBody>
                  <a:tcPr/>
                </a:tc>
                <a:tc>
                  <a:txBody>
                    <a:bodyPr/>
                    <a:lstStyle/>
                    <a:p>
                      <a:pPr algn="ctr"/>
                      <a:r>
                        <a:rPr kumimoji="1" lang="ja-JP" altLang="en-US" sz="1400" dirty="0"/>
                        <a:t>２</a:t>
                      </a:r>
                    </a:p>
                  </a:txBody>
                  <a:tcPr/>
                </a:tc>
                <a:tc>
                  <a:txBody>
                    <a:bodyPr/>
                    <a:lstStyle/>
                    <a:p>
                      <a:pPr algn="ctr"/>
                      <a:r>
                        <a:rPr kumimoji="1" lang="ja-JP" altLang="en-US" sz="1400" dirty="0">
                          <a:solidFill>
                            <a:schemeClr val="tx1"/>
                          </a:solidFill>
                        </a:rPr>
                        <a:t>３</a:t>
                      </a:r>
                    </a:p>
                  </a:txBody>
                  <a:tcPr/>
                </a:tc>
                <a:tc>
                  <a:txBody>
                    <a:bodyPr/>
                    <a:lstStyle/>
                    <a:p>
                      <a:pPr algn="ctr"/>
                      <a:r>
                        <a:rPr kumimoji="1" lang="ja-JP" altLang="en-US" sz="1400" dirty="0"/>
                        <a:t>３</a:t>
                      </a:r>
                    </a:p>
                  </a:txBody>
                  <a:tcPr/>
                </a:tc>
                <a:tc>
                  <a:txBody>
                    <a:bodyPr/>
                    <a:lstStyle/>
                    <a:p>
                      <a:pPr algn="ctr"/>
                      <a:r>
                        <a:rPr kumimoji="1" lang="ja-JP" altLang="en-US" sz="1400" dirty="0"/>
                        <a:t>３</a:t>
                      </a:r>
                    </a:p>
                  </a:txBody>
                  <a:tcPr/>
                </a:tc>
                <a:tc>
                  <a:txBody>
                    <a:bodyPr/>
                    <a:lstStyle/>
                    <a:p>
                      <a:pPr algn="ctr"/>
                      <a:r>
                        <a:rPr kumimoji="1" lang="ja-JP" altLang="en-US" sz="1400" dirty="0"/>
                        <a:t>２</a:t>
                      </a:r>
                    </a:p>
                  </a:txBody>
                  <a:tcPr/>
                </a:tc>
                <a:tc>
                  <a:txBody>
                    <a:bodyPr/>
                    <a:lstStyle/>
                    <a:p>
                      <a:pPr algn="ctr"/>
                      <a:r>
                        <a:rPr kumimoji="1" lang="ja-JP" altLang="en-US" sz="1400" dirty="0"/>
                        <a:t>２</a:t>
                      </a:r>
                    </a:p>
                  </a:txBody>
                  <a:tcPr/>
                </a:tc>
                <a:extLst>
                  <a:ext uri="{0D108BD9-81ED-4DB2-BD59-A6C34878D82A}">
                    <a16:rowId xmlns:a16="http://schemas.microsoft.com/office/drawing/2014/main" val="37726612"/>
                  </a:ext>
                </a:extLst>
              </a:tr>
              <a:tr h="302400">
                <a:tc>
                  <a:txBody>
                    <a:bodyPr/>
                    <a:lstStyle/>
                    <a:p>
                      <a:pPr algn="ctr"/>
                      <a:r>
                        <a:rPr kumimoji="1" lang="ja-JP" altLang="en-US" sz="1400" dirty="0"/>
                        <a:t>職員数計</a:t>
                      </a:r>
                    </a:p>
                  </a:txBody>
                  <a:tcPr/>
                </a:tc>
                <a:tc>
                  <a:txBody>
                    <a:bodyPr/>
                    <a:lstStyle/>
                    <a:p>
                      <a:pPr algn="ctr"/>
                      <a:r>
                        <a:rPr kumimoji="1" lang="ja-JP" altLang="en-US" sz="1400" dirty="0"/>
                        <a:t>７</a:t>
                      </a:r>
                    </a:p>
                  </a:txBody>
                  <a:tcPr/>
                </a:tc>
                <a:tc>
                  <a:txBody>
                    <a:bodyPr/>
                    <a:lstStyle/>
                    <a:p>
                      <a:pPr algn="ctr"/>
                      <a:r>
                        <a:rPr kumimoji="1" lang="ja-JP" altLang="en-US" sz="1400" dirty="0"/>
                        <a:t>７</a:t>
                      </a:r>
                    </a:p>
                  </a:txBody>
                  <a:tcPr/>
                </a:tc>
                <a:tc>
                  <a:txBody>
                    <a:bodyPr/>
                    <a:lstStyle/>
                    <a:p>
                      <a:pPr algn="ctr"/>
                      <a:r>
                        <a:rPr kumimoji="1" lang="en-US" altLang="ja-JP" sz="1400" dirty="0">
                          <a:solidFill>
                            <a:schemeClr val="tx1"/>
                          </a:solidFill>
                        </a:rPr>
                        <a:t>5</a:t>
                      </a:r>
                      <a:endParaRPr kumimoji="1" lang="ja-JP" altLang="en-US" sz="1400" dirty="0">
                        <a:solidFill>
                          <a:schemeClr val="tx1"/>
                        </a:solidFill>
                      </a:endParaRPr>
                    </a:p>
                  </a:txBody>
                  <a:tcPr/>
                </a:tc>
                <a:tc>
                  <a:txBody>
                    <a:bodyPr/>
                    <a:lstStyle/>
                    <a:p>
                      <a:pPr algn="ctr"/>
                      <a:r>
                        <a:rPr kumimoji="1" lang="ja-JP" altLang="en-US" sz="1400" dirty="0"/>
                        <a:t>６</a:t>
                      </a:r>
                    </a:p>
                  </a:txBody>
                  <a:tcPr/>
                </a:tc>
                <a:tc>
                  <a:txBody>
                    <a:bodyPr/>
                    <a:lstStyle/>
                    <a:p>
                      <a:pPr algn="ctr"/>
                      <a:r>
                        <a:rPr kumimoji="1" lang="ja-JP" altLang="en-US" sz="1400" dirty="0"/>
                        <a:t>５</a:t>
                      </a:r>
                    </a:p>
                  </a:txBody>
                  <a:tcPr/>
                </a:tc>
                <a:tc>
                  <a:txBody>
                    <a:bodyPr/>
                    <a:lstStyle/>
                    <a:p>
                      <a:pPr algn="ctr"/>
                      <a:r>
                        <a:rPr kumimoji="1" lang="ja-JP" altLang="en-US" sz="1400" dirty="0"/>
                        <a:t>４</a:t>
                      </a:r>
                    </a:p>
                  </a:txBody>
                  <a:tcPr/>
                </a:tc>
                <a:tc>
                  <a:txBody>
                    <a:bodyPr/>
                    <a:lstStyle/>
                    <a:p>
                      <a:pPr algn="ctr"/>
                      <a:r>
                        <a:rPr kumimoji="1" lang="ja-JP" altLang="en-US" sz="1400" dirty="0"/>
                        <a:t>４</a:t>
                      </a:r>
                    </a:p>
                  </a:txBody>
                  <a:tcPr/>
                </a:tc>
                <a:extLst>
                  <a:ext uri="{0D108BD9-81ED-4DB2-BD59-A6C34878D82A}">
                    <a16:rowId xmlns:a16="http://schemas.microsoft.com/office/drawing/2014/main" val="451070110"/>
                  </a:ext>
                </a:extLst>
              </a:tr>
            </a:tbl>
          </a:graphicData>
        </a:graphic>
      </p:graphicFrame>
      <p:sp>
        <p:nvSpPr>
          <p:cNvPr id="5" name="テキスト ボックス 4">
            <a:extLst>
              <a:ext uri="{FF2B5EF4-FFF2-40B4-BE49-F238E27FC236}">
                <a16:creationId xmlns:a16="http://schemas.microsoft.com/office/drawing/2014/main" id="{1DCE3163-AAB1-4E66-94DC-11F5389D42E4}"/>
              </a:ext>
            </a:extLst>
          </p:cNvPr>
          <p:cNvSpPr txBox="1"/>
          <p:nvPr/>
        </p:nvSpPr>
        <p:spPr>
          <a:xfrm>
            <a:off x="11353800" y="6299916"/>
            <a:ext cx="415498" cy="369332"/>
          </a:xfrm>
          <a:prstGeom prst="rect">
            <a:avLst/>
          </a:prstGeom>
          <a:noFill/>
        </p:spPr>
        <p:txBody>
          <a:bodyPr wrap="none" rtlCol="0">
            <a:spAutoFit/>
          </a:bodyPr>
          <a:lstStyle/>
          <a:p>
            <a:r>
              <a:rPr kumimoji="1" lang="ja-JP" altLang="en-US" dirty="0"/>
              <a:t>５</a:t>
            </a:r>
          </a:p>
        </p:txBody>
      </p:sp>
    </p:spTree>
    <p:extLst>
      <p:ext uri="{BB962C8B-B14F-4D97-AF65-F5344CB8AC3E}">
        <p14:creationId xmlns:p14="http://schemas.microsoft.com/office/powerpoint/2010/main" val="3250792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3A2821-DACF-4059-A40C-75498637E3FE}"/>
              </a:ext>
            </a:extLst>
          </p:cNvPr>
          <p:cNvSpPr>
            <a:spLocks noGrp="1"/>
          </p:cNvSpPr>
          <p:nvPr>
            <p:ph type="title"/>
          </p:nvPr>
        </p:nvSpPr>
        <p:spPr>
          <a:xfrm>
            <a:off x="838200" y="-103872"/>
            <a:ext cx="10515600" cy="975619"/>
          </a:xfrm>
        </p:spPr>
        <p:txBody>
          <a:bodyPr>
            <a:normAutofit fontScale="90000"/>
          </a:bodyPr>
          <a:lstStyle/>
          <a:p>
            <a:r>
              <a:rPr kumimoji="1" lang="ja-JP" altLang="en-US" sz="3200" dirty="0">
                <a:solidFill>
                  <a:schemeClr val="tx1"/>
                </a:solidFill>
              </a:rPr>
              <a:t>　　　　　</a:t>
            </a:r>
            <a:r>
              <a:rPr kumimoji="1" lang="ja-JP" altLang="en-US" sz="2800" dirty="0">
                <a:solidFill>
                  <a:schemeClr val="tx1"/>
                </a:solidFill>
              </a:rPr>
              <a:t>前中期経営計画（</a:t>
            </a:r>
            <a:r>
              <a:rPr kumimoji="1" lang="en-US" altLang="ja-JP" sz="2800" dirty="0">
                <a:solidFill>
                  <a:schemeClr val="tx1"/>
                </a:solidFill>
              </a:rPr>
              <a:t>2015</a:t>
            </a:r>
            <a:r>
              <a:rPr kumimoji="1" lang="ja-JP" altLang="en-US" sz="2800" dirty="0">
                <a:solidFill>
                  <a:schemeClr val="tx1"/>
                </a:solidFill>
              </a:rPr>
              <a:t>年度～</a:t>
            </a:r>
            <a:r>
              <a:rPr kumimoji="1" lang="en-US" altLang="ja-JP" sz="2800" dirty="0">
                <a:solidFill>
                  <a:schemeClr val="tx1"/>
                </a:solidFill>
              </a:rPr>
              <a:t>2021</a:t>
            </a:r>
            <a:r>
              <a:rPr kumimoji="1" lang="ja-JP" altLang="en-US" sz="2800" dirty="0">
                <a:solidFill>
                  <a:schemeClr val="tx1"/>
                </a:solidFill>
              </a:rPr>
              <a:t>年度）の</a:t>
            </a:r>
            <a:br>
              <a:rPr lang="en-US" altLang="ja-JP" sz="2800" dirty="0">
                <a:solidFill>
                  <a:schemeClr val="tx1"/>
                </a:solidFill>
              </a:rPr>
            </a:br>
            <a:r>
              <a:rPr lang="ja-JP" altLang="en-US" sz="2800" dirty="0">
                <a:solidFill>
                  <a:schemeClr val="tx1"/>
                </a:solidFill>
              </a:rPr>
              <a:t>　　　 　　  実績と評価</a:t>
            </a:r>
            <a:r>
              <a:rPr kumimoji="1" lang="ja-JP" altLang="en-US" sz="2800" dirty="0">
                <a:solidFill>
                  <a:schemeClr val="tx1"/>
                </a:solidFill>
              </a:rPr>
              <a:t>　</a:t>
            </a:r>
            <a:r>
              <a:rPr kumimoji="1" lang="en-US" altLang="ja-JP" sz="2800" dirty="0">
                <a:solidFill>
                  <a:schemeClr val="tx1"/>
                </a:solidFill>
              </a:rPr>
              <a:t>【</a:t>
            </a:r>
            <a:r>
              <a:rPr kumimoji="1" lang="ja-JP" altLang="en-US" sz="2800" dirty="0">
                <a:solidFill>
                  <a:schemeClr val="tx1"/>
                </a:solidFill>
              </a:rPr>
              <a:t>栽培漁業推進事業</a:t>
            </a:r>
            <a:r>
              <a:rPr kumimoji="1" lang="en-US" altLang="ja-JP" sz="2800" dirty="0">
                <a:solidFill>
                  <a:schemeClr val="tx1"/>
                </a:solidFill>
              </a:rPr>
              <a:t>】</a:t>
            </a:r>
            <a:endParaRPr kumimoji="1" lang="ja-JP" altLang="en-US" sz="2800" dirty="0">
              <a:solidFill>
                <a:schemeClr val="tx1"/>
              </a:solidFill>
            </a:endParaRPr>
          </a:p>
        </p:txBody>
      </p:sp>
      <p:sp>
        <p:nvSpPr>
          <p:cNvPr id="3" name="コンテンツ プレースホルダー 2">
            <a:extLst>
              <a:ext uri="{FF2B5EF4-FFF2-40B4-BE49-F238E27FC236}">
                <a16:creationId xmlns:a16="http://schemas.microsoft.com/office/drawing/2014/main" id="{6BEB4F10-2E16-446E-B49E-E6BB2383CDD8}"/>
              </a:ext>
            </a:extLst>
          </p:cNvPr>
          <p:cNvSpPr>
            <a:spLocks noGrp="1"/>
          </p:cNvSpPr>
          <p:nvPr>
            <p:ph idx="1"/>
          </p:nvPr>
        </p:nvSpPr>
        <p:spPr>
          <a:xfrm>
            <a:off x="838200" y="817927"/>
            <a:ext cx="10515600" cy="6040073"/>
          </a:xfrm>
        </p:spPr>
        <p:txBody>
          <a:bodyPr>
            <a:normAutofit fontScale="92500" lnSpcReduction="20000"/>
          </a:bodyPr>
          <a:lstStyle/>
          <a:p>
            <a:pPr marL="0" indent="0">
              <a:buNone/>
            </a:pPr>
            <a:r>
              <a:rPr kumimoji="1" lang="ja-JP" altLang="en-US" sz="2600" dirty="0">
                <a:solidFill>
                  <a:schemeClr val="tx1"/>
                </a:solidFill>
                <a:latin typeface="ＭＳ Ｐゴシック" panose="020B0600070205080204" pitchFamily="50" charset="-128"/>
                <a:ea typeface="ＭＳ Ｐゴシック" panose="020B0600070205080204" pitchFamily="50" charset="-128"/>
              </a:rPr>
              <a:t>  ■栽培漁業推進事業</a:t>
            </a:r>
            <a:endParaRPr lang="en-US" altLang="ja-JP" sz="2600"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kumimoji="1" lang="ja-JP" altLang="en-US" sz="18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500" dirty="0">
                <a:solidFill>
                  <a:schemeClr val="tx1"/>
                </a:solidFill>
                <a:latin typeface="ＭＳ Ｐゴシック" panose="020B0600070205080204" pitchFamily="50" charset="-128"/>
                <a:ea typeface="ＭＳ Ｐゴシック" panose="020B0600070205080204" pitchFamily="50" charset="-128"/>
              </a:rPr>
              <a:t>１　稚魚放流尾数</a:t>
            </a:r>
            <a:r>
              <a:rPr lang="en-US" altLang="ja-JP" sz="1500" dirty="0">
                <a:solidFill>
                  <a:schemeClr val="tx1"/>
                </a:solidFill>
                <a:latin typeface="ＭＳ Ｐゴシック" panose="020B0600070205080204" pitchFamily="50" charset="-128"/>
                <a:ea typeface="ＭＳ Ｐゴシック" panose="020B0600070205080204" pitchFamily="50" charset="-128"/>
              </a:rPr>
              <a:t>【2021</a:t>
            </a:r>
            <a:r>
              <a:rPr lang="ja-JP" altLang="en-US" sz="1500" dirty="0">
                <a:solidFill>
                  <a:schemeClr val="tx1"/>
                </a:solidFill>
                <a:latin typeface="ＭＳ Ｐゴシック" panose="020B0600070205080204" pitchFamily="50" charset="-128"/>
                <a:ea typeface="ＭＳ Ｐゴシック" panose="020B0600070205080204" pitchFamily="50" charset="-128"/>
              </a:rPr>
              <a:t>年度時点の目標：放流尾数</a:t>
            </a:r>
            <a:r>
              <a:rPr lang="en-US" altLang="ja-JP" sz="1500" dirty="0">
                <a:solidFill>
                  <a:schemeClr val="tx1"/>
                </a:solidFill>
                <a:latin typeface="ＭＳ Ｐゴシック" panose="020B0600070205080204" pitchFamily="50" charset="-128"/>
                <a:ea typeface="ＭＳ Ｐゴシック" panose="020B0600070205080204" pitchFamily="50" charset="-128"/>
              </a:rPr>
              <a:t>30</a:t>
            </a:r>
            <a:r>
              <a:rPr lang="ja-JP" altLang="en-US" sz="1500" dirty="0">
                <a:solidFill>
                  <a:schemeClr val="tx1"/>
                </a:solidFill>
                <a:latin typeface="ＭＳ Ｐゴシック" panose="020B0600070205080204" pitchFamily="50" charset="-128"/>
                <a:ea typeface="ＭＳ Ｐゴシック" panose="020B0600070205080204" pitchFamily="50" charset="-128"/>
              </a:rPr>
              <a:t>万尾</a:t>
            </a:r>
            <a:r>
              <a:rPr lang="en-US" altLang="ja-JP" sz="1500" dirty="0">
                <a:solidFill>
                  <a:schemeClr val="tx1"/>
                </a:solidFill>
                <a:latin typeface="ＭＳ Ｐゴシック" panose="020B0600070205080204" pitchFamily="50" charset="-128"/>
                <a:ea typeface="ＭＳ Ｐゴシック" panose="020B0600070205080204" pitchFamily="50" charset="-128"/>
              </a:rPr>
              <a:t>】</a:t>
            </a:r>
            <a:r>
              <a:rPr lang="ja-JP" altLang="en-US" sz="1500" dirty="0">
                <a:solidFill>
                  <a:schemeClr val="tx1"/>
                </a:solidFill>
                <a:latin typeface="ＭＳ Ｐゴシック" panose="020B0600070205080204" pitchFamily="50" charset="-128"/>
                <a:ea typeface="ＭＳ Ｐゴシック" panose="020B0600070205080204" pitchFamily="50" charset="-128"/>
              </a:rPr>
              <a:t>（</a:t>
            </a:r>
            <a:r>
              <a:rPr lang="en-US" altLang="ja-JP" sz="1500" dirty="0">
                <a:solidFill>
                  <a:schemeClr val="tx1"/>
                </a:solidFill>
                <a:latin typeface="ＭＳ Ｐゴシック" panose="020B0600070205080204" pitchFamily="50" charset="-128"/>
                <a:ea typeface="ＭＳ Ｐゴシック" panose="020B0600070205080204" pitchFamily="50" charset="-128"/>
              </a:rPr>
              <a:t>2019</a:t>
            </a:r>
            <a:r>
              <a:rPr lang="ja-JP" altLang="en-US" sz="1500" dirty="0">
                <a:solidFill>
                  <a:schemeClr val="tx1"/>
                </a:solidFill>
                <a:latin typeface="ＭＳ Ｐゴシック" panose="020B0600070205080204" pitchFamily="50" charset="-128"/>
                <a:ea typeface="ＭＳ Ｐゴシック" panose="020B0600070205080204" pitchFamily="50" charset="-128"/>
              </a:rPr>
              <a:t>年度に一部変更）</a:t>
            </a:r>
            <a:endParaRPr lang="en-US" altLang="ja-JP" sz="15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0" indent="0">
              <a:buNone/>
            </a:pP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kumimoji="1" lang="ja-JP" altLang="en-US" sz="1400" dirty="0">
                <a:solidFill>
                  <a:schemeClr val="tx1"/>
                </a:solidFill>
                <a:latin typeface="ＭＳ Ｐゴシック" panose="020B0600070205080204" pitchFamily="50" charset="-128"/>
                <a:ea typeface="ＭＳ Ｐゴシック" panose="020B0600070205080204" pitchFamily="50" charset="-128"/>
              </a:rPr>
              <a:t>　　</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500" dirty="0">
                <a:solidFill>
                  <a:schemeClr val="tx1"/>
                </a:solidFill>
                <a:latin typeface="ＭＳ Ｐゴシック" panose="020B0600070205080204" pitchFamily="50" charset="-128"/>
                <a:ea typeface="ＭＳ Ｐゴシック" panose="020B0600070205080204" pitchFamily="50" charset="-128"/>
              </a:rPr>
              <a:t>（実績）</a:t>
            </a:r>
            <a:endParaRPr lang="en-US" altLang="ja-JP" sz="15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kumimoji="1" lang="ja-JP" altLang="en-US" sz="1400" dirty="0">
                <a:solidFill>
                  <a:schemeClr val="tx1"/>
                </a:solidFill>
                <a:latin typeface="ＭＳ Ｐゴシック" panose="020B0600070205080204" pitchFamily="50" charset="-128"/>
                <a:ea typeface="ＭＳ Ｐゴシック" panose="020B0600070205080204" pitchFamily="50" charset="-128"/>
              </a:rPr>
              <a:t>　</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500" dirty="0">
                <a:solidFill>
                  <a:schemeClr val="tx1"/>
                </a:solidFill>
                <a:latin typeface="ＭＳ Ｐゴシック" panose="020B0600070205080204" pitchFamily="50" charset="-128"/>
                <a:ea typeface="ＭＳ Ｐゴシック" panose="020B0600070205080204" pitchFamily="50" charset="-128"/>
              </a:rPr>
              <a:t>２　稚魚歩留まり達成率</a:t>
            </a:r>
            <a:r>
              <a:rPr kumimoji="1" lang="en-US" altLang="ja-JP" sz="1500" dirty="0">
                <a:solidFill>
                  <a:schemeClr val="tx1"/>
                </a:solidFill>
                <a:latin typeface="ＭＳ Ｐゴシック" panose="020B0600070205080204" pitchFamily="50" charset="-128"/>
                <a:ea typeface="ＭＳ Ｐゴシック" panose="020B0600070205080204" pitchFamily="50" charset="-128"/>
              </a:rPr>
              <a:t>【2021</a:t>
            </a:r>
            <a:r>
              <a:rPr kumimoji="1" lang="ja-JP" altLang="en-US" sz="1500" dirty="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500" dirty="0">
                <a:solidFill>
                  <a:schemeClr val="tx1"/>
                </a:solidFill>
                <a:latin typeface="ＭＳ Ｐゴシック" panose="020B0600070205080204" pitchFamily="50" charset="-128"/>
                <a:ea typeface="ＭＳ Ｐゴシック" panose="020B0600070205080204" pitchFamily="50" charset="-128"/>
              </a:rPr>
              <a:t>】</a:t>
            </a:r>
          </a:p>
          <a:p>
            <a:pPr marL="0" indent="0">
              <a:buNone/>
            </a:pPr>
            <a:r>
              <a:rPr kumimoji="1" lang="ja-JP" altLang="en-US" sz="1500" dirty="0">
                <a:solidFill>
                  <a:schemeClr val="tx1"/>
                </a:solidFill>
                <a:latin typeface="ＭＳ Ｐゴシック" panose="020B0600070205080204" pitchFamily="50" charset="-128"/>
                <a:ea typeface="ＭＳ Ｐゴシック" panose="020B0600070205080204" pitchFamily="50" charset="-128"/>
              </a:rPr>
              <a:t>     　　   （目標）</a:t>
            </a:r>
            <a:r>
              <a:rPr kumimoji="1" lang="en-US" altLang="ja-JP" sz="1500" dirty="0">
                <a:solidFill>
                  <a:schemeClr val="tx1"/>
                </a:solidFill>
                <a:latin typeface="ＭＳ Ｐゴシック" panose="020B0600070205080204" pitchFamily="50" charset="-128"/>
                <a:ea typeface="ＭＳ Ｐゴシック" panose="020B0600070205080204" pitchFamily="50" charset="-128"/>
              </a:rPr>
              <a:t>131.6</a:t>
            </a:r>
            <a:r>
              <a:rPr lang="ja-JP" altLang="en-US" sz="1500" dirty="0">
                <a:solidFill>
                  <a:schemeClr val="tx1"/>
                </a:solidFill>
                <a:latin typeface="ＭＳ Ｐゴシック" panose="020B0600070205080204" pitchFamily="50" charset="-128"/>
                <a:ea typeface="ＭＳ Ｐゴシック" panose="020B0600070205080204" pitchFamily="50" charset="-128"/>
              </a:rPr>
              <a:t> ％　 </a:t>
            </a:r>
            <a:r>
              <a:rPr kumimoji="1" lang="ja-JP" altLang="en-US" sz="1500" dirty="0">
                <a:solidFill>
                  <a:schemeClr val="tx1"/>
                </a:solidFill>
                <a:latin typeface="ＭＳ Ｐゴシック" panose="020B0600070205080204" pitchFamily="50" charset="-128"/>
                <a:ea typeface="ＭＳ Ｐゴシック" panose="020B0600070205080204" pitchFamily="50" charset="-128"/>
              </a:rPr>
              <a:t>（実績）</a:t>
            </a:r>
            <a:r>
              <a:rPr kumimoji="1" lang="en-US" altLang="ja-JP" sz="1500" dirty="0">
                <a:solidFill>
                  <a:schemeClr val="tx1"/>
                </a:solidFill>
                <a:latin typeface="ＭＳ Ｐゴシック" panose="020B0600070205080204" pitchFamily="50" charset="-128"/>
                <a:ea typeface="ＭＳ Ｐゴシック" panose="020B0600070205080204" pitchFamily="50" charset="-128"/>
              </a:rPr>
              <a:t>135.2</a:t>
            </a:r>
            <a:r>
              <a:rPr kumimoji="1" lang="ja-JP" altLang="en-US" sz="1500" dirty="0">
                <a:solidFill>
                  <a:schemeClr val="tx1"/>
                </a:solidFill>
                <a:latin typeface="ＭＳ Ｐゴシック" panose="020B0600070205080204" pitchFamily="50" charset="-128"/>
                <a:ea typeface="ＭＳ Ｐゴシック" panose="020B0600070205080204" pitchFamily="50" charset="-128"/>
              </a:rPr>
              <a:t>％　　</a:t>
            </a:r>
            <a:endParaRPr kumimoji="1" lang="en-US" altLang="ja-JP" sz="1500"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sz="1500" dirty="0">
                <a:solidFill>
                  <a:schemeClr val="tx1"/>
                </a:solidFill>
                <a:latin typeface="ＭＳ Ｐゴシック" panose="020B0600070205080204" pitchFamily="50" charset="-128"/>
                <a:ea typeface="ＭＳ Ｐゴシック" panose="020B0600070205080204" pitchFamily="50" charset="-128"/>
              </a:rPr>
              <a:t> 　　　　     </a:t>
            </a:r>
            <a:r>
              <a:rPr lang="en-US" altLang="ja-JP" sz="1500" dirty="0">
                <a:solidFill>
                  <a:schemeClr val="tx1"/>
                </a:solidFill>
                <a:latin typeface="ＭＳ Ｐゴシック" panose="020B0600070205080204" pitchFamily="50" charset="-128"/>
                <a:ea typeface="ＭＳ Ｐゴシック" panose="020B0600070205080204" pitchFamily="50" charset="-128"/>
              </a:rPr>
              <a:t>※</a:t>
            </a:r>
            <a:r>
              <a:rPr lang="ja-JP" altLang="en-US" sz="1500" dirty="0">
                <a:solidFill>
                  <a:schemeClr val="tx1"/>
                </a:solidFill>
                <a:latin typeface="ＭＳ Ｐゴシック" panose="020B0600070205080204" pitchFamily="50" charset="-128"/>
                <a:ea typeface="ＭＳ Ｐゴシック" panose="020B0600070205080204" pitchFamily="50" charset="-128"/>
              </a:rPr>
              <a:t>稚魚歩留まり達成率＝実績歩留まり率（*１）</a:t>
            </a:r>
            <a:r>
              <a:rPr lang="en-US" altLang="ja-JP" sz="1500" dirty="0">
                <a:solidFill>
                  <a:schemeClr val="tx1"/>
                </a:solidFill>
                <a:latin typeface="ＭＳ Ｐゴシック" panose="020B0600070205080204" pitchFamily="50" charset="-128"/>
                <a:ea typeface="ＭＳ Ｐゴシック" panose="020B0600070205080204" pitchFamily="50" charset="-128"/>
              </a:rPr>
              <a:t>/</a:t>
            </a:r>
            <a:r>
              <a:rPr lang="ja-JP" altLang="en-US" sz="1500" dirty="0">
                <a:solidFill>
                  <a:schemeClr val="tx1"/>
                </a:solidFill>
                <a:latin typeface="ＭＳ Ｐゴシック" panose="020B0600070205080204" pitchFamily="50" charset="-128"/>
                <a:ea typeface="ＭＳ Ｐゴシック" panose="020B0600070205080204" pitchFamily="50" charset="-128"/>
              </a:rPr>
              <a:t>計画歩留まり率（*</a:t>
            </a:r>
            <a:r>
              <a:rPr lang="en-US" altLang="ja-JP" sz="1500" dirty="0">
                <a:solidFill>
                  <a:schemeClr val="tx1"/>
                </a:solidFill>
                <a:latin typeface="ＭＳ Ｐゴシック" panose="020B0600070205080204" pitchFamily="50" charset="-128"/>
                <a:ea typeface="ＭＳ Ｐゴシック" panose="020B0600070205080204" pitchFamily="50" charset="-128"/>
              </a:rPr>
              <a:t>2</a:t>
            </a:r>
            <a:r>
              <a:rPr lang="ja-JP" altLang="en-US" sz="1500" dirty="0">
                <a:solidFill>
                  <a:schemeClr val="tx1"/>
                </a:solidFill>
                <a:latin typeface="ＭＳ Ｐゴシック" panose="020B0600070205080204" pitchFamily="50" charset="-128"/>
                <a:ea typeface="ＭＳ Ｐゴシック" panose="020B0600070205080204" pitchFamily="50" charset="-128"/>
              </a:rPr>
              <a:t>）</a:t>
            </a:r>
            <a:endParaRPr lang="en-US" altLang="ja-JP" sz="1500"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sz="1500" dirty="0">
                <a:solidFill>
                  <a:schemeClr val="tx1"/>
                </a:solidFill>
                <a:latin typeface="ＭＳ Ｐゴシック" panose="020B0600070205080204" pitchFamily="50" charset="-128"/>
                <a:ea typeface="ＭＳ Ｐゴシック" panose="020B0600070205080204" pitchFamily="50" charset="-128"/>
              </a:rPr>
              <a:t>　　　　　       （*</a:t>
            </a:r>
            <a:r>
              <a:rPr lang="en-US" altLang="ja-JP" sz="1500" dirty="0">
                <a:solidFill>
                  <a:schemeClr val="tx1"/>
                </a:solidFill>
                <a:latin typeface="ＭＳ Ｐゴシック" panose="020B0600070205080204" pitchFamily="50" charset="-128"/>
                <a:ea typeface="ＭＳ Ｐゴシック" panose="020B0600070205080204" pitchFamily="50" charset="-128"/>
              </a:rPr>
              <a:t>1</a:t>
            </a:r>
            <a:r>
              <a:rPr lang="ja-JP" altLang="en-US" sz="1500" dirty="0">
                <a:solidFill>
                  <a:schemeClr val="tx1"/>
                </a:solidFill>
                <a:latin typeface="ＭＳ Ｐゴシック" panose="020B0600070205080204" pitchFamily="50" charset="-128"/>
                <a:ea typeface="ＭＳ Ｐゴシック" panose="020B0600070205080204" pitchFamily="50" charset="-128"/>
              </a:rPr>
              <a:t>）</a:t>
            </a:r>
            <a:r>
              <a:rPr lang="en-US" altLang="ja-JP" sz="1500" dirty="0">
                <a:solidFill>
                  <a:schemeClr val="tx1"/>
                </a:solidFill>
                <a:latin typeface="ＭＳ Ｐゴシック" panose="020B0600070205080204" pitchFamily="50" charset="-128"/>
                <a:ea typeface="ＭＳ Ｐゴシック" panose="020B0600070205080204" pitchFamily="50" charset="-128"/>
              </a:rPr>
              <a:t>R3</a:t>
            </a:r>
            <a:r>
              <a:rPr lang="ja-JP" altLang="en-US" sz="1500" dirty="0">
                <a:solidFill>
                  <a:schemeClr val="tx1"/>
                </a:solidFill>
                <a:latin typeface="ＭＳ Ｐゴシック" panose="020B0600070205080204" pitchFamily="50" charset="-128"/>
                <a:ea typeface="ＭＳ Ｐゴシック" panose="020B0600070205080204" pitchFamily="50" charset="-128"/>
              </a:rPr>
              <a:t>実績歩留まり率＝放流尾数</a:t>
            </a:r>
            <a:r>
              <a:rPr lang="en-US" altLang="ja-JP" sz="1500" dirty="0">
                <a:solidFill>
                  <a:schemeClr val="tx1"/>
                </a:solidFill>
                <a:latin typeface="ＭＳ Ｐゴシック" panose="020B0600070205080204" pitchFamily="50" charset="-128"/>
                <a:ea typeface="ＭＳ Ｐゴシック" panose="020B0600070205080204" pitchFamily="50" charset="-128"/>
              </a:rPr>
              <a:t>/</a:t>
            </a:r>
            <a:r>
              <a:rPr lang="ja-JP" altLang="en-US" sz="1500" dirty="0">
                <a:solidFill>
                  <a:schemeClr val="tx1"/>
                </a:solidFill>
                <a:latin typeface="ＭＳ Ｐゴシック" panose="020B0600070205080204" pitchFamily="50" charset="-128"/>
                <a:ea typeface="ＭＳ Ｐゴシック" panose="020B0600070205080204" pitchFamily="50" charset="-128"/>
              </a:rPr>
              <a:t>種苗生産尾数、（*</a:t>
            </a:r>
            <a:r>
              <a:rPr lang="en-US" altLang="ja-JP" sz="1500" dirty="0">
                <a:solidFill>
                  <a:schemeClr val="tx1"/>
                </a:solidFill>
                <a:latin typeface="ＭＳ Ｐゴシック" panose="020B0600070205080204" pitchFamily="50" charset="-128"/>
                <a:ea typeface="ＭＳ Ｐゴシック" panose="020B0600070205080204" pitchFamily="50" charset="-128"/>
              </a:rPr>
              <a:t>2</a:t>
            </a:r>
            <a:r>
              <a:rPr lang="ja-JP" altLang="en-US" sz="1500" dirty="0">
                <a:solidFill>
                  <a:schemeClr val="tx1"/>
                </a:solidFill>
                <a:latin typeface="ＭＳ Ｐゴシック" panose="020B0600070205080204" pitchFamily="50" charset="-128"/>
                <a:ea typeface="ＭＳ Ｐゴシック" panose="020B0600070205080204" pitchFamily="50" charset="-128"/>
              </a:rPr>
              <a:t>）府栽培漁業基本計画の歩留まり＝</a:t>
            </a:r>
            <a:r>
              <a:rPr lang="en-US" altLang="ja-JP" sz="1500" dirty="0">
                <a:solidFill>
                  <a:schemeClr val="tx1"/>
                </a:solidFill>
                <a:latin typeface="ＭＳ Ｐゴシック" panose="020B0600070205080204" pitchFamily="50" charset="-128"/>
                <a:ea typeface="ＭＳ Ｐゴシック" panose="020B0600070205080204" pitchFamily="50" charset="-128"/>
              </a:rPr>
              <a:t>50</a:t>
            </a:r>
            <a:r>
              <a:rPr lang="ja-JP" altLang="en-US" sz="1500" dirty="0">
                <a:solidFill>
                  <a:schemeClr val="tx1"/>
                </a:solidFill>
                <a:latin typeface="ＭＳ Ｐゴシック" panose="020B0600070205080204" pitchFamily="50" charset="-128"/>
                <a:ea typeface="ＭＳ Ｐゴシック" panose="020B0600070205080204" pitchFamily="50" charset="-128"/>
              </a:rPr>
              <a:t>％</a:t>
            </a:r>
            <a:endParaRPr lang="en-US" altLang="ja-JP" sz="15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1800" dirty="0">
              <a:solidFill>
                <a:schemeClr val="tx1"/>
              </a:solidFill>
              <a:latin typeface="ＭＳ Ｐゴシック" panose="020B0600070205080204" pitchFamily="50" charset="-128"/>
              <a:ea typeface="ＭＳ Ｐゴシック" panose="020B0600070205080204" pitchFamily="50" charset="-128"/>
            </a:endParaRPr>
          </a:p>
          <a:p>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4" name="表 4">
            <a:extLst>
              <a:ext uri="{FF2B5EF4-FFF2-40B4-BE49-F238E27FC236}">
                <a16:creationId xmlns:a16="http://schemas.microsoft.com/office/drawing/2014/main" id="{C8770401-8548-4167-B947-7FDA8E8732FB}"/>
              </a:ext>
            </a:extLst>
          </p:cNvPr>
          <p:cNvGraphicFramePr>
            <a:graphicFrameLocks noGrp="1"/>
          </p:cNvGraphicFramePr>
          <p:nvPr>
            <p:extLst>
              <p:ext uri="{D42A27DB-BD31-4B8C-83A1-F6EECF244321}">
                <p14:modId xmlns:p14="http://schemas.microsoft.com/office/powerpoint/2010/main" val="2479384141"/>
              </p:ext>
            </p:extLst>
          </p:nvPr>
        </p:nvGraphicFramePr>
        <p:xfrm>
          <a:off x="1656522" y="1600200"/>
          <a:ext cx="8127999" cy="18288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486529335"/>
                    </a:ext>
                  </a:extLst>
                </a:gridCol>
                <a:gridCol w="2338976">
                  <a:extLst>
                    <a:ext uri="{9D8B030D-6E8A-4147-A177-3AD203B41FA5}">
                      <a16:colId xmlns:a16="http://schemas.microsoft.com/office/drawing/2014/main" val="2375573561"/>
                    </a:ext>
                  </a:extLst>
                </a:gridCol>
                <a:gridCol w="3079690">
                  <a:extLst>
                    <a:ext uri="{9D8B030D-6E8A-4147-A177-3AD203B41FA5}">
                      <a16:colId xmlns:a16="http://schemas.microsoft.com/office/drawing/2014/main" val="998042818"/>
                    </a:ext>
                  </a:extLst>
                </a:gridCol>
              </a:tblGrid>
              <a:tr h="365760">
                <a:tc>
                  <a:txBody>
                    <a:bodyPr/>
                    <a:lstStyle/>
                    <a:p>
                      <a:pPr algn="ctr"/>
                      <a:r>
                        <a:rPr kumimoji="1" lang="ja-JP" altLang="en-US" dirty="0"/>
                        <a:t>魚種名</a:t>
                      </a:r>
                    </a:p>
                  </a:txBody>
                  <a:tcPr/>
                </a:tc>
                <a:tc>
                  <a:txBody>
                    <a:bodyPr/>
                    <a:lstStyle/>
                    <a:p>
                      <a:pPr algn="ctr"/>
                      <a:r>
                        <a:rPr kumimoji="1" lang="ja-JP" altLang="en-US" dirty="0"/>
                        <a:t>放流数量</a:t>
                      </a:r>
                    </a:p>
                  </a:txBody>
                  <a:tcPr/>
                </a:tc>
                <a:tc>
                  <a:txBody>
                    <a:bodyPr/>
                    <a:lstStyle/>
                    <a:p>
                      <a:pPr algn="ctr"/>
                      <a:r>
                        <a:rPr kumimoji="1" lang="ja-JP" altLang="en-US" dirty="0"/>
                        <a:t>放流時の大きさ</a:t>
                      </a:r>
                    </a:p>
                  </a:txBody>
                  <a:tcPr/>
                </a:tc>
                <a:extLst>
                  <a:ext uri="{0D108BD9-81ED-4DB2-BD59-A6C34878D82A}">
                    <a16:rowId xmlns:a16="http://schemas.microsoft.com/office/drawing/2014/main" val="2563045674"/>
                  </a:ext>
                </a:extLst>
              </a:tr>
              <a:tr h="333487">
                <a:tc>
                  <a:txBody>
                    <a:bodyPr/>
                    <a:lstStyle/>
                    <a:p>
                      <a:pPr algn="l"/>
                      <a:r>
                        <a:rPr kumimoji="1" lang="ja-JP" altLang="en-US" dirty="0"/>
                        <a:t>ヒラメ</a:t>
                      </a:r>
                    </a:p>
                  </a:txBody>
                  <a:tcPr/>
                </a:tc>
                <a:tc>
                  <a:txBody>
                    <a:bodyPr/>
                    <a:lstStyle/>
                    <a:p>
                      <a:pPr algn="l"/>
                      <a:r>
                        <a:rPr kumimoji="1" lang="en-US" altLang="ja-JP" dirty="0"/>
                        <a:t>100</a:t>
                      </a:r>
                      <a:r>
                        <a:rPr kumimoji="1" lang="ja-JP" altLang="en-US" dirty="0"/>
                        <a:t>千尾</a:t>
                      </a:r>
                      <a:endParaRPr kumimoji="1" lang="en-US" altLang="ja-JP" dirty="0"/>
                    </a:p>
                  </a:txBody>
                  <a:tcPr/>
                </a:tc>
                <a:tc>
                  <a:txBody>
                    <a:bodyPr/>
                    <a:lstStyle/>
                    <a:p>
                      <a:r>
                        <a:rPr kumimoji="1" lang="ja-JP" altLang="en-US" dirty="0"/>
                        <a:t>全長　</a:t>
                      </a:r>
                      <a:r>
                        <a:rPr kumimoji="1" lang="en-US" altLang="ja-JP" dirty="0"/>
                        <a:t>80mm</a:t>
                      </a:r>
                      <a:endParaRPr kumimoji="1" lang="ja-JP" altLang="en-US" dirty="0"/>
                    </a:p>
                  </a:txBody>
                  <a:tcPr/>
                </a:tc>
                <a:extLst>
                  <a:ext uri="{0D108BD9-81ED-4DB2-BD59-A6C34878D82A}">
                    <a16:rowId xmlns:a16="http://schemas.microsoft.com/office/drawing/2014/main" val="4263372736"/>
                  </a:ext>
                </a:extLst>
              </a:tr>
              <a:tr h="348954">
                <a:tc>
                  <a:txBody>
                    <a:bodyPr/>
                    <a:lstStyle/>
                    <a:p>
                      <a:pPr algn="l"/>
                      <a:r>
                        <a:rPr kumimoji="1" lang="ja-JP" altLang="en-US" dirty="0"/>
                        <a:t>キジハタ</a:t>
                      </a:r>
                    </a:p>
                  </a:txBody>
                  <a:tcPr/>
                </a:tc>
                <a:tc>
                  <a:txBody>
                    <a:bodyPr/>
                    <a:lstStyle/>
                    <a:p>
                      <a:pPr algn="l"/>
                      <a:r>
                        <a:rPr kumimoji="1" lang="en-US" altLang="ja-JP" dirty="0"/>
                        <a:t>100</a:t>
                      </a:r>
                      <a:r>
                        <a:rPr kumimoji="1" lang="ja-JP" altLang="en-US" dirty="0"/>
                        <a:t>千尾</a:t>
                      </a:r>
                    </a:p>
                  </a:txBody>
                  <a:tcPr/>
                </a:tc>
                <a:tc>
                  <a:txBody>
                    <a:bodyPr/>
                    <a:lstStyle/>
                    <a:p>
                      <a:r>
                        <a:rPr kumimoji="1" lang="ja-JP" altLang="en-US" sz="1600" dirty="0"/>
                        <a:t>全長　</a:t>
                      </a:r>
                      <a:r>
                        <a:rPr kumimoji="1" lang="en-US" altLang="ja-JP" sz="1600" dirty="0"/>
                        <a:t>80mm</a:t>
                      </a:r>
                      <a:r>
                        <a:rPr kumimoji="1" lang="ja-JP" altLang="en-US" sz="1600" dirty="0"/>
                        <a:t>（一部</a:t>
                      </a:r>
                      <a:r>
                        <a:rPr kumimoji="1" lang="en-US" altLang="ja-JP" sz="1600" dirty="0"/>
                        <a:t>100mm</a:t>
                      </a:r>
                      <a:r>
                        <a:rPr kumimoji="1" lang="ja-JP" altLang="en-US" sz="1600" dirty="0"/>
                        <a:t>）</a:t>
                      </a:r>
                    </a:p>
                  </a:txBody>
                  <a:tcPr/>
                </a:tc>
                <a:extLst>
                  <a:ext uri="{0D108BD9-81ED-4DB2-BD59-A6C34878D82A}">
                    <a16:rowId xmlns:a16="http://schemas.microsoft.com/office/drawing/2014/main" val="733154658"/>
                  </a:ext>
                </a:extLst>
              </a:tr>
              <a:tr h="348954">
                <a:tc>
                  <a:txBody>
                    <a:bodyPr/>
                    <a:lstStyle/>
                    <a:p>
                      <a:pPr algn="l"/>
                      <a:r>
                        <a:rPr kumimoji="1" lang="ja-JP" altLang="en-US" dirty="0"/>
                        <a:t>アカガイ</a:t>
                      </a:r>
                    </a:p>
                  </a:txBody>
                  <a:tcPr/>
                </a:tc>
                <a:tc>
                  <a:txBody>
                    <a:bodyPr/>
                    <a:lstStyle/>
                    <a:p>
                      <a:pPr algn="l"/>
                      <a:r>
                        <a:rPr kumimoji="1" lang="en-US" altLang="ja-JP" dirty="0"/>
                        <a:t>100</a:t>
                      </a:r>
                      <a:r>
                        <a:rPr kumimoji="1" lang="ja-JP" altLang="en-US" dirty="0"/>
                        <a:t>千個</a:t>
                      </a:r>
                    </a:p>
                  </a:txBody>
                  <a:tcPr/>
                </a:tc>
                <a:tc>
                  <a:txBody>
                    <a:bodyPr/>
                    <a:lstStyle/>
                    <a:p>
                      <a:r>
                        <a:rPr kumimoji="1" lang="ja-JP" altLang="en-US" dirty="0"/>
                        <a:t>殻長　</a:t>
                      </a:r>
                      <a:r>
                        <a:rPr kumimoji="1" lang="en-US" altLang="ja-JP" dirty="0"/>
                        <a:t>30mm</a:t>
                      </a:r>
                      <a:endParaRPr kumimoji="1" lang="ja-JP" altLang="en-US" dirty="0"/>
                    </a:p>
                  </a:txBody>
                  <a:tcPr/>
                </a:tc>
                <a:extLst>
                  <a:ext uri="{0D108BD9-81ED-4DB2-BD59-A6C34878D82A}">
                    <a16:rowId xmlns:a16="http://schemas.microsoft.com/office/drawing/2014/main" val="23702848"/>
                  </a:ext>
                </a:extLst>
              </a:tr>
              <a:tr h="258482">
                <a:tc>
                  <a:txBody>
                    <a:bodyPr/>
                    <a:lstStyle/>
                    <a:p>
                      <a:pPr algn="l"/>
                      <a:r>
                        <a:rPr kumimoji="1" lang="ja-JP" altLang="en-US" sz="1400" dirty="0"/>
                        <a:t>トラフグ（新魚種技術開発）</a:t>
                      </a:r>
                    </a:p>
                  </a:txBody>
                  <a:tcPr/>
                </a:tc>
                <a:tc>
                  <a:txBody>
                    <a:bodyPr/>
                    <a:lstStyle/>
                    <a:p>
                      <a:pPr algn="ctr"/>
                      <a:r>
                        <a:rPr kumimoji="1" lang="ja-JP" altLang="en-US" dirty="0"/>
                        <a:t>－</a:t>
                      </a:r>
                    </a:p>
                  </a:txBody>
                  <a:tcPr/>
                </a:tc>
                <a:tc>
                  <a:txBody>
                    <a:bodyPr/>
                    <a:lstStyle/>
                    <a:p>
                      <a:pPr algn="ctr"/>
                      <a:r>
                        <a:rPr kumimoji="1" lang="ja-JP" altLang="en-US" dirty="0"/>
                        <a:t>－</a:t>
                      </a:r>
                    </a:p>
                  </a:txBody>
                  <a:tcPr/>
                </a:tc>
                <a:extLst>
                  <a:ext uri="{0D108BD9-81ED-4DB2-BD59-A6C34878D82A}">
                    <a16:rowId xmlns:a16="http://schemas.microsoft.com/office/drawing/2014/main" val="2662799675"/>
                  </a:ext>
                </a:extLst>
              </a:tr>
            </a:tbl>
          </a:graphicData>
        </a:graphic>
      </p:graphicFrame>
      <p:graphicFrame>
        <p:nvGraphicFramePr>
          <p:cNvPr id="5" name="表 5">
            <a:extLst>
              <a:ext uri="{FF2B5EF4-FFF2-40B4-BE49-F238E27FC236}">
                <a16:creationId xmlns:a16="http://schemas.microsoft.com/office/drawing/2014/main" id="{0EC291DA-D577-4731-B0B2-AAF0FF31F381}"/>
              </a:ext>
            </a:extLst>
          </p:cNvPr>
          <p:cNvGraphicFramePr>
            <a:graphicFrameLocks noGrp="1"/>
          </p:cNvGraphicFramePr>
          <p:nvPr>
            <p:extLst>
              <p:ext uri="{D42A27DB-BD31-4B8C-83A1-F6EECF244321}">
                <p14:modId xmlns:p14="http://schemas.microsoft.com/office/powerpoint/2010/main" val="1035179825"/>
              </p:ext>
            </p:extLst>
          </p:nvPr>
        </p:nvGraphicFramePr>
        <p:xfrm>
          <a:off x="1656521" y="3718863"/>
          <a:ext cx="8136000" cy="1854200"/>
        </p:xfrm>
        <a:graphic>
          <a:graphicData uri="http://schemas.openxmlformats.org/drawingml/2006/table">
            <a:tbl>
              <a:tblPr firstRow="1" bandRow="1">
                <a:tableStyleId>{5C22544A-7EE6-4342-B048-85BDC9FD1C3A}</a:tableStyleId>
              </a:tblPr>
              <a:tblGrid>
                <a:gridCol w="1017000">
                  <a:extLst>
                    <a:ext uri="{9D8B030D-6E8A-4147-A177-3AD203B41FA5}">
                      <a16:colId xmlns:a16="http://schemas.microsoft.com/office/drawing/2014/main" val="510858626"/>
                    </a:ext>
                  </a:extLst>
                </a:gridCol>
                <a:gridCol w="1017000">
                  <a:extLst>
                    <a:ext uri="{9D8B030D-6E8A-4147-A177-3AD203B41FA5}">
                      <a16:colId xmlns:a16="http://schemas.microsoft.com/office/drawing/2014/main" val="3337058221"/>
                    </a:ext>
                  </a:extLst>
                </a:gridCol>
                <a:gridCol w="1017000">
                  <a:extLst>
                    <a:ext uri="{9D8B030D-6E8A-4147-A177-3AD203B41FA5}">
                      <a16:colId xmlns:a16="http://schemas.microsoft.com/office/drawing/2014/main" val="2238519090"/>
                    </a:ext>
                  </a:extLst>
                </a:gridCol>
                <a:gridCol w="1017000">
                  <a:extLst>
                    <a:ext uri="{9D8B030D-6E8A-4147-A177-3AD203B41FA5}">
                      <a16:colId xmlns:a16="http://schemas.microsoft.com/office/drawing/2014/main" val="3895729359"/>
                    </a:ext>
                  </a:extLst>
                </a:gridCol>
                <a:gridCol w="1017000">
                  <a:extLst>
                    <a:ext uri="{9D8B030D-6E8A-4147-A177-3AD203B41FA5}">
                      <a16:colId xmlns:a16="http://schemas.microsoft.com/office/drawing/2014/main" val="639044693"/>
                    </a:ext>
                  </a:extLst>
                </a:gridCol>
                <a:gridCol w="1017000">
                  <a:extLst>
                    <a:ext uri="{9D8B030D-6E8A-4147-A177-3AD203B41FA5}">
                      <a16:colId xmlns:a16="http://schemas.microsoft.com/office/drawing/2014/main" val="695511839"/>
                    </a:ext>
                  </a:extLst>
                </a:gridCol>
                <a:gridCol w="1017000">
                  <a:extLst>
                    <a:ext uri="{9D8B030D-6E8A-4147-A177-3AD203B41FA5}">
                      <a16:colId xmlns:a16="http://schemas.microsoft.com/office/drawing/2014/main" val="2961737058"/>
                    </a:ext>
                  </a:extLst>
                </a:gridCol>
                <a:gridCol w="1017000">
                  <a:extLst>
                    <a:ext uri="{9D8B030D-6E8A-4147-A177-3AD203B41FA5}">
                      <a16:colId xmlns:a16="http://schemas.microsoft.com/office/drawing/2014/main" val="1950487694"/>
                    </a:ext>
                  </a:extLst>
                </a:gridCol>
              </a:tblGrid>
              <a:tr h="370840">
                <a:tc>
                  <a:txBody>
                    <a:bodyPr/>
                    <a:lstStyle/>
                    <a:p>
                      <a:pPr algn="ctr"/>
                      <a:r>
                        <a:rPr kumimoji="1" lang="ja-JP" altLang="en-US" dirty="0"/>
                        <a:t>魚種名</a:t>
                      </a:r>
                    </a:p>
                  </a:txBody>
                  <a:tcPr/>
                </a:tc>
                <a:tc>
                  <a:txBody>
                    <a:bodyPr/>
                    <a:lstStyle/>
                    <a:p>
                      <a:pPr algn="ctr"/>
                      <a:r>
                        <a:rPr kumimoji="1" lang="en-US" altLang="ja-JP" dirty="0"/>
                        <a:t>2015</a:t>
                      </a:r>
                      <a:endParaRPr kumimoji="1" lang="ja-JP" altLang="en-US" dirty="0"/>
                    </a:p>
                  </a:txBody>
                  <a:tcPr/>
                </a:tc>
                <a:tc>
                  <a:txBody>
                    <a:bodyPr/>
                    <a:lstStyle/>
                    <a:p>
                      <a:pPr algn="ctr"/>
                      <a:r>
                        <a:rPr kumimoji="1" lang="en-US" altLang="ja-JP" dirty="0"/>
                        <a:t>2016</a:t>
                      </a:r>
                      <a:endParaRPr kumimoji="1" lang="ja-JP" altLang="en-US" dirty="0"/>
                    </a:p>
                  </a:txBody>
                  <a:tcPr/>
                </a:tc>
                <a:tc>
                  <a:txBody>
                    <a:bodyPr/>
                    <a:lstStyle/>
                    <a:p>
                      <a:pPr algn="ctr"/>
                      <a:r>
                        <a:rPr kumimoji="1" lang="en-US" altLang="ja-JP" dirty="0"/>
                        <a:t>2017</a:t>
                      </a:r>
                      <a:endParaRPr kumimoji="1" lang="ja-JP" altLang="en-US" dirty="0"/>
                    </a:p>
                  </a:txBody>
                  <a:tcPr/>
                </a:tc>
                <a:tc>
                  <a:txBody>
                    <a:bodyPr/>
                    <a:lstStyle/>
                    <a:p>
                      <a:pPr algn="ctr"/>
                      <a:r>
                        <a:rPr kumimoji="1" lang="en-US" altLang="ja-JP" dirty="0"/>
                        <a:t>2018</a:t>
                      </a:r>
                      <a:endParaRPr kumimoji="1" lang="ja-JP" altLang="en-US" dirty="0"/>
                    </a:p>
                  </a:txBody>
                  <a:tcPr/>
                </a:tc>
                <a:tc>
                  <a:txBody>
                    <a:bodyPr/>
                    <a:lstStyle/>
                    <a:p>
                      <a:pPr algn="ctr"/>
                      <a:r>
                        <a:rPr kumimoji="1" lang="en-US" altLang="ja-JP" dirty="0"/>
                        <a:t>2019</a:t>
                      </a:r>
                      <a:endParaRPr kumimoji="1" lang="ja-JP" altLang="en-US" dirty="0"/>
                    </a:p>
                  </a:txBody>
                  <a:tcPr/>
                </a:tc>
                <a:tc>
                  <a:txBody>
                    <a:bodyPr/>
                    <a:lstStyle/>
                    <a:p>
                      <a:pPr algn="ctr"/>
                      <a:r>
                        <a:rPr kumimoji="1" lang="en-US" altLang="ja-JP" dirty="0"/>
                        <a:t>2020</a:t>
                      </a:r>
                      <a:endParaRPr kumimoji="1" lang="ja-JP" altLang="en-US" dirty="0"/>
                    </a:p>
                  </a:txBody>
                  <a:tcPr/>
                </a:tc>
                <a:tc>
                  <a:txBody>
                    <a:bodyPr/>
                    <a:lstStyle/>
                    <a:p>
                      <a:pPr algn="ctr"/>
                      <a:r>
                        <a:rPr kumimoji="1" lang="en-US" altLang="ja-JP" dirty="0"/>
                        <a:t>2021</a:t>
                      </a:r>
                      <a:endParaRPr kumimoji="1" lang="ja-JP" altLang="en-US" dirty="0"/>
                    </a:p>
                  </a:txBody>
                  <a:tcPr/>
                </a:tc>
                <a:extLst>
                  <a:ext uri="{0D108BD9-81ED-4DB2-BD59-A6C34878D82A}">
                    <a16:rowId xmlns:a16="http://schemas.microsoft.com/office/drawing/2014/main" val="3321301657"/>
                  </a:ext>
                </a:extLst>
              </a:tr>
              <a:tr h="370840">
                <a:tc>
                  <a:txBody>
                    <a:bodyPr/>
                    <a:lstStyle/>
                    <a:p>
                      <a:r>
                        <a:rPr kumimoji="1" lang="ja-JP" altLang="en-US" dirty="0"/>
                        <a:t>ヒラメ</a:t>
                      </a:r>
                    </a:p>
                  </a:txBody>
                  <a:tcPr/>
                </a:tc>
                <a:tc>
                  <a:txBody>
                    <a:bodyPr/>
                    <a:lstStyle/>
                    <a:p>
                      <a:pPr algn="r"/>
                      <a:r>
                        <a:rPr kumimoji="1" lang="en-US" altLang="ja-JP" dirty="0"/>
                        <a:t>140</a:t>
                      </a:r>
                      <a:endParaRPr kumimoji="1" lang="ja-JP" altLang="en-US" dirty="0"/>
                    </a:p>
                  </a:txBody>
                  <a:tcPr/>
                </a:tc>
                <a:tc>
                  <a:txBody>
                    <a:bodyPr/>
                    <a:lstStyle/>
                    <a:p>
                      <a:pPr algn="r"/>
                      <a:r>
                        <a:rPr kumimoji="1" lang="en-US" altLang="ja-JP" dirty="0"/>
                        <a:t>120</a:t>
                      </a:r>
                      <a:endParaRPr kumimoji="1" lang="ja-JP" altLang="en-US" dirty="0"/>
                    </a:p>
                  </a:txBody>
                  <a:tcPr/>
                </a:tc>
                <a:tc>
                  <a:txBody>
                    <a:bodyPr/>
                    <a:lstStyle/>
                    <a:p>
                      <a:pPr algn="r"/>
                      <a:r>
                        <a:rPr kumimoji="1" lang="en-US" altLang="ja-JP" dirty="0"/>
                        <a:t>140</a:t>
                      </a:r>
                      <a:endParaRPr kumimoji="1" lang="ja-JP" altLang="en-US" dirty="0"/>
                    </a:p>
                  </a:txBody>
                  <a:tcPr/>
                </a:tc>
                <a:tc>
                  <a:txBody>
                    <a:bodyPr/>
                    <a:lstStyle/>
                    <a:p>
                      <a:pPr algn="r"/>
                      <a:r>
                        <a:rPr kumimoji="1" lang="en-US" altLang="ja-JP" dirty="0"/>
                        <a:t>123</a:t>
                      </a:r>
                      <a:endParaRPr kumimoji="1" lang="ja-JP" altLang="en-US" dirty="0"/>
                    </a:p>
                  </a:txBody>
                  <a:tcPr/>
                </a:tc>
                <a:tc>
                  <a:txBody>
                    <a:bodyPr/>
                    <a:lstStyle/>
                    <a:p>
                      <a:pPr algn="r"/>
                      <a:r>
                        <a:rPr kumimoji="1" lang="en-US" altLang="ja-JP" dirty="0"/>
                        <a:t>103</a:t>
                      </a:r>
                      <a:endParaRPr kumimoji="1" lang="ja-JP" altLang="en-US" dirty="0"/>
                    </a:p>
                  </a:txBody>
                  <a:tcPr/>
                </a:tc>
                <a:tc>
                  <a:txBody>
                    <a:bodyPr/>
                    <a:lstStyle/>
                    <a:p>
                      <a:pPr algn="r"/>
                      <a:r>
                        <a:rPr kumimoji="1" lang="en-US" altLang="ja-JP" dirty="0"/>
                        <a:t>104</a:t>
                      </a:r>
                    </a:p>
                  </a:txBody>
                  <a:tcPr/>
                </a:tc>
                <a:tc>
                  <a:txBody>
                    <a:bodyPr/>
                    <a:lstStyle/>
                    <a:p>
                      <a:pPr algn="r"/>
                      <a:r>
                        <a:rPr kumimoji="1" lang="en-US" altLang="ja-JP" dirty="0"/>
                        <a:t>123</a:t>
                      </a:r>
                      <a:endParaRPr kumimoji="1" lang="ja-JP" altLang="en-US" dirty="0"/>
                    </a:p>
                  </a:txBody>
                  <a:tcPr/>
                </a:tc>
                <a:extLst>
                  <a:ext uri="{0D108BD9-81ED-4DB2-BD59-A6C34878D82A}">
                    <a16:rowId xmlns:a16="http://schemas.microsoft.com/office/drawing/2014/main" val="1617827678"/>
                  </a:ext>
                </a:extLst>
              </a:tr>
              <a:tr h="370840">
                <a:tc>
                  <a:txBody>
                    <a:bodyPr/>
                    <a:lstStyle/>
                    <a:p>
                      <a:r>
                        <a:rPr kumimoji="1" lang="ja-JP" altLang="en-US" sz="1600" dirty="0"/>
                        <a:t>キジハタ</a:t>
                      </a:r>
                    </a:p>
                  </a:txBody>
                  <a:tcPr/>
                </a:tc>
                <a:tc>
                  <a:txBody>
                    <a:bodyPr/>
                    <a:lstStyle/>
                    <a:p>
                      <a:pPr algn="r"/>
                      <a:r>
                        <a:rPr kumimoji="1" lang="en-US" altLang="ja-JP" dirty="0"/>
                        <a:t>84</a:t>
                      </a:r>
                      <a:endParaRPr kumimoji="1" lang="ja-JP" altLang="en-US" dirty="0"/>
                    </a:p>
                  </a:txBody>
                  <a:tcPr/>
                </a:tc>
                <a:tc>
                  <a:txBody>
                    <a:bodyPr/>
                    <a:lstStyle/>
                    <a:p>
                      <a:pPr algn="r"/>
                      <a:r>
                        <a:rPr kumimoji="1" lang="en-US" altLang="ja-JP" dirty="0"/>
                        <a:t>63</a:t>
                      </a:r>
                      <a:endParaRPr kumimoji="1" lang="ja-JP" altLang="en-US" dirty="0"/>
                    </a:p>
                  </a:txBody>
                  <a:tcPr/>
                </a:tc>
                <a:tc>
                  <a:txBody>
                    <a:bodyPr/>
                    <a:lstStyle/>
                    <a:p>
                      <a:pPr algn="r"/>
                      <a:r>
                        <a:rPr kumimoji="1" lang="en-US" altLang="ja-JP" dirty="0"/>
                        <a:t>100</a:t>
                      </a:r>
                      <a:endParaRPr kumimoji="1" lang="ja-JP" altLang="en-US" dirty="0"/>
                    </a:p>
                  </a:txBody>
                  <a:tcPr/>
                </a:tc>
                <a:tc>
                  <a:txBody>
                    <a:bodyPr/>
                    <a:lstStyle/>
                    <a:p>
                      <a:pPr algn="r"/>
                      <a:r>
                        <a:rPr kumimoji="1" lang="en-US" altLang="ja-JP" dirty="0"/>
                        <a:t>104</a:t>
                      </a:r>
                      <a:endParaRPr kumimoji="1" lang="ja-JP" altLang="en-US" dirty="0"/>
                    </a:p>
                  </a:txBody>
                  <a:tcPr/>
                </a:tc>
                <a:tc>
                  <a:txBody>
                    <a:bodyPr/>
                    <a:lstStyle/>
                    <a:p>
                      <a:pPr algn="r"/>
                      <a:r>
                        <a:rPr kumimoji="1" lang="en-US" altLang="ja-JP" dirty="0"/>
                        <a:t>100</a:t>
                      </a:r>
                    </a:p>
                  </a:txBody>
                  <a:tcPr/>
                </a:tc>
                <a:tc>
                  <a:txBody>
                    <a:bodyPr/>
                    <a:lstStyle/>
                    <a:p>
                      <a:pPr algn="r"/>
                      <a:r>
                        <a:rPr kumimoji="1" lang="en-US" altLang="ja-JP" dirty="0"/>
                        <a:t>100</a:t>
                      </a:r>
                      <a:endParaRPr kumimoji="1" lang="ja-JP" altLang="en-US" dirty="0"/>
                    </a:p>
                  </a:txBody>
                  <a:tcPr/>
                </a:tc>
                <a:tc>
                  <a:txBody>
                    <a:bodyPr/>
                    <a:lstStyle/>
                    <a:p>
                      <a:pPr algn="r"/>
                      <a:r>
                        <a:rPr kumimoji="1" lang="en-US" altLang="ja-JP" dirty="0"/>
                        <a:t>100</a:t>
                      </a:r>
                      <a:endParaRPr kumimoji="1" lang="ja-JP" altLang="en-US" dirty="0"/>
                    </a:p>
                  </a:txBody>
                  <a:tcPr/>
                </a:tc>
                <a:extLst>
                  <a:ext uri="{0D108BD9-81ED-4DB2-BD59-A6C34878D82A}">
                    <a16:rowId xmlns:a16="http://schemas.microsoft.com/office/drawing/2014/main" val="3689396086"/>
                  </a:ext>
                </a:extLst>
              </a:tr>
              <a:tr h="370840">
                <a:tc>
                  <a:txBody>
                    <a:bodyPr/>
                    <a:lstStyle/>
                    <a:p>
                      <a:r>
                        <a:rPr kumimoji="1" lang="ja-JP" altLang="en-US" sz="1600" dirty="0"/>
                        <a:t>アカガイ</a:t>
                      </a:r>
                    </a:p>
                  </a:txBody>
                  <a:tcPr/>
                </a:tc>
                <a:tc>
                  <a:txBody>
                    <a:bodyPr/>
                    <a:lstStyle/>
                    <a:p>
                      <a:pPr algn="r"/>
                      <a:r>
                        <a:rPr kumimoji="1" lang="en-US" altLang="ja-JP" dirty="0"/>
                        <a:t>72</a:t>
                      </a:r>
                      <a:endParaRPr kumimoji="1" lang="ja-JP" altLang="en-US" dirty="0"/>
                    </a:p>
                  </a:txBody>
                  <a:tcPr/>
                </a:tc>
                <a:tc>
                  <a:txBody>
                    <a:bodyPr/>
                    <a:lstStyle/>
                    <a:p>
                      <a:pPr algn="r"/>
                      <a:r>
                        <a:rPr kumimoji="1" lang="en-US" altLang="ja-JP" dirty="0"/>
                        <a:t>50</a:t>
                      </a:r>
                      <a:endParaRPr kumimoji="1" lang="ja-JP" altLang="en-US" dirty="0"/>
                    </a:p>
                  </a:txBody>
                  <a:tcPr/>
                </a:tc>
                <a:tc>
                  <a:txBody>
                    <a:bodyPr/>
                    <a:lstStyle/>
                    <a:p>
                      <a:pPr algn="r"/>
                      <a:r>
                        <a:rPr kumimoji="1" lang="en-US" altLang="ja-JP" dirty="0"/>
                        <a:t>50</a:t>
                      </a:r>
                      <a:endParaRPr kumimoji="1" lang="ja-JP" altLang="en-US" dirty="0"/>
                    </a:p>
                  </a:txBody>
                  <a:tcPr/>
                </a:tc>
                <a:tc>
                  <a:txBody>
                    <a:bodyPr/>
                    <a:lstStyle/>
                    <a:p>
                      <a:pPr algn="r"/>
                      <a:r>
                        <a:rPr kumimoji="1" lang="en-US" altLang="ja-JP" dirty="0"/>
                        <a:t>55</a:t>
                      </a:r>
                      <a:endParaRPr kumimoji="1" lang="ja-JP" altLang="en-US" dirty="0"/>
                    </a:p>
                  </a:txBody>
                  <a:tcPr/>
                </a:tc>
                <a:tc>
                  <a:txBody>
                    <a:bodyPr/>
                    <a:lstStyle/>
                    <a:p>
                      <a:pPr algn="r"/>
                      <a:r>
                        <a:rPr kumimoji="1" lang="en-US" altLang="ja-JP" dirty="0"/>
                        <a:t>80</a:t>
                      </a:r>
                      <a:endParaRPr kumimoji="1" lang="ja-JP" altLang="en-US" dirty="0"/>
                    </a:p>
                  </a:txBody>
                  <a:tcPr/>
                </a:tc>
                <a:tc>
                  <a:txBody>
                    <a:bodyPr/>
                    <a:lstStyle/>
                    <a:p>
                      <a:pPr algn="r"/>
                      <a:r>
                        <a:rPr kumimoji="1" lang="en-US" altLang="ja-JP" dirty="0"/>
                        <a:t>80</a:t>
                      </a:r>
                      <a:endParaRPr kumimoji="1" lang="ja-JP" altLang="en-US" dirty="0"/>
                    </a:p>
                  </a:txBody>
                  <a:tcPr/>
                </a:tc>
                <a:tc>
                  <a:txBody>
                    <a:bodyPr/>
                    <a:lstStyle/>
                    <a:p>
                      <a:pPr algn="r"/>
                      <a:r>
                        <a:rPr kumimoji="1" lang="en-US" altLang="ja-JP" dirty="0"/>
                        <a:t>100</a:t>
                      </a:r>
                      <a:endParaRPr kumimoji="1" lang="ja-JP" altLang="en-US" dirty="0"/>
                    </a:p>
                  </a:txBody>
                  <a:tcPr/>
                </a:tc>
                <a:extLst>
                  <a:ext uri="{0D108BD9-81ED-4DB2-BD59-A6C34878D82A}">
                    <a16:rowId xmlns:a16="http://schemas.microsoft.com/office/drawing/2014/main" val="838150720"/>
                  </a:ext>
                </a:extLst>
              </a:tr>
              <a:tr h="370840">
                <a:tc>
                  <a:txBody>
                    <a:bodyPr/>
                    <a:lstStyle/>
                    <a:p>
                      <a:pPr algn="ctr"/>
                      <a:r>
                        <a:rPr kumimoji="1" lang="ja-JP" altLang="en-US" dirty="0"/>
                        <a:t>計</a:t>
                      </a:r>
                    </a:p>
                  </a:txBody>
                  <a:tcPr/>
                </a:tc>
                <a:tc>
                  <a:txBody>
                    <a:bodyPr/>
                    <a:lstStyle/>
                    <a:p>
                      <a:pPr algn="r"/>
                      <a:r>
                        <a:rPr kumimoji="1" lang="en-US" altLang="ja-JP" dirty="0"/>
                        <a:t>296</a:t>
                      </a:r>
                      <a:endParaRPr kumimoji="1" lang="ja-JP" altLang="en-US" dirty="0"/>
                    </a:p>
                  </a:txBody>
                  <a:tcPr/>
                </a:tc>
                <a:tc>
                  <a:txBody>
                    <a:bodyPr/>
                    <a:lstStyle/>
                    <a:p>
                      <a:pPr algn="r"/>
                      <a:r>
                        <a:rPr kumimoji="1" lang="en-US" altLang="ja-JP" dirty="0"/>
                        <a:t>233</a:t>
                      </a:r>
                      <a:endParaRPr kumimoji="1" lang="ja-JP" altLang="en-US" dirty="0"/>
                    </a:p>
                  </a:txBody>
                  <a:tcPr/>
                </a:tc>
                <a:tc>
                  <a:txBody>
                    <a:bodyPr/>
                    <a:lstStyle/>
                    <a:p>
                      <a:pPr algn="r"/>
                      <a:r>
                        <a:rPr kumimoji="1" lang="en-US" altLang="ja-JP" dirty="0"/>
                        <a:t>290</a:t>
                      </a:r>
                      <a:endParaRPr kumimoji="1" lang="ja-JP" altLang="en-US" dirty="0"/>
                    </a:p>
                  </a:txBody>
                  <a:tcPr/>
                </a:tc>
                <a:tc>
                  <a:txBody>
                    <a:bodyPr/>
                    <a:lstStyle/>
                    <a:p>
                      <a:pPr algn="r"/>
                      <a:r>
                        <a:rPr kumimoji="1" lang="en-US" altLang="ja-JP" dirty="0"/>
                        <a:t>282</a:t>
                      </a:r>
                      <a:endParaRPr kumimoji="1" lang="ja-JP" altLang="en-US" dirty="0"/>
                    </a:p>
                  </a:txBody>
                  <a:tcPr/>
                </a:tc>
                <a:tc>
                  <a:txBody>
                    <a:bodyPr/>
                    <a:lstStyle/>
                    <a:p>
                      <a:pPr algn="r"/>
                      <a:r>
                        <a:rPr kumimoji="1" lang="en-US" altLang="ja-JP" dirty="0"/>
                        <a:t>283</a:t>
                      </a:r>
                      <a:endParaRPr kumimoji="1" lang="ja-JP" altLang="en-US" dirty="0"/>
                    </a:p>
                  </a:txBody>
                  <a:tcPr/>
                </a:tc>
                <a:tc>
                  <a:txBody>
                    <a:bodyPr/>
                    <a:lstStyle/>
                    <a:p>
                      <a:pPr algn="r"/>
                      <a:r>
                        <a:rPr kumimoji="1" lang="en-US" altLang="ja-JP" dirty="0"/>
                        <a:t>284</a:t>
                      </a:r>
                      <a:endParaRPr kumimoji="1" lang="ja-JP" altLang="en-US" dirty="0"/>
                    </a:p>
                  </a:txBody>
                  <a:tcPr/>
                </a:tc>
                <a:tc>
                  <a:txBody>
                    <a:bodyPr/>
                    <a:lstStyle/>
                    <a:p>
                      <a:pPr algn="r"/>
                      <a:r>
                        <a:rPr kumimoji="1" lang="en-US" altLang="ja-JP" dirty="0"/>
                        <a:t>323</a:t>
                      </a:r>
                      <a:endParaRPr kumimoji="1" lang="ja-JP" altLang="en-US" dirty="0"/>
                    </a:p>
                  </a:txBody>
                  <a:tcPr/>
                </a:tc>
                <a:extLst>
                  <a:ext uri="{0D108BD9-81ED-4DB2-BD59-A6C34878D82A}">
                    <a16:rowId xmlns:a16="http://schemas.microsoft.com/office/drawing/2014/main" val="4288263306"/>
                  </a:ext>
                </a:extLst>
              </a:tr>
            </a:tbl>
          </a:graphicData>
        </a:graphic>
      </p:graphicFrame>
      <p:sp>
        <p:nvSpPr>
          <p:cNvPr id="7" name="テキスト ボックス 6">
            <a:extLst>
              <a:ext uri="{FF2B5EF4-FFF2-40B4-BE49-F238E27FC236}">
                <a16:creationId xmlns:a16="http://schemas.microsoft.com/office/drawing/2014/main" id="{260BE4E3-A70D-4825-8128-D4CAA4812E89}"/>
              </a:ext>
            </a:extLst>
          </p:cNvPr>
          <p:cNvSpPr txBox="1"/>
          <p:nvPr/>
        </p:nvSpPr>
        <p:spPr>
          <a:xfrm>
            <a:off x="8561214" y="3413435"/>
            <a:ext cx="1441420" cy="307777"/>
          </a:xfrm>
          <a:prstGeom prst="rect">
            <a:avLst/>
          </a:prstGeom>
          <a:noFill/>
        </p:spPr>
        <p:txBody>
          <a:bodyPr wrap="none" rtlCol="0">
            <a:spAutoFit/>
          </a:bodyPr>
          <a:lstStyle/>
          <a:p>
            <a:r>
              <a:rPr kumimoji="1" lang="ja-JP" altLang="en-US" sz="1400" dirty="0"/>
              <a:t>（単位：千尾）</a:t>
            </a:r>
          </a:p>
        </p:txBody>
      </p:sp>
      <p:sp>
        <p:nvSpPr>
          <p:cNvPr id="8" name="テキスト ボックス 7">
            <a:extLst>
              <a:ext uri="{FF2B5EF4-FFF2-40B4-BE49-F238E27FC236}">
                <a16:creationId xmlns:a16="http://schemas.microsoft.com/office/drawing/2014/main" id="{90AF38B4-2B98-42ED-9B3E-BB63E464E18B}"/>
              </a:ext>
            </a:extLst>
          </p:cNvPr>
          <p:cNvSpPr txBox="1"/>
          <p:nvPr/>
        </p:nvSpPr>
        <p:spPr>
          <a:xfrm>
            <a:off x="11353800" y="6299916"/>
            <a:ext cx="415498" cy="369332"/>
          </a:xfrm>
          <a:prstGeom prst="rect">
            <a:avLst/>
          </a:prstGeom>
          <a:noFill/>
        </p:spPr>
        <p:txBody>
          <a:bodyPr wrap="none" rtlCol="0">
            <a:spAutoFit/>
          </a:bodyPr>
          <a:lstStyle/>
          <a:p>
            <a:r>
              <a:rPr kumimoji="1" lang="ja-JP" altLang="en-US" dirty="0"/>
              <a:t>６</a:t>
            </a:r>
          </a:p>
        </p:txBody>
      </p:sp>
    </p:spTree>
    <p:extLst>
      <p:ext uri="{BB962C8B-B14F-4D97-AF65-F5344CB8AC3E}">
        <p14:creationId xmlns:p14="http://schemas.microsoft.com/office/powerpoint/2010/main" val="1756250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2F414C-A212-4BBE-99C9-66A0D8C5619C}"/>
              </a:ext>
            </a:extLst>
          </p:cNvPr>
          <p:cNvSpPr>
            <a:spLocks noGrp="1"/>
          </p:cNvSpPr>
          <p:nvPr>
            <p:ph type="title"/>
          </p:nvPr>
        </p:nvSpPr>
        <p:spPr/>
        <p:txBody>
          <a:bodyPr>
            <a:normAutofit/>
          </a:bodyPr>
          <a:lstStyle/>
          <a:p>
            <a:r>
              <a:rPr kumimoji="1" lang="ja-JP" altLang="en-US" sz="2500" dirty="0">
                <a:solidFill>
                  <a:schemeClr val="tx1"/>
                </a:solidFill>
              </a:rPr>
              <a:t>　　　　　　前中期経営計画（</a:t>
            </a:r>
            <a:r>
              <a:rPr kumimoji="1" lang="en-US" altLang="ja-JP" sz="2500" dirty="0">
                <a:solidFill>
                  <a:schemeClr val="tx1"/>
                </a:solidFill>
              </a:rPr>
              <a:t>2015</a:t>
            </a:r>
            <a:r>
              <a:rPr kumimoji="1" lang="ja-JP" altLang="en-US" sz="2500" dirty="0">
                <a:solidFill>
                  <a:schemeClr val="tx1"/>
                </a:solidFill>
              </a:rPr>
              <a:t>年度～</a:t>
            </a:r>
            <a:r>
              <a:rPr kumimoji="1" lang="en-US" altLang="ja-JP" sz="2500" dirty="0">
                <a:solidFill>
                  <a:schemeClr val="tx1"/>
                </a:solidFill>
              </a:rPr>
              <a:t>2021</a:t>
            </a:r>
            <a:r>
              <a:rPr kumimoji="1" lang="ja-JP" altLang="en-US" sz="2500" dirty="0">
                <a:solidFill>
                  <a:schemeClr val="tx1"/>
                </a:solidFill>
              </a:rPr>
              <a:t>年度）の</a:t>
            </a:r>
            <a:br>
              <a:rPr kumimoji="1" lang="en-US" altLang="ja-JP" sz="2500" dirty="0">
                <a:solidFill>
                  <a:schemeClr val="tx1"/>
                </a:solidFill>
              </a:rPr>
            </a:br>
            <a:r>
              <a:rPr kumimoji="1" lang="ja-JP" altLang="en-US" sz="2500" dirty="0">
                <a:solidFill>
                  <a:schemeClr val="tx1"/>
                </a:solidFill>
              </a:rPr>
              <a:t>　　　　　　実績と評価　</a:t>
            </a:r>
            <a:r>
              <a:rPr kumimoji="1" lang="en-US" altLang="ja-JP" sz="2500" dirty="0">
                <a:solidFill>
                  <a:schemeClr val="tx1"/>
                </a:solidFill>
              </a:rPr>
              <a:t>【</a:t>
            </a:r>
            <a:r>
              <a:rPr kumimoji="1" lang="ja-JP" altLang="en-US" sz="2500" dirty="0">
                <a:solidFill>
                  <a:schemeClr val="tx1"/>
                </a:solidFill>
              </a:rPr>
              <a:t>栽培漁業推進事業</a:t>
            </a:r>
            <a:r>
              <a:rPr kumimoji="1" lang="en-US" altLang="ja-JP" sz="2500" dirty="0">
                <a:solidFill>
                  <a:schemeClr val="tx1"/>
                </a:solidFill>
              </a:rPr>
              <a:t>】</a:t>
            </a:r>
            <a:endParaRPr kumimoji="1" lang="ja-JP" altLang="en-US" sz="2500" dirty="0">
              <a:solidFill>
                <a:schemeClr val="tx1"/>
              </a:solidFill>
            </a:endParaRPr>
          </a:p>
        </p:txBody>
      </p:sp>
      <p:sp>
        <p:nvSpPr>
          <p:cNvPr id="3" name="コンテンツ プレースホルダー 2">
            <a:extLst>
              <a:ext uri="{FF2B5EF4-FFF2-40B4-BE49-F238E27FC236}">
                <a16:creationId xmlns:a16="http://schemas.microsoft.com/office/drawing/2014/main" id="{DF5E7F5E-4898-425A-B5D8-59737C8E8134}"/>
              </a:ext>
            </a:extLst>
          </p:cNvPr>
          <p:cNvSpPr>
            <a:spLocks noGrp="1"/>
          </p:cNvSpPr>
          <p:nvPr>
            <p:ph idx="1"/>
          </p:nvPr>
        </p:nvSpPr>
        <p:spPr/>
        <p:txBody>
          <a:bodyPr/>
          <a:lstStyle/>
          <a:p>
            <a:pPr marL="0" indent="0">
              <a:buNone/>
            </a:pPr>
            <a:endParaRPr kumimoji="1" lang="en-US" altLang="ja-JP" sz="1800" dirty="0"/>
          </a:p>
          <a:p>
            <a:endParaRPr lang="en-US" altLang="ja-JP" sz="1800" dirty="0"/>
          </a:p>
          <a:p>
            <a:endParaRPr kumimoji="1" lang="en-US" altLang="ja-JP" sz="1800" dirty="0"/>
          </a:p>
          <a:p>
            <a:endParaRPr lang="en-US" altLang="ja-JP" dirty="0"/>
          </a:p>
          <a:p>
            <a:endParaRPr kumimoji="1" lang="ja-JP" altLang="en-US" dirty="0"/>
          </a:p>
        </p:txBody>
      </p:sp>
      <p:sp>
        <p:nvSpPr>
          <p:cNvPr id="4" name="四角形: 角を丸くする 3">
            <a:extLst>
              <a:ext uri="{FF2B5EF4-FFF2-40B4-BE49-F238E27FC236}">
                <a16:creationId xmlns:a16="http://schemas.microsoft.com/office/drawing/2014/main" id="{03849A2E-230F-48E6-9FD5-EABCF7236613}"/>
              </a:ext>
            </a:extLst>
          </p:cNvPr>
          <p:cNvSpPr/>
          <p:nvPr/>
        </p:nvSpPr>
        <p:spPr>
          <a:xfrm>
            <a:off x="1154884" y="1671958"/>
            <a:ext cx="9414504" cy="435133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ＭＳ Ｐゴシック" panose="020B0600070205080204" pitchFamily="50" charset="-128"/>
                <a:ea typeface="ＭＳ Ｐゴシック" panose="020B0600070205080204" pitchFamily="50" charset="-128"/>
              </a:rPr>
              <a:t>＜　評　　　価　＞</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pPr algn="just"/>
            <a:r>
              <a:rPr kumimoji="1" lang="ja-JP" altLang="en-US" sz="1600" dirty="0">
                <a:solidFill>
                  <a:schemeClr val="tx1"/>
                </a:solidFill>
                <a:latin typeface="ＭＳ Ｐゴシック" panose="020B0600070205080204" pitchFamily="50" charset="-128"/>
                <a:ea typeface="ＭＳ Ｐゴシック" panose="020B0600070205080204" pitchFamily="50" charset="-128"/>
              </a:rPr>
              <a:t>１　稚魚放流尾数</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600" dirty="0">
                <a:solidFill>
                  <a:schemeClr val="tx1"/>
                </a:solidFill>
                <a:latin typeface="ＭＳ Ｐゴシック" panose="020B0600070205080204" pitchFamily="50" charset="-128"/>
                <a:ea typeface="ＭＳ Ｐゴシック" panose="020B0600070205080204" pitchFamily="50" charset="-128"/>
              </a:rPr>
              <a:t>　 ・ヒラメについては、計画期間全てにおいて計画数量（</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100</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千尾）を達成することができた。</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dist"/>
            <a:r>
              <a:rPr kumimoji="1" lang="ja-JP" altLang="en-US" sz="1600" dirty="0">
                <a:solidFill>
                  <a:schemeClr val="tx1"/>
                </a:solidFill>
                <a:latin typeface="ＭＳ Ｐゴシック" panose="020B0600070205080204" pitchFamily="50" charset="-128"/>
                <a:ea typeface="ＭＳ Ｐゴシック" panose="020B0600070205080204" pitchFamily="50" charset="-128"/>
              </a:rPr>
              <a:t>   ・キジハタについては、産卵親魚の養成技術の確立、初期餌料の適正な培養、選別・取上げ技術の</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dist"/>
            <a:r>
              <a:rPr kumimoji="1" lang="en-US" altLang="ja-JP" sz="16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向上等により、</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2017</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年度から計画数量（</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100</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千尾）を達成することができた。なお、放流サイズは</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dist"/>
            <a:r>
              <a:rPr kumimoji="1" lang="ja-JP" altLang="en-US" sz="16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80mm</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でも放流効果が認められたことから計画当初の</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100mm</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サイズから</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80mm</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サイズでの放流に</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just"/>
            <a:r>
              <a:rPr kumimoji="1" lang="ja-JP" altLang="en-US" sz="16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2020</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年度から変更した。</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dist"/>
            <a:r>
              <a:rPr kumimoji="1" lang="ja-JP" altLang="en-US" sz="1600" dirty="0">
                <a:solidFill>
                  <a:schemeClr val="tx1"/>
                </a:solidFill>
                <a:latin typeface="ＭＳ Ｐゴシック" panose="020B0600070205080204" pitchFamily="50" charset="-128"/>
                <a:ea typeface="ＭＳ Ｐゴシック" panose="020B0600070205080204" pitchFamily="50" charset="-128"/>
              </a:rPr>
              <a:t>　 ・アカガイについては、他府県の種苗生産機関から稚貝の安定供給が可能となり、最終年度には、</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just"/>
            <a:r>
              <a:rPr kumimoji="1" lang="ja-JP" altLang="en-US" sz="1600" dirty="0">
                <a:solidFill>
                  <a:schemeClr val="tx1"/>
                </a:solidFill>
                <a:latin typeface="ＭＳ Ｐゴシック" panose="020B0600070205080204" pitchFamily="50" charset="-128"/>
                <a:ea typeface="ＭＳ Ｐゴシック" panose="020B0600070205080204" pitchFamily="50" charset="-128"/>
              </a:rPr>
              <a:t>　　計画数量（</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100</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千個）を達成することができた。</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just"/>
            <a:r>
              <a:rPr kumimoji="1" lang="ja-JP" altLang="en-US" sz="1600" dirty="0">
                <a:solidFill>
                  <a:schemeClr val="tx1"/>
                </a:solidFill>
                <a:latin typeface="ＭＳ Ｐゴシック" panose="020B0600070205080204" pitchFamily="50" charset="-128"/>
                <a:ea typeface="ＭＳ Ｐゴシック" panose="020B0600070205080204" pitchFamily="50" charset="-128"/>
              </a:rPr>
              <a:t>   ・この結果、</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2021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年度目標であった</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300</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千尾（個）の稚魚放流量を達成することができた。</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just"/>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pPr algn="just"/>
            <a:r>
              <a:rPr kumimoji="1" lang="ja-JP" altLang="en-US" sz="1600" dirty="0">
                <a:solidFill>
                  <a:schemeClr val="tx1"/>
                </a:solidFill>
                <a:latin typeface="ＭＳ Ｐゴシック" panose="020B0600070205080204" pitchFamily="50" charset="-128"/>
                <a:ea typeface="ＭＳ Ｐゴシック" panose="020B0600070205080204" pitchFamily="50" charset="-128"/>
              </a:rPr>
              <a:t>２　稚魚歩留まり達成率</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just"/>
            <a:r>
              <a:rPr kumimoji="1" lang="ja-JP" altLang="en-US" sz="16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2021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年度の目標を</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131.6%</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としていたが、ヒラメの歩留まりがよかったため、目標値より高い歩留まり率　　</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just"/>
            <a:r>
              <a:rPr kumimoji="1" lang="ja-JP" altLang="en-US" sz="1600" dirty="0">
                <a:solidFill>
                  <a:schemeClr val="tx1"/>
                </a:solidFill>
                <a:latin typeface="ＭＳ Ｐゴシック" panose="020B0600070205080204" pitchFamily="50" charset="-128"/>
                <a:ea typeface="ＭＳ Ｐゴシック" panose="020B0600070205080204" pitchFamily="50" charset="-128"/>
              </a:rPr>
              <a:t>　　となった。</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dirty="0">
              <a:solidFill>
                <a:schemeClr val="tx1"/>
              </a:solidFill>
            </a:endParaRPr>
          </a:p>
        </p:txBody>
      </p:sp>
      <p:sp>
        <p:nvSpPr>
          <p:cNvPr id="5" name="テキスト ボックス 4">
            <a:extLst>
              <a:ext uri="{FF2B5EF4-FFF2-40B4-BE49-F238E27FC236}">
                <a16:creationId xmlns:a16="http://schemas.microsoft.com/office/drawing/2014/main" id="{0E1D27A9-A6DA-409E-86CC-33C54E10455F}"/>
              </a:ext>
            </a:extLst>
          </p:cNvPr>
          <p:cNvSpPr txBox="1"/>
          <p:nvPr/>
        </p:nvSpPr>
        <p:spPr>
          <a:xfrm>
            <a:off x="11353800" y="6299916"/>
            <a:ext cx="415498" cy="369332"/>
          </a:xfrm>
          <a:prstGeom prst="rect">
            <a:avLst/>
          </a:prstGeom>
          <a:noFill/>
        </p:spPr>
        <p:txBody>
          <a:bodyPr wrap="none" rtlCol="0">
            <a:spAutoFit/>
          </a:bodyPr>
          <a:lstStyle/>
          <a:p>
            <a:r>
              <a:rPr kumimoji="1" lang="ja-JP" altLang="en-US" dirty="0"/>
              <a:t>７</a:t>
            </a:r>
          </a:p>
        </p:txBody>
      </p:sp>
    </p:spTree>
    <p:extLst>
      <p:ext uri="{BB962C8B-B14F-4D97-AF65-F5344CB8AC3E}">
        <p14:creationId xmlns:p14="http://schemas.microsoft.com/office/powerpoint/2010/main" val="3484597632"/>
      </p:ext>
    </p:extLst>
  </p:cSld>
  <p:clrMapOvr>
    <a:masterClrMapping/>
  </p:clrMapOvr>
</p:sld>
</file>

<file path=ppt/theme/theme1.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3773</Words>
  <Application>Microsoft Office PowerPoint</Application>
  <PresentationFormat>ワイド画面</PresentationFormat>
  <Paragraphs>355</Paragraphs>
  <Slides>17</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AvenirNext LT Pro Medium</vt:lpstr>
      <vt:lpstr>Meiryo UI</vt:lpstr>
      <vt:lpstr>ＭＳ Ｐゴシック</vt:lpstr>
      <vt:lpstr>ＭＳ ゴシック</vt:lpstr>
      <vt:lpstr>游ゴシック</vt:lpstr>
      <vt:lpstr>Arial</vt:lpstr>
      <vt:lpstr>Avenir Next LT Pro</vt:lpstr>
      <vt:lpstr>Posterama</vt:lpstr>
      <vt:lpstr>ExploreVTI</vt:lpstr>
      <vt:lpstr>中 期 経 営 計 画 （案） </vt:lpstr>
      <vt:lpstr>目次</vt:lpstr>
      <vt:lpstr>はじめに</vt:lpstr>
      <vt:lpstr>法人の性格と役割</vt:lpstr>
      <vt:lpstr>法人の主な事業（公益目的事業）</vt:lpstr>
      <vt:lpstr>法人の主な事業（その他助成事業）</vt:lpstr>
      <vt:lpstr>法人の運営体制、財務状況</vt:lpstr>
      <vt:lpstr>　　　　　前中期経営計画（2015年度～2021年度）の 　　　 　　  実績と評価　【栽培漁業推進事業】</vt:lpstr>
      <vt:lpstr>　　　　　　前中期経営計画（2015年度～2021年度）の 　　　　　　実績と評価　【栽培漁業推進事業】</vt:lpstr>
      <vt:lpstr>　　　　前中期経営計画（2015年度～2021年度）の 　　　　実績と評価　【収支計画（法人運営の安定化）】</vt:lpstr>
      <vt:lpstr>　　　　前中期経営計画（2015年度～2021年度）の 　　　　実績と評価　【収支計画（法人運営の安定化）】</vt:lpstr>
      <vt:lpstr>中期経営計画の目的等</vt:lpstr>
      <vt:lpstr>今計画の方向性</vt:lpstr>
      <vt:lpstr>今計画期間の目標</vt:lpstr>
      <vt:lpstr>今計画期間の目標</vt:lpstr>
      <vt:lpstr>収支計画</vt:lpstr>
      <vt:lpstr>進捗管理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2022-03-01T05:16:40Z</dcterms:created>
  <dcterms:modified xsi:type="dcterms:W3CDTF">2022-03-01T05:16:46Z</dcterms:modified>
</cp:coreProperties>
</file>