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bookmarkIdSeed="2">
  <p:sldMasterIdLst>
    <p:sldMasterId id="2147483878" r:id="rId1"/>
    <p:sldMasterId id="2147483891" r:id="rId2"/>
  </p:sldMasterIdLst>
  <p:notesMasterIdLst>
    <p:notesMasterId r:id="rId33"/>
  </p:notesMasterIdLst>
  <p:sldIdLst>
    <p:sldId id="323" r:id="rId3"/>
    <p:sldId id="326" r:id="rId4"/>
    <p:sldId id="258" r:id="rId5"/>
    <p:sldId id="259" r:id="rId6"/>
    <p:sldId id="281" r:id="rId7"/>
    <p:sldId id="325" r:id="rId8"/>
    <p:sldId id="327" r:id="rId9"/>
    <p:sldId id="261" r:id="rId10"/>
    <p:sldId id="302" r:id="rId11"/>
    <p:sldId id="324" r:id="rId12"/>
    <p:sldId id="306" r:id="rId13"/>
    <p:sldId id="308" r:id="rId14"/>
    <p:sldId id="310" r:id="rId15"/>
    <p:sldId id="311" r:id="rId16"/>
    <p:sldId id="312" r:id="rId17"/>
    <p:sldId id="313" r:id="rId18"/>
    <p:sldId id="314" r:id="rId19"/>
    <p:sldId id="315" r:id="rId20"/>
    <p:sldId id="316" r:id="rId21"/>
    <p:sldId id="317" r:id="rId22"/>
    <p:sldId id="304" r:id="rId23"/>
    <p:sldId id="266" r:id="rId24"/>
    <p:sldId id="267" r:id="rId25"/>
    <p:sldId id="268" r:id="rId26"/>
    <p:sldId id="275" r:id="rId27"/>
    <p:sldId id="270" r:id="rId28"/>
    <p:sldId id="269" r:id="rId29"/>
    <p:sldId id="271" r:id="rId30"/>
    <p:sldId id="277" r:id="rId31"/>
    <p:sldId id="289" r:id="rId3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2" autoAdjust="0"/>
    <p:restoredTop sz="94434" autoAdjust="0"/>
  </p:normalViewPr>
  <p:slideViewPr>
    <p:cSldViewPr snapToGrid="0">
      <p:cViewPr varScale="1">
        <p:scale>
          <a:sx n="74" d="100"/>
          <a:sy n="74" d="100"/>
        </p:scale>
        <p:origin x="900" y="72"/>
      </p:cViewPr>
      <p:guideLst/>
    </p:cSldViewPr>
  </p:slideViewPr>
  <p:outlineViewPr>
    <p:cViewPr>
      <p:scale>
        <a:sx n="33" d="100"/>
        <a:sy n="33" d="100"/>
      </p:scale>
      <p:origin x="0" y="-40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矢追 武" userId="d31e3962-061f-41bd-9619-ecad31bdb024" providerId="ADAL" clId="{2E838328-4540-428F-81B7-28925E29915E}"/>
    <pc:docChg chg="undo custSel modSld">
      <pc:chgData name="矢追 武" userId="d31e3962-061f-41bd-9619-ecad31bdb024" providerId="ADAL" clId="{2E838328-4540-428F-81B7-28925E29915E}" dt="2021-12-27T06:13:15.082" v="605"/>
      <pc:docMkLst>
        <pc:docMk/>
      </pc:docMkLst>
      <pc:sldChg chg="modSp mod">
        <pc:chgData name="矢追 武" userId="d31e3962-061f-41bd-9619-ecad31bdb024" providerId="ADAL" clId="{2E838328-4540-428F-81B7-28925E29915E}" dt="2021-12-27T05:46:10.967" v="0" actId="6549"/>
        <pc:sldMkLst>
          <pc:docMk/>
          <pc:sldMk cId="2769221664" sldId="308"/>
        </pc:sldMkLst>
        <pc:spChg chg="mod">
          <ac:chgData name="矢追 武" userId="d31e3962-061f-41bd-9619-ecad31bdb024" providerId="ADAL" clId="{2E838328-4540-428F-81B7-28925E29915E}" dt="2021-12-27T05:46:10.967" v="0" actId="6549"/>
          <ac:spMkLst>
            <pc:docMk/>
            <pc:sldMk cId="2769221664" sldId="308"/>
            <ac:spMk id="22" creationId="{215BFADF-8FA5-4CDD-9B34-BB1208F6D451}"/>
          </ac:spMkLst>
        </pc:spChg>
      </pc:sldChg>
      <pc:sldChg chg="modSp mod">
        <pc:chgData name="矢追 武" userId="d31e3962-061f-41bd-9619-ecad31bdb024" providerId="ADAL" clId="{2E838328-4540-428F-81B7-28925E29915E}" dt="2021-12-27T06:13:15.082" v="605"/>
        <pc:sldMkLst>
          <pc:docMk/>
          <pc:sldMk cId="1394107216" sldId="313"/>
        </pc:sldMkLst>
        <pc:spChg chg="mod">
          <ac:chgData name="矢追 武" userId="d31e3962-061f-41bd-9619-ecad31bdb024" providerId="ADAL" clId="{2E838328-4540-428F-81B7-28925E29915E}" dt="2021-12-27T05:58:30.017" v="384" actId="1076"/>
          <ac:spMkLst>
            <pc:docMk/>
            <pc:sldMk cId="1394107216" sldId="313"/>
            <ac:spMk id="15" creationId="{58DBB668-DAB1-48A3-AEDD-F0F16640172A}"/>
          </ac:spMkLst>
        </pc:spChg>
        <pc:spChg chg="mod">
          <ac:chgData name="矢追 武" userId="d31e3962-061f-41bd-9619-ecad31bdb024" providerId="ADAL" clId="{2E838328-4540-428F-81B7-28925E29915E}" dt="2021-12-27T05:58:32.430" v="385" actId="1076"/>
          <ac:spMkLst>
            <pc:docMk/>
            <pc:sldMk cId="1394107216" sldId="313"/>
            <ac:spMk id="16" creationId="{4FE41925-1DBB-4A81-8718-747C3A26F341}"/>
          </ac:spMkLst>
        </pc:spChg>
        <pc:spChg chg="mod">
          <ac:chgData name="矢追 武" userId="d31e3962-061f-41bd-9619-ecad31bdb024" providerId="ADAL" clId="{2E838328-4540-428F-81B7-28925E29915E}" dt="2021-12-27T06:13:15.082" v="605"/>
          <ac:spMkLst>
            <pc:docMk/>
            <pc:sldMk cId="1394107216" sldId="313"/>
            <ac:spMk id="17" creationId="{7A81DE29-B08B-4A9C-B9CA-F7779C10D8F4}"/>
          </ac:spMkLst>
        </pc:spChg>
        <pc:spChg chg="mod">
          <ac:chgData name="矢追 武" userId="d31e3962-061f-41bd-9619-ecad31bdb024" providerId="ADAL" clId="{2E838328-4540-428F-81B7-28925E29915E}" dt="2021-12-27T05:59:37.885" v="391" actId="1076"/>
          <ac:spMkLst>
            <pc:docMk/>
            <pc:sldMk cId="1394107216" sldId="313"/>
            <ac:spMk id="18" creationId="{EB2C9314-E16A-4AD3-BA04-7CED272FF33A}"/>
          </ac:spMkLst>
        </pc:spChg>
        <pc:spChg chg="mod">
          <ac:chgData name="矢追 武" userId="d31e3962-061f-41bd-9619-ecad31bdb024" providerId="ADAL" clId="{2E838328-4540-428F-81B7-28925E29915E}" dt="2021-12-27T05:58:40.996" v="388" actId="1076"/>
          <ac:spMkLst>
            <pc:docMk/>
            <pc:sldMk cId="1394107216" sldId="313"/>
            <ac:spMk id="19" creationId="{6F232C0C-5E59-46D1-AF4A-400F1EAA3F98}"/>
          </ac:spMkLst>
        </pc:spChg>
        <pc:spChg chg="mod">
          <ac:chgData name="矢追 武" userId="d31e3962-061f-41bd-9619-ecad31bdb024" providerId="ADAL" clId="{2E838328-4540-428F-81B7-28925E29915E}" dt="2021-12-27T05:59:24.108" v="390" actId="1076"/>
          <ac:spMkLst>
            <pc:docMk/>
            <pc:sldMk cId="1394107216" sldId="313"/>
            <ac:spMk id="20" creationId="{133464BC-A66D-4382-9117-04535CB05795}"/>
          </ac:spMkLst>
        </pc:spChg>
      </pc:sldChg>
    </pc:docChg>
  </pc:docChgLst>
  <pc:docChgLst>
    <pc:chgData name="酒井 秀明" userId="2a037a4c-0cf2-4724-84a1-c5d37ec4bbdc" providerId="ADAL" clId="{E349F537-5876-4BEC-ABC4-4EDADC6F534D}"/>
    <pc:docChg chg="modSld">
      <pc:chgData name="酒井 秀明" userId="2a037a4c-0cf2-4724-84a1-c5d37ec4bbdc" providerId="ADAL" clId="{E349F537-5876-4BEC-ABC4-4EDADC6F534D}" dt="2022-01-22T00:02:38.996" v="7"/>
      <pc:docMkLst>
        <pc:docMk/>
      </pc:docMkLst>
      <pc:sldChg chg="modSp">
        <pc:chgData name="酒井 秀明" userId="2a037a4c-0cf2-4724-84a1-c5d37ec4bbdc" providerId="ADAL" clId="{E349F537-5876-4BEC-ABC4-4EDADC6F534D}" dt="2022-01-22T00:02:38.996" v="7"/>
        <pc:sldMkLst>
          <pc:docMk/>
          <pc:sldMk cId="4273005538" sldId="266"/>
        </pc:sldMkLst>
        <pc:graphicFrameChg chg="mod">
          <ac:chgData name="酒井 秀明" userId="2a037a4c-0cf2-4724-84a1-c5d37ec4bbdc" providerId="ADAL" clId="{E349F537-5876-4BEC-ABC4-4EDADC6F534D}" dt="2022-01-22T00:02:38.996" v="7"/>
          <ac:graphicFrameMkLst>
            <pc:docMk/>
            <pc:sldMk cId="4273005538" sldId="266"/>
            <ac:graphicFrameMk id="5" creationId="{F5ED8898-91C8-4535-A896-D976D5450B59}"/>
          </ac:graphicFrameMkLst>
        </pc:graphicFrameChg>
      </pc:sldChg>
      <pc:sldChg chg="modSp">
        <pc:chgData name="酒井 秀明" userId="2a037a4c-0cf2-4724-84a1-c5d37ec4bbdc" providerId="ADAL" clId="{E349F537-5876-4BEC-ABC4-4EDADC6F534D}" dt="2022-01-22T00:02:38.996" v="7"/>
        <pc:sldMkLst>
          <pc:docMk/>
          <pc:sldMk cId="2796407635" sldId="267"/>
        </pc:sldMkLst>
        <pc:graphicFrameChg chg="mod">
          <ac:chgData name="酒井 秀明" userId="2a037a4c-0cf2-4724-84a1-c5d37ec4bbdc" providerId="ADAL" clId="{E349F537-5876-4BEC-ABC4-4EDADC6F534D}" dt="2022-01-22T00:02:38.996" v="7"/>
          <ac:graphicFrameMkLst>
            <pc:docMk/>
            <pc:sldMk cId="2796407635" sldId="267"/>
            <ac:graphicFrameMk id="2" creationId="{761456AB-313D-4579-BE93-D9CCC860870B}"/>
          </ac:graphicFrameMkLst>
        </pc:graphicFrameChg>
      </pc:sldChg>
      <pc:sldChg chg="modSp">
        <pc:chgData name="酒井 秀明" userId="2a037a4c-0cf2-4724-84a1-c5d37ec4bbdc" providerId="ADAL" clId="{E349F537-5876-4BEC-ABC4-4EDADC6F534D}" dt="2022-01-22T00:02:38.996" v="7"/>
        <pc:sldMkLst>
          <pc:docMk/>
          <pc:sldMk cId="2150607891" sldId="268"/>
        </pc:sldMkLst>
        <pc:graphicFrameChg chg="mod">
          <ac:chgData name="酒井 秀明" userId="2a037a4c-0cf2-4724-84a1-c5d37ec4bbdc" providerId="ADAL" clId="{E349F537-5876-4BEC-ABC4-4EDADC6F534D}" dt="2022-01-22T00:02:38.996" v="7"/>
          <ac:graphicFrameMkLst>
            <pc:docMk/>
            <pc:sldMk cId="2150607891" sldId="268"/>
            <ac:graphicFrameMk id="2" creationId="{0E407B3F-6B1C-4AB1-90DE-798620FDE796}"/>
          </ac:graphicFrameMkLst>
        </pc:graphicFrameChg>
      </pc:sldChg>
      <pc:sldChg chg="modSp">
        <pc:chgData name="酒井 秀明" userId="2a037a4c-0cf2-4724-84a1-c5d37ec4bbdc" providerId="ADAL" clId="{E349F537-5876-4BEC-ABC4-4EDADC6F534D}" dt="2022-01-22T00:02:38.996" v="7"/>
        <pc:sldMkLst>
          <pc:docMk/>
          <pc:sldMk cId="772064359" sldId="269"/>
        </pc:sldMkLst>
        <pc:graphicFrameChg chg="mod">
          <ac:chgData name="酒井 秀明" userId="2a037a4c-0cf2-4724-84a1-c5d37ec4bbdc" providerId="ADAL" clId="{E349F537-5876-4BEC-ABC4-4EDADC6F534D}" dt="2022-01-22T00:02:38.996" v="7"/>
          <ac:graphicFrameMkLst>
            <pc:docMk/>
            <pc:sldMk cId="772064359" sldId="269"/>
            <ac:graphicFrameMk id="2" creationId="{A3C28010-D430-4174-B1A3-D79072A79EC5}"/>
          </ac:graphicFrameMkLst>
        </pc:graphicFrameChg>
      </pc:sldChg>
      <pc:sldChg chg="modSp">
        <pc:chgData name="酒井 秀明" userId="2a037a4c-0cf2-4724-84a1-c5d37ec4bbdc" providerId="ADAL" clId="{E349F537-5876-4BEC-ABC4-4EDADC6F534D}" dt="2022-01-22T00:02:38.996" v="7"/>
        <pc:sldMkLst>
          <pc:docMk/>
          <pc:sldMk cId="4128434481" sldId="270"/>
        </pc:sldMkLst>
        <pc:graphicFrameChg chg="mod">
          <ac:chgData name="酒井 秀明" userId="2a037a4c-0cf2-4724-84a1-c5d37ec4bbdc" providerId="ADAL" clId="{E349F537-5876-4BEC-ABC4-4EDADC6F534D}" dt="2022-01-22T00:02:38.996" v="7"/>
          <ac:graphicFrameMkLst>
            <pc:docMk/>
            <pc:sldMk cId="4128434481" sldId="270"/>
            <ac:graphicFrameMk id="2" creationId="{2125DA90-0539-477F-B1AE-9209BD888D17}"/>
          </ac:graphicFrameMkLst>
        </pc:graphicFrameChg>
      </pc:sldChg>
      <pc:sldChg chg="modSp">
        <pc:chgData name="酒井 秀明" userId="2a037a4c-0cf2-4724-84a1-c5d37ec4bbdc" providerId="ADAL" clId="{E349F537-5876-4BEC-ABC4-4EDADC6F534D}" dt="2022-01-22T00:02:38.996" v="7"/>
        <pc:sldMkLst>
          <pc:docMk/>
          <pc:sldMk cId="2437096412" sldId="271"/>
        </pc:sldMkLst>
        <pc:graphicFrameChg chg="mod">
          <ac:chgData name="酒井 秀明" userId="2a037a4c-0cf2-4724-84a1-c5d37ec4bbdc" providerId="ADAL" clId="{E349F537-5876-4BEC-ABC4-4EDADC6F534D}" dt="2022-01-22T00:02:38.996" v="7"/>
          <ac:graphicFrameMkLst>
            <pc:docMk/>
            <pc:sldMk cId="2437096412" sldId="271"/>
            <ac:graphicFrameMk id="2" creationId="{85DDCDED-08F5-4A5D-BF70-6F414E140DC2}"/>
          </ac:graphicFrameMkLst>
        </pc:graphicFrameChg>
      </pc:sldChg>
      <pc:sldChg chg="modSp">
        <pc:chgData name="酒井 秀明" userId="2a037a4c-0cf2-4724-84a1-c5d37ec4bbdc" providerId="ADAL" clId="{E349F537-5876-4BEC-ABC4-4EDADC6F534D}" dt="2022-01-22T00:02:38.996" v="7"/>
        <pc:sldMkLst>
          <pc:docMk/>
          <pc:sldMk cId="3598306048" sldId="275"/>
        </pc:sldMkLst>
        <pc:graphicFrameChg chg="mod">
          <ac:chgData name="酒井 秀明" userId="2a037a4c-0cf2-4724-84a1-c5d37ec4bbdc" providerId="ADAL" clId="{E349F537-5876-4BEC-ABC4-4EDADC6F534D}" dt="2022-01-22T00:02:38.996" v="7"/>
          <ac:graphicFrameMkLst>
            <pc:docMk/>
            <pc:sldMk cId="3598306048" sldId="275"/>
            <ac:graphicFrameMk id="2" creationId="{AE3CBB59-EF29-481C-A9D0-ADCA23AAC14E}"/>
          </ac:graphicFrameMkLst>
        </pc:graphicFrameChg>
      </pc:sldChg>
      <pc:sldChg chg="modSp">
        <pc:chgData name="酒井 秀明" userId="2a037a4c-0cf2-4724-84a1-c5d37ec4bbdc" providerId="ADAL" clId="{E349F537-5876-4BEC-ABC4-4EDADC6F534D}" dt="2022-01-22T00:02:38.996" v="7"/>
        <pc:sldMkLst>
          <pc:docMk/>
          <pc:sldMk cId="380952346" sldId="306"/>
        </pc:sldMkLst>
        <pc:spChg chg="mod">
          <ac:chgData name="酒井 秀明" userId="2a037a4c-0cf2-4724-84a1-c5d37ec4bbdc" providerId="ADAL" clId="{E349F537-5876-4BEC-ABC4-4EDADC6F534D}" dt="2022-01-22T00:02:38.996" v="7"/>
          <ac:spMkLst>
            <pc:docMk/>
            <pc:sldMk cId="380952346" sldId="306"/>
            <ac:spMk id="11" creationId="{B6FBAC8D-725D-4009-92DF-198DD6428323}"/>
          </ac:spMkLst>
        </pc:spChg>
        <pc:spChg chg="mod">
          <ac:chgData name="酒井 秀明" userId="2a037a4c-0cf2-4724-84a1-c5d37ec4bbdc" providerId="ADAL" clId="{E349F537-5876-4BEC-ABC4-4EDADC6F534D}" dt="2022-01-22T00:02:38.996" v="7"/>
          <ac:spMkLst>
            <pc:docMk/>
            <pc:sldMk cId="380952346" sldId="306"/>
            <ac:spMk id="19" creationId="{BDC9E103-F65D-4904-9752-36F4A9C50864}"/>
          </ac:spMkLst>
        </pc:spChg>
      </pc:sldChg>
      <pc:sldChg chg="modSp">
        <pc:chgData name="酒井 秀明" userId="2a037a4c-0cf2-4724-84a1-c5d37ec4bbdc" providerId="ADAL" clId="{E349F537-5876-4BEC-ABC4-4EDADC6F534D}" dt="2022-01-22T00:02:38.996" v="7"/>
        <pc:sldMkLst>
          <pc:docMk/>
          <pc:sldMk cId="2769221664" sldId="308"/>
        </pc:sldMkLst>
        <pc:spChg chg="mod">
          <ac:chgData name="酒井 秀明" userId="2a037a4c-0cf2-4724-84a1-c5d37ec4bbdc" providerId="ADAL" clId="{E349F537-5876-4BEC-ABC4-4EDADC6F534D}" dt="2022-01-22T00:02:38.996" v="7"/>
          <ac:spMkLst>
            <pc:docMk/>
            <pc:sldMk cId="2769221664" sldId="308"/>
            <ac:spMk id="4" creationId="{21E2F4F3-901B-4B02-8049-FD7A87A5A7CF}"/>
          </ac:spMkLst>
        </pc:spChg>
        <pc:spChg chg="mod">
          <ac:chgData name="酒井 秀明" userId="2a037a4c-0cf2-4724-84a1-c5d37ec4bbdc" providerId="ADAL" clId="{E349F537-5876-4BEC-ABC4-4EDADC6F534D}" dt="2022-01-22T00:02:38.996" v="7"/>
          <ac:spMkLst>
            <pc:docMk/>
            <pc:sldMk cId="2769221664" sldId="308"/>
            <ac:spMk id="13" creationId="{A0CE6BCE-188D-4BEE-B97B-0506124FAA90}"/>
          </ac:spMkLst>
        </pc:spChg>
      </pc:sldChg>
      <pc:sldChg chg="modSp">
        <pc:chgData name="酒井 秀明" userId="2a037a4c-0cf2-4724-84a1-c5d37ec4bbdc" providerId="ADAL" clId="{E349F537-5876-4BEC-ABC4-4EDADC6F534D}" dt="2022-01-22T00:02:38.996" v="7"/>
        <pc:sldMkLst>
          <pc:docMk/>
          <pc:sldMk cId="1199060821" sldId="310"/>
        </pc:sldMkLst>
        <pc:spChg chg="mod">
          <ac:chgData name="酒井 秀明" userId="2a037a4c-0cf2-4724-84a1-c5d37ec4bbdc" providerId="ADAL" clId="{E349F537-5876-4BEC-ABC4-4EDADC6F534D}" dt="2022-01-22T00:02:38.996" v="7"/>
          <ac:spMkLst>
            <pc:docMk/>
            <pc:sldMk cId="1199060821" sldId="310"/>
            <ac:spMk id="17" creationId="{1B38FED2-013F-4CEA-9ADF-7E6D4432AC09}"/>
          </ac:spMkLst>
        </pc:spChg>
        <pc:spChg chg="mod">
          <ac:chgData name="酒井 秀明" userId="2a037a4c-0cf2-4724-84a1-c5d37ec4bbdc" providerId="ADAL" clId="{E349F537-5876-4BEC-ABC4-4EDADC6F534D}" dt="2022-01-22T00:02:38.996" v="7"/>
          <ac:spMkLst>
            <pc:docMk/>
            <pc:sldMk cId="1199060821" sldId="310"/>
            <ac:spMk id="19" creationId="{8516BEC3-DE8F-4691-AFE0-F37A2968F5F5}"/>
          </ac:spMkLst>
        </pc:spChg>
        <pc:spChg chg="mod">
          <ac:chgData name="酒井 秀明" userId="2a037a4c-0cf2-4724-84a1-c5d37ec4bbdc" providerId="ADAL" clId="{E349F537-5876-4BEC-ABC4-4EDADC6F534D}" dt="2022-01-22T00:02:38.996" v="7"/>
          <ac:spMkLst>
            <pc:docMk/>
            <pc:sldMk cId="1199060821" sldId="310"/>
            <ac:spMk id="26" creationId="{7DEEF394-1C23-4BB9-9B17-065F6B876793}"/>
          </ac:spMkLst>
        </pc:spChg>
      </pc:sldChg>
      <pc:sldChg chg="modSp">
        <pc:chgData name="酒井 秀明" userId="2a037a4c-0cf2-4724-84a1-c5d37ec4bbdc" providerId="ADAL" clId="{E349F537-5876-4BEC-ABC4-4EDADC6F534D}" dt="2022-01-22T00:02:38.996" v="7"/>
        <pc:sldMkLst>
          <pc:docMk/>
          <pc:sldMk cId="3366271622" sldId="311"/>
        </pc:sldMkLst>
        <pc:spChg chg="mod">
          <ac:chgData name="酒井 秀明" userId="2a037a4c-0cf2-4724-84a1-c5d37ec4bbdc" providerId="ADAL" clId="{E349F537-5876-4BEC-ABC4-4EDADC6F534D}" dt="2022-01-22T00:02:38.996" v="7"/>
          <ac:spMkLst>
            <pc:docMk/>
            <pc:sldMk cId="3366271622" sldId="311"/>
            <ac:spMk id="18" creationId="{102DFC8D-710E-4C04-8AC4-6155F3A41F98}"/>
          </ac:spMkLst>
        </pc:spChg>
        <pc:spChg chg="mod">
          <ac:chgData name="酒井 秀明" userId="2a037a4c-0cf2-4724-84a1-c5d37ec4bbdc" providerId="ADAL" clId="{E349F537-5876-4BEC-ABC4-4EDADC6F534D}" dt="2022-01-22T00:02:38.996" v="7"/>
          <ac:spMkLst>
            <pc:docMk/>
            <pc:sldMk cId="3366271622" sldId="311"/>
            <ac:spMk id="19" creationId="{F4A844AE-D6E8-4D6C-A405-866A89DA89BE}"/>
          </ac:spMkLst>
        </pc:spChg>
      </pc:sldChg>
      <pc:sldChg chg="modSp mod">
        <pc:chgData name="酒井 秀明" userId="2a037a4c-0cf2-4724-84a1-c5d37ec4bbdc" providerId="ADAL" clId="{E349F537-5876-4BEC-ABC4-4EDADC6F534D}" dt="2022-01-22T00:02:38.996" v="7"/>
        <pc:sldMkLst>
          <pc:docMk/>
          <pc:sldMk cId="2539230411" sldId="312"/>
        </pc:sldMkLst>
        <pc:spChg chg="mod">
          <ac:chgData name="酒井 秀明" userId="2a037a4c-0cf2-4724-84a1-c5d37ec4bbdc" providerId="ADAL" clId="{E349F537-5876-4BEC-ABC4-4EDADC6F534D}" dt="2022-01-22T00:02:38.996" v="7"/>
          <ac:spMkLst>
            <pc:docMk/>
            <pc:sldMk cId="2539230411" sldId="312"/>
            <ac:spMk id="26" creationId="{5EC338E9-5AB5-4704-8173-267D80457CF2}"/>
          </ac:spMkLst>
        </pc:spChg>
        <pc:spChg chg="mod">
          <ac:chgData name="酒井 秀明" userId="2a037a4c-0cf2-4724-84a1-c5d37ec4bbdc" providerId="ADAL" clId="{E349F537-5876-4BEC-ABC4-4EDADC6F534D}" dt="2022-01-22T00:02:38.996" v="7"/>
          <ac:spMkLst>
            <pc:docMk/>
            <pc:sldMk cId="2539230411" sldId="312"/>
            <ac:spMk id="27" creationId="{DA65F231-BC52-4D20-9123-77EF4DD3C2F8}"/>
          </ac:spMkLst>
        </pc:spChg>
        <pc:spChg chg="mod">
          <ac:chgData name="酒井 秀明" userId="2a037a4c-0cf2-4724-84a1-c5d37ec4bbdc" providerId="ADAL" clId="{E349F537-5876-4BEC-ABC4-4EDADC6F534D}" dt="2022-01-21T23:58:34.374" v="6" actId="14100"/>
          <ac:spMkLst>
            <pc:docMk/>
            <pc:sldMk cId="2539230411" sldId="312"/>
            <ac:spMk id="32" creationId="{95F4DCB7-EA74-43BA-8706-8B1F47D24995}"/>
          </ac:spMkLst>
        </pc:spChg>
      </pc:sldChg>
      <pc:sldChg chg="modSp">
        <pc:chgData name="酒井 秀明" userId="2a037a4c-0cf2-4724-84a1-c5d37ec4bbdc" providerId="ADAL" clId="{E349F537-5876-4BEC-ABC4-4EDADC6F534D}" dt="2022-01-22T00:02:38.996" v="7"/>
        <pc:sldMkLst>
          <pc:docMk/>
          <pc:sldMk cId="1394107216" sldId="313"/>
        </pc:sldMkLst>
        <pc:spChg chg="mod">
          <ac:chgData name="酒井 秀明" userId="2a037a4c-0cf2-4724-84a1-c5d37ec4bbdc" providerId="ADAL" clId="{E349F537-5876-4BEC-ABC4-4EDADC6F534D}" dt="2022-01-22T00:02:38.996" v="7"/>
          <ac:spMkLst>
            <pc:docMk/>
            <pc:sldMk cId="1394107216" sldId="313"/>
            <ac:spMk id="15" creationId="{58DBB668-DAB1-48A3-AEDD-F0F16640172A}"/>
          </ac:spMkLst>
        </pc:spChg>
      </pc:sldChg>
      <pc:sldChg chg="modSp">
        <pc:chgData name="酒井 秀明" userId="2a037a4c-0cf2-4724-84a1-c5d37ec4bbdc" providerId="ADAL" clId="{E349F537-5876-4BEC-ABC4-4EDADC6F534D}" dt="2022-01-22T00:02:38.996" v="7"/>
        <pc:sldMkLst>
          <pc:docMk/>
          <pc:sldMk cId="1260407952" sldId="314"/>
        </pc:sldMkLst>
        <pc:spChg chg="mod">
          <ac:chgData name="酒井 秀明" userId="2a037a4c-0cf2-4724-84a1-c5d37ec4bbdc" providerId="ADAL" clId="{E349F537-5876-4BEC-ABC4-4EDADC6F534D}" dt="2022-01-22T00:02:38.996" v="7"/>
          <ac:spMkLst>
            <pc:docMk/>
            <pc:sldMk cId="1260407952" sldId="314"/>
            <ac:spMk id="20" creationId="{C81718E3-5AC7-4124-91FB-6C8EDD8B01C4}"/>
          </ac:spMkLst>
        </pc:spChg>
      </pc:sldChg>
      <pc:sldChg chg="modSp">
        <pc:chgData name="酒井 秀明" userId="2a037a4c-0cf2-4724-84a1-c5d37ec4bbdc" providerId="ADAL" clId="{E349F537-5876-4BEC-ABC4-4EDADC6F534D}" dt="2022-01-22T00:02:38.996" v="7"/>
        <pc:sldMkLst>
          <pc:docMk/>
          <pc:sldMk cId="2072976386" sldId="315"/>
        </pc:sldMkLst>
        <pc:spChg chg="mod">
          <ac:chgData name="酒井 秀明" userId="2a037a4c-0cf2-4724-84a1-c5d37ec4bbdc" providerId="ADAL" clId="{E349F537-5876-4BEC-ABC4-4EDADC6F534D}" dt="2022-01-22T00:02:38.996" v="7"/>
          <ac:spMkLst>
            <pc:docMk/>
            <pc:sldMk cId="2072976386" sldId="315"/>
            <ac:spMk id="18" creationId="{169F4CA8-8B11-44C4-AA88-EB9088348824}"/>
          </ac:spMkLst>
        </pc:spChg>
      </pc:sldChg>
      <pc:sldChg chg="modSp">
        <pc:chgData name="酒井 秀明" userId="2a037a4c-0cf2-4724-84a1-c5d37ec4bbdc" providerId="ADAL" clId="{E349F537-5876-4BEC-ABC4-4EDADC6F534D}" dt="2022-01-22T00:02:38.996" v="7"/>
        <pc:sldMkLst>
          <pc:docMk/>
          <pc:sldMk cId="614826251" sldId="316"/>
        </pc:sldMkLst>
        <pc:spChg chg="mod">
          <ac:chgData name="酒井 秀明" userId="2a037a4c-0cf2-4724-84a1-c5d37ec4bbdc" providerId="ADAL" clId="{E349F537-5876-4BEC-ABC4-4EDADC6F534D}" dt="2022-01-22T00:02:38.996" v="7"/>
          <ac:spMkLst>
            <pc:docMk/>
            <pc:sldMk cId="614826251" sldId="316"/>
            <ac:spMk id="7" creationId="{20CA596F-544B-4528-8DB3-DDEAE1856D0E}"/>
          </ac:spMkLst>
        </pc:spChg>
      </pc:sldChg>
    </pc:docChg>
  </pc:docChgLst>
  <pc:docChgLst>
    <pc:chgData name="酒井 秀明" userId="2a037a4c-0cf2-4724-84a1-c5d37ec4bbdc" providerId="ADAL" clId="{D54EE2E5-7CCC-41E0-A1A7-0307CD5607DF}"/>
    <pc:docChg chg="modSld">
      <pc:chgData name="酒井 秀明" userId="2a037a4c-0cf2-4724-84a1-c5d37ec4bbdc" providerId="ADAL" clId="{D54EE2E5-7CCC-41E0-A1A7-0307CD5607DF}" dt="2022-02-07T00:43:12.821" v="40" actId="207"/>
      <pc:docMkLst>
        <pc:docMk/>
      </pc:docMkLst>
      <pc:sldChg chg="modSp mod">
        <pc:chgData name="酒井 秀明" userId="2a037a4c-0cf2-4724-84a1-c5d37ec4bbdc" providerId="ADAL" clId="{D54EE2E5-7CCC-41E0-A1A7-0307CD5607DF}" dt="2022-02-07T00:31:56.650" v="1" actId="20577"/>
        <pc:sldMkLst>
          <pc:docMk/>
          <pc:sldMk cId="2796407635" sldId="267"/>
        </pc:sldMkLst>
        <pc:graphicFrameChg chg="modGraphic">
          <ac:chgData name="酒井 秀明" userId="2a037a4c-0cf2-4724-84a1-c5d37ec4bbdc" providerId="ADAL" clId="{D54EE2E5-7CCC-41E0-A1A7-0307CD5607DF}" dt="2022-02-07T00:31:56.650" v="1" actId="20577"/>
          <ac:graphicFrameMkLst>
            <pc:docMk/>
            <pc:sldMk cId="2796407635" sldId="267"/>
            <ac:graphicFrameMk id="2" creationId="{761456AB-313D-4579-BE93-D9CCC860870B}"/>
          </ac:graphicFrameMkLst>
        </pc:graphicFrameChg>
      </pc:sldChg>
      <pc:sldChg chg="modSp mod">
        <pc:chgData name="酒井 秀明" userId="2a037a4c-0cf2-4724-84a1-c5d37ec4bbdc" providerId="ADAL" clId="{D54EE2E5-7CCC-41E0-A1A7-0307CD5607DF}" dt="2022-02-07T00:35:16.965" v="7" actId="20577"/>
        <pc:sldMkLst>
          <pc:docMk/>
          <pc:sldMk cId="2150607891" sldId="268"/>
        </pc:sldMkLst>
        <pc:graphicFrameChg chg="modGraphic">
          <ac:chgData name="酒井 秀明" userId="2a037a4c-0cf2-4724-84a1-c5d37ec4bbdc" providerId="ADAL" clId="{D54EE2E5-7CCC-41E0-A1A7-0307CD5607DF}" dt="2022-02-07T00:35:16.965" v="7" actId="20577"/>
          <ac:graphicFrameMkLst>
            <pc:docMk/>
            <pc:sldMk cId="2150607891" sldId="268"/>
            <ac:graphicFrameMk id="2" creationId="{0E407B3F-6B1C-4AB1-90DE-798620FDE796}"/>
          </ac:graphicFrameMkLst>
        </pc:graphicFrameChg>
      </pc:sldChg>
      <pc:sldChg chg="modSp mod">
        <pc:chgData name="酒井 秀明" userId="2a037a4c-0cf2-4724-84a1-c5d37ec4bbdc" providerId="ADAL" clId="{D54EE2E5-7CCC-41E0-A1A7-0307CD5607DF}" dt="2022-02-07T00:38:19.865" v="32" actId="20577"/>
        <pc:sldMkLst>
          <pc:docMk/>
          <pc:sldMk cId="3598306048" sldId="275"/>
        </pc:sldMkLst>
        <pc:graphicFrameChg chg="modGraphic">
          <ac:chgData name="酒井 秀明" userId="2a037a4c-0cf2-4724-84a1-c5d37ec4bbdc" providerId="ADAL" clId="{D54EE2E5-7CCC-41E0-A1A7-0307CD5607DF}" dt="2022-02-07T00:38:19.865" v="32" actId="20577"/>
          <ac:graphicFrameMkLst>
            <pc:docMk/>
            <pc:sldMk cId="3598306048" sldId="275"/>
            <ac:graphicFrameMk id="2" creationId="{AE3CBB59-EF29-481C-A9D0-ADCA23AAC14E}"/>
          </ac:graphicFrameMkLst>
        </pc:graphicFrameChg>
      </pc:sldChg>
      <pc:sldChg chg="modSp mod">
        <pc:chgData name="酒井 秀明" userId="2a037a4c-0cf2-4724-84a1-c5d37ec4bbdc" providerId="ADAL" clId="{D54EE2E5-7CCC-41E0-A1A7-0307CD5607DF}" dt="2022-02-07T00:43:12.821" v="40" actId="207"/>
        <pc:sldMkLst>
          <pc:docMk/>
          <pc:sldMk cId="1394107216" sldId="313"/>
        </pc:sldMkLst>
        <pc:spChg chg="mod">
          <ac:chgData name="酒井 秀明" userId="2a037a4c-0cf2-4724-84a1-c5d37ec4bbdc" providerId="ADAL" clId="{D54EE2E5-7CCC-41E0-A1A7-0307CD5607DF}" dt="2022-02-07T00:43:12.821" v="40" actId="207"/>
          <ac:spMkLst>
            <pc:docMk/>
            <pc:sldMk cId="1394107216" sldId="313"/>
            <ac:spMk id="19" creationId="{6F232C0C-5E59-46D1-AF4A-400F1EAA3F98}"/>
          </ac:spMkLst>
        </pc:spChg>
      </pc:sldChg>
    </pc:docChg>
  </pc:docChgLst>
  <pc:docChgLst>
    <pc:chgData name="酒井 秀明" userId="2a037a4c-0cf2-4724-84a1-c5d37ec4bbdc" providerId="ADAL" clId="{F3A666A4-F59B-455F-ADB0-423C5A5E567B}"/>
    <pc:docChg chg="custSel modSld">
      <pc:chgData name="酒井 秀明" userId="2a037a4c-0cf2-4724-84a1-c5d37ec4bbdc" providerId="ADAL" clId="{F3A666A4-F59B-455F-ADB0-423C5A5E567B}" dt="2022-01-24T01:38:07.148" v="5" actId="14100"/>
      <pc:docMkLst>
        <pc:docMk/>
      </pc:docMkLst>
      <pc:sldChg chg="addSp delSp modSp mod">
        <pc:chgData name="酒井 秀明" userId="2a037a4c-0cf2-4724-84a1-c5d37ec4bbdc" providerId="ADAL" clId="{F3A666A4-F59B-455F-ADB0-423C5A5E567B}" dt="2022-01-24T01:38:07.148" v="5" actId="14100"/>
        <pc:sldMkLst>
          <pc:docMk/>
          <pc:sldMk cId="1513662499" sldId="327"/>
        </pc:sldMkLst>
        <pc:graphicFrameChg chg="add mod modGraphic">
          <ac:chgData name="酒井 秀明" userId="2a037a4c-0cf2-4724-84a1-c5d37ec4bbdc" providerId="ADAL" clId="{F3A666A4-F59B-455F-ADB0-423C5A5E567B}" dt="2022-01-24T01:38:07.148" v="5" actId="14100"/>
          <ac:graphicFrameMkLst>
            <pc:docMk/>
            <pc:sldMk cId="1513662499" sldId="327"/>
            <ac:graphicFrameMk id="3" creationId="{ECA07927-2424-4BF3-92F7-27DE3606DB03}"/>
          </ac:graphicFrameMkLst>
        </pc:graphicFrameChg>
        <pc:graphicFrameChg chg="del modGraphic">
          <ac:chgData name="酒井 秀明" userId="2a037a4c-0cf2-4724-84a1-c5d37ec4bbdc" providerId="ADAL" clId="{F3A666A4-F59B-455F-ADB0-423C5A5E567B}" dt="2022-01-24T01:37:47.658" v="1" actId="478"/>
          <ac:graphicFrameMkLst>
            <pc:docMk/>
            <pc:sldMk cId="1513662499" sldId="327"/>
            <ac:graphicFrameMk id="4" creationId="{CC474F0B-D492-4265-92C6-40098829DE3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FFC6A-ED95-4B2F-8DF7-8771CE127F4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FB3F84AF-2228-4560-9AE8-CFDD32F637F2}">
      <dgm:prSet phldrT="[テキスト]"/>
      <dgm:spPr>
        <a:noFill/>
      </dgm:spPr>
      <dgm:t>
        <a:bodyPr/>
        <a:lstStyle/>
        <a:p>
          <a:r>
            <a:rPr kumimoji="0" lang="ja-JP" altLang="ja-JP"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知の伝達</a:t>
          </a:r>
          <a:endParaRPr kumimoji="1" lang="ja-JP" altLang="en-US" dirty="0"/>
        </a:p>
      </dgm:t>
    </dgm:pt>
    <dgm:pt modelId="{A56EF3DF-8596-4E8D-BA19-D05FBCDA4BBD}" type="parTrans" cxnId="{4274BCDE-D731-440B-A67C-8FDCFFE6E2F2}">
      <dgm:prSet/>
      <dgm:spPr/>
      <dgm:t>
        <a:bodyPr/>
        <a:lstStyle/>
        <a:p>
          <a:endParaRPr kumimoji="1" lang="ja-JP" altLang="en-US"/>
        </a:p>
      </dgm:t>
    </dgm:pt>
    <dgm:pt modelId="{EE588436-8C92-4B5E-8EA5-76C82FCFCE2B}" type="sibTrans" cxnId="{4274BCDE-D731-440B-A67C-8FDCFFE6E2F2}">
      <dgm:prSet/>
      <dgm:spPr/>
      <dgm:t>
        <a:bodyPr/>
        <a:lstStyle/>
        <a:p>
          <a:endParaRPr kumimoji="1" lang="ja-JP" altLang="en-US"/>
        </a:p>
      </dgm:t>
    </dgm:pt>
    <dgm:pt modelId="{4B51A450-1371-4FB9-B278-F799C89E6A30}">
      <dgm:prSet phldrT="[テキスト]"/>
      <dgm:spPr/>
      <dgm:t>
        <a:bodyPr/>
        <a:lstStyle/>
        <a:p>
          <a:r>
            <a:rPr kumimoji="0" lang="ja-JP" altLang="en-US">
              <a:latin typeface="BIZ UDPゴシック" panose="020B0400000000000000" pitchFamily="50" charset="-128"/>
              <a:ea typeface="BIZ UDPゴシック" panose="020B0400000000000000" pitchFamily="50" charset="-128"/>
              <a:cs typeface="Times New Roman" panose="02020603050405020304" pitchFamily="18" charset="0"/>
            </a:rPr>
            <a:t>受け取った研究者がさらに高みへ</a:t>
          </a:r>
          <a:endParaRPr kumimoji="1" lang="ja-JP" altLang="en-US"/>
        </a:p>
      </dgm:t>
    </dgm:pt>
    <dgm:pt modelId="{C6C25F7E-F722-4066-ABD4-A49C5A402306}" type="parTrans" cxnId="{B75CB0DB-553B-460E-AE11-59A0A9814103}">
      <dgm:prSet/>
      <dgm:spPr/>
      <dgm:t>
        <a:bodyPr/>
        <a:lstStyle/>
        <a:p>
          <a:endParaRPr kumimoji="1" lang="ja-JP" altLang="en-US"/>
        </a:p>
      </dgm:t>
    </dgm:pt>
    <dgm:pt modelId="{DC641E9E-35D3-483F-917E-B93E9022A3B8}" type="sibTrans" cxnId="{B75CB0DB-553B-460E-AE11-59A0A9814103}">
      <dgm:prSet/>
      <dgm:spPr/>
      <dgm:t>
        <a:bodyPr/>
        <a:lstStyle/>
        <a:p>
          <a:endParaRPr kumimoji="1" lang="ja-JP" altLang="en-US"/>
        </a:p>
      </dgm:t>
    </dgm:pt>
    <dgm:pt modelId="{B95F3196-5DEF-4EB8-8883-3CC0628D5044}">
      <dgm:prSet/>
      <dgm:spPr>
        <a:noFill/>
      </dgm:spPr>
      <dgm:t>
        <a:bodyPr/>
        <a:lstStyle/>
        <a:p>
          <a:r>
            <a:rPr kumimoji="0" lang="ja-JP" altLang="ja-JP" b="0"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知の交流</a:t>
          </a:r>
          <a:endParaRPr lang="ja-JP" altLang="en-US"/>
        </a:p>
      </dgm:t>
    </dgm:pt>
    <dgm:pt modelId="{4719104B-A8B1-4783-9D63-A9FBAD3BC3E8}" type="parTrans" cxnId="{7E2A2237-D7F1-4773-A6B0-D003A3BEBC3E}">
      <dgm:prSet/>
      <dgm:spPr/>
      <dgm:t>
        <a:bodyPr/>
        <a:lstStyle/>
        <a:p>
          <a:endParaRPr kumimoji="1" lang="ja-JP" altLang="en-US"/>
        </a:p>
      </dgm:t>
    </dgm:pt>
    <dgm:pt modelId="{0CA4BC40-54D7-443D-8CBA-0CF8F956D9CD}" type="sibTrans" cxnId="{7E2A2237-D7F1-4773-A6B0-D003A3BEBC3E}">
      <dgm:prSet/>
      <dgm:spPr/>
      <dgm:t>
        <a:bodyPr/>
        <a:lstStyle/>
        <a:p>
          <a:endParaRPr kumimoji="1" lang="ja-JP" altLang="en-US"/>
        </a:p>
      </dgm:t>
    </dgm:pt>
    <dgm:pt modelId="{82F4DEEC-9959-4206-B9CC-451637143B35}">
      <dgm:prSet/>
      <dgm:spPr/>
      <dgm:t>
        <a:bodyPr/>
        <a:lstStyle/>
        <a:p>
          <a:r>
            <a:rPr kumimoji="0" lang="ja-JP" altLang="ja-JP" b="0" i="0" u="none" strike="noStrike" cap="none" normalizeH="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ライフサイエンス研究者</a:t>
          </a:r>
          <a:r>
            <a:rPr kumimoji="0" lang="ja-JP" altLang="en-US" b="0" i="0" u="none" strike="noStrike" cap="none" normalizeH="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・機関の相互交流</a:t>
          </a:r>
          <a:endParaRPr kumimoji="1" lang="ja-JP" altLang="en-US" dirty="0"/>
        </a:p>
      </dgm:t>
    </dgm:pt>
    <dgm:pt modelId="{9AB7524D-AF5A-4C9F-A9DC-661BDD4818D9}" type="parTrans" cxnId="{300B1C69-78C3-4AF3-BC7B-F31A286BAAE5}">
      <dgm:prSet/>
      <dgm:spPr/>
      <dgm:t>
        <a:bodyPr/>
        <a:lstStyle/>
        <a:p>
          <a:endParaRPr kumimoji="1" lang="ja-JP" altLang="en-US"/>
        </a:p>
      </dgm:t>
    </dgm:pt>
    <dgm:pt modelId="{248488A5-9AB2-473B-B5FF-50FE859092A2}" type="sibTrans" cxnId="{300B1C69-78C3-4AF3-BC7B-F31A286BAAE5}">
      <dgm:prSet/>
      <dgm:spPr/>
      <dgm:t>
        <a:bodyPr/>
        <a:lstStyle/>
        <a:p>
          <a:endParaRPr kumimoji="1" lang="ja-JP" altLang="en-US"/>
        </a:p>
      </dgm:t>
    </dgm:pt>
    <dgm:pt modelId="{75990926-F49B-43EB-A9F1-5A7D13E627D9}">
      <dgm:prSet/>
      <dgm:spPr/>
      <dgm:t>
        <a:bodyPr/>
        <a:lstStyle/>
        <a:p>
          <a:r>
            <a:rPr kumimoji="0" lang="ja-JP" altLang="ja-JP" b="0" i="0" u="none" strike="noStrike" cap="none" normalizeH="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自由闊達に議論、情報交換・意見交換</a:t>
          </a:r>
          <a:endParaRPr kumimoji="1" lang="ja-JP" altLang="en-US" dirty="0"/>
        </a:p>
      </dgm:t>
    </dgm:pt>
    <dgm:pt modelId="{E2C9BB5F-AB01-4D81-AD27-5A6FC87B7D24}" type="parTrans" cxnId="{4112F5C3-2363-4457-8023-D199D89DDBDD}">
      <dgm:prSet/>
      <dgm:spPr/>
      <dgm:t>
        <a:bodyPr/>
        <a:lstStyle/>
        <a:p>
          <a:endParaRPr kumimoji="1" lang="ja-JP" altLang="en-US"/>
        </a:p>
      </dgm:t>
    </dgm:pt>
    <dgm:pt modelId="{60E81366-55DB-44DF-8D7A-3366622D23C1}" type="sibTrans" cxnId="{4112F5C3-2363-4457-8023-D199D89DDBDD}">
      <dgm:prSet/>
      <dgm:spPr/>
      <dgm:t>
        <a:bodyPr/>
        <a:lstStyle/>
        <a:p>
          <a:endParaRPr kumimoji="1" lang="ja-JP" altLang="en-US"/>
        </a:p>
      </dgm:t>
    </dgm:pt>
    <dgm:pt modelId="{DBF08D5F-A368-4EF3-8E9B-7D879E5E7F4A}">
      <dgm:prSet phldrT="[テキスト]"/>
      <dgm:spPr/>
      <dgm:t>
        <a:bodyPr/>
        <a:lstStyle/>
        <a:p>
          <a:r>
            <a:rPr kumimoji="0" lang="ja-JP" altLang="ja-JP" b="0" i="0" u="none" strike="noStrike" cap="none" normalizeH="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クオリティの高い講演の無償提供</a:t>
          </a:r>
          <a:endParaRPr kumimoji="1" lang="ja-JP" altLang="en-US" dirty="0"/>
        </a:p>
      </dgm:t>
    </dgm:pt>
    <dgm:pt modelId="{E176C77A-9022-439B-BB6E-5428BFF6C19A}" type="sibTrans" cxnId="{D5CB276F-F2A7-40B9-80C9-FCD9D731E534}">
      <dgm:prSet/>
      <dgm:spPr/>
      <dgm:t>
        <a:bodyPr/>
        <a:lstStyle/>
        <a:p>
          <a:endParaRPr kumimoji="1" lang="ja-JP" altLang="en-US"/>
        </a:p>
      </dgm:t>
    </dgm:pt>
    <dgm:pt modelId="{15C19D5F-1866-496C-AFC0-F550166D9C29}" type="parTrans" cxnId="{D5CB276F-F2A7-40B9-80C9-FCD9D731E534}">
      <dgm:prSet/>
      <dgm:spPr/>
      <dgm:t>
        <a:bodyPr/>
        <a:lstStyle/>
        <a:p>
          <a:endParaRPr kumimoji="1" lang="ja-JP" altLang="en-US"/>
        </a:p>
      </dgm:t>
    </dgm:pt>
    <dgm:pt modelId="{19D42C8E-317C-4450-9678-42F2AC09AFF2}" type="pres">
      <dgm:prSet presAssocID="{7C3FFC6A-ED95-4B2F-8DF7-8771CE127F49}" presName="Name0" presStyleCnt="0">
        <dgm:presLayoutVars>
          <dgm:dir/>
          <dgm:animLvl val="lvl"/>
          <dgm:resizeHandles val="exact"/>
        </dgm:presLayoutVars>
      </dgm:prSet>
      <dgm:spPr/>
      <dgm:t>
        <a:bodyPr/>
        <a:lstStyle/>
        <a:p>
          <a:endParaRPr kumimoji="1" lang="ja-JP" altLang="en-US"/>
        </a:p>
      </dgm:t>
    </dgm:pt>
    <dgm:pt modelId="{A35FCCB5-AF80-40B8-BF71-FD0B741FD51B}" type="pres">
      <dgm:prSet presAssocID="{FB3F84AF-2228-4560-9AE8-CFDD32F637F2}" presName="composite" presStyleCnt="0"/>
      <dgm:spPr/>
    </dgm:pt>
    <dgm:pt modelId="{DE0C2BF7-3A0D-4D4E-8288-2E7E91192EA4}" type="pres">
      <dgm:prSet presAssocID="{FB3F84AF-2228-4560-9AE8-CFDD32F637F2}" presName="parTx" presStyleLbl="alignNode1" presStyleIdx="0" presStyleCnt="2" custScaleX="99278" custLinFactNeighborX="11191" custLinFactNeighborY="3892">
        <dgm:presLayoutVars>
          <dgm:chMax val="0"/>
          <dgm:chPref val="0"/>
          <dgm:bulletEnabled val="1"/>
        </dgm:presLayoutVars>
      </dgm:prSet>
      <dgm:spPr/>
      <dgm:t>
        <a:bodyPr/>
        <a:lstStyle/>
        <a:p>
          <a:endParaRPr kumimoji="1" lang="ja-JP" altLang="en-US"/>
        </a:p>
      </dgm:t>
    </dgm:pt>
    <dgm:pt modelId="{B0AD9412-A511-4E8B-A6A7-D328B572C526}" type="pres">
      <dgm:prSet presAssocID="{FB3F84AF-2228-4560-9AE8-CFDD32F637F2}" presName="desTx" presStyleLbl="alignAccFollowNode1" presStyleIdx="0" presStyleCnt="2" custScaleX="99382" custLinFactNeighborX="11191" custLinFactNeighborY="1276">
        <dgm:presLayoutVars>
          <dgm:bulletEnabled val="1"/>
        </dgm:presLayoutVars>
      </dgm:prSet>
      <dgm:spPr/>
      <dgm:t>
        <a:bodyPr/>
        <a:lstStyle/>
        <a:p>
          <a:endParaRPr kumimoji="1" lang="ja-JP" altLang="en-US"/>
        </a:p>
      </dgm:t>
    </dgm:pt>
    <dgm:pt modelId="{4BFA44A0-7693-4802-AC74-1D4D1CE3A9D0}" type="pres">
      <dgm:prSet presAssocID="{EE588436-8C92-4B5E-8EA5-76C82FCFCE2B}" presName="space" presStyleCnt="0"/>
      <dgm:spPr/>
    </dgm:pt>
    <dgm:pt modelId="{427C91FE-323A-46B1-91FF-51D28571D027}" type="pres">
      <dgm:prSet presAssocID="{B95F3196-5DEF-4EB8-8883-3CC0628D5044}" presName="composite" presStyleCnt="0"/>
      <dgm:spPr/>
    </dgm:pt>
    <dgm:pt modelId="{331639BA-BCE5-422D-87F7-3DB681A55E84}" type="pres">
      <dgm:prSet presAssocID="{B95F3196-5DEF-4EB8-8883-3CC0628D5044}" presName="parTx" presStyleLbl="alignNode1" presStyleIdx="1" presStyleCnt="2" custScaleX="99589" custLinFactNeighborX="3984" custLinFactNeighborY="950">
        <dgm:presLayoutVars>
          <dgm:chMax val="0"/>
          <dgm:chPref val="0"/>
          <dgm:bulletEnabled val="1"/>
        </dgm:presLayoutVars>
      </dgm:prSet>
      <dgm:spPr/>
      <dgm:t>
        <a:bodyPr/>
        <a:lstStyle/>
        <a:p>
          <a:endParaRPr kumimoji="1" lang="ja-JP" altLang="en-US"/>
        </a:p>
      </dgm:t>
    </dgm:pt>
    <dgm:pt modelId="{34683E2A-C186-4841-AFA8-D4082AEC9260}" type="pres">
      <dgm:prSet presAssocID="{B95F3196-5DEF-4EB8-8883-3CC0628D5044}" presName="desTx" presStyleLbl="alignAccFollowNode1" presStyleIdx="1" presStyleCnt="2" custScaleX="99382" custLinFactNeighborX="-87" custLinFactNeighborY="171">
        <dgm:presLayoutVars>
          <dgm:bulletEnabled val="1"/>
        </dgm:presLayoutVars>
      </dgm:prSet>
      <dgm:spPr/>
      <dgm:t>
        <a:bodyPr/>
        <a:lstStyle/>
        <a:p>
          <a:endParaRPr kumimoji="1" lang="ja-JP" altLang="en-US"/>
        </a:p>
      </dgm:t>
    </dgm:pt>
  </dgm:ptLst>
  <dgm:cxnLst>
    <dgm:cxn modelId="{D5CB276F-F2A7-40B9-80C9-FCD9D731E534}" srcId="{FB3F84AF-2228-4560-9AE8-CFDD32F637F2}" destId="{DBF08D5F-A368-4EF3-8E9B-7D879E5E7F4A}" srcOrd="0" destOrd="0" parTransId="{15C19D5F-1866-496C-AFC0-F550166D9C29}" sibTransId="{E176C77A-9022-439B-BB6E-5428BFF6C19A}"/>
    <dgm:cxn modelId="{76F554E9-E854-44A5-97CD-A1697E2459B1}" type="presOf" srcId="{DBF08D5F-A368-4EF3-8E9B-7D879E5E7F4A}" destId="{B0AD9412-A511-4E8B-A6A7-D328B572C526}" srcOrd="0" destOrd="0" presId="urn:microsoft.com/office/officeart/2005/8/layout/hList1"/>
    <dgm:cxn modelId="{7E2A2237-D7F1-4773-A6B0-D003A3BEBC3E}" srcId="{7C3FFC6A-ED95-4B2F-8DF7-8771CE127F49}" destId="{B95F3196-5DEF-4EB8-8883-3CC0628D5044}" srcOrd="1" destOrd="0" parTransId="{4719104B-A8B1-4783-9D63-A9FBAD3BC3E8}" sibTransId="{0CA4BC40-54D7-443D-8CBA-0CF8F956D9CD}"/>
    <dgm:cxn modelId="{48430AF5-0C62-4C5C-AF43-23D1552CE1CE}" type="presOf" srcId="{75990926-F49B-43EB-A9F1-5A7D13E627D9}" destId="{34683E2A-C186-4841-AFA8-D4082AEC9260}" srcOrd="0" destOrd="1" presId="urn:microsoft.com/office/officeart/2005/8/layout/hList1"/>
    <dgm:cxn modelId="{CCBBCC2A-9731-4530-A7EE-22584869D9FC}" type="presOf" srcId="{4B51A450-1371-4FB9-B278-F799C89E6A30}" destId="{B0AD9412-A511-4E8B-A6A7-D328B572C526}" srcOrd="0" destOrd="1" presId="urn:microsoft.com/office/officeart/2005/8/layout/hList1"/>
    <dgm:cxn modelId="{D77CB8C5-B2DB-4F0B-8A88-863D61BFC1DF}" type="presOf" srcId="{82F4DEEC-9959-4206-B9CC-451637143B35}" destId="{34683E2A-C186-4841-AFA8-D4082AEC9260}" srcOrd="0" destOrd="0" presId="urn:microsoft.com/office/officeart/2005/8/layout/hList1"/>
    <dgm:cxn modelId="{300B1C69-78C3-4AF3-BC7B-F31A286BAAE5}" srcId="{B95F3196-5DEF-4EB8-8883-3CC0628D5044}" destId="{82F4DEEC-9959-4206-B9CC-451637143B35}" srcOrd="0" destOrd="0" parTransId="{9AB7524D-AF5A-4C9F-A9DC-661BDD4818D9}" sibTransId="{248488A5-9AB2-473B-B5FF-50FE859092A2}"/>
    <dgm:cxn modelId="{B75CB0DB-553B-460E-AE11-59A0A9814103}" srcId="{FB3F84AF-2228-4560-9AE8-CFDD32F637F2}" destId="{4B51A450-1371-4FB9-B278-F799C89E6A30}" srcOrd="1" destOrd="0" parTransId="{C6C25F7E-F722-4066-ABD4-A49C5A402306}" sibTransId="{DC641E9E-35D3-483F-917E-B93E9022A3B8}"/>
    <dgm:cxn modelId="{4274BCDE-D731-440B-A67C-8FDCFFE6E2F2}" srcId="{7C3FFC6A-ED95-4B2F-8DF7-8771CE127F49}" destId="{FB3F84AF-2228-4560-9AE8-CFDD32F637F2}" srcOrd="0" destOrd="0" parTransId="{A56EF3DF-8596-4E8D-BA19-D05FBCDA4BBD}" sibTransId="{EE588436-8C92-4B5E-8EA5-76C82FCFCE2B}"/>
    <dgm:cxn modelId="{4112F5C3-2363-4457-8023-D199D89DDBDD}" srcId="{B95F3196-5DEF-4EB8-8883-3CC0628D5044}" destId="{75990926-F49B-43EB-A9F1-5A7D13E627D9}" srcOrd="1" destOrd="0" parTransId="{E2C9BB5F-AB01-4D81-AD27-5A6FC87B7D24}" sibTransId="{60E81366-55DB-44DF-8D7A-3366622D23C1}"/>
    <dgm:cxn modelId="{4CC696BF-DDBD-4FF2-A4A4-BACD253B6282}" type="presOf" srcId="{B95F3196-5DEF-4EB8-8883-3CC0628D5044}" destId="{331639BA-BCE5-422D-87F7-3DB681A55E84}" srcOrd="0" destOrd="0" presId="urn:microsoft.com/office/officeart/2005/8/layout/hList1"/>
    <dgm:cxn modelId="{9884A99C-2266-4AE2-8D6A-CF2323A363BF}" type="presOf" srcId="{7C3FFC6A-ED95-4B2F-8DF7-8771CE127F49}" destId="{19D42C8E-317C-4450-9678-42F2AC09AFF2}" srcOrd="0" destOrd="0" presId="urn:microsoft.com/office/officeart/2005/8/layout/hList1"/>
    <dgm:cxn modelId="{C8C079F0-27F6-4E88-8429-62595B425D43}" type="presOf" srcId="{FB3F84AF-2228-4560-9AE8-CFDD32F637F2}" destId="{DE0C2BF7-3A0D-4D4E-8288-2E7E91192EA4}" srcOrd="0" destOrd="0" presId="urn:microsoft.com/office/officeart/2005/8/layout/hList1"/>
    <dgm:cxn modelId="{504B9006-9365-4096-B620-958A5E5D42E6}" type="presParOf" srcId="{19D42C8E-317C-4450-9678-42F2AC09AFF2}" destId="{A35FCCB5-AF80-40B8-BF71-FD0B741FD51B}" srcOrd="0" destOrd="0" presId="urn:microsoft.com/office/officeart/2005/8/layout/hList1"/>
    <dgm:cxn modelId="{FBAD449A-EE77-4B4C-9D55-2E2F2D407220}" type="presParOf" srcId="{A35FCCB5-AF80-40B8-BF71-FD0B741FD51B}" destId="{DE0C2BF7-3A0D-4D4E-8288-2E7E91192EA4}" srcOrd="0" destOrd="0" presId="urn:microsoft.com/office/officeart/2005/8/layout/hList1"/>
    <dgm:cxn modelId="{CE40336B-6348-41DA-B40F-9BCFFA81032A}" type="presParOf" srcId="{A35FCCB5-AF80-40B8-BF71-FD0B741FD51B}" destId="{B0AD9412-A511-4E8B-A6A7-D328B572C526}" srcOrd="1" destOrd="0" presId="urn:microsoft.com/office/officeart/2005/8/layout/hList1"/>
    <dgm:cxn modelId="{4C5E7E33-B4B1-4492-92F9-10DF4DA2EB57}" type="presParOf" srcId="{19D42C8E-317C-4450-9678-42F2AC09AFF2}" destId="{4BFA44A0-7693-4802-AC74-1D4D1CE3A9D0}" srcOrd="1" destOrd="0" presId="urn:microsoft.com/office/officeart/2005/8/layout/hList1"/>
    <dgm:cxn modelId="{051CF060-1BF5-4D9A-9B93-3CC19C5D6B9D}" type="presParOf" srcId="{19D42C8E-317C-4450-9678-42F2AC09AFF2}" destId="{427C91FE-323A-46B1-91FF-51D28571D027}" srcOrd="2" destOrd="0" presId="urn:microsoft.com/office/officeart/2005/8/layout/hList1"/>
    <dgm:cxn modelId="{CCE3A40A-89E9-40D9-97FD-9C90B348487D}" type="presParOf" srcId="{427C91FE-323A-46B1-91FF-51D28571D027}" destId="{331639BA-BCE5-422D-87F7-3DB681A55E84}" srcOrd="0" destOrd="0" presId="urn:microsoft.com/office/officeart/2005/8/layout/hList1"/>
    <dgm:cxn modelId="{E4CCA969-A054-49E9-B45A-415AC2E2D25C}" type="presParOf" srcId="{427C91FE-323A-46B1-91FF-51D28571D027}" destId="{34683E2A-C186-4841-AFA8-D4082AEC9260}"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81311-22C1-422E-BD39-EEC1ECE75B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D30B44D4-6705-4BA0-A211-390BE8CB53B9}">
      <dgm:prSet phldrT="[テキスト]" custT="1"/>
      <dgm:spPr/>
      <dgm:t>
        <a:bodyPr/>
        <a:lstStyle/>
        <a:p>
          <a:r>
            <a:rPr kumimoji="1" lang="ja-JP" altLang="en-US" sz="2000" baseline="0" dirty="0">
              <a:ea typeface="BIZ UDPゴシック" panose="020B0400000000000000" pitchFamily="50" charset="-128"/>
            </a:rPr>
            <a:t>ライフサイエンスの普及のため</a:t>
          </a:r>
          <a:r>
            <a:rPr kumimoji="1" lang="en-US" altLang="ja-JP" sz="2000" baseline="0" dirty="0">
              <a:ea typeface="BIZ UDPゴシック" panose="020B0400000000000000" pitchFamily="50" charset="-128"/>
            </a:rPr>
            <a:t>Web</a:t>
          </a:r>
          <a:r>
            <a:rPr kumimoji="1" lang="ja-JP" altLang="en-US" sz="2000" baseline="0" dirty="0">
              <a:ea typeface="BIZ UDPゴシック" panose="020B0400000000000000" pitchFamily="50" charset="-128"/>
            </a:rPr>
            <a:t>を活用しながら事業を全国展開し、財団認知度および財団が築き上げてきたユニークな価値の最大化</a:t>
          </a:r>
        </a:p>
      </dgm:t>
    </dgm:pt>
    <dgm:pt modelId="{C8EEC23F-A641-4250-9D08-8980D8799545}" type="parTrans" cxnId="{1D2EDF8C-85A4-45FA-B700-70BB2CEAA8EA}">
      <dgm:prSet/>
      <dgm:spPr/>
      <dgm:t>
        <a:bodyPr/>
        <a:lstStyle/>
        <a:p>
          <a:endParaRPr kumimoji="1" lang="ja-JP" altLang="en-US"/>
        </a:p>
      </dgm:t>
    </dgm:pt>
    <dgm:pt modelId="{556587C8-423C-4F0C-AD84-ED2FA9728D56}" type="sibTrans" cxnId="{1D2EDF8C-85A4-45FA-B700-70BB2CEAA8EA}">
      <dgm:prSet/>
      <dgm:spPr/>
      <dgm:t>
        <a:bodyPr/>
        <a:lstStyle/>
        <a:p>
          <a:endParaRPr kumimoji="1" lang="ja-JP" altLang="en-US"/>
        </a:p>
      </dgm:t>
    </dgm:pt>
    <dgm:pt modelId="{E7D753D8-4B86-46A2-A4BE-3897CC4E6204}" type="pres">
      <dgm:prSet presAssocID="{73681311-22C1-422E-BD39-EEC1ECE75BC3}" presName="linear" presStyleCnt="0">
        <dgm:presLayoutVars>
          <dgm:animLvl val="lvl"/>
          <dgm:resizeHandles val="exact"/>
        </dgm:presLayoutVars>
      </dgm:prSet>
      <dgm:spPr/>
      <dgm:t>
        <a:bodyPr/>
        <a:lstStyle/>
        <a:p>
          <a:endParaRPr kumimoji="1" lang="ja-JP" altLang="en-US"/>
        </a:p>
      </dgm:t>
    </dgm:pt>
    <dgm:pt modelId="{0915F54D-8C9D-4F38-A3DA-D307CE18C346}" type="pres">
      <dgm:prSet presAssocID="{D30B44D4-6705-4BA0-A211-390BE8CB53B9}" presName="parentText" presStyleLbl="node1" presStyleIdx="0" presStyleCnt="1" custScaleY="458621" custLinFactY="-85120" custLinFactNeighborY="-100000">
        <dgm:presLayoutVars>
          <dgm:chMax val="0"/>
          <dgm:bulletEnabled val="1"/>
        </dgm:presLayoutVars>
      </dgm:prSet>
      <dgm:spPr/>
      <dgm:t>
        <a:bodyPr/>
        <a:lstStyle/>
        <a:p>
          <a:endParaRPr kumimoji="1" lang="ja-JP" altLang="en-US"/>
        </a:p>
      </dgm:t>
    </dgm:pt>
  </dgm:ptLst>
  <dgm:cxnLst>
    <dgm:cxn modelId="{494128DA-75E0-4F45-8212-AC4E19079A40}" type="presOf" srcId="{D30B44D4-6705-4BA0-A211-390BE8CB53B9}" destId="{0915F54D-8C9D-4F38-A3DA-D307CE18C346}" srcOrd="0" destOrd="0" presId="urn:microsoft.com/office/officeart/2005/8/layout/vList2"/>
    <dgm:cxn modelId="{1D2EDF8C-85A4-45FA-B700-70BB2CEAA8EA}" srcId="{73681311-22C1-422E-BD39-EEC1ECE75BC3}" destId="{D30B44D4-6705-4BA0-A211-390BE8CB53B9}" srcOrd="0" destOrd="0" parTransId="{C8EEC23F-A641-4250-9D08-8980D8799545}" sibTransId="{556587C8-423C-4F0C-AD84-ED2FA9728D56}"/>
    <dgm:cxn modelId="{5B8057D6-4286-4FEB-93EF-7502FCF2EF79}" type="presOf" srcId="{73681311-22C1-422E-BD39-EEC1ECE75BC3}" destId="{E7D753D8-4B86-46A2-A4BE-3897CC4E6204}" srcOrd="0" destOrd="0" presId="urn:microsoft.com/office/officeart/2005/8/layout/vList2"/>
    <dgm:cxn modelId="{9D386115-3ED1-47F8-A1D2-2BC7AF120EAF}" type="presParOf" srcId="{E7D753D8-4B86-46A2-A4BE-3897CC4E6204}" destId="{0915F54D-8C9D-4F38-A3DA-D307CE18C34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681311-22C1-422E-BD39-EEC1ECE75B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D30B44D4-6705-4BA0-A211-390BE8CB53B9}">
      <dgm:prSet phldrT="[テキスト]" custT="1"/>
      <dgm:spPr/>
      <dgm:t>
        <a:bodyPr/>
        <a:lstStyle/>
        <a:p>
          <a:pPr algn="l">
            <a:lnSpc>
              <a:spcPct val="100000"/>
            </a:lnSpc>
          </a:pPr>
          <a:r>
            <a:rPr kumimoji="1" lang="ja-JP" altLang="en-US" sz="2000" baseline="0" dirty="0">
              <a:ea typeface="BIZ UDPゴシック" panose="020B0400000000000000" pitchFamily="50" charset="-128"/>
            </a:rPr>
            <a:t>デジタル化、業務や事業のスクラップ＆ビルドを通して効率化を推進し、　　　少数精鋭による事業展開と顧客満足度</a:t>
          </a:r>
          <a:r>
            <a:rPr kumimoji="1" lang="en-US" altLang="ja-JP" sz="2000" baseline="0" dirty="0">
              <a:ea typeface="BIZ UDPゴシック" panose="020B0400000000000000" pitchFamily="50" charset="-128"/>
            </a:rPr>
            <a:t>UP</a:t>
          </a:r>
          <a:endParaRPr kumimoji="1" lang="ja-JP" altLang="en-US" sz="2000" baseline="0" dirty="0">
            <a:ea typeface="BIZ UDPゴシック" panose="020B0400000000000000" pitchFamily="50" charset="-128"/>
          </a:endParaRPr>
        </a:p>
      </dgm:t>
    </dgm:pt>
    <dgm:pt modelId="{C8EEC23F-A641-4250-9D08-8980D8799545}" type="parTrans" cxnId="{1D2EDF8C-85A4-45FA-B700-70BB2CEAA8EA}">
      <dgm:prSet/>
      <dgm:spPr/>
      <dgm:t>
        <a:bodyPr/>
        <a:lstStyle/>
        <a:p>
          <a:endParaRPr kumimoji="1" lang="ja-JP" altLang="en-US"/>
        </a:p>
      </dgm:t>
    </dgm:pt>
    <dgm:pt modelId="{556587C8-423C-4F0C-AD84-ED2FA9728D56}" type="sibTrans" cxnId="{1D2EDF8C-85A4-45FA-B700-70BB2CEAA8EA}">
      <dgm:prSet/>
      <dgm:spPr/>
      <dgm:t>
        <a:bodyPr/>
        <a:lstStyle/>
        <a:p>
          <a:endParaRPr kumimoji="1" lang="ja-JP" altLang="en-US"/>
        </a:p>
      </dgm:t>
    </dgm:pt>
    <dgm:pt modelId="{E7D753D8-4B86-46A2-A4BE-3897CC4E6204}" type="pres">
      <dgm:prSet presAssocID="{73681311-22C1-422E-BD39-EEC1ECE75BC3}" presName="linear" presStyleCnt="0">
        <dgm:presLayoutVars>
          <dgm:animLvl val="lvl"/>
          <dgm:resizeHandles val="exact"/>
        </dgm:presLayoutVars>
      </dgm:prSet>
      <dgm:spPr/>
      <dgm:t>
        <a:bodyPr/>
        <a:lstStyle/>
        <a:p>
          <a:endParaRPr kumimoji="1" lang="ja-JP" altLang="en-US"/>
        </a:p>
      </dgm:t>
    </dgm:pt>
    <dgm:pt modelId="{0915F54D-8C9D-4F38-A3DA-D307CE18C346}" type="pres">
      <dgm:prSet presAssocID="{D30B44D4-6705-4BA0-A211-390BE8CB53B9}" presName="parentText" presStyleLbl="node1" presStyleIdx="0" presStyleCnt="1" custScaleY="458621" custLinFactY="200000" custLinFactNeighborY="259261">
        <dgm:presLayoutVars>
          <dgm:chMax val="0"/>
          <dgm:bulletEnabled val="1"/>
        </dgm:presLayoutVars>
      </dgm:prSet>
      <dgm:spPr/>
      <dgm:t>
        <a:bodyPr/>
        <a:lstStyle/>
        <a:p>
          <a:endParaRPr kumimoji="1" lang="ja-JP" altLang="en-US"/>
        </a:p>
      </dgm:t>
    </dgm:pt>
  </dgm:ptLst>
  <dgm:cxnLst>
    <dgm:cxn modelId="{494128DA-75E0-4F45-8212-AC4E19079A40}" type="presOf" srcId="{D30B44D4-6705-4BA0-A211-390BE8CB53B9}" destId="{0915F54D-8C9D-4F38-A3DA-D307CE18C346}" srcOrd="0" destOrd="0" presId="urn:microsoft.com/office/officeart/2005/8/layout/vList2"/>
    <dgm:cxn modelId="{1D2EDF8C-85A4-45FA-B700-70BB2CEAA8EA}" srcId="{73681311-22C1-422E-BD39-EEC1ECE75BC3}" destId="{D30B44D4-6705-4BA0-A211-390BE8CB53B9}" srcOrd="0" destOrd="0" parTransId="{C8EEC23F-A641-4250-9D08-8980D8799545}" sibTransId="{556587C8-423C-4F0C-AD84-ED2FA9728D56}"/>
    <dgm:cxn modelId="{5B8057D6-4286-4FEB-93EF-7502FCF2EF79}" type="presOf" srcId="{73681311-22C1-422E-BD39-EEC1ECE75BC3}" destId="{E7D753D8-4B86-46A2-A4BE-3897CC4E6204}" srcOrd="0" destOrd="0" presId="urn:microsoft.com/office/officeart/2005/8/layout/vList2"/>
    <dgm:cxn modelId="{9D386115-3ED1-47F8-A1D2-2BC7AF120EAF}" type="presParOf" srcId="{E7D753D8-4B86-46A2-A4BE-3897CC4E6204}" destId="{0915F54D-8C9D-4F38-A3DA-D307CE18C34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C2BF7-3A0D-4D4E-8288-2E7E91192EA4}">
      <dsp:nvSpPr>
        <dsp:cNvPr id="0" name=""/>
        <dsp:cNvSpPr/>
      </dsp:nvSpPr>
      <dsp:spPr>
        <a:xfrm>
          <a:off x="557919" y="153487"/>
          <a:ext cx="4895984" cy="547200"/>
        </a:xfrm>
        <a:prstGeom prst="rect">
          <a:avLst/>
        </a:pr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kumimoji="0" lang="ja-JP" altLang="ja-JP" sz="19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知の伝達</a:t>
          </a:r>
          <a:endParaRPr kumimoji="1" lang="ja-JP" altLang="en-US" sz="1900" kern="1200" dirty="0"/>
        </a:p>
      </dsp:txBody>
      <dsp:txXfrm>
        <a:off x="557919" y="153487"/>
        <a:ext cx="4895984" cy="547200"/>
      </dsp:txXfrm>
    </dsp:sp>
    <dsp:sp modelId="{B0AD9412-A511-4E8B-A6A7-D328B572C526}">
      <dsp:nvSpPr>
        <dsp:cNvPr id="0" name=""/>
        <dsp:cNvSpPr/>
      </dsp:nvSpPr>
      <dsp:spPr>
        <a:xfrm>
          <a:off x="555354" y="693115"/>
          <a:ext cx="4901113" cy="107569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kumimoji="0" lang="ja-JP" altLang="ja-JP" sz="1900" b="0" i="0" u="none" strike="noStrike" kern="1200" cap="none" normalizeH="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クオリティの高い講演の無償提供</a:t>
          </a:r>
          <a:endParaRPr kumimoji="1" lang="ja-JP" altLang="en-US" sz="1900" kern="1200" dirty="0"/>
        </a:p>
        <a:p>
          <a:pPr marL="171450" lvl="1" indent="-171450" algn="l" defTabSz="844550">
            <a:lnSpc>
              <a:spcPct val="90000"/>
            </a:lnSpc>
            <a:spcBef>
              <a:spcPct val="0"/>
            </a:spcBef>
            <a:spcAft>
              <a:spcPct val="15000"/>
            </a:spcAft>
            <a:buChar char="••"/>
          </a:pPr>
          <a:r>
            <a:rPr kumimoji="0" lang="ja-JP" altLang="en-US" sz="1900" kern="1200">
              <a:latin typeface="BIZ UDPゴシック" panose="020B0400000000000000" pitchFamily="50" charset="-128"/>
              <a:ea typeface="BIZ UDPゴシック" panose="020B0400000000000000" pitchFamily="50" charset="-128"/>
              <a:cs typeface="Times New Roman" panose="02020603050405020304" pitchFamily="18" charset="0"/>
            </a:rPr>
            <a:t>受け取った研究者がさらに高みへ</a:t>
          </a:r>
          <a:endParaRPr kumimoji="1" lang="ja-JP" altLang="en-US" sz="1900" kern="1200"/>
        </a:p>
      </dsp:txBody>
      <dsp:txXfrm>
        <a:off x="555354" y="693115"/>
        <a:ext cx="4901113" cy="1075696"/>
      </dsp:txXfrm>
    </dsp:sp>
    <dsp:sp modelId="{331639BA-BCE5-422D-87F7-3DB681A55E84}">
      <dsp:nvSpPr>
        <dsp:cNvPr id="0" name=""/>
        <dsp:cNvSpPr/>
      </dsp:nvSpPr>
      <dsp:spPr>
        <a:xfrm>
          <a:off x="5598457" y="137388"/>
          <a:ext cx="4911321" cy="547200"/>
        </a:xfrm>
        <a:prstGeom prst="rect">
          <a:avLst/>
        </a:pr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kumimoji="0" lang="ja-JP" altLang="ja-JP" sz="1900" b="0" i="0" u="none" strike="noStrike" kern="1200"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知の交流</a:t>
          </a:r>
          <a:endParaRPr lang="ja-JP" altLang="en-US" sz="1900" kern="1200"/>
        </a:p>
      </dsp:txBody>
      <dsp:txXfrm>
        <a:off x="5598457" y="137388"/>
        <a:ext cx="4911321" cy="547200"/>
      </dsp:txXfrm>
    </dsp:sp>
    <dsp:sp modelId="{34683E2A-C186-4841-AFA8-D4082AEC9260}">
      <dsp:nvSpPr>
        <dsp:cNvPr id="0" name=""/>
        <dsp:cNvSpPr/>
      </dsp:nvSpPr>
      <dsp:spPr>
        <a:xfrm>
          <a:off x="5595810" y="681229"/>
          <a:ext cx="4901113" cy="107569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kumimoji="0" lang="ja-JP" altLang="ja-JP" sz="1900" b="0" i="0" u="none" strike="noStrike" kern="1200" cap="none" normalizeH="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ライフサイエンス研究者</a:t>
          </a:r>
          <a:r>
            <a:rPr kumimoji="0" lang="ja-JP" altLang="en-US" sz="1900" b="0" i="0" u="none" strike="noStrike" kern="1200" cap="none" normalizeH="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・機関の相互交流</a:t>
          </a:r>
          <a:endParaRPr kumimoji="1" lang="ja-JP" altLang="en-US" sz="1900" kern="1200" dirty="0"/>
        </a:p>
        <a:p>
          <a:pPr marL="171450" lvl="1" indent="-171450" algn="l" defTabSz="844550">
            <a:lnSpc>
              <a:spcPct val="90000"/>
            </a:lnSpc>
            <a:spcBef>
              <a:spcPct val="0"/>
            </a:spcBef>
            <a:spcAft>
              <a:spcPct val="15000"/>
            </a:spcAft>
            <a:buChar char="••"/>
          </a:pPr>
          <a:r>
            <a:rPr kumimoji="0" lang="ja-JP" altLang="ja-JP" sz="1900" b="0" i="0" u="none" strike="noStrike" kern="1200" cap="none" normalizeH="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自由闊達に議論、情報交換・意見交換</a:t>
          </a:r>
          <a:endParaRPr kumimoji="1" lang="ja-JP" altLang="en-US" sz="1900" kern="1200" dirty="0"/>
        </a:p>
      </dsp:txBody>
      <dsp:txXfrm>
        <a:off x="5595810" y="681229"/>
        <a:ext cx="4901113" cy="1075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5F54D-8C9D-4F38-A3DA-D307CE18C346}">
      <dsp:nvSpPr>
        <dsp:cNvPr id="0" name=""/>
        <dsp:cNvSpPr/>
      </dsp:nvSpPr>
      <dsp:spPr>
        <a:xfrm>
          <a:off x="0" y="0"/>
          <a:ext cx="8716769" cy="744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kern="1200" baseline="0" dirty="0">
              <a:ea typeface="BIZ UDPゴシック" panose="020B0400000000000000" pitchFamily="50" charset="-128"/>
            </a:rPr>
            <a:t>ライフサイエンスの普及のため</a:t>
          </a:r>
          <a:r>
            <a:rPr kumimoji="1" lang="en-US" altLang="ja-JP" sz="2000" kern="1200" baseline="0" dirty="0">
              <a:ea typeface="BIZ UDPゴシック" panose="020B0400000000000000" pitchFamily="50" charset="-128"/>
            </a:rPr>
            <a:t>Web</a:t>
          </a:r>
          <a:r>
            <a:rPr kumimoji="1" lang="ja-JP" altLang="en-US" sz="2000" kern="1200" baseline="0" dirty="0">
              <a:ea typeface="BIZ UDPゴシック" panose="020B0400000000000000" pitchFamily="50" charset="-128"/>
            </a:rPr>
            <a:t>を活用しながら事業を全国展開し、財団認知度および財団が築き上げてきたユニークな価値の最大化</a:t>
          </a:r>
        </a:p>
      </dsp:txBody>
      <dsp:txXfrm>
        <a:off x="36342" y="36342"/>
        <a:ext cx="8644085" cy="671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5F54D-8C9D-4F38-A3DA-D307CE18C346}">
      <dsp:nvSpPr>
        <dsp:cNvPr id="0" name=""/>
        <dsp:cNvSpPr/>
      </dsp:nvSpPr>
      <dsp:spPr>
        <a:xfrm>
          <a:off x="0" y="727"/>
          <a:ext cx="8716769" cy="744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ct val="35000"/>
            </a:spcAft>
          </a:pPr>
          <a:r>
            <a:rPr kumimoji="1" lang="ja-JP" altLang="en-US" sz="2000" kern="1200" baseline="0" dirty="0">
              <a:ea typeface="BIZ UDPゴシック" panose="020B0400000000000000" pitchFamily="50" charset="-128"/>
            </a:rPr>
            <a:t>デジタル化、業務や事業のスクラップ＆ビルドを通して効率化を推進し、　　　少数精鋭による事業展開と顧客満足度</a:t>
          </a:r>
          <a:r>
            <a:rPr kumimoji="1" lang="en-US" altLang="ja-JP" sz="2000" kern="1200" baseline="0" dirty="0">
              <a:ea typeface="BIZ UDPゴシック" panose="020B0400000000000000" pitchFamily="50" charset="-128"/>
            </a:rPr>
            <a:t>UP</a:t>
          </a:r>
          <a:endParaRPr kumimoji="1" lang="ja-JP" altLang="en-US" sz="2000" kern="1200" baseline="0" dirty="0">
            <a:ea typeface="BIZ UDPゴシック" panose="020B0400000000000000" pitchFamily="50" charset="-128"/>
          </a:endParaRPr>
        </a:p>
      </dsp:txBody>
      <dsp:txXfrm>
        <a:off x="36342" y="37069"/>
        <a:ext cx="8644085" cy="67178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5D9394D8-11A8-4D29-AEEC-D011E324F7E6}" type="datetimeFigureOut">
              <a:rPr kumimoji="1" lang="ja-JP" altLang="en-US" smtClean="0"/>
              <a:t>2022/2/16</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6F711208-6939-497D-A3DD-3179D44D1937}" type="slidenum">
              <a:rPr kumimoji="1" lang="ja-JP" altLang="en-US" smtClean="0"/>
              <a:t>‹#›</a:t>
            </a:fld>
            <a:endParaRPr kumimoji="1" lang="ja-JP" altLang="en-US"/>
          </a:p>
        </p:txBody>
      </p:sp>
    </p:spTree>
    <p:extLst>
      <p:ext uri="{BB962C8B-B14F-4D97-AF65-F5344CB8AC3E}">
        <p14:creationId xmlns:p14="http://schemas.microsoft.com/office/powerpoint/2010/main" val="3837007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F711208-6939-497D-A3DD-3179D44D1937}" type="slidenum">
              <a:rPr kumimoji="1" lang="ja-JP" altLang="en-US" smtClean="0"/>
              <a:t>4</a:t>
            </a:fld>
            <a:endParaRPr kumimoji="1" lang="ja-JP" altLang="en-US"/>
          </a:p>
        </p:txBody>
      </p:sp>
    </p:spTree>
    <p:extLst>
      <p:ext uri="{BB962C8B-B14F-4D97-AF65-F5344CB8AC3E}">
        <p14:creationId xmlns:p14="http://schemas.microsoft.com/office/powerpoint/2010/main" val="616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F711208-6939-497D-A3DD-3179D44D1937}" type="slidenum">
              <a:rPr kumimoji="1" lang="ja-JP" altLang="en-US" smtClean="0"/>
              <a:t>25</a:t>
            </a:fld>
            <a:endParaRPr kumimoji="1" lang="ja-JP" altLang="en-US"/>
          </a:p>
        </p:txBody>
      </p:sp>
    </p:spTree>
    <p:extLst>
      <p:ext uri="{BB962C8B-B14F-4D97-AF65-F5344CB8AC3E}">
        <p14:creationId xmlns:p14="http://schemas.microsoft.com/office/powerpoint/2010/main" val="53736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6A484E-58C1-4E2B-AF38-792AEE742574}"/>
              </a:ext>
            </a:extLst>
          </p:cNvPr>
          <p:cNvSpPr>
            <a:spLocks noGrp="1"/>
          </p:cNvSpPr>
          <p:nvPr>
            <p:ph type="ctrTitle"/>
          </p:nvPr>
        </p:nvSpPr>
        <p:spPr>
          <a:xfrm>
            <a:off x="1889760" y="2206308"/>
            <a:ext cx="9144000" cy="594360"/>
          </a:xfrm>
        </p:spPr>
        <p:txBody>
          <a:bodyPr anchor="b"/>
          <a:lstStyle>
            <a:lvl1pPr algn="ctr">
              <a:defRPr sz="6000"/>
            </a:lvl1pPr>
          </a:lstStyle>
          <a:p>
            <a:endParaRPr kumimoji="1" lang="ja-JP" altLang="en-US"/>
          </a:p>
        </p:txBody>
      </p:sp>
      <p:sp>
        <p:nvSpPr>
          <p:cNvPr id="3" name="字幕 2">
            <a:extLst>
              <a:ext uri="{FF2B5EF4-FFF2-40B4-BE49-F238E27FC236}">
                <a16:creationId xmlns:a16="http://schemas.microsoft.com/office/drawing/2014/main" id="{4B7667BD-474C-462B-85B7-C1A8E1DA1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kumimoji="1" lang="ja-JP" altLang="en-US"/>
          </a:p>
        </p:txBody>
      </p:sp>
      <p:sp>
        <p:nvSpPr>
          <p:cNvPr id="7" name="日付プレースホルダー 6">
            <a:extLst>
              <a:ext uri="{FF2B5EF4-FFF2-40B4-BE49-F238E27FC236}">
                <a16:creationId xmlns:a16="http://schemas.microsoft.com/office/drawing/2014/main" id="{80D15DE4-A881-49E7-B588-80369F48E371}"/>
              </a:ext>
            </a:extLst>
          </p:cNvPr>
          <p:cNvSpPr>
            <a:spLocks noGrp="1"/>
          </p:cNvSpPr>
          <p:nvPr>
            <p:ph type="dt" sz="half" idx="10"/>
          </p:nvPr>
        </p:nvSpPr>
        <p:spPr/>
        <p:txBody>
          <a:bodyPr/>
          <a:lstStyle/>
          <a:p>
            <a:fld id="{AD353CCB-2B6C-40A8-A54C-06A897642FDA}" type="datetime1">
              <a:rPr kumimoji="1" lang="ja-JP" altLang="en-US" smtClean="0"/>
              <a:t>2022/2/16</a:t>
            </a:fld>
            <a:endParaRPr kumimoji="1" lang="ja-JP" altLang="en-US"/>
          </a:p>
        </p:txBody>
      </p:sp>
      <p:sp>
        <p:nvSpPr>
          <p:cNvPr id="8" name="フッター プレースホルダー 7">
            <a:extLst>
              <a:ext uri="{FF2B5EF4-FFF2-40B4-BE49-F238E27FC236}">
                <a16:creationId xmlns:a16="http://schemas.microsoft.com/office/drawing/2014/main" id="{02C86AEA-78BB-480B-8A4F-ED6BDC6726D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0772B44-E184-4282-99B2-F173357B0802}"/>
              </a:ext>
            </a:extLst>
          </p:cNvPr>
          <p:cNvSpPr>
            <a:spLocks noGrp="1"/>
          </p:cNvSpPr>
          <p:nvPr>
            <p:ph type="sldNum" sz="quarter" idx="12"/>
          </p:nvPr>
        </p:nvSpPr>
        <p:spPr/>
        <p:txBody>
          <a:bodyPr/>
          <a:lstStyle/>
          <a:p>
            <a:fld id="{BC938B7F-26E2-44CA-9119-FD2E659AFFE3}" type="slidenum">
              <a:rPr kumimoji="1" lang="ja-JP" altLang="en-US" smtClean="0"/>
              <a:t>‹#›</a:t>
            </a:fld>
            <a:endParaRPr kumimoji="1" lang="ja-JP" altLang="en-US"/>
          </a:p>
        </p:txBody>
      </p:sp>
    </p:spTree>
    <p:extLst>
      <p:ext uri="{BB962C8B-B14F-4D97-AF65-F5344CB8AC3E}">
        <p14:creationId xmlns:p14="http://schemas.microsoft.com/office/powerpoint/2010/main" val="236987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13EADE-3288-4233-871B-B66D0E2F292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9BFC4C-C22D-44FE-9504-A59A7F9577B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1097FF-02FD-44ED-8938-CAE53CD04AD2}"/>
              </a:ext>
            </a:extLst>
          </p:cNvPr>
          <p:cNvSpPr>
            <a:spLocks noGrp="1"/>
          </p:cNvSpPr>
          <p:nvPr>
            <p:ph type="dt" sz="half" idx="10"/>
          </p:nvPr>
        </p:nvSpPr>
        <p:spPr/>
        <p:txBody>
          <a:bodyPr/>
          <a:lstStyle/>
          <a:p>
            <a:fld id="{FB1702D7-A306-4353-8704-1186B9537E88}" type="datetime1">
              <a:rPr kumimoji="1" lang="ja-JP" altLang="en-US" smtClean="0"/>
              <a:t>2022/2/16</a:t>
            </a:fld>
            <a:endParaRPr kumimoji="1" lang="ja-JP" altLang="en-US"/>
          </a:p>
        </p:txBody>
      </p:sp>
      <p:sp>
        <p:nvSpPr>
          <p:cNvPr id="5" name="フッター プレースホルダー 4">
            <a:extLst>
              <a:ext uri="{FF2B5EF4-FFF2-40B4-BE49-F238E27FC236}">
                <a16:creationId xmlns:a16="http://schemas.microsoft.com/office/drawing/2014/main" id="{577F24EF-04F3-4437-84CE-6275347A83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4BA18F-8B96-4847-9BBB-AAEBC513B174}"/>
              </a:ext>
            </a:extLst>
          </p:cNvPr>
          <p:cNvSpPr>
            <a:spLocks noGrp="1"/>
          </p:cNvSpPr>
          <p:nvPr>
            <p:ph type="sldNum" sz="quarter" idx="12"/>
          </p:nvPr>
        </p:nvSpPr>
        <p:spPr/>
        <p:txBody>
          <a:bodyPr/>
          <a:lstStyle/>
          <a:p>
            <a:fld id="{BC938B7F-26E2-44CA-9119-FD2E659AFFE3}" type="slidenum">
              <a:rPr kumimoji="1" lang="ja-JP" altLang="en-US" smtClean="0"/>
              <a:t>‹#›</a:t>
            </a:fld>
            <a:endParaRPr kumimoji="1" lang="ja-JP" altLang="en-US"/>
          </a:p>
        </p:txBody>
      </p:sp>
    </p:spTree>
    <p:extLst>
      <p:ext uri="{BB962C8B-B14F-4D97-AF65-F5344CB8AC3E}">
        <p14:creationId xmlns:p14="http://schemas.microsoft.com/office/powerpoint/2010/main" val="166141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D0C170-D632-40A8-B034-D3BF3C35612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C04FCA-8F3C-4BDB-B6AC-28E83F4CD55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E0BA65-336D-48BA-9E67-92F9D0DD4107}"/>
              </a:ext>
            </a:extLst>
          </p:cNvPr>
          <p:cNvSpPr>
            <a:spLocks noGrp="1"/>
          </p:cNvSpPr>
          <p:nvPr>
            <p:ph type="dt" sz="half" idx="10"/>
          </p:nvPr>
        </p:nvSpPr>
        <p:spPr/>
        <p:txBody>
          <a:bodyPr/>
          <a:lstStyle/>
          <a:p>
            <a:fld id="{0A838104-CD7D-4AAB-A67D-883BB373B9CF}" type="datetime1">
              <a:rPr kumimoji="1" lang="ja-JP" altLang="en-US" smtClean="0"/>
              <a:t>2022/2/16</a:t>
            </a:fld>
            <a:endParaRPr kumimoji="1" lang="ja-JP" altLang="en-US"/>
          </a:p>
        </p:txBody>
      </p:sp>
      <p:sp>
        <p:nvSpPr>
          <p:cNvPr id="5" name="フッター プレースホルダー 4">
            <a:extLst>
              <a:ext uri="{FF2B5EF4-FFF2-40B4-BE49-F238E27FC236}">
                <a16:creationId xmlns:a16="http://schemas.microsoft.com/office/drawing/2014/main" id="{8C748A4B-E79C-4696-BD5F-EA0F4A373B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F1B396-D70C-437B-A0A7-D6368770D444}"/>
              </a:ext>
            </a:extLst>
          </p:cNvPr>
          <p:cNvSpPr>
            <a:spLocks noGrp="1"/>
          </p:cNvSpPr>
          <p:nvPr>
            <p:ph type="sldNum" sz="quarter" idx="12"/>
          </p:nvPr>
        </p:nvSpPr>
        <p:spPr/>
        <p:txBody>
          <a:bodyPr/>
          <a:lstStyle/>
          <a:p>
            <a:fld id="{BC938B7F-26E2-44CA-9119-FD2E659AFFE3}" type="slidenum">
              <a:rPr kumimoji="1" lang="ja-JP" altLang="en-US" smtClean="0"/>
              <a:t>‹#›</a:t>
            </a:fld>
            <a:endParaRPr kumimoji="1" lang="ja-JP" altLang="en-US"/>
          </a:p>
        </p:txBody>
      </p:sp>
    </p:spTree>
    <p:extLst>
      <p:ext uri="{BB962C8B-B14F-4D97-AF65-F5344CB8AC3E}">
        <p14:creationId xmlns:p14="http://schemas.microsoft.com/office/powerpoint/2010/main" val="339891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95D9CB-4890-478E-8FB6-12FE9C77A14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EB81961-FBD5-4BBC-8D83-EA8EF6E441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B1A2770-D2CF-4D95-8F54-6B7712AD0B8B}"/>
              </a:ext>
            </a:extLst>
          </p:cNvPr>
          <p:cNvSpPr>
            <a:spLocks noGrp="1"/>
          </p:cNvSpPr>
          <p:nvPr>
            <p:ph type="dt" sz="half" idx="10"/>
          </p:nvPr>
        </p:nvSpPr>
        <p:spPr/>
        <p:txBody>
          <a:bodyPr/>
          <a:lstStyle/>
          <a:p>
            <a:fld id="{0FD0B006-F250-4989-951B-E00555A50747}" type="datetime1">
              <a:rPr kumimoji="1" lang="ja-JP" altLang="en-US" smtClean="0"/>
              <a:t>2022/2/16</a:t>
            </a:fld>
            <a:endParaRPr kumimoji="1" lang="ja-JP" altLang="en-US"/>
          </a:p>
        </p:txBody>
      </p:sp>
      <p:sp>
        <p:nvSpPr>
          <p:cNvPr id="5" name="フッター プレースホルダー 4">
            <a:extLst>
              <a:ext uri="{FF2B5EF4-FFF2-40B4-BE49-F238E27FC236}">
                <a16:creationId xmlns:a16="http://schemas.microsoft.com/office/drawing/2014/main" id="{F857465C-D5B7-403B-83C5-7D8179606D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CC95A3-E50C-4952-9561-4C4EB1103147}"/>
              </a:ext>
            </a:extLst>
          </p:cNvPr>
          <p:cNvSpPr>
            <a:spLocks noGrp="1"/>
          </p:cNvSpPr>
          <p:nvPr>
            <p:ph type="sldNum" sz="quarter" idx="12"/>
          </p:nvPr>
        </p:nvSpPr>
        <p:spPr/>
        <p:txBody>
          <a:bodyPr/>
          <a:lstStyle/>
          <a:p>
            <a:fld id="{845A625A-2B99-4431-B3AC-EC0F3EF7ADF7}" type="slidenum">
              <a:rPr kumimoji="1" lang="ja-JP" altLang="en-US" smtClean="0"/>
              <a:t>‹#›</a:t>
            </a:fld>
            <a:endParaRPr kumimoji="1" lang="ja-JP" altLang="en-US"/>
          </a:p>
        </p:txBody>
      </p:sp>
    </p:spTree>
    <p:extLst>
      <p:ext uri="{BB962C8B-B14F-4D97-AF65-F5344CB8AC3E}">
        <p14:creationId xmlns:p14="http://schemas.microsoft.com/office/powerpoint/2010/main" val="2985275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4FD737-1B80-42FF-AD7D-4309870FBAE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E0224E-D6BB-4CB3-B33D-2BFF2E025AA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6C4998-32AA-43D7-89BB-4FA7BA9ACCBE}"/>
              </a:ext>
            </a:extLst>
          </p:cNvPr>
          <p:cNvSpPr>
            <a:spLocks noGrp="1"/>
          </p:cNvSpPr>
          <p:nvPr>
            <p:ph type="dt" sz="half" idx="10"/>
          </p:nvPr>
        </p:nvSpPr>
        <p:spPr/>
        <p:txBody>
          <a:bodyPr/>
          <a:lstStyle/>
          <a:p>
            <a:fld id="{EA8BB176-D478-41CE-906C-52104E27F0D3}" type="datetime1">
              <a:rPr kumimoji="1" lang="ja-JP" altLang="en-US" smtClean="0"/>
              <a:t>2022/2/16</a:t>
            </a:fld>
            <a:endParaRPr kumimoji="1" lang="ja-JP" altLang="en-US"/>
          </a:p>
        </p:txBody>
      </p:sp>
      <p:sp>
        <p:nvSpPr>
          <p:cNvPr id="5" name="フッター プレースホルダー 4">
            <a:extLst>
              <a:ext uri="{FF2B5EF4-FFF2-40B4-BE49-F238E27FC236}">
                <a16:creationId xmlns:a16="http://schemas.microsoft.com/office/drawing/2014/main" id="{24965723-FF1F-4696-8236-23A2E773EF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B2F721-B18B-4306-94F1-50470B72B831}"/>
              </a:ext>
            </a:extLst>
          </p:cNvPr>
          <p:cNvSpPr>
            <a:spLocks noGrp="1"/>
          </p:cNvSpPr>
          <p:nvPr>
            <p:ph type="sldNum" sz="quarter" idx="12"/>
          </p:nvPr>
        </p:nvSpPr>
        <p:spPr/>
        <p:txBody>
          <a:bodyPr/>
          <a:lstStyle/>
          <a:p>
            <a:fld id="{845A625A-2B99-4431-B3AC-EC0F3EF7ADF7}" type="slidenum">
              <a:rPr kumimoji="1" lang="ja-JP" altLang="en-US" smtClean="0"/>
              <a:t>‹#›</a:t>
            </a:fld>
            <a:endParaRPr kumimoji="1" lang="ja-JP" altLang="en-US"/>
          </a:p>
        </p:txBody>
      </p:sp>
    </p:spTree>
    <p:extLst>
      <p:ext uri="{BB962C8B-B14F-4D97-AF65-F5344CB8AC3E}">
        <p14:creationId xmlns:p14="http://schemas.microsoft.com/office/powerpoint/2010/main" val="218324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782955-C5E2-4F81-A6A3-BEA819A00D9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8EDE05-A7E8-4B34-8CC1-8CBF7786F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4EA8E32-C5F3-45AD-9B11-20BC68EF85C6}"/>
              </a:ext>
            </a:extLst>
          </p:cNvPr>
          <p:cNvSpPr>
            <a:spLocks noGrp="1"/>
          </p:cNvSpPr>
          <p:nvPr>
            <p:ph type="dt" sz="half" idx="10"/>
          </p:nvPr>
        </p:nvSpPr>
        <p:spPr/>
        <p:txBody>
          <a:bodyPr/>
          <a:lstStyle/>
          <a:p>
            <a:fld id="{C5065104-980E-4A49-894C-AA12B6495EFF}" type="datetime1">
              <a:rPr kumimoji="1" lang="ja-JP" altLang="en-US" smtClean="0"/>
              <a:t>2022/2/16</a:t>
            </a:fld>
            <a:endParaRPr kumimoji="1" lang="ja-JP" altLang="en-US"/>
          </a:p>
        </p:txBody>
      </p:sp>
      <p:sp>
        <p:nvSpPr>
          <p:cNvPr id="5" name="フッター プレースホルダー 4">
            <a:extLst>
              <a:ext uri="{FF2B5EF4-FFF2-40B4-BE49-F238E27FC236}">
                <a16:creationId xmlns:a16="http://schemas.microsoft.com/office/drawing/2014/main" id="{E3127FD3-1257-4C85-9FB7-8A2E142BC3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0431B4-8C8C-48FA-91F8-4CD2AB0D4E98}"/>
              </a:ext>
            </a:extLst>
          </p:cNvPr>
          <p:cNvSpPr>
            <a:spLocks noGrp="1"/>
          </p:cNvSpPr>
          <p:nvPr>
            <p:ph type="sldNum" sz="quarter" idx="12"/>
          </p:nvPr>
        </p:nvSpPr>
        <p:spPr/>
        <p:txBody>
          <a:bodyPr/>
          <a:lstStyle/>
          <a:p>
            <a:fld id="{845A625A-2B99-4431-B3AC-EC0F3EF7ADF7}" type="slidenum">
              <a:rPr kumimoji="1" lang="ja-JP" altLang="en-US" smtClean="0"/>
              <a:t>‹#›</a:t>
            </a:fld>
            <a:endParaRPr kumimoji="1" lang="ja-JP" altLang="en-US"/>
          </a:p>
        </p:txBody>
      </p:sp>
    </p:spTree>
    <p:extLst>
      <p:ext uri="{BB962C8B-B14F-4D97-AF65-F5344CB8AC3E}">
        <p14:creationId xmlns:p14="http://schemas.microsoft.com/office/powerpoint/2010/main" val="289651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377EFC-AF5C-4A1B-B7ED-9702864816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55C495-932A-4B7A-BB59-98AFA6F775F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321FA67-694B-4283-AEDA-6985648C891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FB53665-73BA-48F5-8BBA-CB82851177EC}"/>
              </a:ext>
            </a:extLst>
          </p:cNvPr>
          <p:cNvSpPr>
            <a:spLocks noGrp="1"/>
          </p:cNvSpPr>
          <p:nvPr>
            <p:ph type="dt" sz="half" idx="10"/>
          </p:nvPr>
        </p:nvSpPr>
        <p:spPr/>
        <p:txBody>
          <a:bodyPr/>
          <a:lstStyle/>
          <a:p>
            <a:fld id="{A92D7F6D-B7BF-4F07-AFEC-A3A5613C1658}" type="datetime1">
              <a:rPr kumimoji="1" lang="ja-JP" altLang="en-US" smtClean="0"/>
              <a:t>2022/2/16</a:t>
            </a:fld>
            <a:endParaRPr kumimoji="1" lang="ja-JP" altLang="en-US"/>
          </a:p>
        </p:txBody>
      </p:sp>
      <p:sp>
        <p:nvSpPr>
          <p:cNvPr id="6" name="フッター プレースホルダー 5">
            <a:extLst>
              <a:ext uri="{FF2B5EF4-FFF2-40B4-BE49-F238E27FC236}">
                <a16:creationId xmlns:a16="http://schemas.microsoft.com/office/drawing/2014/main" id="{A9EC2E76-0030-4535-B1C2-BB9D8C7B9F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9D86A90-A177-48A2-A228-960BCC525DBA}"/>
              </a:ext>
            </a:extLst>
          </p:cNvPr>
          <p:cNvSpPr>
            <a:spLocks noGrp="1"/>
          </p:cNvSpPr>
          <p:nvPr>
            <p:ph type="sldNum" sz="quarter" idx="12"/>
          </p:nvPr>
        </p:nvSpPr>
        <p:spPr/>
        <p:txBody>
          <a:bodyPr/>
          <a:lstStyle/>
          <a:p>
            <a:fld id="{845A625A-2B99-4431-B3AC-EC0F3EF7ADF7}" type="slidenum">
              <a:rPr kumimoji="1" lang="ja-JP" altLang="en-US" smtClean="0"/>
              <a:t>‹#›</a:t>
            </a:fld>
            <a:endParaRPr kumimoji="1" lang="ja-JP" altLang="en-US"/>
          </a:p>
        </p:txBody>
      </p:sp>
    </p:spTree>
    <p:extLst>
      <p:ext uri="{BB962C8B-B14F-4D97-AF65-F5344CB8AC3E}">
        <p14:creationId xmlns:p14="http://schemas.microsoft.com/office/powerpoint/2010/main" val="52285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A24600-AA68-469D-A564-D04F8A6886C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4704C0B-4D85-4353-9E17-3BB474F46D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4ED202C-AEA4-43FD-ADFF-6D78CB968D0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66C8C26-77B9-49D5-AE0E-2AC329E536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F077346-1E58-493A-8F51-212027A4986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59F7DDA-D999-4314-B85A-59BD7EA00A5F}"/>
              </a:ext>
            </a:extLst>
          </p:cNvPr>
          <p:cNvSpPr>
            <a:spLocks noGrp="1"/>
          </p:cNvSpPr>
          <p:nvPr>
            <p:ph type="dt" sz="half" idx="10"/>
          </p:nvPr>
        </p:nvSpPr>
        <p:spPr/>
        <p:txBody>
          <a:bodyPr/>
          <a:lstStyle/>
          <a:p>
            <a:fld id="{41DD872E-3FCE-45D3-A4A9-9FB62DA6C4E2}" type="datetime1">
              <a:rPr kumimoji="1" lang="ja-JP" altLang="en-US" smtClean="0"/>
              <a:t>2022/2/16</a:t>
            </a:fld>
            <a:endParaRPr kumimoji="1" lang="ja-JP" altLang="en-US"/>
          </a:p>
        </p:txBody>
      </p:sp>
      <p:sp>
        <p:nvSpPr>
          <p:cNvPr id="8" name="フッター プレースホルダー 7">
            <a:extLst>
              <a:ext uri="{FF2B5EF4-FFF2-40B4-BE49-F238E27FC236}">
                <a16:creationId xmlns:a16="http://schemas.microsoft.com/office/drawing/2014/main" id="{01C0D862-2F09-490A-AD4D-B8620DE396A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F71CCDF-FBE9-44BF-8901-FDE7E780B28D}"/>
              </a:ext>
            </a:extLst>
          </p:cNvPr>
          <p:cNvSpPr>
            <a:spLocks noGrp="1"/>
          </p:cNvSpPr>
          <p:nvPr>
            <p:ph type="sldNum" sz="quarter" idx="12"/>
          </p:nvPr>
        </p:nvSpPr>
        <p:spPr/>
        <p:txBody>
          <a:bodyPr/>
          <a:lstStyle/>
          <a:p>
            <a:fld id="{845A625A-2B99-4431-B3AC-EC0F3EF7ADF7}" type="slidenum">
              <a:rPr kumimoji="1" lang="ja-JP" altLang="en-US" smtClean="0"/>
              <a:t>‹#›</a:t>
            </a:fld>
            <a:endParaRPr kumimoji="1" lang="ja-JP" altLang="en-US"/>
          </a:p>
        </p:txBody>
      </p:sp>
    </p:spTree>
    <p:extLst>
      <p:ext uri="{BB962C8B-B14F-4D97-AF65-F5344CB8AC3E}">
        <p14:creationId xmlns:p14="http://schemas.microsoft.com/office/powerpoint/2010/main" val="3558610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B2EBC-BFC0-484A-9C31-68A921E641B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292E39C-8B19-406F-9D91-41A7E2B88486}"/>
              </a:ext>
            </a:extLst>
          </p:cNvPr>
          <p:cNvSpPr>
            <a:spLocks noGrp="1"/>
          </p:cNvSpPr>
          <p:nvPr>
            <p:ph type="dt" sz="half" idx="10"/>
          </p:nvPr>
        </p:nvSpPr>
        <p:spPr/>
        <p:txBody>
          <a:bodyPr/>
          <a:lstStyle/>
          <a:p>
            <a:fld id="{79439970-289F-4F2F-BC4B-F8FDC10C4B1D}" type="datetime1">
              <a:rPr kumimoji="1" lang="ja-JP" altLang="en-US" smtClean="0"/>
              <a:t>2022/2/16</a:t>
            </a:fld>
            <a:endParaRPr kumimoji="1" lang="ja-JP" altLang="en-US"/>
          </a:p>
        </p:txBody>
      </p:sp>
      <p:sp>
        <p:nvSpPr>
          <p:cNvPr id="4" name="フッター プレースホルダー 3">
            <a:extLst>
              <a:ext uri="{FF2B5EF4-FFF2-40B4-BE49-F238E27FC236}">
                <a16:creationId xmlns:a16="http://schemas.microsoft.com/office/drawing/2014/main" id="{8ECF3B7E-65B4-486E-9D4D-53F5266AE96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6153671-E897-44BE-B192-E275B9A0DB44}"/>
              </a:ext>
            </a:extLst>
          </p:cNvPr>
          <p:cNvSpPr>
            <a:spLocks noGrp="1"/>
          </p:cNvSpPr>
          <p:nvPr>
            <p:ph type="sldNum" sz="quarter" idx="12"/>
          </p:nvPr>
        </p:nvSpPr>
        <p:spPr/>
        <p:txBody>
          <a:bodyPr/>
          <a:lstStyle/>
          <a:p>
            <a:fld id="{845A625A-2B99-4431-B3AC-EC0F3EF7ADF7}" type="slidenum">
              <a:rPr kumimoji="1" lang="ja-JP" altLang="en-US" smtClean="0"/>
              <a:t>‹#›</a:t>
            </a:fld>
            <a:endParaRPr kumimoji="1" lang="ja-JP" altLang="en-US"/>
          </a:p>
        </p:txBody>
      </p:sp>
    </p:spTree>
    <p:extLst>
      <p:ext uri="{BB962C8B-B14F-4D97-AF65-F5344CB8AC3E}">
        <p14:creationId xmlns:p14="http://schemas.microsoft.com/office/powerpoint/2010/main" val="1829210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85AAE6E-0AD6-4352-B6B9-65E5574DCE75}"/>
              </a:ext>
            </a:extLst>
          </p:cNvPr>
          <p:cNvSpPr>
            <a:spLocks noGrp="1"/>
          </p:cNvSpPr>
          <p:nvPr>
            <p:ph type="dt" sz="half" idx="10"/>
          </p:nvPr>
        </p:nvSpPr>
        <p:spPr/>
        <p:txBody>
          <a:bodyPr/>
          <a:lstStyle/>
          <a:p>
            <a:fld id="{6BC650BB-837E-452E-89D6-8272D29B50F9}" type="datetime1">
              <a:rPr kumimoji="1" lang="ja-JP" altLang="en-US" smtClean="0"/>
              <a:t>2022/2/16</a:t>
            </a:fld>
            <a:endParaRPr kumimoji="1" lang="ja-JP" altLang="en-US"/>
          </a:p>
        </p:txBody>
      </p:sp>
      <p:sp>
        <p:nvSpPr>
          <p:cNvPr id="3" name="フッター プレースホルダー 2">
            <a:extLst>
              <a:ext uri="{FF2B5EF4-FFF2-40B4-BE49-F238E27FC236}">
                <a16:creationId xmlns:a16="http://schemas.microsoft.com/office/drawing/2014/main" id="{F9E28BA2-FF65-4640-B5E9-805999B53B1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4FE8AAE-F81A-4513-A2CC-1F960F28650E}"/>
              </a:ext>
            </a:extLst>
          </p:cNvPr>
          <p:cNvSpPr>
            <a:spLocks noGrp="1"/>
          </p:cNvSpPr>
          <p:nvPr>
            <p:ph type="sldNum" sz="quarter" idx="12"/>
          </p:nvPr>
        </p:nvSpPr>
        <p:spPr/>
        <p:txBody>
          <a:bodyPr/>
          <a:lstStyle/>
          <a:p>
            <a:fld id="{845A625A-2B99-4431-B3AC-EC0F3EF7ADF7}" type="slidenum">
              <a:rPr kumimoji="1" lang="ja-JP" altLang="en-US" smtClean="0"/>
              <a:t>‹#›</a:t>
            </a:fld>
            <a:endParaRPr kumimoji="1" lang="ja-JP" altLang="en-US"/>
          </a:p>
        </p:txBody>
      </p:sp>
    </p:spTree>
    <p:extLst>
      <p:ext uri="{BB962C8B-B14F-4D97-AF65-F5344CB8AC3E}">
        <p14:creationId xmlns:p14="http://schemas.microsoft.com/office/powerpoint/2010/main" val="494219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142C1-0EA2-4483-8CC4-50EC8CB571B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633C92-3003-4DE9-BB74-422642E8C4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88B59B4-324A-4E0A-8FEF-32A23DC04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9DFFEA-F522-4E2D-8057-910FA16DD836}"/>
              </a:ext>
            </a:extLst>
          </p:cNvPr>
          <p:cNvSpPr>
            <a:spLocks noGrp="1"/>
          </p:cNvSpPr>
          <p:nvPr>
            <p:ph type="dt" sz="half" idx="10"/>
          </p:nvPr>
        </p:nvSpPr>
        <p:spPr/>
        <p:txBody>
          <a:bodyPr/>
          <a:lstStyle/>
          <a:p>
            <a:fld id="{AFCBBEBD-CF24-47C0-889B-58F4B8E08452}" type="datetime1">
              <a:rPr kumimoji="1" lang="ja-JP" altLang="en-US" smtClean="0"/>
              <a:t>2022/2/16</a:t>
            </a:fld>
            <a:endParaRPr kumimoji="1" lang="ja-JP" altLang="en-US"/>
          </a:p>
        </p:txBody>
      </p:sp>
      <p:sp>
        <p:nvSpPr>
          <p:cNvPr id="6" name="フッター プレースホルダー 5">
            <a:extLst>
              <a:ext uri="{FF2B5EF4-FFF2-40B4-BE49-F238E27FC236}">
                <a16:creationId xmlns:a16="http://schemas.microsoft.com/office/drawing/2014/main" id="{87031FFE-9AEE-43DD-ABB1-AC8471CFD8B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20CB8DE-F54A-41E9-AC08-E80BDDDD558D}"/>
              </a:ext>
            </a:extLst>
          </p:cNvPr>
          <p:cNvSpPr>
            <a:spLocks noGrp="1"/>
          </p:cNvSpPr>
          <p:nvPr>
            <p:ph type="sldNum" sz="quarter" idx="12"/>
          </p:nvPr>
        </p:nvSpPr>
        <p:spPr/>
        <p:txBody>
          <a:bodyPr/>
          <a:lstStyle/>
          <a:p>
            <a:fld id="{845A625A-2B99-4431-B3AC-EC0F3EF7ADF7}" type="slidenum">
              <a:rPr kumimoji="1" lang="ja-JP" altLang="en-US" smtClean="0"/>
              <a:t>‹#›</a:t>
            </a:fld>
            <a:endParaRPr kumimoji="1" lang="ja-JP" altLang="en-US"/>
          </a:p>
        </p:txBody>
      </p:sp>
    </p:spTree>
    <p:extLst>
      <p:ext uri="{BB962C8B-B14F-4D97-AF65-F5344CB8AC3E}">
        <p14:creationId xmlns:p14="http://schemas.microsoft.com/office/powerpoint/2010/main" val="343993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E5B710-23B9-46D9-A0AC-E9790B658F0C}"/>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8DB1F78D-A9AE-4330-BE2A-067D9E84754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BE260C2-7622-4A9B-8662-8231895E57CB}"/>
              </a:ext>
            </a:extLst>
          </p:cNvPr>
          <p:cNvSpPr>
            <a:spLocks noGrp="1"/>
          </p:cNvSpPr>
          <p:nvPr>
            <p:ph type="dt" sz="half" idx="10"/>
          </p:nvPr>
        </p:nvSpPr>
        <p:spPr/>
        <p:txBody>
          <a:bodyPr/>
          <a:lstStyle/>
          <a:p>
            <a:fld id="{D802B651-4CB6-4528-A126-D1D637386798}" type="datetime1">
              <a:rPr kumimoji="1" lang="ja-JP" altLang="en-US" smtClean="0"/>
              <a:t>2022/2/16</a:t>
            </a:fld>
            <a:endParaRPr kumimoji="1" lang="ja-JP" altLang="en-US"/>
          </a:p>
        </p:txBody>
      </p:sp>
      <p:sp>
        <p:nvSpPr>
          <p:cNvPr id="8" name="フッター プレースホルダー 7">
            <a:extLst>
              <a:ext uri="{FF2B5EF4-FFF2-40B4-BE49-F238E27FC236}">
                <a16:creationId xmlns:a16="http://schemas.microsoft.com/office/drawing/2014/main" id="{BCE9BD19-CFA9-4325-9B50-694B54ED42E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EF2D39A-8AC8-4C0A-9BEA-AC8883DD1C1D}"/>
              </a:ext>
            </a:extLst>
          </p:cNvPr>
          <p:cNvSpPr>
            <a:spLocks noGrp="1"/>
          </p:cNvSpPr>
          <p:nvPr>
            <p:ph type="sldNum" sz="quarter" idx="12"/>
          </p:nvPr>
        </p:nvSpPr>
        <p:spPr/>
        <p:txBody>
          <a:bodyPr/>
          <a:lstStyle/>
          <a:p>
            <a:fld id="{BC938B7F-26E2-44CA-9119-FD2E659AFFE3}" type="slidenum">
              <a:rPr kumimoji="1" lang="ja-JP" altLang="en-US" smtClean="0"/>
              <a:t>‹#›</a:t>
            </a:fld>
            <a:endParaRPr kumimoji="1" lang="ja-JP" altLang="en-US"/>
          </a:p>
        </p:txBody>
      </p:sp>
    </p:spTree>
    <p:extLst>
      <p:ext uri="{BB962C8B-B14F-4D97-AF65-F5344CB8AC3E}">
        <p14:creationId xmlns:p14="http://schemas.microsoft.com/office/powerpoint/2010/main" val="2291544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136A5A-09FB-4CC9-8AF4-D6EFDC1DB2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6DEFBFD-9B78-48A3-A979-33F2133684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BAD895F-7E78-44D1-9316-D5723C6D2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109808-9233-4A96-B58B-6B7EB562FA5D}"/>
              </a:ext>
            </a:extLst>
          </p:cNvPr>
          <p:cNvSpPr>
            <a:spLocks noGrp="1"/>
          </p:cNvSpPr>
          <p:nvPr>
            <p:ph type="dt" sz="half" idx="10"/>
          </p:nvPr>
        </p:nvSpPr>
        <p:spPr/>
        <p:txBody>
          <a:bodyPr/>
          <a:lstStyle/>
          <a:p>
            <a:fld id="{CF9CD9A7-D581-41AB-A4EA-E7E7058703D3}" type="datetime1">
              <a:rPr kumimoji="1" lang="ja-JP" altLang="en-US" smtClean="0"/>
              <a:t>2022/2/16</a:t>
            </a:fld>
            <a:endParaRPr kumimoji="1" lang="ja-JP" altLang="en-US"/>
          </a:p>
        </p:txBody>
      </p:sp>
      <p:sp>
        <p:nvSpPr>
          <p:cNvPr id="6" name="フッター プレースホルダー 5">
            <a:extLst>
              <a:ext uri="{FF2B5EF4-FFF2-40B4-BE49-F238E27FC236}">
                <a16:creationId xmlns:a16="http://schemas.microsoft.com/office/drawing/2014/main" id="{D87492E7-B0F6-4C98-AA98-73F265B453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F958D6-0312-4602-A71C-C9A9E7FD9F05}"/>
              </a:ext>
            </a:extLst>
          </p:cNvPr>
          <p:cNvSpPr>
            <a:spLocks noGrp="1"/>
          </p:cNvSpPr>
          <p:nvPr>
            <p:ph type="sldNum" sz="quarter" idx="12"/>
          </p:nvPr>
        </p:nvSpPr>
        <p:spPr/>
        <p:txBody>
          <a:bodyPr/>
          <a:lstStyle/>
          <a:p>
            <a:fld id="{845A625A-2B99-4431-B3AC-EC0F3EF7ADF7}" type="slidenum">
              <a:rPr kumimoji="1" lang="ja-JP" altLang="en-US" smtClean="0"/>
              <a:t>‹#›</a:t>
            </a:fld>
            <a:endParaRPr kumimoji="1" lang="ja-JP" altLang="en-US"/>
          </a:p>
        </p:txBody>
      </p:sp>
    </p:spTree>
    <p:extLst>
      <p:ext uri="{BB962C8B-B14F-4D97-AF65-F5344CB8AC3E}">
        <p14:creationId xmlns:p14="http://schemas.microsoft.com/office/powerpoint/2010/main" val="1501200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FBEDF0-6A0C-43F2-A256-EDE601671E3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A4C907-0C76-4B1B-858C-6C062E2A04A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0F57DF-FA0C-4808-AC0B-686E0EC7C3B7}"/>
              </a:ext>
            </a:extLst>
          </p:cNvPr>
          <p:cNvSpPr>
            <a:spLocks noGrp="1"/>
          </p:cNvSpPr>
          <p:nvPr>
            <p:ph type="dt" sz="half" idx="10"/>
          </p:nvPr>
        </p:nvSpPr>
        <p:spPr/>
        <p:txBody>
          <a:bodyPr/>
          <a:lstStyle/>
          <a:p>
            <a:fld id="{FC9A2EBC-8FEF-4D00-9B09-AF9CD42E0EB6}" type="datetime1">
              <a:rPr kumimoji="1" lang="ja-JP" altLang="en-US" smtClean="0"/>
              <a:t>2022/2/16</a:t>
            </a:fld>
            <a:endParaRPr kumimoji="1" lang="ja-JP" altLang="en-US"/>
          </a:p>
        </p:txBody>
      </p:sp>
      <p:sp>
        <p:nvSpPr>
          <p:cNvPr id="5" name="フッター プレースホルダー 4">
            <a:extLst>
              <a:ext uri="{FF2B5EF4-FFF2-40B4-BE49-F238E27FC236}">
                <a16:creationId xmlns:a16="http://schemas.microsoft.com/office/drawing/2014/main" id="{82EF54FD-4762-417D-9409-078BFECAA4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93449A-178B-4736-83A0-2F1E57098CE1}"/>
              </a:ext>
            </a:extLst>
          </p:cNvPr>
          <p:cNvSpPr>
            <a:spLocks noGrp="1"/>
          </p:cNvSpPr>
          <p:nvPr>
            <p:ph type="sldNum" sz="quarter" idx="12"/>
          </p:nvPr>
        </p:nvSpPr>
        <p:spPr/>
        <p:txBody>
          <a:bodyPr/>
          <a:lstStyle/>
          <a:p>
            <a:fld id="{845A625A-2B99-4431-B3AC-EC0F3EF7ADF7}" type="slidenum">
              <a:rPr kumimoji="1" lang="ja-JP" altLang="en-US" smtClean="0"/>
              <a:t>‹#›</a:t>
            </a:fld>
            <a:endParaRPr kumimoji="1" lang="ja-JP" altLang="en-US"/>
          </a:p>
        </p:txBody>
      </p:sp>
    </p:spTree>
    <p:extLst>
      <p:ext uri="{BB962C8B-B14F-4D97-AF65-F5344CB8AC3E}">
        <p14:creationId xmlns:p14="http://schemas.microsoft.com/office/powerpoint/2010/main" val="96897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28B4503-CBFA-4AC4-8B97-269AAED2639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FACABB-FE17-4F50-B069-501E4895128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D98009-0E60-4D76-8693-38A5DB5DD13C}"/>
              </a:ext>
            </a:extLst>
          </p:cNvPr>
          <p:cNvSpPr>
            <a:spLocks noGrp="1"/>
          </p:cNvSpPr>
          <p:nvPr>
            <p:ph type="dt" sz="half" idx="10"/>
          </p:nvPr>
        </p:nvSpPr>
        <p:spPr/>
        <p:txBody>
          <a:bodyPr/>
          <a:lstStyle/>
          <a:p>
            <a:fld id="{8394C16F-D242-4966-AF53-FE880CFFFFBC}" type="datetime1">
              <a:rPr kumimoji="1" lang="ja-JP" altLang="en-US" smtClean="0"/>
              <a:t>2022/2/16</a:t>
            </a:fld>
            <a:endParaRPr kumimoji="1" lang="ja-JP" altLang="en-US"/>
          </a:p>
        </p:txBody>
      </p:sp>
      <p:sp>
        <p:nvSpPr>
          <p:cNvPr id="5" name="フッター プレースホルダー 4">
            <a:extLst>
              <a:ext uri="{FF2B5EF4-FFF2-40B4-BE49-F238E27FC236}">
                <a16:creationId xmlns:a16="http://schemas.microsoft.com/office/drawing/2014/main" id="{371415D9-BAA1-4018-9D4D-A192B9CEC5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7C7DA0-74D6-450E-858F-AB3DD7CA62A1}"/>
              </a:ext>
            </a:extLst>
          </p:cNvPr>
          <p:cNvSpPr>
            <a:spLocks noGrp="1"/>
          </p:cNvSpPr>
          <p:nvPr>
            <p:ph type="sldNum" sz="quarter" idx="12"/>
          </p:nvPr>
        </p:nvSpPr>
        <p:spPr/>
        <p:txBody>
          <a:bodyPr/>
          <a:lstStyle/>
          <a:p>
            <a:fld id="{845A625A-2B99-4431-B3AC-EC0F3EF7ADF7}" type="slidenum">
              <a:rPr kumimoji="1" lang="ja-JP" altLang="en-US" smtClean="0"/>
              <a:t>‹#›</a:t>
            </a:fld>
            <a:endParaRPr kumimoji="1" lang="ja-JP" altLang="en-US"/>
          </a:p>
        </p:txBody>
      </p:sp>
    </p:spTree>
    <p:extLst>
      <p:ext uri="{BB962C8B-B14F-4D97-AF65-F5344CB8AC3E}">
        <p14:creationId xmlns:p14="http://schemas.microsoft.com/office/powerpoint/2010/main" val="252648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76F3A8-C4A9-4F83-B612-1FF997C2E15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FBA3E66-93AB-4B3B-B171-BE8FDC3DD8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2884938-275A-43F7-97A0-F7EDE2103953}"/>
              </a:ext>
            </a:extLst>
          </p:cNvPr>
          <p:cNvSpPr>
            <a:spLocks noGrp="1"/>
          </p:cNvSpPr>
          <p:nvPr>
            <p:ph type="dt" sz="half" idx="10"/>
          </p:nvPr>
        </p:nvSpPr>
        <p:spPr/>
        <p:txBody>
          <a:bodyPr/>
          <a:lstStyle/>
          <a:p>
            <a:fld id="{CA30B7E1-9C00-481A-A15B-4A83E591A8F5}" type="datetime1">
              <a:rPr kumimoji="1" lang="ja-JP" altLang="en-US" smtClean="0"/>
              <a:t>2022/2/16</a:t>
            </a:fld>
            <a:endParaRPr kumimoji="1" lang="ja-JP" altLang="en-US"/>
          </a:p>
        </p:txBody>
      </p:sp>
      <p:sp>
        <p:nvSpPr>
          <p:cNvPr id="5" name="フッター プレースホルダー 4">
            <a:extLst>
              <a:ext uri="{FF2B5EF4-FFF2-40B4-BE49-F238E27FC236}">
                <a16:creationId xmlns:a16="http://schemas.microsoft.com/office/drawing/2014/main" id="{86680EF7-065B-4841-8433-59BBA100BB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B5DFBF-948F-4737-B340-3030992F81F8}"/>
              </a:ext>
            </a:extLst>
          </p:cNvPr>
          <p:cNvSpPr>
            <a:spLocks noGrp="1"/>
          </p:cNvSpPr>
          <p:nvPr>
            <p:ph type="sldNum" sz="quarter" idx="12"/>
          </p:nvPr>
        </p:nvSpPr>
        <p:spPr/>
        <p:txBody>
          <a:bodyPr/>
          <a:lstStyle/>
          <a:p>
            <a:fld id="{BC938B7F-26E2-44CA-9119-FD2E659AFFE3}" type="slidenum">
              <a:rPr kumimoji="1" lang="ja-JP" altLang="en-US" smtClean="0"/>
              <a:t>‹#›</a:t>
            </a:fld>
            <a:endParaRPr kumimoji="1" lang="ja-JP" altLang="en-US"/>
          </a:p>
        </p:txBody>
      </p:sp>
    </p:spTree>
    <p:extLst>
      <p:ext uri="{BB962C8B-B14F-4D97-AF65-F5344CB8AC3E}">
        <p14:creationId xmlns:p14="http://schemas.microsoft.com/office/powerpoint/2010/main" val="371425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2D4DF0-1E56-408E-A98B-B5E429CED91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2082C9-CBA4-4C85-8A11-AC0FEE0F42C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E8A223D-AE72-4D08-BB53-291ABB6AA11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78CD458-D60E-4E9B-9FD3-D297F5AC8989}"/>
              </a:ext>
            </a:extLst>
          </p:cNvPr>
          <p:cNvSpPr>
            <a:spLocks noGrp="1"/>
          </p:cNvSpPr>
          <p:nvPr>
            <p:ph type="dt" sz="half" idx="10"/>
          </p:nvPr>
        </p:nvSpPr>
        <p:spPr/>
        <p:txBody>
          <a:bodyPr/>
          <a:lstStyle/>
          <a:p>
            <a:fld id="{00629019-EFDD-4A16-BD9C-66614648C750}" type="datetime1">
              <a:rPr kumimoji="1" lang="ja-JP" altLang="en-US" smtClean="0"/>
              <a:t>2022/2/16</a:t>
            </a:fld>
            <a:endParaRPr kumimoji="1" lang="ja-JP" altLang="en-US"/>
          </a:p>
        </p:txBody>
      </p:sp>
      <p:sp>
        <p:nvSpPr>
          <p:cNvPr id="6" name="フッター プレースホルダー 5">
            <a:extLst>
              <a:ext uri="{FF2B5EF4-FFF2-40B4-BE49-F238E27FC236}">
                <a16:creationId xmlns:a16="http://schemas.microsoft.com/office/drawing/2014/main" id="{85EE6A1C-B553-4C1C-82B8-D962F6AEA1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1D21659-412C-4402-A403-41BA67DA4E84}"/>
              </a:ext>
            </a:extLst>
          </p:cNvPr>
          <p:cNvSpPr>
            <a:spLocks noGrp="1"/>
          </p:cNvSpPr>
          <p:nvPr>
            <p:ph type="sldNum" sz="quarter" idx="12"/>
          </p:nvPr>
        </p:nvSpPr>
        <p:spPr/>
        <p:txBody>
          <a:bodyPr/>
          <a:lstStyle/>
          <a:p>
            <a:fld id="{BC938B7F-26E2-44CA-9119-FD2E659AFFE3}" type="slidenum">
              <a:rPr kumimoji="1" lang="ja-JP" altLang="en-US" smtClean="0"/>
              <a:t>‹#›</a:t>
            </a:fld>
            <a:endParaRPr kumimoji="1" lang="ja-JP" altLang="en-US"/>
          </a:p>
        </p:txBody>
      </p:sp>
    </p:spTree>
    <p:extLst>
      <p:ext uri="{BB962C8B-B14F-4D97-AF65-F5344CB8AC3E}">
        <p14:creationId xmlns:p14="http://schemas.microsoft.com/office/powerpoint/2010/main" val="266071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E62B3-F99D-4BC7-8812-37F2104AFB0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4C3CAF-6E28-4B64-A051-6B227B7C76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2B51674-4FD6-4169-9F62-E307CA57EEF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23C9A5C-DEBA-4F25-A5AF-6116A3289E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FDD3A01-4462-4946-BB85-0901876AF5B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ED4342C-F4D9-4914-B8B0-63B90A309B53}"/>
              </a:ext>
            </a:extLst>
          </p:cNvPr>
          <p:cNvSpPr>
            <a:spLocks noGrp="1"/>
          </p:cNvSpPr>
          <p:nvPr>
            <p:ph type="dt" sz="half" idx="10"/>
          </p:nvPr>
        </p:nvSpPr>
        <p:spPr/>
        <p:txBody>
          <a:bodyPr/>
          <a:lstStyle/>
          <a:p>
            <a:fld id="{7251490C-4A5D-46A6-9977-AE40FF90A7E4}" type="datetime1">
              <a:rPr kumimoji="1" lang="ja-JP" altLang="en-US" smtClean="0"/>
              <a:t>2022/2/16</a:t>
            </a:fld>
            <a:endParaRPr kumimoji="1" lang="ja-JP" altLang="en-US"/>
          </a:p>
        </p:txBody>
      </p:sp>
      <p:sp>
        <p:nvSpPr>
          <p:cNvPr id="8" name="フッター プレースホルダー 7">
            <a:extLst>
              <a:ext uri="{FF2B5EF4-FFF2-40B4-BE49-F238E27FC236}">
                <a16:creationId xmlns:a16="http://schemas.microsoft.com/office/drawing/2014/main" id="{676151FE-B90D-4E40-997F-DD519DD32F6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4CF094B-7D02-4228-8DD6-4A2DB8A5E654}"/>
              </a:ext>
            </a:extLst>
          </p:cNvPr>
          <p:cNvSpPr>
            <a:spLocks noGrp="1"/>
          </p:cNvSpPr>
          <p:nvPr>
            <p:ph type="sldNum" sz="quarter" idx="12"/>
          </p:nvPr>
        </p:nvSpPr>
        <p:spPr/>
        <p:txBody>
          <a:bodyPr/>
          <a:lstStyle/>
          <a:p>
            <a:fld id="{BC938B7F-26E2-44CA-9119-FD2E659AFFE3}" type="slidenum">
              <a:rPr kumimoji="1" lang="ja-JP" altLang="en-US" smtClean="0"/>
              <a:t>‹#›</a:t>
            </a:fld>
            <a:endParaRPr kumimoji="1" lang="ja-JP" altLang="en-US"/>
          </a:p>
        </p:txBody>
      </p:sp>
    </p:spTree>
    <p:extLst>
      <p:ext uri="{BB962C8B-B14F-4D97-AF65-F5344CB8AC3E}">
        <p14:creationId xmlns:p14="http://schemas.microsoft.com/office/powerpoint/2010/main" val="66666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9DB6CC-E553-4308-8575-C363C4A95D6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D4952E-FD2B-455E-9472-463CEFB21EB9}"/>
              </a:ext>
            </a:extLst>
          </p:cNvPr>
          <p:cNvSpPr>
            <a:spLocks noGrp="1"/>
          </p:cNvSpPr>
          <p:nvPr>
            <p:ph type="dt" sz="half" idx="10"/>
          </p:nvPr>
        </p:nvSpPr>
        <p:spPr/>
        <p:txBody>
          <a:bodyPr/>
          <a:lstStyle/>
          <a:p>
            <a:fld id="{787B4994-02E1-4019-9232-BA6A0FDF5DCC}" type="datetime1">
              <a:rPr kumimoji="1" lang="ja-JP" altLang="en-US" smtClean="0"/>
              <a:t>2022/2/16</a:t>
            </a:fld>
            <a:endParaRPr kumimoji="1" lang="ja-JP" altLang="en-US"/>
          </a:p>
        </p:txBody>
      </p:sp>
      <p:sp>
        <p:nvSpPr>
          <p:cNvPr id="4" name="フッター プレースホルダー 3">
            <a:extLst>
              <a:ext uri="{FF2B5EF4-FFF2-40B4-BE49-F238E27FC236}">
                <a16:creationId xmlns:a16="http://schemas.microsoft.com/office/drawing/2014/main" id="{993E2152-22A6-4C30-817D-77AEF876D09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A6687C1-CDE2-49FF-B929-FB78B0E559C5}"/>
              </a:ext>
            </a:extLst>
          </p:cNvPr>
          <p:cNvSpPr>
            <a:spLocks noGrp="1"/>
          </p:cNvSpPr>
          <p:nvPr>
            <p:ph type="sldNum" sz="quarter" idx="12"/>
          </p:nvPr>
        </p:nvSpPr>
        <p:spPr/>
        <p:txBody>
          <a:bodyPr/>
          <a:lstStyle/>
          <a:p>
            <a:fld id="{BC938B7F-26E2-44CA-9119-FD2E659AFFE3}" type="slidenum">
              <a:rPr kumimoji="1" lang="ja-JP" altLang="en-US" smtClean="0"/>
              <a:t>‹#›</a:t>
            </a:fld>
            <a:endParaRPr kumimoji="1" lang="ja-JP" altLang="en-US"/>
          </a:p>
        </p:txBody>
      </p:sp>
    </p:spTree>
    <p:extLst>
      <p:ext uri="{BB962C8B-B14F-4D97-AF65-F5344CB8AC3E}">
        <p14:creationId xmlns:p14="http://schemas.microsoft.com/office/powerpoint/2010/main" val="1672566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28DAF47-CF6A-45F1-A5EA-D1D4208EC7B8}"/>
              </a:ext>
            </a:extLst>
          </p:cNvPr>
          <p:cNvSpPr>
            <a:spLocks noGrp="1"/>
          </p:cNvSpPr>
          <p:nvPr>
            <p:ph type="dt" sz="half" idx="10"/>
          </p:nvPr>
        </p:nvSpPr>
        <p:spPr/>
        <p:txBody>
          <a:bodyPr/>
          <a:lstStyle/>
          <a:p>
            <a:fld id="{7417071E-D95F-4C4E-953E-168FD084CEFC}" type="datetime1">
              <a:rPr kumimoji="1" lang="ja-JP" altLang="en-US" smtClean="0"/>
              <a:t>2022/2/16</a:t>
            </a:fld>
            <a:endParaRPr kumimoji="1" lang="ja-JP" altLang="en-US"/>
          </a:p>
        </p:txBody>
      </p:sp>
      <p:sp>
        <p:nvSpPr>
          <p:cNvPr id="3" name="フッター プレースホルダー 2">
            <a:extLst>
              <a:ext uri="{FF2B5EF4-FFF2-40B4-BE49-F238E27FC236}">
                <a16:creationId xmlns:a16="http://schemas.microsoft.com/office/drawing/2014/main" id="{22F3E90B-EE87-4A17-85F5-DB34D65A9B2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1F24F4D-7294-450F-A6C5-E220C5FB88A3}"/>
              </a:ext>
            </a:extLst>
          </p:cNvPr>
          <p:cNvSpPr>
            <a:spLocks noGrp="1"/>
          </p:cNvSpPr>
          <p:nvPr>
            <p:ph type="sldNum" sz="quarter" idx="12"/>
          </p:nvPr>
        </p:nvSpPr>
        <p:spPr/>
        <p:txBody>
          <a:bodyPr/>
          <a:lstStyle/>
          <a:p>
            <a:fld id="{BC938B7F-26E2-44CA-9119-FD2E659AFFE3}" type="slidenum">
              <a:rPr kumimoji="1" lang="ja-JP" altLang="en-US" smtClean="0"/>
              <a:t>‹#›</a:t>
            </a:fld>
            <a:endParaRPr kumimoji="1" lang="ja-JP" altLang="en-US"/>
          </a:p>
        </p:txBody>
      </p:sp>
    </p:spTree>
    <p:extLst>
      <p:ext uri="{BB962C8B-B14F-4D97-AF65-F5344CB8AC3E}">
        <p14:creationId xmlns:p14="http://schemas.microsoft.com/office/powerpoint/2010/main" val="38558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D6BB72-7427-4094-AE7C-41F64DE52D9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5B1950-7209-4C15-8143-72C5A7EB15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7F17BFB-52A3-4ADE-AE65-23AB0250E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3E35E33-4A93-46B2-87A3-4EB113516AC1}"/>
              </a:ext>
            </a:extLst>
          </p:cNvPr>
          <p:cNvSpPr>
            <a:spLocks noGrp="1"/>
          </p:cNvSpPr>
          <p:nvPr>
            <p:ph type="dt" sz="half" idx="10"/>
          </p:nvPr>
        </p:nvSpPr>
        <p:spPr/>
        <p:txBody>
          <a:bodyPr/>
          <a:lstStyle/>
          <a:p>
            <a:fld id="{788266AB-0B2F-4249-9065-B5D9ED1DB9C5}" type="datetime1">
              <a:rPr kumimoji="1" lang="ja-JP" altLang="en-US" smtClean="0"/>
              <a:t>2022/2/16</a:t>
            </a:fld>
            <a:endParaRPr kumimoji="1" lang="ja-JP" altLang="en-US"/>
          </a:p>
        </p:txBody>
      </p:sp>
      <p:sp>
        <p:nvSpPr>
          <p:cNvPr id="6" name="フッター プレースホルダー 5">
            <a:extLst>
              <a:ext uri="{FF2B5EF4-FFF2-40B4-BE49-F238E27FC236}">
                <a16:creationId xmlns:a16="http://schemas.microsoft.com/office/drawing/2014/main" id="{9FDD3B25-F109-46C8-BAD2-BFC73FA6D1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BE464EB-DC66-44E6-8035-33271A4FC201}"/>
              </a:ext>
            </a:extLst>
          </p:cNvPr>
          <p:cNvSpPr>
            <a:spLocks noGrp="1"/>
          </p:cNvSpPr>
          <p:nvPr>
            <p:ph type="sldNum" sz="quarter" idx="12"/>
          </p:nvPr>
        </p:nvSpPr>
        <p:spPr/>
        <p:txBody>
          <a:bodyPr/>
          <a:lstStyle/>
          <a:p>
            <a:fld id="{BC938B7F-26E2-44CA-9119-FD2E659AFFE3}" type="slidenum">
              <a:rPr kumimoji="1" lang="ja-JP" altLang="en-US" smtClean="0"/>
              <a:t>‹#›</a:t>
            </a:fld>
            <a:endParaRPr kumimoji="1" lang="ja-JP" altLang="en-US"/>
          </a:p>
        </p:txBody>
      </p:sp>
    </p:spTree>
    <p:extLst>
      <p:ext uri="{BB962C8B-B14F-4D97-AF65-F5344CB8AC3E}">
        <p14:creationId xmlns:p14="http://schemas.microsoft.com/office/powerpoint/2010/main" val="533105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B9E48C-59EF-427F-B07D-952969994B2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3AC72DA-CFF7-46EA-8C53-7ADB732EB8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E8014E4-4350-40CA-B6D4-EBA562DA5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F8C896-7E2E-4147-A688-76E70B4E6D00}"/>
              </a:ext>
            </a:extLst>
          </p:cNvPr>
          <p:cNvSpPr>
            <a:spLocks noGrp="1"/>
          </p:cNvSpPr>
          <p:nvPr>
            <p:ph type="dt" sz="half" idx="10"/>
          </p:nvPr>
        </p:nvSpPr>
        <p:spPr/>
        <p:txBody>
          <a:bodyPr/>
          <a:lstStyle/>
          <a:p>
            <a:fld id="{9E2BE7F8-0AC6-41C9-912B-9547CEA414CD}" type="datetime1">
              <a:rPr kumimoji="1" lang="ja-JP" altLang="en-US" smtClean="0"/>
              <a:t>2022/2/16</a:t>
            </a:fld>
            <a:endParaRPr kumimoji="1" lang="ja-JP" altLang="en-US"/>
          </a:p>
        </p:txBody>
      </p:sp>
      <p:sp>
        <p:nvSpPr>
          <p:cNvPr id="6" name="フッター プレースホルダー 5">
            <a:extLst>
              <a:ext uri="{FF2B5EF4-FFF2-40B4-BE49-F238E27FC236}">
                <a16:creationId xmlns:a16="http://schemas.microsoft.com/office/drawing/2014/main" id="{B00FC809-1037-40B6-BED7-FC925740269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47B33A8-8B7C-43B7-93A2-0FABBC1870C0}"/>
              </a:ext>
            </a:extLst>
          </p:cNvPr>
          <p:cNvSpPr>
            <a:spLocks noGrp="1"/>
          </p:cNvSpPr>
          <p:nvPr>
            <p:ph type="sldNum" sz="quarter" idx="12"/>
          </p:nvPr>
        </p:nvSpPr>
        <p:spPr/>
        <p:txBody>
          <a:bodyPr/>
          <a:lstStyle/>
          <a:p>
            <a:fld id="{BC938B7F-26E2-44CA-9119-FD2E659AFFE3}" type="slidenum">
              <a:rPr kumimoji="1" lang="ja-JP" altLang="en-US" smtClean="0"/>
              <a:t>‹#›</a:t>
            </a:fld>
            <a:endParaRPr kumimoji="1" lang="ja-JP" altLang="en-US"/>
          </a:p>
        </p:txBody>
      </p:sp>
    </p:spTree>
    <p:extLst>
      <p:ext uri="{BB962C8B-B14F-4D97-AF65-F5344CB8AC3E}">
        <p14:creationId xmlns:p14="http://schemas.microsoft.com/office/powerpoint/2010/main" val="129004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643395C-EFE7-471D-ABA4-7641431A69EB}"/>
              </a:ext>
            </a:extLst>
          </p:cNvPr>
          <p:cNvSpPr>
            <a:spLocks noGrp="1"/>
          </p:cNvSpPr>
          <p:nvPr>
            <p:ph type="title"/>
          </p:nvPr>
        </p:nvSpPr>
        <p:spPr>
          <a:xfrm>
            <a:off x="838200" y="2766218"/>
            <a:ext cx="10515600" cy="1325563"/>
          </a:xfrm>
          <a:prstGeom prst="rect">
            <a:avLst/>
          </a:prstGeom>
        </p:spPr>
        <p:txBody>
          <a:bodyPr vert="horz" lIns="91440" tIns="45720" rIns="91440" bIns="45720" rtlCol="0" anchor="ctr">
            <a:normAutofit/>
          </a:bodyPr>
          <a:lstStyle/>
          <a:p>
            <a:r>
              <a:rPr kumimoji="1" lang="ja-JP" altLang="en-US"/>
              <a:t>千里</a:t>
            </a:r>
            <a:r>
              <a:rPr kumimoji="1" lang="en-US" altLang="ja-JP"/>
              <a:t>LF</a:t>
            </a:r>
            <a:endParaRPr kumimoji="1" lang="ja-JP" altLang="en-US"/>
          </a:p>
        </p:txBody>
      </p:sp>
      <p:sp>
        <p:nvSpPr>
          <p:cNvPr id="3" name="テキスト プレースホルダー 2">
            <a:extLst>
              <a:ext uri="{FF2B5EF4-FFF2-40B4-BE49-F238E27FC236}">
                <a16:creationId xmlns:a16="http://schemas.microsoft.com/office/drawing/2014/main" id="{ECAB9350-FF6E-4709-AC44-EFCFBFF39B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17AB7D-3151-4376-80D3-A3FAFC462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9C61D-2C4E-4C3F-AA82-FAA6C4794517}" type="datetime1">
              <a:rPr kumimoji="1" lang="ja-JP" altLang="en-US" smtClean="0"/>
              <a:t>2022/2/16</a:t>
            </a:fld>
            <a:endParaRPr kumimoji="1" lang="ja-JP" altLang="en-US"/>
          </a:p>
        </p:txBody>
      </p:sp>
      <p:sp>
        <p:nvSpPr>
          <p:cNvPr id="5" name="フッター プレースホルダー 4">
            <a:extLst>
              <a:ext uri="{FF2B5EF4-FFF2-40B4-BE49-F238E27FC236}">
                <a16:creationId xmlns:a16="http://schemas.microsoft.com/office/drawing/2014/main" id="{2790F7DB-4D9D-4798-B09D-92A7890F3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7983848-23DB-4D79-90AF-DBCAF91398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38B7F-26E2-44CA-9119-FD2E659AFFE3}" type="slidenum">
              <a:rPr kumimoji="1" lang="ja-JP" altLang="en-US" smtClean="0"/>
              <a:t>‹#›</a:t>
            </a:fld>
            <a:endParaRPr kumimoji="1" lang="ja-JP" altLang="en-US"/>
          </a:p>
        </p:txBody>
      </p:sp>
      <p:pic>
        <p:nvPicPr>
          <p:cNvPr id="7" name="Picture 2">
            <a:extLst>
              <a:ext uri="{FF2B5EF4-FFF2-40B4-BE49-F238E27FC236}">
                <a16:creationId xmlns:a16="http://schemas.microsoft.com/office/drawing/2014/main" id="{D7FC7C3C-F180-489F-8C42-8952CF9FC82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989422" y="92841"/>
            <a:ext cx="2364378" cy="33167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線コネクタ 8">
            <a:extLst>
              <a:ext uri="{FF2B5EF4-FFF2-40B4-BE49-F238E27FC236}">
                <a16:creationId xmlns:a16="http://schemas.microsoft.com/office/drawing/2014/main" id="{34792181-D48E-4A9A-9B00-8952F59190D7}"/>
              </a:ext>
            </a:extLst>
          </p:cNvPr>
          <p:cNvCxnSpPr/>
          <p:nvPr userDrawn="1"/>
        </p:nvCxnSpPr>
        <p:spPr>
          <a:xfrm>
            <a:off x="838200" y="523287"/>
            <a:ext cx="10515600" cy="0"/>
          </a:xfrm>
          <a:prstGeom prst="line">
            <a:avLst/>
          </a:prstGeom>
          <a:ln w="50800" cmpd="dbl">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69152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7431FC1-0968-4441-9BF1-FD0C490FDA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B754423-D553-4771-9F3F-8106A148A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52E5744-9312-40C2-B74A-D68CC58F5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DBBCD-3730-4A81-81FB-1B02BFC8D21A}" type="datetime1">
              <a:rPr kumimoji="1" lang="ja-JP" altLang="en-US" smtClean="0"/>
              <a:t>2022/2/16</a:t>
            </a:fld>
            <a:endParaRPr kumimoji="1" lang="ja-JP" altLang="en-US"/>
          </a:p>
        </p:txBody>
      </p:sp>
      <p:sp>
        <p:nvSpPr>
          <p:cNvPr id="5" name="フッター プレースホルダー 4">
            <a:extLst>
              <a:ext uri="{FF2B5EF4-FFF2-40B4-BE49-F238E27FC236}">
                <a16:creationId xmlns:a16="http://schemas.microsoft.com/office/drawing/2014/main" id="{DCB9DC8C-D8CE-4AFD-8B0D-3DD70C05AD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3018DC0-DA2C-4843-AFAB-E807B147ED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A625A-2B99-4431-B3AC-EC0F3EF7ADF7}" type="slidenum">
              <a:rPr kumimoji="1" lang="ja-JP" altLang="en-US" smtClean="0"/>
              <a:t>‹#›</a:t>
            </a:fld>
            <a:endParaRPr kumimoji="1" lang="ja-JP" altLang="en-US"/>
          </a:p>
        </p:txBody>
      </p:sp>
    </p:spTree>
    <p:extLst>
      <p:ext uri="{BB962C8B-B14F-4D97-AF65-F5344CB8AC3E}">
        <p14:creationId xmlns:p14="http://schemas.microsoft.com/office/powerpoint/2010/main" val="3292828815"/>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E28118-4396-4B14-8A1E-08F866EC2D7B}"/>
              </a:ext>
            </a:extLst>
          </p:cNvPr>
          <p:cNvSpPr>
            <a:spLocks noGrp="1"/>
          </p:cNvSpPr>
          <p:nvPr>
            <p:ph type="ctrTitle"/>
          </p:nvPr>
        </p:nvSpPr>
        <p:spPr>
          <a:xfrm>
            <a:off x="668867" y="2672298"/>
            <a:ext cx="4983962" cy="1835137"/>
          </a:xfrm>
        </p:spPr>
        <p:txBody>
          <a:bodyPr>
            <a:normAutofit fontScale="90000"/>
          </a:bodyPr>
          <a:lstStyle/>
          <a:p>
            <a:pPr algn="l"/>
            <a:r>
              <a:rPr lang="en-US" altLang="ja-JP" sz="2800" dirty="0"/>
              <a:t/>
            </a:r>
            <a:br>
              <a:rPr lang="en-US" altLang="ja-JP" sz="2800" dirty="0"/>
            </a:br>
            <a:r>
              <a:rPr lang="ja-JP" altLang="en-US" sz="2800" dirty="0">
                <a:solidFill>
                  <a:schemeClr val="tx1"/>
                </a:solidFill>
              </a:rPr>
              <a:t>公益財団法人</a:t>
            </a:r>
            <a:r>
              <a:rPr lang="en-US" altLang="ja-JP" sz="2800" dirty="0">
                <a:solidFill>
                  <a:schemeClr val="tx1"/>
                </a:solidFill>
              </a:rPr>
              <a:t/>
            </a:r>
            <a:br>
              <a:rPr lang="en-US" altLang="ja-JP" sz="2800" dirty="0">
                <a:solidFill>
                  <a:schemeClr val="tx1"/>
                </a:solidFill>
              </a:rPr>
            </a:br>
            <a:r>
              <a:rPr lang="ja-JP" altLang="en-US" sz="2800" dirty="0">
                <a:solidFill>
                  <a:schemeClr val="tx1"/>
                </a:solidFill>
              </a:rPr>
              <a:t>千里ライフサイエンス振興財団</a:t>
            </a:r>
            <a:r>
              <a:rPr lang="en-US" altLang="ja-JP" sz="2800" dirty="0">
                <a:solidFill>
                  <a:schemeClr val="tx1"/>
                </a:solidFill>
              </a:rPr>
              <a:t/>
            </a:r>
            <a:br>
              <a:rPr lang="en-US" altLang="ja-JP" sz="2800" dirty="0">
                <a:solidFill>
                  <a:schemeClr val="tx1"/>
                </a:solidFill>
              </a:rPr>
            </a:br>
            <a:r>
              <a:rPr kumimoji="1" lang="en-US" altLang="ja-JP" sz="2800" dirty="0">
                <a:solidFill>
                  <a:schemeClr val="tx1"/>
                </a:solidFill>
              </a:rPr>
              <a:t/>
            </a:r>
            <a:br>
              <a:rPr kumimoji="1" lang="en-US" altLang="ja-JP" sz="2800" dirty="0">
                <a:solidFill>
                  <a:schemeClr val="tx1"/>
                </a:solidFill>
              </a:rPr>
            </a:br>
            <a:r>
              <a:rPr kumimoji="1" lang="ja-JP" altLang="en-US" sz="4400" dirty="0">
                <a:solidFill>
                  <a:schemeClr val="tx1"/>
                </a:solidFill>
              </a:rPr>
              <a:t>中期経営計画</a:t>
            </a:r>
            <a:r>
              <a:rPr kumimoji="1" lang="en-US" altLang="ja-JP" sz="4400" dirty="0">
                <a:solidFill>
                  <a:schemeClr val="tx1"/>
                </a:solidFill>
              </a:rPr>
              <a:t>(</a:t>
            </a:r>
            <a:r>
              <a:rPr kumimoji="1" lang="ja-JP" altLang="en-US" sz="4400" dirty="0">
                <a:solidFill>
                  <a:schemeClr val="tx1"/>
                </a:solidFill>
              </a:rPr>
              <a:t>案</a:t>
            </a:r>
            <a:r>
              <a:rPr kumimoji="1" lang="en-US" altLang="ja-JP" sz="4400" dirty="0">
                <a:solidFill>
                  <a:schemeClr val="tx1"/>
                </a:solidFill>
              </a:rPr>
              <a:t>)</a:t>
            </a:r>
            <a:endParaRPr kumimoji="1" lang="ja-JP" altLang="en-US" sz="4400" dirty="0">
              <a:solidFill>
                <a:schemeClr val="tx1"/>
              </a:solidFill>
            </a:endParaRPr>
          </a:p>
        </p:txBody>
      </p:sp>
      <p:sp>
        <p:nvSpPr>
          <p:cNvPr id="3" name="字幕 2">
            <a:extLst>
              <a:ext uri="{FF2B5EF4-FFF2-40B4-BE49-F238E27FC236}">
                <a16:creationId xmlns:a16="http://schemas.microsoft.com/office/drawing/2014/main" id="{B1862A06-8F00-4848-9178-EF79C301C239}"/>
              </a:ext>
            </a:extLst>
          </p:cNvPr>
          <p:cNvSpPr>
            <a:spLocks noGrp="1"/>
          </p:cNvSpPr>
          <p:nvPr>
            <p:ph type="subTitle" idx="1"/>
          </p:nvPr>
        </p:nvSpPr>
        <p:spPr>
          <a:xfrm>
            <a:off x="668867" y="4692415"/>
            <a:ext cx="3038443" cy="1063035"/>
          </a:xfrm>
        </p:spPr>
        <p:txBody>
          <a:bodyPr>
            <a:normAutofit/>
          </a:bodyPr>
          <a:lstStyle/>
          <a:p>
            <a:pPr algn="ctr"/>
            <a:r>
              <a:rPr kumimoji="1" lang="en-US" altLang="ja-JP" sz="2000">
                <a:solidFill>
                  <a:schemeClr val="tx1"/>
                </a:solidFill>
                <a:latin typeface="BIZ UDPゴシック" panose="020B0400000000000000" pitchFamily="50" charset="-128"/>
                <a:ea typeface="BIZ UDPゴシック" panose="020B0400000000000000" pitchFamily="50" charset="-128"/>
              </a:rPr>
              <a:t>2022</a:t>
            </a:r>
            <a:r>
              <a:rPr kumimoji="1" lang="ja-JP" altLang="en-US" sz="2000">
                <a:solidFill>
                  <a:schemeClr val="tx1"/>
                </a:solidFill>
                <a:latin typeface="BIZ UDPゴシック" panose="020B0400000000000000" pitchFamily="50" charset="-128"/>
                <a:ea typeface="BIZ UDPゴシック" panose="020B0400000000000000" pitchFamily="50" charset="-128"/>
              </a:rPr>
              <a:t>年度～</a:t>
            </a:r>
            <a:r>
              <a:rPr kumimoji="1" lang="en-US" altLang="ja-JP" sz="2000">
                <a:solidFill>
                  <a:schemeClr val="tx1"/>
                </a:solidFill>
                <a:latin typeface="BIZ UDPゴシック" panose="020B0400000000000000" pitchFamily="50" charset="-128"/>
                <a:ea typeface="BIZ UDPゴシック" panose="020B0400000000000000" pitchFamily="50" charset="-128"/>
              </a:rPr>
              <a:t>2026</a:t>
            </a:r>
            <a:r>
              <a:rPr kumimoji="1" lang="ja-JP" altLang="en-US" sz="2000">
                <a:solidFill>
                  <a:schemeClr val="tx1"/>
                </a:solidFill>
                <a:latin typeface="BIZ UDPゴシック" panose="020B0400000000000000" pitchFamily="50" charset="-128"/>
                <a:ea typeface="BIZ UDPゴシック" panose="020B0400000000000000" pitchFamily="50" charset="-128"/>
              </a:rPr>
              <a:t>年度</a:t>
            </a:r>
            <a:endParaRPr lang="en-US" altLang="ja-JP" sz="2000">
              <a:solidFill>
                <a:schemeClr val="tx1"/>
              </a:solidFill>
              <a:latin typeface="BIZ UDPゴシック" panose="020B0400000000000000" pitchFamily="50" charset="-128"/>
              <a:ea typeface="BIZ UDPゴシック" panose="020B0400000000000000" pitchFamily="50" charset="-128"/>
            </a:endParaRPr>
          </a:p>
          <a:p>
            <a:pPr algn="ctr"/>
            <a:r>
              <a:rPr lang="ja-JP" altLang="en-US" sz="2000">
                <a:solidFill>
                  <a:schemeClr val="tx1"/>
                </a:solidFill>
                <a:latin typeface="BIZ UDPゴシック" panose="020B0400000000000000" pitchFamily="50" charset="-128"/>
                <a:ea typeface="BIZ UDPゴシック" panose="020B0400000000000000" pitchFamily="50" charset="-128"/>
              </a:rPr>
              <a:t>（令和４年度～８年度）</a:t>
            </a:r>
            <a:endParaRPr kumimoji="1" lang="en-US" altLang="ja-JP" sz="2000">
              <a:solidFill>
                <a:schemeClr val="tx1"/>
              </a:solidFill>
              <a:latin typeface="BIZ UDPゴシック" panose="020B0400000000000000" pitchFamily="50" charset="-128"/>
              <a:ea typeface="BIZ UDPゴシック" panose="020B0400000000000000" pitchFamily="50" charset="-128"/>
            </a:endParaRPr>
          </a:p>
          <a:p>
            <a:endParaRPr kumimoji="1" lang="en-US" altLang="ja-JP" sz="2800">
              <a:solidFill>
                <a:schemeClr val="tx1"/>
              </a:solidFill>
              <a:latin typeface="BIZ UDPゴシック" panose="020B0400000000000000" pitchFamily="50" charset="-128"/>
              <a:ea typeface="BIZ UDPゴシック" panose="020B0400000000000000" pitchFamily="50" charset="-128"/>
            </a:endParaRPr>
          </a:p>
          <a:p>
            <a:endParaRPr kumimoji="1" lang="ja-JP" altLang="en-US" sz="1600"/>
          </a:p>
        </p:txBody>
      </p:sp>
      <p:pic>
        <p:nvPicPr>
          <p:cNvPr id="7" name="図 6" descr="建物の前に立っている高層ビル&#10;&#10;中程度の精度で自動的に生成された説明">
            <a:extLst>
              <a:ext uri="{FF2B5EF4-FFF2-40B4-BE49-F238E27FC236}">
                <a16:creationId xmlns:a16="http://schemas.microsoft.com/office/drawing/2014/main" id="{923B6E7F-624C-4425-8405-6DAD9F706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9173" y="594269"/>
            <a:ext cx="4493396" cy="5991194"/>
          </a:xfrm>
          <a:prstGeom prst="rect">
            <a:avLst/>
          </a:prstGeom>
        </p:spPr>
      </p:pic>
      <p:sp>
        <p:nvSpPr>
          <p:cNvPr id="4" name="テキスト ボックス 3">
            <a:extLst>
              <a:ext uri="{FF2B5EF4-FFF2-40B4-BE49-F238E27FC236}">
                <a16:creationId xmlns:a16="http://schemas.microsoft.com/office/drawing/2014/main" id="{81414E36-F269-4DAF-995D-86081567C391}"/>
              </a:ext>
            </a:extLst>
          </p:cNvPr>
          <p:cNvSpPr txBox="1"/>
          <p:nvPr/>
        </p:nvSpPr>
        <p:spPr>
          <a:xfrm>
            <a:off x="6686087" y="5859157"/>
            <a:ext cx="3942889" cy="184666"/>
          </a:xfrm>
          <a:prstGeom prst="rect">
            <a:avLst/>
          </a:prstGeom>
          <a:solidFill>
            <a:schemeClr val="bg1">
              <a:alpha val="90000"/>
            </a:schemeClr>
          </a:solidFill>
        </p:spPr>
        <p:txBody>
          <a:bodyPr wrap="square" lIns="0" tIns="0" rIns="0" bIns="0" rtlCol="0">
            <a:spAutoFit/>
          </a:bodyPr>
          <a:lstStyle/>
          <a:p>
            <a:r>
              <a:rPr kumimoji="1" lang="ja-JP" altLang="en-US" sz="1200">
                <a:latin typeface="BIZ UDPゴシック" panose="020B0400000000000000" pitchFamily="50" charset="-128"/>
                <a:ea typeface="BIZ UDPゴシック" panose="020B0400000000000000" pitchFamily="50" charset="-128"/>
              </a:rPr>
              <a:t>　千里ライフサイエンスセンタービル　</a:t>
            </a:r>
            <a:r>
              <a:rPr kumimoji="1" lang="en-US" altLang="ja-JP" sz="1200">
                <a:latin typeface="BIZ UDPゴシック" panose="020B0400000000000000" pitchFamily="50" charset="-128"/>
                <a:ea typeface="BIZ UDPゴシック" panose="020B0400000000000000" pitchFamily="50" charset="-128"/>
              </a:rPr>
              <a:t>(2021</a:t>
            </a:r>
            <a:r>
              <a:rPr kumimoji="1" lang="ja-JP" altLang="en-US" sz="1200">
                <a:latin typeface="BIZ UDPゴシック" panose="020B0400000000000000" pitchFamily="50" charset="-128"/>
                <a:ea typeface="BIZ UDPゴシック" panose="020B0400000000000000" pitchFamily="50" charset="-128"/>
              </a:rPr>
              <a:t>年</a:t>
            </a:r>
            <a:r>
              <a:rPr kumimoji="1" lang="en-US" altLang="ja-JP" sz="1200">
                <a:latin typeface="BIZ UDPゴシック" panose="020B0400000000000000" pitchFamily="50" charset="-128"/>
                <a:ea typeface="BIZ UDPゴシック" panose="020B0400000000000000" pitchFamily="50" charset="-128"/>
              </a:rPr>
              <a:t>11</a:t>
            </a:r>
            <a:r>
              <a:rPr kumimoji="1" lang="ja-JP" altLang="en-US" sz="1200">
                <a:latin typeface="BIZ UDPゴシック" panose="020B0400000000000000" pitchFamily="50" charset="-128"/>
                <a:ea typeface="BIZ UDPゴシック" panose="020B0400000000000000" pitchFamily="50" charset="-128"/>
              </a:rPr>
              <a:t>月撮影）</a:t>
            </a:r>
          </a:p>
        </p:txBody>
      </p:sp>
      <p:sp>
        <p:nvSpPr>
          <p:cNvPr id="6" name="正方形/長方形 5"/>
          <p:cNvSpPr/>
          <p:nvPr/>
        </p:nvSpPr>
        <p:spPr>
          <a:xfrm>
            <a:off x="7662995" y="52629"/>
            <a:ext cx="1200150" cy="41954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b="1" kern="100" dirty="0" smtClean="0">
                <a:effectLst/>
                <a:ea typeface="Meiryo UI" panose="020B0604030504040204" pitchFamily="50" charset="-128"/>
                <a:cs typeface="Times New Roman" panose="02020603050405020304" pitchFamily="18" charset="0"/>
              </a:rPr>
              <a:t>資料</a:t>
            </a:r>
            <a:r>
              <a:rPr lang="ja-JP" altLang="en-US" sz="1400" b="1" kern="100" dirty="0" smtClean="0">
                <a:effectLst/>
                <a:ea typeface="Meiryo UI" panose="020B0604030504040204" pitchFamily="50" charset="-128"/>
                <a:cs typeface="Times New Roman" panose="02020603050405020304" pitchFamily="18" charset="0"/>
              </a:rPr>
              <a:t>６</a:t>
            </a:r>
            <a:endParaRPr lang="ja-JP" sz="1050"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35964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EA8409A-962F-4D8F-94AC-6822D8BC3AA4}"/>
              </a:ext>
            </a:extLst>
          </p:cNvPr>
          <p:cNvSpPr>
            <a:spLocks noGrp="1"/>
          </p:cNvSpPr>
          <p:nvPr>
            <p:ph type="sldNum" sz="quarter" idx="12"/>
          </p:nvPr>
        </p:nvSpPr>
        <p:spPr/>
        <p:txBody>
          <a:bodyPr/>
          <a:lstStyle/>
          <a:p>
            <a:fld id="{BC938B7F-26E2-44CA-9119-FD2E659AFFE3}" type="slidenum">
              <a:rPr kumimoji="1" lang="ja-JP" altLang="en-US" smtClean="0"/>
              <a:t>9</a:t>
            </a:fld>
            <a:endParaRPr kumimoji="1" lang="ja-JP" altLang="en-US" dirty="0"/>
          </a:p>
        </p:txBody>
      </p:sp>
      <p:sp>
        <p:nvSpPr>
          <p:cNvPr id="15" name="テキスト ボックス 14">
            <a:extLst>
              <a:ext uri="{FF2B5EF4-FFF2-40B4-BE49-F238E27FC236}">
                <a16:creationId xmlns:a16="http://schemas.microsoft.com/office/drawing/2014/main" id="{0D24EC37-6724-42A0-BAD7-00E9C9812C43}"/>
              </a:ext>
            </a:extLst>
          </p:cNvPr>
          <p:cNvSpPr txBox="1"/>
          <p:nvPr/>
        </p:nvSpPr>
        <p:spPr>
          <a:xfrm>
            <a:off x="1025355" y="132317"/>
            <a:ext cx="2749812" cy="369332"/>
          </a:xfrm>
          <a:prstGeom prst="rect">
            <a:avLst/>
          </a:prstGeom>
          <a:noFill/>
        </p:spPr>
        <p:txBody>
          <a:bodyPr wrap="square" rtlCol="0">
            <a:spAutoFit/>
          </a:bodyPr>
          <a:lstStyle/>
          <a:p>
            <a:r>
              <a:rPr lang="ja-JP" altLang="en-US"/>
              <a:t>千里</a:t>
            </a:r>
            <a:r>
              <a:rPr lang="en-US" altLang="ja-JP"/>
              <a:t>LF</a:t>
            </a:r>
            <a:r>
              <a:rPr lang="ja-JP" altLang="en-US"/>
              <a:t>の事業の４本柱</a:t>
            </a:r>
            <a:endParaRPr kumimoji="1" lang="ja-JP" altLang="en-US"/>
          </a:p>
        </p:txBody>
      </p:sp>
      <p:pic>
        <p:nvPicPr>
          <p:cNvPr id="5" name="図 4"/>
          <p:cNvPicPr>
            <a:picLocks noChangeAspect="1"/>
          </p:cNvPicPr>
          <p:nvPr/>
        </p:nvPicPr>
        <p:blipFill>
          <a:blip r:embed="rId2"/>
          <a:stretch>
            <a:fillRect/>
          </a:stretch>
        </p:blipFill>
        <p:spPr>
          <a:xfrm>
            <a:off x="1230366" y="526227"/>
            <a:ext cx="9459099" cy="6012685"/>
          </a:xfrm>
          <a:prstGeom prst="rect">
            <a:avLst/>
          </a:prstGeom>
        </p:spPr>
      </p:pic>
    </p:spTree>
    <p:extLst>
      <p:ext uri="{BB962C8B-B14F-4D97-AF65-F5344CB8AC3E}">
        <p14:creationId xmlns:p14="http://schemas.microsoft.com/office/powerpoint/2010/main" val="57040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53BB35-EA5E-4AEC-A6E9-26245F3A4D5D}"/>
              </a:ext>
            </a:extLst>
          </p:cNvPr>
          <p:cNvSpPr txBox="1"/>
          <p:nvPr/>
        </p:nvSpPr>
        <p:spPr>
          <a:xfrm>
            <a:off x="4201938" y="141945"/>
            <a:ext cx="4301065" cy="369332"/>
          </a:xfrm>
          <a:prstGeom prst="rect">
            <a:avLst/>
          </a:prstGeom>
          <a:noFill/>
        </p:spPr>
        <p:txBody>
          <a:bodyPr wrap="square" rtlCol="0">
            <a:spAutoFit/>
          </a:bodyPr>
          <a:lstStyle/>
          <a:p>
            <a:r>
              <a:rPr kumimoji="1" lang="ja-JP" altLang="en-US"/>
              <a:t>（１）千里ライフサイエンスセミナー</a:t>
            </a:r>
          </a:p>
        </p:txBody>
      </p:sp>
      <p:sp>
        <p:nvSpPr>
          <p:cNvPr id="3" name="テキスト ボックス 2">
            <a:extLst>
              <a:ext uri="{FF2B5EF4-FFF2-40B4-BE49-F238E27FC236}">
                <a16:creationId xmlns:a16="http://schemas.microsoft.com/office/drawing/2014/main" id="{0BEDBF17-96DD-4A7B-900A-FEB5C521C4D9}"/>
              </a:ext>
            </a:extLst>
          </p:cNvPr>
          <p:cNvSpPr txBox="1"/>
          <p:nvPr/>
        </p:nvSpPr>
        <p:spPr>
          <a:xfrm>
            <a:off x="903111" y="135467"/>
            <a:ext cx="3298827" cy="369332"/>
          </a:xfrm>
          <a:prstGeom prst="rect">
            <a:avLst/>
          </a:prstGeom>
          <a:noFill/>
        </p:spPr>
        <p:txBody>
          <a:bodyPr wrap="square" rtlCol="0">
            <a:spAutoFit/>
          </a:bodyPr>
          <a:lstStyle/>
          <a:p>
            <a:r>
              <a:rPr kumimoji="1" lang="en-US" altLang="ja-JP"/>
              <a:t>Ⅰ</a:t>
            </a:r>
            <a:r>
              <a:rPr kumimoji="1" lang="ja-JP" altLang="en-US"/>
              <a:t>　研究交流・人材育成事業</a:t>
            </a:r>
          </a:p>
        </p:txBody>
      </p:sp>
      <p:sp>
        <p:nvSpPr>
          <p:cNvPr id="5" name="テキスト ボックス 4">
            <a:extLst>
              <a:ext uri="{FF2B5EF4-FFF2-40B4-BE49-F238E27FC236}">
                <a16:creationId xmlns:a16="http://schemas.microsoft.com/office/drawing/2014/main" id="{4A77107B-AD31-425A-AECA-04365C355213}"/>
              </a:ext>
            </a:extLst>
          </p:cNvPr>
          <p:cNvSpPr txBox="1"/>
          <p:nvPr/>
        </p:nvSpPr>
        <p:spPr>
          <a:xfrm>
            <a:off x="933977" y="662841"/>
            <a:ext cx="5162023" cy="861774"/>
          </a:xfrm>
          <a:prstGeom prst="rect">
            <a:avLst/>
          </a:prstGeom>
          <a:noFill/>
        </p:spPr>
        <p:txBody>
          <a:bodyPr wrap="square" rtlCol="0">
            <a:spAutoFit/>
          </a:bodyPr>
          <a:lstStyle/>
          <a:p>
            <a:r>
              <a:rPr lang="en-US" altLang="ja-JP" sz="1000" dirty="0">
                <a:ea typeface="BIZ UDゴシック" panose="020B0400000000000000" pitchFamily="49" charset="-128"/>
              </a:rPr>
              <a:t>【</a:t>
            </a:r>
            <a:r>
              <a:rPr kumimoji="1" lang="ja-JP" altLang="en-US" sz="1000" dirty="0">
                <a:ea typeface="BIZ UDゴシック" panose="020B0400000000000000" pitchFamily="49" charset="-128"/>
              </a:rPr>
              <a:t>概要</a:t>
            </a:r>
            <a:r>
              <a:rPr kumimoji="1" lang="en-US" altLang="ja-JP" sz="1000" dirty="0">
                <a:ea typeface="BIZ UDゴシック" panose="020B0400000000000000" pitchFamily="49" charset="-128"/>
              </a:rPr>
              <a:t>】</a:t>
            </a:r>
          </a:p>
          <a:p>
            <a:r>
              <a:rPr kumimoji="1" lang="ja-JP" altLang="en-US" sz="1000" dirty="0">
                <a:ea typeface="BIZ UDゴシック" panose="020B0400000000000000" pitchFamily="49" charset="-128"/>
              </a:rPr>
              <a:t>　我が国を代表する第一線の研究者による先端的研究の成果・動向等の発表・紹介を通じ、研究交流と人材育成を図ることを目的に「千里ライフサイエンスセミナー」を開催する。</a:t>
            </a:r>
            <a:r>
              <a:rPr kumimoji="1" lang="ja-JP" altLang="en-US" sz="1000" dirty="0">
                <a:latin typeface="BIZ UDPゴシック" panose="020B0400000000000000" pitchFamily="50" charset="-128"/>
                <a:ea typeface="BIZ UDPゴシック" panose="020B0400000000000000" pitchFamily="50" charset="-128"/>
              </a:rPr>
              <a:t>テーマは毎年、外部委員からなる企画委員会で議論・決定している。</a:t>
            </a:r>
            <a:endParaRPr kumimoji="1" lang="en-US" altLang="ja-JP" sz="1000" dirty="0">
              <a:latin typeface="BIZ UDPゴシック" panose="020B0400000000000000" pitchFamily="50" charset="-128"/>
              <a:ea typeface="BIZ UDPゴシック" panose="020B0400000000000000" pitchFamily="50" charset="-128"/>
            </a:endParaRPr>
          </a:p>
          <a:p>
            <a:endParaRPr kumimoji="1" lang="ja-JP" altLang="en-US" sz="1000" dirty="0">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F2003D1E-056F-4877-BD17-504F438B9C1F}"/>
              </a:ext>
            </a:extLst>
          </p:cNvPr>
          <p:cNvSpPr txBox="1"/>
          <p:nvPr/>
        </p:nvSpPr>
        <p:spPr>
          <a:xfrm>
            <a:off x="840884" y="1369118"/>
            <a:ext cx="2464948" cy="246221"/>
          </a:xfrm>
          <a:prstGeom prst="rect">
            <a:avLst/>
          </a:prstGeom>
          <a:noFill/>
        </p:spPr>
        <p:txBody>
          <a:bodyPr wrap="square" rtlCol="0">
            <a:spAutoFit/>
          </a:bodyPr>
          <a:lstStyle/>
          <a:p>
            <a:r>
              <a:rPr kumimoji="1" lang="en-US" altLang="ja-JP" sz="1000" dirty="0">
                <a:ea typeface="BIZ UDゴシック" panose="020B0400000000000000" pitchFamily="49" charset="-128"/>
              </a:rPr>
              <a:t>【</a:t>
            </a:r>
            <a:r>
              <a:rPr kumimoji="1" lang="ja-JP" altLang="en-US" sz="1000" dirty="0">
                <a:ea typeface="BIZ UDゴシック" panose="020B0400000000000000" pitchFamily="49" charset="-128"/>
              </a:rPr>
              <a:t>前中期経営計画の成果目標と実績</a:t>
            </a:r>
            <a:r>
              <a:rPr kumimoji="1" lang="en-US" altLang="ja-JP" sz="1000" dirty="0">
                <a:ea typeface="BIZ UDゴシック" panose="020B0400000000000000" pitchFamily="49" charset="-128"/>
              </a:rPr>
              <a:t>】</a:t>
            </a:r>
            <a:endParaRPr kumimoji="1" lang="ja-JP" altLang="en-US" sz="1000" dirty="0">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7185CB97-9470-4FC1-A207-A85A25182535}"/>
              </a:ext>
            </a:extLst>
          </p:cNvPr>
          <p:cNvSpPr txBox="1"/>
          <p:nvPr/>
        </p:nvSpPr>
        <p:spPr>
          <a:xfrm>
            <a:off x="6376457" y="742145"/>
            <a:ext cx="4765147" cy="400110"/>
          </a:xfrm>
          <a:prstGeom prst="rect">
            <a:avLst/>
          </a:prstGeom>
          <a:noFill/>
        </p:spPr>
        <p:txBody>
          <a:bodyPr wrap="square" rtlCol="0">
            <a:spAutoFit/>
          </a:bodyPr>
          <a:lstStyle/>
          <a:p>
            <a:r>
              <a:rPr kumimoji="1" lang="ja-JP" altLang="en-US" sz="1000" dirty="0">
                <a:ea typeface="BIZ UDPゴシック" panose="020B0400000000000000" pitchFamily="50" charset="-128"/>
              </a:rPr>
              <a:t>また、セミナーの一環として、２年毎に１回、海外から著名な研究者を集め、世界最先端の研究内容の講演いただく「国際シンポジウム」を開催</a:t>
            </a:r>
            <a:r>
              <a:rPr kumimoji="1" lang="en-US" altLang="ja-JP" sz="1000" dirty="0">
                <a:ea typeface="BIZ UDPゴシック" panose="020B0400000000000000" pitchFamily="50" charset="-128"/>
              </a:rPr>
              <a:t>(</a:t>
            </a:r>
            <a:r>
              <a:rPr kumimoji="1" lang="ja-JP" altLang="en-US" sz="1000" dirty="0">
                <a:ea typeface="BIZ UDPゴシック" panose="020B0400000000000000" pitchFamily="50" charset="-128"/>
              </a:rPr>
              <a:t>英語開催）する。</a:t>
            </a:r>
          </a:p>
        </p:txBody>
      </p:sp>
      <p:sp>
        <p:nvSpPr>
          <p:cNvPr id="9" name="テキスト ボックス 8">
            <a:extLst>
              <a:ext uri="{FF2B5EF4-FFF2-40B4-BE49-F238E27FC236}">
                <a16:creationId xmlns:a16="http://schemas.microsoft.com/office/drawing/2014/main" id="{44AD9219-4945-43CD-8D8F-9FA5B540583B}"/>
              </a:ext>
            </a:extLst>
          </p:cNvPr>
          <p:cNvSpPr txBox="1"/>
          <p:nvPr/>
        </p:nvSpPr>
        <p:spPr>
          <a:xfrm>
            <a:off x="7159838" y="1314146"/>
            <a:ext cx="4411576" cy="1631216"/>
          </a:xfrm>
          <a:prstGeom prst="rect">
            <a:avLst/>
          </a:prstGeom>
          <a:noFill/>
          <a:ln>
            <a:solidFill>
              <a:schemeClr val="tx1"/>
            </a:solidFill>
            <a:prstDash val="sysDot"/>
          </a:ln>
        </p:spPr>
        <p:txBody>
          <a:bodyPr wrap="square" rtlCol="0">
            <a:spAutoFit/>
          </a:bodyPr>
          <a:lstStyle/>
          <a:p>
            <a:r>
              <a:rPr kumimoji="1" lang="ja-JP" altLang="en-US" sz="1000" dirty="0">
                <a:ea typeface="BIZ UDPゴシック" panose="020B0400000000000000" pitchFamily="50" charset="-128"/>
              </a:rPr>
              <a:t>●参加者数：</a:t>
            </a:r>
            <a:endParaRPr kumimoji="1" lang="en-US" altLang="ja-JP" sz="1000" dirty="0">
              <a:ea typeface="BIZ UDPゴシック" panose="020B0400000000000000" pitchFamily="50" charset="-128"/>
            </a:endParaRPr>
          </a:p>
          <a:p>
            <a:r>
              <a:rPr lang="ja-JP" altLang="en-US" sz="1000" dirty="0">
                <a:ea typeface="BIZ UDPゴシック" panose="020B0400000000000000" pitchFamily="50" charset="-128"/>
              </a:rPr>
              <a:t>　　　</a:t>
            </a:r>
            <a:r>
              <a:rPr kumimoji="1" lang="ja-JP" altLang="en-US" sz="1000" dirty="0">
                <a:ea typeface="BIZ UDPゴシック" panose="020B0400000000000000" pitchFamily="50" charset="-128"/>
              </a:rPr>
              <a:t>コロナ前の参加者数は逓増で目標数達成。</a:t>
            </a:r>
            <a:endParaRPr kumimoji="1" lang="en-US" altLang="ja-JP" sz="1000" dirty="0">
              <a:ea typeface="BIZ UDPゴシック" panose="020B0400000000000000" pitchFamily="50" charset="-128"/>
            </a:endParaRPr>
          </a:p>
          <a:p>
            <a:r>
              <a:rPr lang="ja-JP" altLang="en-US" sz="1000" dirty="0">
                <a:ea typeface="BIZ UDPゴシック" panose="020B0400000000000000" pitchFamily="50" charset="-128"/>
              </a:rPr>
              <a:t>　　　</a:t>
            </a:r>
            <a:r>
              <a:rPr lang="en-US" altLang="ja-JP" sz="1000" dirty="0">
                <a:ea typeface="BIZ UDPゴシック" panose="020B0400000000000000" pitchFamily="50" charset="-128"/>
              </a:rPr>
              <a:t>R2</a:t>
            </a:r>
            <a:r>
              <a:rPr lang="ja-JP" altLang="en-US" sz="1000" dirty="0">
                <a:ea typeface="BIZ UDPゴシック" panose="020B0400000000000000" pitchFamily="50" charset="-128"/>
              </a:rPr>
              <a:t>はコロナのため</a:t>
            </a:r>
            <a:r>
              <a:rPr lang="en-US" altLang="ja-JP" sz="1000" dirty="0">
                <a:ea typeface="BIZ UDPゴシック" panose="020B0400000000000000" pitchFamily="50" charset="-128"/>
              </a:rPr>
              <a:t>8</a:t>
            </a:r>
            <a:r>
              <a:rPr lang="ja-JP" altLang="en-US" sz="1000" dirty="0">
                <a:ea typeface="BIZ UDPゴシック" panose="020B0400000000000000" pitchFamily="50" charset="-128"/>
              </a:rPr>
              <a:t>月まで全ての行事が開催できず年間参加者は減少、</a:t>
            </a:r>
            <a:endParaRPr lang="en-US" altLang="ja-JP" sz="1000" dirty="0">
              <a:ea typeface="BIZ UDPゴシック" panose="020B0400000000000000" pitchFamily="50" charset="-128"/>
            </a:endParaRPr>
          </a:p>
          <a:p>
            <a:r>
              <a:rPr lang="ja-JP" altLang="en-US" sz="1000" dirty="0">
                <a:ea typeface="BIZ UDPゴシック" panose="020B0400000000000000" pitchFamily="50" charset="-128"/>
              </a:rPr>
              <a:t>　　　しかし</a:t>
            </a:r>
            <a:r>
              <a:rPr lang="en-US" altLang="ja-JP" sz="1000" dirty="0">
                <a:ea typeface="BIZ UDPゴシック" panose="020B0400000000000000" pitchFamily="50" charset="-128"/>
              </a:rPr>
              <a:t>9</a:t>
            </a:r>
            <a:r>
              <a:rPr lang="ja-JP" altLang="en-US" sz="1000" dirty="0">
                <a:ea typeface="BIZ UDPゴシック" panose="020B0400000000000000" pitchFamily="50" charset="-128"/>
              </a:rPr>
              <a:t>月以降は</a:t>
            </a:r>
            <a:r>
              <a:rPr lang="en-US" altLang="ja-JP" sz="1000" dirty="0">
                <a:ea typeface="BIZ UDPゴシック" panose="020B0400000000000000" pitchFamily="50" charset="-128"/>
              </a:rPr>
              <a:t>Web</a:t>
            </a:r>
            <a:r>
              <a:rPr lang="ja-JP" altLang="en-US" sz="1000" dirty="0">
                <a:ea typeface="BIZ UDPゴシック" panose="020B0400000000000000" pitchFamily="50" charset="-128"/>
              </a:rPr>
              <a:t>で開催し、参加しやすさなどから</a:t>
            </a:r>
            <a:r>
              <a:rPr lang="en-US" altLang="ja-JP" sz="1000" dirty="0">
                <a:ea typeface="BIZ UDPゴシック" panose="020B0400000000000000" pitchFamily="50" charset="-128"/>
              </a:rPr>
              <a:t>Web</a:t>
            </a:r>
            <a:r>
              <a:rPr lang="ja-JP" altLang="en-US" sz="1000" dirty="0">
                <a:ea typeface="BIZ UDPゴシック" panose="020B0400000000000000" pitchFamily="50" charset="-128"/>
              </a:rPr>
              <a:t>参加者数は</a:t>
            </a:r>
            <a:endParaRPr lang="en-US" altLang="ja-JP" sz="1000" dirty="0">
              <a:ea typeface="BIZ UDPゴシック" panose="020B0400000000000000" pitchFamily="50" charset="-128"/>
            </a:endParaRPr>
          </a:p>
          <a:p>
            <a:r>
              <a:rPr lang="ja-JP" altLang="en-US" sz="1000" dirty="0">
                <a:ea typeface="BIZ UDPゴシック" panose="020B0400000000000000" pitchFamily="50" charset="-128"/>
              </a:rPr>
              <a:t>　　　セミナーを含め大きく増えている。</a:t>
            </a:r>
            <a:endParaRPr lang="en-US" altLang="ja-JP" sz="1000" dirty="0">
              <a:ea typeface="BIZ UDPゴシック" panose="020B0400000000000000" pitchFamily="50" charset="-128"/>
            </a:endParaRPr>
          </a:p>
          <a:p>
            <a:r>
              <a:rPr kumimoji="1" lang="ja-JP" altLang="en-US" sz="1000" dirty="0">
                <a:ea typeface="BIZ UDPゴシック" panose="020B0400000000000000" pitchFamily="50" charset="-128"/>
              </a:rPr>
              <a:t>●広域からの参加率：コロナ前で概ね</a:t>
            </a:r>
            <a:r>
              <a:rPr lang="en-US" altLang="ja-JP" sz="1000" dirty="0">
                <a:ea typeface="BIZ UDPゴシック" panose="020B0400000000000000" pitchFamily="50" charset="-128"/>
              </a:rPr>
              <a:t>20</a:t>
            </a:r>
            <a:r>
              <a:rPr lang="ja-JP" altLang="en-US" sz="1000" dirty="0">
                <a:ea typeface="BIZ UDPゴシック" panose="020B0400000000000000" pitchFamily="50" charset="-128"/>
              </a:rPr>
              <a:t>％</a:t>
            </a:r>
            <a:r>
              <a:rPr kumimoji="1" lang="ja-JP" altLang="en-US" sz="1000" dirty="0">
                <a:ea typeface="BIZ UDPゴシック" panose="020B0400000000000000" pitchFamily="50" charset="-128"/>
              </a:rPr>
              <a:t>、</a:t>
            </a:r>
            <a:r>
              <a:rPr kumimoji="1" lang="en-US" altLang="ja-JP" sz="1000" dirty="0">
                <a:ea typeface="BIZ UDPゴシック" panose="020B0400000000000000" pitchFamily="50" charset="-128"/>
              </a:rPr>
              <a:t>R2</a:t>
            </a:r>
            <a:r>
              <a:rPr kumimoji="1" lang="ja-JP" altLang="en-US" sz="1000" dirty="0">
                <a:ea typeface="BIZ UDPゴシック" panose="020B0400000000000000" pitchFamily="50" charset="-128"/>
              </a:rPr>
              <a:t>は</a:t>
            </a:r>
            <a:r>
              <a:rPr kumimoji="1" lang="en-US" altLang="ja-JP" sz="1000" dirty="0">
                <a:ea typeface="BIZ UDPゴシック" panose="020B0400000000000000" pitchFamily="50" charset="-128"/>
              </a:rPr>
              <a:t>30</a:t>
            </a:r>
            <a:r>
              <a:rPr kumimoji="1" lang="ja-JP" altLang="en-US" sz="1000" dirty="0">
                <a:ea typeface="BIZ UDPゴシック" panose="020B0400000000000000" pitchFamily="50" charset="-128"/>
              </a:rPr>
              <a:t>％～</a:t>
            </a:r>
            <a:r>
              <a:rPr kumimoji="1" lang="en-US" altLang="ja-JP" sz="1000" dirty="0">
                <a:ea typeface="BIZ UDPゴシック" panose="020B0400000000000000" pitchFamily="50" charset="-128"/>
              </a:rPr>
              <a:t>40</a:t>
            </a:r>
            <a:r>
              <a:rPr kumimoji="1" lang="ja-JP" altLang="en-US" sz="1000" dirty="0">
                <a:ea typeface="BIZ UDPゴシック" panose="020B0400000000000000" pitchFamily="50" charset="-128"/>
              </a:rPr>
              <a:t>％台。</a:t>
            </a:r>
            <a:endParaRPr kumimoji="1" lang="en-US" altLang="ja-JP" sz="1000" dirty="0">
              <a:ea typeface="BIZ UDPゴシック" panose="020B0400000000000000" pitchFamily="50" charset="-128"/>
            </a:endParaRPr>
          </a:p>
          <a:p>
            <a:r>
              <a:rPr lang="ja-JP" altLang="en-US" sz="1000" dirty="0">
                <a:ea typeface="BIZ UDPゴシック" panose="020B0400000000000000" pitchFamily="50" charset="-128"/>
              </a:rPr>
              <a:t>●参加者満足度：</a:t>
            </a:r>
            <a:r>
              <a:rPr lang="en-US" altLang="ja-JP" sz="1000" dirty="0">
                <a:ea typeface="BIZ UDPゴシック" panose="020B0400000000000000" pitchFamily="50" charset="-128"/>
              </a:rPr>
              <a:t>60</a:t>
            </a:r>
            <a:r>
              <a:rPr lang="ja-JP" altLang="en-US" sz="1000" dirty="0">
                <a:ea typeface="BIZ UDPゴシック" panose="020B0400000000000000" pitchFamily="50" charset="-128"/>
              </a:rPr>
              <a:t>％の目標を大きく超えて</a:t>
            </a:r>
            <a:r>
              <a:rPr lang="en-US" altLang="ja-JP" sz="1000" dirty="0">
                <a:ea typeface="BIZ UDPゴシック" panose="020B0400000000000000" pitchFamily="50" charset="-128"/>
              </a:rPr>
              <a:t>80</a:t>
            </a:r>
            <a:r>
              <a:rPr lang="ja-JP" altLang="en-US" sz="1000" dirty="0">
                <a:ea typeface="BIZ UDPゴシック" panose="020B0400000000000000" pitchFamily="50" charset="-128"/>
              </a:rPr>
              <a:t>％台後半から</a:t>
            </a:r>
            <a:r>
              <a:rPr lang="en-US" altLang="ja-JP" sz="1000" dirty="0">
                <a:ea typeface="BIZ UDPゴシック" panose="020B0400000000000000" pitchFamily="50" charset="-128"/>
              </a:rPr>
              <a:t>90</a:t>
            </a:r>
            <a:r>
              <a:rPr lang="ja-JP" altLang="en-US" sz="1000" dirty="0">
                <a:ea typeface="BIZ UDPゴシック" panose="020B0400000000000000" pitchFamily="50" charset="-128"/>
              </a:rPr>
              <a:t>％台。</a:t>
            </a:r>
            <a:endParaRPr lang="en-US" altLang="ja-JP" sz="1000" dirty="0">
              <a:ea typeface="BIZ UDPゴシック" panose="020B0400000000000000" pitchFamily="50" charset="-128"/>
            </a:endParaRPr>
          </a:p>
          <a:p>
            <a:r>
              <a:rPr kumimoji="1" lang="ja-JP" altLang="en-US" sz="1000" dirty="0">
                <a:ea typeface="BIZ UDPゴシック" panose="020B0400000000000000" pitchFamily="50" charset="-128"/>
              </a:rPr>
              <a:t>●国際シンポジウム：</a:t>
            </a:r>
            <a:endParaRPr kumimoji="1" lang="en-US" altLang="ja-JP" sz="1000" dirty="0">
              <a:ea typeface="BIZ UDPゴシック" panose="020B0400000000000000" pitchFamily="50" charset="-128"/>
            </a:endParaRPr>
          </a:p>
          <a:p>
            <a:r>
              <a:rPr lang="ja-JP" altLang="en-US" sz="1000" dirty="0">
                <a:ea typeface="BIZ UDPゴシック" panose="020B0400000000000000" pitchFamily="50" charset="-128"/>
              </a:rPr>
              <a:t>　　　世界の</a:t>
            </a:r>
            <a:r>
              <a:rPr kumimoji="1" lang="ja-JP" altLang="en-US" sz="1000" dirty="0">
                <a:ea typeface="BIZ UDPゴシック" panose="020B0400000000000000" pitchFamily="50" charset="-128"/>
              </a:rPr>
              <a:t>第一線研究者による最先端の研究発表と意見交換は国際的にも</a:t>
            </a:r>
            <a:endParaRPr kumimoji="1" lang="en-US" altLang="ja-JP" sz="1000" dirty="0">
              <a:ea typeface="BIZ UDPゴシック" panose="020B0400000000000000" pitchFamily="50" charset="-128"/>
            </a:endParaRPr>
          </a:p>
          <a:p>
            <a:r>
              <a:rPr lang="ja-JP" altLang="en-US" sz="1000" dirty="0">
                <a:ea typeface="BIZ UDPゴシック" panose="020B0400000000000000" pitchFamily="50" charset="-128"/>
              </a:rPr>
              <a:t>　　　</a:t>
            </a:r>
            <a:r>
              <a:rPr kumimoji="1" lang="ja-JP" altLang="en-US" sz="1000" dirty="0">
                <a:ea typeface="BIZ UDPゴシック" panose="020B0400000000000000" pitchFamily="50" charset="-128"/>
              </a:rPr>
              <a:t>意義深い。（隔年予定の</a:t>
            </a:r>
            <a:r>
              <a:rPr kumimoji="1" lang="en-US" altLang="ja-JP" sz="1000" dirty="0">
                <a:ea typeface="BIZ UDPゴシック" panose="020B0400000000000000" pitchFamily="50" charset="-128"/>
              </a:rPr>
              <a:t>R3</a:t>
            </a:r>
            <a:r>
              <a:rPr kumimoji="1" lang="ja-JP" altLang="en-US" sz="1000" dirty="0">
                <a:ea typeface="BIZ UDPゴシック" panose="020B0400000000000000" pitchFamily="50" charset="-128"/>
              </a:rPr>
              <a:t>はコロナのため翌年度へ延期）</a:t>
            </a:r>
          </a:p>
        </p:txBody>
      </p:sp>
      <p:sp>
        <p:nvSpPr>
          <p:cNvPr id="11" name="テキスト ボックス 10">
            <a:extLst>
              <a:ext uri="{FF2B5EF4-FFF2-40B4-BE49-F238E27FC236}">
                <a16:creationId xmlns:a16="http://schemas.microsoft.com/office/drawing/2014/main" id="{B6FBAC8D-725D-4009-92DF-198DD6428323}"/>
              </a:ext>
            </a:extLst>
          </p:cNvPr>
          <p:cNvSpPr txBox="1"/>
          <p:nvPr/>
        </p:nvSpPr>
        <p:spPr>
          <a:xfrm>
            <a:off x="988458" y="4059934"/>
            <a:ext cx="5735782" cy="830997"/>
          </a:xfrm>
          <a:prstGeom prst="rect">
            <a:avLst/>
          </a:prstGeom>
          <a:noFill/>
          <a:ln>
            <a:noFill/>
          </a:ln>
        </p:spPr>
        <p:txBody>
          <a:bodyPr wrap="square" rtlCol="0">
            <a:spAutoFit/>
          </a:bodyPr>
          <a:lstStyle/>
          <a:p>
            <a:r>
              <a:rPr lang="ja-JP" altLang="en-US" sz="1200" dirty="0">
                <a:ea typeface="BIZ UDPゴシック" panose="020B0400000000000000" pitchFamily="50" charset="-128"/>
              </a:rPr>
              <a:t>●ライフサイエンスを先導する第一線の研究者による最先端のセミナーを開催する。</a:t>
            </a:r>
            <a:endParaRPr lang="en-US" altLang="ja-JP" sz="1200" dirty="0">
              <a:ea typeface="BIZ UDPゴシック" panose="020B0400000000000000" pitchFamily="50" charset="-128"/>
            </a:endParaRPr>
          </a:p>
          <a:p>
            <a:r>
              <a:rPr kumimoji="1" lang="ja-JP" altLang="en-US" sz="1200" dirty="0">
                <a:ea typeface="BIZ UDPゴシック" panose="020B0400000000000000" pitchFamily="50" charset="-128"/>
              </a:rPr>
              <a:t>●日本全国・海外より多数の研究者や関係者が集まるセミナーをめざす。</a:t>
            </a:r>
            <a:endParaRPr kumimoji="1" lang="en-US" altLang="ja-JP" sz="1200" dirty="0">
              <a:ea typeface="BIZ UDPゴシック" panose="020B0400000000000000" pitchFamily="50" charset="-128"/>
            </a:endParaRPr>
          </a:p>
          <a:p>
            <a:r>
              <a:rPr lang="ja-JP" altLang="en-US" sz="1200" dirty="0">
                <a:ea typeface="BIZ UDPゴシック" panose="020B0400000000000000" pitchFamily="50" charset="-128"/>
              </a:rPr>
              <a:t>● 「知の伝達」のみならず、「知の交流」型セミナーをめざす。</a:t>
            </a:r>
            <a:endParaRPr lang="en-US" altLang="ja-JP" sz="1200" dirty="0">
              <a:ea typeface="BIZ UDPゴシック" panose="020B0400000000000000" pitchFamily="50" charset="-128"/>
            </a:endParaRPr>
          </a:p>
          <a:p>
            <a:r>
              <a:rPr kumimoji="1" lang="ja-JP" altLang="en-US" sz="1200" dirty="0">
                <a:ea typeface="BIZ UDPゴシック" panose="020B0400000000000000" pitchFamily="50" charset="-128"/>
              </a:rPr>
              <a:t>●世界的取組みである「国際シンポジウム」を計画的に隔年開催する。</a:t>
            </a:r>
          </a:p>
        </p:txBody>
      </p:sp>
      <p:sp>
        <p:nvSpPr>
          <p:cNvPr id="4" name="テキスト ボックス 3">
            <a:extLst>
              <a:ext uri="{FF2B5EF4-FFF2-40B4-BE49-F238E27FC236}">
                <a16:creationId xmlns:a16="http://schemas.microsoft.com/office/drawing/2014/main" id="{A2291E51-8F9C-43C8-8FA3-94F60EA9DC2C}"/>
              </a:ext>
            </a:extLst>
          </p:cNvPr>
          <p:cNvSpPr txBox="1"/>
          <p:nvPr/>
        </p:nvSpPr>
        <p:spPr>
          <a:xfrm>
            <a:off x="7007438" y="3321049"/>
            <a:ext cx="4180067" cy="1384995"/>
          </a:xfrm>
          <a:prstGeom prst="rect">
            <a:avLst/>
          </a:prstGeom>
          <a:noFill/>
          <a:ln>
            <a:solidFill>
              <a:schemeClr val="tx1"/>
            </a:solidFill>
          </a:ln>
        </p:spPr>
        <p:txBody>
          <a:bodyPr wrap="square" rtlCol="0">
            <a:spAutoFit/>
          </a:bodyPr>
          <a:lstStyle/>
          <a:p>
            <a:r>
              <a:rPr lang="ja-JP" altLang="en-US" sz="1200" dirty="0">
                <a:ea typeface="BIZ UDPゴシック" panose="020B0400000000000000" pitchFamily="50" charset="-128"/>
              </a:rPr>
              <a:t>①参加者数：各回平均</a:t>
            </a:r>
            <a:r>
              <a:rPr lang="en-US" altLang="ja-JP" sz="1200" dirty="0">
                <a:ea typeface="BIZ UDPゴシック" panose="020B0400000000000000" pitchFamily="50" charset="-128"/>
              </a:rPr>
              <a:t>300</a:t>
            </a:r>
            <a:r>
              <a:rPr lang="ja-JP" altLang="en-US" sz="1200" dirty="0">
                <a:ea typeface="BIZ UDPゴシック" panose="020B0400000000000000" pitchFamily="50" charset="-128"/>
              </a:rPr>
              <a:t>名以上（年</a:t>
            </a:r>
            <a:r>
              <a:rPr lang="en-US" altLang="ja-JP" sz="1200" dirty="0">
                <a:ea typeface="BIZ UDPゴシック" panose="020B0400000000000000" pitchFamily="50" charset="-128"/>
              </a:rPr>
              <a:t>5</a:t>
            </a:r>
            <a:r>
              <a:rPr lang="ja-JP" altLang="en-US" sz="1200" dirty="0">
                <a:ea typeface="BIZ UDPゴシック" panose="020B0400000000000000" pitchFamily="50" charset="-128"/>
              </a:rPr>
              <a:t>回開催予定）</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a:t>
            </a:r>
            <a:r>
              <a:rPr lang="en-US" altLang="ja-JP" sz="1200" dirty="0">
                <a:ea typeface="BIZ UDPゴシック" panose="020B0400000000000000" pitchFamily="50" charset="-128"/>
              </a:rPr>
              <a:t>Web</a:t>
            </a:r>
            <a:r>
              <a:rPr lang="ja-JP" altLang="en-US" sz="1200" dirty="0">
                <a:ea typeface="BIZ UDPゴシック" panose="020B0400000000000000" pitchFamily="50" charset="-128"/>
              </a:rPr>
              <a:t>の場合は延アクセス数）</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②広域（</a:t>
            </a:r>
            <a:r>
              <a:rPr lang="ja-JP" altLang="en-US" sz="1200" dirty="0">
                <a:latin typeface="BIZ UDPゴシック" panose="020B0400000000000000" pitchFamily="50" charset="-128"/>
                <a:ea typeface="BIZ UDPゴシック" panose="020B0400000000000000" pitchFamily="50" charset="-128"/>
              </a:rPr>
              <a:t>京阪神以遠）からの参加者：各回平均</a:t>
            </a:r>
            <a:r>
              <a:rPr lang="en-US" altLang="ja-JP" sz="1200" dirty="0">
                <a:latin typeface="BIZ UDPゴシック" panose="020B0400000000000000" pitchFamily="50" charset="-128"/>
                <a:ea typeface="BIZ UDPゴシック" panose="020B0400000000000000" pitchFamily="50" charset="-128"/>
              </a:rPr>
              <a:t>90</a:t>
            </a:r>
            <a:r>
              <a:rPr lang="ja-JP" altLang="en-US" sz="1200" dirty="0">
                <a:latin typeface="BIZ UDPゴシック" panose="020B0400000000000000" pitchFamily="50" charset="-128"/>
                <a:ea typeface="BIZ UDPゴシック" panose="020B0400000000000000" pitchFamily="50" charset="-128"/>
              </a:rPr>
              <a:t>名以上</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③</a:t>
            </a:r>
            <a:r>
              <a:rPr kumimoji="1" lang="ja-JP" altLang="en-US" sz="1200" dirty="0">
                <a:latin typeface="BIZ UDPゴシック" panose="020B0400000000000000" pitchFamily="50" charset="-128"/>
                <a:ea typeface="BIZ UDPゴシック" panose="020B0400000000000000" pitchFamily="50" charset="-128"/>
              </a:rPr>
              <a:t>参加者満足度：</a:t>
            </a:r>
            <a:r>
              <a:rPr lang="ja-JP" altLang="en-US" sz="1200" dirty="0">
                <a:latin typeface="BIZ UDPゴシック" panose="020B0400000000000000" pitchFamily="50" charset="-128"/>
                <a:ea typeface="BIZ UDPゴシック" panose="020B0400000000000000" pitchFamily="50" charset="-128"/>
              </a:rPr>
              <a:t>各回平均</a:t>
            </a:r>
            <a:r>
              <a:rPr lang="en-US" altLang="ja-JP" sz="1200" dirty="0">
                <a:latin typeface="BIZ UDPゴシック" panose="020B0400000000000000" pitchFamily="50" charset="-128"/>
                <a:ea typeface="BIZ UDPゴシック" panose="020B0400000000000000" pitchFamily="50" charset="-128"/>
              </a:rPr>
              <a:t>80</a:t>
            </a:r>
            <a:r>
              <a:rPr lang="ja-JP" altLang="en-US" sz="1200" dirty="0">
                <a:latin typeface="BIZ UDPゴシック" panose="020B0400000000000000" pitchFamily="50" charset="-128"/>
                <a:ea typeface="BIZ UDPゴシック" panose="020B0400000000000000" pitchFamily="50" charset="-128"/>
              </a:rPr>
              <a:t>％以上</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④知の交流機能（双方向性）を高める工夫の実施</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ea typeface="BIZ UDPゴシック" panose="020B0400000000000000" pitchFamily="50" charset="-128"/>
              </a:rPr>
              <a:t>　（質疑応答の時間増など）</a:t>
            </a:r>
            <a:endParaRPr lang="en-US" altLang="ja-JP" sz="1200" dirty="0">
              <a:ea typeface="BIZ UDPゴシック" panose="020B0400000000000000" pitchFamily="50" charset="-128"/>
            </a:endParaRPr>
          </a:p>
          <a:p>
            <a:r>
              <a:rPr kumimoji="1" lang="ja-JP" altLang="en-US" sz="1200" dirty="0">
                <a:ea typeface="BIZ UDPゴシック" panose="020B0400000000000000" pitchFamily="50" charset="-128"/>
              </a:rPr>
              <a:t>⑤国際シンポジウムの隔年開催</a:t>
            </a:r>
            <a:endParaRPr kumimoji="1" lang="ja-JP" altLang="en-US" sz="1200" dirty="0"/>
          </a:p>
        </p:txBody>
      </p:sp>
      <p:sp>
        <p:nvSpPr>
          <p:cNvPr id="19" name="テキスト ボックス 18">
            <a:extLst>
              <a:ext uri="{FF2B5EF4-FFF2-40B4-BE49-F238E27FC236}">
                <a16:creationId xmlns:a16="http://schemas.microsoft.com/office/drawing/2014/main" id="{BDC9E103-F65D-4904-9752-36F4A9C50864}"/>
              </a:ext>
            </a:extLst>
          </p:cNvPr>
          <p:cNvSpPr txBox="1"/>
          <p:nvPr/>
        </p:nvSpPr>
        <p:spPr>
          <a:xfrm>
            <a:off x="917593" y="3188068"/>
            <a:ext cx="2495813" cy="276999"/>
          </a:xfrm>
          <a:prstGeom prst="rect">
            <a:avLst/>
          </a:prstGeom>
          <a:noFill/>
        </p:spPr>
        <p:txBody>
          <a:bodyPr wrap="square">
            <a:spAutoFit/>
          </a:bodyPr>
          <a:lstStyle/>
          <a:p>
            <a:r>
              <a:rPr kumimoji="1" lang="en-US" altLang="ja-JP" sz="1200" dirty="0">
                <a:ea typeface="BIZ UDPゴシック" panose="020B0400000000000000" pitchFamily="50" charset="-128"/>
              </a:rPr>
              <a:t>【</a:t>
            </a:r>
            <a:r>
              <a:rPr kumimoji="1" lang="ja-JP" altLang="en-US" sz="1200" dirty="0">
                <a:ea typeface="BIZ UDPゴシック" panose="020B0400000000000000" pitchFamily="50" charset="-128"/>
              </a:rPr>
              <a:t>当計画において</a:t>
            </a:r>
            <a:r>
              <a:rPr lang="ja-JP" altLang="en-US" sz="1200" dirty="0">
                <a:ea typeface="BIZ UDPゴシック" panose="020B0400000000000000" pitchFamily="50" charset="-128"/>
              </a:rPr>
              <a:t>めざすところ</a:t>
            </a:r>
            <a:r>
              <a:rPr kumimoji="1" lang="en-US" altLang="ja-JP" sz="1200" dirty="0">
                <a:ea typeface="BIZ UDPゴシック" panose="020B0400000000000000" pitchFamily="50" charset="-128"/>
              </a:rPr>
              <a:t>】</a:t>
            </a:r>
          </a:p>
        </p:txBody>
      </p:sp>
      <p:sp>
        <p:nvSpPr>
          <p:cNvPr id="20" name="テキスト ボックス 19">
            <a:extLst>
              <a:ext uri="{FF2B5EF4-FFF2-40B4-BE49-F238E27FC236}">
                <a16:creationId xmlns:a16="http://schemas.microsoft.com/office/drawing/2014/main" id="{09022967-1EFD-49CC-8FD2-B9D5C6DCB99A}"/>
              </a:ext>
            </a:extLst>
          </p:cNvPr>
          <p:cNvSpPr txBox="1"/>
          <p:nvPr/>
        </p:nvSpPr>
        <p:spPr>
          <a:xfrm>
            <a:off x="6958857" y="3080542"/>
            <a:ext cx="3872089" cy="276999"/>
          </a:xfrm>
          <a:prstGeom prst="rect">
            <a:avLst/>
          </a:prstGeom>
          <a:noFill/>
        </p:spPr>
        <p:txBody>
          <a:bodyPr wrap="square">
            <a:spAutoFit/>
          </a:bodyPr>
          <a:lstStyle/>
          <a:p>
            <a:r>
              <a:rPr kumimoji="1" lang="en-US" altLang="ja-JP" sz="1200" dirty="0">
                <a:ea typeface="BIZ UDPゴシック" panose="020B0400000000000000" pitchFamily="50" charset="-128"/>
              </a:rPr>
              <a:t>【</a:t>
            </a:r>
            <a:r>
              <a:rPr kumimoji="1" lang="ja-JP" altLang="en-US" sz="1200" dirty="0">
                <a:ea typeface="BIZ UDPゴシック" panose="020B0400000000000000" pitchFamily="50" charset="-128"/>
              </a:rPr>
              <a:t>当計画における成果目標</a:t>
            </a:r>
            <a:r>
              <a:rPr kumimoji="1" lang="en-US" altLang="ja-JP" sz="1200" dirty="0">
                <a:ea typeface="BIZ UDPゴシック" panose="020B0400000000000000" pitchFamily="50" charset="-128"/>
              </a:rPr>
              <a:t>】</a:t>
            </a:r>
          </a:p>
        </p:txBody>
      </p:sp>
      <p:sp>
        <p:nvSpPr>
          <p:cNvPr id="8" name="テキスト ボックス 7">
            <a:extLst>
              <a:ext uri="{FF2B5EF4-FFF2-40B4-BE49-F238E27FC236}">
                <a16:creationId xmlns:a16="http://schemas.microsoft.com/office/drawing/2014/main" id="{2407D8C6-30B6-4EE1-AEA8-03EF314ECDD2}"/>
              </a:ext>
            </a:extLst>
          </p:cNvPr>
          <p:cNvSpPr txBox="1"/>
          <p:nvPr/>
        </p:nvSpPr>
        <p:spPr>
          <a:xfrm>
            <a:off x="1045414" y="3421164"/>
            <a:ext cx="5307056" cy="646331"/>
          </a:xfrm>
          <a:prstGeom prst="rect">
            <a:avLst/>
          </a:prstGeom>
          <a:noFill/>
          <a:ln>
            <a:solidFill>
              <a:schemeClr val="tx1"/>
            </a:solidFill>
          </a:ln>
        </p:spPr>
        <p:txBody>
          <a:bodyPr wrap="square" rtlCol="0">
            <a:spAutoFit/>
          </a:bodyPr>
          <a:lstStyle/>
          <a:p>
            <a:r>
              <a:rPr lang="ja-JP" altLang="en-US" sz="1800" dirty="0">
                <a:ea typeface="BIZ UDPゴシック" panose="020B0400000000000000" pitchFamily="50" charset="-128"/>
              </a:rPr>
              <a:t>クオリティの高いセミナーを開催し、知の交流拠点としての役割を果たしていく　</a:t>
            </a:r>
            <a:endParaRPr lang="en-US" altLang="ja-JP" sz="1800" dirty="0">
              <a:ea typeface="BIZ UDPゴシック" panose="020B0400000000000000" pitchFamily="50" charset="-128"/>
            </a:endParaRPr>
          </a:p>
        </p:txBody>
      </p:sp>
      <p:sp>
        <p:nvSpPr>
          <p:cNvPr id="10" name="スライド番号プレースホルダー 9">
            <a:extLst>
              <a:ext uri="{FF2B5EF4-FFF2-40B4-BE49-F238E27FC236}">
                <a16:creationId xmlns:a16="http://schemas.microsoft.com/office/drawing/2014/main" id="{D00B1DB8-EBBE-4C06-BEE1-58600D4062B5}"/>
              </a:ext>
            </a:extLst>
          </p:cNvPr>
          <p:cNvSpPr>
            <a:spLocks noGrp="1"/>
          </p:cNvSpPr>
          <p:nvPr>
            <p:ph type="sldNum" sz="quarter" idx="12"/>
          </p:nvPr>
        </p:nvSpPr>
        <p:spPr/>
        <p:txBody>
          <a:bodyPr/>
          <a:lstStyle/>
          <a:p>
            <a:fld id="{BC938B7F-26E2-44CA-9119-FD2E659AFFE3}" type="slidenum">
              <a:rPr kumimoji="1" lang="ja-JP" altLang="en-US" smtClean="0"/>
              <a:t>10</a:t>
            </a:fld>
            <a:endParaRPr kumimoji="1" lang="ja-JP" altLang="en-US"/>
          </a:p>
        </p:txBody>
      </p:sp>
      <p:sp>
        <p:nvSpPr>
          <p:cNvPr id="22" name="矢印: 右 21">
            <a:extLst>
              <a:ext uri="{FF2B5EF4-FFF2-40B4-BE49-F238E27FC236}">
                <a16:creationId xmlns:a16="http://schemas.microsoft.com/office/drawing/2014/main" id="{000A0ADF-A56C-47B3-B8B8-DCC14811E6DB}"/>
              </a:ext>
            </a:extLst>
          </p:cNvPr>
          <p:cNvSpPr/>
          <p:nvPr/>
        </p:nvSpPr>
        <p:spPr>
          <a:xfrm>
            <a:off x="6376457" y="3605672"/>
            <a:ext cx="630981" cy="25983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B1F26A6-7151-409E-B946-5F3E65414A8A}"/>
              </a:ext>
            </a:extLst>
          </p:cNvPr>
          <p:cNvSpPr txBox="1"/>
          <p:nvPr/>
        </p:nvSpPr>
        <p:spPr>
          <a:xfrm>
            <a:off x="3305832" y="4912113"/>
            <a:ext cx="1235677" cy="95410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目標</a:t>
            </a:r>
            <a:r>
              <a:rPr kumimoji="1" lang="en-US" altLang="ja-JP"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各回</a:t>
            </a:r>
            <a:r>
              <a:rPr kumimoji="1" lang="ja-JP" altLang="en-US" sz="1400" dirty="0">
                <a:latin typeface="BIZ UDPゴシック" panose="020B0400000000000000" pitchFamily="50" charset="-128"/>
                <a:ea typeface="BIZ UDPゴシック" panose="020B0400000000000000" pitchFamily="50" charset="-128"/>
              </a:rPr>
              <a:t>平均</a:t>
            </a:r>
            <a:endParaRPr kumimoji="1"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300</a:t>
            </a:r>
            <a:r>
              <a:rPr lang="ja-JP" altLang="en-US" sz="1400" dirty="0">
                <a:latin typeface="BIZ UDPゴシック" panose="020B0400000000000000" pitchFamily="50" charset="-128"/>
                <a:ea typeface="BIZ UDPゴシック" panose="020B0400000000000000" pitchFamily="50" charset="-128"/>
              </a:rPr>
              <a:t>名以上へ引上げ</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3" name="矢印: 右 22">
            <a:extLst>
              <a:ext uri="{FF2B5EF4-FFF2-40B4-BE49-F238E27FC236}">
                <a16:creationId xmlns:a16="http://schemas.microsoft.com/office/drawing/2014/main" id="{D01FBF23-FB57-4D22-BD54-E8851DC7490E}"/>
              </a:ext>
            </a:extLst>
          </p:cNvPr>
          <p:cNvSpPr/>
          <p:nvPr/>
        </p:nvSpPr>
        <p:spPr>
          <a:xfrm>
            <a:off x="6417459" y="5470662"/>
            <a:ext cx="350069" cy="26928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CEFE6839-7AEF-4C6B-9817-4D1ED7C16EEA}"/>
              </a:ext>
            </a:extLst>
          </p:cNvPr>
          <p:cNvSpPr txBox="1"/>
          <p:nvPr/>
        </p:nvSpPr>
        <p:spPr>
          <a:xfrm>
            <a:off x="6725068" y="5093663"/>
            <a:ext cx="1500865" cy="95410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目標</a:t>
            </a:r>
            <a:r>
              <a:rPr kumimoji="1" lang="en-US" altLang="ja-JP"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各回平均</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９０名以上</a:t>
            </a:r>
            <a:endParaRPr lang="en-US" altLang="ja-JP" sz="1400" dirty="0">
              <a:latin typeface="BIZ UDPゴシック" panose="020B0400000000000000" pitchFamily="50" charset="-128"/>
              <a:ea typeface="BIZ UDPゴシック" panose="020B0400000000000000" pitchFamily="50" charset="-128"/>
            </a:endParaRPr>
          </a:p>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27" name="矢印: 右 26">
            <a:extLst>
              <a:ext uri="{FF2B5EF4-FFF2-40B4-BE49-F238E27FC236}">
                <a16:creationId xmlns:a16="http://schemas.microsoft.com/office/drawing/2014/main" id="{544D7FF7-1350-42CA-99D7-C80190B2E57F}"/>
              </a:ext>
            </a:extLst>
          </p:cNvPr>
          <p:cNvSpPr/>
          <p:nvPr/>
        </p:nvSpPr>
        <p:spPr>
          <a:xfrm rot="19948499">
            <a:off x="9788700" y="5605305"/>
            <a:ext cx="350069" cy="26928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ECD7550-6F4B-4447-8CB9-36B7330B453E}"/>
              </a:ext>
            </a:extLst>
          </p:cNvPr>
          <p:cNvSpPr txBox="1"/>
          <p:nvPr/>
        </p:nvSpPr>
        <p:spPr>
          <a:xfrm>
            <a:off x="10089110" y="4991953"/>
            <a:ext cx="1235677" cy="95410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目標</a:t>
            </a:r>
            <a:r>
              <a:rPr kumimoji="1" lang="en-US" altLang="ja-JP"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各回平均</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80%</a:t>
            </a:r>
            <a:r>
              <a:rPr lang="ja-JP" altLang="en-US" sz="1400" dirty="0">
                <a:latin typeface="BIZ UDPゴシック" panose="020B0400000000000000" pitchFamily="50" charset="-128"/>
                <a:ea typeface="BIZ UDPゴシック" panose="020B0400000000000000" pitchFamily="50" charset="-128"/>
              </a:rPr>
              <a:t>以上へ</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引上げ</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9" name="矢印: 右 28">
            <a:extLst>
              <a:ext uri="{FF2B5EF4-FFF2-40B4-BE49-F238E27FC236}">
                <a16:creationId xmlns:a16="http://schemas.microsoft.com/office/drawing/2014/main" id="{4BB40F2C-D7B9-43ED-8E43-170CD48DD442}"/>
              </a:ext>
            </a:extLst>
          </p:cNvPr>
          <p:cNvSpPr/>
          <p:nvPr/>
        </p:nvSpPr>
        <p:spPr>
          <a:xfrm rot="19948499">
            <a:off x="3020926" y="5308369"/>
            <a:ext cx="350069" cy="26928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表 16">
            <a:extLst>
              <a:ext uri="{FF2B5EF4-FFF2-40B4-BE49-F238E27FC236}">
                <a16:creationId xmlns:a16="http://schemas.microsoft.com/office/drawing/2014/main" id="{AE3D2024-2CE9-4A97-9BC1-6778C9EE7728}"/>
              </a:ext>
            </a:extLst>
          </p:cNvPr>
          <p:cNvGraphicFramePr>
            <a:graphicFrameLocks noGrp="1"/>
          </p:cNvGraphicFramePr>
          <p:nvPr>
            <p:extLst>
              <p:ext uri="{D42A27DB-BD31-4B8C-83A1-F6EECF244321}">
                <p14:modId xmlns:p14="http://schemas.microsoft.com/office/powerpoint/2010/main" val="2708210530"/>
              </p:ext>
            </p:extLst>
          </p:nvPr>
        </p:nvGraphicFramePr>
        <p:xfrm>
          <a:off x="840884" y="1601811"/>
          <a:ext cx="6024880" cy="1418337"/>
        </p:xfrm>
        <a:graphic>
          <a:graphicData uri="http://schemas.openxmlformats.org/drawingml/2006/table">
            <a:tbl>
              <a:tblPr/>
              <a:tblGrid>
                <a:gridCol w="1609090">
                  <a:extLst>
                    <a:ext uri="{9D8B030D-6E8A-4147-A177-3AD203B41FA5}">
                      <a16:colId xmlns:a16="http://schemas.microsoft.com/office/drawing/2014/main" val="2529921299"/>
                    </a:ext>
                  </a:extLst>
                </a:gridCol>
                <a:gridCol w="725170">
                  <a:extLst>
                    <a:ext uri="{9D8B030D-6E8A-4147-A177-3AD203B41FA5}">
                      <a16:colId xmlns:a16="http://schemas.microsoft.com/office/drawing/2014/main" val="2867504838"/>
                    </a:ext>
                  </a:extLst>
                </a:gridCol>
                <a:gridCol w="575945">
                  <a:extLst>
                    <a:ext uri="{9D8B030D-6E8A-4147-A177-3AD203B41FA5}">
                      <a16:colId xmlns:a16="http://schemas.microsoft.com/office/drawing/2014/main" val="3385917619"/>
                    </a:ext>
                  </a:extLst>
                </a:gridCol>
                <a:gridCol w="497840">
                  <a:extLst>
                    <a:ext uri="{9D8B030D-6E8A-4147-A177-3AD203B41FA5}">
                      <a16:colId xmlns:a16="http://schemas.microsoft.com/office/drawing/2014/main" val="1207526214"/>
                    </a:ext>
                  </a:extLst>
                </a:gridCol>
                <a:gridCol w="497840">
                  <a:extLst>
                    <a:ext uri="{9D8B030D-6E8A-4147-A177-3AD203B41FA5}">
                      <a16:colId xmlns:a16="http://schemas.microsoft.com/office/drawing/2014/main" val="1534126488"/>
                    </a:ext>
                  </a:extLst>
                </a:gridCol>
                <a:gridCol w="554990">
                  <a:extLst>
                    <a:ext uri="{9D8B030D-6E8A-4147-A177-3AD203B41FA5}">
                      <a16:colId xmlns:a16="http://schemas.microsoft.com/office/drawing/2014/main" val="2642664607"/>
                    </a:ext>
                  </a:extLst>
                </a:gridCol>
                <a:gridCol w="673100">
                  <a:extLst>
                    <a:ext uri="{9D8B030D-6E8A-4147-A177-3AD203B41FA5}">
                      <a16:colId xmlns:a16="http://schemas.microsoft.com/office/drawing/2014/main" val="1498935899"/>
                    </a:ext>
                  </a:extLst>
                </a:gridCol>
                <a:gridCol w="890905">
                  <a:extLst>
                    <a:ext uri="{9D8B030D-6E8A-4147-A177-3AD203B41FA5}">
                      <a16:colId xmlns:a16="http://schemas.microsoft.com/office/drawing/2014/main" val="1715339050"/>
                    </a:ext>
                  </a:extLst>
                </a:gridCol>
              </a:tblGrid>
              <a:tr h="286561">
                <a:tc>
                  <a:txBody>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成果測定指標</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５年の</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到達目標</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単年度</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目標</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H29</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H30</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R</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元</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R</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２</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R</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３</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a:t>
                      </a:r>
                      <a:r>
                        <a:rPr lang="en-US" sz="900" kern="100">
                          <a:effectLst/>
                          <a:latin typeface="游明朝" panose="02020400000000000000" pitchFamily="18" charset="-128"/>
                          <a:ea typeface="BIZ UDPゴシック" panose="020B0400000000000000" pitchFamily="50" charset="-128"/>
                          <a:cs typeface="Times New Roman" panose="02020603050405020304" pitchFamily="18" charset="0"/>
                        </a:rPr>
                        <a:t>12</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月まで）</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2054207"/>
                  </a:ext>
                </a:extLst>
              </a:tr>
              <a:tr h="392304">
                <a:tc>
                  <a:txBody>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参加者数</a:t>
                      </a:r>
                      <a:r>
                        <a:rPr 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(5</a:t>
                      </a: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年間累計</a:t>
                      </a:r>
                      <a:r>
                        <a:rPr 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4,500</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名</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900</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名</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846</a:t>
                      </a:r>
                      <a:r>
                        <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名</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918</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名</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959</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名</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Web2</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 </a:t>
                      </a: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617</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名</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Web4</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a:t>
                      </a:r>
                    </a:p>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ﾊｲﾌﾞﾘｯﾄﾞ</a:t>
                      </a: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a:t>
                      </a:r>
                    </a:p>
                    <a:p>
                      <a:pPr algn="ctr"/>
                      <a:r>
                        <a:rPr lang="en-US" altLang="ja-JP" sz="900" kern="100" dirty="0">
                          <a:solidFill>
                            <a:schemeClr val="tx1"/>
                          </a:solidFill>
                          <a:effectLst/>
                          <a:latin typeface="BIZ UDPゴシック" panose="020B0400000000000000" pitchFamily="50" charset="-128"/>
                          <a:ea typeface="游明朝" panose="02020400000000000000" pitchFamily="18" charset="-128"/>
                          <a:cs typeface="Times New Roman" panose="02020603050405020304" pitchFamily="18" charset="0"/>
                        </a:rPr>
                        <a:t>1,576</a:t>
                      </a:r>
                      <a:r>
                        <a:rPr lang="ja-JP" altLang="ja-JP" sz="900" kern="100" dirty="0">
                          <a:solidFill>
                            <a:schemeClr val="tx1"/>
                          </a:solidFill>
                          <a:effectLst/>
                          <a:latin typeface="游明朝" panose="02020400000000000000" pitchFamily="18" charset="-128"/>
                          <a:ea typeface="BIZ UDPゴシック" panose="020B0400000000000000" pitchFamily="50" charset="-128"/>
                          <a:cs typeface="Times New Roman" panose="02020603050405020304" pitchFamily="18" charset="0"/>
                        </a:rPr>
                        <a:t>名</a:t>
                      </a:r>
                      <a:endParaRPr lang="ja-JP" altLang="ja-JP" sz="9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379222"/>
                  </a:ext>
                </a:extLst>
              </a:tr>
              <a:tr h="264495">
                <a:tc>
                  <a:txBody>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広域比率</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（京阪神以外からの参加）</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21.0%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19.6%</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21.8%</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37.7%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38-43</a:t>
                      </a:r>
                      <a:r>
                        <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896846"/>
                  </a:ext>
                </a:extLst>
              </a:tr>
              <a:tr h="237237">
                <a:tc>
                  <a:txBody>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満足度</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60%</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87.0%</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89.0%</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89.3%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95.2%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a:t>
                      </a: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ー</a:t>
                      </a:r>
                      <a:r>
                        <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99.3</a:t>
                      </a: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500772"/>
                  </a:ext>
                </a:extLst>
              </a:tr>
              <a:tr h="136685">
                <a:tc>
                  <a:txBody>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国際シンポジウム</a:t>
                      </a:r>
                      <a:r>
                        <a:rPr lang="ja-JP" altLang="en-US" sz="900" kern="100" baseline="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隔年実施</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隔年実施</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実施</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実施</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延期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091258"/>
                  </a:ext>
                </a:extLst>
              </a:tr>
            </a:tbl>
          </a:graphicData>
        </a:graphic>
      </p:graphicFrame>
      <p:sp>
        <p:nvSpPr>
          <p:cNvPr id="30" name="テキスト ボックス 29">
            <a:extLst>
              <a:ext uri="{FF2B5EF4-FFF2-40B4-BE49-F238E27FC236}">
                <a16:creationId xmlns:a16="http://schemas.microsoft.com/office/drawing/2014/main" id="{59DB9830-8157-448A-94C4-F4270C34D00C}"/>
              </a:ext>
            </a:extLst>
          </p:cNvPr>
          <p:cNvSpPr txBox="1"/>
          <p:nvPr/>
        </p:nvSpPr>
        <p:spPr>
          <a:xfrm>
            <a:off x="1577844" y="2993644"/>
            <a:ext cx="5897656" cy="230832"/>
          </a:xfrm>
          <a:prstGeom prst="rect">
            <a:avLst/>
          </a:prstGeom>
          <a:noFill/>
        </p:spPr>
        <p:txBody>
          <a:bodyPr wrap="square">
            <a:spAutoFit/>
          </a:bodyPr>
          <a:lstStyle/>
          <a:p>
            <a:pPr indent="1371600" algn="l"/>
            <a:r>
              <a:rPr lang="ja-JP" altLang="en-US" sz="9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＊は成果測定指標として位置づけ</a:t>
            </a: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してい</a:t>
            </a:r>
            <a:r>
              <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ないもの</a:t>
            </a:r>
          </a:p>
        </p:txBody>
      </p:sp>
      <p:pic>
        <p:nvPicPr>
          <p:cNvPr id="12" name="図 11"/>
          <p:cNvPicPr>
            <a:picLocks noChangeAspect="1"/>
          </p:cNvPicPr>
          <p:nvPr/>
        </p:nvPicPr>
        <p:blipFill>
          <a:blip r:embed="rId2"/>
          <a:stretch>
            <a:fillRect/>
          </a:stretch>
        </p:blipFill>
        <p:spPr>
          <a:xfrm>
            <a:off x="1211166" y="4529922"/>
            <a:ext cx="1902117" cy="2322777"/>
          </a:xfrm>
          <a:prstGeom prst="rect">
            <a:avLst/>
          </a:prstGeom>
        </p:spPr>
      </p:pic>
      <p:pic>
        <p:nvPicPr>
          <p:cNvPr id="13" name="図 12"/>
          <p:cNvPicPr>
            <a:picLocks noChangeAspect="1"/>
          </p:cNvPicPr>
          <p:nvPr/>
        </p:nvPicPr>
        <p:blipFill>
          <a:blip r:embed="rId3"/>
          <a:stretch>
            <a:fillRect/>
          </a:stretch>
        </p:blipFill>
        <p:spPr>
          <a:xfrm>
            <a:off x="4722658" y="4529923"/>
            <a:ext cx="1804572" cy="2322777"/>
          </a:xfrm>
          <a:prstGeom prst="rect">
            <a:avLst/>
          </a:prstGeom>
        </p:spPr>
      </p:pic>
      <p:pic>
        <p:nvPicPr>
          <p:cNvPr id="15" name="図 14"/>
          <p:cNvPicPr>
            <a:picLocks noChangeAspect="1"/>
          </p:cNvPicPr>
          <p:nvPr/>
        </p:nvPicPr>
        <p:blipFill>
          <a:blip r:embed="rId4"/>
          <a:stretch>
            <a:fillRect/>
          </a:stretch>
        </p:blipFill>
        <p:spPr>
          <a:xfrm>
            <a:off x="8047586" y="4370616"/>
            <a:ext cx="1810669" cy="2487384"/>
          </a:xfrm>
          <a:prstGeom prst="rect">
            <a:avLst/>
          </a:prstGeom>
        </p:spPr>
      </p:pic>
    </p:spTree>
    <p:extLst>
      <p:ext uri="{BB962C8B-B14F-4D97-AF65-F5344CB8AC3E}">
        <p14:creationId xmlns:p14="http://schemas.microsoft.com/office/powerpoint/2010/main" val="380952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1B83CD7-BAB9-4D87-903E-C9495C68CC3D}"/>
              </a:ext>
            </a:extLst>
          </p:cNvPr>
          <p:cNvSpPr txBox="1"/>
          <p:nvPr/>
        </p:nvSpPr>
        <p:spPr>
          <a:xfrm>
            <a:off x="4491940" y="178787"/>
            <a:ext cx="4301065" cy="369332"/>
          </a:xfrm>
          <a:prstGeom prst="rect">
            <a:avLst/>
          </a:prstGeom>
          <a:noFill/>
        </p:spPr>
        <p:txBody>
          <a:bodyPr wrap="square" rtlCol="0">
            <a:spAutoFit/>
          </a:bodyPr>
          <a:lstStyle/>
          <a:p>
            <a:r>
              <a:rPr kumimoji="1" lang="ja-JP" altLang="en-US"/>
              <a:t>（２）新適塾</a:t>
            </a:r>
          </a:p>
        </p:txBody>
      </p:sp>
      <p:sp>
        <p:nvSpPr>
          <p:cNvPr id="5" name="テキスト ボックス 4">
            <a:extLst>
              <a:ext uri="{FF2B5EF4-FFF2-40B4-BE49-F238E27FC236}">
                <a16:creationId xmlns:a16="http://schemas.microsoft.com/office/drawing/2014/main" id="{41103CA4-E6F6-471C-AC0C-8D0A6BFEE4CB}"/>
              </a:ext>
            </a:extLst>
          </p:cNvPr>
          <p:cNvSpPr txBox="1"/>
          <p:nvPr/>
        </p:nvSpPr>
        <p:spPr>
          <a:xfrm>
            <a:off x="622604" y="693592"/>
            <a:ext cx="4854222" cy="707886"/>
          </a:xfrm>
          <a:prstGeom prst="rect">
            <a:avLst/>
          </a:prstGeom>
          <a:noFill/>
        </p:spPr>
        <p:txBody>
          <a:bodyPr wrap="square" rtlCol="0">
            <a:spAutoFit/>
          </a:bodyPr>
          <a:lstStyle/>
          <a:p>
            <a:r>
              <a:rPr kumimoji="1" lang="en-US" altLang="ja-JP" sz="1000" dirty="0"/>
              <a:t>【</a:t>
            </a:r>
            <a:r>
              <a:rPr kumimoji="1" lang="ja-JP" altLang="en-US" sz="1000" dirty="0"/>
              <a:t>概要</a:t>
            </a:r>
            <a:r>
              <a:rPr kumimoji="1" lang="en-US" altLang="ja-JP" sz="1000" dirty="0"/>
              <a:t>】</a:t>
            </a:r>
          </a:p>
          <a:p>
            <a:r>
              <a:rPr lang="ja-JP" altLang="en-US" sz="1000" dirty="0"/>
              <a:t>　ライフサイエンス分野の先端的なテーマについて、</a:t>
            </a:r>
            <a:r>
              <a:rPr kumimoji="1" lang="ja-JP" altLang="en-US" sz="1000" dirty="0"/>
              <a:t>第一線の研究者と若手研究者が自由闊達に議論できる場として、</a:t>
            </a:r>
            <a:r>
              <a:rPr lang="ja-JP" altLang="en-US" sz="1000" dirty="0"/>
              <a:t>講演会・懇談会を実施する。</a:t>
            </a:r>
            <a:endParaRPr lang="en-US" altLang="ja-JP" sz="1000" dirty="0"/>
          </a:p>
          <a:p>
            <a:r>
              <a:rPr lang="ja-JP" altLang="en-US" sz="1000" dirty="0"/>
              <a:t>緒方洪庵の「適塾」の向上心・闊達性の再現を目指したネーミング。</a:t>
            </a:r>
            <a:endParaRPr kumimoji="1" lang="ja-JP" altLang="en-US" sz="1000" dirty="0"/>
          </a:p>
        </p:txBody>
      </p:sp>
      <p:sp>
        <p:nvSpPr>
          <p:cNvPr id="7" name="テキスト ボックス 6">
            <a:extLst>
              <a:ext uri="{FF2B5EF4-FFF2-40B4-BE49-F238E27FC236}">
                <a16:creationId xmlns:a16="http://schemas.microsoft.com/office/drawing/2014/main" id="{DE0F85FE-29AE-4BDA-9269-15E8FE0DC3A4}"/>
              </a:ext>
            </a:extLst>
          </p:cNvPr>
          <p:cNvSpPr txBox="1"/>
          <p:nvPr/>
        </p:nvSpPr>
        <p:spPr>
          <a:xfrm>
            <a:off x="6096000" y="867487"/>
            <a:ext cx="5257800" cy="553998"/>
          </a:xfrm>
          <a:prstGeom prst="rect">
            <a:avLst/>
          </a:prstGeom>
          <a:noFill/>
        </p:spPr>
        <p:txBody>
          <a:bodyPr wrap="square" rtlCol="0">
            <a:spAutoFit/>
          </a:bodyPr>
          <a:lstStyle/>
          <a:p>
            <a:r>
              <a:rPr kumimoji="1" lang="ja-JP" altLang="en-US" sz="1000" dirty="0"/>
              <a:t>　テーマは毎年、外部委員からなる企画委員会で議論・決定している。</a:t>
            </a:r>
            <a:endParaRPr kumimoji="1" lang="en-US" altLang="ja-JP" sz="1000" dirty="0"/>
          </a:p>
          <a:p>
            <a:r>
              <a:rPr kumimoji="1" lang="ja-JP" altLang="en-US" sz="1000" dirty="0"/>
              <a:t>　現在は「未来創薬への誘い」「脳はおもしろい」「難病への挑戦」の３つのテーマで、毎月いずれかのテーマで新適塾を実施している。</a:t>
            </a:r>
          </a:p>
        </p:txBody>
      </p:sp>
      <p:sp>
        <p:nvSpPr>
          <p:cNvPr id="14" name="テキスト ボックス 13">
            <a:extLst>
              <a:ext uri="{FF2B5EF4-FFF2-40B4-BE49-F238E27FC236}">
                <a16:creationId xmlns:a16="http://schemas.microsoft.com/office/drawing/2014/main" id="{0EBBD08B-238E-4CF9-85A0-5F60E1645549}"/>
              </a:ext>
            </a:extLst>
          </p:cNvPr>
          <p:cNvSpPr txBox="1"/>
          <p:nvPr/>
        </p:nvSpPr>
        <p:spPr>
          <a:xfrm>
            <a:off x="612898" y="1352913"/>
            <a:ext cx="4284133" cy="246221"/>
          </a:xfrm>
          <a:prstGeom prst="rect">
            <a:avLst/>
          </a:prstGeom>
          <a:noFill/>
        </p:spPr>
        <p:txBody>
          <a:bodyPr wrap="square" rtlCol="0">
            <a:spAutoFit/>
          </a:bodyPr>
          <a:lstStyle/>
          <a:p>
            <a:r>
              <a:rPr kumimoji="1" lang="en-US" altLang="ja-JP" sz="1000">
                <a:ea typeface="BIZ UDゴシック" panose="020B0400000000000000" pitchFamily="49" charset="-128"/>
              </a:rPr>
              <a:t>【</a:t>
            </a:r>
            <a:r>
              <a:rPr kumimoji="1" lang="ja-JP" altLang="en-US" sz="1000">
                <a:ea typeface="BIZ UDゴシック" panose="020B0400000000000000" pitchFamily="49" charset="-128"/>
              </a:rPr>
              <a:t>前中期経営計画の成果目標と実績</a:t>
            </a:r>
            <a:r>
              <a:rPr kumimoji="1" lang="en-US" altLang="ja-JP" sz="1000">
                <a:ea typeface="BIZ UDゴシック" panose="020B0400000000000000" pitchFamily="49" charset="-128"/>
              </a:rPr>
              <a:t>】</a:t>
            </a:r>
            <a:endParaRPr kumimoji="1" lang="ja-JP" altLang="en-US" sz="1000">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9AC14A81-7558-46F8-ABE3-146CDD22A097}"/>
              </a:ext>
            </a:extLst>
          </p:cNvPr>
          <p:cNvSpPr txBox="1"/>
          <p:nvPr/>
        </p:nvSpPr>
        <p:spPr>
          <a:xfrm>
            <a:off x="6659370" y="1601405"/>
            <a:ext cx="4427955" cy="1169551"/>
          </a:xfrm>
          <a:prstGeom prst="rect">
            <a:avLst/>
          </a:prstGeom>
          <a:noFill/>
          <a:ln>
            <a:solidFill>
              <a:schemeClr val="tx1"/>
            </a:solidFill>
            <a:prstDash val="dash"/>
          </a:ln>
        </p:spPr>
        <p:txBody>
          <a:bodyPr wrap="square" rtlCol="0">
            <a:spAutoFit/>
          </a:bodyPr>
          <a:lstStyle/>
          <a:p>
            <a:r>
              <a:rPr kumimoji="1" lang="ja-JP" altLang="en-US" sz="1000" dirty="0">
                <a:ea typeface="BIZ UDPゴシック" panose="020B0400000000000000" pitchFamily="50" charset="-128"/>
              </a:rPr>
              <a:t>●参加者数：</a:t>
            </a:r>
            <a:endParaRPr kumimoji="1" lang="en-US" altLang="ja-JP" sz="1000" dirty="0">
              <a:ea typeface="BIZ UDPゴシック" panose="020B0400000000000000" pitchFamily="50" charset="-128"/>
            </a:endParaRPr>
          </a:p>
          <a:p>
            <a:r>
              <a:rPr lang="ja-JP" altLang="en-US" sz="1000" dirty="0">
                <a:ea typeface="BIZ UDPゴシック" panose="020B0400000000000000" pitchFamily="50" charset="-128"/>
              </a:rPr>
              <a:t>　　　</a:t>
            </a:r>
            <a:r>
              <a:rPr kumimoji="1" lang="ja-JP" altLang="en-US" sz="1000" dirty="0">
                <a:ea typeface="BIZ UDPゴシック" panose="020B0400000000000000" pitchFamily="50" charset="-128"/>
              </a:rPr>
              <a:t>コロナ前の参加者数は逓増。</a:t>
            </a:r>
            <a:endParaRPr kumimoji="1" lang="en-US" altLang="ja-JP" sz="1000" dirty="0">
              <a:ea typeface="BIZ UDPゴシック" panose="020B0400000000000000" pitchFamily="50" charset="-128"/>
            </a:endParaRPr>
          </a:p>
          <a:p>
            <a:r>
              <a:rPr lang="ja-JP" altLang="en-US" sz="1000" dirty="0">
                <a:ea typeface="BIZ UDPゴシック" panose="020B0400000000000000" pitchFamily="50" charset="-128"/>
              </a:rPr>
              <a:t>　　　</a:t>
            </a:r>
            <a:r>
              <a:rPr lang="en-US" altLang="ja-JP" sz="1000" dirty="0">
                <a:ea typeface="BIZ UDPゴシック" panose="020B0400000000000000" pitchFamily="50" charset="-128"/>
              </a:rPr>
              <a:t>R2</a:t>
            </a:r>
            <a:r>
              <a:rPr lang="ja-JP" altLang="en-US" sz="1000" dirty="0">
                <a:ea typeface="BIZ UDPゴシック" panose="020B0400000000000000" pitchFamily="50" charset="-128"/>
              </a:rPr>
              <a:t>はコロナのため</a:t>
            </a:r>
            <a:r>
              <a:rPr lang="en-US" altLang="ja-JP" sz="1000" dirty="0">
                <a:ea typeface="BIZ UDPゴシック" panose="020B0400000000000000" pitchFamily="50" charset="-128"/>
              </a:rPr>
              <a:t>8</a:t>
            </a:r>
            <a:r>
              <a:rPr lang="ja-JP" altLang="en-US" sz="1000" dirty="0">
                <a:ea typeface="BIZ UDPゴシック" panose="020B0400000000000000" pitchFamily="50" charset="-128"/>
              </a:rPr>
              <a:t>月まで全ての行事が開催できず年間参加者は減少、</a:t>
            </a:r>
            <a:endParaRPr lang="en-US" altLang="ja-JP" sz="1000" dirty="0">
              <a:ea typeface="BIZ UDPゴシック" panose="020B0400000000000000" pitchFamily="50" charset="-128"/>
            </a:endParaRPr>
          </a:p>
          <a:p>
            <a:r>
              <a:rPr lang="ja-JP" altLang="en-US" sz="1000" dirty="0">
                <a:ea typeface="BIZ UDPゴシック" panose="020B0400000000000000" pitchFamily="50" charset="-128"/>
              </a:rPr>
              <a:t>　　　しかし</a:t>
            </a:r>
            <a:r>
              <a:rPr lang="en-US" altLang="ja-JP" sz="1000" dirty="0">
                <a:ea typeface="BIZ UDPゴシック" panose="020B0400000000000000" pitchFamily="50" charset="-128"/>
              </a:rPr>
              <a:t>9</a:t>
            </a:r>
            <a:r>
              <a:rPr lang="ja-JP" altLang="en-US" sz="1000" dirty="0">
                <a:ea typeface="BIZ UDPゴシック" panose="020B0400000000000000" pitchFamily="50" charset="-128"/>
              </a:rPr>
              <a:t>月以降は</a:t>
            </a:r>
            <a:r>
              <a:rPr lang="en-US" altLang="ja-JP" sz="1000" dirty="0">
                <a:ea typeface="BIZ UDPゴシック" panose="020B0400000000000000" pitchFamily="50" charset="-128"/>
              </a:rPr>
              <a:t>Web</a:t>
            </a:r>
            <a:r>
              <a:rPr lang="ja-JP" altLang="en-US" sz="1000" dirty="0">
                <a:ea typeface="BIZ UDPゴシック" panose="020B0400000000000000" pitchFamily="50" charset="-128"/>
              </a:rPr>
              <a:t>で開催し、参加しやすさなどから</a:t>
            </a:r>
            <a:r>
              <a:rPr lang="en-US" altLang="ja-JP" sz="1000" dirty="0">
                <a:ea typeface="BIZ UDPゴシック" panose="020B0400000000000000" pitchFamily="50" charset="-128"/>
              </a:rPr>
              <a:t>Web</a:t>
            </a:r>
            <a:r>
              <a:rPr lang="ja-JP" altLang="en-US" sz="1000" dirty="0">
                <a:ea typeface="BIZ UDPゴシック" panose="020B0400000000000000" pitchFamily="50" charset="-128"/>
              </a:rPr>
              <a:t>参加者数は</a:t>
            </a:r>
            <a:endParaRPr lang="en-US" altLang="ja-JP" sz="1000" dirty="0">
              <a:ea typeface="BIZ UDPゴシック" panose="020B0400000000000000" pitchFamily="50" charset="-128"/>
            </a:endParaRPr>
          </a:p>
          <a:p>
            <a:r>
              <a:rPr lang="ja-JP" altLang="en-US" sz="1000" dirty="0">
                <a:ea typeface="BIZ UDPゴシック" panose="020B0400000000000000" pitchFamily="50" charset="-128"/>
              </a:rPr>
              <a:t>　　　大きく増えている。</a:t>
            </a:r>
            <a:endParaRPr lang="en-US" altLang="ja-JP" sz="1000" dirty="0">
              <a:ea typeface="BIZ UDPゴシック" panose="020B0400000000000000" pitchFamily="50" charset="-128"/>
            </a:endParaRPr>
          </a:p>
          <a:p>
            <a:r>
              <a:rPr kumimoji="1" lang="ja-JP" altLang="en-US" sz="1000" dirty="0">
                <a:ea typeface="BIZ UDPゴシック" panose="020B0400000000000000" pitchFamily="50" charset="-128"/>
              </a:rPr>
              <a:t>●広域からの参加率：最大</a:t>
            </a:r>
            <a:r>
              <a:rPr kumimoji="1" lang="en-US" altLang="ja-JP" sz="1000" dirty="0">
                <a:ea typeface="BIZ UDPゴシック" panose="020B0400000000000000" pitchFamily="50" charset="-128"/>
              </a:rPr>
              <a:t>36</a:t>
            </a:r>
            <a:r>
              <a:rPr kumimoji="1" lang="ja-JP" altLang="en-US" sz="1000" dirty="0">
                <a:ea typeface="BIZ UDPゴシック" panose="020B0400000000000000" pitchFamily="50" charset="-128"/>
              </a:rPr>
              <a:t>％</a:t>
            </a:r>
            <a:endParaRPr kumimoji="1" lang="en-US" altLang="ja-JP" sz="1000" dirty="0">
              <a:ea typeface="BIZ UDPゴシック" panose="020B0400000000000000" pitchFamily="50" charset="-128"/>
            </a:endParaRPr>
          </a:p>
          <a:p>
            <a:r>
              <a:rPr lang="ja-JP" altLang="en-US" sz="1000" dirty="0">
                <a:ea typeface="BIZ UDPゴシック" panose="020B0400000000000000" pitchFamily="50" charset="-128"/>
              </a:rPr>
              <a:t>●参加者満足度：</a:t>
            </a:r>
            <a:r>
              <a:rPr lang="en-US" altLang="ja-JP" sz="1000" dirty="0">
                <a:ea typeface="BIZ UDPゴシック" panose="020B0400000000000000" pitchFamily="50" charset="-128"/>
              </a:rPr>
              <a:t>60</a:t>
            </a:r>
            <a:r>
              <a:rPr lang="ja-JP" altLang="en-US" sz="1000" dirty="0">
                <a:ea typeface="BIZ UDPゴシック" panose="020B0400000000000000" pitchFamily="50" charset="-128"/>
              </a:rPr>
              <a:t>％の目標を大きく超えて８０％台から９０％台半ば（</a:t>
            </a:r>
            <a:r>
              <a:rPr lang="en-US" altLang="ja-JP" sz="1000" dirty="0">
                <a:ea typeface="BIZ UDPゴシック" panose="020B0400000000000000" pitchFamily="50" charset="-128"/>
              </a:rPr>
              <a:t>R2</a:t>
            </a:r>
            <a:r>
              <a:rPr lang="ja-JP" altLang="en-US" sz="1000" dirty="0">
                <a:ea typeface="BIZ UDPゴシック" panose="020B0400000000000000" pitchFamily="50" charset="-128"/>
              </a:rPr>
              <a:t>）。</a:t>
            </a:r>
            <a:endParaRPr kumimoji="1" lang="ja-JP" altLang="en-US" sz="1000" dirty="0">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A0CE6BCE-188D-4BEE-B97B-0506124FAA90}"/>
              </a:ext>
            </a:extLst>
          </p:cNvPr>
          <p:cNvSpPr txBox="1"/>
          <p:nvPr/>
        </p:nvSpPr>
        <p:spPr>
          <a:xfrm>
            <a:off x="586525" y="3073994"/>
            <a:ext cx="2495813" cy="276999"/>
          </a:xfrm>
          <a:prstGeom prst="rect">
            <a:avLst/>
          </a:prstGeom>
          <a:noFill/>
        </p:spPr>
        <p:txBody>
          <a:bodyPr wrap="square">
            <a:spAutoFit/>
          </a:bodyPr>
          <a:lstStyle/>
          <a:p>
            <a:r>
              <a:rPr kumimoji="1" lang="en-US" altLang="ja-JP" sz="1200" dirty="0">
                <a:ea typeface="BIZ UDPゴシック" panose="020B0400000000000000" pitchFamily="50" charset="-128"/>
              </a:rPr>
              <a:t>【</a:t>
            </a:r>
            <a:r>
              <a:rPr kumimoji="1" lang="ja-JP" altLang="en-US" sz="1200" dirty="0">
                <a:ea typeface="BIZ UDPゴシック" panose="020B0400000000000000" pitchFamily="50" charset="-128"/>
              </a:rPr>
              <a:t>当計画において</a:t>
            </a:r>
            <a:r>
              <a:rPr lang="ja-JP" altLang="en-US" sz="1200" dirty="0">
                <a:ea typeface="BIZ UDPゴシック" panose="020B0400000000000000" pitchFamily="50" charset="-128"/>
              </a:rPr>
              <a:t>めざすところ</a:t>
            </a:r>
            <a:r>
              <a:rPr kumimoji="1" lang="en-US" altLang="ja-JP" sz="1200" dirty="0">
                <a:ea typeface="BIZ UDPゴシック" panose="020B0400000000000000" pitchFamily="50" charset="-128"/>
              </a:rPr>
              <a:t>】</a:t>
            </a:r>
          </a:p>
        </p:txBody>
      </p:sp>
      <p:sp>
        <p:nvSpPr>
          <p:cNvPr id="17" name="テキスト ボックス 16">
            <a:extLst>
              <a:ext uri="{FF2B5EF4-FFF2-40B4-BE49-F238E27FC236}">
                <a16:creationId xmlns:a16="http://schemas.microsoft.com/office/drawing/2014/main" id="{E424FF5A-B595-4C57-9B36-9FE02C2263ED}"/>
              </a:ext>
            </a:extLst>
          </p:cNvPr>
          <p:cNvSpPr txBox="1"/>
          <p:nvPr/>
        </p:nvSpPr>
        <p:spPr>
          <a:xfrm>
            <a:off x="5730529" y="3042411"/>
            <a:ext cx="2675160" cy="276999"/>
          </a:xfrm>
          <a:prstGeom prst="rect">
            <a:avLst/>
          </a:prstGeom>
          <a:noFill/>
        </p:spPr>
        <p:txBody>
          <a:bodyPr wrap="square">
            <a:spAutoFit/>
          </a:bodyPr>
          <a:lstStyle/>
          <a:p>
            <a:r>
              <a:rPr kumimoji="1" lang="en-US" altLang="ja-JP" sz="1200">
                <a:ea typeface="BIZ UDPゴシック" panose="020B0400000000000000" pitchFamily="50" charset="-128"/>
              </a:rPr>
              <a:t>【</a:t>
            </a:r>
            <a:r>
              <a:rPr kumimoji="1" lang="ja-JP" altLang="en-US" sz="1200">
                <a:ea typeface="BIZ UDPゴシック" panose="020B0400000000000000" pitchFamily="50" charset="-128"/>
              </a:rPr>
              <a:t>当計画における成果目標</a:t>
            </a:r>
            <a:r>
              <a:rPr kumimoji="1" lang="en-US" altLang="ja-JP" sz="1200">
                <a:ea typeface="BIZ UDPゴシック" panose="020B0400000000000000" pitchFamily="50" charset="-128"/>
              </a:rPr>
              <a:t>】</a:t>
            </a:r>
          </a:p>
        </p:txBody>
      </p:sp>
      <p:sp>
        <p:nvSpPr>
          <p:cNvPr id="21" name="テキスト ボックス 20">
            <a:extLst>
              <a:ext uri="{FF2B5EF4-FFF2-40B4-BE49-F238E27FC236}">
                <a16:creationId xmlns:a16="http://schemas.microsoft.com/office/drawing/2014/main" id="{519503EF-79A5-4417-8984-E73BFB6AF54B}"/>
              </a:ext>
            </a:extLst>
          </p:cNvPr>
          <p:cNvSpPr txBox="1"/>
          <p:nvPr/>
        </p:nvSpPr>
        <p:spPr>
          <a:xfrm>
            <a:off x="667829" y="3302915"/>
            <a:ext cx="4734985" cy="738664"/>
          </a:xfrm>
          <a:prstGeom prst="rect">
            <a:avLst/>
          </a:prstGeom>
          <a:noFill/>
          <a:ln>
            <a:solidFill>
              <a:schemeClr val="tx1"/>
            </a:solidFill>
          </a:ln>
        </p:spPr>
        <p:txBody>
          <a:bodyPr wrap="square" rtlCol="0">
            <a:spAutoFit/>
          </a:bodyPr>
          <a:lstStyle/>
          <a:p>
            <a:pPr marL="0" algn="l" rtl="0" eaLnBrk="1" fontAlgn="t" latinLnBrk="0" hangingPunct="1">
              <a:spcBef>
                <a:spcPts val="0"/>
              </a:spcBef>
              <a:spcAft>
                <a:spcPts val="0"/>
              </a:spcAft>
            </a:pPr>
            <a:r>
              <a:rPr kumimoji="1" lang="ja-JP" altLang="en-US" sz="1400" b="0" i="0" u="none" strike="noStrike" kern="1200" baseline="0">
                <a:solidFill>
                  <a:srgbClr val="000000"/>
                </a:solidFill>
                <a:effectLst/>
                <a:latin typeface="游ゴシック" panose="020B0400000000000000" pitchFamily="50" charset="-128"/>
                <a:ea typeface="BIZ UDPゴシック" panose="020B0400000000000000" pitchFamily="50" charset="-128"/>
              </a:rPr>
              <a:t>「何でも聞けて本音で話す」</a:t>
            </a:r>
            <a:r>
              <a:rPr lang="ja-JP" altLang="en-US" sz="1400">
                <a:solidFill>
                  <a:srgbClr val="000000"/>
                </a:solidFill>
                <a:latin typeface="游ゴシック" panose="020B0400000000000000" pitchFamily="50" charset="-128"/>
                <a:ea typeface="BIZ UDPゴシック" panose="020B0400000000000000" pitchFamily="50" charset="-128"/>
              </a:rPr>
              <a:t>「何を尋ねても恥ずかしくない」気軽な雰囲気で</a:t>
            </a:r>
            <a:r>
              <a:rPr kumimoji="1" lang="ja-JP" altLang="en-US" sz="1400" b="0" i="0" u="none" strike="noStrike" kern="1200" baseline="0">
                <a:solidFill>
                  <a:srgbClr val="000000"/>
                </a:solidFill>
                <a:effectLst/>
                <a:latin typeface="游ゴシック" panose="020B0400000000000000" pitchFamily="50" charset="-128"/>
                <a:ea typeface="BIZ UDPゴシック" panose="020B0400000000000000" pitchFamily="50" charset="-128"/>
              </a:rPr>
              <a:t>第一線の研究者と若手研究者または若手研究者同士が自由闊達に議論できる場を創る。</a:t>
            </a:r>
            <a:endParaRPr lang="ja-JP" altLang="ja-JP" sz="1400" b="0" i="0" u="none" strike="noStrike">
              <a:effectLst/>
              <a:latin typeface="Arial" panose="020B0604020202020204" pitchFamily="34" charset="0"/>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1E2F4F3-901B-4B02-8049-FD7A87A5A7CF}"/>
              </a:ext>
            </a:extLst>
          </p:cNvPr>
          <p:cNvSpPr txBox="1"/>
          <p:nvPr/>
        </p:nvSpPr>
        <p:spPr>
          <a:xfrm>
            <a:off x="684304" y="4027297"/>
            <a:ext cx="5170075" cy="830997"/>
          </a:xfrm>
          <a:prstGeom prst="rect">
            <a:avLst/>
          </a:prstGeom>
          <a:noFill/>
        </p:spPr>
        <p:txBody>
          <a:bodyPr wrap="square" rtlCol="0">
            <a:spAutoFit/>
          </a:bodyPr>
          <a:lstStyle/>
          <a:p>
            <a:r>
              <a:rPr lang="ja-JP" altLang="en-US" sz="1200" dirty="0">
                <a:ea typeface="BIZ UDPゴシック" panose="020B0400000000000000" pitchFamily="50" charset="-128"/>
              </a:rPr>
              <a:t>●第一線の研究者による講演と自由な議論を内容とした新適塾を実施。</a:t>
            </a:r>
            <a:endParaRPr lang="en-US" altLang="ja-JP" sz="1200" dirty="0">
              <a:ea typeface="BIZ UDPゴシック" panose="020B0400000000000000" pitchFamily="50" charset="-128"/>
            </a:endParaRPr>
          </a:p>
          <a:p>
            <a:r>
              <a:rPr kumimoji="1" lang="ja-JP" altLang="en-US" sz="1200" dirty="0">
                <a:ea typeface="BIZ UDPゴシック" panose="020B0400000000000000" pitchFamily="50" charset="-128"/>
              </a:rPr>
              <a:t>●日本全国・海外より多数の研究者や関係者が集まる場をめざす。</a:t>
            </a:r>
            <a:endParaRPr kumimoji="1" lang="en-US" altLang="ja-JP" sz="1200" dirty="0">
              <a:ea typeface="BIZ UDPゴシック" panose="020B0400000000000000" pitchFamily="50" charset="-128"/>
            </a:endParaRPr>
          </a:p>
          <a:p>
            <a:r>
              <a:rPr lang="ja-JP" altLang="en-US" sz="1200" dirty="0">
                <a:ea typeface="BIZ UDPゴシック" panose="020B0400000000000000" pitchFamily="50" charset="-128"/>
              </a:rPr>
              <a:t>●「知の交流」型の新適塾をめざす。</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a:t>
            </a:r>
            <a:r>
              <a:rPr kumimoji="1" lang="en-US" altLang="ja-JP" sz="1200" dirty="0">
                <a:ea typeface="BIZ UDPゴシック" panose="020B0400000000000000" pitchFamily="50" charset="-128"/>
              </a:rPr>
              <a:t>Web</a:t>
            </a:r>
            <a:r>
              <a:rPr kumimoji="1" lang="ja-JP" altLang="en-US" sz="1200" dirty="0">
                <a:ea typeface="BIZ UDPゴシック" panose="020B0400000000000000" pitchFamily="50" charset="-128"/>
              </a:rPr>
              <a:t>を活用し、リアルと併せてハイブリッド開催をめざす。</a:t>
            </a:r>
          </a:p>
        </p:txBody>
      </p:sp>
      <p:sp>
        <p:nvSpPr>
          <p:cNvPr id="22" name="テキスト ボックス 21">
            <a:extLst>
              <a:ext uri="{FF2B5EF4-FFF2-40B4-BE49-F238E27FC236}">
                <a16:creationId xmlns:a16="http://schemas.microsoft.com/office/drawing/2014/main" id="{215BFADF-8FA5-4CDD-9B34-BB1208F6D451}"/>
              </a:ext>
            </a:extLst>
          </p:cNvPr>
          <p:cNvSpPr txBox="1"/>
          <p:nvPr/>
        </p:nvSpPr>
        <p:spPr>
          <a:xfrm>
            <a:off x="5870854" y="3319410"/>
            <a:ext cx="2779526" cy="2677656"/>
          </a:xfrm>
          <a:prstGeom prst="rect">
            <a:avLst/>
          </a:prstGeom>
          <a:noFill/>
          <a:ln>
            <a:solidFill>
              <a:schemeClr val="tx1"/>
            </a:solidFill>
          </a:ln>
        </p:spPr>
        <p:txBody>
          <a:bodyPr wrap="square">
            <a:spAutoFit/>
          </a:bodyPr>
          <a:lstStyle/>
          <a:p>
            <a:r>
              <a:rPr lang="ja-JP" altLang="en-US" sz="1400" dirty="0">
                <a:ea typeface="BIZ UDPゴシック" panose="020B0400000000000000" pitchFamily="50" charset="-128"/>
              </a:rPr>
              <a:t>①参加者数：</a:t>
            </a:r>
            <a:endParaRPr lang="en-US" altLang="ja-JP" sz="1400" dirty="0">
              <a:ea typeface="BIZ UDPゴシック" panose="020B0400000000000000" pitchFamily="50" charset="-128"/>
            </a:endParaRPr>
          </a:p>
          <a:p>
            <a:r>
              <a:rPr lang="ja-JP" altLang="en-US" sz="1400" dirty="0">
                <a:ea typeface="BIZ UDPゴシック" panose="020B0400000000000000" pitchFamily="50" charset="-128"/>
              </a:rPr>
              <a:t>　　各回平均１８０名以上</a:t>
            </a:r>
            <a:endParaRPr lang="en-US" altLang="ja-JP" sz="1400" dirty="0">
              <a:ea typeface="BIZ UDPゴシック" panose="020B0400000000000000" pitchFamily="50" charset="-128"/>
            </a:endParaRPr>
          </a:p>
          <a:p>
            <a:r>
              <a:rPr lang="ja-JP" altLang="en-US" sz="1400" dirty="0">
                <a:ea typeface="BIZ UDPゴシック" panose="020B0400000000000000" pitchFamily="50" charset="-128"/>
              </a:rPr>
              <a:t>　</a:t>
            </a:r>
            <a:r>
              <a:rPr lang="zh-TW" altLang="en-US" sz="1400" dirty="0">
                <a:ea typeface="BIZ UDPゴシック" panose="020B0400000000000000" pitchFamily="50" charset="-128"/>
              </a:rPr>
              <a:t>（年</a:t>
            </a:r>
            <a:r>
              <a:rPr lang="en-US" altLang="ja-JP" sz="1400" dirty="0">
                <a:ea typeface="BIZ UDPゴシック" panose="020B0400000000000000" pitchFamily="50" charset="-128"/>
              </a:rPr>
              <a:t>12</a:t>
            </a:r>
            <a:r>
              <a:rPr lang="zh-TW" altLang="en-US" sz="1400" dirty="0">
                <a:ea typeface="BIZ UDPゴシック" panose="020B0400000000000000" pitchFamily="50" charset="-128"/>
              </a:rPr>
              <a:t>回開催予定）</a:t>
            </a:r>
          </a:p>
          <a:p>
            <a:r>
              <a:rPr lang="ja-JP" altLang="en-US" sz="1400" dirty="0">
                <a:ea typeface="BIZ UDPゴシック" panose="020B0400000000000000" pitchFamily="50" charset="-128"/>
              </a:rPr>
              <a:t>　（</a:t>
            </a:r>
            <a:r>
              <a:rPr lang="en-US" altLang="ja-JP" sz="1400" dirty="0">
                <a:ea typeface="BIZ UDPゴシック" panose="020B0400000000000000" pitchFamily="50" charset="-128"/>
              </a:rPr>
              <a:t>Web</a:t>
            </a:r>
            <a:r>
              <a:rPr lang="ja-JP" altLang="en-US" sz="1400" dirty="0">
                <a:ea typeface="BIZ UDPゴシック" panose="020B0400000000000000" pitchFamily="50" charset="-128"/>
              </a:rPr>
              <a:t>の場合は延アクセス数）</a:t>
            </a:r>
            <a:endParaRPr lang="en-US" altLang="ja-JP" sz="1400" dirty="0">
              <a:ea typeface="BIZ UDPゴシック" panose="020B0400000000000000" pitchFamily="50" charset="-128"/>
            </a:endParaRPr>
          </a:p>
          <a:p>
            <a:r>
              <a:rPr lang="ja-JP" altLang="en-US" sz="1400" dirty="0">
                <a:ea typeface="BIZ UDPゴシック" panose="020B0400000000000000" pitchFamily="50" charset="-128"/>
              </a:rPr>
              <a:t>②</a:t>
            </a:r>
            <a:r>
              <a:rPr kumimoji="1" lang="ja-JP" altLang="en-US" sz="1400" dirty="0">
                <a:ea typeface="BIZ UDPゴシック" panose="020B0400000000000000" pitchFamily="50" charset="-128"/>
              </a:rPr>
              <a:t>参加者満足度：</a:t>
            </a:r>
            <a:endParaRPr kumimoji="1" lang="en-US" altLang="ja-JP" sz="1400" dirty="0">
              <a:ea typeface="BIZ UDPゴシック" panose="020B0400000000000000" pitchFamily="50" charset="-128"/>
            </a:endParaRPr>
          </a:p>
          <a:p>
            <a:r>
              <a:rPr lang="ja-JP" altLang="en-US" sz="1400" dirty="0">
                <a:ea typeface="BIZ UDPゴシック" panose="020B0400000000000000" pitchFamily="50" charset="-128"/>
              </a:rPr>
              <a:t>　　各回平均８０％以上</a:t>
            </a:r>
            <a:endParaRPr lang="en-US" altLang="ja-JP" sz="1400" dirty="0">
              <a:ea typeface="BIZ UDPゴシック" panose="020B0400000000000000" pitchFamily="50" charset="-128"/>
            </a:endParaRPr>
          </a:p>
          <a:p>
            <a:r>
              <a:rPr lang="ja-JP" altLang="en-US" sz="1400" dirty="0">
                <a:ea typeface="BIZ UDPゴシック" panose="020B0400000000000000" pitchFamily="50" charset="-128"/>
              </a:rPr>
              <a:t>③広域参加（京阪神以遠）：</a:t>
            </a:r>
            <a:endParaRPr lang="en-US" altLang="ja-JP" sz="1400" dirty="0">
              <a:ea typeface="BIZ UDPゴシック" panose="020B0400000000000000" pitchFamily="50" charset="-128"/>
            </a:endParaRPr>
          </a:p>
          <a:p>
            <a:r>
              <a:rPr lang="ja-JP" altLang="en-US" sz="1400" dirty="0">
                <a:ea typeface="BIZ UDPゴシック" panose="020B0400000000000000" pitchFamily="50" charset="-128"/>
              </a:rPr>
              <a:t>　　概ね２０％</a:t>
            </a:r>
            <a:endParaRPr lang="en-US" altLang="ja-JP" sz="1400" dirty="0">
              <a:ea typeface="BIZ UDPゴシック" panose="020B0400000000000000" pitchFamily="50" charset="-128"/>
            </a:endParaRPr>
          </a:p>
          <a:p>
            <a:r>
              <a:rPr kumimoji="1" lang="ja-JP" altLang="en-US" sz="1400" dirty="0">
                <a:ea typeface="BIZ UDPゴシック" panose="020B0400000000000000" pitchFamily="50" charset="-128"/>
              </a:rPr>
              <a:t>④</a:t>
            </a:r>
            <a:r>
              <a:rPr lang="ja-JP" altLang="en-US" sz="1400" dirty="0">
                <a:ea typeface="BIZ UDPゴシック" panose="020B0400000000000000" pitchFamily="50" charset="-128"/>
              </a:rPr>
              <a:t>知の交流機能を高める工夫</a:t>
            </a:r>
            <a:endParaRPr lang="en-US" altLang="ja-JP" sz="1400" dirty="0">
              <a:ea typeface="BIZ UDPゴシック" panose="020B0400000000000000" pitchFamily="50" charset="-128"/>
            </a:endParaRPr>
          </a:p>
          <a:p>
            <a:r>
              <a:rPr lang="ja-JP" altLang="en-US" sz="1400" dirty="0">
                <a:ea typeface="BIZ UDPゴシック" panose="020B0400000000000000" pitchFamily="50" charset="-128"/>
              </a:rPr>
              <a:t>　 の実施</a:t>
            </a:r>
            <a:endParaRPr lang="en-US" altLang="ja-JP" sz="1400" dirty="0">
              <a:ea typeface="BIZ UDPゴシック" panose="020B0400000000000000" pitchFamily="50" charset="-128"/>
            </a:endParaRPr>
          </a:p>
          <a:p>
            <a:r>
              <a:rPr lang="ja-JP" altLang="en-US" sz="1400" dirty="0">
                <a:ea typeface="BIZ UDPゴシック" panose="020B0400000000000000" pitchFamily="50" charset="-128"/>
              </a:rPr>
              <a:t>　（質疑応答の時間増、懇談会</a:t>
            </a:r>
            <a:endParaRPr lang="en-US" altLang="ja-JP" sz="1400" dirty="0">
              <a:ea typeface="BIZ UDPゴシック" panose="020B0400000000000000" pitchFamily="50" charset="-128"/>
            </a:endParaRPr>
          </a:p>
          <a:p>
            <a:r>
              <a:rPr lang="ja-JP" altLang="en-US" sz="1400" dirty="0">
                <a:ea typeface="BIZ UDPゴシック" panose="020B0400000000000000" pitchFamily="50" charset="-128"/>
              </a:rPr>
              <a:t>　　の再開など）　　　　　　</a:t>
            </a:r>
            <a:r>
              <a:rPr lang="ja-JP" altLang="en-US" sz="1000" dirty="0">
                <a:ea typeface="BIZ UDPゴシック" panose="020B0400000000000000" pitchFamily="50" charset="-128"/>
              </a:rPr>
              <a:t>　　　　　　　　　　　　　　　　　　　　　　　　　　　　　　　　　　　　　　　　　　　　　　　　</a:t>
            </a:r>
            <a:endParaRPr lang="en-US" altLang="ja-JP" sz="1000" dirty="0">
              <a:ea typeface="BIZ UDPゴシック" panose="020B0400000000000000" pitchFamily="50" charset="-128"/>
            </a:endParaRPr>
          </a:p>
        </p:txBody>
      </p:sp>
      <p:sp>
        <p:nvSpPr>
          <p:cNvPr id="23" name="矢印: 右 22">
            <a:extLst>
              <a:ext uri="{FF2B5EF4-FFF2-40B4-BE49-F238E27FC236}">
                <a16:creationId xmlns:a16="http://schemas.microsoft.com/office/drawing/2014/main" id="{783051F1-B261-4033-A261-BBC3434A08B2}"/>
              </a:ext>
            </a:extLst>
          </p:cNvPr>
          <p:cNvSpPr/>
          <p:nvPr/>
        </p:nvSpPr>
        <p:spPr>
          <a:xfrm>
            <a:off x="5419289" y="3586213"/>
            <a:ext cx="451565" cy="28833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ABC8D9CE-ED48-4406-A5FB-454C7587866D}"/>
              </a:ext>
            </a:extLst>
          </p:cNvPr>
          <p:cNvSpPr>
            <a:spLocks noGrp="1"/>
          </p:cNvSpPr>
          <p:nvPr>
            <p:ph type="sldNum" sz="quarter" idx="12"/>
          </p:nvPr>
        </p:nvSpPr>
        <p:spPr/>
        <p:txBody>
          <a:bodyPr/>
          <a:lstStyle/>
          <a:p>
            <a:fld id="{BC938B7F-26E2-44CA-9119-FD2E659AFFE3}" type="slidenum">
              <a:rPr kumimoji="1" lang="ja-JP" altLang="en-US" smtClean="0"/>
              <a:t>11</a:t>
            </a:fld>
            <a:endParaRPr kumimoji="1" lang="ja-JP" altLang="en-US"/>
          </a:p>
        </p:txBody>
      </p:sp>
      <p:sp>
        <p:nvSpPr>
          <p:cNvPr id="24" name="テキスト ボックス 23">
            <a:extLst>
              <a:ext uri="{FF2B5EF4-FFF2-40B4-BE49-F238E27FC236}">
                <a16:creationId xmlns:a16="http://schemas.microsoft.com/office/drawing/2014/main" id="{14FBD18D-F8E2-4E48-A983-E0BBF4EBF851}"/>
              </a:ext>
            </a:extLst>
          </p:cNvPr>
          <p:cNvSpPr txBox="1"/>
          <p:nvPr/>
        </p:nvSpPr>
        <p:spPr>
          <a:xfrm>
            <a:off x="650801" y="4844011"/>
            <a:ext cx="4797828" cy="1692771"/>
          </a:xfrm>
          <a:prstGeom prst="rect">
            <a:avLst/>
          </a:prstGeom>
          <a:noFill/>
          <a:ln>
            <a:solidFill>
              <a:schemeClr val="tx1"/>
            </a:solidFill>
          </a:ln>
        </p:spPr>
        <p:txBody>
          <a:bodyPr wrap="square" rtlCol="0">
            <a:spAutoFit/>
          </a:bodyPr>
          <a:lstStyle/>
          <a:p>
            <a:r>
              <a:rPr kumimoji="1" lang="ja-JP" altLang="en-US" sz="1400">
                <a:ea typeface="BIZ UDPゴシック" panose="020B0400000000000000" pitchFamily="50" charset="-128"/>
              </a:rPr>
              <a:t>●今後の検討</a:t>
            </a:r>
            <a:r>
              <a:rPr kumimoji="1" lang="en-US" altLang="ja-JP" sz="1400">
                <a:ea typeface="BIZ UDPゴシック" panose="020B0400000000000000" pitchFamily="50" charset="-128"/>
              </a:rPr>
              <a:t>【</a:t>
            </a:r>
            <a:r>
              <a:rPr kumimoji="1" lang="ja-JP" altLang="en-US" sz="1400">
                <a:ea typeface="BIZ UDPゴシック" panose="020B0400000000000000" pitchFamily="50" charset="-128"/>
              </a:rPr>
              <a:t>新適塾発展形＝</a:t>
            </a:r>
            <a:r>
              <a:rPr lang="ja-JP" altLang="en-US" sz="1400">
                <a:ea typeface="BIZ UDPゴシック" panose="020B0400000000000000" pitchFamily="50" charset="-128"/>
              </a:rPr>
              <a:t>深堀り新適塾</a:t>
            </a:r>
            <a:r>
              <a:rPr kumimoji="1" lang="en-US" altLang="ja-JP" sz="1400">
                <a:ea typeface="BIZ UDPゴシック" panose="020B0400000000000000" pitchFamily="50" charset="-128"/>
              </a:rPr>
              <a:t>】</a:t>
            </a:r>
            <a:r>
              <a:rPr lang="ja-JP" altLang="en-US" sz="1400">
                <a:ea typeface="BIZ UDPゴシック" panose="020B0400000000000000" pitchFamily="50" charset="-128"/>
              </a:rPr>
              <a:t>　</a:t>
            </a:r>
            <a:endParaRPr lang="en-US" altLang="ja-JP" sz="1400">
              <a:ea typeface="BIZ UDPゴシック" panose="020B0400000000000000" pitchFamily="50" charset="-128"/>
            </a:endParaRPr>
          </a:p>
          <a:p>
            <a:r>
              <a:rPr kumimoji="1" lang="ja-JP" altLang="en-US" sz="1400">
                <a:ea typeface="BIZ UDPゴシック" panose="020B0400000000000000" pitchFamily="50" charset="-128"/>
              </a:rPr>
              <a:t>　　</a:t>
            </a:r>
            <a:r>
              <a:rPr lang="ja-JP" altLang="en-US" sz="1400">
                <a:ea typeface="BIZ UDPゴシック" panose="020B0400000000000000" pitchFamily="50" charset="-128"/>
              </a:rPr>
              <a:t>新適塾のテーマについて、さらに深く議論できるよう、</a:t>
            </a:r>
            <a:endParaRPr lang="en-US" altLang="ja-JP" sz="1400">
              <a:ea typeface="BIZ UDPゴシック" panose="020B0400000000000000" pitchFamily="50" charset="-128"/>
            </a:endParaRPr>
          </a:p>
          <a:p>
            <a:r>
              <a:rPr lang="ja-JP" altLang="en-US" sz="1400">
                <a:ea typeface="BIZ UDPゴシック" panose="020B0400000000000000" pitchFamily="50" charset="-128"/>
              </a:rPr>
              <a:t>　　講師やコーディネーターの研究者と若手研究者が自由</a:t>
            </a:r>
            <a:endParaRPr lang="en-US" altLang="ja-JP" sz="1400">
              <a:ea typeface="BIZ UDPゴシック" panose="020B0400000000000000" pitchFamily="50" charset="-128"/>
            </a:endParaRPr>
          </a:p>
          <a:p>
            <a:r>
              <a:rPr lang="ja-JP" altLang="en-US" sz="1400">
                <a:ea typeface="BIZ UDPゴシック" panose="020B0400000000000000" pitchFamily="50" charset="-128"/>
              </a:rPr>
              <a:t>　　討議・意見交換できる場を設ける。</a:t>
            </a:r>
            <a:endParaRPr lang="en-US" altLang="ja-JP" sz="1400">
              <a:ea typeface="BIZ UDPゴシック" panose="020B0400000000000000" pitchFamily="50" charset="-128"/>
            </a:endParaRPr>
          </a:p>
          <a:p>
            <a:endParaRPr kumimoji="1" lang="en-US" altLang="ja-JP" sz="1200">
              <a:ea typeface="BIZ UDPゴシック" panose="020B0400000000000000" pitchFamily="50" charset="-128"/>
            </a:endParaRPr>
          </a:p>
          <a:p>
            <a:endParaRPr lang="en-US" altLang="ja-JP" sz="1200">
              <a:ea typeface="BIZ UDPゴシック" panose="020B0400000000000000" pitchFamily="50" charset="-128"/>
            </a:endParaRPr>
          </a:p>
          <a:p>
            <a:endParaRPr kumimoji="1" lang="en-US" altLang="ja-JP" sz="1200">
              <a:ea typeface="BIZ UDPゴシック" panose="020B0400000000000000" pitchFamily="50" charset="-128"/>
            </a:endParaRPr>
          </a:p>
          <a:p>
            <a:endParaRPr kumimoji="1" lang="ja-JP" altLang="en-US" sz="1200">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8843C909-8416-4C4B-81E8-8FE24DD83A50}"/>
              </a:ext>
            </a:extLst>
          </p:cNvPr>
          <p:cNvSpPr txBox="1"/>
          <p:nvPr/>
        </p:nvSpPr>
        <p:spPr>
          <a:xfrm>
            <a:off x="1292472" y="5786199"/>
            <a:ext cx="2966139" cy="646331"/>
          </a:xfrm>
          <a:prstGeom prst="rect">
            <a:avLst/>
          </a:prstGeom>
          <a:noFill/>
          <a:ln>
            <a:solidFill>
              <a:schemeClr val="tx1"/>
            </a:solidFill>
          </a:ln>
        </p:spPr>
        <p:txBody>
          <a:bodyPr wrap="square" rtlCol="0">
            <a:spAutoFit/>
          </a:bodyPr>
          <a:lstStyle/>
          <a:p>
            <a:r>
              <a:rPr kumimoji="1" lang="en-US" altLang="ja-JP" sz="1200">
                <a:ea typeface="BIZ UDPゴシック" panose="020B0400000000000000" pitchFamily="50" charset="-128"/>
              </a:rPr>
              <a:t>EX.</a:t>
            </a:r>
            <a:r>
              <a:rPr kumimoji="1" lang="ja-JP" altLang="en-US" sz="1200">
                <a:ea typeface="BIZ UDPゴシック" panose="020B0400000000000000" pitchFamily="50" charset="-128"/>
              </a:rPr>
              <a:t>　３回シリーズの自由討議・意見交換会</a:t>
            </a:r>
            <a:endParaRPr kumimoji="1" lang="en-US" altLang="ja-JP" sz="1200">
              <a:ea typeface="BIZ UDPゴシック" panose="020B0400000000000000" pitchFamily="50" charset="-128"/>
            </a:endParaRPr>
          </a:p>
          <a:p>
            <a:r>
              <a:rPr lang="ja-JP" altLang="en-US" sz="1200">
                <a:ea typeface="BIZ UDPゴシック" panose="020B0400000000000000" pitchFamily="50" charset="-128"/>
              </a:rPr>
              <a:t>　　・新適塾受講者のうち</a:t>
            </a:r>
            <a:r>
              <a:rPr lang="en-US" altLang="ja-JP" sz="1200">
                <a:ea typeface="BIZ UDPゴシック" panose="020B0400000000000000" pitchFamily="50" charset="-128"/>
              </a:rPr>
              <a:t>30</a:t>
            </a:r>
            <a:r>
              <a:rPr lang="ja-JP" altLang="en-US" sz="1200">
                <a:ea typeface="BIZ UDPゴシック" panose="020B0400000000000000" pitchFamily="50" charset="-128"/>
              </a:rPr>
              <a:t>名程度</a:t>
            </a:r>
            <a:endParaRPr lang="en-US" altLang="ja-JP" sz="1200">
              <a:ea typeface="BIZ UDPゴシック" panose="020B0400000000000000" pitchFamily="50" charset="-128"/>
            </a:endParaRPr>
          </a:p>
          <a:p>
            <a:r>
              <a:rPr lang="ja-JP" altLang="en-US" sz="1200">
                <a:ea typeface="BIZ UDPゴシック" panose="020B0400000000000000" pitchFamily="50" charset="-128"/>
              </a:rPr>
              <a:t>　　・概ね</a:t>
            </a:r>
            <a:r>
              <a:rPr lang="en-US" altLang="ja-JP" sz="1200">
                <a:ea typeface="BIZ UDPゴシック" panose="020B0400000000000000" pitchFamily="50" charset="-128"/>
              </a:rPr>
              <a:t>40</a:t>
            </a:r>
            <a:r>
              <a:rPr lang="ja-JP" altLang="en-US" sz="1200">
                <a:ea typeface="BIZ UDPゴシック" panose="020B0400000000000000" pitchFamily="50" charset="-128"/>
              </a:rPr>
              <a:t>歳以下の若手研究者</a:t>
            </a:r>
            <a:endParaRPr kumimoji="1" lang="ja-JP" altLang="en-US" sz="1200">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7317FEAA-6A10-4F2B-A226-103B987416F7}"/>
              </a:ext>
            </a:extLst>
          </p:cNvPr>
          <p:cNvSpPr txBox="1"/>
          <p:nvPr/>
        </p:nvSpPr>
        <p:spPr>
          <a:xfrm>
            <a:off x="903111" y="135467"/>
            <a:ext cx="3298827" cy="369332"/>
          </a:xfrm>
          <a:prstGeom prst="rect">
            <a:avLst/>
          </a:prstGeom>
          <a:noFill/>
        </p:spPr>
        <p:txBody>
          <a:bodyPr wrap="square" rtlCol="0">
            <a:spAutoFit/>
          </a:bodyPr>
          <a:lstStyle/>
          <a:p>
            <a:r>
              <a:rPr kumimoji="1" lang="en-US" altLang="ja-JP"/>
              <a:t>Ⅰ</a:t>
            </a:r>
            <a:r>
              <a:rPr kumimoji="1" lang="ja-JP" altLang="en-US"/>
              <a:t>　研究交流・人材育成事業</a:t>
            </a:r>
          </a:p>
        </p:txBody>
      </p:sp>
      <p:sp>
        <p:nvSpPr>
          <p:cNvPr id="2" name="テキスト ボックス 1">
            <a:extLst>
              <a:ext uri="{FF2B5EF4-FFF2-40B4-BE49-F238E27FC236}">
                <a16:creationId xmlns:a16="http://schemas.microsoft.com/office/drawing/2014/main" id="{A37E3378-2AFF-49AE-B6C4-D402CF7010EB}"/>
              </a:ext>
            </a:extLst>
          </p:cNvPr>
          <p:cNvSpPr txBox="1"/>
          <p:nvPr/>
        </p:nvSpPr>
        <p:spPr>
          <a:xfrm>
            <a:off x="8767315" y="3005375"/>
            <a:ext cx="212067" cy="215444"/>
          </a:xfrm>
          <a:prstGeom prst="rect">
            <a:avLst/>
          </a:prstGeom>
          <a:noFill/>
        </p:spPr>
        <p:txBody>
          <a:bodyPr wrap="square" rtlCol="0">
            <a:spAutoFit/>
          </a:bodyPr>
          <a:lstStyle/>
          <a:p>
            <a:r>
              <a:rPr kumimoji="1" lang="ja-JP" altLang="en-US" sz="800"/>
              <a:t>人</a:t>
            </a:r>
            <a:endParaRPr kumimoji="1" lang="en-US" altLang="ja-JP" sz="800"/>
          </a:p>
        </p:txBody>
      </p:sp>
      <p:sp>
        <p:nvSpPr>
          <p:cNvPr id="32" name="テキスト ボックス 31">
            <a:extLst>
              <a:ext uri="{FF2B5EF4-FFF2-40B4-BE49-F238E27FC236}">
                <a16:creationId xmlns:a16="http://schemas.microsoft.com/office/drawing/2014/main" id="{0BF9FC96-8DA3-4716-A5CE-18E3889903D0}"/>
              </a:ext>
            </a:extLst>
          </p:cNvPr>
          <p:cNvSpPr txBox="1"/>
          <p:nvPr/>
        </p:nvSpPr>
        <p:spPr>
          <a:xfrm>
            <a:off x="10808309" y="4488751"/>
            <a:ext cx="1235677" cy="95410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目標</a:t>
            </a:r>
            <a:r>
              <a:rPr kumimoji="1" lang="en-US" altLang="ja-JP"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各回平均</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80%</a:t>
            </a:r>
            <a:r>
              <a:rPr lang="ja-JP" altLang="en-US" sz="1400" dirty="0">
                <a:latin typeface="BIZ UDPゴシック" panose="020B0400000000000000" pitchFamily="50" charset="-128"/>
                <a:ea typeface="BIZ UDPゴシック" panose="020B0400000000000000" pitchFamily="50" charset="-128"/>
              </a:rPr>
              <a:t>以上へ</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引上げ</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4" name="矢印: 右 33">
            <a:extLst>
              <a:ext uri="{FF2B5EF4-FFF2-40B4-BE49-F238E27FC236}">
                <a16:creationId xmlns:a16="http://schemas.microsoft.com/office/drawing/2014/main" id="{469CC1E1-4530-4079-B770-A41593F1B17A}"/>
              </a:ext>
            </a:extLst>
          </p:cNvPr>
          <p:cNvSpPr/>
          <p:nvPr/>
        </p:nvSpPr>
        <p:spPr>
          <a:xfrm rot="19948499">
            <a:off x="10513941" y="5079239"/>
            <a:ext cx="350069" cy="26928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D604B93F-178F-406C-AD81-553FA4A93A78}"/>
              </a:ext>
            </a:extLst>
          </p:cNvPr>
          <p:cNvSpPr/>
          <p:nvPr/>
        </p:nvSpPr>
        <p:spPr>
          <a:xfrm rot="19948499">
            <a:off x="10434218" y="3796032"/>
            <a:ext cx="350069" cy="26928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B9B686E2-814A-46B7-8FA8-F3F2F6DC5E1C}"/>
              </a:ext>
            </a:extLst>
          </p:cNvPr>
          <p:cNvSpPr txBox="1"/>
          <p:nvPr/>
        </p:nvSpPr>
        <p:spPr>
          <a:xfrm>
            <a:off x="10735961" y="3187473"/>
            <a:ext cx="1235677" cy="95410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目標</a:t>
            </a:r>
            <a:r>
              <a:rPr kumimoji="1" lang="en-US" altLang="ja-JP"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各回</a:t>
            </a:r>
            <a:r>
              <a:rPr kumimoji="1" lang="ja-JP" altLang="en-US" sz="1400" dirty="0">
                <a:latin typeface="BIZ UDPゴシック" panose="020B0400000000000000" pitchFamily="50" charset="-128"/>
                <a:ea typeface="BIZ UDPゴシック" panose="020B0400000000000000" pitchFamily="50" charset="-128"/>
              </a:rPr>
              <a:t>平均</a:t>
            </a:r>
            <a:endParaRPr kumimoji="1"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１８０名以上へ引上げ</a:t>
            </a:r>
            <a:endParaRPr kumimoji="1" lang="ja-JP" altLang="en-US" sz="1400" dirty="0">
              <a:latin typeface="BIZ UDPゴシック" panose="020B0400000000000000" pitchFamily="50" charset="-128"/>
              <a:ea typeface="BIZ UDPゴシック" panose="020B0400000000000000" pitchFamily="50" charset="-128"/>
            </a:endParaRPr>
          </a:p>
        </p:txBody>
      </p:sp>
      <p:graphicFrame>
        <p:nvGraphicFramePr>
          <p:cNvPr id="15" name="表 14">
            <a:extLst>
              <a:ext uri="{FF2B5EF4-FFF2-40B4-BE49-F238E27FC236}">
                <a16:creationId xmlns:a16="http://schemas.microsoft.com/office/drawing/2014/main" id="{EAB900CE-4060-48C3-81C2-6E645E221040}"/>
              </a:ext>
            </a:extLst>
          </p:cNvPr>
          <p:cNvGraphicFramePr>
            <a:graphicFrameLocks noGrp="1"/>
          </p:cNvGraphicFramePr>
          <p:nvPr>
            <p:extLst>
              <p:ext uri="{D42A27DB-BD31-4B8C-83A1-F6EECF244321}">
                <p14:modId xmlns:p14="http://schemas.microsoft.com/office/powerpoint/2010/main" val="666374682"/>
              </p:ext>
            </p:extLst>
          </p:nvPr>
        </p:nvGraphicFramePr>
        <p:xfrm>
          <a:off x="755560" y="1600636"/>
          <a:ext cx="5549990" cy="1135380"/>
        </p:xfrm>
        <a:graphic>
          <a:graphicData uri="http://schemas.openxmlformats.org/drawingml/2006/table">
            <a:tbl>
              <a:tblPr/>
              <a:tblGrid>
                <a:gridCol w="1096151">
                  <a:extLst>
                    <a:ext uri="{9D8B030D-6E8A-4147-A177-3AD203B41FA5}">
                      <a16:colId xmlns:a16="http://schemas.microsoft.com/office/drawing/2014/main" val="3059187501"/>
                    </a:ext>
                  </a:extLst>
                </a:gridCol>
                <a:gridCol w="569295">
                  <a:extLst>
                    <a:ext uri="{9D8B030D-6E8A-4147-A177-3AD203B41FA5}">
                      <a16:colId xmlns:a16="http://schemas.microsoft.com/office/drawing/2014/main" val="3485772491"/>
                    </a:ext>
                  </a:extLst>
                </a:gridCol>
                <a:gridCol w="618522">
                  <a:extLst>
                    <a:ext uri="{9D8B030D-6E8A-4147-A177-3AD203B41FA5}">
                      <a16:colId xmlns:a16="http://schemas.microsoft.com/office/drawing/2014/main" val="2531881329"/>
                    </a:ext>
                  </a:extLst>
                </a:gridCol>
                <a:gridCol w="587470">
                  <a:extLst>
                    <a:ext uri="{9D8B030D-6E8A-4147-A177-3AD203B41FA5}">
                      <a16:colId xmlns:a16="http://schemas.microsoft.com/office/drawing/2014/main" val="2692913624"/>
                    </a:ext>
                  </a:extLst>
                </a:gridCol>
                <a:gridCol w="539305">
                  <a:extLst>
                    <a:ext uri="{9D8B030D-6E8A-4147-A177-3AD203B41FA5}">
                      <a16:colId xmlns:a16="http://schemas.microsoft.com/office/drawing/2014/main" val="1816486421"/>
                    </a:ext>
                  </a:extLst>
                </a:gridCol>
                <a:gridCol w="722453">
                  <a:extLst>
                    <a:ext uri="{9D8B030D-6E8A-4147-A177-3AD203B41FA5}">
                      <a16:colId xmlns:a16="http://schemas.microsoft.com/office/drawing/2014/main" val="1324017563"/>
                    </a:ext>
                  </a:extLst>
                </a:gridCol>
                <a:gridCol w="608637">
                  <a:extLst>
                    <a:ext uri="{9D8B030D-6E8A-4147-A177-3AD203B41FA5}">
                      <a16:colId xmlns:a16="http://schemas.microsoft.com/office/drawing/2014/main" val="2105112760"/>
                    </a:ext>
                  </a:extLst>
                </a:gridCol>
                <a:gridCol w="808157">
                  <a:extLst>
                    <a:ext uri="{9D8B030D-6E8A-4147-A177-3AD203B41FA5}">
                      <a16:colId xmlns:a16="http://schemas.microsoft.com/office/drawing/2014/main" val="552459370"/>
                    </a:ext>
                  </a:extLst>
                </a:gridCol>
              </a:tblGrid>
              <a:tr h="160655">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成果測定指標</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５年の</a:t>
                      </a:r>
                    </a:p>
                    <a:p>
                      <a:pPr algn="ctr"/>
                      <a:r>
                        <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到達目標</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単年度</a:t>
                      </a:r>
                    </a:p>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目標</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H29</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H30</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R</a:t>
                      </a:r>
                      <a:r>
                        <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元</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R</a:t>
                      </a:r>
                      <a:r>
                        <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２</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R</a:t>
                      </a:r>
                      <a:r>
                        <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３</a:t>
                      </a:r>
                    </a:p>
                    <a:p>
                      <a:pPr algn="ctr"/>
                      <a:r>
                        <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月まで）</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141830"/>
                  </a:ext>
                </a:extLst>
              </a:tr>
              <a:tr h="160655">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参加者数</a:t>
                      </a: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12</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a:t>
                      </a:r>
                    </a:p>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1,046</a:t>
                      </a: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名</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 </a:t>
                      </a:r>
                    </a:p>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846</a:t>
                      </a: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名</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838</a:t>
                      </a: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名</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Web8</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 </a:t>
                      </a: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1,191</a:t>
                      </a: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名</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Web9</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en-US" alt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1,459</a:t>
                      </a:r>
                      <a:r>
                        <a:rPr lang="ja-JP" altLang="en-US"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名</a:t>
                      </a:r>
                      <a:endParaRPr lang="ja-JP" altLang="ja-JP" sz="9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956471"/>
                  </a:ext>
                </a:extLst>
              </a:tr>
              <a:tr h="160655">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広域</a:t>
                      </a: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比率　</a:t>
                      </a: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ー</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rPr>
                        <a:t>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9.5</a:t>
                      </a:r>
                      <a:r>
                        <a:rPr lang="ja-JP" altLang="en-US" sz="900" kern="1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ー</a:t>
                      </a: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33.7%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18</a:t>
                      </a:r>
                      <a:r>
                        <a:rPr lang="ja-JP" altLang="en-US" sz="900" kern="1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ー</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36%</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20648"/>
                  </a:ext>
                </a:extLst>
              </a:tr>
              <a:tr h="160655">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満足度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74.1</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96.2%</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71.7</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94.9%</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67.3</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94.3%</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82.4</a:t>
                      </a:r>
                      <a:r>
                        <a:rPr lang="ja-JP" sz="900" kern="1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ー</a:t>
                      </a: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94.7%</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87.7</a:t>
                      </a:r>
                      <a:r>
                        <a:rPr lang="ja-JP" sz="900" kern="100" dirty="0" err="1">
                          <a:effectLst/>
                          <a:latin typeface="BIZ UDPゴシック" panose="020B0400000000000000" pitchFamily="50" charset="-128"/>
                          <a:ea typeface="BIZ UDPゴシック" panose="020B0400000000000000" pitchFamily="50" charset="-128"/>
                          <a:cs typeface="Times New Roman" panose="02020603050405020304" pitchFamily="18" charset="0"/>
                        </a:rPr>
                        <a:t>ー</a:t>
                      </a:r>
                      <a:endParaRPr lang="en-US"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98.0%</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77417"/>
                  </a:ext>
                </a:extLst>
              </a:tr>
            </a:tbl>
          </a:graphicData>
        </a:graphic>
      </p:graphicFrame>
      <p:sp>
        <p:nvSpPr>
          <p:cNvPr id="31" name="テキスト ボックス 30">
            <a:extLst>
              <a:ext uri="{FF2B5EF4-FFF2-40B4-BE49-F238E27FC236}">
                <a16:creationId xmlns:a16="http://schemas.microsoft.com/office/drawing/2014/main" id="{7B9108EB-5D02-465B-8042-60B7F683D929}"/>
              </a:ext>
            </a:extLst>
          </p:cNvPr>
          <p:cNvSpPr txBox="1"/>
          <p:nvPr/>
        </p:nvSpPr>
        <p:spPr>
          <a:xfrm>
            <a:off x="755560" y="2754001"/>
            <a:ext cx="5897656" cy="230832"/>
          </a:xfrm>
          <a:prstGeom prst="rect">
            <a:avLst/>
          </a:prstGeom>
          <a:noFill/>
        </p:spPr>
        <p:txBody>
          <a:bodyPr wrap="square">
            <a:spAutoFit/>
          </a:bodyPr>
          <a:lstStyle/>
          <a:p>
            <a:pPr indent="1371600" algn="l"/>
            <a:r>
              <a:rPr lang="ja-JP" altLang="en-US" sz="9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＊は成果測定指標として位置づけ</a:t>
            </a: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してい</a:t>
            </a:r>
            <a:r>
              <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ないもの</a:t>
            </a:r>
          </a:p>
        </p:txBody>
      </p:sp>
      <p:pic>
        <p:nvPicPr>
          <p:cNvPr id="8" name="図 7"/>
          <p:cNvPicPr>
            <a:picLocks noChangeAspect="1"/>
          </p:cNvPicPr>
          <p:nvPr/>
        </p:nvPicPr>
        <p:blipFill>
          <a:blip r:embed="rId2"/>
          <a:stretch>
            <a:fillRect/>
          </a:stretch>
        </p:blipFill>
        <p:spPr>
          <a:xfrm>
            <a:off x="8793853" y="2710554"/>
            <a:ext cx="1816765" cy="2145978"/>
          </a:xfrm>
          <a:prstGeom prst="rect">
            <a:avLst/>
          </a:prstGeom>
        </p:spPr>
      </p:pic>
      <p:pic>
        <p:nvPicPr>
          <p:cNvPr id="9" name="図 8"/>
          <p:cNvPicPr>
            <a:picLocks noChangeAspect="1"/>
          </p:cNvPicPr>
          <p:nvPr/>
        </p:nvPicPr>
        <p:blipFill>
          <a:blip r:embed="rId3"/>
          <a:stretch>
            <a:fillRect/>
          </a:stretch>
        </p:blipFill>
        <p:spPr>
          <a:xfrm>
            <a:off x="8713331" y="4576128"/>
            <a:ext cx="3036071" cy="2060627"/>
          </a:xfrm>
          <a:prstGeom prst="rect">
            <a:avLst/>
          </a:prstGeom>
        </p:spPr>
      </p:pic>
    </p:spTree>
    <p:extLst>
      <p:ext uri="{BB962C8B-B14F-4D97-AF65-F5344CB8AC3E}">
        <p14:creationId xmlns:p14="http://schemas.microsoft.com/office/powerpoint/2010/main" val="276922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144824D-EAA1-4DA5-878D-9829960DA09E}"/>
              </a:ext>
            </a:extLst>
          </p:cNvPr>
          <p:cNvSpPr txBox="1"/>
          <p:nvPr/>
        </p:nvSpPr>
        <p:spPr>
          <a:xfrm>
            <a:off x="903112" y="135467"/>
            <a:ext cx="2839156" cy="369332"/>
          </a:xfrm>
          <a:prstGeom prst="rect">
            <a:avLst/>
          </a:prstGeom>
          <a:noFill/>
        </p:spPr>
        <p:txBody>
          <a:bodyPr wrap="square" rtlCol="0">
            <a:spAutoFit/>
          </a:bodyPr>
          <a:lstStyle/>
          <a:p>
            <a:r>
              <a:rPr kumimoji="1" lang="en-US" altLang="ja-JP"/>
              <a:t>Ⅱ</a:t>
            </a:r>
            <a:r>
              <a:rPr kumimoji="1" lang="ja-JP" altLang="en-US"/>
              <a:t>　研究助成事業</a:t>
            </a:r>
          </a:p>
        </p:txBody>
      </p:sp>
      <p:sp>
        <p:nvSpPr>
          <p:cNvPr id="3" name="テキスト ボックス 2">
            <a:extLst>
              <a:ext uri="{FF2B5EF4-FFF2-40B4-BE49-F238E27FC236}">
                <a16:creationId xmlns:a16="http://schemas.microsoft.com/office/drawing/2014/main" id="{D4558CAB-8568-4369-9560-23AC360411A5}"/>
              </a:ext>
            </a:extLst>
          </p:cNvPr>
          <p:cNvSpPr txBox="1"/>
          <p:nvPr/>
        </p:nvSpPr>
        <p:spPr>
          <a:xfrm>
            <a:off x="3221477" y="110509"/>
            <a:ext cx="4301065" cy="369332"/>
          </a:xfrm>
          <a:prstGeom prst="rect">
            <a:avLst/>
          </a:prstGeom>
          <a:noFill/>
        </p:spPr>
        <p:txBody>
          <a:bodyPr wrap="square" rtlCol="0">
            <a:spAutoFit/>
          </a:bodyPr>
          <a:lstStyle/>
          <a:p>
            <a:r>
              <a:rPr kumimoji="1" lang="ja-JP" altLang="en-US"/>
              <a:t>（１）岸本基金研究助成</a:t>
            </a:r>
          </a:p>
        </p:txBody>
      </p:sp>
      <p:sp>
        <p:nvSpPr>
          <p:cNvPr id="4" name="テキスト ボックス 3">
            <a:extLst>
              <a:ext uri="{FF2B5EF4-FFF2-40B4-BE49-F238E27FC236}">
                <a16:creationId xmlns:a16="http://schemas.microsoft.com/office/drawing/2014/main" id="{A0B711EA-09FA-4CDF-9BAC-B15665BD6C52}"/>
              </a:ext>
            </a:extLst>
          </p:cNvPr>
          <p:cNvSpPr txBox="1"/>
          <p:nvPr/>
        </p:nvSpPr>
        <p:spPr>
          <a:xfrm>
            <a:off x="597173" y="653647"/>
            <a:ext cx="5473339" cy="707886"/>
          </a:xfrm>
          <a:prstGeom prst="rect">
            <a:avLst/>
          </a:prstGeom>
          <a:noFill/>
        </p:spPr>
        <p:txBody>
          <a:bodyPr wrap="square" rtlCol="0">
            <a:spAutoFit/>
          </a:bodyPr>
          <a:lstStyle/>
          <a:p>
            <a:r>
              <a:rPr lang="en-US" altLang="ja-JP" sz="1000">
                <a:ea typeface="BIZ UDゴシック" panose="020B0400000000000000" pitchFamily="49" charset="-128"/>
              </a:rPr>
              <a:t>【</a:t>
            </a:r>
            <a:r>
              <a:rPr kumimoji="1" lang="ja-JP" altLang="en-US" sz="1000">
                <a:ea typeface="BIZ UDゴシック" panose="020B0400000000000000" pitchFamily="49" charset="-128"/>
              </a:rPr>
              <a:t>概要</a:t>
            </a:r>
            <a:r>
              <a:rPr kumimoji="1" lang="en-US" altLang="ja-JP" sz="1000">
                <a:ea typeface="BIZ UDゴシック" panose="020B0400000000000000" pitchFamily="49" charset="-128"/>
              </a:rPr>
              <a:t>】</a:t>
            </a:r>
          </a:p>
          <a:p>
            <a:r>
              <a:rPr kumimoji="1" lang="ja-JP" altLang="en-US" sz="1000">
                <a:ea typeface="BIZ UDゴシック" panose="020B0400000000000000" pitchFamily="49" charset="-128"/>
              </a:rPr>
              <a:t>　岸本基金研究助成は、岸本基金からの寄付金を事業財源とし平成</a:t>
            </a:r>
            <a:r>
              <a:rPr kumimoji="1" lang="en-US" altLang="ja-JP" sz="1000">
                <a:ea typeface="BIZ UDゴシック" panose="020B0400000000000000" pitchFamily="49" charset="-128"/>
              </a:rPr>
              <a:t>22</a:t>
            </a:r>
            <a:r>
              <a:rPr kumimoji="1" lang="ja-JP" altLang="en-US" sz="1000">
                <a:ea typeface="BIZ UDゴシック" panose="020B0400000000000000" pitchFamily="49" charset="-128"/>
              </a:rPr>
              <a:t>年度から事業を開始。</a:t>
            </a:r>
            <a:endParaRPr kumimoji="1" lang="en-US" altLang="ja-JP" sz="1000">
              <a:ea typeface="BIZ UDゴシック" panose="020B0400000000000000" pitchFamily="49" charset="-128"/>
            </a:endParaRPr>
          </a:p>
          <a:p>
            <a:r>
              <a:rPr lang="ja-JP" altLang="en-US" sz="1000">
                <a:ea typeface="BIZ UDゴシック" panose="020B0400000000000000" pitchFamily="49" charset="-128"/>
              </a:rPr>
              <a:t>　</a:t>
            </a:r>
            <a:r>
              <a:rPr kumimoji="1" lang="ja-JP" altLang="en-US" sz="1000">
                <a:ea typeface="BIZ UDゴシック" panose="020B0400000000000000" pitchFamily="49" charset="-128"/>
              </a:rPr>
              <a:t>独創性、先行性があり、ライフサイエンスの振興に寄与することが期待できる若手研究者（</a:t>
            </a:r>
            <a:r>
              <a:rPr kumimoji="1" lang="en-US" altLang="ja-JP" sz="1000">
                <a:ea typeface="BIZ UDゴシック" panose="020B0400000000000000" pitchFamily="49" charset="-128"/>
              </a:rPr>
              <a:t>40</a:t>
            </a:r>
            <a:r>
              <a:rPr kumimoji="1" lang="ja-JP" altLang="en-US" sz="1000">
                <a:ea typeface="BIZ UDゴシック" panose="020B0400000000000000" pitchFamily="49" charset="-128"/>
              </a:rPr>
              <a:t>歳以下</a:t>
            </a:r>
            <a:r>
              <a:rPr kumimoji="1" lang="en-US" altLang="ja-JP" sz="1000">
                <a:ea typeface="BIZ UDゴシック" panose="020B0400000000000000" pitchFamily="49" charset="-128"/>
              </a:rPr>
              <a:t>)</a:t>
            </a:r>
            <a:r>
              <a:rPr kumimoji="1" lang="ja-JP" altLang="en-US" sz="1000">
                <a:ea typeface="BIZ UDゴシック" panose="020B0400000000000000" pitchFamily="49" charset="-128"/>
              </a:rPr>
              <a:t>の研究テーマに対し助成</a:t>
            </a:r>
            <a:r>
              <a:rPr lang="ja-JP" altLang="en-US" sz="1000">
                <a:ea typeface="BIZ UDゴシック" panose="020B0400000000000000" pitchFamily="49" charset="-128"/>
              </a:rPr>
              <a:t>している</a:t>
            </a:r>
            <a:r>
              <a:rPr kumimoji="1" lang="ja-JP" altLang="en-US" sz="1000">
                <a:ea typeface="BIZ UDゴシック" panose="020B0400000000000000" pitchFamily="49" charset="-128"/>
              </a:rPr>
              <a:t>。</a:t>
            </a:r>
          </a:p>
        </p:txBody>
      </p:sp>
      <p:sp>
        <p:nvSpPr>
          <p:cNvPr id="14" name="テキスト ボックス 13">
            <a:extLst>
              <a:ext uri="{FF2B5EF4-FFF2-40B4-BE49-F238E27FC236}">
                <a16:creationId xmlns:a16="http://schemas.microsoft.com/office/drawing/2014/main" id="{8BEFF71E-E751-4CDB-B7F1-BE96346BCCCD}"/>
              </a:ext>
            </a:extLst>
          </p:cNvPr>
          <p:cNvSpPr txBox="1"/>
          <p:nvPr/>
        </p:nvSpPr>
        <p:spPr>
          <a:xfrm>
            <a:off x="597173" y="1398713"/>
            <a:ext cx="4284133" cy="246221"/>
          </a:xfrm>
          <a:prstGeom prst="rect">
            <a:avLst/>
          </a:prstGeom>
          <a:noFill/>
        </p:spPr>
        <p:txBody>
          <a:bodyPr wrap="square" rtlCol="0">
            <a:spAutoFit/>
          </a:bodyPr>
          <a:lstStyle/>
          <a:p>
            <a:r>
              <a:rPr kumimoji="1" lang="en-US" altLang="ja-JP" sz="1000">
                <a:ea typeface="BIZ UDゴシック" panose="020B0400000000000000" pitchFamily="49" charset="-128"/>
              </a:rPr>
              <a:t>【</a:t>
            </a:r>
            <a:r>
              <a:rPr kumimoji="1" lang="ja-JP" altLang="en-US" sz="1000">
                <a:ea typeface="BIZ UDゴシック" panose="020B0400000000000000" pitchFamily="49" charset="-128"/>
              </a:rPr>
              <a:t>前中期経営計画の成果目標と実績</a:t>
            </a:r>
            <a:r>
              <a:rPr kumimoji="1" lang="en-US" altLang="ja-JP" sz="1000">
                <a:ea typeface="BIZ UDゴシック" panose="020B0400000000000000" pitchFamily="49" charset="-128"/>
              </a:rPr>
              <a:t>】</a:t>
            </a:r>
            <a:endParaRPr kumimoji="1" lang="ja-JP" altLang="en-US" sz="1000">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FE27260F-A49F-41A5-8B4C-18DEC971122C}"/>
              </a:ext>
            </a:extLst>
          </p:cNvPr>
          <p:cNvSpPr txBox="1"/>
          <p:nvPr/>
        </p:nvSpPr>
        <p:spPr>
          <a:xfrm>
            <a:off x="6758492" y="1335417"/>
            <a:ext cx="4770001" cy="1323439"/>
          </a:xfrm>
          <a:prstGeom prst="rect">
            <a:avLst/>
          </a:prstGeom>
          <a:noFill/>
          <a:ln>
            <a:solidFill>
              <a:schemeClr val="tx1"/>
            </a:solidFill>
            <a:prstDash val="sysDot"/>
          </a:ln>
        </p:spPr>
        <p:txBody>
          <a:bodyPr wrap="square" rtlCol="0">
            <a:spAutoFit/>
          </a:bodyPr>
          <a:lstStyle/>
          <a:p>
            <a:r>
              <a:rPr kumimoji="1" lang="ja-JP" altLang="en-US" sz="1000"/>
              <a:t>●</a:t>
            </a:r>
            <a:r>
              <a:rPr lang="ja-JP" altLang="en-US" sz="1000"/>
              <a:t>採択</a:t>
            </a:r>
            <a:r>
              <a:rPr kumimoji="1" lang="ja-JP" altLang="en-US" sz="1000"/>
              <a:t>倍率が高く、レベルの高い研究の応募が多い。</a:t>
            </a:r>
            <a:endParaRPr kumimoji="1" lang="en-US" altLang="ja-JP" sz="1000"/>
          </a:p>
          <a:p>
            <a:r>
              <a:rPr lang="ja-JP" altLang="en-US" sz="1000"/>
              <a:t>●</a:t>
            </a:r>
            <a:r>
              <a:rPr kumimoji="1" lang="ja-JP" altLang="en-US" sz="1000"/>
              <a:t>事業開始当初は採択件数が年</a:t>
            </a:r>
            <a:r>
              <a:rPr kumimoji="1" lang="en-US" altLang="ja-JP" sz="1000"/>
              <a:t>12</a:t>
            </a:r>
            <a:r>
              <a:rPr kumimoji="1" lang="ja-JP" altLang="en-US" sz="1000"/>
              <a:t>件であったが、平成</a:t>
            </a:r>
            <a:r>
              <a:rPr kumimoji="1" lang="en-US" altLang="ja-JP" sz="1000"/>
              <a:t>25</a:t>
            </a:r>
            <a:r>
              <a:rPr kumimoji="1" lang="ja-JP" altLang="en-US" sz="1000"/>
              <a:t>年度からは毎年</a:t>
            </a:r>
            <a:r>
              <a:rPr kumimoji="1" lang="en-US" altLang="ja-JP" sz="1000"/>
              <a:t>15</a:t>
            </a:r>
            <a:r>
              <a:rPr kumimoji="1" lang="ja-JP" altLang="en-US" sz="1000"/>
              <a:t>件を</a:t>
            </a:r>
            <a:endParaRPr kumimoji="1" lang="en-US" altLang="ja-JP" sz="1000"/>
          </a:p>
          <a:p>
            <a:r>
              <a:rPr lang="ja-JP" altLang="en-US" sz="1000"/>
              <a:t>　</a:t>
            </a:r>
            <a:r>
              <a:rPr kumimoji="1" lang="ja-JP" altLang="en-US" sz="1000"/>
              <a:t>採択している（平成</a:t>
            </a:r>
            <a:r>
              <a:rPr kumimoji="1" lang="en-US" altLang="ja-JP" sz="1000"/>
              <a:t>28</a:t>
            </a:r>
            <a:r>
              <a:rPr kumimoji="1" lang="ja-JP" altLang="en-US" sz="1000"/>
              <a:t>年度は</a:t>
            </a:r>
            <a:r>
              <a:rPr kumimoji="1" lang="en-US" altLang="ja-JP" sz="1000"/>
              <a:t>16</a:t>
            </a:r>
            <a:r>
              <a:rPr kumimoji="1" lang="ja-JP" altLang="en-US" sz="1000"/>
              <a:t>件を採択）。</a:t>
            </a:r>
          </a:p>
          <a:p>
            <a:r>
              <a:rPr kumimoji="1" lang="ja-JP" altLang="en-US" sz="1000"/>
              <a:t>●応募件数は事業開始時</a:t>
            </a:r>
            <a:r>
              <a:rPr kumimoji="1" lang="en-US" altLang="ja-JP" sz="1000"/>
              <a:t>(</a:t>
            </a:r>
            <a:r>
              <a:rPr kumimoji="1" lang="ja-JP" altLang="en-US" sz="1000"/>
              <a:t>平成</a:t>
            </a:r>
            <a:r>
              <a:rPr kumimoji="1" lang="en-US" altLang="ja-JP" sz="1000"/>
              <a:t>22</a:t>
            </a:r>
            <a:r>
              <a:rPr kumimoji="1" lang="ja-JP" altLang="en-US" sz="1000"/>
              <a:t>年度）の</a:t>
            </a:r>
            <a:r>
              <a:rPr kumimoji="1" lang="en-US" altLang="ja-JP" sz="1000"/>
              <a:t>130</a:t>
            </a:r>
            <a:r>
              <a:rPr kumimoji="1" lang="ja-JP" altLang="en-US" sz="1000"/>
              <a:t>件以来年々増加し、平成</a:t>
            </a:r>
            <a:r>
              <a:rPr kumimoji="1" lang="en-US" altLang="ja-JP" sz="1000"/>
              <a:t>29</a:t>
            </a:r>
            <a:r>
              <a:rPr kumimoji="1" lang="ja-JP" altLang="en-US" sz="1000"/>
              <a:t>年度に</a:t>
            </a:r>
            <a:endParaRPr kumimoji="1" lang="en-US" altLang="ja-JP" sz="1000"/>
          </a:p>
          <a:p>
            <a:r>
              <a:rPr lang="ja-JP" altLang="en-US" sz="1000"/>
              <a:t>　</a:t>
            </a:r>
            <a:r>
              <a:rPr kumimoji="1" lang="en-US" altLang="ja-JP" sz="1000"/>
              <a:t>271</a:t>
            </a:r>
            <a:r>
              <a:rPr kumimoji="1" lang="ja-JP" altLang="en-US" sz="1000"/>
              <a:t>件とピークを迎えたが、その後</a:t>
            </a:r>
            <a:r>
              <a:rPr lang="ja-JP" altLang="en-US" sz="1000"/>
              <a:t>少子化や博士課程進学者の減少などの影響</a:t>
            </a:r>
            <a:endParaRPr lang="en-US" altLang="ja-JP" sz="1000"/>
          </a:p>
          <a:p>
            <a:r>
              <a:rPr lang="ja-JP" altLang="en-US" sz="1000"/>
              <a:t>　等で</a:t>
            </a:r>
            <a:r>
              <a:rPr kumimoji="1" lang="ja-JP" altLang="en-US" sz="1000"/>
              <a:t>年々減少し、令和</a:t>
            </a:r>
            <a:r>
              <a:rPr kumimoji="1" lang="en-US" altLang="ja-JP" sz="1000"/>
              <a:t>2</a:t>
            </a:r>
            <a:r>
              <a:rPr kumimoji="1" lang="ja-JP" altLang="en-US" sz="1000"/>
              <a:t>年度は</a:t>
            </a:r>
            <a:r>
              <a:rPr kumimoji="1" lang="en-US" altLang="ja-JP" sz="1000"/>
              <a:t>181</a:t>
            </a:r>
            <a:r>
              <a:rPr kumimoji="1" lang="ja-JP" altLang="en-US" sz="1000"/>
              <a:t>件となっている。</a:t>
            </a:r>
            <a:endParaRPr kumimoji="1" lang="en-US" altLang="ja-JP" sz="1000"/>
          </a:p>
          <a:p>
            <a:r>
              <a:rPr lang="ja-JP" altLang="en-US" sz="1000"/>
              <a:t>●</a:t>
            </a:r>
            <a:r>
              <a:rPr lang="en-US" altLang="ja-JP" sz="1000"/>
              <a:t>R3</a:t>
            </a:r>
            <a:r>
              <a:rPr lang="ja-JP" altLang="en-US" sz="1000"/>
              <a:t>は「岸本基金研究助成</a:t>
            </a:r>
            <a:r>
              <a:rPr lang="en-US" altLang="ja-JP" sz="1000"/>
              <a:t>10</a:t>
            </a:r>
            <a:r>
              <a:rPr lang="ja-JP" altLang="en-US" sz="1000"/>
              <a:t>周年誌」の全国送付や応募業務のシステム化など</a:t>
            </a:r>
            <a:endParaRPr lang="en-US" altLang="ja-JP" sz="1000"/>
          </a:p>
          <a:p>
            <a:r>
              <a:rPr lang="ja-JP" altLang="en-US" sz="1000"/>
              <a:t>　が奏功し応募件数が急増した。</a:t>
            </a:r>
            <a:endParaRPr kumimoji="1" lang="ja-JP" altLang="en-US" sz="1000"/>
          </a:p>
        </p:txBody>
      </p:sp>
      <p:sp>
        <p:nvSpPr>
          <p:cNvPr id="17" name="テキスト ボックス 16">
            <a:extLst>
              <a:ext uri="{FF2B5EF4-FFF2-40B4-BE49-F238E27FC236}">
                <a16:creationId xmlns:a16="http://schemas.microsoft.com/office/drawing/2014/main" id="{1B38FED2-013F-4CEA-9ADF-7E6D4432AC09}"/>
              </a:ext>
            </a:extLst>
          </p:cNvPr>
          <p:cNvSpPr txBox="1"/>
          <p:nvPr/>
        </p:nvSpPr>
        <p:spPr>
          <a:xfrm>
            <a:off x="661691" y="2799436"/>
            <a:ext cx="2958754" cy="307777"/>
          </a:xfrm>
          <a:prstGeom prst="rect">
            <a:avLst/>
          </a:prstGeom>
          <a:noFill/>
        </p:spPr>
        <p:txBody>
          <a:bodyPr wrap="square">
            <a:spAutoFit/>
          </a:bodyPr>
          <a:lstStyle/>
          <a:p>
            <a:r>
              <a:rPr kumimoji="1" lang="en-US" altLang="ja-JP" sz="1400" dirty="0">
                <a:ea typeface="BIZ UDPゴシック" panose="020B0400000000000000" pitchFamily="50" charset="-128"/>
              </a:rPr>
              <a:t>【</a:t>
            </a:r>
            <a:r>
              <a:rPr kumimoji="1" lang="ja-JP" altLang="en-US" sz="1400" dirty="0">
                <a:ea typeface="BIZ UDPゴシック" panose="020B0400000000000000" pitchFamily="50" charset="-128"/>
              </a:rPr>
              <a:t>当計画において</a:t>
            </a:r>
            <a:r>
              <a:rPr lang="ja-JP" altLang="en-US" sz="1400" dirty="0">
                <a:ea typeface="BIZ UDPゴシック" panose="020B0400000000000000" pitchFamily="50" charset="-128"/>
              </a:rPr>
              <a:t>めざすところ</a:t>
            </a:r>
            <a:r>
              <a:rPr kumimoji="1" lang="en-US" altLang="ja-JP" sz="1400" dirty="0">
                <a:ea typeface="BIZ UDPゴシック" panose="020B0400000000000000" pitchFamily="50" charset="-128"/>
              </a:rPr>
              <a:t>】</a:t>
            </a:r>
          </a:p>
        </p:txBody>
      </p:sp>
      <p:sp>
        <p:nvSpPr>
          <p:cNvPr id="19" name="テキスト ボックス 18">
            <a:extLst>
              <a:ext uri="{FF2B5EF4-FFF2-40B4-BE49-F238E27FC236}">
                <a16:creationId xmlns:a16="http://schemas.microsoft.com/office/drawing/2014/main" id="{8516BEC3-DE8F-4691-AFE0-F37A2968F5F5}"/>
              </a:ext>
            </a:extLst>
          </p:cNvPr>
          <p:cNvSpPr txBox="1"/>
          <p:nvPr/>
        </p:nvSpPr>
        <p:spPr>
          <a:xfrm>
            <a:off x="661691" y="3753822"/>
            <a:ext cx="5758182" cy="954107"/>
          </a:xfrm>
          <a:prstGeom prst="rect">
            <a:avLst/>
          </a:prstGeom>
          <a:noFill/>
          <a:ln>
            <a:noFill/>
          </a:ln>
        </p:spPr>
        <p:txBody>
          <a:bodyPr wrap="square" rtlCol="0">
            <a:spAutoFit/>
          </a:bodyPr>
          <a:lstStyle/>
          <a:p>
            <a:r>
              <a:rPr kumimoji="1" lang="ja-JP" altLang="en-US" sz="1400" dirty="0">
                <a:ea typeface="BIZ UDPゴシック" panose="020B0400000000000000" pitchFamily="50" charset="-128"/>
              </a:rPr>
              <a:t>●若手研究者に対する貴重な研究助成として事業継続をめざす。</a:t>
            </a:r>
          </a:p>
          <a:p>
            <a:r>
              <a:rPr kumimoji="1" lang="ja-JP" altLang="en-US" sz="1400" dirty="0">
                <a:ea typeface="BIZ UDPゴシック" panose="020B0400000000000000" pitchFamily="50" charset="-128"/>
              </a:rPr>
              <a:t>●事業継続のための財源（寄付金）を確保する。</a:t>
            </a:r>
          </a:p>
          <a:p>
            <a:r>
              <a:rPr kumimoji="1" lang="ja-JP" altLang="en-US" sz="1400" dirty="0">
                <a:ea typeface="BIZ UDPゴシック" panose="020B0400000000000000" pitchFamily="50" charset="-128"/>
              </a:rPr>
              <a:t>●当研究助成にふさわしい優れた研究を採択するできるよう全国から</a:t>
            </a:r>
            <a:endParaRPr kumimoji="1" lang="en-US" altLang="ja-JP" sz="1400" dirty="0">
              <a:ea typeface="BIZ UDPゴシック" panose="020B0400000000000000" pitchFamily="50" charset="-128"/>
            </a:endParaRPr>
          </a:p>
          <a:p>
            <a:r>
              <a:rPr lang="ja-JP" altLang="en-US" sz="1400" dirty="0">
                <a:ea typeface="BIZ UDPゴシック" panose="020B0400000000000000" pitchFamily="50" charset="-128"/>
              </a:rPr>
              <a:t>　</a:t>
            </a:r>
            <a:r>
              <a:rPr kumimoji="1" lang="ja-JP" altLang="en-US" sz="1400" dirty="0">
                <a:ea typeface="BIZ UDPゴシック" panose="020B0400000000000000" pitchFamily="50" charset="-128"/>
              </a:rPr>
              <a:t>優秀な研究者のチャレンジを増やす。</a:t>
            </a:r>
            <a:endParaRPr kumimoji="1" lang="en-US" altLang="ja-JP" sz="1400" dirty="0">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2A3190A8-89F1-40FD-AA32-E9EF69548626}"/>
              </a:ext>
            </a:extLst>
          </p:cNvPr>
          <p:cNvSpPr txBox="1"/>
          <p:nvPr/>
        </p:nvSpPr>
        <p:spPr>
          <a:xfrm>
            <a:off x="6856294" y="2799437"/>
            <a:ext cx="2328668" cy="307777"/>
          </a:xfrm>
          <a:prstGeom prst="rect">
            <a:avLst/>
          </a:prstGeom>
          <a:noFill/>
        </p:spPr>
        <p:txBody>
          <a:bodyPr wrap="square">
            <a:spAutoFit/>
          </a:bodyPr>
          <a:lstStyle/>
          <a:p>
            <a:r>
              <a:rPr kumimoji="1" lang="en-US" altLang="ja-JP" sz="1400" dirty="0">
                <a:ea typeface="BIZ UDPゴシック" panose="020B0400000000000000" pitchFamily="50" charset="-128"/>
              </a:rPr>
              <a:t>【</a:t>
            </a:r>
            <a:r>
              <a:rPr kumimoji="1" lang="ja-JP" altLang="en-US" sz="1400" dirty="0">
                <a:ea typeface="BIZ UDPゴシック" panose="020B0400000000000000" pitchFamily="50" charset="-128"/>
              </a:rPr>
              <a:t>当計画における成果目標</a:t>
            </a:r>
            <a:r>
              <a:rPr kumimoji="1" lang="en-US" altLang="ja-JP" sz="1400" dirty="0">
                <a:ea typeface="BIZ UDPゴシック" panose="020B0400000000000000" pitchFamily="50" charset="-128"/>
              </a:rPr>
              <a:t>】</a:t>
            </a:r>
          </a:p>
        </p:txBody>
      </p:sp>
      <p:sp>
        <p:nvSpPr>
          <p:cNvPr id="21" name="テキスト ボックス 20">
            <a:extLst>
              <a:ext uri="{FF2B5EF4-FFF2-40B4-BE49-F238E27FC236}">
                <a16:creationId xmlns:a16="http://schemas.microsoft.com/office/drawing/2014/main" id="{C44CD4DF-B082-489B-9F07-AC69C031F573}"/>
              </a:ext>
            </a:extLst>
          </p:cNvPr>
          <p:cNvSpPr txBox="1"/>
          <p:nvPr/>
        </p:nvSpPr>
        <p:spPr>
          <a:xfrm>
            <a:off x="6969955" y="3149391"/>
            <a:ext cx="4570532" cy="954107"/>
          </a:xfrm>
          <a:prstGeom prst="rect">
            <a:avLst/>
          </a:prstGeom>
          <a:noFill/>
          <a:ln>
            <a:solidFill>
              <a:schemeClr val="tx1"/>
            </a:solidFill>
          </a:ln>
        </p:spPr>
        <p:txBody>
          <a:bodyPr wrap="square" rtlCol="0">
            <a:spAutoFit/>
          </a:bodyPr>
          <a:lstStyle/>
          <a:p>
            <a:r>
              <a:rPr kumimoji="1" lang="ja-JP" altLang="en-US" sz="1400" dirty="0">
                <a:ea typeface="BIZ UDゴシック" panose="020B0400000000000000" pitchFamily="49" charset="-128"/>
              </a:rPr>
              <a:t>①</a:t>
            </a:r>
            <a:r>
              <a:rPr kumimoji="1" lang="zh-TW" altLang="en-US" sz="1400" dirty="0">
                <a:ea typeface="BIZ UDゴシック" panose="020B0400000000000000" pitchFamily="49" charset="-128"/>
              </a:rPr>
              <a:t>財源確保額</a:t>
            </a:r>
            <a:r>
              <a:rPr lang="ja-JP" altLang="en-US" sz="1400" dirty="0">
                <a:ea typeface="BIZ UDゴシック" panose="020B0400000000000000" pitchFamily="49" charset="-128"/>
              </a:rPr>
              <a:t>：３，０００万円</a:t>
            </a:r>
            <a:r>
              <a:rPr lang="en-US" altLang="ja-JP" sz="1400" dirty="0">
                <a:ea typeface="BIZ UDゴシック" panose="020B0400000000000000" pitchFamily="49" charset="-128"/>
              </a:rPr>
              <a:t>/</a:t>
            </a:r>
            <a:r>
              <a:rPr lang="ja-JP" altLang="en-US" sz="1400" dirty="0">
                <a:ea typeface="BIZ UDゴシック" panose="020B0400000000000000" pitchFamily="49" charset="-128"/>
              </a:rPr>
              <a:t>年</a:t>
            </a:r>
            <a:endParaRPr lang="en-US" altLang="ja-JP" sz="1400" dirty="0">
              <a:ea typeface="BIZ UDゴシック" panose="020B0400000000000000" pitchFamily="49" charset="-128"/>
            </a:endParaRPr>
          </a:p>
          <a:p>
            <a:r>
              <a:rPr kumimoji="1" lang="ja-JP" altLang="en-US" sz="1400" dirty="0">
                <a:ea typeface="BIZ UDゴシック" panose="020B0400000000000000" pitchFamily="49" charset="-128"/>
              </a:rPr>
              <a:t>　　　　　　　　　　（助成＠</a:t>
            </a:r>
            <a:r>
              <a:rPr kumimoji="1" lang="en-US" altLang="ja-JP" sz="1400" dirty="0">
                <a:ea typeface="BIZ UDゴシック" panose="020B0400000000000000" pitchFamily="49" charset="-128"/>
              </a:rPr>
              <a:t>200</a:t>
            </a:r>
            <a:r>
              <a:rPr kumimoji="1" lang="ja-JP" altLang="en-US" sz="1400" dirty="0">
                <a:ea typeface="BIZ UDゴシック" panose="020B0400000000000000" pitchFamily="49" charset="-128"/>
              </a:rPr>
              <a:t>万円＊</a:t>
            </a:r>
            <a:r>
              <a:rPr kumimoji="1" lang="en-US" altLang="ja-JP" sz="1400" dirty="0">
                <a:ea typeface="BIZ UDゴシック" panose="020B0400000000000000" pitchFamily="49" charset="-128"/>
              </a:rPr>
              <a:t>15</a:t>
            </a:r>
            <a:r>
              <a:rPr lang="ja-JP" altLang="en-US" sz="1400" dirty="0">
                <a:ea typeface="BIZ UDゴシック" panose="020B0400000000000000" pitchFamily="49" charset="-128"/>
              </a:rPr>
              <a:t>件</a:t>
            </a:r>
            <a:r>
              <a:rPr kumimoji="1" lang="ja-JP" altLang="en-US" sz="1400" dirty="0">
                <a:ea typeface="BIZ UDゴシック" panose="020B0400000000000000" pitchFamily="49" charset="-128"/>
              </a:rPr>
              <a:t>）</a:t>
            </a:r>
            <a:endParaRPr kumimoji="1" lang="en-US" altLang="ja-JP" sz="1400" dirty="0">
              <a:ea typeface="BIZ UDゴシック" panose="020B0400000000000000" pitchFamily="49" charset="-128"/>
            </a:endParaRPr>
          </a:p>
          <a:p>
            <a:r>
              <a:rPr lang="ja-JP" altLang="en-US" sz="1400" dirty="0">
                <a:ea typeface="BIZ UDゴシック" panose="020B0400000000000000" pitchFamily="49" charset="-128"/>
              </a:rPr>
              <a:t>②</a:t>
            </a:r>
            <a:r>
              <a:rPr kumimoji="1" lang="zh-TW" altLang="en-US" sz="1400" dirty="0">
                <a:ea typeface="BIZ UDゴシック" panose="020B0400000000000000" pitchFamily="49" charset="-128"/>
              </a:rPr>
              <a:t>応募件数</a:t>
            </a:r>
            <a:r>
              <a:rPr kumimoji="1" lang="ja-JP" altLang="en-US" sz="1400" dirty="0">
                <a:ea typeface="BIZ UDゴシック" panose="020B0400000000000000" pitchFamily="49" charset="-128"/>
              </a:rPr>
              <a:t>　</a:t>
            </a:r>
            <a:r>
              <a:rPr lang="ja-JP" altLang="en-US" sz="1400" dirty="0">
                <a:ea typeface="BIZ UDゴシック" panose="020B0400000000000000" pitchFamily="49" charset="-128"/>
              </a:rPr>
              <a:t>：</a:t>
            </a:r>
            <a:r>
              <a:rPr kumimoji="1" lang="ja-JP" altLang="en-US" sz="1400" dirty="0">
                <a:ea typeface="BIZ UDゴシック" panose="020B0400000000000000" pitchFamily="49" charset="-128"/>
              </a:rPr>
              <a:t>２００件</a:t>
            </a:r>
            <a:r>
              <a:rPr kumimoji="1" lang="en-US" altLang="ja-JP" sz="1400" dirty="0">
                <a:ea typeface="BIZ UDゴシック" panose="020B0400000000000000" pitchFamily="49" charset="-128"/>
              </a:rPr>
              <a:t>/</a:t>
            </a:r>
            <a:r>
              <a:rPr kumimoji="1" lang="ja-JP" altLang="en-US" sz="1400" dirty="0">
                <a:ea typeface="BIZ UDゴシック" panose="020B0400000000000000" pitchFamily="49" charset="-128"/>
              </a:rPr>
              <a:t>年以上</a:t>
            </a:r>
            <a:endParaRPr kumimoji="1" lang="en-US" altLang="ja-JP" sz="1400" dirty="0">
              <a:ea typeface="BIZ UDゴシック" panose="020B0400000000000000" pitchFamily="49" charset="-128"/>
            </a:endParaRPr>
          </a:p>
          <a:p>
            <a:r>
              <a:rPr lang="ja-JP" altLang="en-US" sz="1400" dirty="0">
                <a:ea typeface="BIZ UDゴシック" panose="020B0400000000000000" pitchFamily="49" charset="-128"/>
              </a:rPr>
              <a:t>③広域</a:t>
            </a:r>
            <a:r>
              <a:rPr lang="en-US" altLang="ja-JP" sz="1400" dirty="0">
                <a:ea typeface="BIZ UDゴシック" panose="020B0400000000000000" pitchFamily="49" charset="-128"/>
              </a:rPr>
              <a:t>(</a:t>
            </a:r>
            <a:r>
              <a:rPr lang="ja-JP" altLang="en-US" sz="1400" dirty="0">
                <a:ea typeface="BIZ UDゴシック" panose="020B0400000000000000" pitchFamily="49" charset="-128"/>
              </a:rPr>
              <a:t>近畿圏以外</a:t>
            </a:r>
            <a:r>
              <a:rPr lang="en-US" altLang="ja-JP" sz="1400" dirty="0">
                <a:ea typeface="BIZ UDゴシック" panose="020B0400000000000000" pitchFamily="49" charset="-128"/>
              </a:rPr>
              <a:t>)</a:t>
            </a:r>
            <a:r>
              <a:rPr lang="ja-JP" altLang="en-US" sz="1400" dirty="0">
                <a:ea typeface="BIZ UDゴシック" panose="020B0400000000000000" pitchFamily="49" charset="-128"/>
              </a:rPr>
              <a:t>からの応募：６０％以上</a:t>
            </a:r>
            <a:endParaRPr kumimoji="1" lang="ja-JP" altLang="en-US" sz="1400" dirty="0">
              <a:ea typeface="BIZ UDゴシック" panose="020B0400000000000000" pitchFamily="49" charset="-128"/>
            </a:endParaRPr>
          </a:p>
        </p:txBody>
      </p:sp>
      <p:sp>
        <p:nvSpPr>
          <p:cNvPr id="35" name="テキスト ボックス 34">
            <a:extLst>
              <a:ext uri="{FF2B5EF4-FFF2-40B4-BE49-F238E27FC236}">
                <a16:creationId xmlns:a16="http://schemas.microsoft.com/office/drawing/2014/main" id="{9A00DB79-FCAA-4122-94FB-A4DCCE040E05}"/>
              </a:ext>
            </a:extLst>
          </p:cNvPr>
          <p:cNvSpPr txBox="1"/>
          <p:nvPr/>
        </p:nvSpPr>
        <p:spPr>
          <a:xfrm>
            <a:off x="6642573" y="618261"/>
            <a:ext cx="5077202" cy="553998"/>
          </a:xfrm>
          <a:prstGeom prst="rect">
            <a:avLst/>
          </a:prstGeom>
          <a:noFill/>
        </p:spPr>
        <p:txBody>
          <a:bodyPr wrap="square" rtlCol="0">
            <a:spAutoFit/>
          </a:bodyPr>
          <a:lstStyle/>
          <a:p>
            <a:endParaRPr kumimoji="1" lang="en-US" altLang="ja-JP" sz="1000" dirty="0">
              <a:ea typeface="BIZ UDゴシック" panose="020B0400000000000000" pitchFamily="49" charset="-128"/>
            </a:endParaRPr>
          </a:p>
          <a:p>
            <a:r>
              <a:rPr kumimoji="1" lang="ja-JP" altLang="en-US" sz="1000" dirty="0">
                <a:ea typeface="BIZ UDゴシック" panose="020B0400000000000000" pitchFamily="49" charset="-128"/>
              </a:rPr>
              <a:t>　岸本基金研究助成の採択にあたっては、外部委員</a:t>
            </a:r>
            <a:r>
              <a:rPr kumimoji="1" lang="en-US" altLang="ja-JP" sz="1000" dirty="0">
                <a:ea typeface="BIZ UDゴシック" panose="020B0400000000000000" pitchFamily="49" charset="-128"/>
              </a:rPr>
              <a:t>15</a:t>
            </a:r>
            <a:r>
              <a:rPr kumimoji="1" lang="ja-JP" altLang="en-US" sz="1000" dirty="0">
                <a:ea typeface="BIZ UDゴシック" panose="020B0400000000000000" pitchFamily="49" charset="-128"/>
              </a:rPr>
              <a:t>名からなる「研究助成選考委員会」において、応募のあった研究内容を厳正・公平に審議し、採択を行っている。</a:t>
            </a:r>
          </a:p>
        </p:txBody>
      </p:sp>
      <p:sp>
        <p:nvSpPr>
          <p:cNvPr id="36" name="矢印: 右 35">
            <a:extLst>
              <a:ext uri="{FF2B5EF4-FFF2-40B4-BE49-F238E27FC236}">
                <a16:creationId xmlns:a16="http://schemas.microsoft.com/office/drawing/2014/main" id="{A3012788-5F03-42BA-9C0D-C62A2AF3BD0C}"/>
              </a:ext>
            </a:extLst>
          </p:cNvPr>
          <p:cNvSpPr/>
          <p:nvPr/>
        </p:nvSpPr>
        <p:spPr>
          <a:xfrm>
            <a:off x="6539501" y="3277605"/>
            <a:ext cx="424497" cy="33163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6AFEFD5F-78CD-4ECE-9C21-F9B194D9EBC8}"/>
              </a:ext>
            </a:extLst>
          </p:cNvPr>
          <p:cNvSpPr>
            <a:spLocks noGrp="1"/>
          </p:cNvSpPr>
          <p:nvPr>
            <p:ph type="sldNum" sz="quarter" idx="12"/>
          </p:nvPr>
        </p:nvSpPr>
        <p:spPr/>
        <p:txBody>
          <a:bodyPr/>
          <a:lstStyle/>
          <a:p>
            <a:fld id="{BC938B7F-26E2-44CA-9119-FD2E659AFFE3}" type="slidenum">
              <a:rPr kumimoji="1" lang="ja-JP" altLang="en-US" smtClean="0"/>
              <a:t>12</a:t>
            </a:fld>
            <a:endParaRPr kumimoji="1" lang="ja-JP" altLang="en-US"/>
          </a:p>
        </p:txBody>
      </p:sp>
      <p:sp>
        <p:nvSpPr>
          <p:cNvPr id="26" name="テキスト ボックス 25">
            <a:extLst>
              <a:ext uri="{FF2B5EF4-FFF2-40B4-BE49-F238E27FC236}">
                <a16:creationId xmlns:a16="http://schemas.microsoft.com/office/drawing/2014/main" id="{7DEEF394-1C23-4BB9-9B17-065F6B876793}"/>
              </a:ext>
            </a:extLst>
          </p:cNvPr>
          <p:cNvSpPr txBox="1"/>
          <p:nvPr/>
        </p:nvSpPr>
        <p:spPr>
          <a:xfrm>
            <a:off x="10049069" y="4233469"/>
            <a:ext cx="1572259" cy="1600438"/>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目標</a:t>
            </a:r>
            <a:r>
              <a:rPr kumimoji="1" lang="en-US" altLang="ja-JP" sz="1400" dirty="0">
                <a:latin typeface="BIZ UDPゴシック" panose="020B0400000000000000" pitchFamily="50" charset="-128"/>
                <a:ea typeface="BIZ UDPゴシック" panose="020B0400000000000000" pitchFamily="50" charset="-128"/>
              </a:rPr>
              <a:t>】</a:t>
            </a:r>
          </a:p>
          <a:p>
            <a:r>
              <a:rPr lang="ja-JP" altLang="en-US" sz="1400" dirty="0">
                <a:latin typeface="BIZ UDPゴシック" panose="020B0400000000000000" pitchFamily="50" charset="-128"/>
                <a:ea typeface="BIZ UDPゴシック" panose="020B0400000000000000" pitchFamily="50" charset="-128"/>
              </a:rPr>
              <a:t>全国から</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毎年２００件以上</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の応募、うち広域からの応募</a:t>
            </a:r>
            <a:r>
              <a:rPr lang="en-US" altLang="ja-JP" sz="1400" dirty="0">
                <a:latin typeface="BIZ UDPゴシック" panose="020B0400000000000000" pitchFamily="50" charset="-128"/>
                <a:ea typeface="BIZ UDPゴシック" panose="020B0400000000000000" pitchFamily="50" charset="-128"/>
              </a:rPr>
              <a:t>60%</a:t>
            </a:r>
            <a:r>
              <a:rPr lang="ja-JP" altLang="en-US" sz="1400" dirty="0">
                <a:latin typeface="BIZ UDPゴシック" panose="020B0400000000000000" pitchFamily="50" charset="-128"/>
                <a:ea typeface="BIZ UDPゴシック" panose="020B0400000000000000" pitchFamily="50" charset="-128"/>
              </a:rPr>
              <a:t>以上をめざす。</a:t>
            </a:r>
            <a:endParaRPr lang="en-US" altLang="ja-JP" sz="1400" dirty="0">
              <a:latin typeface="BIZ UDPゴシック" panose="020B0400000000000000" pitchFamily="50" charset="-128"/>
              <a:ea typeface="BIZ UDPゴシック" panose="020B0400000000000000" pitchFamily="50" charset="-128"/>
            </a:endParaRPr>
          </a:p>
          <a:p>
            <a:endParaRPr kumimoji="1" lang="ja-JP" altLang="en-US" sz="1400" dirty="0">
              <a:latin typeface="BIZ UDPゴシック" panose="020B0400000000000000" pitchFamily="50" charset="-128"/>
              <a:ea typeface="BIZ UDPゴシック" panose="020B0400000000000000" pitchFamily="50" charset="-128"/>
            </a:endParaRPr>
          </a:p>
        </p:txBody>
      </p:sp>
      <p:sp>
        <p:nvSpPr>
          <p:cNvPr id="27" name="矢印: 右 26">
            <a:extLst>
              <a:ext uri="{FF2B5EF4-FFF2-40B4-BE49-F238E27FC236}">
                <a16:creationId xmlns:a16="http://schemas.microsoft.com/office/drawing/2014/main" id="{5C1778E1-25A9-4A8C-9E51-DEB5908DB83D}"/>
              </a:ext>
            </a:extLst>
          </p:cNvPr>
          <p:cNvSpPr/>
          <p:nvPr/>
        </p:nvSpPr>
        <p:spPr>
          <a:xfrm>
            <a:off x="9645490" y="4711110"/>
            <a:ext cx="350069" cy="26928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3294735-700A-4416-B535-2BC51CC56BFE}"/>
              </a:ext>
            </a:extLst>
          </p:cNvPr>
          <p:cNvSpPr txBox="1"/>
          <p:nvPr/>
        </p:nvSpPr>
        <p:spPr>
          <a:xfrm>
            <a:off x="6758492" y="6172122"/>
            <a:ext cx="4570531" cy="461665"/>
          </a:xfrm>
          <a:prstGeom prst="rect">
            <a:avLst/>
          </a:prstGeom>
          <a:noFill/>
        </p:spPr>
        <p:txBody>
          <a:bodyPr wrap="square" rtlCol="0">
            <a:spAutoFit/>
          </a:bodyPr>
          <a:lstStyle/>
          <a:p>
            <a:r>
              <a:rPr lang="en-US" altLang="ja-JP" sz="1200" dirty="0"/>
              <a:t>※</a:t>
            </a:r>
            <a:r>
              <a:rPr kumimoji="1" lang="ja-JP" altLang="en-US" sz="1200" dirty="0"/>
              <a:t>岸本基金研究助成の受賞研究について、研究の進捗状況等を　</a:t>
            </a:r>
            <a:endParaRPr kumimoji="1" lang="en-US" altLang="ja-JP" sz="1200" dirty="0"/>
          </a:p>
          <a:p>
            <a:r>
              <a:rPr lang="ja-JP" altLang="en-US" sz="1200" dirty="0"/>
              <a:t>　</a:t>
            </a:r>
            <a:r>
              <a:rPr kumimoji="1" lang="ja-JP" altLang="en-US" sz="1200" dirty="0"/>
              <a:t>数か年毎に収集し報告書として発刊する。</a:t>
            </a:r>
          </a:p>
        </p:txBody>
      </p:sp>
      <p:sp>
        <p:nvSpPr>
          <p:cNvPr id="28" name="テキスト ボックス 27">
            <a:extLst>
              <a:ext uri="{FF2B5EF4-FFF2-40B4-BE49-F238E27FC236}">
                <a16:creationId xmlns:a16="http://schemas.microsoft.com/office/drawing/2014/main" id="{A53A19B8-785F-4EBB-8EA8-C453FD337FF0}"/>
              </a:ext>
            </a:extLst>
          </p:cNvPr>
          <p:cNvSpPr txBox="1"/>
          <p:nvPr/>
        </p:nvSpPr>
        <p:spPr>
          <a:xfrm>
            <a:off x="4120737" y="4874311"/>
            <a:ext cx="1782625" cy="1200329"/>
          </a:xfrm>
          <a:prstGeom prst="rect">
            <a:avLst/>
          </a:prstGeom>
          <a:noFill/>
          <a:ln>
            <a:solidFill>
              <a:schemeClr val="tx1"/>
            </a:solidFill>
            <a:prstDash val="dash"/>
          </a:ln>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応募してきた優秀な研究がハイレベルな競争環境</a:t>
            </a:r>
            <a:r>
              <a:rPr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採択倍率</a:t>
            </a:r>
            <a:r>
              <a:rPr kumimoji="1" lang="en-US" altLang="ja-JP" sz="1200">
                <a:latin typeface="BIZ UDPゴシック" panose="020B0400000000000000" pitchFamily="50" charset="-128"/>
                <a:ea typeface="BIZ UDPゴシック" panose="020B0400000000000000" pitchFamily="50" charset="-128"/>
              </a:rPr>
              <a:t>10</a:t>
            </a:r>
            <a:r>
              <a:rPr kumimoji="1" lang="ja-JP" altLang="en-US" sz="1200">
                <a:latin typeface="BIZ UDPゴシック" panose="020B0400000000000000" pitchFamily="50" charset="-128"/>
                <a:ea typeface="BIZ UDPゴシック" panose="020B0400000000000000" pitchFamily="50" charset="-128"/>
              </a:rPr>
              <a:t>倍以上</a:t>
            </a:r>
            <a:r>
              <a:rPr kumimoji="1"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の中で採択される。</a:t>
            </a:r>
            <a:endParaRPr kumimoji="1" lang="en-US" altLang="ja-JP" sz="1200">
              <a:latin typeface="BIZ UDPゴシック" panose="020B0400000000000000" pitchFamily="50" charset="-128"/>
              <a:ea typeface="BIZ UDPゴシック" panose="020B0400000000000000" pitchFamily="50" charset="-128"/>
            </a:endParaRPr>
          </a:p>
          <a:p>
            <a:r>
              <a:rPr lang="ja-JP" altLang="en-US" sz="1200">
                <a:latin typeface="BIZ UDPゴシック" panose="020B0400000000000000" pitchFamily="50" charset="-128"/>
                <a:ea typeface="BIZ UDPゴシック" panose="020B0400000000000000" pitchFamily="50" charset="-128"/>
              </a:rPr>
              <a:t>　　　　　　↓</a:t>
            </a:r>
            <a:endParaRPr kumimoji="1" lang="en-US" altLang="ja-JP" sz="1200">
              <a:latin typeface="BIZ UDPゴシック" panose="020B0400000000000000" pitchFamily="50" charset="-128"/>
              <a:ea typeface="BIZ UDPゴシック" panose="020B0400000000000000" pitchFamily="50" charset="-128"/>
            </a:endParaRPr>
          </a:p>
          <a:p>
            <a:r>
              <a:rPr lang="ja-JP" altLang="en-US" sz="1200">
                <a:latin typeface="BIZ UDPゴシック" panose="020B0400000000000000" pitchFamily="50" charset="-128"/>
                <a:ea typeface="BIZ UDPゴシック" panose="020B0400000000000000" pitchFamily="50" charset="-128"/>
              </a:rPr>
              <a:t>今後も競争水準を維持</a:t>
            </a:r>
            <a:endParaRPr kumimoji="1" lang="ja-JP" altLang="en-US" sz="1200">
              <a:latin typeface="BIZ UDPゴシック" panose="020B0400000000000000" pitchFamily="50" charset="-128"/>
              <a:ea typeface="BIZ UDPゴシック" panose="020B0400000000000000" pitchFamily="50" charset="-128"/>
            </a:endParaRPr>
          </a:p>
        </p:txBody>
      </p:sp>
      <p:cxnSp>
        <p:nvCxnSpPr>
          <p:cNvPr id="9" name="直線コネクタ 8">
            <a:extLst>
              <a:ext uri="{FF2B5EF4-FFF2-40B4-BE49-F238E27FC236}">
                <a16:creationId xmlns:a16="http://schemas.microsoft.com/office/drawing/2014/main" id="{F8C95094-CE62-440B-8587-2A71EDD03820}"/>
              </a:ext>
            </a:extLst>
          </p:cNvPr>
          <p:cNvCxnSpPr/>
          <p:nvPr/>
        </p:nvCxnSpPr>
        <p:spPr>
          <a:xfrm>
            <a:off x="1580606" y="5525589"/>
            <a:ext cx="236437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5" name="表 14">
            <a:extLst>
              <a:ext uri="{FF2B5EF4-FFF2-40B4-BE49-F238E27FC236}">
                <a16:creationId xmlns:a16="http://schemas.microsoft.com/office/drawing/2014/main" id="{0E26D7EE-382B-419A-A798-D9F2EDA61C17}"/>
              </a:ext>
            </a:extLst>
          </p:cNvPr>
          <p:cNvGraphicFramePr>
            <a:graphicFrameLocks noGrp="1"/>
          </p:cNvGraphicFramePr>
          <p:nvPr>
            <p:extLst>
              <p:ext uri="{D42A27DB-BD31-4B8C-83A1-F6EECF244321}">
                <p14:modId xmlns:p14="http://schemas.microsoft.com/office/powerpoint/2010/main" val="85047790"/>
              </p:ext>
            </p:extLst>
          </p:nvPr>
        </p:nvGraphicFramePr>
        <p:xfrm>
          <a:off x="792649" y="1672020"/>
          <a:ext cx="5473342" cy="784212"/>
        </p:xfrm>
        <a:graphic>
          <a:graphicData uri="http://schemas.openxmlformats.org/drawingml/2006/table">
            <a:tbl>
              <a:tblPr/>
              <a:tblGrid>
                <a:gridCol w="1443064">
                  <a:extLst>
                    <a:ext uri="{9D8B030D-6E8A-4147-A177-3AD203B41FA5}">
                      <a16:colId xmlns:a16="http://schemas.microsoft.com/office/drawing/2014/main" val="1060049986"/>
                    </a:ext>
                  </a:extLst>
                </a:gridCol>
                <a:gridCol w="721871">
                  <a:extLst>
                    <a:ext uri="{9D8B030D-6E8A-4147-A177-3AD203B41FA5}">
                      <a16:colId xmlns:a16="http://schemas.microsoft.com/office/drawing/2014/main" val="2756550890"/>
                    </a:ext>
                  </a:extLst>
                </a:gridCol>
                <a:gridCol w="558518">
                  <a:extLst>
                    <a:ext uri="{9D8B030D-6E8A-4147-A177-3AD203B41FA5}">
                      <a16:colId xmlns:a16="http://schemas.microsoft.com/office/drawing/2014/main" val="3047554190"/>
                    </a:ext>
                  </a:extLst>
                </a:gridCol>
                <a:gridCol w="544962">
                  <a:extLst>
                    <a:ext uri="{9D8B030D-6E8A-4147-A177-3AD203B41FA5}">
                      <a16:colId xmlns:a16="http://schemas.microsoft.com/office/drawing/2014/main" val="2414991516"/>
                    </a:ext>
                  </a:extLst>
                </a:gridCol>
                <a:gridCol w="544962">
                  <a:extLst>
                    <a:ext uri="{9D8B030D-6E8A-4147-A177-3AD203B41FA5}">
                      <a16:colId xmlns:a16="http://schemas.microsoft.com/office/drawing/2014/main" val="439814916"/>
                    </a:ext>
                  </a:extLst>
                </a:gridCol>
                <a:gridCol w="544962">
                  <a:extLst>
                    <a:ext uri="{9D8B030D-6E8A-4147-A177-3AD203B41FA5}">
                      <a16:colId xmlns:a16="http://schemas.microsoft.com/office/drawing/2014/main" val="4268595671"/>
                    </a:ext>
                  </a:extLst>
                </a:gridCol>
                <a:gridCol w="544962">
                  <a:extLst>
                    <a:ext uri="{9D8B030D-6E8A-4147-A177-3AD203B41FA5}">
                      <a16:colId xmlns:a16="http://schemas.microsoft.com/office/drawing/2014/main" val="1963286002"/>
                    </a:ext>
                  </a:extLst>
                </a:gridCol>
                <a:gridCol w="570041">
                  <a:extLst>
                    <a:ext uri="{9D8B030D-6E8A-4147-A177-3AD203B41FA5}">
                      <a16:colId xmlns:a16="http://schemas.microsoft.com/office/drawing/2014/main" val="3988561011"/>
                    </a:ext>
                  </a:extLst>
                </a:gridCol>
              </a:tblGrid>
              <a:tr h="327725">
                <a:tc>
                  <a:txBody>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成果測定指標</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５年の到達</a:t>
                      </a:r>
                      <a:endParaRPr lang="en-US"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目標</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altLang="en-US"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単年度</a:t>
                      </a:r>
                      <a:endParaRPr lang="en-US"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目標</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H29</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H30</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R</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元</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R</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２</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R</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３</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857483"/>
                  </a:ext>
                </a:extLst>
              </a:tr>
              <a:tr h="151549">
                <a:tc>
                  <a:txBody>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採択件数</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75</a:t>
                      </a: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件</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游明朝" panose="02020400000000000000" pitchFamily="18" charset="-128"/>
                          <a:cs typeface="Times New Roman" panose="02020603050405020304" pitchFamily="18" charset="0"/>
                        </a:rPr>
                        <a:t>15</a:t>
                      </a: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件</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15</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件</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15</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件</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15</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件</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15</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件</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15</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件</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935715"/>
                  </a:ext>
                </a:extLst>
              </a:tr>
              <a:tr h="151549">
                <a:tc>
                  <a:txBody>
                    <a:bodyPr/>
                    <a:lstStyle/>
                    <a:p>
                      <a:pPr algn="ctr"/>
                      <a:r>
                        <a:rPr lang="en-US"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応募件数</a:t>
                      </a:r>
                      <a:r>
                        <a:rPr lang="ja-JP" alt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en-US" altLang="ja-JP" sz="900" kern="100" dirty="0">
                          <a:effectLst/>
                          <a:latin typeface="BIZ UDPゴシック" panose="020B0400000000000000" pitchFamily="50" charset="-128"/>
                          <a:ea typeface="游明朝" panose="02020400000000000000" pitchFamily="18" charset="-128"/>
                          <a:cs typeface="Times New Roman" panose="02020603050405020304" pitchFamily="18" charset="0"/>
                        </a:rPr>
                        <a:t>*</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ー</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ー</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271</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件</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234</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件</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196</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件</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181</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件</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a:effectLst/>
                          <a:latin typeface="BIZ UDPゴシック" panose="020B0400000000000000" pitchFamily="50" charset="-128"/>
                          <a:ea typeface="游明朝" panose="02020400000000000000" pitchFamily="18" charset="-128"/>
                          <a:cs typeface="Times New Roman" panose="02020603050405020304" pitchFamily="18" charset="0"/>
                        </a:rPr>
                        <a:t>245</a:t>
                      </a:r>
                      <a:r>
                        <a:rPr lang="ja-JP" sz="900" kern="100">
                          <a:effectLst/>
                          <a:latin typeface="游明朝" panose="02020400000000000000" pitchFamily="18" charset="-128"/>
                          <a:ea typeface="BIZ UDPゴシック" panose="020B0400000000000000" pitchFamily="50" charset="-128"/>
                          <a:cs typeface="Times New Roman" panose="02020603050405020304" pitchFamily="18" charset="0"/>
                        </a:rPr>
                        <a:t>件</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748628"/>
                  </a:ext>
                </a:extLst>
              </a:tr>
              <a:tr h="151549">
                <a:tc>
                  <a:txBody>
                    <a:bodyPr/>
                    <a:lstStyle/>
                    <a:p>
                      <a:pPr algn="ctr"/>
                      <a:r>
                        <a:rPr lang="ja-JP" altLang="en-US" sz="9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採択倍率　</a:t>
                      </a:r>
                      <a:r>
                        <a:rPr lang="en-US" sz="900" kern="100" dirty="0">
                          <a:effectLst/>
                          <a:latin typeface="BIZ UDPゴシック" panose="020B0400000000000000" pitchFamily="50" charset="-128"/>
                          <a:ea typeface="游明朝" panose="02020400000000000000" pitchFamily="18" charset="-128"/>
                          <a:cs typeface="Times New Roman" panose="02020603050405020304" pitchFamily="18" charset="0"/>
                        </a:rPr>
                        <a:t>*</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ー</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900" kern="100" dirty="0">
                          <a:effectLst/>
                          <a:latin typeface="游明朝" panose="02020400000000000000" pitchFamily="18" charset="-128"/>
                          <a:ea typeface="BIZ UDPゴシック" panose="020B0400000000000000" pitchFamily="50" charset="-128"/>
                          <a:cs typeface="Times New Roman" panose="02020603050405020304" pitchFamily="18" charset="0"/>
                        </a:rPr>
                        <a:t>ー</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游明朝" panose="02020400000000000000" pitchFamily="18" charset="-128"/>
                          <a:cs typeface="Times New Roman" panose="02020603050405020304" pitchFamily="18" charset="0"/>
                        </a:rPr>
                        <a:t>18.1</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游明朝" panose="02020400000000000000" pitchFamily="18" charset="-128"/>
                          <a:cs typeface="Times New Roman" panose="02020603050405020304" pitchFamily="18" charset="0"/>
                        </a:rPr>
                        <a:t>15.6</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游明朝" panose="02020400000000000000" pitchFamily="18" charset="-128"/>
                          <a:cs typeface="Times New Roman" panose="02020603050405020304" pitchFamily="18" charset="0"/>
                        </a:rPr>
                        <a:t>13.1</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游明朝" panose="02020400000000000000" pitchFamily="18" charset="-128"/>
                          <a:cs typeface="Times New Roman" panose="02020603050405020304" pitchFamily="18" charset="0"/>
                        </a:rPr>
                        <a:t>12.1</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900" kern="100" dirty="0">
                          <a:effectLst/>
                          <a:latin typeface="BIZ UDPゴシック" panose="020B0400000000000000" pitchFamily="50" charset="-128"/>
                          <a:ea typeface="游明朝" panose="02020400000000000000" pitchFamily="18" charset="-128"/>
                          <a:cs typeface="Times New Roman" panose="02020603050405020304" pitchFamily="18" charset="0"/>
                        </a:rPr>
                        <a:t>16.3</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044159"/>
                  </a:ext>
                </a:extLst>
              </a:tr>
            </a:tbl>
          </a:graphicData>
        </a:graphic>
      </p:graphicFrame>
      <p:sp>
        <p:nvSpPr>
          <p:cNvPr id="24" name="テキスト ボックス 23">
            <a:extLst>
              <a:ext uri="{FF2B5EF4-FFF2-40B4-BE49-F238E27FC236}">
                <a16:creationId xmlns:a16="http://schemas.microsoft.com/office/drawing/2014/main" id="{33FB42E0-73C4-4C07-95B6-83FBC72341C7}"/>
              </a:ext>
            </a:extLst>
          </p:cNvPr>
          <p:cNvSpPr txBox="1"/>
          <p:nvPr/>
        </p:nvSpPr>
        <p:spPr>
          <a:xfrm>
            <a:off x="151507" y="2450743"/>
            <a:ext cx="5897656" cy="230832"/>
          </a:xfrm>
          <a:prstGeom prst="rect">
            <a:avLst/>
          </a:prstGeom>
          <a:noFill/>
        </p:spPr>
        <p:txBody>
          <a:bodyPr wrap="square">
            <a:spAutoFit/>
          </a:bodyPr>
          <a:lstStyle/>
          <a:p>
            <a:pPr indent="1371600" algn="l"/>
            <a:r>
              <a:rPr lang="ja-JP" altLang="en-US" sz="9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＊は成果測定指標として位置づけ</a:t>
            </a: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してい</a:t>
            </a:r>
            <a:r>
              <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ないもの</a:t>
            </a:r>
          </a:p>
        </p:txBody>
      </p:sp>
      <p:sp>
        <p:nvSpPr>
          <p:cNvPr id="29" name="テキスト ボックス 28">
            <a:extLst>
              <a:ext uri="{FF2B5EF4-FFF2-40B4-BE49-F238E27FC236}">
                <a16:creationId xmlns:a16="http://schemas.microsoft.com/office/drawing/2014/main" id="{0F4E1A00-E748-41F8-AE88-6B4863A6C307}"/>
              </a:ext>
            </a:extLst>
          </p:cNvPr>
          <p:cNvSpPr txBox="1"/>
          <p:nvPr/>
        </p:nvSpPr>
        <p:spPr>
          <a:xfrm>
            <a:off x="716618" y="3181811"/>
            <a:ext cx="5792222" cy="523220"/>
          </a:xfrm>
          <a:prstGeom prst="rect">
            <a:avLst/>
          </a:prstGeom>
          <a:noFill/>
          <a:ln>
            <a:solidFill>
              <a:schemeClr val="tx1"/>
            </a:solidFill>
          </a:ln>
        </p:spPr>
        <p:txBody>
          <a:bodyPr wrap="square" rtlCol="0">
            <a:spAutoFit/>
          </a:bodyPr>
          <a:lstStyle/>
          <a:p>
            <a:r>
              <a:rPr lang="ja-JP" altLang="en-US" sz="1400" dirty="0">
                <a:ea typeface="BIZ UDPゴシック" panose="020B0400000000000000" pitchFamily="50" charset="-128"/>
              </a:rPr>
              <a:t>寄付金を活用し、若手研究者の質の高い研究に対して助成・支援を行う。</a:t>
            </a:r>
            <a:endParaRPr lang="en-US" altLang="ja-JP" sz="1400" dirty="0">
              <a:ea typeface="BIZ UDPゴシック" panose="020B0400000000000000" pitchFamily="50" charset="-128"/>
            </a:endParaRPr>
          </a:p>
          <a:p>
            <a:r>
              <a:rPr lang="ja-JP" altLang="en-US" sz="1400" dirty="0">
                <a:ea typeface="BIZ UDPゴシック" panose="020B0400000000000000" pitchFamily="50" charset="-128"/>
              </a:rPr>
              <a:t>近畿圏のみならず全国からのチャレンジ（応募）を増やす。</a:t>
            </a:r>
            <a:endParaRPr lang="en-US" altLang="ja-JP" sz="1400" dirty="0">
              <a:ea typeface="BIZ UDPゴシック" panose="020B0400000000000000" pitchFamily="50" charset="-128"/>
            </a:endParaRPr>
          </a:p>
        </p:txBody>
      </p:sp>
      <p:pic>
        <p:nvPicPr>
          <p:cNvPr id="7" name="図 6"/>
          <p:cNvPicPr>
            <a:picLocks noChangeAspect="1"/>
          </p:cNvPicPr>
          <p:nvPr/>
        </p:nvPicPr>
        <p:blipFill>
          <a:blip r:embed="rId2"/>
          <a:stretch>
            <a:fillRect/>
          </a:stretch>
        </p:blipFill>
        <p:spPr>
          <a:xfrm>
            <a:off x="1009276" y="4447470"/>
            <a:ext cx="3121423" cy="2274005"/>
          </a:xfrm>
          <a:prstGeom prst="rect">
            <a:avLst/>
          </a:prstGeom>
        </p:spPr>
      </p:pic>
      <p:pic>
        <p:nvPicPr>
          <p:cNvPr id="8" name="図 7"/>
          <p:cNvPicPr>
            <a:picLocks noChangeAspect="1"/>
          </p:cNvPicPr>
          <p:nvPr/>
        </p:nvPicPr>
        <p:blipFill>
          <a:blip r:embed="rId3"/>
          <a:stretch>
            <a:fillRect/>
          </a:stretch>
        </p:blipFill>
        <p:spPr>
          <a:xfrm>
            <a:off x="6987915" y="3777518"/>
            <a:ext cx="2786113" cy="2578832"/>
          </a:xfrm>
          <a:prstGeom prst="rect">
            <a:avLst/>
          </a:prstGeom>
        </p:spPr>
      </p:pic>
    </p:spTree>
    <p:extLst>
      <p:ext uri="{BB962C8B-B14F-4D97-AF65-F5344CB8AC3E}">
        <p14:creationId xmlns:p14="http://schemas.microsoft.com/office/powerpoint/2010/main" val="1199060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E895ED6-F6F8-46AB-B048-69F86BD36837}"/>
              </a:ext>
            </a:extLst>
          </p:cNvPr>
          <p:cNvSpPr txBox="1"/>
          <p:nvPr/>
        </p:nvSpPr>
        <p:spPr>
          <a:xfrm>
            <a:off x="903112" y="135467"/>
            <a:ext cx="2262384" cy="369332"/>
          </a:xfrm>
          <a:prstGeom prst="rect">
            <a:avLst/>
          </a:prstGeom>
          <a:noFill/>
        </p:spPr>
        <p:txBody>
          <a:bodyPr wrap="square" rtlCol="0">
            <a:spAutoFit/>
          </a:bodyPr>
          <a:lstStyle/>
          <a:p>
            <a:r>
              <a:rPr lang="en-US" altLang="ja-JP"/>
              <a:t>Ⅲ</a:t>
            </a:r>
            <a:r>
              <a:rPr lang="ja-JP" altLang="en-US"/>
              <a:t>　普及啓発</a:t>
            </a:r>
            <a:r>
              <a:rPr kumimoji="1" lang="ja-JP" altLang="en-US"/>
              <a:t>事業</a:t>
            </a:r>
          </a:p>
        </p:txBody>
      </p:sp>
      <p:sp>
        <p:nvSpPr>
          <p:cNvPr id="3" name="テキスト ボックス 2">
            <a:extLst>
              <a:ext uri="{FF2B5EF4-FFF2-40B4-BE49-F238E27FC236}">
                <a16:creationId xmlns:a16="http://schemas.microsoft.com/office/drawing/2014/main" id="{0DB9F758-40F3-4BFA-8B34-3611B165DF09}"/>
              </a:ext>
            </a:extLst>
          </p:cNvPr>
          <p:cNvSpPr txBox="1"/>
          <p:nvPr/>
        </p:nvSpPr>
        <p:spPr>
          <a:xfrm>
            <a:off x="3165496" y="135467"/>
            <a:ext cx="4301065" cy="369332"/>
          </a:xfrm>
          <a:prstGeom prst="rect">
            <a:avLst/>
          </a:prstGeom>
          <a:noFill/>
        </p:spPr>
        <p:txBody>
          <a:bodyPr wrap="square" rtlCol="0">
            <a:spAutoFit/>
          </a:bodyPr>
          <a:lstStyle/>
          <a:p>
            <a:r>
              <a:rPr kumimoji="1" lang="ja-JP" altLang="en-US"/>
              <a:t>（１）千里ライフサイエンスフォーラム</a:t>
            </a:r>
          </a:p>
        </p:txBody>
      </p:sp>
      <p:sp>
        <p:nvSpPr>
          <p:cNvPr id="4" name="テキスト ボックス 3">
            <a:extLst>
              <a:ext uri="{FF2B5EF4-FFF2-40B4-BE49-F238E27FC236}">
                <a16:creationId xmlns:a16="http://schemas.microsoft.com/office/drawing/2014/main" id="{0EB18652-17E4-4D66-82A5-E181EA703F92}"/>
              </a:ext>
            </a:extLst>
          </p:cNvPr>
          <p:cNvSpPr txBox="1"/>
          <p:nvPr/>
        </p:nvSpPr>
        <p:spPr>
          <a:xfrm>
            <a:off x="564373" y="691964"/>
            <a:ext cx="5781148" cy="1015663"/>
          </a:xfrm>
          <a:prstGeom prst="rect">
            <a:avLst/>
          </a:prstGeom>
          <a:noFill/>
        </p:spPr>
        <p:txBody>
          <a:bodyPr wrap="square" rtlCol="0">
            <a:spAutoFit/>
          </a:bodyPr>
          <a:lstStyle/>
          <a:p>
            <a:r>
              <a:rPr lang="en-US" altLang="ja-JP" sz="1000">
                <a:ea typeface="BIZ UDゴシック" panose="020B0400000000000000" pitchFamily="49" charset="-128"/>
              </a:rPr>
              <a:t>【</a:t>
            </a:r>
            <a:r>
              <a:rPr kumimoji="1" lang="ja-JP" altLang="en-US" sz="1000">
                <a:ea typeface="BIZ UDゴシック" panose="020B0400000000000000" pitchFamily="49" charset="-128"/>
              </a:rPr>
              <a:t>概要</a:t>
            </a:r>
            <a:r>
              <a:rPr kumimoji="1" lang="en-US" altLang="ja-JP" sz="1000">
                <a:ea typeface="BIZ UDゴシック" panose="020B0400000000000000" pitchFamily="49" charset="-128"/>
              </a:rPr>
              <a:t>】</a:t>
            </a:r>
          </a:p>
          <a:p>
            <a:r>
              <a:rPr kumimoji="1" lang="ja-JP" altLang="en-US" sz="1000">
                <a:ea typeface="BIZ UDゴシック" panose="020B0400000000000000" pitchFamily="49" charset="-128"/>
              </a:rPr>
              <a:t>　幅広く「教養の向上」と「交流」を図ることを目的に、ライフサイエンスのみならず様々な分野の第一線で活躍する研究者を講師として、一般市民を対象に開催するフォーラム</a:t>
            </a:r>
            <a:r>
              <a:rPr kumimoji="1" lang="en-US" altLang="ja-JP" sz="1000">
                <a:ea typeface="BIZ UDゴシック" panose="020B0400000000000000" pitchFamily="49" charset="-128"/>
              </a:rPr>
              <a:t>(</a:t>
            </a:r>
            <a:r>
              <a:rPr kumimoji="1" lang="ja-JP" altLang="en-US" sz="1000">
                <a:ea typeface="BIZ UDゴシック" panose="020B0400000000000000" pitchFamily="49" charset="-128"/>
              </a:rPr>
              <a:t>講話</a:t>
            </a:r>
            <a:r>
              <a:rPr kumimoji="1" lang="en-US" altLang="ja-JP" sz="1000">
                <a:ea typeface="BIZ UDゴシック" panose="020B0400000000000000" pitchFamily="49" charset="-128"/>
              </a:rPr>
              <a:t>)</a:t>
            </a:r>
            <a:r>
              <a:rPr kumimoji="1" lang="ja-JP" altLang="en-US" sz="1000">
                <a:ea typeface="BIZ UDゴシック" panose="020B0400000000000000" pitchFamily="49" charset="-128"/>
              </a:rPr>
              <a:t>。</a:t>
            </a:r>
            <a:endParaRPr kumimoji="1" lang="en-US" altLang="ja-JP" sz="1000">
              <a:ea typeface="BIZ UDゴシック" panose="020B0400000000000000" pitchFamily="49" charset="-128"/>
            </a:endParaRPr>
          </a:p>
          <a:p>
            <a:r>
              <a:rPr kumimoji="1" lang="ja-JP" altLang="en-US" sz="1000">
                <a:ea typeface="BIZ UDゴシック" panose="020B0400000000000000" pitchFamily="49" charset="-128"/>
              </a:rPr>
              <a:t>猛暑の</a:t>
            </a:r>
            <a:r>
              <a:rPr kumimoji="1" lang="en-US" altLang="ja-JP" sz="1000">
                <a:ea typeface="BIZ UDゴシック" panose="020B0400000000000000" pitchFamily="49" charset="-128"/>
              </a:rPr>
              <a:t>8</a:t>
            </a:r>
            <a:r>
              <a:rPr kumimoji="1" lang="ja-JP" altLang="en-US" sz="1000">
                <a:ea typeface="BIZ UDゴシック" panose="020B0400000000000000" pitchFamily="49" charset="-128"/>
              </a:rPr>
              <a:t>月を除き毎月実施している（年</a:t>
            </a:r>
            <a:r>
              <a:rPr kumimoji="1" lang="en-US" altLang="ja-JP" sz="1000">
                <a:ea typeface="BIZ UDゴシック" panose="020B0400000000000000" pitchFamily="49" charset="-128"/>
              </a:rPr>
              <a:t>11</a:t>
            </a:r>
            <a:r>
              <a:rPr kumimoji="1" lang="ja-JP" altLang="en-US" sz="1000">
                <a:ea typeface="BIZ UDゴシック" panose="020B0400000000000000" pitchFamily="49" charset="-128"/>
              </a:rPr>
              <a:t>回</a:t>
            </a:r>
            <a:r>
              <a:rPr kumimoji="1" lang="en-US" altLang="ja-JP" sz="1000">
                <a:ea typeface="BIZ UDゴシック" panose="020B0400000000000000" pitchFamily="49" charset="-128"/>
              </a:rPr>
              <a:t>)</a:t>
            </a:r>
            <a:r>
              <a:rPr kumimoji="1" lang="ja-JP" altLang="en-US" sz="1000">
                <a:ea typeface="BIZ UDゴシック" panose="020B0400000000000000" pitchFamily="49" charset="-128"/>
              </a:rPr>
              <a:t>。</a:t>
            </a:r>
            <a:endParaRPr kumimoji="1" lang="en-US" altLang="ja-JP" sz="1000">
              <a:ea typeface="BIZ UDゴシック" panose="020B0400000000000000" pitchFamily="49" charset="-128"/>
            </a:endParaRPr>
          </a:p>
          <a:p>
            <a:r>
              <a:rPr kumimoji="1" lang="ja-JP" altLang="en-US" sz="1000">
                <a:ea typeface="BIZ UDゴシック" panose="020B0400000000000000" pitchFamily="49" charset="-128"/>
              </a:rPr>
              <a:t>「千里ライフサイエンスクラブ」会員は無料で、非会員</a:t>
            </a:r>
            <a:r>
              <a:rPr lang="ja-JP" altLang="en-US" sz="1000">
                <a:ea typeface="BIZ UDゴシック" panose="020B0400000000000000" pitchFamily="49" charset="-128"/>
              </a:rPr>
              <a:t>は</a:t>
            </a:r>
            <a:r>
              <a:rPr kumimoji="1" lang="ja-JP" altLang="en-US" sz="1000">
                <a:ea typeface="BIZ UDゴシック" panose="020B0400000000000000" pitchFamily="49" charset="-128"/>
              </a:rPr>
              <a:t>有料で参加が可能。</a:t>
            </a:r>
            <a:endParaRPr kumimoji="1" lang="en-US" altLang="ja-JP" sz="1000">
              <a:ea typeface="BIZ UDゴシック" panose="020B0400000000000000" pitchFamily="49" charset="-128"/>
            </a:endParaRPr>
          </a:p>
          <a:p>
            <a:r>
              <a:rPr kumimoji="1" lang="ja-JP" altLang="en-US" sz="1000">
                <a:ea typeface="BIZ UDゴシック" panose="020B0400000000000000" pitchFamily="49" charset="-128"/>
              </a:rPr>
              <a:t>現在はコロナの影響により</a:t>
            </a:r>
            <a:r>
              <a:rPr lang="ja-JP" altLang="en-US" sz="1000">
                <a:ea typeface="BIZ UDゴシック" panose="020B0400000000000000" pitchFamily="49" charset="-128"/>
              </a:rPr>
              <a:t>録画配信</a:t>
            </a:r>
            <a:r>
              <a:rPr kumimoji="1" lang="ja-JP" altLang="en-US" sz="1000">
                <a:ea typeface="BIZ UDゴシック" panose="020B0400000000000000" pitchFamily="49" charset="-128"/>
              </a:rPr>
              <a:t>としている。コロナ以前は講話の後に交流会を開催していた。</a:t>
            </a:r>
          </a:p>
        </p:txBody>
      </p:sp>
      <p:sp>
        <p:nvSpPr>
          <p:cNvPr id="8" name="テキスト ボックス 7">
            <a:extLst>
              <a:ext uri="{FF2B5EF4-FFF2-40B4-BE49-F238E27FC236}">
                <a16:creationId xmlns:a16="http://schemas.microsoft.com/office/drawing/2014/main" id="{71EA2CD1-3543-4DB3-989A-0CA1A249D98F}"/>
              </a:ext>
            </a:extLst>
          </p:cNvPr>
          <p:cNvSpPr txBox="1"/>
          <p:nvPr/>
        </p:nvSpPr>
        <p:spPr>
          <a:xfrm>
            <a:off x="613343" y="1686181"/>
            <a:ext cx="4284133" cy="246221"/>
          </a:xfrm>
          <a:prstGeom prst="rect">
            <a:avLst/>
          </a:prstGeom>
          <a:noFill/>
        </p:spPr>
        <p:txBody>
          <a:bodyPr wrap="square" rtlCol="0">
            <a:spAutoFit/>
          </a:bodyPr>
          <a:lstStyle/>
          <a:p>
            <a:r>
              <a:rPr kumimoji="1" lang="en-US" altLang="ja-JP" sz="1000" dirty="0">
                <a:ea typeface="BIZ UDゴシック" panose="020B0400000000000000" pitchFamily="49" charset="-128"/>
              </a:rPr>
              <a:t>【</a:t>
            </a:r>
            <a:r>
              <a:rPr kumimoji="1" lang="ja-JP" altLang="en-US" sz="1000" dirty="0">
                <a:ea typeface="BIZ UDゴシック" panose="020B0400000000000000" pitchFamily="49" charset="-128"/>
              </a:rPr>
              <a:t>前中期経営計画の成果目標と実績</a:t>
            </a:r>
            <a:r>
              <a:rPr kumimoji="1" lang="en-US" altLang="ja-JP" sz="1000" dirty="0">
                <a:ea typeface="BIZ UDゴシック" panose="020B0400000000000000" pitchFamily="49" charset="-128"/>
              </a:rPr>
              <a:t>】</a:t>
            </a:r>
            <a:endParaRPr kumimoji="1" lang="ja-JP" altLang="en-US" sz="1000" dirty="0">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B60B4344-C4B8-4627-8565-0350AD6359F9}"/>
              </a:ext>
            </a:extLst>
          </p:cNvPr>
          <p:cNvSpPr txBox="1"/>
          <p:nvPr/>
        </p:nvSpPr>
        <p:spPr>
          <a:xfrm>
            <a:off x="7294527" y="1932402"/>
            <a:ext cx="4177038" cy="1169551"/>
          </a:xfrm>
          <a:prstGeom prst="rect">
            <a:avLst/>
          </a:prstGeom>
          <a:noFill/>
          <a:ln>
            <a:solidFill>
              <a:schemeClr val="tx1"/>
            </a:solidFill>
            <a:prstDash val="sysDot"/>
          </a:ln>
        </p:spPr>
        <p:txBody>
          <a:bodyPr wrap="square" rtlCol="0">
            <a:spAutoFit/>
          </a:bodyPr>
          <a:lstStyle/>
          <a:p>
            <a:r>
              <a:rPr kumimoji="1" lang="ja-JP" altLang="en-US" sz="1000" dirty="0"/>
              <a:t>●フォーラム参加者やクラブ会員が固定化、高齢化している。</a:t>
            </a:r>
            <a:endParaRPr kumimoji="1" lang="en-US" altLang="ja-JP" sz="1000" dirty="0"/>
          </a:p>
          <a:p>
            <a:r>
              <a:rPr kumimoji="1" lang="ja-JP" altLang="en-US" sz="1000" dirty="0"/>
              <a:t>●「千里ライフサイエンスクラブ」会員数が逓減傾向。新規加入の</a:t>
            </a:r>
            <a:endParaRPr kumimoji="1" lang="en-US" altLang="ja-JP" sz="1000" dirty="0"/>
          </a:p>
          <a:p>
            <a:r>
              <a:rPr lang="ja-JP" altLang="en-US" sz="1000" dirty="0"/>
              <a:t>　</a:t>
            </a:r>
            <a:r>
              <a:rPr kumimoji="1" lang="ja-JP" altLang="en-US" sz="1000" dirty="0"/>
              <a:t>増加や現役世代の加入促進について対策が必要。</a:t>
            </a:r>
          </a:p>
          <a:p>
            <a:r>
              <a:rPr kumimoji="1" lang="ja-JP" altLang="en-US" sz="1000" dirty="0"/>
              <a:t>●「教養の向上」としてのフォーラム</a:t>
            </a:r>
            <a:r>
              <a:rPr kumimoji="1" lang="en-US" altLang="ja-JP" sz="1000" dirty="0"/>
              <a:t>(</a:t>
            </a:r>
            <a:r>
              <a:rPr kumimoji="1" lang="ja-JP" altLang="en-US" sz="1000" dirty="0"/>
              <a:t>講話</a:t>
            </a:r>
            <a:r>
              <a:rPr kumimoji="1" lang="en-US" altLang="ja-JP" sz="1000" dirty="0"/>
              <a:t>)</a:t>
            </a:r>
            <a:r>
              <a:rPr kumimoji="1" lang="ja-JP" altLang="en-US" sz="1000" dirty="0"/>
              <a:t>を</a:t>
            </a:r>
            <a:r>
              <a:rPr kumimoji="1" lang="en-US" altLang="ja-JP" sz="1000" dirty="0"/>
              <a:t>Web</a:t>
            </a:r>
            <a:r>
              <a:rPr kumimoji="1" lang="ja-JP" altLang="en-US" sz="1000" dirty="0"/>
              <a:t>により開催し、</a:t>
            </a:r>
            <a:endParaRPr kumimoji="1" lang="en-US" altLang="ja-JP" sz="1000" dirty="0"/>
          </a:p>
          <a:p>
            <a:r>
              <a:rPr lang="ja-JP" altLang="en-US" sz="1000" dirty="0"/>
              <a:t>　</a:t>
            </a:r>
            <a:r>
              <a:rPr kumimoji="1" lang="en-US" altLang="ja-JP" sz="1000" dirty="0"/>
              <a:t>1</a:t>
            </a:r>
            <a:r>
              <a:rPr kumimoji="1" lang="ja-JP" altLang="en-US" sz="1000" dirty="0"/>
              <a:t>回当りの参加者数</a:t>
            </a:r>
            <a:r>
              <a:rPr kumimoji="1" lang="en-US" altLang="ja-JP" sz="1000" dirty="0"/>
              <a:t>(</a:t>
            </a:r>
            <a:r>
              <a:rPr kumimoji="1" lang="ja-JP" altLang="en-US" sz="1000" dirty="0"/>
              <a:t>アクセス数）は概ね目標どおりだが、</a:t>
            </a:r>
            <a:r>
              <a:rPr kumimoji="1" lang="en-US" altLang="ja-JP" sz="1000" dirty="0"/>
              <a:t>Web</a:t>
            </a:r>
            <a:r>
              <a:rPr kumimoji="1" lang="ja-JP" altLang="en-US" sz="1000" dirty="0"/>
              <a:t>の</a:t>
            </a:r>
            <a:endParaRPr kumimoji="1" lang="en-US" altLang="ja-JP" sz="1000" dirty="0"/>
          </a:p>
          <a:p>
            <a:r>
              <a:rPr kumimoji="1" lang="ja-JP" altLang="en-US" sz="1000" dirty="0"/>
              <a:t>　参加しやすさの割にアクセスが少ない。</a:t>
            </a:r>
          </a:p>
          <a:p>
            <a:r>
              <a:rPr kumimoji="1" lang="ja-JP" altLang="en-US" sz="1000" dirty="0"/>
              <a:t>●会員と講師や会員相互の「交流」がコロナの影響で実施が困難に。</a:t>
            </a:r>
          </a:p>
        </p:txBody>
      </p:sp>
      <p:sp>
        <p:nvSpPr>
          <p:cNvPr id="18" name="テキスト ボックス 17">
            <a:extLst>
              <a:ext uri="{FF2B5EF4-FFF2-40B4-BE49-F238E27FC236}">
                <a16:creationId xmlns:a16="http://schemas.microsoft.com/office/drawing/2014/main" id="{102DFC8D-710E-4C04-8AC4-6155F3A41F98}"/>
              </a:ext>
            </a:extLst>
          </p:cNvPr>
          <p:cNvSpPr txBox="1"/>
          <p:nvPr/>
        </p:nvSpPr>
        <p:spPr>
          <a:xfrm>
            <a:off x="613343" y="3173158"/>
            <a:ext cx="3215587" cy="307777"/>
          </a:xfrm>
          <a:prstGeom prst="rect">
            <a:avLst/>
          </a:prstGeom>
          <a:noFill/>
        </p:spPr>
        <p:txBody>
          <a:bodyPr wrap="square">
            <a:spAutoFit/>
          </a:bodyPr>
          <a:lstStyle/>
          <a:p>
            <a:r>
              <a:rPr kumimoji="1" lang="en-US" altLang="ja-JP" sz="1400" dirty="0">
                <a:ea typeface="BIZ UDPゴシック" panose="020B0400000000000000" pitchFamily="50" charset="-128"/>
              </a:rPr>
              <a:t>【</a:t>
            </a:r>
            <a:r>
              <a:rPr kumimoji="1" lang="ja-JP" altLang="en-US" sz="1400" dirty="0">
                <a:ea typeface="BIZ UDPゴシック" panose="020B0400000000000000" pitchFamily="50" charset="-128"/>
              </a:rPr>
              <a:t>当計画において</a:t>
            </a:r>
            <a:r>
              <a:rPr lang="ja-JP" altLang="en-US" sz="1400" dirty="0">
                <a:ea typeface="BIZ UDPゴシック" panose="020B0400000000000000" pitchFamily="50" charset="-128"/>
              </a:rPr>
              <a:t>めざすところ</a:t>
            </a:r>
            <a:r>
              <a:rPr kumimoji="1" lang="en-US" altLang="ja-JP" sz="1400" dirty="0">
                <a:ea typeface="BIZ UDPゴシック" panose="020B0400000000000000" pitchFamily="50" charset="-128"/>
              </a:rPr>
              <a:t>】</a:t>
            </a:r>
          </a:p>
        </p:txBody>
      </p:sp>
      <p:sp>
        <p:nvSpPr>
          <p:cNvPr id="19" name="テキスト ボックス 18">
            <a:extLst>
              <a:ext uri="{FF2B5EF4-FFF2-40B4-BE49-F238E27FC236}">
                <a16:creationId xmlns:a16="http://schemas.microsoft.com/office/drawing/2014/main" id="{F4A844AE-D6E8-4D6C-A405-866A89DA89BE}"/>
              </a:ext>
            </a:extLst>
          </p:cNvPr>
          <p:cNvSpPr txBox="1"/>
          <p:nvPr/>
        </p:nvSpPr>
        <p:spPr>
          <a:xfrm>
            <a:off x="733044" y="3444197"/>
            <a:ext cx="4838173" cy="738664"/>
          </a:xfrm>
          <a:prstGeom prst="rect">
            <a:avLst/>
          </a:prstGeom>
          <a:noFill/>
          <a:ln>
            <a:solidFill>
              <a:schemeClr val="tx1"/>
            </a:solidFill>
          </a:ln>
        </p:spPr>
        <p:txBody>
          <a:bodyPr wrap="square" rtlCol="0">
            <a:spAutoFit/>
          </a:bodyPr>
          <a:lstStyle/>
          <a:p>
            <a:r>
              <a:rPr kumimoji="1" lang="ja-JP" altLang="en-US" sz="1400" dirty="0">
                <a:ea typeface="BIZ UDPゴシック" panose="020B0400000000000000" pitchFamily="50" charset="-128"/>
              </a:rPr>
              <a:t>　超高齢社会にあって、教養の向上・生涯学習の場とともに、生きがいと仲間づくり・世代を超えた交流の場を創ることをめざす。</a:t>
            </a:r>
            <a:r>
              <a:rPr kumimoji="1" lang="en-US" altLang="ja-JP" sz="1400" dirty="0">
                <a:ea typeface="BIZ UDPゴシック" panose="020B0400000000000000" pitchFamily="50" charset="-128"/>
              </a:rPr>
              <a:t>Web</a:t>
            </a:r>
            <a:r>
              <a:rPr kumimoji="1" lang="ja-JP" altLang="en-US" sz="1400" dirty="0">
                <a:ea typeface="BIZ UDPゴシック" panose="020B0400000000000000" pitchFamily="50" charset="-128"/>
              </a:rPr>
              <a:t>を活用し全国展開を図る。</a:t>
            </a:r>
            <a:endParaRPr kumimoji="1" lang="en-US" altLang="ja-JP" sz="1400" dirty="0">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EFC20E6C-6E93-4E5C-A948-E1631B4E97EE}"/>
              </a:ext>
            </a:extLst>
          </p:cNvPr>
          <p:cNvSpPr txBox="1"/>
          <p:nvPr/>
        </p:nvSpPr>
        <p:spPr>
          <a:xfrm>
            <a:off x="6411246" y="3131129"/>
            <a:ext cx="2971800" cy="307777"/>
          </a:xfrm>
          <a:prstGeom prst="rect">
            <a:avLst/>
          </a:prstGeom>
          <a:noFill/>
        </p:spPr>
        <p:txBody>
          <a:bodyPr wrap="square">
            <a:spAutoFit/>
          </a:bodyPr>
          <a:lstStyle/>
          <a:p>
            <a:r>
              <a:rPr kumimoji="1" lang="en-US" altLang="ja-JP" sz="1400">
                <a:ea typeface="BIZ UDPゴシック" panose="020B0400000000000000" pitchFamily="50" charset="-128"/>
              </a:rPr>
              <a:t>【</a:t>
            </a:r>
            <a:r>
              <a:rPr kumimoji="1" lang="ja-JP" altLang="en-US" sz="1400">
                <a:ea typeface="BIZ UDPゴシック" panose="020B0400000000000000" pitchFamily="50" charset="-128"/>
              </a:rPr>
              <a:t>当計画における成果目標</a:t>
            </a:r>
            <a:r>
              <a:rPr kumimoji="1" lang="en-US" altLang="ja-JP" sz="1400">
                <a:ea typeface="BIZ UDPゴシック" panose="020B0400000000000000" pitchFamily="50" charset="-128"/>
              </a:rPr>
              <a:t>】</a:t>
            </a:r>
          </a:p>
        </p:txBody>
      </p:sp>
      <p:graphicFrame>
        <p:nvGraphicFramePr>
          <p:cNvPr id="23" name="表 22">
            <a:extLst>
              <a:ext uri="{FF2B5EF4-FFF2-40B4-BE49-F238E27FC236}">
                <a16:creationId xmlns:a16="http://schemas.microsoft.com/office/drawing/2014/main" id="{B6333F26-07C5-46F7-B906-AEEAB8D077F0}"/>
              </a:ext>
            </a:extLst>
          </p:cNvPr>
          <p:cNvGraphicFramePr>
            <a:graphicFrameLocks noGrp="1"/>
          </p:cNvGraphicFramePr>
          <p:nvPr>
            <p:extLst>
              <p:ext uri="{D42A27DB-BD31-4B8C-83A1-F6EECF244321}">
                <p14:modId xmlns:p14="http://schemas.microsoft.com/office/powerpoint/2010/main" val="3126997341"/>
              </p:ext>
            </p:extLst>
          </p:nvPr>
        </p:nvGraphicFramePr>
        <p:xfrm>
          <a:off x="7424116" y="817701"/>
          <a:ext cx="3095625" cy="885825"/>
        </p:xfrm>
        <a:graphic>
          <a:graphicData uri="http://schemas.openxmlformats.org/drawingml/2006/table">
            <a:tbl>
              <a:tblPr/>
              <a:tblGrid>
                <a:gridCol w="1031875">
                  <a:extLst>
                    <a:ext uri="{9D8B030D-6E8A-4147-A177-3AD203B41FA5}">
                      <a16:colId xmlns:a16="http://schemas.microsoft.com/office/drawing/2014/main" val="3218519965"/>
                    </a:ext>
                  </a:extLst>
                </a:gridCol>
                <a:gridCol w="1031875">
                  <a:extLst>
                    <a:ext uri="{9D8B030D-6E8A-4147-A177-3AD203B41FA5}">
                      <a16:colId xmlns:a16="http://schemas.microsoft.com/office/drawing/2014/main" val="3659109108"/>
                    </a:ext>
                  </a:extLst>
                </a:gridCol>
                <a:gridCol w="1031875">
                  <a:extLst>
                    <a:ext uri="{9D8B030D-6E8A-4147-A177-3AD203B41FA5}">
                      <a16:colId xmlns:a16="http://schemas.microsoft.com/office/drawing/2014/main" val="2142630478"/>
                    </a:ext>
                  </a:extLst>
                </a:gridCol>
              </a:tblGrid>
              <a:tr h="238125">
                <a:tc>
                  <a:txBody>
                    <a:bodyPr/>
                    <a:lstStyle/>
                    <a:p>
                      <a:pPr algn="ctr" fontAlgn="ct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千里ライフサイエンスクラブ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641455784"/>
                  </a:ext>
                </a:extLst>
              </a:tr>
              <a:tr h="152400">
                <a:tc>
                  <a:txBody>
                    <a:bodyPr/>
                    <a:lstStyle/>
                    <a:p>
                      <a:pPr algn="ctr" fontAlgn="ct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会員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非会員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219758"/>
                  </a:ext>
                </a:extLst>
              </a:tr>
              <a:tr h="152400">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年会費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2,000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762774"/>
                  </a:ext>
                </a:extLst>
              </a:tr>
              <a:tr h="152400">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フォーラム講演会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無料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1,000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円</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423783"/>
                  </a:ext>
                </a:extLst>
              </a:tr>
              <a:tr h="152400">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フォーラム交流会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3,000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円</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3,000</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円</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回</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475917"/>
                  </a:ext>
                </a:extLst>
              </a:tr>
            </a:tbl>
          </a:graphicData>
        </a:graphic>
      </p:graphicFrame>
      <p:sp>
        <p:nvSpPr>
          <p:cNvPr id="25" name="テキスト ボックス 24">
            <a:extLst>
              <a:ext uri="{FF2B5EF4-FFF2-40B4-BE49-F238E27FC236}">
                <a16:creationId xmlns:a16="http://schemas.microsoft.com/office/drawing/2014/main" id="{29E906CC-B765-48B1-AFD8-DDDE8698B7F5}"/>
              </a:ext>
            </a:extLst>
          </p:cNvPr>
          <p:cNvSpPr txBox="1"/>
          <p:nvPr/>
        </p:nvSpPr>
        <p:spPr>
          <a:xfrm>
            <a:off x="613343" y="4229027"/>
            <a:ext cx="4851537" cy="1754326"/>
          </a:xfrm>
          <a:prstGeom prst="rect">
            <a:avLst/>
          </a:prstGeom>
          <a:noFill/>
        </p:spPr>
        <p:txBody>
          <a:bodyPr wrap="square">
            <a:spAutoFit/>
          </a:bodyPr>
          <a:lstStyle/>
          <a:p>
            <a:r>
              <a:rPr lang="ja-JP" altLang="en-US" sz="1200" dirty="0">
                <a:ea typeface="BIZ UDPゴシック" panose="020B0400000000000000" pitchFamily="50" charset="-128"/>
              </a:rPr>
              <a:t>●コロナ対策を徹底したうえで原則としてハイブリッド形式で開催。</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●貴重な講演の再学習の機会提供として録画配信の併用。</a:t>
            </a:r>
          </a:p>
          <a:p>
            <a:r>
              <a:rPr lang="ja-JP" altLang="en-US" sz="1200" dirty="0">
                <a:ea typeface="BIZ UDPゴシック" panose="020B0400000000000000" pitchFamily="50" charset="-128"/>
              </a:rPr>
              <a:t>●質疑応答の時間増など「知の伝達」のみならず「知の交流」機能</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を高める。</a:t>
            </a:r>
          </a:p>
          <a:p>
            <a:r>
              <a:rPr lang="ja-JP" altLang="en-US" sz="1200" dirty="0">
                <a:ea typeface="BIZ UDPゴシック" panose="020B0400000000000000" pitchFamily="50" charset="-128"/>
              </a:rPr>
              <a:t>●講師と参加者、参加者同士の「交流」機会を高める。</a:t>
            </a:r>
          </a:p>
          <a:p>
            <a:r>
              <a:rPr lang="ja-JP" altLang="en-US" sz="1200" dirty="0">
                <a:ea typeface="BIZ UDPゴシック" panose="020B0400000000000000" pitchFamily="50" charset="-128"/>
              </a:rPr>
              <a:t>●「千里ライフサイエンスクラブ」の魅力向上・広報強化を図り、</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新規会員（特に現役世代）を京阪神のみならず全国から獲得</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する。</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●年間のフォーラム実施回数や年会費などの見直しを検討する。</a:t>
            </a:r>
            <a:endParaRPr lang="en-US" altLang="ja-JP" sz="1200" dirty="0">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F3D4A2BC-5600-4B12-A31C-2BCC27A0A513}"/>
              </a:ext>
            </a:extLst>
          </p:cNvPr>
          <p:cNvSpPr txBox="1"/>
          <p:nvPr/>
        </p:nvSpPr>
        <p:spPr>
          <a:xfrm>
            <a:off x="6411246" y="3398030"/>
            <a:ext cx="4265061" cy="830997"/>
          </a:xfrm>
          <a:prstGeom prst="rect">
            <a:avLst/>
          </a:prstGeom>
          <a:noFill/>
          <a:ln>
            <a:solidFill>
              <a:schemeClr val="tx1"/>
            </a:solidFill>
          </a:ln>
        </p:spPr>
        <p:txBody>
          <a:bodyPr wrap="square">
            <a:spAutoFit/>
          </a:bodyPr>
          <a:lstStyle/>
          <a:p>
            <a:r>
              <a:rPr lang="ja-JP" altLang="en-US" sz="1200" dirty="0">
                <a:ea typeface="BIZ UDPゴシック" panose="020B0400000000000000" pitchFamily="50" charset="-128"/>
              </a:rPr>
              <a:t>①フォーラム参加者数：クラブ会員総数の平均</a:t>
            </a:r>
            <a:r>
              <a:rPr lang="en-US" altLang="ja-JP" sz="1200" dirty="0">
                <a:ea typeface="BIZ UDPゴシック" panose="020B0400000000000000" pitchFamily="50" charset="-128"/>
              </a:rPr>
              <a:t>2/3</a:t>
            </a:r>
            <a:r>
              <a:rPr lang="ja-JP" altLang="en-US" sz="1200" dirty="0">
                <a:ea typeface="BIZ UDPゴシック" panose="020B0400000000000000" pitchFamily="50" charset="-128"/>
              </a:rPr>
              <a:t>以上の参加</a:t>
            </a:r>
          </a:p>
          <a:p>
            <a:r>
              <a:rPr lang="ja-JP" altLang="en-US" sz="1200" dirty="0">
                <a:ea typeface="BIZ UDPゴシック" panose="020B0400000000000000" pitchFamily="50" charset="-128"/>
              </a:rPr>
              <a:t>②フォーラム参加者満足度：各回平均８０％以上</a:t>
            </a:r>
          </a:p>
          <a:p>
            <a:r>
              <a:rPr lang="ja-JP" altLang="en-US" sz="1200" dirty="0">
                <a:ea typeface="BIZ UDPゴシック" panose="020B0400000000000000" pitchFamily="50" charset="-128"/>
              </a:rPr>
              <a:t>③クラブ会員数：計画期間内で１５０名到達</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④クラブ会員満足度：毎年８０％以上</a:t>
            </a:r>
          </a:p>
        </p:txBody>
      </p:sp>
      <p:sp>
        <p:nvSpPr>
          <p:cNvPr id="5" name="スライド番号プレースホルダー 4">
            <a:extLst>
              <a:ext uri="{FF2B5EF4-FFF2-40B4-BE49-F238E27FC236}">
                <a16:creationId xmlns:a16="http://schemas.microsoft.com/office/drawing/2014/main" id="{B7161E3B-2625-441B-BB4E-1E09352C4833}"/>
              </a:ext>
            </a:extLst>
          </p:cNvPr>
          <p:cNvSpPr>
            <a:spLocks noGrp="1"/>
          </p:cNvSpPr>
          <p:nvPr>
            <p:ph type="sldNum" sz="quarter" idx="12"/>
          </p:nvPr>
        </p:nvSpPr>
        <p:spPr>
          <a:xfrm>
            <a:off x="8630754" y="6349081"/>
            <a:ext cx="2743200" cy="365125"/>
          </a:xfrm>
        </p:spPr>
        <p:txBody>
          <a:bodyPr/>
          <a:lstStyle/>
          <a:p>
            <a:fld id="{BC938B7F-26E2-44CA-9119-FD2E659AFFE3}" type="slidenum">
              <a:rPr kumimoji="1" lang="ja-JP" altLang="en-US" smtClean="0"/>
              <a:t>13</a:t>
            </a:fld>
            <a:endParaRPr kumimoji="1" lang="ja-JP" altLang="en-US"/>
          </a:p>
        </p:txBody>
      </p:sp>
      <p:sp>
        <p:nvSpPr>
          <p:cNvPr id="35" name="テキスト ボックス 34">
            <a:extLst>
              <a:ext uri="{FF2B5EF4-FFF2-40B4-BE49-F238E27FC236}">
                <a16:creationId xmlns:a16="http://schemas.microsoft.com/office/drawing/2014/main" id="{0D2C64C5-37F3-4D84-AFCC-91F623B68B42}"/>
              </a:ext>
            </a:extLst>
          </p:cNvPr>
          <p:cNvSpPr txBox="1"/>
          <p:nvPr/>
        </p:nvSpPr>
        <p:spPr>
          <a:xfrm>
            <a:off x="8009742" y="4450687"/>
            <a:ext cx="919590" cy="461665"/>
          </a:xfrm>
          <a:prstGeom prst="rect">
            <a:avLst/>
          </a:prstGeom>
          <a:no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参加者数</a:t>
            </a:r>
            <a:endParaRPr kumimoji="1" lang="en-US" altLang="ja-JP" sz="1200">
              <a:latin typeface="BIZ UDPゴシック" panose="020B0400000000000000" pitchFamily="50" charset="-128"/>
              <a:ea typeface="BIZ UDPゴシック" panose="020B0400000000000000" pitchFamily="50" charset="-128"/>
            </a:endParaRPr>
          </a:p>
          <a:p>
            <a:r>
              <a:rPr lang="en-US" altLang="ja-JP" sz="1200">
                <a:latin typeface="BIZ UDPゴシック" panose="020B0400000000000000" pitchFamily="50" charset="-128"/>
                <a:ea typeface="BIZ UDPゴシック" panose="020B0400000000000000" pitchFamily="50" charset="-128"/>
              </a:rPr>
              <a:t>UP</a:t>
            </a:r>
            <a:r>
              <a:rPr lang="ja-JP" altLang="en-US" sz="1200">
                <a:latin typeface="BIZ UDPゴシック" panose="020B0400000000000000" pitchFamily="50" charset="-128"/>
                <a:ea typeface="BIZ UDPゴシック" panose="020B0400000000000000" pitchFamily="50" charset="-128"/>
              </a:rPr>
              <a:t>へ</a:t>
            </a:r>
            <a:endParaRPr kumimoji="1" lang="ja-JP" altLang="en-US" sz="1200">
              <a:latin typeface="BIZ UDPゴシック" panose="020B0400000000000000" pitchFamily="50" charset="-128"/>
              <a:ea typeface="BIZ UDPゴシック" panose="020B0400000000000000" pitchFamily="50" charset="-128"/>
            </a:endParaRPr>
          </a:p>
        </p:txBody>
      </p:sp>
      <p:sp>
        <p:nvSpPr>
          <p:cNvPr id="36" name="矢印: 右 35">
            <a:extLst>
              <a:ext uri="{FF2B5EF4-FFF2-40B4-BE49-F238E27FC236}">
                <a16:creationId xmlns:a16="http://schemas.microsoft.com/office/drawing/2014/main" id="{83F737D5-54F8-4D28-92F0-E6946EEA7056}"/>
              </a:ext>
            </a:extLst>
          </p:cNvPr>
          <p:cNvSpPr/>
          <p:nvPr/>
        </p:nvSpPr>
        <p:spPr>
          <a:xfrm rot="19279934">
            <a:off x="10963973" y="4930018"/>
            <a:ext cx="278002" cy="19764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17711B5C-D7EF-48B5-94ED-4A989CF8EAC9}"/>
              </a:ext>
            </a:extLst>
          </p:cNvPr>
          <p:cNvSpPr txBox="1"/>
          <p:nvPr/>
        </p:nvSpPr>
        <p:spPr>
          <a:xfrm>
            <a:off x="11054720" y="4450688"/>
            <a:ext cx="726048" cy="461665"/>
          </a:xfrm>
          <a:prstGeom prst="rect">
            <a:avLst/>
          </a:prstGeom>
          <a:no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会員数</a:t>
            </a:r>
            <a:endParaRPr kumimoji="1" lang="en-US" altLang="ja-JP" sz="1200">
              <a:latin typeface="BIZ UDPゴシック" panose="020B0400000000000000" pitchFamily="50" charset="-128"/>
              <a:ea typeface="BIZ UDPゴシック" panose="020B0400000000000000" pitchFamily="50" charset="-128"/>
            </a:endParaRPr>
          </a:p>
          <a:p>
            <a:r>
              <a:rPr lang="en-US" altLang="ja-JP" sz="1200">
                <a:latin typeface="BIZ UDPゴシック" panose="020B0400000000000000" pitchFamily="50" charset="-128"/>
                <a:ea typeface="BIZ UDPゴシック" panose="020B0400000000000000" pitchFamily="50" charset="-128"/>
              </a:rPr>
              <a:t>UP</a:t>
            </a:r>
            <a:r>
              <a:rPr lang="ja-JP" altLang="en-US" sz="1200">
                <a:latin typeface="BIZ UDPゴシック" panose="020B0400000000000000" pitchFamily="50" charset="-128"/>
                <a:ea typeface="BIZ UDPゴシック" panose="020B0400000000000000" pitchFamily="50" charset="-128"/>
              </a:rPr>
              <a:t>へ</a:t>
            </a:r>
            <a:endParaRPr kumimoji="1" lang="ja-JP" altLang="en-US" sz="1200">
              <a:latin typeface="BIZ UDPゴシック" panose="020B0400000000000000" pitchFamily="50" charset="-128"/>
              <a:ea typeface="BIZ UDPゴシック" panose="020B0400000000000000" pitchFamily="50" charset="-128"/>
            </a:endParaRPr>
          </a:p>
        </p:txBody>
      </p:sp>
      <p:sp>
        <p:nvSpPr>
          <p:cNvPr id="38" name="矢印: 右 37">
            <a:extLst>
              <a:ext uri="{FF2B5EF4-FFF2-40B4-BE49-F238E27FC236}">
                <a16:creationId xmlns:a16="http://schemas.microsoft.com/office/drawing/2014/main" id="{2B6CD391-B814-4F4C-853E-32AA2DB10262}"/>
              </a:ext>
            </a:extLst>
          </p:cNvPr>
          <p:cNvSpPr/>
          <p:nvPr/>
        </p:nvSpPr>
        <p:spPr>
          <a:xfrm rot="19279934">
            <a:off x="8035449" y="4977537"/>
            <a:ext cx="278002" cy="19764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92E028AA-0E64-4A77-BE5E-B00BD0DB2B7A}"/>
              </a:ext>
            </a:extLst>
          </p:cNvPr>
          <p:cNvSpPr/>
          <p:nvPr/>
        </p:nvSpPr>
        <p:spPr>
          <a:xfrm>
            <a:off x="5584581" y="3552551"/>
            <a:ext cx="826665" cy="33163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a:extLst>
              <a:ext uri="{FF2B5EF4-FFF2-40B4-BE49-F238E27FC236}">
                <a16:creationId xmlns:a16="http://schemas.microsoft.com/office/drawing/2014/main" id="{BD99049A-DB57-47AB-A5B8-90FB2EB5557B}"/>
              </a:ext>
            </a:extLst>
          </p:cNvPr>
          <p:cNvGraphicFramePr>
            <a:graphicFrameLocks noGrp="1"/>
          </p:cNvGraphicFramePr>
          <p:nvPr>
            <p:extLst>
              <p:ext uri="{D42A27DB-BD31-4B8C-83A1-F6EECF244321}">
                <p14:modId xmlns:p14="http://schemas.microsoft.com/office/powerpoint/2010/main" val="3998227249"/>
              </p:ext>
            </p:extLst>
          </p:nvPr>
        </p:nvGraphicFramePr>
        <p:xfrm>
          <a:off x="720435" y="1941123"/>
          <a:ext cx="6303859" cy="1064084"/>
        </p:xfrm>
        <a:graphic>
          <a:graphicData uri="http://schemas.openxmlformats.org/drawingml/2006/table">
            <a:tbl>
              <a:tblPr/>
              <a:tblGrid>
                <a:gridCol w="1318677">
                  <a:extLst>
                    <a:ext uri="{9D8B030D-6E8A-4147-A177-3AD203B41FA5}">
                      <a16:colId xmlns:a16="http://schemas.microsoft.com/office/drawing/2014/main" val="1547505398"/>
                    </a:ext>
                  </a:extLst>
                </a:gridCol>
                <a:gridCol w="611323">
                  <a:extLst>
                    <a:ext uri="{9D8B030D-6E8A-4147-A177-3AD203B41FA5}">
                      <a16:colId xmlns:a16="http://schemas.microsoft.com/office/drawing/2014/main" val="603252277"/>
                    </a:ext>
                  </a:extLst>
                </a:gridCol>
                <a:gridCol w="702365">
                  <a:extLst>
                    <a:ext uri="{9D8B030D-6E8A-4147-A177-3AD203B41FA5}">
                      <a16:colId xmlns:a16="http://schemas.microsoft.com/office/drawing/2014/main" val="3218976299"/>
                    </a:ext>
                  </a:extLst>
                </a:gridCol>
                <a:gridCol w="622852">
                  <a:extLst>
                    <a:ext uri="{9D8B030D-6E8A-4147-A177-3AD203B41FA5}">
                      <a16:colId xmlns:a16="http://schemas.microsoft.com/office/drawing/2014/main" val="2655475909"/>
                    </a:ext>
                  </a:extLst>
                </a:gridCol>
                <a:gridCol w="636105">
                  <a:extLst>
                    <a:ext uri="{9D8B030D-6E8A-4147-A177-3AD203B41FA5}">
                      <a16:colId xmlns:a16="http://schemas.microsoft.com/office/drawing/2014/main" val="3186569302"/>
                    </a:ext>
                  </a:extLst>
                </a:gridCol>
                <a:gridCol w="662608">
                  <a:extLst>
                    <a:ext uri="{9D8B030D-6E8A-4147-A177-3AD203B41FA5}">
                      <a16:colId xmlns:a16="http://schemas.microsoft.com/office/drawing/2014/main" val="1286762640"/>
                    </a:ext>
                  </a:extLst>
                </a:gridCol>
                <a:gridCol w="675861">
                  <a:extLst>
                    <a:ext uri="{9D8B030D-6E8A-4147-A177-3AD203B41FA5}">
                      <a16:colId xmlns:a16="http://schemas.microsoft.com/office/drawing/2014/main" val="2430976766"/>
                    </a:ext>
                  </a:extLst>
                </a:gridCol>
                <a:gridCol w="1074068">
                  <a:extLst>
                    <a:ext uri="{9D8B030D-6E8A-4147-A177-3AD203B41FA5}">
                      <a16:colId xmlns:a16="http://schemas.microsoft.com/office/drawing/2014/main" val="4218161054"/>
                    </a:ext>
                  </a:extLst>
                </a:gridCol>
              </a:tblGrid>
              <a:tr h="304009">
                <a:tc>
                  <a:txBody>
                    <a:bodyPr/>
                    <a:lstStyle/>
                    <a:p>
                      <a:pPr algn="ctr" fontAlgn="ctr"/>
                      <a:r>
                        <a:rPr kumimoji="1" lang="zh-TW"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成果測定指標</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５年の到達</a:t>
                      </a:r>
                      <a:endParaRPr kumimoji="1" lang="en-US" alt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endParaRPr>
                    </a:p>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目標</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altLang="ja-JP" sz="12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 *</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単年度</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目標</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H29</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H30</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R</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元</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R</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２</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R</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３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r>
                        <a:rPr lang="en-US"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11</a:t>
                      </a:r>
                      <a:r>
                        <a:rPr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月</a:t>
                      </a:r>
                      <a:r>
                        <a:rPr lang="ja-JP" altLang="en-US"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録画分</a:t>
                      </a:r>
                      <a:r>
                        <a:rPr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まで）</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482216"/>
                  </a:ext>
                </a:extLst>
              </a:tr>
              <a:tr h="304009">
                <a:tc>
                  <a:txBody>
                    <a:bodyPr/>
                    <a:lstStyle/>
                    <a:p>
                      <a:pPr algn="l"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フォーラム参加者数</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　</a:t>
                      </a: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800</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800</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(73</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回</a:t>
                      </a: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816</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10</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回</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690</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0"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9</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回 </a:t>
                      </a:r>
                      <a:endParaRPr kumimoji="1" lang="en-US" alt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endParaRPr>
                    </a:p>
                    <a:p>
                      <a:pPr marR="127000" algn="ctr" fontAlgn="ctr"/>
                      <a:r>
                        <a:rPr kumimoji="1" lang="ja-JP" altLang="en-US"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　</a:t>
                      </a: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730</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Web7</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回</a:t>
                      </a: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 506</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Web7</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回 </a:t>
                      </a:r>
                      <a:endParaRPr kumimoji="1" lang="en-US" alt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endParaRPr>
                    </a:p>
                    <a:p>
                      <a:pPr algn="ctr" fontAlgn="ctr"/>
                      <a:r>
                        <a:rPr kumimoji="1" lang="en-US"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377</a:t>
                      </a:r>
                      <a:r>
                        <a:rPr kumimoji="1"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名</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832499"/>
                  </a:ext>
                </a:extLst>
              </a:tr>
              <a:tr h="215255">
                <a:tc>
                  <a:txBody>
                    <a:bodyPr/>
                    <a:lstStyle/>
                    <a:p>
                      <a:pPr algn="l"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フォーラム</a:t>
                      </a:r>
                      <a:r>
                        <a:rPr kumimoji="1"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満足度</a:t>
                      </a:r>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endParaRPr lang="ja-JP" alt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65.1%</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82.6%</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86.0%</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86.8%</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kern="1200" dirty="0" err="1">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ー</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811194"/>
                  </a:ext>
                </a:extLst>
              </a:tr>
              <a:tr h="215255">
                <a:tc>
                  <a:txBody>
                    <a:bodyPr/>
                    <a:lstStyle/>
                    <a:p>
                      <a:pPr algn="l" fontAlgn="ct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クラブ会員数</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　</a:t>
                      </a: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160</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160</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149</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145</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144</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127</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109</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867804"/>
                  </a:ext>
                </a:extLst>
              </a:tr>
            </a:tbl>
          </a:graphicData>
        </a:graphic>
      </p:graphicFrame>
      <p:sp>
        <p:nvSpPr>
          <p:cNvPr id="26" name="テキスト ボックス 25">
            <a:extLst>
              <a:ext uri="{FF2B5EF4-FFF2-40B4-BE49-F238E27FC236}">
                <a16:creationId xmlns:a16="http://schemas.microsoft.com/office/drawing/2014/main" id="{A8F9AD16-A4E2-4D4A-A514-0A196754813A}"/>
              </a:ext>
            </a:extLst>
          </p:cNvPr>
          <p:cNvSpPr txBox="1"/>
          <p:nvPr/>
        </p:nvSpPr>
        <p:spPr>
          <a:xfrm>
            <a:off x="0" y="2964177"/>
            <a:ext cx="5897656" cy="230832"/>
          </a:xfrm>
          <a:prstGeom prst="rect">
            <a:avLst/>
          </a:prstGeom>
          <a:noFill/>
        </p:spPr>
        <p:txBody>
          <a:bodyPr wrap="square">
            <a:spAutoFit/>
          </a:bodyPr>
          <a:lstStyle/>
          <a:p>
            <a:pPr indent="1371600" algn="l"/>
            <a:r>
              <a:rPr lang="ja-JP" altLang="en-US" sz="9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＊は成果測定指標として位置づけ</a:t>
            </a: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してい</a:t>
            </a:r>
            <a:r>
              <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ないもの</a:t>
            </a:r>
          </a:p>
        </p:txBody>
      </p:sp>
      <p:pic>
        <p:nvPicPr>
          <p:cNvPr id="7" name="図 6"/>
          <p:cNvPicPr>
            <a:picLocks noChangeAspect="1"/>
          </p:cNvPicPr>
          <p:nvPr/>
        </p:nvPicPr>
        <p:blipFill>
          <a:blip r:embed="rId2"/>
          <a:stretch>
            <a:fillRect/>
          </a:stretch>
        </p:blipFill>
        <p:spPr>
          <a:xfrm>
            <a:off x="5316028" y="4241726"/>
            <a:ext cx="2743438" cy="2670279"/>
          </a:xfrm>
          <a:prstGeom prst="rect">
            <a:avLst/>
          </a:prstGeom>
        </p:spPr>
      </p:pic>
      <p:pic>
        <p:nvPicPr>
          <p:cNvPr id="9" name="図 8"/>
          <p:cNvPicPr>
            <a:picLocks noChangeAspect="1"/>
          </p:cNvPicPr>
          <p:nvPr/>
        </p:nvPicPr>
        <p:blipFill>
          <a:blip r:embed="rId3"/>
          <a:stretch>
            <a:fillRect/>
          </a:stretch>
        </p:blipFill>
        <p:spPr>
          <a:xfrm>
            <a:off x="8963477" y="4329856"/>
            <a:ext cx="1908213" cy="2487384"/>
          </a:xfrm>
          <a:prstGeom prst="rect">
            <a:avLst/>
          </a:prstGeom>
        </p:spPr>
      </p:pic>
    </p:spTree>
    <p:extLst>
      <p:ext uri="{BB962C8B-B14F-4D97-AF65-F5344CB8AC3E}">
        <p14:creationId xmlns:p14="http://schemas.microsoft.com/office/powerpoint/2010/main" val="336627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1FE1D5E-28FE-45C9-87CA-F4D8E8E5D18D}"/>
              </a:ext>
            </a:extLst>
          </p:cNvPr>
          <p:cNvSpPr txBox="1"/>
          <p:nvPr/>
        </p:nvSpPr>
        <p:spPr>
          <a:xfrm>
            <a:off x="3356265" y="134012"/>
            <a:ext cx="4301065" cy="369332"/>
          </a:xfrm>
          <a:prstGeom prst="rect">
            <a:avLst/>
          </a:prstGeom>
          <a:noFill/>
        </p:spPr>
        <p:txBody>
          <a:bodyPr wrap="square" rtlCol="0">
            <a:spAutoFit/>
          </a:bodyPr>
          <a:lstStyle/>
          <a:p>
            <a:r>
              <a:rPr kumimoji="1" lang="ja-JP" altLang="en-US"/>
              <a:t>（２）市民公開講座</a:t>
            </a:r>
          </a:p>
        </p:txBody>
      </p:sp>
      <p:sp>
        <p:nvSpPr>
          <p:cNvPr id="4" name="テキスト ボックス 3">
            <a:extLst>
              <a:ext uri="{FF2B5EF4-FFF2-40B4-BE49-F238E27FC236}">
                <a16:creationId xmlns:a16="http://schemas.microsoft.com/office/drawing/2014/main" id="{C26D5914-E3D4-4C7B-8A06-3724416A9337}"/>
              </a:ext>
            </a:extLst>
          </p:cNvPr>
          <p:cNvSpPr txBox="1"/>
          <p:nvPr/>
        </p:nvSpPr>
        <p:spPr>
          <a:xfrm>
            <a:off x="701890" y="689048"/>
            <a:ext cx="4676601" cy="1015663"/>
          </a:xfrm>
          <a:prstGeom prst="rect">
            <a:avLst/>
          </a:prstGeom>
          <a:noFill/>
        </p:spPr>
        <p:txBody>
          <a:bodyPr wrap="square" rtlCol="0">
            <a:spAutoFit/>
          </a:bodyPr>
          <a:lstStyle/>
          <a:p>
            <a:r>
              <a:rPr lang="en-US" altLang="ja-JP" sz="1000" dirty="0">
                <a:ea typeface="BIZ UDゴシック" panose="020B0400000000000000" pitchFamily="49" charset="-128"/>
              </a:rPr>
              <a:t>【</a:t>
            </a:r>
            <a:r>
              <a:rPr kumimoji="1" lang="ja-JP" altLang="en-US" sz="1000" dirty="0">
                <a:ea typeface="BIZ UDゴシック" panose="020B0400000000000000" pitchFamily="49" charset="-128"/>
              </a:rPr>
              <a:t>概要</a:t>
            </a:r>
            <a:r>
              <a:rPr kumimoji="1" lang="en-US" altLang="ja-JP" sz="1000" dirty="0">
                <a:ea typeface="BIZ UDゴシック" panose="020B0400000000000000" pitchFamily="49" charset="-128"/>
              </a:rPr>
              <a:t>】</a:t>
            </a:r>
          </a:p>
          <a:p>
            <a:r>
              <a:rPr kumimoji="1" lang="ja-JP" altLang="en-US" sz="1000" dirty="0">
                <a:ea typeface="BIZ UDゴシック" panose="020B0400000000000000" pitchFamily="49" charset="-128"/>
              </a:rPr>
              <a:t>　ライフサイエンスに関する身近なテーマ等について、一般市民を対象に公開講座</a:t>
            </a:r>
            <a:r>
              <a:rPr kumimoji="1" lang="en-US" altLang="ja-JP" sz="1000" dirty="0">
                <a:ea typeface="BIZ UDゴシック" panose="020B0400000000000000" pitchFamily="49" charset="-128"/>
              </a:rPr>
              <a:t>(</a:t>
            </a:r>
            <a:r>
              <a:rPr kumimoji="1" lang="ja-JP" altLang="en-US" sz="1000" dirty="0">
                <a:ea typeface="BIZ UDゴシック" panose="020B0400000000000000" pitchFamily="49" charset="-128"/>
              </a:rPr>
              <a:t>無料）を開催し、市民の方々が必要としている正しい知識をわかりやすく普及している。産経新聞社の協力を得て実施している。現在はコロナの影響により</a:t>
            </a:r>
            <a:r>
              <a:rPr kumimoji="1" lang="en-US" altLang="ja-JP" sz="1000" dirty="0">
                <a:ea typeface="BIZ UDゴシック" panose="020B0400000000000000" pitchFamily="49" charset="-128"/>
              </a:rPr>
              <a:t>Web</a:t>
            </a:r>
            <a:r>
              <a:rPr kumimoji="1" lang="ja-JP" altLang="en-US" sz="1000" dirty="0">
                <a:ea typeface="BIZ UDゴシック" panose="020B0400000000000000" pitchFamily="49" charset="-128"/>
              </a:rPr>
              <a:t>での開催としている。</a:t>
            </a:r>
          </a:p>
          <a:p>
            <a:endParaRPr kumimoji="1" lang="ja-JP" altLang="en-US" sz="1000" dirty="0">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7DB140B4-A869-48EC-832D-87290FF43A89}"/>
              </a:ext>
            </a:extLst>
          </p:cNvPr>
          <p:cNvSpPr txBox="1"/>
          <p:nvPr/>
        </p:nvSpPr>
        <p:spPr>
          <a:xfrm>
            <a:off x="5506797" y="757823"/>
            <a:ext cx="2632183" cy="246221"/>
          </a:xfrm>
          <a:prstGeom prst="rect">
            <a:avLst/>
          </a:prstGeom>
          <a:noFill/>
        </p:spPr>
        <p:txBody>
          <a:bodyPr wrap="square" rtlCol="0">
            <a:spAutoFit/>
          </a:bodyPr>
          <a:lstStyle/>
          <a:p>
            <a:r>
              <a:rPr kumimoji="1" lang="en-US" altLang="ja-JP" sz="1000">
                <a:ea typeface="BIZ UDゴシック" panose="020B0400000000000000" pitchFamily="49" charset="-128"/>
              </a:rPr>
              <a:t>【</a:t>
            </a:r>
            <a:r>
              <a:rPr kumimoji="1" lang="ja-JP" altLang="en-US" sz="1000">
                <a:ea typeface="BIZ UDゴシック" panose="020B0400000000000000" pitchFamily="49" charset="-128"/>
              </a:rPr>
              <a:t>前中期経営計画の成果目標と実績</a:t>
            </a:r>
            <a:r>
              <a:rPr kumimoji="1" lang="en-US" altLang="ja-JP" sz="1000">
                <a:ea typeface="BIZ UDゴシック" panose="020B0400000000000000" pitchFamily="49" charset="-128"/>
              </a:rPr>
              <a:t>】</a:t>
            </a:r>
            <a:endParaRPr kumimoji="1" lang="ja-JP" altLang="en-US" sz="1000">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FE759720-1FF4-4C72-9B79-1369AAD8EF24}"/>
              </a:ext>
            </a:extLst>
          </p:cNvPr>
          <p:cNvSpPr txBox="1"/>
          <p:nvPr/>
        </p:nvSpPr>
        <p:spPr>
          <a:xfrm>
            <a:off x="881616" y="1541487"/>
            <a:ext cx="4711364" cy="861774"/>
          </a:xfrm>
          <a:prstGeom prst="rect">
            <a:avLst/>
          </a:prstGeom>
          <a:noFill/>
        </p:spPr>
        <p:txBody>
          <a:bodyPr wrap="square">
            <a:spAutoFit/>
          </a:bodyPr>
          <a:lstStyle/>
          <a:p>
            <a:r>
              <a:rPr lang="ja-JP" altLang="en-US" sz="1000" dirty="0">
                <a:ea typeface="BIZ UDPゴシック" panose="020B0400000000000000" pitchFamily="50" charset="-128"/>
              </a:rPr>
              <a:t>●一般市民にとって、身近で関心の高いテーマ、無料、公開講座などの点で</a:t>
            </a:r>
            <a:endParaRPr lang="en-US" altLang="ja-JP" sz="1000" dirty="0">
              <a:ea typeface="BIZ UDPゴシック" panose="020B0400000000000000" pitchFamily="50" charset="-128"/>
            </a:endParaRPr>
          </a:p>
          <a:p>
            <a:r>
              <a:rPr lang="ja-JP" altLang="en-US" sz="1000" dirty="0">
                <a:ea typeface="BIZ UDPゴシック" panose="020B0400000000000000" pitchFamily="50" charset="-128"/>
              </a:rPr>
              <a:t>　参加しやすい。</a:t>
            </a:r>
          </a:p>
          <a:p>
            <a:r>
              <a:rPr lang="ja-JP" altLang="en-US" sz="1000" dirty="0">
                <a:ea typeface="BIZ UDPゴシック" panose="020B0400000000000000" pitchFamily="50" charset="-128"/>
              </a:rPr>
              <a:t>●講演が主流（知の伝達）</a:t>
            </a:r>
          </a:p>
          <a:p>
            <a:r>
              <a:rPr lang="ja-JP" altLang="en-US" sz="1000" dirty="0">
                <a:ea typeface="BIZ UDPゴシック" panose="020B0400000000000000" pitchFamily="50" charset="-128"/>
              </a:rPr>
              <a:t>●コロナの影響で</a:t>
            </a:r>
            <a:r>
              <a:rPr lang="en-US" altLang="ja-JP" sz="1000" dirty="0">
                <a:ea typeface="BIZ UDPゴシック" panose="020B0400000000000000" pitchFamily="50" charset="-128"/>
              </a:rPr>
              <a:t>Web</a:t>
            </a:r>
            <a:r>
              <a:rPr lang="ja-JP" altLang="en-US" sz="1000" dirty="0">
                <a:ea typeface="BIZ UDPゴシック" panose="020B0400000000000000" pitchFamily="50" charset="-128"/>
              </a:rPr>
              <a:t>開催としたが参加者数</a:t>
            </a:r>
            <a:r>
              <a:rPr lang="en-US" altLang="ja-JP" sz="1000" dirty="0">
                <a:ea typeface="BIZ UDPゴシック" panose="020B0400000000000000" pitchFamily="50" charset="-128"/>
              </a:rPr>
              <a:t>(</a:t>
            </a:r>
            <a:r>
              <a:rPr lang="ja-JP" altLang="en-US" sz="1000" dirty="0">
                <a:ea typeface="BIZ UDPゴシック" panose="020B0400000000000000" pitchFamily="50" charset="-128"/>
              </a:rPr>
              <a:t>アクセス数）が少ない。</a:t>
            </a:r>
            <a:endParaRPr lang="en-US" altLang="ja-JP" sz="1000" dirty="0">
              <a:ea typeface="BIZ UDPゴシック" panose="020B0400000000000000" pitchFamily="50" charset="-128"/>
            </a:endParaRPr>
          </a:p>
          <a:p>
            <a:r>
              <a:rPr lang="ja-JP" altLang="en-US" sz="1000" dirty="0">
                <a:ea typeface="BIZ UDPゴシック" panose="020B0400000000000000" pitchFamily="50" charset="-128"/>
              </a:rPr>
              <a:t>●参加者満足度は高い数値を示している（</a:t>
            </a:r>
            <a:r>
              <a:rPr lang="en-US" altLang="ja-JP" sz="1000" dirty="0">
                <a:ea typeface="BIZ UDPゴシック" panose="020B0400000000000000" pitchFamily="50" charset="-128"/>
              </a:rPr>
              <a:t>74</a:t>
            </a:r>
            <a:r>
              <a:rPr lang="ja-JP" altLang="en-US" sz="1000" dirty="0">
                <a:ea typeface="BIZ UDPゴシック" panose="020B0400000000000000" pitchFamily="50" charset="-128"/>
              </a:rPr>
              <a:t>～</a:t>
            </a:r>
            <a:r>
              <a:rPr lang="en-US" altLang="ja-JP" sz="1000" dirty="0">
                <a:ea typeface="BIZ UDPゴシック" panose="020B0400000000000000" pitchFamily="50" charset="-128"/>
              </a:rPr>
              <a:t>89</a:t>
            </a:r>
            <a:r>
              <a:rPr lang="ja-JP" altLang="en-US" sz="1000" dirty="0">
                <a:ea typeface="BIZ UDPゴシック" panose="020B0400000000000000" pitchFamily="50" charset="-128"/>
              </a:rPr>
              <a:t>％）。</a:t>
            </a:r>
            <a:endParaRPr lang="ja-JP" altLang="en-US" dirty="0"/>
          </a:p>
        </p:txBody>
      </p:sp>
      <p:sp>
        <p:nvSpPr>
          <p:cNvPr id="26" name="テキスト ボックス 25">
            <a:extLst>
              <a:ext uri="{FF2B5EF4-FFF2-40B4-BE49-F238E27FC236}">
                <a16:creationId xmlns:a16="http://schemas.microsoft.com/office/drawing/2014/main" id="{5EC338E9-5AB5-4704-8173-267D80457CF2}"/>
              </a:ext>
            </a:extLst>
          </p:cNvPr>
          <p:cNvSpPr txBox="1"/>
          <p:nvPr/>
        </p:nvSpPr>
        <p:spPr>
          <a:xfrm>
            <a:off x="777807" y="4139873"/>
            <a:ext cx="4730043" cy="1384995"/>
          </a:xfrm>
          <a:prstGeom prst="rect">
            <a:avLst/>
          </a:prstGeom>
          <a:noFill/>
        </p:spPr>
        <p:txBody>
          <a:bodyPr wrap="square">
            <a:spAutoFit/>
          </a:bodyPr>
          <a:lstStyle/>
          <a:p>
            <a:r>
              <a:rPr lang="ja-JP" altLang="en-US" sz="1200" dirty="0">
                <a:ea typeface="BIZ UDPゴシック" panose="020B0400000000000000" pitchFamily="50" charset="-128"/>
              </a:rPr>
              <a:t>●一般市民を対象に、ライフサイエンスに関する身近で関心の高いテーマについて無料・公開で講座を開催する。</a:t>
            </a:r>
          </a:p>
          <a:p>
            <a:r>
              <a:rPr lang="ja-JP" altLang="en-US" sz="1200" dirty="0">
                <a:ea typeface="BIZ UDPゴシック" panose="020B0400000000000000" pitchFamily="50" charset="-128"/>
              </a:rPr>
              <a:t>●コロナ対策を徹底したうえで原則としてハイブリッド形式で開催。</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a:t>
            </a:r>
            <a:r>
              <a:rPr lang="en-US" altLang="ja-JP" sz="1200" dirty="0">
                <a:ea typeface="BIZ UDPゴシック" panose="020B0400000000000000" pitchFamily="50" charset="-128"/>
              </a:rPr>
              <a:t>Web</a:t>
            </a:r>
            <a:r>
              <a:rPr lang="ja-JP" altLang="en-US" sz="1200" dirty="0">
                <a:ea typeface="BIZ UDPゴシック" panose="020B0400000000000000" pitchFamily="50" charset="-128"/>
              </a:rPr>
              <a:t>の強みを活かし、広報強化して参加者の増加をめざす。</a:t>
            </a:r>
          </a:p>
          <a:p>
            <a:r>
              <a:rPr lang="ja-JP" altLang="en-US" sz="1200" dirty="0">
                <a:ea typeface="BIZ UDPゴシック" panose="020B0400000000000000" pitchFamily="50" charset="-128"/>
              </a:rPr>
              <a:t>●講演を主流（知の伝達）としつつ、参加者が質問しやすい双方向の機会を増やす。</a:t>
            </a:r>
          </a:p>
          <a:p>
            <a:r>
              <a:rPr lang="ja-JP" altLang="en-US" sz="1200" dirty="0">
                <a:ea typeface="BIZ UDPゴシック" panose="020B0400000000000000" pitchFamily="50" charset="-128"/>
              </a:rPr>
              <a:t>●貴重な講演を再学習できるよう録画配信を併用する。</a:t>
            </a:r>
            <a:endParaRPr lang="ja-JP" altLang="en-US" sz="1200" dirty="0"/>
          </a:p>
        </p:txBody>
      </p:sp>
      <p:sp>
        <p:nvSpPr>
          <p:cNvPr id="27" name="テキスト ボックス 26">
            <a:extLst>
              <a:ext uri="{FF2B5EF4-FFF2-40B4-BE49-F238E27FC236}">
                <a16:creationId xmlns:a16="http://schemas.microsoft.com/office/drawing/2014/main" id="{DA65F231-BC52-4D20-9123-77EF4DD3C2F8}"/>
              </a:ext>
            </a:extLst>
          </p:cNvPr>
          <p:cNvSpPr txBox="1"/>
          <p:nvPr/>
        </p:nvSpPr>
        <p:spPr>
          <a:xfrm>
            <a:off x="754065" y="2617820"/>
            <a:ext cx="3024480" cy="307777"/>
          </a:xfrm>
          <a:prstGeom prst="rect">
            <a:avLst/>
          </a:prstGeom>
          <a:noFill/>
        </p:spPr>
        <p:txBody>
          <a:bodyPr wrap="square">
            <a:spAutoFit/>
          </a:bodyPr>
          <a:lstStyle/>
          <a:p>
            <a:r>
              <a:rPr kumimoji="1" lang="en-US" altLang="ja-JP" sz="1400" dirty="0">
                <a:ea typeface="BIZ UDPゴシック" panose="020B0400000000000000" pitchFamily="50" charset="-128"/>
              </a:rPr>
              <a:t>【</a:t>
            </a:r>
            <a:r>
              <a:rPr kumimoji="1" lang="ja-JP" altLang="en-US" sz="1400" dirty="0">
                <a:ea typeface="BIZ UDPゴシック" panose="020B0400000000000000" pitchFamily="50" charset="-128"/>
              </a:rPr>
              <a:t>当計画において</a:t>
            </a:r>
            <a:r>
              <a:rPr lang="ja-JP" altLang="en-US" sz="1400" dirty="0">
                <a:ea typeface="BIZ UDPゴシック" panose="020B0400000000000000" pitchFamily="50" charset="-128"/>
              </a:rPr>
              <a:t>めざすところ</a:t>
            </a:r>
            <a:r>
              <a:rPr kumimoji="1" lang="en-US" altLang="ja-JP" sz="1400" dirty="0">
                <a:ea typeface="BIZ UDPゴシック" panose="020B0400000000000000" pitchFamily="50" charset="-128"/>
              </a:rPr>
              <a:t>】</a:t>
            </a:r>
          </a:p>
        </p:txBody>
      </p:sp>
      <p:sp>
        <p:nvSpPr>
          <p:cNvPr id="30" name="テキスト ボックス 29">
            <a:extLst>
              <a:ext uri="{FF2B5EF4-FFF2-40B4-BE49-F238E27FC236}">
                <a16:creationId xmlns:a16="http://schemas.microsoft.com/office/drawing/2014/main" id="{90A8F309-396D-4580-A93F-D55351063A31}"/>
              </a:ext>
            </a:extLst>
          </p:cNvPr>
          <p:cNvSpPr txBox="1"/>
          <p:nvPr/>
        </p:nvSpPr>
        <p:spPr>
          <a:xfrm>
            <a:off x="6346430" y="2683915"/>
            <a:ext cx="2518672" cy="307777"/>
          </a:xfrm>
          <a:prstGeom prst="rect">
            <a:avLst/>
          </a:prstGeom>
          <a:noFill/>
        </p:spPr>
        <p:txBody>
          <a:bodyPr wrap="square">
            <a:spAutoFit/>
          </a:bodyPr>
          <a:lstStyle/>
          <a:p>
            <a:r>
              <a:rPr kumimoji="1" lang="en-US" altLang="ja-JP" sz="1400">
                <a:ea typeface="BIZ UDPゴシック" panose="020B0400000000000000" pitchFamily="50" charset="-128"/>
              </a:rPr>
              <a:t>【</a:t>
            </a:r>
            <a:r>
              <a:rPr kumimoji="1" lang="ja-JP" altLang="en-US" sz="1400">
                <a:ea typeface="BIZ UDPゴシック" panose="020B0400000000000000" pitchFamily="50" charset="-128"/>
              </a:rPr>
              <a:t>当計画における成果目標</a:t>
            </a:r>
            <a:r>
              <a:rPr kumimoji="1" lang="en-US" altLang="ja-JP" sz="1400">
                <a:ea typeface="BIZ UDPゴシック" panose="020B0400000000000000" pitchFamily="50" charset="-128"/>
              </a:rPr>
              <a:t>】</a:t>
            </a:r>
          </a:p>
        </p:txBody>
      </p:sp>
      <p:sp>
        <p:nvSpPr>
          <p:cNvPr id="31" name="テキスト ボックス 30">
            <a:extLst>
              <a:ext uri="{FF2B5EF4-FFF2-40B4-BE49-F238E27FC236}">
                <a16:creationId xmlns:a16="http://schemas.microsoft.com/office/drawing/2014/main" id="{05CE2F56-5D47-4512-BDBE-5ED6B2BE8293}"/>
              </a:ext>
            </a:extLst>
          </p:cNvPr>
          <p:cNvSpPr txBox="1"/>
          <p:nvPr/>
        </p:nvSpPr>
        <p:spPr>
          <a:xfrm>
            <a:off x="729929" y="2925597"/>
            <a:ext cx="5014737" cy="1169551"/>
          </a:xfrm>
          <a:prstGeom prst="rect">
            <a:avLst/>
          </a:prstGeom>
          <a:noFill/>
          <a:ln>
            <a:solidFill>
              <a:schemeClr val="tx1"/>
            </a:solidFill>
          </a:ln>
        </p:spPr>
        <p:txBody>
          <a:bodyPr wrap="square" rtlCol="0">
            <a:spAutoFit/>
          </a:bodyPr>
          <a:lstStyle/>
          <a:p>
            <a:r>
              <a:rPr kumimoji="1" lang="ja-JP" altLang="en-US" sz="1400" dirty="0">
                <a:ea typeface="BIZ UDPゴシック" panose="020B0400000000000000" pitchFamily="50" charset="-128"/>
              </a:rPr>
              <a:t>　少子高齢社会、新型コロナ感染の世界的流行、「いのち輝く未来社会のデザイン」 をテーマに開催される</a:t>
            </a:r>
            <a:r>
              <a:rPr kumimoji="1" lang="en-US" altLang="ja-JP" sz="1400" dirty="0">
                <a:ea typeface="BIZ UDPゴシック" panose="020B0400000000000000" pitchFamily="50" charset="-128"/>
              </a:rPr>
              <a:t>2025</a:t>
            </a:r>
            <a:r>
              <a:rPr kumimoji="1" lang="ja-JP" altLang="en-US" sz="1400" dirty="0">
                <a:ea typeface="BIZ UDPゴシック" panose="020B0400000000000000" pitchFamily="50" charset="-128"/>
              </a:rPr>
              <a:t>年大阪・関西万博など、いのちや健康への関心が高まる昨今、ライフサイエンスに関し、わかりやすく正しい知識をより多くの一般市民に啓発普及する。</a:t>
            </a:r>
            <a:r>
              <a:rPr kumimoji="1" lang="en-US" altLang="ja-JP" sz="1400" dirty="0">
                <a:ea typeface="BIZ UDPゴシック" panose="020B0400000000000000" pitchFamily="50" charset="-128"/>
              </a:rPr>
              <a:t>Web</a:t>
            </a:r>
            <a:r>
              <a:rPr kumimoji="1" lang="ja-JP" altLang="en-US" sz="1400" dirty="0">
                <a:ea typeface="BIZ UDPゴシック" panose="020B0400000000000000" pitchFamily="50" charset="-128"/>
              </a:rPr>
              <a:t>を活用し全国展開を図る。</a:t>
            </a:r>
            <a:endParaRPr kumimoji="1" lang="en-US" altLang="ja-JP" sz="1400" dirty="0">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95F4DCB7-EA74-43BA-8706-8B1F47D24995}"/>
              </a:ext>
            </a:extLst>
          </p:cNvPr>
          <p:cNvSpPr txBox="1"/>
          <p:nvPr/>
        </p:nvSpPr>
        <p:spPr>
          <a:xfrm>
            <a:off x="6447335" y="2967753"/>
            <a:ext cx="3719442" cy="954107"/>
          </a:xfrm>
          <a:prstGeom prst="rect">
            <a:avLst/>
          </a:prstGeom>
          <a:noFill/>
          <a:ln>
            <a:solidFill>
              <a:schemeClr val="tx1"/>
            </a:solidFill>
          </a:ln>
        </p:spPr>
        <p:txBody>
          <a:bodyPr wrap="square">
            <a:spAutoFit/>
          </a:bodyPr>
          <a:lstStyle/>
          <a:p>
            <a:r>
              <a:rPr lang="ja-JP" altLang="en-US" sz="1400" dirty="0">
                <a:ea typeface="BIZ UDPゴシック" panose="020B0400000000000000" pitchFamily="50" charset="-128"/>
              </a:rPr>
              <a:t>①</a:t>
            </a:r>
            <a:r>
              <a:rPr lang="zh-CN" altLang="en-US" sz="1400" dirty="0">
                <a:ea typeface="BIZ UDPゴシック" panose="020B0400000000000000" pitchFamily="50" charset="-128"/>
              </a:rPr>
              <a:t>参加者数</a:t>
            </a:r>
            <a:r>
              <a:rPr lang="ja-JP" altLang="en-US" sz="1400" dirty="0">
                <a:ea typeface="BIZ UDPゴシック" panose="020B0400000000000000" pitchFamily="50" charset="-128"/>
              </a:rPr>
              <a:t>：計画期間内に２００名</a:t>
            </a:r>
            <a:r>
              <a:rPr lang="en-US" altLang="ja-JP" sz="1400" dirty="0">
                <a:ea typeface="BIZ UDPゴシック" panose="020B0400000000000000" pitchFamily="50" charset="-128"/>
              </a:rPr>
              <a:t>/</a:t>
            </a:r>
            <a:r>
              <a:rPr lang="ja-JP" altLang="en-US" sz="1400" dirty="0">
                <a:ea typeface="BIZ UDPゴシック" panose="020B0400000000000000" pitchFamily="50" charset="-128"/>
              </a:rPr>
              <a:t>回達成</a:t>
            </a:r>
            <a:endParaRPr lang="en-US" altLang="zh-CN" sz="1400" dirty="0">
              <a:ea typeface="BIZ UDPゴシック" panose="020B0400000000000000" pitchFamily="50" charset="-128"/>
            </a:endParaRPr>
          </a:p>
          <a:p>
            <a:r>
              <a:rPr lang="ja-JP" altLang="en-US" sz="1400" dirty="0">
                <a:ea typeface="BIZ UDPゴシック" panose="020B0400000000000000" pitchFamily="50" charset="-128"/>
              </a:rPr>
              <a:t>　（</a:t>
            </a:r>
            <a:r>
              <a:rPr lang="en-US" altLang="ja-JP" sz="1400" dirty="0">
                <a:ea typeface="BIZ UDPゴシック" panose="020B0400000000000000" pitchFamily="50" charset="-128"/>
              </a:rPr>
              <a:t>Web</a:t>
            </a:r>
            <a:r>
              <a:rPr lang="ja-JP" altLang="en-US" sz="1400" dirty="0">
                <a:ea typeface="BIZ UDPゴシック" panose="020B0400000000000000" pitchFamily="50" charset="-128"/>
              </a:rPr>
              <a:t>・録画配信アクセス数を含む）</a:t>
            </a:r>
            <a:endParaRPr lang="zh-CN" altLang="en-US" sz="1400" dirty="0">
              <a:ea typeface="BIZ UDPゴシック" panose="020B0400000000000000" pitchFamily="50" charset="-128"/>
            </a:endParaRPr>
          </a:p>
          <a:p>
            <a:r>
              <a:rPr lang="ja-JP" altLang="en-US" sz="1400" dirty="0">
                <a:ea typeface="BIZ UDPゴシック" panose="020B0400000000000000" pitchFamily="50" charset="-128"/>
              </a:rPr>
              <a:t>②</a:t>
            </a:r>
            <a:r>
              <a:rPr lang="zh-CN" altLang="en-US" sz="1400" dirty="0">
                <a:ea typeface="BIZ UDPゴシック" panose="020B0400000000000000" pitchFamily="50" charset="-128"/>
              </a:rPr>
              <a:t>広域</a:t>
            </a:r>
            <a:r>
              <a:rPr lang="ja-JP" altLang="en-US" sz="1400" dirty="0">
                <a:ea typeface="BIZ UDPゴシック" panose="020B0400000000000000" pitchFamily="50" charset="-128"/>
              </a:rPr>
              <a:t>（京阪神以遠）からの</a:t>
            </a:r>
            <a:r>
              <a:rPr lang="zh-CN" altLang="en-US" sz="1400" dirty="0">
                <a:ea typeface="BIZ UDPゴシック" panose="020B0400000000000000" pitchFamily="50" charset="-128"/>
              </a:rPr>
              <a:t>参加</a:t>
            </a:r>
            <a:r>
              <a:rPr lang="ja-JP" altLang="en-US" sz="1400" dirty="0">
                <a:ea typeface="BIZ UDPゴシック" panose="020B0400000000000000" pitchFamily="50" charset="-128"/>
              </a:rPr>
              <a:t>：概ね２０％</a:t>
            </a:r>
            <a:endParaRPr lang="zh-CN" altLang="en-US" sz="1400" dirty="0">
              <a:ea typeface="BIZ UDPゴシック" panose="020B0400000000000000" pitchFamily="50" charset="-128"/>
            </a:endParaRPr>
          </a:p>
          <a:p>
            <a:r>
              <a:rPr lang="ja-JP" altLang="en-US" sz="1400" dirty="0">
                <a:ea typeface="BIZ UDPゴシック" panose="020B0400000000000000" pitchFamily="50" charset="-128"/>
              </a:rPr>
              <a:t>③</a:t>
            </a:r>
            <a:r>
              <a:rPr lang="zh-CN" altLang="en-US" sz="1400" dirty="0">
                <a:ea typeface="BIZ UDPゴシック" panose="020B0400000000000000" pitchFamily="50" charset="-128"/>
              </a:rPr>
              <a:t>参加者満足度</a:t>
            </a:r>
            <a:r>
              <a:rPr lang="ja-JP" altLang="en-US" sz="1400" dirty="0">
                <a:ea typeface="BIZ UDPゴシック" panose="020B0400000000000000" pitchFamily="50" charset="-128"/>
              </a:rPr>
              <a:t>：各回平均８０％以上</a:t>
            </a:r>
          </a:p>
        </p:txBody>
      </p:sp>
      <p:sp>
        <p:nvSpPr>
          <p:cNvPr id="16" name="矢印: 右 15">
            <a:extLst>
              <a:ext uri="{FF2B5EF4-FFF2-40B4-BE49-F238E27FC236}">
                <a16:creationId xmlns:a16="http://schemas.microsoft.com/office/drawing/2014/main" id="{06150E78-EB12-420F-BB57-95D9B0F074C6}"/>
              </a:ext>
            </a:extLst>
          </p:cNvPr>
          <p:cNvSpPr/>
          <p:nvPr/>
        </p:nvSpPr>
        <p:spPr>
          <a:xfrm>
            <a:off x="5789128" y="3290500"/>
            <a:ext cx="658208" cy="30777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13535F1-95B7-4B11-B889-F887C77DE2EF}"/>
              </a:ext>
            </a:extLst>
          </p:cNvPr>
          <p:cNvSpPr>
            <a:spLocks noGrp="1"/>
          </p:cNvSpPr>
          <p:nvPr>
            <p:ph type="sldNum" sz="quarter" idx="12"/>
          </p:nvPr>
        </p:nvSpPr>
        <p:spPr/>
        <p:txBody>
          <a:bodyPr/>
          <a:lstStyle/>
          <a:p>
            <a:fld id="{BC938B7F-26E2-44CA-9119-FD2E659AFFE3}" type="slidenum">
              <a:rPr kumimoji="1" lang="ja-JP" altLang="en-US" smtClean="0"/>
              <a:t>14</a:t>
            </a:fld>
            <a:endParaRPr kumimoji="1" lang="ja-JP" altLang="en-US"/>
          </a:p>
        </p:txBody>
      </p:sp>
      <p:sp>
        <p:nvSpPr>
          <p:cNvPr id="18" name="テキスト ボックス 17">
            <a:extLst>
              <a:ext uri="{FF2B5EF4-FFF2-40B4-BE49-F238E27FC236}">
                <a16:creationId xmlns:a16="http://schemas.microsoft.com/office/drawing/2014/main" id="{DBA76D5E-CD0A-4A7F-A19E-66D5BB75E276}"/>
              </a:ext>
            </a:extLst>
          </p:cNvPr>
          <p:cNvSpPr txBox="1"/>
          <p:nvPr/>
        </p:nvSpPr>
        <p:spPr>
          <a:xfrm>
            <a:off x="777807" y="158045"/>
            <a:ext cx="2262384" cy="369332"/>
          </a:xfrm>
          <a:prstGeom prst="rect">
            <a:avLst/>
          </a:prstGeom>
          <a:noFill/>
        </p:spPr>
        <p:txBody>
          <a:bodyPr wrap="square" rtlCol="0">
            <a:spAutoFit/>
          </a:bodyPr>
          <a:lstStyle/>
          <a:p>
            <a:r>
              <a:rPr lang="en-US" altLang="ja-JP"/>
              <a:t>Ⅲ</a:t>
            </a:r>
            <a:r>
              <a:rPr lang="ja-JP" altLang="en-US"/>
              <a:t>　普及啓発</a:t>
            </a:r>
            <a:r>
              <a:rPr kumimoji="1" lang="ja-JP" altLang="en-US"/>
              <a:t>事業</a:t>
            </a:r>
          </a:p>
        </p:txBody>
      </p:sp>
      <p:pic>
        <p:nvPicPr>
          <p:cNvPr id="19" name="図 18" descr="テーブル, 座る, コンピュータ, 画面 が含まれている画像&#10;&#10;自動的に生成された説明">
            <a:extLst>
              <a:ext uri="{FF2B5EF4-FFF2-40B4-BE49-F238E27FC236}">
                <a16:creationId xmlns:a16="http://schemas.microsoft.com/office/drawing/2014/main" id="{DCCE7FDD-8ACB-4525-9B50-4D6FACEA1F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66777" y="2693926"/>
            <a:ext cx="1357882" cy="1272597"/>
          </a:xfrm>
          <a:prstGeom prst="rect">
            <a:avLst/>
          </a:prstGeom>
        </p:spPr>
      </p:pic>
      <p:sp>
        <p:nvSpPr>
          <p:cNvPr id="25" name="矢印: 右 24">
            <a:extLst>
              <a:ext uri="{FF2B5EF4-FFF2-40B4-BE49-F238E27FC236}">
                <a16:creationId xmlns:a16="http://schemas.microsoft.com/office/drawing/2014/main" id="{939ABE7C-5044-40E6-9324-D98E0F486D25}"/>
              </a:ext>
            </a:extLst>
          </p:cNvPr>
          <p:cNvSpPr/>
          <p:nvPr/>
        </p:nvSpPr>
        <p:spPr>
          <a:xfrm rot="19279934">
            <a:off x="7560742" y="5042486"/>
            <a:ext cx="278002" cy="19764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F7B42835-6030-4823-851D-6055AEECBF0B}"/>
              </a:ext>
            </a:extLst>
          </p:cNvPr>
          <p:cNvSpPr/>
          <p:nvPr/>
        </p:nvSpPr>
        <p:spPr>
          <a:xfrm>
            <a:off x="10322358" y="4756378"/>
            <a:ext cx="278002" cy="19764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45966BEF-3F28-49EC-B112-83070A3B7D73}"/>
              </a:ext>
            </a:extLst>
          </p:cNvPr>
          <p:cNvSpPr txBox="1"/>
          <p:nvPr/>
        </p:nvSpPr>
        <p:spPr>
          <a:xfrm>
            <a:off x="7606854" y="4576486"/>
            <a:ext cx="919590" cy="461665"/>
          </a:xfrm>
          <a:prstGeom prst="rect">
            <a:avLst/>
          </a:prstGeom>
          <a:no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参加者数</a:t>
            </a:r>
            <a:endParaRPr kumimoji="1" lang="en-US" altLang="ja-JP" sz="1200">
              <a:latin typeface="BIZ UDPゴシック" panose="020B0400000000000000" pitchFamily="50" charset="-128"/>
              <a:ea typeface="BIZ UDPゴシック" panose="020B0400000000000000" pitchFamily="50" charset="-128"/>
            </a:endParaRPr>
          </a:p>
          <a:p>
            <a:r>
              <a:rPr lang="en-US" altLang="ja-JP" sz="1200">
                <a:latin typeface="BIZ UDPゴシック" panose="020B0400000000000000" pitchFamily="50" charset="-128"/>
                <a:ea typeface="BIZ UDPゴシック" panose="020B0400000000000000" pitchFamily="50" charset="-128"/>
              </a:rPr>
              <a:t>UP</a:t>
            </a:r>
            <a:r>
              <a:rPr lang="ja-JP" altLang="en-US" sz="1200">
                <a:latin typeface="BIZ UDPゴシック" panose="020B0400000000000000" pitchFamily="50" charset="-128"/>
                <a:ea typeface="BIZ UDPゴシック" panose="020B0400000000000000" pitchFamily="50" charset="-128"/>
              </a:rPr>
              <a:t>へ</a:t>
            </a:r>
            <a:endParaRPr kumimoji="1" lang="ja-JP" altLang="en-US" sz="120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02A33992-43BE-4DD9-9EF8-4944DCB6B9B7}"/>
              </a:ext>
            </a:extLst>
          </p:cNvPr>
          <p:cNvSpPr txBox="1"/>
          <p:nvPr/>
        </p:nvSpPr>
        <p:spPr>
          <a:xfrm>
            <a:off x="10608163" y="4520122"/>
            <a:ext cx="982727" cy="646331"/>
          </a:xfrm>
          <a:prstGeom prst="rect">
            <a:avLst/>
          </a:prstGeom>
          <a:no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高い満足度を堅持</a:t>
            </a:r>
            <a:endParaRPr kumimoji="1" lang="en-US" altLang="ja-JP" sz="1200">
              <a:latin typeface="BIZ UDPゴシック" panose="020B0400000000000000" pitchFamily="50" charset="-128"/>
              <a:ea typeface="BIZ UDPゴシック" panose="020B0400000000000000" pitchFamily="50" charset="-128"/>
            </a:endParaRPr>
          </a:p>
          <a:p>
            <a:r>
              <a:rPr lang="ja-JP" altLang="en-US" sz="1200">
                <a:latin typeface="BIZ UDPゴシック" panose="020B0400000000000000" pitchFamily="50" charset="-128"/>
                <a:ea typeface="BIZ UDPゴシック" panose="020B0400000000000000" pitchFamily="50" charset="-128"/>
              </a:rPr>
              <a:t>（８０％）</a:t>
            </a:r>
            <a:endParaRPr kumimoji="1" lang="ja-JP" altLang="en-US" sz="1200">
              <a:latin typeface="BIZ UDPゴシック" panose="020B0400000000000000" pitchFamily="50" charset="-128"/>
              <a:ea typeface="BIZ UDPゴシック" panose="020B0400000000000000" pitchFamily="50" charset="-128"/>
            </a:endParaRPr>
          </a:p>
        </p:txBody>
      </p:sp>
      <p:graphicFrame>
        <p:nvGraphicFramePr>
          <p:cNvPr id="8" name="表 7">
            <a:extLst>
              <a:ext uri="{FF2B5EF4-FFF2-40B4-BE49-F238E27FC236}">
                <a16:creationId xmlns:a16="http://schemas.microsoft.com/office/drawing/2014/main" id="{1AA4E04D-4A62-4FD9-AD23-958B7F0179AF}"/>
              </a:ext>
            </a:extLst>
          </p:cNvPr>
          <p:cNvGraphicFramePr>
            <a:graphicFrameLocks noGrp="1"/>
          </p:cNvGraphicFramePr>
          <p:nvPr>
            <p:extLst>
              <p:ext uri="{D42A27DB-BD31-4B8C-83A1-F6EECF244321}">
                <p14:modId xmlns:p14="http://schemas.microsoft.com/office/powerpoint/2010/main" val="3508273131"/>
              </p:ext>
            </p:extLst>
          </p:nvPr>
        </p:nvGraphicFramePr>
        <p:xfrm>
          <a:off x="5732251" y="1063102"/>
          <a:ext cx="5619113" cy="946984"/>
        </p:xfrm>
        <a:graphic>
          <a:graphicData uri="http://schemas.openxmlformats.org/drawingml/2006/table">
            <a:tbl>
              <a:tblPr/>
              <a:tblGrid>
                <a:gridCol w="887217">
                  <a:extLst>
                    <a:ext uri="{9D8B030D-6E8A-4147-A177-3AD203B41FA5}">
                      <a16:colId xmlns:a16="http://schemas.microsoft.com/office/drawing/2014/main" val="1211406155"/>
                    </a:ext>
                  </a:extLst>
                </a:gridCol>
                <a:gridCol w="717360">
                  <a:extLst>
                    <a:ext uri="{9D8B030D-6E8A-4147-A177-3AD203B41FA5}">
                      <a16:colId xmlns:a16="http://schemas.microsoft.com/office/drawing/2014/main" val="590474972"/>
                    </a:ext>
                  </a:extLst>
                </a:gridCol>
                <a:gridCol w="622970">
                  <a:extLst>
                    <a:ext uri="{9D8B030D-6E8A-4147-A177-3AD203B41FA5}">
                      <a16:colId xmlns:a16="http://schemas.microsoft.com/office/drawing/2014/main" val="4291133085"/>
                    </a:ext>
                  </a:extLst>
                </a:gridCol>
                <a:gridCol w="622970">
                  <a:extLst>
                    <a:ext uri="{9D8B030D-6E8A-4147-A177-3AD203B41FA5}">
                      <a16:colId xmlns:a16="http://schemas.microsoft.com/office/drawing/2014/main" val="2886907153"/>
                    </a:ext>
                  </a:extLst>
                </a:gridCol>
                <a:gridCol w="613531">
                  <a:extLst>
                    <a:ext uri="{9D8B030D-6E8A-4147-A177-3AD203B41FA5}">
                      <a16:colId xmlns:a16="http://schemas.microsoft.com/office/drawing/2014/main" val="1590844665"/>
                    </a:ext>
                  </a:extLst>
                </a:gridCol>
                <a:gridCol w="566336">
                  <a:extLst>
                    <a:ext uri="{9D8B030D-6E8A-4147-A177-3AD203B41FA5}">
                      <a16:colId xmlns:a16="http://schemas.microsoft.com/office/drawing/2014/main" val="450671831"/>
                    </a:ext>
                  </a:extLst>
                </a:gridCol>
                <a:gridCol w="670165">
                  <a:extLst>
                    <a:ext uri="{9D8B030D-6E8A-4147-A177-3AD203B41FA5}">
                      <a16:colId xmlns:a16="http://schemas.microsoft.com/office/drawing/2014/main" val="1578715705"/>
                    </a:ext>
                  </a:extLst>
                </a:gridCol>
                <a:gridCol w="918564">
                  <a:extLst>
                    <a:ext uri="{9D8B030D-6E8A-4147-A177-3AD203B41FA5}">
                      <a16:colId xmlns:a16="http://schemas.microsoft.com/office/drawing/2014/main" val="2860582020"/>
                    </a:ext>
                  </a:extLst>
                </a:gridCol>
              </a:tblGrid>
              <a:tr h="225611">
                <a:tc>
                  <a:txBody>
                    <a:bodyPr/>
                    <a:lstStyle/>
                    <a:p>
                      <a:pPr algn="ctr" fontAlgn="ctr"/>
                      <a:r>
                        <a:rPr kumimoji="1" lang="zh-TW"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成果測定指標</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５年の到達</a:t>
                      </a:r>
                      <a:endParaRPr kumimoji="1" lang="en-US" alt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endParaRPr>
                    </a:p>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目標</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r>
                        <a:rPr kumimoji="1" lang="ja-JP" alt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単年度</a:t>
                      </a:r>
                      <a:endParaRPr lang="ja-JP" alt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目標</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H29</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H30</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R</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元</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R</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２</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R</a:t>
                      </a:r>
                      <a:r>
                        <a:rPr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３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lang="en-US"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12</a:t>
                      </a:r>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月まで）</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813210"/>
                  </a:ext>
                </a:extLst>
              </a:tr>
              <a:tr h="336079">
                <a:tc>
                  <a:txBody>
                    <a:bodyPr/>
                    <a:lstStyle/>
                    <a:p>
                      <a:pPr algn="l"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参加者数</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　</a:t>
                      </a: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2,000</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400</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２回</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2</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回</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326</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２回</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301</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１回</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123</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Web</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２回</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１９３名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Web1</a:t>
                      </a:r>
                      <a:r>
                        <a:rPr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回</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lang="en-US" altLang="ja-JP" sz="900" kern="1200" dirty="0">
                          <a:solidFill>
                            <a:schemeClr val="tx1"/>
                          </a:solidFill>
                          <a:effectLst/>
                          <a:latin typeface="BIZ UDPゴシック" panose="020B0400000000000000" pitchFamily="50" charset="-128"/>
                          <a:ea typeface="游明朝" panose="02020400000000000000" pitchFamily="18" charset="-128"/>
                          <a:cs typeface="Arial" panose="020B0604020202020204" pitchFamily="34" charset="0"/>
                        </a:rPr>
                        <a:t>244</a:t>
                      </a:r>
                      <a:r>
                        <a:rPr lang="ja-JP" altLang="ja-JP" sz="900" kern="1200" dirty="0">
                          <a:solidFill>
                            <a:schemeClr val="tx1"/>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altLang="ja-JP" sz="9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192187"/>
                  </a:ext>
                </a:extLst>
              </a:tr>
              <a:tr h="327060">
                <a:tc>
                  <a:txBody>
                    <a:bodyPr/>
                    <a:lstStyle/>
                    <a:p>
                      <a:pPr algn="l" fontAlgn="ctr"/>
                      <a:r>
                        <a:rPr kumimoji="1" lang="zh-CN"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参加者</a:t>
                      </a:r>
                      <a:r>
                        <a:rPr kumimoji="1" lang="zh-CN"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満足度</a:t>
                      </a:r>
                      <a:r>
                        <a:rPr lang="ja-JP" sz="12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　</a:t>
                      </a:r>
                      <a:r>
                        <a:rPr lang="en-US" sz="12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　ー</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ー</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86%</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74%</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79%</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89%</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97</a:t>
                      </a:r>
                      <a:r>
                        <a:rPr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a:t>
                      </a:r>
                      <a:r>
                        <a:rPr lang="en-US" sz="900" kern="1200" dirty="0">
                          <a:solidFill>
                            <a:srgbClr val="000000"/>
                          </a:solidFill>
                          <a:effectLst/>
                          <a:highlight>
                            <a:srgbClr val="FFFF00"/>
                          </a:highlight>
                          <a:latin typeface="BIZ UDPゴシック" panose="020B0400000000000000" pitchFamily="50" charset="-128"/>
                          <a:ea typeface="游明朝" panose="02020400000000000000" pitchFamily="18" charset="-128"/>
                          <a:cs typeface="Arial" panose="020B0604020202020204" pitchFamily="34" charset="0"/>
                        </a:rPr>
                        <a:t>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428273"/>
                  </a:ext>
                </a:extLst>
              </a:tr>
            </a:tbl>
          </a:graphicData>
        </a:graphic>
      </p:graphicFrame>
      <p:sp>
        <p:nvSpPr>
          <p:cNvPr id="35" name="テキスト ボックス 34">
            <a:extLst>
              <a:ext uri="{FF2B5EF4-FFF2-40B4-BE49-F238E27FC236}">
                <a16:creationId xmlns:a16="http://schemas.microsoft.com/office/drawing/2014/main" id="{26831896-F1B7-4AB2-9810-378C898377BB}"/>
              </a:ext>
            </a:extLst>
          </p:cNvPr>
          <p:cNvSpPr txBox="1"/>
          <p:nvPr/>
        </p:nvSpPr>
        <p:spPr>
          <a:xfrm>
            <a:off x="4921189" y="2026557"/>
            <a:ext cx="5897656" cy="230832"/>
          </a:xfrm>
          <a:prstGeom prst="rect">
            <a:avLst/>
          </a:prstGeom>
          <a:noFill/>
        </p:spPr>
        <p:txBody>
          <a:bodyPr wrap="square">
            <a:spAutoFit/>
          </a:bodyPr>
          <a:lstStyle/>
          <a:p>
            <a:pPr indent="1371600" algn="l"/>
            <a:r>
              <a:rPr lang="ja-JP" altLang="en-US" sz="9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＊は成果測定指標として位置づけ</a:t>
            </a: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してい</a:t>
            </a:r>
            <a:r>
              <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ないもの</a:t>
            </a:r>
          </a:p>
        </p:txBody>
      </p:sp>
      <p:pic>
        <p:nvPicPr>
          <p:cNvPr id="2" name="図 1"/>
          <p:cNvPicPr>
            <a:picLocks noChangeAspect="1"/>
          </p:cNvPicPr>
          <p:nvPr/>
        </p:nvPicPr>
        <p:blipFill>
          <a:blip r:embed="rId3"/>
          <a:stretch>
            <a:fillRect/>
          </a:stretch>
        </p:blipFill>
        <p:spPr>
          <a:xfrm>
            <a:off x="5831676" y="4139873"/>
            <a:ext cx="1774090" cy="2152075"/>
          </a:xfrm>
          <a:prstGeom prst="rect">
            <a:avLst/>
          </a:prstGeom>
        </p:spPr>
      </p:pic>
      <p:pic>
        <p:nvPicPr>
          <p:cNvPr id="6" name="図 5"/>
          <p:cNvPicPr>
            <a:picLocks noChangeAspect="1"/>
          </p:cNvPicPr>
          <p:nvPr/>
        </p:nvPicPr>
        <p:blipFill>
          <a:blip r:embed="rId4"/>
          <a:stretch>
            <a:fillRect/>
          </a:stretch>
        </p:blipFill>
        <p:spPr>
          <a:xfrm>
            <a:off x="8610600" y="4059045"/>
            <a:ext cx="1774090" cy="2194750"/>
          </a:xfrm>
          <a:prstGeom prst="rect">
            <a:avLst/>
          </a:prstGeom>
        </p:spPr>
      </p:pic>
    </p:spTree>
    <p:extLst>
      <p:ext uri="{BB962C8B-B14F-4D97-AF65-F5344CB8AC3E}">
        <p14:creationId xmlns:p14="http://schemas.microsoft.com/office/powerpoint/2010/main" val="253923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BACDF2A-490B-43B7-BBB8-558C08DCBBBA}"/>
              </a:ext>
            </a:extLst>
          </p:cNvPr>
          <p:cNvSpPr txBox="1"/>
          <p:nvPr/>
        </p:nvSpPr>
        <p:spPr>
          <a:xfrm>
            <a:off x="3794181" y="113050"/>
            <a:ext cx="3632793" cy="369332"/>
          </a:xfrm>
          <a:prstGeom prst="rect">
            <a:avLst/>
          </a:prstGeom>
          <a:noFill/>
        </p:spPr>
        <p:txBody>
          <a:bodyPr wrap="square" rtlCol="0">
            <a:spAutoFit/>
          </a:bodyPr>
          <a:lstStyle/>
          <a:p>
            <a:r>
              <a:rPr kumimoji="1" lang="ja-JP" altLang="en-US"/>
              <a:t>（３）小学生・高校生向け事業</a:t>
            </a:r>
          </a:p>
        </p:txBody>
      </p:sp>
      <p:sp>
        <p:nvSpPr>
          <p:cNvPr id="3" name="テキスト ボックス 2">
            <a:extLst>
              <a:ext uri="{FF2B5EF4-FFF2-40B4-BE49-F238E27FC236}">
                <a16:creationId xmlns:a16="http://schemas.microsoft.com/office/drawing/2014/main" id="{E20A71C3-5E82-4F5F-A394-CAC5CEA8A65E}"/>
              </a:ext>
            </a:extLst>
          </p:cNvPr>
          <p:cNvSpPr txBox="1"/>
          <p:nvPr/>
        </p:nvSpPr>
        <p:spPr>
          <a:xfrm>
            <a:off x="933977" y="655841"/>
            <a:ext cx="4676601" cy="707886"/>
          </a:xfrm>
          <a:prstGeom prst="rect">
            <a:avLst/>
          </a:prstGeom>
          <a:noFill/>
        </p:spPr>
        <p:txBody>
          <a:bodyPr wrap="square" rtlCol="0">
            <a:spAutoFit/>
          </a:bodyPr>
          <a:lstStyle/>
          <a:p>
            <a:r>
              <a:rPr lang="en-US" altLang="ja-JP" sz="1000" dirty="0">
                <a:ea typeface="BIZ UDゴシック" panose="020B0400000000000000" pitchFamily="49" charset="-128"/>
              </a:rPr>
              <a:t>【</a:t>
            </a:r>
            <a:r>
              <a:rPr kumimoji="1" lang="ja-JP" altLang="en-US" sz="1000" dirty="0">
                <a:ea typeface="BIZ UDゴシック" panose="020B0400000000000000" pitchFamily="49" charset="-128"/>
              </a:rPr>
              <a:t>概要</a:t>
            </a:r>
            <a:r>
              <a:rPr kumimoji="1" lang="en-US" altLang="ja-JP" sz="1000" dirty="0">
                <a:ea typeface="BIZ UDゴシック" panose="020B0400000000000000" pitchFamily="49" charset="-128"/>
              </a:rPr>
              <a:t>】</a:t>
            </a:r>
          </a:p>
          <a:p>
            <a:r>
              <a:rPr kumimoji="1" lang="ja-JP" altLang="en-US" sz="1000" dirty="0">
                <a:ea typeface="BIZ UDゴシック" panose="020B0400000000000000" pitchFamily="49" charset="-128"/>
              </a:rPr>
              <a:t>　小学生や高校生に向けて、生命・自然科学に対する知的好奇心や</a:t>
            </a:r>
            <a:r>
              <a:rPr lang="ja-JP" altLang="en-US" sz="1000" dirty="0">
                <a:ea typeface="BIZ UDゴシック" panose="020B0400000000000000" pitchFamily="49" charset="-128"/>
              </a:rPr>
              <a:t>向上心等を醸成することを目的に普及啓発事業として取り組んでいる。</a:t>
            </a:r>
            <a:r>
              <a:rPr kumimoji="1" lang="ja-JP" altLang="en-US" sz="1000" dirty="0">
                <a:ea typeface="BIZ UDゴシック" panose="020B0400000000000000" pitchFamily="49" charset="-128"/>
              </a:rPr>
              <a:t>未来のライフサイエンスの発展を担う次世代の人材育成を目指している。</a:t>
            </a:r>
          </a:p>
        </p:txBody>
      </p:sp>
      <p:sp>
        <p:nvSpPr>
          <p:cNvPr id="4" name="テキスト ボックス 3">
            <a:extLst>
              <a:ext uri="{FF2B5EF4-FFF2-40B4-BE49-F238E27FC236}">
                <a16:creationId xmlns:a16="http://schemas.microsoft.com/office/drawing/2014/main" id="{90C72B32-5F95-4D5D-A423-F7F404C58F82}"/>
              </a:ext>
            </a:extLst>
          </p:cNvPr>
          <p:cNvSpPr txBox="1"/>
          <p:nvPr/>
        </p:nvSpPr>
        <p:spPr>
          <a:xfrm>
            <a:off x="6505321" y="634550"/>
            <a:ext cx="4676601" cy="1477328"/>
          </a:xfrm>
          <a:prstGeom prst="rect">
            <a:avLst/>
          </a:prstGeom>
          <a:noFill/>
        </p:spPr>
        <p:txBody>
          <a:bodyPr wrap="square" rtlCol="0">
            <a:spAutoFit/>
          </a:bodyPr>
          <a:lstStyle/>
          <a:p>
            <a:r>
              <a:rPr kumimoji="1" lang="ja-JP" altLang="en-US" sz="1000" dirty="0">
                <a:ea typeface="BIZ UDゴシック" panose="020B0400000000000000" pitchFamily="49" charset="-128"/>
              </a:rPr>
              <a:t>●小学生向け事業</a:t>
            </a:r>
            <a:endParaRPr kumimoji="1" lang="en-US" altLang="ja-JP" sz="1000" dirty="0">
              <a:ea typeface="BIZ UDゴシック" panose="020B0400000000000000" pitchFamily="49" charset="-128"/>
            </a:endParaRPr>
          </a:p>
          <a:p>
            <a:r>
              <a:rPr lang="ja-JP" altLang="en-US" sz="1000" dirty="0">
                <a:ea typeface="BIZ UDゴシック" panose="020B0400000000000000" pitchFamily="49" charset="-128"/>
              </a:rPr>
              <a:t>　・サイエンススクール</a:t>
            </a:r>
            <a:r>
              <a:rPr lang="en-US" altLang="ja-JP" sz="1000" dirty="0">
                <a:ea typeface="BIZ UDゴシック" panose="020B0400000000000000" pitchFamily="49" charset="-128"/>
              </a:rPr>
              <a:t>(</a:t>
            </a:r>
            <a:r>
              <a:rPr lang="ja-JP" altLang="en-US" sz="1000" dirty="0">
                <a:ea typeface="BIZ UDゴシック" panose="020B0400000000000000" pitchFamily="49" charset="-128"/>
              </a:rPr>
              <a:t>北摂地域の小学生対象、定員</a:t>
            </a:r>
            <a:r>
              <a:rPr lang="en-US" altLang="ja-JP" sz="1000" dirty="0">
                <a:ea typeface="BIZ UDゴシック" panose="020B0400000000000000" pitchFamily="49" charset="-128"/>
              </a:rPr>
              <a:t>40</a:t>
            </a:r>
            <a:r>
              <a:rPr lang="ja-JP" altLang="en-US" sz="1000" dirty="0">
                <a:ea typeface="BIZ UDゴシック" panose="020B0400000000000000" pitchFamily="49" charset="-128"/>
              </a:rPr>
              <a:t>名程度</a:t>
            </a:r>
            <a:r>
              <a:rPr lang="en-US" altLang="ja-JP" sz="1000" dirty="0">
                <a:ea typeface="BIZ UDゴシック" panose="020B0400000000000000" pitchFamily="49" charset="-128"/>
              </a:rPr>
              <a:t>)</a:t>
            </a:r>
          </a:p>
          <a:p>
            <a:r>
              <a:rPr lang="ja-JP" altLang="en-US" sz="1000" dirty="0">
                <a:ea typeface="BIZ UDゴシック" panose="020B0400000000000000" pitchFamily="49" charset="-128"/>
              </a:rPr>
              <a:t>　　　学校では取り組みにくい科学実験などを実体験する。</a:t>
            </a:r>
            <a:endParaRPr kumimoji="1" lang="en-US" altLang="ja-JP" sz="1000" dirty="0">
              <a:ea typeface="BIZ UDゴシック" panose="020B0400000000000000" pitchFamily="49" charset="-128"/>
            </a:endParaRPr>
          </a:p>
          <a:p>
            <a:r>
              <a:rPr kumimoji="1" lang="ja-JP" altLang="en-US" sz="1000" dirty="0">
                <a:ea typeface="BIZ UDゴシック" panose="020B0400000000000000" pitchFamily="49" charset="-128"/>
              </a:rPr>
              <a:t>●高校生向け事業</a:t>
            </a:r>
            <a:endParaRPr kumimoji="1" lang="en-US" altLang="ja-JP" sz="1000" dirty="0">
              <a:ea typeface="BIZ UDゴシック" panose="020B0400000000000000" pitchFamily="49" charset="-128"/>
            </a:endParaRPr>
          </a:p>
          <a:p>
            <a:r>
              <a:rPr kumimoji="1" lang="ja-JP" altLang="en-US" sz="1000" dirty="0">
                <a:ea typeface="BIZ UDゴシック" panose="020B0400000000000000" pitchFamily="49" charset="-128"/>
              </a:rPr>
              <a:t>　・ライフサイエンスセミナー「研究者と語ろう」</a:t>
            </a:r>
            <a:endParaRPr kumimoji="1" lang="en-US" altLang="ja-JP" sz="1000" dirty="0">
              <a:ea typeface="BIZ UDゴシック" panose="020B0400000000000000" pitchFamily="49" charset="-128"/>
            </a:endParaRPr>
          </a:p>
          <a:p>
            <a:r>
              <a:rPr lang="ja-JP" altLang="en-US" sz="1000" dirty="0">
                <a:ea typeface="BIZ UDゴシック" panose="020B0400000000000000" pitchFamily="49" charset="-128"/>
              </a:rPr>
              <a:t>　　　講演（３テーマ）を通じて参加高校生と研究者が活発に質疑応答する。</a:t>
            </a:r>
            <a:endParaRPr lang="en-US" altLang="ja-JP" sz="1000" dirty="0">
              <a:ea typeface="BIZ UDゴシック" panose="020B0400000000000000" pitchFamily="49" charset="-128"/>
            </a:endParaRPr>
          </a:p>
          <a:p>
            <a:r>
              <a:rPr lang="ja-JP" altLang="en-US" sz="1000" dirty="0">
                <a:ea typeface="BIZ UDゴシック" panose="020B0400000000000000" pitchFamily="49" charset="-128"/>
              </a:rPr>
              <a:t>　・出前授業</a:t>
            </a:r>
            <a:endParaRPr kumimoji="1" lang="en-US" altLang="ja-JP" sz="1000" dirty="0">
              <a:ea typeface="BIZ UDゴシック" panose="020B0400000000000000" pitchFamily="49" charset="-128"/>
            </a:endParaRPr>
          </a:p>
          <a:p>
            <a:r>
              <a:rPr lang="ja-JP" altLang="en-US" sz="1000" dirty="0">
                <a:ea typeface="BIZ UDゴシック" panose="020B0400000000000000" pitchFamily="49" charset="-128"/>
              </a:rPr>
              <a:t>　　　研究者が学校へ出向き、講演を通じて参加高校生と活発に質疑応答する。</a:t>
            </a:r>
            <a:endParaRPr lang="en-US" altLang="ja-JP" sz="1000" dirty="0">
              <a:ea typeface="BIZ UDゴシック" panose="020B0400000000000000" pitchFamily="49" charset="-128"/>
            </a:endParaRPr>
          </a:p>
          <a:p>
            <a:r>
              <a:rPr kumimoji="1" lang="ja-JP" altLang="en-US" sz="1000" dirty="0">
                <a:ea typeface="BIZ UDゴシック" panose="020B0400000000000000" pitchFamily="49" charset="-128"/>
              </a:rPr>
              <a:t>　　</a:t>
            </a:r>
          </a:p>
        </p:txBody>
      </p:sp>
      <p:sp>
        <p:nvSpPr>
          <p:cNvPr id="13" name="テキスト ボックス 12">
            <a:extLst>
              <a:ext uri="{FF2B5EF4-FFF2-40B4-BE49-F238E27FC236}">
                <a16:creationId xmlns:a16="http://schemas.microsoft.com/office/drawing/2014/main" id="{93CCCA83-EB1A-4BB7-BEB1-DE704F3D331C}"/>
              </a:ext>
            </a:extLst>
          </p:cNvPr>
          <p:cNvSpPr txBox="1"/>
          <p:nvPr/>
        </p:nvSpPr>
        <p:spPr>
          <a:xfrm>
            <a:off x="880953" y="1701982"/>
            <a:ext cx="4284133" cy="246221"/>
          </a:xfrm>
          <a:prstGeom prst="rect">
            <a:avLst/>
          </a:prstGeom>
          <a:noFill/>
        </p:spPr>
        <p:txBody>
          <a:bodyPr wrap="square" rtlCol="0">
            <a:spAutoFit/>
          </a:bodyPr>
          <a:lstStyle/>
          <a:p>
            <a:r>
              <a:rPr kumimoji="1" lang="en-US" altLang="ja-JP" sz="1000" dirty="0">
                <a:ea typeface="BIZ UDゴシック" panose="020B0400000000000000" pitchFamily="49" charset="-128"/>
              </a:rPr>
              <a:t>【</a:t>
            </a:r>
            <a:r>
              <a:rPr kumimoji="1" lang="ja-JP" altLang="en-US" sz="1000" dirty="0">
                <a:ea typeface="BIZ UDゴシック" panose="020B0400000000000000" pitchFamily="49" charset="-128"/>
              </a:rPr>
              <a:t>前中期経営計画の成果目標と実績</a:t>
            </a:r>
            <a:r>
              <a:rPr kumimoji="1" lang="en-US" altLang="ja-JP" sz="1000" dirty="0">
                <a:ea typeface="BIZ UDゴシック" panose="020B0400000000000000" pitchFamily="49" charset="-128"/>
              </a:rPr>
              <a:t>】</a:t>
            </a:r>
            <a:endParaRPr kumimoji="1" lang="ja-JP" altLang="en-US" sz="1000" dirty="0">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58DBB668-DAB1-48A3-AEDD-F0F16640172A}"/>
              </a:ext>
            </a:extLst>
          </p:cNvPr>
          <p:cNvSpPr txBox="1"/>
          <p:nvPr/>
        </p:nvSpPr>
        <p:spPr>
          <a:xfrm>
            <a:off x="639707" y="3339078"/>
            <a:ext cx="2937580" cy="307777"/>
          </a:xfrm>
          <a:prstGeom prst="rect">
            <a:avLst/>
          </a:prstGeom>
          <a:noFill/>
        </p:spPr>
        <p:txBody>
          <a:bodyPr wrap="square">
            <a:spAutoFit/>
          </a:bodyPr>
          <a:lstStyle/>
          <a:p>
            <a:r>
              <a:rPr kumimoji="1" lang="en-US" altLang="ja-JP" sz="1400" dirty="0">
                <a:ea typeface="BIZ UDPゴシック" panose="020B0400000000000000" pitchFamily="50" charset="-128"/>
              </a:rPr>
              <a:t>【</a:t>
            </a:r>
            <a:r>
              <a:rPr kumimoji="1" lang="ja-JP" altLang="en-US" sz="1400" dirty="0">
                <a:ea typeface="BIZ UDPゴシック" panose="020B0400000000000000" pitchFamily="50" charset="-128"/>
              </a:rPr>
              <a:t>当計画において</a:t>
            </a:r>
            <a:r>
              <a:rPr lang="ja-JP" altLang="en-US" sz="1400" dirty="0">
                <a:ea typeface="BIZ UDPゴシック" panose="020B0400000000000000" pitchFamily="50" charset="-128"/>
              </a:rPr>
              <a:t>めざすところ</a:t>
            </a:r>
            <a:r>
              <a:rPr kumimoji="1" lang="en-US" altLang="ja-JP" sz="1400" dirty="0">
                <a:ea typeface="BIZ UDPゴシック" panose="020B0400000000000000" pitchFamily="50" charset="-128"/>
              </a:rPr>
              <a:t>】</a:t>
            </a:r>
          </a:p>
        </p:txBody>
      </p:sp>
      <p:sp>
        <p:nvSpPr>
          <p:cNvPr id="16" name="テキスト ボックス 15">
            <a:extLst>
              <a:ext uri="{FF2B5EF4-FFF2-40B4-BE49-F238E27FC236}">
                <a16:creationId xmlns:a16="http://schemas.microsoft.com/office/drawing/2014/main" id="{4FE41925-1DBB-4A81-8718-747C3A26F341}"/>
              </a:ext>
            </a:extLst>
          </p:cNvPr>
          <p:cNvSpPr txBox="1"/>
          <p:nvPr/>
        </p:nvSpPr>
        <p:spPr>
          <a:xfrm>
            <a:off x="880953" y="3585559"/>
            <a:ext cx="5311422" cy="1384995"/>
          </a:xfrm>
          <a:prstGeom prst="rect">
            <a:avLst/>
          </a:prstGeom>
          <a:noFill/>
          <a:ln>
            <a:solidFill>
              <a:schemeClr val="tx1"/>
            </a:solidFill>
          </a:ln>
        </p:spPr>
        <p:txBody>
          <a:bodyPr wrap="square" rtlCol="0">
            <a:spAutoFit/>
          </a:bodyPr>
          <a:lstStyle/>
          <a:p>
            <a:r>
              <a:rPr kumimoji="1" lang="ja-JP" altLang="en-US" sz="1200" dirty="0">
                <a:ea typeface="BIZ UDPゴシック" panose="020B0400000000000000" pitchFamily="50" charset="-128"/>
              </a:rPr>
              <a:t>●小学生に、実物に触れたり自ら科学実験を行うなどの実体験を通じて、生命　　</a:t>
            </a:r>
            <a:endParaRPr kumimoji="1" lang="en-US" altLang="ja-JP" sz="1200" dirty="0">
              <a:ea typeface="BIZ UDPゴシック" panose="020B0400000000000000" pitchFamily="50" charset="-128"/>
            </a:endParaRPr>
          </a:p>
          <a:p>
            <a:r>
              <a:rPr lang="ja-JP" altLang="en-US" sz="1200" dirty="0">
                <a:ea typeface="BIZ UDPゴシック" panose="020B0400000000000000" pitchFamily="50" charset="-128"/>
              </a:rPr>
              <a:t>　</a:t>
            </a:r>
            <a:r>
              <a:rPr kumimoji="1" lang="ja-JP" altLang="en-US" sz="1200" dirty="0">
                <a:ea typeface="BIZ UDPゴシック" panose="020B0400000000000000" pitchFamily="50" charset="-128"/>
              </a:rPr>
              <a:t>や自然科学に対する知的好奇心</a:t>
            </a:r>
            <a:r>
              <a:rPr lang="ja-JP" altLang="en-US" sz="1200" dirty="0">
                <a:ea typeface="BIZ UDPゴシック" panose="020B0400000000000000" pitchFamily="50" charset="-128"/>
              </a:rPr>
              <a:t>　</a:t>
            </a:r>
            <a:r>
              <a:rPr kumimoji="1" lang="ja-JP" altLang="en-US" sz="1200" dirty="0">
                <a:ea typeface="BIZ UDPゴシック" panose="020B0400000000000000" pitchFamily="50" charset="-128"/>
              </a:rPr>
              <a:t>・向上心を醸成し、未来の科学技術の発展　</a:t>
            </a:r>
            <a:endParaRPr kumimoji="1" lang="en-US" altLang="ja-JP" sz="1200" dirty="0">
              <a:ea typeface="BIZ UDPゴシック" panose="020B0400000000000000" pitchFamily="50" charset="-128"/>
            </a:endParaRPr>
          </a:p>
          <a:p>
            <a:r>
              <a:rPr lang="ja-JP" altLang="en-US" sz="1200" dirty="0">
                <a:ea typeface="BIZ UDPゴシック" panose="020B0400000000000000" pitchFamily="50" charset="-128"/>
              </a:rPr>
              <a:t>　</a:t>
            </a:r>
            <a:r>
              <a:rPr kumimoji="1" lang="ja-JP" altLang="en-US" sz="1200" dirty="0">
                <a:ea typeface="BIZ UDPゴシック" panose="020B0400000000000000" pitchFamily="50" charset="-128"/>
              </a:rPr>
              <a:t>を担う人材育成につなげる。</a:t>
            </a:r>
            <a:r>
              <a:rPr lang="ja-JP" altLang="en-US" sz="1200" dirty="0">
                <a:ea typeface="BIZ UDPゴシック" panose="020B0400000000000000" pitchFamily="50" charset="-128"/>
              </a:rPr>
              <a:t>　</a:t>
            </a:r>
            <a:r>
              <a:rPr kumimoji="1" lang="ja-JP" altLang="en-US" sz="1200" dirty="0">
                <a:ea typeface="BIZ UDPゴシック" panose="020B0400000000000000" pitchFamily="50" charset="-128"/>
              </a:rPr>
              <a:t>（いわゆる「博士ちゃん」育成）。</a:t>
            </a:r>
            <a:endParaRPr kumimoji="1" lang="en-US" altLang="ja-JP" sz="1200" dirty="0">
              <a:ea typeface="BIZ UDPゴシック" panose="020B0400000000000000" pitchFamily="50" charset="-128"/>
            </a:endParaRPr>
          </a:p>
          <a:p>
            <a:r>
              <a:rPr lang="ja-JP" altLang="en-US" sz="1200" dirty="0">
                <a:ea typeface="BIZ UDPゴシック" panose="020B0400000000000000" pitchFamily="50" charset="-128"/>
              </a:rPr>
              <a:t>●高校生に、セミナーや出前授業において、ライフサイエンスの研究者と自由</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闊達に質疑応答することを通じて</a:t>
            </a:r>
            <a:r>
              <a:rPr kumimoji="1" lang="ja-JP" altLang="en-US" sz="1200" dirty="0">
                <a:ea typeface="BIZ UDPゴシック" panose="020B0400000000000000" pitchFamily="50" charset="-128"/>
              </a:rPr>
              <a:t>知的好奇心</a:t>
            </a:r>
            <a:r>
              <a:rPr lang="ja-JP" altLang="en-US" sz="1200" dirty="0">
                <a:ea typeface="BIZ UDPゴシック" panose="020B0400000000000000" pitchFamily="50" charset="-128"/>
              </a:rPr>
              <a:t>　</a:t>
            </a:r>
            <a:r>
              <a:rPr kumimoji="1" lang="ja-JP" altLang="en-US" sz="1200" dirty="0">
                <a:ea typeface="BIZ UDPゴシック" panose="020B0400000000000000" pitchFamily="50" charset="-128"/>
              </a:rPr>
              <a:t>・向上心の醸成とともに</a:t>
            </a:r>
            <a:r>
              <a:rPr lang="ja-JP" altLang="en-US" sz="1200" dirty="0">
                <a:ea typeface="BIZ UDPゴシック" panose="020B0400000000000000" pitchFamily="50" charset="-128"/>
              </a:rPr>
              <a:t>科学</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的な着眼・着想力や探究心を刺激し、次世代の人材育成をめざす。</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セミナーについては参加募集は</a:t>
            </a:r>
            <a:r>
              <a:rPr kumimoji="1" lang="ja-JP" altLang="en-US" sz="1200" dirty="0">
                <a:ea typeface="BIZ UDPゴシック" panose="020B0400000000000000" pitchFamily="50" charset="-128"/>
              </a:rPr>
              <a:t>全国の高校を対象とする（</a:t>
            </a:r>
            <a:r>
              <a:rPr kumimoji="1" lang="en-US" altLang="ja-JP" sz="1200" dirty="0">
                <a:ea typeface="BIZ UDPゴシック" panose="020B0400000000000000" pitchFamily="50" charset="-128"/>
              </a:rPr>
              <a:t>Web</a:t>
            </a:r>
            <a:r>
              <a:rPr kumimoji="1" lang="ja-JP" altLang="en-US" sz="1200" dirty="0">
                <a:ea typeface="BIZ UDPゴシック" panose="020B0400000000000000" pitchFamily="50" charset="-128"/>
              </a:rPr>
              <a:t>の部）。</a:t>
            </a:r>
          </a:p>
        </p:txBody>
      </p:sp>
      <p:sp>
        <p:nvSpPr>
          <p:cNvPr id="17" name="テキスト ボックス 16">
            <a:extLst>
              <a:ext uri="{FF2B5EF4-FFF2-40B4-BE49-F238E27FC236}">
                <a16:creationId xmlns:a16="http://schemas.microsoft.com/office/drawing/2014/main" id="{7A81DE29-B08B-4A9C-B9CA-F7779C10D8F4}"/>
              </a:ext>
            </a:extLst>
          </p:cNvPr>
          <p:cNvSpPr txBox="1"/>
          <p:nvPr/>
        </p:nvSpPr>
        <p:spPr>
          <a:xfrm>
            <a:off x="880953" y="4967149"/>
            <a:ext cx="5487656" cy="1754326"/>
          </a:xfrm>
          <a:prstGeom prst="rect">
            <a:avLst/>
          </a:prstGeom>
          <a:noFill/>
        </p:spPr>
        <p:txBody>
          <a:bodyPr wrap="square">
            <a:spAutoFit/>
          </a:bodyPr>
          <a:lstStyle/>
          <a:p>
            <a:r>
              <a:rPr lang="ja-JP" altLang="en-US" sz="1200" dirty="0">
                <a:ea typeface="BIZ UDPゴシック" panose="020B0400000000000000" pitchFamily="50" charset="-128"/>
              </a:rPr>
              <a:t>●小学生事業は実体験が重要なため、コロナ対策を徹底したうえでリアル開催を</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基本とする。</a:t>
            </a:r>
            <a:r>
              <a:rPr lang="en-US" altLang="ja-JP" sz="1200" dirty="0">
                <a:ea typeface="BIZ UDPゴシック" panose="020B0400000000000000" pitchFamily="50" charset="-128"/>
              </a:rPr>
              <a:t>Web</a:t>
            </a:r>
            <a:r>
              <a:rPr lang="ja-JP" altLang="en-US" sz="1200" dirty="0">
                <a:ea typeface="BIZ UDPゴシック" panose="020B0400000000000000" pitchFamily="50" charset="-128"/>
              </a:rPr>
              <a:t>配信については、参加者数・参加者エリアの拡がりや保護者が</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ともに配信を視聴することで児童の科学への興味が一層深まるなどが期待で</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きることから実施について検討する。</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●高校生セミナー事業はコロナ対策を徹底したうえで原則としてハイブリッド形</a:t>
            </a:r>
            <a:endParaRPr lang="en-US" altLang="ja-JP" sz="1200" dirty="0">
              <a:ea typeface="BIZ UDPゴシック" panose="020B0400000000000000" pitchFamily="50" charset="-128"/>
            </a:endParaRPr>
          </a:p>
          <a:p>
            <a:r>
              <a:rPr lang="en-US" altLang="ja-JP" sz="1200" dirty="0">
                <a:ea typeface="BIZ UDPゴシック" panose="020B0400000000000000" pitchFamily="50" charset="-128"/>
              </a:rPr>
              <a:t> </a:t>
            </a:r>
            <a:r>
              <a:rPr lang="ja-JP" altLang="en-US" sz="1200" dirty="0">
                <a:ea typeface="BIZ UDPゴシック" panose="020B0400000000000000" pitchFamily="50" charset="-128"/>
              </a:rPr>
              <a:t>　式で開催する。また活発な質疑応答がしやすい適正規模の定員で行う。</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a:t>
            </a:r>
            <a:r>
              <a:rPr lang="en-US" altLang="ja-JP" sz="1200" dirty="0">
                <a:ea typeface="BIZ UDPゴシック" panose="020B0400000000000000" pitchFamily="50" charset="-128"/>
              </a:rPr>
              <a:t> </a:t>
            </a:r>
            <a:r>
              <a:rPr lang="ja-JP" altLang="en-US" sz="1200" dirty="0">
                <a:ea typeface="BIZ UDPゴシック" panose="020B0400000000000000" pitchFamily="50" charset="-128"/>
              </a:rPr>
              <a:t>ハイブリッド</a:t>
            </a:r>
            <a:r>
              <a:rPr lang="en-US" altLang="ja-JP" sz="1200" dirty="0">
                <a:ea typeface="BIZ UDPゴシック" panose="020B0400000000000000" pitchFamily="50" charset="-128"/>
              </a:rPr>
              <a:t> </a:t>
            </a:r>
            <a:r>
              <a:rPr lang="ja-JP" altLang="en-US" sz="1200" dirty="0">
                <a:ea typeface="BIZ UDPゴシック" panose="020B0400000000000000" pitchFamily="50" charset="-128"/>
              </a:rPr>
              <a:t>のうち</a:t>
            </a:r>
            <a:r>
              <a:rPr lang="en-US" altLang="ja-JP" sz="1200" dirty="0">
                <a:ea typeface="BIZ UDPゴシック" panose="020B0400000000000000" pitchFamily="50" charset="-128"/>
              </a:rPr>
              <a:t>Web</a:t>
            </a:r>
            <a:r>
              <a:rPr lang="ja-JP" altLang="en-US" sz="1200" dirty="0">
                <a:ea typeface="BIZ UDPゴシック" panose="020B0400000000000000" pitchFamily="50" charset="-128"/>
              </a:rPr>
              <a:t>の部では全国の高校生の参加を促進する。</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●高校生出前授業は原則リアル開催としつつ柔軟に</a:t>
            </a:r>
            <a:r>
              <a:rPr lang="en-US" altLang="ja-JP" sz="1200" dirty="0">
                <a:ea typeface="BIZ UDPゴシック" panose="020B0400000000000000" pitchFamily="50" charset="-128"/>
              </a:rPr>
              <a:t>Web</a:t>
            </a:r>
            <a:r>
              <a:rPr lang="ja-JP" altLang="en-US" sz="1200" dirty="0">
                <a:ea typeface="BIZ UDPゴシック" panose="020B0400000000000000" pitchFamily="50" charset="-128"/>
              </a:rPr>
              <a:t>開催も視野に入れる。</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既実施校では自立開催を進めつつ新規に実施を希望する学校を開拓する。</a:t>
            </a:r>
            <a:endParaRPr lang="en-US" altLang="ja-JP" sz="1200" dirty="0">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EB2C9314-E16A-4AD3-BA04-7CED272FF33A}"/>
              </a:ext>
            </a:extLst>
          </p:cNvPr>
          <p:cNvSpPr txBox="1"/>
          <p:nvPr/>
        </p:nvSpPr>
        <p:spPr>
          <a:xfrm>
            <a:off x="6525385" y="3308324"/>
            <a:ext cx="3872089" cy="307777"/>
          </a:xfrm>
          <a:prstGeom prst="rect">
            <a:avLst/>
          </a:prstGeom>
          <a:noFill/>
        </p:spPr>
        <p:txBody>
          <a:bodyPr wrap="square">
            <a:spAutoFit/>
          </a:bodyPr>
          <a:lstStyle/>
          <a:p>
            <a:r>
              <a:rPr kumimoji="1" lang="en-US" altLang="ja-JP" sz="1400" dirty="0">
                <a:ea typeface="BIZ UDPゴシック" panose="020B0400000000000000" pitchFamily="50" charset="-128"/>
              </a:rPr>
              <a:t>【</a:t>
            </a:r>
            <a:r>
              <a:rPr kumimoji="1" lang="ja-JP" altLang="en-US" sz="1400" dirty="0">
                <a:ea typeface="BIZ UDPゴシック" panose="020B0400000000000000" pitchFamily="50" charset="-128"/>
              </a:rPr>
              <a:t>当計画における成果目標</a:t>
            </a:r>
            <a:r>
              <a:rPr kumimoji="1" lang="en-US" altLang="ja-JP" sz="1400" dirty="0">
                <a:ea typeface="BIZ UDPゴシック" panose="020B0400000000000000" pitchFamily="50" charset="-128"/>
              </a:rPr>
              <a:t>】</a:t>
            </a:r>
          </a:p>
        </p:txBody>
      </p:sp>
      <p:sp>
        <p:nvSpPr>
          <p:cNvPr id="19" name="テキスト ボックス 18">
            <a:extLst>
              <a:ext uri="{FF2B5EF4-FFF2-40B4-BE49-F238E27FC236}">
                <a16:creationId xmlns:a16="http://schemas.microsoft.com/office/drawing/2014/main" id="{6F232C0C-5E59-46D1-AF4A-400F1EAA3F98}"/>
              </a:ext>
            </a:extLst>
          </p:cNvPr>
          <p:cNvSpPr txBox="1"/>
          <p:nvPr/>
        </p:nvSpPr>
        <p:spPr>
          <a:xfrm>
            <a:off x="6770468" y="3585559"/>
            <a:ext cx="3700434" cy="2492990"/>
          </a:xfrm>
          <a:prstGeom prst="rect">
            <a:avLst/>
          </a:prstGeom>
          <a:noFill/>
          <a:ln>
            <a:solidFill>
              <a:schemeClr val="tx1"/>
            </a:solidFill>
          </a:ln>
        </p:spPr>
        <p:txBody>
          <a:bodyPr wrap="square">
            <a:spAutoFit/>
          </a:bodyPr>
          <a:lstStyle/>
          <a:p>
            <a:r>
              <a:rPr lang="ja-JP" altLang="en-US" sz="1200" dirty="0">
                <a:ea typeface="BIZ UDPゴシック" panose="020B0400000000000000" pitchFamily="50" charset="-128"/>
              </a:rPr>
              <a:t>①小学生</a:t>
            </a:r>
            <a:r>
              <a:rPr lang="en-US" altLang="ja-JP" sz="1200" dirty="0">
                <a:ea typeface="BIZ UDPゴシック" panose="020B0400000000000000" pitchFamily="50" charset="-128"/>
              </a:rPr>
              <a:t>S</a:t>
            </a:r>
            <a:r>
              <a:rPr lang="ja-JP" altLang="en-US" sz="1200" dirty="0">
                <a:ea typeface="BIZ UDPゴシック" panose="020B0400000000000000" pitchFamily="50" charset="-128"/>
              </a:rPr>
              <a:t>スクール　　</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参加者満足度：８０％以上</a:t>
            </a:r>
            <a:endParaRPr lang="en-US" altLang="ja-JP" sz="1200" dirty="0">
              <a:ea typeface="BIZ UDPゴシック" panose="020B0400000000000000" pitchFamily="50" charset="-128"/>
            </a:endParaRPr>
          </a:p>
          <a:p>
            <a:endParaRPr lang="zh-CN" altLang="en-US" sz="1200" dirty="0">
              <a:ea typeface="BIZ UDPゴシック" panose="020B0400000000000000" pitchFamily="50" charset="-128"/>
            </a:endParaRPr>
          </a:p>
          <a:p>
            <a:r>
              <a:rPr lang="ja-JP" altLang="en-US" sz="1200" dirty="0">
                <a:ea typeface="BIZ UDPゴシック" panose="020B0400000000000000" pitchFamily="50" charset="-128"/>
              </a:rPr>
              <a:t>②高校生</a:t>
            </a:r>
            <a:r>
              <a:rPr lang="en-US" altLang="ja-JP" sz="1200" dirty="0">
                <a:ea typeface="BIZ UDPゴシック" panose="020B0400000000000000" pitchFamily="50" charset="-128"/>
              </a:rPr>
              <a:t>LS</a:t>
            </a:r>
            <a:r>
              <a:rPr lang="ja-JP" altLang="en-US" sz="1200" dirty="0">
                <a:ea typeface="BIZ UDPゴシック" panose="020B0400000000000000" pitchFamily="50" charset="-128"/>
              </a:rPr>
              <a:t>セミナー</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リアル参加者数：１００名以上</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a:t>
            </a:r>
            <a:r>
              <a:rPr lang="zh-CN" altLang="en-US" sz="1200" dirty="0">
                <a:ea typeface="BIZ UDPゴシック" panose="020B0400000000000000" pitchFamily="50" charset="-128"/>
              </a:rPr>
              <a:t>広域</a:t>
            </a:r>
            <a:r>
              <a:rPr lang="ja-JP" altLang="en-US" sz="1200" dirty="0">
                <a:ea typeface="BIZ UDPゴシック" panose="020B0400000000000000" pitchFamily="50" charset="-128"/>
              </a:rPr>
              <a:t>（京阪神以遠）からの</a:t>
            </a:r>
            <a:r>
              <a:rPr lang="en-US" altLang="ja-JP" sz="1200" dirty="0">
                <a:ea typeface="BIZ UDPゴシック" panose="020B0400000000000000" pitchFamily="50" charset="-128"/>
              </a:rPr>
              <a:t>Web</a:t>
            </a:r>
            <a:r>
              <a:rPr lang="zh-CN" altLang="en-US" sz="1200" dirty="0">
                <a:ea typeface="BIZ UDPゴシック" panose="020B0400000000000000" pitchFamily="50" charset="-128"/>
              </a:rPr>
              <a:t>参加者</a:t>
            </a:r>
            <a:r>
              <a:rPr lang="ja-JP" altLang="en-US" sz="1200" dirty="0">
                <a:ea typeface="BIZ UDPゴシック" panose="020B0400000000000000" pitchFamily="50" charset="-128"/>
              </a:rPr>
              <a:t>：概ね</a:t>
            </a:r>
            <a:r>
              <a:rPr lang="en-US" altLang="ja-JP" sz="1200" dirty="0">
                <a:latin typeface="BIZ UDPゴシック" panose="020B0400000000000000" pitchFamily="50" charset="-128"/>
                <a:ea typeface="BIZ UDPゴシック" panose="020B0400000000000000" pitchFamily="50" charset="-128"/>
              </a:rPr>
              <a:t>20%</a:t>
            </a:r>
            <a:endParaRPr lang="zh-CN" altLang="en-US"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zh-CN" altLang="en-US" sz="1200" dirty="0">
                <a:latin typeface="BIZ UDPゴシック" panose="020B0400000000000000" pitchFamily="50" charset="-128"/>
                <a:ea typeface="BIZ UDPゴシック" panose="020B0400000000000000" pitchFamily="50" charset="-128"/>
              </a:rPr>
              <a:t>参加者満足度</a:t>
            </a:r>
            <a:r>
              <a:rPr lang="ja-JP" altLang="en-US" sz="1200" dirty="0">
                <a:latin typeface="BIZ UDPゴシック" panose="020B0400000000000000" pitchFamily="50" charset="-128"/>
                <a:ea typeface="BIZ UDPゴシック" panose="020B0400000000000000" pitchFamily="50" charset="-128"/>
              </a:rPr>
              <a:t>：８０％以上</a:t>
            </a:r>
            <a:endParaRPr lang="en-US" altLang="zh-CN" sz="1200" dirty="0">
              <a:latin typeface="BIZ UDPゴシック" panose="020B0400000000000000" pitchFamily="50" charset="-128"/>
              <a:ea typeface="BIZ UDPゴシック" panose="020B0400000000000000" pitchFamily="50" charset="-128"/>
            </a:endParaRPr>
          </a:p>
          <a:p>
            <a:endParaRPr lang="en-US" altLang="zh-CN" sz="1200" dirty="0">
              <a:ea typeface="BIZ UDPゴシック" panose="020B0400000000000000" pitchFamily="50" charset="-128"/>
            </a:endParaRPr>
          </a:p>
          <a:p>
            <a:r>
              <a:rPr lang="ja-JP" altLang="en-US" sz="1200" dirty="0">
                <a:ea typeface="BIZ UDPゴシック" panose="020B0400000000000000" pitchFamily="50" charset="-128"/>
              </a:rPr>
              <a:t>③高校生出前授業　　</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参加者満足度：８０％以上</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学校からの満足度：８０％以上</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実施校数：３校</a:t>
            </a:r>
            <a:r>
              <a:rPr lang="en-US" altLang="ja-JP" sz="1200" dirty="0">
                <a:ea typeface="BIZ UDPゴシック" panose="020B0400000000000000" pitchFamily="50" charset="-128"/>
              </a:rPr>
              <a:t>/</a:t>
            </a:r>
            <a:r>
              <a:rPr lang="ja-JP" altLang="en-US" sz="1200" dirty="0">
                <a:ea typeface="BIZ UDPゴシック" panose="020B0400000000000000" pitchFamily="50" charset="-128"/>
              </a:rPr>
              <a:t>年</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a:t>
            </a:r>
          </a:p>
        </p:txBody>
      </p:sp>
      <p:sp>
        <p:nvSpPr>
          <p:cNvPr id="20" name="矢印: 右 19">
            <a:extLst>
              <a:ext uri="{FF2B5EF4-FFF2-40B4-BE49-F238E27FC236}">
                <a16:creationId xmlns:a16="http://schemas.microsoft.com/office/drawing/2014/main" id="{133464BC-A66D-4382-9117-04535CB05795}"/>
              </a:ext>
            </a:extLst>
          </p:cNvPr>
          <p:cNvSpPr/>
          <p:nvPr/>
        </p:nvSpPr>
        <p:spPr>
          <a:xfrm>
            <a:off x="6368609" y="4197597"/>
            <a:ext cx="306872" cy="27699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87B902BC-5B84-4385-ABF3-BD1A221ECD6F}"/>
              </a:ext>
            </a:extLst>
          </p:cNvPr>
          <p:cNvSpPr>
            <a:spLocks noGrp="1"/>
          </p:cNvSpPr>
          <p:nvPr>
            <p:ph type="sldNum" sz="quarter" idx="12"/>
          </p:nvPr>
        </p:nvSpPr>
        <p:spPr>
          <a:xfrm>
            <a:off x="8610599" y="6356350"/>
            <a:ext cx="2743200" cy="365125"/>
          </a:xfrm>
        </p:spPr>
        <p:txBody>
          <a:bodyPr/>
          <a:lstStyle/>
          <a:p>
            <a:fld id="{BC938B7F-26E2-44CA-9119-FD2E659AFFE3}" type="slidenum">
              <a:rPr kumimoji="1" lang="ja-JP" altLang="en-US" smtClean="0"/>
              <a:t>15</a:t>
            </a:fld>
            <a:endParaRPr kumimoji="1" lang="ja-JP" altLang="en-US"/>
          </a:p>
        </p:txBody>
      </p:sp>
      <p:sp>
        <p:nvSpPr>
          <p:cNvPr id="22" name="テキスト ボックス 21">
            <a:extLst>
              <a:ext uri="{FF2B5EF4-FFF2-40B4-BE49-F238E27FC236}">
                <a16:creationId xmlns:a16="http://schemas.microsoft.com/office/drawing/2014/main" id="{DB2A6406-7E46-4E1B-B106-6D3DA05BC5C5}"/>
              </a:ext>
            </a:extLst>
          </p:cNvPr>
          <p:cNvSpPr txBox="1"/>
          <p:nvPr/>
        </p:nvSpPr>
        <p:spPr>
          <a:xfrm>
            <a:off x="903112" y="135467"/>
            <a:ext cx="2262384" cy="369332"/>
          </a:xfrm>
          <a:prstGeom prst="rect">
            <a:avLst/>
          </a:prstGeom>
          <a:noFill/>
        </p:spPr>
        <p:txBody>
          <a:bodyPr wrap="square" rtlCol="0">
            <a:spAutoFit/>
          </a:bodyPr>
          <a:lstStyle/>
          <a:p>
            <a:r>
              <a:rPr lang="en-US" altLang="ja-JP"/>
              <a:t>Ⅲ</a:t>
            </a:r>
            <a:r>
              <a:rPr lang="ja-JP" altLang="en-US"/>
              <a:t>　普及啓発</a:t>
            </a:r>
            <a:r>
              <a:rPr kumimoji="1" lang="ja-JP" altLang="en-US"/>
              <a:t>事業</a:t>
            </a:r>
          </a:p>
        </p:txBody>
      </p:sp>
      <p:pic>
        <p:nvPicPr>
          <p:cNvPr id="3080" name="Picture 8" descr="科学・理科の実験のイラスト（男の子）">
            <a:extLst>
              <a:ext uri="{FF2B5EF4-FFF2-40B4-BE49-F238E27FC236}">
                <a16:creationId xmlns:a16="http://schemas.microsoft.com/office/drawing/2014/main" id="{FCF7F79E-7330-45FE-9B78-0625D11D066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397474" y="2474728"/>
            <a:ext cx="810946" cy="7643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集中して勉強をする人のイラスト（女性）">
            <a:extLst>
              <a:ext uri="{FF2B5EF4-FFF2-40B4-BE49-F238E27FC236}">
                <a16:creationId xmlns:a16="http://schemas.microsoft.com/office/drawing/2014/main" id="{6E62251A-4807-4AB9-B2A0-726E5A1EE5B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470902" y="5428315"/>
            <a:ext cx="810946" cy="810946"/>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2F2482CB-EEF2-4CDC-8275-739289DC5547}"/>
              </a:ext>
            </a:extLst>
          </p:cNvPr>
          <p:cNvSpPr txBox="1"/>
          <p:nvPr/>
        </p:nvSpPr>
        <p:spPr>
          <a:xfrm>
            <a:off x="1529318" y="1701193"/>
            <a:ext cx="5897656" cy="230832"/>
          </a:xfrm>
          <a:prstGeom prst="rect">
            <a:avLst/>
          </a:prstGeom>
          <a:noFill/>
        </p:spPr>
        <p:txBody>
          <a:bodyPr wrap="square">
            <a:spAutoFit/>
          </a:bodyPr>
          <a:lstStyle/>
          <a:p>
            <a:pPr indent="1371600" algn="l"/>
            <a:r>
              <a:rPr lang="ja-JP" altLang="en-US" sz="9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＊は成果測定指標として位置づけ</a:t>
            </a: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してい</a:t>
            </a:r>
            <a:r>
              <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ないもの</a:t>
            </a:r>
          </a:p>
        </p:txBody>
      </p:sp>
      <p:graphicFrame>
        <p:nvGraphicFramePr>
          <p:cNvPr id="23" name="表 22">
            <a:extLst>
              <a:ext uri="{FF2B5EF4-FFF2-40B4-BE49-F238E27FC236}">
                <a16:creationId xmlns:a16="http://schemas.microsoft.com/office/drawing/2014/main" id="{D950D5BE-9C92-4F8D-B822-F37B47E20001}"/>
              </a:ext>
            </a:extLst>
          </p:cNvPr>
          <p:cNvGraphicFramePr>
            <a:graphicFrameLocks noGrp="1"/>
          </p:cNvGraphicFramePr>
          <p:nvPr>
            <p:extLst>
              <p:ext uri="{D42A27DB-BD31-4B8C-83A1-F6EECF244321}">
                <p14:modId xmlns:p14="http://schemas.microsoft.com/office/powerpoint/2010/main" val="1719961598"/>
              </p:ext>
            </p:extLst>
          </p:nvPr>
        </p:nvGraphicFramePr>
        <p:xfrm>
          <a:off x="1036466" y="1924986"/>
          <a:ext cx="9148222" cy="1401344"/>
        </p:xfrm>
        <a:graphic>
          <a:graphicData uri="http://schemas.openxmlformats.org/drawingml/2006/table">
            <a:tbl>
              <a:tblPr/>
              <a:tblGrid>
                <a:gridCol w="1032052">
                  <a:extLst>
                    <a:ext uri="{9D8B030D-6E8A-4147-A177-3AD203B41FA5}">
                      <a16:colId xmlns:a16="http://schemas.microsoft.com/office/drawing/2014/main" val="2675638087"/>
                    </a:ext>
                  </a:extLst>
                </a:gridCol>
                <a:gridCol w="1041320">
                  <a:extLst>
                    <a:ext uri="{9D8B030D-6E8A-4147-A177-3AD203B41FA5}">
                      <a16:colId xmlns:a16="http://schemas.microsoft.com/office/drawing/2014/main" val="2017965085"/>
                    </a:ext>
                  </a:extLst>
                </a:gridCol>
                <a:gridCol w="1041320">
                  <a:extLst>
                    <a:ext uri="{9D8B030D-6E8A-4147-A177-3AD203B41FA5}">
                      <a16:colId xmlns:a16="http://schemas.microsoft.com/office/drawing/2014/main" val="1361654976"/>
                    </a:ext>
                  </a:extLst>
                </a:gridCol>
                <a:gridCol w="1041320">
                  <a:extLst>
                    <a:ext uri="{9D8B030D-6E8A-4147-A177-3AD203B41FA5}">
                      <a16:colId xmlns:a16="http://schemas.microsoft.com/office/drawing/2014/main" val="3760406002"/>
                    </a:ext>
                  </a:extLst>
                </a:gridCol>
                <a:gridCol w="998442">
                  <a:extLst>
                    <a:ext uri="{9D8B030D-6E8A-4147-A177-3AD203B41FA5}">
                      <a16:colId xmlns:a16="http://schemas.microsoft.com/office/drawing/2014/main" val="3905152397"/>
                    </a:ext>
                  </a:extLst>
                </a:gridCol>
                <a:gridCol w="998442">
                  <a:extLst>
                    <a:ext uri="{9D8B030D-6E8A-4147-A177-3AD203B41FA5}">
                      <a16:colId xmlns:a16="http://schemas.microsoft.com/office/drawing/2014/main" val="2011723473"/>
                    </a:ext>
                  </a:extLst>
                </a:gridCol>
                <a:gridCol w="998442">
                  <a:extLst>
                    <a:ext uri="{9D8B030D-6E8A-4147-A177-3AD203B41FA5}">
                      <a16:colId xmlns:a16="http://schemas.microsoft.com/office/drawing/2014/main" val="1067404902"/>
                    </a:ext>
                  </a:extLst>
                </a:gridCol>
                <a:gridCol w="998442">
                  <a:extLst>
                    <a:ext uri="{9D8B030D-6E8A-4147-A177-3AD203B41FA5}">
                      <a16:colId xmlns:a16="http://schemas.microsoft.com/office/drawing/2014/main" val="205556905"/>
                    </a:ext>
                  </a:extLst>
                </a:gridCol>
                <a:gridCol w="998442">
                  <a:extLst>
                    <a:ext uri="{9D8B030D-6E8A-4147-A177-3AD203B41FA5}">
                      <a16:colId xmlns:a16="http://schemas.microsoft.com/office/drawing/2014/main" val="215477609"/>
                    </a:ext>
                  </a:extLst>
                </a:gridCol>
              </a:tblGrid>
              <a:tr h="175168">
                <a:tc>
                  <a:txBody>
                    <a:bodyPr/>
                    <a:lstStyle/>
                    <a:p>
                      <a:pPr algn="ctr" fontAlgn="ctr"/>
                      <a:r>
                        <a:rPr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事業区分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成果測定指標</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５年の到達目標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altLang="en-US"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単年度目標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H29</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H30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R</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元</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R</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２</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R</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３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30415"/>
                  </a:ext>
                </a:extLst>
              </a:tr>
              <a:tr h="175168">
                <a:tc rowSpan="2">
                  <a:txBody>
                    <a:bodyPr/>
                    <a:lstStyle/>
                    <a:p>
                      <a:pPr algn="l" fontAlgn="ct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小学生サイエンススクール</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開催</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年</a:t>
                      </a: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回</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年</a:t>
                      </a: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回</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実施</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実施</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実施</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実施せず</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実施せず</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308540"/>
                  </a:ext>
                </a:extLst>
              </a:tr>
              <a:tr h="175168">
                <a:tc vMerge="1">
                  <a:txBody>
                    <a:bodyPr/>
                    <a:lstStyle/>
                    <a:p>
                      <a:endParaRPr kumimoji="1" lang="ja-JP" altLang="en-US"/>
                    </a:p>
                  </a:txBody>
                  <a:tcPr/>
                </a:tc>
                <a:tc>
                  <a:txBody>
                    <a:bodyPr/>
                    <a:lstStyle/>
                    <a:p>
                      <a:pPr algn="ctr" fontAlgn="ctr"/>
                      <a:r>
                        <a:rPr kumimoji="1" lang="zh-CN" altLang="ja-JP" sz="105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参加者満足度</a:t>
                      </a:r>
                      <a:r>
                        <a:rPr lang="en-US" altLang="ja-JP" sz="105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alt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altLang="ja-JP" sz="105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35/43(81</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27/40(68%</a:t>
                      </a:r>
                      <a:r>
                        <a:rPr kumimoji="1" lang="en-US" alt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33/40(83</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ー</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err="1">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ー</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810396"/>
                  </a:ext>
                </a:extLst>
              </a:tr>
              <a:tr h="175168">
                <a:tc rowSpan="3">
                  <a:txBody>
                    <a:bodyPr/>
                    <a:lstStyle/>
                    <a:p>
                      <a:pPr algn="l" fontAlgn="ct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高校生ライフサイエンスセミナー</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開催</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年</a:t>
                      </a: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回</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年</a:t>
                      </a: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回</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実施</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実施</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実施</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実施せず</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実施</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905662"/>
                  </a:ext>
                </a:extLst>
              </a:tr>
              <a:tr h="175168">
                <a:tc vMerge="1">
                  <a:txBody>
                    <a:bodyPr/>
                    <a:lstStyle/>
                    <a:p>
                      <a:endParaRPr kumimoji="1" lang="ja-JP" altLang="en-US"/>
                    </a:p>
                  </a:txBody>
                  <a:tcPr/>
                </a:tc>
                <a:tc>
                  <a:txBody>
                    <a:bodyPr/>
                    <a:lstStyle/>
                    <a:p>
                      <a:pPr algn="ctr" fontAlgn="ct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参加者数</a:t>
                      </a:r>
                      <a:r>
                        <a:rPr lang="en-US" altLang="ja-JP" sz="105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altLang="ja-JP" sz="105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altLang="ja-JP" sz="105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141</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69</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60</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err="1">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ー</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3</a:t>
                      </a:r>
                      <a:r>
                        <a:rPr kumimoji="1" lang="en-US" altLang="ja-JP"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008071"/>
                  </a:ext>
                </a:extLst>
              </a:tr>
              <a:tr h="175168">
                <a:tc vMerge="1">
                  <a:txBody>
                    <a:bodyPr/>
                    <a:lstStyle/>
                    <a:p>
                      <a:endParaRPr kumimoji="1" lang="ja-JP" altLang="en-US"/>
                    </a:p>
                  </a:txBody>
                  <a:tcPr/>
                </a:tc>
                <a:tc>
                  <a:txBody>
                    <a:bodyPr/>
                    <a:lstStyle/>
                    <a:p>
                      <a:pPr algn="ctr" fontAlgn="ctr"/>
                      <a:r>
                        <a:rPr kumimoji="1" lang="zh-CN" altLang="ja-JP" sz="105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参加者満足度</a:t>
                      </a:r>
                      <a:r>
                        <a:rPr lang="en-US" altLang="ja-JP" sz="105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endParaRPr lang="ja-JP" alt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alt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altLang="ja-JP" sz="105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98%</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100%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100%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err="1">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ー</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ja-JP" sz="1050" kern="100" dirty="0">
                          <a:effectLst/>
                          <a:latin typeface="BIZ UDPゴシック" panose="020B0400000000000000" pitchFamily="50" charset="-128"/>
                          <a:ea typeface="BIZ UDPゴシック" panose="020B0400000000000000" pitchFamily="50" charset="-128"/>
                        </a:rPr>
                        <a:t>98</a:t>
                      </a:r>
                      <a:r>
                        <a:rPr lang="ja-JP" altLang="en-US" sz="1050" kern="100" dirty="0">
                          <a:effectLst/>
                          <a:latin typeface="BIZ UDPゴシック" panose="020B0400000000000000" pitchFamily="50" charset="-128"/>
                          <a:ea typeface="BIZ UDPゴシック" panose="020B0400000000000000" pitchFamily="50" charset="-128"/>
                        </a:rPr>
                        <a:t>％</a:t>
                      </a:r>
                      <a:endParaRPr lang="ja-JP" sz="1050" kern="100" dirty="0">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719459"/>
                  </a:ext>
                </a:extLst>
              </a:tr>
              <a:tr h="175168">
                <a:tc rowSpan="2">
                  <a:txBody>
                    <a:bodyPr/>
                    <a:lstStyle/>
                    <a:p>
                      <a:pPr algn="l" fontAlgn="ctr"/>
                      <a:r>
                        <a:rPr kumimoji="1" lang="zh-TW"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高校生事業</a:t>
                      </a: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a:t>
                      </a:r>
                      <a:r>
                        <a:rPr kumimoji="1" lang="zh-TW"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出前授業</a:t>
                      </a: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a:t>
                      </a:r>
                      <a:r>
                        <a:rPr kumimoji="1" lang="zh-TW"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参加校</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参加校</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参加校拡大</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参加校拡大</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3</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校</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3</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校</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4</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校</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2</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校・休止</a:t>
                      </a: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a:t>
                      </a:r>
                      <a:r>
                        <a:rPr kumimoji="1" lang="ja-JP" sz="10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校</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2</a:t>
                      </a:r>
                      <a:r>
                        <a:rPr kumimoji="1" lang="ja-JP" sz="10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校</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003015"/>
                  </a:ext>
                </a:extLst>
              </a:tr>
              <a:tr h="175168">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CN" altLang="ja-JP" sz="105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参加者満足度</a:t>
                      </a:r>
                      <a:r>
                        <a:rPr lang="en-US" altLang="ja-JP" sz="105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endParaRPr lang="ja-JP" alt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altLang="ja-JP" sz="105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altLang="ja-JP" sz="105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92%</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95%</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99%</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10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97%</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altLang="ja-JP" sz="10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97</a:t>
                      </a:r>
                      <a:r>
                        <a:rPr kumimoji="1" lang="ja-JP" altLang="en-US" sz="10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ー</a:t>
                      </a:r>
                      <a:r>
                        <a:rPr kumimoji="1" lang="en-US" altLang="ja-JP" sz="10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100</a:t>
                      </a:r>
                      <a:r>
                        <a:rPr kumimoji="1" lang="ja-JP" altLang="en-US" sz="10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kumimoji="1" lang="ja-JP" sz="10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86080"/>
                  </a:ext>
                </a:extLst>
              </a:tr>
            </a:tbl>
          </a:graphicData>
        </a:graphic>
      </p:graphicFrame>
    </p:spTree>
    <p:extLst>
      <p:ext uri="{BB962C8B-B14F-4D97-AF65-F5344CB8AC3E}">
        <p14:creationId xmlns:p14="http://schemas.microsoft.com/office/powerpoint/2010/main" val="1394107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90-91号　おかげさまで30年　財団設立30周年記念理事長インタビュー　他">
            <a:extLst>
              <a:ext uri="{FF2B5EF4-FFF2-40B4-BE49-F238E27FC236}">
                <a16:creationId xmlns:a16="http://schemas.microsoft.com/office/drawing/2014/main" id="{F4376180-468B-4DD3-AAE0-D379EBE5C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19909">
            <a:off x="1672127" y="3145023"/>
            <a:ext cx="941812" cy="133590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CDFF9D15-1E5A-4DD5-95DE-47CEC8B159A7}"/>
              </a:ext>
            </a:extLst>
          </p:cNvPr>
          <p:cNvSpPr>
            <a:spLocks noGrp="1"/>
          </p:cNvSpPr>
          <p:nvPr>
            <p:ph type="sldNum" sz="quarter" idx="12"/>
          </p:nvPr>
        </p:nvSpPr>
        <p:spPr>
          <a:xfrm>
            <a:off x="8706793" y="6250814"/>
            <a:ext cx="2743200" cy="365125"/>
          </a:xfrm>
        </p:spPr>
        <p:txBody>
          <a:bodyPr/>
          <a:lstStyle/>
          <a:p>
            <a:fld id="{BC938B7F-26E2-44CA-9119-FD2E659AFFE3}" type="slidenum">
              <a:rPr kumimoji="1" lang="ja-JP" altLang="en-US" smtClean="0"/>
              <a:t>16</a:t>
            </a:fld>
            <a:endParaRPr kumimoji="1" lang="ja-JP" altLang="en-US"/>
          </a:p>
        </p:txBody>
      </p:sp>
      <p:sp>
        <p:nvSpPr>
          <p:cNvPr id="3" name="テキスト ボックス 2">
            <a:extLst>
              <a:ext uri="{FF2B5EF4-FFF2-40B4-BE49-F238E27FC236}">
                <a16:creationId xmlns:a16="http://schemas.microsoft.com/office/drawing/2014/main" id="{6B1129D2-ACD9-4702-951E-34D7BD6673BF}"/>
              </a:ext>
            </a:extLst>
          </p:cNvPr>
          <p:cNvSpPr txBox="1"/>
          <p:nvPr/>
        </p:nvSpPr>
        <p:spPr>
          <a:xfrm>
            <a:off x="3729432" y="140246"/>
            <a:ext cx="1756200" cy="369332"/>
          </a:xfrm>
          <a:prstGeom prst="rect">
            <a:avLst/>
          </a:prstGeom>
          <a:noFill/>
        </p:spPr>
        <p:txBody>
          <a:bodyPr wrap="square" rtlCol="0">
            <a:spAutoFit/>
          </a:bodyPr>
          <a:lstStyle/>
          <a:p>
            <a:r>
              <a:rPr kumimoji="1" lang="ja-JP" altLang="en-US"/>
              <a:t>（４）広報</a:t>
            </a:r>
          </a:p>
        </p:txBody>
      </p:sp>
      <p:sp>
        <p:nvSpPr>
          <p:cNvPr id="6" name="テキスト ボックス 5">
            <a:extLst>
              <a:ext uri="{FF2B5EF4-FFF2-40B4-BE49-F238E27FC236}">
                <a16:creationId xmlns:a16="http://schemas.microsoft.com/office/drawing/2014/main" id="{F74739D2-94E3-4A87-9891-9A258C432905}"/>
              </a:ext>
            </a:extLst>
          </p:cNvPr>
          <p:cNvSpPr txBox="1"/>
          <p:nvPr/>
        </p:nvSpPr>
        <p:spPr>
          <a:xfrm>
            <a:off x="1150809" y="855662"/>
            <a:ext cx="3192905" cy="1591733"/>
          </a:xfrm>
          <a:prstGeom prst="rect">
            <a:avLst/>
          </a:prstGeom>
          <a:noFill/>
        </p:spPr>
        <p:txBody>
          <a:bodyPr wrap="square" rtlCol="0">
            <a:spAutoFit/>
          </a:bodyPr>
          <a:lstStyle/>
          <a:p>
            <a:endParaRPr kumimoji="1" lang="ja-JP" altLang="en-US"/>
          </a:p>
        </p:txBody>
      </p:sp>
      <p:sp>
        <p:nvSpPr>
          <p:cNvPr id="7" name="テキスト ボックス 6">
            <a:extLst>
              <a:ext uri="{FF2B5EF4-FFF2-40B4-BE49-F238E27FC236}">
                <a16:creationId xmlns:a16="http://schemas.microsoft.com/office/drawing/2014/main" id="{0623112E-3FF2-476D-BF07-13FA7DACC1E7}"/>
              </a:ext>
            </a:extLst>
          </p:cNvPr>
          <p:cNvSpPr txBox="1"/>
          <p:nvPr/>
        </p:nvSpPr>
        <p:spPr>
          <a:xfrm>
            <a:off x="926946" y="1064218"/>
            <a:ext cx="2549655" cy="369332"/>
          </a:xfrm>
          <a:prstGeom prst="rect">
            <a:avLst/>
          </a:prstGeom>
          <a:noFill/>
          <a:ln>
            <a:solidFill>
              <a:schemeClr val="tx1"/>
            </a:solidFill>
          </a:ln>
        </p:spPr>
        <p:txBody>
          <a:bodyPr wrap="square" rtlCol="0">
            <a:spAutoFit/>
          </a:bodyPr>
          <a:lstStyle/>
          <a:p>
            <a:pPr algn="ctr"/>
            <a:r>
              <a:rPr kumimoji="1" lang="ja-JP" altLang="en-US">
                <a:ea typeface="BIZ UDPゴシック" panose="020B0400000000000000" pitchFamily="50" charset="-128"/>
              </a:rPr>
              <a:t>広報誌「</a:t>
            </a:r>
            <a:r>
              <a:rPr kumimoji="1" lang="en-US" altLang="ja-JP">
                <a:ea typeface="BIZ UDPゴシック" panose="020B0400000000000000" pitchFamily="50" charset="-128"/>
              </a:rPr>
              <a:t>LF</a:t>
            </a:r>
            <a:r>
              <a:rPr kumimoji="1" lang="ja-JP" altLang="en-US">
                <a:ea typeface="BIZ UDPゴシック" panose="020B0400000000000000" pitchFamily="50" charset="-128"/>
              </a:rPr>
              <a:t>ニュース」</a:t>
            </a:r>
          </a:p>
        </p:txBody>
      </p:sp>
      <p:sp>
        <p:nvSpPr>
          <p:cNvPr id="8" name="テキスト ボックス 7">
            <a:extLst>
              <a:ext uri="{FF2B5EF4-FFF2-40B4-BE49-F238E27FC236}">
                <a16:creationId xmlns:a16="http://schemas.microsoft.com/office/drawing/2014/main" id="{BAB6AADE-3021-4703-8355-2E49AA2022E2}"/>
              </a:ext>
            </a:extLst>
          </p:cNvPr>
          <p:cNvSpPr txBox="1"/>
          <p:nvPr/>
        </p:nvSpPr>
        <p:spPr>
          <a:xfrm>
            <a:off x="8380913" y="1017564"/>
            <a:ext cx="1697480" cy="369332"/>
          </a:xfrm>
          <a:prstGeom prst="rect">
            <a:avLst/>
          </a:prstGeom>
          <a:noFill/>
          <a:ln>
            <a:solidFill>
              <a:schemeClr val="tx1"/>
            </a:solidFill>
          </a:ln>
        </p:spPr>
        <p:txBody>
          <a:bodyPr wrap="square" rtlCol="0">
            <a:spAutoFit/>
          </a:bodyPr>
          <a:lstStyle/>
          <a:p>
            <a:pPr algn="ctr"/>
            <a:r>
              <a:rPr kumimoji="1" lang="ja-JP" altLang="en-US">
                <a:ea typeface="BIZ UDPゴシック" panose="020B0400000000000000" pitchFamily="50" charset="-128"/>
              </a:rPr>
              <a:t>ホームページ</a:t>
            </a:r>
          </a:p>
        </p:txBody>
      </p:sp>
      <p:sp>
        <p:nvSpPr>
          <p:cNvPr id="9" name="テキスト ボックス 8">
            <a:extLst>
              <a:ext uri="{FF2B5EF4-FFF2-40B4-BE49-F238E27FC236}">
                <a16:creationId xmlns:a16="http://schemas.microsoft.com/office/drawing/2014/main" id="{B7F041A6-E390-41DF-B97F-1883A3F29750}"/>
              </a:ext>
            </a:extLst>
          </p:cNvPr>
          <p:cNvSpPr txBox="1"/>
          <p:nvPr/>
        </p:nvSpPr>
        <p:spPr>
          <a:xfrm>
            <a:off x="4036064" y="649426"/>
            <a:ext cx="3706941" cy="369332"/>
          </a:xfrm>
          <a:prstGeom prst="rect">
            <a:avLst/>
          </a:prstGeom>
          <a:noFill/>
        </p:spPr>
        <p:txBody>
          <a:bodyPr wrap="square" rtlCol="0">
            <a:spAutoFit/>
          </a:bodyPr>
          <a:lstStyle/>
          <a:p>
            <a:r>
              <a:rPr kumimoji="1" lang="ja-JP" altLang="en-US" dirty="0">
                <a:ea typeface="BIZ UDPゴシック" panose="020B0400000000000000" pitchFamily="50" charset="-128"/>
              </a:rPr>
              <a:t>千里</a:t>
            </a:r>
            <a:r>
              <a:rPr kumimoji="1" lang="en-US" altLang="ja-JP" dirty="0">
                <a:ea typeface="BIZ UDPゴシック" panose="020B0400000000000000" pitchFamily="50" charset="-128"/>
              </a:rPr>
              <a:t>LF</a:t>
            </a:r>
            <a:r>
              <a:rPr kumimoji="1" lang="ja-JP" altLang="en-US" dirty="0">
                <a:ea typeface="BIZ UDPゴシック" panose="020B0400000000000000" pitchFamily="50" charset="-128"/>
              </a:rPr>
              <a:t>の発信力のさらなる強化へ</a:t>
            </a:r>
          </a:p>
        </p:txBody>
      </p:sp>
      <p:sp>
        <p:nvSpPr>
          <p:cNvPr id="10" name="テキスト ボックス 9">
            <a:extLst>
              <a:ext uri="{FF2B5EF4-FFF2-40B4-BE49-F238E27FC236}">
                <a16:creationId xmlns:a16="http://schemas.microsoft.com/office/drawing/2014/main" id="{93ACC288-3287-4DD0-85D7-E7E5194572C9}"/>
              </a:ext>
            </a:extLst>
          </p:cNvPr>
          <p:cNvSpPr txBox="1"/>
          <p:nvPr/>
        </p:nvSpPr>
        <p:spPr>
          <a:xfrm>
            <a:off x="4214619" y="1112697"/>
            <a:ext cx="3574610" cy="369332"/>
          </a:xfrm>
          <a:prstGeom prst="rect">
            <a:avLst/>
          </a:prstGeom>
          <a:noFill/>
          <a:ln>
            <a:noFill/>
          </a:ln>
        </p:spPr>
        <p:txBody>
          <a:bodyPr wrap="square" rtlCol="0">
            <a:spAutoFit/>
          </a:bodyPr>
          <a:lstStyle/>
          <a:p>
            <a:r>
              <a:rPr kumimoji="1" lang="ja-JP" altLang="en-US" dirty="0"/>
              <a:t>千里</a:t>
            </a:r>
            <a:r>
              <a:rPr kumimoji="1" lang="en-US" altLang="ja-JP" dirty="0"/>
              <a:t>LF</a:t>
            </a:r>
            <a:r>
              <a:rPr kumimoji="1" lang="ja-JP" altLang="en-US" dirty="0"/>
              <a:t>の重要な広報戦略の双璧</a:t>
            </a:r>
          </a:p>
        </p:txBody>
      </p:sp>
      <p:sp>
        <p:nvSpPr>
          <p:cNvPr id="11" name="矢印: 下 10">
            <a:extLst>
              <a:ext uri="{FF2B5EF4-FFF2-40B4-BE49-F238E27FC236}">
                <a16:creationId xmlns:a16="http://schemas.microsoft.com/office/drawing/2014/main" id="{46E0066E-75F0-4C6E-A06A-4B2BC67FD6D6}"/>
              </a:ext>
            </a:extLst>
          </p:cNvPr>
          <p:cNvSpPr/>
          <p:nvPr/>
        </p:nvSpPr>
        <p:spPr>
          <a:xfrm rot="5400000">
            <a:off x="3789519" y="1148402"/>
            <a:ext cx="317305" cy="240227"/>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28A69008-573C-41FA-8303-DFB2073770FD}"/>
              </a:ext>
            </a:extLst>
          </p:cNvPr>
          <p:cNvSpPr/>
          <p:nvPr/>
        </p:nvSpPr>
        <p:spPr>
          <a:xfrm rot="15956112">
            <a:off x="7792247" y="1157064"/>
            <a:ext cx="271149" cy="263804"/>
          </a:xfrm>
          <a:prstGeom prst="down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6E97DFB-7453-4010-885A-C075295E106C}"/>
              </a:ext>
            </a:extLst>
          </p:cNvPr>
          <p:cNvSpPr txBox="1"/>
          <p:nvPr/>
        </p:nvSpPr>
        <p:spPr>
          <a:xfrm>
            <a:off x="1239302" y="1560804"/>
            <a:ext cx="3192905" cy="1661993"/>
          </a:xfrm>
          <a:prstGeom prst="rect">
            <a:avLst/>
          </a:prstGeom>
          <a:noFill/>
        </p:spPr>
        <p:txBody>
          <a:bodyPr wrap="square" rtlCol="0">
            <a:spAutoFit/>
          </a:bodyPr>
          <a:lstStyle/>
          <a:p>
            <a:r>
              <a:rPr kumimoji="1" lang="ja-JP" altLang="en-US" dirty="0"/>
              <a:t>千里</a:t>
            </a:r>
            <a:r>
              <a:rPr kumimoji="1" lang="en-US" altLang="ja-JP" dirty="0"/>
              <a:t>LF</a:t>
            </a:r>
            <a:r>
              <a:rPr kumimoji="1" lang="ja-JP" altLang="en-US" dirty="0"/>
              <a:t>の公式記録集の性格</a:t>
            </a:r>
            <a:endParaRPr kumimoji="1" lang="en-US" altLang="ja-JP" dirty="0"/>
          </a:p>
          <a:p>
            <a:r>
              <a:rPr lang="en-US" altLang="ja-JP" sz="1200" dirty="0"/>
              <a:t>【</a:t>
            </a:r>
            <a:r>
              <a:rPr lang="ja-JP" altLang="en-US" sz="1200" dirty="0"/>
              <a:t>発信力・魅力向上のための改善点</a:t>
            </a:r>
            <a:r>
              <a:rPr lang="en-US" altLang="ja-JP" sz="1200" dirty="0"/>
              <a:t>】</a:t>
            </a:r>
          </a:p>
          <a:p>
            <a:r>
              <a:rPr kumimoji="1" lang="ja-JP" altLang="en-US" sz="1200" dirty="0"/>
              <a:t>　●項目の見直し、新規追加など</a:t>
            </a:r>
          </a:p>
          <a:p>
            <a:r>
              <a:rPr kumimoji="1" lang="ja-JP" altLang="en-US" sz="1200" dirty="0"/>
              <a:t>　●誌面編集・デザインの見直しなど</a:t>
            </a:r>
          </a:p>
          <a:p>
            <a:r>
              <a:rPr kumimoji="1" lang="ja-JP" altLang="en-US" sz="1200" dirty="0"/>
              <a:t>　●財団行事へのゲートウエイ機能向上　</a:t>
            </a:r>
          </a:p>
          <a:p>
            <a:r>
              <a:rPr kumimoji="1" lang="ja-JP" altLang="en-US" sz="1200" dirty="0"/>
              <a:t>　　⇒</a:t>
            </a:r>
            <a:r>
              <a:rPr kumimoji="1" lang="en-US" altLang="ja-JP" sz="1200" dirty="0"/>
              <a:t>QR</a:t>
            </a:r>
            <a:r>
              <a:rPr kumimoji="1" lang="ja-JP" altLang="en-US" sz="1200" dirty="0"/>
              <a:t>コード等</a:t>
            </a:r>
            <a:endParaRPr kumimoji="1" lang="en-US" altLang="ja-JP" sz="1200" dirty="0"/>
          </a:p>
          <a:p>
            <a:r>
              <a:rPr kumimoji="1" lang="ja-JP" altLang="en-US" sz="1200" dirty="0"/>
              <a:t>　●</a:t>
            </a:r>
            <a:r>
              <a:rPr kumimoji="1" lang="en-US" altLang="ja-JP" sz="1200" dirty="0"/>
              <a:t>3</a:t>
            </a:r>
            <a:r>
              <a:rPr kumimoji="1" lang="ja-JP" altLang="en-US" sz="1200" dirty="0"/>
              <a:t>回</a:t>
            </a:r>
            <a:r>
              <a:rPr kumimoji="1" lang="en-US" altLang="ja-JP" sz="1200" dirty="0"/>
              <a:t>/</a:t>
            </a:r>
            <a:r>
              <a:rPr kumimoji="1" lang="ja-JP" altLang="en-US" sz="1200" dirty="0"/>
              <a:t>年の着実な発行</a:t>
            </a:r>
          </a:p>
          <a:p>
            <a:endParaRPr kumimoji="1" lang="ja-JP" altLang="en-US" sz="1200" dirty="0"/>
          </a:p>
        </p:txBody>
      </p:sp>
      <p:sp>
        <p:nvSpPr>
          <p:cNvPr id="14" name="テキスト ボックス 13">
            <a:extLst>
              <a:ext uri="{FF2B5EF4-FFF2-40B4-BE49-F238E27FC236}">
                <a16:creationId xmlns:a16="http://schemas.microsoft.com/office/drawing/2014/main" id="{045C850C-D531-4F6E-855A-29844D126349}"/>
              </a:ext>
            </a:extLst>
          </p:cNvPr>
          <p:cNvSpPr txBox="1"/>
          <p:nvPr/>
        </p:nvSpPr>
        <p:spPr>
          <a:xfrm>
            <a:off x="7597007" y="1501871"/>
            <a:ext cx="4272320" cy="1661993"/>
          </a:xfrm>
          <a:prstGeom prst="rect">
            <a:avLst/>
          </a:prstGeom>
          <a:noFill/>
        </p:spPr>
        <p:txBody>
          <a:bodyPr wrap="square" rtlCol="0">
            <a:spAutoFit/>
          </a:bodyPr>
          <a:lstStyle/>
          <a:p>
            <a:r>
              <a:rPr kumimoji="1" lang="en-US" altLang="ja-JP" dirty="0"/>
              <a:t>Web</a:t>
            </a:r>
            <a:r>
              <a:rPr kumimoji="1" lang="ja-JP" altLang="en-US" dirty="0"/>
              <a:t>主流となる中で</a:t>
            </a:r>
            <a:r>
              <a:rPr kumimoji="1" lang="en-US" altLang="ja-JP" dirty="0"/>
              <a:t>HP</a:t>
            </a:r>
            <a:r>
              <a:rPr kumimoji="1" lang="ja-JP" altLang="en-US" dirty="0"/>
              <a:t>の魅力</a:t>
            </a:r>
            <a:r>
              <a:rPr kumimoji="1" lang="en-US" altLang="ja-JP" dirty="0"/>
              <a:t>UP</a:t>
            </a:r>
            <a:r>
              <a:rPr kumimoji="1" lang="ja-JP" altLang="en-US" dirty="0"/>
              <a:t>は肝</a:t>
            </a:r>
            <a:endParaRPr lang="en-US" altLang="ja-JP" sz="1200" dirty="0"/>
          </a:p>
          <a:p>
            <a:r>
              <a:rPr lang="en-US" altLang="ja-JP" sz="1200" dirty="0"/>
              <a:t>【</a:t>
            </a:r>
            <a:r>
              <a:rPr lang="ja-JP" altLang="en-US" sz="1200" dirty="0"/>
              <a:t>発信力・魅力向上のための改善点</a:t>
            </a:r>
            <a:r>
              <a:rPr lang="en-US" altLang="ja-JP" sz="1200" dirty="0"/>
              <a:t>】</a:t>
            </a:r>
          </a:p>
          <a:p>
            <a:r>
              <a:rPr lang="ja-JP" altLang="en-US" sz="1200" dirty="0"/>
              <a:t>　●項目の見直し、新規追加など</a:t>
            </a:r>
          </a:p>
          <a:p>
            <a:r>
              <a:rPr lang="ja-JP" altLang="en-US" sz="1200" dirty="0"/>
              <a:t>　●</a:t>
            </a:r>
            <a:r>
              <a:rPr lang="en-US" altLang="ja-JP" sz="1200" dirty="0"/>
              <a:t>HP</a:t>
            </a:r>
            <a:r>
              <a:rPr lang="ja-JP" altLang="en-US" sz="1200" dirty="0"/>
              <a:t>編集・デザインの見直しなど</a:t>
            </a:r>
          </a:p>
          <a:p>
            <a:r>
              <a:rPr lang="ja-JP" altLang="en-US" sz="1200" dirty="0"/>
              <a:t>　●オンデマンド配信の推進</a:t>
            </a:r>
          </a:p>
          <a:p>
            <a:r>
              <a:rPr lang="ja-JP" altLang="en-US" sz="1200" dirty="0"/>
              <a:t>　●財団行事へのゲートウエイ機能向上　⇒既取組み</a:t>
            </a:r>
          </a:p>
          <a:p>
            <a:r>
              <a:rPr lang="ja-JP" altLang="en-US" sz="1200" dirty="0"/>
              <a:t>　●セキュリティ対策の向上</a:t>
            </a:r>
            <a:endParaRPr lang="en-US" altLang="ja-JP" sz="1200" dirty="0"/>
          </a:p>
          <a:p>
            <a:r>
              <a:rPr kumimoji="1" lang="ja-JP" altLang="en-US" sz="1200" dirty="0"/>
              <a:t>　●月当たりアクセス件数目標　平均</a:t>
            </a:r>
            <a:r>
              <a:rPr kumimoji="1" lang="en-US" altLang="ja-JP" sz="1200" dirty="0"/>
              <a:t>13,000</a:t>
            </a:r>
            <a:r>
              <a:rPr kumimoji="1" lang="ja-JP" altLang="en-US" sz="1200" dirty="0"/>
              <a:t>件</a:t>
            </a:r>
          </a:p>
        </p:txBody>
      </p:sp>
      <p:sp>
        <p:nvSpPr>
          <p:cNvPr id="15" name="テキスト ボックス 14">
            <a:extLst>
              <a:ext uri="{FF2B5EF4-FFF2-40B4-BE49-F238E27FC236}">
                <a16:creationId xmlns:a16="http://schemas.microsoft.com/office/drawing/2014/main" id="{6AAF1C09-9DA4-4359-9412-976F4FB5744B}"/>
              </a:ext>
            </a:extLst>
          </p:cNvPr>
          <p:cNvSpPr txBox="1"/>
          <p:nvPr/>
        </p:nvSpPr>
        <p:spPr>
          <a:xfrm>
            <a:off x="1030979" y="5072173"/>
            <a:ext cx="2684882" cy="369332"/>
          </a:xfrm>
          <a:prstGeom prst="rect">
            <a:avLst/>
          </a:prstGeom>
          <a:noFill/>
          <a:ln>
            <a:solidFill>
              <a:schemeClr val="tx1"/>
            </a:solidFill>
          </a:ln>
        </p:spPr>
        <p:txBody>
          <a:bodyPr wrap="square" rtlCol="0">
            <a:spAutoFit/>
          </a:bodyPr>
          <a:lstStyle/>
          <a:p>
            <a:pPr algn="ctr"/>
            <a:r>
              <a:rPr kumimoji="1" lang="zh-TW" altLang="en-US" dirty="0">
                <a:ea typeface="BIZ UDPゴシック" panose="020B0400000000000000" pitchFamily="50" charset="-128"/>
              </a:rPr>
              <a:t>千里</a:t>
            </a:r>
            <a:r>
              <a:rPr kumimoji="1" lang="en-US" altLang="zh-TW" dirty="0">
                <a:ea typeface="BIZ UDPゴシック" panose="020B0400000000000000" pitchFamily="50" charset="-128"/>
              </a:rPr>
              <a:t>LF</a:t>
            </a:r>
            <a:r>
              <a:rPr kumimoji="1" lang="zh-TW" altLang="en-US" dirty="0">
                <a:ea typeface="BIZ UDPゴシック" panose="020B0400000000000000" pitchFamily="50" charset="-128"/>
              </a:rPr>
              <a:t>　</a:t>
            </a:r>
            <a:r>
              <a:rPr kumimoji="1" lang="ja-JP" altLang="en-US" dirty="0">
                <a:ea typeface="BIZ UDPゴシック" panose="020B0400000000000000" pitchFamily="50" charset="-128"/>
              </a:rPr>
              <a:t>紹介・</a:t>
            </a:r>
            <a:r>
              <a:rPr kumimoji="1" lang="zh-TW" altLang="en-US" dirty="0">
                <a:ea typeface="BIZ UDPゴシック" panose="020B0400000000000000" pitchFamily="50" charset="-128"/>
              </a:rPr>
              <a:t>概要冊子</a:t>
            </a:r>
            <a:endParaRPr kumimoji="1" lang="ja-JP" altLang="en-US" dirty="0">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1AE9DF40-7F1E-4B0D-B3AE-4076DCB61249}"/>
              </a:ext>
            </a:extLst>
          </p:cNvPr>
          <p:cNvSpPr txBox="1"/>
          <p:nvPr/>
        </p:nvSpPr>
        <p:spPr>
          <a:xfrm>
            <a:off x="4607532" y="5060524"/>
            <a:ext cx="2558858" cy="369332"/>
          </a:xfrm>
          <a:prstGeom prst="rect">
            <a:avLst/>
          </a:prstGeom>
          <a:noFill/>
          <a:ln>
            <a:solidFill>
              <a:schemeClr val="tx1"/>
            </a:solidFill>
          </a:ln>
        </p:spPr>
        <p:txBody>
          <a:bodyPr wrap="square" rtlCol="0">
            <a:spAutoFit/>
          </a:bodyPr>
          <a:lstStyle/>
          <a:p>
            <a:pPr algn="ctr"/>
            <a:r>
              <a:rPr kumimoji="1" lang="ja-JP" altLang="en-US">
                <a:ea typeface="BIZ UDPゴシック" panose="020B0400000000000000" pitchFamily="50" charset="-128"/>
              </a:rPr>
              <a:t>叢書の発刊</a:t>
            </a:r>
          </a:p>
        </p:txBody>
      </p:sp>
      <p:sp>
        <p:nvSpPr>
          <p:cNvPr id="17" name="テキスト ボックス 16">
            <a:extLst>
              <a:ext uri="{FF2B5EF4-FFF2-40B4-BE49-F238E27FC236}">
                <a16:creationId xmlns:a16="http://schemas.microsoft.com/office/drawing/2014/main" id="{7C3C717D-3B45-4623-9623-3C64F43F7841}"/>
              </a:ext>
            </a:extLst>
          </p:cNvPr>
          <p:cNvSpPr txBox="1"/>
          <p:nvPr/>
        </p:nvSpPr>
        <p:spPr>
          <a:xfrm>
            <a:off x="8178391" y="5048875"/>
            <a:ext cx="2558858" cy="369332"/>
          </a:xfrm>
          <a:prstGeom prst="rect">
            <a:avLst/>
          </a:prstGeom>
          <a:noFill/>
          <a:ln>
            <a:solidFill>
              <a:schemeClr val="tx1"/>
            </a:solidFill>
          </a:ln>
        </p:spPr>
        <p:txBody>
          <a:bodyPr wrap="square" rtlCol="0">
            <a:spAutoFit/>
          </a:bodyPr>
          <a:lstStyle/>
          <a:p>
            <a:pPr algn="ctr"/>
            <a:r>
              <a:rPr lang="ja-JP" altLang="en-US" dirty="0">
                <a:ea typeface="BIZ UDPゴシック" panose="020B0400000000000000" pitchFamily="50" charset="-128"/>
              </a:rPr>
              <a:t>報告書の発刊</a:t>
            </a:r>
            <a:endParaRPr kumimoji="1" lang="ja-JP" altLang="en-US" dirty="0">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18E6A861-265E-491D-B826-587D19766DA2}"/>
              </a:ext>
            </a:extLst>
          </p:cNvPr>
          <p:cNvSpPr txBox="1"/>
          <p:nvPr/>
        </p:nvSpPr>
        <p:spPr>
          <a:xfrm>
            <a:off x="858185" y="5494682"/>
            <a:ext cx="3046083" cy="830997"/>
          </a:xfrm>
          <a:prstGeom prst="rect">
            <a:avLst/>
          </a:prstGeom>
          <a:noFill/>
        </p:spPr>
        <p:txBody>
          <a:bodyPr wrap="square" rtlCol="0">
            <a:spAutoFit/>
          </a:bodyPr>
          <a:lstStyle/>
          <a:p>
            <a:r>
              <a:rPr kumimoji="1" lang="ja-JP" altLang="en-US" sz="1200" dirty="0"/>
              <a:t>●紹介・概要冊子のリニューアル版を　</a:t>
            </a:r>
            <a:endParaRPr kumimoji="1" lang="en-US" altLang="ja-JP" sz="1200" dirty="0"/>
          </a:p>
          <a:p>
            <a:r>
              <a:rPr lang="ja-JP" altLang="en-US" sz="1200" dirty="0"/>
              <a:t>　</a:t>
            </a:r>
            <a:r>
              <a:rPr lang="en-US" altLang="ja-JP" sz="1200" dirty="0"/>
              <a:t>2022</a:t>
            </a:r>
            <a:r>
              <a:rPr lang="ja-JP" altLang="en-US" sz="1200" dirty="0"/>
              <a:t>年度内に</a:t>
            </a:r>
            <a:r>
              <a:rPr kumimoji="1" lang="ja-JP" altLang="en-US" sz="1200" dirty="0"/>
              <a:t>作製する。</a:t>
            </a:r>
            <a:endParaRPr kumimoji="1" lang="en-US" altLang="ja-JP" sz="1200" dirty="0"/>
          </a:p>
          <a:p>
            <a:r>
              <a:rPr lang="ja-JP" altLang="en-US" sz="1200" dirty="0"/>
              <a:t>　</a:t>
            </a:r>
            <a:r>
              <a:rPr kumimoji="1" lang="ja-JP" altLang="en-US" sz="1200" dirty="0"/>
              <a:t>（現行の冊子は</a:t>
            </a:r>
            <a:r>
              <a:rPr kumimoji="1" lang="en-US" altLang="ja-JP" sz="1200" dirty="0"/>
              <a:t>10</a:t>
            </a:r>
            <a:r>
              <a:rPr kumimoji="1" lang="ja-JP" altLang="en-US" sz="1200" dirty="0"/>
              <a:t>年前に作製）</a:t>
            </a:r>
            <a:endParaRPr kumimoji="1" lang="en-US" altLang="ja-JP" sz="1200" dirty="0"/>
          </a:p>
          <a:p>
            <a:r>
              <a:rPr lang="ja-JP" altLang="en-US" sz="1200" dirty="0"/>
              <a:t>●日本語版・英語版を作製する。</a:t>
            </a:r>
            <a:endParaRPr kumimoji="1" lang="ja-JP" altLang="en-US" sz="1200" dirty="0"/>
          </a:p>
        </p:txBody>
      </p:sp>
      <p:sp>
        <p:nvSpPr>
          <p:cNvPr id="20" name="テキスト ボックス 19">
            <a:extLst>
              <a:ext uri="{FF2B5EF4-FFF2-40B4-BE49-F238E27FC236}">
                <a16:creationId xmlns:a16="http://schemas.microsoft.com/office/drawing/2014/main" id="{C81718E3-5AC7-4124-91FB-6C8EDD8B01C4}"/>
              </a:ext>
            </a:extLst>
          </p:cNvPr>
          <p:cNvSpPr txBox="1"/>
          <p:nvPr/>
        </p:nvSpPr>
        <p:spPr>
          <a:xfrm>
            <a:off x="4471326" y="5490932"/>
            <a:ext cx="3249347" cy="830997"/>
          </a:xfrm>
          <a:prstGeom prst="rect">
            <a:avLst/>
          </a:prstGeom>
          <a:noFill/>
        </p:spPr>
        <p:txBody>
          <a:bodyPr wrap="square" rtlCol="0">
            <a:spAutoFit/>
          </a:bodyPr>
          <a:lstStyle/>
          <a:p>
            <a:r>
              <a:rPr kumimoji="1" lang="ja-JP" altLang="en-US" sz="1200" dirty="0"/>
              <a:t>●</a:t>
            </a:r>
            <a:r>
              <a:rPr kumimoji="1" lang="en-US" altLang="ja-JP" sz="1200" dirty="0"/>
              <a:t>LF</a:t>
            </a:r>
            <a:r>
              <a:rPr kumimoji="1" lang="ja-JP" altLang="en-US" sz="1200" dirty="0"/>
              <a:t>ニュース巻頭の理事長対談（</a:t>
            </a:r>
            <a:r>
              <a:rPr kumimoji="1" lang="en-US" altLang="ja-JP" sz="1200" dirty="0"/>
              <a:t>LF</a:t>
            </a:r>
          </a:p>
          <a:p>
            <a:r>
              <a:rPr lang="ja-JP" altLang="en-US" sz="1200" dirty="0"/>
              <a:t>　</a:t>
            </a:r>
            <a:r>
              <a:rPr kumimoji="1" lang="ja-JP" altLang="en-US" sz="1200" dirty="0"/>
              <a:t>対談）について概ね</a:t>
            </a:r>
            <a:r>
              <a:rPr kumimoji="1" lang="en-US" altLang="ja-JP" sz="1200" dirty="0"/>
              <a:t>10</a:t>
            </a:r>
            <a:r>
              <a:rPr kumimoji="1" lang="ja-JP" altLang="en-US" sz="1200" dirty="0"/>
              <a:t>対談毎に収集</a:t>
            </a:r>
            <a:endParaRPr kumimoji="1" lang="en-US" altLang="ja-JP" sz="1200" dirty="0"/>
          </a:p>
          <a:p>
            <a:r>
              <a:rPr lang="ja-JP" altLang="en-US" sz="1200" dirty="0"/>
              <a:t>　</a:t>
            </a:r>
            <a:r>
              <a:rPr kumimoji="1" lang="ja-JP" altLang="en-US" sz="1200" dirty="0"/>
              <a:t>し叢書として発刊する。</a:t>
            </a:r>
            <a:endParaRPr kumimoji="1" lang="en-US" altLang="ja-JP" sz="1200" dirty="0"/>
          </a:p>
          <a:p>
            <a:r>
              <a:rPr kumimoji="1" lang="ja-JP" altLang="en-US" sz="1200" dirty="0"/>
              <a:t>　次は</a:t>
            </a:r>
            <a:r>
              <a:rPr kumimoji="1" lang="en-US" altLang="ja-JP" sz="1200" dirty="0"/>
              <a:t>2022</a:t>
            </a:r>
            <a:r>
              <a:rPr kumimoji="1" lang="ja-JP" altLang="en-US" sz="1200" dirty="0"/>
              <a:t>年度内発刊をめざす。</a:t>
            </a:r>
          </a:p>
        </p:txBody>
      </p:sp>
      <p:sp>
        <p:nvSpPr>
          <p:cNvPr id="21" name="テキスト ボックス 20">
            <a:extLst>
              <a:ext uri="{FF2B5EF4-FFF2-40B4-BE49-F238E27FC236}">
                <a16:creationId xmlns:a16="http://schemas.microsoft.com/office/drawing/2014/main" id="{03FFDD57-8D52-4F8A-95BF-58DA5E354E36}"/>
              </a:ext>
            </a:extLst>
          </p:cNvPr>
          <p:cNvSpPr txBox="1"/>
          <p:nvPr/>
        </p:nvSpPr>
        <p:spPr>
          <a:xfrm>
            <a:off x="8076712" y="5546073"/>
            <a:ext cx="3155732" cy="646331"/>
          </a:xfrm>
          <a:prstGeom prst="rect">
            <a:avLst/>
          </a:prstGeom>
          <a:noFill/>
        </p:spPr>
        <p:txBody>
          <a:bodyPr wrap="square" rtlCol="0">
            <a:spAutoFit/>
          </a:bodyPr>
          <a:lstStyle/>
          <a:p>
            <a:r>
              <a:rPr kumimoji="1" lang="ja-JP" altLang="en-US" sz="1200" dirty="0"/>
              <a:t>●岸本基金研究助成の受賞研究について、</a:t>
            </a:r>
            <a:endParaRPr kumimoji="1" lang="en-US" altLang="ja-JP" sz="1200" dirty="0"/>
          </a:p>
          <a:p>
            <a:r>
              <a:rPr kumimoji="1" lang="ja-JP" altLang="en-US" sz="1200" dirty="0"/>
              <a:t>　研究の進捗状況等を数か年毎に収集し、</a:t>
            </a:r>
            <a:endParaRPr kumimoji="1" lang="en-US" altLang="ja-JP" sz="1200" dirty="0"/>
          </a:p>
          <a:p>
            <a:r>
              <a:rPr lang="ja-JP" altLang="en-US" sz="1200" dirty="0"/>
              <a:t>　</a:t>
            </a:r>
            <a:r>
              <a:rPr kumimoji="1" lang="ja-JP" altLang="en-US" sz="1200" dirty="0"/>
              <a:t>報告書として発刊する。</a:t>
            </a:r>
          </a:p>
        </p:txBody>
      </p:sp>
      <p:pic>
        <p:nvPicPr>
          <p:cNvPr id="1028" name="Picture 4" descr="92号　クライオ電子顕微鏡を使う研究者は世界でも日本でもとても増えています　他">
            <a:extLst>
              <a:ext uri="{FF2B5EF4-FFF2-40B4-BE49-F238E27FC236}">
                <a16:creationId xmlns:a16="http://schemas.microsoft.com/office/drawing/2014/main" id="{9731D7D8-A3DE-4BBE-A2DB-56D232EC9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466" y="3089254"/>
            <a:ext cx="972155" cy="13887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93号　「ゆらぎ」の原理を利用して省エネルギーをはかろうと考えています　他">
            <a:extLst>
              <a:ext uri="{FF2B5EF4-FFF2-40B4-BE49-F238E27FC236}">
                <a16:creationId xmlns:a16="http://schemas.microsoft.com/office/drawing/2014/main" id="{6BFB3C09-8119-49B2-9236-6994657A38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86653">
            <a:off x="2860302" y="3168954"/>
            <a:ext cx="941812" cy="1352173"/>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91DDE176-A45A-4498-A342-EB75654DBC4A}"/>
              </a:ext>
            </a:extLst>
          </p:cNvPr>
          <p:cNvSpPr txBox="1"/>
          <p:nvPr/>
        </p:nvSpPr>
        <p:spPr>
          <a:xfrm>
            <a:off x="903112" y="135467"/>
            <a:ext cx="2262384" cy="369332"/>
          </a:xfrm>
          <a:prstGeom prst="rect">
            <a:avLst/>
          </a:prstGeom>
          <a:noFill/>
        </p:spPr>
        <p:txBody>
          <a:bodyPr wrap="square" rtlCol="0">
            <a:spAutoFit/>
          </a:bodyPr>
          <a:lstStyle/>
          <a:p>
            <a:r>
              <a:rPr lang="en-US" altLang="ja-JP"/>
              <a:t>Ⅲ</a:t>
            </a:r>
            <a:r>
              <a:rPr lang="ja-JP" altLang="en-US"/>
              <a:t>　普及啓発</a:t>
            </a:r>
            <a:r>
              <a:rPr kumimoji="1" lang="ja-JP" altLang="en-US"/>
              <a:t>事業</a:t>
            </a:r>
          </a:p>
        </p:txBody>
      </p:sp>
      <p:pic>
        <p:nvPicPr>
          <p:cNvPr id="18" name="図 17" descr="建物の前に立っている高層ビル&#10;&#10;中程度の精度で自動的に生成された説明">
            <a:extLst>
              <a:ext uri="{FF2B5EF4-FFF2-40B4-BE49-F238E27FC236}">
                <a16:creationId xmlns:a16="http://schemas.microsoft.com/office/drawing/2014/main" id="{A27F573B-5717-4690-AD93-D11FF079801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12560" y="1574223"/>
            <a:ext cx="2153950" cy="2871933"/>
          </a:xfrm>
          <a:prstGeom prst="rect">
            <a:avLst/>
          </a:prstGeom>
        </p:spPr>
      </p:pic>
      <p:sp>
        <p:nvSpPr>
          <p:cNvPr id="25" name="テキスト ボックス 24">
            <a:extLst>
              <a:ext uri="{FF2B5EF4-FFF2-40B4-BE49-F238E27FC236}">
                <a16:creationId xmlns:a16="http://schemas.microsoft.com/office/drawing/2014/main" id="{A9B0389E-CB74-4862-BA9B-67EBBC03B469}"/>
              </a:ext>
            </a:extLst>
          </p:cNvPr>
          <p:cNvSpPr txBox="1"/>
          <p:nvPr/>
        </p:nvSpPr>
        <p:spPr>
          <a:xfrm>
            <a:off x="4795026" y="4139560"/>
            <a:ext cx="1869048" cy="184666"/>
          </a:xfrm>
          <a:prstGeom prst="rect">
            <a:avLst/>
          </a:prstGeom>
          <a:solidFill>
            <a:schemeClr val="bg1">
              <a:alpha val="55000"/>
            </a:schemeClr>
          </a:solidFill>
        </p:spPr>
        <p:txBody>
          <a:bodyPr wrap="square" lIns="0" tIns="0" rIns="0" bIns="0" rtlCol="0">
            <a:spAutoFit/>
          </a:bodyPr>
          <a:lstStyle/>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900" dirty="0">
                <a:latin typeface="BIZ UDPゴシック" panose="020B0400000000000000" pitchFamily="50" charset="-128"/>
                <a:ea typeface="BIZ UDPゴシック" panose="020B0400000000000000" pitchFamily="50" charset="-128"/>
              </a:rPr>
              <a:t>千里ライフサイエンスセンタービル　</a:t>
            </a:r>
          </a:p>
        </p:txBody>
      </p:sp>
      <p:pic>
        <p:nvPicPr>
          <p:cNvPr id="4" name="図 3"/>
          <p:cNvPicPr>
            <a:picLocks noChangeAspect="1"/>
          </p:cNvPicPr>
          <p:nvPr/>
        </p:nvPicPr>
        <p:blipFill>
          <a:blip r:embed="rId6"/>
          <a:stretch>
            <a:fillRect/>
          </a:stretch>
        </p:blipFill>
        <p:spPr>
          <a:xfrm>
            <a:off x="7256397" y="2847615"/>
            <a:ext cx="4273666" cy="2304488"/>
          </a:xfrm>
          <a:prstGeom prst="rect">
            <a:avLst/>
          </a:prstGeom>
        </p:spPr>
      </p:pic>
    </p:spTree>
    <p:extLst>
      <p:ext uri="{BB962C8B-B14F-4D97-AF65-F5344CB8AC3E}">
        <p14:creationId xmlns:p14="http://schemas.microsoft.com/office/powerpoint/2010/main" val="126040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A73BD40-DEE8-43D1-AA54-29C86780716B}"/>
              </a:ext>
            </a:extLst>
          </p:cNvPr>
          <p:cNvSpPr txBox="1"/>
          <p:nvPr/>
        </p:nvSpPr>
        <p:spPr>
          <a:xfrm>
            <a:off x="903112" y="135467"/>
            <a:ext cx="6129866" cy="369332"/>
          </a:xfrm>
          <a:prstGeom prst="rect">
            <a:avLst/>
          </a:prstGeom>
          <a:noFill/>
        </p:spPr>
        <p:txBody>
          <a:bodyPr wrap="square" rtlCol="0">
            <a:spAutoFit/>
          </a:bodyPr>
          <a:lstStyle/>
          <a:p>
            <a:r>
              <a:rPr kumimoji="1" lang="en-US" altLang="ja-JP"/>
              <a:t>Ⅳ</a:t>
            </a:r>
            <a:r>
              <a:rPr kumimoji="1" lang="ja-JP" altLang="en-US"/>
              <a:t>　実用化支援事業　　（１）技術講習会</a:t>
            </a:r>
          </a:p>
        </p:txBody>
      </p:sp>
      <p:sp>
        <p:nvSpPr>
          <p:cNvPr id="3" name="テキスト ボックス 2">
            <a:extLst>
              <a:ext uri="{FF2B5EF4-FFF2-40B4-BE49-F238E27FC236}">
                <a16:creationId xmlns:a16="http://schemas.microsoft.com/office/drawing/2014/main" id="{023A73A8-A4CB-4D2A-BC92-C533401C3853}"/>
              </a:ext>
            </a:extLst>
          </p:cNvPr>
          <p:cNvSpPr txBox="1"/>
          <p:nvPr/>
        </p:nvSpPr>
        <p:spPr>
          <a:xfrm>
            <a:off x="641768" y="655000"/>
            <a:ext cx="4676601" cy="861774"/>
          </a:xfrm>
          <a:prstGeom prst="rect">
            <a:avLst/>
          </a:prstGeom>
          <a:noFill/>
        </p:spPr>
        <p:txBody>
          <a:bodyPr wrap="square" rtlCol="0">
            <a:spAutoFit/>
          </a:bodyPr>
          <a:lstStyle/>
          <a:p>
            <a:r>
              <a:rPr lang="en-US" altLang="ja-JP" sz="1000">
                <a:ea typeface="BIZ UDゴシック" panose="020B0400000000000000" pitchFamily="49" charset="-128"/>
              </a:rPr>
              <a:t>【</a:t>
            </a:r>
            <a:r>
              <a:rPr kumimoji="1" lang="ja-JP" altLang="en-US" sz="1000">
                <a:ea typeface="BIZ UDゴシック" panose="020B0400000000000000" pitchFamily="49" charset="-128"/>
              </a:rPr>
              <a:t>概要</a:t>
            </a:r>
            <a:r>
              <a:rPr kumimoji="1" lang="en-US" altLang="ja-JP" sz="1000">
                <a:ea typeface="BIZ UDゴシック" panose="020B0400000000000000" pitchFamily="49" charset="-128"/>
              </a:rPr>
              <a:t>】</a:t>
            </a:r>
          </a:p>
          <a:p>
            <a:r>
              <a:rPr kumimoji="1" lang="ja-JP" altLang="en-US" sz="1000">
                <a:ea typeface="BIZ UDゴシック" panose="020B0400000000000000" pitchFamily="49" charset="-128"/>
              </a:rPr>
              <a:t>　ライフサイエンス分野の先端的研究技術（実験技術、機械・装置活用）に</a:t>
            </a:r>
            <a:endParaRPr kumimoji="1" lang="en-US" altLang="ja-JP" sz="1000">
              <a:ea typeface="BIZ UDゴシック" panose="020B0400000000000000" pitchFamily="49" charset="-128"/>
            </a:endParaRPr>
          </a:p>
          <a:p>
            <a:r>
              <a:rPr kumimoji="1" lang="ja-JP" altLang="en-US" sz="1000">
                <a:ea typeface="BIZ UDゴシック" panose="020B0400000000000000" pitchFamily="49" charset="-128"/>
              </a:rPr>
              <a:t>ついて、熟練技術者による技術解説・実習を通じて、若手研究者に先端技術</a:t>
            </a:r>
            <a:endParaRPr kumimoji="1" lang="en-US" altLang="ja-JP" sz="1000">
              <a:ea typeface="BIZ UDゴシック" panose="020B0400000000000000" pitchFamily="49" charset="-128"/>
            </a:endParaRPr>
          </a:p>
          <a:p>
            <a:r>
              <a:rPr kumimoji="1" lang="ja-JP" altLang="en-US" sz="1000">
                <a:ea typeface="BIZ UDゴシック" panose="020B0400000000000000" pitchFamily="49" charset="-128"/>
              </a:rPr>
              <a:t>習得の機会を提供する。</a:t>
            </a:r>
            <a:endParaRPr kumimoji="1" lang="en-US" altLang="ja-JP" sz="1000">
              <a:ea typeface="BIZ UDゴシック" panose="020B0400000000000000" pitchFamily="49" charset="-128"/>
            </a:endParaRPr>
          </a:p>
          <a:p>
            <a:r>
              <a:rPr kumimoji="1" lang="ja-JP" altLang="en-US" sz="1000">
                <a:ea typeface="BIZ UDゴシック" panose="020B0400000000000000" pitchFamily="49" charset="-128"/>
              </a:rPr>
              <a:t>技術講習会のテーマは毎年の企画委員会において協議・決定している。</a:t>
            </a:r>
            <a:endParaRPr kumimoji="1" lang="en-US" altLang="ja-JP" sz="1000">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0F011DCD-C425-4325-B332-4210DD5DE7EF}"/>
              </a:ext>
            </a:extLst>
          </p:cNvPr>
          <p:cNvSpPr txBox="1"/>
          <p:nvPr/>
        </p:nvSpPr>
        <p:spPr>
          <a:xfrm>
            <a:off x="7526312" y="651537"/>
            <a:ext cx="4284133" cy="2123658"/>
          </a:xfrm>
          <a:prstGeom prst="rect">
            <a:avLst/>
          </a:prstGeom>
          <a:noFill/>
          <a:ln>
            <a:solidFill>
              <a:schemeClr val="tx1"/>
            </a:solidFill>
          </a:ln>
        </p:spPr>
        <p:txBody>
          <a:bodyPr wrap="square" rtlCol="0">
            <a:spAutoFit/>
          </a:bodyPr>
          <a:lstStyle/>
          <a:p>
            <a:r>
              <a:rPr kumimoji="1" lang="ja-JP" altLang="en-US" sz="1200" dirty="0"/>
              <a:t>●大学・企業等の若手研究者等に新しい技術習得の</a:t>
            </a:r>
            <a:endParaRPr kumimoji="1" lang="en-US" altLang="ja-JP" sz="1200" dirty="0"/>
          </a:p>
          <a:p>
            <a:r>
              <a:rPr lang="ja-JP" altLang="en-US" sz="1200" dirty="0"/>
              <a:t>　</a:t>
            </a:r>
            <a:r>
              <a:rPr kumimoji="1" lang="ja-JP" altLang="en-US" sz="1200" dirty="0"/>
              <a:t>機会を提供するものとして意義深い。</a:t>
            </a:r>
            <a:endParaRPr kumimoji="1" lang="en-US" altLang="ja-JP" sz="1200" dirty="0"/>
          </a:p>
          <a:p>
            <a:r>
              <a:rPr kumimoji="1" lang="ja-JP" altLang="en-US" sz="1200" dirty="0"/>
              <a:t>●参加者満足度は非常に高い。</a:t>
            </a:r>
            <a:endParaRPr kumimoji="1" lang="en-US" altLang="ja-JP" sz="1200" dirty="0"/>
          </a:p>
          <a:p>
            <a:r>
              <a:rPr kumimoji="1" lang="ja-JP" altLang="en-US" sz="1200" dirty="0"/>
              <a:t>　</a:t>
            </a:r>
            <a:r>
              <a:rPr kumimoji="1" lang="en-US" altLang="ja-JP" sz="1200" dirty="0"/>
              <a:t>(</a:t>
            </a:r>
            <a:r>
              <a:rPr lang="en-US" altLang="ja-JP" sz="1200" dirty="0"/>
              <a:t>PC</a:t>
            </a:r>
            <a:r>
              <a:rPr lang="ja-JP" altLang="en-US" sz="1200" dirty="0"/>
              <a:t>の不具合などで満足度が下がる場合がある。</a:t>
            </a:r>
            <a:r>
              <a:rPr lang="en-US" altLang="ja-JP" sz="1200" dirty="0"/>
              <a:t>)</a:t>
            </a:r>
            <a:endParaRPr kumimoji="1" lang="en-US" altLang="ja-JP" sz="1200" dirty="0"/>
          </a:p>
          <a:p>
            <a:r>
              <a:rPr kumimoji="1" lang="ja-JP" altLang="en-US" sz="1200" dirty="0"/>
              <a:t>●大学・研究機関だけでなく産業界からの参加者も多い。</a:t>
            </a:r>
            <a:endParaRPr kumimoji="1" lang="en-US" altLang="ja-JP" sz="1200" dirty="0"/>
          </a:p>
          <a:p>
            <a:r>
              <a:rPr lang="ja-JP" altLang="en-US" sz="1200" dirty="0"/>
              <a:t>●特定の企業が実施する講習以外の、本講習のような中立</a:t>
            </a:r>
            <a:endParaRPr lang="en-US" altLang="ja-JP" sz="1200" dirty="0"/>
          </a:p>
          <a:p>
            <a:r>
              <a:rPr lang="ja-JP" altLang="en-US" sz="1200" dirty="0"/>
              <a:t>　的なものが依然として少なく全国からの参加がある。</a:t>
            </a:r>
            <a:endParaRPr kumimoji="1" lang="en-US" altLang="ja-JP" sz="1200" dirty="0"/>
          </a:p>
          <a:p>
            <a:r>
              <a:rPr kumimoji="1" lang="ja-JP" altLang="en-US" sz="1200" dirty="0"/>
              <a:t>●</a:t>
            </a:r>
            <a:r>
              <a:rPr kumimoji="1" lang="en-US" altLang="ja-JP" sz="1200" dirty="0"/>
              <a:t>R3</a:t>
            </a:r>
            <a:r>
              <a:rPr kumimoji="1" lang="ja-JP" altLang="en-US" sz="1200" dirty="0"/>
              <a:t>年度は</a:t>
            </a:r>
            <a:r>
              <a:rPr kumimoji="1" lang="en-US" altLang="ja-JP" sz="1200" dirty="0"/>
              <a:t>R2</a:t>
            </a:r>
            <a:r>
              <a:rPr kumimoji="1" lang="ja-JP" altLang="en-US" sz="1200" dirty="0"/>
              <a:t>年度延期分があり</a:t>
            </a:r>
            <a:r>
              <a:rPr kumimoji="1" lang="en-US" altLang="ja-JP" sz="1200" dirty="0"/>
              <a:t>2</a:t>
            </a:r>
            <a:r>
              <a:rPr kumimoji="1" lang="ja-JP" altLang="en-US" sz="1200" dirty="0"/>
              <a:t>回実施した。</a:t>
            </a:r>
            <a:endParaRPr kumimoji="1" lang="en-US" altLang="ja-JP" sz="1200" dirty="0"/>
          </a:p>
          <a:p>
            <a:r>
              <a:rPr lang="ja-JP" altLang="en-US" sz="1200" dirty="0"/>
              <a:t>　</a:t>
            </a:r>
            <a:r>
              <a:rPr kumimoji="1" lang="ja-JP" altLang="en-US" sz="1200" dirty="0"/>
              <a:t>コロナ対応として</a:t>
            </a:r>
            <a:r>
              <a:rPr kumimoji="1" lang="en-US" altLang="ja-JP" sz="1200" dirty="0"/>
              <a:t>Web</a:t>
            </a:r>
            <a:r>
              <a:rPr kumimoji="1" lang="ja-JP" altLang="en-US" sz="1200" dirty="0"/>
              <a:t>開催したが実習については</a:t>
            </a:r>
            <a:r>
              <a:rPr kumimoji="1" lang="en-US" altLang="ja-JP" sz="1200" dirty="0"/>
              <a:t>Web</a:t>
            </a:r>
          </a:p>
          <a:p>
            <a:r>
              <a:rPr lang="ja-JP" altLang="en-US" sz="1200" dirty="0"/>
              <a:t>　</a:t>
            </a:r>
            <a:r>
              <a:rPr kumimoji="1" lang="ja-JP" altLang="en-US" sz="1200" dirty="0"/>
              <a:t>対応に馴染みにくい。</a:t>
            </a:r>
            <a:endParaRPr kumimoji="1" lang="en-US" altLang="ja-JP" sz="1200" dirty="0"/>
          </a:p>
          <a:p>
            <a:r>
              <a:rPr kumimoji="1" lang="ja-JP" altLang="en-US" sz="1200" dirty="0"/>
              <a:t>　</a:t>
            </a:r>
            <a:r>
              <a:rPr kumimoji="1" lang="en-US" altLang="ja-JP" sz="1200" dirty="0"/>
              <a:t>(Web</a:t>
            </a:r>
            <a:r>
              <a:rPr kumimoji="1" lang="ja-JP" altLang="en-US" sz="1200" dirty="0"/>
              <a:t>の画面では実際の実習ができないので実施せず。</a:t>
            </a:r>
            <a:r>
              <a:rPr kumimoji="1" lang="en-US" altLang="ja-JP" sz="1200" dirty="0"/>
              <a:t>)</a:t>
            </a:r>
            <a:endParaRPr kumimoji="1" lang="ja-JP" altLang="en-US" sz="1200" dirty="0"/>
          </a:p>
        </p:txBody>
      </p:sp>
      <p:sp>
        <p:nvSpPr>
          <p:cNvPr id="10" name="テキスト ボックス 9">
            <a:extLst>
              <a:ext uri="{FF2B5EF4-FFF2-40B4-BE49-F238E27FC236}">
                <a16:creationId xmlns:a16="http://schemas.microsoft.com/office/drawing/2014/main" id="{0031E5A5-470B-432E-82F7-22FD122F05B7}"/>
              </a:ext>
            </a:extLst>
          </p:cNvPr>
          <p:cNvSpPr txBox="1"/>
          <p:nvPr/>
        </p:nvSpPr>
        <p:spPr>
          <a:xfrm>
            <a:off x="641768" y="1545201"/>
            <a:ext cx="4284133" cy="246221"/>
          </a:xfrm>
          <a:prstGeom prst="rect">
            <a:avLst/>
          </a:prstGeom>
          <a:noFill/>
        </p:spPr>
        <p:txBody>
          <a:bodyPr wrap="square" rtlCol="0">
            <a:spAutoFit/>
          </a:bodyPr>
          <a:lstStyle/>
          <a:p>
            <a:r>
              <a:rPr kumimoji="1" lang="en-US" altLang="ja-JP" sz="1000">
                <a:ea typeface="BIZ UDゴシック" panose="020B0400000000000000" pitchFamily="49" charset="-128"/>
              </a:rPr>
              <a:t>【</a:t>
            </a:r>
            <a:r>
              <a:rPr kumimoji="1" lang="ja-JP" altLang="en-US" sz="1000">
                <a:ea typeface="BIZ UDゴシック" panose="020B0400000000000000" pitchFamily="49" charset="-128"/>
              </a:rPr>
              <a:t>前中期経営計画の成果目標と実績</a:t>
            </a:r>
            <a:r>
              <a:rPr kumimoji="1" lang="en-US" altLang="ja-JP" sz="1000">
                <a:ea typeface="BIZ UDゴシック" panose="020B0400000000000000" pitchFamily="49" charset="-128"/>
              </a:rPr>
              <a:t>】</a:t>
            </a:r>
            <a:endParaRPr kumimoji="1" lang="ja-JP" altLang="en-US" sz="1000">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089A5407-9EFF-4E8F-B375-7C1D850CB402}"/>
              </a:ext>
            </a:extLst>
          </p:cNvPr>
          <p:cNvSpPr txBox="1"/>
          <p:nvPr/>
        </p:nvSpPr>
        <p:spPr>
          <a:xfrm>
            <a:off x="900856" y="4667602"/>
            <a:ext cx="5510947" cy="1938992"/>
          </a:xfrm>
          <a:prstGeom prst="rect">
            <a:avLst/>
          </a:prstGeom>
          <a:noFill/>
        </p:spPr>
        <p:txBody>
          <a:bodyPr wrap="square">
            <a:spAutoFit/>
          </a:bodyPr>
          <a:lstStyle/>
          <a:p>
            <a:r>
              <a:rPr lang="ja-JP" altLang="en-US" sz="1200" dirty="0"/>
              <a:t>●「技術解説」については、講習内容が特定の研究技術に絞られ参加希望者</a:t>
            </a:r>
            <a:endParaRPr lang="en-US" altLang="ja-JP" sz="1200" dirty="0"/>
          </a:p>
          <a:p>
            <a:r>
              <a:rPr lang="ja-JP" altLang="en-US" sz="1200" dirty="0"/>
              <a:t>　も直接研究に携わる者に限られてくるため、目標として、参加者数は</a:t>
            </a:r>
            <a:r>
              <a:rPr lang="en-US" altLang="ja-JP" sz="1200" dirty="0"/>
              <a:t>50</a:t>
            </a:r>
            <a:r>
              <a:rPr lang="ja-JP" altLang="en-US" sz="1200" dirty="0"/>
              <a:t>名　</a:t>
            </a:r>
            <a:endParaRPr lang="en-US" altLang="ja-JP" sz="1200" dirty="0"/>
          </a:p>
          <a:p>
            <a:r>
              <a:rPr lang="ja-JP" altLang="en-US" sz="1200" dirty="0"/>
              <a:t>　程度とし質疑応答をやりやすくするとともに、</a:t>
            </a:r>
            <a:r>
              <a:rPr lang="en-US" altLang="ja-JP" sz="1200" dirty="0"/>
              <a:t>Web</a:t>
            </a:r>
            <a:r>
              <a:rPr lang="ja-JP" altLang="en-US" sz="1200" dirty="0"/>
              <a:t>開催により全国から多</a:t>
            </a:r>
            <a:endParaRPr lang="en-US" altLang="ja-JP" sz="1200" dirty="0"/>
          </a:p>
          <a:p>
            <a:r>
              <a:rPr lang="ja-JP" altLang="en-US" sz="1200" dirty="0"/>
              <a:t>　くの参加を促す。　　　　</a:t>
            </a:r>
            <a:endParaRPr lang="en-US" altLang="ja-JP" sz="1200" dirty="0"/>
          </a:p>
          <a:p>
            <a:r>
              <a:rPr lang="ja-JP" altLang="en-US" sz="1200" dirty="0"/>
              <a:t>●「技術実習」については実効性を確保するためリアル開催とする。</a:t>
            </a:r>
            <a:endParaRPr lang="en-US" altLang="ja-JP" sz="1200" dirty="0"/>
          </a:p>
          <a:p>
            <a:r>
              <a:rPr lang="ja-JP" altLang="en-US" sz="1200" dirty="0"/>
              <a:t>　多くの若手研究者の参加が理想であるが、「技術実習」については、実習</a:t>
            </a:r>
            <a:endParaRPr lang="en-US" altLang="ja-JP" sz="1200" dirty="0"/>
          </a:p>
          <a:p>
            <a:r>
              <a:rPr lang="ja-JP" altLang="en-US" sz="1200" dirty="0"/>
              <a:t>　スペースや実習器具の参加者分の確保などが必要なことから、講習の実効</a:t>
            </a:r>
            <a:endParaRPr lang="en-US" altLang="ja-JP" sz="1200" dirty="0"/>
          </a:p>
          <a:p>
            <a:r>
              <a:rPr lang="ja-JP" altLang="en-US" sz="1200" dirty="0"/>
              <a:t>　性を上げるため効果的かつ適正な規模の定員とする。</a:t>
            </a:r>
            <a:endParaRPr lang="en-US" altLang="ja-JP" sz="1200" dirty="0"/>
          </a:p>
          <a:p>
            <a:r>
              <a:rPr lang="ja-JP" altLang="en-US" sz="1200" dirty="0"/>
              <a:t>● これに合わせて「技術解説」及び「技術実習」の参加料について見直しを</a:t>
            </a:r>
            <a:endParaRPr lang="en-US" altLang="ja-JP" sz="1200" dirty="0"/>
          </a:p>
          <a:p>
            <a:r>
              <a:rPr lang="ja-JP" altLang="en-US" sz="1200" dirty="0"/>
              <a:t>　検討する。</a:t>
            </a:r>
          </a:p>
        </p:txBody>
      </p:sp>
      <p:graphicFrame>
        <p:nvGraphicFramePr>
          <p:cNvPr id="17" name="表 16">
            <a:extLst>
              <a:ext uri="{FF2B5EF4-FFF2-40B4-BE49-F238E27FC236}">
                <a16:creationId xmlns:a16="http://schemas.microsoft.com/office/drawing/2014/main" id="{2B3687E2-239D-49BD-9DF9-433ACC20368A}"/>
              </a:ext>
            </a:extLst>
          </p:cNvPr>
          <p:cNvGraphicFramePr>
            <a:graphicFrameLocks noGrp="1"/>
          </p:cNvGraphicFramePr>
          <p:nvPr>
            <p:extLst>
              <p:ext uri="{D42A27DB-BD31-4B8C-83A1-F6EECF244321}">
                <p14:modId xmlns:p14="http://schemas.microsoft.com/office/powerpoint/2010/main" val="4031095903"/>
              </p:ext>
            </p:extLst>
          </p:nvPr>
        </p:nvGraphicFramePr>
        <p:xfrm>
          <a:off x="5377252" y="1106336"/>
          <a:ext cx="2006600" cy="561975"/>
        </p:xfrm>
        <a:graphic>
          <a:graphicData uri="http://schemas.openxmlformats.org/drawingml/2006/table">
            <a:tbl>
              <a:tblPr/>
              <a:tblGrid>
                <a:gridCol w="1012855">
                  <a:extLst>
                    <a:ext uri="{9D8B030D-6E8A-4147-A177-3AD203B41FA5}">
                      <a16:colId xmlns:a16="http://schemas.microsoft.com/office/drawing/2014/main" val="353139269"/>
                    </a:ext>
                  </a:extLst>
                </a:gridCol>
                <a:gridCol w="993745">
                  <a:extLst>
                    <a:ext uri="{9D8B030D-6E8A-4147-A177-3AD203B41FA5}">
                      <a16:colId xmlns:a16="http://schemas.microsoft.com/office/drawing/2014/main" val="1255248024"/>
                    </a:ext>
                  </a:extLst>
                </a:gridCol>
              </a:tblGrid>
              <a:tr h="238125">
                <a:tc gridSpan="2">
                  <a:txBody>
                    <a:bodyPr/>
                    <a:lstStyle/>
                    <a:p>
                      <a:pPr algn="ctr" fontAlgn="ctr"/>
                      <a:r>
                        <a:rPr lang="zh-TW" altLang="en-US" sz="1000" b="0" i="0" u="none" strike="noStrike">
                          <a:solidFill>
                            <a:srgbClr val="000000"/>
                          </a:solidFill>
                          <a:effectLst/>
                          <a:latin typeface="BIZ UDPゴシック" panose="020B0400000000000000" pitchFamily="50" charset="-128"/>
                          <a:ea typeface="BIZ UDPゴシック" panose="020B0400000000000000" pitchFamily="50" charset="-128"/>
                        </a:rPr>
                        <a:t>技術講習会参加料</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25689271"/>
                  </a:ext>
                </a:extLst>
              </a:tr>
              <a:tr h="152400">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技術解説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技術実習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219471"/>
                  </a:ext>
                </a:extLst>
              </a:tr>
              <a:tr h="152400">
                <a:tc>
                  <a:txBody>
                    <a:bodyPr/>
                    <a:lstStyle/>
                    <a:p>
                      <a:pPr algn="ctr"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1,000</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2,000</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628604"/>
                  </a:ext>
                </a:extLst>
              </a:tr>
            </a:tbl>
          </a:graphicData>
        </a:graphic>
      </p:graphicFrame>
      <p:sp>
        <p:nvSpPr>
          <p:cNvPr id="18" name="テキスト ボックス 17">
            <a:extLst>
              <a:ext uri="{FF2B5EF4-FFF2-40B4-BE49-F238E27FC236}">
                <a16:creationId xmlns:a16="http://schemas.microsoft.com/office/drawing/2014/main" id="{169F4CA8-8B11-44C4-AA88-EB9088348824}"/>
              </a:ext>
            </a:extLst>
          </p:cNvPr>
          <p:cNvSpPr txBox="1"/>
          <p:nvPr/>
        </p:nvSpPr>
        <p:spPr>
          <a:xfrm>
            <a:off x="1085249" y="3107010"/>
            <a:ext cx="2882796" cy="307777"/>
          </a:xfrm>
          <a:prstGeom prst="rect">
            <a:avLst/>
          </a:prstGeom>
          <a:noFill/>
        </p:spPr>
        <p:txBody>
          <a:bodyPr wrap="square">
            <a:spAutoFit/>
          </a:bodyPr>
          <a:lstStyle/>
          <a:p>
            <a:r>
              <a:rPr kumimoji="1" lang="en-US" altLang="ja-JP" sz="1400" dirty="0">
                <a:ea typeface="BIZ UDPゴシック" panose="020B0400000000000000" pitchFamily="50" charset="-128"/>
              </a:rPr>
              <a:t>【</a:t>
            </a:r>
            <a:r>
              <a:rPr kumimoji="1" lang="ja-JP" altLang="en-US" sz="1400" dirty="0">
                <a:ea typeface="BIZ UDPゴシック" panose="020B0400000000000000" pitchFamily="50" charset="-128"/>
              </a:rPr>
              <a:t>当計画において</a:t>
            </a:r>
            <a:r>
              <a:rPr lang="ja-JP" altLang="en-US" sz="1400" dirty="0">
                <a:ea typeface="BIZ UDPゴシック" panose="020B0400000000000000" pitchFamily="50" charset="-128"/>
              </a:rPr>
              <a:t>めざすところ</a:t>
            </a:r>
            <a:r>
              <a:rPr kumimoji="1" lang="en-US" altLang="ja-JP" sz="1400" dirty="0">
                <a:ea typeface="BIZ UDPゴシック" panose="020B0400000000000000" pitchFamily="50" charset="-128"/>
              </a:rPr>
              <a:t>】</a:t>
            </a:r>
          </a:p>
        </p:txBody>
      </p:sp>
      <p:sp>
        <p:nvSpPr>
          <p:cNvPr id="19" name="テキスト ボックス 18">
            <a:extLst>
              <a:ext uri="{FF2B5EF4-FFF2-40B4-BE49-F238E27FC236}">
                <a16:creationId xmlns:a16="http://schemas.microsoft.com/office/drawing/2014/main" id="{D9021852-D6B5-437C-9991-728D109B20EC}"/>
              </a:ext>
            </a:extLst>
          </p:cNvPr>
          <p:cNvSpPr txBox="1"/>
          <p:nvPr/>
        </p:nvSpPr>
        <p:spPr>
          <a:xfrm>
            <a:off x="6244834" y="3196714"/>
            <a:ext cx="3872089" cy="307777"/>
          </a:xfrm>
          <a:prstGeom prst="rect">
            <a:avLst/>
          </a:prstGeom>
          <a:noFill/>
        </p:spPr>
        <p:txBody>
          <a:bodyPr wrap="square">
            <a:spAutoFit/>
          </a:bodyPr>
          <a:lstStyle/>
          <a:p>
            <a:r>
              <a:rPr kumimoji="1" lang="en-US" altLang="ja-JP" sz="1400">
                <a:ea typeface="BIZ UDPゴシック" panose="020B0400000000000000" pitchFamily="50" charset="-128"/>
              </a:rPr>
              <a:t>【</a:t>
            </a:r>
            <a:r>
              <a:rPr kumimoji="1" lang="ja-JP" altLang="en-US" sz="1400">
                <a:ea typeface="BIZ UDPゴシック" panose="020B0400000000000000" pitchFamily="50" charset="-128"/>
              </a:rPr>
              <a:t>当計画における成果目標</a:t>
            </a:r>
            <a:r>
              <a:rPr kumimoji="1" lang="en-US" altLang="ja-JP" sz="1400">
                <a:ea typeface="BIZ UDPゴシック" panose="020B0400000000000000" pitchFamily="50" charset="-128"/>
              </a:rPr>
              <a:t>】</a:t>
            </a:r>
          </a:p>
        </p:txBody>
      </p:sp>
      <p:sp>
        <p:nvSpPr>
          <p:cNvPr id="20" name="テキスト ボックス 19">
            <a:extLst>
              <a:ext uri="{FF2B5EF4-FFF2-40B4-BE49-F238E27FC236}">
                <a16:creationId xmlns:a16="http://schemas.microsoft.com/office/drawing/2014/main" id="{CFF2677C-D8EF-4DA4-81DB-1F155C598B2A}"/>
              </a:ext>
            </a:extLst>
          </p:cNvPr>
          <p:cNvSpPr txBox="1"/>
          <p:nvPr/>
        </p:nvSpPr>
        <p:spPr>
          <a:xfrm>
            <a:off x="1095873" y="3443214"/>
            <a:ext cx="4773613" cy="1169551"/>
          </a:xfrm>
          <a:prstGeom prst="rect">
            <a:avLst/>
          </a:prstGeom>
          <a:noFill/>
          <a:ln>
            <a:solidFill>
              <a:schemeClr val="tx1"/>
            </a:solidFill>
          </a:ln>
        </p:spPr>
        <p:txBody>
          <a:bodyPr wrap="square" rtlCol="0">
            <a:spAutoFit/>
          </a:bodyPr>
          <a:lstStyle/>
          <a:p>
            <a:r>
              <a:rPr kumimoji="1" lang="ja-JP" altLang="en-US" sz="1400" dirty="0">
                <a:ea typeface="BIZ UDPゴシック" panose="020B0400000000000000" pitchFamily="50" charset="-128"/>
              </a:rPr>
              <a:t>●大学・企業等の若手研究者等に新しい技術習得の機会を</a:t>
            </a:r>
            <a:endParaRPr kumimoji="1" lang="en-US" altLang="ja-JP" sz="1400" dirty="0">
              <a:ea typeface="BIZ UDPゴシック" panose="020B0400000000000000" pitchFamily="50" charset="-128"/>
            </a:endParaRPr>
          </a:p>
          <a:p>
            <a:r>
              <a:rPr lang="ja-JP" altLang="en-US" sz="1400" dirty="0">
                <a:ea typeface="BIZ UDPゴシック" panose="020B0400000000000000" pitchFamily="50" charset="-128"/>
              </a:rPr>
              <a:t>　</a:t>
            </a:r>
            <a:r>
              <a:rPr kumimoji="1" lang="ja-JP" altLang="en-US" sz="1400" dirty="0">
                <a:ea typeface="BIZ UDPゴシック" panose="020B0400000000000000" pitchFamily="50" charset="-128"/>
              </a:rPr>
              <a:t>提供する本事業は、人材育成、実用化支援の両面において</a:t>
            </a:r>
            <a:endParaRPr kumimoji="1" lang="en-US" altLang="ja-JP" sz="1400" dirty="0">
              <a:ea typeface="BIZ UDPゴシック" panose="020B0400000000000000" pitchFamily="50" charset="-128"/>
            </a:endParaRPr>
          </a:p>
          <a:p>
            <a:r>
              <a:rPr lang="ja-JP" altLang="en-US" sz="1400" dirty="0">
                <a:ea typeface="BIZ UDPゴシック" panose="020B0400000000000000" pitchFamily="50" charset="-128"/>
              </a:rPr>
              <a:t>　</a:t>
            </a:r>
            <a:r>
              <a:rPr kumimoji="1" lang="ja-JP" altLang="en-US" sz="1400" dirty="0">
                <a:ea typeface="BIZ UDPゴシック" panose="020B0400000000000000" pitchFamily="50" charset="-128"/>
              </a:rPr>
              <a:t>意義深く、事業継続する。</a:t>
            </a:r>
            <a:endParaRPr kumimoji="1" lang="en-US" altLang="ja-JP" sz="1400" dirty="0">
              <a:ea typeface="BIZ UDPゴシック" panose="020B0400000000000000" pitchFamily="50" charset="-128"/>
            </a:endParaRPr>
          </a:p>
          <a:p>
            <a:r>
              <a:rPr lang="ja-JP" altLang="en-US" sz="1400" dirty="0">
                <a:ea typeface="BIZ UDPゴシック" panose="020B0400000000000000" pitchFamily="50" charset="-128"/>
              </a:rPr>
              <a:t>●リアル開催及び</a:t>
            </a:r>
            <a:r>
              <a:rPr lang="en-US" altLang="ja-JP" sz="1400" dirty="0">
                <a:ea typeface="BIZ UDPゴシック" panose="020B0400000000000000" pitchFamily="50" charset="-128"/>
              </a:rPr>
              <a:t>Web</a:t>
            </a:r>
            <a:r>
              <a:rPr lang="ja-JP" altLang="en-US" sz="1400" dirty="0">
                <a:ea typeface="BIZ UDPゴシック" panose="020B0400000000000000" pitchFamily="50" charset="-128"/>
              </a:rPr>
              <a:t>開催を使い分け、実効性と参加しや</a:t>
            </a:r>
            <a:endParaRPr lang="en-US" altLang="ja-JP" sz="1400" dirty="0">
              <a:ea typeface="BIZ UDPゴシック" panose="020B0400000000000000" pitchFamily="50" charset="-128"/>
            </a:endParaRPr>
          </a:p>
          <a:p>
            <a:r>
              <a:rPr lang="ja-JP" altLang="en-US" sz="1400" dirty="0">
                <a:ea typeface="BIZ UDPゴシック" panose="020B0400000000000000" pitchFamily="50" charset="-128"/>
              </a:rPr>
              <a:t>　すさを両立して参加者数の増を図る。</a:t>
            </a:r>
            <a:endParaRPr kumimoji="1" lang="ja-JP" altLang="en-US" sz="1400" dirty="0">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A7A91079-C212-4E47-B403-2F9075F567C0}"/>
              </a:ext>
            </a:extLst>
          </p:cNvPr>
          <p:cNvSpPr txBox="1"/>
          <p:nvPr/>
        </p:nvSpPr>
        <p:spPr>
          <a:xfrm>
            <a:off x="6265791" y="3462182"/>
            <a:ext cx="3202059" cy="830997"/>
          </a:xfrm>
          <a:prstGeom prst="rect">
            <a:avLst/>
          </a:prstGeom>
          <a:noFill/>
          <a:ln>
            <a:solidFill>
              <a:schemeClr val="tx1"/>
            </a:solidFill>
          </a:ln>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「技術解説」</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①</a:t>
            </a:r>
            <a:r>
              <a:rPr lang="en-US" altLang="ja-JP" sz="1200" dirty="0">
                <a:latin typeface="BIZ UDPゴシック" panose="020B0400000000000000" pitchFamily="50" charset="-128"/>
                <a:ea typeface="BIZ UDPゴシック" panose="020B0400000000000000" pitchFamily="50" charset="-128"/>
              </a:rPr>
              <a:t>Web</a:t>
            </a:r>
            <a:r>
              <a:rPr lang="zh-CN" altLang="en-US" sz="1200" dirty="0">
                <a:latin typeface="BIZ UDPゴシック" panose="020B0400000000000000" pitchFamily="50" charset="-128"/>
                <a:ea typeface="BIZ UDPゴシック" panose="020B0400000000000000" pitchFamily="50" charset="-128"/>
              </a:rPr>
              <a:t>参加者数</a:t>
            </a:r>
            <a:r>
              <a:rPr lang="ja-JP" altLang="en-US" sz="1200" dirty="0">
                <a:latin typeface="BIZ UDPゴシック" panose="020B0400000000000000" pitchFamily="50" charset="-128"/>
                <a:ea typeface="BIZ UDPゴシック" panose="020B0400000000000000" pitchFamily="50" charset="-128"/>
              </a:rPr>
              <a:t>：概ね</a:t>
            </a:r>
            <a:r>
              <a:rPr lang="en-US" altLang="ja-JP" sz="1200" dirty="0">
                <a:latin typeface="BIZ UDPゴシック" panose="020B0400000000000000" pitchFamily="50" charset="-128"/>
                <a:ea typeface="BIZ UDPゴシック" panose="020B0400000000000000" pitchFamily="50" charset="-128"/>
              </a:rPr>
              <a:t>50</a:t>
            </a:r>
            <a:r>
              <a:rPr lang="ja-JP" altLang="en-US" sz="1200" dirty="0">
                <a:latin typeface="BIZ UDPゴシック" panose="020B0400000000000000" pitchFamily="50" charset="-128"/>
                <a:ea typeface="BIZ UDPゴシック" panose="020B0400000000000000" pitchFamily="50" charset="-128"/>
              </a:rPr>
              <a:t>名</a:t>
            </a:r>
            <a:endParaRPr lang="en-US" altLang="zh-CN"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②広域（京阪神以遠）からの参加：概ね</a:t>
            </a:r>
            <a:r>
              <a:rPr lang="en-US" altLang="ja-JP" sz="1200" dirty="0">
                <a:latin typeface="BIZ UDPゴシック" panose="020B0400000000000000" pitchFamily="50" charset="-128"/>
                <a:ea typeface="BIZ UDPゴシック" panose="020B0400000000000000" pitchFamily="50" charset="-128"/>
              </a:rPr>
              <a:t>50</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③</a:t>
            </a:r>
            <a:r>
              <a:rPr lang="zh-CN" altLang="en-US" sz="1200" dirty="0">
                <a:latin typeface="BIZ UDPゴシック" panose="020B0400000000000000" pitchFamily="50" charset="-128"/>
                <a:ea typeface="BIZ UDPゴシック" panose="020B0400000000000000" pitchFamily="50" charset="-128"/>
              </a:rPr>
              <a:t>参加者満足度</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80</a:t>
            </a:r>
            <a:r>
              <a:rPr lang="ja-JP" altLang="en-US" sz="1200" dirty="0">
                <a:latin typeface="BIZ UDPゴシック" panose="020B0400000000000000" pitchFamily="50" charset="-128"/>
                <a:ea typeface="BIZ UDPゴシック" panose="020B0400000000000000" pitchFamily="50" charset="-128"/>
              </a:rPr>
              <a:t>％以上</a:t>
            </a:r>
          </a:p>
        </p:txBody>
      </p:sp>
      <p:sp>
        <p:nvSpPr>
          <p:cNvPr id="23" name="スライド番号プレースホルダー 22">
            <a:extLst>
              <a:ext uri="{FF2B5EF4-FFF2-40B4-BE49-F238E27FC236}">
                <a16:creationId xmlns:a16="http://schemas.microsoft.com/office/drawing/2014/main" id="{D552A29D-C41D-409F-B636-E505D026B082}"/>
              </a:ext>
            </a:extLst>
          </p:cNvPr>
          <p:cNvSpPr>
            <a:spLocks noGrp="1"/>
          </p:cNvSpPr>
          <p:nvPr>
            <p:ph type="sldNum" sz="quarter" idx="12"/>
          </p:nvPr>
        </p:nvSpPr>
        <p:spPr/>
        <p:txBody>
          <a:bodyPr/>
          <a:lstStyle/>
          <a:p>
            <a:fld id="{BC938B7F-26E2-44CA-9119-FD2E659AFFE3}" type="slidenum">
              <a:rPr kumimoji="1" lang="ja-JP" altLang="en-US" smtClean="0"/>
              <a:t>17</a:t>
            </a:fld>
            <a:endParaRPr kumimoji="1" lang="ja-JP" altLang="en-US"/>
          </a:p>
        </p:txBody>
      </p:sp>
      <p:sp>
        <p:nvSpPr>
          <p:cNvPr id="16" name="矢印: 右 15">
            <a:extLst>
              <a:ext uri="{FF2B5EF4-FFF2-40B4-BE49-F238E27FC236}">
                <a16:creationId xmlns:a16="http://schemas.microsoft.com/office/drawing/2014/main" id="{A19DCC89-B023-40D2-84D5-9927D3913EE8}"/>
              </a:ext>
            </a:extLst>
          </p:cNvPr>
          <p:cNvSpPr/>
          <p:nvPr/>
        </p:nvSpPr>
        <p:spPr>
          <a:xfrm>
            <a:off x="5899969" y="3732053"/>
            <a:ext cx="344865" cy="30777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6B5CE1B0-FE6A-461B-BDC2-95039FFF42CB}"/>
              </a:ext>
            </a:extLst>
          </p:cNvPr>
          <p:cNvSpPr txBox="1"/>
          <p:nvPr/>
        </p:nvSpPr>
        <p:spPr>
          <a:xfrm>
            <a:off x="9648825" y="3451884"/>
            <a:ext cx="2161620" cy="646331"/>
          </a:xfrm>
          <a:prstGeom prst="rect">
            <a:avLst/>
          </a:prstGeom>
          <a:noFill/>
          <a:ln>
            <a:solidFill>
              <a:schemeClr val="tx1"/>
            </a:solidFill>
          </a:ln>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「技術実習」</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①参加者数：概ね</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名</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②参加者満足度：</a:t>
            </a:r>
            <a:r>
              <a:rPr lang="en-US" altLang="ja-JP" sz="1200" dirty="0">
                <a:latin typeface="BIZ UDPゴシック" panose="020B0400000000000000" pitchFamily="50" charset="-128"/>
                <a:ea typeface="BIZ UDPゴシック" panose="020B0400000000000000" pitchFamily="50" charset="-128"/>
              </a:rPr>
              <a:t>80</a:t>
            </a:r>
            <a:r>
              <a:rPr lang="ja-JP" altLang="en-US" sz="1200" dirty="0">
                <a:latin typeface="BIZ UDPゴシック" panose="020B0400000000000000" pitchFamily="50" charset="-128"/>
                <a:ea typeface="BIZ UDPゴシック" panose="020B0400000000000000" pitchFamily="50" charset="-128"/>
              </a:rPr>
              <a:t>％以上</a:t>
            </a:r>
          </a:p>
        </p:txBody>
      </p:sp>
      <p:sp>
        <p:nvSpPr>
          <p:cNvPr id="25" name="矢印: 右 24">
            <a:extLst>
              <a:ext uri="{FF2B5EF4-FFF2-40B4-BE49-F238E27FC236}">
                <a16:creationId xmlns:a16="http://schemas.microsoft.com/office/drawing/2014/main" id="{8DF704DD-70C4-4925-877E-3BB2CDE1A357}"/>
              </a:ext>
            </a:extLst>
          </p:cNvPr>
          <p:cNvSpPr/>
          <p:nvPr/>
        </p:nvSpPr>
        <p:spPr>
          <a:xfrm rot="19867021">
            <a:off x="9084423" y="5234267"/>
            <a:ext cx="278002" cy="19764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0E84C828-C753-4485-BF60-82217B6AB908}"/>
              </a:ext>
            </a:extLst>
          </p:cNvPr>
          <p:cNvSpPr txBox="1"/>
          <p:nvPr/>
        </p:nvSpPr>
        <p:spPr>
          <a:xfrm>
            <a:off x="9386480" y="4886903"/>
            <a:ext cx="1802361" cy="738664"/>
          </a:xfrm>
          <a:prstGeom prst="rect">
            <a:avLst/>
          </a:prstGeom>
          <a:noFill/>
        </p:spPr>
        <p:txBody>
          <a:bodyPr wrap="square" rtlCol="0">
            <a:spAutoFit/>
          </a:bodyPr>
          <a:lstStyle/>
          <a:p>
            <a:r>
              <a:rPr kumimoji="1" lang="ja-JP" altLang="en-US" sz="1400">
                <a:latin typeface="BIZ UDPゴシック" panose="020B0400000000000000" pitchFamily="50" charset="-128"/>
                <a:ea typeface="BIZ UDPゴシック" panose="020B0400000000000000" pitchFamily="50" charset="-128"/>
              </a:rPr>
              <a:t>・参加者数</a:t>
            </a:r>
            <a:r>
              <a:rPr kumimoji="1" lang="en-US" altLang="ja-JP" sz="1400">
                <a:latin typeface="BIZ UDPゴシック" panose="020B0400000000000000" pitchFamily="50" charset="-128"/>
                <a:ea typeface="BIZ UDPゴシック" panose="020B0400000000000000" pitchFamily="50" charset="-128"/>
              </a:rPr>
              <a:t>UP</a:t>
            </a:r>
          </a:p>
          <a:p>
            <a:r>
              <a:rPr lang="ja-JP" altLang="en-US" sz="1400">
                <a:latin typeface="BIZ UDPゴシック" panose="020B0400000000000000" pitchFamily="50" charset="-128"/>
                <a:ea typeface="BIZ UDPゴシック" panose="020B0400000000000000" pitchFamily="50" charset="-128"/>
              </a:rPr>
              <a:t>・広域からの参加</a:t>
            </a:r>
            <a:r>
              <a:rPr lang="en-US" altLang="ja-JP" sz="1400">
                <a:latin typeface="BIZ UDPゴシック" panose="020B0400000000000000" pitchFamily="50" charset="-128"/>
                <a:ea typeface="BIZ UDPゴシック" panose="020B0400000000000000" pitchFamily="50" charset="-128"/>
              </a:rPr>
              <a:t>UP</a:t>
            </a:r>
          </a:p>
          <a:p>
            <a:r>
              <a:rPr kumimoji="1" lang="ja-JP" altLang="en-US" sz="1400">
                <a:latin typeface="BIZ UDPゴシック" panose="020B0400000000000000" pitchFamily="50" charset="-128"/>
                <a:ea typeface="BIZ UDPゴシック" panose="020B0400000000000000" pitchFamily="50" charset="-128"/>
              </a:rPr>
              <a:t>・高い満足度を堅持</a:t>
            </a:r>
          </a:p>
        </p:txBody>
      </p:sp>
      <p:graphicFrame>
        <p:nvGraphicFramePr>
          <p:cNvPr id="4" name="表 3">
            <a:extLst>
              <a:ext uri="{FF2B5EF4-FFF2-40B4-BE49-F238E27FC236}">
                <a16:creationId xmlns:a16="http://schemas.microsoft.com/office/drawing/2014/main" id="{1B1E7096-738E-45EC-BE4B-1195A900AC4B}"/>
              </a:ext>
            </a:extLst>
          </p:cNvPr>
          <p:cNvGraphicFramePr>
            <a:graphicFrameLocks noGrp="1"/>
          </p:cNvGraphicFramePr>
          <p:nvPr>
            <p:extLst>
              <p:ext uri="{D42A27DB-BD31-4B8C-83A1-F6EECF244321}">
                <p14:modId xmlns:p14="http://schemas.microsoft.com/office/powerpoint/2010/main" val="2759953426"/>
              </p:ext>
            </p:extLst>
          </p:nvPr>
        </p:nvGraphicFramePr>
        <p:xfrm>
          <a:off x="785213" y="1766947"/>
          <a:ext cx="6247765" cy="942975"/>
        </p:xfrm>
        <a:graphic>
          <a:graphicData uri="http://schemas.openxmlformats.org/drawingml/2006/table">
            <a:tbl>
              <a:tblPr/>
              <a:tblGrid>
                <a:gridCol w="1374140">
                  <a:extLst>
                    <a:ext uri="{9D8B030D-6E8A-4147-A177-3AD203B41FA5}">
                      <a16:colId xmlns:a16="http://schemas.microsoft.com/office/drawing/2014/main" val="1199026279"/>
                    </a:ext>
                  </a:extLst>
                </a:gridCol>
                <a:gridCol w="610870">
                  <a:extLst>
                    <a:ext uri="{9D8B030D-6E8A-4147-A177-3AD203B41FA5}">
                      <a16:colId xmlns:a16="http://schemas.microsoft.com/office/drawing/2014/main" val="3736505207"/>
                    </a:ext>
                  </a:extLst>
                </a:gridCol>
                <a:gridCol w="547370">
                  <a:extLst>
                    <a:ext uri="{9D8B030D-6E8A-4147-A177-3AD203B41FA5}">
                      <a16:colId xmlns:a16="http://schemas.microsoft.com/office/drawing/2014/main" val="2677257152"/>
                    </a:ext>
                  </a:extLst>
                </a:gridCol>
                <a:gridCol w="623570">
                  <a:extLst>
                    <a:ext uri="{9D8B030D-6E8A-4147-A177-3AD203B41FA5}">
                      <a16:colId xmlns:a16="http://schemas.microsoft.com/office/drawing/2014/main" val="3433928932"/>
                    </a:ext>
                  </a:extLst>
                </a:gridCol>
                <a:gridCol w="598170">
                  <a:extLst>
                    <a:ext uri="{9D8B030D-6E8A-4147-A177-3AD203B41FA5}">
                      <a16:colId xmlns:a16="http://schemas.microsoft.com/office/drawing/2014/main" val="218621982"/>
                    </a:ext>
                  </a:extLst>
                </a:gridCol>
                <a:gridCol w="585470">
                  <a:extLst>
                    <a:ext uri="{9D8B030D-6E8A-4147-A177-3AD203B41FA5}">
                      <a16:colId xmlns:a16="http://schemas.microsoft.com/office/drawing/2014/main" val="375925795"/>
                    </a:ext>
                  </a:extLst>
                </a:gridCol>
                <a:gridCol w="470535">
                  <a:extLst>
                    <a:ext uri="{9D8B030D-6E8A-4147-A177-3AD203B41FA5}">
                      <a16:colId xmlns:a16="http://schemas.microsoft.com/office/drawing/2014/main" val="898242139"/>
                    </a:ext>
                  </a:extLst>
                </a:gridCol>
                <a:gridCol w="725170">
                  <a:extLst>
                    <a:ext uri="{9D8B030D-6E8A-4147-A177-3AD203B41FA5}">
                      <a16:colId xmlns:a16="http://schemas.microsoft.com/office/drawing/2014/main" val="758382652"/>
                    </a:ext>
                  </a:extLst>
                </a:gridCol>
                <a:gridCol w="712470">
                  <a:extLst>
                    <a:ext uri="{9D8B030D-6E8A-4147-A177-3AD203B41FA5}">
                      <a16:colId xmlns:a16="http://schemas.microsoft.com/office/drawing/2014/main" val="3393125274"/>
                    </a:ext>
                  </a:extLst>
                </a:gridCol>
              </a:tblGrid>
              <a:tr h="152400">
                <a:tc>
                  <a:txBody>
                    <a:bodyPr/>
                    <a:lstStyle/>
                    <a:p>
                      <a:pPr algn="ctr" fontAlgn="ctr"/>
                      <a:r>
                        <a:rPr kumimoji="1" lang="zh-TW"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成果測定指標</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５年の</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到達目標</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altLang="en-US" sz="12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単年度</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目標</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H29</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H30</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R</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元</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R</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２</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kumimoji="1" lang="en-US" sz="900" kern="120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R3</a:t>
                      </a: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（２回実施）</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161679040"/>
                  </a:ext>
                </a:extLst>
              </a:tr>
              <a:tr h="152400">
                <a:tc>
                  <a:txBody>
                    <a:bodyPr/>
                    <a:lstStyle/>
                    <a:p>
                      <a:pPr algn="l" fontAlgn="ctr"/>
                      <a:r>
                        <a:rPr kumimoji="1" lang="zh-TW"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満足度 </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fontAlgn="ctr"/>
                      <a:r>
                        <a:rPr kumimoji="1" lang="zh-TW"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　</a:t>
                      </a: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上：</a:t>
                      </a:r>
                      <a:r>
                        <a:rPr kumimoji="1" lang="zh-TW"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解説</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、下：</a:t>
                      </a:r>
                      <a:r>
                        <a:rPr kumimoji="1" lang="zh-TW"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実習</a:t>
                      </a: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　向上</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向上</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100%</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100%</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100%</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100%</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100%</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76%</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延期</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86</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r>
                        <a:rPr kumimoji="1" lang="ja-JP" altLang="en-US"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96</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ー</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１００％</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ja-JP" sz="900" kern="120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ー</a:t>
                      </a: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3373361"/>
                  </a:ext>
                </a:extLst>
              </a:tr>
              <a:tr h="157480">
                <a:tc>
                  <a:txBody>
                    <a:bodyPr/>
                    <a:lstStyle/>
                    <a:p>
                      <a:pPr algn="l" fontAlgn="ctr"/>
                      <a:r>
                        <a:rPr kumimoji="1" lang="zh-CN"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参加者数</a:t>
                      </a:r>
                      <a:r>
                        <a:rPr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　</a:t>
                      </a:r>
                      <a:r>
                        <a:rPr lang="en-US" sz="12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　</a:t>
                      </a: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上：</a:t>
                      </a:r>
                      <a:r>
                        <a:rPr kumimoji="1" lang="zh-CN"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解説</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、下：</a:t>
                      </a:r>
                      <a:r>
                        <a:rPr kumimoji="1" lang="zh-CN"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実習</a:t>
                      </a: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　ー</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ー</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20</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9</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12</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8</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38</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kumimoji="1" lang="en-US" altLang="ja-JP" sz="9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lang="en-US" altLang="ja-JP"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7</a:t>
                      </a:r>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名</a:t>
                      </a:r>
                      <a:r>
                        <a:rPr lang="ja-JP" altLang="en-US"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lang="en-US" alt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21</a:t>
                      </a:r>
                      <a:r>
                        <a:rPr lang="ja-JP" altLang="en-US"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名</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延期</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Web46</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ー</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1" lang="en-US" sz="900" kern="1200" dirty="0">
                          <a:solidFill>
                            <a:srgbClr val="000000"/>
                          </a:solidFill>
                          <a:effectLst/>
                          <a:latin typeface="BIZ UDPゴシック" panose="020B0400000000000000" pitchFamily="50" charset="-128"/>
                          <a:ea typeface="游明朝" panose="02020400000000000000" pitchFamily="18" charset="-128"/>
                          <a:cs typeface="Arial" panose="020B0604020202020204" pitchFamily="34" charset="0"/>
                        </a:rPr>
                        <a:t>Web</a:t>
                      </a: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１８名</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fontAlgn="ctr"/>
                      <a:r>
                        <a:rPr kumimoji="1" lang="ja-JP" sz="900" kern="1200" dirty="0">
                          <a:solidFill>
                            <a:srgbClr val="000000"/>
                          </a:solidFill>
                          <a:effectLst/>
                          <a:latin typeface="游明朝" panose="02020400000000000000" pitchFamily="18" charset="-128"/>
                          <a:ea typeface="BIZ UDPゴシック" panose="020B0400000000000000" pitchFamily="50" charset="-128"/>
                          <a:cs typeface="Arial" panose="020B0604020202020204" pitchFamily="34" charset="0"/>
                        </a:rPr>
                        <a:t>ー</a:t>
                      </a: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947293"/>
                  </a:ext>
                </a:extLst>
              </a:tr>
            </a:tbl>
          </a:graphicData>
        </a:graphic>
      </p:graphicFrame>
      <p:sp>
        <p:nvSpPr>
          <p:cNvPr id="28" name="テキスト ボックス 27">
            <a:extLst>
              <a:ext uri="{FF2B5EF4-FFF2-40B4-BE49-F238E27FC236}">
                <a16:creationId xmlns:a16="http://schemas.microsoft.com/office/drawing/2014/main" id="{09664BED-97D4-41BA-AACC-EAEF4A060B17}"/>
              </a:ext>
            </a:extLst>
          </p:cNvPr>
          <p:cNvSpPr txBox="1"/>
          <p:nvPr/>
        </p:nvSpPr>
        <p:spPr>
          <a:xfrm>
            <a:off x="-520404" y="2733344"/>
            <a:ext cx="5897656" cy="230832"/>
          </a:xfrm>
          <a:prstGeom prst="rect">
            <a:avLst/>
          </a:prstGeom>
          <a:noFill/>
        </p:spPr>
        <p:txBody>
          <a:bodyPr wrap="square">
            <a:spAutoFit/>
          </a:bodyPr>
          <a:lstStyle/>
          <a:p>
            <a:pPr indent="1371600" algn="l"/>
            <a:r>
              <a:rPr lang="ja-JP" altLang="en-US" sz="9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＊は成果測定指標として位置づけ</a:t>
            </a: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してい</a:t>
            </a:r>
            <a:r>
              <a:rPr lang="ja-JP"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ないもの</a:t>
            </a:r>
          </a:p>
        </p:txBody>
      </p:sp>
      <p:pic>
        <p:nvPicPr>
          <p:cNvPr id="5" name="図 4"/>
          <p:cNvPicPr>
            <a:picLocks noChangeAspect="1"/>
          </p:cNvPicPr>
          <p:nvPr/>
        </p:nvPicPr>
        <p:blipFill>
          <a:blip r:embed="rId2"/>
          <a:stretch>
            <a:fillRect/>
          </a:stretch>
        </p:blipFill>
        <p:spPr>
          <a:xfrm>
            <a:off x="6659688" y="4289293"/>
            <a:ext cx="2560542" cy="2249619"/>
          </a:xfrm>
          <a:prstGeom prst="rect">
            <a:avLst/>
          </a:prstGeom>
        </p:spPr>
      </p:pic>
    </p:spTree>
    <p:extLst>
      <p:ext uri="{BB962C8B-B14F-4D97-AF65-F5344CB8AC3E}">
        <p14:creationId xmlns:p14="http://schemas.microsoft.com/office/powerpoint/2010/main" val="207297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7243474-611E-4090-86C5-E46E00D6110E}"/>
              </a:ext>
            </a:extLst>
          </p:cNvPr>
          <p:cNvSpPr>
            <a:spLocks noGrp="1"/>
          </p:cNvSpPr>
          <p:nvPr>
            <p:ph type="sldNum" sz="quarter" idx="12"/>
          </p:nvPr>
        </p:nvSpPr>
        <p:spPr/>
        <p:txBody>
          <a:bodyPr/>
          <a:lstStyle/>
          <a:p>
            <a:fld id="{BC938B7F-26E2-44CA-9119-FD2E659AFFE3}" type="slidenum">
              <a:rPr kumimoji="1" lang="ja-JP" altLang="en-US" smtClean="0"/>
              <a:t>18</a:t>
            </a:fld>
            <a:endParaRPr kumimoji="1" lang="ja-JP" altLang="en-US"/>
          </a:p>
        </p:txBody>
      </p:sp>
      <p:sp>
        <p:nvSpPr>
          <p:cNvPr id="3" name="テキスト ボックス 2">
            <a:extLst>
              <a:ext uri="{FF2B5EF4-FFF2-40B4-BE49-F238E27FC236}">
                <a16:creationId xmlns:a16="http://schemas.microsoft.com/office/drawing/2014/main" id="{6561DFF0-0F6C-4650-B04C-59588855AF08}"/>
              </a:ext>
            </a:extLst>
          </p:cNvPr>
          <p:cNvSpPr txBox="1"/>
          <p:nvPr/>
        </p:nvSpPr>
        <p:spPr>
          <a:xfrm>
            <a:off x="903112" y="135467"/>
            <a:ext cx="6129866" cy="369332"/>
          </a:xfrm>
          <a:prstGeom prst="rect">
            <a:avLst/>
          </a:prstGeom>
          <a:noFill/>
        </p:spPr>
        <p:txBody>
          <a:bodyPr wrap="square" rtlCol="0">
            <a:spAutoFit/>
          </a:bodyPr>
          <a:lstStyle/>
          <a:p>
            <a:r>
              <a:rPr lang="en-US" altLang="ja-JP"/>
              <a:t>Ⅳ</a:t>
            </a:r>
            <a:r>
              <a:rPr kumimoji="1" lang="ja-JP" altLang="en-US"/>
              <a:t>　実用化支援事業　　（２）</a:t>
            </a:r>
            <a:r>
              <a:rPr lang="ja-JP" altLang="en-US"/>
              <a:t>産学官連携事業</a:t>
            </a:r>
            <a:endParaRPr kumimoji="1" lang="ja-JP" altLang="en-US"/>
          </a:p>
        </p:txBody>
      </p:sp>
      <p:sp>
        <p:nvSpPr>
          <p:cNvPr id="5" name="テキスト ボックス 4">
            <a:extLst>
              <a:ext uri="{FF2B5EF4-FFF2-40B4-BE49-F238E27FC236}">
                <a16:creationId xmlns:a16="http://schemas.microsoft.com/office/drawing/2014/main" id="{18CC4C2E-5828-4584-92FA-C71E503E27E9}"/>
              </a:ext>
            </a:extLst>
          </p:cNvPr>
          <p:cNvSpPr txBox="1"/>
          <p:nvPr/>
        </p:nvSpPr>
        <p:spPr>
          <a:xfrm>
            <a:off x="571650" y="1095323"/>
            <a:ext cx="2788403" cy="307777"/>
          </a:xfrm>
          <a:prstGeom prst="rect">
            <a:avLst/>
          </a:prstGeom>
          <a:noFill/>
        </p:spPr>
        <p:txBody>
          <a:bodyPr wrap="square">
            <a:spAutoFit/>
          </a:bodyPr>
          <a:lstStyle/>
          <a:p>
            <a:r>
              <a:rPr lang="en-US" altLang="ja-JP" sz="1400"/>
              <a:t>【</a:t>
            </a:r>
            <a:r>
              <a:rPr lang="ja-JP" altLang="en-US" sz="1400"/>
              <a:t>大阪大学との連携</a:t>
            </a:r>
            <a:r>
              <a:rPr lang="en-US" altLang="ja-JP" sz="1400"/>
              <a:t>】</a:t>
            </a:r>
            <a:endParaRPr lang="ja-JP" altLang="en-US" sz="1400"/>
          </a:p>
        </p:txBody>
      </p:sp>
      <p:sp>
        <p:nvSpPr>
          <p:cNvPr id="7" name="テキスト ボックス 6">
            <a:extLst>
              <a:ext uri="{FF2B5EF4-FFF2-40B4-BE49-F238E27FC236}">
                <a16:creationId xmlns:a16="http://schemas.microsoft.com/office/drawing/2014/main" id="{20CA596F-544B-4528-8DB3-DDEAE1856D0E}"/>
              </a:ext>
            </a:extLst>
          </p:cNvPr>
          <p:cNvSpPr txBox="1"/>
          <p:nvPr/>
        </p:nvSpPr>
        <p:spPr>
          <a:xfrm>
            <a:off x="931403" y="1340595"/>
            <a:ext cx="7561790" cy="830997"/>
          </a:xfrm>
          <a:prstGeom prst="rect">
            <a:avLst/>
          </a:prstGeom>
          <a:noFill/>
          <a:ln>
            <a:solidFill>
              <a:schemeClr val="tx1"/>
            </a:solidFill>
          </a:ln>
        </p:spPr>
        <p:txBody>
          <a:bodyPr wrap="square">
            <a:spAutoFit/>
          </a:bodyPr>
          <a:lstStyle/>
          <a:p>
            <a:r>
              <a:rPr lang="ja-JP" altLang="en-US" sz="1200" dirty="0">
                <a:ea typeface="BIZ UDゴシック" panose="020B0400000000000000" pitchFamily="49" charset="-128"/>
              </a:rPr>
              <a:t>●</a:t>
            </a:r>
            <a:r>
              <a:rPr lang="en-US" altLang="ja-JP" sz="1200" dirty="0">
                <a:ea typeface="BIZ UDゴシック" panose="020B0400000000000000" pitchFamily="49" charset="-128"/>
              </a:rPr>
              <a:t>AMED</a:t>
            </a:r>
            <a:r>
              <a:rPr lang="ja-JP" altLang="en-US" sz="1200" dirty="0">
                <a:ea typeface="BIZ UDゴシック" panose="020B0400000000000000" pitchFamily="49" charset="-128"/>
              </a:rPr>
              <a:t>日本医療研究開発機構の橋渡し研究戦略的推進プログラムの中で、特許出願をめざすシーズ</a:t>
            </a:r>
            <a:r>
              <a:rPr lang="en-US" altLang="ja-JP" sz="1200" dirty="0">
                <a:ea typeface="BIZ UDゴシック" panose="020B0400000000000000" pitchFamily="49" charset="-128"/>
              </a:rPr>
              <a:t>A</a:t>
            </a:r>
            <a:r>
              <a:rPr lang="ja-JP" altLang="en-US" sz="1200" dirty="0">
                <a:ea typeface="BIZ UDゴシック" panose="020B0400000000000000" pitchFamily="49" charset="-128"/>
              </a:rPr>
              <a:t>及び</a:t>
            </a:r>
            <a:endParaRPr lang="en-US" altLang="ja-JP" sz="1200" dirty="0">
              <a:ea typeface="BIZ UDゴシック" panose="020B0400000000000000" pitchFamily="49" charset="-128"/>
            </a:endParaRPr>
          </a:p>
          <a:p>
            <a:r>
              <a:rPr lang="ja-JP" altLang="en-US" sz="1200" dirty="0">
                <a:ea typeface="BIZ UDゴシック" panose="020B0400000000000000" pitchFamily="49" charset="-128"/>
              </a:rPr>
              <a:t>　異分野融合型研究シーズ</a:t>
            </a:r>
            <a:r>
              <a:rPr lang="en-US" altLang="ja-JP" sz="1200" dirty="0">
                <a:ea typeface="BIZ UDゴシック" panose="020B0400000000000000" pitchFamily="49" charset="-128"/>
              </a:rPr>
              <a:t>H</a:t>
            </a:r>
            <a:r>
              <a:rPr lang="ja-JP" altLang="en-US" sz="1200" dirty="0">
                <a:ea typeface="BIZ UDゴシック" panose="020B0400000000000000" pitchFamily="49" charset="-128"/>
              </a:rPr>
              <a:t>のうち、大阪大学以外</a:t>
            </a:r>
            <a:r>
              <a:rPr lang="en-US" altLang="ja-JP" sz="1200" dirty="0">
                <a:ea typeface="BIZ UDゴシック" panose="020B0400000000000000" pitchFamily="49" charset="-128"/>
              </a:rPr>
              <a:t>(</a:t>
            </a:r>
            <a:r>
              <a:rPr lang="ja-JP" altLang="en-US" sz="1200" dirty="0">
                <a:ea typeface="BIZ UDゴシック" panose="020B0400000000000000" pitchFamily="49" charset="-128"/>
              </a:rPr>
              <a:t>拠点外）のシーズに対する育成強化について、大阪大学</a:t>
            </a:r>
            <a:endParaRPr lang="en-US" altLang="ja-JP" sz="1200" dirty="0">
              <a:ea typeface="BIZ UDゴシック" panose="020B0400000000000000" pitchFamily="49" charset="-128"/>
            </a:endParaRPr>
          </a:p>
          <a:p>
            <a:r>
              <a:rPr lang="ja-JP" altLang="en-US" sz="1200" dirty="0">
                <a:ea typeface="BIZ UDゴシック" panose="020B0400000000000000" pitchFamily="49" charset="-128"/>
              </a:rPr>
              <a:t>　から業務受託している。</a:t>
            </a:r>
            <a:r>
              <a:rPr lang="ja-JP" altLang="en-US" sz="1200" dirty="0">
                <a:ea typeface="BIZ UDPゴシック" panose="020B0400000000000000" pitchFamily="50" charset="-128"/>
              </a:rPr>
              <a:t>財団の有する知識・経験等の蓄積を活かし、</a:t>
            </a:r>
            <a:r>
              <a:rPr lang="en-US" altLang="ja-JP" sz="1200" dirty="0">
                <a:ea typeface="BIZ UDPゴシック" panose="020B0400000000000000" pitchFamily="50" charset="-128"/>
              </a:rPr>
              <a:t>Web</a:t>
            </a:r>
            <a:r>
              <a:rPr lang="ja-JP" altLang="en-US" sz="1200" dirty="0">
                <a:ea typeface="BIZ UDPゴシック" panose="020B0400000000000000" pitchFamily="50" charset="-128"/>
              </a:rPr>
              <a:t>を活用して、助言・フォローアップ、</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企業へのつなぎ、阪大との協議等を行っている。</a:t>
            </a:r>
            <a:endParaRPr lang="ja-JP" altLang="en-US" sz="1200" dirty="0">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A37BAB22-3A19-4584-8FE0-10015CE85182}"/>
              </a:ext>
            </a:extLst>
          </p:cNvPr>
          <p:cNvSpPr txBox="1"/>
          <p:nvPr/>
        </p:nvSpPr>
        <p:spPr>
          <a:xfrm>
            <a:off x="571650" y="3052009"/>
            <a:ext cx="2812382" cy="307777"/>
          </a:xfrm>
          <a:prstGeom prst="rect">
            <a:avLst/>
          </a:prstGeom>
          <a:noFill/>
        </p:spPr>
        <p:txBody>
          <a:bodyPr wrap="square">
            <a:spAutoFit/>
          </a:bodyPr>
          <a:lstStyle/>
          <a:p>
            <a:r>
              <a:rPr lang="en-US" altLang="ja-JP" sz="1400"/>
              <a:t>【</a:t>
            </a:r>
            <a:r>
              <a:rPr lang="ja-JP" altLang="en-US" sz="1400"/>
              <a:t>大阪府等との連携</a:t>
            </a:r>
            <a:r>
              <a:rPr lang="en-US" altLang="ja-JP" sz="1400"/>
              <a:t>】</a:t>
            </a:r>
            <a:endParaRPr lang="ja-JP" altLang="en-US" sz="1400"/>
          </a:p>
        </p:txBody>
      </p:sp>
      <p:sp>
        <p:nvSpPr>
          <p:cNvPr id="13" name="テキスト ボックス 12">
            <a:extLst>
              <a:ext uri="{FF2B5EF4-FFF2-40B4-BE49-F238E27FC236}">
                <a16:creationId xmlns:a16="http://schemas.microsoft.com/office/drawing/2014/main" id="{D4C7F509-DF6A-436D-8E76-F508BFA1E429}"/>
              </a:ext>
            </a:extLst>
          </p:cNvPr>
          <p:cNvSpPr txBox="1"/>
          <p:nvPr/>
        </p:nvSpPr>
        <p:spPr>
          <a:xfrm>
            <a:off x="931403" y="3315930"/>
            <a:ext cx="6765449" cy="461665"/>
          </a:xfrm>
          <a:prstGeom prst="rect">
            <a:avLst/>
          </a:prstGeom>
          <a:noFill/>
          <a:ln>
            <a:solidFill>
              <a:schemeClr val="tx1"/>
            </a:solidFill>
          </a:ln>
        </p:spPr>
        <p:txBody>
          <a:bodyPr wrap="square">
            <a:spAutoFit/>
          </a:bodyPr>
          <a:lstStyle/>
          <a:p>
            <a:r>
              <a:rPr lang="ja-JP" altLang="en-US" sz="1200">
                <a:latin typeface="BIZ UDPゴシック" panose="020B0400000000000000" pitchFamily="50" charset="-128"/>
                <a:ea typeface="BIZ UDPゴシック" panose="020B0400000000000000" pitchFamily="50" charset="-128"/>
              </a:rPr>
              <a:t>●アカデミア研究者とベンチャーキャピタル（</a:t>
            </a:r>
            <a:r>
              <a:rPr lang="en-US" altLang="ja-JP" sz="1200">
                <a:latin typeface="BIZ UDPゴシック" panose="020B0400000000000000" pitchFamily="50" charset="-128"/>
                <a:ea typeface="BIZ UDPゴシック" panose="020B0400000000000000" pitchFamily="50" charset="-128"/>
              </a:rPr>
              <a:t>VC</a:t>
            </a:r>
            <a:r>
              <a:rPr lang="ja-JP" altLang="en-US" sz="1200">
                <a:latin typeface="BIZ UDPゴシック" panose="020B0400000000000000" pitchFamily="50" charset="-128"/>
                <a:ea typeface="BIZ UDPゴシック" panose="020B0400000000000000" pitchFamily="50" charset="-128"/>
              </a:rPr>
              <a:t>）・製薬企業等との交流による事業化の促進</a:t>
            </a:r>
          </a:p>
          <a:p>
            <a:r>
              <a:rPr lang="ja-JP" altLang="en-US" sz="1200">
                <a:latin typeface="BIZ UDPゴシック" panose="020B0400000000000000" pitchFamily="50" charset="-128"/>
                <a:ea typeface="BIZ UDPゴシック" panose="020B0400000000000000" pitchFamily="50" charset="-128"/>
              </a:rPr>
              <a:t>●中小・ベンチャー企業と</a:t>
            </a:r>
            <a:r>
              <a:rPr lang="en-US" altLang="ja-JP" sz="1200">
                <a:latin typeface="BIZ UDPゴシック" panose="020B0400000000000000" pitchFamily="50" charset="-128"/>
                <a:ea typeface="BIZ UDPゴシック" panose="020B0400000000000000" pitchFamily="50" charset="-128"/>
              </a:rPr>
              <a:t>VC</a:t>
            </a:r>
            <a:r>
              <a:rPr lang="ja-JP" altLang="en-US" sz="1200">
                <a:latin typeface="BIZ UDPゴシック" panose="020B0400000000000000" pitchFamily="50" charset="-128"/>
                <a:ea typeface="BIZ UDPゴシック" panose="020B0400000000000000" pitchFamily="50" charset="-128"/>
              </a:rPr>
              <a:t>・ライフサイエンス関連企業とのビジネスピッチや交流によるマッチング</a:t>
            </a:r>
          </a:p>
        </p:txBody>
      </p:sp>
      <p:sp>
        <p:nvSpPr>
          <p:cNvPr id="15" name="テキスト ボックス 14">
            <a:extLst>
              <a:ext uri="{FF2B5EF4-FFF2-40B4-BE49-F238E27FC236}">
                <a16:creationId xmlns:a16="http://schemas.microsoft.com/office/drawing/2014/main" id="{70E44FF3-6984-400B-91F8-7CA6BD9D883D}"/>
              </a:ext>
            </a:extLst>
          </p:cNvPr>
          <p:cNvSpPr txBox="1"/>
          <p:nvPr/>
        </p:nvSpPr>
        <p:spPr>
          <a:xfrm>
            <a:off x="1069087" y="5686076"/>
            <a:ext cx="6627764" cy="553998"/>
          </a:xfrm>
          <a:prstGeom prst="rect">
            <a:avLst/>
          </a:prstGeom>
          <a:noFill/>
        </p:spPr>
        <p:txBody>
          <a:bodyPr wrap="square">
            <a:spAutoFit/>
          </a:bodyPr>
          <a:lstStyle/>
          <a:p>
            <a:r>
              <a:rPr lang="ja-JP" altLang="en-US" sz="1000"/>
              <a:t>・阪大など大きな大学では学内の</a:t>
            </a:r>
            <a:r>
              <a:rPr lang="en-US" altLang="ja-JP" sz="1000"/>
              <a:t>VC</a:t>
            </a:r>
            <a:r>
              <a:rPr lang="ja-JP" altLang="en-US" sz="1000"/>
              <a:t>がシーズのマッチングに取り組んでいる。</a:t>
            </a:r>
          </a:p>
          <a:p>
            <a:r>
              <a:rPr lang="ja-JP" altLang="en-US" sz="1000"/>
              <a:t>・</a:t>
            </a:r>
            <a:r>
              <a:rPr lang="en-US" altLang="ja-JP" sz="1000"/>
              <a:t>DSANJ</a:t>
            </a:r>
            <a:r>
              <a:rPr lang="en-US" altLang="ja-JP" sz="1000">
                <a:ea typeface="BIZ UDゴシック" panose="020B0400000000000000" pitchFamily="49" charset="-128"/>
              </a:rPr>
              <a:t> (</a:t>
            </a:r>
            <a:r>
              <a:rPr lang="ja-JP" altLang="en-US" sz="1000">
                <a:ea typeface="BIZ UDゴシック" panose="020B0400000000000000" pitchFamily="49" charset="-128"/>
              </a:rPr>
              <a:t>＊</a:t>
            </a:r>
            <a:r>
              <a:rPr lang="en-US" altLang="ja-JP" sz="1000">
                <a:ea typeface="BIZ UDゴシック" panose="020B0400000000000000" pitchFamily="49" charset="-128"/>
              </a:rPr>
              <a:t>)</a:t>
            </a:r>
            <a:r>
              <a:rPr lang="ja-JP" altLang="en-US" sz="1000">
                <a:ea typeface="BIZ UDゴシック" panose="020B0400000000000000" pitchFamily="49" charset="-128"/>
              </a:rPr>
              <a:t>のおいては</a:t>
            </a:r>
            <a:r>
              <a:rPr lang="ja-JP" altLang="en-US" sz="1000"/>
              <a:t>「</a:t>
            </a:r>
            <a:r>
              <a:rPr lang="en-US" altLang="ja-JP" sz="1000"/>
              <a:t>D-Bio Digital</a:t>
            </a:r>
            <a:r>
              <a:rPr lang="ja-JP" altLang="en-US" sz="1000"/>
              <a:t>」事業や「創薬エコシステムセンター（</a:t>
            </a:r>
            <a:r>
              <a:rPr lang="en-US" altLang="ja-JP" sz="1000"/>
              <a:t>AMED</a:t>
            </a:r>
            <a:r>
              <a:rPr lang="ja-JP" altLang="en-US" sz="1000"/>
              <a:t>創薬ブースター）」事業</a:t>
            </a:r>
            <a:endParaRPr lang="en-US" altLang="ja-JP" sz="1000"/>
          </a:p>
          <a:p>
            <a:r>
              <a:rPr lang="ja-JP" altLang="en-US" sz="1000"/>
              <a:t>　などマッチング組織・仕組みがシステマチックに機能している。</a:t>
            </a:r>
          </a:p>
        </p:txBody>
      </p:sp>
      <p:sp>
        <p:nvSpPr>
          <p:cNvPr id="17" name="テキスト ボックス 16">
            <a:extLst>
              <a:ext uri="{FF2B5EF4-FFF2-40B4-BE49-F238E27FC236}">
                <a16:creationId xmlns:a16="http://schemas.microsoft.com/office/drawing/2014/main" id="{43BF1E4C-5E84-439E-8900-6DEC816B9C70}"/>
              </a:ext>
            </a:extLst>
          </p:cNvPr>
          <p:cNvSpPr txBox="1"/>
          <p:nvPr/>
        </p:nvSpPr>
        <p:spPr>
          <a:xfrm>
            <a:off x="931403" y="2250847"/>
            <a:ext cx="10537038" cy="646331"/>
          </a:xfrm>
          <a:prstGeom prst="rect">
            <a:avLst/>
          </a:prstGeom>
          <a:noFill/>
          <a:ln>
            <a:solidFill>
              <a:schemeClr val="tx1"/>
            </a:solidFill>
          </a:ln>
        </p:spPr>
        <p:txBody>
          <a:bodyPr wrap="square">
            <a:spAutoFit/>
          </a:bodyPr>
          <a:lstStyle/>
          <a:p>
            <a:r>
              <a:rPr lang="ja-JP" altLang="en-US" sz="1200">
                <a:latin typeface="BIZ UDPゴシック" panose="020B0400000000000000" pitchFamily="50" charset="-128"/>
                <a:ea typeface="BIZ UDPゴシック" panose="020B0400000000000000" pitchFamily="50" charset="-128"/>
              </a:rPr>
              <a:t>●</a:t>
            </a:r>
            <a:r>
              <a:rPr lang="en-US" altLang="ja-JP" sz="1200">
                <a:latin typeface="BIZ UDPゴシック" panose="020B0400000000000000" pitchFamily="50" charset="-128"/>
                <a:ea typeface="BIZ UDPゴシック" panose="020B0400000000000000" pitchFamily="50" charset="-128"/>
              </a:rPr>
              <a:t>2022</a:t>
            </a:r>
            <a:r>
              <a:rPr lang="ja-JP" altLang="en-US" sz="1200">
                <a:latin typeface="BIZ UDPゴシック" panose="020B0400000000000000" pitchFamily="50" charset="-128"/>
                <a:ea typeface="BIZ UDPゴシック" panose="020B0400000000000000" pitchFamily="50" charset="-128"/>
              </a:rPr>
              <a:t>年度以降の取組み</a:t>
            </a:r>
            <a:endParaRPr lang="en-US" altLang="ja-JP" sz="1200">
              <a:latin typeface="BIZ UDPゴシック" panose="020B0400000000000000" pitchFamily="50" charset="-128"/>
              <a:ea typeface="BIZ UDPゴシック" panose="020B0400000000000000" pitchFamily="50" charset="-128"/>
            </a:endParaRPr>
          </a:p>
          <a:p>
            <a:r>
              <a:rPr lang="ja-JP" altLang="en-US" sz="1200">
                <a:latin typeface="BIZ UDPゴシック" panose="020B0400000000000000" pitchFamily="50" charset="-128"/>
                <a:ea typeface="BIZ UDPゴシック" panose="020B0400000000000000" pitchFamily="50" charset="-128"/>
              </a:rPr>
              <a:t>　</a:t>
            </a:r>
            <a:r>
              <a:rPr lang="en-US" altLang="ja-JP" sz="1200">
                <a:latin typeface="BIZ UDPゴシック" panose="020B0400000000000000" pitchFamily="50" charset="-128"/>
                <a:ea typeface="BIZ UDPゴシック" panose="020B0400000000000000" pitchFamily="50" charset="-128"/>
              </a:rPr>
              <a:t>2021</a:t>
            </a:r>
            <a:r>
              <a:rPr lang="ja-JP" altLang="en-US" sz="1200">
                <a:latin typeface="BIZ UDPゴシック" panose="020B0400000000000000" pitchFamily="50" charset="-128"/>
                <a:ea typeface="BIZ UDPゴシック" panose="020B0400000000000000" pitchFamily="50" charset="-128"/>
              </a:rPr>
              <a:t>年度で終了する</a:t>
            </a:r>
            <a:r>
              <a:rPr lang="en-US" altLang="ja-JP" sz="1200">
                <a:latin typeface="BIZ UDPゴシック" panose="020B0400000000000000" pitchFamily="50" charset="-128"/>
                <a:ea typeface="BIZ UDPゴシック" panose="020B0400000000000000" pitchFamily="50" charset="-128"/>
              </a:rPr>
              <a:t>AMED</a:t>
            </a:r>
            <a:r>
              <a:rPr lang="ja-JP" altLang="en-US" sz="1200">
                <a:latin typeface="BIZ UDPゴシック" panose="020B0400000000000000" pitchFamily="50" charset="-128"/>
                <a:ea typeface="BIZ UDPゴシック" panose="020B0400000000000000" pitchFamily="50" charset="-128"/>
              </a:rPr>
              <a:t>日本医療研究開発機構の「橋渡し研究戦略的推進プログム」・「異分野融合型研究開発推進事業」の後継プログラムについて、</a:t>
            </a:r>
            <a:endParaRPr lang="en-US" altLang="ja-JP" sz="1200">
              <a:latin typeface="BIZ UDPゴシック" panose="020B0400000000000000" pitchFamily="50" charset="-128"/>
              <a:ea typeface="BIZ UDPゴシック" panose="020B0400000000000000" pitchFamily="50" charset="-128"/>
            </a:endParaRPr>
          </a:p>
          <a:p>
            <a:r>
              <a:rPr lang="ja-JP" altLang="en-US" sz="1200">
                <a:latin typeface="BIZ UDPゴシック" panose="020B0400000000000000" pitchFamily="50" charset="-128"/>
                <a:ea typeface="BIZ UDPゴシック" panose="020B0400000000000000" pitchFamily="50" charset="-128"/>
              </a:rPr>
              <a:t>　引き続き大阪大学から業務受託を獲得する。</a:t>
            </a:r>
          </a:p>
        </p:txBody>
      </p:sp>
      <p:sp>
        <p:nvSpPr>
          <p:cNvPr id="20" name="テキスト ボックス 19">
            <a:extLst>
              <a:ext uri="{FF2B5EF4-FFF2-40B4-BE49-F238E27FC236}">
                <a16:creationId xmlns:a16="http://schemas.microsoft.com/office/drawing/2014/main" id="{CF28D417-F19F-4776-A7EB-ABC25CAAA5AE}"/>
              </a:ext>
            </a:extLst>
          </p:cNvPr>
          <p:cNvSpPr txBox="1"/>
          <p:nvPr/>
        </p:nvSpPr>
        <p:spPr>
          <a:xfrm>
            <a:off x="860106" y="647821"/>
            <a:ext cx="9378772" cy="400110"/>
          </a:xfrm>
          <a:prstGeom prst="rect">
            <a:avLst/>
          </a:prstGeom>
          <a:noFill/>
          <a:ln>
            <a:noFill/>
          </a:ln>
        </p:spPr>
        <p:txBody>
          <a:bodyPr wrap="square">
            <a:spAutoFit/>
          </a:bodyPr>
          <a:lstStyle/>
          <a:p>
            <a:pPr indent="152400" algn="ctr"/>
            <a:r>
              <a:rPr lang="ja-JP" altLang="en-US" sz="2000"/>
              <a:t>事業目的＝</a:t>
            </a:r>
            <a:r>
              <a:rPr lang="ja-JP" altLang="ja-JP" sz="2000" kern="100">
                <a:effectLst/>
                <a:latin typeface="游明朝" panose="02020400000000000000" pitchFamily="18" charset="-128"/>
                <a:ea typeface="BIZ UDPゴシック" panose="020B0400000000000000" pitchFamily="50" charset="-128"/>
                <a:cs typeface="Times New Roman" panose="02020603050405020304" pitchFamily="18" charset="0"/>
              </a:rPr>
              <a:t>大学・研究機関等</a:t>
            </a:r>
            <a:r>
              <a:rPr lang="ja-JP" altLang="en-US" sz="2000" kern="100">
                <a:effectLst/>
                <a:latin typeface="游明朝" panose="02020400000000000000" pitchFamily="18" charset="-128"/>
                <a:ea typeface="BIZ UDPゴシック" panose="020B0400000000000000" pitchFamily="50" charset="-128"/>
                <a:cs typeface="Times New Roman" panose="02020603050405020304" pitchFamily="18" charset="0"/>
              </a:rPr>
              <a:t>における</a:t>
            </a:r>
            <a:r>
              <a:rPr lang="ja-JP" altLang="ja-JP" sz="2000" kern="100">
                <a:effectLst/>
                <a:latin typeface="游明朝" panose="02020400000000000000" pitchFamily="18" charset="-128"/>
                <a:ea typeface="BIZ UDPゴシック" panose="020B0400000000000000" pitchFamily="50" charset="-128"/>
                <a:cs typeface="Times New Roman" panose="02020603050405020304" pitchFamily="18" charset="0"/>
              </a:rPr>
              <a:t>研究の実用化</a:t>
            </a:r>
            <a:r>
              <a:rPr lang="ja-JP" altLang="en-US" sz="2000" kern="100">
                <a:latin typeface="游明朝" panose="02020400000000000000" pitchFamily="18" charset="-128"/>
                <a:ea typeface="BIZ UDPゴシック" panose="020B0400000000000000" pitchFamily="50" charset="-128"/>
                <a:cs typeface="Times New Roman" panose="02020603050405020304" pitchFamily="18" charset="0"/>
              </a:rPr>
              <a:t>を産学官連携して</a:t>
            </a:r>
            <a:r>
              <a:rPr lang="ja-JP" altLang="ja-JP" sz="2000" kern="100">
                <a:effectLst/>
                <a:latin typeface="游明朝" panose="02020400000000000000" pitchFamily="18" charset="-128"/>
                <a:ea typeface="BIZ UDPゴシック" panose="020B0400000000000000" pitchFamily="50" charset="-128"/>
                <a:cs typeface="Times New Roman" panose="02020603050405020304" pitchFamily="18" charset="0"/>
              </a:rPr>
              <a:t>支援</a:t>
            </a:r>
            <a:endParaRPr lang="ja-JP" altLang="ja-JP" sz="20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344B4C01-A181-4FCC-B004-E909B18E73E2}"/>
              </a:ext>
            </a:extLst>
          </p:cNvPr>
          <p:cNvSpPr txBox="1"/>
          <p:nvPr/>
        </p:nvSpPr>
        <p:spPr>
          <a:xfrm>
            <a:off x="931403" y="3849795"/>
            <a:ext cx="6765448" cy="646331"/>
          </a:xfrm>
          <a:prstGeom prst="rect">
            <a:avLst/>
          </a:prstGeom>
          <a:noFill/>
          <a:ln>
            <a:solidFill>
              <a:schemeClr val="tx1"/>
            </a:solidFill>
          </a:ln>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2022</a:t>
            </a:r>
            <a:r>
              <a:rPr lang="ja-JP" altLang="en-US" sz="1200" dirty="0">
                <a:latin typeface="BIZ UDPゴシック" panose="020B0400000000000000" pitchFamily="50" charset="-128"/>
                <a:ea typeface="BIZ UDPゴシック" panose="020B0400000000000000" pitchFamily="50" charset="-128"/>
              </a:rPr>
              <a:t>年度以降の取組み・新たな連携の模索</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新規の取組み</a:t>
            </a:r>
            <a:r>
              <a:rPr lang="en-US" altLang="ja-JP" sz="1200" dirty="0">
                <a:latin typeface="BIZ UDPゴシック" panose="020B0400000000000000" pitchFamily="50" charset="-128"/>
                <a:ea typeface="BIZ UDPゴシック" panose="020B0400000000000000" pitchFamily="50" charset="-128"/>
              </a:rPr>
              <a:t>】</a:t>
            </a:r>
          </a:p>
          <a:p>
            <a:r>
              <a:rPr lang="ja-JP" altLang="en-US" sz="1200" dirty="0">
                <a:latin typeface="BIZ UDPゴシック" panose="020B0400000000000000" pitchFamily="50" charset="-128"/>
                <a:ea typeface="BIZ UDPゴシック" panose="020B0400000000000000" pitchFamily="50" charset="-128"/>
              </a:rPr>
              <a:t>・アカデミアと中小・ベンチャー企業等との意見交換会への参画　　</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(2021</a:t>
            </a:r>
            <a:r>
              <a:rPr lang="ja-JP" altLang="en-US" sz="1200" dirty="0">
                <a:latin typeface="BIZ UDPゴシック" panose="020B0400000000000000" pitchFamily="50" charset="-128"/>
                <a:ea typeface="BIZ UDPゴシック" panose="020B0400000000000000" pitchFamily="50" charset="-128"/>
              </a:rPr>
              <a:t>年度から先行して取組済み</a:t>
            </a:r>
            <a:r>
              <a:rPr lang="en-US" altLang="ja-JP" sz="1200" dirty="0">
                <a:latin typeface="BIZ UDPゴシック" panose="020B0400000000000000" pitchFamily="50" charset="-128"/>
                <a:ea typeface="BIZ UDPゴシック" panose="020B0400000000000000" pitchFamily="50" charset="-128"/>
              </a:rPr>
              <a:t>)</a:t>
            </a:r>
            <a:endParaRPr lang="ja-JP" altLang="en-US"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D27283A-227C-4F0C-A0C9-B7282BF3F449}"/>
              </a:ext>
            </a:extLst>
          </p:cNvPr>
          <p:cNvSpPr txBox="1"/>
          <p:nvPr/>
        </p:nvSpPr>
        <p:spPr>
          <a:xfrm>
            <a:off x="1267237" y="6131745"/>
            <a:ext cx="6074424" cy="230832"/>
          </a:xfrm>
          <a:prstGeom prst="rect">
            <a:avLst/>
          </a:prstGeom>
          <a:noFill/>
        </p:spPr>
        <p:txBody>
          <a:bodyPr wrap="square">
            <a:spAutoFit/>
          </a:bodyPr>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)DSANJ</a:t>
            </a:r>
            <a:r>
              <a:rPr lang="ja-JP" altLang="en-US" sz="900" dirty="0">
                <a:latin typeface="BIZ UDPゴシック" panose="020B0400000000000000" pitchFamily="50" charset="-128"/>
                <a:ea typeface="BIZ UDPゴシック" panose="020B0400000000000000" pitchFamily="50" charset="-128"/>
              </a:rPr>
              <a:t>とは、</a:t>
            </a:r>
            <a:r>
              <a:rPr lang="ja-JP" alt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日本国内での創薬活動を促進するためのプログラム</a:t>
            </a:r>
            <a:r>
              <a:rPr lang="ja-JP" altLang="en-US"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900" dirty="0">
              <a:latin typeface="BIZ UDPゴシック" panose="020B0400000000000000" pitchFamily="50" charset="-128"/>
              <a:ea typeface="BIZ UDPゴシック" panose="020B0400000000000000" pitchFamily="50" charset="-128"/>
            </a:endParaRPr>
          </a:p>
        </p:txBody>
      </p:sp>
      <p:sp>
        <p:nvSpPr>
          <p:cNvPr id="8" name="吹き出し: 上矢印 7">
            <a:extLst>
              <a:ext uri="{FF2B5EF4-FFF2-40B4-BE49-F238E27FC236}">
                <a16:creationId xmlns:a16="http://schemas.microsoft.com/office/drawing/2014/main" id="{14B759D9-BEBD-46EB-ADFD-52DB6AAB3D4B}"/>
              </a:ext>
            </a:extLst>
          </p:cNvPr>
          <p:cNvSpPr/>
          <p:nvPr/>
        </p:nvSpPr>
        <p:spPr>
          <a:xfrm>
            <a:off x="8379714" y="5374808"/>
            <a:ext cx="2743199" cy="959876"/>
          </a:xfrm>
          <a:prstGeom prst="up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3FDA6C3-062D-4AAE-A0EC-9FE2A1BD40D0}"/>
              </a:ext>
            </a:extLst>
          </p:cNvPr>
          <p:cNvSpPr txBox="1"/>
          <p:nvPr/>
        </p:nvSpPr>
        <p:spPr>
          <a:xfrm>
            <a:off x="8493193" y="5755334"/>
            <a:ext cx="2317287" cy="553998"/>
          </a:xfrm>
          <a:prstGeom prst="rect">
            <a:avLst/>
          </a:prstGeom>
          <a:noFill/>
        </p:spPr>
        <p:txBody>
          <a:bodyPr wrap="square" lIns="0" tIns="0" rIns="0" bIns="0" rtlCol="0">
            <a:spAutoFit/>
          </a:bodyPr>
          <a:lstStyle/>
          <a:p>
            <a:r>
              <a:rPr kumimoji="1" lang="ja-JP" altLang="en-US"/>
              <a:t>　　</a:t>
            </a:r>
            <a:r>
              <a:rPr kumimoji="1" lang="ja-JP" altLang="en-US" b="1"/>
              <a:t>大阪府</a:t>
            </a:r>
            <a:r>
              <a:rPr lang="ja-JP" altLang="en-US" b="1"/>
              <a:t>・</a:t>
            </a:r>
            <a:r>
              <a:rPr kumimoji="1" lang="ja-JP" altLang="en-US" b="1"/>
              <a:t>千里</a:t>
            </a:r>
            <a:r>
              <a:rPr kumimoji="1" lang="en-US" altLang="ja-JP" b="1"/>
              <a:t>LF</a:t>
            </a:r>
          </a:p>
          <a:p>
            <a:r>
              <a:rPr lang="ja-JP" altLang="en-US"/>
              <a:t>　　　　 連携</a:t>
            </a:r>
            <a:endParaRPr kumimoji="1" lang="ja-JP" altLang="en-US"/>
          </a:p>
        </p:txBody>
      </p:sp>
      <p:sp>
        <p:nvSpPr>
          <p:cNvPr id="21" name="テキスト ボックス 20">
            <a:extLst>
              <a:ext uri="{FF2B5EF4-FFF2-40B4-BE49-F238E27FC236}">
                <a16:creationId xmlns:a16="http://schemas.microsoft.com/office/drawing/2014/main" id="{3AB34B77-C127-487A-9DD5-AE06867B83EB}"/>
              </a:ext>
            </a:extLst>
          </p:cNvPr>
          <p:cNvSpPr txBox="1"/>
          <p:nvPr/>
        </p:nvSpPr>
        <p:spPr>
          <a:xfrm flipH="1">
            <a:off x="9427091" y="5118861"/>
            <a:ext cx="748650" cy="369332"/>
          </a:xfrm>
          <a:prstGeom prst="rect">
            <a:avLst/>
          </a:prstGeom>
          <a:noFill/>
        </p:spPr>
        <p:txBody>
          <a:bodyPr wrap="square" rtlCol="0">
            <a:spAutoFit/>
          </a:bodyPr>
          <a:lstStyle/>
          <a:p>
            <a:r>
              <a:rPr kumimoji="1" lang="ja-JP" altLang="en-US"/>
              <a:t>支援</a:t>
            </a:r>
          </a:p>
        </p:txBody>
      </p:sp>
      <p:graphicFrame>
        <p:nvGraphicFramePr>
          <p:cNvPr id="19" name="表 18">
            <a:extLst>
              <a:ext uri="{FF2B5EF4-FFF2-40B4-BE49-F238E27FC236}">
                <a16:creationId xmlns:a16="http://schemas.microsoft.com/office/drawing/2014/main" id="{21925C2F-621A-4B05-B1EB-67756396EA41}"/>
              </a:ext>
            </a:extLst>
          </p:cNvPr>
          <p:cNvGraphicFramePr>
            <a:graphicFrameLocks noGrp="1"/>
          </p:cNvGraphicFramePr>
          <p:nvPr>
            <p:extLst>
              <p:ext uri="{D42A27DB-BD31-4B8C-83A1-F6EECF244321}">
                <p14:modId xmlns:p14="http://schemas.microsoft.com/office/powerpoint/2010/main" val="2110925506"/>
              </p:ext>
            </p:extLst>
          </p:nvPr>
        </p:nvGraphicFramePr>
        <p:xfrm>
          <a:off x="8739468" y="1109986"/>
          <a:ext cx="2728973" cy="902970"/>
        </p:xfrm>
        <a:graphic>
          <a:graphicData uri="http://schemas.openxmlformats.org/drawingml/2006/table">
            <a:tbl>
              <a:tblPr/>
              <a:tblGrid>
                <a:gridCol w="888777">
                  <a:extLst>
                    <a:ext uri="{9D8B030D-6E8A-4147-A177-3AD203B41FA5}">
                      <a16:colId xmlns:a16="http://schemas.microsoft.com/office/drawing/2014/main" val="250373243"/>
                    </a:ext>
                  </a:extLst>
                </a:gridCol>
                <a:gridCol w="446014">
                  <a:extLst>
                    <a:ext uri="{9D8B030D-6E8A-4147-A177-3AD203B41FA5}">
                      <a16:colId xmlns:a16="http://schemas.microsoft.com/office/drawing/2014/main" val="3331725812"/>
                    </a:ext>
                  </a:extLst>
                </a:gridCol>
                <a:gridCol w="516103">
                  <a:extLst>
                    <a:ext uri="{9D8B030D-6E8A-4147-A177-3AD203B41FA5}">
                      <a16:colId xmlns:a16="http://schemas.microsoft.com/office/drawing/2014/main" val="3808735452"/>
                    </a:ext>
                  </a:extLst>
                </a:gridCol>
                <a:gridCol w="463671">
                  <a:extLst>
                    <a:ext uri="{9D8B030D-6E8A-4147-A177-3AD203B41FA5}">
                      <a16:colId xmlns:a16="http://schemas.microsoft.com/office/drawing/2014/main" val="2677583422"/>
                    </a:ext>
                  </a:extLst>
                </a:gridCol>
                <a:gridCol w="414408">
                  <a:extLst>
                    <a:ext uri="{9D8B030D-6E8A-4147-A177-3AD203B41FA5}">
                      <a16:colId xmlns:a16="http://schemas.microsoft.com/office/drawing/2014/main" val="3899907882"/>
                    </a:ext>
                  </a:extLst>
                </a:gridCol>
              </a:tblGrid>
              <a:tr h="228600">
                <a:tc>
                  <a:txBody>
                    <a:bodyPr/>
                    <a:lstStyle/>
                    <a:p>
                      <a:pPr algn="ctr" fontAlgn="ctr"/>
                      <a:r>
                        <a:rPr lang="ja-JP" altLang="en-US" sz="1800" b="0" i="0" u="none" strike="noStrike">
                          <a:solidFill>
                            <a:srgbClr val="000000"/>
                          </a:solidFill>
                          <a:effectLst/>
                          <a:latin typeface="Arial" panose="020B0604020202020204" pitchFamily="34" charset="0"/>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BIZ UDPゴシック" panose="020B0400000000000000" pitchFamily="50" charset="-128"/>
                          <a:ea typeface="BIZ UDPゴシック" panose="020B0400000000000000" pitchFamily="50" charset="-128"/>
                        </a:rPr>
                        <a:t>H30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BIZ UDPゴシック" panose="020B0400000000000000" pitchFamily="50" charset="-128"/>
                          <a:ea typeface="BIZ UDPゴシック" panose="020B0400000000000000" pitchFamily="50" charset="-128"/>
                        </a:rPr>
                        <a:t>R</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BIZ UDPゴシック" panose="020B0400000000000000" pitchFamily="50" charset="-128"/>
                          <a:ea typeface="BIZ UDPゴシック" panose="020B0400000000000000" pitchFamily="50" charset="-128"/>
                        </a:rPr>
                        <a:t>R２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BIZ UDPゴシック" panose="020B0400000000000000" pitchFamily="50" charset="-128"/>
                          <a:ea typeface="BIZ UDPゴシック" panose="020B0400000000000000" pitchFamily="50" charset="-128"/>
                        </a:rPr>
                        <a:t>R３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770277"/>
                  </a:ext>
                </a:extLst>
              </a:tr>
              <a:tr h="304800">
                <a:tc>
                  <a:txBody>
                    <a:bodyPr/>
                    <a:lstStyle/>
                    <a:p>
                      <a:pPr algn="l"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プログラム新規採択件数</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　（拠点外シーズ</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A</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・シーズ</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H</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5</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6</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6</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6</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87877"/>
                  </a:ext>
                </a:extLst>
              </a:tr>
            </a:tbl>
          </a:graphicData>
        </a:graphic>
      </p:graphicFrame>
      <p:sp>
        <p:nvSpPr>
          <p:cNvPr id="22" name="テキスト ボックス 21">
            <a:extLst>
              <a:ext uri="{FF2B5EF4-FFF2-40B4-BE49-F238E27FC236}">
                <a16:creationId xmlns:a16="http://schemas.microsoft.com/office/drawing/2014/main" id="{90B518CB-BA83-4172-8930-7C28392AEC4D}"/>
              </a:ext>
            </a:extLst>
          </p:cNvPr>
          <p:cNvSpPr txBox="1"/>
          <p:nvPr/>
        </p:nvSpPr>
        <p:spPr>
          <a:xfrm>
            <a:off x="931403" y="4576877"/>
            <a:ext cx="6746092" cy="833178"/>
          </a:xfrm>
          <a:prstGeom prst="rect">
            <a:avLst/>
          </a:prstGeom>
          <a:noFill/>
          <a:ln>
            <a:solidFill>
              <a:schemeClr val="tx1"/>
            </a:solidFill>
          </a:ln>
        </p:spPr>
        <p:txBody>
          <a:bodyPr wrap="square" lIns="90000" tIns="46800" rIns="90000" bIns="46800">
            <a:spAutoFit/>
          </a:bodyPr>
          <a:lstStyle/>
          <a:p>
            <a:r>
              <a:rPr lang="ja-JP" altLang="en-US" sz="1200">
                <a:ea typeface="BIZ UDPゴシック" panose="020B0400000000000000" pitchFamily="50" charset="-128"/>
              </a:rPr>
              <a:t>●バイオコミュニティ関西（</a:t>
            </a:r>
            <a:r>
              <a:rPr lang="en-US" altLang="ja-JP" sz="1200" err="1">
                <a:ea typeface="BIZ UDPゴシック" panose="020B0400000000000000" pitchFamily="50" charset="-128"/>
              </a:rPr>
              <a:t>Biock</a:t>
            </a:r>
            <a:r>
              <a:rPr lang="ja-JP" altLang="en-US" sz="1200">
                <a:ea typeface="BIZ UDPゴシック" panose="020B0400000000000000" pitchFamily="50" charset="-128"/>
              </a:rPr>
              <a:t>）との連携</a:t>
            </a:r>
            <a:r>
              <a:rPr lang="en-US" altLang="ja-JP" sz="1200">
                <a:ea typeface="BIZ UDゴシック" panose="020B0400000000000000" pitchFamily="49" charset="-128"/>
              </a:rPr>
              <a:t>【</a:t>
            </a:r>
            <a:r>
              <a:rPr lang="ja-JP" altLang="en-US" sz="1200">
                <a:ea typeface="BIZ UDゴシック" panose="020B0400000000000000" pitchFamily="49" charset="-128"/>
              </a:rPr>
              <a:t>新規の取組み</a:t>
            </a:r>
            <a:r>
              <a:rPr lang="en-US" altLang="ja-JP" sz="1200">
                <a:ea typeface="BIZ UDゴシック" panose="020B0400000000000000" pitchFamily="49" charset="-128"/>
              </a:rPr>
              <a:t>】</a:t>
            </a:r>
            <a:r>
              <a:rPr lang="ja-JP" altLang="en-US" sz="1200">
                <a:ea typeface="BIZ UDゴシック" panose="020B0400000000000000" pitchFamily="49" charset="-128"/>
              </a:rPr>
              <a:t>　</a:t>
            </a:r>
            <a:endParaRPr lang="ja-JP" altLang="en-US" sz="1200">
              <a:ea typeface="BIZ UDPゴシック" panose="020B0400000000000000" pitchFamily="50" charset="-128"/>
            </a:endParaRPr>
          </a:p>
          <a:p>
            <a:r>
              <a:rPr lang="ja-JP" altLang="en-US" sz="1200">
                <a:ea typeface="BIZ UDPゴシック" panose="020B0400000000000000" pitchFamily="50" charset="-128"/>
              </a:rPr>
              <a:t>　・関西のグローバルバイオコミュニティ＊である</a:t>
            </a:r>
            <a:r>
              <a:rPr lang="en-US" altLang="ja-JP" sz="1200" err="1">
                <a:ea typeface="BIZ UDPゴシック" panose="020B0400000000000000" pitchFamily="50" charset="-128"/>
              </a:rPr>
              <a:t>Biock</a:t>
            </a:r>
            <a:r>
              <a:rPr lang="ja-JP" altLang="en-US" sz="1200">
                <a:ea typeface="BIZ UDPゴシック" panose="020B0400000000000000" pitchFamily="50" charset="-128"/>
              </a:rPr>
              <a:t>との連携促進（連携機関として）</a:t>
            </a:r>
            <a:endParaRPr lang="en-US" altLang="ja-JP" sz="1200">
              <a:ea typeface="BIZ UDPゴシック" panose="020B0400000000000000" pitchFamily="50" charset="-128"/>
            </a:endParaRPr>
          </a:p>
          <a:p>
            <a:r>
              <a:rPr lang="ja-JP" altLang="en-US" sz="1200">
                <a:ea typeface="BIZ UDPゴシック" panose="020B0400000000000000" pitchFamily="50" charset="-128"/>
              </a:rPr>
              <a:t>　</a:t>
            </a:r>
            <a:r>
              <a:rPr lang="en-US" altLang="ja-JP" sz="1200">
                <a:latin typeface="BIZ UDPゴシック" panose="020B0400000000000000" pitchFamily="50" charset="-128"/>
                <a:ea typeface="BIZ UDPゴシック" panose="020B0400000000000000" pitchFamily="50" charset="-128"/>
              </a:rPr>
              <a:t>(</a:t>
            </a:r>
            <a:r>
              <a:rPr lang="ja-JP" altLang="en-US" sz="1200">
                <a:latin typeface="BIZ UDPゴシック" panose="020B0400000000000000" pitchFamily="50" charset="-128"/>
                <a:ea typeface="BIZ UDPゴシック" panose="020B0400000000000000" pitchFamily="50" charset="-128"/>
              </a:rPr>
              <a:t>＊</a:t>
            </a:r>
            <a:r>
              <a:rPr lang="en-US" altLang="ja-JP" sz="1200">
                <a:latin typeface="BIZ UDPゴシック" panose="020B0400000000000000" pitchFamily="50" charset="-128"/>
                <a:ea typeface="BIZ UDPゴシック" panose="020B0400000000000000" pitchFamily="50" charset="-128"/>
              </a:rPr>
              <a:t>)</a:t>
            </a:r>
            <a:r>
              <a:rPr lang="ja-JP" altLang="en-US" sz="1200">
                <a:latin typeface="BIZ UDPゴシック" panose="020B0400000000000000" pitchFamily="50" charset="-128"/>
                <a:ea typeface="BIZ UDPゴシック" panose="020B0400000000000000" pitchFamily="50" charset="-128"/>
              </a:rPr>
              <a:t>国のバイオ戦略に掲げる「</a:t>
            </a:r>
            <a:r>
              <a:rPr lang="en-US" altLang="ja-JP" sz="1200">
                <a:latin typeface="BIZ UDPゴシック" panose="020B0400000000000000" pitchFamily="50" charset="-128"/>
                <a:ea typeface="BIZ UDPゴシック" panose="020B0400000000000000" pitchFamily="50" charset="-128"/>
              </a:rPr>
              <a:t>2030</a:t>
            </a:r>
            <a:r>
              <a:rPr lang="ja-JP" altLang="en-US" sz="1200">
                <a:latin typeface="BIZ UDPゴシック" panose="020B0400000000000000" pitchFamily="50" charset="-128"/>
                <a:ea typeface="BIZ UDPゴシック" panose="020B0400000000000000" pitchFamily="50" charset="-128"/>
              </a:rPr>
              <a:t>年に世界最先端のバイオエコノミー社会の実現」に向けて形</a:t>
            </a:r>
            <a:endParaRPr lang="en-US" altLang="ja-JP" sz="1200">
              <a:latin typeface="BIZ UDPゴシック" panose="020B0400000000000000" pitchFamily="50" charset="-128"/>
              <a:ea typeface="BIZ UDPゴシック" panose="020B0400000000000000" pitchFamily="50" charset="-128"/>
            </a:endParaRPr>
          </a:p>
          <a:p>
            <a:r>
              <a:rPr lang="ja-JP" altLang="en-US" sz="1200">
                <a:latin typeface="BIZ UDPゴシック" panose="020B0400000000000000" pitchFamily="50" charset="-128"/>
                <a:ea typeface="BIZ UDPゴシック" panose="020B0400000000000000" pitchFamily="50" charset="-128"/>
              </a:rPr>
              <a:t>　成される組織。グローバルバイオコミュニテイ</a:t>
            </a:r>
            <a:r>
              <a:rPr lang="en-US" altLang="ja-JP" sz="1200">
                <a:latin typeface="BIZ UDPゴシック" panose="020B0400000000000000" pitchFamily="50" charset="-128"/>
                <a:ea typeface="BIZ UDPゴシック" panose="020B0400000000000000" pitchFamily="50" charset="-128"/>
              </a:rPr>
              <a:t>(2</a:t>
            </a:r>
            <a:r>
              <a:rPr lang="ja-JP" altLang="en-US" sz="1200">
                <a:latin typeface="BIZ UDPゴシック" panose="020B0400000000000000" pitchFamily="50" charset="-128"/>
                <a:ea typeface="BIZ UDPゴシック" panose="020B0400000000000000" pitchFamily="50" charset="-128"/>
              </a:rPr>
              <a:t>地域）、地域バイオコミュニティ</a:t>
            </a:r>
            <a:r>
              <a:rPr lang="en-US" altLang="ja-JP" sz="1200">
                <a:latin typeface="BIZ UDPゴシック" panose="020B0400000000000000" pitchFamily="50" charset="-128"/>
                <a:ea typeface="BIZ UDPゴシック" panose="020B0400000000000000" pitchFamily="50" charset="-128"/>
              </a:rPr>
              <a:t>(</a:t>
            </a:r>
            <a:r>
              <a:rPr lang="ja-JP" altLang="en-US" sz="1200">
                <a:latin typeface="BIZ UDPゴシック" panose="020B0400000000000000" pitchFamily="50" charset="-128"/>
                <a:ea typeface="BIZ UDPゴシック" panose="020B0400000000000000" pitchFamily="50" charset="-128"/>
              </a:rPr>
              <a:t>数都市</a:t>
            </a:r>
            <a:r>
              <a:rPr lang="en-US" altLang="ja-JP" sz="1200">
                <a:latin typeface="BIZ UDPゴシック" panose="020B0400000000000000" pitchFamily="50" charset="-128"/>
                <a:ea typeface="BIZ UDPゴシック" panose="020B0400000000000000" pitchFamily="50" charset="-128"/>
              </a:rPr>
              <a:t>)</a:t>
            </a:r>
            <a:r>
              <a:rPr lang="ja-JP" altLang="en-US" sz="1200" kern="100">
                <a:effectLst/>
                <a:latin typeface="BIZ UDPゴシック" panose="020B0400000000000000" pitchFamily="50" charset="-128"/>
                <a:ea typeface="BIZ UDPゴシック" panose="020B0400000000000000" pitchFamily="50" charset="-128"/>
                <a:cs typeface="Times New Roman" panose="02020603050405020304" pitchFamily="18" charset="0"/>
              </a:rPr>
              <a:t>がある。</a:t>
            </a:r>
            <a:endParaRPr lang="ja-JP" altLang="en-US" sz="1200">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424F9A0-8BA0-48D5-BD66-10EDFC7C8314}"/>
              </a:ext>
            </a:extLst>
          </p:cNvPr>
          <p:cNvSpPr txBox="1"/>
          <p:nvPr/>
        </p:nvSpPr>
        <p:spPr>
          <a:xfrm>
            <a:off x="655118" y="5517405"/>
            <a:ext cx="3356906" cy="276999"/>
          </a:xfrm>
          <a:prstGeom prst="rect">
            <a:avLst/>
          </a:prstGeom>
          <a:noFill/>
        </p:spPr>
        <p:txBody>
          <a:bodyPr wrap="square" rtlCol="0">
            <a:spAutoFit/>
          </a:bodyPr>
          <a:lstStyle/>
          <a:p>
            <a:r>
              <a:rPr kumimoji="1" lang="ja-JP" altLang="en-US" sz="1200"/>
              <a:t>≪参考≫他の機関の取組み</a:t>
            </a:r>
          </a:p>
        </p:txBody>
      </p:sp>
      <p:pic>
        <p:nvPicPr>
          <p:cNvPr id="10" name="図 9"/>
          <p:cNvPicPr>
            <a:picLocks noChangeAspect="1"/>
          </p:cNvPicPr>
          <p:nvPr/>
        </p:nvPicPr>
        <p:blipFill>
          <a:blip r:embed="rId2"/>
          <a:stretch>
            <a:fillRect/>
          </a:stretch>
        </p:blipFill>
        <p:spPr>
          <a:xfrm>
            <a:off x="8185836" y="3418376"/>
            <a:ext cx="3231160" cy="1822862"/>
          </a:xfrm>
          <a:prstGeom prst="rect">
            <a:avLst/>
          </a:prstGeom>
        </p:spPr>
      </p:pic>
      <p:pic>
        <p:nvPicPr>
          <p:cNvPr id="12" name="図 11"/>
          <p:cNvPicPr>
            <a:picLocks noChangeAspect="1"/>
          </p:cNvPicPr>
          <p:nvPr/>
        </p:nvPicPr>
        <p:blipFill>
          <a:blip r:embed="rId3"/>
          <a:stretch>
            <a:fillRect/>
          </a:stretch>
        </p:blipFill>
        <p:spPr>
          <a:xfrm>
            <a:off x="7986368" y="3518541"/>
            <a:ext cx="3529890" cy="1944793"/>
          </a:xfrm>
          <a:prstGeom prst="rect">
            <a:avLst/>
          </a:prstGeom>
        </p:spPr>
      </p:pic>
    </p:spTree>
    <p:extLst>
      <p:ext uri="{BB962C8B-B14F-4D97-AF65-F5344CB8AC3E}">
        <p14:creationId xmlns:p14="http://schemas.microsoft.com/office/powerpoint/2010/main" val="61482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16BC69-E3EE-4098-BA73-CB520F4FC256}"/>
              </a:ext>
            </a:extLst>
          </p:cNvPr>
          <p:cNvSpPr>
            <a:spLocks noGrp="1"/>
          </p:cNvSpPr>
          <p:nvPr>
            <p:ph type="sldNum" sz="quarter" idx="12"/>
          </p:nvPr>
        </p:nvSpPr>
        <p:spPr/>
        <p:txBody>
          <a:bodyPr/>
          <a:lstStyle/>
          <a:p>
            <a:fld id="{BC938B7F-26E2-44CA-9119-FD2E659AFFE3}" type="slidenum">
              <a:rPr kumimoji="1" lang="ja-JP" altLang="en-US" smtClean="0"/>
              <a:t>1</a:t>
            </a:fld>
            <a:endParaRPr kumimoji="1" lang="ja-JP" altLang="en-US"/>
          </a:p>
        </p:txBody>
      </p:sp>
      <p:sp>
        <p:nvSpPr>
          <p:cNvPr id="5" name="タイトル 2">
            <a:extLst>
              <a:ext uri="{FF2B5EF4-FFF2-40B4-BE49-F238E27FC236}">
                <a16:creationId xmlns:a16="http://schemas.microsoft.com/office/drawing/2014/main" id="{BD467A98-9A5D-4A17-B368-18E09FFBFF7B}"/>
              </a:ext>
            </a:extLst>
          </p:cNvPr>
          <p:cNvSpPr txBox="1">
            <a:spLocks/>
          </p:cNvSpPr>
          <p:nvPr/>
        </p:nvSpPr>
        <p:spPr>
          <a:xfrm>
            <a:off x="1481967" y="238182"/>
            <a:ext cx="1023489" cy="2634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latin typeface="BIZ UDPゴシック" panose="020B0400000000000000" pitchFamily="50" charset="-128"/>
                <a:ea typeface="BIZ UDPゴシック" panose="020B0400000000000000" pitchFamily="50" charset="-128"/>
              </a:rPr>
              <a:t>目　　　次</a:t>
            </a:r>
            <a:endParaRPr lang="en-US" altLang="ja-JP" sz="1600" dirty="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2"/>
          <a:stretch>
            <a:fillRect/>
          </a:stretch>
        </p:blipFill>
        <p:spPr>
          <a:xfrm>
            <a:off x="975172" y="788209"/>
            <a:ext cx="10233815" cy="5477363"/>
          </a:xfrm>
          <a:prstGeom prst="rect">
            <a:avLst/>
          </a:prstGeom>
        </p:spPr>
      </p:pic>
    </p:spTree>
    <p:extLst>
      <p:ext uri="{BB962C8B-B14F-4D97-AF65-F5344CB8AC3E}">
        <p14:creationId xmlns:p14="http://schemas.microsoft.com/office/powerpoint/2010/main" val="1699074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EC7BE5-C67A-4DE5-8CF0-90C544EDDF6B}"/>
              </a:ext>
            </a:extLst>
          </p:cNvPr>
          <p:cNvSpPr>
            <a:spLocks noGrp="1"/>
          </p:cNvSpPr>
          <p:nvPr>
            <p:ph type="sldNum" sz="quarter" idx="12"/>
          </p:nvPr>
        </p:nvSpPr>
        <p:spPr/>
        <p:txBody>
          <a:bodyPr/>
          <a:lstStyle/>
          <a:p>
            <a:fld id="{BC938B7F-26E2-44CA-9119-FD2E659AFFE3}" type="slidenum">
              <a:rPr kumimoji="1" lang="ja-JP" altLang="en-US" smtClean="0"/>
              <a:t>19</a:t>
            </a:fld>
            <a:endParaRPr kumimoji="1" lang="ja-JP" altLang="en-US"/>
          </a:p>
        </p:txBody>
      </p:sp>
      <p:sp>
        <p:nvSpPr>
          <p:cNvPr id="3" name="テキスト ボックス 2">
            <a:extLst>
              <a:ext uri="{FF2B5EF4-FFF2-40B4-BE49-F238E27FC236}">
                <a16:creationId xmlns:a16="http://schemas.microsoft.com/office/drawing/2014/main" id="{4CF2C078-CB3C-4BBF-87B8-CD01D9B24A61}"/>
              </a:ext>
            </a:extLst>
          </p:cNvPr>
          <p:cNvSpPr txBox="1"/>
          <p:nvPr/>
        </p:nvSpPr>
        <p:spPr>
          <a:xfrm>
            <a:off x="755984" y="135467"/>
            <a:ext cx="6129866" cy="369332"/>
          </a:xfrm>
          <a:prstGeom prst="rect">
            <a:avLst/>
          </a:prstGeom>
          <a:noFill/>
        </p:spPr>
        <p:txBody>
          <a:bodyPr wrap="square" rtlCol="0">
            <a:spAutoFit/>
          </a:bodyPr>
          <a:lstStyle/>
          <a:p>
            <a:r>
              <a:rPr lang="ja-JP" altLang="en-US" dirty="0"/>
              <a:t>事業展開を支える基盤（運営体制・経営基盤）</a:t>
            </a:r>
            <a:endParaRPr kumimoji="1" lang="ja-JP" altLang="en-US" dirty="0"/>
          </a:p>
        </p:txBody>
      </p:sp>
      <p:sp>
        <p:nvSpPr>
          <p:cNvPr id="6" name="テキスト ボックス 5">
            <a:extLst>
              <a:ext uri="{FF2B5EF4-FFF2-40B4-BE49-F238E27FC236}">
                <a16:creationId xmlns:a16="http://schemas.microsoft.com/office/drawing/2014/main" id="{A2D94785-3ED3-4B20-9FE8-E9497F6CCF27}"/>
              </a:ext>
            </a:extLst>
          </p:cNvPr>
          <p:cNvSpPr txBox="1"/>
          <p:nvPr/>
        </p:nvSpPr>
        <p:spPr>
          <a:xfrm>
            <a:off x="629655" y="604898"/>
            <a:ext cx="1289384" cy="369332"/>
          </a:xfrm>
          <a:prstGeom prst="rect">
            <a:avLst/>
          </a:prstGeom>
          <a:noFill/>
        </p:spPr>
        <p:txBody>
          <a:bodyPr wrap="square" rtlCol="0">
            <a:spAutoFit/>
          </a:bodyPr>
          <a:lstStyle/>
          <a:p>
            <a:r>
              <a:rPr kumimoji="1" lang="ja-JP" altLang="en-US">
                <a:ea typeface="BIZ UDPゴシック" panose="020B0400000000000000" pitchFamily="50" charset="-128"/>
              </a:rPr>
              <a:t>運営体制</a:t>
            </a:r>
          </a:p>
        </p:txBody>
      </p:sp>
      <p:sp>
        <p:nvSpPr>
          <p:cNvPr id="7" name="テキスト ボックス 6">
            <a:extLst>
              <a:ext uri="{FF2B5EF4-FFF2-40B4-BE49-F238E27FC236}">
                <a16:creationId xmlns:a16="http://schemas.microsoft.com/office/drawing/2014/main" id="{F4D41D42-5830-4D50-8D75-FAF704BECD83}"/>
              </a:ext>
            </a:extLst>
          </p:cNvPr>
          <p:cNvSpPr txBox="1"/>
          <p:nvPr/>
        </p:nvSpPr>
        <p:spPr>
          <a:xfrm>
            <a:off x="629655" y="3638528"/>
            <a:ext cx="1289384" cy="369332"/>
          </a:xfrm>
          <a:prstGeom prst="rect">
            <a:avLst/>
          </a:prstGeom>
          <a:noFill/>
        </p:spPr>
        <p:txBody>
          <a:bodyPr wrap="square" rtlCol="0">
            <a:spAutoFit/>
          </a:bodyPr>
          <a:lstStyle/>
          <a:p>
            <a:r>
              <a:rPr kumimoji="1" lang="ja-JP" altLang="en-US">
                <a:ea typeface="BIZ UDPゴシック" panose="020B0400000000000000" pitchFamily="50" charset="-128"/>
              </a:rPr>
              <a:t>経営基盤</a:t>
            </a:r>
          </a:p>
        </p:txBody>
      </p:sp>
      <p:sp>
        <p:nvSpPr>
          <p:cNvPr id="10" name="テキスト ボックス 9">
            <a:extLst>
              <a:ext uri="{FF2B5EF4-FFF2-40B4-BE49-F238E27FC236}">
                <a16:creationId xmlns:a16="http://schemas.microsoft.com/office/drawing/2014/main" id="{B2EF1641-80ED-4363-9952-54205A437960}"/>
              </a:ext>
            </a:extLst>
          </p:cNvPr>
          <p:cNvSpPr txBox="1"/>
          <p:nvPr/>
        </p:nvSpPr>
        <p:spPr>
          <a:xfrm>
            <a:off x="785551" y="891950"/>
            <a:ext cx="5174856" cy="2308324"/>
          </a:xfrm>
          <a:prstGeom prst="rect">
            <a:avLst/>
          </a:prstGeom>
          <a:noFill/>
        </p:spPr>
        <p:txBody>
          <a:bodyPr wrap="square" rtlCol="0">
            <a:spAutoFit/>
          </a:bodyPr>
          <a:lstStyle/>
          <a:p>
            <a:r>
              <a:rPr kumimoji="1" lang="ja-JP" altLang="en-US" sz="1200">
                <a:ea typeface="BIZ UDPゴシック" panose="020B0400000000000000" pitchFamily="50" charset="-128"/>
              </a:rPr>
              <a:t>（１）事務局</a:t>
            </a:r>
            <a:endParaRPr kumimoji="1" lang="en-US" altLang="ja-JP" sz="1200">
              <a:ea typeface="BIZ UDPゴシック" panose="020B0400000000000000" pitchFamily="50" charset="-128"/>
            </a:endParaRPr>
          </a:p>
          <a:p>
            <a:r>
              <a:rPr kumimoji="1" lang="ja-JP" altLang="en-US" sz="1200">
                <a:ea typeface="BIZ UDPゴシック" panose="020B0400000000000000" pitchFamily="50" charset="-128"/>
              </a:rPr>
              <a:t>　　効率的な業務執行体制づくり</a:t>
            </a:r>
            <a:endParaRPr kumimoji="1" lang="en-US" altLang="ja-JP" sz="1200">
              <a:ea typeface="BIZ UDPゴシック" panose="020B0400000000000000" pitchFamily="50" charset="-128"/>
            </a:endParaRPr>
          </a:p>
          <a:p>
            <a:r>
              <a:rPr lang="ja-JP" altLang="en-US" sz="1200">
                <a:ea typeface="BIZ UDPゴシック" panose="020B0400000000000000" pitchFamily="50" charset="-128"/>
              </a:rPr>
              <a:t>　　①グループ統合</a:t>
            </a:r>
            <a:endParaRPr lang="en-US" altLang="ja-JP" sz="1200">
              <a:ea typeface="BIZ UDPゴシック" panose="020B0400000000000000" pitchFamily="50" charset="-128"/>
            </a:endParaRPr>
          </a:p>
          <a:p>
            <a:r>
              <a:rPr lang="ja-JP" altLang="en-US" sz="1200">
                <a:ea typeface="BIZ UDPゴシック" panose="020B0400000000000000" pitchFamily="50" charset="-128"/>
              </a:rPr>
              <a:t>　　　人材育成</a:t>
            </a:r>
            <a:r>
              <a:rPr lang="en-US" altLang="ja-JP" sz="1200">
                <a:ea typeface="BIZ UDPゴシック" panose="020B0400000000000000" pitchFamily="50" charset="-128"/>
              </a:rPr>
              <a:t>G</a:t>
            </a:r>
            <a:r>
              <a:rPr lang="ja-JP" altLang="en-US" sz="1200">
                <a:ea typeface="BIZ UDPゴシック" panose="020B0400000000000000" pitchFamily="50" charset="-128"/>
              </a:rPr>
              <a:t>と実用化支援</a:t>
            </a:r>
            <a:r>
              <a:rPr lang="en-US" altLang="ja-JP" sz="1200">
                <a:ea typeface="BIZ UDPゴシック" panose="020B0400000000000000" pitchFamily="50" charset="-128"/>
              </a:rPr>
              <a:t>G</a:t>
            </a:r>
            <a:r>
              <a:rPr lang="ja-JP" altLang="en-US" sz="1200">
                <a:ea typeface="BIZ UDPゴシック" panose="020B0400000000000000" pitchFamily="50" charset="-128"/>
              </a:rPr>
              <a:t>を統合し相互協力体制を強化する。</a:t>
            </a:r>
            <a:endParaRPr lang="en-US" altLang="ja-JP" sz="1200">
              <a:ea typeface="BIZ UDPゴシック" panose="020B0400000000000000" pitchFamily="50" charset="-128"/>
            </a:endParaRPr>
          </a:p>
          <a:p>
            <a:r>
              <a:rPr lang="ja-JP" altLang="en-US" sz="1200">
                <a:ea typeface="BIZ UDPゴシック" panose="020B0400000000000000" pitchFamily="50" charset="-128"/>
              </a:rPr>
              <a:t>　　②人員見直し</a:t>
            </a:r>
            <a:endParaRPr lang="en-US" altLang="ja-JP" sz="1200">
              <a:ea typeface="BIZ UDPゴシック" panose="020B0400000000000000" pitchFamily="50" charset="-128"/>
            </a:endParaRPr>
          </a:p>
          <a:p>
            <a:r>
              <a:rPr kumimoji="1" lang="ja-JP" altLang="en-US" sz="1200">
                <a:ea typeface="BIZ UDPゴシック" panose="020B0400000000000000" pitchFamily="50" charset="-128"/>
              </a:rPr>
              <a:t>　　　業務改革、グループ統合により職員数の見直しを行う。</a:t>
            </a:r>
            <a:endParaRPr kumimoji="1" lang="en-US" altLang="ja-JP" sz="1200">
              <a:ea typeface="BIZ UDPゴシック" panose="020B0400000000000000" pitchFamily="50" charset="-128"/>
            </a:endParaRPr>
          </a:p>
          <a:p>
            <a:r>
              <a:rPr lang="ja-JP" altLang="en-US" sz="1200">
                <a:ea typeface="BIZ UDPゴシック" panose="020B0400000000000000" pitchFamily="50" charset="-128"/>
              </a:rPr>
              <a:t>　　　事務局職員</a:t>
            </a:r>
            <a:r>
              <a:rPr lang="en-US" altLang="ja-JP" sz="1200">
                <a:ea typeface="BIZ UDPゴシック" panose="020B0400000000000000" pitchFamily="50" charset="-128"/>
              </a:rPr>
              <a:t>10</a:t>
            </a:r>
            <a:r>
              <a:rPr lang="ja-JP" altLang="en-US" sz="1200">
                <a:ea typeface="BIZ UDPゴシック" panose="020B0400000000000000" pitchFamily="50" charset="-128"/>
              </a:rPr>
              <a:t>名→</a:t>
            </a:r>
            <a:r>
              <a:rPr lang="en-US" altLang="ja-JP" sz="1200">
                <a:ea typeface="BIZ UDPゴシック" panose="020B0400000000000000" pitchFamily="50" charset="-128"/>
              </a:rPr>
              <a:t>9</a:t>
            </a:r>
            <a:r>
              <a:rPr lang="ja-JP" altLang="en-US" sz="1200">
                <a:ea typeface="BIZ UDPゴシック" panose="020B0400000000000000" pitchFamily="50" charset="-128"/>
              </a:rPr>
              <a:t>名（▲</a:t>
            </a:r>
            <a:r>
              <a:rPr lang="en-US" altLang="ja-JP" sz="1200">
                <a:ea typeface="BIZ UDPゴシック" panose="020B0400000000000000" pitchFamily="50" charset="-128"/>
              </a:rPr>
              <a:t>1</a:t>
            </a:r>
            <a:r>
              <a:rPr lang="ja-JP" altLang="en-US" sz="1200">
                <a:ea typeface="BIZ UDPゴシック" panose="020B0400000000000000" pitchFamily="50" charset="-128"/>
              </a:rPr>
              <a:t>）</a:t>
            </a:r>
            <a:endParaRPr lang="en-US" altLang="ja-JP" sz="1200">
              <a:ea typeface="BIZ UDPゴシック" panose="020B0400000000000000" pitchFamily="50" charset="-128"/>
            </a:endParaRPr>
          </a:p>
          <a:p>
            <a:r>
              <a:rPr kumimoji="1" lang="ja-JP" altLang="en-US" sz="1200">
                <a:ea typeface="BIZ UDPゴシック" panose="020B0400000000000000" pitchFamily="50" charset="-128"/>
              </a:rPr>
              <a:t>　　③ポスト</a:t>
            </a:r>
            <a:r>
              <a:rPr lang="ja-JP" altLang="en-US" sz="1200">
                <a:ea typeface="BIZ UDPゴシック" panose="020B0400000000000000" pitchFamily="50" charset="-128"/>
              </a:rPr>
              <a:t>削減</a:t>
            </a:r>
            <a:endParaRPr lang="en-US" altLang="ja-JP" sz="1200">
              <a:ea typeface="BIZ UDPゴシック" panose="020B0400000000000000" pitchFamily="50" charset="-128"/>
            </a:endParaRPr>
          </a:p>
          <a:p>
            <a:r>
              <a:rPr kumimoji="1" lang="ja-JP" altLang="en-US" sz="1200">
                <a:ea typeface="BIZ UDPゴシック" panose="020B0400000000000000" pitchFamily="50" charset="-128"/>
              </a:rPr>
              <a:t>　　　グループ統合や職員数の見直しによる管理スパンの縮小に</a:t>
            </a:r>
            <a:r>
              <a:rPr lang="ja-JP" altLang="en-US" sz="1200">
                <a:ea typeface="BIZ UDPゴシック" panose="020B0400000000000000" pitchFamily="50" charset="-128"/>
              </a:rPr>
              <a:t>伴い、</a:t>
            </a:r>
            <a:endParaRPr lang="en-US" altLang="ja-JP" sz="1200">
              <a:ea typeface="BIZ UDPゴシック" panose="020B0400000000000000" pitchFamily="50" charset="-128"/>
            </a:endParaRPr>
          </a:p>
          <a:p>
            <a:r>
              <a:rPr kumimoji="1" lang="ja-JP" altLang="en-US" sz="1200">
                <a:ea typeface="BIZ UDPゴシック" panose="020B0400000000000000" pitchFamily="50" charset="-128"/>
              </a:rPr>
              <a:t>　　　事務局次長職を廃止する。</a:t>
            </a:r>
            <a:endParaRPr kumimoji="1" lang="en-US" altLang="ja-JP" sz="1200">
              <a:ea typeface="BIZ UDPゴシック" panose="020B0400000000000000" pitchFamily="50" charset="-128"/>
            </a:endParaRPr>
          </a:p>
          <a:p>
            <a:endParaRPr kumimoji="1" lang="en-US" altLang="ja-JP" sz="1200">
              <a:ea typeface="BIZ UDPゴシック" panose="020B0400000000000000" pitchFamily="50" charset="-128"/>
            </a:endParaRPr>
          </a:p>
          <a:p>
            <a:r>
              <a:rPr lang="ja-JP" altLang="en-US" sz="1200">
                <a:ea typeface="BIZ UDPゴシック" panose="020B0400000000000000" pitchFamily="50" charset="-128"/>
              </a:rPr>
              <a:t>　　　</a:t>
            </a:r>
            <a:endParaRPr kumimoji="1" lang="ja-JP" altLang="en-US" sz="1200">
              <a:ea typeface="BIZ UDPゴシック" panose="020B0400000000000000" pitchFamily="50" charset="-128"/>
            </a:endParaRPr>
          </a:p>
        </p:txBody>
      </p:sp>
      <p:graphicFrame>
        <p:nvGraphicFramePr>
          <p:cNvPr id="15" name="表 14">
            <a:extLst>
              <a:ext uri="{FF2B5EF4-FFF2-40B4-BE49-F238E27FC236}">
                <a16:creationId xmlns:a16="http://schemas.microsoft.com/office/drawing/2014/main" id="{D6352D08-BC20-4E87-B147-6058706F4F17}"/>
              </a:ext>
            </a:extLst>
          </p:cNvPr>
          <p:cNvGraphicFramePr>
            <a:graphicFrameLocks noGrp="1"/>
          </p:cNvGraphicFramePr>
          <p:nvPr>
            <p:extLst>
              <p:ext uri="{D42A27DB-BD31-4B8C-83A1-F6EECF244321}">
                <p14:modId xmlns:p14="http://schemas.microsoft.com/office/powerpoint/2010/main" val="1817820924"/>
              </p:ext>
            </p:extLst>
          </p:nvPr>
        </p:nvGraphicFramePr>
        <p:xfrm>
          <a:off x="6446585" y="692865"/>
          <a:ext cx="2417502" cy="2657731"/>
        </p:xfrm>
        <a:graphic>
          <a:graphicData uri="http://schemas.openxmlformats.org/drawingml/2006/table">
            <a:tbl>
              <a:tblPr/>
              <a:tblGrid>
                <a:gridCol w="56035">
                  <a:extLst>
                    <a:ext uri="{9D8B030D-6E8A-4147-A177-3AD203B41FA5}">
                      <a16:colId xmlns:a16="http://schemas.microsoft.com/office/drawing/2014/main" val="3434870241"/>
                    </a:ext>
                  </a:extLst>
                </a:gridCol>
                <a:gridCol w="288179">
                  <a:extLst>
                    <a:ext uri="{9D8B030D-6E8A-4147-A177-3AD203B41FA5}">
                      <a16:colId xmlns:a16="http://schemas.microsoft.com/office/drawing/2014/main" val="2593864718"/>
                    </a:ext>
                  </a:extLst>
                </a:gridCol>
                <a:gridCol w="288179">
                  <a:extLst>
                    <a:ext uri="{9D8B030D-6E8A-4147-A177-3AD203B41FA5}">
                      <a16:colId xmlns:a16="http://schemas.microsoft.com/office/drawing/2014/main" val="2559174587"/>
                    </a:ext>
                  </a:extLst>
                </a:gridCol>
                <a:gridCol w="288179">
                  <a:extLst>
                    <a:ext uri="{9D8B030D-6E8A-4147-A177-3AD203B41FA5}">
                      <a16:colId xmlns:a16="http://schemas.microsoft.com/office/drawing/2014/main" val="1091718364"/>
                    </a:ext>
                  </a:extLst>
                </a:gridCol>
                <a:gridCol w="288179">
                  <a:extLst>
                    <a:ext uri="{9D8B030D-6E8A-4147-A177-3AD203B41FA5}">
                      <a16:colId xmlns:a16="http://schemas.microsoft.com/office/drawing/2014/main" val="4134087353"/>
                    </a:ext>
                  </a:extLst>
                </a:gridCol>
                <a:gridCol w="288179">
                  <a:extLst>
                    <a:ext uri="{9D8B030D-6E8A-4147-A177-3AD203B41FA5}">
                      <a16:colId xmlns:a16="http://schemas.microsoft.com/office/drawing/2014/main" val="1398263708"/>
                    </a:ext>
                  </a:extLst>
                </a:gridCol>
                <a:gridCol w="288179">
                  <a:extLst>
                    <a:ext uri="{9D8B030D-6E8A-4147-A177-3AD203B41FA5}">
                      <a16:colId xmlns:a16="http://schemas.microsoft.com/office/drawing/2014/main" val="862351222"/>
                    </a:ext>
                  </a:extLst>
                </a:gridCol>
                <a:gridCol w="288179">
                  <a:extLst>
                    <a:ext uri="{9D8B030D-6E8A-4147-A177-3AD203B41FA5}">
                      <a16:colId xmlns:a16="http://schemas.microsoft.com/office/drawing/2014/main" val="3299731714"/>
                    </a:ext>
                  </a:extLst>
                </a:gridCol>
                <a:gridCol w="288179">
                  <a:extLst>
                    <a:ext uri="{9D8B030D-6E8A-4147-A177-3AD203B41FA5}">
                      <a16:colId xmlns:a16="http://schemas.microsoft.com/office/drawing/2014/main" val="1519687742"/>
                    </a:ext>
                  </a:extLst>
                </a:gridCol>
                <a:gridCol w="56035">
                  <a:extLst>
                    <a:ext uri="{9D8B030D-6E8A-4147-A177-3AD203B41FA5}">
                      <a16:colId xmlns:a16="http://schemas.microsoft.com/office/drawing/2014/main" val="1951404756"/>
                    </a:ext>
                  </a:extLst>
                </a:gridCol>
              </a:tblGrid>
              <a:tr h="180351">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50222947"/>
                  </a:ext>
                </a:extLst>
              </a:tr>
              <a:tr h="268016">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現行</a:t>
                      </a: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a:t>
                      </a:r>
                    </a:p>
                    <a:p>
                      <a:pPr algn="l"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hMerge="1">
                  <a:txBody>
                    <a:bodyPr/>
                    <a:lstStyle/>
                    <a:p>
                      <a:endParaRPr kumimoji="1" lang="ja-JP" altLang="en-US"/>
                    </a:p>
                  </a:txBody>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理事長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57806876"/>
                  </a:ext>
                </a:extLst>
              </a:tr>
              <a:tr h="149323">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64229949"/>
                  </a:ext>
                </a:extLst>
              </a:tr>
              <a:tr h="268016">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専務理事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6726401"/>
                  </a:ext>
                </a:extLst>
              </a:tr>
              <a:tr h="149323">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56572876"/>
                  </a:ext>
                </a:extLst>
              </a:tr>
              <a:tr h="268016">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事務局長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7885936"/>
                  </a:ext>
                </a:extLst>
              </a:tr>
              <a:tr h="149323">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8302718"/>
                  </a:ext>
                </a:extLst>
              </a:tr>
              <a:tr h="268016">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事務局</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次長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6439633"/>
                  </a:ext>
                </a:extLst>
              </a:tr>
              <a:tr h="149323">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8561977"/>
                  </a:ext>
                </a:extLst>
              </a:tr>
              <a:tr h="149323">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8287807"/>
                  </a:ext>
                </a:extLst>
              </a:tr>
              <a:tr h="446692">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総務財務</a:t>
                      </a:r>
                      <a:b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br>
                      <a:r>
                        <a:rPr lang="en-US" sz="900" b="0" i="0" u="none" strike="noStrike">
                          <a:solidFill>
                            <a:srgbClr val="000000"/>
                          </a:solidFill>
                          <a:effectLst/>
                          <a:latin typeface="BIZ UDPゴシック" panose="020B0400000000000000" pitchFamily="50" charset="-128"/>
                          <a:ea typeface="BIZ UDPゴシック" panose="020B0400000000000000" pitchFamily="50" charset="-128"/>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人材育成</a:t>
                      </a:r>
                      <a:b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br>
                      <a:r>
                        <a:rPr lang="en-US" sz="900" b="0" i="0" u="none" strike="noStrike">
                          <a:solidFill>
                            <a:srgbClr val="000000"/>
                          </a:solidFill>
                          <a:effectLst/>
                          <a:latin typeface="BIZ UDPゴシック" panose="020B0400000000000000" pitchFamily="50" charset="-128"/>
                          <a:ea typeface="BIZ UDPゴシック" panose="020B0400000000000000" pitchFamily="50" charset="-128"/>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実用化</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支援</a:t>
                      </a:r>
                      <a:r>
                        <a:rPr lang="en-US" sz="900" b="0" i="0" u="none" strike="noStrike">
                          <a:solidFill>
                            <a:srgbClr val="000000"/>
                          </a:solidFill>
                          <a:effectLst/>
                          <a:latin typeface="BIZ UDPゴシック" panose="020B0400000000000000" pitchFamily="50" charset="-128"/>
                          <a:ea typeface="BIZ UDPゴシック" panose="020B0400000000000000" pitchFamily="50" charset="-128"/>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29307438"/>
                  </a:ext>
                </a:extLst>
              </a:tr>
              <a:tr h="180351">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501689"/>
                  </a:ext>
                </a:extLst>
              </a:tr>
            </a:tbl>
          </a:graphicData>
        </a:graphic>
      </p:graphicFrame>
      <p:graphicFrame>
        <p:nvGraphicFramePr>
          <p:cNvPr id="16" name="表 15">
            <a:extLst>
              <a:ext uri="{FF2B5EF4-FFF2-40B4-BE49-F238E27FC236}">
                <a16:creationId xmlns:a16="http://schemas.microsoft.com/office/drawing/2014/main" id="{EF8F525B-A9E1-43A3-BE70-9E53BCE873C2}"/>
              </a:ext>
            </a:extLst>
          </p:cNvPr>
          <p:cNvGraphicFramePr>
            <a:graphicFrameLocks noGrp="1"/>
          </p:cNvGraphicFramePr>
          <p:nvPr>
            <p:extLst>
              <p:ext uri="{D42A27DB-BD31-4B8C-83A1-F6EECF244321}">
                <p14:modId xmlns:p14="http://schemas.microsoft.com/office/powerpoint/2010/main" val="846264458"/>
              </p:ext>
            </p:extLst>
          </p:nvPr>
        </p:nvGraphicFramePr>
        <p:xfrm>
          <a:off x="9247157" y="661507"/>
          <a:ext cx="2417500" cy="2712540"/>
        </p:xfrm>
        <a:graphic>
          <a:graphicData uri="http://schemas.openxmlformats.org/drawingml/2006/table">
            <a:tbl>
              <a:tblPr/>
              <a:tblGrid>
                <a:gridCol w="73577">
                  <a:extLst>
                    <a:ext uri="{9D8B030D-6E8A-4147-A177-3AD203B41FA5}">
                      <a16:colId xmlns:a16="http://schemas.microsoft.com/office/drawing/2014/main" val="1411270939"/>
                    </a:ext>
                  </a:extLst>
                </a:gridCol>
                <a:gridCol w="378391">
                  <a:extLst>
                    <a:ext uri="{9D8B030D-6E8A-4147-A177-3AD203B41FA5}">
                      <a16:colId xmlns:a16="http://schemas.microsoft.com/office/drawing/2014/main" val="2047030275"/>
                    </a:ext>
                  </a:extLst>
                </a:gridCol>
                <a:gridCol w="378391">
                  <a:extLst>
                    <a:ext uri="{9D8B030D-6E8A-4147-A177-3AD203B41FA5}">
                      <a16:colId xmlns:a16="http://schemas.microsoft.com/office/drawing/2014/main" val="4011760161"/>
                    </a:ext>
                  </a:extLst>
                </a:gridCol>
                <a:gridCol w="378391">
                  <a:extLst>
                    <a:ext uri="{9D8B030D-6E8A-4147-A177-3AD203B41FA5}">
                      <a16:colId xmlns:a16="http://schemas.microsoft.com/office/drawing/2014/main" val="2316959963"/>
                    </a:ext>
                  </a:extLst>
                </a:gridCol>
                <a:gridCol w="257586">
                  <a:extLst>
                    <a:ext uri="{9D8B030D-6E8A-4147-A177-3AD203B41FA5}">
                      <a16:colId xmlns:a16="http://schemas.microsoft.com/office/drawing/2014/main" val="3368101846"/>
                    </a:ext>
                  </a:extLst>
                </a:gridCol>
                <a:gridCol w="499196">
                  <a:extLst>
                    <a:ext uri="{9D8B030D-6E8A-4147-A177-3AD203B41FA5}">
                      <a16:colId xmlns:a16="http://schemas.microsoft.com/office/drawing/2014/main" val="262977680"/>
                    </a:ext>
                  </a:extLst>
                </a:gridCol>
                <a:gridCol w="378391">
                  <a:extLst>
                    <a:ext uri="{9D8B030D-6E8A-4147-A177-3AD203B41FA5}">
                      <a16:colId xmlns:a16="http://schemas.microsoft.com/office/drawing/2014/main" val="729843099"/>
                    </a:ext>
                  </a:extLst>
                </a:gridCol>
                <a:gridCol w="73577">
                  <a:extLst>
                    <a:ext uri="{9D8B030D-6E8A-4147-A177-3AD203B41FA5}">
                      <a16:colId xmlns:a16="http://schemas.microsoft.com/office/drawing/2014/main" val="1427277892"/>
                    </a:ext>
                  </a:extLst>
                </a:gridCol>
              </a:tblGrid>
              <a:tr h="180861">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50726764"/>
                  </a:ext>
                </a:extLst>
              </a:tr>
              <a:tr h="203121">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改正案</a:t>
                      </a: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理事長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84139832"/>
                  </a:ext>
                </a:extLst>
              </a:tr>
              <a:tr h="180861">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0407771"/>
                  </a:ext>
                </a:extLst>
              </a:tr>
              <a:tr h="284733">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zh-TW" altLang="en-US" sz="900" b="0" i="0" u="none" strike="noStrike">
                          <a:solidFill>
                            <a:srgbClr val="000000"/>
                          </a:solidFill>
                          <a:effectLst/>
                          <a:latin typeface="BIZ UDPゴシック" panose="020B0400000000000000" pitchFamily="50" charset="-128"/>
                          <a:ea typeface="BIZ UDPゴシック" panose="020B0400000000000000" pitchFamily="50" charset="-128"/>
                        </a:rPr>
                        <a:t>専務理事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6789274"/>
                  </a:ext>
                </a:extLst>
              </a:tr>
              <a:tr h="180861">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09297741"/>
                  </a:ext>
                </a:extLst>
              </a:tr>
              <a:tr h="262487">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88202893"/>
                  </a:ext>
                </a:extLst>
              </a:tr>
              <a:tr h="180861">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41481055"/>
                  </a:ext>
                </a:extLst>
              </a:tr>
              <a:tr h="284733">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事務局長</a:t>
                      </a:r>
                      <a:endPar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40957254"/>
                  </a:ext>
                </a:extLst>
              </a:tr>
              <a:tr h="180861">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a:noFill/>
                    </a:lnT>
                    <a:lnB>
                      <a:noFill/>
                    </a:lnB>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90680334"/>
                  </a:ext>
                </a:extLst>
              </a:tr>
              <a:tr h="180861">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1468368"/>
                  </a:ext>
                </a:extLst>
              </a:tr>
              <a:tr h="411439">
                <a:tc>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総務財務</a:t>
                      </a:r>
                      <a:r>
                        <a:rPr lang="en-US" sz="900" b="0" i="0" u="none" strike="noStrike">
                          <a:solidFill>
                            <a:srgbClr val="000000"/>
                          </a:solidFill>
                          <a:effectLst/>
                          <a:latin typeface="BIZ UDPゴシック" panose="020B0400000000000000" pitchFamily="50" charset="-128"/>
                          <a:ea typeface="BIZ UDPゴシック" panose="020B0400000000000000" pitchFamily="50" charset="-128"/>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gridSpan="2">
                  <a:txBody>
                    <a:bodyPr/>
                    <a:lstStyle/>
                    <a:p>
                      <a:pPr algn="ctr"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（新）事業推進</a:t>
                      </a: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16392771"/>
                  </a:ext>
                </a:extLst>
              </a:tr>
              <a:tr h="180861">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924451"/>
                  </a:ext>
                </a:extLst>
              </a:tr>
            </a:tbl>
          </a:graphicData>
        </a:graphic>
      </p:graphicFrame>
      <p:sp>
        <p:nvSpPr>
          <p:cNvPr id="17" name="矢印: 右 16">
            <a:extLst>
              <a:ext uri="{FF2B5EF4-FFF2-40B4-BE49-F238E27FC236}">
                <a16:creationId xmlns:a16="http://schemas.microsoft.com/office/drawing/2014/main" id="{F9B2DFD9-3380-4F7F-8578-43B3CD2E2536}"/>
              </a:ext>
            </a:extLst>
          </p:cNvPr>
          <p:cNvSpPr/>
          <p:nvPr/>
        </p:nvSpPr>
        <p:spPr>
          <a:xfrm>
            <a:off x="8902186" y="1780536"/>
            <a:ext cx="306872" cy="27699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0" name="表 19">
            <a:extLst>
              <a:ext uri="{FF2B5EF4-FFF2-40B4-BE49-F238E27FC236}">
                <a16:creationId xmlns:a16="http://schemas.microsoft.com/office/drawing/2014/main" id="{CC38978B-F0A2-41B5-8E6C-FBE74C3DD41F}"/>
              </a:ext>
            </a:extLst>
          </p:cNvPr>
          <p:cNvGraphicFramePr>
            <a:graphicFrameLocks noGrp="1"/>
          </p:cNvGraphicFramePr>
          <p:nvPr>
            <p:extLst>
              <p:ext uri="{D42A27DB-BD31-4B8C-83A1-F6EECF244321}">
                <p14:modId xmlns:p14="http://schemas.microsoft.com/office/powerpoint/2010/main" val="1778313028"/>
              </p:ext>
            </p:extLst>
          </p:nvPr>
        </p:nvGraphicFramePr>
        <p:xfrm>
          <a:off x="6446585" y="3413165"/>
          <a:ext cx="5235899" cy="912347"/>
        </p:xfrm>
        <a:graphic>
          <a:graphicData uri="http://schemas.openxmlformats.org/drawingml/2006/table">
            <a:tbl>
              <a:tblPr/>
              <a:tblGrid>
                <a:gridCol w="930780">
                  <a:extLst>
                    <a:ext uri="{9D8B030D-6E8A-4147-A177-3AD203B41FA5}">
                      <a16:colId xmlns:a16="http://schemas.microsoft.com/office/drawing/2014/main" val="3125480895"/>
                    </a:ext>
                  </a:extLst>
                </a:gridCol>
                <a:gridCol w="4305119">
                  <a:extLst>
                    <a:ext uri="{9D8B030D-6E8A-4147-A177-3AD203B41FA5}">
                      <a16:colId xmlns:a16="http://schemas.microsoft.com/office/drawing/2014/main" val="689272344"/>
                    </a:ext>
                  </a:extLst>
                </a:gridCol>
              </a:tblGrid>
              <a:tr h="216419">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組織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構成　（</a:t>
                      </a:r>
                      <a:r>
                        <a:rPr lang="en-US" altLang="zh-TW" sz="1100" b="0" i="0" u="none" strike="noStrike">
                          <a:solidFill>
                            <a:srgbClr val="000000"/>
                          </a:solidFill>
                          <a:effectLst/>
                          <a:latin typeface="游ゴシック" panose="020B0400000000000000" pitchFamily="50" charset="-128"/>
                          <a:ea typeface="游ゴシック" panose="020B0400000000000000" pitchFamily="50" charset="-128"/>
                        </a:rPr>
                        <a:t>R3.9.1</a:t>
                      </a:r>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現在）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37622"/>
                  </a:ext>
                </a:extLst>
              </a:tr>
              <a:tr h="234274">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理事・監事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理事長１、専務理事１、理事（外部）</a:t>
                      </a:r>
                      <a:r>
                        <a:rPr lang="en-US" altLang="zh-TW" sz="1100" b="0" i="0" u="none" strike="noStrike">
                          <a:solidFill>
                            <a:srgbClr val="000000"/>
                          </a:solidFill>
                          <a:effectLst/>
                          <a:latin typeface="游ゴシック" panose="020B0400000000000000" pitchFamily="50" charset="-128"/>
                          <a:ea typeface="游ゴシック" panose="020B0400000000000000" pitchFamily="50" charset="-128"/>
                        </a:rPr>
                        <a:t>9</a:t>
                      </a:r>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、監事（外部）１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256792"/>
                  </a:ext>
                </a:extLst>
              </a:tr>
              <a:tr h="245235">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評議員会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評議員（外部）</a:t>
                      </a:r>
                      <a:r>
                        <a:rPr lang="en-US" altLang="zh-TW" sz="11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26868"/>
                  </a:ext>
                </a:extLst>
              </a:tr>
              <a:tr h="216419">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委員会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企画</a:t>
                      </a:r>
                      <a:r>
                        <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rPr>
                        <a:t>委員（外部）</a:t>
                      </a:r>
                      <a:r>
                        <a:rPr lang="en-US" altLang="zh-TW" sz="1100" b="0" i="0" u="none" strike="noStrike" dirty="0">
                          <a:solidFill>
                            <a:srgbClr val="000000"/>
                          </a:solidFill>
                          <a:effectLst/>
                          <a:latin typeface="游ゴシック" panose="020B0400000000000000" pitchFamily="50" charset="-128"/>
                          <a:ea typeface="游ゴシック" panose="020B0400000000000000" pitchFamily="50" charset="-128"/>
                        </a:rPr>
                        <a:t>22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、選考委員</a:t>
                      </a:r>
                      <a:r>
                        <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rPr>
                        <a:t>（外部）</a:t>
                      </a:r>
                      <a:r>
                        <a:rPr lang="en-US" altLang="zh-TW" sz="1100" b="0" i="0" u="none" strike="noStrike" dirty="0">
                          <a:solidFill>
                            <a:srgbClr val="000000"/>
                          </a:solidFill>
                          <a:effectLst/>
                          <a:latin typeface="游ゴシック" panose="020B0400000000000000" pitchFamily="50" charset="-128"/>
                          <a:ea typeface="游ゴシック" panose="020B0400000000000000"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1737033"/>
                  </a:ext>
                </a:extLst>
              </a:tr>
            </a:tbl>
          </a:graphicData>
        </a:graphic>
      </p:graphicFrame>
      <p:sp>
        <p:nvSpPr>
          <p:cNvPr id="21" name="テキスト ボックス 20">
            <a:extLst>
              <a:ext uri="{FF2B5EF4-FFF2-40B4-BE49-F238E27FC236}">
                <a16:creationId xmlns:a16="http://schemas.microsoft.com/office/drawing/2014/main" id="{770AF318-A014-4D01-B1E5-78747CC66FBD}"/>
              </a:ext>
            </a:extLst>
          </p:cNvPr>
          <p:cNvSpPr txBox="1"/>
          <p:nvPr/>
        </p:nvSpPr>
        <p:spPr>
          <a:xfrm>
            <a:off x="785551" y="2752579"/>
            <a:ext cx="4791786" cy="1015663"/>
          </a:xfrm>
          <a:prstGeom prst="rect">
            <a:avLst/>
          </a:prstGeom>
          <a:noFill/>
        </p:spPr>
        <p:txBody>
          <a:bodyPr wrap="square" rtlCol="0">
            <a:spAutoFit/>
          </a:bodyPr>
          <a:lstStyle/>
          <a:p>
            <a:r>
              <a:rPr kumimoji="1" lang="ja-JP" altLang="en-US" sz="1200">
                <a:ea typeface="BIZ UDPゴシック" panose="020B0400000000000000" pitchFamily="50" charset="-128"/>
              </a:rPr>
              <a:t>（２）理事会・評議員会・委員会</a:t>
            </a:r>
          </a:p>
          <a:p>
            <a:r>
              <a:rPr kumimoji="1" lang="ja-JP" altLang="en-US" sz="1200">
                <a:ea typeface="BIZ UDPゴシック" panose="020B0400000000000000" pitchFamily="50" charset="-128"/>
              </a:rPr>
              <a:t>　　 外部からの参画</a:t>
            </a:r>
            <a:endParaRPr kumimoji="1" lang="en-US" altLang="ja-JP" sz="1200">
              <a:ea typeface="BIZ UDPゴシック" panose="020B0400000000000000" pitchFamily="50" charset="-128"/>
            </a:endParaRPr>
          </a:p>
          <a:p>
            <a:r>
              <a:rPr lang="ja-JP" altLang="en-US" sz="1200">
                <a:ea typeface="BIZ UDPゴシック" panose="020B0400000000000000" pitchFamily="50" charset="-128"/>
              </a:rPr>
              <a:t>　　　　理事会、評議員会、委員会については、引き続き外部から参画を</a:t>
            </a:r>
            <a:endParaRPr lang="en-US" altLang="ja-JP" sz="1200">
              <a:ea typeface="BIZ UDPゴシック" panose="020B0400000000000000" pitchFamily="50" charset="-128"/>
            </a:endParaRPr>
          </a:p>
          <a:p>
            <a:r>
              <a:rPr lang="ja-JP" altLang="en-US" sz="1200">
                <a:ea typeface="BIZ UDPゴシック" panose="020B0400000000000000" pitchFamily="50" charset="-128"/>
              </a:rPr>
              <a:t>　　　仰ぎ公正な運営に努めていく。</a:t>
            </a:r>
            <a:endParaRPr lang="en-US" altLang="ja-JP" sz="1200">
              <a:ea typeface="BIZ UDPゴシック" panose="020B0400000000000000" pitchFamily="50" charset="-128"/>
            </a:endParaRPr>
          </a:p>
          <a:p>
            <a:r>
              <a:rPr kumimoji="1" lang="ja-JP" altLang="en-US" sz="1200">
                <a:ea typeface="BIZ UDPゴシック" panose="020B0400000000000000" pitchFamily="50" charset="-128"/>
              </a:rPr>
              <a:t>　</a:t>
            </a:r>
          </a:p>
        </p:txBody>
      </p:sp>
      <p:sp>
        <p:nvSpPr>
          <p:cNvPr id="23" name="テキスト ボックス 22">
            <a:extLst>
              <a:ext uri="{FF2B5EF4-FFF2-40B4-BE49-F238E27FC236}">
                <a16:creationId xmlns:a16="http://schemas.microsoft.com/office/drawing/2014/main" id="{63951739-30A5-49F2-9E97-7296D418A216}"/>
              </a:ext>
            </a:extLst>
          </p:cNvPr>
          <p:cNvSpPr txBox="1"/>
          <p:nvPr/>
        </p:nvSpPr>
        <p:spPr>
          <a:xfrm>
            <a:off x="793351" y="4660597"/>
            <a:ext cx="4894930" cy="2123658"/>
          </a:xfrm>
          <a:prstGeom prst="rect">
            <a:avLst/>
          </a:prstGeom>
          <a:noFill/>
        </p:spPr>
        <p:txBody>
          <a:bodyPr wrap="square" rtlCol="0">
            <a:spAutoFit/>
          </a:bodyPr>
          <a:lstStyle/>
          <a:p>
            <a:r>
              <a:rPr kumimoji="1" lang="ja-JP" altLang="en-US" sz="1200" dirty="0">
                <a:ea typeface="BIZ UDPゴシック" panose="020B0400000000000000" pitchFamily="50" charset="-128"/>
              </a:rPr>
              <a:t>（１）収支相償</a:t>
            </a:r>
            <a:endParaRPr kumimoji="1" lang="en-US" altLang="ja-JP" sz="1200" dirty="0">
              <a:ea typeface="BIZ UDPゴシック" panose="020B0400000000000000" pitchFamily="50" charset="-128"/>
            </a:endParaRPr>
          </a:p>
          <a:p>
            <a:r>
              <a:rPr lang="ja-JP" altLang="en-US" sz="1200" dirty="0">
                <a:ea typeface="BIZ UDPゴシック" panose="020B0400000000000000" pitchFamily="50" charset="-128"/>
              </a:rPr>
              <a:t>　　　</a:t>
            </a:r>
            <a:r>
              <a:rPr kumimoji="1" lang="ja-JP" altLang="en-US" sz="1200" dirty="0">
                <a:ea typeface="BIZ UDPゴシック" panose="020B0400000000000000" pitchFamily="50" charset="-128"/>
              </a:rPr>
              <a:t>公益目的事業は引き続き収支相償で実施していく。</a:t>
            </a:r>
            <a:endParaRPr kumimoji="1" lang="en-US" altLang="ja-JP" sz="1200" dirty="0">
              <a:ea typeface="BIZ UDPゴシック" panose="020B0400000000000000" pitchFamily="50" charset="-128"/>
            </a:endParaRPr>
          </a:p>
          <a:p>
            <a:r>
              <a:rPr lang="ja-JP" altLang="en-US" sz="1200" dirty="0">
                <a:ea typeface="BIZ UDPゴシック" panose="020B0400000000000000" pitchFamily="50" charset="-128"/>
              </a:rPr>
              <a:t>（２）資産運用の基本戦略</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資産運用は、基本戦略「安全に立脚しつつより効率的に」のもと、</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資産運用会議で協議する。</a:t>
            </a:r>
            <a:endParaRPr lang="en-US" altLang="ja-JP" sz="1200" dirty="0">
              <a:ea typeface="BIZ UDPゴシック" panose="020B0400000000000000" pitchFamily="50" charset="-128"/>
            </a:endParaRPr>
          </a:p>
          <a:p>
            <a:r>
              <a:rPr kumimoji="1" lang="ja-JP" altLang="en-US" sz="1200" dirty="0">
                <a:ea typeface="BIZ UDPゴシック" panose="020B0400000000000000" pitchFamily="50" charset="-128"/>
              </a:rPr>
              <a:t>（３）資産運用方針の理事間共有</a:t>
            </a:r>
            <a:endParaRPr kumimoji="1" lang="en-US" altLang="ja-JP" sz="1200" dirty="0">
              <a:ea typeface="BIZ UDPゴシック" panose="020B0400000000000000" pitchFamily="50" charset="-128"/>
            </a:endParaRPr>
          </a:p>
          <a:p>
            <a:r>
              <a:rPr kumimoji="1" lang="ja-JP" altLang="en-US" sz="1200" dirty="0">
                <a:ea typeface="BIZ UDPゴシック" panose="020B0400000000000000" pitchFamily="50" charset="-128"/>
              </a:rPr>
              <a:t>　　　資産運用方針をポートフォリオで毎年理事の間で共有化する。</a:t>
            </a:r>
            <a:endParaRPr kumimoji="1" lang="en-US" altLang="ja-JP" sz="1200" dirty="0">
              <a:ea typeface="BIZ UDPゴシック" panose="020B0400000000000000" pitchFamily="50" charset="-128"/>
            </a:endParaRPr>
          </a:p>
          <a:p>
            <a:r>
              <a:rPr lang="ja-JP" altLang="en-US" sz="1200" dirty="0">
                <a:ea typeface="BIZ UDPゴシック" panose="020B0400000000000000" pitchFamily="50" charset="-128"/>
              </a:rPr>
              <a:t>（４）外部資金の獲得</a:t>
            </a:r>
            <a:endParaRPr lang="en-US" altLang="ja-JP" sz="1200" dirty="0">
              <a:ea typeface="BIZ UDPゴシック" panose="020B0400000000000000" pitchFamily="50" charset="-128"/>
            </a:endParaRPr>
          </a:p>
          <a:p>
            <a:r>
              <a:rPr lang="ja-JP" altLang="en-US" sz="1200" dirty="0">
                <a:ea typeface="BIZ UDPゴシック" panose="020B0400000000000000" pitchFamily="50" charset="-128"/>
              </a:rPr>
              <a:t>　　　外部資金の獲得に努める（寄付金、受託金の確保など）</a:t>
            </a:r>
            <a:endParaRPr lang="en-US" altLang="ja-JP" sz="1200" dirty="0">
              <a:ea typeface="BIZ UDPゴシック" panose="020B0400000000000000" pitchFamily="50" charset="-128"/>
            </a:endParaRPr>
          </a:p>
          <a:p>
            <a:r>
              <a:rPr kumimoji="1" lang="ja-JP" altLang="en-US" sz="1200" dirty="0">
                <a:ea typeface="BIZ UDPゴシック" panose="020B0400000000000000" pitchFamily="50" charset="-128"/>
              </a:rPr>
              <a:t>（５）財務基盤の強化</a:t>
            </a:r>
            <a:endParaRPr kumimoji="1" lang="en-US" altLang="ja-JP" sz="1200" dirty="0">
              <a:ea typeface="BIZ UDPゴシック" panose="020B0400000000000000" pitchFamily="50" charset="-128"/>
            </a:endParaRPr>
          </a:p>
          <a:p>
            <a:r>
              <a:rPr lang="ja-JP" altLang="en-US" sz="1200" dirty="0">
                <a:ea typeface="BIZ UDPゴシック" panose="020B0400000000000000" pitchFamily="50" charset="-128"/>
              </a:rPr>
              <a:t>　　　事業を展開していくための財源確保</a:t>
            </a:r>
            <a:r>
              <a:rPr kumimoji="1" lang="ja-JP" altLang="en-US" sz="1200" dirty="0">
                <a:ea typeface="BIZ UDPゴシック" panose="020B0400000000000000" pitchFamily="50" charset="-128"/>
              </a:rPr>
              <a:t>に取り組む。</a:t>
            </a:r>
          </a:p>
        </p:txBody>
      </p:sp>
      <p:sp>
        <p:nvSpPr>
          <p:cNvPr id="24" name="テキスト ボックス 23">
            <a:extLst>
              <a:ext uri="{FF2B5EF4-FFF2-40B4-BE49-F238E27FC236}">
                <a16:creationId xmlns:a16="http://schemas.microsoft.com/office/drawing/2014/main" id="{9EAA112E-9A35-46D1-B22B-118BFED6D39B}"/>
              </a:ext>
            </a:extLst>
          </p:cNvPr>
          <p:cNvSpPr txBox="1"/>
          <p:nvPr/>
        </p:nvSpPr>
        <p:spPr>
          <a:xfrm>
            <a:off x="8272163" y="5518804"/>
            <a:ext cx="3519504" cy="646331"/>
          </a:xfrm>
          <a:prstGeom prst="rect">
            <a:avLst/>
          </a:prstGeom>
          <a:noFill/>
          <a:ln>
            <a:solidFill>
              <a:schemeClr val="tx1"/>
            </a:solidFill>
          </a:ln>
        </p:spPr>
        <p:txBody>
          <a:bodyPr wrap="square" rtlCol="0">
            <a:spAutoFit/>
          </a:bodyPr>
          <a:lstStyle/>
          <a:p>
            <a:r>
              <a:rPr kumimoji="1" lang="ja-JP" altLang="en-US" sz="1200" dirty="0">
                <a:ea typeface="BIZ UDPゴシック" panose="020B0400000000000000" pitchFamily="50" charset="-128"/>
              </a:rPr>
              <a:t>当計画期間中の資産運用・資金獲得の目標</a:t>
            </a:r>
            <a:endParaRPr kumimoji="1" lang="en-US" altLang="ja-JP" sz="1200" dirty="0">
              <a:ea typeface="BIZ UDPゴシック" panose="020B0400000000000000" pitchFamily="50" charset="-128"/>
            </a:endParaRPr>
          </a:p>
          <a:p>
            <a:r>
              <a:rPr lang="ja-JP" altLang="en-US" sz="1200" dirty="0">
                <a:ea typeface="BIZ UDPゴシック" panose="020B0400000000000000" pitchFamily="50" charset="-128"/>
              </a:rPr>
              <a:t>●資産運用益の獲得　９，０００万円</a:t>
            </a:r>
            <a:r>
              <a:rPr lang="en-US" altLang="ja-JP" sz="1200" dirty="0">
                <a:ea typeface="BIZ UDPゴシック" panose="020B0400000000000000" pitchFamily="50" charset="-128"/>
              </a:rPr>
              <a:t>/</a:t>
            </a:r>
            <a:r>
              <a:rPr lang="ja-JP" altLang="en-US" sz="1200" dirty="0">
                <a:ea typeface="BIZ UDPゴシック" panose="020B0400000000000000" pitchFamily="50" charset="-128"/>
              </a:rPr>
              <a:t>年</a:t>
            </a:r>
            <a:endParaRPr lang="en-US" altLang="ja-JP" sz="1200" dirty="0">
              <a:ea typeface="BIZ UDPゴシック" panose="020B0400000000000000" pitchFamily="50" charset="-128"/>
            </a:endParaRPr>
          </a:p>
          <a:p>
            <a:r>
              <a:rPr kumimoji="1" lang="ja-JP" altLang="en-US" sz="1200" dirty="0">
                <a:ea typeface="BIZ UDPゴシック" panose="020B0400000000000000" pitchFamily="50" charset="-128"/>
              </a:rPr>
              <a:t>●研究助成寄付金の獲得　３，０００万円</a:t>
            </a:r>
            <a:r>
              <a:rPr kumimoji="1" lang="en-US" altLang="ja-JP" sz="1200" dirty="0">
                <a:ea typeface="BIZ UDPゴシック" panose="020B0400000000000000" pitchFamily="50" charset="-128"/>
              </a:rPr>
              <a:t>/</a:t>
            </a:r>
            <a:r>
              <a:rPr kumimoji="1" lang="ja-JP" altLang="en-US" sz="1200" dirty="0">
                <a:ea typeface="BIZ UDPゴシック" panose="020B0400000000000000" pitchFamily="50" charset="-128"/>
              </a:rPr>
              <a:t>年（再掲）</a:t>
            </a:r>
          </a:p>
        </p:txBody>
      </p:sp>
      <p:sp>
        <p:nvSpPr>
          <p:cNvPr id="26" name="テキスト ボックス 25">
            <a:extLst>
              <a:ext uri="{FF2B5EF4-FFF2-40B4-BE49-F238E27FC236}">
                <a16:creationId xmlns:a16="http://schemas.microsoft.com/office/drawing/2014/main" id="{8B2F2409-5142-43AA-84FB-421C1F86C455}"/>
              </a:ext>
            </a:extLst>
          </p:cNvPr>
          <p:cNvSpPr txBox="1"/>
          <p:nvPr/>
        </p:nvSpPr>
        <p:spPr>
          <a:xfrm>
            <a:off x="755984" y="3897956"/>
            <a:ext cx="4644961" cy="830997"/>
          </a:xfrm>
          <a:prstGeom prst="rect">
            <a:avLst/>
          </a:prstGeom>
          <a:noFill/>
        </p:spPr>
        <p:txBody>
          <a:bodyPr wrap="square" rtlCol="0">
            <a:spAutoFit/>
          </a:bodyPr>
          <a:lstStyle/>
          <a:p>
            <a:r>
              <a:rPr kumimoji="1" lang="ja-JP" altLang="en-US" sz="1200">
                <a:ea typeface="BIZ UDPゴシック" panose="020B0400000000000000" pitchFamily="50" charset="-128"/>
              </a:rPr>
              <a:t>　長引く低金利、新型コロナによる経済社会活動の先行き不透明感、不安定な国際情勢など厳しい」運用環境の中ではあるが、安全性に立脚しつつ最大限のパフォーマンスを目指した資産運用と事業運営に必要な外部資金の獲得に努める。</a:t>
            </a:r>
          </a:p>
        </p:txBody>
      </p:sp>
      <p:sp>
        <p:nvSpPr>
          <p:cNvPr id="18" name="楕円 17">
            <a:extLst>
              <a:ext uri="{FF2B5EF4-FFF2-40B4-BE49-F238E27FC236}">
                <a16:creationId xmlns:a16="http://schemas.microsoft.com/office/drawing/2014/main" id="{D7F72716-1339-4A30-BBF7-390A5769A9AF}"/>
              </a:ext>
            </a:extLst>
          </p:cNvPr>
          <p:cNvSpPr/>
          <p:nvPr/>
        </p:nvSpPr>
        <p:spPr>
          <a:xfrm>
            <a:off x="7148546" y="2536160"/>
            <a:ext cx="1841437" cy="7293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A163C944-7EC5-4AC3-9711-D95B35DB02D0}"/>
              </a:ext>
            </a:extLst>
          </p:cNvPr>
          <p:cNvSpPr/>
          <p:nvPr/>
        </p:nvSpPr>
        <p:spPr>
          <a:xfrm>
            <a:off x="6734617" y="1710075"/>
            <a:ext cx="1841437" cy="7293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A945DF49-7226-45BD-BF96-39160568541F}"/>
              </a:ext>
            </a:extLst>
          </p:cNvPr>
          <p:cNvSpPr/>
          <p:nvPr/>
        </p:nvSpPr>
        <p:spPr>
          <a:xfrm>
            <a:off x="8383248" y="5116845"/>
            <a:ext cx="278002" cy="19764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83F991C7-7861-44C7-AC57-3198A93231C0}"/>
              </a:ext>
            </a:extLst>
          </p:cNvPr>
          <p:cNvSpPr txBox="1"/>
          <p:nvPr/>
        </p:nvSpPr>
        <p:spPr>
          <a:xfrm>
            <a:off x="8661250" y="4954056"/>
            <a:ext cx="2414549" cy="523220"/>
          </a:xfrm>
          <a:prstGeom prst="rect">
            <a:avLst/>
          </a:prstGeom>
          <a:noFill/>
        </p:spPr>
        <p:txBody>
          <a:bodyPr wrap="square" rtlCol="0">
            <a:spAutoFit/>
          </a:bodyPr>
          <a:lstStyle/>
          <a:p>
            <a:r>
              <a:rPr lang="ja-JP" altLang="en-US" sz="1400">
                <a:latin typeface="BIZ UDPゴシック" panose="020B0400000000000000" pitchFamily="50" charset="-128"/>
                <a:ea typeface="BIZ UDPゴシック" panose="020B0400000000000000" pitchFamily="50" charset="-128"/>
              </a:rPr>
              <a:t>計画期間中も安定した</a:t>
            </a:r>
            <a:endParaRPr lang="en-US" altLang="ja-JP" sz="1400">
              <a:latin typeface="BIZ UDPゴシック" panose="020B0400000000000000" pitchFamily="50" charset="-128"/>
              <a:ea typeface="BIZ UDPゴシック" panose="020B0400000000000000" pitchFamily="50" charset="-128"/>
            </a:endParaRPr>
          </a:p>
          <a:p>
            <a:r>
              <a:rPr lang="ja-JP" altLang="en-US" sz="1400">
                <a:latin typeface="BIZ UDPゴシック" panose="020B0400000000000000" pitchFamily="50" charset="-128"/>
                <a:ea typeface="BIZ UDPゴシック" panose="020B0400000000000000" pitchFamily="50" charset="-128"/>
              </a:rPr>
              <a:t>事業財源の確保に努める。</a:t>
            </a:r>
            <a:endParaRPr kumimoji="1" lang="en-US" altLang="ja-JP" sz="140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2"/>
          <a:stretch>
            <a:fillRect/>
          </a:stretch>
        </p:blipFill>
        <p:spPr>
          <a:xfrm>
            <a:off x="5528725" y="4242951"/>
            <a:ext cx="2743438" cy="2432515"/>
          </a:xfrm>
          <a:prstGeom prst="rect">
            <a:avLst/>
          </a:prstGeom>
        </p:spPr>
      </p:pic>
    </p:spTree>
    <p:extLst>
      <p:ext uri="{BB962C8B-B14F-4D97-AF65-F5344CB8AC3E}">
        <p14:creationId xmlns:p14="http://schemas.microsoft.com/office/powerpoint/2010/main" val="4164759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977710-5323-4542-A4AD-015B5E1B46B3}"/>
              </a:ext>
            </a:extLst>
          </p:cNvPr>
          <p:cNvSpPr>
            <a:spLocks noGrp="1"/>
          </p:cNvSpPr>
          <p:nvPr>
            <p:ph type="title"/>
          </p:nvPr>
        </p:nvSpPr>
        <p:spPr>
          <a:xfrm>
            <a:off x="1831622" y="636147"/>
            <a:ext cx="7783689" cy="823912"/>
          </a:xfrm>
        </p:spPr>
        <p:txBody>
          <a:bodyPr/>
          <a:lstStyle/>
          <a:p>
            <a:r>
              <a:rPr lang="en-US" altLang="ja-JP"/>
              <a:t>DX</a:t>
            </a:r>
            <a:r>
              <a:rPr lang="ja-JP" altLang="en-US"/>
              <a:t>に取り組み業務改革を推進</a:t>
            </a:r>
          </a:p>
        </p:txBody>
      </p:sp>
      <p:sp>
        <p:nvSpPr>
          <p:cNvPr id="3" name="テキスト プレースホルダー 2">
            <a:extLst>
              <a:ext uri="{FF2B5EF4-FFF2-40B4-BE49-F238E27FC236}">
                <a16:creationId xmlns:a16="http://schemas.microsoft.com/office/drawing/2014/main" id="{894CF9D2-687F-42F0-9C2F-A3552901361B}"/>
              </a:ext>
            </a:extLst>
          </p:cNvPr>
          <p:cNvSpPr>
            <a:spLocks noGrp="1"/>
          </p:cNvSpPr>
          <p:nvPr>
            <p:ph type="body" idx="1"/>
          </p:nvPr>
        </p:nvSpPr>
        <p:spPr>
          <a:xfrm>
            <a:off x="1151733" y="1460059"/>
            <a:ext cx="3393545" cy="608542"/>
          </a:xfrm>
          <a:ln>
            <a:solidFill>
              <a:schemeClr val="tx1"/>
            </a:solidFill>
          </a:ln>
        </p:spPr>
        <p:txBody>
          <a:bodyPr/>
          <a:lstStyle/>
          <a:p>
            <a:pPr algn="ctr"/>
            <a:r>
              <a:rPr lang="ja-JP" altLang="ja-JP" sz="2400" kern="100">
                <a:effectLst/>
                <a:latin typeface="游明朝" panose="02020400000000000000" pitchFamily="18" charset="-128"/>
                <a:ea typeface="BIZ UDPゴシック" panose="020B0400000000000000" pitchFamily="50" charset="-128"/>
                <a:cs typeface="Times New Roman" panose="02020603050405020304" pitchFamily="18" charset="0"/>
              </a:rPr>
              <a:t>対外的サービスの向上</a:t>
            </a:r>
            <a:endParaRPr lang="ja-JP" altLang="en-US"/>
          </a:p>
        </p:txBody>
      </p:sp>
      <p:sp>
        <p:nvSpPr>
          <p:cNvPr id="4" name="コンテンツ プレースホルダー 3">
            <a:extLst>
              <a:ext uri="{FF2B5EF4-FFF2-40B4-BE49-F238E27FC236}">
                <a16:creationId xmlns:a16="http://schemas.microsoft.com/office/drawing/2014/main" id="{272A151F-0D0C-426D-87D8-8423741A1E32}"/>
              </a:ext>
            </a:extLst>
          </p:cNvPr>
          <p:cNvSpPr>
            <a:spLocks noGrp="1"/>
          </p:cNvSpPr>
          <p:nvPr>
            <p:ph sz="half" idx="2"/>
          </p:nvPr>
        </p:nvSpPr>
        <p:spPr>
          <a:xfrm>
            <a:off x="549193" y="2188985"/>
            <a:ext cx="5030786" cy="4532490"/>
          </a:xfrm>
        </p:spPr>
        <p:txBody>
          <a:bodyPr>
            <a:normAutofit fontScale="40000" lnSpcReduction="20000"/>
          </a:bodyPr>
          <a:lstStyle/>
          <a:p>
            <a:pPr indent="0" algn="just">
              <a:buNone/>
            </a:pP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（１）</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セミナー、新適塾等の</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Web</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開催</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p>
          <a:p>
            <a:pPr indent="0" algn="just">
              <a:buNone/>
            </a:pP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参加しやすさ</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の</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向上、海外講師も可能に</a:t>
            </a:r>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indent="0" algn="just">
              <a:buNone/>
            </a:pP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セミナー、</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新適塾、市民公開講座など、</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Web</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サイト</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からダイレクト申込み</a:t>
            </a:r>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indent="0" algn="just">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kern="100" dirty="0">
                <a:latin typeface="游明朝" panose="02020400000000000000" pitchFamily="18" charset="-128"/>
                <a:ea typeface="BIZ UDPゴシック" panose="020B0400000000000000" pitchFamily="50" charset="-128"/>
                <a:cs typeface="Times New Roman" panose="02020603050405020304" pitchFamily="18" charset="0"/>
              </a:rPr>
              <a:t>新適塾等の参加申込方法の改善</a:t>
            </a:r>
            <a:endParaRPr lang="en-US" altLang="ja-JP" kern="100" dirty="0">
              <a:latin typeface="游明朝" panose="02020400000000000000" pitchFamily="18" charset="-128"/>
              <a:ea typeface="BIZ UDPゴシック" panose="020B0400000000000000" pitchFamily="50" charset="-128"/>
              <a:cs typeface="Times New Roman" panose="02020603050405020304" pitchFamily="18" charset="0"/>
            </a:endParaRPr>
          </a:p>
          <a:p>
            <a:pPr indent="0" algn="just">
              <a:buNone/>
            </a:pPr>
            <a:r>
              <a:rPr lang="ja-JP" altLang="ja-JP"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ＬＦニュース</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、案内ポスター等上の</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QR</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コード読み取り</a:t>
            </a:r>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indent="0" algn="just">
              <a:buNone/>
            </a:pP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参加者</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の</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増加</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など</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状況変化に応じた的確な対応</a:t>
            </a:r>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indent="0" algn="just">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⇒ハイブリッド、オンデマンド等</a:t>
            </a:r>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indent="0" algn="just">
              <a:buNone/>
            </a:pP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Web</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に対する職員のリテラシー</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向上</a:t>
            </a:r>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indent="0" algn="just">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en-US" altLang="ja-JP" kern="100" dirty="0">
                <a:latin typeface="游明朝" panose="02020400000000000000" pitchFamily="18" charset="-128"/>
                <a:ea typeface="BIZ UDPゴシック" panose="020B0400000000000000" pitchFamily="50" charset="-128"/>
                <a:cs typeface="Times New Roman" panose="02020603050405020304" pitchFamily="18" charset="0"/>
              </a:rPr>
              <a:t>Web</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機器・環境</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の適切な</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バージョン</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UP</a:t>
            </a:r>
            <a:endParaRPr lang="en-US" altLang="ja-JP" kern="100" dirty="0">
              <a:latin typeface="游明朝" panose="02020400000000000000" pitchFamily="18" charset="-128"/>
              <a:ea typeface="BIZ UDPゴシック" panose="020B0400000000000000" pitchFamily="50" charset="-128"/>
              <a:cs typeface="Times New Roman" panose="02020603050405020304" pitchFamily="18" charset="0"/>
            </a:endParaRPr>
          </a:p>
          <a:p>
            <a:pPr indent="0" algn="just">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・多様な配信形式（</a:t>
            </a:r>
            <a:r>
              <a:rPr lang="en-US" altLang="ja-JP" kern="100" dirty="0">
                <a:latin typeface="游明朝" panose="02020400000000000000" pitchFamily="18" charset="-128"/>
                <a:ea typeface="BIZ UDPゴシック" panose="020B0400000000000000" pitchFamily="50" charset="-128"/>
                <a:cs typeface="Times New Roman" panose="02020603050405020304" pitchFamily="18" charset="0"/>
              </a:rPr>
              <a:t>Zoom</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ウェビナー等）の検討</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kern="100" dirty="0">
                <a:latin typeface="BIZ UDPゴシック" panose="020B0400000000000000" pitchFamily="50" charset="-128"/>
                <a:ea typeface="游明朝" panose="02020400000000000000" pitchFamily="18"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（２）</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対外折衝の</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Zoom</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対応</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kern="100" dirty="0">
                <a:latin typeface="BIZ UDPゴシック" panose="020B0400000000000000" pitchFamily="50" charset="-128"/>
                <a:ea typeface="游明朝" panose="02020400000000000000" pitchFamily="18" charset="-128"/>
                <a:cs typeface="Times New Roman" panose="02020603050405020304" pitchFamily="18" charset="0"/>
              </a:rPr>
              <a:t>　　　</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・実用化支援業務（</a:t>
            </a:r>
            <a:r>
              <a:rPr lang="ja-JP"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橋渡し</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・異分野業務</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における助言・フォロー</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UP</a:t>
            </a:r>
            <a:endParaRPr lang="en-US" altLang="ja-JP"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indent="0" algn="just">
              <a:buNone/>
            </a:pP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阪大</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等大学・研究機関、</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製薬企業等</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との協議</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・折衝</a:t>
            </a:r>
            <a:r>
              <a:rPr lang="en-US" altLang="ja-JP" sz="2800" kern="100" dirty="0">
                <a:effectLst/>
                <a:latin typeface="BIZ UDPゴシック" panose="020B0400000000000000" pitchFamily="50" charset="-128"/>
                <a:ea typeface="游明朝" panose="02020400000000000000" pitchFamily="18" charset="-128"/>
                <a:cs typeface="Times New Roman" panose="02020603050405020304" pitchFamily="18" charset="0"/>
              </a:rPr>
              <a:t>	</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indent="0" algn="just">
              <a:buNone/>
            </a:pP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（３）</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岸本基金研究助成システムＧｒａａｉｎの導入</a:t>
            </a:r>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indent="0" algn="just">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申請</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や審査</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方法の改善</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、受領者対応の改善</a:t>
            </a:r>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indent="0" algn="just">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（４）</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広報強化　財団の新しいパンフレット（日本語版、英語版）の作成</a:t>
            </a:r>
            <a:endParaRPr lang="en-US" altLang="ja-JP" kern="100" dirty="0">
              <a:latin typeface="BIZ UDPゴシック" panose="020B0400000000000000" pitchFamily="50" charset="-128"/>
              <a:ea typeface="游明朝" panose="02020400000000000000" pitchFamily="18" charset="-128"/>
              <a:cs typeface="Times New Roman" panose="02020603050405020304" pitchFamily="18" charset="0"/>
            </a:endParaRPr>
          </a:p>
          <a:p>
            <a:pPr marL="0" indent="0" algn="just">
              <a:buNone/>
            </a:pP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（５）財団</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Web</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サイト</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への安心アクセス・</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セキュリティ向上</a:t>
            </a:r>
            <a:endParaRPr lang="en-US" altLang="ja-JP" strike="sngStrike"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indent="0" algn="just">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（６）</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既存事業の見直しと新規事業への取組み（スクラップ＆ビルド）</a:t>
            </a:r>
            <a:endParaRPr lang="ja-JP" altLang="en-US" dirty="0"/>
          </a:p>
        </p:txBody>
      </p:sp>
      <p:sp>
        <p:nvSpPr>
          <p:cNvPr id="5" name="テキスト プレースホルダー 4">
            <a:extLst>
              <a:ext uri="{FF2B5EF4-FFF2-40B4-BE49-F238E27FC236}">
                <a16:creationId xmlns:a16="http://schemas.microsoft.com/office/drawing/2014/main" id="{C70D55F5-C3DA-4B0B-90FC-F245FEB0FB51}"/>
              </a:ext>
            </a:extLst>
          </p:cNvPr>
          <p:cNvSpPr>
            <a:spLocks noGrp="1"/>
          </p:cNvSpPr>
          <p:nvPr>
            <p:ph type="body" sz="quarter" idx="3"/>
          </p:nvPr>
        </p:nvSpPr>
        <p:spPr>
          <a:xfrm>
            <a:off x="6810811" y="1460058"/>
            <a:ext cx="3371319" cy="608543"/>
          </a:xfrm>
          <a:ln>
            <a:solidFill>
              <a:schemeClr val="tx1"/>
            </a:solidFill>
          </a:ln>
        </p:spPr>
        <p:txBody>
          <a:bodyPr/>
          <a:lstStyle/>
          <a:p>
            <a:pPr algn="ctr"/>
            <a:r>
              <a:rPr lang="ja-JP" altLang="ja-JP" sz="2400" kern="100" dirty="0">
                <a:effectLst/>
                <a:latin typeface="游明朝" panose="02020400000000000000" pitchFamily="18" charset="-128"/>
                <a:ea typeface="BIZ UDPゴシック" panose="020B0400000000000000" pitchFamily="50" charset="-128"/>
                <a:cs typeface="Times New Roman" panose="02020603050405020304" pitchFamily="18" charset="0"/>
              </a:rPr>
              <a:t>対内的業務の効率化</a:t>
            </a:r>
            <a:endParaRPr lang="ja-JP" altLang="en-US" dirty="0"/>
          </a:p>
        </p:txBody>
      </p:sp>
      <p:sp>
        <p:nvSpPr>
          <p:cNvPr id="6" name="コンテンツ プレースホルダー 5">
            <a:extLst>
              <a:ext uri="{FF2B5EF4-FFF2-40B4-BE49-F238E27FC236}">
                <a16:creationId xmlns:a16="http://schemas.microsoft.com/office/drawing/2014/main" id="{2E3E54D8-ACCF-4657-974D-8C2FFA875461}"/>
              </a:ext>
            </a:extLst>
          </p:cNvPr>
          <p:cNvSpPr>
            <a:spLocks noGrp="1"/>
          </p:cNvSpPr>
          <p:nvPr>
            <p:ph sz="quarter" idx="4"/>
          </p:nvPr>
        </p:nvSpPr>
        <p:spPr>
          <a:xfrm>
            <a:off x="6146798" y="1962149"/>
            <a:ext cx="5183188" cy="4394201"/>
          </a:xfrm>
        </p:spPr>
        <p:txBody>
          <a:bodyPr vert="horz" lIns="91440" tIns="45720" rIns="91440" bIns="45720" rtlCol="0" anchor="t">
            <a:normAutofit fontScale="40000" lnSpcReduction="20000"/>
          </a:bodyPr>
          <a:lstStyle/>
          <a:p>
            <a:pPr indent="0" algn="just">
              <a:buNone/>
            </a:pP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（１）</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業務執行体制の見直し（グループ統合、人員減）</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p>
          <a:p>
            <a:pPr marL="0" indent="0" algn="just">
              <a:buNone/>
            </a:pP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（２）</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勤怠管理の効率化</a:t>
            </a:r>
            <a:r>
              <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p>
          <a:p>
            <a:pPr marL="0" indent="0" algn="just">
              <a:buNone/>
            </a:pPr>
            <a:r>
              <a:rPr lang="ja-JP" altLang="en-US" kern="100" dirty="0">
                <a:latin typeface="游明朝"/>
                <a:ea typeface="BIZ UDPゴシック"/>
                <a:cs typeface="Times New Roman"/>
              </a:rPr>
              <a:t>　　　</a:t>
            </a:r>
            <a:r>
              <a:rPr lang="ja-JP" altLang="en-US" sz="2800" kern="100" dirty="0">
                <a:effectLst/>
                <a:latin typeface="游明朝"/>
                <a:ea typeface="BIZ UDPゴシック"/>
                <a:cs typeface="Times New Roman"/>
              </a:rPr>
              <a:t> （</a:t>
            </a:r>
            <a:r>
              <a:rPr lang="ja-JP" altLang="en-US" kern="100" dirty="0">
                <a:latin typeface="游明朝"/>
                <a:ea typeface="BIZ UDPゴシック"/>
                <a:cs typeface="Times New Roman"/>
              </a:rPr>
              <a:t>３</a:t>
            </a:r>
            <a:r>
              <a:rPr lang="ja-JP" altLang="en-US" sz="2800" kern="100" dirty="0">
                <a:effectLst/>
                <a:latin typeface="游明朝"/>
                <a:ea typeface="BIZ UDPゴシック"/>
                <a:cs typeface="Times New Roman"/>
              </a:rPr>
              <a:t>）</a:t>
            </a:r>
            <a:r>
              <a:rPr lang="ja-JP" altLang="ja-JP" sz="2800" kern="100" dirty="0">
                <a:effectLst/>
                <a:latin typeface="游明朝"/>
                <a:ea typeface="BIZ UDPゴシック"/>
                <a:cs typeface="Times New Roman"/>
              </a:rPr>
              <a:t>決裁システムの</a:t>
            </a:r>
            <a:r>
              <a:rPr lang="ja-JP" altLang="en-US" kern="100" dirty="0">
                <a:latin typeface="游明朝"/>
                <a:ea typeface="BIZ UDPゴシック"/>
                <a:cs typeface="Times New Roman"/>
              </a:rPr>
              <a:t>導入</a:t>
            </a:r>
            <a:endParaRPr lang="en-US" altLang="ja-JP" sz="2800" kern="100" dirty="0">
              <a:effectLst/>
              <a:latin typeface="游明朝"/>
              <a:ea typeface="BIZ UDPゴシック"/>
              <a:cs typeface="Times New Roman"/>
            </a:endParaRPr>
          </a:p>
          <a:p>
            <a:pPr marL="0" indent="0" algn="just">
              <a:buNone/>
            </a:pPr>
            <a:r>
              <a:rPr lang="ja-JP" altLang="en-US" kern="100" dirty="0">
                <a:latin typeface="游明朝"/>
                <a:ea typeface="BIZ UDPゴシック"/>
                <a:cs typeface="Times New Roman"/>
              </a:rPr>
              <a:t>　　　</a:t>
            </a:r>
            <a:r>
              <a:rPr lang="ja-JP" altLang="en-US" sz="2800" kern="100" dirty="0">
                <a:effectLst/>
                <a:latin typeface="游明朝"/>
                <a:ea typeface="BIZ UDPゴシック"/>
                <a:cs typeface="Times New Roman"/>
              </a:rPr>
              <a:t> （</a:t>
            </a:r>
            <a:r>
              <a:rPr lang="ja-JP" altLang="en-US" kern="100" dirty="0">
                <a:latin typeface="游明朝"/>
                <a:ea typeface="BIZ UDPゴシック"/>
                <a:cs typeface="Times New Roman"/>
              </a:rPr>
              <a:t>４</a:t>
            </a:r>
            <a:r>
              <a:rPr lang="ja-JP" altLang="en-US" sz="2800" kern="100" dirty="0">
                <a:effectLst/>
                <a:latin typeface="游明朝"/>
                <a:ea typeface="BIZ UDPゴシック"/>
                <a:cs typeface="Times New Roman"/>
              </a:rPr>
              <a:t>）</a:t>
            </a:r>
            <a:r>
              <a:rPr lang="ja-JP" altLang="en-US" kern="100" dirty="0">
                <a:latin typeface="游明朝"/>
                <a:ea typeface="BIZ UDPゴシック"/>
                <a:cs typeface="Times New Roman"/>
              </a:rPr>
              <a:t>会計システムの改善</a:t>
            </a:r>
            <a:endParaRPr lang="en-US" altLang="ja-JP" kern="100" dirty="0">
              <a:latin typeface="游明朝"/>
              <a:ea typeface="BIZ UDPゴシック"/>
              <a:cs typeface="Times New Roman"/>
            </a:endParaRPr>
          </a:p>
          <a:p>
            <a:pPr marL="0" indent="0" algn="just">
              <a:buNone/>
            </a:pPr>
            <a:r>
              <a:rPr lang="ja-JP" altLang="en-US" sz="2800" kern="100" dirty="0">
                <a:effectLst/>
                <a:latin typeface="游明朝"/>
                <a:ea typeface="BIZ UDPゴシック"/>
                <a:cs typeface="Times New Roman"/>
              </a:rPr>
              <a:t>　　　 （</a:t>
            </a:r>
            <a:r>
              <a:rPr lang="ja-JP" altLang="en-US" kern="100" dirty="0">
                <a:latin typeface="游明朝"/>
                <a:ea typeface="BIZ UDPゴシック"/>
                <a:cs typeface="Times New Roman"/>
              </a:rPr>
              <a:t>５</a:t>
            </a:r>
            <a:r>
              <a:rPr lang="ja-JP" altLang="en-US" sz="2800" kern="100" dirty="0">
                <a:effectLst/>
                <a:latin typeface="游明朝"/>
                <a:ea typeface="BIZ UDPゴシック"/>
                <a:cs typeface="Times New Roman"/>
              </a:rPr>
              <a:t>）公的制度の変革に対応</a:t>
            </a:r>
            <a:endParaRPr lang="en-US" altLang="ja-JP" kern="100" dirty="0">
              <a:latin typeface="游明朝"/>
              <a:ea typeface="BIZ UDPゴシック"/>
              <a:cs typeface="Times New Roman"/>
            </a:endParaRPr>
          </a:p>
          <a:p>
            <a:pPr marL="0" indent="0" algn="just">
              <a:buNone/>
            </a:pPr>
            <a:r>
              <a:rPr lang="ja-JP" altLang="en-US" kern="100" dirty="0">
                <a:latin typeface="游明朝"/>
                <a:ea typeface="游明朝"/>
                <a:cs typeface="Times New Roman"/>
              </a:rPr>
              <a:t>　　</a:t>
            </a:r>
            <a:r>
              <a:rPr lang="ja-JP" altLang="en-US" kern="100" dirty="0">
                <a:latin typeface="游明朝"/>
                <a:ea typeface="BIZ UDPゴシック"/>
                <a:cs typeface="Times New Roman"/>
              </a:rPr>
              <a:t> </a:t>
            </a:r>
            <a:r>
              <a:rPr lang="ja-JP" altLang="en-US" sz="2800" kern="100" dirty="0">
                <a:effectLst/>
                <a:latin typeface="游明朝"/>
                <a:ea typeface="BIZ UDPゴシック"/>
                <a:cs typeface="Times New Roman"/>
              </a:rPr>
              <a:t>（６）</a:t>
            </a:r>
            <a:r>
              <a:rPr lang="ja-JP" altLang="ja-JP" sz="2800" kern="100" dirty="0">
                <a:effectLst/>
                <a:latin typeface="游明朝"/>
                <a:ea typeface="BIZ UDPゴシック"/>
                <a:cs typeface="Times New Roman"/>
              </a:rPr>
              <a:t>岸本基金研究助成システムＧｒａａｉｎの導入</a:t>
            </a:r>
            <a:endParaRPr lang="en-US" altLang="ja-JP" sz="2800" kern="100" dirty="0">
              <a:effectLst/>
              <a:latin typeface="游明朝"/>
              <a:ea typeface="BIZ UDPゴシック"/>
              <a:cs typeface="Times New Roman"/>
            </a:endParaRPr>
          </a:p>
          <a:p>
            <a:pPr marL="0" indent="0" algn="just">
              <a:buNone/>
            </a:pPr>
            <a:r>
              <a:rPr lang="ja-JP" altLang="en-US" kern="100" dirty="0">
                <a:latin typeface="游明朝"/>
                <a:ea typeface="BIZ UDPゴシック"/>
                <a:cs typeface="Times New Roman"/>
              </a:rPr>
              <a:t>　　　　　　 </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⇒迅速な事務処理、入力ミスなどエラーの解消</a:t>
            </a:r>
            <a:endParaRPr lang="en-US" altLang="ja-JP" kern="100" dirty="0">
              <a:latin typeface="游明朝"/>
              <a:ea typeface="BIZ UDPゴシック"/>
              <a:cs typeface="Times New Roman"/>
            </a:endParaRPr>
          </a:p>
          <a:p>
            <a:pPr marL="0" indent="0" algn="just">
              <a:buNone/>
            </a:pP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（７）</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働き方改革</a:t>
            </a:r>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indent="0" algn="just">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超過勤務の削減、勤務時間の弾力化</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、在宅勤務の推進</a:t>
            </a:r>
            <a:r>
              <a:rPr lang="ja-JP"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等</a:t>
            </a:r>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indent="0" algn="just">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（８）</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職員の資質向上</a:t>
            </a:r>
            <a:endParaRPr lang="en-US" altLang="ja-JP"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indent="0" algn="just">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⇒研修等への参加、</a:t>
            </a:r>
            <a:r>
              <a:rPr lang="en-US" altLang="ja-JP" kern="100" dirty="0">
                <a:latin typeface="游明朝" panose="02020400000000000000" pitchFamily="18" charset="-128"/>
                <a:ea typeface="BIZ UDPゴシック" panose="020B0400000000000000" pitchFamily="50" charset="-128"/>
                <a:cs typeface="Times New Roman" panose="02020603050405020304" pitchFamily="18" charset="0"/>
              </a:rPr>
              <a:t>IT</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スキル向上等</a:t>
            </a:r>
            <a:endParaRPr lang="en-US" altLang="ja-JP" sz="2800"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indent="0" algn="just">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（９）</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効率的な業務執行による事業経費の削減</a:t>
            </a:r>
            <a:endParaRPr lang="en-US" altLang="ja-JP"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indent="0" algn="just">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（１０）</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組織内情報共有の推進</a:t>
            </a:r>
            <a:endParaRPr lang="en-US" altLang="ja-JP"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indent="0" algn="just">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（１１）</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内製化の推進</a:t>
            </a:r>
            <a:endParaRPr lang="en-US" altLang="ja-JP"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indent="0" algn="just">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800" kern="100" dirty="0">
                <a:effectLst/>
                <a:latin typeface="游明朝" panose="02020400000000000000" pitchFamily="18" charset="-128"/>
                <a:ea typeface="BIZ UDPゴシック" panose="020B0400000000000000" pitchFamily="50" charset="-128"/>
                <a:cs typeface="Times New Roman" panose="02020603050405020304" pitchFamily="18" charset="0"/>
              </a:rPr>
              <a:t> （１２）</a:t>
            </a: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外注化（高度専門的業務、単純作業）や業務分担の見直しによる</a:t>
            </a:r>
            <a:endParaRPr lang="en-US" altLang="ja-JP" kern="100" dirty="0">
              <a:latin typeface="游明朝" panose="02020400000000000000" pitchFamily="18" charset="-128"/>
              <a:ea typeface="BIZ UDPゴシック" panose="020B0400000000000000" pitchFamily="50" charset="-128"/>
              <a:cs typeface="Times New Roman" panose="02020603050405020304" pitchFamily="18" charset="0"/>
            </a:endParaRPr>
          </a:p>
          <a:p>
            <a:pPr marL="0" indent="0" algn="just">
              <a:buNone/>
            </a:pPr>
            <a:r>
              <a:rPr lang="ja-JP" altLang="en-US" kern="100" dirty="0">
                <a:latin typeface="游明朝" panose="02020400000000000000" pitchFamily="18" charset="-128"/>
                <a:ea typeface="BIZ UDPゴシック" panose="020B0400000000000000" pitchFamily="50" charset="-128"/>
                <a:cs typeface="Times New Roman" panose="02020603050405020304" pitchFamily="18" charset="0"/>
              </a:rPr>
              <a:t>　　　　　　マンパワーの再分配</a:t>
            </a:r>
            <a:endParaRPr lang="ja-JP" altLang="en-US" dirty="0"/>
          </a:p>
        </p:txBody>
      </p:sp>
      <p:sp>
        <p:nvSpPr>
          <p:cNvPr id="7" name="テキスト ボックス 6">
            <a:extLst>
              <a:ext uri="{FF2B5EF4-FFF2-40B4-BE49-F238E27FC236}">
                <a16:creationId xmlns:a16="http://schemas.microsoft.com/office/drawing/2014/main" id="{2CFD87C7-8B14-4296-A3AF-E3E132416992}"/>
              </a:ext>
            </a:extLst>
          </p:cNvPr>
          <p:cNvSpPr txBox="1"/>
          <p:nvPr/>
        </p:nvSpPr>
        <p:spPr>
          <a:xfrm>
            <a:off x="903112" y="135467"/>
            <a:ext cx="5605972" cy="369332"/>
          </a:xfrm>
          <a:prstGeom prst="rect">
            <a:avLst/>
          </a:prstGeom>
          <a:noFill/>
        </p:spPr>
        <p:txBody>
          <a:bodyPr wrap="square" rtlCol="0">
            <a:spAutoFit/>
          </a:bodyPr>
          <a:lstStyle/>
          <a:p>
            <a:r>
              <a:rPr lang="ja-JP" altLang="en-US" dirty="0"/>
              <a:t>事業展開を支える基盤（業務改革）</a:t>
            </a:r>
            <a:endParaRPr kumimoji="1" lang="ja-JP" altLang="en-US" dirty="0"/>
          </a:p>
        </p:txBody>
      </p:sp>
      <p:sp>
        <p:nvSpPr>
          <p:cNvPr id="8" name="スライド番号プレースホルダー 7">
            <a:extLst>
              <a:ext uri="{FF2B5EF4-FFF2-40B4-BE49-F238E27FC236}">
                <a16:creationId xmlns:a16="http://schemas.microsoft.com/office/drawing/2014/main" id="{63C812D1-0F4E-4825-B598-6C089198DC89}"/>
              </a:ext>
            </a:extLst>
          </p:cNvPr>
          <p:cNvSpPr>
            <a:spLocks noGrp="1"/>
          </p:cNvSpPr>
          <p:nvPr>
            <p:ph type="sldNum" sz="quarter" idx="12"/>
          </p:nvPr>
        </p:nvSpPr>
        <p:spPr/>
        <p:txBody>
          <a:bodyPr/>
          <a:lstStyle/>
          <a:p>
            <a:fld id="{BC938B7F-26E2-44CA-9119-FD2E659AFFE3}" type="slidenum">
              <a:rPr kumimoji="1" lang="ja-JP" altLang="en-US" smtClean="0"/>
              <a:t>20</a:t>
            </a:fld>
            <a:endParaRPr kumimoji="1" lang="ja-JP" altLang="en-US"/>
          </a:p>
        </p:txBody>
      </p:sp>
    </p:spTree>
    <p:extLst>
      <p:ext uri="{BB962C8B-B14F-4D97-AF65-F5344CB8AC3E}">
        <p14:creationId xmlns:p14="http://schemas.microsoft.com/office/powerpoint/2010/main" val="191488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129FE66-5AD9-4135-AE03-1BBFADD07464}"/>
              </a:ext>
            </a:extLst>
          </p:cNvPr>
          <p:cNvSpPr txBox="1"/>
          <p:nvPr/>
        </p:nvSpPr>
        <p:spPr>
          <a:xfrm>
            <a:off x="1028701" y="184666"/>
            <a:ext cx="5286374" cy="369332"/>
          </a:xfrm>
          <a:prstGeom prst="rect">
            <a:avLst/>
          </a:prstGeom>
          <a:noFill/>
        </p:spPr>
        <p:txBody>
          <a:bodyPr wrap="square" rtlCol="0">
            <a:spAutoFit/>
          </a:bodyPr>
          <a:lstStyle/>
          <a:p>
            <a:r>
              <a:rPr kumimoji="1" lang="ja-JP" altLang="en-US"/>
              <a:t>事業まとめ　（研究交流・人材育成事業）</a:t>
            </a:r>
          </a:p>
        </p:txBody>
      </p:sp>
      <p:graphicFrame>
        <p:nvGraphicFramePr>
          <p:cNvPr id="5" name="表 4">
            <a:extLst>
              <a:ext uri="{FF2B5EF4-FFF2-40B4-BE49-F238E27FC236}">
                <a16:creationId xmlns:a16="http://schemas.microsoft.com/office/drawing/2014/main" id="{F5ED8898-91C8-4535-A896-D976D5450B59}"/>
              </a:ext>
            </a:extLst>
          </p:cNvPr>
          <p:cNvGraphicFramePr>
            <a:graphicFrameLocks noGrp="1"/>
          </p:cNvGraphicFramePr>
          <p:nvPr>
            <p:extLst>
              <p:ext uri="{D42A27DB-BD31-4B8C-83A1-F6EECF244321}">
                <p14:modId xmlns:p14="http://schemas.microsoft.com/office/powerpoint/2010/main" val="282861160"/>
              </p:ext>
            </p:extLst>
          </p:nvPr>
        </p:nvGraphicFramePr>
        <p:xfrm>
          <a:off x="477253" y="553998"/>
          <a:ext cx="11237494" cy="5791591"/>
        </p:xfrm>
        <a:graphic>
          <a:graphicData uri="http://schemas.openxmlformats.org/drawingml/2006/table">
            <a:tbl>
              <a:tblPr>
                <a:tableStyleId>{5C22544A-7EE6-4342-B048-85BDC9FD1C3A}</a:tableStyleId>
              </a:tblPr>
              <a:tblGrid>
                <a:gridCol w="1582560">
                  <a:extLst>
                    <a:ext uri="{9D8B030D-6E8A-4147-A177-3AD203B41FA5}">
                      <a16:colId xmlns:a16="http://schemas.microsoft.com/office/drawing/2014/main" val="3942025389"/>
                    </a:ext>
                  </a:extLst>
                </a:gridCol>
                <a:gridCol w="2145707">
                  <a:extLst>
                    <a:ext uri="{9D8B030D-6E8A-4147-A177-3AD203B41FA5}">
                      <a16:colId xmlns:a16="http://schemas.microsoft.com/office/drawing/2014/main" val="773155769"/>
                    </a:ext>
                  </a:extLst>
                </a:gridCol>
                <a:gridCol w="2617995">
                  <a:extLst>
                    <a:ext uri="{9D8B030D-6E8A-4147-A177-3AD203B41FA5}">
                      <a16:colId xmlns:a16="http://schemas.microsoft.com/office/drawing/2014/main" val="1297306608"/>
                    </a:ext>
                  </a:extLst>
                </a:gridCol>
                <a:gridCol w="2758969">
                  <a:extLst>
                    <a:ext uri="{9D8B030D-6E8A-4147-A177-3AD203B41FA5}">
                      <a16:colId xmlns:a16="http://schemas.microsoft.com/office/drawing/2014/main" val="768248238"/>
                    </a:ext>
                  </a:extLst>
                </a:gridCol>
                <a:gridCol w="2132263">
                  <a:extLst>
                    <a:ext uri="{9D8B030D-6E8A-4147-A177-3AD203B41FA5}">
                      <a16:colId xmlns:a16="http://schemas.microsoft.com/office/drawing/2014/main" val="2029683126"/>
                    </a:ext>
                  </a:extLst>
                </a:gridCol>
              </a:tblGrid>
              <a:tr h="301093">
                <a:tc>
                  <a:txBody>
                    <a:bodyPr/>
                    <a:lstStyle/>
                    <a:p>
                      <a:pPr algn="l" fontAlgn="ctr"/>
                      <a:r>
                        <a:rPr lang="ja-JP" altLang="en-US" sz="1100" u="none" strike="noStrike" baseline="0" dirty="0">
                          <a:effectLst/>
                          <a:latin typeface="+mn-lt"/>
                          <a:ea typeface="BIZ UDゴシック" panose="020B0400000000000000" pitchFamily="49" charset="-128"/>
                        </a:rPr>
                        <a:t>　</a:t>
                      </a:r>
                      <a:endParaRPr lang="ja-JP" altLang="en-US" sz="1100" b="0" i="0" u="none" strike="noStrike" baseline="0" dirty="0">
                        <a:solidFill>
                          <a:srgbClr val="000000"/>
                        </a:solidFill>
                        <a:effectLst/>
                        <a:latin typeface="+mn-lt"/>
                        <a:ea typeface="BIZ UDゴシック" panose="020B0400000000000000" pitchFamily="49" charset="-128"/>
                      </a:endParaRPr>
                    </a:p>
                  </a:txBody>
                  <a:tcPr marL="6000" marR="6000" marT="6000" marB="0" anchor="ctr">
                    <a:solidFill>
                      <a:schemeClr val="tx2">
                        <a:lumMod val="40000"/>
                        <a:lumOff val="60000"/>
                      </a:schemeClr>
                    </a:solidFill>
                  </a:tcPr>
                </a:tc>
                <a:tc>
                  <a:txBody>
                    <a:bodyPr/>
                    <a:lstStyle/>
                    <a:p>
                      <a:pPr algn="l" fontAlgn="ctr"/>
                      <a:r>
                        <a:rPr lang="ja-JP" altLang="en-US" sz="1100" u="none" strike="noStrike" baseline="0">
                          <a:effectLst/>
                          <a:latin typeface="+mn-lt"/>
                          <a:ea typeface="BIZ UDゴシック" panose="020B0400000000000000" pitchFamily="49" charset="-128"/>
                        </a:rPr>
                        <a:t>事業概要</a:t>
                      </a:r>
                      <a:endParaRPr lang="ja-JP" altLang="en-US" sz="1100" b="0" i="0" u="none" strike="noStrike" baseline="0">
                        <a:solidFill>
                          <a:srgbClr val="000000"/>
                        </a:solidFill>
                        <a:effectLst/>
                        <a:latin typeface="+mn-lt"/>
                        <a:ea typeface="BIZ UDゴシック" panose="020B0400000000000000" pitchFamily="49" charset="-128"/>
                      </a:endParaRPr>
                    </a:p>
                  </a:txBody>
                  <a:tcPr marL="6000" marR="6000" marT="6000" marB="0" anchor="ctr">
                    <a:solidFill>
                      <a:schemeClr val="tx2">
                        <a:lumMod val="40000"/>
                        <a:lumOff val="60000"/>
                      </a:schemeClr>
                    </a:solidFill>
                  </a:tcPr>
                </a:tc>
                <a:tc>
                  <a:txBody>
                    <a:bodyPr/>
                    <a:lstStyle/>
                    <a:p>
                      <a:pPr algn="l" fontAlgn="ctr"/>
                      <a:r>
                        <a:rPr lang="ja-JP" altLang="en-US" sz="1100" u="none" strike="noStrike" baseline="0">
                          <a:effectLst/>
                          <a:latin typeface="+mn-lt"/>
                          <a:ea typeface="BIZ UDゴシック" panose="020B0400000000000000" pitchFamily="49" charset="-128"/>
                        </a:rPr>
                        <a:t>現状・評価・課題</a:t>
                      </a:r>
                      <a:endParaRPr lang="ja-JP" altLang="en-US" sz="1100" b="0" i="0" u="none" strike="noStrike" baseline="0">
                        <a:solidFill>
                          <a:srgbClr val="000000"/>
                        </a:solidFill>
                        <a:effectLst/>
                        <a:latin typeface="+mn-lt"/>
                        <a:ea typeface="BIZ UDゴシック" panose="020B0400000000000000" pitchFamily="49" charset="-128"/>
                      </a:endParaRPr>
                    </a:p>
                  </a:txBody>
                  <a:tcPr marL="6000" marR="6000" marT="6000" marB="0" anchor="ctr">
                    <a:solidFill>
                      <a:schemeClr val="tx2">
                        <a:lumMod val="40000"/>
                        <a:lumOff val="60000"/>
                      </a:schemeClr>
                    </a:solidFill>
                  </a:tcPr>
                </a:tc>
                <a:tc>
                  <a:txBody>
                    <a:bodyPr/>
                    <a:lstStyle/>
                    <a:p>
                      <a:pPr algn="l" fontAlgn="ctr"/>
                      <a:r>
                        <a:rPr lang="ja-JP" altLang="en-US" sz="1100" u="none" strike="noStrike" baseline="0" dirty="0">
                          <a:effectLst/>
                          <a:latin typeface="+mn-lt"/>
                          <a:ea typeface="BIZ UDゴシック" panose="020B0400000000000000" pitchFamily="49" charset="-128"/>
                        </a:rPr>
                        <a:t>事業の意義、めざすところ</a:t>
                      </a:r>
                      <a:endParaRPr lang="ja-JP" altLang="en-US" sz="1100" b="0" i="0" u="none" strike="noStrike" baseline="0" dirty="0">
                        <a:solidFill>
                          <a:srgbClr val="000000"/>
                        </a:solidFill>
                        <a:effectLst/>
                        <a:latin typeface="+mn-lt"/>
                        <a:ea typeface="BIZ UDゴシック" panose="020B0400000000000000" pitchFamily="49" charset="-128"/>
                      </a:endParaRPr>
                    </a:p>
                  </a:txBody>
                  <a:tcPr marL="6000" marR="6000" marT="6000" marB="0" anchor="ctr">
                    <a:solidFill>
                      <a:schemeClr val="tx2">
                        <a:lumMod val="40000"/>
                        <a:lumOff val="60000"/>
                      </a:schemeClr>
                    </a:solidFill>
                  </a:tcPr>
                </a:tc>
                <a:tc>
                  <a:txBody>
                    <a:bodyPr/>
                    <a:lstStyle/>
                    <a:p>
                      <a:pPr algn="l" fontAlgn="ctr"/>
                      <a:r>
                        <a:rPr lang="ja-JP" altLang="en-US" sz="1100" u="none" strike="noStrike" baseline="0">
                          <a:effectLst/>
                          <a:latin typeface="+mn-lt"/>
                          <a:ea typeface="BIZ UDゴシック" panose="020B0400000000000000" pitchFamily="49" charset="-128"/>
                        </a:rPr>
                        <a:t>成果目標</a:t>
                      </a:r>
                      <a:endParaRPr lang="ja-JP" altLang="en-US" sz="1100" b="0" i="0" u="none" strike="noStrike" baseline="0">
                        <a:solidFill>
                          <a:srgbClr val="000000"/>
                        </a:solidFill>
                        <a:effectLst/>
                        <a:latin typeface="+mn-lt"/>
                        <a:ea typeface="BIZ UDゴシック" panose="020B0400000000000000" pitchFamily="49" charset="-128"/>
                      </a:endParaRPr>
                    </a:p>
                  </a:txBody>
                  <a:tcPr marL="6000" marR="6000" marT="6000" marB="0" anchor="ctr">
                    <a:solidFill>
                      <a:schemeClr val="tx2">
                        <a:lumMod val="40000"/>
                        <a:lumOff val="60000"/>
                      </a:schemeClr>
                    </a:solidFill>
                  </a:tcPr>
                </a:tc>
                <a:extLst>
                  <a:ext uri="{0D108BD9-81ED-4DB2-BD59-A6C34878D82A}">
                    <a16:rowId xmlns:a16="http://schemas.microsoft.com/office/drawing/2014/main" val="2542186623"/>
                  </a:ext>
                </a:extLst>
              </a:tr>
              <a:tr h="1633108">
                <a:tc>
                  <a:txBody>
                    <a:bodyPr/>
                    <a:lstStyle/>
                    <a:p>
                      <a:pPr algn="l" fontAlgn="t"/>
                      <a:r>
                        <a:rPr lang="ja-JP" altLang="en-US" sz="1100" u="none" strike="noStrike" baseline="0">
                          <a:effectLst/>
                          <a:latin typeface="+mn-lt"/>
                          <a:ea typeface="BIZ UDゴシック" panose="020B0400000000000000" pitchFamily="49" charset="-128"/>
                        </a:rPr>
                        <a:t>千里ライフサイエンス</a:t>
                      </a:r>
                      <a:endParaRPr lang="en-US" altLang="ja-JP" sz="1100" u="none" strike="noStrike" baseline="0">
                        <a:effectLst/>
                        <a:latin typeface="+mn-lt"/>
                        <a:ea typeface="BIZ UDゴシック" panose="020B0400000000000000" pitchFamily="49" charset="-128"/>
                      </a:endParaRPr>
                    </a:p>
                    <a:p>
                      <a:pPr algn="l" fontAlgn="t"/>
                      <a:r>
                        <a:rPr lang="ja-JP" altLang="en-US" sz="1100" u="none" strike="noStrike" baseline="0">
                          <a:effectLst/>
                          <a:latin typeface="+mn-lt"/>
                          <a:ea typeface="BIZ UDゴシック" panose="020B0400000000000000" pitchFamily="49" charset="-128"/>
                        </a:rPr>
                        <a:t>セミナー</a:t>
                      </a:r>
                      <a:endParaRPr lang="ja-JP" altLang="en-US" sz="1100" b="0" i="0" u="none" strike="noStrike" baseline="0">
                        <a:solidFill>
                          <a:srgbClr val="000000"/>
                        </a:solidFill>
                        <a:effectLst/>
                        <a:latin typeface="+mn-lt"/>
                        <a:ea typeface="BIZ UDゴシック" panose="020B0400000000000000" pitchFamily="49" charset="-128"/>
                      </a:endParaRPr>
                    </a:p>
                  </a:txBody>
                  <a:tcPr marL="6000" marR="6000" marT="6000" marB="0">
                    <a:solidFill>
                      <a:schemeClr val="tx2">
                        <a:lumMod val="40000"/>
                        <a:lumOff val="60000"/>
                      </a:schemeClr>
                    </a:solidFill>
                  </a:tcPr>
                </a:tc>
                <a:tc>
                  <a:txBody>
                    <a:bodyPr/>
                    <a:lstStyle/>
                    <a:p>
                      <a:pPr algn="l" fontAlgn="t"/>
                      <a:r>
                        <a:rPr lang="ja-JP" altLang="en-US" sz="1100" u="none" strike="noStrike" baseline="0">
                          <a:effectLst/>
                          <a:latin typeface="+mn-lt"/>
                          <a:ea typeface="BIZ UDゴシック" panose="020B0400000000000000" pitchFamily="49" charset="-128"/>
                        </a:rPr>
                        <a:t>●我が国を代表する第一線の研究者による先端的研究の成果・動向等の発表・紹介を通じ、研究交流と人材育成を図る。</a:t>
                      </a:r>
                      <a:endParaRPr lang="ja-JP" altLang="en-US" sz="1100" b="0" i="0" u="none" strike="noStrike" baseline="0">
                        <a:solidFill>
                          <a:srgbClr val="000000"/>
                        </a:solidFill>
                        <a:effectLst/>
                        <a:latin typeface="+mn-lt"/>
                        <a:ea typeface="BIZ UDゴシック" panose="020B0400000000000000" pitchFamily="49" charset="-128"/>
                      </a:endParaRPr>
                    </a:p>
                  </a:txBody>
                  <a:tcPr marL="6000" marR="6000" marT="6000" marB="0">
                    <a:solidFill>
                      <a:schemeClr val="tx2">
                        <a:lumMod val="40000"/>
                        <a:lumOff val="60000"/>
                      </a:schemeClr>
                    </a:solidFill>
                  </a:tcPr>
                </a:tc>
                <a:tc>
                  <a:txBody>
                    <a:bodyPr/>
                    <a:lstStyle/>
                    <a:p>
                      <a:pPr algn="l" fontAlgn="t"/>
                      <a:r>
                        <a:rPr lang="ja-JP" altLang="en-US" sz="1100" u="none" strike="noStrike" baseline="0" dirty="0">
                          <a:effectLst/>
                          <a:latin typeface="+mn-lt"/>
                          <a:ea typeface="BIZ UDゴシック" panose="020B0400000000000000" pitchFamily="49" charset="-128"/>
                        </a:rPr>
                        <a:t>●現中期計画の成果指標である「参加者数」「広域参加者比率」「参加者満足度」は達成する見込みであり、特に「参加者満足度」は大きく目標を上回っている。</a:t>
                      </a:r>
                      <a:br>
                        <a:rPr lang="ja-JP" altLang="en-US" sz="1100" u="none" strike="noStrike" baseline="0" dirty="0">
                          <a:effectLst/>
                          <a:latin typeface="+mn-lt"/>
                          <a:ea typeface="BIZ UDゴシック" panose="020B0400000000000000" pitchFamily="49" charset="-128"/>
                        </a:rPr>
                      </a:br>
                      <a:r>
                        <a:rPr lang="ja-JP" altLang="en-US" sz="1100" u="none" strike="noStrike" baseline="0" dirty="0">
                          <a:effectLst/>
                          <a:latin typeface="+mn-lt"/>
                          <a:ea typeface="BIZ UDゴシック" panose="020B0400000000000000" pitchFamily="49" charset="-128"/>
                        </a:rPr>
                        <a:t>●令和</a:t>
                      </a:r>
                      <a:r>
                        <a:rPr lang="en-US" altLang="ja-JP" sz="1100" u="none" strike="noStrike" baseline="0" dirty="0">
                          <a:effectLst/>
                          <a:latin typeface="+mn-lt"/>
                          <a:ea typeface="BIZ UDゴシック" panose="020B0400000000000000" pitchFamily="49" charset="-128"/>
                        </a:rPr>
                        <a:t>2</a:t>
                      </a:r>
                      <a:r>
                        <a:rPr lang="ja-JP" altLang="en-US" sz="1100" u="none" strike="noStrike" baseline="0" dirty="0">
                          <a:effectLst/>
                          <a:latin typeface="+mn-lt"/>
                          <a:ea typeface="BIZ UDゴシック" panose="020B0400000000000000" pitchFamily="49" charset="-128"/>
                        </a:rPr>
                        <a:t>年度は新型コロナの影響でセミナーを予定どおり開催できず参加者数は減少したが、その後</a:t>
                      </a:r>
                      <a:r>
                        <a:rPr lang="en-US" altLang="ja-JP" sz="1100" u="none" strike="noStrike" baseline="0" dirty="0">
                          <a:effectLst/>
                          <a:latin typeface="+mn-lt"/>
                          <a:ea typeface="BIZ UDゴシック" panose="020B0400000000000000" pitchFamily="49" charset="-128"/>
                        </a:rPr>
                        <a:t>Web</a:t>
                      </a:r>
                      <a:r>
                        <a:rPr lang="ja-JP" altLang="en-US" sz="1100" u="none" strike="noStrike" baseline="0" dirty="0">
                          <a:effectLst/>
                          <a:latin typeface="+mn-lt"/>
                          <a:ea typeface="BIZ UDゴシック" panose="020B0400000000000000" pitchFamily="49" charset="-128"/>
                        </a:rPr>
                        <a:t>を活用して開催できたことで参加者が大きく伸びた。</a:t>
                      </a:r>
                      <a:endParaRPr lang="ja-JP" altLang="en-US" sz="1100" b="0" i="0" u="none" strike="noStrike" baseline="0" dirty="0">
                        <a:solidFill>
                          <a:srgbClr val="000000"/>
                        </a:solidFill>
                        <a:effectLst/>
                        <a:latin typeface="+mn-lt"/>
                        <a:ea typeface="BIZ UDゴシック" panose="020B0400000000000000" pitchFamily="49" charset="-128"/>
                      </a:endParaRPr>
                    </a:p>
                  </a:txBody>
                  <a:tcPr marL="6000" marR="6000" marT="6000" marB="0">
                    <a:solidFill>
                      <a:schemeClr val="tx2">
                        <a:lumMod val="40000"/>
                        <a:lumOff val="6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u="none" strike="noStrike" baseline="0" dirty="0">
                          <a:effectLst/>
                          <a:latin typeface="+mn-lt"/>
                          <a:ea typeface="BIZ UDゴシック" panose="020B0400000000000000" pitchFamily="49" charset="-128"/>
                        </a:rPr>
                        <a:t>●今後とも、ライフサイエンスを先導する第一線の研究者による最先端の内容のセミナーを開催。</a:t>
                      </a:r>
                      <a:r>
                        <a:rPr lang="ja-JP" altLang="en-US" sz="1100" dirty="0">
                          <a:latin typeface="+mn-lt"/>
                          <a:ea typeface="BIZ UDゴシック" panose="020B0400000000000000" pitchFamily="49" charset="-128"/>
                        </a:rPr>
                        <a:t>知の交流拠点としての役割を果たしていく。</a:t>
                      </a:r>
                      <a:r>
                        <a:rPr lang="ja-JP" altLang="en-US" sz="1100" u="none" strike="noStrike" baseline="0" dirty="0">
                          <a:effectLst/>
                          <a:latin typeface="+mn-lt"/>
                          <a:ea typeface="BIZ UDゴシック" panose="020B0400000000000000" pitchFamily="49" charset="-128"/>
                        </a:rPr>
                        <a:t/>
                      </a:r>
                      <a:br>
                        <a:rPr lang="ja-JP" altLang="en-US" sz="1100" u="none" strike="noStrike" baseline="0" dirty="0">
                          <a:effectLst/>
                          <a:latin typeface="+mn-lt"/>
                          <a:ea typeface="BIZ UDゴシック" panose="020B0400000000000000" pitchFamily="49" charset="-128"/>
                        </a:rPr>
                      </a:br>
                      <a:r>
                        <a:rPr lang="ja-JP" altLang="en-US" sz="1100" u="none" strike="noStrike" baseline="0" dirty="0">
                          <a:effectLst/>
                          <a:latin typeface="+mn-lt"/>
                          <a:ea typeface="BIZ UDゴシック" panose="020B0400000000000000" pitchFamily="49" charset="-128"/>
                        </a:rPr>
                        <a:t>●最先端のセミナーに、より多数・より遠方の方々が参加できるように</a:t>
                      </a:r>
                      <a:r>
                        <a:rPr lang="en-US" altLang="ja-JP" sz="1100" u="none" strike="noStrike" baseline="0" dirty="0">
                          <a:effectLst/>
                          <a:latin typeface="+mn-lt"/>
                          <a:ea typeface="BIZ UDゴシック" panose="020B0400000000000000" pitchFamily="49" charset="-128"/>
                        </a:rPr>
                        <a:t>Web</a:t>
                      </a:r>
                      <a:r>
                        <a:rPr lang="ja-JP" altLang="en-US" sz="1100" u="none" strike="noStrike" baseline="0" dirty="0">
                          <a:effectLst/>
                          <a:latin typeface="+mn-lt"/>
                          <a:ea typeface="BIZ UDゴシック" panose="020B0400000000000000" pitchFamily="49" charset="-128"/>
                        </a:rPr>
                        <a:t>を活用し、リアル開催と併せてハイブリッド開催をめざす。</a:t>
                      </a:r>
                      <a:br>
                        <a:rPr lang="ja-JP" altLang="en-US" sz="1100" u="none" strike="noStrike" baseline="0" dirty="0">
                          <a:effectLst/>
                          <a:latin typeface="+mn-lt"/>
                          <a:ea typeface="BIZ UDゴシック" panose="020B0400000000000000" pitchFamily="49" charset="-128"/>
                        </a:rPr>
                      </a:br>
                      <a:r>
                        <a:rPr lang="ja-JP" altLang="en-US" sz="1100" u="none" strike="noStrike" baseline="0" dirty="0">
                          <a:effectLst/>
                          <a:latin typeface="+mn-lt"/>
                          <a:ea typeface="BIZ UDゴシック" panose="020B0400000000000000" pitchFamily="49" charset="-128"/>
                        </a:rPr>
                        <a:t>●「知の伝達」から「知の交流」機能を高める一環として、質疑応答やパネルディスカッションの時間を十分に確保する。</a:t>
                      </a:r>
                      <a:endParaRPr lang="en-US" altLang="ja-JP" sz="1100" u="none" strike="noStrike" baseline="0" dirty="0">
                        <a:effectLst/>
                        <a:latin typeface="+mn-lt"/>
                        <a:ea typeface="BIZ UDゴシック" panose="020B0400000000000000" pitchFamily="49" charset="-128"/>
                      </a:endParaRPr>
                    </a:p>
                  </a:txBody>
                  <a:tcPr marL="6000" marR="6000" marT="6000" marB="0">
                    <a:solidFill>
                      <a:schemeClr val="tx2">
                        <a:lumMod val="40000"/>
                        <a:lumOff val="60000"/>
                      </a:schemeClr>
                    </a:solidFill>
                  </a:tcPr>
                </a:tc>
                <a:tc>
                  <a:txBody>
                    <a:bodyPr/>
                    <a:lstStyle/>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a:t>
                      </a:r>
                      <a:r>
                        <a:rPr lang="zh-CN" altLang="en-US" sz="1100" u="none" strike="noStrike" baseline="0" dirty="0">
                          <a:effectLst/>
                          <a:latin typeface="BIZ UDPゴシック" panose="020B0400000000000000" pitchFamily="50" charset="-128"/>
                          <a:ea typeface="BIZ UDPゴシック" panose="020B0400000000000000" pitchFamily="50" charset="-128"/>
                        </a:rPr>
                        <a:t>参加者数</a:t>
                      </a:r>
                      <a:r>
                        <a:rPr lang="ja-JP" altLang="en-US" sz="1100" u="none" strike="noStrike" baseline="0" dirty="0">
                          <a:effectLst/>
                          <a:latin typeface="BIZ UDPゴシック" panose="020B0400000000000000" pitchFamily="50" charset="-128"/>
                          <a:ea typeface="BIZ UDPゴシック" panose="020B0400000000000000" pitchFamily="50" charset="-128"/>
                        </a:rPr>
                        <a:t>　各回平均</a:t>
                      </a:r>
                      <a:r>
                        <a:rPr lang="en-US" altLang="ja-JP" sz="1100" u="none" strike="noStrike" baseline="0" dirty="0">
                          <a:effectLst/>
                          <a:latin typeface="BIZ UDPゴシック" panose="020B0400000000000000" pitchFamily="50" charset="-128"/>
                          <a:ea typeface="BIZ UDPゴシック" panose="020B0400000000000000" pitchFamily="50" charset="-128"/>
                        </a:rPr>
                        <a:t>300</a:t>
                      </a:r>
                      <a:r>
                        <a:rPr lang="ja-JP" altLang="en-US" sz="1100" u="none" strike="noStrike" baseline="0" dirty="0">
                          <a:effectLst/>
                          <a:latin typeface="BIZ UDPゴシック" panose="020B0400000000000000" pitchFamily="50" charset="-128"/>
                          <a:ea typeface="BIZ UDPゴシック" panose="020B0400000000000000" pitchFamily="50" charset="-128"/>
                        </a:rPr>
                        <a:t>名以上</a:t>
                      </a:r>
                      <a:r>
                        <a:rPr lang="zh-CN" altLang="en-US" sz="1100" u="none" strike="noStrike" baseline="0" dirty="0">
                          <a:effectLst/>
                          <a:latin typeface="BIZ UDPゴシック" panose="020B0400000000000000" pitchFamily="50" charset="-128"/>
                          <a:ea typeface="BIZ UDPゴシック" panose="020B0400000000000000" pitchFamily="50" charset="-128"/>
                        </a:rPr>
                        <a:t/>
                      </a:r>
                      <a:br>
                        <a:rPr lang="zh-CN" altLang="en-US" sz="1100" u="none" strike="noStrike" baseline="0" dirty="0">
                          <a:effectLst/>
                          <a:latin typeface="BIZ UDPゴシック" panose="020B0400000000000000" pitchFamily="50" charset="-128"/>
                          <a:ea typeface="BIZ UDPゴシック" panose="020B0400000000000000" pitchFamily="50" charset="-128"/>
                        </a:rPr>
                      </a:br>
                      <a:r>
                        <a:rPr lang="ja-JP" altLang="en-US" sz="1100" u="none" strike="noStrike" baseline="0" dirty="0">
                          <a:effectLst/>
                          <a:latin typeface="BIZ UDPゴシック" panose="020B0400000000000000" pitchFamily="50" charset="-128"/>
                          <a:ea typeface="BIZ UDPゴシック" panose="020B0400000000000000" pitchFamily="50" charset="-128"/>
                        </a:rPr>
                        <a:t>●</a:t>
                      </a:r>
                      <a:r>
                        <a:rPr lang="zh-CN" altLang="en-US" sz="1100" u="none" strike="noStrike" baseline="0" dirty="0">
                          <a:effectLst/>
                          <a:latin typeface="BIZ UDPゴシック" panose="020B0400000000000000" pitchFamily="50" charset="-128"/>
                          <a:ea typeface="BIZ UDPゴシック" panose="020B0400000000000000" pitchFamily="50" charset="-128"/>
                        </a:rPr>
                        <a:t>参加者満足度</a:t>
                      </a:r>
                      <a:r>
                        <a:rPr lang="ja-JP" altLang="en-US" sz="1100" u="none" strike="noStrike" baseline="0" dirty="0">
                          <a:effectLst/>
                          <a:latin typeface="BIZ UDPゴシック" panose="020B0400000000000000" pitchFamily="50" charset="-128"/>
                          <a:ea typeface="BIZ UDPゴシック" panose="020B0400000000000000" pitchFamily="50" charset="-128"/>
                        </a:rPr>
                        <a:t>　各回平均</a:t>
                      </a:r>
                      <a:r>
                        <a:rPr lang="en-US" altLang="ja-JP" sz="1100" u="none" strike="noStrike" baseline="0" dirty="0">
                          <a:effectLst/>
                          <a:latin typeface="BIZ UDPゴシック" panose="020B0400000000000000" pitchFamily="50" charset="-128"/>
                          <a:ea typeface="BIZ UDPゴシック" panose="020B0400000000000000" pitchFamily="50" charset="-128"/>
                        </a:rPr>
                        <a:t>80</a:t>
                      </a:r>
                      <a:r>
                        <a:rPr lang="ja-JP" altLang="en-US" sz="1100" u="none" strike="noStrike" baseline="0" dirty="0">
                          <a:effectLst/>
                          <a:latin typeface="BIZ UDPゴシック" panose="020B0400000000000000" pitchFamily="50" charset="-128"/>
                          <a:ea typeface="BIZ UDPゴシック" panose="020B0400000000000000" pitchFamily="50" charset="-128"/>
                        </a:rPr>
                        <a:t>％</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　　　　　　　　　　　　　　　　　　　以上</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a:t>
                      </a:r>
                      <a:r>
                        <a:rPr lang="zh-CN" altLang="en-US" sz="1100" u="none" strike="noStrike" baseline="0" dirty="0">
                          <a:effectLst/>
                          <a:latin typeface="BIZ UDPゴシック" panose="020B0400000000000000" pitchFamily="50" charset="-128"/>
                          <a:ea typeface="BIZ UDPゴシック" panose="020B0400000000000000" pitchFamily="50" charset="-128"/>
                        </a:rPr>
                        <a:t>広域参加者</a:t>
                      </a:r>
                      <a:r>
                        <a:rPr lang="ja-JP" altLang="en-US" sz="1100" u="none" strike="noStrike" baseline="0" dirty="0">
                          <a:effectLst/>
                          <a:latin typeface="BIZ UDPゴシック" panose="020B0400000000000000" pitchFamily="50" charset="-128"/>
                          <a:ea typeface="BIZ UDPゴシック" panose="020B0400000000000000" pitchFamily="50" charset="-128"/>
                        </a:rPr>
                        <a:t>（京阪神以遠）</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　　　　　　　　　各回平均</a:t>
                      </a:r>
                      <a:r>
                        <a:rPr lang="en-US" altLang="ja-JP" sz="1100" u="none" strike="noStrike" baseline="0" dirty="0">
                          <a:effectLst/>
                          <a:latin typeface="BIZ UDPゴシック" panose="020B0400000000000000" pitchFamily="50" charset="-128"/>
                          <a:ea typeface="BIZ UDPゴシック" panose="020B0400000000000000" pitchFamily="50" charset="-128"/>
                        </a:rPr>
                        <a:t>90</a:t>
                      </a:r>
                      <a:r>
                        <a:rPr lang="ja-JP" altLang="en-US" sz="1100" u="none" strike="noStrike" baseline="0" dirty="0">
                          <a:effectLst/>
                          <a:latin typeface="BIZ UDPゴシック" panose="020B0400000000000000" pitchFamily="50" charset="-128"/>
                          <a:ea typeface="BIZ UDPゴシック" panose="020B0400000000000000" pitchFamily="50" charset="-128"/>
                        </a:rPr>
                        <a:t>名以上</a:t>
                      </a: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●知の交流機能を高める工夫</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zh-CN" altLang="en-US" sz="1100" u="none" strike="noStrike" baseline="0" dirty="0">
                          <a:effectLst/>
                          <a:latin typeface="BIZ UDPゴシック" panose="020B0400000000000000" pitchFamily="50" charset="-128"/>
                          <a:ea typeface="BIZ UDPゴシック" panose="020B0400000000000000" pitchFamily="50" charset="-128"/>
                        </a:rPr>
                        <a:t/>
                      </a:r>
                      <a:br>
                        <a:rPr lang="zh-CN" altLang="en-US" sz="1100" u="none" strike="noStrike" baseline="0" dirty="0">
                          <a:effectLst/>
                          <a:latin typeface="BIZ UDPゴシック" panose="020B0400000000000000" pitchFamily="50" charset="-128"/>
                          <a:ea typeface="BIZ UDPゴシック" panose="020B0400000000000000" pitchFamily="50" charset="-128"/>
                        </a:rPr>
                      </a:b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endParaRPr lang="zh-CN"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6000" marR="6000" marT="6000" marB="0">
                    <a:solidFill>
                      <a:schemeClr val="tx2">
                        <a:lumMod val="40000"/>
                        <a:lumOff val="60000"/>
                      </a:schemeClr>
                    </a:solidFill>
                  </a:tcPr>
                </a:tc>
                <a:extLst>
                  <a:ext uri="{0D108BD9-81ED-4DB2-BD59-A6C34878D82A}">
                    <a16:rowId xmlns:a16="http://schemas.microsoft.com/office/drawing/2014/main" val="1999039935"/>
                  </a:ext>
                </a:extLst>
              </a:tr>
              <a:tr h="1308520">
                <a:tc>
                  <a:txBody>
                    <a:bodyPr/>
                    <a:lstStyle/>
                    <a:p>
                      <a:pPr algn="l" fontAlgn="t"/>
                      <a:r>
                        <a:rPr lang="ja-JP" altLang="en-US" sz="1100" u="none" strike="noStrike" baseline="0">
                          <a:effectLst/>
                          <a:latin typeface="+mn-lt"/>
                          <a:ea typeface="BIZ UDゴシック" panose="020B0400000000000000" pitchFamily="49" charset="-128"/>
                        </a:rPr>
                        <a:t>国際シンポジウム</a:t>
                      </a:r>
                      <a:endParaRPr lang="ja-JP" altLang="en-US" sz="1100" b="0" i="0" u="none" strike="noStrike" baseline="0">
                        <a:solidFill>
                          <a:srgbClr val="000000"/>
                        </a:solidFill>
                        <a:effectLst/>
                        <a:latin typeface="+mn-lt"/>
                        <a:ea typeface="BIZ UDゴシック" panose="020B0400000000000000" pitchFamily="49" charset="-128"/>
                      </a:endParaRPr>
                    </a:p>
                  </a:txBody>
                  <a:tcPr marL="6000" marR="6000" marT="6000" marB="0">
                    <a:solidFill>
                      <a:schemeClr val="tx2">
                        <a:lumMod val="40000"/>
                        <a:lumOff val="60000"/>
                      </a:schemeClr>
                    </a:solidFill>
                  </a:tcPr>
                </a:tc>
                <a:tc>
                  <a:txBody>
                    <a:bodyPr/>
                    <a:lstStyle/>
                    <a:p>
                      <a:pPr algn="l" fontAlgn="t"/>
                      <a:r>
                        <a:rPr lang="ja-JP" altLang="en-US" sz="1100" u="none" strike="noStrike" baseline="0">
                          <a:effectLst/>
                          <a:latin typeface="+mn-lt"/>
                          <a:ea typeface="BIZ UDゴシック" panose="020B0400000000000000" pitchFamily="49" charset="-128"/>
                        </a:rPr>
                        <a:t>●千里ライフサイエンスセミナーの一環として、２年毎に１回、海外から著名な研究者に集まっていただき、最先端の研究内容を講演いただく「国際シンポジウム」を開催</a:t>
                      </a:r>
                      <a:r>
                        <a:rPr lang="en-US" altLang="ja-JP" sz="1100" u="none" strike="noStrike" baseline="0">
                          <a:effectLst/>
                          <a:latin typeface="+mn-lt"/>
                          <a:ea typeface="BIZ UDゴシック" panose="020B0400000000000000" pitchFamily="49" charset="-128"/>
                        </a:rPr>
                        <a:t>(</a:t>
                      </a:r>
                      <a:r>
                        <a:rPr lang="ja-JP" altLang="en-US" sz="1100" u="none" strike="noStrike" baseline="0">
                          <a:effectLst/>
                          <a:latin typeface="+mn-lt"/>
                          <a:ea typeface="BIZ UDゴシック" panose="020B0400000000000000" pitchFamily="49" charset="-128"/>
                        </a:rPr>
                        <a:t>英語開催）。</a:t>
                      </a:r>
                      <a:endParaRPr lang="ja-JP" altLang="en-US" sz="1100" b="0" i="0" u="none" strike="noStrike" baseline="0">
                        <a:solidFill>
                          <a:srgbClr val="000000"/>
                        </a:solidFill>
                        <a:effectLst/>
                        <a:latin typeface="+mn-lt"/>
                        <a:ea typeface="BIZ UDゴシック" panose="020B0400000000000000" pitchFamily="49" charset="-128"/>
                      </a:endParaRPr>
                    </a:p>
                  </a:txBody>
                  <a:tcPr marL="6000" marR="6000" marT="6000" marB="0">
                    <a:solidFill>
                      <a:schemeClr val="tx2">
                        <a:lumMod val="40000"/>
                        <a:lumOff val="60000"/>
                      </a:schemeClr>
                    </a:solidFill>
                  </a:tcPr>
                </a:tc>
                <a:tc>
                  <a:txBody>
                    <a:bodyPr/>
                    <a:lstStyle/>
                    <a:p>
                      <a:pPr algn="l" fontAlgn="t"/>
                      <a:r>
                        <a:rPr lang="ja-JP" altLang="en-US" sz="1100" u="none" strike="noStrike" baseline="0">
                          <a:effectLst/>
                          <a:latin typeface="+mn-lt"/>
                          <a:ea typeface="BIZ UDゴシック" panose="020B0400000000000000" pitchFamily="49" charset="-128"/>
                        </a:rPr>
                        <a:t>●千里ライフサイエンスセミナーの一環として、２年毎に１回、海外から著名な研究者に集まっていただき、最先端の研究内容を講演いただく「国際シンポジウム」を開催。</a:t>
                      </a:r>
                      <a:br>
                        <a:rPr lang="ja-JP" altLang="en-US" sz="1100" u="none" strike="noStrike" baseline="0">
                          <a:effectLst/>
                          <a:latin typeface="+mn-lt"/>
                          <a:ea typeface="BIZ UDゴシック" panose="020B0400000000000000" pitchFamily="49" charset="-128"/>
                        </a:rPr>
                      </a:br>
                      <a:r>
                        <a:rPr lang="ja-JP" altLang="en-US" sz="1100" u="none" strike="noStrike" baseline="0">
                          <a:effectLst/>
                          <a:latin typeface="+mn-lt"/>
                          <a:ea typeface="BIZ UDゴシック" panose="020B0400000000000000" pitchFamily="49" charset="-128"/>
                        </a:rPr>
                        <a:t>●</a:t>
                      </a:r>
                      <a:r>
                        <a:rPr lang="en-US" altLang="ja-JP" sz="1100" u="none" strike="noStrike" baseline="0">
                          <a:effectLst/>
                          <a:latin typeface="+mn-lt"/>
                          <a:ea typeface="BIZ UDゴシック" panose="020B0400000000000000" pitchFamily="49" charset="-128"/>
                        </a:rPr>
                        <a:t>2021</a:t>
                      </a:r>
                      <a:r>
                        <a:rPr lang="ja-JP" altLang="en-US" sz="1100" u="none" strike="noStrike" baseline="0">
                          <a:effectLst/>
                          <a:latin typeface="+mn-lt"/>
                          <a:ea typeface="BIZ UDゴシック" panose="020B0400000000000000" pitchFamily="49" charset="-128"/>
                        </a:rPr>
                        <a:t>年度は開催予定年度であったが、新型コロナのため</a:t>
                      </a:r>
                      <a:r>
                        <a:rPr lang="en-US" altLang="ja-JP" sz="1100" u="none" strike="noStrike" baseline="0">
                          <a:effectLst/>
                          <a:latin typeface="+mn-lt"/>
                          <a:ea typeface="BIZ UDゴシック" panose="020B0400000000000000" pitchFamily="49" charset="-128"/>
                        </a:rPr>
                        <a:t>2022</a:t>
                      </a:r>
                      <a:r>
                        <a:rPr lang="ja-JP" altLang="en-US" sz="1100" u="none" strike="noStrike" baseline="0">
                          <a:effectLst/>
                          <a:latin typeface="+mn-lt"/>
                          <a:ea typeface="BIZ UDゴシック" panose="020B0400000000000000" pitchFamily="49" charset="-128"/>
                        </a:rPr>
                        <a:t>年度へ延期。</a:t>
                      </a:r>
                      <a:endParaRPr lang="ja-JP" altLang="en-US" sz="1100" b="0" i="0" u="none" strike="noStrike" baseline="0">
                        <a:solidFill>
                          <a:srgbClr val="000000"/>
                        </a:solidFill>
                        <a:effectLst/>
                        <a:latin typeface="+mn-lt"/>
                        <a:ea typeface="BIZ UDゴシック" panose="020B0400000000000000" pitchFamily="49" charset="-128"/>
                      </a:endParaRPr>
                    </a:p>
                  </a:txBody>
                  <a:tcPr marL="6000" marR="6000" marT="6000" marB="0">
                    <a:solidFill>
                      <a:schemeClr val="tx2">
                        <a:lumMod val="40000"/>
                        <a:lumOff val="60000"/>
                      </a:schemeClr>
                    </a:solidFill>
                  </a:tcPr>
                </a:tc>
                <a:tc>
                  <a:txBody>
                    <a:bodyPr/>
                    <a:lstStyle/>
                    <a:p>
                      <a:pPr algn="l" fontAlgn="t"/>
                      <a:r>
                        <a:rPr lang="ja-JP" altLang="en-US" sz="1100" u="none" strike="noStrike" baseline="0" dirty="0">
                          <a:effectLst/>
                          <a:latin typeface="+mn-lt"/>
                          <a:ea typeface="BIZ UDゴシック" panose="020B0400000000000000" pitchFamily="49" charset="-128"/>
                        </a:rPr>
                        <a:t>●海外諸国から一堂に会した第一線の研究者が各々の研究内容を発表することや研究者同士が意見交換することは非常に意義深い。２年毎に１回のリアル（ハイブリッド</a:t>
                      </a:r>
                      <a:r>
                        <a:rPr lang="en-US" altLang="ja-JP" sz="1100" u="none" strike="noStrike" baseline="0" dirty="0">
                          <a:effectLst/>
                          <a:latin typeface="+mn-lt"/>
                          <a:ea typeface="BIZ UDゴシック" panose="020B0400000000000000" pitchFamily="49" charset="-128"/>
                        </a:rPr>
                        <a:t>)</a:t>
                      </a:r>
                      <a:r>
                        <a:rPr lang="ja-JP" altLang="en-US" sz="1100" u="none" strike="noStrike" baseline="0" dirty="0">
                          <a:effectLst/>
                          <a:latin typeface="+mn-lt"/>
                          <a:ea typeface="BIZ UDゴシック" panose="020B0400000000000000" pitchFamily="49" charset="-128"/>
                        </a:rPr>
                        <a:t>開催をめざす。</a:t>
                      </a:r>
                      <a:br>
                        <a:rPr lang="ja-JP" altLang="en-US" sz="1100" u="none" strike="noStrike" baseline="0" dirty="0">
                          <a:effectLst/>
                          <a:latin typeface="+mn-lt"/>
                          <a:ea typeface="BIZ UDゴシック" panose="020B0400000000000000" pitchFamily="49" charset="-128"/>
                        </a:rPr>
                      </a:br>
                      <a:r>
                        <a:rPr lang="ja-JP" altLang="en-US" sz="1100" u="none" strike="noStrike" baseline="0" dirty="0">
                          <a:effectLst/>
                          <a:latin typeface="+mn-lt"/>
                          <a:ea typeface="BIZ UDゴシック" panose="020B0400000000000000" pitchFamily="49" charset="-128"/>
                        </a:rPr>
                        <a:t>●「知の伝達」から「知の交流」機能を高める一環として、質疑応答やパネルディスカッションの時間を十分に確保する。</a:t>
                      </a:r>
                      <a:endParaRPr lang="ja-JP" altLang="en-US" sz="1100" b="0" i="0" u="none" strike="noStrike" baseline="0" dirty="0">
                        <a:solidFill>
                          <a:srgbClr val="000000"/>
                        </a:solidFill>
                        <a:effectLst/>
                        <a:latin typeface="+mn-lt"/>
                        <a:ea typeface="BIZ UDゴシック" panose="020B0400000000000000" pitchFamily="49" charset="-128"/>
                      </a:endParaRPr>
                    </a:p>
                  </a:txBody>
                  <a:tcPr marL="6000" marR="6000" marT="6000" marB="0">
                    <a:solidFill>
                      <a:schemeClr val="tx2">
                        <a:lumMod val="40000"/>
                        <a:lumOff val="60000"/>
                      </a:schemeClr>
                    </a:solidFill>
                  </a:tcPr>
                </a:tc>
                <a:tc>
                  <a:txBody>
                    <a:bodyPr/>
                    <a:lstStyle/>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●隔年実施</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endParaRPr lang="zh-CN"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6000" marR="6000" marT="6000" marB="0">
                    <a:solidFill>
                      <a:schemeClr val="tx2">
                        <a:lumMod val="40000"/>
                        <a:lumOff val="60000"/>
                      </a:schemeClr>
                    </a:solidFill>
                  </a:tcPr>
                </a:tc>
                <a:extLst>
                  <a:ext uri="{0D108BD9-81ED-4DB2-BD59-A6C34878D82A}">
                    <a16:rowId xmlns:a16="http://schemas.microsoft.com/office/drawing/2014/main" val="2912123793"/>
                  </a:ext>
                </a:extLst>
              </a:tr>
              <a:tr h="1257867">
                <a:tc>
                  <a:txBody>
                    <a:bodyPr/>
                    <a:lstStyle/>
                    <a:p>
                      <a:pPr algn="l" fontAlgn="t"/>
                      <a:r>
                        <a:rPr lang="ja-JP" altLang="en-US" sz="1100" u="none" strike="noStrike" baseline="0">
                          <a:effectLst/>
                          <a:latin typeface="+mn-lt"/>
                          <a:ea typeface="BIZ UDゴシック" panose="020B0400000000000000" pitchFamily="49" charset="-128"/>
                        </a:rPr>
                        <a:t>新適塾</a:t>
                      </a:r>
                      <a:endParaRPr lang="ja-JP" altLang="en-US" sz="1100" b="0" i="0" u="none" strike="noStrike" baseline="0">
                        <a:solidFill>
                          <a:srgbClr val="000000"/>
                        </a:solidFill>
                        <a:effectLst/>
                        <a:latin typeface="+mn-lt"/>
                        <a:ea typeface="BIZ UDゴシック" panose="020B0400000000000000" pitchFamily="49" charset="-128"/>
                      </a:endParaRPr>
                    </a:p>
                  </a:txBody>
                  <a:tcPr marL="6000" marR="6000" marT="6000" marB="0">
                    <a:solidFill>
                      <a:schemeClr val="tx2">
                        <a:lumMod val="40000"/>
                        <a:lumOff val="60000"/>
                      </a:schemeClr>
                    </a:solidFill>
                  </a:tcPr>
                </a:tc>
                <a:tc>
                  <a:txBody>
                    <a:bodyPr/>
                    <a:lstStyle/>
                    <a:p>
                      <a:r>
                        <a:rPr lang="ja-JP" altLang="en-US" sz="1100" u="none" strike="noStrike" baseline="0">
                          <a:effectLst/>
                          <a:latin typeface="+mn-lt"/>
                          <a:ea typeface="BIZ UDゴシック" panose="020B0400000000000000" pitchFamily="49" charset="-128"/>
                        </a:rPr>
                        <a:t>●</a:t>
                      </a:r>
                      <a:r>
                        <a:rPr lang="ja-JP" altLang="en-US" sz="1100">
                          <a:latin typeface="+mn-lt"/>
                          <a:ea typeface="BIZ UDゴシック" panose="020B0400000000000000" pitchFamily="49" charset="-128"/>
                        </a:rPr>
                        <a:t>ライフサイエンス分野の先端的なテーマについて、</a:t>
                      </a:r>
                      <a:r>
                        <a:rPr kumimoji="1" lang="ja-JP" altLang="en-US" sz="1100">
                          <a:latin typeface="+mn-lt"/>
                          <a:ea typeface="BIZ UDゴシック" panose="020B0400000000000000" pitchFamily="49" charset="-128"/>
                        </a:rPr>
                        <a:t>第一線の研究者と若手研究者が自由闊達に議論できる場として、</a:t>
                      </a:r>
                      <a:r>
                        <a:rPr lang="ja-JP" altLang="en-US" sz="1100">
                          <a:latin typeface="+mn-lt"/>
                          <a:ea typeface="BIZ UDゴシック" panose="020B0400000000000000" pitchFamily="49" charset="-128"/>
                        </a:rPr>
                        <a:t>講演会・懇談会を実施する。</a:t>
                      </a:r>
                      <a:endParaRPr lang="en-US" altLang="ja-JP" sz="1100">
                        <a:latin typeface="+mn-lt"/>
                        <a:ea typeface="BIZ UDゴシック" panose="020B0400000000000000" pitchFamily="49" charset="-128"/>
                      </a:endParaRPr>
                    </a:p>
                    <a:p>
                      <a:r>
                        <a:rPr lang="ja-JP" altLang="en-US" sz="1100">
                          <a:latin typeface="+mn-lt"/>
                          <a:ea typeface="BIZ UDゴシック" panose="020B0400000000000000" pitchFamily="49" charset="-128"/>
                        </a:rPr>
                        <a:t>緒方洪庵の「適塾」の向上心・闊達性の再現を目指したネーミング。</a:t>
                      </a:r>
                      <a:endParaRPr kumimoji="1" lang="ja-JP" altLang="en-US" sz="1100">
                        <a:latin typeface="+mn-lt"/>
                        <a:ea typeface="BIZ UDゴシック" panose="020B0400000000000000" pitchFamily="49" charset="-128"/>
                      </a:endParaRPr>
                    </a:p>
                    <a:p>
                      <a:pPr algn="l" fontAlgn="t"/>
                      <a:endParaRPr lang="ja-JP" altLang="en-US" sz="1100" b="0" i="0" u="none" strike="noStrike" baseline="0">
                        <a:solidFill>
                          <a:srgbClr val="000000"/>
                        </a:solidFill>
                        <a:effectLst/>
                        <a:latin typeface="+mn-lt"/>
                        <a:ea typeface="BIZ UDゴシック" panose="020B0400000000000000" pitchFamily="49" charset="-128"/>
                      </a:endParaRPr>
                    </a:p>
                  </a:txBody>
                  <a:tcPr marL="6000" marR="6000" marT="6000" marB="0">
                    <a:solidFill>
                      <a:schemeClr val="tx2">
                        <a:lumMod val="40000"/>
                        <a:lumOff val="60000"/>
                      </a:schemeClr>
                    </a:solidFill>
                  </a:tcPr>
                </a:tc>
                <a:tc>
                  <a:txBody>
                    <a:bodyPr/>
                    <a:lstStyle/>
                    <a:p>
                      <a:pPr algn="l" fontAlgn="t"/>
                      <a:r>
                        <a:rPr lang="ja-JP" altLang="en-US" sz="1100" u="none" strike="noStrike" baseline="0">
                          <a:effectLst/>
                          <a:latin typeface="+mn-lt"/>
                          <a:ea typeface="BIZ UDゴシック" panose="020B0400000000000000" pitchFamily="49" charset="-128"/>
                        </a:rPr>
                        <a:t>●ライフサイエンス分野の先端的なテーマ</a:t>
                      </a:r>
                      <a:r>
                        <a:rPr lang="en-US" altLang="ja-JP" sz="1100" u="none" strike="noStrike" baseline="0">
                          <a:effectLst/>
                          <a:latin typeface="+mn-lt"/>
                          <a:ea typeface="BIZ UDゴシック" panose="020B0400000000000000" pitchFamily="49" charset="-128"/>
                        </a:rPr>
                        <a:t>(</a:t>
                      </a:r>
                      <a:r>
                        <a:rPr lang="ja-JP" altLang="en-US" sz="1100" u="none" strike="noStrike" baseline="0">
                          <a:effectLst/>
                          <a:latin typeface="+mn-lt"/>
                          <a:ea typeface="BIZ UDゴシック" panose="020B0400000000000000" pitchFamily="49" charset="-128"/>
                        </a:rPr>
                        <a:t>現行３テーマ</a:t>
                      </a:r>
                      <a:r>
                        <a:rPr lang="en-US" altLang="ja-JP" sz="1100" u="none" strike="noStrike" baseline="0">
                          <a:effectLst/>
                          <a:latin typeface="+mn-lt"/>
                          <a:ea typeface="BIZ UDゴシック" panose="020B0400000000000000" pitchFamily="49" charset="-128"/>
                        </a:rPr>
                        <a:t>)</a:t>
                      </a:r>
                      <a:r>
                        <a:rPr lang="ja-JP" altLang="en-US" sz="1100" u="none" strike="noStrike" baseline="0">
                          <a:effectLst/>
                          <a:latin typeface="+mn-lt"/>
                          <a:ea typeface="BIZ UDゴシック" panose="020B0400000000000000" pitchFamily="49" charset="-128"/>
                        </a:rPr>
                        <a:t>について、自由闊達に議論できる場として実施。現中期計画の成果指標である「参加者満足度」は大きく目標を上回っている。</a:t>
                      </a:r>
                      <a:endParaRPr lang="ja-JP" altLang="en-US" sz="1100" b="0" i="0" u="none" strike="noStrike" baseline="0">
                        <a:solidFill>
                          <a:srgbClr val="000000"/>
                        </a:solidFill>
                        <a:effectLst/>
                        <a:latin typeface="+mn-lt"/>
                        <a:ea typeface="BIZ UDゴシック" panose="020B0400000000000000" pitchFamily="49" charset="-128"/>
                      </a:endParaRPr>
                    </a:p>
                  </a:txBody>
                  <a:tcPr marL="6000" marR="6000" marT="6000" marB="0">
                    <a:solidFill>
                      <a:schemeClr val="tx2">
                        <a:lumMod val="40000"/>
                        <a:lumOff val="6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u="none" strike="noStrike" baseline="0" dirty="0">
                          <a:effectLst/>
                          <a:latin typeface="+mn-lt"/>
                          <a:ea typeface="BIZ UDゴシック" panose="020B0400000000000000" pitchFamily="49" charset="-128"/>
                        </a:rPr>
                        <a:t>●今後とも、第一線の研究者と若手研究者が自由闊達に議論できる場として実施していく。</a:t>
                      </a:r>
                      <a:br>
                        <a:rPr lang="ja-JP" altLang="en-US" sz="1100" u="none" strike="noStrike" baseline="0" dirty="0">
                          <a:effectLst/>
                          <a:latin typeface="+mn-lt"/>
                          <a:ea typeface="BIZ UDゴシック" panose="020B0400000000000000" pitchFamily="49" charset="-128"/>
                        </a:rPr>
                      </a:br>
                      <a:r>
                        <a:rPr lang="ja-JP" altLang="en-US" sz="1100" u="none" strike="noStrike" baseline="0" dirty="0">
                          <a:effectLst/>
                          <a:latin typeface="+mn-lt"/>
                          <a:ea typeface="BIZ UDゴシック" panose="020B0400000000000000" pitchFamily="49" charset="-128"/>
                        </a:rPr>
                        <a:t>●「知の伝達」から「知の交流」機能を高める一環として、質疑応答やパネルディスカッションの時間を十分に確保する。</a:t>
                      </a:r>
                      <a:endParaRPr lang="en-US" altLang="ja-JP" sz="1100" u="none" strike="noStrike" baseline="0" dirty="0">
                        <a:effectLst/>
                        <a:latin typeface="+mn-lt"/>
                        <a:ea typeface="BIZ UDゴシック" panose="020B0400000000000000" pitchFamily="49" charset="-128"/>
                      </a:endParaRPr>
                    </a:p>
                    <a:p>
                      <a:pPr algn="l" fontAlgn="t"/>
                      <a:endParaRPr lang="ja-JP" altLang="en-US" sz="1100" b="0" i="0" u="none" strike="noStrike" baseline="0" dirty="0">
                        <a:solidFill>
                          <a:srgbClr val="000000"/>
                        </a:solidFill>
                        <a:effectLst/>
                        <a:latin typeface="+mn-lt"/>
                        <a:ea typeface="BIZ UDゴシック" panose="020B0400000000000000" pitchFamily="49" charset="-128"/>
                      </a:endParaRPr>
                    </a:p>
                  </a:txBody>
                  <a:tcPr marL="6000" marR="6000" marT="6000" marB="0">
                    <a:solidFill>
                      <a:schemeClr val="tx2">
                        <a:lumMod val="40000"/>
                        <a:lumOff val="60000"/>
                      </a:schemeClr>
                    </a:solidFill>
                  </a:tcPr>
                </a:tc>
                <a:tc>
                  <a:txBody>
                    <a:bodyPr/>
                    <a:lstStyle/>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a:t>
                      </a:r>
                      <a:r>
                        <a:rPr lang="zh-CN" altLang="en-US" sz="1100" u="none" strike="noStrike" baseline="0" dirty="0">
                          <a:effectLst/>
                          <a:latin typeface="BIZ UDPゴシック" panose="020B0400000000000000" pitchFamily="50" charset="-128"/>
                          <a:ea typeface="BIZ UDPゴシック" panose="020B0400000000000000" pitchFamily="50" charset="-128"/>
                        </a:rPr>
                        <a:t>参加者数</a:t>
                      </a:r>
                      <a:r>
                        <a:rPr lang="ja-JP" altLang="en-US" sz="1100" u="none" strike="noStrike" baseline="0" dirty="0">
                          <a:effectLst/>
                          <a:latin typeface="BIZ UDPゴシック" panose="020B0400000000000000" pitchFamily="50" charset="-128"/>
                          <a:ea typeface="BIZ UDPゴシック" panose="020B0400000000000000" pitchFamily="50" charset="-128"/>
                        </a:rPr>
                        <a:t>　各回平均</a:t>
                      </a:r>
                      <a:r>
                        <a:rPr lang="en-US" altLang="ja-JP" sz="1100" u="none" strike="noStrike" baseline="0" dirty="0">
                          <a:effectLst/>
                          <a:latin typeface="BIZ UDPゴシック" panose="020B0400000000000000" pitchFamily="50" charset="-128"/>
                          <a:ea typeface="BIZ UDPゴシック" panose="020B0400000000000000" pitchFamily="50" charset="-128"/>
                        </a:rPr>
                        <a:t>180</a:t>
                      </a:r>
                      <a:r>
                        <a:rPr lang="ja-JP" altLang="en-US" sz="1100" u="none" strike="noStrike" baseline="0" dirty="0">
                          <a:effectLst/>
                          <a:latin typeface="BIZ UDPゴシック" panose="020B0400000000000000" pitchFamily="50" charset="-128"/>
                          <a:ea typeface="BIZ UDPゴシック" panose="020B0400000000000000" pitchFamily="50" charset="-128"/>
                        </a:rPr>
                        <a:t>名以上</a:t>
                      </a:r>
                      <a:r>
                        <a:rPr lang="zh-CN" altLang="en-US" sz="1100" u="none" strike="noStrike" baseline="0" dirty="0">
                          <a:effectLst/>
                          <a:latin typeface="BIZ UDPゴシック" panose="020B0400000000000000" pitchFamily="50" charset="-128"/>
                          <a:ea typeface="BIZ UDPゴシック" panose="020B0400000000000000" pitchFamily="50" charset="-128"/>
                        </a:rPr>
                        <a:t/>
                      </a:r>
                      <a:br>
                        <a:rPr lang="zh-CN" altLang="en-US" sz="1100" u="none" strike="noStrike" baseline="0" dirty="0">
                          <a:effectLst/>
                          <a:latin typeface="BIZ UDPゴシック" panose="020B0400000000000000" pitchFamily="50" charset="-128"/>
                          <a:ea typeface="BIZ UDPゴシック" panose="020B0400000000000000" pitchFamily="50" charset="-128"/>
                        </a:rPr>
                      </a:br>
                      <a:r>
                        <a:rPr lang="ja-JP" altLang="en-US" sz="1100" u="none" strike="noStrike" baseline="0" dirty="0">
                          <a:effectLst/>
                          <a:latin typeface="BIZ UDPゴシック" panose="020B0400000000000000" pitchFamily="50" charset="-128"/>
                          <a:ea typeface="BIZ UDPゴシック" panose="020B0400000000000000" pitchFamily="50" charset="-128"/>
                        </a:rPr>
                        <a:t>●</a:t>
                      </a:r>
                      <a:r>
                        <a:rPr lang="zh-CN" altLang="en-US" sz="1100" u="none" strike="noStrike" baseline="0" dirty="0">
                          <a:effectLst/>
                          <a:latin typeface="BIZ UDPゴシック" panose="020B0400000000000000" pitchFamily="50" charset="-128"/>
                          <a:ea typeface="BIZ UDPゴシック" panose="020B0400000000000000" pitchFamily="50" charset="-128"/>
                        </a:rPr>
                        <a:t>参加者満足度</a:t>
                      </a:r>
                      <a:r>
                        <a:rPr lang="ja-JP" altLang="en-US" sz="1100" u="none" strike="noStrike" baseline="0" dirty="0">
                          <a:effectLst/>
                          <a:latin typeface="BIZ UDPゴシック" panose="020B0400000000000000" pitchFamily="50" charset="-128"/>
                          <a:ea typeface="BIZ UDPゴシック" panose="020B0400000000000000" pitchFamily="50" charset="-128"/>
                        </a:rPr>
                        <a:t>　各回平均</a:t>
                      </a:r>
                      <a:r>
                        <a:rPr lang="en-US" altLang="ja-JP" sz="1100" u="none" strike="noStrike" baseline="0" dirty="0">
                          <a:effectLst/>
                          <a:latin typeface="BIZ UDPゴシック" panose="020B0400000000000000" pitchFamily="50" charset="-128"/>
                          <a:ea typeface="BIZ UDPゴシック" panose="020B0400000000000000" pitchFamily="50" charset="-128"/>
                        </a:rPr>
                        <a:t>80</a:t>
                      </a:r>
                      <a:r>
                        <a:rPr lang="ja-JP" altLang="en-US" sz="1100" u="none" strike="noStrike" baseline="0" dirty="0">
                          <a:effectLst/>
                          <a:latin typeface="BIZ UDPゴシック" panose="020B0400000000000000" pitchFamily="50" charset="-128"/>
                          <a:ea typeface="BIZ UDPゴシック" panose="020B0400000000000000" pitchFamily="50" charset="-128"/>
                        </a:rPr>
                        <a:t>％　</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　　　　　　　　　　　　　　　　　　　以上</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u="none" strike="noStrike" baseline="0" dirty="0">
                          <a:effectLst/>
                          <a:latin typeface="BIZ UDPゴシック" panose="020B0400000000000000" pitchFamily="50" charset="-128"/>
                          <a:ea typeface="BIZ UDPゴシック" panose="020B0400000000000000" pitchFamily="50" charset="-128"/>
                        </a:rPr>
                        <a:t>●</a:t>
                      </a:r>
                      <a:r>
                        <a:rPr kumimoji="1" lang="zh-CN"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広域参加者</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（京阪神以遠）</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　　　　　　　　　　　　　　　概ね</a:t>
                      </a:r>
                      <a:r>
                        <a:rPr lang="en-US" altLang="ja-JP" sz="1100" u="none" strike="noStrike" baseline="0" dirty="0">
                          <a:effectLst/>
                          <a:latin typeface="BIZ UDPゴシック" panose="020B0400000000000000" pitchFamily="50" charset="-128"/>
                          <a:ea typeface="BIZ UDPゴシック" panose="020B0400000000000000" pitchFamily="50" charset="-128"/>
                        </a:rPr>
                        <a:t>20</a:t>
                      </a:r>
                      <a:r>
                        <a:rPr lang="ja-JP" altLang="en-US" sz="1100" u="none" strike="noStrike" baseline="0" dirty="0">
                          <a:effectLst/>
                          <a:latin typeface="BIZ UDPゴシック" panose="020B0400000000000000" pitchFamily="50" charset="-128"/>
                          <a:ea typeface="BIZ UDPゴシック" panose="020B0400000000000000" pitchFamily="50" charset="-128"/>
                        </a:rPr>
                        <a:t>％</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●知の交流機能を高める工夫</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endParaRPr lang="zh-CN"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6000" marR="6000" marT="6000" marB="0">
                    <a:solidFill>
                      <a:schemeClr val="tx2">
                        <a:lumMod val="40000"/>
                        <a:lumOff val="60000"/>
                      </a:schemeClr>
                    </a:solidFill>
                  </a:tcPr>
                </a:tc>
                <a:extLst>
                  <a:ext uri="{0D108BD9-81ED-4DB2-BD59-A6C34878D82A}">
                    <a16:rowId xmlns:a16="http://schemas.microsoft.com/office/drawing/2014/main" val="134026133"/>
                  </a:ext>
                </a:extLst>
              </a:tr>
              <a:tr h="946218">
                <a:tc>
                  <a:txBody>
                    <a:bodyPr/>
                    <a:lstStyle/>
                    <a:p>
                      <a:pPr algn="l" fontAlgn="t"/>
                      <a:r>
                        <a:rPr lang="en-US" altLang="ja-JP" sz="1100" u="none" strike="noStrike" baseline="0">
                          <a:effectLst/>
                          <a:latin typeface="+mn-lt"/>
                          <a:ea typeface="BIZ UDゴシック" panose="020B0400000000000000" pitchFamily="49" charset="-128"/>
                        </a:rPr>
                        <a:t>【</a:t>
                      </a:r>
                      <a:r>
                        <a:rPr lang="ja-JP" altLang="en-US" sz="1100" u="none" strike="noStrike" baseline="0">
                          <a:effectLst/>
                          <a:latin typeface="+mn-lt"/>
                          <a:ea typeface="BIZ UDゴシック" panose="020B0400000000000000" pitchFamily="49" charset="-128"/>
                        </a:rPr>
                        <a:t>今後検討</a:t>
                      </a:r>
                      <a:r>
                        <a:rPr lang="en-US" altLang="ja-JP" sz="1100" u="none" strike="noStrike" baseline="0">
                          <a:effectLst/>
                          <a:latin typeface="+mn-lt"/>
                          <a:ea typeface="BIZ UDゴシック" panose="020B0400000000000000" pitchFamily="49" charset="-128"/>
                        </a:rPr>
                        <a:t>】</a:t>
                      </a:r>
                      <a:br>
                        <a:rPr lang="en-US" altLang="ja-JP" sz="1100" u="none" strike="noStrike" baseline="0">
                          <a:effectLst/>
                          <a:latin typeface="+mn-lt"/>
                          <a:ea typeface="BIZ UDゴシック" panose="020B0400000000000000" pitchFamily="49" charset="-128"/>
                        </a:rPr>
                      </a:br>
                      <a:r>
                        <a:rPr lang="ja-JP" altLang="en-US" sz="1100" u="none" strike="noStrike" baseline="0">
                          <a:effectLst/>
                          <a:latin typeface="+mn-lt"/>
                          <a:ea typeface="BIZ UDゴシック" panose="020B0400000000000000" pitchFamily="49" charset="-128"/>
                        </a:rPr>
                        <a:t>深堀り新適塾</a:t>
                      </a:r>
                      <a:endParaRPr lang="en-US" altLang="ja-JP" sz="1100" u="none" strike="noStrike" baseline="0">
                        <a:effectLst/>
                        <a:latin typeface="+mn-lt"/>
                        <a:ea typeface="BIZ UDゴシック" panose="020B0400000000000000" pitchFamily="49" charset="-128"/>
                      </a:endParaRPr>
                    </a:p>
                  </a:txBody>
                  <a:tcPr marL="6000" marR="6000" marT="6000" marB="0">
                    <a:solidFill>
                      <a:schemeClr val="tx2">
                        <a:lumMod val="40000"/>
                        <a:lumOff val="6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a:ea typeface="BIZ UDPゴシック" panose="020B0400000000000000" pitchFamily="50" charset="-128"/>
                        </a:rPr>
                        <a:t>●新適塾のさらなる深堀りができるよう検討する。</a:t>
                      </a:r>
                      <a:endParaRPr lang="en-US" altLang="ja-JP" sz="1100">
                        <a:ea typeface="BIZ UDPゴシック" panose="020B0400000000000000" pitchFamily="50" charset="-128"/>
                      </a:endParaRPr>
                    </a:p>
                    <a:p>
                      <a:pPr algn="l" fontAlgn="t"/>
                      <a:endParaRPr lang="ja-JP" altLang="en-US" sz="1100" b="0" i="0" u="none" strike="noStrike" baseline="0">
                        <a:solidFill>
                          <a:srgbClr val="000000"/>
                        </a:solidFill>
                        <a:effectLst/>
                        <a:latin typeface="+mn-lt"/>
                        <a:ea typeface="BIZ UDゴシック" panose="020B0400000000000000" pitchFamily="49" charset="-128"/>
                      </a:endParaRPr>
                    </a:p>
                  </a:txBody>
                  <a:tcPr marL="6000" marR="6000" marT="6000" marB="0">
                    <a:solidFill>
                      <a:schemeClr val="tx2">
                        <a:lumMod val="40000"/>
                        <a:lumOff val="60000"/>
                      </a:schemeClr>
                    </a:solidFill>
                  </a:tcPr>
                </a:tc>
                <a:tc>
                  <a:txBody>
                    <a:bodyPr/>
                    <a:lstStyle/>
                    <a:p>
                      <a:pPr algn="l" fontAlgn="t"/>
                      <a:r>
                        <a:rPr lang="ja-JP" altLang="en-US" sz="1100" u="none" strike="noStrike" baseline="0">
                          <a:effectLst/>
                          <a:latin typeface="+mn-lt"/>
                          <a:ea typeface="BIZ UDゴシック" panose="020B0400000000000000" pitchFamily="49" charset="-128"/>
                        </a:rPr>
                        <a:t>　</a:t>
                      </a:r>
                      <a:endParaRPr lang="ja-JP" altLang="en-US" sz="1100" b="0" i="0" u="none" strike="noStrike" baseline="0">
                        <a:solidFill>
                          <a:srgbClr val="000000"/>
                        </a:solidFill>
                        <a:effectLst/>
                        <a:latin typeface="+mn-lt"/>
                        <a:ea typeface="BIZ UDゴシック" panose="020B0400000000000000" pitchFamily="49" charset="-128"/>
                      </a:endParaRPr>
                    </a:p>
                  </a:txBody>
                  <a:tcPr marL="6000" marR="6000" marT="6000" marB="0">
                    <a:solidFill>
                      <a:schemeClr val="tx2">
                        <a:lumMod val="40000"/>
                        <a:lumOff val="60000"/>
                      </a:schemeClr>
                    </a:solidFill>
                  </a:tcPr>
                </a:tc>
                <a:tc>
                  <a:txBody>
                    <a:bodyPr/>
                    <a:lstStyle/>
                    <a:p>
                      <a:pPr algn="l" fontAlgn="t"/>
                      <a:r>
                        <a:rPr lang="ja-JP" altLang="en-US" sz="1100" u="none" strike="noStrike" baseline="0">
                          <a:effectLst/>
                          <a:latin typeface="+mn-lt"/>
                          <a:ea typeface="BIZ UDゴシック" panose="020B0400000000000000" pitchFamily="49" charset="-128"/>
                        </a:rPr>
                        <a:t>●講師は特定の研究の研究者・企業</a:t>
                      </a:r>
                      <a:endParaRPr lang="en-US" altLang="ja-JP" sz="1100" u="none" strike="noStrike" baseline="0">
                        <a:effectLst/>
                        <a:latin typeface="+mn-lt"/>
                        <a:ea typeface="BIZ UDゴシック" panose="020B0400000000000000" pitchFamily="49" charset="-128"/>
                      </a:endParaRPr>
                    </a:p>
                    <a:p>
                      <a:pPr algn="l" fontAlgn="t"/>
                      <a:r>
                        <a:rPr lang="ja-JP" altLang="en-US" sz="1100" b="0" i="0" u="none" strike="noStrike" baseline="0">
                          <a:solidFill>
                            <a:srgbClr val="000000"/>
                          </a:solidFill>
                          <a:effectLst/>
                          <a:latin typeface="+mn-lt"/>
                          <a:ea typeface="BIZ UDゴシック" panose="020B0400000000000000" pitchFamily="49" charset="-128"/>
                        </a:rPr>
                        <a:t>●若手研究者が研究テーマを発見</a:t>
                      </a:r>
                      <a:endParaRPr lang="en-US" altLang="ja-JP" sz="1100" b="0" i="0" u="none" strike="noStrike" baseline="0">
                        <a:solidFill>
                          <a:srgbClr val="000000"/>
                        </a:solidFill>
                        <a:effectLst/>
                        <a:latin typeface="+mn-lt"/>
                        <a:ea typeface="BIZ UDゴシック" panose="020B0400000000000000" pitchFamily="49" charset="-128"/>
                      </a:endParaRPr>
                    </a:p>
                    <a:p>
                      <a:pPr algn="l" fontAlgn="t"/>
                      <a:r>
                        <a:rPr lang="ja-JP" altLang="en-US" sz="1100" b="0" i="0" u="none" strike="noStrike" baseline="0">
                          <a:solidFill>
                            <a:srgbClr val="000000"/>
                          </a:solidFill>
                          <a:effectLst/>
                          <a:latin typeface="+mn-lt"/>
                          <a:ea typeface="BIZ UDゴシック" panose="020B0400000000000000" pitchFamily="49" charset="-128"/>
                        </a:rPr>
                        <a:t>　</a:t>
                      </a:r>
                      <a:r>
                        <a:rPr lang="en-US" altLang="ja-JP" sz="1100" b="0" i="0" u="none" strike="noStrike" baseline="0">
                          <a:solidFill>
                            <a:srgbClr val="000000"/>
                          </a:solidFill>
                          <a:effectLst/>
                          <a:latin typeface="+mn-lt"/>
                          <a:ea typeface="BIZ UDゴシック" panose="020B0400000000000000" pitchFamily="49" charset="-128"/>
                        </a:rPr>
                        <a:t>EX.</a:t>
                      </a:r>
                    </a:p>
                    <a:p>
                      <a:pPr algn="l" fontAlgn="t"/>
                      <a:r>
                        <a:rPr lang="ja-JP" altLang="en-US" sz="1100" b="0" i="0" u="none" strike="noStrike" baseline="0">
                          <a:solidFill>
                            <a:srgbClr val="000000"/>
                          </a:solidFill>
                          <a:effectLst/>
                          <a:latin typeface="+mn-lt"/>
                          <a:ea typeface="BIZ UDゴシック" panose="020B0400000000000000" pitchFamily="49" charset="-128"/>
                        </a:rPr>
                        <a:t>　定員</a:t>
                      </a:r>
                      <a:r>
                        <a:rPr lang="en-US" altLang="ja-JP" sz="1100" b="0" i="0" u="none" strike="noStrike" baseline="0">
                          <a:solidFill>
                            <a:srgbClr val="000000"/>
                          </a:solidFill>
                          <a:effectLst/>
                          <a:latin typeface="+mn-lt"/>
                          <a:ea typeface="BIZ UDゴシック" panose="020B0400000000000000" pitchFamily="49" charset="-128"/>
                        </a:rPr>
                        <a:t>30</a:t>
                      </a:r>
                      <a:r>
                        <a:rPr lang="ja-JP" altLang="en-US" sz="1100" b="0" i="0" u="none" strike="noStrike" baseline="0">
                          <a:solidFill>
                            <a:srgbClr val="000000"/>
                          </a:solidFill>
                          <a:effectLst/>
                          <a:latin typeface="+mn-lt"/>
                          <a:ea typeface="BIZ UDゴシック" panose="020B0400000000000000" pitchFamily="49" charset="-128"/>
                        </a:rPr>
                        <a:t>名程度、</a:t>
                      </a:r>
                      <a:r>
                        <a:rPr lang="en-US" altLang="ja-JP" sz="1100" b="0" i="0" u="none" strike="noStrike" baseline="0">
                          <a:solidFill>
                            <a:srgbClr val="000000"/>
                          </a:solidFill>
                          <a:effectLst/>
                          <a:latin typeface="+mn-lt"/>
                          <a:ea typeface="BIZ UDゴシック" panose="020B0400000000000000" pitchFamily="49" charset="-128"/>
                        </a:rPr>
                        <a:t>40</a:t>
                      </a:r>
                      <a:r>
                        <a:rPr lang="ja-JP" altLang="en-US" sz="1100" b="0" i="0" u="none" strike="noStrike" baseline="0">
                          <a:solidFill>
                            <a:srgbClr val="000000"/>
                          </a:solidFill>
                          <a:effectLst/>
                          <a:latin typeface="+mn-lt"/>
                          <a:ea typeface="BIZ UDゴシック" panose="020B0400000000000000" pitchFamily="49" charset="-128"/>
                        </a:rPr>
                        <a:t>歳以下の若手研究者</a:t>
                      </a:r>
                      <a:endParaRPr lang="en-US" altLang="ja-JP" sz="1100" b="0" i="0" u="none" strike="noStrike" baseline="0">
                        <a:solidFill>
                          <a:srgbClr val="000000"/>
                        </a:solidFill>
                        <a:effectLst/>
                        <a:latin typeface="+mn-lt"/>
                        <a:ea typeface="BIZ UDゴシック" panose="020B0400000000000000" pitchFamily="49" charset="-128"/>
                      </a:endParaRPr>
                    </a:p>
                    <a:p>
                      <a:pPr algn="l" fontAlgn="t"/>
                      <a:r>
                        <a:rPr lang="ja-JP" altLang="en-US" sz="1100" b="0" i="0" u="none" strike="noStrike" baseline="0">
                          <a:solidFill>
                            <a:srgbClr val="000000"/>
                          </a:solidFill>
                          <a:effectLst/>
                          <a:latin typeface="+mn-lt"/>
                          <a:ea typeface="BIZ UDゴシック" panose="020B0400000000000000" pitchFamily="49" charset="-128"/>
                        </a:rPr>
                        <a:t>　３回シリーズの自由討議・意見交換会</a:t>
                      </a:r>
                    </a:p>
                  </a:txBody>
                  <a:tcPr marL="6000" marR="6000" marT="6000" marB="0">
                    <a:solidFill>
                      <a:schemeClr val="tx2">
                        <a:lumMod val="40000"/>
                        <a:lumOff val="60000"/>
                      </a:schemeClr>
                    </a:solidFill>
                  </a:tcPr>
                </a:tc>
                <a:tc>
                  <a:txBody>
                    <a:bodyPr/>
                    <a:lstStyle/>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　</a:t>
                      </a:r>
                      <a:endPar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6000" marR="6000" marT="6000" marB="0">
                    <a:solidFill>
                      <a:schemeClr val="tx2">
                        <a:lumMod val="40000"/>
                        <a:lumOff val="60000"/>
                      </a:schemeClr>
                    </a:solidFill>
                  </a:tcPr>
                </a:tc>
                <a:extLst>
                  <a:ext uri="{0D108BD9-81ED-4DB2-BD59-A6C34878D82A}">
                    <a16:rowId xmlns:a16="http://schemas.microsoft.com/office/drawing/2014/main" val="1862681707"/>
                  </a:ext>
                </a:extLst>
              </a:tr>
            </a:tbl>
          </a:graphicData>
        </a:graphic>
      </p:graphicFrame>
      <p:sp>
        <p:nvSpPr>
          <p:cNvPr id="2" name="スライド番号プレースホルダー 1">
            <a:extLst>
              <a:ext uri="{FF2B5EF4-FFF2-40B4-BE49-F238E27FC236}">
                <a16:creationId xmlns:a16="http://schemas.microsoft.com/office/drawing/2014/main" id="{4E6AA6C7-A9A5-4EA1-B7A8-28713F8A0E46}"/>
              </a:ext>
            </a:extLst>
          </p:cNvPr>
          <p:cNvSpPr>
            <a:spLocks noGrp="1"/>
          </p:cNvSpPr>
          <p:nvPr>
            <p:ph type="sldNum" sz="quarter" idx="12"/>
          </p:nvPr>
        </p:nvSpPr>
        <p:spPr/>
        <p:txBody>
          <a:bodyPr/>
          <a:lstStyle/>
          <a:p>
            <a:fld id="{BC938B7F-26E2-44CA-9119-FD2E659AFFE3}" type="slidenum">
              <a:rPr kumimoji="1" lang="ja-JP" altLang="en-US" smtClean="0"/>
              <a:t>21</a:t>
            </a:fld>
            <a:endParaRPr kumimoji="1" lang="ja-JP" altLang="en-US"/>
          </a:p>
        </p:txBody>
      </p:sp>
    </p:spTree>
    <p:extLst>
      <p:ext uri="{BB962C8B-B14F-4D97-AF65-F5344CB8AC3E}">
        <p14:creationId xmlns:p14="http://schemas.microsoft.com/office/powerpoint/2010/main" val="4273005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761456AB-313D-4579-BE93-D9CCC860870B}"/>
              </a:ext>
            </a:extLst>
          </p:cNvPr>
          <p:cNvGraphicFramePr>
            <a:graphicFrameLocks noGrp="1"/>
          </p:cNvGraphicFramePr>
          <p:nvPr>
            <p:extLst>
              <p:ext uri="{D42A27DB-BD31-4B8C-83A1-F6EECF244321}">
                <p14:modId xmlns:p14="http://schemas.microsoft.com/office/powerpoint/2010/main" val="1423423866"/>
              </p:ext>
            </p:extLst>
          </p:nvPr>
        </p:nvGraphicFramePr>
        <p:xfrm>
          <a:off x="541420" y="553157"/>
          <a:ext cx="11129212" cy="5263468"/>
        </p:xfrm>
        <a:graphic>
          <a:graphicData uri="http://schemas.openxmlformats.org/drawingml/2006/table">
            <a:tbl>
              <a:tblPr>
                <a:tableStyleId>{5C22544A-7EE6-4342-B048-85BDC9FD1C3A}</a:tableStyleId>
              </a:tblPr>
              <a:tblGrid>
                <a:gridCol w="1347095">
                  <a:extLst>
                    <a:ext uri="{9D8B030D-6E8A-4147-A177-3AD203B41FA5}">
                      <a16:colId xmlns:a16="http://schemas.microsoft.com/office/drawing/2014/main" val="1618920397"/>
                    </a:ext>
                  </a:extLst>
                </a:gridCol>
                <a:gridCol w="2281996">
                  <a:extLst>
                    <a:ext uri="{9D8B030D-6E8A-4147-A177-3AD203B41FA5}">
                      <a16:colId xmlns:a16="http://schemas.microsoft.com/office/drawing/2014/main" val="3090545292"/>
                    </a:ext>
                  </a:extLst>
                </a:gridCol>
                <a:gridCol w="2664320">
                  <a:extLst>
                    <a:ext uri="{9D8B030D-6E8A-4147-A177-3AD203B41FA5}">
                      <a16:colId xmlns:a16="http://schemas.microsoft.com/office/drawing/2014/main" val="2316824410"/>
                    </a:ext>
                  </a:extLst>
                </a:gridCol>
                <a:gridCol w="2692991">
                  <a:extLst>
                    <a:ext uri="{9D8B030D-6E8A-4147-A177-3AD203B41FA5}">
                      <a16:colId xmlns:a16="http://schemas.microsoft.com/office/drawing/2014/main" val="286129018"/>
                    </a:ext>
                  </a:extLst>
                </a:gridCol>
                <a:gridCol w="2142810">
                  <a:extLst>
                    <a:ext uri="{9D8B030D-6E8A-4147-A177-3AD203B41FA5}">
                      <a16:colId xmlns:a16="http://schemas.microsoft.com/office/drawing/2014/main" val="2135502522"/>
                    </a:ext>
                  </a:extLst>
                </a:gridCol>
              </a:tblGrid>
              <a:tr h="293510">
                <a:tc>
                  <a:txBody>
                    <a:bodyPr/>
                    <a:lstStyle/>
                    <a:p>
                      <a:pPr algn="l" fontAlgn="t"/>
                      <a:r>
                        <a:rPr lang="ja-JP" altLang="en-US" sz="1100" b="0" i="0" u="none" strike="noStrike" baseline="0" dirty="0">
                          <a:effectLst/>
                          <a:latin typeface="+mn-lt"/>
                          <a:ea typeface="BIZ UDPゴシック" panose="020B0400000000000000" pitchFamily="50" charset="-128"/>
                        </a:rPr>
                        <a:t>　</a:t>
                      </a:r>
                      <a:endParaRPr lang="ja-JP" altLang="en-US" sz="1100" b="0" i="0" u="none" strike="noStrike" baseline="0" dirty="0">
                        <a:solidFill>
                          <a:srgbClr val="000000"/>
                        </a:solidFill>
                        <a:effectLst/>
                        <a:latin typeface="+mn-lt"/>
                        <a:ea typeface="BIZ UDPゴシック" panose="020B0400000000000000" pitchFamily="50" charset="-128"/>
                      </a:endParaRPr>
                    </a:p>
                  </a:txBody>
                  <a:tcPr marL="7540" marR="7540" marT="7540" marB="0">
                    <a:solidFill>
                      <a:schemeClr val="tx2">
                        <a:lumMod val="40000"/>
                        <a:lumOff val="60000"/>
                      </a:schemeClr>
                    </a:solidFill>
                  </a:tcPr>
                </a:tc>
                <a:tc>
                  <a:txBody>
                    <a:bodyPr/>
                    <a:lstStyle/>
                    <a:p>
                      <a:pPr algn="l" fontAlgn="t"/>
                      <a:r>
                        <a:rPr lang="ja-JP" altLang="en-US" sz="1100" b="0" i="0" u="none" strike="noStrike" baseline="0">
                          <a:effectLst/>
                          <a:latin typeface="+mn-lt"/>
                          <a:ea typeface="BIZ UDPゴシック" panose="020B0400000000000000" pitchFamily="50" charset="-128"/>
                        </a:rPr>
                        <a:t>事業概要</a:t>
                      </a:r>
                      <a:endParaRPr lang="ja-JP" altLang="en-US" sz="1100" b="0" i="0" u="none" strike="noStrike" baseline="0">
                        <a:solidFill>
                          <a:srgbClr val="000000"/>
                        </a:solidFill>
                        <a:effectLst/>
                        <a:latin typeface="+mn-lt"/>
                        <a:ea typeface="BIZ UDPゴシック" panose="020B0400000000000000" pitchFamily="50" charset="-128"/>
                      </a:endParaRPr>
                    </a:p>
                  </a:txBody>
                  <a:tcPr marL="7540" marR="7540" marT="7540" marB="0">
                    <a:solidFill>
                      <a:schemeClr val="tx2">
                        <a:lumMod val="40000"/>
                        <a:lumOff val="60000"/>
                      </a:schemeClr>
                    </a:solidFill>
                  </a:tcPr>
                </a:tc>
                <a:tc>
                  <a:txBody>
                    <a:bodyPr/>
                    <a:lstStyle/>
                    <a:p>
                      <a:pPr algn="l" fontAlgn="t"/>
                      <a:r>
                        <a:rPr lang="ja-JP" altLang="en-US" sz="1100" b="0" i="0" u="none" strike="noStrike" baseline="0">
                          <a:effectLst/>
                          <a:latin typeface="+mn-lt"/>
                          <a:ea typeface="BIZ UDPゴシック" panose="020B0400000000000000" pitchFamily="50" charset="-128"/>
                        </a:rPr>
                        <a:t>現状・評価・課題</a:t>
                      </a:r>
                      <a:endParaRPr lang="ja-JP" altLang="en-US" sz="1100" b="0" i="0" u="none" strike="noStrike" baseline="0">
                        <a:solidFill>
                          <a:srgbClr val="000000"/>
                        </a:solidFill>
                        <a:effectLst/>
                        <a:latin typeface="+mn-lt"/>
                        <a:ea typeface="BIZ UDPゴシック" panose="020B0400000000000000" pitchFamily="50" charset="-128"/>
                      </a:endParaRPr>
                    </a:p>
                  </a:txBody>
                  <a:tcPr marL="7540" marR="7540" marT="7540" marB="0">
                    <a:solidFill>
                      <a:schemeClr val="tx2">
                        <a:lumMod val="40000"/>
                        <a:lumOff val="60000"/>
                      </a:schemeClr>
                    </a:solidFill>
                  </a:tcPr>
                </a:tc>
                <a:tc>
                  <a:txBody>
                    <a:bodyPr/>
                    <a:lstStyle/>
                    <a:p>
                      <a:pPr algn="l" fontAlgn="t"/>
                      <a:r>
                        <a:rPr lang="ja-JP" altLang="en-US" sz="1100" b="0" i="0" u="none" strike="noStrike" baseline="0" dirty="0">
                          <a:effectLst/>
                          <a:latin typeface="+mn-lt"/>
                          <a:ea typeface="BIZ UDPゴシック" panose="020B0400000000000000" pitchFamily="50" charset="-128"/>
                        </a:rPr>
                        <a:t>事業の意義、めざすところ</a:t>
                      </a:r>
                      <a:endParaRPr lang="ja-JP" altLang="en-US" sz="1100" b="0" i="0" u="none" strike="noStrike" baseline="0" dirty="0">
                        <a:solidFill>
                          <a:srgbClr val="000000"/>
                        </a:solidFill>
                        <a:effectLst/>
                        <a:latin typeface="+mn-lt"/>
                        <a:ea typeface="BIZ UDPゴシック" panose="020B0400000000000000" pitchFamily="50" charset="-128"/>
                      </a:endParaRPr>
                    </a:p>
                  </a:txBody>
                  <a:tcPr marL="7540" marR="7540" marT="7540" marB="0">
                    <a:solidFill>
                      <a:schemeClr val="tx2">
                        <a:lumMod val="40000"/>
                        <a:lumOff val="60000"/>
                      </a:schemeClr>
                    </a:solidFill>
                  </a:tcPr>
                </a:tc>
                <a:tc>
                  <a:txBody>
                    <a:bodyPr/>
                    <a:lstStyle/>
                    <a:p>
                      <a:pPr algn="l" fontAlgn="t"/>
                      <a:r>
                        <a:rPr lang="ja-JP" altLang="en-US" sz="1100" b="0" i="0" u="none" strike="noStrike" baseline="0">
                          <a:effectLst/>
                          <a:latin typeface="+mn-lt"/>
                          <a:ea typeface="BIZ UDPゴシック" panose="020B0400000000000000" pitchFamily="50" charset="-128"/>
                        </a:rPr>
                        <a:t>成果目標</a:t>
                      </a:r>
                      <a:endParaRPr lang="ja-JP" altLang="en-US" sz="1100" b="0" i="0" u="none" strike="noStrike" baseline="0">
                        <a:solidFill>
                          <a:srgbClr val="000000"/>
                        </a:solidFill>
                        <a:effectLst/>
                        <a:latin typeface="+mn-lt"/>
                        <a:ea typeface="BIZ UDPゴシック" panose="020B0400000000000000" pitchFamily="50" charset="-128"/>
                      </a:endParaRPr>
                    </a:p>
                  </a:txBody>
                  <a:tcPr marL="7540" marR="7540" marT="7540" marB="0">
                    <a:solidFill>
                      <a:schemeClr val="tx2">
                        <a:lumMod val="40000"/>
                        <a:lumOff val="60000"/>
                      </a:schemeClr>
                    </a:solidFill>
                  </a:tcPr>
                </a:tc>
                <a:extLst>
                  <a:ext uri="{0D108BD9-81ED-4DB2-BD59-A6C34878D82A}">
                    <a16:rowId xmlns:a16="http://schemas.microsoft.com/office/drawing/2014/main" val="2915437700"/>
                  </a:ext>
                </a:extLst>
              </a:tr>
              <a:tr h="4969958">
                <a:tc>
                  <a:txBody>
                    <a:bodyPr/>
                    <a:lstStyle/>
                    <a:p>
                      <a:pPr algn="l" fontAlgn="t"/>
                      <a:r>
                        <a:rPr lang="ja-JP" altLang="en-US" sz="1100" b="0" i="0" u="none" strike="noStrike" baseline="0">
                          <a:effectLst/>
                          <a:latin typeface="+mn-lt"/>
                          <a:ea typeface="BIZ UDPゴシック" panose="020B0400000000000000" pitchFamily="50" charset="-128"/>
                        </a:rPr>
                        <a:t>岸本基金研究助成</a:t>
                      </a:r>
                      <a:endParaRPr lang="ja-JP" altLang="en-US" sz="1100" b="0" i="0" u="none" strike="noStrike" baseline="0">
                        <a:solidFill>
                          <a:srgbClr val="000000"/>
                        </a:solidFill>
                        <a:effectLst/>
                        <a:latin typeface="+mn-lt"/>
                        <a:ea typeface="BIZ UDPゴシック" panose="020B0400000000000000" pitchFamily="50" charset="-128"/>
                      </a:endParaRPr>
                    </a:p>
                  </a:txBody>
                  <a:tcPr marL="7540" marR="7540" marT="7540" marB="0">
                    <a:solidFill>
                      <a:schemeClr val="tx2">
                        <a:lumMod val="40000"/>
                        <a:lumOff val="60000"/>
                      </a:schemeClr>
                    </a:solidFill>
                  </a:tcPr>
                </a:tc>
                <a:tc>
                  <a:txBody>
                    <a:bodyPr/>
                    <a:lstStyle/>
                    <a:p>
                      <a:pPr algn="l" fontAlgn="t"/>
                      <a:r>
                        <a:rPr lang="ja-JP" altLang="en-US" sz="1100" b="0" i="0" u="none" strike="noStrike" baseline="0">
                          <a:effectLst/>
                          <a:latin typeface="+mn-lt"/>
                          <a:ea typeface="BIZ UDPゴシック" panose="020B0400000000000000" pitchFamily="50" charset="-128"/>
                        </a:rPr>
                        <a:t>●岸本基金研究助成は、岸本基金からの寄付金を事業財源とし平成</a:t>
                      </a:r>
                      <a:r>
                        <a:rPr lang="en-US" altLang="ja-JP" sz="1100" b="0" i="0" u="none" strike="noStrike" baseline="0">
                          <a:effectLst/>
                          <a:latin typeface="+mn-lt"/>
                          <a:ea typeface="BIZ UDPゴシック" panose="020B0400000000000000" pitchFamily="50" charset="-128"/>
                        </a:rPr>
                        <a:t>22</a:t>
                      </a:r>
                      <a:r>
                        <a:rPr lang="ja-JP" altLang="en-US" sz="1100" b="0" i="0" u="none" strike="noStrike" baseline="0">
                          <a:effectLst/>
                          <a:latin typeface="+mn-lt"/>
                          <a:ea typeface="BIZ UDPゴシック" panose="020B0400000000000000" pitchFamily="50" charset="-128"/>
                        </a:rPr>
                        <a:t>年度から事業を開始。独創性、先行性があり、ライフサイエンスの振興に寄与することが期待できる若手研究者（</a:t>
                      </a:r>
                      <a:r>
                        <a:rPr lang="en-US" altLang="ja-JP" sz="1100" b="0" i="0" u="none" strike="noStrike" baseline="0">
                          <a:effectLst/>
                          <a:latin typeface="+mn-lt"/>
                          <a:ea typeface="BIZ UDPゴシック" panose="020B0400000000000000" pitchFamily="50" charset="-128"/>
                        </a:rPr>
                        <a:t>40</a:t>
                      </a:r>
                      <a:r>
                        <a:rPr lang="ja-JP" altLang="en-US" sz="1100" b="0" i="0" u="none" strike="noStrike" baseline="0">
                          <a:effectLst/>
                          <a:latin typeface="+mn-lt"/>
                          <a:ea typeface="BIZ UDPゴシック" panose="020B0400000000000000" pitchFamily="50" charset="-128"/>
                        </a:rPr>
                        <a:t>歳以下</a:t>
                      </a:r>
                      <a:r>
                        <a:rPr lang="en-US" altLang="ja-JP" sz="1100" b="0" i="0" u="none" strike="noStrike" baseline="0">
                          <a:effectLst/>
                          <a:latin typeface="+mn-lt"/>
                          <a:ea typeface="BIZ UDPゴシック" panose="020B0400000000000000" pitchFamily="50" charset="-128"/>
                        </a:rPr>
                        <a:t>)</a:t>
                      </a:r>
                      <a:r>
                        <a:rPr lang="ja-JP" altLang="en-US" sz="1100" b="0" i="0" u="none" strike="noStrike" baseline="0">
                          <a:effectLst/>
                          <a:latin typeface="+mn-lt"/>
                          <a:ea typeface="BIZ UDPゴシック" panose="020B0400000000000000" pitchFamily="50" charset="-128"/>
                        </a:rPr>
                        <a:t>の研究テーマに対し助成。</a:t>
                      </a:r>
                      <a:endParaRPr lang="ja-JP" altLang="en-US" sz="1100" b="0" i="0" u="none" strike="noStrike" baseline="0">
                        <a:solidFill>
                          <a:srgbClr val="000000"/>
                        </a:solidFill>
                        <a:effectLst/>
                        <a:latin typeface="+mn-lt"/>
                        <a:ea typeface="BIZ UDPゴシック" panose="020B0400000000000000" pitchFamily="50" charset="-128"/>
                      </a:endParaRPr>
                    </a:p>
                  </a:txBody>
                  <a:tcPr marL="7540" marR="7540" marT="7540" marB="0">
                    <a:solidFill>
                      <a:schemeClr val="tx2">
                        <a:lumMod val="40000"/>
                        <a:lumOff val="60000"/>
                      </a:schemeClr>
                    </a:solidFill>
                  </a:tcPr>
                </a:tc>
                <a:tc>
                  <a:txBody>
                    <a:bodyPr/>
                    <a:lstStyle/>
                    <a:p>
                      <a:pPr algn="l" fontAlgn="t"/>
                      <a:r>
                        <a:rPr lang="ja-JP" altLang="en-US" sz="1100" b="0" i="0" u="none" strike="noStrike" baseline="0" dirty="0">
                          <a:effectLst/>
                          <a:latin typeface="+mn-lt"/>
                          <a:ea typeface="BIZ UDPゴシック" panose="020B0400000000000000" pitchFamily="50" charset="-128"/>
                        </a:rPr>
                        <a:t>●事業開始当初は採択件数が年</a:t>
                      </a:r>
                      <a:r>
                        <a:rPr lang="en-US" altLang="ja-JP" sz="1100" b="0" i="0" u="none" strike="noStrike" baseline="0" dirty="0">
                          <a:effectLst/>
                          <a:latin typeface="+mn-lt"/>
                          <a:ea typeface="BIZ UDPゴシック" panose="020B0400000000000000" pitchFamily="50" charset="-128"/>
                        </a:rPr>
                        <a:t>12</a:t>
                      </a:r>
                      <a:r>
                        <a:rPr lang="ja-JP" altLang="en-US" sz="1100" b="0" i="0" u="none" strike="noStrike" baseline="0" dirty="0">
                          <a:effectLst/>
                          <a:latin typeface="+mn-lt"/>
                          <a:ea typeface="BIZ UDPゴシック" panose="020B0400000000000000" pitchFamily="50" charset="-128"/>
                        </a:rPr>
                        <a:t>件であったが、平成</a:t>
                      </a:r>
                      <a:r>
                        <a:rPr lang="en-US" altLang="ja-JP" sz="1100" b="0" i="0" u="none" strike="noStrike" baseline="0" dirty="0">
                          <a:effectLst/>
                          <a:latin typeface="+mn-lt"/>
                          <a:ea typeface="BIZ UDPゴシック" panose="020B0400000000000000" pitchFamily="50" charset="-128"/>
                        </a:rPr>
                        <a:t>25</a:t>
                      </a:r>
                      <a:r>
                        <a:rPr lang="ja-JP" altLang="en-US" sz="1100" b="0" i="0" u="none" strike="noStrike" baseline="0" dirty="0">
                          <a:effectLst/>
                          <a:latin typeface="+mn-lt"/>
                          <a:ea typeface="BIZ UDPゴシック" panose="020B0400000000000000" pitchFamily="50" charset="-128"/>
                        </a:rPr>
                        <a:t>年度からは年</a:t>
                      </a:r>
                      <a:r>
                        <a:rPr lang="en-US" altLang="ja-JP" sz="1100" b="0" i="0" u="none" strike="noStrike" baseline="0" dirty="0">
                          <a:effectLst/>
                          <a:latin typeface="+mn-lt"/>
                          <a:ea typeface="BIZ UDPゴシック" panose="020B0400000000000000" pitchFamily="50" charset="-128"/>
                        </a:rPr>
                        <a:t>15</a:t>
                      </a:r>
                      <a:r>
                        <a:rPr lang="ja-JP" altLang="en-US" sz="1100" b="0" i="0" u="none" strike="noStrike" baseline="0" dirty="0">
                          <a:effectLst/>
                          <a:latin typeface="+mn-lt"/>
                          <a:ea typeface="BIZ UDPゴシック" panose="020B0400000000000000" pitchFamily="50" charset="-128"/>
                        </a:rPr>
                        <a:t>件を採択している（平成</a:t>
                      </a:r>
                      <a:r>
                        <a:rPr lang="en-US" altLang="ja-JP" sz="1100" b="0" i="0" u="none" strike="noStrike" baseline="0" dirty="0">
                          <a:effectLst/>
                          <a:latin typeface="+mn-lt"/>
                          <a:ea typeface="BIZ UDPゴシック" panose="020B0400000000000000" pitchFamily="50" charset="-128"/>
                        </a:rPr>
                        <a:t>28</a:t>
                      </a:r>
                      <a:r>
                        <a:rPr lang="ja-JP" altLang="en-US" sz="1100" b="0" i="0" u="none" strike="noStrike" baseline="0" dirty="0">
                          <a:effectLst/>
                          <a:latin typeface="+mn-lt"/>
                          <a:ea typeface="BIZ UDPゴシック" panose="020B0400000000000000" pitchFamily="50" charset="-128"/>
                        </a:rPr>
                        <a:t>年度は</a:t>
                      </a:r>
                      <a:r>
                        <a:rPr lang="en-US" altLang="ja-JP" sz="1100" b="0" i="0" u="none" strike="noStrike" baseline="0" dirty="0">
                          <a:effectLst/>
                          <a:latin typeface="+mn-lt"/>
                          <a:ea typeface="BIZ UDPゴシック" panose="020B0400000000000000" pitchFamily="50" charset="-128"/>
                        </a:rPr>
                        <a:t>16</a:t>
                      </a:r>
                      <a:r>
                        <a:rPr lang="ja-JP" altLang="en-US" sz="1100" b="0" i="0" u="none" strike="noStrike" baseline="0" dirty="0">
                          <a:effectLst/>
                          <a:latin typeface="+mn-lt"/>
                          <a:ea typeface="BIZ UDPゴシック" panose="020B0400000000000000" pitchFamily="50" charset="-128"/>
                        </a:rPr>
                        <a:t>件を採択）。</a:t>
                      </a:r>
                      <a:br>
                        <a:rPr lang="ja-JP" altLang="en-US" sz="1100" b="0" i="0" u="none" strike="noStrike" baseline="0" dirty="0">
                          <a:effectLst/>
                          <a:latin typeface="+mn-lt"/>
                          <a:ea typeface="BIZ UDPゴシック" panose="020B0400000000000000" pitchFamily="50" charset="-128"/>
                        </a:rPr>
                      </a:br>
                      <a:r>
                        <a:rPr lang="ja-JP" altLang="en-US" sz="1100" b="0" i="0" u="none" strike="noStrike" baseline="0" dirty="0">
                          <a:effectLst/>
                          <a:latin typeface="+mn-lt"/>
                          <a:ea typeface="BIZ UDPゴシック" panose="020B0400000000000000" pitchFamily="50" charset="-128"/>
                        </a:rPr>
                        <a:t>●応募件数は事業開始時</a:t>
                      </a:r>
                      <a:r>
                        <a:rPr lang="en-US" altLang="ja-JP" sz="1100" b="0" i="0" u="none" strike="noStrike" baseline="0" dirty="0">
                          <a:effectLst/>
                          <a:latin typeface="+mn-lt"/>
                          <a:ea typeface="BIZ UDPゴシック" panose="020B0400000000000000" pitchFamily="50" charset="-128"/>
                        </a:rPr>
                        <a:t>(</a:t>
                      </a:r>
                      <a:r>
                        <a:rPr lang="ja-JP" altLang="en-US" sz="1100" b="0" i="0" u="none" strike="noStrike" baseline="0" dirty="0">
                          <a:effectLst/>
                          <a:latin typeface="+mn-lt"/>
                          <a:ea typeface="BIZ UDPゴシック" panose="020B0400000000000000" pitchFamily="50" charset="-128"/>
                        </a:rPr>
                        <a:t>平成</a:t>
                      </a:r>
                      <a:r>
                        <a:rPr lang="en-US" altLang="ja-JP" sz="1100" b="0" i="0" u="none" strike="noStrike" baseline="0" dirty="0">
                          <a:effectLst/>
                          <a:latin typeface="+mn-lt"/>
                          <a:ea typeface="BIZ UDPゴシック" panose="020B0400000000000000" pitchFamily="50" charset="-128"/>
                        </a:rPr>
                        <a:t>22</a:t>
                      </a:r>
                      <a:r>
                        <a:rPr lang="ja-JP" altLang="en-US" sz="1100" b="0" i="0" u="none" strike="noStrike" baseline="0" dirty="0">
                          <a:effectLst/>
                          <a:latin typeface="+mn-lt"/>
                          <a:ea typeface="BIZ UDPゴシック" panose="020B0400000000000000" pitchFamily="50" charset="-128"/>
                        </a:rPr>
                        <a:t>年度）の</a:t>
                      </a:r>
                      <a:r>
                        <a:rPr lang="en-US" altLang="ja-JP" sz="1100" b="0" i="0" u="none" strike="noStrike" baseline="0" dirty="0">
                          <a:effectLst/>
                          <a:latin typeface="+mn-lt"/>
                          <a:ea typeface="BIZ UDPゴシック" panose="020B0400000000000000" pitchFamily="50" charset="-128"/>
                        </a:rPr>
                        <a:t>130</a:t>
                      </a:r>
                      <a:r>
                        <a:rPr lang="ja-JP" altLang="en-US" sz="1100" b="0" i="0" u="none" strike="noStrike" baseline="0" dirty="0">
                          <a:effectLst/>
                          <a:latin typeface="+mn-lt"/>
                          <a:ea typeface="BIZ UDPゴシック" panose="020B0400000000000000" pitchFamily="50" charset="-128"/>
                        </a:rPr>
                        <a:t>件以来年々増加し、平成</a:t>
                      </a:r>
                      <a:r>
                        <a:rPr lang="en-US" altLang="ja-JP" sz="1100" b="0" i="0" u="none" strike="noStrike" baseline="0" dirty="0">
                          <a:effectLst/>
                          <a:latin typeface="+mn-lt"/>
                          <a:ea typeface="BIZ UDPゴシック" panose="020B0400000000000000" pitchFamily="50" charset="-128"/>
                        </a:rPr>
                        <a:t>29</a:t>
                      </a:r>
                      <a:r>
                        <a:rPr lang="ja-JP" altLang="en-US" sz="1100" b="0" i="0" u="none" strike="noStrike" baseline="0" dirty="0">
                          <a:effectLst/>
                          <a:latin typeface="+mn-lt"/>
                          <a:ea typeface="BIZ UDPゴシック" panose="020B0400000000000000" pitchFamily="50" charset="-128"/>
                        </a:rPr>
                        <a:t>年度に</a:t>
                      </a:r>
                      <a:r>
                        <a:rPr lang="en-US" altLang="ja-JP" sz="1100" b="0" i="0" u="none" strike="noStrike" baseline="0" dirty="0">
                          <a:effectLst/>
                          <a:latin typeface="+mn-lt"/>
                          <a:ea typeface="BIZ UDPゴシック" panose="020B0400000000000000" pitchFamily="50" charset="-128"/>
                        </a:rPr>
                        <a:t>271</a:t>
                      </a:r>
                      <a:r>
                        <a:rPr lang="ja-JP" altLang="en-US" sz="1100" b="0" i="0" u="none" strike="noStrike" baseline="0" dirty="0">
                          <a:effectLst/>
                          <a:latin typeface="+mn-lt"/>
                          <a:ea typeface="BIZ UDPゴシック" panose="020B0400000000000000" pitchFamily="50" charset="-128"/>
                        </a:rPr>
                        <a:t>件とピークを迎えたが、その後年々減少し、令和</a:t>
                      </a:r>
                      <a:r>
                        <a:rPr lang="en-US" altLang="ja-JP" sz="1100" b="0" i="0" u="none" strike="noStrike" baseline="0" dirty="0">
                          <a:effectLst/>
                          <a:latin typeface="+mn-lt"/>
                          <a:ea typeface="BIZ UDPゴシック" panose="020B0400000000000000" pitchFamily="50" charset="-128"/>
                        </a:rPr>
                        <a:t>2</a:t>
                      </a:r>
                      <a:r>
                        <a:rPr lang="ja-JP" altLang="en-US" sz="1100" b="0" i="0" u="none" strike="noStrike" baseline="0" dirty="0">
                          <a:effectLst/>
                          <a:latin typeface="+mn-lt"/>
                          <a:ea typeface="BIZ UDPゴシック" panose="020B0400000000000000" pitchFamily="50" charset="-128"/>
                        </a:rPr>
                        <a:t>年度は</a:t>
                      </a:r>
                      <a:r>
                        <a:rPr lang="en-US" altLang="ja-JP" sz="1100" b="0" i="0" u="none" strike="noStrike" baseline="0" dirty="0">
                          <a:effectLst/>
                          <a:latin typeface="+mn-lt"/>
                          <a:ea typeface="BIZ UDPゴシック" panose="020B0400000000000000" pitchFamily="50" charset="-128"/>
                        </a:rPr>
                        <a:t>181</a:t>
                      </a:r>
                      <a:r>
                        <a:rPr lang="ja-JP" altLang="en-US" sz="1100" b="0" i="0" u="none" strike="noStrike" baseline="0" dirty="0">
                          <a:effectLst/>
                          <a:latin typeface="+mn-lt"/>
                          <a:ea typeface="BIZ UDPゴシック" panose="020B0400000000000000" pitchFamily="50" charset="-128"/>
                        </a:rPr>
                        <a:t>件となっている。</a:t>
                      </a:r>
                      <a:endParaRPr lang="en-US" altLang="ja-JP" sz="1100" b="0" i="0" u="none" strike="noStrike" baseline="0" dirty="0">
                        <a:effectLst/>
                        <a:latin typeface="+mn-lt"/>
                        <a:ea typeface="BIZ UDPゴシック" panose="020B0400000000000000" pitchFamily="50" charset="-128"/>
                      </a:endParaRPr>
                    </a:p>
                    <a:p>
                      <a:pPr algn="l" fontAlgn="t"/>
                      <a:r>
                        <a:rPr lang="ja-JP" altLang="en-US" sz="1100" b="0" i="0" u="none" strike="noStrike" baseline="0" dirty="0">
                          <a:solidFill>
                            <a:srgbClr val="000000"/>
                          </a:solidFill>
                          <a:effectLst/>
                          <a:latin typeface="+mn-lt"/>
                          <a:ea typeface="BIZ UDPゴシック" panose="020B0400000000000000" pitchFamily="50" charset="-128"/>
                        </a:rPr>
                        <a:t>●プレステージの高い研究助成で、競争倍率も高く、優秀な研究の応募が多い。</a:t>
                      </a:r>
                      <a:endParaRPr lang="en-US" altLang="ja-JP" sz="1100" b="0" i="0" u="none" strike="noStrike" baseline="0" dirty="0">
                        <a:solidFill>
                          <a:srgbClr val="000000"/>
                        </a:solidFill>
                        <a:effectLst/>
                        <a:latin typeface="+mn-lt"/>
                        <a:ea typeface="BIZ UDPゴシック" panose="020B0400000000000000" pitchFamily="50" charset="-128"/>
                      </a:endParaRPr>
                    </a:p>
                    <a:p>
                      <a:pPr algn="l" fontAlgn="t"/>
                      <a:r>
                        <a:rPr lang="ja-JP" altLang="en-US" sz="1100" b="0" i="0" u="none" strike="noStrike" baseline="0" dirty="0">
                          <a:solidFill>
                            <a:srgbClr val="000000"/>
                          </a:solidFill>
                          <a:effectLst/>
                          <a:latin typeface="+mn-lt"/>
                          <a:ea typeface="BIZ UDPゴシック" panose="020B0400000000000000" pitchFamily="50" charset="-128"/>
                        </a:rPr>
                        <a:t>●岸本基金研究助成システム</a:t>
                      </a:r>
                      <a:r>
                        <a:rPr lang="en-US" altLang="ja-JP" sz="1100" b="0" i="0" u="none" strike="noStrike" baseline="0" dirty="0">
                          <a:solidFill>
                            <a:srgbClr val="000000"/>
                          </a:solidFill>
                          <a:effectLst/>
                          <a:latin typeface="+mn-lt"/>
                          <a:ea typeface="BIZ UDPゴシック" panose="020B0400000000000000" pitchFamily="50" charset="-128"/>
                        </a:rPr>
                        <a:t>Graain</a:t>
                      </a:r>
                      <a:r>
                        <a:rPr lang="ja-JP" altLang="en-US" sz="1100" b="0" i="0" u="none" strike="noStrike" baseline="0" dirty="0">
                          <a:solidFill>
                            <a:srgbClr val="000000"/>
                          </a:solidFill>
                          <a:effectLst/>
                          <a:latin typeface="+mn-lt"/>
                          <a:ea typeface="BIZ UDPゴシック" panose="020B0400000000000000" pitchFamily="50" charset="-128"/>
                        </a:rPr>
                        <a:t>を導入し</a:t>
                      </a:r>
                      <a:r>
                        <a:rPr lang="en-US" altLang="ja-JP" sz="1100" b="0" i="0" u="none" strike="noStrike" baseline="0" dirty="0">
                          <a:solidFill>
                            <a:srgbClr val="000000"/>
                          </a:solidFill>
                          <a:effectLst/>
                          <a:latin typeface="+mn-lt"/>
                          <a:ea typeface="BIZ UDPゴシック" panose="020B0400000000000000" pitchFamily="50" charset="-128"/>
                        </a:rPr>
                        <a:t>(</a:t>
                      </a:r>
                      <a:r>
                        <a:rPr lang="ja-JP" altLang="en-US" sz="1100" b="0" i="0" u="none" strike="noStrike" baseline="0" dirty="0">
                          <a:solidFill>
                            <a:srgbClr val="000000"/>
                          </a:solidFill>
                          <a:effectLst/>
                          <a:latin typeface="+mn-lt"/>
                          <a:ea typeface="BIZ UDPゴシック" panose="020B0400000000000000" pitchFamily="50" charset="-128"/>
                        </a:rPr>
                        <a:t>導入済</a:t>
                      </a:r>
                      <a:r>
                        <a:rPr lang="en-US" altLang="ja-JP" sz="1100" b="0" i="0" u="none" strike="noStrike" baseline="0" dirty="0">
                          <a:solidFill>
                            <a:srgbClr val="000000"/>
                          </a:solidFill>
                          <a:effectLst/>
                          <a:latin typeface="+mn-lt"/>
                          <a:ea typeface="BIZ UDPゴシック" panose="020B0400000000000000" pitchFamily="50" charset="-128"/>
                        </a:rPr>
                        <a:t>)</a:t>
                      </a:r>
                      <a:r>
                        <a:rPr lang="ja-JP" altLang="en-US" sz="1100" b="0" i="0" u="none" strike="noStrike" baseline="0" dirty="0">
                          <a:solidFill>
                            <a:srgbClr val="000000"/>
                          </a:solidFill>
                          <a:effectLst/>
                          <a:latin typeface="+mn-lt"/>
                          <a:ea typeface="BIZ UDPゴシック" panose="020B0400000000000000" pitchFamily="50" charset="-128"/>
                        </a:rPr>
                        <a:t>、申請・審査方法や受領者対応の改善を図るとともに、事務処理の迅速化、エラーの解消など一連の精度を上げる。</a:t>
                      </a:r>
                    </a:p>
                    <a:p>
                      <a:pPr algn="l" fontAlgn="t"/>
                      <a:endParaRPr lang="ja-JP" altLang="en-US" sz="1100" b="0" i="0" u="none" strike="noStrike" baseline="0" dirty="0">
                        <a:solidFill>
                          <a:srgbClr val="000000"/>
                        </a:solidFill>
                        <a:effectLst/>
                        <a:latin typeface="+mn-lt"/>
                        <a:ea typeface="BIZ UDPゴシック" panose="020B0400000000000000" pitchFamily="50" charset="-128"/>
                      </a:endParaRPr>
                    </a:p>
                  </a:txBody>
                  <a:tcPr marL="7540" marR="7540" marT="7540" marB="0">
                    <a:solidFill>
                      <a:schemeClr val="tx2">
                        <a:lumMod val="40000"/>
                        <a:lumOff val="60000"/>
                      </a:schemeClr>
                    </a:solidFill>
                  </a:tcPr>
                </a:tc>
                <a:tc>
                  <a:txBody>
                    <a:bodyPr/>
                    <a:lstStyle/>
                    <a:p>
                      <a:pPr algn="l" fontAlgn="t"/>
                      <a:r>
                        <a:rPr lang="ja-JP" altLang="en-US" sz="1100" b="0" i="0" u="none" strike="noStrike" baseline="0" dirty="0">
                          <a:effectLst/>
                          <a:latin typeface="+mn-lt"/>
                          <a:ea typeface="BIZ UDPゴシック" panose="020B0400000000000000" pitchFamily="50" charset="-128"/>
                        </a:rPr>
                        <a:t>●今後とも、若手研究者に対する貴重な研究助成として事業継続をめざす。</a:t>
                      </a:r>
                      <a:br>
                        <a:rPr lang="ja-JP" altLang="en-US" sz="1100" b="0" i="0" u="none" strike="noStrike" baseline="0" dirty="0">
                          <a:effectLst/>
                          <a:latin typeface="+mn-lt"/>
                          <a:ea typeface="BIZ UDPゴシック" panose="020B0400000000000000" pitchFamily="50" charset="-128"/>
                        </a:rPr>
                      </a:br>
                      <a:r>
                        <a:rPr lang="ja-JP" altLang="en-US" sz="1100" b="0" i="0" u="none" strike="noStrike" baseline="0" dirty="0">
                          <a:effectLst/>
                          <a:latin typeface="+mn-lt"/>
                          <a:ea typeface="BIZ UDPゴシック" panose="020B0400000000000000" pitchFamily="50" charset="-128"/>
                        </a:rPr>
                        <a:t>●事業継続のための財源（寄付金）を確保</a:t>
                      </a:r>
                      <a:br>
                        <a:rPr lang="ja-JP" altLang="en-US" sz="1100" b="0" i="0" u="none" strike="noStrike" baseline="0" dirty="0">
                          <a:effectLst/>
                          <a:latin typeface="+mn-lt"/>
                          <a:ea typeface="BIZ UDPゴシック" panose="020B0400000000000000" pitchFamily="50" charset="-128"/>
                        </a:rPr>
                      </a:br>
                      <a:r>
                        <a:rPr lang="ja-JP" altLang="en-US" sz="1100" b="0" i="0" u="none" strike="noStrike" baseline="0" dirty="0">
                          <a:effectLst/>
                          <a:latin typeface="+mn-lt"/>
                          <a:ea typeface="BIZ UDPゴシック" panose="020B0400000000000000" pitchFamily="50" charset="-128"/>
                        </a:rPr>
                        <a:t>●全国から優秀な研究者にチャレンジしていただくとともに当研究助成にふさわしい研究を採択するできるよう、適正な競争倍率となる応募件数を確保する。</a:t>
                      </a:r>
                      <a:endParaRPr lang="en-US" altLang="ja-JP" sz="1100" b="0" i="0" u="none" strike="noStrike" baseline="0" dirty="0">
                        <a:effectLst/>
                        <a:latin typeface="+mn-lt"/>
                        <a:ea typeface="BIZ UDPゴシック" panose="020B0400000000000000" pitchFamily="50" charset="-128"/>
                      </a:endParaRPr>
                    </a:p>
                  </a:txBody>
                  <a:tcPr marL="7540" marR="7540" marT="7540" marB="0">
                    <a:solidFill>
                      <a:schemeClr val="tx2">
                        <a:lumMod val="40000"/>
                        <a:lumOff val="60000"/>
                      </a:schemeClr>
                    </a:solidFill>
                  </a:tcPr>
                </a:tc>
                <a:tc>
                  <a:txBody>
                    <a:bodyPr/>
                    <a:lstStyle/>
                    <a:p>
                      <a:pPr algn="l" fontAlgn="t"/>
                      <a:r>
                        <a:rPr lang="ja-JP" altLang="en-US" sz="1100" b="0" i="0" u="none" strike="noStrike" baseline="0" dirty="0">
                          <a:effectLst/>
                          <a:latin typeface="BIZ UDPゴシック" panose="020B0400000000000000" pitchFamily="50" charset="-128"/>
                          <a:ea typeface="BIZ UDPゴシック" panose="020B0400000000000000" pitchFamily="50" charset="-128"/>
                        </a:rPr>
                        <a:t>●</a:t>
                      </a:r>
                      <a:r>
                        <a:rPr lang="zh-TW" altLang="en-US" sz="1100" b="0" i="0" u="none" strike="noStrike" baseline="0" dirty="0">
                          <a:effectLst/>
                          <a:latin typeface="BIZ UDPゴシック" panose="020B0400000000000000" pitchFamily="50" charset="-128"/>
                          <a:ea typeface="BIZ UDPゴシック" panose="020B0400000000000000" pitchFamily="50" charset="-128"/>
                        </a:rPr>
                        <a:t>事業財源確保額</a:t>
                      </a:r>
                      <a:r>
                        <a:rPr lang="ja-JP" altLang="en-US" sz="1100" b="0" i="0" u="none" strike="noStrike" baseline="0" dirty="0">
                          <a:effectLst/>
                          <a:latin typeface="BIZ UDPゴシック" panose="020B0400000000000000" pitchFamily="50" charset="-128"/>
                          <a:ea typeface="BIZ UDPゴシック" panose="020B0400000000000000" pitchFamily="50" charset="-128"/>
                        </a:rPr>
                        <a:t>　</a:t>
                      </a:r>
                      <a:r>
                        <a:rPr lang="en-US" altLang="ja-JP" sz="1100" b="0" i="0" u="none" strike="noStrike" baseline="0" dirty="0">
                          <a:effectLst/>
                          <a:latin typeface="BIZ UDPゴシック" panose="020B0400000000000000" pitchFamily="50" charset="-128"/>
                          <a:ea typeface="BIZ UDPゴシック" panose="020B0400000000000000" pitchFamily="50" charset="-128"/>
                        </a:rPr>
                        <a:t>3,000</a:t>
                      </a:r>
                      <a:r>
                        <a:rPr lang="ja-JP" altLang="en-US" sz="1100" b="0" i="0" u="none" strike="noStrike" baseline="0" dirty="0">
                          <a:effectLst/>
                          <a:latin typeface="BIZ UDPゴシック" panose="020B0400000000000000" pitchFamily="50" charset="-128"/>
                          <a:ea typeface="BIZ UDPゴシック" panose="020B0400000000000000" pitchFamily="50" charset="-128"/>
                        </a:rPr>
                        <a:t>万円</a:t>
                      </a:r>
                      <a:r>
                        <a:rPr lang="en-US" altLang="ja-JP" sz="1100" b="0" i="0" u="none" strike="noStrike" baseline="0" dirty="0">
                          <a:effectLst/>
                          <a:latin typeface="BIZ UDPゴシック" panose="020B0400000000000000" pitchFamily="50" charset="-128"/>
                          <a:ea typeface="BIZ UDPゴシック" panose="020B0400000000000000" pitchFamily="50" charset="-128"/>
                        </a:rPr>
                        <a:t>/</a:t>
                      </a:r>
                      <a:r>
                        <a:rPr lang="ja-JP" altLang="en-US" sz="1100" b="0" i="0" u="none" strike="noStrike" baseline="0" dirty="0">
                          <a:effectLst/>
                          <a:latin typeface="BIZ UDPゴシック" panose="020B0400000000000000" pitchFamily="50" charset="-128"/>
                          <a:ea typeface="BIZ UDPゴシック" panose="020B0400000000000000" pitchFamily="50" charset="-128"/>
                        </a:rPr>
                        <a:t>年</a:t>
                      </a:r>
                      <a:r>
                        <a:rPr lang="zh-TW" altLang="en-US" sz="1100" b="0" i="0" u="none" strike="noStrike" baseline="0" dirty="0">
                          <a:effectLst/>
                          <a:latin typeface="BIZ UDPゴシック" panose="020B0400000000000000" pitchFamily="50" charset="-128"/>
                          <a:ea typeface="BIZ UDPゴシック" panose="020B0400000000000000" pitchFamily="50" charset="-128"/>
                        </a:rPr>
                        <a:t/>
                      </a:r>
                      <a:br>
                        <a:rPr lang="zh-TW" altLang="en-US" sz="1100" b="0" i="0" u="none" strike="noStrike" baseline="0" dirty="0">
                          <a:effectLst/>
                          <a:latin typeface="BIZ UDPゴシック" panose="020B0400000000000000" pitchFamily="50" charset="-128"/>
                          <a:ea typeface="BIZ UDPゴシック" panose="020B0400000000000000" pitchFamily="50" charset="-128"/>
                        </a:rPr>
                      </a:br>
                      <a:r>
                        <a:rPr lang="ja-JP" altLang="en-US" sz="1100" b="0" i="0" u="none" strike="noStrike" baseline="0" dirty="0">
                          <a:effectLst/>
                          <a:latin typeface="BIZ UDPゴシック" panose="020B0400000000000000" pitchFamily="50" charset="-128"/>
                          <a:ea typeface="BIZ UDPゴシック" panose="020B0400000000000000" pitchFamily="50" charset="-128"/>
                        </a:rPr>
                        <a:t>●</a:t>
                      </a:r>
                      <a:r>
                        <a:rPr lang="zh-TW" altLang="en-US" sz="1100" b="0" i="0" u="none" strike="noStrike" baseline="0" dirty="0">
                          <a:effectLst/>
                          <a:latin typeface="BIZ UDPゴシック" panose="020B0400000000000000" pitchFamily="50" charset="-128"/>
                          <a:ea typeface="BIZ UDPゴシック" panose="020B0400000000000000" pitchFamily="50" charset="-128"/>
                        </a:rPr>
                        <a:t>応募件数</a:t>
                      </a:r>
                      <a:r>
                        <a:rPr lang="ja-JP" altLang="en-US" sz="1100" b="0" i="0" u="none" strike="noStrike" baseline="0" dirty="0">
                          <a:effectLst/>
                          <a:latin typeface="BIZ UDPゴシック" panose="020B0400000000000000" pitchFamily="50" charset="-128"/>
                          <a:ea typeface="BIZ UDPゴシック" panose="020B0400000000000000" pitchFamily="50" charset="-128"/>
                        </a:rPr>
                        <a:t>　</a:t>
                      </a:r>
                      <a:r>
                        <a:rPr lang="en-US" altLang="ja-JP" sz="1100" b="0" i="0" u="none" strike="noStrike" baseline="0" dirty="0">
                          <a:effectLst/>
                          <a:latin typeface="BIZ UDPゴシック" panose="020B0400000000000000" pitchFamily="50" charset="-128"/>
                          <a:ea typeface="BIZ UDPゴシック" panose="020B0400000000000000" pitchFamily="50" charset="-128"/>
                        </a:rPr>
                        <a:t>200</a:t>
                      </a:r>
                      <a:r>
                        <a:rPr lang="ja-JP" altLang="en-US" sz="1100" b="0" i="0" u="none" strike="noStrike" baseline="0" dirty="0">
                          <a:effectLst/>
                          <a:latin typeface="BIZ UDPゴシック" panose="020B0400000000000000" pitchFamily="50" charset="-128"/>
                          <a:ea typeface="BIZ UDPゴシック" panose="020B0400000000000000" pitchFamily="50" charset="-128"/>
                        </a:rPr>
                        <a:t>件以上</a:t>
                      </a:r>
                      <a:r>
                        <a:rPr lang="en-US" altLang="ja-JP" sz="1100" b="0" i="0" u="none" strike="noStrike" baseline="0" dirty="0">
                          <a:effectLst/>
                          <a:latin typeface="BIZ UDPゴシック" panose="020B0400000000000000" pitchFamily="50" charset="-128"/>
                          <a:ea typeface="BIZ UDPゴシック" panose="020B0400000000000000" pitchFamily="50" charset="-128"/>
                        </a:rPr>
                        <a:t>/</a:t>
                      </a:r>
                      <a:r>
                        <a:rPr lang="ja-JP" altLang="en-US" sz="1100" b="0" i="0" u="none" strike="noStrike" baseline="0" dirty="0">
                          <a:effectLst/>
                          <a:latin typeface="BIZ UDPゴシック" panose="020B0400000000000000" pitchFamily="50" charset="-128"/>
                          <a:ea typeface="BIZ UDPゴシック" panose="020B0400000000000000" pitchFamily="50" charset="-128"/>
                        </a:rPr>
                        <a:t>年</a:t>
                      </a:r>
                      <a:r>
                        <a:rPr lang="zh-TW" altLang="en-US" sz="1100" b="0" i="0" u="none" strike="noStrike" baseline="0" dirty="0">
                          <a:effectLst/>
                          <a:latin typeface="BIZ UDPゴシック" panose="020B0400000000000000" pitchFamily="50" charset="-128"/>
                          <a:ea typeface="BIZ UDPゴシック" panose="020B0400000000000000" pitchFamily="50" charset="-128"/>
                        </a:rPr>
                        <a:t/>
                      </a:r>
                      <a:br>
                        <a:rPr lang="zh-TW" altLang="en-US" sz="1100" b="0" i="0" u="none" strike="noStrike" baseline="0" dirty="0">
                          <a:effectLst/>
                          <a:latin typeface="BIZ UDPゴシック" panose="020B0400000000000000" pitchFamily="50" charset="-128"/>
                          <a:ea typeface="BIZ UDPゴシック" panose="020B0400000000000000" pitchFamily="50" charset="-128"/>
                        </a:rPr>
                      </a:br>
                      <a:r>
                        <a:rPr lang="ja-JP" altLang="en-US" sz="1100" b="0" i="0" u="none" strike="noStrike" baseline="0" dirty="0">
                          <a:effectLst/>
                          <a:latin typeface="BIZ UDPゴシック" panose="020B0400000000000000" pitchFamily="50" charset="-128"/>
                          <a:ea typeface="BIZ UDPゴシック" panose="020B0400000000000000" pitchFamily="50" charset="-128"/>
                        </a:rPr>
                        <a:t>●広域からの応募</a:t>
                      </a:r>
                      <a:r>
                        <a:rPr lang="en-US" altLang="ja-JP" sz="1100" b="0" i="0" u="none" strike="noStrike" baseline="0" dirty="0">
                          <a:effectLst/>
                          <a:latin typeface="BIZ UDPゴシック" panose="020B0400000000000000" pitchFamily="50" charset="-128"/>
                          <a:ea typeface="BIZ UDPゴシック" panose="020B0400000000000000" pitchFamily="50" charset="-128"/>
                        </a:rPr>
                        <a:t>(</a:t>
                      </a:r>
                      <a:r>
                        <a:rPr lang="ja-JP" altLang="en-US" sz="1100" b="0" i="0" u="none" strike="noStrike" baseline="0" dirty="0">
                          <a:effectLst/>
                          <a:latin typeface="BIZ UDPゴシック" panose="020B0400000000000000" pitchFamily="50" charset="-128"/>
                          <a:ea typeface="BIZ UDPゴシック" panose="020B0400000000000000" pitchFamily="50" charset="-128"/>
                        </a:rPr>
                        <a:t>近畿圏以外</a:t>
                      </a:r>
                      <a:r>
                        <a:rPr lang="en-US" altLang="ja-JP" sz="1100" b="0" i="0" u="none" strike="noStrike" baseline="0" dirty="0">
                          <a:effectLst/>
                          <a:latin typeface="BIZ UDPゴシック" panose="020B0400000000000000" pitchFamily="50" charset="-128"/>
                          <a:ea typeface="BIZ UDPゴシック" panose="020B0400000000000000" pitchFamily="50" charset="-128"/>
                        </a:rPr>
                        <a:t>)</a:t>
                      </a:r>
                    </a:p>
                    <a:p>
                      <a:pPr algn="l" fontAlgn="t"/>
                      <a:r>
                        <a:rPr lang="en-US" altLang="zh-TW" sz="1100" b="0" i="0" u="none" strike="noStrike" baseline="0" dirty="0">
                          <a:effectLst/>
                          <a:latin typeface="BIZ UDPゴシック" panose="020B0400000000000000" pitchFamily="50" charset="-128"/>
                          <a:ea typeface="BIZ UDPゴシック" panose="020B0400000000000000" pitchFamily="50" charset="-128"/>
                        </a:rPr>
                        <a:t>                  </a:t>
                      </a:r>
                      <a:r>
                        <a:rPr lang="ja-JP" altLang="en-US" sz="1100" b="0" i="0" u="none" strike="noStrike" baseline="0" dirty="0">
                          <a:effectLst/>
                          <a:latin typeface="BIZ UDPゴシック" panose="020B0400000000000000" pitchFamily="50" charset="-128"/>
                          <a:ea typeface="BIZ UDPゴシック" panose="020B0400000000000000" pitchFamily="50" charset="-128"/>
                        </a:rPr>
                        <a:t>　　　　　６０</a:t>
                      </a:r>
                      <a:r>
                        <a:rPr lang="en-US" altLang="ja-JP" sz="1100" b="0" i="0" u="none" strike="noStrike" baseline="0" dirty="0">
                          <a:effectLst/>
                          <a:latin typeface="BIZ UDPゴシック" panose="020B0400000000000000" pitchFamily="50" charset="-128"/>
                          <a:ea typeface="BIZ UDPゴシック" panose="020B0400000000000000" pitchFamily="50" charset="-128"/>
                        </a:rPr>
                        <a:t>%</a:t>
                      </a:r>
                      <a:r>
                        <a:rPr lang="ja-JP" altLang="en-US" sz="1100" b="0" i="0" u="none" strike="noStrike" baseline="0" dirty="0">
                          <a:effectLst/>
                          <a:latin typeface="BIZ UDPゴシック" panose="020B0400000000000000" pitchFamily="50" charset="-128"/>
                          <a:ea typeface="BIZ UDPゴシック" panose="020B0400000000000000" pitchFamily="50" charset="-128"/>
                        </a:rPr>
                        <a:t>以上</a:t>
                      </a:r>
                      <a:r>
                        <a:rPr lang="zh-TW" altLang="en-US" sz="1100" b="0" i="0" u="none" strike="noStrike" baseline="0" dirty="0">
                          <a:effectLst/>
                          <a:latin typeface="BIZ UDPゴシック" panose="020B0400000000000000" pitchFamily="50" charset="-128"/>
                          <a:ea typeface="BIZ UDPゴシック" panose="020B0400000000000000" pitchFamily="50" charset="-128"/>
                        </a:rPr>
                        <a:t/>
                      </a:r>
                      <a:br>
                        <a:rPr lang="zh-TW" altLang="en-US" sz="1100" b="0" i="0" u="none" strike="noStrike" baseline="0" dirty="0">
                          <a:effectLst/>
                          <a:latin typeface="BIZ UDPゴシック" panose="020B0400000000000000" pitchFamily="50" charset="-128"/>
                          <a:ea typeface="BIZ UDPゴシック" panose="020B0400000000000000" pitchFamily="50" charset="-128"/>
                        </a:rPr>
                      </a:br>
                      <a:endParaRPr lang="zh-TW"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7540" marR="7540" marT="7540" marB="0">
                    <a:solidFill>
                      <a:schemeClr val="tx2">
                        <a:lumMod val="40000"/>
                        <a:lumOff val="60000"/>
                      </a:schemeClr>
                    </a:solidFill>
                  </a:tcPr>
                </a:tc>
                <a:extLst>
                  <a:ext uri="{0D108BD9-81ED-4DB2-BD59-A6C34878D82A}">
                    <a16:rowId xmlns:a16="http://schemas.microsoft.com/office/drawing/2014/main" val="1830870130"/>
                  </a:ext>
                </a:extLst>
              </a:tr>
            </a:tbl>
          </a:graphicData>
        </a:graphic>
      </p:graphicFrame>
      <p:sp>
        <p:nvSpPr>
          <p:cNvPr id="3" name="テキスト ボックス 2">
            <a:extLst>
              <a:ext uri="{FF2B5EF4-FFF2-40B4-BE49-F238E27FC236}">
                <a16:creationId xmlns:a16="http://schemas.microsoft.com/office/drawing/2014/main" id="{204C7669-5432-4D3B-B8E6-3DB1B997021A}"/>
              </a:ext>
            </a:extLst>
          </p:cNvPr>
          <p:cNvSpPr txBox="1"/>
          <p:nvPr/>
        </p:nvSpPr>
        <p:spPr>
          <a:xfrm>
            <a:off x="1028701" y="184666"/>
            <a:ext cx="5286374" cy="369332"/>
          </a:xfrm>
          <a:prstGeom prst="rect">
            <a:avLst/>
          </a:prstGeom>
          <a:noFill/>
        </p:spPr>
        <p:txBody>
          <a:bodyPr wrap="square" rtlCol="0">
            <a:spAutoFit/>
          </a:bodyPr>
          <a:lstStyle/>
          <a:p>
            <a:r>
              <a:rPr kumimoji="1" lang="ja-JP" altLang="en-US"/>
              <a:t>事業まとめ　（研究助成事業）</a:t>
            </a:r>
          </a:p>
        </p:txBody>
      </p:sp>
      <p:sp>
        <p:nvSpPr>
          <p:cNvPr id="4" name="スライド番号プレースホルダー 3">
            <a:extLst>
              <a:ext uri="{FF2B5EF4-FFF2-40B4-BE49-F238E27FC236}">
                <a16:creationId xmlns:a16="http://schemas.microsoft.com/office/drawing/2014/main" id="{B67557B4-B3B4-47DA-8A92-EFBD81BC7F6F}"/>
              </a:ext>
            </a:extLst>
          </p:cNvPr>
          <p:cNvSpPr>
            <a:spLocks noGrp="1"/>
          </p:cNvSpPr>
          <p:nvPr>
            <p:ph type="sldNum" sz="quarter" idx="12"/>
          </p:nvPr>
        </p:nvSpPr>
        <p:spPr/>
        <p:txBody>
          <a:bodyPr/>
          <a:lstStyle/>
          <a:p>
            <a:fld id="{BC938B7F-26E2-44CA-9119-FD2E659AFFE3}" type="slidenum">
              <a:rPr kumimoji="1" lang="ja-JP" altLang="en-US" smtClean="0"/>
              <a:t>22</a:t>
            </a:fld>
            <a:endParaRPr kumimoji="1" lang="ja-JP" altLang="en-US"/>
          </a:p>
        </p:txBody>
      </p:sp>
    </p:spTree>
    <p:extLst>
      <p:ext uri="{BB962C8B-B14F-4D97-AF65-F5344CB8AC3E}">
        <p14:creationId xmlns:p14="http://schemas.microsoft.com/office/powerpoint/2010/main" val="2796407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E407B3F-6B1C-4AB1-90DE-798620FDE796}"/>
              </a:ext>
            </a:extLst>
          </p:cNvPr>
          <p:cNvGraphicFramePr>
            <a:graphicFrameLocks noGrp="1"/>
          </p:cNvGraphicFramePr>
          <p:nvPr>
            <p:extLst>
              <p:ext uri="{D42A27DB-BD31-4B8C-83A1-F6EECF244321}">
                <p14:modId xmlns:p14="http://schemas.microsoft.com/office/powerpoint/2010/main" val="3992908311"/>
              </p:ext>
            </p:extLst>
          </p:nvPr>
        </p:nvGraphicFramePr>
        <p:xfrm>
          <a:off x="613610" y="553998"/>
          <a:ext cx="11165305" cy="5583047"/>
        </p:xfrm>
        <a:graphic>
          <a:graphicData uri="http://schemas.openxmlformats.org/drawingml/2006/table">
            <a:tbl>
              <a:tblPr>
                <a:tableStyleId>{5C22544A-7EE6-4342-B048-85BDC9FD1C3A}</a:tableStyleId>
              </a:tblPr>
              <a:tblGrid>
                <a:gridCol w="1419727">
                  <a:extLst>
                    <a:ext uri="{9D8B030D-6E8A-4147-A177-3AD203B41FA5}">
                      <a16:colId xmlns:a16="http://schemas.microsoft.com/office/drawing/2014/main" val="1808540682"/>
                    </a:ext>
                  </a:extLst>
                </a:gridCol>
                <a:gridCol w="2298045">
                  <a:extLst>
                    <a:ext uri="{9D8B030D-6E8A-4147-A177-3AD203B41FA5}">
                      <a16:colId xmlns:a16="http://schemas.microsoft.com/office/drawing/2014/main" val="4225569775"/>
                    </a:ext>
                  </a:extLst>
                </a:gridCol>
                <a:gridCol w="2432815">
                  <a:extLst>
                    <a:ext uri="{9D8B030D-6E8A-4147-A177-3AD203B41FA5}">
                      <a16:colId xmlns:a16="http://schemas.microsoft.com/office/drawing/2014/main" val="3269022994"/>
                    </a:ext>
                  </a:extLst>
                </a:gridCol>
                <a:gridCol w="2745563">
                  <a:extLst>
                    <a:ext uri="{9D8B030D-6E8A-4147-A177-3AD203B41FA5}">
                      <a16:colId xmlns:a16="http://schemas.microsoft.com/office/drawing/2014/main" val="3000010535"/>
                    </a:ext>
                  </a:extLst>
                </a:gridCol>
                <a:gridCol w="2269155">
                  <a:extLst>
                    <a:ext uri="{9D8B030D-6E8A-4147-A177-3AD203B41FA5}">
                      <a16:colId xmlns:a16="http://schemas.microsoft.com/office/drawing/2014/main" val="1283209228"/>
                    </a:ext>
                  </a:extLst>
                </a:gridCol>
              </a:tblGrid>
              <a:tr h="224935">
                <a:tc>
                  <a:txBody>
                    <a:bodyPr/>
                    <a:lstStyle/>
                    <a:p>
                      <a:pPr algn="l" fontAlgn="t"/>
                      <a:r>
                        <a:rPr lang="ja-JP" altLang="en-US" sz="1100" u="none" strike="noStrike" baseline="0" dirty="0">
                          <a:effectLst/>
                          <a:latin typeface="+mn-lt"/>
                          <a:ea typeface="BIZ UDPゴシック" panose="020B0400000000000000" pitchFamily="50" charset="-128"/>
                        </a:rPr>
                        <a:t>　</a:t>
                      </a:r>
                      <a:endParaRPr lang="ja-JP" altLang="en-US" sz="1100" b="0" i="0" u="none" strike="noStrike" baseline="0" dirty="0">
                        <a:solidFill>
                          <a:srgbClr val="000000"/>
                        </a:solidFill>
                        <a:effectLst/>
                        <a:latin typeface="+mn-lt"/>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a:effectLst/>
                          <a:latin typeface="+mn-lt"/>
                          <a:ea typeface="BIZ UDPゴシック" panose="020B0400000000000000" pitchFamily="50" charset="-128"/>
                        </a:rPr>
                        <a:t>事業概要</a:t>
                      </a:r>
                      <a:endParaRPr lang="ja-JP" altLang="en-US" sz="1100" b="0" i="0" u="none" strike="noStrike" baseline="0">
                        <a:solidFill>
                          <a:srgbClr val="000000"/>
                        </a:solidFill>
                        <a:effectLst/>
                        <a:latin typeface="+mn-lt"/>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a:effectLst/>
                          <a:latin typeface="+mn-lt"/>
                          <a:ea typeface="BIZ UDPゴシック" panose="020B0400000000000000" pitchFamily="50" charset="-128"/>
                        </a:rPr>
                        <a:t>現状・評価・課題</a:t>
                      </a:r>
                      <a:endParaRPr lang="ja-JP" altLang="en-US" sz="1100" b="0" i="0" u="none" strike="noStrike" baseline="0">
                        <a:solidFill>
                          <a:srgbClr val="000000"/>
                        </a:solidFill>
                        <a:effectLst/>
                        <a:latin typeface="+mn-lt"/>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dirty="0">
                          <a:effectLst/>
                          <a:latin typeface="+mn-lt"/>
                          <a:ea typeface="BIZ UDPゴシック" panose="020B0400000000000000" pitchFamily="50" charset="-128"/>
                        </a:rPr>
                        <a:t>事業の意義、めざすところ</a:t>
                      </a:r>
                      <a:endParaRPr lang="ja-JP" altLang="en-US" sz="1100" b="0" i="0" u="none" strike="noStrike" baseline="0" dirty="0">
                        <a:solidFill>
                          <a:srgbClr val="000000"/>
                        </a:solidFill>
                        <a:effectLst/>
                        <a:latin typeface="+mn-lt"/>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a:effectLst/>
                          <a:latin typeface="+mn-lt"/>
                          <a:ea typeface="BIZ UDPゴシック" panose="020B0400000000000000" pitchFamily="50" charset="-128"/>
                        </a:rPr>
                        <a:t>成果目標</a:t>
                      </a:r>
                      <a:endParaRPr lang="ja-JP" altLang="en-US" sz="1100" b="0" i="0" u="none" strike="noStrike" baseline="0">
                        <a:solidFill>
                          <a:srgbClr val="000000"/>
                        </a:solidFill>
                        <a:effectLst/>
                        <a:latin typeface="+mn-lt"/>
                        <a:ea typeface="BIZ UDPゴシック" panose="020B0400000000000000" pitchFamily="50" charset="-128"/>
                      </a:endParaRPr>
                    </a:p>
                  </a:txBody>
                  <a:tcPr marL="4100" marR="4100" marT="4100" marB="0">
                    <a:solidFill>
                      <a:schemeClr val="tx2">
                        <a:lumMod val="40000"/>
                        <a:lumOff val="60000"/>
                      </a:schemeClr>
                    </a:solidFill>
                  </a:tcPr>
                </a:tc>
                <a:extLst>
                  <a:ext uri="{0D108BD9-81ED-4DB2-BD59-A6C34878D82A}">
                    <a16:rowId xmlns:a16="http://schemas.microsoft.com/office/drawing/2014/main" val="3115338707"/>
                  </a:ext>
                </a:extLst>
              </a:tr>
              <a:tr h="3104445">
                <a:tc>
                  <a:txBody>
                    <a:bodyPr/>
                    <a:lstStyle/>
                    <a:p>
                      <a:pPr algn="l" fontAlgn="t"/>
                      <a:r>
                        <a:rPr lang="ja-JP" altLang="en-US" sz="1100" u="none" strike="noStrike" baseline="0">
                          <a:effectLst/>
                          <a:latin typeface="+mn-lt"/>
                          <a:ea typeface="BIZ UDPゴシック" panose="020B0400000000000000" pitchFamily="50" charset="-128"/>
                        </a:rPr>
                        <a:t>千里ライフサイエンスフォーラム</a:t>
                      </a:r>
                      <a:endParaRPr lang="ja-JP" altLang="en-US" sz="1100" b="0" i="0" u="none" strike="noStrike" baseline="0">
                        <a:solidFill>
                          <a:srgbClr val="000000"/>
                        </a:solidFill>
                        <a:effectLst/>
                        <a:latin typeface="+mn-lt"/>
                        <a:ea typeface="BIZ UDPゴシック" panose="020B0400000000000000" pitchFamily="50" charset="-128"/>
                      </a:endParaRPr>
                    </a:p>
                  </a:txBody>
                  <a:tcPr marL="4100" marR="4100" marT="4100" marB="0">
                    <a:solidFill>
                      <a:schemeClr val="tx2">
                        <a:lumMod val="40000"/>
                        <a:lumOff val="60000"/>
                      </a:schemeClr>
                    </a:solidFill>
                  </a:tcPr>
                </a:tc>
                <a:tc>
                  <a:txBody>
                    <a:bodyPr/>
                    <a:lstStyle/>
                    <a:p>
                      <a:r>
                        <a:rPr lang="ja-JP" altLang="en-US" sz="1100" u="none" strike="noStrike" baseline="0" dirty="0">
                          <a:effectLst/>
                          <a:latin typeface="+mn-lt"/>
                          <a:ea typeface="BIZ UDPゴシック" panose="020B0400000000000000" pitchFamily="50" charset="-128"/>
                        </a:rPr>
                        <a:t>●</a:t>
                      </a:r>
                      <a:r>
                        <a:rPr kumimoji="1" lang="ja-JP" altLang="en-US" sz="1100" baseline="0" dirty="0">
                          <a:latin typeface="+mn-lt"/>
                          <a:ea typeface="BIZ UDPゴシック" panose="020B0400000000000000" pitchFamily="50" charset="-128"/>
                        </a:rPr>
                        <a:t>幅広く「教養の向上」と「交流」を図ることを目的に、ライフサイエンスのみならず様々な分野の第一線で活躍する研究者を講師として、一般市民を対象に開催するフォーラム</a:t>
                      </a:r>
                      <a:r>
                        <a:rPr kumimoji="1" lang="en-US" altLang="ja-JP" sz="1100" baseline="0" dirty="0">
                          <a:latin typeface="+mn-lt"/>
                          <a:ea typeface="BIZ UDPゴシック" panose="020B0400000000000000" pitchFamily="50" charset="-128"/>
                        </a:rPr>
                        <a:t>(</a:t>
                      </a:r>
                      <a:r>
                        <a:rPr kumimoji="1" lang="ja-JP" altLang="en-US" sz="1100" baseline="0" dirty="0">
                          <a:latin typeface="+mn-lt"/>
                          <a:ea typeface="BIZ UDPゴシック" panose="020B0400000000000000" pitchFamily="50" charset="-128"/>
                        </a:rPr>
                        <a:t>講話</a:t>
                      </a:r>
                      <a:r>
                        <a:rPr kumimoji="1" lang="en-US" altLang="ja-JP" sz="1100" baseline="0" dirty="0">
                          <a:latin typeface="+mn-lt"/>
                          <a:ea typeface="BIZ UDPゴシック" panose="020B0400000000000000" pitchFamily="50" charset="-128"/>
                        </a:rPr>
                        <a:t>)</a:t>
                      </a:r>
                      <a:r>
                        <a:rPr kumimoji="1" lang="ja-JP" altLang="en-US" sz="1100" baseline="0" dirty="0">
                          <a:latin typeface="+mn-lt"/>
                          <a:ea typeface="BIZ UDPゴシック" panose="020B0400000000000000" pitchFamily="50" charset="-128"/>
                        </a:rPr>
                        <a:t>。</a:t>
                      </a:r>
                      <a:endParaRPr kumimoji="1" lang="en-US" altLang="ja-JP" sz="1100" baseline="0" dirty="0">
                        <a:latin typeface="+mn-lt"/>
                        <a:ea typeface="BIZ UDPゴシック" panose="020B0400000000000000" pitchFamily="50" charset="-128"/>
                      </a:endParaRPr>
                    </a:p>
                    <a:p>
                      <a:r>
                        <a:rPr kumimoji="1" lang="ja-JP" altLang="en-US" sz="1100" baseline="0" dirty="0">
                          <a:latin typeface="+mn-lt"/>
                          <a:ea typeface="BIZ UDPゴシック" panose="020B0400000000000000" pitchFamily="50" charset="-128"/>
                        </a:rPr>
                        <a:t>猛暑の</a:t>
                      </a:r>
                      <a:r>
                        <a:rPr kumimoji="1" lang="en-US" altLang="ja-JP" sz="1100" baseline="0" dirty="0">
                          <a:latin typeface="+mn-lt"/>
                          <a:ea typeface="BIZ UDPゴシック" panose="020B0400000000000000" pitchFamily="50" charset="-128"/>
                        </a:rPr>
                        <a:t>8</a:t>
                      </a:r>
                      <a:r>
                        <a:rPr kumimoji="1" lang="ja-JP" altLang="en-US" sz="1100" baseline="0" dirty="0">
                          <a:latin typeface="+mn-lt"/>
                          <a:ea typeface="BIZ UDPゴシック" panose="020B0400000000000000" pitchFamily="50" charset="-128"/>
                        </a:rPr>
                        <a:t>月を除き毎月実施している（年</a:t>
                      </a:r>
                      <a:r>
                        <a:rPr kumimoji="1" lang="en-US" altLang="ja-JP" sz="1100" baseline="0" dirty="0">
                          <a:latin typeface="+mn-lt"/>
                          <a:ea typeface="BIZ UDPゴシック" panose="020B0400000000000000" pitchFamily="50" charset="-128"/>
                        </a:rPr>
                        <a:t>11</a:t>
                      </a:r>
                      <a:r>
                        <a:rPr kumimoji="1" lang="ja-JP" altLang="en-US" sz="1100" baseline="0" dirty="0">
                          <a:latin typeface="+mn-lt"/>
                          <a:ea typeface="BIZ UDPゴシック" panose="020B0400000000000000" pitchFamily="50" charset="-128"/>
                        </a:rPr>
                        <a:t>回</a:t>
                      </a:r>
                      <a:r>
                        <a:rPr kumimoji="1" lang="en-US" altLang="ja-JP" sz="1100" baseline="0" dirty="0">
                          <a:latin typeface="+mn-lt"/>
                          <a:ea typeface="BIZ UDPゴシック" panose="020B0400000000000000" pitchFamily="50" charset="-128"/>
                        </a:rPr>
                        <a:t>)</a:t>
                      </a:r>
                      <a:r>
                        <a:rPr kumimoji="1" lang="ja-JP" altLang="en-US" sz="1100" baseline="0" dirty="0">
                          <a:latin typeface="+mn-lt"/>
                          <a:ea typeface="BIZ UDPゴシック" panose="020B0400000000000000" pitchFamily="50" charset="-128"/>
                        </a:rPr>
                        <a:t>。</a:t>
                      </a:r>
                      <a:endParaRPr kumimoji="1" lang="en-US" altLang="ja-JP" sz="1100" baseline="0" dirty="0">
                        <a:latin typeface="+mn-lt"/>
                        <a:ea typeface="BIZ UDPゴシック" panose="020B0400000000000000" pitchFamily="50" charset="-128"/>
                      </a:endParaRPr>
                    </a:p>
                    <a:p>
                      <a:r>
                        <a:rPr kumimoji="1" lang="ja-JP" altLang="en-US" sz="1100" baseline="0" dirty="0">
                          <a:latin typeface="+mn-lt"/>
                          <a:ea typeface="BIZ UDPゴシック" panose="020B0400000000000000" pitchFamily="50" charset="-128"/>
                        </a:rPr>
                        <a:t>●「千里ライフサイエンスクラブ」会員は無料で、非会員</a:t>
                      </a:r>
                      <a:r>
                        <a:rPr lang="ja-JP" altLang="en-US" sz="1100" baseline="0" dirty="0">
                          <a:latin typeface="+mn-lt"/>
                          <a:ea typeface="BIZ UDPゴシック" panose="020B0400000000000000" pitchFamily="50" charset="-128"/>
                        </a:rPr>
                        <a:t>は</a:t>
                      </a:r>
                      <a:r>
                        <a:rPr kumimoji="1" lang="ja-JP" altLang="en-US" sz="1100" baseline="0" dirty="0">
                          <a:latin typeface="+mn-lt"/>
                          <a:ea typeface="BIZ UDPゴシック" panose="020B0400000000000000" pitchFamily="50" charset="-128"/>
                        </a:rPr>
                        <a:t>有料で参加が可能。</a:t>
                      </a:r>
                      <a:endParaRPr kumimoji="1" lang="en-US" altLang="ja-JP" sz="1100" baseline="0" dirty="0">
                        <a:latin typeface="+mn-lt"/>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a:latin typeface="+mn-lt"/>
                          <a:ea typeface="BIZ UDPゴシック" panose="020B0400000000000000" pitchFamily="50" charset="-128"/>
                        </a:rPr>
                        <a:t>●現在はコロナの影響により</a:t>
                      </a:r>
                      <a:r>
                        <a:rPr lang="ja-JP" altLang="en-US" sz="1100" baseline="0" dirty="0">
                          <a:latin typeface="+mn-lt"/>
                          <a:ea typeface="BIZ UDPゴシック" panose="020B0400000000000000" pitchFamily="50" charset="-128"/>
                        </a:rPr>
                        <a:t>録画配信</a:t>
                      </a:r>
                      <a:r>
                        <a:rPr kumimoji="1" lang="ja-JP" altLang="en-US" sz="1100" baseline="0" dirty="0">
                          <a:latin typeface="+mn-lt"/>
                          <a:ea typeface="BIZ UDPゴシック" panose="020B0400000000000000" pitchFamily="50" charset="-128"/>
                        </a:rPr>
                        <a:t>としている。コロナ以前は講話の後に交流会を開催していた。</a:t>
                      </a:r>
                      <a:r>
                        <a:rPr lang="ja-JP" altLang="en-US" sz="1100" dirty="0">
                          <a:solidFill>
                            <a:schemeClr val="tx1"/>
                          </a:solidFill>
                          <a:ea typeface="BIZ UDゴシック" panose="020B0400000000000000" pitchFamily="49" charset="-128"/>
                        </a:rPr>
                        <a:t>今後は録画配信の継続と会場開催のハイブリッド型で進める。</a:t>
                      </a:r>
                      <a:endParaRPr kumimoji="1" lang="ja-JP" altLang="en-US" sz="1100" dirty="0">
                        <a:solidFill>
                          <a:schemeClr val="tx1"/>
                        </a:solidFill>
                        <a:ea typeface="BIZ UDゴシック" panose="020B0400000000000000" pitchFamily="49" charset="-128"/>
                      </a:endParaRPr>
                    </a:p>
                    <a:p>
                      <a:endParaRPr kumimoji="1" lang="ja-JP" altLang="en-US" sz="1100" baseline="0" dirty="0">
                        <a:latin typeface="+mn-lt"/>
                        <a:ea typeface="BIZ UDPゴシック" panose="020B0400000000000000" pitchFamily="50" charset="-128"/>
                      </a:endParaRPr>
                    </a:p>
                    <a:p>
                      <a:pPr algn="l" fontAlgn="t"/>
                      <a:endParaRPr lang="ja-JP" altLang="en-US" sz="1100" b="0" i="0" u="none" strike="noStrike" baseline="0" dirty="0">
                        <a:solidFill>
                          <a:srgbClr val="000000"/>
                        </a:solidFill>
                        <a:effectLst/>
                        <a:latin typeface="+mn-lt"/>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dirty="0">
                          <a:effectLst/>
                          <a:latin typeface="+mn-lt"/>
                          <a:ea typeface="BIZ UDPゴシック" panose="020B0400000000000000" pitchFamily="50" charset="-128"/>
                        </a:rPr>
                        <a:t>●「千里ライフサイエンスクラブ」会員数が逓減傾向。</a:t>
                      </a:r>
                      <a:br>
                        <a:rPr lang="ja-JP" altLang="en-US" sz="1100" u="none" strike="noStrike" baseline="0" dirty="0">
                          <a:effectLst/>
                          <a:latin typeface="+mn-lt"/>
                          <a:ea typeface="BIZ UDPゴシック" panose="020B0400000000000000" pitchFamily="50" charset="-128"/>
                        </a:rPr>
                      </a:br>
                      <a:r>
                        <a:rPr lang="ja-JP" altLang="en-US" sz="1100" u="none" strike="noStrike" baseline="0" dirty="0">
                          <a:effectLst/>
                          <a:latin typeface="+mn-lt"/>
                          <a:ea typeface="BIZ UDPゴシック" panose="020B0400000000000000" pitchFamily="50" charset="-128"/>
                        </a:rPr>
                        <a:t>●会員の固定化、高齢化。</a:t>
                      </a:r>
                      <a:br>
                        <a:rPr lang="ja-JP" altLang="en-US" sz="1100" u="none" strike="noStrike" baseline="0" dirty="0">
                          <a:effectLst/>
                          <a:latin typeface="+mn-lt"/>
                          <a:ea typeface="BIZ UDPゴシック" panose="020B0400000000000000" pitchFamily="50" charset="-128"/>
                        </a:rPr>
                      </a:br>
                      <a:r>
                        <a:rPr lang="ja-JP" altLang="en-US" sz="1100" u="none" strike="noStrike" baseline="0" dirty="0">
                          <a:effectLst/>
                          <a:latin typeface="+mn-lt"/>
                          <a:ea typeface="BIZ UDPゴシック" panose="020B0400000000000000" pitchFamily="50" charset="-128"/>
                        </a:rPr>
                        <a:t>●「教養の向上」としてのフォーラム</a:t>
                      </a:r>
                      <a:r>
                        <a:rPr lang="en-US" altLang="ja-JP" sz="1100" u="none" strike="noStrike" baseline="0" dirty="0">
                          <a:effectLst/>
                          <a:latin typeface="+mn-lt"/>
                          <a:ea typeface="BIZ UDPゴシック" panose="020B0400000000000000" pitchFamily="50" charset="-128"/>
                        </a:rPr>
                        <a:t>(</a:t>
                      </a:r>
                      <a:r>
                        <a:rPr lang="ja-JP" altLang="en-US" sz="1100" u="none" strike="noStrike" baseline="0" dirty="0">
                          <a:effectLst/>
                          <a:latin typeface="+mn-lt"/>
                          <a:ea typeface="BIZ UDPゴシック" panose="020B0400000000000000" pitchFamily="50" charset="-128"/>
                        </a:rPr>
                        <a:t>講話</a:t>
                      </a:r>
                      <a:r>
                        <a:rPr lang="en-US" altLang="ja-JP" sz="1100" u="none" strike="noStrike" baseline="0" dirty="0">
                          <a:effectLst/>
                          <a:latin typeface="+mn-lt"/>
                          <a:ea typeface="BIZ UDPゴシック" panose="020B0400000000000000" pitchFamily="50" charset="-128"/>
                        </a:rPr>
                        <a:t>)</a:t>
                      </a:r>
                      <a:r>
                        <a:rPr lang="ja-JP" altLang="en-US" sz="1100" u="none" strike="noStrike" baseline="0" dirty="0">
                          <a:effectLst/>
                          <a:latin typeface="+mn-lt"/>
                          <a:ea typeface="BIZ UDPゴシック" panose="020B0400000000000000" pitchFamily="50" charset="-128"/>
                        </a:rPr>
                        <a:t>を</a:t>
                      </a:r>
                      <a:r>
                        <a:rPr lang="en-US" altLang="ja-JP" sz="1100" u="none" strike="noStrike" baseline="0" dirty="0">
                          <a:effectLst/>
                          <a:latin typeface="+mn-lt"/>
                          <a:ea typeface="BIZ UDPゴシック" panose="020B0400000000000000" pitchFamily="50" charset="-128"/>
                        </a:rPr>
                        <a:t>Web</a:t>
                      </a:r>
                      <a:r>
                        <a:rPr lang="ja-JP" altLang="en-US" sz="1100" u="none" strike="noStrike" baseline="0" dirty="0">
                          <a:effectLst/>
                          <a:latin typeface="+mn-lt"/>
                          <a:ea typeface="BIZ UDPゴシック" panose="020B0400000000000000" pitchFamily="50" charset="-128"/>
                        </a:rPr>
                        <a:t>により開催したが参加者数</a:t>
                      </a:r>
                      <a:r>
                        <a:rPr lang="en-US" altLang="ja-JP" sz="1100" u="none" strike="noStrike" baseline="0" dirty="0">
                          <a:effectLst/>
                          <a:latin typeface="+mn-lt"/>
                          <a:ea typeface="BIZ UDPゴシック" panose="020B0400000000000000" pitchFamily="50" charset="-128"/>
                        </a:rPr>
                        <a:t>(</a:t>
                      </a:r>
                      <a:r>
                        <a:rPr lang="ja-JP" altLang="en-US" sz="1100" u="none" strike="noStrike" baseline="0" dirty="0">
                          <a:effectLst/>
                          <a:latin typeface="+mn-lt"/>
                          <a:ea typeface="BIZ UDPゴシック" panose="020B0400000000000000" pitchFamily="50" charset="-128"/>
                        </a:rPr>
                        <a:t>アクセス数）が少ない。</a:t>
                      </a:r>
                      <a:br>
                        <a:rPr lang="ja-JP" altLang="en-US" sz="1100" u="none" strike="noStrike" baseline="0" dirty="0">
                          <a:effectLst/>
                          <a:latin typeface="+mn-lt"/>
                          <a:ea typeface="BIZ UDPゴシック" panose="020B0400000000000000" pitchFamily="50" charset="-128"/>
                        </a:rPr>
                      </a:br>
                      <a:r>
                        <a:rPr lang="ja-JP" altLang="en-US" sz="1100" u="none" strike="noStrike" baseline="0" dirty="0">
                          <a:effectLst/>
                          <a:latin typeface="+mn-lt"/>
                          <a:ea typeface="BIZ UDPゴシック" panose="020B0400000000000000" pitchFamily="50" charset="-128"/>
                        </a:rPr>
                        <a:t>●会員と講師や会員相互の「交流」がコロナの影響で実施できていない。</a:t>
                      </a:r>
                      <a:endParaRPr lang="ja-JP" altLang="en-US" sz="1100" b="0" i="0" u="none" strike="noStrike" baseline="0" dirty="0">
                        <a:solidFill>
                          <a:srgbClr val="000000"/>
                        </a:solidFill>
                        <a:effectLst/>
                        <a:latin typeface="+mn-lt"/>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dirty="0">
                          <a:effectLst/>
                          <a:latin typeface="+mn-lt"/>
                          <a:ea typeface="BIZ UDPゴシック"/>
                        </a:rPr>
                        <a:t>●ライフサイエンスを基軸に「教養の向上」と「交流」を図る本事業の意義は大きく今後とも継続</a:t>
                      </a:r>
                      <a:br>
                        <a:rPr lang="ja-JP" altLang="en-US" sz="1100" u="none" strike="noStrike" baseline="0" dirty="0">
                          <a:effectLst/>
                          <a:latin typeface="+mn-lt"/>
                          <a:ea typeface="BIZ UDPゴシック"/>
                        </a:rPr>
                      </a:br>
                      <a:r>
                        <a:rPr lang="ja-JP" altLang="en-US" sz="1100" u="none" strike="noStrike" baseline="0" dirty="0">
                          <a:effectLst/>
                          <a:latin typeface="+mn-lt"/>
                          <a:ea typeface="BIZ UDPゴシック"/>
                        </a:rPr>
                        <a:t>●コロナ対策に万全を期したうえで原則としてハイブリッド形式で開催。</a:t>
                      </a:r>
                      <a:br>
                        <a:rPr lang="ja-JP" altLang="en-US" sz="1100" u="none" strike="noStrike" baseline="0" dirty="0">
                          <a:effectLst/>
                          <a:latin typeface="+mn-lt"/>
                          <a:ea typeface="BIZ UDPゴシック"/>
                        </a:rPr>
                      </a:br>
                      <a:r>
                        <a:rPr lang="ja-JP" altLang="en-US" sz="1100" u="none" strike="noStrike" baseline="0" dirty="0">
                          <a:effectLst/>
                          <a:latin typeface="+mn-lt"/>
                          <a:ea typeface="BIZ UDPゴシック"/>
                        </a:rPr>
                        <a:t>●「知の伝達」から「知の交流」機能を高める一環として、質疑応答やパネルディスカッションの時間を十分に確保する。</a:t>
                      </a:r>
                      <a:br>
                        <a:rPr lang="ja-JP" altLang="en-US" sz="1100" u="none" strike="noStrike" baseline="0" dirty="0">
                          <a:effectLst/>
                          <a:latin typeface="+mn-lt"/>
                          <a:ea typeface="BIZ UDPゴシック"/>
                        </a:rPr>
                      </a:br>
                      <a:r>
                        <a:rPr lang="ja-JP" altLang="en-US" sz="1100" u="none" strike="noStrike" baseline="0" dirty="0">
                          <a:effectLst/>
                          <a:latin typeface="+mn-lt"/>
                          <a:ea typeface="BIZ UDPゴシック"/>
                        </a:rPr>
                        <a:t>●懇親会形式で行うかどうかを含め「交流」の再開</a:t>
                      </a:r>
                      <a:br>
                        <a:rPr lang="ja-JP" altLang="en-US" sz="1100" u="none" strike="noStrike" baseline="0" dirty="0">
                          <a:effectLst/>
                          <a:latin typeface="+mn-lt"/>
                          <a:ea typeface="BIZ UDPゴシック"/>
                        </a:rPr>
                      </a:br>
                      <a:r>
                        <a:rPr lang="ja-JP" altLang="en-US" sz="1100" u="none" strike="noStrike" baseline="0" dirty="0">
                          <a:effectLst/>
                          <a:latin typeface="+mn-lt"/>
                          <a:ea typeface="BIZ UDPゴシック"/>
                        </a:rPr>
                        <a:t>●録画配信の併用</a:t>
                      </a:r>
                      <a:br>
                        <a:rPr lang="ja-JP" altLang="en-US" sz="1100" u="none" strike="noStrike" baseline="0" dirty="0">
                          <a:effectLst/>
                          <a:latin typeface="+mn-lt"/>
                          <a:ea typeface="BIZ UDPゴシック"/>
                        </a:rPr>
                      </a:br>
                      <a:r>
                        <a:rPr lang="ja-JP" altLang="en-US" sz="1100" u="none" strike="noStrike" baseline="0" dirty="0">
                          <a:effectLst/>
                          <a:latin typeface="+mn-lt"/>
                          <a:ea typeface="BIZ UDPゴシック"/>
                        </a:rPr>
                        <a:t>●「千里ライフサイエンスクラブ」の魅力向上を図り、新規会員を獲得する。</a:t>
                      </a:r>
                      <a:endParaRPr lang="ja-JP" altLang="en-US" sz="1100" b="0" i="0" u="none" strike="noStrike" baseline="0" dirty="0">
                        <a:solidFill>
                          <a:srgbClr val="000000"/>
                        </a:solidFill>
                        <a:effectLst/>
                        <a:latin typeface="+mn-lt"/>
                        <a:ea typeface="BIZ UDPゴシック"/>
                      </a:endParaRPr>
                    </a:p>
                  </a:txBody>
                  <a:tcPr marL="4100" marR="4100" marT="4100" marB="0">
                    <a:solidFill>
                      <a:schemeClr val="tx2">
                        <a:lumMod val="40000"/>
                        <a:lumOff val="60000"/>
                      </a:schemeClr>
                    </a:solidFill>
                  </a:tcPr>
                </a:tc>
                <a:tc>
                  <a:txBody>
                    <a:bodyPr/>
                    <a:lstStyle/>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●ﾌｫｰﾗﾑ参加者数　会員総数の平均　</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　</a:t>
                      </a:r>
                      <a:r>
                        <a:rPr lang="en-US" altLang="ja-JP" sz="1100" u="none" strike="noStrike" baseline="0" dirty="0">
                          <a:effectLst/>
                          <a:latin typeface="BIZ UDPゴシック" panose="020B0400000000000000" pitchFamily="50" charset="-128"/>
                          <a:ea typeface="BIZ UDPゴシック" panose="020B0400000000000000" pitchFamily="50" charset="-128"/>
                        </a:rPr>
                        <a:t>2/3</a:t>
                      </a:r>
                      <a:r>
                        <a:rPr lang="ja-JP" altLang="en-US" sz="1100" u="none" strike="noStrike" baseline="0" dirty="0">
                          <a:effectLst/>
                          <a:latin typeface="BIZ UDPゴシック" panose="020B0400000000000000" pitchFamily="50" charset="-128"/>
                          <a:ea typeface="BIZ UDPゴシック" panose="020B0400000000000000" pitchFamily="50" charset="-128"/>
                        </a:rPr>
                        <a:t>以上</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●ﾌｫｰﾗﾑ参加者満足度　各回平均</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　　　　　　　　　　　　　　　　　</a:t>
                      </a:r>
                      <a:r>
                        <a:rPr lang="en-US" altLang="ja-JP" sz="1100" u="none" strike="noStrike" baseline="0" dirty="0">
                          <a:effectLst/>
                          <a:latin typeface="BIZ UDPゴシック" panose="020B0400000000000000" pitchFamily="50" charset="-128"/>
                          <a:ea typeface="BIZ UDPゴシック" panose="020B0400000000000000" pitchFamily="50" charset="-128"/>
                        </a:rPr>
                        <a:t>80%</a:t>
                      </a:r>
                      <a:r>
                        <a:rPr lang="ja-JP" altLang="en-US" sz="1100" u="none" strike="noStrike" baseline="0" dirty="0">
                          <a:effectLst/>
                          <a:latin typeface="BIZ UDPゴシック" panose="020B0400000000000000" pitchFamily="50" charset="-128"/>
                          <a:ea typeface="BIZ UDPゴシック" panose="020B0400000000000000" pitchFamily="50" charset="-128"/>
                        </a:rPr>
                        <a:t>以上</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●ｸﾗﾌﾞ会員数　期間中</a:t>
                      </a:r>
                      <a:r>
                        <a:rPr lang="en-US" altLang="ja-JP" sz="1100" u="none" strike="noStrike" baseline="0" dirty="0">
                          <a:effectLst/>
                          <a:latin typeface="BIZ UDPゴシック" panose="020B0400000000000000" pitchFamily="50" charset="-128"/>
                          <a:ea typeface="BIZ UDPゴシック" panose="020B0400000000000000" pitchFamily="50" charset="-128"/>
                        </a:rPr>
                        <a:t>150</a:t>
                      </a:r>
                      <a:r>
                        <a:rPr lang="ja-JP" altLang="en-US" sz="1100" u="none" strike="noStrike" baseline="0" dirty="0">
                          <a:effectLst/>
                          <a:latin typeface="BIZ UDPゴシック" panose="020B0400000000000000" pitchFamily="50" charset="-128"/>
                          <a:ea typeface="BIZ UDPゴシック" panose="020B0400000000000000" pitchFamily="50" charset="-128"/>
                        </a:rPr>
                        <a:t>名到達</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●会員満足度　毎年</a:t>
                      </a:r>
                      <a:r>
                        <a:rPr lang="en-US" altLang="ja-JP" sz="1100" u="none" strike="noStrike" baseline="0" dirty="0">
                          <a:effectLst/>
                          <a:latin typeface="BIZ UDPゴシック" panose="020B0400000000000000" pitchFamily="50" charset="-128"/>
                          <a:ea typeface="BIZ UDPゴシック" panose="020B0400000000000000" pitchFamily="50" charset="-128"/>
                        </a:rPr>
                        <a:t>80%</a:t>
                      </a:r>
                      <a:r>
                        <a:rPr lang="ja-JP" altLang="en-US" sz="1100" u="none" strike="noStrike" baseline="0" dirty="0">
                          <a:effectLst/>
                          <a:latin typeface="BIZ UDPゴシック" panose="020B0400000000000000" pitchFamily="50" charset="-128"/>
                          <a:ea typeface="BIZ UDPゴシック" panose="020B0400000000000000" pitchFamily="50" charset="-128"/>
                        </a:rPr>
                        <a:t>以上</a:t>
                      </a:r>
                      <a:br>
                        <a:rPr lang="ja-JP" altLang="en-US" sz="1100" u="none" strike="noStrike" baseline="0" dirty="0">
                          <a:effectLst/>
                          <a:latin typeface="BIZ UDPゴシック" panose="020B0400000000000000" pitchFamily="50" charset="-128"/>
                          <a:ea typeface="BIZ UDPゴシック" panose="020B0400000000000000" pitchFamily="50" charset="-128"/>
                        </a:rPr>
                      </a:br>
                      <a:endPar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extLst>
                  <a:ext uri="{0D108BD9-81ED-4DB2-BD59-A6C34878D82A}">
                    <a16:rowId xmlns:a16="http://schemas.microsoft.com/office/drawing/2014/main" val="2854003083"/>
                  </a:ext>
                </a:extLst>
              </a:tr>
              <a:tr h="2253667">
                <a:tc>
                  <a:txBody>
                    <a:bodyPr/>
                    <a:lstStyle/>
                    <a:p>
                      <a:pPr algn="l" fontAlgn="t"/>
                      <a:r>
                        <a:rPr lang="zh-TW" altLang="en-US" sz="1100" u="none" strike="noStrike" baseline="0">
                          <a:effectLst/>
                          <a:latin typeface="+mn-lt"/>
                          <a:ea typeface="BIZ UDPゴシック" panose="020B0400000000000000" pitchFamily="50" charset="-128"/>
                        </a:rPr>
                        <a:t>市民公開講座</a:t>
                      </a:r>
                      <a:endParaRPr lang="zh-TW" altLang="en-US" sz="1100" b="0" i="0" u="none" strike="noStrike" baseline="0">
                        <a:solidFill>
                          <a:srgbClr val="000000"/>
                        </a:solidFill>
                        <a:effectLst/>
                        <a:latin typeface="+mn-lt"/>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dirty="0">
                          <a:effectLst/>
                          <a:latin typeface="+mn-lt"/>
                          <a:ea typeface="BIZ UDPゴシック" panose="020B0400000000000000" pitchFamily="50" charset="-128"/>
                        </a:rPr>
                        <a:t>●ライフサイエンスに関する身近なテーマ等について、一般市民を対象に公開講座</a:t>
                      </a:r>
                      <a:r>
                        <a:rPr lang="en-US" altLang="ja-JP" sz="1100" u="none" strike="noStrike" baseline="0" dirty="0">
                          <a:effectLst/>
                          <a:latin typeface="+mn-lt"/>
                          <a:ea typeface="BIZ UDPゴシック" panose="020B0400000000000000" pitchFamily="50" charset="-128"/>
                        </a:rPr>
                        <a:t>(</a:t>
                      </a:r>
                      <a:r>
                        <a:rPr lang="ja-JP" altLang="en-US" sz="1100" u="none" strike="noStrike" baseline="0" dirty="0">
                          <a:effectLst/>
                          <a:latin typeface="+mn-lt"/>
                          <a:ea typeface="BIZ UDPゴシック" panose="020B0400000000000000" pitchFamily="50" charset="-128"/>
                        </a:rPr>
                        <a:t>無料）を開催。コロナの影響により</a:t>
                      </a:r>
                      <a:r>
                        <a:rPr lang="en-US" altLang="ja-JP" sz="1100" u="none" strike="noStrike" baseline="0" dirty="0">
                          <a:effectLst/>
                          <a:latin typeface="+mn-lt"/>
                          <a:ea typeface="BIZ UDPゴシック" panose="020B0400000000000000" pitchFamily="50" charset="-128"/>
                        </a:rPr>
                        <a:t>Web</a:t>
                      </a:r>
                      <a:r>
                        <a:rPr lang="ja-JP" altLang="en-US" sz="1100" u="none" strike="noStrike" baseline="0" dirty="0">
                          <a:effectLst/>
                          <a:latin typeface="+mn-lt"/>
                          <a:ea typeface="BIZ UDPゴシック" panose="020B0400000000000000" pitchFamily="50" charset="-128"/>
                        </a:rPr>
                        <a:t>開催としている。</a:t>
                      </a:r>
                      <a:endParaRPr lang="en-US" altLang="ja-JP" sz="1100" u="none" strike="noStrike" baseline="0" dirty="0">
                        <a:effectLst/>
                        <a:latin typeface="+mn-lt"/>
                        <a:ea typeface="BIZ UDPゴシック" panose="020B0400000000000000" pitchFamily="50" charset="-128"/>
                      </a:endParaRPr>
                    </a:p>
                    <a:p>
                      <a:r>
                        <a:rPr kumimoji="1" lang="ja-JP" altLang="en-US" sz="1100" dirty="0">
                          <a:solidFill>
                            <a:schemeClr val="tx1"/>
                          </a:solidFill>
                          <a:ea typeface="BIZ UDゴシック" panose="020B0400000000000000" pitchFamily="49" charset="-128"/>
                        </a:rPr>
                        <a:t>今後は配信</a:t>
                      </a:r>
                      <a:r>
                        <a:rPr kumimoji="1" lang="en-US" altLang="ja-JP" sz="1100" dirty="0">
                          <a:solidFill>
                            <a:schemeClr val="tx1"/>
                          </a:solidFill>
                          <a:ea typeface="BIZ UDゴシック" panose="020B0400000000000000" pitchFamily="49" charset="-128"/>
                        </a:rPr>
                        <a:t>(</a:t>
                      </a:r>
                      <a:r>
                        <a:rPr kumimoji="1" lang="ja-JP" altLang="en-US" sz="1100" dirty="0">
                          <a:solidFill>
                            <a:schemeClr val="tx1"/>
                          </a:solidFill>
                          <a:ea typeface="BIZ UDゴシック" panose="020B0400000000000000" pitchFamily="49" charset="-128"/>
                        </a:rPr>
                        <a:t>ライブ・録画</a:t>
                      </a:r>
                      <a:r>
                        <a:rPr kumimoji="1" lang="en-US" altLang="ja-JP" sz="1100" dirty="0">
                          <a:solidFill>
                            <a:schemeClr val="tx1"/>
                          </a:solidFill>
                          <a:ea typeface="BIZ UDゴシック" panose="020B0400000000000000" pitchFamily="49" charset="-128"/>
                        </a:rPr>
                        <a:t>)</a:t>
                      </a:r>
                      <a:r>
                        <a:rPr kumimoji="1" lang="ja-JP" altLang="en-US" sz="1100" dirty="0">
                          <a:solidFill>
                            <a:schemeClr val="tx1"/>
                          </a:solidFill>
                          <a:ea typeface="BIZ UDゴシック" panose="020B0400000000000000" pitchFamily="49" charset="-128"/>
                        </a:rPr>
                        <a:t>と会場開催のハイブリッド型をめざす</a:t>
                      </a:r>
                      <a:r>
                        <a:rPr lang="ja-JP" altLang="en-US" sz="1100" dirty="0">
                          <a:solidFill>
                            <a:schemeClr val="tx1"/>
                          </a:solidFill>
                          <a:ea typeface="BIZ UDゴシック" panose="020B0400000000000000" pitchFamily="49" charset="-128"/>
                        </a:rPr>
                        <a:t>。</a:t>
                      </a:r>
                      <a:endParaRPr kumimoji="1" lang="ja-JP" altLang="en-US" sz="1100" dirty="0">
                        <a:solidFill>
                          <a:schemeClr val="tx1"/>
                        </a:solidFill>
                        <a:ea typeface="BIZ UDゴシック" panose="020B0400000000000000" pitchFamily="49" charset="-128"/>
                      </a:endParaRPr>
                    </a:p>
                    <a:p>
                      <a:pPr algn="l" fontAlgn="t"/>
                      <a:r>
                        <a:rPr lang="ja-JP" altLang="en-US" sz="1100" u="none" strike="noStrike" baseline="0" dirty="0">
                          <a:effectLst/>
                          <a:latin typeface="+mn-lt"/>
                          <a:ea typeface="BIZ UDPゴシック" panose="020B0400000000000000" pitchFamily="50" charset="-128"/>
                        </a:rPr>
                        <a:t/>
                      </a:r>
                      <a:br>
                        <a:rPr lang="ja-JP" altLang="en-US" sz="1100" u="none" strike="noStrike" baseline="0" dirty="0">
                          <a:effectLst/>
                          <a:latin typeface="+mn-lt"/>
                          <a:ea typeface="BIZ UDPゴシック" panose="020B0400000000000000" pitchFamily="50" charset="-128"/>
                        </a:rPr>
                      </a:br>
                      <a:r>
                        <a:rPr lang="ja-JP" altLang="en-US" sz="1100" u="none" strike="noStrike" baseline="0" dirty="0">
                          <a:effectLst/>
                          <a:latin typeface="+mn-lt"/>
                          <a:ea typeface="BIZ UDPゴシック" panose="020B0400000000000000" pitchFamily="50" charset="-128"/>
                        </a:rPr>
                        <a:t>●産経新聞社の協力を得て実施している。</a:t>
                      </a:r>
                      <a:endParaRPr lang="ja-JP" altLang="en-US" sz="1100" b="0" i="0" u="none" strike="noStrike" baseline="0" dirty="0">
                        <a:solidFill>
                          <a:srgbClr val="000000"/>
                        </a:solidFill>
                        <a:effectLst/>
                        <a:latin typeface="+mn-lt"/>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kern="100" dirty="0">
                          <a:effectLst/>
                          <a:latin typeface="+mn-lt"/>
                          <a:ea typeface="BIZ UDPゴシック" panose="020B0400000000000000" pitchFamily="50" charset="-128"/>
                          <a:cs typeface="Times New Roman" panose="02020603050405020304" pitchFamily="18" charset="0"/>
                        </a:rPr>
                        <a:t>●</a:t>
                      </a:r>
                      <a:r>
                        <a:rPr lang="ja-JP" altLang="ja-JP" sz="1100" kern="100" dirty="0">
                          <a:effectLst/>
                          <a:latin typeface="+mn-lt"/>
                          <a:ea typeface="BIZ UDPゴシック" panose="020B0400000000000000" pitchFamily="50" charset="-128"/>
                          <a:cs typeface="Times New Roman" panose="02020603050405020304" pitchFamily="18" charset="0"/>
                        </a:rPr>
                        <a:t>生命・ライフサイエンスに対する</a:t>
                      </a:r>
                      <a:r>
                        <a:rPr lang="ja-JP" altLang="en-US" sz="1100" kern="100" dirty="0">
                          <a:effectLst/>
                          <a:latin typeface="+mn-lt"/>
                          <a:ea typeface="BIZ UDPゴシック" panose="020B0400000000000000" pitchFamily="50" charset="-128"/>
                          <a:cs typeface="Times New Roman" panose="02020603050405020304" pitchFamily="18" charset="0"/>
                        </a:rPr>
                        <a:t>一般市民の</a:t>
                      </a:r>
                      <a:r>
                        <a:rPr lang="ja-JP" altLang="ja-JP" sz="1100" kern="100" dirty="0">
                          <a:effectLst/>
                          <a:latin typeface="+mn-lt"/>
                          <a:ea typeface="BIZ UDPゴシック" panose="020B0400000000000000" pitchFamily="50" charset="-128"/>
                          <a:cs typeface="Times New Roman" panose="02020603050405020304" pitchFamily="18" charset="0"/>
                        </a:rPr>
                        <a:t>関心の高まり</a:t>
                      </a:r>
                      <a:r>
                        <a:rPr lang="ja-JP" altLang="en-US" sz="1100" kern="100" dirty="0">
                          <a:effectLst/>
                          <a:latin typeface="+mn-lt"/>
                          <a:ea typeface="BIZ UDPゴシック" panose="020B0400000000000000" pitchFamily="50" charset="-128"/>
                          <a:cs typeface="Times New Roman" panose="02020603050405020304" pitchFamily="18" charset="0"/>
                        </a:rPr>
                        <a:t>（新型コロナ感染の世界的流行、</a:t>
                      </a:r>
                      <a:r>
                        <a:rPr lang="en-US" altLang="ja-JP" sz="1100" kern="100" dirty="0">
                          <a:effectLst/>
                          <a:latin typeface="+mn-lt"/>
                          <a:ea typeface="BIZ UDPゴシック" panose="020B0400000000000000" pitchFamily="50" charset="-128"/>
                          <a:cs typeface="Times New Roman" panose="02020603050405020304" pitchFamily="18" charset="0"/>
                        </a:rPr>
                        <a:t>2025</a:t>
                      </a:r>
                      <a:r>
                        <a:rPr lang="ja-JP" altLang="en-US" sz="1100" kern="100" dirty="0">
                          <a:effectLst/>
                          <a:latin typeface="+mn-lt"/>
                          <a:ea typeface="BIZ UDPゴシック" panose="020B0400000000000000" pitchFamily="50" charset="-128"/>
                          <a:cs typeface="Times New Roman" panose="02020603050405020304" pitchFamily="18" charset="0"/>
                        </a:rPr>
                        <a:t>年大阪・関西万博「いのち輝く未来社会のデザイン」など）</a:t>
                      </a:r>
                      <a:endParaRPr lang="ja-JP" altLang="ja-JP" sz="1100" kern="100" dirty="0">
                        <a:effectLst/>
                        <a:latin typeface="+mn-lt"/>
                        <a:ea typeface="BIZ UDPゴシック" panose="020B0400000000000000" pitchFamily="50" charset="-128"/>
                        <a:cs typeface="Times New Roman" panose="02020603050405020304" pitchFamily="18" charset="0"/>
                      </a:endParaRPr>
                    </a:p>
                    <a:p>
                      <a:pPr algn="l" fontAlgn="t"/>
                      <a:r>
                        <a:rPr lang="ja-JP" altLang="en-US" sz="1100" u="none" strike="noStrike" baseline="0" dirty="0">
                          <a:effectLst/>
                          <a:latin typeface="+mn-lt"/>
                          <a:ea typeface="BIZ UDPゴシック" panose="020B0400000000000000" pitchFamily="50" charset="-128"/>
                        </a:rPr>
                        <a:t>●</a:t>
                      </a:r>
                      <a:r>
                        <a:rPr lang="en-US" altLang="ja-JP" sz="1100" u="none" strike="noStrike" baseline="0" dirty="0">
                          <a:effectLst/>
                          <a:latin typeface="+mn-lt"/>
                          <a:ea typeface="BIZ UDPゴシック" panose="020B0400000000000000" pitchFamily="50" charset="-128"/>
                        </a:rPr>
                        <a:t>Web</a:t>
                      </a:r>
                      <a:r>
                        <a:rPr lang="ja-JP" altLang="en-US" sz="1100" u="none" strike="noStrike" baseline="0" dirty="0">
                          <a:effectLst/>
                          <a:latin typeface="+mn-lt"/>
                          <a:ea typeface="BIZ UDPゴシック" panose="020B0400000000000000" pitchFamily="50" charset="-128"/>
                        </a:rPr>
                        <a:t>開催としたが参加者数</a:t>
                      </a:r>
                      <a:r>
                        <a:rPr lang="en-US" altLang="ja-JP" sz="1100" u="none" strike="noStrike" baseline="0" dirty="0">
                          <a:effectLst/>
                          <a:latin typeface="+mn-lt"/>
                          <a:ea typeface="BIZ UDPゴシック" panose="020B0400000000000000" pitchFamily="50" charset="-128"/>
                        </a:rPr>
                        <a:t>(</a:t>
                      </a:r>
                      <a:r>
                        <a:rPr lang="ja-JP" altLang="en-US" sz="1100" u="none" strike="noStrike" baseline="0" dirty="0">
                          <a:effectLst/>
                          <a:latin typeface="+mn-lt"/>
                          <a:ea typeface="BIZ UDPゴシック" panose="020B0400000000000000" pitchFamily="50" charset="-128"/>
                        </a:rPr>
                        <a:t>アクセス数）が少ない。</a:t>
                      </a:r>
                      <a:endParaRPr lang="ja-JP" altLang="en-US" sz="1100" b="0" i="0" u="none" strike="noStrike" baseline="0" dirty="0">
                        <a:solidFill>
                          <a:srgbClr val="000000"/>
                        </a:solidFill>
                        <a:effectLst/>
                        <a:latin typeface="+mn-lt"/>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dirty="0">
                          <a:effectLst/>
                          <a:latin typeface="+mn-lt"/>
                          <a:ea typeface="BIZ UDPゴシック" panose="020B0400000000000000" pitchFamily="50" charset="-128"/>
                        </a:rPr>
                        <a:t>●一般市民にとって参加しやすい公開講座であり事業継続。</a:t>
                      </a:r>
                      <a:br>
                        <a:rPr lang="ja-JP" altLang="en-US" sz="1100" u="none" strike="noStrike" baseline="0" dirty="0">
                          <a:effectLst/>
                          <a:latin typeface="+mn-lt"/>
                          <a:ea typeface="BIZ UDPゴシック" panose="020B0400000000000000" pitchFamily="50" charset="-128"/>
                        </a:rPr>
                      </a:br>
                      <a:r>
                        <a:rPr lang="ja-JP" altLang="en-US" sz="1100" u="none" strike="noStrike" baseline="0" dirty="0">
                          <a:effectLst/>
                          <a:latin typeface="+mn-lt"/>
                          <a:ea typeface="BIZ UDPゴシック" panose="020B0400000000000000" pitchFamily="50" charset="-128"/>
                        </a:rPr>
                        <a:t>●</a:t>
                      </a:r>
                      <a:r>
                        <a:rPr lang="en-US" altLang="ja-JP" sz="1100" u="none" strike="noStrike" baseline="0" dirty="0">
                          <a:effectLst/>
                          <a:latin typeface="+mn-lt"/>
                          <a:ea typeface="BIZ UDPゴシック" panose="020B0400000000000000" pitchFamily="50" charset="-128"/>
                        </a:rPr>
                        <a:t>Web</a:t>
                      </a:r>
                      <a:r>
                        <a:rPr lang="ja-JP" altLang="en-US" sz="1100" u="none" strike="noStrike" baseline="0" dirty="0">
                          <a:effectLst/>
                          <a:latin typeface="+mn-lt"/>
                          <a:ea typeface="BIZ UDPゴシック" panose="020B0400000000000000" pitchFamily="50" charset="-128"/>
                        </a:rPr>
                        <a:t>開催の強みを活かし広報強化して参加者数の向上を図る。</a:t>
                      </a:r>
                      <a:br>
                        <a:rPr lang="ja-JP" altLang="en-US" sz="1100" u="none" strike="noStrike" baseline="0" dirty="0">
                          <a:effectLst/>
                          <a:latin typeface="+mn-lt"/>
                          <a:ea typeface="BIZ UDPゴシック" panose="020B0400000000000000" pitchFamily="50" charset="-128"/>
                        </a:rPr>
                      </a:br>
                      <a:r>
                        <a:rPr lang="ja-JP" altLang="en-US" sz="1100" u="none" strike="noStrike" baseline="0" dirty="0">
                          <a:effectLst/>
                          <a:latin typeface="+mn-lt"/>
                          <a:ea typeface="BIZ UDPゴシック" panose="020B0400000000000000" pitchFamily="50" charset="-128"/>
                        </a:rPr>
                        <a:t>●原則、講演が主流（知の伝達）</a:t>
                      </a:r>
                      <a:br>
                        <a:rPr lang="ja-JP" altLang="en-US" sz="1100" u="none" strike="noStrike" baseline="0" dirty="0">
                          <a:effectLst/>
                          <a:latin typeface="+mn-lt"/>
                          <a:ea typeface="BIZ UDPゴシック" panose="020B0400000000000000" pitchFamily="50" charset="-128"/>
                        </a:rPr>
                      </a:br>
                      <a:endParaRPr lang="ja-JP" altLang="en-US" sz="1100" b="0" i="0" u="none" strike="noStrike" baseline="0" dirty="0">
                        <a:solidFill>
                          <a:srgbClr val="FF0000"/>
                        </a:solidFill>
                        <a:effectLst/>
                        <a:highlight>
                          <a:srgbClr val="FFFF00"/>
                        </a:highlight>
                        <a:latin typeface="+mn-lt"/>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a:t>
                      </a:r>
                      <a:r>
                        <a:rPr lang="zh-CN" altLang="en-US" sz="1100" u="none" strike="noStrike" baseline="0" dirty="0">
                          <a:effectLst/>
                          <a:latin typeface="BIZ UDPゴシック" panose="020B0400000000000000" pitchFamily="50" charset="-128"/>
                          <a:ea typeface="BIZ UDPゴシック" panose="020B0400000000000000" pitchFamily="50" charset="-128"/>
                        </a:rPr>
                        <a:t>参加者数</a:t>
                      </a:r>
                      <a:r>
                        <a:rPr lang="ja-JP" altLang="en-US" sz="1100" u="none" strike="noStrike" baseline="0" dirty="0">
                          <a:effectLst/>
                          <a:latin typeface="BIZ UDPゴシック" panose="020B0400000000000000" pitchFamily="50" charset="-128"/>
                          <a:ea typeface="BIZ UDPゴシック" panose="020B0400000000000000" pitchFamily="50" charset="-128"/>
                        </a:rPr>
                        <a:t>　期間中</a:t>
                      </a:r>
                      <a:r>
                        <a:rPr lang="en-US" altLang="ja-JP" sz="1100" u="none" strike="noStrike" baseline="0" dirty="0">
                          <a:effectLst/>
                          <a:latin typeface="BIZ UDPゴシック" panose="020B0400000000000000" pitchFamily="50" charset="-128"/>
                          <a:ea typeface="BIZ UDPゴシック" panose="020B0400000000000000" pitchFamily="50" charset="-128"/>
                        </a:rPr>
                        <a:t>200</a:t>
                      </a:r>
                      <a:r>
                        <a:rPr lang="ja-JP" altLang="en-US" sz="1100" u="none" strike="noStrike" baseline="0" dirty="0">
                          <a:effectLst/>
                          <a:latin typeface="BIZ UDPゴシック" panose="020B0400000000000000" pitchFamily="50" charset="-128"/>
                          <a:ea typeface="BIZ UDPゴシック" panose="020B0400000000000000" pitchFamily="50" charset="-128"/>
                        </a:rPr>
                        <a:t>名</a:t>
                      </a:r>
                      <a:r>
                        <a:rPr lang="en-US" altLang="ja-JP" sz="1100" u="none" strike="noStrike" baseline="0" dirty="0">
                          <a:effectLst/>
                          <a:latin typeface="BIZ UDPゴシック" panose="020B0400000000000000" pitchFamily="50" charset="-128"/>
                          <a:ea typeface="BIZ UDPゴシック" panose="020B0400000000000000" pitchFamily="50" charset="-128"/>
                        </a:rPr>
                        <a:t>/</a:t>
                      </a:r>
                      <a:r>
                        <a:rPr lang="ja-JP" altLang="en-US" sz="1100" u="none" strike="noStrike" baseline="0" dirty="0">
                          <a:effectLst/>
                          <a:latin typeface="BIZ UDPゴシック" panose="020B0400000000000000" pitchFamily="50" charset="-128"/>
                          <a:ea typeface="BIZ UDPゴシック" panose="020B0400000000000000" pitchFamily="50" charset="-128"/>
                        </a:rPr>
                        <a:t>回達成</a:t>
                      </a:r>
                      <a:r>
                        <a:rPr lang="zh-CN" altLang="en-US" sz="1100" u="none" strike="noStrike" baseline="0" dirty="0">
                          <a:effectLst/>
                          <a:latin typeface="BIZ UDPゴシック" panose="020B0400000000000000" pitchFamily="50" charset="-128"/>
                          <a:ea typeface="BIZ UDPゴシック" panose="020B0400000000000000" pitchFamily="50" charset="-128"/>
                        </a:rPr>
                        <a:t/>
                      </a:r>
                      <a:br>
                        <a:rPr lang="zh-CN" altLang="en-US" sz="1100" u="none" strike="noStrike" baseline="0" dirty="0">
                          <a:effectLst/>
                          <a:latin typeface="BIZ UDPゴシック" panose="020B0400000000000000" pitchFamily="50" charset="-128"/>
                          <a:ea typeface="BIZ UDPゴシック" panose="020B0400000000000000" pitchFamily="50" charset="-128"/>
                        </a:rPr>
                      </a:br>
                      <a:r>
                        <a:rPr lang="ja-JP" altLang="en-US" sz="1100" u="none" strike="noStrike" baseline="0" dirty="0">
                          <a:effectLst/>
                          <a:latin typeface="BIZ UDPゴシック" panose="020B0400000000000000" pitchFamily="50" charset="-128"/>
                          <a:ea typeface="BIZ UDPゴシック" panose="020B0400000000000000" pitchFamily="50" charset="-128"/>
                        </a:rPr>
                        <a:t>●</a:t>
                      </a:r>
                      <a:r>
                        <a:rPr lang="zh-CN" altLang="en-US" sz="1100" u="none" strike="noStrike" baseline="0" dirty="0">
                          <a:effectLst/>
                          <a:latin typeface="BIZ UDPゴシック" panose="020B0400000000000000" pitchFamily="50" charset="-128"/>
                          <a:ea typeface="BIZ UDPゴシック" panose="020B0400000000000000" pitchFamily="50" charset="-128"/>
                        </a:rPr>
                        <a:t>広域参加</a:t>
                      </a:r>
                      <a:r>
                        <a:rPr lang="ja-JP" altLang="en-US" sz="1100" u="none" strike="noStrike" baseline="0" dirty="0">
                          <a:effectLst/>
                          <a:latin typeface="BIZ UDPゴシック" panose="020B0400000000000000" pitchFamily="50" charset="-128"/>
                          <a:ea typeface="BIZ UDPゴシック" panose="020B0400000000000000" pitchFamily="50" charset="-128"/>
                        </a:rPr>
                        <a:t>（京阪神以遠）　概ね</a:t>
                      </a:r>
                      <a:r>
                        <a:rPr lang="en-US" altLang="ja-JP" sz="1100" u="none" strike="noStrike" baseline="0" dirty="0">
                          <a:effectLst/>
                          <a:latin typeface="BIZ UDPゴシック" panose="020B0400000000000000" pitchFamily="50" charset="-128"/>
                          <a:ea typeface="BIZ UDPゴシック" panose="020B0400000000000000" pitchFamily="50" charset="-128"/>
                        </a:rPr>
                        <a:t>20%</a:t>
                      </a:r>
                      <a:r>
                        <a:rPr lang="zh-CN" altLang="en-US" sz="1100" u="none" strike="noStrike" baseline="0" dirty="0">
                          <a:effectLst/>
                          <a:latin typeface="BIZ UDPゴシック" panose="020B0400000000000000" pitchFamily="50" charset="-128"/>
                          <a:ea typeface="BIZ UDPゴシック" panose="020B0400000000000000" pitchFamily="50" charset="-128"/>
                        </a:rPr>
                        <a:t/>
                      </a:r>
                      <a:br>
                        <a:rPr lang="zh-CN" altLang="en-US" sz="1100" u="none" strike="noStrike" baseline="0" dirty="0">
                          <a:effectLst/>
                          <a:latin typeface="BIZ UDPゴシック" panose="020B0400000000000000" pitchFamily="50" charset="-128"/>
                          <a:ea typeface="BIZ UDPゴシック" panose="020B0400000000000000" pitchFamily="50" charset="-128"/>
                        </a:rPr>
                      </a:br>
                      <a:r>
                        <a:rPr lang="ja-JP" altLang="en-US" sz="1100" u="none" strike="noStrike" baseline="0" dirty="0">
                          <a:effectLst/>
                          <a:latin typeface="BIZ UDPゴシック" panose="020B0400000000000000" pitchFamily="50" charset="-128"/>
                          <a:ea typeface="BIZ UDPゴシック" panose="020B0400000000000000" pitchFamily="50" charset="-128"/>
                        </a:rPr>
                        <a:t>●</a:t>
                      </a:r>
                      <a:r>
                        <a:rPr lang="zh-CN" altLang="en-US" sz="1100" u="none" strike="noStrike" baseline="0" dirty="0">
                          <a:effectLst/>
                          <a:latin typeface="BIZ UDPゴシック" panose="020B0400000000000000" pitchFamily="50" charset="-128"/>
                          <a:ea typeface="BIZ UDPゴシック" panose="020B0400000000000000" pitchFamily="50" charset="-128"/>
                        </a:rPr>
                        <a:t>参加者満足度</a:t>
                      </a:r>
                      <a:r>
                        <a:rPr lang="ja-JP" altLang="en-US" sz="1100" u="none" strike="noStrike" baseline="0" dirty="0">
                          <a:effectLst/>
                          <a:latin typeface="BIZ UDPゴシック" panose="020B0400000000000000" pitchFamily="50" charset="-128"/>
                          <a:ea typeface="BIZ UDPゴシック" panose="020B0400000000000000" pitchFamily="50" charset="-128"/>
                        </a:rPr>
                        <a:t>　各回平均</a:t>
                      </a:r>
                      <a:r>
                        <a:rPr lang="en-US" altLang="ja-JP" sz="1100" u="none" strike="noStrike" baseline="0" dirty="0">
                          <a:effectLst/>
                          <a:latin typeface="BIZ UDPゴシック" panose="020B0400000000000000" pitchFamily="50" charset="-128"/>
                          <a:ea typeface="BIZ UDPゴシック" panose="020B0400000000000000" pitchFamily="50" charset="-128"/>
                        </a:rPr>
                        <a:t>80%</a:t>
                      </a: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　　　　　　　　　　　　　　　　　　　　以上</a:t>
                      </a:r>
                      <a:endParaRPr lang="zh-CN"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extLst>
                  <a:ext uri="{0D108BD9-81ED-4DB2-BD59-A6C34878D82A}">
                    <a16:rowId xmlns:a16="http://schemas.microsoft.com/office/drawing/2014/main" val="2167733564"/>
                  </a:ext>
                </a:extLst>
              </a:tr>
            </a:tbl>
          </a:graphicData>
        </a:graphic>
      </p:graphicFrame>
      <p:sp>
        <p:nvSpPr>
          <p:cNvPr id="3" name="テキスト ボックス 2">
            <a:extLst>
              <a:ext uri="{FF2B5EF4-FFF2-40B4-BE49-F238E27FC236}">
                <a16:creationId xmlns:a16="http://schemas.microsoft.com/office/drawing/2014/main" id="{3513A1D7-DD7F-42F8-B165-2FCCDF6508A1}"/>
              </a:ext>
            </a:extLst>
          </p:cNvPr>
          <p:cNvSpPr txBox="1"/>
          <p:nvPr/>
        </p:nvSpPr>
        <p:spPr>
          <a:xfrm>
            <a:off x="1028701" y="184666"/>
            <a:ext cx="5286374" cy="369332"/>
          </a:xfrm>
          <a:prstGeom prst="rect">
            <a:avLst/>
          </a:prstGeom>
          <a:noFill/>
        </p:spPr>
        <p:txBody>
          <a:bodyPr wrap="square" rtlCol="0">
            <a:spAutoFit/>
          </a:bodyPr>
          <a:lstStyle/>
          <a:p>
            <a:r>
              <a:rPr kumimoji="1" lang="ja-JP" altLang="en-US"/>
              <a:t>事業まとめ　（普及啓発事業　その１）</a:t>
            </a:r>
          </a:p>
        </p:txBody>
      </p:sp>
      <p:sp>
        <p:nvSpPr>
          <p:cNvPr id="4" name="スライド番号プレースホルダー 3">
            <a:extLst>
              <a:ext uri="{FF2B5EF4-FFF2-40B4-BE49-F238E27FC236}">
                <a16:creationId xmlns:a16="http://schemas.microsoft.com/office/drawing/2014/main" id="{758E6286-365B-4691-AA7B-7D961F745FD2}"/>
              </a:ext>
            </a:extLst>
          </p:cNvPr>
          <p:cNvSpPr>
            <a:spLocks noGrp="1"/>
          </p:cNvSpPr>
          <p:nvPr>
            <p:ph type="sldNum" sz="quarter" idx="12"/>
          </p:nvPr>
        </p:nvSpPr>
        <p:spPr/>
        <p:txBody>
          <a:bodyPr/>
          <a:lstStyle/>
          <a:p>
            <a:fld id="{BC938B7F-26E2-44CA-9119-FD2E659AFFE3}" type="slidenum">
              <a:rPr kumimoji="1" lang="ja-JP" altLang="en-US" smtClean="0"/>
              <a:t>23</a:t>
            </a:fld>
            <a:endParaRPr kumimoji="1" lang="ja-JP" altLang="en-US"/>
          </a:p>
        </p:txBody>
      </p:sp>
    </p:spTree>
    <p:extLst>
      <p:ext uri="{BB962C8B-B14F-4D97-AF65-F5344CB8AC3E}">
        <p14:creationId xmlns:p14="http://schemas.microsoft.com/office/powerpoint/2010/main" val="2150607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AE3CBB59-EF29-481C-A9D0-ADCA23AAC14E}"/>
              </a:ext>
            </a:extLst>
          </p:cNvPr>
          <p:cNvGraphicFramePr>
            <a:graphicFrameLocks noGrp="1"/>
          </p:cNvGraphicFramePr>
          <p:nvPr>
            <p:extLst>
              <p:ext uri="{D42A27DB-BD31-4B8C-83A1-F6EECF244321}">
                <p14:modId xmlns:p14="http://schemas.microsoft.com/office/powerpoint/2010/main" val="472305059"/>
              </p:ext>
            </p:extLst>
          </p:nvPr>
        </p:nvGraphicFramePr>
        <p:xfrm>
          <a:off x="577516" y="553999"/>
          <a:ext cx="11141241" cy="5621694"/>
        </p:xfrm>
        <a:graphic>
          <a:graphicData uri="http://schemas.openxmlformats.org/drawingml/2006/table">
            <a:tbl>
              <a:tblPr>
                <a:tableStyleId>{5C22544A-7EE6-4342-B048-85BDC9FD1C3A}</a:tableStyleId>
              </a:tblPr>
              <a:tblGrid>
                <a:gridCol w="1721547">
                  <a:extLst>
                    <a:ext uri="{9D8B030D-6E8A-4147-A177-3AD203B41FA5}">
                      <a16:colId xmlns:a16="http://schemas.microsoft.com/office/drawing/2014/main" val="1808540682"/>
                    </a:ext>
                  </a:extLst>
                </a:gridCol>
                <a:gridCol w="2181497">
                  <a:extLst>
                    <a:ext uri="{9D8B030D-6E8A-4147-A177-3AD203B41FA5}">
                      <a16:colId xmlns:a16="http://schemas.microsoft.com/office/drawing/2014/main" val="4225569775"/>
                    </a:ext>
                  </a:extLst>
                </a:gridCol>
                <a:gridCol w="2429691">
                  <a:extLst>
                    <a:ext uri="{9D8B030D-6E8A-4147-A177-3AD203B41FA5}">
                      <a16:colId xmlns:a16="http://schemas.microsoft.com/office/drawing/2014/main" val="3269022994"/>
                    </a:ext>
                  </a:extLst>
                </a:gridCol>
                <a:gridCol w="2775616">
                  <a:extLst>
                    <a:ext uri="{9D8B030D-6E8A-4147-A177-3AD203B41FA5}">
                      <a16:colId xmlns:a16="http://schemas.microsoft.com/office/drawing/2014/main" val="3000010535"/>
                    </a:ext>
                  </a:extLst>
                </a:gridCol>
                <a:gridCol w="2032890">
                  <a:extLst>
                    <a:ext uri="{9D8B030D-6E8A-4147-A177-3AD203B41FA5}">
                      <a16:colId xmlns:a16="http://schemas.microsoft.com/office/drawing/2014/main" val="1283209228"/>
                    </a:ext>
                  </a:extLst>
                </a:gridCol>
              </a:tblGrid>
              <a:tr h="273892">
                <a:tc>
                  <a:txBody>
                    <a:bodyPr/>
                    <a:lstStyle/>
                    <a:p>
                      <a:pPr algn="l" fontAlgn="t"/>
                      <a:r>
                        <a:rPr lang="ja-JP" altLang="en-US" sz="1100" u="none" strike="noStrike" baseline="0" dirty="0">
                          <a:effectLst/>
                          <a:ea typeface="BIZ UDPゴシック" panose="020B0400000000000000" pitchFamily="50" charset="-128"/>
                        </a:rPr>
                        <a:t>　</a:t>
                      </a:r>
                      <a:endPar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事業概要</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現状・評価・課題</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dirty="0">
                          <a:effectLst/>
                          <a:ea typeface="BIZ UDPゴシック" panose="020B0400000000000000" pitchFamily="50" charset="-128"/>
                        </a:rPr>
                        <a:t>事業の意義、めざすところ</a:t>
                      </a:r>
                      <a:endPar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成果目標</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extLst>
                  <a:ext uri="{0D108BD9-81ED-4DB2-BD59-A6C34878D82A}">
                    <a16:rowId xmlns:a16="http://schemas.microsoft.com/office/drawing/2014/main" val="3115338707"/>
                  </a:ext>
                </a:extLst>
              </a:tr>
              <a:tr h="1610660">
                <a:tc>
                  <a:txBody>
                    <a:bodyPr/>
                    <a:lstStyle/>
                    <a:p>
                      <a:pPr algn="l" fontAlgn="t"/>
                      <a:r>
                        <a:rPr lang="ja-JP" altLang="en-US" sz="1100" u="none" strike="noStrike" baseline="0">
                          <a:effectLst/>
                          <a:ea typeface="BIZ UDPゴシック" panose="020B0400000000000000" pitchFamily="50" charset="-128"/>
                        </a:rPr>
                        <a:t>小学生事業</a:t>
                      </a:r>
                      <a:br>
                        <a:rPr lang="ja-JP" altLang="en-US" sz="1100" u="none" strike="noStrike" baseline="0">
                          <a:effectLst/>
                          <a:ea typeface="BIZ UDPゴシック" panose="020B0400000000000000" pitchFamily="50" charset="-128"/>
                        </a:rPr>
                      </a:br>
                      <a:r>
                        <a:rPr lang="ja-JP" altLang="en-US" sz="1100" u="none" strike="noStrike" baseline="0">
                          <a:effectLst/>
                          <a:ea typeface="BIZ UDPゴシック" panose="020B0400000000000000" pitchFamily="50" charset="-128"/>
                        </a:rPr>
                        <a:t>サイエンススクール</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●科学技術の発展を担う次世代の人材育成、生命や自然科学に対する知的好奇心・向上心の醸成を目指し、小学生を対象として、学校授業では取り組みにくい実験等を体験させる。</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dirty="0">
                          <a:effectLst/>
                          <a:ea typeface="BIZ UDPゴシック" panose="020B0400000000000000" pitchFamily="50" charset="-128"/>
                        </a:rPr>
                        <a:t>●小学生を対象としており、実物に触れたり自ら科学実験を行うなど実体験を重視しているため、</a:t>
                      </a:r>
                      <a:r>
                        <a:rPr lang="en-US" altLang="ja-JP" sz="1100" u="none" strike="noStrike" baseline="0" dirty="0">
                          <a:effectLst/>
                          <a:ea typeface="BIZ UDPゴシック" panose="020B0400000000000000" pitchFamily="50" charset="-128"/>
                        </a:rPr>
                        <a:t>Web</a:t>
                      </a:r>
                      <a:r>
                        <a:rPr lang="ja-JP" altLang="en-US" sz="1100" u="none" strike="noStrike" baseline="0" dirty="0">
                          <a:effectLst/>
                          <a:ea typeface="BIZ UDPゴシック" panose="020B0400000000000000" pitchFamily="50" charset="-128"/>
                        </a:rPr>
                        <a:t>開催に馴染みにくい。（参加者は主に北摂地域在住の小学生</a:t>
                      </a:r>
                      <a:r>
                        <a:rPr lang="en-US" altLang="ja-JP" sz="1100" u="none" strike="noStrike" baseline="0" dirty="0">
                          <a:effectLst/>
                          <a:ea typeface="BIZ UDPゴシック" panose="020B0400000000000000" pitchFamily="50" charset="-128"/>
                        </a:rPr>
                        <a:t>)</a:t>
                      </a:r>
                      <a:endPar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dirty="0">
                          <a:effectLst/>
                          <a:ea typeface="BIZ UDPゴシック" panose="020B0400000000000000" pitchFamily="50" charset="-128"/>
                        </a:rPr>
                        <a:t>●小学生に生命や自然科学に対する知的好奇心・向上心を醸成し未来の科学技術の発展につなげる本事業の意義は大きい（いわゆる「博士ちゃん」育成）。</a:t>
                      </a:r>
                      <a:br>
                        <a:rPr lang="ja-JP" altLang="en-US" sz="1100" u="none" strike="noStrike" baseline="0" dirty="0">
                          <a:effectLst/>
                          <a:ea typeface="BIZ UDPゴシック" panose="020B0400000000000000" pitchFamily="50" charset="-128"/>
                        </a:rPr>
                      </a:br>
                      <a:r>
                        <a:rPr lang="ja-JP" altLang="en-US" sz="1100" u="none" strike="noStrike" baseline="0" dirty="0">
                          <a:effectLst/>
                          <a:ea typeface="BIZ UDPゴシック" panose="020B0400000000000000" pitchFamily="50" charset="-128"/>
                        </a:rPr>
                        <a:t>●コロナ対策に万全を期したうえでリアル形式で開催。（コロナ対策を講じられるまでは休止</a:t>
                      </a:r>
                      <a:r>
                        <a:rPr lang="en-US" altLang="ja-JP" sz="1100" u="none" strike="noStrike" baseline="0" dirty="0">
                          <a:effectLst/>
                          <a:ea typeface="BIZ UDPゴシック" panose="020B0400000000000000" pitchFamily="50" charset="-128"/>
                        </a:rPr>
                        <a:t>)</a:t>
                      </a:r>
                      <a:endPar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a:effectLst/>
                          <a:latin typeface="BIZ UDPゴシック" panose="020B0400000000000000" pitchFamily="50" charset="-128"/>
                          <a:ea typeface="BIZ UDPゴシック" panose="020B0400000000000000" pitchFamily="50" charset="-128"/>
                        </a:rPr>
                        <a:t>●</a:t>
                      </a:r>
                      <a:r>
                        <a:rPr lang="zh-CN" altLang="en-US" sz="1100" u="none" strike="noStrike" baseline="0">
                          <a:effectLst/>
                          <a:latin typeface="BIZ UDPゴシック" panose="020B0400000000000000" pitchFamily="50" charset="-128"/>
                          <a:ea typeface="BIZ UDPゴシック" panose="020B0400000000000000" pitchFamily="50" charset="-128"/>
                        </a:rPr>
                        <a:t>参加者満足度</a:t>
                      </a:r>
                      <a:r>
                        <a:rPr lang="ja-JP" altLang="en-US" sz="1100" u="none" strike="noStrike" baseline="0">
                          <a:effectLst/>
                          <a:latin typeface="BIZ UDPゴシック" panose="020B0400000000000000" pitchFamily="50" charset="-128"/>
                          <a:ea typeface="BIZ UDPゴシック" panose="020B0400000000000000" pitchFamily="50" charset="-128"/>
                        </a:rPr>
                        <a:t>　</a:t>
                      </a:r>
                      <a:r>
                        <a:rPr lang="en-US" altLang="ja-JP" sz="1100" u="none" strike="noStrike" baseline="0">
                          <a:effectLst/>
                          <a:latin typeface="BIZ UDPゴシック" panose="020B0400000000000000" pitchFamily="50" charset="-128"/>
                          <a:ea typeface="BIZ UDPゴシック" panose="020B0400000000000000" pitchFamily="50" charset="-128"/>
                        </a:rPr>
                        <a:t>80%</a:t>
                      </a:r>
                      <a:r>
                        <a:rPr lang="ja-JP" altLang="en-US" sz="1100" u="none" strike="noStrike" baseline="0">
                          <a:effectLst/>
                          <a:latin typeface="BIZ UDPゴシック" panose="020B0400000000000000" pitchFamily="50" charset="-128"/>
                          <a:ea typeface="BIZ UDPゴシック" panose="020B0400000000000000" pitchFamily="50" charset="-128"/>
                        </a:rPr>
                        <a:t>以上</a:t>
                      </a:r>
                      <a:endParaRPr lang="zh-CN"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extLst>
                  <a:ext uri="{0D108BD9-81ED-4DB2-BD59-A6C34878D82A}">
                    <a16:rowId xmlns:a16="http://schemas.microsoft.com/office/drawing/2014/main" val="426996207"/>
                  </a:ext>
                </a:extLst>
              </a:tr>
              <a:tr h="1859129">
                <a:tc>
                  <a:txBody>
                    <a:bodyPr/>
                    <a:lstStyle/>
                    <a:p>
                      <a:pPr algn="l" fontAlgn="t"/>
                      <a:r>
                        <a:rPr lang="ja-JP" altLang="en-US" sz="1100" u="none" strike="noStrike" baseline="0">
                          <a:effectLst/>
                          <a:ea typeface="BIZ UDPゴシック" panose="020B0400000000000000" pitchFamily="50" charset="-128"/>
                        </a:rPr>
                        <a:t>高校生事業</a:t>
                      </a:r>
                      <a:br>
                        <a:rPr lang="ja-JP" altLang="en-US" sz="1100" u="none" strike="noStrike" baseline="0">
                          <a:effectLst/>
                          <a:ea typeface="BIZ UDPゴシック" panose="020B0400000000000000" pitchFamily="50" charset="-128"/>
                        </a:rPr>
                      </a:br>
                      <a:r>
                        <a:rPr lang="ja-JP" altLang="en-US" sz="1100" u="none" strike="noStrike" baseline="0">
                          <a:effectLst/>
                          <a:ea typeface="BIZ UDPゴシック" panose="020B0400000000000000" pitchFamily="50" charset="-128"/>
                        </a:rPr>
                        <a:t>ライフサイエンスセミナー</a:t>
                      </a:r>
                      <a:br>
                        <a:rPr lang="ja-JP" altLang="en-US" sz="1100" u="none" strike="noStrike" baseline="0">
                          <a:effectLst/>
                          <a:ea typeface="BIZ UDPゴシック" panose="020B0400000000000000" pitchFamily="50" charset="-128"/>
                        </a:rPr>
                      </a:br>
                      <a:r>
                        <a:rPr lang="en-US" altLang="ja-JP" sz="1100" u="none" strike="noStrike" baseline="0">
                          <a:effectLst/>
                          <a:ea typeface="BIZ UDPゴシック" panose="020B0400000000000000" pitchFamily="50" charset="-128"/>
                        </a:rPr>
                        <a:t>(</a:t>
                      </a:r>
                      <a:r>
                        <a:rPr lang="ja-JP" altLang="en-US" sz="1100" u="none" strike="noStrike" baseline="0">
                          <a:effectLst/>
                          <a:ea typeface="BIZ UDPゴシック" panose="020B0400000000000000" pitchFamily="50" charset="-128"/>
                        </a:rPr>
                        <a:t>研究者と語ろう）</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●科学技術の発展を担う次世代の人材育成、生命や自然科学に対する知的好奇心・向上心の醸成を目指し、主に高校生を対象とした研究者による講演と研究者との質疑応答。</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●高校生を主な対象としており、研究者による講演とともに高校生からの発言（質疑応答）に力点を置いている。</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dirty="0">
                          <a:effectLst/>
                          <a:ea typeface="BIZ UDPゴシック" panose="020B0400000000000000" pitchFamily="50" charset="-128"/>
                        </a:rPr>
                        <a:t>●次世代の科学技術の発展を担う高校生が研究者との質疑応答を通じて知的好奇心や探求心を深めることの意義は大きく、事業継続。</a:t>
                      </a:r>
                      <a:br>
                        <a:rPr lang="ja-JP" altLang="en-US" sz="1100" u="none" strike="noStrike" baseline="0" dirty="0">
                          <a:effectLst/>
                          <a:ea typeface="BIZ UDPゴシック" panose="020B0400000000000000" pitchFamily="50" charset="-128"/>
                        </a:rPr>
                      </a:br>
                      <a:r>
                        <a:rPr lang="ja-JP" altLang="en-US" sz="1100" u="none" strike="noStrike" baseline="0" dirty="0">
                          <a:effectLst/>
                          <a:ea typeface="BIZ UDPゴシック" panose="020B0400000000000000" pitchFamily="50" charset="-128"/>
                        </a:rPr>
                        <a:t>●単なる講演ではなく高校生と研究者との語り合いに力点を置くことから、参加者全員が発言できるような適正規模で開催する。</a:t>
                      </a:r>
                      <a:br>
                        <a:rPr lang="ja-JP" altLang="en-US" sz="1100" u="none" strike="noStrike" baseline="0" dirty="0">
                          <a:effectLst/>
                          <a:ea typeface="BIZ UDPゴシック" panose="020B0400000000000000" pitchFamily="50" charset="-128"/>
                        </a:rPr>
                      </a:br>
                      <a:r>
                        <a:rPr lang="ja-JP" altLang="en-US" sz="1100" u="none" strike="noStrike" baseline="0" dirty="0">
                          <a:effectLst/>
                          <a:ea typeface="BIZ UDPゴシック" panose="020B0400000000000000" pitchFamily="50" charset="-128"/>
                        </a:rPr>
                        <a:t>●会場開催と併せ</a:t>
                      </a:r>
                      <a:r>
                        <a:rPr lang="en-US" altLang="ja-JP" sz="1100" u="none" strike="noStrike" baseline="0" dirty="0">
                          <a:effectLst/>
                          <a:ea typeface="BIZ UDPゴシック" panose="020B0400000000000000" pitchFamily="50" charset="-128"/>
                        </a:rPr>
                        <a:t>Web</a:t>
                      </a:r>
                      <a:r>
                        <a:rPr lang="ja-JP" altLang="en-US" sz="1100" u="none" strike="noStrike" baseline="0" dirty="0">
                          <a:effectLst/>
                          <a:ea typeface="BIZ UDPゴシック" panose="020B0400000000000000" pitchFamily="50" charset="-128"/>
                        </a:rPr>
                        <a:t>を活用し全国から参加者を募る。</a:t>
                      </a:r>
                      <a:endParaRPr lang="en-US" altLang="ja-JP" sz="1100" u="none" strike="noStrike" baseline="0" dirty="0">
                        <a:effectLst/>
                        <a:ea typeface="BIZ UDPゴシック" panose="020B0400000000000000" pitchFamily="50" charset="-128"/>
                      </a:endParaRPr>
                    </a:p>
                    <a:p>
                      <a:pPr algn="l" fontAlgn="t"/>
                      <a:endParaRPr lang="ja-JP" altLang="en-US" sz="1100" u="none" strike="noStrike" baseline="0" dirty="0">
                        <a:solidFill>
                          <a:srgbClr val="FF0000"/>
                        </a:solidFill>
                        <a:effectLst/>
                        <a:highlight>
                          <a:srgbClr val="C0C0C0"/>
                        </a:highlight>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●リアル参加者数　</a:t>
                      </a:r>
                      <a:r>
                        <a:rPr lang="en-US" altLang="ja-JP" sz="1100" u="none" strike="noStrike" baseline="0" dirty="0">
                          <a:effectLst/>
                          <a:latin typeface="BIZ UDPゴシック" panose="020B0400000000000000" pitchFamily="50" charset="-128"/>
                          <a:ea typeface="BIZ UDPゴシック" panose="020B0400000000000000" pitchFamily="50" charset="-128"/>
                        </a:rPr>
                        <a:t>100</a:t>
                      </a:r>
                      <a:r>
                        <a:rPr lang="ja-JP" altLang="en-US" sz="1100" u="none" strike="noStrike" baseline="0" dirty="0">
                          <a:effectLst/>
                          <a:latin typeface="BIZ UDPゴシック" panose="020B0400000000000000" pitchFamily="50" charset="-128"/>
                          <a:ea typeface="BIZ UDPゴシック" panose="020B0400000000000000" pitchFamily="50" charset="-128"/>
                        </a:rPr>
                        <a:t>名以上</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a:t>
                      </a:r>
                      <a:r>
                        <a:rPr lang="zh-CN" altLang="en-US" sz="1100" u="none" strike="noStrike" baseline="0" dirty="0">
                          <a:effectLst/>
                          <a:latin typeface="BIZ UDPゴシック" panose="020B0400000000000000" pitchFamily="50" charset="-128"/>
                          <a:ea typeface="BIZ UDPゴシック" panose="020B0400000000000000" pitchFamily="50" charset="-128"/>
                        </a:rPr>
                        <a:t>広域参加</a:t>
                      </a:r>
                      <a:r>
                        <a:rPr lang="ja-JP" altLang="en-US" sz="1100" u="none" strike="noStrike" baseline="0" dirty="0">
                          <a:effectLst/>
                          <a:latin typeface="BIZ UDPゴシック" panose="020B0400000000000000" pitchFamily="50" charset="-128"/>
                          <a:ea typeface="BIZ UDPゴシック" panose="020B0400000000000000" pitchFamily="50" charset="-128"/>
                        </a:rPr>
                        <a:t>（京阪神以遠）</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　　　　　　　　　　　　　　概ね</a:t>
                      </a:r>
                      <a:r>
                        <a:rPr lang="en-US" altLang="ja-JP" sz="1100" u="none" strike="noStrike" baseline="0" dirty="0">
                          <a:effectLst/>
                          <a:latin typeface="BIZ UDPゴシック" panose="020B0400000000000000" pitchFamily="50" charset="-128"/>
                          <a:ea typeface="BIZ UDPゴシック" panose="020B0400000000000000" pitchFamily="50" charset="-128"/>
                        </a:rPr>
                        <a:t>20%</a:t>
                      </a:r>
                      <a:r>
                        <a:rPr lang="zh-CN" altLang="en-US" sz="1100" u="none" strike="noStrike" baseline="0" dirty="0">
                          <a:effectLst/>
                          <a:latin typeface="BIZ UDPゴシック" panose="020B0400000000000000" pitchFamily="50" charset="-128"/>
                          <a:ea typeface="BIZ UDPゴシック" panose="020B0400000000000000" pitchFamily="50" charset="-128"/>
                        </a:rPr>
                        <a:t/>
                      </a:r>
                      <a:br>
                        <a:rPr lang="zh-CN" altLang="en-US" sz="1100" u="none" strike="noStrike" baseline="0" dirty="0">
                          <a:effectLst/>
                          <a:latin typeface="BIZ UDPゴシック" panose="020B0400000000000000" pitchFamily="50" charset="-128"/>
                          <a:ea typeface="BIZ UDPゴシック" panose="020B0400000000000000" pitchFamily="50" charset="-128"/>
                        </a:rPr>
                      </a:br>
                      <a:r>
                        <a:rPr lang="ja-JP" altLang="en-US" sz="1100" u="none" strike="noStrike" baseline="0" dirty="0">
                          <a:effectLst/>
                          <a:latin typeface="BIZ UDPゴシック" panose="020B0400000000000000" pitchFamily="50" charset="-128"/>
                          <a:ea typeface="BIZ UDPゴシック" panose="020B0400000000000000" pitchFamily="50" charset="-128"/>
                        </a:rPr>
                        <a:t>●</a:t>
                      </a:r>
                      <a:r>
                        <a:rPr lang="zh-CN" altLang="en-US" sz="1100" u="none" strike="noStrike" baseline="0" dirty="0">
                          <a:effectLst/>
                          <a:latin typeface="BIZ UDPゴシック" panose="020B0400000000000000" pitchFamily="50" charset="-128"/>
                          <a:ea typeface="BIZ UDPゴシック" panose="020B0400000000000000" pitchFamily="50" charset="-128"/>
                        </a:rPr>
                        <a:t>参加者満足度</a:t>
                      </a:r>
                      <a:r>
                        <a:rPr lang="ja-JP" altLang="en-US" sz="1100" u="none" strike="noStrike" baseline="0" dirty="0">
                          <a:effectLst/>
                          <a:latin typeface="BIZ UDPゴシック" panose="020B0400000000000000" pitchFamily="50" charset="-128"/>
                          <a:ea typeface="BIZ UDPゴシック" panose="020B0400000000000000" pitchFamily="50" charset="-128"/>
                        </a:rPr>
                        <a:t>　</a:t>
                      </a:r>
                      <a:r>
                        <a:rPr lang="en-US" altLang="ja-JP" sz="1100" u="none" strike="noStrike" baseline="0" dirty="0">
                          <a:effectLst/>
                          <a:latin typeface="BIZ UDPゴシック" panose="020B0400000000000000" pitchFamily="50" charset="-128"/>
                          <a:ea typeface="BIZ UDPゴシック" panose="020B0400000000000000" pitchFamily="50" charset="-128"/>
                        </a:rPr>
                        <a:t>80%</a:t>
                      </a:r>
                      <a:r>
                        <a:rPr lang="ja-JP" altLang="en-US" sz="1100" u="none" strike="noStrike" baseline="0" dirty="0">
                          <a:effectLst/>
                          <a:latin typeface="BIZ UDPゴシック" panose="020B0400000000000000" pitchFamily="50" charset="-128"/>
                          <a:ea typeface="BIZ UDPゴシック" panose="020B0400000000000000" pitchFamily="50" charset="-128"/>
                        </a:rPr>
                        <a:t>以上</a:t>
                      </a:r>
                      <a:endParaRPr lang="zh-CN"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extLst>
                  <a:ext uri="{0D108BD9-81ED-4DB2-BD59-A6C34878D82A}">
                    <a16:rowId xmlns:a16="http://schemas.microsoft.com/office/drawing/2014/main" val="4278392846"/>
                  </a:ext>
                </a:extLst>
              </a:tr>
              <a:tr h="1878013">
                <a:tc>
                  <a:txBody>
                    <a:bodyPr/>
                    <a:lstStyle/>
                    <a:p>
                      <a:pPr algn="l" fontAlgn="t"/>
                      <a:r>
                        <a:rPr lang="zh-TW" altLang="en-US" sz="1100" u="none" strike="noStrike" baseline="0">
                          <a:effectLst/>
                          <a:ea typeface="BIZ UDPゴシック" panose="020B0400000000000000" pitchFamily="50" charset="-128"/>
                        </a:rPr>
                        <a:t>高校生事業</a:t>
                      </a:r>
                      <a:br>
                        <a:rPr lang="zh-TW" altLang="en-US" sz="1100" u="none" strike="noStrike" baseline="0">
                          <a:effectLst/>
                          <a:ea typeface="BIZ UDPゴシック" panose="020B0400000000000000" pitchFamily="50" charset="-128"/>
                        </a:rPr>
                      </a:br>
                      <a:r>
                        <a:rPr lang="zh-TW" altLang="en-US" sz="1100" u="none" strike="noStrike" baseline="0">
                          <a:effectLst/>
                          <a:ea typeface="BIZ UDPゴシック" panose="020B0400000000000000" pitchFamily="50" charset="-128"/>
                        </a:rPr>
                        <a:t>出前授業</a:t>
                      </a:r>
                      <a:endParaRPr lang="zh-TW"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●科学技術の発展を担う次世代の人材育成、生命や自然科学に対する知的好奇心・向上心の醸成を目指し、主に高校生を対象とした研究者による出張講演（出前授業）。</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●高校生を主な対象としており、研究者による講演とともに高校生からの発言（質疑応答）に力点を置いている。</a:t>
                      </a:r>
                      <a:br>
                        <a:rPr lang="ja-JP" altLang="en-US" sz="1100" u="none" strike="noStrike" baseline="0">
                          <a:effectLst/>
                          <a:ea typeface="BIZ UDPゴシック" panose="020B0400000000000000" pitchFamily="50" charset="-128"/>
                        </a:rPr>
                      </a:br>
                      <a:r>
                        <a:rPr lang="ja-JP" altLang="en-US" sz="1100" u="none" strike="noStrike" baseline="0">
                          <a:effectLst/>
                          <a:ea typeface="BIZ UDPゴシック" panose="020B0400000000000000" pitchFamily="50" charset="-128"/>
                        </a:rPr>
                        <a:t>●当該事業は高校が自立して出前授業を開催できるまで支援するもの。自立開催できるよう進めつつ新たに希望する高校へ支援する。</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●次世代の科学技術の発展を担う高校生が研究者との質疑応答を通じて知的好奇心や探求心を深めることの意義は大きく、事業継続。</a:t>
                      </a:r>
                      <a:br>
                        <a:rPr lang="ja-JP" altLang="en-US" sz="1100" u="none" strike="noStrike" baseline="0">
                          <a:effectLst/>
                          <a:ea typeface="BIZ UDPゴシック" panose="020B0400000000000000" pitchFamily="50" charset="-128"/>
                        </a:rPr>
                      </a:br>
                      <a:r>
                        <a:rPr lang="ja-JP" altLang="en-US" sz="1100" u="none" strike="noStrike" baseline="0">
                          <a:effectLst/>
                          <a:ea typeface="BIZ UDPゴシック" panose="020B0400000000000000" pitchFamily="50" charset="-128"/>
                        </a:rPr>
                        <a:t>●単なる講演ではなく高校生との質疑応答にも力点を置くことから、多くの参加者が発言できるような適正規模で開催する。</a:t>
                      </a:r>
                      <a:br>
                        <a:rPr lang="ja-JP" altLang="en-US" sz="1100" u="none" strike="noStrike" baseline="0">
                          <a:effectLst/>
                          <a:ea typeface="BIZ UDPゴシック" panose="020B0400000000000000" pitchFamily="50" charset="-128"/>
                        </a:rPr>
                      </a:br>
                      <a:r>
                        <a:rPr lang="ja-JP" altLang="en-US" sz="1100" u="none" strike="noStrike" baseline="0">
                          <a:effectLst/>
                          <a:ea typeface="BIZ UDPゴシック" panose="020B0400000000000000" pitchFamily="50" charset="-128"/>
                        </a:rPr>
                        <a:t>●学校別に１学年又は１学級規模で開催する。</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4100" marR="4100" marT="4100" marB="0">
                    <a:solidFill>
                      <a:schemeClr val="tx2">
                        <a:lumMod val="40000"/>
                        <a:lumOff val="60000"/>
                      </a:schemeClr>
                    </a:solidFill>
                  </a:tcPr>
                </a:tc>
                <a:tc>
                  <a:txBody>
                    <a:bodyPr/>
                    <a:lstStyle/>
                    <a:p>
                      <a:pPr algn="l" fontAlgn="t"/>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●参加者満足度　</a:t>
                      </a:r>
                      <a:r>
                        <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80%</a:t>
                      </a:r>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以上</a:t>
                      </a:r>
                      <a:endPar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p>
                      <a:pPr algn="l" fontAlgn="t"/>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●学校満足度　</a:t>
                      </a:r>
                      <a:r>
                        <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80%</a:t>
                      </a:r>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以上</a:t>
                      </a:r>
                      <a:endPar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p>
                      <a:pPr algn="l" fontAlgn="t"/>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●実施校数　</a:t>
                      </a:r>
                      <a:r>
                        <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3</a:t>
                      </a:r>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校</a:t>
                      </a:r>
                      <a:r>
                        <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年</a:t>
                      </a:r>
                    </a:p>
                  </a:txBody>
                  <a:tcPr marL="4100" marR="4100" marT="4100" marB="0">
                    <a:solidFill>
                      <a:schemeClr val="tx2">
                        <a:lumMod val="40000"/>
                        <a:lumOff val="60000"/>
                      </a:schemeClr>
                    </a:solidFill>
                  </a:tcPr>
                </a:tc>
                <a:extLst>
                  <a:ext uri="{0D108BD9-81ED-4DB2-BD59-A6C34878D82A}">
                    <a16:rowId xmlns:a16="http://schemas.microsoft.com/office/drawing/2014/main" val="3549833689"/>
                  </a:ext>
                </a:extLst>
              </a:tr>
            </a:tbl>
          </a:graphicData>
        </a:graphic>
      </p:graphicFrame>
      <p:sp>
        <p:nvSpPr>
          <p:cNvPr id="3" name="テキスト ボックス 2">
            <a:extLst>
              <a:ext uri="{FF2B5EF4-FFF2-40B4-BE49-F238E27FC236}">
                <a16:creationId xmlns:a16="http://schemas.microsoft.com/office/drawing/2014/main" id="{4EE2D762-E70F-47F1-A1CA-A2B74BC5F353}"/>
              </a:ext>
            </a:extLst>
          </p:cNvPr>
          <p:cNvSpPr txBox="1"/>
          <p:nvPr/>
        </p:nvSpPr>
        <p:spPr>
          <a:xfrm>
            <a:off x="1028701" y="184666"/>
            <a:ext cx="5286374" cy="369332"/>
          </a:xfrm>
          <a:prstGeom prst="rect">
            <a:avLst/>
          </a:prstGeom>
          <a:noFill/>
        </p:spPr>
        <p:txBody>
          <a:bodyPr wrap="square" rtlCol="0">
            <a:spAutoFit/>
          </a:bodyPr>
          <a:lstStyle/>
          <a:p>
            <a:r>
              <a:rPr kumimoji="1" lang="ja-JP" altLang="en-US"/>
              <a:t>事業まとめ　（普及啓発事業　その２）</a:t>
            </a:r>
          </a:p>
        </p:txBody>
      </p:sp>
      <p:sp>
        <p:nvSpPr>
          <p:cNvPr id="4" name="スライド番号プレースホルダー 3">
            <a:extLst>
              <a:ext uri="{FF2B5EF4-FFF2-40B4-BE49-F238E27FC236}">
                <a16:creationId xmlns:a16="http://schemas.microsoft.com/office/drawing/2014/main" id="{9955A6C0-8AE9-481A-BA4B-8264A5643B66}"/>
              </a:ext>
            </a:extLst>
          </p:cNvPr>
          <p:cNvSpPr>
            <a:spLocks noGrp="1"/>
          </p:cNvSpPr>
          <p:nvPr>
            <p:ph type="sldNum" sz="quarter" idx="12"/>
          </p:nvPr>
        </p:nvSpPr>
        <p:spPr/>
        <p:txBody>
          <a:bodyPr/>
          <a:lstStyle/>
          <a:p>
            <a:fld id="{BC938B7F-26E2-44CA-9119-FD2E659AFFE3}" type="slidenum">
              <a:rPr kumimoji="1" lang="ja-JP" altLang="en-US" smtClean="0"/>
              <a:t>24</a:t>
            </a:fld>
            <a:endParaRPr kumimoji="1" lang="ja-JP" altLang="en-US"/>
          </a:p>
        </p:txBody>
      </p:sp>
    </p:spTree>
    <p:extLst>
      <p:ext uri="{BB962C8B-B14F-4D97-AF65-F5344CB8AC3E}">
        <p14:creationId xmlns:p14="http://schemas.microsoft.com/office/powerpoint/2010/main" val="3598306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2125DA90-0539-477F-B1AE-9209BD888D17}"/>
              </a:ext>
            </a:extLst>
          </p:cNvPr>
          <p:cNvGraphicFramePr>
            <a:graphicFrameLocks noGrp="1"/>
          </p:cNvGraphicFramePr>
          <p:nvPr>
            <p:extLst>
              <p:ext uri="{D42A27DB-BD31-4B8C-83A1-F6EECF244321}">
                <p14:modId xmlns:p14="http://schemas.microsoft.com/office/powerpoint/2010/main" val="1688326069"/>
              </p:ext>
            </p:extLst>
          </p:nvPr>
        </p:nvGraphicFramePr>
        <p:xfrm>
          <a:off x="579521" y="553998"/>
          <a:ext cx="11032958" cy="5489214"/>
        </p:xfrm>
        <a:graphic>
          <a:graphicData uri="http://schemas.openxmlformats.org/drawingml/2006/table">
            <a:tbl>
              <a:tblPr>
                <a:tableStyleId>{5C22544A-7EE6-4342-B048-85BDC9FD1C3A}</a:tableStyleId>
              </a:tblPr>
              <a:tblGrid>
                <a:gridCol w="1704061">
                  <a:extLst>
                    <a:ext uri="{9D8B030D-6E8A-4147-A177-3AD203B41FA5}">
                      <a16:colId xmlns:a16="http://schemas.microsoft.com/office/drawing/2014/main" val="1970231135"/>
                    </a:ext>
                  </a:extLst>
                </a:gridCol>
                <a:gridCol w="2307722">
                  <a:extLst>
                    <a:ext uri="{9D8B030D-6E8A-4147-A177-3AD203B41FA5}">
                      <a16:colId xmlns:a16="http://schemas.microsoft.com/office/drawing/2014/main" val="2654878630"/>
                    </a:ext>
                  </a:extLst>
                </a:gridCol>
                <a:gridCol w="2628486">
                  <a:extLst>
                    <a:ext uri="{9D8B030D-6E8A-4147-A177-3AD203B41FA5}">
                      <a16:colId xmlns:a16="http://schemas.microsoft.com/office/drawing/2014/main" val="845315984"/>
                    </a:ext>
                  </a:extLst>
                </a:gridCol>
                <a:gridCol w="2352272">
                  <a:extLst>
                    <a:ext uri="{9D8B030D-6E8A-4147-A177-3AD203B41FA5}">
                      <a16:colId xmlns:a16="http://schemas.microsoft.com/office/drawing/2014/main" val="2204247151"/>
                    </a:ext>
                  </a:extLst>
                </a:gridCol>
                <a:gridCol w="2040417">
                  <a:extLst>
                    <a:ext uri="{9D8B030D-6E8A-4147-A177-3AD203B41FA5}">
                      <a16:colId xmlns:a16="http://schemas.microsoft.com/office/drawing/2014/main" val="1786712978"/>
                    </a:ext>
                  </a:extLst>
                </a:gridCol>
              </a:tblGrid>
              <a:tr h="268244">
                <a:tc>
                  <a:txBody>
                    <a:bodyPr/>
                    <a:lstStyle/>
                    <a:p>
                      <a:pPr algn="l" fontAlgn="t"/>
                      <a:r>
                        <a:rPr lang="ja-JP" altLang="en-US" sz="1100" u="none" strike="noStrike" baseline="0" dirty="0">
                          <a:effectLst/>
                          <a:ea typeface="BIZ UDゴシック" panose="020B0400000000000000" pitchFamily="49" charset="-128"/>
                        </a:rPr>
                        <a:t>　</a:t>
                      </a:r>
                      <a:endParaRPr lang="ja-JP" altLang="en-US" sz="1100" b="0" i="0" u="none" strike="noStrike" baseline="0" dirty="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dirty="0">
                          <a:effectLst/>
                          <a:ea typeface="BIZ UDゴシック" panose="020B0400000000000000" pitchFamily="49" charset="-128"/>
                        </a:rPr>
                        <a:t>事業概要</a:t>
                      </a:r>
                      <a:endParaRPr lang="ja-JP" altLang="en-US" sz="1100" b="0" i="0" u="none" strike="noStrike" baseline="0" dirty="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ea typeface="BIZ UDゴシック" panose="020B0400000000000000" pitchFamily="49" charset="-128"/>
                        </a:rPr>
                        <a:t>現状・評価・課題</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dirty="0">
                          <a:effectLst/>
                          <a:ea typeface="BIZ UDゴシック" panose="020B0400000000000000" pitchFamily="49" charset="-128"/>
                        </a:rPr>
                        <a:t>事業の意義、めざすところ</a:t>
                      </a:r>
                      <a:endParaRPr lang="ja-JP" altLang="en-US" sz="1100" b="0" i="0" u="none" strike="noStrike" baseline="0" dirty="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ea typeface="BIZ UDゴシック" panose="020B0400000000000000" pitchFamily="49" charset="-128"/>
                        </a:rPr>
                        <a:t>成果目標</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extLst>
                  <a:ext uri="{0D108BD9-81ED-4DB2-BD59-A6C34878D82A}">
                    <a16:rowId xmlns:a16="http://schemas.microsoft.com/office/drawing/2014/main" val="923455395"/>
                  </a:ext>
                </a:extLst>
              </a:tr>
              <a:tr h="1814195">
                <a:tc>
                  <a:txBody>
                    <a:bodyPr/>
                    <a:lstStyle/>
                    <a:p>
                      <a:pPr algn="l" fontAlgn="t"/>
                      <a:r>
                        <a:rPr lang="ja-JP" altLang="en-US" sz="1100" u="none" strike="noStrike" baseline="0">
                          <a:effectLst/>
                          <a:ea typeface="BIZ UDゴシック" panose="020B0400000000000000" pitchFamily="49" charset="-128"/>
                        </a:rPr>
                        <a:t>広報誌ＬＦニュース</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ea typeface="BIZ UDゴシック" panose="020B0400000000000000" pitchFamily="49" charset="-128"/>
                        </a:rPr>
                        <a:t>・理事長対談（</a:t>
                      </a:r>
                      <a:r>
                        <a:rPr lang="en-US" altLang="ja-JP" sz="1100" u="none" strike="noStrike" baseline="0">
                          <a:effectLst/>
                          <a:ea typeface="BIZ UDゴシック" panose="020B0400000000000000" pitchFamily="49" charset="-128"/>
                        </a:rPr>
                        <a:t>LF</a:t>
                      </a:r>
                      <a:r>
                        <a:rPr lang="ja-JP" altLang="en-US" sz="1100" u="none" strike="noStrike" baseline="0">
                          <a:effectLst/>
                          <a:ea typeface="BIZ UDゴシック" panose="020B0400000000000000" pitchFamily="49" charset="-128"/>
                        </a:rPr>
                        <a:t>対談）</a:t>
                      </a:r>
                      <a:br>
                        <a:rPr lang="ja-JP" altLang="en-US" sz="1100" u="none" strike="noStrike" baseline="0">
                          <a:effectLst/>
                          <a:ea typeface="BIZ UDゴシック" panose="020B0400000000000000" pitchFamily="49" charset="-128"/>
                        </a:rPr>
                      </a:br>
                      <a:r>
                        <a:rPr lang="ja-JP" altLang="en-US" sz="1100" u="none" strike="noStrike" baseline="0">
                          <a:effectLst/>
                          <a:ea typeface="BIZ UDゴシック" panose="020B0400000000000000" pitchFamily="49" charset="-128"/>
                        </a:rPr>
                        <a:t>・</a:t>
                      </a:r>
                      <a:r>
                        <a:rPr lang="en-US" altLang="ja-JP" sz="1100" u="none" strike="noStrike" baseline="0">
                          <a:effectLst/>
                          <a:ea typeface="BIZ UDゴシック" panose="020B0400000000000000" pitchFamily="49" charset="-128"/>
                        </a:rPr>
                        <a:t>EYES</a:t>
                      </a:r>
                      <a:br>
                        <a:rPr lang="en-US" altLang="ja-JP" sz="1100" u="none" strike="noStrike" baseline="0">
                          <a:effectLst/>
                          <a:ea typeface="BIZ UDゴシック" panose="020B0400000000000000" pitchFamily="49" charset="-128"/>
                        </a:rPr>
                      </a:br>
                      <a:r>
                        <a:rPr lang="ja-JP" altLang="en-US" sz="1100" u="none" strike="noStrike" baseline="0">
                          <a:effectLst/>
                          <a:ea typeface="BIZ UDゴシック" panose="020B0400000000000000" pitchFamily="49" charset="-128"/>
                        </a:rPr>
                        <a:t>・解体新書レポート</a:t>
                      </a:r>
                      <a:endParaRPr lang="en-US" altLang="ja-JP" sz="1100" u="none" strike="noStrike" baseline="0">
                        <a:effectLst/>
                        <a:ea typeface="BIZ UDゴシック" panose="020B0400000000000000" pitchFamily="49" charset="-128"/>
                      </a:endParaRPr>
                    </a:p>
                    <a:p>
                      <a:pPr algn="l" fontAlgn="t"/>
                      <a:r>
                        <a:rPr lang="ja-JP" altLang="en-US" sz="1100" u="none" strike="noStrike" baseline="0">
                          <a:effectLst/>
                          <a:ea typeface="BIZ UDゴシック" panose="020B0400000000000000" pitchFamily="49" charset="-128"/>
                        </a:rPr>
                        <a:t>　「生命科学のフロンティア」</a:t>
                      </a:r>
                      <a:br>
                        <a:rPr lang="ja-JP" altLang="en-US" sz="1100" u="none" strike="noStrike" baseline="0">
                          <a:effectLst/>
                          <a:ea typeface="BIZ UDゴシック" panose="020B0400000000000000" pitchFamily="49" charset="-128"/>
                        </a:rPr>
                      </a:br>
                      <a:r>
                        <a:rPr lang="ja-JP" altLang="en-US" sz="1100" u="none" strike="noStrike" baseline="0">
                          <a:effectLst/>
                          <a:ea typeface="BIZ UDゴシック" panose="020B0400000000000000" pitchFamily="49" charset="-128"/>
                        </a:rPr>
                        <a:t>・セミナー、新適塾、フォーラム</a:t>
                      </a:r>
                      <a:endParaRPr lang="en-US" altLang="ja-JP" sz="1100" u="none" strike="noStrike" baseline="0">
                        <a:effectLst/>
                        <a:ea typeface="BIZ UDゴシック" panose="020B0400000000000000" pitchFamily="49" charset="-128"/>
                      </a:endParaRPr>
                    </a:p>
                    <a:p>
                      <a:pPr algn="l" fontAlgn="t"/>
                      <a:r>
                        <a:rPr lang="ja-JP" altLang="en-US" sz="1100" u="none" strike="noStrike" baseline="0">
                          <a:effectLst/>
                          <a:ea typeface="BIZ UDゴシック" panose="020B0400000000000000" pitchFamily="49" charset="-128"/>
                        </a:rPr>
                        <a:t>　等の事業報告</a:t>
                      </a:r>
                      <a:br>
                        <a:rPr lang="ja-JP" altLang="en-US" sz="1100" u="none" strike="noStrike" baseline="0">
                          <a:effectLst/>
                          <a:ea typeface="BIZ UDゴシック" panose="020B0400000000000000" pitchFamily="49" charset="-128"/>
                        </a:rPr>
                      </a:br>
                      <a:r>
                        <a:rPr lang="ja-JP" altLang="en-US" sz="1100" u="none" strike="noStrike" baseline="0">
                          <a:effectLst/>
                          <a:ea typeface="BIZ UDゴシック" panose="020B0400000000000000" pitchFamily="49" charset="-128"/>
                        </a:rPr>
                        <a:t>・同　事業予告</a:t>
                      </a:r>
                      <a:endParaRPr lang="en-US" altLang="ja-JP" sz="1100" u="none" strike="noStrike" baseline="0">
                        <a:effectLst/>
                        <a:ea typeface="BIZ UDゴシック" panose="020B0400000000000000" pitchFamily="49" charset="-128"/>
                      </a:endParaRPr>
                    </a:p>
                    <a:p>
                      <a:pPr algn="l" fontAlgn="t"/>
                      <a:r>
                        <a:rPr lang="ja-JP" altLang="en-US" sz="1100" u="none" strike="noStrike" baseline="0">
                          <a:effectLst/>
                          <a:ea typeface="BIZ UDゴシック" panose="020B0400000000000000" pitchFamily="49" charset="-128"/>
                        </a:rPr>
                        <a:t>　「インフォメーション</a:t>
                      </a:r>
                      <a:r>
                        <a:rPr lang="en-US" altLang="ja-JP" sz="1100" u="none" strike="noStrike" baseline="0">
                          <a:effectLst/>
                          <a:ea typeface="BIZ UDゴシック" panose="020B0400000000000000" pitchFamily="49" charset="-128"/>
                        </a:rPr>
                        <a:t>BOX</a:t>
                      </a:r>
                      <a:r>
                        <a:rPr lang="ja-JP" altLang="en-US" sz="1100" u="none" strike="noStrike" baseline="0">
                          <a:effectLst/>
                          <a:ea typeface="BIZ UDゴシック" panose="020B0400000000000000" pitchFamily="49" charset="-128"/>
                        </a:rPr>
                        <a:t>」</a:t>
                      </a:r>
                      <a:br>
                        <a:rPr lang="ja-JP" altLang="en-US" sz="1100" u="none" strike="noStrike" baseline="0">
                          <a:effectLst/>
                          <a:ea typeface="BIZ UDゴシック" panose="020B0400000000000000" pitchFamily="49" charset="-128"/>
                        </a:rPr>
                      </a:br>
                      <a:r>
                        <a:rPr lang="ja-JP" altLang="en-US" sz="1100" u="none" strike="noStrike" baseline="0">
                          <a:effectLst/>
                          <a:ea typeface="BIZ UDゴシック" panose="020B0400000000000000" pitchFamily="49" charset="-128"/>
                        </a:rPr>
                        <a:t>・リレートーク</a:t>
                      </a:r>
                      <a:br>
                        <a:rPr lang="ja-JP" altLang="en-US" sz="1100" u="none" strike="noStrike" baseline="0">
                          <a:effectLst/>
                          <a:ea typeface="BIZ UDゴシック" panose="020B0400000000000000" pitchFamily="49" charset="-128"/>
                        </a:rPr>
                      </a:b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ea typeface="BIZ UDゴシック" panose="020B0400000000000000" pitchFamily="49" charset="-128"/>
                        </a:rPr>
                        <a:t>●</a:t>
                      </a:r>
                      <a:r>
                        <a:rPr lang="en-US" altLang="ja-JP" sz="1100" u="none" strike="noStrike" baseline="0">
                          <a:effectLst/>
                          <a:ea typeface="BIZ UDゴシック" panose="020B0400000000000000" pitchFamily="49" charset="-128"/>
                        </a:rPr>
                        <a:t>HP</a:t>
                      </a:r>
                      <a:r>
                        <a:rPr lang="ja-JP" altLang="en-US" sz="1100" u="none" strike="noStrike" baseline="0">
                          <a:effectLst/>
                          <a:ea typeface="BIZ UDゴシック" panose="020B0400000000000000" pitchFamily="49" charset="-128"/>
                        </a:rPr>
                        <a:t>とともに重要な広報戦略の双璧</a:t>
                      </a:r>
                      <a:br>
                        <a:rPr lang="ja-JP" altLang="en-US" sz="1100" u="none" strike="noStrike" baseline="0">
                          <a:effectLst/>
                          <a:ea typeface="BIZ UDゴシック" panose="020B0400000000000000" pitchFamily="49" charset="-128"/>
                        </a:rPr>
                      </a:br>
                      <a:r>
                        <a:rPr lang="ja-JP" altLang="en-US" sz="1100" u="none" strike="noStrike" baseline="0">
                          <a:effectLst/>
                          <a:ea typeface="BIZ UDゴシック" panose="020B0400000000000000" pitchFamily="49" charset="-128"/>
                        </a:rPr>
                        <a:t>●千里</a:t>
                      </a:r>
                      <a:r>
                        <a:rPr lang="en-US" altLang="ja-JP" sz="1100" u="none" strike="noStrike" baseline="0">
                          <a:effectLst/>
                          <a:ea typeface="BIZ UDゴシック" panose="020B0400000000000000" pitchFamily="49" charset="-128"/>
                        </a:rPr>
                        <a:t>LF</a:t>
                      </a:r>
                      <a:r>
                        <a:rPr lang="ja-JP" altLang="en-US" sz="1100" u="none" strike="noStrike" baseline="0">
                          <a:effectLst/>
                          <a:ea typeface="BIZ UDゴシック" panose="020B0400000000000000" pitchFamily="49" charset="-128"/>
                        </a:rPr>
                        <a:t>の公式記録集の性格</a:t>
                      </a:r>
                      <a:br>
                        <a:rPr lang="ja-JP" altLang="en-US" sz="1100" u="none" strike="noStrike" baseline="0">
                          <a:effectLst/>
                          <a:ea typeface="BIZ UDゴシック" panose="020B0400000000000000" pitchFamily="49" charset="-128"/>
                        </a:rPr>
                      </a:b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ea typeface="BIZ UDゴシック" panose="020B0400000000000000" pitchFamily="49" charset="-128"/>
                        </a:rPr>
                        <a:t>●項目・内容の見直し、新規追加</a:t>
                      </a:r>
                      <a:br>
                        <a:rPr lang="ja-JP" altLang="en-US" sz="1100" u="none" strike="noStrike" baseline="0">
                          <a:effectLst/>
                          <a:ea typeface="BIZ UDゴシック" panose="020B0400000000000000" pitchFamily="49" charset="-128"/>
                        </a:rPr>
                      </a:br>
                      <a:r>
                        <a:rPr lang="ja-JP" altLang="en-US" sz="1100" u="none" strike="noStrike" baseline="0">
                          <a:effectLst/>
                          <a:ea typeface="BIZ UDゴシック" panose="020B0400000000000000" pitchFamily="49" charset="-128"/>
                        </a:rPr>
                        <a:t>●編集・デザインの見直し</a:t>
                      </a:r>
                      <a:br>
                        <a:rPr lang="ja-JP" altLang="en-US" sz="1100" u="none" strike="noStrike" baseline="0">
                          <a:effectLst/>
                          <a:ea typeface="BIZ UDゴシック" panose="020B0400000000000000" pitchFamily="49" charset="-128"/>
                        </a:rPr>
                      </a:br>
                      <a:r>
                        <a:rPr lang="ja-JP" altLang="en-US" sz="1100" u="none" strike="noStrike" baseline="0">
                          <a:effectLst/>
                          <a:ea typeface="BIZ UDゴシック" panose="020B0400000000000000" pitchFamily="49" charset="-128"/>
                        </a:rPr>
                        <a:t>●財団行事へのゲートウエイ機能の</a:t>
                      </a:r>
                      <a:endParaRPr lang="en-US" altLang="ja-JP" sz="1100" u="none" strike="noStrike" baseline="0">
                        <a:effectLst/>
                        <a:ea typeface="BIZ UDゴシック" panose="020B0400000000000000" pitchFamily="49" charset="-128"/>
                      </a:endParaRPr>
                    </a:p>
                    <a:p>
                      <a:pPr algn="l" fontAlgn="t"/>
                      <a:r>
                        <a:rPr lang="ja-JP" altLang="en-US" sz="1100" u="none" strike="noStrike" baseline="0">
                          <a:effectLst/>
                          <a:ea typeface="BIZ UDゴシック" panose="020B0400000000000000" pitchFamily="49" charset="-128"/>
                        </a:rPr>
                        <a:t>　向上　</a:t>
                      </a:r>
                      <a:endParaRPr lang="en-US" altLang="ja-JP" sz="1100" u="none" strike="noStrike" baseline="0">
                        <a:effectLst/>
                        <a:ea typeface="BIZ UDゴシック" panose="020B0400000000000000" pitchFamily="49" charset="-128"/>
                      </a:endParaRPr>
                    </a:p>
                    <a:p>
                      <a:pPr algn="l" fontAlgn="t"/>
                      <a:r>
                        <a:rPr lang="ja-JP" altLang="en-US" sz="1100" u="none" strike="noStrike" baseline="0">
                          <a:effectLst/>
                          <a:ea typeface="BIZ UDゴシック" panose="020B0400000000000000" pitchFamily="49" charset="-128"/>
                        </a:rPr>
                        <a:t>　⇒</a:t>
                      </a:r>
                      <a:r>
                        <a:rPr lang="en-US" altLang="ja-JP" sz="1100" u="none" strike="noStrike" baseline="0">
                          <a:effectLst/>
                          <a:ea typeface="BIZ UDゴシック" panose="020B0400000000000000" pitchFamily="49" charset="-128"/>
                        </a:rPr>
                        <a:t>QR</a:t>
                      </a:r>
                      <a:r>
                        <a:rPr lang="ja-JP" altLang="en-US" sz="1100" u="none" strike="noStrike" baseline="0">
                          <a:effectLst/>
                          <a:ea typeface="BIZ UDゴシック" panose="020B0400000000000000" pitchFamily="49" charset="-128"/>
                        </a:rPr>
                        <a:t>コード等</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3</a:t>
                      </a:r>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回</a:t>
                      </a:r>
                      <a:r>
                        <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年の着実な発行</a:t>
                      </a:r>
                    </a:p>
                  </a:txBody>
                  <a:tcPr marL="6371" marR="6371" marT="6371" marB="0">
                    <a:solidFill>
                      <a:schemeClr val="tx2">
                        <a:lumMod val="40000"/>
                        <a:lumOff val="60000"/>
                      </a:schemeClr>
                    </a:solidFill>
                  </a:tcPr>
                </a:tc>
                <a:extLst>
                  <a:ext uri="{0D108BD9-81ED-4DB2-BD59-A6C34878D82A}">
                    <a16:rowId xmlns:a16="http://schemas.microsoft.com/office/drawing/2014/main" val="2206623146"/>
                  </a:ext>
                </a:extLst>
              </a:tr>
              <a:tr h="1653415">
                <a:tc>
                  <a:txBody>
                    <a:bodyPr/>
                    <a:lstStyle/>
                    <a:p>
                      <a:pPr algn="l" fontAlgn="t"/>
                      <a:r>
                        <a:rPr lang="ja-JP" altLang="en-US" sz="1100" u="none" strike="noStrike" baseline="0">
                          <a:effectLst/>
                          <a:ea typeface="BIZ UDゴシック" panose="020B0400000000000000" pitchFamily="49" charset="-128"/>
                        </a:rPr>
                        <a:t>ホームページ</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ea typeface="BIZ UDゴシック" panose="020B0400000000000000" pitchFamily="49" charset="-128"/>
                        </a:rPr>
                        <a:t>　</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dirty="0">
                          <a:effectLst/>
                          <a:ea typeface="BIZ UDゴシック" panose="020B0400000000000000" pitchFamily="49" charset="-128"/>
                        </a:rPr>
                        <a:t>●千里</a:t>
                      </a:r>
                      <a:r>
                        <a:rPr lang="en-US" altLang="ja-JP" sz="1100" u="none" strike="noStrike" baseline="0" dirty="0">
                          <a:effectLst/>
                          <a:ea typeface="BIZ UDゴシック" panose="020B0400000000000000" pitchFamily="49" charset="-128"/>
                        </a:rPr>
                        <a:t>LF</a:t>
                      </a:r>
                      <a:r>
                        <a:rPr lang="ja-JP" altLang="en-US" sz="1100" u="none" strike="noStrike" baseline="0" dirty="0">
                          <a:effectLst/>
                          <a:ea typeface="BIZ UDゴシック" panose="020B0400000000000000" pitchFamily="49" charset="-128"/>
                        </a:rPr>
                        <a:t>の重要な広報戦略の双璧</a:t>
                      </a:r>
                      <a:br>
                        <a:rPr lang="ja-JP" altLang="en-US" sz="1100" u="none" strike="noStrike" baseline="0" dirty="0">
                          <a:effectLst/>
                          <a:ea typeface="BIZ UDゴシック" panose="020B0400000000000000" pitchFamily="49" charset="-128"/>
                        </a:rPr>
                      </a:br>
                      <a:r>
                        <a:rPr lang="ja-JP" altLang="en-US" sz="1100" u="none" strike="noStrike" baseline="0" dirty="0">
                          <a:effectLst/>
                          <a:ea typeface="BIZ UDゴシック" panose="020B0400000000000000" pitchFamily="49" charset="-128"/>
                        </a:rPr>
                        <a:t>●</a:t>
                      </a:r>
                      <a:r>
                        <a:rPr lang="en-US" altLang="ja-JP" sz="1100" u="none" strike="noStrike" baseline="0" dirty="0">
                          <a:effectLst/>
                          <a:ea typeface="BIZ UDゴシック" panose="020B0400000000000000" pitchFamily="49" charset="-128"/>
                        </a:rPr>
                        <a:t>Web</a:t>
                      </a:r>
                      <a:r>
                        <a:rPr lang="ja-JP" altLang="en-US" sz="1100" u="none" strike="noStrike" baseline="0" dirty="0">
                          <a:effectLst/>
                          <a:ea typeface="BIZ UDゴシック" panose="020B0400000000000000" pitchFamily="49" charset="-128"/>
                        </a:rPr>
                        <a:t>主流となる中で</a:t>
                      </a:r>
                      <a:r>
                        <a:rPr lang="en-US" altLang="ja-JP" sz="1100" u="none" strike="noStrike" baseline="0" dirty="0">
                          <a:effectLst/>
                          <a:ea typeface="BIZ UDゴシック" panose="020B0400000000000000" pitchFamily="49" charset="-128"/>
                        </a:rPr>
                        <a:t>HP</a:t>
                      </a:r>
                      <a:r>
                        <a:rPr lang="ja-JP" altLang="en-US" sz="1100" u="none" strike="noStrike" baseline="0" dirty="0">
                          <a:effectLst/>
                          <a:ea typeface="BIZ UDゴシック" panose="020B0400000000000000" pitchFamily="49" charset="-128"/>
                        </a:rPr>
                        <a:t>の魅力</a:t>
                      </a:r>
                      <a:r>
                        <a:rPr lang="en-US" altLang="ja-JP" sz="1100" u="none" strike="noStrike" baseline="0" dirty="0">
                          <a:effectLst/>
                          <a:ea typeface="BIZ UDゴシック" panose="020B0400000000000000" pitchFamily="49" charset="-128"/>
                        </a:rPr>
                        <a:t>UP</a:t>
                      </a:r>
                      <a:r>
                        <a:rPr lang="ja-JP" altLang="en-US" sz="1100" u="none" strike="noStrike" baseline="0" dirty="0">
                          <a:effectLst/>
                          <a:ea typeface="BIZ UDゴシック" panose="020B0400000000000000" pitchFamily="49" charset="-128"/>
                        </a:rPr>
                        <a:t>は肝</a:t>
                      </a:r>
                      <a:br>
                        <a:rPr lang="ja-JP" altLang="en-US" sz="1100" u="none" strike="noStrike" baseline="0" dirty="0">
                          <a:effectLst/>
                          <a:ea typeface="BIZ UDゴシック" panose="020B0400000000000000" pitchFamily="49" charset="-128"/>
                        </a:rPr>
                      </a:br>
                      <a:r>
                        <a:rPr lang="ja-JP" altLang="en-US" sz="1100" u="none" strike="noStrike" baseline="0" dirty="0">
                          <a:effectLst/>
                          <a:ea typeface="BIZ UDゴシック" panose="020B0400000000000000" pitchFamily="49" charset="-128"/>
                        </a:rPr>
                        <a:t>●財団行事へのゲートウエイ機能</a:t>
                      </a:r>
                      <a:br>
                        <a:rPr lang="ja-JP" altLang="en-US" sz="1100" u="none" strike="noStrike" baseline="0" dirty="0">
                          <a:effectLst/>
                          <a:ea typeface="BIZ UDゴシック" panose="020B0400000000000000" pitchFamily="49" charset="-128"/>
                        </a:rPr>
                      </a:br>
                      <a:endParaRPr lang="ja-JP" altLang="en-US" sz="1100" b="0" i="0" u="none" strike="noStrike" baseline="0" dirty="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ea typeface="BIZ UDゴシック" panose="020B0400000000000000" pitchFamily="49" charset="-128"/>
                        </a:rPr>
                        <a:t>●項目・内容の見直し、新規追加</a:t>
                      </a:r>
                      <a:br>
                        <a:rPr lang="ja-JP" altLang="en-US" sz="1100" u="none" strike="noStrike" baseline="0">
                          <a:effectLst/>
                          <a:ea typeface="BIZ UDゴシック" panose="020B0400000000000000" pitchFamily="49" charset="-128"/>
                        </a:rPr>
                      </a:br>
                      <a:r>
                        <a:rPr lang="ja-JP" altLang="en-US" sz="1100" u="none" strike="noStrike" baseline="0">
                          <a:effectLst/>
                          <a:ea typeface="BIZ UDゴシック" panose="020B0400000000000000" pitchFamily="49" charset="-128"/>
                        </a:rPr>
                        <a:t>●編集・デザインの見直し</a:t>
                      </a:r>
                      <a:br>
                        <a:rPr lang="ja-JP" altLang="en-US" sz="1100" u="none" strike="noStrike" baseline="0">
                          <a:effectLst/>
                          <a:ea typeface="BIZ UDゴシック" panose="020B0400000000000000" pitchFamily="49" charset="-128"/>
                        </a:rPr>
                      </a:br>
                      <a:r>
                        <a:rPr lang="ja-JP" altLang="en-US" sz="1100" u="none" strike="noStrike" baseline="0">
                          <a:effectLst/>
                          <a:ea typeface="BIZ UDゴシック" panose="020B0400000000000000" pitchFamily="49" charset="-128"/>
                        </a:rPr>
                        <a:t>●セミナー、新適塾等の録画配信</a:t>
                      </a:r>
                      <a:br>
                        <a:rPr lang="ja-JP" altLang="en-US" sz="1100" u="none" strike="noStrike" baseline="0">
                          <a:effectLst/>
                          <a:ea typeface="BIZ UDゴシック" panose="020B0400000000000000" pitchFamily="49" charset="-128"/>
                        </a:rPr>
                      </a:br>
                      <a:r>
                        <a:rPr lang="ja-JP" altLang="en-US" sz="1100" u="none" strike="noStrike" baseline="0">
                          <a:effectLst/>
                          <a:ea typeface="BIZ UDゴシック" panose="020B0400000000000000" pitchFamily="49" charset="-128"/>
                        </a:rPr>
                        <a:t>●財団行事へのゲートウエイ機能の</a:t>
                      </a:r>
                      <a:endParaRPr lang="en-US" altLang="ja-JP" sz="1100" u="none" strike="noStrike" baseline="0">
                        <a:effectLst/>
                        <a:ea typeface="BIZ UDゴシック" panose="020B0400000000000000" pitchFamily="49" charset="-128"/>
                      </a:endParaRPr>
                    </a:p>
                    <a:p>
                      <a:pPr algn="l" fontAlgn="t"/>
                      <a:r>
                        <a:rPr lang="ja-JP" altLang="en-US" sz="1100" u="none" strike="noStrike" baseline="0">
                          <a:effectLst/>
                          <a:ea typeface="BIZ UDゴシック" panose="020B0400000000000000" pitchFamily="49" charset="-128"/>
                        </a:rPr>
                        <a:t>　向上　</a:t>
                      </a:r>
                      <a:endParaRPr lang="en-US" altLang="ja-JP" sz="1100" u="none" strike="noStrike" baseline="0">
                        <a:effectLst/>
                        <a:ea typeface="BIZ UDゴシック" panose="020B0400000000000000" pitchFamily="49" charset="-128"/>
                      </a:endParaRPr>
                    </a:p>
                    <a:p>
                      <a:pPr algn="l" fontAlgn="t"/>
                      <a:r>
                        <a:rPr lang="ja-JP" altLang="en-US" sz="1100" u="none" strike="noStrike" baseline="0">
                          <a:effectLst/>
                          <a:ea typeface="BIZ UDゴシック" panose="020B0400000000000000" pitchFamily="49" charset="-128"/>
                        </a:rPr>
                        <a:t>　⇒実施済み</a:t>
                      </a:r>
                      <a:br>
                        <a:rPr lang="ja-JP" altLang="en-US" sz="1100" u="none" strike="noStrike" baseline="0">
                          <a:effectLst/>
                          <a:ea typeface="BIZ UDゴシック" panose="020B0400000000000000" pitchFamily="49" charset="-128"/>
                        </a:rPr>
                      </a:br>
                      <a:r>
                        <a:rPr lang="ja-JP" altLang="en-US" sz="1100" u="none" strike="noStrike" baseline="0">
                          <a:effectLst/>
                          <a:ea typeface="BIZ UDゴシック" panose="020B0400000000000000" pitchFamily="49" charset="-128"/>
                        </a:rPr>
                        <a:t>●セキュリティ対策の向上</a:t>
                      </a:r>
                      <a:endParaRPr lang="en-US" altLang="ja-JP" sz="1100" u="none" strike="noStrike" baseline="0">
                        <a:effectLst/>
                        <a:ea typeface="BIZ UDゴシック" panose="020B0400000000000000" pitchFamily="49" charset="-128"/>
                      </a:endParaRPr>
                    </a:p>
                    <a:p>
                      <a:pPr algn="l" fontAlgn="t"/>
                      <a:r>
                        <a:rPr lang="ja-JP" altLang="en-US" sz="1100" u="none" strike="noStrike" baseline="0">
                          <a:effectLst/>
                          <a:ea typeface="BIZ UDゴシック" panose="020B0400000000000000" pitchFamily="49" charset="-128"/>
                        </a:rPr>
                        <a:t>　（</a:t>
                      </a:r>
                      <a:r>
                        <a:rPr lang="en-US" altLang="ja-JP" sz="1100" u="none" strike="noStrike" baseline="0">
                          <a:effectLst/>
                          <a:ea typeface="BIZ UDゴシック" panose="020B0400000000000000" pitchFamily="49" charset="-128"/>
                        </a:rPr>
                        <a:t>SSL</a:t>
                      </a:r>
                      <a:r>
                        <a:rPr lang="ja-JP" altLang="en-US" sz="1100" u="none" strike="noStrike" baseline="0">
                          <a:effectLst/>
                          <a:ea typeface="BIZ UDゴシック" panose="020B0400000000000000" pitchFamily="49" charset="-128"/>
                        </a:rPr>
                        <a:t>暗号化）</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latin typeface="BIZ UDPゴシック" panose="020B0400000000000000" pitchFamily="50" charset="-128"/>
                          <a:ea typeface="BIZ UDPゴシック" panose="020B0400000000000000" pitchFamily="50" charset="-128"/>
                        </a:rPr>
                        <a:t>●アクセス件数　</a:t>
                      </a:r>
                      <a:endParaRPr lang="en-US" altLang="ja-JP" sz="1100" u="none" strike="noStrike" baseline="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a:effectLst/>
                          <a:latin typeface="BIZ UDPゴシック" panose="020B0400000000000000" pitchFamily="50" charset="-128"/>
                          <a:ea typeface="BIZ UDPゴシック" panose="020B0400000000000000" pitchFamily="50" charset="-128"/>
                        </a:rPr>
                        <a:t>　　　　</a:t>
                      </a:r>
                      <a:r>
                        <a:rPr lang="en-US" altLang="ja-JP" sz="1100" u="none" strike="noStrike" baseline="0">
                          <a:effectLst/>
                          <a:latin typeface="BIZ UDPゴシック" panose="020B0400000000000000" pitchFamily="50" charset="-128"/>
                          <a:ea typeface="BIZ UDPゴシック" panose="020B0400000000000000" pitchFamily="50" charset="-128"/>
                        </a:rPr>
                        <a:t>13,000</a:t>
                      </a:r>
                      <a:r>
                        <a:rPr lang="ja-JP" altLang="en-US" sz="1100" u="none" strike="noStrike" baseline="0">
                          <a:effectLst/>
                          <a:latin typeface="BIZ UDPゴシック" panose="020B0400000000000000" pitchFamily="50" charset="-128"/>
                          <a:ea typeface="BIZ UDPゴシック" panose="020B0400000000000000" pitchFamily="50" charset="-128"/>
                        </a:rPr>
                        <a:t>件以上</a:t>
                      </a:r>
                      <a:r>
                        <a:rPr lang="en-US" altLang="ja-JP" sz="1100" u="none" strike="noStrike" baseline="0">
                          <a:effectLst/>
                          <a:latin typeface="BIZ UDPゴシック" panose="020B0400000000000000" pitchFamily="50" charset="-128"/>
                          <a:ea typeface="BIZ UDPゴシック" panose="020B0400000000000000" pitchFamily="50" charset="-128"/>
                        </a:rPr>
                        <a:t>/</a:t>
                      </a:r>
                      <a:r>
                        <a:rPr lang="ja-JP" altLang="en-US" sz="1100" u="none" strike="noStrike" baseline="0">
                          <a:effectLst/>
                          <a:latin typeface="BIZ UDPゴシック" panose="020B0400000000000000" pitchFamily="50" charset="-128"/>
                          <a:ea typeface="BIZ UDPゴシック" panose="020B0400000000000000" pitchFamily="50" charset="-128"/>
                        </a:rPr>
                        <a:t>月平均</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6371" marR="6371" marT="6371" marB="0">
                    <a:solidFill>
                      <a:schemeClr val="tx2">
                        <a:lumMod val="40000"/>
                        <a:lumOff val="60000"/>
                      </a:schemeClr>
                    </a:solidFill>
                  </a:tcPr>
                </a:tc>
                <a:extLst>
                  <a:ext uri="{0D108BD9-81ED-4DB2-BD59-A6C34878D82A}">
                    <a16:rowId xmlns:a16="http://schemas.microsoft.com/office/drawing/2014/main" val="4274832917"/>
                  </a:ext>
                </a:extLst>
              </a:tr>
              <a:tr h="577834">
                <a:tc>
                  <a:txBody>
                    <a:bodyPr/>
                    <a:lstStyle/>
                    <a:p>
                      <a:pPr algn="l" fontAlgn="t"/>
                      <a:r>
                        <a:rPr lang="zh-TW" altLang="en-US" sz="1100" u="none" strike="noStrike" baseline="0" dirty="0">
                          <a:effectLst/>
                          <a:ea typeface="BIZ UDゴシック" panose="020B0400000000000000" pitchFamily="49" charset="-128"/>
                        </a:rPr>
                        <a:t>千里</a:t>
                      </a:r>
                      <a:r>
                        <a:rPr lang="en-US" altLang="zh-TW" sz="1100" u="none" strike="noStrike" baseline="0" dirty="0">
                          <a:effectLst/>
                          <a:ea typeface="BIZ UDゴシック" panose="020B0400000000000000" pitchFamily="49" charset="-128"/>
                        </a:rPr>
                        <a:t>LF</a:t>
                      </a:r>
                      <a:r>
                        <a:rPr lang="zh-TW" altLang="en-US" sz="1100" u="none" strike="noStrike" baseline="0" dirty="0">
                          <a:effectLst/>
                          <a:ea typeface="BIZ UDゴシック" panose="020B0400000000000000" pitchFamily="49" charset="-128"/>
                        </a:rPr>
                        <a:t>　</a:t>
                      </a:r>
                      <a:r>
                        <a:rPr lang="ja-JP" altLang="en-US" sz="1100" u="none" strike="noStrike" baseline="0" dirty="0">
                          <a:effectLst/>
                          <a:ea typeface="BIZ UDゴシック" panose="020B0400000000000000" pitchFamily="49" charset="-128"/>
                        </a:rPr>
                        <a:t>紹介・</a:t>
                      </a:r>
                      <a:r>
                        <a:rPr lang="zh-TW" altLang="en-US" sz="1100" u="none" strike="noStrike" baseline="0" dirty="0">
                          <a:effectLst/>
                          <a:ea typeface="BIZ UDゴシック" panose="020B0400000000000000" pitchFamily="49" charset="-128"/>
                        </a:rPr>
                        <a:t>概要冊子</a:t>
                      </a:r>
                      <a:endParaRPr lang="zh-TW" altLang="en-US" sz="1100" b="0" i="0" u="none" strike="noStrike" baseline="0" dirty="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ea typeface="BIZ UDゴシック" panose="020B0400000000000000" pitchFamily="49" charset="-128"/>
                        </a:rPr>
                        <a:t>　</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ea typeface="BIZ UDゴシック" panose="020B0400000000000000" pitchFamily="49" charset="-128"/>
                        </a:rPr>
                        <a:t>●現行の概要冊子は</a:t>
                      </a:r>
                      <a:r>
                        <a:rPr lang="en-US" altLang="ja-JP" sz="1100" u="none" strike="noStrike" baseline="0">
                          <a:effectLst/>
                          <a:ea typeface="BIZ UDゴシック" panose="020B0400000000000000" pitchFamily="49" charset="-128"/>
                        </a:rPr>
                        <a:t>10</a:t>
                      </a:r>
                      <a:r>
                        <a:rPr lang="ja-JP" altLang="en-US" sz="1100" u="none" strike="noStrike" baseline="0">
                          <a:effectLst/>
                          <a:ea typeface="BIZ UDゴシック" panose="020B0400000000000000" pitchFamily="49" charset="-128"/>
                        </a:rPr>
                        <a:t>年前に作製</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ea typeface="BIZ UDゴシック" panose="020B0400000000000000" pitchFamily="49" charset="-128"/>
                        </a:rPr>
                        <a:t>●今後適切なタイミングで更新する。</a:t>
                      </a:r>
                      <a:endParaRPr lang="en-US" altLang="ja-JP" sz="1100" u="none" strike="noStrike" baseline="0">
                        <a:effectLst/>
                        <a:ea typeface="BIZ UDゴシック" panose="020B0400000000000000" pitchFamily="49" charset="-128"/>
                      </a:endParaRPr>
                    </a:p>
                    <a:p>
                      <a:pPr algn="l" fontAlgn="t"/>
                      <a:r>
                        <a:rPr lang="ja-JP" altLang="en-US" sz="1100" u="none" strike="noStrike" baseline="0">
                          <a:effectLst/>
                          <a:ea typeface="BIZ UDゴシック" panose="020B0400000000000000" pitchFamily="49" charset="-128"/>
                        </a:rPr>
                        <a:t>●日本語版・英語版の作製</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latin typeface="BIZ UDPゴシック" panose="020B0400000000000000" pitchFamily="50" charset="-128"/>
                          <a:ea typeface="BIZ UDPゴシック" panose="020B0400000000000000" pitchFamily="50" charset="-128"/>
                        </a:rPr>
                        <a:t>●</a:t>
                      </a:r>
                      <a:r>
                        <a:rPr lang="en-US" altLang="ja-JP" sz="1100" u="none" strike="noStrike" baseline="0">
                          <a:effectLst/>
                          <a:latin typeface="BIZ UDPゴシック" panose="020B0400000000000000" pitchFamily="50" charset="-128"/>
                          <a:ea typeface="BIZ UDPゴシック" panose="020B0400000000000000" pitchFamily="50" charset="-128"/>
                        </a:rPr>
                        <a:t>2022</a:t>
                      </a:r>
                      <a:r>
                        <a:rPr lang="ja-JP" altLang="en-US" sz="1100" u="none" strike="noStrike" baseline="0">
                          <a:effectLst/>
                          <a:latin typeface="BIZ UDPゴシック" panose="020B0400000000000000" pitchFamily="50" charset="-128"/>
                          <a:ea typeface="BIZ UDPゴシック" panose="020B0400000000000000" pitchFamily="50" charset="-128"/>
                        </a:rPr>
                        <a:t>年度作製</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6371" marR="6371" marT="6371" marB="0">
                    <a:solidFill>
                      <a:schemeClr val="tx2">
                        <a:lumMod val="40000"/>
                        <a:lumOff val="60000"/>
                      </a:schemeClr>
                    </a:solidFill>
                  </a:tcPr>
                </a:tc>
                <a:extLst>
                  <a:ext uri="{0D108BD9-81ED-4DB2-BD59-A6C34878D82A}">
                    <a16:rowId xmlns:a16="http://schemas.microsoft.com/office/drawing/2014/main" val="2144347362"/>
                  </a:ext>
                </a:extLst>
              </a:tr>
              <a:tr h="638672">
                <a:tc>
                  <a:txBody>
                    <a:bodyPr/>
                    <a:lstStyle/>
                    <a:p>
                      <a:pPr algn="l" fontAlgn="t"/>
                      <a:r>
                        <a:rPr lang="ja-JP" altLang="en-US" sz="1100" u="none" strike="noStrike" baseline="0" dirty="0">
                          <a:effectLst/>
                          <a:ea typeface="BIZ UDゴシック" panose="020B0400000000000000" pitchFamily="49" charset="-128"/>
                        </a:rPr>
                        <a:t>叢書の発刊</a:t>
                      </a:r>
                      <a:endParaRPr lang="ja-JP" altLang="en-US" sz="1100" b="0" i="0" u="none" strike="noStrike" baseline="0" dirty="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en-US" sz="1100" u="none" strike="noStrike" baseline="0">
                          <a:effectLst/>
                          <a:ea typeface="BIZ UDゴシック" panose="020B0400000000000000" pitchFamily="49" charset="-128"/>
                        </a:rPr>
                        <a:t>「LF</a:t>
                      </a:r>
                      <a:r>
                        <a:rPr lang="ja-JP" altLang="en-US" sz="1100" u="none" strike="noStrike" baseline="0">
                          <a:effectLst/>
                          <a:ea typeface="BIZ UDゴシック" panose="020B0400000000000000" pitchFamily="49" charset="-128"/>
                        </a:rPr>
                        <a:t>対談集」</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ea typeface="BIZ UDゴシック" panose="020B0400000000000000" pitchFamily="49" charset="-128"/>
                        </a:rPr>
                        <a:t>　</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ea typeface="BIZ UDゴシック" panose="020B0400000000000000" pitchFamily="49" charset="-128"/>
                        </a:rPr>
                        <a:t>●概ね１０対談を収集して発刊</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latin typeface="BIZ UDPゴシック" panose="020B0400000000000000" pitchFamily="50" charset="-128"/>
                          <a:ea typeface="BIZ UDPゴシック" panose="020B0400000000000000" pitchFamily="50" charset="-128"/>
                        </a:rPr>
                        <a:t>●</a:t>
                      </a:r>
                      <a:r>
                        <a:rPr lang="en-US" altLang="ja-JP" sz="1100" u="none" strike="noStrike" baseline="0">
                          <a:effectLst/>
                          <a:latin typeface="BIZ UDPゴシック" panose="020B0400000000000000" pitchFamily="50" charset="-128"/>
                          <a:ea typeface="BIZ UDPゴシック" panose="020B0400000000000000" pitchFamily="50" charset="-128"/>
                        </a:rPr>
                        <a:t>2022</a:t>
                      </a:r>
                      <a:r>
                        <a:rPr lang="ja-JP" altLang="en-US" sz="1100" u="none" strike="noStrike" baseline="0">
                          <a:effectLst/>
                          <a:latin typeface="BIZ UDPゴシック" panose="020B0400000000000000" pitchFamily="50" charset="-128"/>
                          <a:ea typeface="BIZ UDPゴシック" panose="020B0400000000000000" pitchFamily="50" charset="-128"/>
                        </a:rPr>
                        <a:t>年度発刊</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6371" marR="6371" marT="6371" marB="0">
                    <a:solidFill>
                      <a:schemeClr val="tx2">
                        <a:lumMod val="40000"/>
                        <a:lumOff val="60000"/>
                      </a:schemeClr>
                    </a:solidFill>
                  </a:tcPr>
                </a:tc>
                <a:extLst>
                  <a:ext uri="{0D108BD9-81ED-4DB2-BD59-A6C34878D82A}">
                    <a16:rowId xmlns:a16="http://schemas.microsoft.com/office/drawing/2014/main" val="777811346"/>
                  </a:ext>
                </a:extLst>
              </a:tr>
              <a:tr h="536854">
                <a:tc>
                  <a:txBody>
                    <a:bodyPr/>
                    <a:lstStyle/>
                    <a:p>
                      <a:pPr algn="l" fontAlgn="t"/>
                      <a:r>
                        <a:rPr lang="ja-JP" altLang="en-US" sz="1100" u="none" strike="noStrike" baseline="0" dirty="0">
                          <a:effectLst/>
                          <a:ea typeface="BIZ UDゴシック" panose="020B0400000000000000" pitchFamily="49" charset="-128"/>
                        </a:rPr>
                        <a:t>報告書の発刊</a:t>
                      </a:r>
                      <a:endParaRPr lang="ja-JP" altLang="en-US" sz="1100" b="0" i="0" u="none" strike="noStrike" baseline="0" dirty="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ea typeface="BIZ UDゴシック" panose="020B0400000000000000" pitchFamily="49" charset="-128"/>
                        </a:rPr>
                        <a:t>「岸本基金研究助成」</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ea typeface="BIZ UDゴシック" panose="020B0400000000000000" pitchFamily="49" charset="-128"/>
                        </a:rPr>
                        <a:t>　</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ea typeface="BIZ UDゴシック" panose="020B0400000000000000" pitchFamily="49" charset="-128"/>
                        </a:rPr>
                        <a:t>●数か年分の助成採択した研究を収集して発刊</a:t>
                      </a:r>
                      <a:endParaRPr lang="ja-JP" altLang="en-US" sz="1100" b="0" i="0" u="none" strike="noStrike" baseline="0">
                        <a:solidFill>
                          <a:srgbClr val="000000"/>
                        </a:solidFill>
                        <a:effectLst/>
                        <a:latin typeface="BIZ UDゴシック" panose="020B0400000000000000" pitchFamily="49" charset="-128"/>
                        <a:ea typeface="BIZ UDゴシック" panose="020B0400000000000000" pitchFamily="49" charset="-128"/>
                      </a:endParaRPr>
                    </a:p>
                  </a:txBody>
                  <a:tcPr marL="6371" marR="6371" marT="6371" marB="0">
                    <a:solidFill>
                      <a:schemeClr val="tx2">
                        <a:lumMod val="40000"/>
                        <a:lumOff val="60000"/>
                      </a:schemeClr>
                    </a:solidFill>
                  </a:tcPr>
                </a:tc>
                <a:tc>
                  <a:txBody>
                    <a:bodyPr/>
                    <a:lstStyle/>
                    <a:p>
                      <a:pPr algn="l" fontAlgn="t"/>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●数か年毎に発行</a:t>
                      </a:r>
                    </a:p>
                  </a:txBody>
                  <a:tcPr marL="6371" marR="6371" marT="6371" marB="0">
                    <a:solidFill>
                      <a:schemeClr val="tx2">
                        <a:lumMod val="40000"/>
                        <a:lumOff val="60000"/>
                      </a:schemeClr>
                    </a:solidFill>
                  </a:tcPr>
                </a:tc>
                <a:extLst>
                  <a:ext uri="{0D108BD9-81ED-4DB2-BD59-A6C34878D82A}">
                    <a16:rowId xmlns:a16="http://schemas.microsoft.com/office/drawing/2014/main" val="1146124024"/>
                  </a:ext>
                </a:extLst>
              </a:tr>
            </a:tbl>
          </a:graphicData>
        </a:graphic>
      </p:graphicFrame>
      <p:sp>
        <p:nvSpPr>
          <p:cNvPr id="3" name="テキスト ボックス 2">
            <a:extLst>
              <a:ext uri="{FF2B5EF4-FFF2-40B4-BE49-F238E27FC236}">
                <a16:creationId xmlns:a16="http://schemas.microsoft.com/office/drawing/2014/main" id="{8209FD34-D121-4009-919D-34D2EA18E1C7}"/>
              </a:ext>
            </a:extLst>
          </p:cNvPr>
          <p:cNvSpPr txBox="1"/>
          <p:nvPr/>
        </p:nvSpPr>
        <p:spPr>
          <a:xfrm>
            <a:off x="1028701" y="184666"/>
            <a:ext cx="5286374" cy="369332"/>
          </a:xfrm>
          <a:prstGeom prst="rect">
            <a:avLst/>
          </a:prstGeom>
          <a:noFill/>
        </p:spPr>
        <p:txBody>
          <a:bodyPr wrap="square" rtlCol="0">
            <a:spAutoFit/>
          </a:bodyPr>
          <a:lstStyle/>
          <a:p>
            <a:r>
              <a:rPr kumimoji="1" lang="ja-JP" altLang="en-US"/>
              <a:t>事業まとめ　（普及啓発事業　その３）</a:t>
            </a:r>
          </a:p>
        </p:txBody>
      </p:sp>
      <p:sp>
        <p:nvSpPr>
          <p:cNvPr id="4" name="スライド番号プレースホルダー 3">
            <a:extLst>
              <a:ext uri="{FF2B5EF4-FFF2-40B4-BE49-F238E27FC236}">
                <a16:creationId xmlns:a16="http://schemas.microsoft.com/office/drawing/2014/main" id="{644B129E-8C42-452F-912E-EAE35456AB46}"/>
              </a:ext>
            </a:extLst>
          </p:cNvPr>
          <p:cNvSpPr>
            <a:spLocks noGrp="1"/>
          </p:cNvSpPr>
          <p:nvPr>
            <p:ph type="sldNum" sz="quarter" idx="12"/>
          </p:nvPr>
        </p:nvSpPr>
        <p:spPr/>
        <p:txBody>
          <a:bodyPr/>
          <a:lstStyle/>
          <a:p>
            <a:fld id="{BC938B7F-26E2-44CA-9119-FD2E659AFFE3}" type="slidenum">
              <a:rPr kumimoji="1" lang="ja-JP" altLang="en-US" smtClean="0"/>
              <a:t>25</a:t>
            </a:fld>
            <a:endParaRPr kumimoji="1" lang="ja-JP" altLang="en-US"/>
          </a:p>
        </p:txBody>
      </p:sp>
    </p:spTree>
    <p:extLst>
      <p:ext uri="{BB962C8B-B14F-4D97-AF65-F5344CB8AC3E}">
        <p14:creationId xmlns:p14="http://schemas.microsoft.com/office/powerpoint/2010/main" val="4128434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A3C28010-D430-4174-B1A3-D79072A79EC5}"/>
              </a:ext>
            </a:extLst>
          </p:cNvPr>
          <p:cNvGraphicFramePr>
            <a:graphicFrameLocks noGrp="1"/>
          </p:cNvGraphicFramePr>
          <p:nvPr>
            <p:extLst>
              <p:ext uri="{D42A27DB-BD31-4B8C-83A1-F6EECF244321}">
                <p14:modId xmlns:p14="http://schemas.microsoft.com/office/powerpoint/2010/main" val="298511588"/>
              </p:ext>
            </p:extLst>
          </p:nvPr>
        </p:nvGraphicFramePr>
        <p:xfrm>
          <a:off x="555458" y="532263"/>
          <a:ext cx="11081084" cy="5446241"/>
        </p:xfrm>
        <a:graphic>
          <a:graphicData uri="http://schemas.openxmlformats.org/drawingml/2006/table">
            <a:tbl>
              <a:tblPr>
                <a:tableStyleId>{5C22544A-7EE6-4342-B048-85BDC9FD1C3A}</a:tableStyleId>
              </a:tblPr>
              <a:tblGrid>
                <a:gridCol w="1515979">
                  <a:extLst>
                    <a:ext uri="{9D8B030D-6E8A-4147-A177-3AD203B41FA5}">
                      <a16:colId xmlns:a16="http://schemas.microsoft.com/office/drawing/2014/main" val="1839852696"/>
                    </a:ext>
                  </a:extLst>
                </a:gridCol>
                <a:gridCol w="2274785">
                  <a:extLst>
                    <a:ext uri="{9D8B030D-6E8A-4147-A177-3AD203B41FA5}">
                      <a16:colId xmlns:a16="http://schemas.microsoft.com/office/drawing/2014/main" val="3660857905"/>
                    </a:ext>
                  </a:extLst>
                </a:gridCol>
                <a:gridCol w="2551289">
                  <a:extLst>
                    <a:ext uri="{9D8B030D-6E8A-4147-A177-3AD203B41FA5}">
                      <a16:colId xmlns:a16="http://schemas.microsoft.com/office/drawing/2014/main" val="3254524230"/>
                    </a:ext>
                  </a:extLst>
                </a:gridCol>
                <a:gridCol w="2742878">
                  <a:extLst>
                    <a:ext uri="{9D8B030D-6E8A-4147-A177-3AD203B41FA5}">
                      <a16:colId xmlns:a16="http://schemas.microsoft.com/office/drawing/2014/main" val="1189217736"/>
                    </a:ext>
                  </a:extLst>
                </a:gridCol>
                <a:gridCol w="1996153">
                  <a:extLst>
                    <a:ext uri="{9D8B030D-6E8A-4147-A177-3AD203B41FA5}">
                      <a16:colId xmlns:a16="http://schemas.microsoft.com/office/drawing/2014/main" val="1659318499"/>
                    </a:ext>
                  </a:extLst>
                </a:gridCol>
              </a:tblGrid>
              <a:tr h="256680">
                <a:tc>
                  <a:txBody>
                    <a:bodyPr/>
                    <a:lstStyle/>
                    <a:p>
                      <a:pPr algn="l" fontAlgn="t"/>
                      <a:r>
                        <a:rPr lang="ja-JP" altLang="en-US" sz="1100" u="none" strike="noStrike" baseline="0" dirty="0">
                          <a:effectLst/>
                          <a:ea typeface="BIZ UDPゴシック" panose="020B0400000000000000" pitchFamily="50" charset="-128"/>
                        </a:rPr>
                        <a:t>　</a:t>
                      </a:r>
                      <a:endPar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事業概要</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現状・評価・課題</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tc>
                  <a:txBody>
                    <a:bodyPr/>
                    <a:lstStyle/>
                    <a:p>
                      <a:pPr algn="l" fontAlgn="t"/>
                      <a:r>
                        <a:rPr lang="ja-JP" altLang="en-US" sz="1100" u="none" strike="noStrike" baseline="0" dirty="0">
                          <a:effectLst/>
                          <a:ea typeface="BIZ UDPゴシック" panose="020B0400000000000000" pitchFamily="50" charset="-128"/>
                        </a:rPr>
                        <a:t>事業の意義、めざすところ</a:t>
                      </a:r>
                      <a:endPar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成果目標</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extLst>
                  <a:ext uri="{0D108BD9-81ED-4DB2-BD59-A6C34878D82A}">
                    <a16:rowId xmlns:a16="http://schemas.microsoft.com/office/drawing/2014/main" val="1204685991"/>
                  </a:ext>
                </a:extLst>
              </a:tr>
              <a:tr h="1444806">
                <a:tc>
                  <a:txBody>
                    <a:bodyPr/>
                    <a:lstStyle/>
                    <a:p>
                      <a:pPr algn="l" fontAlgn="t"/>
                      <a:r>
                        <a:rPr lang="ja-JP" altLang="en-US" sz="1100" u="none" strike="noStrike" baseline="0">
                          <a:effectLst/>
                          <a:ea typeface="BIZ UDPゴシック" panose="020B0400000000000000" pitchFamily="50" charset="-128"/>
                        </a:rPr>
                        <a:t>技術講習会</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●ライフサイエンス分野の最新の実験技術、機器・装置等を研究者の講演と実習を通じて技術習得の機会を提供するもの。</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tc>
                  <a:txBody>
                    <a:bodyPr/>
                    <a:lstStyle/>
                    <a:p>
                      <a:pPr algn="l" fontAlgn="t"/>
                      <a:r>
                        <a:rPr lang="ja-JP" altLang="en-US" sz="1100" u="none" strike="noStrike" baseline="0" dirty="0">
                          <a:effectLst/>
                          <a:ea typeface="BIZ UDPゴシック" panose="020B0400000000000000" pitchFamily="50" charset="-128"/>
                        </a:rPr>
                        <a:t>●大学・企業等の若手研究者等に新しい技術習得の機会を提供するものとして意義深い。</a:t>
                      </a:r>
                      <a:br>
                        <a:rPr lang="ja-JP" altLang="en-US" sz="1100" u="none" strike="noStrike" baseline="0" dirty="0">
                          <a:effectLst/>
                          <a:ea typeface="BIZ UDPゴシック" panose="020B0400000000000000" pitchFamily="50" charset="-128"/>
                        </a:rPr>
                      </a:br>
                      <a:r>
                        <a:rPr lang="ja-JP" altLang="en-US" sz="1100" u="none" strike="noStrike" baseline="0" dirty="0">
                          <a:effectLst/>
                          <a:ea typeface="BIZ UDPゴシック" panose="020B0400000000000000" pitchFamily="50" charset="-128"/>
                        </a:rPr>
                        <a:t>●実習部分について</a:t>
                      </a:r>
                      <a:r>
                        <a:rPr lang="en-US" altLang="ja-JP" sz="1100" u="none" strike="noStrike" baseline="0" dirty="0">
                          <a:effectLst/>
                          <a:ea typeface="BIZ UDPゴシック" panose="020B0400000000000000" pitchFamily="50" charset="-128"/>
                        </a:rPr>
                        <a:t>Web</a:t>
                      </a:r>
                      <a:r>
                        <a:rPr lang="ja-JP" altLang="en-US" sz="1100" u="none" strike="noStrike" baseline="0" dirty="0">
                          <a:effectLst/>
                          <a:ea typeface="BIZ UDPゴシック" panose="020B0400000000000000" pitchFamily="50" charset="-128"/>
                        </a:rPr>
                        <a:t>対応に馴染みにくい。</a:t>
                      </a:r>
                      <a:endPar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tc>
                  <a:txBody>
                    <a:bodyPr/>
                    <a:lstStyle/>
                    <a:p>
                      <a:pPr algn="l" fontAlgn="t"/>
                      <a:r>
                        <a:rPr lang="ja-JP" altLang="en-US" sz="1100" u="none" strike="noStrike" baseline="0" dirty="0">
                          <a:effectLst/>
                          <a:ea typeface="BIZ UDPゴシック" panose="020B0400000000000000" pitchFamily="50" charset="-128"/>
                        </a:rPr>
                        <a:t>●講演部分をハイブリッド形式で、実習部分をリアル形式で実施。実効性と参加しやすさを両立して参加者数を増やす。</a:t>
                      </a:r>
                      <a:endPar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tc>
                  <a:txBody>
                    <a:bodyPr/>
                    <a:lstStyle/>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a:t>
                      </a:r>
                      <a:r>
                        <a:rPr lang="zh-CN" altLang="en-US" sz="1100" u="none" strike="noStrike" baseline="0" dirty="0">
                          <a:effectLst/>
                          <a:latin typeface="BIZ UDPゴシック" panose="020B0400000000000000" pitchFamily="50" charset="-128"/>
                          <a:ea typeface="BIZ UDPゴシック" panose="020B0400000000000000" pitchFamily="50" charset="-128"/>
                        </a:rPr>
                        <a:t>参加者数</a:t>
                      </a:r>
                      <a:endParaRPr lang="en-US" altLang="zh-CN"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　　解説概ね</a:t>
                      </a:r>
                      <a:r>
                        <a:rPr lang="en-US" altLang="ja-JP" sz="1100" u="none" strike="noStrike" baseline="0" dirty="0">
                          <a:effectLst/>
                          <a:latin typeface="BIZ UDPゴシック" panose="020B0400000000000000" pitchFamily="50" charset="-128"/>
                          <a:ea typeface="BIZ UDPゴシック" panose="020B0400000000000000" pitchFamily="50" charset="-128"/>
                        </a:rPr>
                        <a:t>50</a:t>
                      </a:r>
                      <a:r>
                        <a:rPr lang="ja-JP" altLang="en-US" sz="1100" u="none" strike="noStrike" baseline="0" dirty="0">
                          <a:effectLst/>
                          <a:latin typeface="BIZ UDPゴシック" panose="020B0400000000000000" pitchFamily="50" charset="-128"/>
                          <a:ea typeface="BIZ UDPゴシック" panose="020B0400000000000000" pitchFamily="50" charset="-128"/>
                        </a:rPr>
                        <a:t>名　</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　　実習概ね</a:t>
                      </a:r>
                      <a:r>
                        <a:rPr lang="en-US" altLang="ja-JP" sz="1100" u="none" strike="noStrike" baseline="0" dirty="0">
                          <a:effectLst/>
                          <a:latin typeface="BIZ UDPゴシック" panose="020B0400000000000000" pitchFamily="50" charset="-128"/>
                          <a:ea typeface="BIZ UDPゴシック" panose="020B0400000000000000" pitchFamily="50" charset="-128"/>
                        </a:rPr>
                        <a:t>10</a:t>
                      </a:r>
                      <a:r>
                        <a:rPr lang="ja-JP" altLang="en-US" sz="1100" u="none" strike="noStrike" baseline="0" dirty="0">
                          <a:effectLst/>
                          <a:latin typeface="BIZ UDPゴシック" panose="020B0400000000000000" pitchFamily="50" charset="-128"/>
                          <a:ea typeface="BIZ UDPゴシック" panose="020B0400000000000000" pitchFamily="50" charset="-128"/>
                        </a:rPr>
                        <a:t>名</a:t>
                      </a:r>
                      <a:endParaRPr lang="en-US" altLang="zh-CN"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●広域参加（京阪神以遠）</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　　解説概ね</a:t>
                      </a:r>
                      <a:r>
                        <a:rPr lang="en-US" altLang="ja-JP" sz="1100" u="none" strike="noStrike" baseline="0" dirty="0">
                          <a:effectLst/>
                          <a:latin typeface="BIZ UDPゴシック" panose="020B0400000000000000" pitchFamily="50" charset="-128"/>
                          <a:ea typeface="BIZ UDPゴシック" panose="020B0400000000000000" pitchFamily="50" charset="-128"/>
                        </a:rPr>
                        <a:t>50%</a:t>
                      </a:r>
                      <a:r>
                        <a:rPr lang="ja-JP" altLang="en-US" sz="1100" u="none" strike="noStrike" baseline="0" dirty="0">
                          <a:effectLst/>
                          <a:latin typeface="BIZ UDPゴシック" panose="020B0400000000000000" pitchFamily="50" charset="-128"/>
                          <a:ea typeface="BIZ UDPゴシック" panose="020B0400000000000000" pitchFamily="50" charset="-128"/>
                        </a:rPr>
                        <a:t>　　</a:t>
                      </a:r>
                      <a:r>
                        <a:rPr lang="zh-CN" altLang="en-US" sz="1100" u="none" strike="noStrike" baseline="0" dirty="0">
                          <a:effectLst/>
                          <a:latin typeface="BIZ UDPゴシック" panose="020B0400000000000000" pitchFamily="50" charset="-128"/>
                          <a:ea typeface="BIZ UDPゴシック" panose="020B0400000000000000" pitchFamily="50" charset="-128"/>
                        </a:rPr>
                        <a:t/>
                      </a:r>
                      <a:br>
                        <a:rPr lang="zh-CN" altLang="en-US" sz="1100" u="none" strike="noStrike" baseline="0" dirty="0">
                          <a:effectLst/>
                          <a:latin typeface="BIZ UDPゴシック" panose="020B0400000000000000" pitchFamily="50" charset="-128"/>
                          <a:ea typeface="BIZ UDPゴシック" panose="020B0400000000000000" pitchFamily="50" charset="-128"/>
                        </a:rPr>
                      </a:br>
                      <a:r>
                        <a:rPr lang="ja-JP" altLang="en-US" sz="1100" u="none" strike="noStrike" baseline="0" dirty="0">
                          <a:effectLst/>
                          <a:latin typeface="BIZ UDPゴシック" panose="020B0400000000000000" pitchFamily="50" charset="-128"/>
                          <a:ea typeface="BIZ UDPゴシック" panose="020B0400000000000000" pitchFamily="50" charset="-128"/>
                        </a:rPr>
                        <a:t>●</a:t>
                      </a:r>
                      <a:r>
                        <a:rPr lang="zh-CN" altLang="en-US" sz="1100" u="none" strike="noStrike" baseline="0" dirty="0">
                          <a:effectLst/>
                          <a:latin typeface="BIZ UDPゴシック" panose="020B0400000000000000" pitchFamily="50" charset="-128"/>
                          <a:ea typeface="BIZ UDPゴシック" panose="020B0400000000000000" pitchFamily="50" charset="-128"/>
                        </a:rPr>
                        <a:t>参加者満足度</a:t>
                      </a:r>
                      <a:endParaRPr lang="en-US" altLang="zh-CN"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　　解説・実習とも</a:t>
                      </a:r>
                      <a:r>
                        <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80%</a:t>
                      </a:r>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以上</a:t>
                      </a:r>
                      <a:endParaRPr lang="zh-CN"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extLst>
                  <a:ext uri="{0D108BD9-81ED-4DB2-BD59-A6C34878D82A}">
                    <a16:rowId xmlns:a16="http://schemas.microsoft.com/office/drawing/2014/main" val="2807796122"/>
                  </a:ext>
                </a:extLst>
              </a:tr>
              <a:tr h="1319574">
                <a:tc>
                  <a:txBody>
                    <a:bodyPr/>
                    <a:lstStyle/>
                    <a:p>
                      <a:pPr algn="l" fontAlgn="t"/>
                      <a:r>
                        <a:rPr lang="ja-JP" altLang="en-US" sz="1100" u="none" strike="noStrike" baseline="0">
                          <a:effectLst/>
                          <a:ea typeface="BIZ UDPゴシック" panose="020B0400000000000000" pitchFamily="50" charset="-128"/>
                        </a:rPr>
                        <a:t>大阪大学との連携</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a:t>
                      </a:r>
                      <a:r>
                        <a:rPr lang="en-US" altLang="ja-JP" sz="1100" u="none" strike="noStrike" baseline="0">
                          <a:effectLst/>
                          <a:ea typeface="BIZ UDPゴシック" panose="020B0400000000000000" pitchFamily="50" charset="-128"/>
                        </a:rPr>
                        <a:t>AMED</a:t>
                      </a:r>
                      <a:r>
                        <a:rPr lang="ja-JP" altLang="en-US" sz="1100" u="none" strike="noStrike" baseline="0">
                          <a:effectLst/>
                          <a:ea typeface="BIZ UDPゴシック" panose="020B0400000000000000" pitchFamily="50" charset="-128"/>
                        </a:rPr>
                        <a:t>日本医療研究開発機構の「橋渡し研究戦略的推進プログラム」のシーズ</a:t>
                      </a:r>
                      <a:r>
                        <a:rPr lang="en-US" altLang="ja-JP" sz="1100" u="none" strike="noStrike" baseline="0">
                          <a:effectLst/>
                          <a:ea typeface="BIZ UDPゴシック" panose="020B0400000000000000" pitchFamily="50" charset="-128"/>
                        </a:rPr>
                        <a:t>A</a:t>
                      </a:r>
                      <a:r>
                        <a:rPr lang="ja-JP" altLang="en-US" sz="1100" u="none" strike="noStrike" baseline="0">
                          <a:effectLst/>
                          <a:ea typeface="BIZ UDPゴシック" panose="020B0400000000000000" pitchFamily="50" charset="-128"/>
                        </a:rPr>
                        <a:t>及び「異分野融合型シーズ</a:t>
                      </a:r>
                      <a:r>
                        <a:rPr lang="en-US" altLang="ja-JP" sz="1100" u="none" strike="noStrike" baseline="0">
                          <a:effectLst/>
                          <a:ea typeface="BIZ UDPゴシック" panose="020B0400000000000000" pitchFamily="50" charset="-128"/>
                        </a:rPr>
                        <a:t>H</a:t>
                      </a:r>
                      <a:r>
                        <a:rPr lang="ja-JP" altLang="en-US" sz="1100" u="none" strike="noStrike" baseline="0">
                          <a:effectLst/>
                          <a:ea typeface="BIZ UDPゴシック" panose="020B0400000000000000" pitchFamily="50" charset="-128"/>
                        </a:rPr>
                        <a:t>のうち大阪大学以外</a:t>
                      </a:r>
                      <a:r>
                        <a:rPr lang="en-US" altLang="ja-JP" sz="1100" u="none" strike="noStrike" baseline="0">
                          <a:effectLst/>
                          <a:ea typeface="BIZ UDPゴシック" panose="020B0400000000000000" pitchFamily="50" charset="-128"/>
                        </a:rPr>
                        <a:t>(</a:t>
                      </a:r>
                      <a:r>
                        <a:rPr lang="ja-JP" altLang="en-US" sz="1100" u="none" strike="noStrike" baseline="0">
                          <a:effectLst/>
                          <a:ea typeface="BIZ UDPゴシック" panose="020B0400000000000000" pitchFamily="50" charset="-128"/>
                        </a:rPr>
                        <a:t>拠点外）のシーズに対する育成強化について、大阪大学から業務受託している。</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tc>
                  <a:txBody>
                    <a:bodyPr/>
                    <a:lstStyle/>
                    <a:p>
                      <a:pPr algn="l" fontAlgn="t"/>
                      <a:r>
                        <a:rPr lang="ja-JP" altLang="en-US" sz="1100" u="none" strike="noStrike" baseline="0" dirty="0">
                          <a:effectLst/>
                          <a:ea typeface="BIZ UDPゴシック" panose="020B0400000000000000" pitchFamily="50" charset="-128"/>
                        </a:rPr>
                        <a:t>●財団の有する知識・経験等の蓄積を活かし、</a:t>
                      </a:r>
                      <a:r>
                        <a:rPr lang="en-US" altLang="ja-JP" sz="1100" u="none" strike="noStrike" baseline="0" dirty="0">
                          <a:effectLst/>
                          <a:ea typeface="BIZ UDPゴシック" panose="020B0400000000000000" pitchFamily="50" charset="-128"/>
                        </a:rPr>
                        <a:t>Web</a:t>
                      </a:r>
                      <a:r>
                        <a:rPr lang="ja-JP" altLang="en-US" sz="1100" u="none" strike="noStrike" baseline="0" dirty="0">
                          <a:effectLst/>
                          <a:ea typeface="BIZ UDPゴシック" panose="020B0400000000000000" pitchFamily="50" charset="-128"/>
                        </a:rPr>
                        <a:t>を活用して、助言・フォローアップ、企業へのつなぎ、阪大との協議等を行っている。</a:t>
                      </a:r>
                      <a:endPar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a:t>
                      </a:r>
                      <a:r>
                        <a:rPr lang="en-US" altLang="ja-JP" sz="1100" u="none" strike="noStrike" baseline="0">
                          <a:effectLst/>
                          <a:ea typeface="BIZ UDPゴシック" panose="020B0400000000000000" pitchFamily="50" charset="-128"/>
                        </a:rPr>
                        <a:t>2021</a:t>
                      </a:r>
                      <a:r>
                        <a:rPr lang="ja-JP" altLang="en-US" sz="1100" u="none" strike="noStrike" baseline="0">
                          <a:effectLst/>
                          <a:ea typeface="BIZ UDPゴシック" panose="020B0400000000000000" pitchFamily="50" charset="-128"/>
                        </a:rPr>
                        <a:t>年度で終了する</a:t>
                      </a:r>
                      <a:r>
                        <a:rPr lang="en-US" altLang="ja-JP" sz="1100" u="none" strike="noStrike" baseline="0">
                          <a:effectLst/>
                          <a:ea typeface="BIZ UDPゴシック" panose="020B0400000000000000" pitchFamily="50" charset="-128"/>
                        </a:rPr>
                        <a:t>AMED</a:t>
                      </a:r>
                      <a:r>
                        <a:rPr lang="ja-JP" altLang="en-US" sz="1100" u="none" strike="noStrike" baseline="0">
                          <a:effectLst/>
                          <a:ea typeface="BIZ UDPゴシック" panose="020B0400000000000000" pitchFamily="50" charset="-128"/>
                        </a:rPr>
                        <a:t>日本医療研究開発機構の「橋渡し研究戦略的推進プログラム」「異分野融合型シーズ」プログラムの後継プログラムについても阪大から業務受託を獲得する。</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tc>
                  <a:txBody>
                    <a:bodyPr/>
                    <a:lstStyle/>
                    <a:p>
                      <a:pPr algn="l" fontAlgn="t"/>
                      <a:r>
                        <a:rPr lang="ja-JP" altLang="en-US" sz="1100" u="none" strike="noStrike" baseline="0">
                          <a:effectLst/>
                          <a:latin typeface="BIZ UDPゴシック" panose="020B0400000000000000" pitchFamily="50" charset="-128"/>
                          <a:ea typeface="BIZ UDPゴシック" panose="020B0400000000000000" pitchFamily="50" charset="-128"/>
                        </a:rPr>
                        <a:t>●業務受託の獲得</a:t>
                      </a:r>
                      <a:endParaRPr lang="zh-TW"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extLst>
                  <a:ext uri="{0D108BD9-81ED-4DB2-BD59-A6C34878D82A}">
                    <a16:rowId xmlns:a16="http://schemas.microsoft.com/office/drawing/2014/main" val="641450879"/>
                  </a:ext>
                </a:extLst>
              </a:tr>
              <a:tr h="2425181">
                <a:tc>
                  <a:txBody>
                    <a:bodyPr/>
                    <a:lstStyle/>
                    <a:p>
                      <a:pPr algn="l" fontAlgn="t"/>
                      <a:r>
                        <a:rPr lang="ja-JP" altLang="en-US" sz="1100" u="none" strike="noStrike" baseline="0">
                          <a:effectLst/>
                          <a:ea typeface="BIZ UDPゴシック" panose="020B0400000000000000" pitchFamily="50" charset="-128"/>
                        </a:rPr>
                        <a:t>大阪府等との連携</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●アカデミア研究者と</a:t>
                      </a:r>
                      <a:r>
                        <a:rPr lang="en-US" altLang="ja-JP" sz="1100" u="none" strike="noStrike" baseline="0">
                          <a:effectLst/>
                          <a:ea typeface="BIZ UDPゴシック" panose="020B0400000000000000" pitchFamily="50" charset="-128"/>
                        </a:rPr>
                        <a:t>VC</a:t>
                      </a:r>
                      <a:r>
                        <a:rPr lang="ja-JP" altLang="en-US" sz="1100" u="none" strike="noStrike" baseline="0">
                          <a:effectLst/>
                          <a:ea typeface="BIZ UDPゴシック" panose="020B0400000000000000" pitchFamily="50" charset="-128"/>
                        </a:rPr>
                        <a:t>・製薬企業等との交流による事業化の促進</a:t>
                      </a:r>
                      <a:br>
                        <a:rPr lang="ja-JP" altLang="en-US" sz="1100" u="none" strike="noStrike" baseline="0">
                          <a:effectLst/>
                          <a:ea typeface="BIZ UDPゴシック" panose="020B0400000000000000" pitchFamily="50" charset="-128"/>
                        </a:rPr>
                      </a:br>
                      <a:r>
                        <a:rPr lang="ja-JP" altLang="en-US" sz="1100" u="none" strike="noStrike" baseline="0">
                          <a:effectLst/>
                          <a:ea typeface="BIZ UDPゴシック" panose="020B0400000000000000" pitchFamily="50" charset="-128"/>
                        </a:rPr>
                        <a:t>●中小・ベンチャー企業と</a:t>
                      </a:r>
                      <a:r>
                        <a:rPr lang="en-US" altLang="ja-JP" sz="1100" u="none" strike="noStrike" baseline="0">
                          <a:effectLst/>
                          <a:ea typeface="BIZ UDPゴシック" panose="020B0400000000000000" pitchFamily="50" charset="-128"/>
                        </a:rPr>
                        <a:t>VC</a:t>
                      </a:r>
                      <a:r>
                        <a:rPr lang="ja-JP" altLang="en-US" sz="1100" u="none" strike="noStrike" baseline="0">
                          <a:effectLst/>
                          <a:ea typeface="BIZ UDPゴシック" panose="020B0400000000000000" pitchFamily="50" charset="-128"/>
                        </a:rPr>
                        <a:t>・ライフサイエンス関連企業とのビジネスピッチや交流によるマッチング</a:t>
                      </a:r>
                      <a:br>
                        <a:rPr lang="ja-JP" altLang="en-US" sz="1100" u="none" strike="noStrike" baseline="0">
                          <a:effectLst/>
                          <a:ea typeface="BIZ UDPゴシック" panose="020B0400000000000000" pitchFamily="50" charset="-128"/>
                        </a:rPr>
                      </a:b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tc>
                  <a:txBody>
                    <a:bodyPr/>
                    <a:lstStyle/>
                    <a:p>
                      <a:pPr algn="l" fontAlgn="t"/>
                      <a:r>
                        <a:rPr lang="ja-JP" altLang="en-US" sz="1100" u="none" strike="noStrike" baseline="0">
                          <a:effectLst/>
                          <a:ea typeface="BIZ UDPゴシック" panose="020B0400000000000000" pitchFamily="50" charset="-128"/>
                        </a:rPr>
                        <a:t>●阪大のシーズは阪大の</a:t>
                      </a:r>
                      <a:r>
                        <a:rPr lang="en-US" altLang="ja-JP" sz="1100" u="none" strike="noStrike" baseline="0">
                          <a:effectLst/>
                          <a:ea typeface="BIZ UDPゴシック" panose="020B0400000000000000" pitchFamily="50" charset="-128"/>
                        </a:rPr>
                        <a:t>VC</a:t>
                      </a:r>
                      <a:r>
                        <a:rPr lang="ja-JP" altLang="en-US" sz="1100" u="none" strike="noStrike" baseline="0">
                          <a:effectLst/>
                          <a:ea typeface="BIZ UDPゴシック" panose="020B0400000000000000" pitchFamily="50" charset="-128"/>
                        </a:rPr>
                        <a:t>（</a:t>
                      </a:r>
                      <a:r>
                        <a:rPr lang="en-US" altLang="ja-JP" sz="1100" u="none" strike="noStrike" baseline="0">
                          <a:effectLst/>
                          <a:ea typeface="BIZ UDPゴシック" panose="020B0400000000000000" pitchFamily="50" charset="-128"/>
                        </a:rPr>
                        <a:t>OUVC)</a:t>
                      </a:r>
                      <a:r>
                        <a:rPr lang="ja-JP" altLang="en-US" sz="1100" u="none" strike="noStrike" baseline="0">
                          <a:effectLst/>
                          <a:ea typeface="BIZ UDPゴシック" panose="020B0400000000000000" pitchFamily="50" charset="-128"/>
                        </a:rPr>
                        <a:t>と学内でマッチングするなど、大きな大学では学内で自立してマッチングしており、行政や財団の助けを必要としなくなっている。</a:t>
                      </a:r>
                      <a:br>
                        <a:rPr lang="ja-JP" altLang="en-US" sz="1100" u="none" strike="noStrike" baseline="0">
                          <a:effectLst/>
                          <a:ea typeface="BIZ UDPゴシック" panose="020B0400000000000000" pitchFamily="50" charset="-128"/>
                        </a:rPr>
                      </a:br>
                      <a:r>
                        <a:rPr lang="ja-JP" altLang="en-US" sz="1100" u="none" strike="noStrike" baseline="0">
                          <a:effectLst/>
                          <a:ea typeface="BIZ UDPゴシック" panose="020B0400000000000000" pitchFamily="50" charset="-128"/>
                        </a:rPr>
                        <a:t>●</a:t>
                      </a:r>
                      <a:r>
                        <a:rPr lang="en-US" altLang="ja-JP" sz="1100" u="none" strike="noStrike" baseline="0">
                          <a:effectLst/>
                          <a:ea typeface="BIZ UDPゴシック" panose="020B0400000000000000" pitchFamily="50" charset="-128"/>
                        </a:rPr>
                        <a:t>DSANJ</a:t>
                      </a:r>
                      <a:r>
                        <a:rPr lang="ja-JP" altLang="en-US" sz="1100" u="none" strike="noStrike" baseline="0">
                          <a:effectLst/>
                          <a:ea typeface="BIZ UDPゴシック" panose="020B0400000000000000" pitchFamily="50" charset="-128"/>
                        </a:rPr>
                        <a:t>による「</a:t>
                      </a:r>
                      <a:r>
                        <a:rPr lang="en-US" altLang="ja-JP" sz="1100" u="none" strike="noStrike" baseline="0">
                          <a:effectLst/>
                          <a:ea typeface="BIZ UDPゴシック" panose="020B0400000000000000" pitchFamily="50" charset="-128"/>
                        </a:rPr>
                        <a:t>D-Bio Digital</a:t>
                      </a:r>
                      <a:r>
                        <a:rPr lang="ja-JP" altLang="en-US" sz="1100" u="none" strike="noStrike" baseline="0">
                          <a:effectLst/>
                          <a:ea typeface="BIZ UDPゴシック" panose="020B0400000000000000" pitchFamily="50" charset="-128"/>
                        </a:rPr>
                        <a:t>」事業や「創薬エコシステムセンター（</a:t>
                      </a:r>
                      <a:r>
                        <a:rPr lang="en-US" altLang="ja-JP" sz="1100" u="none" strike="noStrike" baseline="0">
                          <a:effectLst/>
                          <a:ea typeface="BIZ UDPゴシック" panose="020B0400000000000000" pitchFamily="50" charset="-128"/>
                        </a:rPr>
                        <a:t>AMED</a:t>
                      </a:r>
                      <a:r>
                        <a:rPr lang="ja-JP" altLang="en-US" sz="1100" u="none" strike="noStrike" baseline="0">
                          <a:effectLst/>
                          <a:ea typeface="BIZ UDPゴシック" panose="020B0400000000000000" pitchFamily="50" charset="-128"/>
                        </a:rPr>
                        <a:t>創薬ブースター）」事業などマッチング組織・仕組みが機能している。</a:t>
                      </a:r>
                      <a:endParaRPr lang="en-US" altLang="ja-JP" sz="1100" u="none" strike="noStrike" baseline="0">
                        <a:effectLst/>
                        <a:ea typeface="BIZ UDPゴシック" panose="020B0400000000000000" pitchFamily="50" charset="-128"/>
                      </a:endParaRPr>
                    </a:p>
                    <a:p>
                      <a:pPr algn="l" fontAlgn="t"/>
                      <a:r>
                        <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rPr>
                        <a:t>●アカデミアと大企業・</a:t>
                      </a:r>
                      <a:r>
                        <a:rPr lang="en-US" altLang="ja-JP" sz="1100" b="0" i="0" u="none" strike="noStrike" baseline="0">
                          <a:solidFill>
                            <a:srgbClr val="000000"/>
                          </a:solidFill>
                          <a:effectLst/>
                          <a:latin typeface="BIZ UDPゴシック" panose="020B0400000000000000" pitchFamily="50" charset="-128"/>
                          <a:ea typeface="BIZ UDPゴシック" panose="020B0400000000000000" pitchFamily="50" charset="-128"/>
                        </a:rPr>
                        <a:t>VC</a:t>
                      </a:r>
                      <a:r>
                        <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rPr>
                        <a:t>、</a:t>
                      </a:r>
                      <a:endParaRPr lang="en-US" altLang="ja-JP"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p>
                      <a:pPr algn="l" fontAlgn="t"/>
                      <a:r>
                        <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rPr>
                        <a:t>　中小・ベンチャー企業と大企業・</a:t>
                      </a:r>
                      <a:r>
                        <a:rPr lang="en-US" altLang="ja-JP" sz="1100" b="0" i="0" u="none" strike="noStrike" baseline="0">
                          <a:solidFill>
                            <a:srgbClr val="000000"/>
                          </a:solidFill>
                          <a:effectLst/>
                          <a:latin typeface="BIZ UDPゴシック" panose="020B0400000000000000" pitchFamily="50" charset="-128"/>
                          <a:ea typeface="BIZ UDPゴシック" panose="020B0400000000000000" pitchFamily="50" charset="-128"/>
                        </a:rPr>
                        <a:t>VC</a:t>
                      </a:r>
                    </a:p>
                    <a:p>
                      <a:pPr algn="l" fontAlgn="t"/>
                      <a:r>
                        <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rPr>
                        <a:t>　については既実施。</a:t>
                      </a:r>
                      <a:endParaRPr lang="en-US" altLang="ja-JP"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p>
                      <a:pPr algn="l" fontAlgn="t"/>
                      <a:r>
                        <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rPr>
                        <a:t>　</a:t>
                      </a:r>
                    </a:p>
                  </a:txBody>
                  <a:tcPr marL="5831" marR="5831" marT="5831" marB="0">
                    <a:solidFill>
                      <a:schemeClr val="tx2">
                        <a:lumMod val="40000"/>
                        <a:lumOff val="60000"/>
                      </a:schemeClr>
                    </a:solidFill>
                  </a:tcPr>
                </a:tc>
                <a:tc>
                  <a:txBody>
                    <a:bodyPr/>
                    <a:lstStyle/>
                    <a:p>
                      <a:pPr algn="l" fontAlgn="t"/>
                      <a:r>
                        <a:rPr lang="en-US" altLang="ja-JP" sz="1100" u="none" strike="noStrike" baseline="0" dirty="0">
                          <a:effectLst/>
                          <a:ea typeface="BIZ UDPゴシック" panose="020B0400000000000000" pitchFamily="50" charset="-128"/>
                        </a:rPr>
                        <a:t>【</a:t>
                      </a:r>
                      <a:r>
                        <a:rPr lang="ja-JP" altLang="en-US" sz="1100" u="none" strike="noStrike" baseline="0" dirty="0">
                          <a:effectLst/>
                          <a:ea typeface="BIZ UDPゴシック" panose="020B0400000000000000" pitchFamily="50" charset="-128"/>
                        </a:rPr>
                        <a:t>新規</a:t>
                      </a:r>
                      <a:r>
                        <a:rPr lang="en-US" altLang="ja-JP" sz="1100" u="none" strike="noStrike" baseline="0" dirty="0">
                          <a:effectLst/>
                          <a:ea typeface="BIZ UDPゴシック" panose="020B0400000000000000" pitchFamily="50" charset="-128"/>
                        </a:rPr>
                        <a:t>】</a:t>
                      </a:r>
                    </a:p>
                    <a:p>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●大阪府との連携事業として、新たにアカデミアと中小・ベンチャー企業とのマッチングについて、</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PMK</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イニシアティブの事業に参画していく。（</a:t>
                      </a:r>
                      <a:r>
                        <a:rPr lang="en-US" altLang="ja-JP" sz="1100" b="0" i="0" u="none" strike="noStrike" dirty="0">
                          <a:solidFill>
                            <a:srgbClr val="FF0000"/>
                          </a:solidFill>
                          <a:effectLst/>
                          <a:latin typeface="BIZ UDPゴシック" panose="020B0400000000000000" pitchFamily="50" charset="-128"/>
                          <a:ea typeface="BIZ UDPゴシック" panose="020B0400000000000000" pitchFamily="50" charset="-128"/>
                        </a:rPr>
                        <a:t>2022</a:t>
                      </a: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年度実施予定</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endParaRPr lang="en-US" altLang="ja-JP" sz="1100" u="none" strike="noStrike" baseline="0" dirty="0">
                        <a:effectLst/>
                        <a:ea typeface="BIZ UDPゴシック" panose="020B0400000000000000" pitchFamily="50" charset="-128"/>
                      </a:endParaRPr>
                    </a:p>
                    <a:p>
                      <a:r>
                        <a:rPr lang="en-US" altLang="ja-JP" sz="1100" u="none" strike="noStrike" baseline="0" dirty="0">
                          <a:effectLst/>
                          <a:ea typeface="BIZ UDPゴシック" panose="020B0400000000000000" pitchFamily="50" charset="-128"/>
                        </a:rPr>
                        <a:t>【</a:t>
                      </a:r>
                      <a:r>
                        <a:rPr lang="ja-JP" altLang="en-US" sz="1100" u="none" strike="noStrike" baseline="0" dirty="0">
                          <a:effectLst/>
                          <a:ea typeface="BIZ UDPゴシック" panose="020B0400000000000000" pitchFamily="50" charset="-128"/>
                        </a:rPr>
                        <a:t>新規</a:t>
                      </a:r>
                      <a:r>
                        <a:rPr lang="en-US" altLang="ja-JP" sz="1100" u="none" strike="noStrike" baseline="0" dirty="0">
                          <a:effectLst/>
                          <a:ea typeface="BIZ UDPゴシック" panose="020B0400000000000000" pitchFamily="50" charset="-128"/>
                        </a:rPr>
                        <a:t>】</a:t>
                      </a:r>
                      <a:endParaRPr lang="en-US" altLang="ja-JP" sz="1100" dirty="0">
                        <a:ea typeface="BIZ UDPゴシック" panose="020B0400000000000000" pitchFamily="50" charset="-128"/>
                      </a:endParaRPr>
                    </a:p>
                    <a:p>
                      <a:r>
                        <a:rPr lang="ja-JP" altLang="en-US" sz="1100" dirty="0">
                          <a:ea typeface="BIZ UDPゴシック" panose="020B0400000000000000" pitchFamily="50" charset="-128"/>
                        </a:rPr>
                        <a:t>●国のバイオ戦略に掲げられたグローバルバイオコミュニティである「バイオコミュニティ関西（</a:t>
                      </a:r>
                      <a:r>
                        <a:rPr lang="en-US" altLang="ja-JP" sz="1100" dirty="0" err="1">
                          <a:ea typeface="BIZ UDPゴシック" panose="020B0400000000000000" pitchFamily="50" charset="-128"/>
                        </a:rPr>
                        <a:t>Biock</a:t>
                      </a:r>
                      <a:r>
                        <a:rPr lang="ja-JP" altLang="en-US" sz="1100" dirty="0">
                          <a:ea typeface="BIZ UDPゴシック" panose="020B0400000000000000" pitchFamily="50" charset="-128"/>
                        </a:rPr>
                        <a:t>）」との連携促進（連携機関として）。</a:t>
                      </a:r>
                      <a:endParaRPr lang="en-US" altLang="ja-JP" sz="1100" dirty="0">
                        <a:ea typeface="BIZ UDPゴシック" panose="020B0400000000000000" pitchFamily="50" charset="-128"/>
                      </a:endParaRPr>
                    </a:p>
                    <a:p>
                      <a:r>
                        <a:rPr lang="ja-JP" altLang="en-US" sz="1100" dirty="0">
                          <a:ea typeface="BIZ UDPゴシック" panose="020B0400000000000000" pitchFamily="50" charset="-128"/>
                        </a:rPr>
                        <a:t>　</a:t>
                      </a:r>
                      <a:endParaRPr lang="en-US" altLang="ja-JP" sz="1100" u="none" strike="noStrike" baseline="0" dirty="0">
                        <a:effectLst/>
                        <a:ea typeface="BIZ UDPゴシック" panose="020B0400000000000000" pitchFamily="50" charset="-128"/>
                      </a:endParaRPr>
                    </a:p>
                    <a:p>
                      <a:pPr algn="l" fontAlgn="t"/>
                      <a:endPar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tc>
                  <a:txBody>
                    <a:bodyPr/>
                    <a:lstStyle/>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　</a:t>
                      </a:r>
                      <a:endPar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5831" marR="5831" marT="5831" marB="0">
                    <a:solidFill>
                      <a:schemeClr val="tx2">
                        <a:lumMod val="40000"/>
                        <a:lumOff val="60000"/>
                      </a:schemeClr>
                    </a:solidFill>
                  </a:tcPr>
                </a:tc>
                <a:extLst>
                  <a:ext uri="{0D108BD9-81ED-4DB2-BD59-A6C34878D82A}">
                    <a16:rowId xmlns:a16="http://schemas.microsoft.com/office/drawing/2014/main" val="2388443626"/>
                  </a:ext>
                </a:extLst>
              </a:tr>
            </a:tbl>
          </a:graphicData>
        </a:graphic>
      </p:graphicFrame>
      <p:sp>
        <p:nvSpPr>
          <p:cNvPr id="3" name="テキスト ボックス 2">
            <a:extLst>
              <a:ext uri="{FF2B5EF4-FFF2-40B4-BE49-F238E27FC236}">
                <a16:creationId xmlns:a16="http://schemas.microsoft.com/office/drawing/2014/main" id="{71BA1E62-82EA-4F13-B50A-990E2F97DCC8}"/>
              </a:ext>
            </a:extLst>
          </p:cNvPr>
          <p:cNvSpPr txBox="1"/>
          <p:nvPr/>
        </p:nvSpPr>
        <p:spPr>
          <a:xfrm>
            <a:off x="1107723" y="162931"/>
            <a:ext cx="5286374" cy="369332"/>
          </a:xfrm>
          <a:prstGeom prst="rect">
            <a:avLst/>
          </a:prstGeom>
          <a:noFill/>
        </p:spPr>
        <p:txBody>
          <a:bodyPr wrap="square" rtlCol="0">
            <a:spAutoFit/>
          </a:bodyPr>
          <a:lstStyle/>
          <a:p>
            <a:r>
              <a:rPr kumimoji="1" lang="ja-JP" altLang="en-US"/>
              <a:t>事業まとめ　（実用化支援事業 ）</a:t>
            </a:r>
          </a:p>
        </p:txBody>
      </p:sp>
      <p:sp>
        <p:nvSpPr>
          <p:cNvPr id="4" name="スライド番号プレースホルダー 3">
            <a:extLst>
              <a:ext uri="{FF2B5EF4-FFF2-40B4-BE49-F238E27FC236}">
                <a16:creationId xmlns:a16="http://schemas.microsoft.com/office/drawing/2014/main" id="{1F4B5054-1B86-421A-93F4-C649CCE5B032}"/>
              </a:ext>
            </a:extLst>
          </p:cNvPr>
          <p:cNvSpPr>
            <a:spLocks noGrp="1"/>
          </p:cNvSpPr>
          <p:nvPr>
            <p:ph type="sldNum" sz="quarter" idx="12"/>
          </p:nvPr>
        </p:nvSpPr>
        <p:spPr/>
        <p:txBody>
          <a:bodyPr/>
          <a:lstStyle/>
          <a:p>
            <a:fld id="{BC938B7F-26E2-44CA-9119-FD2E659AFFE3}" type="slidenum">
              <a:rPr kumimoji="1" lang="ja-JP" altLang="en-US" smtClean="0"/>
              <a:t>26</a:t>
            </a:fld>
            <a:endParaRPr kumimoji="1" lang="ja-JP" altLang="en-US"/>
          </a:p>
        </p:txBody>
      </p:sp>
    </p:spTree>
    <p:extLst>
      <p:ext uri="{BB962C8B-B14F-4D97-AF65-F5344CB8AC3E}">
        <p14:creationId xmlns:p14="http://schemas.microsoft.com/office/powerpoint/2010/main" val="772064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5DDCDED-08F5-4A5D-BF70-6F414E140DC2}"/>
              </a:ext>
            </a:extLst>
          </p:cNvPr>
          <p:cNvGraphicFramePr>
            <a:graphicFrameLocks noGrp="1"/>
          </p:cNvGraphicFramePr>
          <p:nvPr>
            <p:extLst>
              <p:ext uri="{D42A27DB-BD31-4B8C-83A1-F6EECF244321}">
                <p14:modId xmlns:p14="http://schemas.microsoft.com/office/powerpoint/2010/main" val="403549526"/>
              </p:ext>
            </p:extLst>
          </p:nvPr>
        </p:nvGraphicFramePr>
        <p:xfrm>
          <a:off x="567489" y="611599"/>
          <a:ext cx="11113795" cy="5687294"/>
        </p:xfrm>
        <a:graphic>
          <a:graphicData uri="http://schemas.openxmlformats.org/drawingml/2006/table">
            <a:tbl>
              <a:tblPr>
                <a:tableStyleId>{5C22544A-7EE6-4342-B048-85BDC9FD1C3A}</a:tableStyleId>
              </a:tblPr>
              <a:tblGrid>
                <a:gridCol w="1333500">
                  <a:extLst>
                    <a:ext uri="{9D8B030D-6E8A-4147-A177-3AD203B41FA5}">
                      <a16:colId xmlns:a16="http://schemas.microsoft.com/office/drawing/2014/main" val="3508984055"/>
                    </a:ext>
                  </a:extLst>
                </a:gridCol>
                <a:gridCol w="3221080">
                  <a:extLst>
                    <a:ext uri="{9D8B030D-6E8A-4147-A177-3AD203B41FA5}">
                      <a16:colId xmlns:a16="http://schemas.microsoft.com/office/drawing/2014/main" val="2566076123"/>
                    </a:ext>
                  </a:extLst>
                </a:gridCol>
                <a:gridCol w="3697078">
                  <a:extLst>
                    <a:ext uri="{9D8B030D-6E8A-4147-A177-3AD203B41FA5}">
                      <a16:colId xmlns:a16="http://schemas.microsoft.com/office/drawing/2014/main" val="1287899074"/>
                    </a:ext>
                  </a:extLst>
                </a:gridCol>
                <a:gridCol w="2862137">
                  <a:extLst>
                    <a:ext uri="{9D8B030D-6E8A-4147-A177-3AD203B41FA5}">
                      <a16:colId xmlns:a16="http://schemas.microsoft.com/office/drawing/2014/main" val="915394108"/>
                    </a:ext>
                  </a:extLst>
                </a:gridCol>
              </a:tblGrid>
              <a:tr h="347957">
                <a:tc>
                  <a:txBody>
                    <a:bodyPr/>
                    <a:lstStyle/>
                    <a:p>
                      <a:pPr algn="l" fontAlgn="t"/>
                      <a:r>
                        <a:rPr lang="ja-JP" altLang="en-US" sz="1100" u="none" strike="noStrike" baseline="0" dirty="0">
                          <a:effectLst/>
                          <a:latin typeface="+mn-lt"/>
                          <a:ea typeface="BIZ UDPゴシック" panose="020B0400000000000000" pitchFamily="50" charset="-128"/>
                        </a:rPr>
                        <a:t>　</a:t>
                      </a:r>
                      <a:endParaRPr lang="ja-JP" altLang="en-US" sz="1100" b="0" i="0" u="none" strike="noStrike" baseline="0" dirty="0">
                        <a:solidFill>
                          <a:srgbClr val="000000"/>
                        </a:solidFill>
                        <a:effectLst/>
                        <a:latin typeface="+mn-lt"/>
                        <a:ea typeface="BIZ UDPゴシック" panose="020B0400000000000000" pitchFamily="50"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latin typeface="+mn-lt"/>
                          <a:ea typeface="BIZ UDPゴシック" panose="020B0400000000000000" pitchFamily="50" charset="-128"/>
                        </a:rPr>
                        <a:t>現状・評価・課題</a:t>
                      </a:r>
                      <a:endParaRPr lang="ja-JP" altLang="en-US" sz="1100" b="0" i="0" u="none" strike="noStrike" baseline="0">
                        <a:solidFill>
                          <a:srgbClr val="000000"/>
                        </a:solidFill>
                        <a:effectLst/>
                        <a:latin typeface="+mn-lt"/>
                        <a:ea typeface="BIZ UDPゴシック" panose="020B0400000000000000" pitchFamily="50"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dirty="0">
                          <a:effectLst/>
                          <a:latin typeface="+mn-lt"/>
                          <a:ea typeface="BIZ UDPゴシック" panose="020B0400000000000000" pitchFamily="50" charset="-128"/>
                        </a:rPr>
                        <a:t>事業の意義、めざすところ</a:t>
                      </a:r>
                      <a:endParaRPr lang="ja-JP" altLang="en-US" sz="1100" b="0" i="0" u="none" strike="noStrike" baseline="0" dirty="0">
                        <a:solidFill>
                          <a:srgbClr val="000000"/>
                        </a:solidFill>
                        <a:effectLst/>
                        <a:latin typeface="+mn-lt"/>
                        <a:ea typeface="BIZ UDPゴシック" panose="020B0400000000000000" pitchFamily="50"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a:effectLst/>
                          <a:latin typeface="+mn-lt"/>
                          <a:ea typeface="BIZ UDPゴシック" panose="020B0400000000000000" pitchFamily="50" charset="-128"/>
                        </a:rPr>
                        <a:t>成果目標</a:t>
                      </a:r>
                      <a:endParaRPr lang="ja-JP" altLang="en-US" sz="1100" b="0" i="0" u="none" strike="noStrike" baseline="0">
                        <a:solidFill>
                          <a:srgbClr val="000000"/>
                        </a:solidFill>
                        <a:effectLst/>
                        <a:latin typeface="+mn-lt"/>
                        <a:ea typeface="BIZ UDPゴシック" panose="020B0400000000000000" pitchFamily="50" charset="-128"/>
                      </a:endParaRPr>
                    </a:p>
                  </a:txBody>
                  <a:tcPr marL="6371" marR="6371" marT="6371" marB="0">
                    <a:solidFill>
                      <a:schemeClr val="tx2">
                        <a:lumMod val="40000"/>
                        <a:lumOff val="60000"/>
                      </a:schemeClr>
                    </a:solidFill>
                  </a:tcPr>
                </a:tc>
                <a:extLst>
                  <a:ext uri="{0D108BD9-81ED-4DB2-BD59-A6C34878D82A}">
                    <a16:rowId xmlns:a16="http://schemas.microsoft.com/office/drawing/2014/main" val="487863555"/>
                  </a:ext>
                </a:extLst>
              </a:tr>
              <a:tr h="2414416">
                <a:tc>
                  <a:txBody>
                    <a:bodyPr/>
                    <a:lstStyle/>
                    <a:p>
                      <a:pPr algn="just" fontAlgn="ctr"/>
                      <a:r>
                        <a:rPr lang="ja-JP" altLang="en-US" sz="1100" u="none" strike="noStrike" baseline="0">
                          <a:effectLst/>
                          <a:latin typeface="+mn-lt"/>
                          <a:ea typeface="BIZ UDPゴシック" panose="020B0400000000000000" pitchFamily="50" charset="-128"/>
                        </a:rPr>
                        <a:t>運営体制</a:t>
                      </a:r>
                      <a:endParaRPr lang="ja-JP" altLang="en-US" sz="1100" b="0" i="0" u="none" strike="noStrike" baseline="0">
                        <a:solidFill>
                          <a:srgbClr val="000000"/>
                        </a:solidFill>
                        <a:effectLst/>
                        <a:latin typeface="+mn-lt"/>
                        <a:ea typeface="BIZ UDPゴシック" panose="020B0400000000000000" pitchFamily="50" charset="-128"/>
                      </a:endParaRPr>
                    </a:p>
                  </a:txBody>
                  <a:tcPr marL="6371" marR="6371" marT="6371" marB="0" anchor="ctr">
                    <a:solidFill>
                      <a:schemeClr val="tx2">
                        <a:lumMod val="40000"/>
                        <a:lumOff val="60000"/>
                      </a:schemeClr>
                    </a:solidFill>
                  </a:tcPr>
                </a:tc>
                <a:tc>
                  <a:txBody>
                    <a:bodyPr/>
                    <a:lstStyle/>
                    <a:p>
                      <a:r>
                        <a:rPr kumimoji="1" lang="ja-JP" altLang="ja-JP" sz="1100" kern="1200" baseline="0" dirty="0">
                          <a:solidFill>
                            <a:schemeClr val="dk1"/>
                          </a:solidFill>
                          <a:effectLst/>
                          <a:latin typeface="+mn-lt"/>
                          <a:ea typeface="BIZ UDPゴシック" panose="020B0400000000000000" pitchFamily="50" charset="-128"/>
                          <a:cs typeface="+mn-cs"/>
                        </a:rPr>
                        <a:t>●</a:t>
                      </a:r>
                      <a:r>
                        <a:rPr kumimoji="1" lang="ja-JP" altLang="en-US" sz="1100" kern="1200" baseline="0" dirty="0">
                          <a:solidFill>
                            <a:schemeClr val="dk1"/>
                          </a:solidFill>
                          <a:effectLst/>
                          <a:latin typeface="+mn-lt"/>
                          <a:ea typeface="BIZ UDPゴシック" panose="020B0400000000000000" pitchFamily="50" charset="-128"/>
                          <a:cs typeface="+mn-cs"/>
                        </a:rPr>
                        <a:t>財団の事務局体制</a:t>
                      </a:r>
                      <a:r>
                        <a:rPr kumimoji="1" lang="ja-JP" altLang="ja-JP" sz="1100" kern="1200" baseline="0" dirty="0">
                          <a:solidFill>
                            <a:schemeClr val="dk1"/>
                          </a:solidFill>
                          <a:effectLst/>
                          <a:latin typeface="+mn-lt"/>
                          <a:ea typeface="BIZ UDPゴシック" panose="020B0400000000000000" pitchFamily="50" charset="-128"/>
                          <a:cs typeface="+mn-cs"/>
                        </a:rPr>
                        <a:t>自体は小規模ながら</a:t>
                      </a:r>
                      <a:r>
                        <a:rPr kumimoji="1" lang="ja-JP" altLang="en-US" sz="1100" kern="1200" baseline="0" dirty="0">
                          <a:solidFill>
                            <a:schemeClr val="dk1"/>
                          </a:solidFill>
                          <a:effectLst/>
                          <a:latin typeface="+mn-lt"/>
                          <a:ea typeface="BIZ UDPゴシック" panose="020B0400000000000000" pitchFamily="50" charset="-128"/>
                          <a:cs typeface="+mn-cs"/>
                        </a:rPr>
                        <a:t>、財団運営</a:t>
                      </a:r>
                      <a:endParaRPr kumimoji="1" lang="en-US" altLang="ja-JP" sz="1100" kern="1200" baseline="0" dirty="0">
                        <a:solidFill>
                          <a:schemeClr val="dk1"/>
                        </a:solidFill>
                        <a:effectLst/>
                        <a:latin typeface="+mn-lt"/>
                        <a:ea typeface="BIZ UDPゴシック" panose="020B0400000000000000" pitchFamily="50" charset="-128"/>
                        <a:cs typeface="+mn-cs"/>
                      </a:endParaRPr>
                    </a:p>
                    <a:p>
                      <a:r>
                        <a:rPr kumimoji="1" lang="ja-JP" altLang="en-US" sz="1100" kern="1200" baseline="0" dirty="0">
                          <a:solidFill>
                            <a:schemeClr val="dk1"/>
                          </a:solidFill>
                          <a:effectLst/>
                          <a:latin typeface="+mn-lt"/>
                          <a:ea typeface="BIZ UDPゴシック" panose="020B0400000000000000" pitchFamily="50" charset="-128"/>
                          <a:cs typeface="+mn-cs"/>
                        </a:rPr>
                        <a:t>　については</a:t>
                      </a:r>
                      <a:r>
                        <a:rPr kumimoji="1" lang="ja-JP" altLang="ja-JP" sz="1100" kern="1200" baseline="0" dirty="0">
                          <a:solidFill>
                            <a:schemeClr val="dk1"/>
                          </a:solidFill>
                          <a:effectLst/>
                          <a:latin typeface="+mn-lt"/>
                          <a:ea typeface="BIZ UDPゴシック" panose="020B0400000000000000" pitchFamily="50" charset="-128"/>
                          <a:cs typeface="+mn-cs"/>
                        </a:rPr>
                        <a:t>外部から</a:t>
                      </a:r>
                      <a:r>
                        <a:rPr kumimoji="1" lang="ja-JP" altLang="en-US" sz="1100" kern="1200" baseline="0" dirty="0">
                          <a:solidFill>
                            <a:schemeClr val="dk1"/>
                          </a:solidFill>
                          <a:effectLst/>
                          <a:latin typeface="+mn-lt"/>
                          <a:ea typeface="BIZ UDPゴシック" panose="020B0400000000000000" pitchFamily="50" charset="-128"/>
                          <a:cs typeface="+mn-cs"/>
                        </a:rPr>
                        <a:t>多くの</a:t>
                      </a:r>
                      <a:r>
                        <a:rPr kumimoji="1" lang="ja-JP" altLang="ja-JP" sz="1100" kern="1200" baseline="0" dirty="0">
                          <a:solidFill>
                            <a:schemeClr val="dk1"/>
                          </a:solidFill>
                          <a:effectLst/>
                          <a:latin typeface="+mn-lt"/>
                          <a:ea typeface="BIZ UDPゴシック" panose="020B0400000000000000" pitchFamily="50" charset="-128"/>
                          <a:cs typeface="+mn-cs"/>
                        </a:rPr>
                        <a:t>参画を</a:t>
                      </a:r>
                      <a:r>
                        <a:rPr kumimoji="1" lang="ja-JP" altLang="en-US" sz="1100" kern="1200" baseline="0" dirty="0">
                          <a:solidFill>
                            <a:schemeClr val="dk1"/>
                          </a:solidFill>
                          <a:effectLst/>
                          <a:latin typeface="+mn-lt"/>
                          <a:ea typeface="BIZ UDPゴシック" panose="020B0400000000000000" pitchFamily="50" charset="-128"/>
                          <a:cs typeface="+mn-cs"/>
                        </a:rPr>
                        <a:t>得ている。</a:t>
                      </a:r>
                      <a:endParaRPr kumimoji="1" lang="ja-JP" altLang="ja-JP" sz="1100" kern="1200" baseline="0" dirty="0">
                        <a:solidFill>
                          <a:schemeClr val="dk1"/>
                        </a:solidFill>
                        <a:effectLst/>
                        <a:latin typeface="+mn-lt"/>
                        <a:ea typeface="BIZ UDPゴシック" panose="020B0400000000000000" pitchFamily="50" charset="-128"/>
                        <a:cs typeface="+mn-cs"/>
                      </a:endParaRPr>
                    </a:p>
                    <a:p>
                      <a:pPr algn="l" fontAlgn="t"/>
                      <a:r>
                        <a:rPr kumimoji="1" lang="ja-JP" altLang="ja-JP" sz="1100" kern="1200" baseline="0" dirty="0">
                          <a:solidFill>
                            <a:schemeClr val="dk1"/>
                          </a:solidFill>
                          <a:effectLst/>
                          <a:latin typeface="+mn-lt"/>
                          <a:ea typeface="BIZ UDPゴシック" panose="020B0400000000000000" pitchFamily="50" charset="-128"/>
                          <a:cs typeface="+mn-cs"/>
                        </a:rPr>
                        <a:t>●事務局体制</a:t>
                      </a:r>
                      <a:endParaRPr kumimoji="1" lang="en-US" altLang="ja-JP" sz="1100" kern="1200" baseline="0" dirty="0">
                        <a:solidFill>
                          <a:schemeClr val="dk1"/>
                        </a:solidFill>
                        <a:effectLst/>
                        <a:latin typeface="+mn-lt"/>
                        <a:ea typeface="BIZ UDPゴシック" panose="020B0400000000000000" pitchFamily="50" charset="-128"/>
                        <a:cs typeface="+mn-cs"/>
                      </a:endParaRPr>
                    </a:p>
                    <a:p>
                      <a:pPr algn="l" fontAlgn="t"/>
                      <a:r>
                        <a:rPr kumimoji="1" lang="ja-JP" altLang="en-US" sz="1100" b="0" i="0" u="none" strike="noStrike" kern="1200" baseline="0" dirty="0">
                          <a:solidFill>
                            <a:schemeClr val="dk1"/>
                          </a:solidFill>
                          <a:effectLst/>
                          <a:latin typeface="+mn-lt"/>
                          <a:ea typeface="BIZ UDPゴシック" panose="020B0400000000000000" pitchFamily="50" charset="-128"/>
                          <a:cs typeface="+mn-cs"/>
                        </a:rPr>
                        <a:t>　　理事長１、専務理事１、審議役・調査役等</a:t>
                      </a:r>
                      <a:r>
                        <a:rPr kumimoji="1" lang="en-US" altLang="ja-JP" sz="1100" b="0" i="0" u="none" strike="noStrike" kern="1200" baseline="0" dirty="0">
                          <a:solidFill>
                            <a:schemeClr val="dk1"/>
                          </a:solidFill>
                          <a:effectLst/>
                          <a:latin typeface="+mn-lt"/>
                          <a:ea typeface="BIZ UDPゴシック" panose="020B0400000000000000" pitchFamily="50" charset="-128"/>
                          <a:cs typeface="+mn-cs"/>
                        </a:rPr>
                        <a:t>10</a:t>
                      </a:r>
                    </a:p>
                    <a:p>
                      <a:pPr algn="l" fontAlgn="t"/>
                      <a:r>
                        <a:rPr kumimoji="1" lang="ja-JP" altLang="en-US" sz="1100" b="0" i="0" u="none" strike="noStrike" kern="1200" baseline="0" dirty="0">
                          <a:solidFill>
                            <a:schemeClr val="dk1"/>
                          </a:solidFill>
                          <a:effectLst/>
                          <a:latin typeface="+mn-lt"/>
                          <a:ea typeface="BIZ UDPゴシック" panose="020B0400000000000000" pitchFamily="50" charset="-128"/>
                          <a:cs typeface="+mn-cs"/>
                        </a:rPr>
                        <a:t>●理事・監事</a:t>
                      </a:r>
                      <a:endParaRPr kumimoji="1" lang="en-US" altLang="ja-JP" sz="1100" b="0" i="0" u="none" strike="noStrike" kern="1200" baseline="0" dirty="0">
                        <a:solidFill>
                          <a:schemeClr val="dk1"/>
                        </a:solidFill>
                        <a:effectLst/>
                        <a:latin typeface="+mn-lt"/>
                        <a:ea typeface="BIZ UDPゴシック" panose="020B0400000000000000" pitchFamily="50" charset="-128"/>
                        <a:cs typeface="+mn-cs"/>
                      </a:endParaRPr>
                    </a:p>
                    <a:p>
                      <a:pPr algn="l" fontAlgn="t"/>
                      <a:r>
                        <a:rPr kumimoji="1" lang="ja-JP" altLang="en-US" sz="1100" b="0" i="0" u="none" strike="noStrike" kern="1200" baseline="0" dirty="0">
                          <a:solidFill>
                            <a:schemeClr val="dk1"/>
                          </a:solidFill>
                          <a:effectLst/>
                          <a:latin typeface="+mn-lt"/>
                          <a:ea typeface="BIZ UDPゴシック" panose="020B0400000000000000" pitchFamily="50" charset="-128"/>
                          <a:cs typeface="+mn-cs"/>
                        </a:rPr>
                        <a:t>　　理事長（再掲）</a:t>
                      </a:r>
                      <a:r>
                        <a:rPr kumimoji="1" lang="en-US" altLang="ja-JP" sz="1100" b="0" i="0" u="none" strike="noStrike" kern="1200" baseline="0" dirty="0">
                          <a:solidFill>
                            <a:schemeClr val="dk1"/>
                          </a:solidFill>
                          <a:effectLst/>
                          <a:latin typeface="+mn-lt"/>
                          <a:ea typeface="BIZ UDPゴシック" panose="020B0400000000000000" pitchFamily="50" charset="-128"/>
                          <a:cs typeface="+mn-cs"/>
                        </a:rPr>
                        <a:t>1</a:t>
                      </a:r>
                      <a:r>
                        <a:rPr kumimoji="1" lang="ja-JP" altLang="en-US" sz="1100" b="0" i="0" u="none" strike="noStrike" kern="1200" baseline="0" dirty="0">
                          <a:solidFill>
                            <a:schemeClr val="dk1"/>
                          </a:solidFill>
                          <a:effectLst/>
                          <a:latin typeface="+mn-lt"/>
                          <a:ea typeface="BIZ UDPゴシック" panose="020B0400000000000000" pitchFamily="50" charset="-128"/>
                          <a:cs typeface="+mn-cs"/>
                        </a:rPr>
                        <a:t>、専務理事（再掲）</a:t>
                      </a:r>
                      <a:r>
                        <a:rPr kumimoji="1" lang="en-US" altLang="ja-JP" sz="1100" b="0" i="0" u="none" strike="noStrike" kern="1200" baseline="0" dirty="0">
                          <a:solidFill>
                            <a:schemeClr val="dk1"/>
                          </a:solidFill>
                          <a:effectLst/>
                          <a:latin typeface="+mn-lt"/>
                          <a:ea typeface="BIZ UDPゴシック" panose="020B0400000000000000" pitchFamily="50" charset="-128"/>
                          <a:cs typeface="+mn-cs"/>
                        </a:rPr>
                        <a:t>1</a:t>
                      </a:r>
                    </a:p>
                    <a:p>
                      <a:pPr algn="l" fontAlgn="t"/>
                      <a:r>
                        <a:rPr kumimoji="1" lang="ja-JP" altLang="en-US" sz="1100" b="0" i="0" u="none" strike="noStrike" kern="1200" baseline="0" dirty="0">
                          <a:solidFill>
                            <a:schemeClr val="dk1"/>
                          </a:solidFill>
                          <a:effectLst/>
                          <a:latin typeface="+mn-lt"/>
                          <a:ea typeface="BIZ UDPゴシック" panose="020B0400000000000000" pitchFamily="50" charset="-128"/>
                          <a:cs typeface="+mn-cs"/>
                        </a:rPr>
                        <a:t>　　理事</a:t>
                      </a:r>
                      <a:r>
                        <a:rPr kumimoji="1" lang="en-US" altLang="ja-JP" sz="1100" b="0" i="0" u="none" strike="noStrike" kern="1200" baseline="0" dirty="0">
                          <a:solidFill>
                            <a:schemeClr val="dk1"/>
                          </a:solidFill>
                          <a:effectLst/>
                          <a:latin typeface="+mn-lt"/>
                          <a:ea typeface="BIZ UDPゴシック" panose="020B0400000000000000" pitchFamily="50" charset="-128"/>
                          <a:cs typeface="+mn-cs"/>
                        </a:rPr>
                        <a:t>(</a:t>
                      </a:r>
                      <a:r>
                        <a:rPr kumimoji="1" lang="ja-JP" altLang="en-US" sz="1100" b="0" i="0" u="none" strike="noStrike" kern="1200" baseline="0" dirty="0">
                          <a:solidFill>
                            <a:schemeClr val="dk1"/>
                          </a:solidFill>
                          <a:effectLst/>
                          <a:latin typeface="+mn-lt"/>
                          <a:ea typeface="BIZ UDPゴシック" panose="020B0400000000000000" pitchFamily="50" charset="-128"/>
                          <a:cs typeface="+mn-cs"/>
                        </a:rPr>
                        <a:t>外部就任）</a:t>
                      </a:r>
                      <a:r>
                        <a:rPr kumimoji="1" lang="en-US" altLang="ja-JP" sz="1100" b="0" i="0" u="none" strike="noStrike" kern="1200" baseline="0" dirty="0">
                          <a:solidFill>
                            <a:schemeClr val="dk1"/>
                          </a:solidFill>
                          <a:effectLst/>
                          <a:latin typeface="+mn-lt"/>
                          <a:ea typeface="BIZ UDPゴシック" panose="020B0400000000000000" pitchFamily="50" charset="-128"/>
                          <a:cs typeface="+mn-cs"/>
                        </a:rPr>
                        <a:t>9</a:t>
                      </a:r>
                      <a:r>
                        <a:rPr kumimoji="1" lang="ja-JP" altLang="en-US" sz="1100" b="0" i="0" u="none" strike="noStrike" kern="1200" baseline="0" dirty="0">
                          <a:solidFill>
                            <a:schemeClr val="dk1"/>
                          </a:solidFill>
                          <a:effectLst/>
                          <a:latin typeface="+mn-lt"/>
                          <a:ea typeface="BIZ UDPゴシック" panose="020B0400000000000000" pitchFamily="50" charset="-128"/>
                          <a:cs typeface="+mn-cs"/>
                        </a:rPr>
                        <a:t>、監事</a:t>
                      </a:r>
                      <a:r>
                        <a:rPr kumimoji="1" lang="en-US" altLang="ja-JP" sz="1100" b="0" i="0" u="none" strike="noStrike" kern="1200" baseline="0" dirty="0">
                          <a:solidFill>
                            <a:schemeClr val="dk1"/>
                          </a:solidFill>
                          <a:effectLst/>
                          <a:latin typeface="+mn-lt"/>
                          <a:ea typeface="BIZ UDPゴシック" panose="020B0400000000000000" pitchFamily="50" charset="-128"/>
                          <a:cs typeface="+mn-cs"/>
                        </a:rPr>
                        <a:t>(</a:t>
                      </a:r>
                      <a:r>
                        <a:rPr kumimoji="1" lang="ja-JP" altLang="en-US" sz="1100" b="0" i="0" u="none" strike="noStrike" kern="1200" baseline="0" dirty="0">
                          <a:solidFill>
                            <a:schemeClr val="dk1"/>
                          </a:solidFill>
                          <a:effectLst/>
                          <a:latin typeface="+mn-lt"/>
                          <a:ea typeface="BIZ UDPゴシック" panose="020B0400000000000000" pitchFamily="50" charset="-128"/>
                          <a:cs typeface="+mn-cs"/>
                        </a:rPr>
                        <a:t>外部就任）</a:t>
                      </a:r>
                      <a:r>
                        <a:rPr kumimoji="1" lang="en-US" altLang="ja-JP" sz="1100" b="0" i="0" u="none" strike="noStrike" kern="1200" baseline="0" dirty="0">
                          <a:solidFill>
                            <a:schemeClr val="dk1"/>
                          </a:solidFill>
                          <a:effectLst/>
                          <a:latin typeface="+mn-lt"/>
                          <a:ea typeface="BIZ UDPゴシック" panose="020B0400000000000000" pitchFamily="50" charset="-128"/>
                          <a:cs typeface="+mn-cs"/>
                        </a:rPr>
                        <a:t>1</a:t>
                      </a:r>
                    </a:p>
                    <a:p>
                      <a:pPr algn="l" fontAlgn="t"/>
                      <a:r>
                        <a:rPr kumimoji="1" lang="ja-JP" altLang="en-US" sz="1100" b="0" i="0" u="none" strike="noStrike" kern="1200" baseline="0" dirty="0">
                          <a:solidFill>
                            <a:schemeClr val="dk1"/>
                          </a:solidFill>
                          <a:effectLst/>
                          <a:latin typeface="+mn-lt"/>
                          <a:ea typeface="BIZ UDPゴシック" panose="020B0400000000000000" pitchFamily="50" charset="-128"/>
                          <a:cs typeface="+mn-cs"/>
                        </a:rPr>
                        <a:t>●評議員</a:t>
                      </a:r>
                      <a:endParaRPr kumimoji="1" lang="en-US" altLang="ja-JP" sz="1100" b="0" i="0" u="none" strike="noStrike" kern="1200" baseline="0" dirty="0">
                        <a:solidFill>
                          <a:schemeClr val="dk1"/>
                        </a:solidFill>
                        <a:effectLst/>
                        <a:latin typeface="+mn-lt"/>
                        <a:ea typeface="BIZ UDPゴシック" panose="020B0400000000000000"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baseline="0" dirty="0">
                          <a:solidFill>
                            <a:schemeClr val="dk1"/>
                          </a:solidFill>
                          <a:effectLst/>
                          <a:latin typeface="+mn-lt"/>
                          <a:ea typeface="BIZ UDPゴシック" panose="020B0400000000000000" pitchFamily="50" charset="-128"/>
                          <a:cs typeface="+mn-cs"/>
                        </a:rPr>
                        <a:t>　　評議員</a:t>
                      </a:r>
                      <a:r>
                        <a:rPr kumimoji="1" lang="en-US" altLang="ja-JP" sz="1100" b="0" i="0" u="none" strike="noStrike" kern="1200" baseline="0" dirty="0">
                          <a:solidFill>
                            <a:schemeClr val="dk1"/>
                          </a:solidFill>
                          <a:effectLst/>
                          <a:latin typeface="+mn-lt"/>
                          <a:ea typeface="BIZ UDPゴシック" panose="020B0400000000000000" pitchFamily="50" charset="-128"/>
                          <a:cs typeface="+mn-cs"/>
                        </a:rPr>
                        <a:t>(</a:t>
                      </a:r>
                      <a:r>
                        <a:rPr kumimoji="1" lang="ja-JP" altLang="en-US" sz="1100" b="0" i="0" u="none" strike="noStrike" kern="1200" baseline="0" dirty="0">
                          <a:solidFill>
                            <a:schemeClr val="dk1"/>
                          </a:solidFill>
                          <a:effectLst/>
                          <a:latin typeface="+mn-lt"/>
                          <a:ea typeface="BIZ UDPゴシック" panose="020B0400000000000000" pitchFamily="50" charset="-128"/>
                          <a:cs typeface="+mn-cs"/>
                        </a:rPr>
                        <a:t>外部就任）</a:t>
                      </a:r>
                      <a:r>
                        <a:rPr kumimoji="1" lang="en-US" altLang="ja-JP" sz="1100" b="0" i="0" u="none" strike="noStrike" kern="1200" baseline="0" dirty="0">
                          <a:solidFill>
                            <a:schemeClr val="dk1"/>
                          </a:solidFill>
                          <a:effectLst/>
                          <a:latin typeface="+mn-lt"/>
                          <a:ea typeface="BIZ UDPゴシック" panose="020B0400000000000000" pitchFamily="50" charset="-128"/>
                          <a:cs typeface="+mn-cs"/>
                        </a:rPr>
                        <a:t>13</a:t>
                      </a:r>
                      <a:r>
                        <a:rPr kumimoji="1" lang="ja-JP" altLang="en-US" sz="1100" b="0" i="0" u="none" strike="noStrike" kern="1200" baseline="0" dirty="0">
                          <a:solidFill>
                            <a:schemeClr val="dk1"/>
                          </a:solidFill>
                          <a:effectLst/>
                          <a:latin typeface="+mn-lt"/>
                          <a:ea typeface="BIZ UDPゴシック" panose="020B0400000000000000" pitchFamily="50" charset="-128"/>
                          <a:cs typeface="+mn-cs"/>
                        </a:rPr>
                        <a:t>　</a:t>
                      </a:r>
                      <a:endParaRPr kumimoji="1" lang="en-US" altLang="ja-JP" sz="1100" b="0" i="0" u="none" strike="noStrike" kern="1200" baseline="0" dirty="0">
                        <a:solidFill>
                          <a:schemeClr val="dk1"/>
                        </a:solidFill>
                        <a:effectLst/>
                        <a:latin typeface="+mn-lt"/>
                        <a:ea typeface="BIZ UDPゴシック" panose="020B0400000000000000"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baseline="0" dirty="0">
                          <a:solidFill>
                            <a:schemeClr val="dk1"/>
                          </a:solidFill>
                          <a:effectLst/>
                          <a:latin typeface="+mn-lt"/>
                          <a:ea typeface="BIZ UDPゴシック" panose="020B0400000000000000" pitchFamily="50" charset="-128"/>
                          <a:cs typeface="+mn-cs"/>
                        </a:rPr>
                        <a:t>●企画委員会</a:t>
                      </a:r>
                      <a:endParaRPr kumimoji="1" lang="en-US" altLang="ja-JP" sz="1100" b="0" i="0" u="none" strike="noStrike" kern="1200" baseline="0" dirty="0">
                        <a:solidFill>
                          <a:schemeClr val="dk1"/>
                        </a:solidFill>
                        <a:effectLst/>
                        <a:latin typeface="+mn-lt"/>
                        <a:ea typeface="BIZ UDPゴシック" panose="020B0400000000000000"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baseline="0" dirty="0">
                          <a:solidFill>
                            <a:schemeClr val="dk1"/>
                          </a:solidFill>
                          <a:effectLst/>
                          <a:latin typeface="+mn-lt"/>
                          <a:ea typeface="BIZ UDPゴシック" panose="020B0400000000000000" pitchFamily="50" charset="-128"/>
                          <a:cs typeface="+mn-cs"/>
                        </a:rPr>
                        <a:t>　　委員</a:t>
                      </a:r>
                      <a:r>
                        <a:rPr kumimoji="1" lang="en-US" altLang="ja-JP" sz="1100" b="0" i="0" u="none" strike="noStrike" kern="1200" baseline="0" dirty="0">
                          <a:solidFill>
                            <a:schemeClr val="dk1"/>
                          </a:solidFill>
                          <a:effectLst/>
                          <a:latin typeface="+mn-lt"/>
                          <a:ea typeface="BIZ UDPゴシック" panose="020B0400000000000000" pitchFamily="50" charset="-128"/>
                          <a:cs typeface="+mn-cs"/>
                        </a:rPr>
                        <a:t>(</a:t>
                      </a:r>
                      <a:r>
                        <a:rPr kumimoji="1" lang="ja-JP" altLang="en-US" sz="1100" b="0" i="0" u="none" strike="noStrike" kern="1200" baseline="0" dirty="0">
                          <a:solidFill>
                            <a:schemeClr val="dk1"/>
                          </a:solidFill>
                          <a:effectLst/>
                          <a:latin typeface="+mn-lt"/>
                          <a:ea typeface="BIZ UDPゴシック" panose="020B0400000000000000" pitchFamily="50" charset="-128"/>
                          <a:cs typeface="+mn-cs"/>
                        </a:rPr>
                        <a:t>外部就任）</a:t>
                      </a:r>
                      <a:r>
                        <a:rPr kumimoji="1" lang="en-US" altLang="ja-JP" sz="1100" b="0" i="0" u="none" strike="noStrike" kern="1200" baseline="0" dirty="0">
                          <a:solidFill>
                            <a:schemeClr val="dk1"/>
                          </a:solidFill>
                          <a:effectLst/>
                          <a:latin typeface="+mn-lt"/>
                          <a:ea typeface="BIZ UDPゴシック" panose="020B0400000000000000" pitchFamily="50" charset="-128"/>
                          <a:cs typeface="+mn-cs"/>
                        </a:rPr>
                        <a:t>22</a:t>
                      </a: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b="0" i="0" u="none" strike="noStrike" kern="1200" baseline="0" dirty="0">
                          <a:solidFill>
                            <a:schemeClr val="dk1"/>
                          </a:solidFill>
                          <a:effectLst/>
                          <a:latin typeface="+mn-lt"/>
                          <a:ea typeface="BIZ UDPゴシック" panose="020B0400000000000000" pitchFamily="50" charset="-128"/>
                          <a:cs typeface="+mn-cs"/>
                        </a:rPr>
                        <a:t>●研究助成選考委員会　　</a:t>
                      </a:r>
                      <a:endParaRPr kumimoji="1" lang="en-US" altLang="ja-JP" sz="1100" b="0" i="0" u="none" strike="noStrike" kern="1200" baseline="0" dirty="0">
                        <a:solidFill>
                          <a:schemeClr val="dk1"/>
                        </a:solidFill>
                        <a:effectLst/>
                        <a:latin typeface="+mn-lt"/>
                        <a:ea typeface="BIZ UDPゴシック" panose="020B0400000000000000" pitchFamily="50" charset="-128"/>
                        <a:cs typeface="+mn-cs"/>
                      </a:endParaRPr>
                    </a:p>
                    <a:p>
                      <a:r>
                        <a:rPr kumimoji="1" lang="ja-JP" altLang="en-US" sz="1100" b="0" i="0" u="none" strike="noStrike" kern="1200" baseline="0" dirty="0">
                          <a:solidFill>
                            <a:schemeClr val="dk1"/>
                          </a:solidFill>
                          <a:effectLst/>
                          <a:latin typeface="+mn-lt"/>
                          <a:ea typeface="BIZ UDPゴシック" panose="020B0400000000000000" pitchFamily="50" charset="-128"/>
                          <a:cs typeface="+mn-cs"/>
                        </a:rPr>
                        <a:t>　　委員</a:t>
                      </a:r>
                      <a:r>
                        <a:rPr kumimoji="1" lang="en-US" altLang="ja-JP" sz="1100" b="0" i="0" u="none" strike="noStrike" kern="1200" baseline="0" dirty="0">
                          <a:solidFill>
                            <a:schemeClr val="dk1"/>
                          </a:solidFill>
                          <a:effectLst/>
                          <a:latin typeface="+mn-lt"/>
                          <a:ea typeface="BIZ UDPゴシック" panose="020B0400000000000000" pitchFamily="50" charset="-128"/>
                          <a:cs typeface="+mn-cs"/>
                        </a:rPr>
                        <a:t>(</a:t>
                      </a:r>
                      <a:r>
                        <a:rPr kumimoji="1" lang="ja-JP" altLang="en-US" sz="1100" b="0" i="0" u="none" strike="noStrike" kern="1200" baseline="0" dirty="0">
                          <a:solidFill>
                            <a:schemeClr val="dk1"/>
                          </a:solidFill>
                          <a:effectLst/>
                          <a:latin typeface="+mn-lt"/>
                          <a:ea typeface="BIZ UDPゴシック" panose="020B0400000000000000" pitchFamily="50" charset="-128"/>
                          <a:cs typeface="+mn-cs"/>
                        </a:rPr>
                        <a:t>外部就任）</a:t>
                      </a:r>
                      <a:r>
                        <a:rPr kumimoji="1" lang="en-US" altLang="ja-JP" sz="1100" b="0" i="0" u="none" strike="noStrike" kern="1200" baseline="0" dirty="0">
                          <a:solidFill>
                            <a:schemeClr val="dk1"/>
                          </a:solidFill>
                          <a:effectLst/>
                          <a:latin typeface="+mn-lt"/>
                          <a:ea typeface="BIZ UDPゴシック" panose="020B0400000000000000" pitchFamily="50" charset="-128"/>
                          <a:cs typeface="+mn-cs"/>
                        </a:rPr>
                        <a:t>15</a:t>
                      </a:r>
                      <a:r>
                        <a:rPr kumimoji="1" lang="ja-JP" altLang="en-US" sz="1100" b="0" i="0" u="none" strike="noStrike" kern="1200" baseline="0" dirty="0">
                          <a:solidFill>
                            <a:schemeClr val="dk1"/>
                          </a:solidFill>
                          <a:effectLst/>
                          <a:latin typeface="+mn-lt"/>
                          <a:ea typeface="BIZ UDPゴシック" panose="020B0400000000000000" pitchFamily="50" charset="-128"/>
                          <a:cs typeface="+mn-cs"/>
                        </a:rPr>
                        <a:t>　</a:t>
                      </a:r>
                      <a:endParaRPr lang="ja-JP" altLang="en-US" sz="1100" b="0" i="0" u="none" strike="noStrike" baseline="0" dirty="0">
                        <a:solidFill>
                          <a:srgbClr val="000000"/>
                        </a:solidFill>
                        <a:effectLst/>
                        <a:latin typeface="+mn-lt"/>
                        <a:ea typeface="BIZ UDPゴシック" panose="020B0400000000000000" pitchFamily="50" charset="-128"/>
                      </a:endParaRPr>
                    </a:p>
                  </a:txBody>
                  <a:tcPr marL="6371" marR="6371" marT="6371" marB="0">
                    <a:solidFill>
                      <a:schemeClr val="tx2">
                        <a:lumMod val="40000"/>
                        <a:lumOff val="6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u="none" strike="noStrike" kern="1200" baseline="0">
                          <a:solidFill>
                            <a:schemeClr val="dk1"/>
                          </a:solidFill>
                          <a:effectLst/>
                          <a:latin typeface="+mn-lt"/>
                          <a:ea typeface="BIZ UDPゴシック" panose="020B0400000000000000" pitchFamily="50" charset="-128"/>
                          <a:cs typeface="+mn-cs"/>
                        </a:rPr>
                        <a:t>●事務局の業務執行について</a:t>
                      </a:r>
                      <a:r>
                        <a:rPr kumimoji="1" lang="ja-JP" altLang="ja-JP" sz="1100" kern="1200" baseline="0">
                          <a:solidFill>
                            <a:schemeClr val="dk1"/>
                          </a:solidFill>
                          <a:effectLst/>
                          <a:latin typeface="+mn-lt"/>
                          <a:ea typeface="BIZ UDPゴシック" panose="020B0400000000000000" pitchFamily="50" charset="-128"/>
                          <a:cs typeface="+mn-cs"/>
                        </a:rPr>
                        <a:t>相互協力体制</a:t>
                      </a:r>
                      <a:r>
                        <a:rPr kumimoji="1" lang="ja-JP" altLang="en-US" sz="1100" kern="1200" baseline="0">
                          <a:solidFill>
                            <a:schemeClr val="dk1"/>
                          </a:solidFill>
                          <a:effectLst/>
                          <a:latin typeface="+mn-lt"/>
                          <a:ea typeface="BIZ UDPゴシック" panose="020B0400000000000000" pitchFamily="50" charset="-128"/>
                          <a:cs typeface="+mn-cs"/>
                        </a:rPr>
                        <a:t>の強化、</a:t>
                      </a:r>
                      <a:endParaRPr kumimoji="1" lang="en-US" altLang="ja-JP" sz="1100" kern="1200" baseline="0">
                        <a:solidFill>
                          <a:schemeClr val="dk1"/>
                        </a:solidFill>
                        <a:effectLst/>
                        <a:latin typeface="+mn-lt"/>
                        <a:ea typeface="BIZ UDPゴシック" panose="020B0400000000000000"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kern="1200" baseline="0">
                          <a:solidFill>
                            <a:schemeClr val="dk1"/>
                          </a:solidFill>
                          <a:effectLst/>
                          <a:latin typeface="+mn-lt"/>
                          <a:ea typeface="BIZ UDPゴシック" panose="020B0400000000000000" pitchFamily="50" charset="-128"/>
                          <a:cs typeface="+mn-cs"/>
                        </a:rPr>
                        <a:t>　規模に応じた人員の適正配置</a:t>
                      </a:r>
                      <a:endParaRPr kumimoji="1" lang="en-US" altLang="ja-JP" sz="1100" kern="1200" baseline="0">
                        <a:solidFill>
                          <a:schemeClr val="dk1"/>
                        </a:solidFill>
                        <a:effectLst/>
                        <a:latin typeface="+mn-lt"/>
                        <a:ea typeface="BIZ UDPゴシック" panose="020B0400000000000000" pitchFamily="50" charset="-128"/>
                        <a:cs typeface="+mn-cs"/>
                      </a:endParaRPr>
                    </a:p>
                    <a:p>
                      <a:pPr algn="l" fontAlgn="t"/>
                      <a:r>
                        <a:rPr kumimoji="1" lang="ja-JP" altLang="en-US" sz="1100" kern="1200" baseline="0">
                          <a:solidFill>
                            <a:schemeClr val="dk1"/>
                          </a:solidFill>
                          <a:effectLst/>
                          <a:latin typeface="+mn-lt"/>
                          <a:ea typeface="BIZ UDPゴシック" panose="020B0400000000000000" pitchFamily="50" charset="-128"/>
                          <a:cs typeface="+mn-cs"/>
                        </a:rPr>
                        <a:t>　</a:t>
                      </a:r>
                      <a:r>
                        <a:rPr kumimoji="1" lang="ja-JP" altLang="ja-JP" sz="1100" kern="1200" baseline="0">
                          <a:solidFill>
                            <a:schemeClr val="dk1"/>
                          </a:solidFill>
                          <a:effectLst/>
                          <a:latin typeface="+mn-lt"/>
                          <a:ea typeface="BIZ UDPゴシック" panose="020B0400000000000000" pitchFamily="50" charset="-128"/>
                          <a:cs typeface="+mn-cs"/>
                        </a:rPr>
                        <a:t>⇒組織見直し（グループ統合）</a:t>
                      </a:r>
                      <a:r>
                        <a:rPr kumimoji="1" lang="ja-JP" altLang="en-US" sz="1100" kern="1200" baseline="0">
                          <a:solidFill>
                            <a:schemeClr val="dk1"/>
                          </a:solidFill>
                          <a:effectLst/>
                          <a:latin typeface="+mn-lt"/>
                          <a:ea typeface="BIZ UDPゴシック" panose="020B0400000000000000" pitchFamily="50" charset="-128"/>
                          <a:cs typeface="+mn-cs"/>
                        </a:rPr>
                        <a:t>、人員削減、ポスト見直し</a:t>
                      </a:r>
                      <a:endParaRPr kumimoji="1" lang="en-US" altLang="ja-JP" sz="1100" kern="1200" baseline="0">
                        <a:solidFill>
                          <a:schemeClr val="dk1"/>
                        </a:solidFill>
                        <a:effectLst/>
                        <a:latin typeface="+mn-lt"/>
                        <a:ea typeface="BIZ UDPゴシック" panose="020B0400000000000000" pitchFamily="50" charset="-128"/>
                        <a:cs typeface="+mn-cs"/>
                      </a:endParaRPr>
                    </a:p>
                    <a:p>
                      <a:pPr algn="l" fontAlgn="t"/>
                      <a:r>
                        <a:rPr kumimoji="1" lang="ja-JP" altLang="ja-JP" sz="1100" kern="1200" baseline="0">
                          <a:solidFill>
                            <a:schemeClr val="dk1"/>
                          </a:solidFill>
                          <a:effectLst/>
                          <a:latin typeface="+mn-lt"/>
                          <a:ea typeface="BIZ UDPゴシック" panose="020B0400000000000000" pitchFamily="50" charset="-128"/>
                          <a:cs typeface="+mn-cs"/>
                        </a:rPr>
                        <a:t>●</a:t>
                      </a:r>
                      <a:r>
                        <a:rPr kumimoji="1" lang="ja-JP" altLang="en-US" sz="1100" kern="1200" baseline="0">
                          <a:solidFill>
                            <a:schemeClr val="dk1"/>
                          </a:solidFill>
                          <a:effectLst/>
                          <a:latin typeface="+mn-lt"/>
                          <a:ea typeface="BIZ UDPゴシック" panose="020B0400000000000000" pitchFamily="50" charset="-128"/>
                          <a:cs typeface="+mn-cs"/>
                        </a:rPr>
                        <a:t>引き続き財団運営については</a:t>
                      </a:r>
                      <a:r>
                        <a:rPr kumimoji="1" lang="ja-JP" altLang="ja-JP" sz="1100" kern="1200" baseline="0">
                          <a:solidFill>
                            <a:schemeClr val="dk1"/>
                          </a:solidFill>
                          <a:effectLst/>
                          <a:latin typeface="+mn-lt"/>
                          <a:ea typeface="BIZ UDPゴシック" panose="020B0400000000000000" pitchFamily="50" charset="-128"/>
                          <a:cs typeface="+mn-cs"/>
                        </a:rPr>
                        <a:t>外部から</a:t>
                      </a:r>
                      <a:r>
                        <a:rPr kumimoji="1" lang="ja-JP" altLang="en-US" sz="1100" kern="1200" baseline="0">
                          <a:solidFill>
                            <a:schemeClr val="dk1"/>
                          </a:solidFill>
                          <a:effectLst/>
                          <a:latin typeface="+mn-lt"/>
                          <a:ea typeface="BIZ UDPゴシック" panose="020B0400000000000000" pitchFamily="50" charset="-128"/>
                          <a:cs typeface="+mn-cs"/>
                        </a:rPr>
                        <a:t>の</a:t>
                      </a:r>
                      <a:r>
                        <a:rPr kumimoji="1" lang="ja-JP" altLang="ja-JP" sz="1100" kern="1200" baseline="0">
                          <a:solidFill>
                            <a:schemeClr val="dk1"/>
                          </a:solidFill>
                          <a:effectLst/>
                          <a:latin typeface="+mn-lt"/>
                          <a:ea typeface="BIZ UDPゴシック" panose="020B0400000000000000" pitchFamily="50" charset="-128"/>
                          <a:cs typeface="+mn-cs"/>
                        </a:rPr>
                        <a:t>参画</a:t>
                      </a:r>
                      <a:r>
                        <a:rPr kumimoji="1" lang="ja-JP" altLang="en-US" sz="1100" kern="1200" baseline="0">
                          <a:solidFill>
                            <a:schemeClr val="dk1"/>
                          </a:solidFill>
                          <a:effectLst/>
                          <a:latin typeface="+mn-lt"/>
                          <a:ea typeface="BIZ UDPゴシック" panose="020B0400000000000000" pitchFamily="50" charset="-128"/>
                          <a:cs typeface="+mn-cs"/>
                        </a:rPr>
                        <a:t>・協力</a:t>
                      </a:r>
                      <a:r>
                        <a:rPr kumimoji="1" lang="ja-JP" altLang="ja-JP" sz="1100" kern="1200" baseline="0">
                          <a:solidFill>
                            <a:schemeClr val="dk1"/>
                          </a:solidFill>
                          <a:effectLst/>
                          <a:latin typeface="+mn-lt"/>
                          <a:ea typeface="BIZ UDPゴシック" panose="020B0400000000000000" pitchFamily="50" charset="-128"/>
                          <a:cs typeface="+mn-cs"/>
                        </a:rPr>
                        <a:t>を</a:t>
                      </a:r>
                      <a:endParaRPr kumimoji="1" lang="en-US" altLang="ja-JP" sz="1100" kern="1200" baseline="0">
                        <a:solidFill>
                          <a:schemeClr val="dk1"/>
                        </a:solidFill>
                        <a:effectLst/>
                        <a:latin typeface="+mn-lt"/>
                        <a:ea typeface="BIZ UDPゴシック" panose="020B0400000000000000" pitchFamily="50"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100" kern="1200" baseline="0">
                          <a:solidFill>
                            <a:schemeClr val="dk1"/>
                          </a:solidFill>
                          <a:effectLst/>
                          <a:latin typeface="+mn-lt"/>
                          <a:ea typeface="BIZ UDPゴシック" panose="020B0400000000000000" pitchFamily="50" charset="-128"/>
                          <a:cs typeface="+mn-cs"/>
                        </a:rPr>
                        <a:t>　得て運営する。</a:t>
                      </a:r>
                      <a:r>
                        <a:rPr kumimoji="1" lang="en-US" altLang="ja-JP" sz="1100" kern="1200" baseline="0">
                          <a:solidFill>
                            <a:schemeClr val="dk1"/>
                          </a:solidFill>
                          <a:effectLst/>
                          <a:latin typeface="+mn-lt"/>
                          <a:ea typeface="BIZ UDPゴシック" panose="020B0400000000000000" pitchFamily="50" charset="-128"/>
                          <a:cs typeface="+mn-cs"/>
                        </a:rPr>
                        <a:t>	</a:t>
                      </a:r>
                    </a:p>
                  </a:txBody>
                  <a:tcPr marL="6371" marR="6371" marT="6371" marB="0">
                    <a:solidFill>
                      <a:schemeClr val="tx2">
                        <a:lumMod val="40000"/>
                        <a:lumOff val="60000"/>
                      </a:schemeClr>
                    </a:solidFill>
                  </a:tcPr>
                </a:tc>
                <a:tc>
                  <a:txBody>
                    <a:bodyPr/>
                    <a:lstStyle/>
                    <a:p>
                      <a:pPr algn="l" fontAlgn="t"/>
                      <a:r>
                        <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rPr>
                        <a:t>●グループ統合の実施（</a:t>
                      </a:r>
                      <a:r>
                        <a:rPr lang="en-US" altLang="ja-JP" sz="1100" b="0" i="0" u="none" strike="noStrike" baseline="0">
                          <a:solidFill>
                            <a:srgbClr val="000000"/>
                          </a:solidFill>
                          <a:effectLst/>
                          <a:latin typeface="BIZ UDPゴシック" panose="020B0400000000000000" pitchFamily="50" charset="-128"/>
                          <a:ea typeface="BIZ UDPゴシック" panose="020B0400000000000000" pitchFamily="50" charset="-128"/>
                        </a:rPr>
                        <a:t>2022</a:t>
                      </a:r>
                      <a:r>
                        <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rPr>
                        <a:t>年度）</a:t>
                      </a:r>
                      <a:endParaRPr lang="en-US" altLang="ja-JP"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p>
                      <a:pPr algn="l" fontAlgn="t"/>
                      <a:r>
                        <a:rPr kumimoji="1" lang="ja-JP" altLang="en-US" sz="1100" kern="1200" baseline="0">
                          <a:solidFill>
                            <a:schemeClr val="dk1"/>
                          </a:solidFill>
                          <a:effectLst/>
                          <a:latin typeface="BIZ UDPゴシック" panose="020B0400000000000000" pitchFamily="50" charset="-128"/>
                          <a:ea typeface="BIZ UDPゴシック" panose="020B0400000000000000" pitchFamily="50" charset="-128"/>
                          <a:cs typeface="+mn-cs"/>
                        </a:rPr>
                        <a:t>●ポスト削減</a:t>
                      </a:r>
                      <a:endParaRPr kumimoji="1" lang="en-US" altLang="ja-JP" sz="1100" kern="1200" baseline="0">
                        <a:solidFill>
                          <a:schemeClr val="dk1"/>
                        </a:solidFill>
                        <a:effectLst/>
                        <a:latin typeface="BIZ UDPゴシック" panose="020B0400000000000000" pitchFamily="50" charset="-128"/>
                        <a:ea typeface="BIZ UDPゴシック" panose="020B0400000000000000" pitchFamily="50" charset="-128"/>
                        <a:cs typeface="+mn-cs"/>
                      </a:endParaRPr>
                    </a:p>
                    <a:p>
                      <a:pPr algn="l" fontAlgn="t"/>
                      <a:r>
                        <a:rPr kumimoji="1" lang="ja-JP" altLang="en-US" sz="1100" kern="1200" baseline="0">
                          <a:solidFill>
                            <a:schemeClr val="dk1"/>
                          </a:solidFill>
                          <a:effectLst/>
                          <a:latin typeface="BIZ UDPゴシック" panose="020B0400000000000000" pitchFamily="50" charset="-128"/>
                          <a:ea typeface="BIZ UDPゴシック" panose="020B0400000000000000" pitchFamily="50" charset="-128"/>
                          <a:cs typeface="+mn-cs"/>
                        </a:rPr>
                        <a:t>●人員の適正配置</a:t>
                      </a:r>
                      <a:r>
                        <a:rPr kumimoji="1" lang="en-US" altLang="ja-JP" sz="1100" kern="1200" baseline="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en-US" sz="1100" kern="1200" baseline="0">
                          <a:solidFill>
                            <a:schemeClr val="dk1"/>
                          </a:solidFill>
                          <a:effectLst/>
                          <a:latin typeface="BIZ UDPゴシック" panose="020B0400000000000000" pitchFamily="50" charset="-128"/>
                          <a:ea typeface="BIZ UDPゴシック" panose="020B0400000000000000" pitchFamily="50" charset="-128"/>
                          <a:cs typeface="+mn-cs"/>
                        </a:rPr>
                        <a:t>人員削減</a:t>
                      </a:r>
                      <a:r>
                        <a:rPr kumimoji="1" lang="en-US" altLang="ja-JP" sz="1100" kern="1200" baseline="0">
                          <a:solidFill>
                            <a:schemeClr val="dk1"/>
                          </a:solidFill>
                          <a:effectLst/>
                          <a:latin typeface="BIZ UDPゴシック" panose="020B0400000000000000" pitchFamily="50" charset="-128"/>
                          <a:ea typeface="BIZ UDPゴシック" panose="020B0400000000000000" pitchFamily="50" charset="-128"/>
                          <a:cs typeface="+mn-cs"/>
                        </a:rPr>
                        <a:t>)</a:t>
                      </a:r>
                      <a:endParaRPr lang="ja-JP" altLang="en-US" sz="1100" b="0" i="0" u="none" strike="noStrike" baseline="0">
                        <a:solidFill>
                          <a:srgbClr val="000000"/>
                        </a:solidFill>
                        <a:effectLst/>
                        <a:latin typeface="BIZ UDPゴシック" panose="020B0400000000000000" pitchFamily="50" charset="-128"/>
                        <a:ea typeface="BIZ UDPゴシック" panose="020B0400000000000000" pitchFamily="50" charset="-128"/>
                      </a:endParaRPr>
                    </a:p>
                  </a:txBody>
                  <a:tcPr marL="6371" marR="6371" marT="6371" marB="0">
                    <a:solidFill>
                      <a:schemeClr val="tx2">
                        <a:lumMod val="40000"/>
                        <a:lumOff val="60000"/>
                      </a:schemeClr>
                    </a:solidFill>
                  </a:tcPr>
                </a:tc>
                <a:extLst>
                  <a:ext uri="{0D108BD9-81ED-4DB2-BD59-A6C34878D82A}">
                    <a16:rowId xmlns:a16="http://schemas.microsoft.com/office/drawing/2014/main" val="597484469"/>
                  </a:ext>
                </a:extLst>
              </a:tr>
              <a:tr h="1384785">
                <a:tc>
                  <a:txBody>
                    <a:bodyPr/>
                    <a:lstStyle/>
                    <a:p>
                      <a:pPr algn="l" fontAlgn="ctr"/>
                      <a:r>
                        <a:rPr lang="ja-JP" altLang="en-US" sz="1100" u="none" strike="noStrike" baseline="0">
                          <a:effectLst/>
                          <a:latin typeface="+mn-lt"/>
                          <a:ea typeface="BIZ UDPゴシック" panose="020B0400000000000000" pitchFamily="50" charset="-128"/>
                        </a:rPr>
                        <a:t>経営基盤</a:t>
                      </a:r>
                      <a:endParaRPr lang="ja-JP" altLang="en-US" sz="1100" b="0" i="0" u="none" strike="noStrike" baseline="0">
                        <a:solidFill>
                          <a:srgbClr val="000000"/>
                        </a:solidFill>
                        <a:effectLst/>
                        <a:latin typeface="+mn-lt"/>
                        <a:ea typeface="BIZ UDPゴシック" panose="020B0400000000000000" pitchFamily="50" charset="-128"/>
                      </a:endParaRPr>
                    </a:p>
                  </a:txBody>
                  <a:tcPr marL="6371" marR="6371" marT="6371" marB="0" anchor="ctr">
                    <a:solidFill>
                      <a:schemeClr val="tx2">
                        <a:lumMod val="40000"/>
                        <a:lumOff val="60000"/>
                      </a:schemeClr>
                    </a:solidFill>
                  </a:tcPr>
                </a:tc>
                <a:tc>
                  <a:txBody>
                    <a:bodyPr/>
                    <a:lstStyle/>
                    <a:p>
                      <a:r>
                        <a:rPr kumimoji="1" lang="ja-JP" altLang="en-US" sz="1100" kern="1200" baseline="0">
                          <a:solidFill>
                            <a:schemeClr val="dk1"/>
                          </a:solidFill>
                          <a:effectLst/>
                          <a:latin typeface="+mn-lt"/>
                          <a:ea typeface="BIZ UDPゴシック" panose="020B0400000000000000" pitchFamily="50" charset="-128"/>
                          <a:cs typeface="+mn-cs"/>
                        </a:rPr>
                        <a:t>●公益目的事業は収支相償で実施。</a:t>
                      </a:r>
                      <a:endParaRPr kumimoji="1" lang="en-US" altLang="ja-JP" sz="1100" kern="1200" baseline="0">
                        <a:solidFill>
                          <a:schemeClr val="dk1"/>
                        </a:solidFill>
                        <a:effectLst/>
                        <a:latin typeface="+mn-lt"/>
                        <a:ea typeface="BIZ UDPゴシック" panose="020B0400000000000000" pitchFamily="50" charset="-128"/>
                        <a:cs typeface="+mn-cs"/>
                      </a:endParaRPr>
                    </a:p>
                    <a:p>
                      <a:r>
                        <a:rPr kumimoji="1" lang="ja-JP" altLang="ja-JP" sz="1100" kern="1200" baseline="0">
                          <a:solidFill>
                            <a:schemeClr val="dk1"/>
                          </a:solidFill>
                          <a:effectLst/>
                          <a:latin typeface="+mn-lt"/>
                          <a:ea typeface="BIZ UDPゴシック" panose="020B0400000000000000" pitchFamily="50" charset="-128"/>
                          <a:cs typeface="+mn-cs"/>
                        </a:rPr>
                        <a:t>●資産運用</a:t>
                      </a:r>
                      <a:r>
                        <a:rPr kumimoji="1" lang="ja-JP" altLang="en-US" sz="1100" kern="1200" baseline="0">
                          <a:solidFill>
                            <a:schemeClr val="dk1"/>
                          </a:solidFill>
                          <a:effectLst/>
                          <a:latin typeface="+mn-lt"/>
                          <a:ea typeface="BIZ UDPゴシック" panose="020B0400000000000000" pitchFamily="50" charset="-128"/>
                          <a:cs typeface="+mn-cs"/>
                        </a:rPr>
                        <a:t>における基本戦略は「</a:t>
                      </a:r>
                      <a:r>
                        <a:rPr kumimoji="1" lang="ja-JP" altLang="ja-JP" sz="1100" kern="1200" baseline="0">
                          <a:solidFill>
                            <a:schemeClr val="dk1"/>
                          </a:solidFill>
                          <a:effectLst/>
                          <a:latin typeface="+mn-lt"/>
                          <a:ea typeface="BIZ UDPゴシック" panose="020B0400000000000000" pitchFamily="50" charset="-128"/>
                          <a:cs typeface="+mn-cs"/>
                        </a:rPr>
                        <a:t>安全に立脚しつつ</a:t>
                      </a:r>
                      <a:endParaRPr kumimoji="1" lang="en-US" altLang="ja-JP" sz="1100" kern="1200" baseline="0">
                        <a:solidFill>
                          <a:schemeClr val="dk1"/>
                        </a:solidFill>
                        <a:effectLst/>
                        <a:latin typeface="+mn-lt"/>
                        <a:ea typeface="BIZ UDPゴシック" panose="020B0400000000000000" pitchFamily="50" charset="-128"/>
                        <a:cs typeface="+mn-cs"/>
                      </a:endParaRPr>
                    </a:p>
                    <a:p>
                      <a:r>
                        <a:rPr kumimoji="1" lang="ja-JP" altLang="en-US" sz="1100" kern="1200" baseline="0">
                          <a:solidFill>
                            <a:schemeClr val="dk1"/>
                          </a:solidFill>
                          <a:effectLst/>
                          <a:latin typeface="+mn-lt"/>
                          <a:ea typeface="BIZ UDPゴシック" panose="020B0400000000000000" pitchFamily="50" charset="-128"/>
                          <a:cs typeface="+mn-cs"/>
                        </a:rPr>
                        <a:t>　</a:t>
                      </a:r>
                      <a:r>
                        <a:rPr kumimoji="1" lang="ja-JP" altLang="ja-JP" sz="1100" kern="1200" baseline="0">
                          <a:solidFill>
                            <a:schemeClr val="dk1"/>
                          </a:solidFill>
                          <a:effectLst/>
                          <a:latin typeface="+mn-lt"/>
                          <a:ea typeface="BIZ UDPゴシック" panose="020B0400000000000000" pitchFamily="50" charset="-128"/>
                          <a:cs typeface="+mn-cs"/>
                        </a:rPr>
                        <a:t>より効率的に</a:t>
                      </a:r>
                      <a:r>
                        <a:rPr kumimoji="1" lang="ja-JP" altLang="en-US" sz="1100" kern="1200" baseline="0">
                          <a:solidFill>
                            <a:schemeClr val="dk1"/>
                          </a:solidFill>
                          <a:effectLst/>
                          <a:latin typeface="+mn-lt"/>
                          <a:ea typeface="BIZ UDPゴシック" panose="020B0400000000000000" pitchFamily="50" charset="-128"/>
                          <a:cs typeface="+mn-cs"/>
                        </a:rPr>
                        <a:t>」</a:t>
                      </a:r>
                      <a:r>
                        <a:rPr kumimoji="1" lang="en-US" altLang="ja-JP" sz="1100" kern="1200" baseline="0">
                          <a:solidFill>
                            <a:schemeClr val="dk1"/>
                          </a:solidFill>
                          <a:effectLst/>
                          <a:latin typeface="+mn-lt"/>
                          <a:ea typeface="BIZ UDPゴシック" panose="020B0400000000000000" pitchFamily="50" charset="-128"/>
                          <a:cs typeface="+mn-cs"/>
                        </a:rPr>
                        <a:t>		</a:t>
                      </a:r>
                      <a:endParaRPr kumimoji="1" lang="ja-JP" altLang="ja-JP" sz="1100" kern="1200" baseline="0">
                        <a:solidFill>
                          <a:schemeClr val="dk1"/>
                        </a:solidFill>
                        <a:effectLst/>
                        <a:latin typeface="+mn-lt"/>
                        <a:ea typeface="BIZ UDPゴシック" panose="020B0400000000000000" pitchFamily="50" charset="-128"/>
                        <a:cs typeface="+mn-cs"/>
                      </a:endParaRPr>
                    </a:p>
                    <a:p>
                      <a:r>
                        <a:rPr kumimoji="1" lang="ja-JP" altLang="ja-JP" sz="1100" kern="1200" baseline="0">
                          <a:solidFill>
                            <a:schemeClr val="dk1"/>
                          </a:solidFill>
                          <a:effectLst/>
                          <a:latin typeface="+mn-lt"/>
                          <a:ea typeface="BIZ UDPゴシック" panose="020B0400000000000000" pitchFamily="50" charset="-128"/>
                          <a:cs typeface="+mn-cs"/>
                        </a:rPr>
                        <a:t>●外部資金</a:t>
                      </a:r>
                      <a:r>
                        <a:rPr kumimoji="1" lang="ja-JP" altLang="en-US" sz="1100" kern="1200" baseline="0">
                          <a:solidFill>
                            <a:schemeClr val="dk1"/>
                          </a:solidFill>
                          <a:effectLst/>
                          <a:latin typeface="+mn-lt"/>
                          <a:ea typeface="BIZ UDPゴシック" panose="020B0400000000000000" pitchFamily="50" charset="-128"/>
                          <a:cs typeface="+mn-cs"/>
                        </a:rPr>
                        <a:t>として主なものは、</a:t>
                      </a:r>
                      <a:endParaRPr kumimoji="1" lang="en-US" altLang="ja-JP" sz="1100" kern="1200" baseline="0">
                        <a:solidFill>
                          <a:schemeClr val="dk1"/>
                        </a:solidFill>
                        <a:effectLst/>
                        <a:latin typeface="+mn-lt"/>
                        <a:ea typeface="BIZ UDPゴシック" panose="020B0400000000000000" pitchFamily="50" charset="-128"/>
                        <a:cs typeface="+mn-cs"/>
                      </a:endParaRPr>
                    </a:p>
                    <a:p>
                      <a:r>
                        <a:rPr kumimoji="1" lang="ja-JP" altLang="en-US" sz="1100" kern="1200" baseline="0">
                          <a:solidFill>
                            <a:schemeClr val="dk1"/>
                          </a:solidFill>
                          <a:effectLst/>
                          <a:latin typeface="+mn-lt"/>
                          <a:ea typeface="BIZ UDPゴシック" panose="020B0400000000000000" pitchFamily="50" charset="-128"/>
                          <a:cs typeface="+mn-cs"/>
                        </a:rPr>
                        <a:t>　岸本基金から研究助成事業への寄付金、</a:t>
                      </a:r>
                      <a:endParaRPr kumimoji="1" lang="en-US" altLang="ja-JP" sz="1100" kern="1200" baseline="0">
                        <a:solidFill>
                          <a:schemeClr val="dk1"/>
                        </a:solidFill>
                        <a:effectLst/>
                        <a:latin typeface="+mn-lt"/>
                        <a:ea typeface="BIZ UDPゴシック" panose="020B0400000000000000" pitchFamily="50" charset="-128"/>
                        <a:cs typeface="+mn-cs"/>
                      </a:endParaRPr>
                    </a:p>
                    <a:p>
                      <a:r>
                        <a:rPr kumimoji="1" lang="ja-JP" altLang="en-US" sz="1100" kern="1200" baseline="0">
                          <a:solidFill>
                            <a:schemeClr val="dk1"/>
                          </a:solidFill>
                          <a:effectLst/>
                          <a:latin typeface="+mn-lt"/>
                          <a:ea typeface="BIZ UDPゴシック" panose="020B0400000000000000" pitchFamily="50" charset="-128"/>
                          <a:cs typeface="+mn-cs"/>
                        </a:rPr>
                        <a:t>　橋渡し研究戦略的推進</a:t>
                      </a:r>
                      <a:r>
                        <a:rPr kumimoji="1" lang="en-US" altLang="ja-JP" sz="1100" kern="1200" baseline="0">
                          <a:solidFill>
                            <a:schemeClr val="dk1"/>
                          </a:solidFill>
                          <a:effectLst/>
                          <a:latin typeface="+mn-lt"/>
                          <a:ea typeface="BIZ UDPゴシック" panose="020B0400000000000000" pitchFamily="50" charset="-128"/>
                          <a:cs typeface="+mn-cs"/>
                        </a:rPr>
                        <a:t>P</a:t>
                      </a:r>
                      <a:r>
                        <a:rPr kumimoji="1" lang="ja-JP" altLang="en-US" sz="1100" kern="1200" baseline="0">
                          <a:solidFill>
                            <a:schemeClr val="dk1"/>
                          </a:solidFill>
                          <a:effectLst/>
                          <a:latin typeface="+mn-lt"/>
                          <a:ea typeface="BIZ UDPゴシック" panose="020B0400000000000000" pitchFamily="50" charset="-128"/>
                          <a:cs typeface="+mn-cs"/>
                        </a:rPr>
                        <a:t>に係る阪大からの</a:t>
                      </a:r>
                      <a:r>
                        <a:rPr kumimoji="1" lang="ja-JP" altLang="ja-JP" sz="1100" kern="1200" baseline="0">
                          <a:solidFill>
                            <a:schemeClr val="dk1"/>
                          </a:solidFill>
                          <a:effectLst/>
                          <a:latin typeface="+mn-lt"/>
                          <a:ea typeface="BIZ UDPゴシック" panose="020B0400000000000000" pitchFamily="50" charset="-128"/>
                          <a:cs typeface="+mn-cs"/>
                        </a:rPr>
                        <a:t>受託金</a:t>
                      </a:r>
                      <a:r>
                        <a:rPr kumimoji="1" lang="ja-JP" altLang="en-US" sz="1100" kern="1200" baseline="0">
                          <a:solidFill>
                            <a:schemeClr val="dk1"/>
                          </a:solidFill>
                          <a:effectLst/>
                          <a:latin typeface="+mn-lt"/>
                          <a:ea typeface="BIZ UDPゴシック" panose="020B0400000000000000" pitchFamily="50" charset="-128"/>
                          <a:cs typeface="+mn-cs"/>
                        </a:rPr>
                        <a:t>　</a:t>
                      </a:r>
                      <a:endParaRPr kumimoji="1" lang="en-US" altLang="ja-JP" sz="1100" kern="1200" baseline="0">
                        <a:solidFill>
                          <a:schemeClr val="dk1"/>
                        </a:solidFill>
                        <a:effectLst/>
                        <a:latin typeface="+mn-lt"/>
                        <a:ea typeface="BIZ UDPゴシック" panose="020B0400000000000000" pitchFamily="50" charset="-128"/>
                        <a:cs typeface="+mn-cs"/>
                      </a:endParaRPr>
                    </a:p>
                    <a:p>
                      <a:r>
                        <a:rPr kumimoji="1" lang="ja-JP" altLang="en-US" sz="1100" kern="1200" baseline="0">
                          <a:solidFill>
                            <a:schemeClr val="dk1"/>
                          </a:solidFill>
                          <a:effectLst/>
                          <a:latin typeface="+mn-lt"/>
                          <a:ea typeface="BIZ UDPゴシック" panose="020B0400000000000000" pitchFamily="50" charset="-128"/>
                          <a:cs typeface="+mn-cs"/>
                        </a:rPr>
                        <a:t>　など。</a:t>
                      </a:r>
                      <a:endParaRPr kumimoji="1" lang="ja-JP" altLang="ja-JP" sz="1100" kern="1200" baseline="0">
                        <a:solidFill>
                          <a:schemeClr val="dk1"/>
                        </a:solidFill>
                        <a:effectLst/>
                        <a:latin typeface="+mn-lt"/>
                        <a:ea typeface="BIZ UDPゴシック" panose="020B0400000000000000" pitchFamily="50" charset="-128"/>
                        <a:cs typeface="+mn-cs"/>
                      </a:endParaRPr>
                    </a:p>
                    <a:p>
                      <a:pPr algn="l" fontAlgn="t"/>
                      <a:endParaRPr lang="ja-JP" altLang="en-US" sz="1100" b="0" i="0" u="none" strike="noStrike" baseline="0">
                        <a:solidFill>
                          <a:srgbClr val="000000"/>
                        </a:solidFill>
                        <a:effectLst/>
                        <a:latin typeface="+mn-lt"/>
                        <a:ea typeface="BIZ UDPゴシック" panose="020B0400000000000000" pitchFamily="50" charset="-128"/>
                      </a:endParaRPr>
                    </a:p>
                  </a:txBody>
                  <a:tcPr marL="6371" marR="6371" marT="6371" marB="0">
                    <a:solidFill>
                      <a:schemeClr val="tx2">
                        <a:lumMod val="40000"/>
                        <a:lumOff val="60000"/>
                      </a:schemeClr>
                    </a:solidFill>
                  </a:tcPr>
                </a:tc>
                <a:tc>
                  <a:txBody>
                    <a:bodyPr/>
                    <a:lstStyle/>
                    <a:p>
                      <a:r>
                        <a:rPr kumimoji="1" lang="ja-JP" altLang="en-US" sz="1100" kern="1200" baseline="0">
                          <a:solidFill>
                            <a:schemeClr val="dk1"/>
                          </a:solidFill>
                          <a:effectLst/>
                          <a:latin typeface="+mn-lt"/>
                          <a:ea typeface="BIZ UDPゴシック" panose="020B0400000000000000" pitchFamily="50" charset="-128"/>
                          <a:cs typeface="+mn-cs"/>
                        </a:rPr>
                        <a:t>●公益目的事業は収支相償で実施。</a:t>
                      </a:r>
                      <a:endParaRPr kumimoji="1" lang="en-US" altLang="ja-JP" sz="1100" kern="1200" baseline="0">
                        <a:solidFill>
                          <a:schemeClr val="dk1"/>
                        </a:solidFill>
                        <a:effectLst/>
                        <a:latin typeface="+mn-lt"/>
                        <a:ea typeface="BIZ UDPゴシック" panose="020B0400000000000000" pitchFamily="50" charset="-128"/>
                        <a:cs typeface="+mn-cs"/>
                      </a:endParaRPr>
                    </a:p>
                    <a:p>
                      <a:r>
                        <a:rPr kumimoji="1" lang="ja-JP" altLang="ja-JP" sz="1100" kern="1200" baseline="0">
                          <a:solidFill>
                            <a:schemeClr val="dk1"/>
                          </a:solidFill>
                          <a:effectLst/>
                          <a:latin typeface="+mn-lt"/>
                          <a:ea typeface="BIZ UDPゴシック" panose="020B0400000000000000" pitchFamily="50" charset="-128"/>
                          <a:cs typeface="+mn-cs"/>
                        </a:rPr>
                        <a:t>●資産運用</a:t>
                      </a:r>
                      <a:r>
                        <a:rPr kumimoji="1" lang="ja-JP" altLang="en-US" sz="1100" kern="1200" baseline="0">
                          <a:solidFill>
                            <a:schemeClr val="dk1"/>
                          </a:solidFill>
                          <a:effectLst/>
                          <a:latin typeface="+mn-lt"/>
                          <a:ea typeface="BIZ UDPゴシック" panose="020B0400000000000000" pitchFamily="50" charset="-128"/>
                          <a:cs typeface="+mn-cs"/>
                        </a:rPr>
                        <a:t>の基本戦略は維持</a:t>
                      </a:r>
                      <a:endParaRPr kumimoji="1" lang="en-US" altLang="ja-JP" sz="1100" kern="1200" baseline="0">
                        <a:solidFill>
                          <a:schemeClr val="dk1"/>
                        </a:solidFill>
                        <a:effectLst/>
                        <a:latin typeface="+mn-lt"/>
                        <a:ea typeface="BIZ UDPゴシック" panose="020B0400000000000000" pitchFamily="50" charset="-128"/>
                        <a:cs typeface="+mn-cs"/>
                      </a:endParaRPr>
                    </a:p>
                    <a:p>
                      <a:r>
                        <a:rPr kumimoji="1" lang="ja-JP" altLang="en-US" sz="1100" kern="1200" baseline="0">
                          <a:solidFill>
                            <a:schemeClr val="dk1"/>
                          </a:solidFill>
                          <a:effectLst/>
                          <a:latin typeface="+mn-lt"/>
                          <a:ea typeface="BIZ UDPゴシック" panose="020B0400000000000000" pitchFamily="50" charset="-128"/>
                          <a:cs typeface="+mn-cs"/>
                        </a:rPr>
                        <a:t>　「</a:t>
                      </a:r>
                      <a:r>
                        <a:rPr kumimoji="1" lang="ja-JP" altLang="ja-JP" sz="1100" kern="1200" baseline="0">
                          <a:solidFill>
                            <a:schemeClr val="dk1"/>
                          </a:solidFill>
                          <a:effectLst/>
                          <a:latin typeface="+mn-lt"/>
                          <a:ea typeface="BIZ UDPゴシック" panose="020B0400000000000000" pitchFamily="50" charset="-128"/>
                          <a:cs typeface="+mn-cs"/>
                        </a:rPr>
                        <a:t>安全に立脚しつつより効率的に</a:t>
                      </a:r>
                      <a:r>
                        <a:rPr kumimoji="1" lang="ja-JP" altLang="en-US" sz="1100" kern="1200" baseline="0">
                          <a:solidFill>
                            <a:schemeClr val="dk1"/>
                          </a:solidFill>
                          <a:effectLst/>
                          <a:latin typeface="+mn-lt"/>
                          <a:ea typeface="BIZ UDPゴシック" panose="020B0400000000000000" pitchFamily="50" charset="-128"/>
                          <a:cs typeface="+mn-cs"/>
                        </a:rPr>
                        <a:t>」</a:t>
                      </a:r>
                      <a:endParaRPr kumimoji="1" lang="en-US" altLang="ja-JP" sz="1100" kern="1200" baseline="0">
                        <a:solidFill>
                          <a:schemeClr val="dk1"/>
                        </a:solidFill>
                        <a:effectLst/>
                        <a:latin typeface="+mn-lt"/>
                        <a:ea typeface="BIZ UDPゴシック" panose="020B0400000000000000" pitchFamily="50" charset="-128"/>
                        <a:cs typeface="+mn-cs"/>
                      </a:endParaRPr>
                    </a:p>
                    <a:p>
                      <a:r>
                        <a:rPr kumimoji="1" lang="ja-JP" altLang="en-US" sz="1100" kern="1200" baseline="0">
                          <a:solidFill>
                            <a:schemeClr val="dk1"/>
                          </a:solidFill>
                          <a:effectLst/>
                          <a:latin typeface="+mn-lt"/>
                          <a:ea typeface="BIZ UDPゴシック" panose="020B0400000000000000" pitchFamily="50" charset="-128"/>
                          <a:cs typeface="+mn-cs"/>
                        </a:rPr>
                        <a:t>●資産運用方針をポートフォリオにより理事間で共有化。</a:t>
                      </a:r>
                      <a:endParaRPr kumimoji="1" lang="en-US" altLang="ja-JP" sz="1100" kern="1200" baseline="0">
                        <a:solidFill>
                          <a:schemeClr val="dk1"/>
                        </a:solidFill>
                        <a:effectLst/>
                        <a:latin typeface="+mn-lt"/>
                        <a:ea typeface="BIZ UDPゴシック" panose="020B0400000000000000" pitchFamily="50" charset="-128"/>
                        <a:cs typeface="+mn-cs"/>
                      </a:endParaRPr>
                    </a:p>
                    <a:p>
                      <a:r>
                        <a:rPr kumimoji="1" lang="ja-JP" altLang="ja-JP" sz="1100" kern="1200" baseline="0">
                          <a:solidFill>
                            <a:schemeClr val="dk1"/>
                          </a:solidFill>
                          <a:effectLst/>
                          <a:latin typeface="+mn-lt"/>
                          <a:ea typeface="BIZ UDPゴシック" panose="020B0400000000000000" pitchFamily="50" charset="-128"/>
                          <a:cs typeface="+mn-cs"/>
                        </a:rPr>
                        <a:t>●外部資金の獲得</a:t>
                      </a:r>
                      <a:endParaRPr kumimoji="1" lang="en-US" altLang="ja-JP" sz="1100" kern="1200" baseline="0">
                        <a:solidFill>
                          <a:schemeClr val="dk1"/>
                        </a:solidFill>
                        <a:effectLst/>
                        <a:latin typeface="+mn-lt"/>
                        <a:ea typeface="BIZ UDPゴシック" panose="020B0400000000000000" pitchFamily="50" charset="-128"/>
                        <a:cs typeface="+mn-cs"/>
                      </a:endParaRPr>
                    </a:p>
                    <a:p>
                      <a:r>
                        <a:rPr kumimoji="1" lang="ja-JP" altLang="en-US" sz="1100" kern="1200" baseline="0">
                          <a:solidFill>
                            <a:schemeClr val="dk1"/>
                          </a:solidFill>
                          <a:effectLst/>
                          <a:latin typeface="+mn-lt"/>
                          <a:ea typeface="BIZ UDPゴシック" panose="020B0400000000000000" pitchFamily="50" charset="-128"/>
                          <a:cs typeface="+mn-cs"/>
                        </a:rPr>
                        <a:t>　</a:t>
                      </a:r>
                      <a:r>
                        <a:rPr kumimoji="1" lang="ja-JP" altLang="ja-JP" sz="1100" kern="1200" baseline="0">
                          <a:solidFill>
                            <a:schemeClr val="dk1"/>
                          </a:solidFill>
                          <a:effectLst/>
                          <a:latin typeface="+mn-lt"/>
                          <a:ea typeface="BIZ UDPゴシック" panose="020B0400000000000000" pitchFamily="50" charset="-128"/>
                          <a:cs typeface="+mn-cs"/>
                        </a:rPr>
                        <a:t>⇒寄付金の確保、受託金収入の確保</a:t>
                      </a:r>
                      <a:endParaRPr kumimoji="1" lang="en-US" altLang="ja-JP" sz="1100" kern="1200" baseline="0">
                        <a:solidFill>
                          <a:schemeClr val="dk1"/>
                        </a:solidFill>
                        <a:effectLst/>
                        <a:latin typeface="+mn-lt"/>
                        <a:ea typeface="BIZ UDPゴシック" panose="020B0400000000000000" pitchFamily="50" charset="-128"/>
                        <a:cs typeface="+mn-cs"/>
                      </a:endParaRPr>
                    </a:p>
                    <a:p>
                      <a:r>
                        <a:rPr kumimoji="1" lang="ja-JP" altLang="en-US" sz="1100" kern="1200" baseline="0">
                          <a:solidFill>
                            <a:schemeClr val="dk1"/>
                          </a:solidFill>
                          <a:effectLst/>
                          <a:latin typeface="+mn-lt"/>
                          <a:ea typeface="BIZ UDPゴシック" panose="020B0400000000000000" pitchFamily="50" charset="-128"/>
                          <a:cs typeface="+mn-cs"/>
                        </a:rPr>
                        <a:t>●財源を確保しつつ新規事業へ取り組む。</a:t>
                      </a:r>
                      <a:endParaRPr lang="ja-JP" altLang="en-US" sz="1100" b="0" i="0" u="none" strike="noStrike" baseline="0">
                        <a:solidFill>
                          <a:srgbClr val="000000"/>
                        </a:solidFill>
                        <a:effectLst/>
                        <a:latin typeface="+mn-lt"/>
                        <a:ea typeface="BIZ UDPゴシック" panose="020B0400000000000000" pitchFamily="50"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dirty="0">
                          <a:effectLst/>
                          <a:latin typeface="BIZ UDPゴシック" panose="020B0400000000000000" pitchFamily="50" charset="-128"/>
                          <a:ea typeface="BIZ UDPゴシック" panose="020B0400000000000000" pitchFamily="50" charset="-128"/>
                        </a:rPr>
                        <a:t>●資産運用益の獲得　</a:t>
                      </a:r>
                      <a:r>
                        <a:rPr lang="en-US" altLang="ja-JP" sz="1100" u="none" strike="noStrike" baseline="0" dirty="0">
                          <a:effectLst/>
                          <a:latin typeface="BIZ UDPゴシック" panose="020B0400000000000000" pitchFamily="50" charset="-128"/>
                          <a:ea typeface="BIZ UDPゴシック" panose="020B0400000000000000" pitchFamily="50" charset="-128"/>
                        </a:rPr>
                        <a:t>9</a:t>
                      </a:r>
                      <a:r>
                        <a:rPr lang="ja-JP" altLang="en-US" sz="1100" u="none" strike="noStrike" baseline="0" dirty="0">
                          <a:effectLst/>
                          <a:latin typeface="BIZ UDPゴシック" panose="020B0400000000000000" pitchFamily="50" charset="-128"/>
                          <a:ea typeface="BIZ UDPゴシック" panose="020B0400000000000000" pitchFamily="50" charset="-128"/>
                        </a:rPr>
                        <a:t>，</a:t>
                      </a:r>
                      <a:r>
                        <a:rPr lang="en-US" altLang="ja-JP" sz="1100" u="none" strike="noStrike" baseline="0" dirty="0">
                          <a:effectLst/>
                          <a:latin typeface="BIZ UDPゴシック" panose="020B0400000000000000" pitchFamily="50" charset="-128"/>
                          <a:ea typeface="BIZ UDPゴシック" panose="020B0400000000000000" pitchFamily="50" charset="-128"/>
                        </a:rPr>
                        <a:t>000</a:t>
                      </a:r>
                      <a:r>
                        <a:rPr lang="ja-JP" altLang="en-US" sz="1100" u="none" strike="noStrike" baseline="0" dirty="0">
                          <a:effectLst/>
                          <a:latin typeface="BIZ UDPゴシック" panose="020B0400000000000000" pitchFamily="50" charset="-128"/>
                          <a:ea typeface="BIZ UDPゴシック" panose="020B0400000000000000" pitchFamily="50" charset="-128"/>
                        </a:rPr>
                        <a:t>万円以上</a:t>
                      </a:r>
                      <a:r>
                        <a:rPr lang="en-US" altLang="ja-JP" sz="1100" u="none" strike="noStrike" baseline="0" dirty="0">
                          <a:effectLst/>
                          <a:latin typeface="BIZ UDPゴシック" panose="020B0400000000000000" pitchFamily="50" charset="-128"/>
                          <a:ea typeface="BIZ UDPゴシック" panose="020B0400000000000000" pitchFamily="50" charset="-128"/>
                        </a:rPr>
                        <a:t>/</a:t>
                      </a:r>
                      <a:r>
                        <a:rPr lang="ja-JP" altLang="en-US" sz="1100" u="none" strike="noStrike" baseline="0" dirty="0">
                          <a:effectLst/>
                          <a:latin typeface="BIZ UDPゴシック" panose="020B0400000000000000" pitchFamily="50" charset="-128"/>
                          <a:ea typeface="BIZ UDPゴシック" panose="020B0400000000000000" pitchFamily="50" charset="-128"/>
                        </a:rPr>
                        <a:t>年</a:t>
                      </a:r>
                      <a:endParaRPr lang="en-US" altLang="ja-JP" sz="1100" u="none" strike="noStrike" baseline="0" dirty="0">
                        <a:effectLst/>
                        <a:latin typeface="BIZ UDPゴシック" panose="020B0400000000000000" pitchFamily="50" charset="-128"/>
                        <a:ea typeface="BIZ UDPゴシック" panose="020B0400000000000000" pitchFamily="50" charset="-128"/>
                      </a:endParaRPr>
                    </a:p>
                    <a:p>
                      <a:pPr algn="l" fontAlgn="t"/>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●研究助成寄付金の獲得　</a:t>
                      </a:r>
                      <a:r>
                        <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3</a:t>
                      </a:r>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000</a:t>
                      </a:r>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万円</a:t>
                      </a:r>
                      <a:r>
                        <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年</a:t>
                      </a:r>
                      <a:endPar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p>
                      <a:pPr algn="l" fontAlgn="t"/>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　　　　　　　　　　　　　　　　　　　　　　　　　（再掲）</a:t>
                      </a:r>
                      <a:endPar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p>
                      <a:pPr algn="l" fontAlgn="t"/>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●外部資金の獲得</a:t>
                      </a:r>
                      <a:endPar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p>
                      <a:pPr algn="l" fontAlgn="t"/>
                      <a:endPar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txBody>
                  <a:tcPr marL="6371" marR="6371" marT="6371" marB="0">
                    <a:solidFill>
                      <a:schemeClr val="tx2">
                        <a:lumMod val="40000"/>
                        <a:lumOff val="60000"/>
                      </a:schemeClr>
                    </a:solidFill>
                  </a:tcPr>
                </a:tc>
                <a:extLst>
                  <a:ext uri="{0D108BD9-81ED-4DB2-BD59-A6C34878D82A}">
                    <a16:rowId xmlns:a16="http://schemas.microsoft.com/office/drawing/2014/main" val="3916873409"/>
                  </a:ext>
                </a:extLst>
              </a:tr>
              <a:tr h="1540136">
                <a:tc>
                  <a:txBody>
                    <a:bodyPr/>
                    <a:lstStyle/>
                    <a:p>
                      <a:pPr algn="l" fontAlgn="ctr"/>
                      <a:r>
                        <a:rPr lang="ja-JP" altLang="en-US" sz="1100" u="none" strike="noStrike" baseline="0">
                          <a:effectLst/>
                          <a:latin typeface="+mn-lt"/>
                          <a:ea typeface="BIZ UDPゴシック" panose="020B0400000000000000" pitchFamily="50" charset="-128"/>
                        </a:rPr>
                        <a:t>業務改善</a:t>
                      </a:r>
                      <a:endParaRPr lang="ja-JP" altLang="en-US" sz="1100" b="0" i="0" u="none" strike="noStrike" baseline="0">
                        <a:solidFill>
                          <a:srgbClr val="000000"/>
                        </a:solidFill>
                        <a:effectLst/>
                        <a:latin typeface="+mn-lt"/>
                        <a:ea typeface="BIZ UDPゴシック" panose="020B0400000000000000" pitchFamily="50" charset="-128"/>
                      </a:endParaRPr>
                    </a:p>
                  </a:txBody>
                  <a:tcPr marL="6371" marR="6371" marT="6371" marB="0" anchor="ctr">
                    <a:solidFill>
                      <a:schemeClr val="tx2">
                        <a:lumMod val="40000"/>
                        <a:lumOff val="60000"/>
                      </a:schemeClr>
                    </a:solidFill>
                  </a:tcPr>
                </a:tc>
                <a:tc>
                  <a:txBody>
                    <a:bodyPr/>
                    <a:lstStyle/>
                    <a:p>
                      <a:pPr algn="l" fontAlgn="t"/>
                      <a:r>
                        <a:rPr lang="ja-JP" altLang="en-US" sz="1100" b="0" i="0" u="none" strike="noStrike" baseline="0" dirty="0">
                          <a:solidFill>
                            <a:srgbClr val="000000"/>
                          </a:solidFill>
                          <a:effectLst/>
                          <a:latin typeface="+mn-lt"/>
                          <a:ea typeface="BIZ UDPゴシック" panose="020B0400000000000000" pitchFamily="50" charset="-128"/>
                        </a:rPr>
                        <a:t>●コロナ対応の必要から</a:t>
                      </a:r>
                      <a:r>
                        <a:rPr lang="en-US" altLang="ja-JP" sz="1100" b="0" i="0" u="none" strike="noStrike" baseline="0" dirty="0">
                          <a:solidFill>
                            <a:srgbClr val="000000"/>
                          </a:solidFill>
                          <a:effectLst/>
                          <a:latin typeface="+mn-lt"/>
                          <a:ea typeface="BIZ UDPゴシック" panose="020B0400000000000000" pitchFamily="50" charset="-128"/>
                        </a:rPr>
                        <a:t>Web</a:t>
                      </a:r>
                      <a:r>
                        <a:rPr lang="ja-JP" altLang="en-US" sz="1100" b="0" i="0" u="none" strike="noStrike" baseline="0" dirty="0">
                          <a:solidFill>
                            <a:srgbClr val="000000"/>
                          </a:solidFill>
                          <a:effectLst/>
                          <a:latin typeface="+mn-lt"/>
                          <a:ea typeface="BIZ UDPゴシック" panose="020B0400000000000000" pitchFamily="50" charset="-128"/>
                        </a:rPr>
                        <a:t>による事業の実施</a:t>
                      </a:r>
                      <a:endParaRPr lang="en-US" altLang="ja-JP" sz="1100" b="0" i="0" u="none" strike="noStrike" baseline="0" dirty="0">
                        <a:solidFill>
                          <a:srgbClr val="000000"/>
                        </a:solidFill>
                        <a:effectLst/>
                        <a:latin typeface="+mn-lt"/>
                        <a:ea typeface="BIZ UDPゴシック" panose="020B0400000000000000" pitchFamily="50" charset="-128"/>
                      </a:endParaRPr>
                    </a:p>
                    <a:p>
                      <a:pPr algn="l" fontAlgn="t"/>
                      <a:r>
                        <a:rPr lang="ja-JP" altLang="en-US" sz="1100" b="0" i="0" u="none" strike="noStrike" baseline="0" dirty="0">
                          <a:solidFill>
                            <a:srgbClr val="000000"/>
                          </a:solidFill>
                          <a:effectLst/>
                          <a:latin typeface="+mn-lt"/>
                          <a:ea typeface="BIZ UDPゴシック" panose="020B0400000000000000" pitchFamily="50" charset="-128"/>
                        </a:rPr>
                        <a:t>●</a:t>
                      </a:r>
                      <a:r>
                        <a:rPr lang="en-US" altLang="ja-JP" sz="1100" b="0" i="0" u="none" strike="noStrike" baseline="0" dirty="0">
                          <a:solidFill>
                            <a:srgbClr val="000000"/>
                          </a:solidFill>
                          <a:effectLst/>
                          <a:latin typeface="+mn-lt"/>
                          <a:ea typeface="BIZ UDPゴシック" panose="020B0400000000000000" pitchFamily="50" charset="-128"/>
                        </a:rPr>
                        <a:t>Web</a:t>
                      </a:r>
                      <a:r>
                        <a:rPr lang="ja-JP" altLang="en-US" sz="1100" b="0" i="0" u="none" strike="noStrike" baseline="0" dirty="0">
                          <a:solidFill>
                            <a:srgbClr val="000000"/>
                          </a:solidFill>
                          <a:effectLst/>
                          <a:latin typeface="+mn-lt"/>
                          <a:ea typeface="BIZ UDPゴシック" panose="020B0400000000000000" pitchFamily="50" charset="-128"/>
                        </a:rPr>
                        <a:t>対応や在宅勤務の推進とともに旧態依然とした業務執行の改善が必要</a:t>
                      </a:r>
                      <a:endParaRPr lang="en-US" altLang="ja-JP" sz="1100" b="0" i="0" u="none" strike="noStrike" baseline="0" dirty="0">
                        <a:solidFill>
                          <a:srgbClr val="000000"/>
                        </a:solidFill>
                        <a:effectLst/>
                        <a:latin typeface="+mn-lt"/>
                        <a:ea typeface="BIZ UDPゴシック" panose="020B0400000000000000" pitchFamily="50" charset="-128"/>
                      </a:endParaRPr>
                    </a:p>
                    <a:p>
                      <a:pPr algn="l" fontAlgn="t"/>
                      <a:endParaRPr lang="en-US" altLang="ja-JP" sz="1100" b="0" i="0" u="none" strike="noStrike" baseline="0" dirty="0">
                        <a:solidFill>
                          <a:srgbClr val="000000"/>
                        </a:solidFill>
                        <a:effectLst/>
                        <a:latin typeface="+mn-lt"/>
                        <a:ea typeface="BIZ UDPゴシック" panose="020B0400000000000000" pitchFamily="50" charset="-128"/>
                      </a:endParaRPr>
                    </a:p>
                    <a:p>
                      <a:pPr algn="l" fontAlgn="t"/>
                      <a:endParaRPr lang="en-US" altLang="ja-JP" sz="1100" b="0" i="0" u="none" strike="noStrike" baseline="0" dirty="0">
                        <a:solidFill>
                          <a:srgbClr val="000000"/>
                        </a:solidFill>
                        <a:effectLst/>
                        <a:latin typeface="+mn-lt"/>
                        <a:ea typeface="BIZ UDPゴシック" panose="020B0400000000000000" pitchFamily="50" charset="-128"/>
                      </a:endParaRPr>
                    </a:p>
                    <a:p>
                      <a:pPr algn="l" fontAlgn="t"/>
                      <a:endParaRPr lang="ja-JP" altLang="en-US" sz="1100" b="0" i="0" u="none" strike="noStrike" baseline="0" dirty="0">
                        <a:solidFill>
                          <a:srgbClr val="000000"/>
                        </a:solidFill>
                        <a:effectLst/>
                        <a:latin typeface="+mn-lt"/>
                        <a:ea typeface="BIZ UDPゴシック" panose="020B0400000000000000" pitchFamily="50" charset="-128"/>
                      </a:endParaRPr>
                    </a:p>
                  </a:txBody>
                  <a:tcPr marL="6371" marR="6371" marT="6371" marB="0">
                    <a:solidFill>
                      <a:schemeClr val="tx2">
                        <a:lumMod val="40000"/>
                        <a:lumOff val="60000"/>
                      </a:schemeClr>
                    </a:solidFill>
                  </a:tcPr>
                </a:tc>
                <a:tc>
                  <a:txBody>
                    <a:bodyPr/>
                    <a:lstStyle/>
                    <a:p>
                      <a:pPr algn="l" fontAlgn="t"/>
                      <a:r>
                        <a:rPr lang="ja-JP" altLang="en-US" sz="1100" u="none" strike="noStrike" baseline="0" dirty="0">
                          <a:effectLst/>
                          <a:latin typeface="+mn-lt"/>
                          <a:ea typeface="BIZ UDPゴシック" panose="020B0400000000000000" pitchFamily="50" charset="-128"/>
                        </a:rPr>
                        <a:t>●</a:t>
                      </a:r>
                      <a:r>
                        <a:rPr lang="en-US" altLang="ja-JP" sz="1100" u="none" strike="noStrike" baseline="0" dirty="0">
                          <a:effectLst/>
                          <a:latin typeface="+mn-lt"/>
                          <a:ea typeface="BIZ UDPゴシック" panose="020B0400000000000000" pitchFamily="50" charset="-128"/>
                        </a:rPr>
                        <a:t>Web</a:t>
                      </a:r>
                      <a:r>
                        <a:rPr lang="ja-JP" altLang="en-US" sz="1100" u="none" strike="noStrike" baseline="0" dirty="0">
                          <a:effectLst/>
                          <a:latin typeface="+mn-lt"/>
                          <a:ea typeface="BIZ UDPゴシック" panose="020B0400000000000000" pitchFamily="50" charset="-128"/>
                        </a:rPr>
                        <a:t>時代に適切に対応できる業務システムの構築が必要</a:t>
                      </a:r>
                      <a:endParaRPr lang="en-US" altLang="ja-JP" sz="1100" u="none" strike="noStrike" baseline="0" dirty="0">
                        <a:effectLst/>
                        <a:latin typeface="+mn-lt"/>
                        <a:ea typeface="BIZ UDPゴシック" panose="020B0400000000000000" pitchFamily="50" charset="-128"/>
                      </a:endParaRPr>
                    </a:p>
                    <a:p>
                      <a:pPr algn="l" fontAlgn="t"/>
                      <a:r>
                        <a:rPr lang="ja-JP" altLang="en-US" sz="1100" u="none" strike="noStrike" baseline="0" dirty="0">
                          <a:effectLst/>
                          <a:latin typeface="+mn-lt"/>
                          <a:ea typeface="BIZ UDPゴシック" panose="020B0400000000000000" pitchFamily="50" charset="-128"/>
                        </a:rPr>
                        <a:t>●</a:t>
                      </a:r>
                      <a:r>
                        <a:rPr lang="en-US" altLang="ja-JP" sz="1100" u="none" strike="noStrike" baseline="0" dirty="0">
                          <a:effectLst/>
                          <a:latin typeface="+mn-lt"/>
                          <a:ea typeface="BIZ UDPゴシック" panose="020B0400000000000000" pitchFamily="50" charset="-128"/>
                        </a:rPr>
                        <a:t>DX</a:t>
                      </a:r>
                      <a:r>
                        <a:rPr lang="ja-JP" altLang="en-US" sz="1100" u="none" strike="noStrike" baseline="0" dirty="0">
                          <a:effectLst/>
                          <a:latin typeface="+mn-lt"/>
                          <a:ea typeface="BIZ UDPゴシック" panose="020B0400000000000000" pitchFamily="50" charset="-128"/>
                        </a:rPr>
                        <a:t>への取組み</a:t>
                      </a:r>
                      <a:endParaRPr lang="en-US" altLang="ja-JP" sz="1100" u="none" strike="noStrike" baseline="0" dirty="0">
                        <a:effectLst/>
                        <a:latin typeface="+mn-lt"/>
                        <a:ea typeface="BIZ UDPゴシック" panose="020B0400000000000000" pitchFamily="50" charset="-128"/>
                      </a:endParaRPr>
                    </a:p>
                    <a:p>
                      <a:pPr algn="l" fontAlgn="t"/>
                      <a:r>
                        <a:rPr lang="ja-JP" altLang="en-US" sz="1100" u="none" strike="noStrike" baseline="0" dirty="0">
                          <a:effectLst/>
                          <a:latin typeface="+mn-lt"/>
                          <a:ea typeface="BIZ UDPゴシック" panose="020B0400000000000000" pitchFamily="50" charset="-128"/>
                        </a:rPr>
                        <a:t>　・対外的サービスの向上</a:t>
                      </a:r>
                      <a:endParaRPr lang="en-US" altLang="ja-JP" sz="1100" u="none" strike="noStrike" baseline="0" dirty="0">
                        <a:effectLst/>
                        <a:latin typeface="+mn-lt"/>
                        <a:ea typeface="BIZ UDPゴシック" panose="020B0400000000000000" pitchFamily="50" charset="-128"/>
                      </a:endParaRPr>
                    </a:p>
                    <a:p>
                      <a:pPr algn="l" fontAlgn="t"/>
                      <a:r>
                        <a:rPr lang="ja-JP" altLang="en-US" sz="1100" u="none" strike="noStrike" baseline="0" dirty="0">
                          <a:effectLst/>
                          <a:latin typeface="+mn-lt"/>
                          <a:ea typeface="BIZ UDPゴシック" panose="020B0400000000000000" pitchFamily="50" charset="-128"/>
                        </a:rPr>
                        <a:t>　・対内的業務の効率化</a:t>
                      </a:r>
                      <a:endParaRPr lang="en-US" altLang="ja-JP" sz="1100" u="none" strike="noStrike" baseline="0" dirty="0">
                        <a:effectLst/>
                        <a:latin typeface="+mn-lt"/>
                        <a:ea typeface="BIZ UDPゴシック" panose="020B0400000000000000" pitchFamily="50" charset="-128"/>
                      </a:endParaRPr>
                    </a:p>
                    <a:p>
                      <a:pPr algn="l" fontAlgn="t"/>
                      <a:r>
                        <a:rPr lang="ja-JP" altLang="en-US" sz="1100" u="none" strike="noStrike" baseline="0" dirty="0">
                          <a:effectLst/>
                          <a:latin typeface="+mn-lt"/>
                          <a:ea typeface="BIZ UDPゴシック" panose="020B0400000000000000" pitchFamily="50" charset="-128"/>
                        </a:rPr>
                        <a:t>●働き方改革</a:t>
                      </a:r>
                      <a:endParaRPr lang="en-US" altLang="ja-JP" sz="1100" u="none" strike="noStrike" baseline="0" dirty="0">
                        <a:effectLst/>
                        <a:latin typeface="+mn-lt"/>
                        <a:ea typeface="BIZ UDPゴシック" panose="020B0400000000000000" pitchFamily="50" charset="-128"/>
                      </a:endParaRPr>
                    </a:p>
                    <a:p>
                      <a:pPr algn="l" fontAlgn="t"/>
                      <a:r>
                        <a:rPr lang="ja-JP" altLang="en-US" sz="1100" u="none" strike="noStrike" baseline="0" dirty="0">
                          <a:effectLst/>
                          <a:latin typeface="+mn-lt"/>
                          <a:ea typeface="BIZ UDPゴシック" panose="020B0400000000000000" pitchFamily="50" charset="-128"/>
                        </a:rPr>
                        <a:t>●スクラップ＆ビルド、時代の要請に応じた新規事業</a:t>
                      </a:r>
                      <a:endParaRPr lang="en-US" altLang="ja-JP" sz="1100" u="none" strike="noStrike" baseline="0" dirty="0">
                        <a:effectLst/>
                        <a:latin typeface="+mn-lt"/>
                        <a:ea typeface="BIZ UDPゴシック" panose="020B0400000000000000" pitchFamily="50" charset="-128"/>
                      </a:endParaRPr>
                    </a:p>
                    <a:p>
                      <a:pPr algn="l" fontAlgn="t"/>
                      <a:r>
                        <a:rPr lang="ja-JP" altLang="en-US" sz="1100" u="none" strike="noStrike" baseline="0" dirty="0">
                          <a:effectLst/>
                          <a:latin typeface="+mn-lt"/>
                          <a:ea typeface="BIZ UDPゴシック" panose="020B0400000000000000" pitchFamily="50" charset="-128"/>
                        </a:rPr>
                        <a:t>●経費節減</a:t>
                      </a:r>
                      <a:endParaRPr lang="en-US" altLang="ja-JP" sz="1100" u="none" strike="noStrike" baseline="0" dirty="0">
                        <a:effectLst/>
                        <a:latin typeface="+mn-lt"/>
                        <a:ea typeface="BIZ UDPゴシック" panose="020B0400000000000000" pitchFamily="50" charset="-128"/>
                      </a:endParaRPr>
                    </a:p>
                    <a:p>
                      <a:pPr algn="l" fontAlgn="t"/>
                      <a:r>
                        <a:rPr lang="ja-JP" altLang="en-US" sz="1100" b="0" i="0" u="none" strike="noStrike" baseline="0" dirty="0">
                          <a:solidFill>
                            <a:srgbClr val="000000"/>
                          </a:solidFill>
                          <a:effectLst/>
                          <a:latin typeface="+mn-lt"/>
                          <a:ea typeface="BIZ UDPゴシック" panose="020B0400000000000000" pitchFamily="50" charset="-128"/>
                        </a:rPr>
                        <a:t>●職員の教育・研修</a:t>
                      </a:r>
                      <a:endParaRPr lang="en-US" altLang="ja-JP" sz="1100" b="0" i="0" u="none" strike="noStrike" baseline="0" dirty="0">
                        <a:solidFill>
                          <a:srgbClr val="000000"/>
                        </a:solidFill>
                        <a:effectLst/>
                        <a:latin typeface="+mn-lt"/>
                        <a:ea typeface="BIZ UDPゴシック" panose="020B0400000000000000" pitchFamily="50" charset="-128"/>
                      </a:endParaRPr>
                    </a:p>
                    <a:p>
                      <a:pPr algn="l" fontAlgn="t"/>
                      <a:endParaRPr lang="ja-JP" altLang="en-US" sz="1100" b="0" i="0" u="none" strike="noStrike" baseline="0" dirty="0">
                        <a:solidFill>
                          <a:srgbClr val="000000"/>
                        </a:solidFill>
                        <a:effectLst/>
                        <a:latin typeface="+mn-lt"/>
                        <a:ea typeface="BIZ UDPゴシック" panose="020B0400000000000000" pitchFamily="50" charset="-128"/>
                      </a:endParaRPr>
                    </a:p>
                  </a:txBody>
                  <a:tcPr marL="6371" marR="6371" marT="6371" marB="0">
                    <a:solidFill>
                      <a:schemeClr val="tx2">
                        <a:lumMod val="40000"/>
                        <a:lumOff val="60000"/>
                      </a:schemeClr>
                    </a:solidFill>
                  </a:tcPr>
                </a:tc>
                <a:tc>
                  <a:txBody>
                    <a:bodyPr/>
                    <a:lstStyle/>
                    <a:p>
                      <a:pPr algn="l" fontAlgn="t"/>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●人員削減・ポスト削減</a:t>
                      </a:r>
                      <a:endParaRPr lang="en-US" altLang="ja-JP" sz="1100" b="0" i="0" u="none" strike="noStrike" baseline="0" dirty="0">
                        <a:solidFill>
                          <a:srgbClr val="000000"/>
                        </a:solidFill>
                        <a:effectLst/>
                        <a:latin typeface="BIZ UDPゴシック" panose="020B0400000000000000" pitchFamily="50" charset="-128"/>
                        <a:ea typeface="BIZ UDPゴシック" panose="020B0400000000000000" pitchFamily="50" charset="-128"/>
                      </a:endParaRPr>
                    </a:p>
                    <a:p>
                      <a:pPr algn="l" fontAlgn="t"/>
                      <a:r>
                        <a:rPr lang="ja-JP" altLang="en-US" sz="1100" b="0" i="0" u="none" strike="noStrike" baseline="0" dirty="0">
                          <a:solidFill>
                            <a:srgbClr val="000000"/>
                          </a:solidFill>
                          <a:effectLst/>
                          <a:latin typeface="BIZ UDPゴシック" panose="020B0400000000000000" pitchFamily="50" charset="-128"/>
                          <a:ea typeface="BIZ UDPゴシック" panose="020B0400000000000000" pitchFamily="50" charset="-128"/>
                        </a:rPr>
                        <a:t>●経費削減</a:t>
                      </a:r>
                    </a:p>
                  </a:txBody>
                  <a:tcPr marL="6371" marR="6371" marT="6371" marB="0">
                    <a:solidFill>
                      <a:schemeClr val="tx2">
                        <a:lumMod val="40000"/>
                        <a:lumOff val="60000"/>
                      </a:schemeClr>
                    </a:solidFill>
                  </a:tcPr>
                </a:tc>
                <a:extLst>
                  <a:ext uri="{0D108BD9-81ED-4DB2-BD59-A6C34878D82A}">
                    <a16:rowId xmlns:a16="http://schemas.microsoft.com/office/drawing/2014/main" val="1386815898"/>
                  </a:ext>
                </a:extLst>
              </a:tr>
            </a:tbl>
          </a:graphicData>
        </a:graphic>
      </p:graphicFrame>
      <p:sp>
        <p:nvSpPr>
          <p:cNvPr id="3" name="テキスト ボックス 2">
            <a:extLst>
              <a:ext uri="{FF2B5EF4-FFF2-40B4-BE49-F238E27FC236}">
                <a16:creationId xmlns:a16="http://schemas.microsoft.com/office/drawing/2014/main" id="{53712E89-0290-4C38-8722-60B19869366A}"/>
              </a:ext>
            </a:extLst>
          </p:cNvPr>
          <p:cNvSpPr txBox="1"/>
          <p:nvPr/>
        </p:nvSpPr>
        <p:spPr>
          <a:xfrm>
            <a:off x="1028700" y="184666"/>
            <a:ext cx="6444543" cy="369332"/>
          </a:xfrm>
          <a:prstGeom prst="rect">
            <a:avLst/>
          </a:prstGeom>
          <a:noFill/>
        </p:spPr>
        <p:txBody>
          <a:bodyPr wrap="square" rtlCol="0">
            <a:spAutoFit/>
          </a:bodyPr>
          <a:lstStyle/>
          <a:p>
            <a:r>
              <a:rPr kumimoji="1" lang="ja-JP" altLang="en-US"/>
              <a:t>事業まとめ　（運営体制・経営基盤・業務改善）</a:t>
            </a:r>
          </a:p>
        </p:txBody>
      </p:sp>
      <p:sp>
        <p:nvSpPr>
          <p:cNvPr id="4" name="スライド番号プレースホルダー 3">
            <a:extLst>
              <a:ext uri="{FF2B5EF4-FFF2-40B4-BE49-F238E27FC236}">
                <a16:creationId xmlns:a16="http://schemas.microsoft.com/office/drawing/2014/main" id="{CD4FBF36-F97B-410F-A9ED-106BCA4EC9EA}"/>
              </a:ext>
            </a:extLst>
          </p:cNvPr>
          <p:cNvSpPr>
            <a:spLocks noGrp="1"/>
          </p:cNvSpPr>
          <p:nvPr>
            <p:ph type="sldNum" sz="quarter" idx="12"/>
          </p:nvPr>
        </p:nvSpPr>
        <p:spPr/>
        <p:txBody>
          <a:bodyPr/>
          <a:lstStyle/>
          <a:p>
            <a:fld id="{BC938B7F-26E2-44CA-9119-FD2E659AFFE3}" type="slidenum">
              <a:rPr kumimoji="1" lang="ja-JP" altLang="en-US" smtClean="0"/>
              <a:t>27</a:t>
            </a:fld>
            <a:endParaRPr kumimoji="1" lang="ja-JP" altLang="en-US"/>
          </a:p>
        </p:txBody>
      </p:sp>
    </p:spTree>
    <p:extLst>
      <p:ext uri="{BB962C8B-B14F-4D97-AF65-F5344CB8AC3E}">
        <p14:creationId xmlns:p14="http://schemas.microsoft.com/office/powerpoint/2010/main" val="2437096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7C263ED-1886-44E2-A9B0-2C1712A6D1C4}"/>
              </a:ext>
            </a:extLst>
          </p:cNvPr>
          <p:cNvSpPr txBox="1"/>
          <p:nvPr/>
        </p:nvSpPr>
        <p:spPr>
          <a:xfrm>
            <a:off x="1028701" y="184666"/>
            <a:ext cx="5286374" cy="369332"/>
          </a:xfrm>
          <a:prstGeom prst="rect">
            <a:avLst/>
          </a:prstGeom>
          <a:noFill/>
        </p:spPr>
        <p:txBody>
          <a:bodyPr wrap="square" rtlCol="0">
            <a:spAutoFit/>
          </a:bodyPr>
          <a:lstStyle/>
          <a:p>
            <a:r>
              <a:rPr kumimoji="1" lang="ja-JP" altLang="en-US"/>
              <a:t>中期収支の見通し</a:t>
            </a:r>
          </a:p>
        </p:txBody>
      </p:sp>
      <p:sp>
        <p:nvSpPr>
          <p:cNvPr id="3" name="スライド番号プレースホルダー 2">
            <a:extLst>
              <a:ext uri="{FF2B5EF4-FFF2-40B4-BE49-F238E27FC236}">
                <a16:creationId xmlns:a16="http://schemas.microsoft.com/office/drawing/2014/main" id="{BAED67AF-1AF7-408C-B635-D6438F8685BB}"/>
              </a:ext>
            </a:extLst>
          </p:cNvPr>
          <p:cNvSpPr>
            <a:spLocks noGrp="1"/>
          </p:cNvSpPr>
          <p:nvPr>
            <p:ph type="sldNum" sz="quarter" idx="12"/>
          </p:nvPr>
        </p:nvSpPr>
        <p:spPr/>
        <p:txBody>
          <a:bodyPr/>
          <a:lstStyle/>
          <a:p>
            <a:fld id="{BC938B7F-26E2-44CA-9119-FD2E659AFFE3}" type="slidenum">
              <a:rPr kumimoji="1" lang="ja-JP" altLang="en-US" smtClean="0"/>
              <a:t>28</a:t>
            </a:fld>
            <a:endParaRPr kumimoji="1" lang="ja-JP" altLang="en-US"/>
          </a:p>
        </p:txBody>
      </p:sp>
      <p:pic>
        <p:nvPicPr>
          <p:cNvPr id="5" name="図 4">
            <a:extLst>
              <a:ext uri="{FF2B5EF4-FFF2-40B4-BE49-F238E27FC236}">
                <a16:creationId xmlns:a16="http://schemas.microsoft.com/office/drawing/2014/main" id="{630C79C9-D6CE-457B-93AE-9BE27532651F}"/>
              </a:ext>
            </a:extLst>
          </p:cNvPr>
          <p:cNvPicPr>
            <a:picLocks noChangeAspect="1"/>
          </p:cNvPicPr>
          <p:nvPr/>
        </p:nvPicPr>
        <p:blipFill>
          <a:blip r:embed="rId2"/>
          <a:stretch>
            <a:fillRect/>
          </a:stretch>
        </p:blipFill>
        <p:spPr>
          <a:xfrm>
            <a:off x="2382940" y="645353"/>
            <a:ext cx="7967007" cy="5922872"/>
          </a:xfrm>
          <a:prstGeom prst="rect">
            <a:avLst/>
          </a:prstGeom>
        </p:spPr>
      </p:pic>
    </p:spTree>
    <p:extLst>
      <p:ext uri="{BB962C8B-B14F-4D97-AF65-F5344CB8AC3E}">
        <p14:creationId xmlns:p14="http://schemas.microsoft.com/office/powerpoint/2010/main" val="3490518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BB1C1A-6539-4E85-997B-D6D046263DAF}"/>
              </a:ext>
            </a:extLst>
          </p:cNvPr>
          <p:cNvSpPr>
            <a:spLocks noGrp="1"/>
          </p:cNvSpPr>
          <p:nvPr>
            <p:ph type="title" idx="4294967295"/>
          </p:nvPr>
        </p:nvSpPr>
        <p:spPr>
          <a:xfrm>
            <a:off x="1069799" y="119373"/>
            <a:ext cx="3416476" cy="483172"/>
          </a:xfrm>
        </p:spPr>
        <p:txBody>
          <a:bodyPr>
            <a:normAutofit/>
          </a:bodyPr>
          <a:lstStyle/>
          <a:p>
            <a:r>
              <a:rPr lang="ja-JP" altLang="ja-JP" sz="1800" kern="100">
                <a:solidFill>
                  <a:schemeClr val="tx1"/>
                </a:solidFill>
                <a:effectLst/>
                <a:latin typeface="+mn-lt"/>
                <a:ea typeface="+mn-ea"/>
                <a:cs typeface="Times New Roman" panose="02020603050405020304" pitchFamily="18" charset="0"/>
              </a:rPr>
              <a:t>中期経営計画の策定について</a:t>
            </a:r>
            <a:endParaRPr kumimoji="1" lang="ja-JP" altLang="en-US">
              <a:latin typeface="+mn-lt"/>
              <a:ea typeface="+mn-ea"/>
            </a:endParaRPr>
          </a:p>
        </p:txBody>
      </p:sp>
      <p:sp>
        <p:nvSpPr>
          <p:cNvPr id="8" name="テキスト ボックス 7">
            <a:extLst>
              <a:ext uri="{FF2B5EF4-FFF2-40B4-BE49-F238E27FC236}">
                <a16:creationId xmlns:a16="http://schemas.microsoft.com/office/drawing/2014/main" id="{68C7B180-082A-49FA-B2C8-C7B4886192EA}"/>
              </a:ext>
            </a:extLst>
          </p:cNvPr>
          <p:cNvSpPr txBox="1"/>
          <p:nvPr/>
        </p:nvSpPr>
        <p:spPr>
          <a:xfrm>
            <a:off x="778934" y="792429"/>
            <a:ext cx="5079999" cy="6247864"/>
          </a:xfrm>
          <a:prstGeom prst="rect">
            <a:avLst/>
          </a:prstGeom>
          <a:noFill/>
        </p:spPr>
        <p:txBody>
          <a:bodyPr wrap="square">
            <a:spAutoFit/>
          </a:bodyPr>
          <a:lstStyle/>
          <a:p>
            <a:pPr indent="152400" algn="just"/>
            <a:r>
              <a:rPr lang="ja-JP" altLang="ja-JP" sz="1600" kern="100" dirty="0">
                <a:effectLst/>
                <a:ea typeface="BIZ UDゴシック" panose="020B0400000000000000" pitchFamily="49" charset="-128"/>
                <a:cs typeface="Times New Roman" panose="02020603050405020304" pitchFamily="18" charset="0"/>
              </a:rPr>
              <a:t>公益財団法人千里ライフサイエンス振興財団</a:t>
            </a:r>
            <a:r>
              <a:rPr lang="en-US" altLang="ja-JP" sz="1600" kern="100" dirty="0">
                <a:effectLst/>
                <a:ea typeface="BIZ UDゴシック" panose="020B0400000000000000" pitchFamily="49" charset="-128"/>
                <a:cs typeface="Times New Roman" panose="02020603050405020304" pitchFamily="18" charset="0"/>
              </a:rPr>
              <a:t>(</a:t>
            </a:r>
            <a:r>
              <a:rPr lang="ja-JP" altLang="ja-JP" sz="1600" kern="100" dirty="0">
                <a:effectLst/>
                <a:ea typeface="BIZ UDゴシック" panose="020B0400000000000000" pitchFamily="49" charset="-128"/>
                <a:cs typeface="Times New Roman" panose="02020603050405020304" pitchFamily="18" charset="0"/>
              </a:rPr>
              <a:t>以下「千里</a:t>
            </a:r>
            <a:r>
              <a:rPr lang="ja-JP" altLang="en-US" sz="1600" kern="100" dirty="0">
                <a:effectLst/>
                <a:ea typeface="BIZ UDゴシック" panose="020B0400000000000000" pitchFamily="49" charset="-128"/>
                <a:cs typeface="Times New Roman" panose="02020603050405020304" pitchFamily="18" charset="0"/>
              </a:rPr>
              <a:t>ＬＦ</a:t>
            </a:r>
            <a:r>
              <a:rPr lang="ja-JP" altLang="ja-JP" sz="1600" kern="100" dirty="0">
                <a:effectLst/>
                <a:ea typeface="BIZ UDゴシック" panose="020B0400000000000000" pitchFamily="49" charset="-128"/>
                <a:cs typeface="Times New Roman" panose="02020603050405020304" pitchFamily="18" charset="0"/>
              </a:rPr>
              <a:t>」とする。</a:t>
            </a:r>
            <a:r>
              <a:rPr lang="en-US" altLang="ja-JP" sz="1600" kern="100" dirty="0">
                <a:effectLst/>
                <a:ea typeface="BIZ UDゴシック" panose="020B0400000000000000" pitchFamily="49" charset="-128"/>
                <a:cs typeface="Times New Roman" panose="02020603050405020304" pitchFamily="18" charset="0"/>
              </a:rPr>
              <a:t>)</a:t>
            </a:r>
            <a:r>
              <a:rPr lang="ja-JP" altLang="ja-JP" sz="1600" kern="100" dirty="0">
                <a:effectLst/>
                <a:ea typeface="BIZ UDゴシック" panose="020B0400000000000000" pitchFamily="49" charset="-128"/>
                <a:cs typeface="Times New Roman" panose="02020603050405020304" pitchFamily="18" charset="0"/>
              </a:rPr>
              <a:t>は、平成</a:t>
            </a:r>
            <a:r>
              <a:rPr lang="ja-JP" altLang="en-US" sz="1600" kern="100" dirty="0">
                <a:effectLst/>
                <a:ea typeface="BIZ UDゴシック" panose="020B0400000000000000" pitchFamily="49" charset="-128"/>
                <a:cs typeface="Times New Roman" panose="02020603050405020304" pitchFamily="18" charset="0"/>
              </a:rPr>
              <a:t>２</a:t>
            </a:r>
            <a:r>
              <a:rPr lang="ja-JP" altLang="ja-JP" sz="1600" kern="100" dirty="0">
                <a:effectLst/>
                <a:ea typeface="BIZ UDゴシック" panose="020B0400000000000000" pitchFamily="49" charset="-128"/>
                <a:cs typeface="Times New Roman" panose="02020603050405020304" pitchFamily="18" charset="0"/>
              </a:rPr>
              <a:t>年に大阪・千里にライフサイエンスの拠点を形成する事を目的に設立され、以来</a:t>
            </a:r>
            <a:r>
              <a:rPr lang="ja-JP" altLang="en-US" sz="1600" kern="100" dirty="0">
                <a:effectLst/>
                <a:ea typeface="BIZ UDゴシック" panose="020B0400000000000000" pitchFamily="49" charset="-128"/>
                <a:cs typeface="Times New Roman" panose="02020603050405020304" pitchFamily="18" charset="0"/>
              </a:rPr>
              <a:t>３０</a:t>
            </a:r>
            <a:r>
              <a:rPr lang="ja-JP" altLang="ja-JP" sz="1600" kern="100" dirty="0">
                <a:effectLst/>
                <a:ea typeface="BIZ UDゴシック" panose="020B0400000000000000" pitchFamily="49" charset="-128"/>
                <a:cs typeface="Times New Roman" panose="02020603050405020304" pitchFamily="18" charset="0"/>
              </a:rPr>
              <a:t>年間にわたり、大学・製薬企業・研究機関等が共同で事業運営を行う全国でも類を見ない財団として様々な成果を上げてきた。</a:t>
            </a:r>
            <a:endParaRPr lang="en-US" altLang="ja-JP" sz="1600" kern="100" dirty="0">
              <a:effectLst/>
              <a:ea typeface="BIZ UDゴシック" panose="020B0400000000000000" pitchFamily="49" charset="-128"/>
              <a:cs typeface="Times New Roman" panose="02020603050405020304" pitchFamily="18" charset="0"/>
            </a:endParaRPr>
          </a:p>
          <a:p>
            <a:pPr indent="152400" algn="just"/>
            <a:endParaRPr lang="ja-JP" altLang="ja-JP" sz="1600" kern="100" dirty="0">
              <a:effectLst/>
              <a:ea typeface="BIZ UDゴシック" panose="020B0400000000000000" pitchFamily="49" charset="-128"/>
              <a:cs typeface="Times New Roman" panose="02020603050405020304" pitchFamily="18" charset="0"/>
            </a:endParaRPr>
          </a:p>
          <a:p>
            <a:pPr indent="152400" algn="just"/>
            <a:r>
              <a:rPr lang="ja-JP" altLang="ja-JP" sz="1600" kern="100" dirty="0">
                <a:effectLst/>
                <a:ea typeface="BIZ UDゴシック" panose="020B0400000000000000" pitchFamily="49" charset="-128"/>
                <a:cs typeface="Times New Roman" panose="02020603050405020304" pitchFamily="18" charset="0"/>
              </a:rPr>
              <a:t>平成</a:t>
            </a:r>
            <a:r>
              <a:rPr lang="en-US" altLang="ja-JP" sz="1600" kern="100" dirty="0">
                <a:effectLst/>
                <a:ea typeface="BIZ UDゴシック" panose="020B0400000000000000" pitchFamily="49" charset="-128"/>
                <a:cs typeface="Times New Roman" panose="02020603050405020304" pitchFamily="18" charset="0"/>
              </a:rPr>
              <a:t>22</a:t>
            </a:r>
            <a:r>
              <a:rPr lang="ja-JP" altLang="ja-JP" sz="1600" kern="100" dirty="0">
                <a:effectLst/>
                <a:ea typeface="BIZ UDゴシック" panose="020B0400000000000000" pitchFamily="49" charset="-128"/>
                <a:cs typeface="Times New Roman" panose="02020603050405020304" pitchFamily="18" charset="0"/>
              </a:rPr>
              <a:t>年</a:t>
            </a:r>
            <a:r>
              <a:rPr lang="en-US" altLang="ja-JP" sz="1600" kern="100" dirty="0">
                <a:effectLst/>
                <a:ea typeface="BIZ UDゴシック" panose="020B0400000000000000" pitchFamily="49" charset="-128"/>
                <a:cs typeface="Times New Roman" panose="02020603050405020304" pitchFamily="18" charset="0"/>
              </a:rPr>
              <a:t>4</a:t>
            </a:r>
            <a:r>
              <a:rPr lang="ja-JP" altLang="ja-JP" sz="1600" kern="100" dirty="0">
                <a:effectLst/>
                <a:ea typeface="BIZ UDゴシック" panose="020B0400000000000000" pitchFamily="49" charset="-128"/>
                <a:cs typeface="Times New Roman" panose="02020603050405020304" pitchFamily="18" charset="0"/>
              </a:rPr>
              <a:t>月には、より公的な使命を果たすべく公益財団法人に移行し、また、ライフサイエンスを柱とした「総合特区</a:t>
            </a:r>
            <a:r>
              <a:rPr lang="en-US" altLang="ja-JP" sz="1600" kern="100" dirty="0">
                <a:effectLst/>
                <a:ea typeface="BIZ UDゴシック" panose="020B0400000000000000" pitchFamily="49" charset="-128"/>
                <a:cs typeface="Times New Roman" panose="02020603050405020304" pitchFamily="18" charset="0"/>
              </a:rPr>
              <a:t>(H23)</a:t>
            </a:r>
            <a:r>
              <a:rPr lang="ja-JP" altLang="ja-JP" sz="1600" kern="100" dirty="0">
                <a:effectLst/>
                <a:ea typeface="BIZ UDゴシック" panose="020B0400000000000000" pitchFamily="49" charset="-128"/>
                <a:cs typeface="Times New Roman" panose="02020603050405020304" pitchFamily="18" charset="0"/>
              </a:rPr>
              <a:t>」「国家戦略特区</a:t>
            </a:r>
            <a:r>
              <a:rPr lang="en-US" altLang="ja-JP" sz="1600" kern="100" dirty="0">
                <a:effectLst/>
                <a:ea typeface="BIZ UDゴシック" panose="020B0400000000000000" pitchFamily="49" charset="-128"/>
                <a:cs typeface="Times New Roman" panose="02020603050405020304" pitchFamily="18" charset="0"/>
              </a:rPr>
              <a:t>(H26)</a:t>
            </a:r>
            <a:r>
              <a:rPr lang="ja-JP" altLang="ja-JP" sz="1600" kern="100" dirty="0">
                <a:effectLst/>
                <a:ea typeface="BIZ UDゴシック" panose="020B0400000000000000" pitchFamily="49" charset="-128"/>
                <a:cs typeface="Times New Roman" panose="02020603050405020304" pitchFamily="18" charset="0"/>
              </a:rPr>
              <a:t>」の国指定を受けた京阪神地域の核となる北大阪ライフサイエンス拠点の形成において、千里</a:t>
            </a:r>
            <a:r>
              <a:rPr lang="en-US" altLang="ja-JP" sz="1600" kern="100" dirty="0">
                <a:effectLst/>
                <a:ea typeface="BIZ UDゴシック" panose="020B0400000000000000" pitchFamily="49" charset="-128"/>
                <a:cs typeface="Times New Roman" panose="02020603050405020304" pitchFamily="18" charset="0"/>
              </a:rPr>
              <a:t>LF</a:t>
            </a:r>
            <a:r>
              <a:rPr lang="ja-JP" altLang="ja-JP" sz="1600" kern="100" dirty="0">
                <a:effectLst/>
                <a:ea typeface="BIZ UDゴシック" panose="020B0400000000000000" pitchFamily="49" charset="-128"/>
                <a:cs typeface="Times New Roman" panose="02020603050405020304" pitchFamily="18" charset="0"/>
              </a:rPr>
              <a:t>は、研究交流・人材育成、研究助成、実用化支援、普及・啓発等のソフト面で、知の交流拠点として重要な役割を果たしてきた。　</a:t>
            </a:r>
            <a:endParaRPr lang="en-US" altLang="ja-JP" sz="1600" kern="100" dirty="0">
              <a:effectLst/>
              <a:ea typeface="BIZ UDゴシック" panose="020B0400000000000000" pitchFamily="49" charset="-128"/>
              <a:cs typeface="Times New Roman" panose="02020603050405020304" pitchFamily="18" charset="0"/>
            </a:endParaRPr>
          </a:p>
          <a:p>
            <a:pPr indent="152400" algn="just"/>
            <a:endParaRPr lang="ja-JP" altLang="ja-JP" sz="1600" kern="100" dirty="0">
              <a:effectLst/>
              <a:ea typeface="BIZ UDゴシック" panose="020B0400000000000000" pitchFamily="49" charset="-128"/>
              <a:cs typeface="Times New Roman" panose="02020603050405020304" pitchFamily="18" charset="0"/>
            </a:endParaRPr>
          </a:p>
          <a:p>
            <a:pPr indent="152400" algn="just"/>
            <a:r>
              <a:rPr lang="ja-JP" altLang="ja-JP" sz="1600" kern="100" dirty="0">
                <a:effectLst/>
                <a:ea typeface="BIZ UDゴシック" panose="020B0400000000000000" pitchFamily="49" charset="-128"/>
                <a:cs typeface="Times New Roman" panose="02020603050405020304" pitchFamily="18" charset="0"/>
              </a:rPr>
              <a:t>近年、千里</a:t>
            </a:r>
            <a:r>
              <a:rPr lang="ja-JP" altLang="en-US" sz="1600" kern="100" dirty="0">
                <a:effectLst/>
                <a:ea typeface="BIZ UDゴシック" panose="020B0400000000000000" pitchFamily="49" charset="-128"/>
                <a:cs typeface="Times New Roman" panose="02020603050405020304" pitchFamily="18" charset="0"/>
              </a:rPr>
              <a:t>ＬＦ</a:t>
            </a:r>
            <a:r>
              <a:rPr lang="ja-JP" altLang="ja-JP" sz="1600" kern="100" dirty="0">
                <a:effectLst/>
                <a:ea typeface="BIZ UDゴシック" panose="020B0400000000000000" pitchFamily="49" charset="-128"/>
                <a:cs typeface="Times New Roman" panose="02020603050405020304" pitchFamily="18" charset="0"/>
              </a:rPr>
              <a:t>を取り巻く環境は、低金利の長期化や新型コロナウイルスの流行など、事業経営や事業実施の面において厳しい状況にある。また少子高齢化の一層の進展や博士課程進学者が減少傾向にあるなか、未来を担う人材を育成することの重要性が大きく増している。また社会の様々な分野でデジタル化が加速している中、これを契機と捉え的確に対応していくことが求められている。</a:t>
            </a:r>
          </a:p>
          <a:p>
            <a:pPr indent="152400" algn="just"/>
            <a:endParaRPr lang="en-US" altLang="ja-JP" sz="1600" kern="100" dirty="0">
              <a:effectLst/>
              <a:ea typeface="BIZ UDゴシック" panose="020B0400000000000000" pitchFamily="49"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7189A87C-BB09-4C4D-A071-8FBE50951D79}"/>
              </a:ext>
            </a:extLst>
          </p:cNvPr>
          <p:cNvSpPr txBox="1"/>
          <p:nvPr/>
        </p:nvSpPr>
        <p:spPr>
          <a:xfrm>
            <a:off x="6333069" y="776189"/>
            <a:ext cx="5170310" cy="3785652"/>
          </a:xfrm>
          <a:prstGeom prst="rect">
            <a:avLst/>
          </a:prstGeom>
          <a:noFill/>
        </p:spPr>
        <p:txBody>
          <a:bodyPr wrap="square">
            <a:spAutoFit/>
          </a:bodyPr>
          <a:lstStyle/>
          <a:p>
            <a:pPr marL="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千里</a:t>
            </a:r>
            <a:r>
              <a:rPr kumimoji="1" lang="ja-JP" altLang="en-US" sz="1600" b="0" i="0" u="none" strike="noStrike" kern="1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ＬＦは、設立来３０年間において、</a:t>
            </a:r>
            <a:r>
              <a:rPr lang="ja-JP" altLang="ja-JP" sz="1600" kern="100" dirty="0">
                <a:effectLst/>
                <a:ea typeface="BIZ UDゴシック" panose="020B0400000000000000" pitchFamily="49" charset="-128"/>
                <a:cs typeface="Times New Roman" panose="02020603050405020304" pitchFamily="18" charset="0"/>
              </a:rPr>
              <a:t>大学・製薬企業・研究機関等</a:t>
            </a:r>
            <a:r>
              <a:rPr lang="ja-JP" altLang="en-US" sz="1600" kern="100" dirty="0">
                <a:ea typeface="BIZ UDゴシック" panose="020B0400000000000000" pitchFamily="49" charset="-128"/>
                <a:cs typeface="Times New Roman" panose="02020603050405020304" pitchFamily="18" charset="0"/>
              </a:rPr>
              <a:t>から</a:t>
            </a:r>
            <a:r>
              <a:rPr lang="ja-JP" altLang="en-US" sz="1600" kern="100" dirty="0">
                <a:effectLst/>
                <a:ea typeface="BIZ UDゴシック" panose="020B0400000000000000" pitchFamily="49" charset="-128"/>
                <a:cs typeface="Times New Roman" panose="02020603050405020304" pitchFamily="18" charset="0"/>
              </a:rPr>
              <a:t>多大な連携・協力を得ながら事業を積み重ね、大きなプレステージを築き上げてきた。　</a:t>
            </a:r>
            <a:endParaRPr lang="en-US" altLang="ja-JP" sz="1600" kern="100" dirty="0">
              <a:effectLst/>
              <a:ea typeface="BIZ UDゴシック" panose="020B0400000000000000" pitchFamily="49" charset="-128"/>
              <a:cs typeface="Times New Roman" panose="02020603050405020304" pitchFamily="18" charset="0"/>
            </a:endParaRPr>
          </a:p>
          <a:p>
            <a:pPr marL="0" marR="0" lvl="0" indent="152400" algn="just" defTabSz="914400" rtl="0" eaLnBrk="1" fontAlgn="auto" latinLnBrk="0" hangingPunct="1">
              <a:lnSpc>
                <a:spcPct val="100000"/>
              </a:lnSpc>
              <a:spcBef>
                <a:spcPts val="0"/>
              </a:spcBef>
              <a:spcAft>
                <a:spcPts val="0"/>
              </a:spcAft>
              <a:buClrTx/>
              <a:buSzTx/>
              <a:buFontTx/>
              <a:buNone/>
              <a:tabLst/>
              <a:defRPr/>
            </a:pPr>
            <a:r>
              <a:rPr lang="ja-JP" altLang="en-US" sz="1600" kern="100" dirty="0">
                <a:effectLst/>
                <a:ea typeface="BIZ UDゴシック" panose="020B0400000000000000" pitchFamily="49" charset="-128"/>
                <a:cs typeface="Times New Roman" panose="02020603050405020304" pitchFamily="18" charset="0"/>
              </a:rPr>
              <a:t>しかしながら、今後はこれに甘んじていると時代の要請に敏感に即応することなどできない。</a:t>
            </a:r>
            <a:endParaRPr lang="en-US" altLang="ja-JP" sz="1600" kern="100" dirty="0">
              <a:effectLst/>
              <a:ea typeface="BIZ UDゴシック" panose="020B0400000000000000" pitchFamily="49" charset="-128"/>
              <a:cs typeface="Times New Roman" panose="02020603050405020304" pitchFamily="18" charset="0"/>
            </a:endParaRPr>
          </a:p>
          <a:p>
            <a:pPr marL="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千里</a:t>
            </a:r>
            <a:r>
              <a:rPr kumimoji="1" lang="ja-JP" altLang="en-US" sz="1600" b="0" i="0" u="none" strike="noStrike" kern="1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ＬＦ</a:t>
            </a:r>
            <a:r>
              <a:rPr kumimoji="1" lang="ja-JP" altLang="ja-JP" sz="1600" b="0" i="0" u="none" strike="noStrike" kern="1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に</a:t>
            </a:r>
            <a:r>
              <a:rPr kumimoji="1" lang="ja-JP" altLang="en-US" sz="1600" b="0" i="0" u="none" strike="noStrike" kern="1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期待される</a:t>
            </a:r>
            <a:r>
              <a:rPr kumimoji="1" lang="ja-JP" altLang="ja-JP" sz="1600" b="0" i="0" u="none" strike="noStrike" kern="1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ニーズに的確に応え</a:t>
            </a:r>
            <a:r>
              <a:rPr kumimoji="1" lang="ja-JP" altLang="en-US" sz="1600" b="0" i="0" u="none" strike="noStrike" kern="1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ていくべく積極的な</a:t>
            </a:r>
            <a:r>
              <a:rPr lang="ja-JP" altLang="en-US" sz="1600" kern="100" dirty="0">
                <a:effectLst/>
                <a:ea typeface="BIZ UDゴシック" panose="020B0400000000000000" pitchFamily="49" charset="-128"/>
                <a:cs typeface="Times New Roman" panose="02020603050405020304" pitchFamily="18" charset="0"/>
              </a:rPr>
              <a:t>事業展開に取り組むと</a:t>
            </a:r>
            <a:r>
              <a:rPr kumimoji="1" lang="ja-JP" altLang="en-US" sz="1600" b="0" i="0" u="none" strike="noStrike" kern="1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ともに、</a:t>
            </a:r>
            <a:r>
              <a:rPr kumimoji="1" lang="ja-JP" altLang="ja-JP" sz="1600" b="0" i="0" u="none" strike="noStrike" kern="1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経営の一層の効率化や適切な感染症対応・安全安心の確保など、変化する環境にレジリエンス高く対応</a:t>
            </a:r>
            <a:r>
              <a:rPr kumimoji="1" lang="ja-JP" altLang="en-US" sz="1600" b="0" i="0" u="none" strike="noStrike" kern="1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していく。</a:t>
            </a:r>
            <a:endParaRPr kumimoji="1" lang="en-US" altLang="ja-JP" sz="1600" b="0" i="0" u="none" strike="noStrike" kern="1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endParaRPr>
          </a:p>
          <a:p>
            <a:pPr marL="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ja-JP" sz="1600" b="0" i="0" u="none" strike="noStrike" kern="1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「知の交流拠点」として</a:t>
            </a:r>
            <a:r>
              <a:rPr kumimoji="1" lang="ja-JP" altLang="en-US" sz="1600" b="0" i="0" u="none" strike="noStrike" kern="1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、一層その役割を果たし、</a:t>
            </a:r>
            <a:r>
              <a:rPr kumimoji="1" lang="ja-JP" altLang="ja-JP" sz="1600" b="0" i="0" u="none" strike="noStrike" kern="1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社会へ貢献していく所存である。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　</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　</a:t>
            </a:r>
            <a:r>
              <a:rPr kumimoji="1" lang="ja-JP" altLang="ja-JP" sz="1600" b="0" i="0" u="none" strike="noStrike" kern="12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こうしたことを踏まえ、千里</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ＬＦ</a:t>
            </a:r>
            <a:r>
              <a:rPr kumimoji="1" lang="ja-JP" altLang="ja-JP" sz="1600" b="0" i="0" u="none" strike="noStrike" kern="12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として</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a:t>
            </a:r>
            <a:r>
              <a:rPr kumimoji="1" lang="ja-JP" altLang="ja-JP" sz="1600" b="0" i="0" u="none" strike="noStrike" kern="12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経営</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及び</a:t>
            </a:r>
            <a:r>
              <a:rPr kumimoji="1" lang="ja-JP" altLang="ja-JP" sz="1600" b="0" i="0" u="none" strike="noStrike" kern="12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事業運営について今後</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５</a:t>
            </a:r>
            <a:r>
              <a:rPr kumimoji="1" lang="ja-JP" altLang="ja-JP" sz="1600" b="0" i="0" u="none" strike="noStrike" kern="12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年間を見通した中期経営計画</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を</a:t>
            </a:r>
            <a:r>
              <a:rPr kumimoji="1" lang="ja-JP" altLang="ja-JP" sz="1600" b="0" i="0" u="none" strike="noStrike" kern="12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Times New Roman" panose="02020603050405020304" pitchFamily="18" charset="0"/>
              </a:rPr>
              <a:t>策定する。</a:t>
            </a:r>
            <a:endPar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BIZ UDゴシック" panose="020B0400000000000000" pitchFamily="49" charset="-128"/>
              <a:cs typeface="+mn-cs"/>
            </a:endParaRPr>
          </a:p>
        </p:txBody>
      </p:sp>
      <p:sp>
        <p:nvSpPr>
          <p:cNvPr id="3" name="スライド番号プレースホルダー 2">
            <a:extLst>
              <a:ext uri="{FF2B5EF4-FFF2-40B4-BE49-F238E27FC236}">
                <a16:creationId xmlns:a16="http://schemas.microsoft.com/office/drawing/2014/main" id="{3B5B628A-9A87-47B6-BCBF-885C6A6FD517}"/>
              </a:ext>
            </a:extLst>
          </p:cNvPr>
          <p:cNvSpPr>
            <a:spLocks noGrp="1"/>
          </p:cNvSpPr>
          <p:nvPr>
            <p:ph type="sldNum" sz="quarter" idx="12"/>
          </p:nvPr>
        </p:nvSpPr>
        <p:spPr/>
        <p:txBody>
          <a:bodyPr/>
          <a:lstStyle/>
          <a:p>
            <a:fld id="{BC938B7F-26E2-44CA-9119-FD2E659AFFE3}" type="slidenum">
              <a:rPr kumimoji="1" lang="ja-JP" altLang="en-US" smtClean="0"/>
              <a:t>2</a:t>
            </a:fld>
            <a:endParaRPr kumimoji="1" lang="ja-JP" altLang="en-US"/>
          </a:p>
        </p:txBody>
      </p:sp>
      <p:pic>
        <p:nvPicPr>
          <p:cNvPr id="4" name="図 3">
            <a:extLst>
              <a:ext uri="{FF2B5EF4-FFF2-40B4-BE49-F238E27FC236}">
                <a16:creationId xmlns:a16="http://schemas.microsoft.com/office/drawing/2014/main" id="{FAB41CE8-E179-4822-8F33-CD74D60A346A}"/>
              </a:ext>
            </a:extLst>
          </p:cNvPr>
          <p:cNvPicPr>
            <a:picLocks noChangeAspect="1"/>
          </p:cNvPicPr>
          <p:nvPr/>
        </p:nvPicPr>
        <p:blipFill>
          <a:blip r:embed="rId2"/>
          <a:stretch>
            <a:fillRect/>
          </a:stretch>
        </p:blipFill>
        <p:spPr>
          <a:xfrm>
            <a:off x="8199325" y="4375366"/>
            <a:ext cx="2190379" cy="1980984"/>
          </a:xfrm>
          <a:prstGeom prst="rect">
            <a:avLst/>
          </a:prstGeom>
        </p:spPr>
      </p:pic>
      <p:sp>
        <p:nvSpPr>
          <p:cNvPr id="5" name="テキスト ボックス 4">
            <a:extLst>
              <a:ext uri="{FF2B5EF4-FFF2-40B4-BE49-F238E27FC236}">
                <a16:creationId xmlns:a16="http://schemas.microsoft.com/office/drawing/2014/main" id="{B2D3DEEB-FB25-4381-9311-FA5DE371EA1B}"/>
              </a:ext>
            </a:extLst>
          </p:cNvPr>
          <p:cNvSpPr txBox="1"/>
          <p:nvPr/>
        </p:nvSpPr>
        <p:spPr>
          <a:xfrm>
            <a:off x="7922914" y="6356350"/>
            <a:ext cx="2743200" cy="230832"/>
          </a:xfrm>
          <a:prstGeom prst="rect">
            <a:avLst/>
          </a:prstGeom>
          <a:noFill/>
        </p:spPr>
        <p:txBody>
          <a:bodyPr wrap="square" rtlCol="0">
            <a:spAutoFit/>
          </a:bodyPr>
          <a:lstStyle/>
          <a:p>
            <a:r>
              <a:rPr kumimoji="1" lang="ja-JP" altLang="en-US" sz="900" dirty="0"/>
              <a:t>設立時の千里ライフサイエンスセンタービル外観</a:t>
            </a:r>
          </a:p>
        </p:txBody>
      </p:sp>
    </p:spTree>
    <p:extLst>
      <p:ext uri="{BB962C8B-B14F-4D97-AF65-F5344CB8AC3E}">
        <p14:creationId xmlns:p14="http://schemas.microsoft.com/office/powerpoint/2010/main" val="2456360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C319D4E-243D-42C3-AD5F-08C20A864237}"/>
              </a:ext>
            </a:extLst>
          </p:cNvPr>
          <p:cNvSpPr>
            <a:spLocks noGrp="1"/>
          </p:cNvSpPr>
          <p:nvPr>
            <p:ph type="sldNum" sz="quarter" idx="12"/>
          </p:nvPr>
        </p:nvSpPr>
        <p:spPr/>
        <p:txBody>
          <a:bodyPr/>
          <a:lstStyle/>
          <a:p>
            <a:fld id="{BC938B7F-26E2-44CA-9119-FD2E659AFFE3}" type="slidenum">
              <a:rPr kumimoji="1" lang="ja-JP" altLang="en-US" smtClean="0"/>
              <a:t>29</a:t>
            </a:fld>
            <a:endParaRPr kumimoji="1" lang="ja-JP" altLang="en-US"/>
          </a:p>
        </p:txBody>
      </p:sp>
      <p:sp>
        <p:nvSpPr>
          <p:cNvPr id="3" name="テキスト ボックス 2">
            <a:extLst>
              <a:ext uri="{FF2B5EF4-FFF2-40B4-BE49-F238E27FC236}">
                <a16:creationId xmlns:a16="http://schemas.microsoft.com/office/drawing/2014/main" id="{4F269047-47D2-4480-AC07-AE7D05AAD954}"/>
              </a:ext>
            </a:extLst>
          </p:cNvPr>
          <p:cNvSpPr txBox="1"/>
          <p:nvPr/>
        </p:nvSpPr>
        <p:spPr>
          <a:xfrm>
            <a:off x="6008511" y="5520267"/>
            <a:ext cx="5204178" cy="646331"/>
          </a:xfrm>
          <a:prstGeom prst="rect">
            <a:avLst/>
          </a:prstGeom>
          <a:noFill/>
        </p:spPr>
        <p:txBody>
          <a:bodyPr wrap="square" rtlCol="0">
            <a:spAutoFit/>
          </a:bodyPr>
          <a:lstStyle/>
          <a:p>
            <a:r>
              <a:rPr lang="en-US" altLang="ja-JP">
                <a:latin typeface="BIZ UDPゴシック" panose="020B0400000000000000" pitchFamily="50" charset="-128"/>
                <a:ea typeface="BIZ UDPゴシック" panose="020B0400000000000000" pitchFamily="50" charset="-128"/>
              </a:rPr>
              <a:t>2022</a:t>
            </a:r>
            <a:r>
              <a:rPr kumimoji="1" lang="ja-JP" altLang="en-US">
                <a:latin typeface="BIZ UDPゴシック" panose="020B0400000000000000" pitchFamily="50" charset="-128"/>
                <a:ea typeface="BIZ UDPゴシック" panose="020B0400000000000000" pitchFamily="50" charset="-128"/>
              </a:rPr>
              <a:t>年　　月策定</a:t>
            </a:r>
            <a:endParaRPr kumimoji="1" lang="en-US" altLang="ja-JP">
              <a:latin typeface="BIZ UDPゴシック" panose="020B0400000000000000" pitchFamily="50" charset="-128"/>
              <a:ea typeface="BIZ UDPゴシック" panose="020B0400000000000000" pitchFamily="50" charset="-128"/>
            </a:endParaRPr>
          </a:p>
          <a:p>
            <a:r>
              <a:rPr lang="ja-JP" altLang="en-US">
                <a:latin typeface="BIZ UDPゴシック" panose="020B0400000000000000" pitchFamily="50" charset="-128"/>
                <a:ea typeface="BIZ UDPゴシック" panose="020B0400000000000000" pitchFamily="50" charset="-128"/>
              </a:rPr>
              <a:t>公益財団法人　千里ライフサイエンス振興財団</a:t>
            </a: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6614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F8596A3-DF85-4956-B23C-49B9E8650AB0}"/>
              </a:ext>
            </a:extLst>
          </p:cNvPr>
          <p:cNvSpPr>
            <a:spLocks noGrp="1"/>
          </p:cNvSpPr>
          <p:nvPr>
            <p:ph type="sldNum" sz="quarter" idx="12"/>
          </p:nvPr>
        </p:nvSpPr>
        <p:spPr>
          <a:xfrm>
            <a:off x="8647671" y="6356350"/>
            <a:ext cx="2743200" cy="365125"/>
          </a:xfrm>
        </p:spPr>
        <p:txBody>
          <a:bodyPr/>
          <a:lstStyle/>
          <a:p>
            <a:fld id="{BC938B7F-26E2-44CA-9119-FD2E659AFFE3}" type="slidenum">
              <a:rPr kumimoji="1" lang="ja-JP" altLang="en-US" smtClean="0"/>
              <a:t>3</a:t>
            </a:fld>
            <a:endParaRPr kumimoji="1" lang="ja-JP" altLang="en-US"/>
          </a:p>
        </p:txBody>
      </p:sp>
      <p:pic>
        <p:nvPicPr>
          <p:cNvPr id="3" name="図 2"/>
          <p:cNvPicPr>
            <a:picLocks noChangeAspect="1"/>
          </p:cNvPicPr>
          <p:nvPr/>
        </p:nvPicPr>
        <p:blipFill>
          <a:blip r:embed="rId2"/>
          <a:stretch>
            <a:fillRect/>
          </a:stretch>
        </p:blipFill>
        <p:spPr>
          <a:xfrm>
            <a:off x="476840" y="740310"/>
            <a:ext cx="5468586" cy="5401524"/>
          </a:xfrm>
          <a:prstGeom prst="rect">
            <a:avLst/>
          </a:prstGeom>
        </p:spPr>
      </p:pic>
      <p:pic>
        <p:nvPicPr>
          <p:cNvPr id="5" name="図 4"/>
          <p:cNvPicPr>
            <a:picLocks noChangeAspect="1"/>
          </p:cNvPicPr>
          <p:nvPr/>
        </p:nvPicPr>
        <p:blipFill>
          <a:blip r:embed="rId3"/>
          <a:stretch>
            <a:fillRect/>
          </a:stretch>
        </p:blipFill>
        <p:spPr>
          <a:xfrm>
            <a:off x="6179512" y="740310"/>
            <a:ext cx="5602710" cy="4944285"/>
          </a:xfrm>
          <a:prstGeom prst="rect">
            <a:avLst/>
          </a:prstGeom>
        </p:spPr>
      </p:pic>
      <p:pic>
        <p:nvPicPr>
          <p:cNvPr id="6" name="図 5"/>
          <p:cNvPicPr>
            <a:picLocks noChangeAspect="1"/>
          </p:cNvPicPr>
          <p:nvPr/>
        </p:nvPicPr>
        <p:blipFill>
          <a:blip r:embed="rId4"/>
          <a:stretch>
            <a:fillRect/>
          </a:stretch>
        </p:blipFill>
        <p:spPr>
          <a:xfrm>
            <a:off x="835014" y="142676"/>
            <a:ext cx="2176461" cy="493819"/>
          </a:xfrm>
          <a:prstGeom prst="rect">
            <a:avLst/>
          </a:prstGeom>
        </p:spPr>
      </p:pic>
    </p:spTree>
    <p:extLst>
      <p:ext uri="{BB962C8B-B14F-4D97-AF65-F5344CB8AC3E}">
        <p14:creationId xmlns:p14="http://schemas.microsoft.com/office/powerpoint/2010/main" val="198596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2E87588-3865-46CB-A29B-CF8D851E007C}"/>
              </a:ext>
            </a:extLst>
          </p:cNvPr>
          <p:cNvSpPr txBox="1"/>
          <p:nvPr/>
        </p:nvSpPr>
        <p:spPr>
          <a:xfrm>
            <a:off x="790222" y="146756"/>
            <a:ext cx="4865511" cy="369332"/>
          </a:xfrm>
          <a:prstGeom prst="rect">
            <a:avLst/>
          </a:prstGeom>
          <a:noFill/>
        </p:spPr>
        <p:txBody>
          <a:bodyPr wrap="square" rtlCol="0">
            <a:spAutoFit/>
          </a:bodyPr>
          <a:lstStyle/>
          <a:p>
            <a:r>
              <a:rPr lang="ja-JP" altLang="en-US"/>
              <a:t>千里</a:t>
            </a:r>
            <a:r>
              <a:rPr lang="en-US" altLang="ja-JP"/>
              <a:t>LF</a:t>
            </a:r>
            <a:r>
              <a:rPr lang="ja-JP" altLang="en-US"/>
              <a:t>を取り巻く社会経済情勢</a:t>
            </a:r>
            <a:endParaRPr kumimoji="1" lang="ja-JP" altLang="en-US"/>
          </a:p>
        </p:txBody>
      </p:sp>
      <p:sp>
        <p:nvSpPr>
          <p:cNvPr id="3" name="テキスト ボックス 2">
            <a:extLst>
              <a:ext uri="{FF2B5EF4-FFF2-40B4-BE49-F238E27FC236}">
                <a16:creationId xmlns:a16="http://schemas.microsoft.com/office/drawing/2014/main" id="{ED176A92-B889-4E99-B0CE-5B7C198B3AAF}"/>
              </a:ext>
            </a:extLst>
          </p:cNvPr>
          <p:cNvSpPr txBox="1"/>
          <p:nvPr/>
        </p:nvSpPr>
        <p:spPr>
          <a:xfrm>
            <a:off x="604483" y="606854"/>
            <a:ext cx="2238729" cy="461665"/>
          </a:xfrm>
          <a:prstGeom prst="rect">
            <a:avLst/>
          </a:prstGeom>
          <a:noFill/>
        </p:spPr>
        <p:txBody>
          <a:bodyPr wrap="square">
            <a:spAutoFit/>
          </a:bodyPr>
          <a:lstStyle/>
          <a:p>
            <a:pPr algn="l"/>
            <a:r>
              <a:rPr lang="ja-JP" altLang="en-US" sz="1200" u="sng" kern="100">
                <a:effectLst/>
                <a:ea typeface="BIZ UDゴシック" panose="020B0400000000000000" pitchFamily="49" charset="-128"/>
                <a:cs typeface="Times New Roman" panose="02020603050405020304" pitchFamily="18" charset="0"/>
              </a:rPr>
              <a:t>（</a:t>
            </a:r>
            <a:r>
              <a:rPr lang="ja-JP" altLang="en-US" sz="1200" u="sng" kern="100">
                <a:ea typeface="BIZ UDゴシック" panose="020B0400000000000000" pitchFamily="49" charset="-128"/>
                <a:cs typeface="Times New Roman" panose="02020603050405020304" pitchFamily="18" charset="0"/>
              </a:rPr>
              <a:t>１</a:t>
            </a:r>
            <a:r>
              <a:rPr lang="ja-JP" altLang="en-US" sz="1200" u="sng" kern="100">
                <a:effectLst/>
                <a:ea typeface="BIZ UDゴシック" panose="020B0400000000000000" pitchFamily="49" charset="-128"/>
                <a:cs typeface="Times New Roman" panose="02020603050405020304" pitchFamily="18" charset="0"/>
              </a:rPr>
              <a:t>）</a:t>
            </a:r>
            <a:r>
              <a:rPr lang="ja-JP" altLang="en-US" sz="1200" u="sng" kern="100">
                <a:ea typeface="BIZ UDゴシック" panose="020B0400000000000000" pitchFamily="49" charset="-128"/>
                <a:cs typeface="Times New Roman" panose="02020603050405020304" pitchFamily="18" charset="0"/>
              </a:rPr>
              <a:t>近年の</a:t>
            </a:r>
            <a:r>
              <a:rPr lang="ja-JP" altLang="ja-JP" sz="1200" u="sng" kern="100">
                <a:effectLst/>
                <a:ea typeface="BIZ UDゴシック" panose="020B0400000000000000" pitchFamily="49" charset="-128"/>
                <a:cs typeface="Times New Roman" panose="02020603050405020304" pitchFamily="18" charset="0"/>
              </a:rPr>
              <a:t>社会経済情勢</a:t>
            </a:r>
            <a:endParaRPr lang="ja-JP" altLang="ja-JP" sz="1200" kern="100">
              <a:effectLst/>
              <a:ea typeface="BIZ UDゴシック" panose="020B0400000000000000" pitchFamily="49" charset="-128"/>
              <a:cs typeface="Times New Roman" panose="02020603050405020304" pitchFamily="18" charset="0"/>
            </a:endParaRPr>
          </a:p>
          <a:p>
            <a:pPr algn="l"/>
            <a:r>
              <a:rPr lang="ja-JP" altLang="en-US" sz="1200" kern="100">
                <a:effectLst/>
                <a:ea typeface="BIZ UDゴシック" panose="020B0400000000000000" pitchFamily="49" charset="-128"/>
                <a:cs typeface="Times New Roman" panose="02020603050405020304" pitchFamily="18" charset="0"/>
              </a:rPr>
              <a:t>　</a:t>
            </a:r>
            <a:endParaRPr lang="ja-JP" altLang="ja-JP" sz="14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FB7D490-7CD7-46D5-9C94-8FA178937663}"/>
              </a:ext>
            </a:extLst>
          </p:cNvPr>
          <p:cNvSpPr txBox="1"/>
          <p:nvPr/>
        </p:nvSpPr>
        <p:spPr>
          <a:xfrm>
            <a:off x="7195688" y="947181"/>
            <a:ext cx="4473731" cy="5373715"/>
          </a:xfrm>
          <a:prstGeom prst="rect">
            <a:avLst/>
          </a:prstGeom>
          <a:noFill/>
          <a:ln>
            <a:solidFill>
              <a:schemeClr val="tx1"/>
            </a:solidFill>
          </a:ln>
        </p:spPr>
        <p:txBody>
          <a:bodyPr wrap="square">
            <a:spAutoFit/>
          </a:bodyPr>
          <a:lstStyle/>
          <a:p>
            <a:pPr algn="l"/>
            <a:r>
              <a:rPr lang="ja-JP" altLang="en-US" sz="1200" dirty="0"/>
              <a:t>●</a:t>
            </a:r>
            <a:r>
              <a:rPr lang="ja-JP" altLang="en-US" sz="1200" dirty="0">
                <a:latin typeface="BIZ UDPゴシック" panose="020B0400000000000000" pitchFamily="50" charset="-128"/>
                <a:ea typeface="BIZ UDPゴシック" panose="020B0400000000000000" pitchFamily="50" charset="-128"/>
              </a:rPr>
              <a:t>大阪バイオ戦略</a:t>
            </a:r>
            <a:endParaRPr lang="en-US" altLang="ja-JP" sz="1200" dirty="0">
              <a:latin typeface="BIZ UDPゴシック" panose="020B0400000000000000" pitchFamily="50" charset="-128"/>
              <a:ea typeface="BIZ UDPゴシック" panose="020B0400000000000000" pitchFamily="50" charset="-128"/>
            </a:endParaRPr>
          </a:p>
          <a:p>
            <a:pPr algn="l"/>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2018</a:t>
            </a:r>
            <a:r>
              <a:rPr lang="ja-JP" altLang="en-US" sz="1200" dirty="0">
                <a:latin typeface="BIZ UDPゴシック" panose="020B0400000000000000" pitchFamily="50" charset="-128"/>
                <a:ea typeface="BIZ UDPゴシック" panose="020B0400000000000000" pitchFamily="50" charset="-128"/>
              </a:rPr>
              <a:t>年  </a:t>
            </a:r>
            <a:endParaRPr lang="en-US" altLang="ja-JP" sz="1200" dirty="0">
              <a:latin typeface="BIZ UDPゴシック" panose="020B0400000000000000" pitchFamily="50" charset="-128"/>
              <a:ea typeface="BIZ UDPゴシック" panose="020B0400000000000000" pitchFamily="50" charset="-128"/>
            </a:endParaRPr>
          </a:p>
          <a:p>
            <a:pPr algn="l"/>
            <a:r>
              <a:rPr lang="ja-JP" altLang="en-US" sz="1200" dirty="0">
                <a:latin typeface="BIZ UDPゴシック" panose="020B0400000000000000" pitchFamily="50" charset="-128"/>
                <a:ea typeface="BIZ UDPゴシック" panose="020B0400000000000000" pitchFamily="50" charset="-128"/>
              </a:rPr>
              <a:t>　　　大阪の成⻑戦略</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改訂版）で新たに重点化を図る分野として</a:t>
            </a:r>
            <a:endParaRPr lang="en-US" altLang="ja-JP" sz="1200" dirty="0">
              <a:latin typeface="BIZ UDPゴシック" panose="020B0400000000000000" pitchFamily="50" charset="-128"/>
              <a:ea typeface="BIZ UDPゴシック" panose="020B0400000000000000" pitchFamily="50" charset="-128"/>
            </a:endParaRPr>
          </a:p>
          <a:p>
            <a:pPr algn="l"/>
            <a:r>
              <a:rPr lang="ja-JP" altLang="en-US" sz="1200" dirty="0">
                <a:latin typeface="BIZ UDPゴシック" panose="020B0400000000000000" pitchFamily="50" charset="-128"/>
                <a:ea typeface="BIZ UDPゴシック" panose="020B0400000000000000" pitchFamily="50" charset="-128"/>
              </a:rPr>
              <a:t>　　 「健康・医療関連産業の世界的なクラスター形成」を位置づけ</a:t>
            </a:r>
            <a:endParaRPr lang="en-US" altLang="ja-JP" sz="1200" dirty="0">
              <a:latin typeface="BIZ UDPゴシック" panose="020B0400000000000000" pitchFamily="50" charset="-128"/>
              <a:ea typeface="BIZ UDPゴシック" panose="020B0400000000000000" pitchFamily="50" charset="-128"/>
            </a:endParaRPr>
          </a:p>
          <a:p>
            <a:pPr algn="l"/>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2020</a:t>
            </a:r>
            <a:r>
              <a:rPr lang="ja-JP" altLang="en-US" sz="1200" dirty="0">
                <a:latin typeface="BIZ UDPゴシック" panose="020B0400000000000000" pitchFamily="50" charset="-128"/>
                <a:ea typeface="BIZ UDPゴシック" panose="020B0400000000000000" pitchFamily="50" charset="-128"/>
              </a:rPr>
              <a:t>年　</a:t>
            </a:r>
            <a:endParaRPr lang="en-US" altLang="ja-JP" sz="1200" dirty="0">
              <a:latin typeface="BIZ UDPゴシック" panose="020B0400000000000000" pitchFamily="50" charset="-128"/>
              <a:ea typeface="BIZ UDPゴシック" panose="020B0400000000000000" pitchFamily="50" charset="-128"/>
            </a:endParaRPr>
          </a:p>
          <a:p>
            <a:pPr algn="l"/>
            <a:r>
              <a:rPr lang="ja-JP" altLang="en-US" sz="1200" dirty="0">
                <a:latin typeface="BIZ UDPゴシック" panose="020B0400000000000000" pitchFamily="50" charset="-128"/>
                <a:ea typeface="BIZ UDPゴシック" panose="020B0400000000000000" pitchFamily="50" charset="-128"/>
              </a:rPr>
              <a:t>　　　大阪の再生・成長に向けた新戦略で「健康・医療関連産業の</a:t>
            </a:r>
            <a:endParaRPr lang="en-US" altLang="ja-JP" sz="1200" dirty="0">
              <a:latin typeface="BIZ UDPゴシック" panose="020B0400000000000000" pitchFamily="50" charset="-128"/>
              <a:ea typeface="BIZ UDPゴシック" panose="020B0400000000000000" pitchFamily="50" charset="-128"/>
            </a:endParaRPr>
          </a:p>
          <a:p>
            <a:pPr algn="l"/>
            <a:r>
              <a:rPr lang="ja-JP" altLang="en-US" sz="1200" dirty="0">
                <a:latin typeface="BIZ UDPゴシック" panose="020B0400000000000000" pitchFamily="50" charset="-128"/>
                <a:ea typeface="BIZ UDPゴシック" panose="020B0400000000000000" pitchFamily="50" charset="-128"/>
              </a:rPr>
              <a:t>　　　リーディング産業化」を重点分野に位置づけ</a:t>
            </a:r>
            <a:endParaRPr lang="en-US" altLang="ja-JP" sz="1200" dirty="0">
              <a:latin typeface="BIZ UDPゴシック" panose="020B0400000000000000" pitchFamily="50" charset="-128"/>
              <a:ea typeface="BIZ UDPゴシック" panose="020B0400000000000000" pitchFamily="50" charset="-128"/>
            </a:endParaRPr>
          </a:p>
          <a:p>
            <a:pPr algn="l"/>
            <a:endParaRPr lang="en-US" altLang="ja-JP" sz="1200" kern="100" dirty="0">
              <a:ea typeface="BIZ UDPゴシック" panose="020B0400000000000000" pitchFamily="50" charset="-128"/>
              <a:cs typeface="Times New Roman" panose="02020603050405020304" pitchFamily="18" charset="0"/>
            </a:endParaRPr>
          </a:p>
          <a:p>
            <a:pPr algn="l"/>
            <a:r>
              <a:rPr lang="ja-JP" altLang="en-US" sz="1200" kern="100" dirty="0">
                <a:ea typeface="BIZ UDPゴシック" panose="020B0400000000000000" pitchFamily="50" charset="-128"/>
                <a:cs typeface="Times New Roman" panose="02020603050405020304" pitchFamily="18" charset="0"/>
              </a:rPr>
              <a:t>●</a:t>
            </a:r>
            <a:r>
              <a:rPr lang="ja-JP" altLang="ja-JP" sz="1200" kern="100" dirty="0">
                <a:effectLst/>
                <a:ea typeface="BIZ UDPゴシック" panose="020B0400000000000000" pitchFamily="50" charset="-128"/>
                <a:cs typeface="Times New Roman" panose="02020603050405020304" pitchFamily="18" charset="0"/>
              </a:rPr>
              <a:t>ライフサイエンスの集積・拠点形成</a:t>
            </a:r>
          </a:p>
          <a:p>
            <a:pPr algn="just">
              <a:lnSpc>
                <a:spcPts val="1600"/>
              </a:lnSpc>
            </a:pPr>
            <a:r>
              <a:rPr lang="ja-JP" altLang="en-US" sz="1200" kern="100" dirty="0">
                <a:effectLst/>
                <a:ea typeface="BIZ UDPゴシック" panose="020B0400000000000000" pitchFamily="50" charset="-128"/>
                <a:cs typeface="Times New Roman" panose="02020603050405020304" pitchFamily="18" charset="0"/>
              </a:rPr>
              <a:t>　</a:t>
            </a:r>
            <a:r>
              <a:rPr lang="ja-JP" altLang="en-US" sz="1200" kern="100" dirty="0">
                <a:ea typeface="BIZ UDPゴシック" panose="020B0400000000000000" pitchFamily="50" charset="-128"/>
                <a:cs typeface="Times New Roman" panose="02020603050405020304" pitchFamily="18" charset="0"/>
              </a:rPr>
              <a:t>①</a:t>
            </a:r>
            <a:r>
              <a:rPr lang="ja-JP" altLang="ja-JP" sz="1200" kern="100" dirty="0">
                <a:effectLst/>
                <a:ea typeface="BIZ UDPゴシック" panose="020B0400000000000000" pitchFamily="50" charset="-128"/>
                <a:cs typeface="Times New Roman" panose="02020603050405020304" pitchFamily="18" charset="0"/>
              </a:rPr>
              <a:t>大阪北部</a:t>
            </a:r>
          </a:p>
          <a:p>
            <a:pPr indent="266700" algn="just">
              <a:lnSpc>
                <a:spcPts val="1600"/>
              </a:lnSpc>
            </a:pPr>
            <a:r>
              <a:rPr lang="ja-JP" altLang="ja-JP" sz="1200" kern="100" dirty="0">
                <a:effectLst/>
                <a:ea typeface="BIZ UDPゴシック" panose="020B0400000000000000" pitchFamily="50" charset="-128"/>
                <a:cs typeface="Times New Roman" panose="02020603050405020304" pitchFamily="18" charset="0"/>
              </a:rPr>
              <a:t>○ライフサイエンス関連の優れた大学・研究機関の集積</a:t>
            </a:r>
          </a:p>
          <a:p>
            <a:pPr indent="533400" algn="just">
              <a:lnSpc>
                <a:spcPts val="1600"/>
              </a:lnSpc>
            </a:pPr>
            <a:r>
              <a:rPr lang="ja-JP" altLang="ja-JP" sz="1200" kern="100" dirty="0">
                <a:effectLst/>
                <a:ea typeface="BIZ UDPゴシック" panose="020B0400000000000000" pitchFamily="50" charset="-128"/>
                <a:cs typeface="Times New Roman" panose="02020603050405020304" pitchFamily="18" charset="0"/>
              </a:rPr>
              <a:t>大阪大学、大阪医科薬科大学、関西医科大学</a:t>
            </a:r>
          </a:p>
          <a:p>
            <a:pPr indent="533400" algn="just">
              <a:lnSpc>
                <a:spcPts val="1600"/>
              </a:lnSpc>
            </a:pPr>
            <a:r>
              <a:rPr lang="ja-JP" altLang="ja-JP" sz="1200" kern="100" dirty="0">
                <a:effectLst/>
                <a:ea typeface="BIZ UDPゴシック" panose="020B0400000000000000" pitchFamily="50" charset="-128"/>
                <a:cs typeface="Times New Roman" panose="02020603050405020304" pitchFamily="18" charset="0"/>
              </a:rPr>
              <a:t>医薬基盤・健康・栄養研究所、国立循環器病研究センター</a:t>
            </a:r>
            <a:endParaRPr lang="en-US" altLang="ja-JP" sz="1200" kern="100" dirty="0">
              <a:effectLst/>
              <a:ea typeface="BIZ UDPゴシック" panose="020B0400000000000000" pitchFamily="50" charset="-128"/>
              <a:cs typeface="Times New Roman" panose="02020603050405020304" pitchFamily="18" charset="0"/>
            </a:endParaRPr>
          </a:p>
          <a:p>
            <a:pPr indent="533400" algn="just">
              <a:lnSpc>
                <a:spcPts val="1600"/>
              </a:lnSpc>
            </a:pPr>
            <a:r>
              <a:rPr lang="ja-JP" altLang="en-US" sz="1200" kern="100" dirty="0">
                <a:ea typeface="BIZ UDPゴシック" panose="020B0400000000000000" pitchFamily="50" charset="-128"/>
                <a:cs typeface="Times New Roman" panose="02020603050405020304" pitchFamily="18" charset="0"/>
              </a:rPr>
              <a:t>理化学研究所</a:t>
            </a:r>
            <a:endParaRPr lang="ja-JP" altLang="ja-JP" sz="1200" kern="100" dirty="0">
              <a:effectLst/>
              <a:ea typeface="BIZ UDPゴシック" panose="020B0400000000000000" pitchFamily="50" charset="-128"/>
              <a:cs typeface="Times New Roman" panose="02020603050405020304" pitchFamily="18" charset="0"/>
            </a:endParaRPr>
          </a:p>
          <a:p>
            <a:pPr indent="266700" algn="just">
              <a:lnSpc>
                <a:spcPts val="1600"/>
              </a:lnSpc>
            </a:pPr>
            <a:r>
              <a:rPr lang="ja-JP" altLang="ja-JP" sz="1200" kern="100" dirty="0">
                <a:effectLst/>
                <a:ea typeface="BIZ UDPゴシック" panose="020B0400000000000000" pitchFamily="50" charset="-128"/>
                <a:cs typeface="Times New Roman" panose="02020603050405020304" pitchFamily="18" charset="0"/>
              </a:rPr>
              <a:t>○ライフサイエンス拠点</a:t>
            </a:r>
            <a:endParaRPr lang="en-US" altLang="ja-JP" sz="1200" kern="100" dirty="0">
              <a:effectLst/>
              <a:ea typeface="BIZ UDPゴシック" panose="020B0400000000000000" pitchFamily="50" charset="-128"/>
              <a:cs typeface="Times New Roman" panose="02020603050405020304" pitchFamily="18" charset="0"/>
            </a:endParaRPr>
          </a:p>
          <a:p>
            <a:pPr algn="just">
              <a:lnSpc>
                <a:spcPts val="1600"/>
              </a:lnSpc>
            </a:pPr>
            <a:r>
              <a:rPr lang="ja-JP" altLang="en-US" sz="1200" kern="100" dirty="0">
                <a:ea typeface="BIZ UDPゴシック" panose="020B0400000000000000" pitchFamily="50" charset="-128"/>
                <a:cs typeface="Times New Roman" panose="02020603050405020304" pitchFamily="18" charset="0"/>
              </a:rPr>
              <a:t>　　　　　</a:t>
            </a:r>
            <a:r>
              <a:rPr lang="ja-JP" altLang="ja-JP" sz="1200" kern="100" dirty="0">
                <a:effectLst/>
                <a:ea typeface="BIZ UDPゴシック" panose="020B0400000000000000" pitchFamily="50" charset="-128"/>
                <a:cs typeface="Times New Roman" panose="02020603050405020304" pitchFamily="18" charset="0"/>
              </a:rPr>
              <a:t>彩都　ライフサイエンスパーク</a:t>
            </a:r>
          </a:p>
          <a:p>
            <a:pPr algn="just">
              <a:lnSpc>
                <a:spcPts val="1600"/>
              </a:lnSpc>
            </a:pPr>
            <a:r>
              <a:rPr lang="ja-JP" altLang="en-US" sz="1200" kern="100" dirty="0">
                <a:effectLst/>
                <a:ea typeface="BIZ UDPゴシック" panose="020B0400000000000000" pitchFamily="50" charset="-128"/>
                <a:cs typeface="Times New Roman" panose="02020603050405020304" pitchFamily="18" charset="0"/>
              </a:rPr>
              <a:t>　　　　　</a:t>
            </a:r>
            <a:r>
              <a:rPr lang="ja-JP" altLang="ja-JP" sz="1200" kern="100" dirty="0">
                <a:effectLst/>
                <a:ea typeface="BIZ UDPゴシック" panose="020B0400000000000000" pitchFamily="50" charset="-128"/>
                <a:cs typeface="Times New Roman" panose="02020603050405020304" pitchFamily="18" charset="0"/>
              </a:rPr>
              <a:t>健都　北大阪健康医療都市</a:t>
            </a:r>
          </a:p>
          <a:p>
            <a:pPr algn="just">
              <a:lnSpc>
                <a:spcPts val="1600"/>
              </a:lnSpc>
            </a:pPr>
            <a:r>
              <a:rPr lang="ja-JP" altLang="en-US" sz="1200" kern="100" dirty="0">
                <a:effectLst/>
                <a:ea typeface="BIZ UDPゴシック" panose="020B0400000000000000" pitchFamily="50" charset="-128"/>
                <a:cs typeface="Times New Roman" panose="02020603050405020304" pitchFamily="18" charset="0"/>
              </a:rPr>
              <a:t>　</a:t>
            </a:r>
            <a:r>
              <a:rPr lang="ja-JP" altLang="en-US" sz="1200" kern="100" dirty="0">
                <a:ea typeface="BIZ UDPゴシック" panose="020B0400000000000000" pitchFamily="50" charset="-128"/>
                <a:cs typeface="Times New Roman" panose="02020603050405020304" pitchFamily="18" charset="0"/>
              </a:rPr>
              <a:t>②</a:t>
            </a:r>
            <a:r>
              <a:rPr lang="ja-JP" altLang="ja-JP" sz="1200" kern="100" dirty="0">
                <a:effectLst/>
                <a:ea typeface="BIZ UDPゴシック" panose="020B0400000000000000" pitchFamily="50" charset="-128"/>
                <a:cs typeface="Times New Roman" panose="02020603050405020304" pitchFamily="18" charset="0"/>
              </a:rPr>
              <a:t>中之島</a:t>
            </a:r>
            <a:r>
              <a:rPr lang="ja-JP" altLang="en-US" sz="1200" kern="100" dirty="0">
                <a:effectLst/>
                <a:ea typeface="BIZ UDPゴシック" panose="020B0400000000000000" pitchFamily="50" charset="-128"/>
                <a:cs typeface="Times New Roman" panose="02020603050405020304" pitchFamily="18" charset="0"/>
              </a:rPr>
              <a:t>　</a:t>
            </a:r>
            <a:r>
              <a:rPr lang="ja-JP" altLang="ja-JP" sz="1200" kern="100" dirty="0">
                <a:effectLst/>
                <a:ea typeface="BIZ UDPゴシック" panose="020B0400000000000000" pitchFamily="50" charset="-128"/>
                <a:cs typeface="Times New Roman" panose="02020603050405020304" pitchFamily="18" charset="0"/>
              </a:rPr>
              <a:t>未来医療国際拠点</a:t>
            </a:r>
          </a:p>
          <a:p>
            <a:pPr algn="just">
              <a:lnSpc>
                <a:spcPts val="1600"/>
              </a:lnSpc>
            </a:pPr>
            <a:r>
              <a:rPr lang="ja-JP" altLang="en-US" sz="1200" kern="100" dirty="0">
                <a:effectLst/>
                <a:ea typeface="BIZ UDPゴシック" panose="020B0400000000000000" pitchFamily="50" charset="-128"/>
                <a:cs typeface="Times New Roman" panose="02020603050405020304" pitchFamily="18" charset="0"/>
              </a:rPr>
              <a:t>　</a:t>
            </a:r>
            <a:r>
              <a:rPr lang="ja-JP" altLang="en-US" sz="1200" kern="100" dirty="0">
                <a:ea typeface="BIZ UDPゴシック" panose="020B0400000000000000" pitchFamily="50" charset="-128"/>
                <a:cs typeface="Times New Roman" panose="02020603050405020304" pitchFamily="18" charset="0"/>
              </a:rPr>
              <a:t>③</a:t>
            </a:r>
            <a:r>
              <a:rPr lang="ja-JP" altLang="ja-JP" sz="1200" kern="100" dirty="0">
                <a:effectLst/>
                <a:ea typeface="BIZ UDPゴシック" panose="020B0400000000000000" pitchFamily="50" charset="-128"/>
                <a:cs typeface="Times New Roman" panose="02020603050405020304" pitchFamily="18" charset="0"/>
              </a:rPr>
              <a:t>うめきた</a:t>
            </a:r>
            <a:r>
              <a:rPr lang="ja-JP" altLang="en-US" sz="1200" kern="100" dirty="0">
                <a:effectLst/>
                <a:ea typeface="BIZ UDPゴシック" panose="020B0400000000000000" pitchFamily="50" charset="-128"/>
                <a:cs typeface="Times New Roman" panose="02020603050405020304" pitchFamily="18" charset="0"/>
              </a:rPr>
              <a:t>　</a:t>
            </a:r>
            <a:r>
              <a:rPr lang="ja-JP" altLang="ja-JP" sz="1200" kern="100" dirty="0">
                <a:effectLst/>
                <a:ea typeface="BIZ UDPゴシック" panose="020B0400000000000000" pitchFamily="50" charset="-128"/>
                <a:cs typeface="Times New Roman" panose="02020603050405020304" pitchFamily="18" charset="0"/>
              </a:rPr>
              <a:t>創薬支援機関の集約</a:t>
            </a:r>
          </a:p>
          <a:p>
            <a:pPr algn="just">
              <a:lnSpc>
                <a:spcPts val="1600"/>
              </a:lnSpc>
            </a:pPr>
            <a:r>
              <a:rPr lang="ja-JP" altLang="ja-JP" sz="1200" kern="100" dirty="0">
                <a:effectLst/>
                <a:ea typeface="BIZ UDPゴシック" panose="020B0400000000000000" pitchFamily="50" charset="-128"/>
                <a:cs typeface="Times New Roman" panose="02020603050405020304" pitchFamily="18" charset="0"/>
              </a:rPr>
              <a:t>　　　</a:t>
            </a:r>
            <a:r>
              <a:rPr lang="ja-JP" altLang="en-US" sz="1200" kern="100" dirty="0">
                <a:effectLst/>
                <a:ea typeface="BIZ UDPゴシック" panose="020B0400000000000000" pitchFamily="50" charset="-128"/>
                <a:cs typeface="Times New Roman" panose="02020603050405020304" pitchFamily="18" charset="0"/>
              </a:rPr>
              <a:t>○</a:t>
            </a:r>
            <a:r>
              <a:rPr lang="en-US" altLang="ja-JP" sz="1200" kern="100" dirty="0">
                <a:effectLst/>
                <a:ea typeface="BIZ UDPゴシック" panose="020B0400000000000000" pitchFamily="50" charset="-128"/>
                <a:cs typeface="Times New Roman" panose="02020603050405020304" pitchFamily="18" charset="0"/>
              </a:rPr>
              <a:t>AMED</a:t>
            </a:r>
            <a:r>
              <a:rPr lang="ja-JP" altLang="ja-JP" sz="1200" kern="100" dirty="0">
                <a:effectLst/>
                <a:ea typeface="BIZ UDPゴシック" panose="020B0400000000000000" pitchFamily="50" charset="-128"/>
                <a:cs typeface="Times New Roman" panose="02020603050405020304" pitchFamily="18" charset="0"/>
              </a:rPr>
              <a:t>創薬事業部、</a:t>
            </a:r>
            <a:r>
              <a:rPr lang="en-US" altLang="ja-JP" sz="1200" kern="100" dirty="0">
                <a:effectLst/>
                <a:ea typeface="BIZ UDPゴシック" panose="020B0400000000000000" pitchFamily="50" charset="-128"/>
                <a:cs typeface="Times New Roman" panose="02020603050405020304" pitchFamily="18" charset="0"/>
              </a:rPr>
              <a:t>PMDA</a:t>
            </a:r>
            <a:r>
              <a:rPr lang="ja-JP" altLang="ja-JP" sz="1200" kern="100" dirty="0">
                <a:effectLst/>
                <a:ea typeface="BIZ UDPゴシック" panose="020B0400000000000000" pitchFamily="50" charset="-128"/>
                <a:cs typeface="Times New Roman" panose="02020603050405020304" pitchFamily="18" charset="0"/>
              </a:rPr>
              <a:t>関西支部</a:t>
            </a:r>
          </a:p>
          <a:p>
            <a:pPr algn="just">
              <a:lnSpc>
                <a:spcPts val="1600"/>
              </a:lnSpc>
            </a:pPr>
            <a:r>
              <a:rPr lang="ja-JP" altLang="en-US" sz="1200" kern="100" dirty="0">
                <a:effectLst/>
                <a:ea typeface="BIZ UDPゴシック" panose="020B0400000000000000" pitchFamily="50" charset="-128"/>
                <a:cs typeface="Times New Roman" panose="02020603050405020304" pitchFamily="18" charset="0"/>
              </a:rPr>
              <a:t>　</a:t>
            </a:r>
            <a:r>
              <a:rPr lang="ja-JP" altLang="en-US" sz="1200" kern="100" dirty="0">
                <a:ea typeface="BIZ UDPゴシック" panose="020B0400000000000000" pitchFamily="50" charset="-128"/>
                <a:cs typeface="Times New Roman" panose="02020603050405020304" pitchFamily="18" charset="0"/>
              </a:rPr>
              <a:t>④</a:t>
            </a:r>
            <a:r>
              <a:rPr lang="ja-JP" altLang="ja-JP" sz="1200" kern="100" dirty="0">
                <a:effectLst/>
                <a:ea typeface="BIZ UDPゴシック" panose="020B0400000000000000" pitchFamily="50" charset="-128"/>
                <a:cs typeface="Times New Roman" panose="02020603050405020304" pitchFamily="18" charset="0"/>
              </a:rPr>
              <a:t>製薬企業等の集積</a:t>
            </a:r>
          </a:p>
          <a:p>
            <a:pPr algn="just">
              <a:lnSpc>
                <a:spcPts val="1600"/>
              </a:lnSpc>
            </a:pPr>
            <a:r>
              <a:rPr lang="ja-JP" altLang="ja-JP" sz="1200" kern="100" dirty="0">
                <a:effectLst/>
                <a:ea typeface="BIZ UDPゴシック" panose="020B0400000000000000" pitchFamily="50" charset="-128"/>
                <a:cs typeface="Times New Roman" panose="02020603050405020304" pitchFamily="18" charset="0"/>
              </a:rPr>
              <a:t>　　　〇彩都、道修町</a:t>
            </a:r>
            <a:r>
              <a:rPr lang="en-US" altLang="ja-JP" sz="1200" kern="100" dirty="0">
                <a:effectLst/>
                <a:ea typeface="BIZ UDPゴシック" panose="020B0400000000000000" pitchFamily="50" charset="-128"/>
                <a:cs typeface="Times New Roman" panose="02020603050405020304" pitchFamily="18" charset="0"/>
              </a:rPr>
              <a:t> </a:t>
            </a:r>
            <a:endParaRPr lang="ja-JP" altLang="ja-JP" sz="1200" kern="100" dirty="0">
              <a:effectLst/>
              <a:ea typeface="BIZ UDPゴシック" panose="020B0400000000000000" pitchFamily="50" charset="-128"/>
              <a:cs typeface="Times New Roman" panose="02020603050405020304" pitchFamily="18" charset="0"/>
            </a:endParaRPr>
          </a:p>
          <a:p>
            <a:pPr algn="just"/>
            <a:endParaRPr lang="en-US" altLang="ja-JP" sz="1200" kern="100" dirty="0">
              <a:effectLst/>
              <a:ea typeface="BIZ UDPゴシック" panose="020B0400000000000000" pitchFamily="50" charset="-128"/>
              <a:cs typeface="Times New Roman" panose="02020603050405020304" pitchFamily="18" charset="0"/>
            </a:endParaRPr>
          </a:p>
          <a:p>
            <a:pPr algn="just"/>
            <a:r>
              <a:rPr lang="ja-JP" altLang="en-US" sz="1200" kern="100" dirty="0">
                <a:effectLst/>
                <a:ea typeface="BIZ UDPゴシック" panose="020B0400000000000000" pitchFamily="50" charset="-128"/>
                <a:cs typeface="Times New Roman" panose="02020603050405020304" pitchFamily="18" charset="0"/>
              </a:rPr>
              <a:t>●</a:t>
            </a:r>
            <a:r>
              <a:rPr lang="ja-JP" altLang="ja-JP" sz="1200" kern="100" dirty="0">
                <a:effectLst/>
                <a:ea typeface="BIZ UDPゴシック" panose="020B0400000000000000" pitchFamily="50" charset="-128"/>
                <a:cs typeface="Times New Roman" panose="02020603050405020304" pitchFamily="18" charset="0"/>
              </a:rPr>
              <a:t>生命・ライフサイエンスに対する関心の高まり</a:t>
            </a:r>
          </a:p>
          <a:p>
            <a:pPr algn="just">
              <a:lnSpc>
                <a:spcPts val="1600"/>
              </a:lnSpc>
            </a:pPr>
            <a:r>
              <a:rPr lang="ja-JP" altLang="en-US" sz="1200" kern="100" dirty="0">
                <a:effectLst/>
                <a:ea typeface="BIZ UDPゴシック" panose="020B0400000000000000" pitchFamily="50" charset="-128"/>
                <a:cs typeface="Times New Roman" panose="02020603050405020304" pitchFamily="18" charset="0"/>
              </a:rPr>
              <a:t>　</a:t>
            </a:r>
            <a:r>
              <a:rPr lang="ja-JP" altLang="en-US" sz="1200" kern="100" dirty="0">
                <a:ea typeface="BIZ UDPゴシック" panose="020B0400000000000000" pitchFamily="50" charset="-128"/>
                <a:cs typeface="Times New Roman" panose="02020603050405020304" pitchFamily="18" charset="0"/>
              </a:rPr>
              <a:t>①</a:t>
            </a:r>
            <a:r>
              <a:rPr lang="en-US" altLang="ja-JP" sz="1200" kern="100" dirty="0">
                <a:effectLst/>
                <a:ea typeface="BIZ UDPゴシック" panose="020B0400000000000000" pitchFamily="50" charset="-128"/>
                <a:cs typeface="Times New Roman" panose="02020603050405020304" pitchFamily="18" charset="0"/>
              </a:rPr>
              <a:t>2025</a:t>
            </a:r>
            <a:r>
              <a:rPr lang="ja-JP" altLang="ja-JP" sz="1200" kern="100" dirty="0">
                <a:effectLst/>
                <a:ea typeface="BIZ UDPゴシック" panose="020B0400000000000000" pitchFamily="50" charset="-128"/>
                <a:cs typeface="Times New Roman" panose="02020603050405020304" pitchFamily="18" charset="0"/>
              </a:rPr>
              <a:t>大阪・関西万博の開催「いのち輝く未来社会のデザイン」</a:t>
            </a:r>
          </a:p>
          <a:p>
            <a:pPr algn="just">
              <a:lnSpc>
                <a:spcPts val="1600"/>
              </a:lnSpc>
            </a:pPr>
            <a:r>
              <a:rPr lang="ja-JP" altLang="en-US" sz="1200" kern="100" dirty="0">
                <a:effectLst/>
                <a:ea typeface="BIZ UDPゴシック" panose="020B0400000000000000" pitchFamily="50" charset="-128"/>
                <a:cs typeface="Times New Roman" panose="02020603050405020304" pitchFamily="18" charset="0"/>
              </a:rPr>
              <a:t>　</a:t>
            </a:r>
            <a:r>
              <a:rPr lang="ja-JP" altLang="en-US" sz="1200" kern="100" dirty="0">
                <a:ea typeface="BIZ UDPゴシック" panose="020B0400000000000000" pitchFamily="50" charset="-128"/>
                <a:cs typeface="Times New Roman" panose="02020603050405020304" pitchFamily="18" charset="0"/>
              </a:rPr>
              <a:t>②</a:t>
            </a:r>
            <a:r>
              <a:rPr lang="ja-JP" altLang="ja-JP" sz="1200" kern="100" dirty="0">
                <a:effectLst/>
                <a:ea typeface="BIZ UDPゴシック" panose="020B0400000000000000" pitchFamily="50" charset="-128"/>
                <a:cs typeface="Times New Roman" panose="02020603050405020304" pitchFamily="18" charset="0"/>
              </a:rPr>
              <a:t>新型コロナウイルス感染症の世界的流行</a:t>
            </a:r>
          </a:p>
        </p:txBody>
      </p:sp>
      <p:sp>
        <p:nvSpPr>
          <p:cNvPr id="5" name="テキスト ボックス 4">
            <a:extLst>
              <a:ext uri="{FF2B5EF4-FFF2-40B4-BE49-F238E27FC236}">
                <a16:creationId xmlns:a16="http://schemas.microsoft.com/office/drawing/2014/main" id="{7FC7A5C9-1901-4043-9D71-5CAB6AB932F5}"/>
              </a:ext>
            </a:extLst>
          </p:cNvPr>
          <p:cNvSpPr txBox="1"/>
          <p:nvPr/>
        </p:nvSpPr>
        <p:spPr>
          <a:xfrm>
            <a:off x="4344815" y="2135123"/>
            <a:ext cx="2687052" cy="4339650"/>
          </a:xfrm>
          <a:prstGeom prst="rect">
            <a:avLst/>
          </a:prstGeom>
          <a:noFill/>
          <a:ln>
            <a:solidFill>
              <a:schemeClr val="tx1"/>
            </a:solidFill>
          </a:ln>
        </p:spPr>
        <p:txBody>
          <a:bodyPr wrap="square">
            <a:spAutoFit/>
          </a:bodyPr>
          <a:lstStyle/>
          <a:p>
            <a:pPr algn="l"/>
            <a:r>
              <a:rPr lang="ja-JP" altLang="en-US" sz="1200" kern="100">
                <a:effectLst/>
                <a:ea typeface="BIZ UDPゴシック" panose="020B0400000000000000" pitchFamily="50" charset="-128"/>
                <a:cs typeface="Times New Roman" panose="02020603050405020304" pitchFamily="18" charset="0"/>
              </a:rPr>
              <a:t>●</a:t>
            </a:r>
            <a:r>
              <a:rPr lang="ja-JP" altLang="ja-JP" sz="1200" kern="100">
                <a:effectLst/>
                <a:ea typeface="BIZ UDPゴシック" panose="020B0400000000000000" pitchFamily="50" charset="-128"/>
                <a:cs typeface="Times New Roman" panose="02020603050405020304" pitchFamily="18" charset="0"/>
              </a:rPr>
              <a:t>原動力を支える基盤づくり</a:t>
            </a:r>
            <a:endParaRPr lang="en-US" altLang="ja-JP" sz="1200" kern="100">
              <a:effectLst/>
              <a:ea typeface="BIZ UDPゴシック" panose="020B0400000000000000" pitchFamily="50" charset="-128"/>
              <a:cs typeface="Times New Roman" panose="02020603050405020304" pitchFamily="18" charset="0"/>
            </a:endParaRPr>
          </a:p>
          <a:p>
            <a:pPr algn="l"/>
            <a:r>
              <a:rPr lang="ja-JP" altLang="en-US" sz="1200" u="sng" kern="100">
                <a:ea typeface="BIZ UDPゴシック" panose="020B0400000000000000" pitchFamily="50" charset="-128"/>
                <a:cs typeface="Times New Roman" panose="02020603050405020304" pitchFamily="18" charset="0"/>
              </a:rPr>
              <a:t>①デジタル時代の質の高い教育、</a:t>
            </a:r>
            <a:endParaRPr lang="en-US" altLang="ja-JP" sz="1200" u="sng" kern="100">
              <a:ea typeface="BIZ UDPゴシック" panose="020B0400000000000000" pitchFamily="50" charset="-128"/>
              <a:cs typeface="Times New Roman" panose="02020603050405020304" pitchFamily="18" charset="0"/>
            </a:endParaRPr>
          </a:p>
          <a:p>
            <a:pPr algn="l"/>
            <a:r>
              <a:rPr lang="ja-JP" altLang="en-US" sz="1200" u="sng" kern="100">
                <a:effectLst/>
                <a:ea typeface="BIZ UDPゴシック" panose="020B0400000000000000" pitchFamily="50" charset="-128"/>
                <a:cs typeface="Times New Roman" panose="02020603050405020304" pitchFamily="18" charset="0"/>
              </a:rPr>
              <a:t>　</a:t>
            </a:r>
            <a:r>
              <a:rPr lang="ja-JP" altLang="ja-JP" sz="1200" u="sng" kern="100">
                <a:effectLst/>
                <a:ea typeface="BIZ UDPゴシック" panose="020B0400000000000000" pitchFamily="50" charset="-128"/>
                <a:cs typeface="Times New Roman" panose="02020603050405020304" pitchFamily="18" charset="0"/>
              </a:rPr>
              <a:t>イノベーション促進</a:t>
            </a:r>
            <a:endParaRPr lang="en-US" altLang="ja-JP" sz="1200" u="sng" kern="100">
              <a:effectLst/>
              <a:ea typeface="BIZ UDPゴシック" panose="020B0400000000000000" pitchFamily="50" charset="-128"/>
              <a:cs typeface="Times New Roman" panose="02020603050405020304" pitchFamily="18" charset="0"/>
            </a:endParaRPr>
          </a:p>
          <a:p>
            <a:pPr algn="l"/>
            <a:r>
              <a:rPr lang="ja-JP" altLang="en-US" sz="1200" kern="100">
                <a:ea typeface="BIZ UDPゴシック" panose="020B0400000000000000" pitchFamily="50" charset="-128"/>
                <a:cs typeface="Times New Roman" panose="02020603050405020304" pitchFamily="18" charset="0"/>
              </a:rPr>
              <a:t>　・</a:t>
            </a:r>
            <a:r>
              <a:rPr lang="ja-JP" altLang="ja-JP" sz="1200" kern="100">
                <a:effectLst/>
                <a:ea typeface="BIZ UDPゴシック" panose="020B0400000000000000" pitchFamily="50" charset="-128"/>
                <a:cs typeface="Times New Roman" panose="02020603050405020304" pitchFamily="18" charset="0"/>
              </a:rPr>
              <a:t>世界トップレベルの研究基盤の</a:t>
            </a:r>
            <a:endParaRPr lang="en-US" altLang="ja-JP" sz="1200" kern="100">
              <a:effectLst/>
              <a:ea typeface="BIZ UDPゴシック" panose="020B0400000000000000" pitchFamily="50" charset="-128"/>
              <a:cs typeface="Times New Roman" panose="02020603050405020304" pitchFamily="18" charset="0"/>
            </a:endParaRPr>
          </a:p>
          <a:p>
            <a:pPr algn="l"/>
            <a:r>
              <a:rPr lang="ja-JP" altLang="en-US" sz="1200" kern="100">
                <a:ea typeface="BIZ UDPゴシック" panose="020B0400000000000000" pitchFamily="50" charset="-128"/>
                <a:cs typeface="Times New Roman" panose="02020603050405020304" pitchFamily="18" charset="0"/>
              </a:rPr>
              <a:t>　　</a:t>
            </a:r>
            <a:r>
              <a:rPr lang="ja-JP" altLang="ja-JP" sz="1200" kern="100">
                <a:effectLst/>
                <a:ea typeface="BIZ UDPゴシック" panose="020B0400000000000000" pitchFamily="50" charset="-128"/>
                <a:cs typeface="Times New Roman" panose="02020603050405020304" pitchFamily="18" charset="0"/>
              </a:rPr>
              <a:t>構築</a:t>
            </a:r>
            <a:r>
              <a:rPr lang="ja-JP" altLang="en-US" sz="1200" kern="100">
                <a:effectLst/>
                <a:ea typeface="BIZ UDPゴシック" panose="020B0400000000000000" pitchFamily="50" charset="-128"/>
                <a:cs typeface="Times New Roman" panose="02020603050405020304" pitchFamily="18" charset="0"/>
              </a:rPr>
              <a:t>、</a:t>
            </a:r>
            <a:r>
              <a:rPr lang="en-US" altLang="ja-JP" sz="1200" kern="100">
                <a:effectLst/>
                <a:ea typeface="BIZ UDPゴシック" panose="020B0400000000000000" pitchFamily="50" charset="-128"/>
                <a:cs typeface="Times New Roman" panose="02020603050405020304" pitchFamily="18" charset="0"/>
              </a:rPr>
              <a:t>10</a:t>
            </a:r>
            <a:r>
              <a:rPr lang="ja-JP" altLang="ja-JP" sz="1200" kern="100">
                <a:effectLst/>
                <a:ea typeface="BIZ UDPゴシック" panose="020B0400000000000000" pitchFamily="50" charset="-128"/>
                <a:cs typeface="Times New Roman" panose="02020603050405020304" pitchFamily="18" charset="0"/>
              </a:rPr>
              <a:t>兆円大学ファンド</a:t>
            </a:r>
            <a:endParaRPr lang="en-US" altLang="ja-JP" sz="1200" kern="100">
              <a:effectLst/>
              <a:ea typeface="BIZ UDPゴシック" panose="020B0400000000000000" pitchFamily="50" charset="-128"/>
              <a:cs typeface="Times New Roman" panose="02020603050405020304" pitchFamily="18" charset="0"/>
            </a:endParaRPr>
          </a:p>
          <a:p>
            <a:pPr algn="l"/>
            <a:r>
              <a:rPr lang="ja-JP" altLang="en-US" sz="1200" kern="100">
                <a:ea typeface="BIZ UDPゴシック" panose="020B0400000000000000" pitchFamily="50" charset="-128"/>
                <a:cs typeface="Times New Roman" panose="02020603050405020304" pitchFamily="18" charset="0"/>
              </a:rPr>
              <a:t>　・</a:t>
            </a:r>
            <a:r>
              <a:rPr lang="ja-JP" altLang="ja-JP" sz="1200" kern="100">
                <a:effectLst/>
                <a:ea typeface="BIZ UDPゴシック" panose="020B0400000000000000" pitchFamily="50" charset="-128"/>
                <a:cs typeface="Times New Roman" panose="02020603050405020304" pitchFamily="18" charset="0"/>
              </a:rPr>
              <a:t>我国最大の資源である人材</a:t>
            </a:r>
            <a:r>
              <a:rPr lang="ja-JP" altLang="en-US" sz="1200" kern="100">
                <a:effectLst/>
                <a:ea typeface="BIZ UDPゴシック" panose="020B0400000000000000" pitchFamily="50" charset="-128"/>
                <a:cs typeface="Times New Roman" panose="02020603050405020304" pitchFamily="18" charset="0"/>
              </a:rPr>
              <a:t>の</a:t>
            </a:r>
            <a:r>
              <a:rPr lang="ja-JP" altLang="ja-JP" sz="1200" kern="100">
                <a:effectLst/>
                <a:ea typeface="BIZ UDPゴシック" panose="020B0400000000000000" pitchFamily="50" charset="-128"/>
                <a:cs typeface="Times New Roman" panose="02020603050405020304" pitchFamily="18" charset="0"/>
              </a:rPr>
              <a:t>力</a:t>
            </a:r>
            <a:endParaRPr lang="en-US" altLang="ja-JP" sz="1200" kern="100">
              <a:effectLst/>
              <a:ea typeface="BIZ UDPゴシック" panose="020B0400000000000000" pitchFamily="50" charset="-128"/>
              <a:cs typeface="Times New Roman" panose="02020603050405020304" pitchFamily="18" charset="0"/>
            </a:endParaRPr>
          </a:p>
          <a:p>
            <a:pPr algn="l"/>
            <a:r>
              <a:rPr lang="ja-JP" altLang="en-US" sz="1200" kern="100">
                <a:ea typeface="BIZ UDPゴシック" panose="020B0400000000000000" pitchFamily="50" charset="-128"/>
                <a:cs typeface="Times New Roman" panose="02020603050405020304" pitchFamily="18" charset="0"/>
              </a:rPr>
              <a:t>　　</a:t>
            </a:r>
            <a:r>
              <a:rPr lang="ja-JP" altLang="ja-JP" sz="1200" kern="100">
                <a:effectLst/>
                <a:ea typeface="BIZ UDPゴシック" panose="020B0400000000000000" pitchFamily="50" charset="-128"/>
                <a:cs typeface="Times New Roman" panose="02020603050405020304" pitchFamily="18" charset="0"/>
              </a:rPr>
              <a:t>を引き出していくことが重要</a:t>
            </a:r>
          </a:p>
          <a:p>
            <a:pPr indent="152400" algn="l"/>
            <a:r>
              <a:rPr lang="ja-JP" altLang="ja-JP" sz="1200" kern="100">
                <a:effectLst/>
                <a:ea typeface="BIZ UDPゴシック" panose="020B0400000000000000" pitchFamily="50" charset="-128"/>
                <a:cs typeface="Times New Roman" panose="02020603050405020304" pitchFamily="18" charset="0"/>
              </a:rPr>
              <a:t>キャリアアップ、リカレント教育、</a:t>
            </a:r>
            <a:endParaRPr lang="en-US" altLang="ja-JP" sz="1200" kern="100">
              <a:effectLst/>
              <a:ea typeface="BIZ UDPゴシック" panose="020B0400000000000000" pitchFamily="50" charset="-128"/>
              <a:cs typeface="Times New Roman" panose="02020603050405020304" pitchFamily="18" charset="0"/>
            </a:endParaRPr>
          </a:p>
          <a:p>
            <a:pPr indent="152400" algn="l"/>
            <a:r>
              <a:rPr lang="ja-JP" altLang="ja-JP" sz="1200" kern="100">
                <a:effectLst/>
                <a:ea typeface="BIZ UDPゴシック" panose="020B0400000000000000" pitchFamily="50" charset="-128"/>
                <a:cs typeface="Times New Roman" panose="02020603050405020304" pitchFamily="18" charset="0"/>
              </a:rPr>
              <a:t>女性・若者等多様な人材の活躍</a:t>
            </a:r>
            <a:endParaRPr lang="en-US" altLang="ja-JP" sz="1200" kern="100">
              <a:ea typeface="BIZ UDPゴシック" panose="020B0400000000000000" pitchFamily="50" charset="-128"/>
              <a:cs typeface="Times New Roman" panose="02020603050405020304" pitchFamily="18" charset="0"/>
            </a:endParaRPr>
          </a:p>
          <a:p>
            <a:pPr algn="l"/>
            <a:r>
              <a:rPr lang="ja-JP" altLang="en-US" sz="1200" kern="100">
                <a:effectLst/>
                <a:ea typeface="BIZ UDPゴシック" panose="020B0400000000000000" pitchFamily="50" charset="-128"/>
                <a:cs typeface="Times New Roman" panose="02020603050405020304" pitchFamily="18" charset="0"/>
              </a:rPr>
              <a:t>　・創発的研究</a:t>
            </a:r>
            <a:r>
              <a:rPr lang="ja-JP" altLang="en-US" sz="1200" kern="100">
                <a:ea typeface="BIZ UDPゴシック" panose="020B0400000000000000" pitchFamily="50" charset="-128"/>
                <a:cs typeface="Times New Roman" panose="02020603050405020304" pitchFamily="18" charset="0"/>
              </a:rPr>
              <a:t>、</a:t>
            </a:r>
            <a:r>
              <a:rPr lang="ja-JP" altLang="en-US" sz="1200" kern="100">
                <a:effectLst/>
                <a:ea typeface="BIZ UDPゴシック" panose="020B0400000000000000" pitchFamily="50" charset="-128"/>
                <a:cs typeface="Times New Roman" panose="02020603050405020304" pitchFamily="18" charset="0"/>
              </a:rPr>
              <a:t>ムーンショット型研究</a:t>
            </a:r>
            <a:endParaRPr lang="en-US" altLang="ja-JP" sz="1200" kern="100">
              <a:effectLst/>
              <a:ea typeface="BIZ UDPゴシック" panose="020B0400000000000000" pitchFamily="50" charset="-128"/>
              <a:cs typeface="Times New Roman" panose="02020603050405020304" pitchFamily="18" charset="0"/>
            </a:endParaRPr>
          </a:p>
          <a:p>
            <a:pPr algn="l"/>
            <a:r>
              <a:rPr lang="ja-JP" altLang="en-US" sz="1200" kern="100">
                <a:ea typeface="BIZ UDPゴシック" panose="020B0400000000000000" pitchFamily="50" charset="-128"/>
                <a:cs typeface="Times New Roman" panose="02020603050405020304" pitchFamily="18" charset="0"/>
              </a:rPr>
              <a:t>　　</a:t>
            </a:r>
            <a:r>
              <a:rPr lang="ja-JP" altLang="en-US" sz="1200" kern="100">
                <a:effectLst/>
                <a:ea typeface="BIZ UDPゴシック" panose="020B0400000000000000" pitchFamily="50" charset="-128"/>
                <a:cs typeface="Times New Roman" panose="02020603050405020304" pitchFamily="18" charset="0"/>
              </a:rPr>
              <a:t>開発強化</a:t>
            </a:r>
            <a:endParaRPr lang="en-US" altLang="ja-JP" sz="1200" kern="100">
              <a:effectLst/>
              <a:ea typeface="BIZ UDPゴシック" panose="020B0400000000000000" pitchFamily="50" charset="-128"/>
              <a:cs typeface="Times New Roman" panose="02020603050405020304" pitchFamily="18" charset="0"/>
            </a:endParaRPr>
          </a:p>
          <a:p>
            <a:pPr algn="l"/>
            <a:r>
              <a:rPr lang="ja-JP" altLang="en-US" sz="1200" kern="100">
                <a:ea typeface="BIZ UDPゴシック" panose="020B0400000000000000" pitchFamily="50" charset="-128"/>
                <a:cs typeface="Times New Roman" panose="02020603050405020304" pitchFamily="18" charset="0"/>
              </a:rPr>
              <a:t>　・ 研究活動のＤＸ</a:t>
            </a:r>
            <a:endParaRPr lang="en-US" altLang="ja-JP" sz="1200" kern="100">
              <a:ea typeface="BIZ UDPゴシック" panose="020B0400000000000000" pitchFamily="50" charset="-128"/>
              <a:cs typeface="Times New Roman" panose="02020603050405020304" pitchFamily="18" charset="0"/>
            </a:endParaRPr>
          </a:p>
          <a:p>
            <a:pPr algn="l"/>
            <a:r>
              <a:rPr lang="ja-JP" altLang="en-US" sz="1200" u="sng" kern="100">
                <a:effectLst/>
                <a:ea typeface="BIZ UDPゴシック" panose="020B0400000000000000" pitchFamily="50" charset="-128"/>
                <a:cs typeface="Times New Roman" panose="02020603050405020304" pitchFamily="18" charset="0"/>
              </a:rPr>
              <a:t>②</a:t>
            </a:r>
            <a:r>
              <a:rPr lang="ja-JP" altLang="ja-JP" sz="1200" u="sng" kern="100">
                <a:effectLst/>
                <a:ea typeface="BIZ UDPゴシック" panose="020B0400000000000000" pitchFamily="50" charset="-128"/>
                <a:cs typeface="Times New Roman" panose="02020603050405020304" pitchFamily="18" charset="0"/>
              </a:rPr>
              <a:t>女性の活躍</a:t>
            </a:r>
            <a:endParaRPr lang="en-US" altLang="ja-JP" sz="1200" u="sng" kern="100">
              <a:effectLst/>
              <a:ea typeface="BIZ UDPゴシック" panose="020B0400000000000000" pitchFamily="50" charset="-128"/>
              <a:cs typeface="Times New Roman" panose="02020603050405020304" pitchFamily="18" charset="0"/>
            </a:endParaRPr>
          </a:p>
          <a:p>
            <a:pPr algn="l"/>
            <a:r>
              <a:rPr lang="ja-JP" altLang="en-US" sz="1200" kern="100">
                <a:ea typeface="BIZ UDPゴシック" panose="020B0400000000000000" pitchFamily="50" charset="-128"/>
                <a:cs typeface="Times New Roman" panose="02020603050405020304" pitchFamily="18" charset="0"/>
              </a:rPr>
              <a:t>　</a:t>
            </a:r>
            <a:r>
              <a:rPr lang="ja-JP" altLang="en-US" sz="1200" kern="100">
                <a:effectLst/>
                <a:ea typeface="BIZ UDPゴシック" panose="020B0400000000000000" pitchFamily="50" charset="-128"/>
                <a:cs typeface="Times New Roman" panose="02020603050405020304" pitchFamily="18" charset="0"/>
              </a:rPr>
              <a:t>・</a:t>
            </a:r>
            <a:r>
              <a:rPr lang="en-US" altLang="ja-JP" sz="1200" kern="100">
                <a:effectLst/>
                <a:ea typeface="BIZ UDPゴシック" panose="020B0400000000000000" pitchFamily="50" charset="-128"/>
                <a:cs typeface="Times New Roman" panose="02020603050405020304" pitchFamily="18" charset="0"/>
              </a:rPr>
              <a:t>SDG</a:t>
            </a:r>
            <a:r>
              <a:rPr lang="ja-JP" altLang="ja-JP" sz="1200" kern="100">
                <a:effectLst/>
                <a:ea typeface="BIZ UDPゴシック" panose="020B0400000000000000" pitchFamily="50" charset="-128"/>
                <a:cs typeface="Times New Roman" panose="02020603050405020304" pitchFamily="18" charset="0"/>
              </a:rPr>
              <a:t>ｓ</a:t>
            </a:r>
            <a:r>
              <a:rPr lang="ja-JP" altLang="en-US" sz="1200" kern="100">
                <a:effectLst/>
                <a:ea typeface="BIZ UDPゴシック" panose="020B0400000000000000" pitchFamily="50" charset="-128"/>
                <a:cs typeface="Times New Roman" panose="02020603050405020304" pitchFamily="18" charset="0"/>
              </a:rPr>
              <a:t>の理念</a:t>
            </a:r>
            <a:endParaRPr lang="en-US" altLang="ja-JP" sz="1200" kern="100">
              <a:effectLst/>
              <a:ea typeface="BIZ UDPゴシック" panose="020B0400000000000000" pitchFamily="50" charset="-128"/>
              <a:cs typeface="Times New Roman" panose="02020603050405020304" pitchFamily="18" charset="0"/>
            </a:endParaRPr>
          </a:p>
          <a:p>
            <a:pPr algn="l"/>
            <a:r>
              <a:rPr lang="ja-JP" altLang="en-US" sz="1200" kern="100">
                <a:ea typeface="BIZ UDPゴシック" panose="020B0400000000000000" pitchFamily="50" charset="-128"/>
                <a:cs typeface="Times New Roman" panose="02020603050405020304" pitchFamily="18" charset="0"/>
              </a:rPr>
              <a:t>　</a:t>
            </a:r>
            <a:r>
              <a:rPr lang="ja-JP" altLang="en-US" sz="1200" kern="100">
                <a:effectLst/>
                <a:ea typeface="BIZ UDPゴシック" panose="020B0400000000000000" pitchFamily="50" charset="-128"/>
                <a:cs typeface="Times New Roman" panose="02020603050405020304" pitchFamily="18" charset="0"/>
              </a:rPr>
              <a:t>・</a:t>
            </a:r>
            <a:r>
              <a:rPr lang="ja-JP" altLang="ja-JP" sz="1200" kern="100">
                <a:effectLst/>
                <a:ea typeface="BIZ UDPゴシック" panose="020B0400000000000000" pitchFamily="50" charset="-128"/>
                <a:cs typeface="Times New Roman" panose="02020603050405020304" pitchFamily="18" charset="0"/>
              </a:rPr>
              <a:t>理工系学部の女子学生の割合向上</a:t>
            </a:r>
            <a:endParaRPr lang="en-US" altLang="ja-JP" sz="1200" kern="100">
              <a:ea typeface="BIZ UDPゴシック" panose="020B0400000000000000" pitchFamily="50" charset="-128"/>
              <a:cs typeface="Times New Roman" panose="02020603050405020304" pitchFamily="18" charset="0"/>
            </a:endParaRPr>
          </a:p>
          <a:p>
            <a:pPr algn="l"/>
            <a:r>
              <a:rPr lang="ja-JP" altLang="en-US" sz="1200" kern="100">
                <a:effectLst/>
                <a:ea typeface="BIZ UDPゴシック" panose="020B0400000000000000" pitchFamily="50" charset="-128"/>
                <a:cs typeface="Times New Roman" panose="02020603050405020304" pitchFamily="18" charset="0"/>
              </a:rPr>
              <a:t>　・</a:t>
            </a:r>
            <a:r>
              <a:rPr lang="ja-JP" altLang="ja-JP" sz="1200" kern="100">
                <a:effectLst/>
                <a:ea typeface="BIZ UDPゴシック" panose="020B0400000000000000" pitchFamily="50" charset="-128"/>
                <a:cs typeface="Times New Roman" panose="02020603050405020304" pitchFamily="18" charset="0"/>
              </a:rPr>
              <a:t>理工系分野において女性の身近な</a:t>
            </a:r>
            <a:r>
              <a:rPr lang="ja-JP" altLang="en-US" sz="1200" kern="100">
                <a:effectLst/>
                <a:ea typeface="BIZ UDPゴシック" panose="020B0400000000000000" pitchFamily="50" charset="-128"/>
                <a:cs typeface="Times New Roman" panose="02020603050405020304" pitchFamily="18" charset="0"/>
              </a:rPr>
              <a:t>　　</a:t>
            </a:r>
            <a:endParaRPr lang="en-US" altLang="ja-JP" sz="1200" kern="100">
              <a:effectLst/>
              <a:ea typeface="BIZ UDPゴシック" panose="020B0400000000000000" pitchFamily="50" charset="-128"/>
              <a:cs typeface="Times New Roman" panose="02020603050405020304" pitchFamily="18" charset="0"/>
            </a:endParaRPr>
          </a:p>
          <a:p>
            <a:pPr algn="l"/>
            <a:r>
              <a:rPr lang="ja-JP" altLang="en-US" sz="1200" kern="100">
                <a:ea typeface="BIZ UDPゴシック" panose="020B0400000000000000" pitchFamily="50" charset="-128"/>
                <a:cs typeface="Times New Roman" panose="02020603050405020304" pitchFamily="18" charset="0"/>
              </a:rPr>
              <a:t>　　</a:t>
            </a:r>
            <a:r>
              <a:rPr lang="ja-JP" altLang="ja-JP" sz="1200" kern="100">
                <a:effectLst/>
                <a:ea typeface="BIZ UDPゴシック" panose="020B0400000000000000" pitchFamily="50" charset="-128"/>
                <a:cs typeface="Times New Roman" panose="02020603050405020304" pitchFamily="18" charset="0"/>
              </a:rPr>
              <a:t>ロールモデルの創出</a:t>
            </a:r>
            <a:endParaRPr lang="en-US" altLang="ja-JP" sz="1200" kern="100">
              <a:effectLst/>
              <a:ea typeface="BIZ UDPゴシック" panose="020B0400000000000000" pitchFamily="50" charset="-128"/>
              <a:cs typeface="Times New Roman" panose="02020603050405020304" pitchFamily="18" charset="0"/>
            </a:endParaRPr>
          </a:p>
          <a:p>
            <a:pPr algn="l"/>
            <a:r>
              <a:rPr lang="ja-JP" altLang="en-US" sz="1200" kern="100">
                <a:ea typeface="BIZ UDPゴシック" panose="020B0400000000000000" pitchFamily="50" charset="-128"/>
                <a:cs typeface="Times New Roman" panose="02020603050405020304" pitchFamily="18" charset="0"/>
              </a:rPr>
              <a:t>　</a:t>
            </a:r>
            <a:r>
              <a:rPr lang="ja-JP" altLang="en-US" sz="1200" kern="100">
                <a:effectLst/>
                <a:ea typeface="BIZ UDPゴシック" panose="020B0400000000000000" pitchFamily="50" charset="-128"/>
                <a:cs typeface="Times New Roman" panose="02020603050405020304" pitchFamily="18" charset="0"/>
              </a:rPr>
              <a:t>・</a:t>
            </a:r>
            <a:r>
              <a:rPr lang="ja-JP" altLang="ja-JP" sz="1200" kern="100">
                <a:effectLst/>
                <a:ea typeface="BIZ UDPゴシック" panose="020B0400000000000000" pitchFamily="50" charset="-128"/>
                <a:cs typeface="Times New Roman" panose="02020603050405020304" pitchFamily="18" charset="0"/>
              </a:rPr>
              <a:t>女子学生向けの</a:t>
            </a:r>
            <a:r>
              <a:rPr lang="en-US" altLang="ja-JP" sz="1200" kern="100">
                <a:effectLst/>
                <a:ea typeface="BIZ UDPゴシック" panose="020B0400000000000000" pitchFamily="50" charset="-128"/>
                <a:cs typeface="Times New Roman" panose="02020603050405020304" pitchFamily="18" charset="0"/>
              </a:rPr>
              <a:t>STEM</a:t>
            </a:r>
            <a:r>
              <a:rPr lang="ja-JP" altLang="ja-JP" sz="1200" kern="100">
                <a:effectLst/>
                <a:ea typeface="BIZ UDPゴシック" panose="020B0400000000000000" pitchFamily="50" charset="-128"/>
                <a:cs typeface="Times New Roman" panose="02020603050405020304" pitchFamily="18" charset="0"/>
              </a:rPr>
              <a:t>教育</a:t>
            </a:r>
            <a:endParaRPr lang="en-US" altLang="ja-JP" sz="1200" kern="100">
              <a:effectLst/>
              <a:ea typeface="BIZ UDPゴシック" panose="020B0400000000000000" pitchFamily="50" charset="-128"/>
              <a:cs typeface="Times New Roman" panose="02020603050405020304" pitchFamily="18" charset="0"/>
            </a:endParaRPr>
          </a:p>
          <a:p>
            <a:pPr algn="l"/>
            <a:r>
              <a:rPr lang="ja-JP" altLang="en-US" sz="1200" u="sng" kern="100">
                <a:ea typeface="BIZ UDPゴシック" panose="020B0400000000000000" pitchFamily="50" charset="-128"/>
                <a:cs typeface="Times New Roman" panose="02020603050405020304" pitchFamily="18" charset="0"/>
              </a:rPr>
              <a:t>③</a:t>
            </a:r>
            <a:r>
              <a:rPr lang="ja-JP" altLang="ja-JP" sz="1200" u="sng" kern="100">
                <a:effectLst/>
                <a:ea typeface="BIZ UDPゴシック" panose="020B0400000000000000" pitchFamily="50" charset="-128"/>
                <a:cs typeface="Times New Roman" panose="02020603050405020304" pitchFamily="18" charset="0"/>
              </a:rPr>
              <a:t>若者の活躍（若手研究者の活躍）</a:t>
            </a:r>
            <a:endParaRPr lang="en-US" altLang="ja-JP" sz="1200" u="sng" kern="100">
              <a:effectLst/>
              <a:ea typeface="BIZ UDPゴシック" panose="020B0400000000000000" pitchFamily="50" charset="-128"/>
              <a:cs typeface="Times New Roman" panose="02020603050405020304" pitchFamily="18" charset="0"/>
            </a:endParaRPr>
          </a:p>
          <a:p>
            <a:pPr algn="l"/>
            <a:r>
              <a:rPr lang="ja-JP" altLang="en-US" sz="1200" kern="100">
                <a:ea typeface="BIZ UDPゴシック" panose="020B0400000000000000" pitchFamily="50" charset="-128"/>
                <a:cs typeface="Times New Roman" panose="02020603050405020304" pitchFamily="18" charset="0"/>
              </a:rPr>
              <a:t>　</a:t>
            </a:r>
            <a:r>
              <a:rPr lang="ja-JP" altLang="en-US" sz="1200" kern="100">
                <a:effectLst/>
                <a:ea typeface="BIZ UDPゴシック" panose="020B0400000000000000" pitchFamily="50" charset="-128"/>
                <a:cs typeface="Times New Roman" panose="02020603050405020304" pitchFamily="18" charset="0"/>
              </a:rPr>
              <a:t>・</a:t>
            </a:r>
            <a:r>
              <a:rPr lang="ja-JP" altLang="ja-JP" sz="1200" kern="100">
                <a:effectLst/>
                <a:ea typeface="BIZ UDPゴシック" panose="020B0400000000000000" pitchFamily="50" charset="-128"/>
                <a:cs typeface="Times New Roman" panose="02020603050405020304" pitchFamily="18" charset="0"/>
              </a:rPr>
              <a:t>競争的研究費における若手研究</a:t>
            </a:r>
            <a:endParaRPr lang="en-US" altLang="ja-JP" sz="1200" kern="100">
              <a:effectLst/>
              <a:ea typeface="BIZ UDPゴシック" panose="020B0400000000000000" pitchFamily="50" charset="-128"/>
              <a:cs typeface="Times New Roman" panose="02020603050405020304" pitchFamily="18" charset="0"/>
            </a:endParaRPr>
          </a:p>
          <a:p>
            <a:pPr algn="l"/>
            <a:r>
              <a:rPr lang="ja-JP" altLang="en-US" sz="1200" kern="100">
                <a:ea typeface="BIZ UDPゴシック" panose="020B0400000000000000" pitchFamily="50" charset="-128"/>
                <a:cs typeface="Times New Roman" panose="02020603050405020304" pitchFamily="18" charset="0"/>
              </a:rPr>
              <a:t>　　</a:t>
            </a:r>
            <a:r>
              <a:rPr lang="ja-JP" altLang="ja-JP" sz="1200" kern="100">
                <a:effectLst/>
                <a:ea typeface="BIZ UDPゴシック" panose="020B0400000000000000" pitchFamily="50" charset="-128"/>
                <a:cs typeface="Times New Roman" panose="02020603050405020304" pitchFamily="18" charset="0"/>
              </a:rPr>
              <a:t>者への重点化</a:t>
            </a:r>
            <a:endParaRPr lang="en-US" altLang="ja-JP" sz="1200" kern="100">
              <a:effectLst/>
              <a:ea typeface="BIZ UDPゴシック" panose="020B0400000000000000" pitchFamily="50" charset="-128"/>
              <a:cs typeface="Times New Roman" panose="02020603050405020304" pitchFamily="18" charset="0"/>
            </a:endParaRPr>
          </a:p>
          <a:p>
            <a:pPr algn="l"/>
            <a:r>
              <a:rPr lang="ja-JP" altLang="en-US" sz="1200" kern="100">
                <a:ea typeface="BIZ UDPゴシック" panose="020B0400000000000000" pitchFamily="50" charset="-128"/>
                <a:cs typeface="Times New Roman" panose="02020603050405020304" pitchFamily="18" charset="0"/>
              </a:rPr>
              <a:t>　</a:t>
            </a:r>
            <a:r>
              <a:rPr lang="ja-JP" altLang="en-US" sz="1200" kern="100">
                <a:effectLst/>
                <a:ea typeface="BIZ UDPゴシック" panose="020B0400000000000000" pitchFamily="50" charset="-128"/>
                <a:cs typeface="Times New Roman" panose="02020603050405020304" pitchFamily="18" charset="0"/>
              </a:rPr>
              <a:t>・</a:t>
            </a:r>
            <a:r>
              <a:rPr lang="ja-JP" altLang="ja-JP" sz="1200" kern="100">
                <a:effectLst/>
                <a:ea typeface="BIZ UDPゴシック" panose="020B0400000000000000" pitchFamily="50" charset="-128"/>
                <a:cs typeface="Times New Roman" panose="02020603050405020304" pitchFamily="18" charset="0"/>
              </a:rPr>
              <a:t>研究者の</a:t>
            </a:r>
            <a:r>
              <a:rPr lang="ja-JP" altLang="en-US" sz="1200" kern="100">
                <a:ea typeface="BIZ UDPゴシック" panose="020B0400000000000000" pitchFamily="50" charset="-128"/>
                <a:cs typeface="Times New Roman" panose="02020603050405020304" pitchFamily="18" charset="0"/>
              </a:rPr>
              <a:t>起業</a:t>
            </a:r>
            <a:r>
              <a:rPr lang="ja-JP" altLang="ja-JP" sz="1200" kern="100">
                <a:effectLst/>
                <a:ea typeface="BIZ UDPゴシック" panose="020B0400000000000000" pitchFamily="50" charset="-128"/>
                <a:cs typeface="Times New Roman" panose="02020603050405020304" pitchFamily="18" charset="0"/>
              </a:rPr>
              <a:t>支援</a:t>
            </a:r>
            <a:endParaRPr lang="en-US" altLang="ja-JP" sz="1200" kern="100">
              <a:ea typeface="BIZ UDPゴシック" panose="020B0400000000000000" pitchFamily="50" charset="-128"/>
              <a:cs typeface="Times New Roman" panose="02020603050405020304" pitchFamily="18" charset="0"/>
            </a:endParaRPr>
          </a:p>
          <a:p>
            <a:pPr algn="l"/>
            <a:r>
              <a:rPr lang="ja-JP" altLang="en-US" sz="1200" kern="100">
                <a:effectLst/>
                <a:ea typeface="BIZ UDPゴシック" panose="020B0400000000000000" pitchFamily="50" charset="-128"/>
                <a:cs typeface="Times New Roman" panose="02020603050405020304" pitchFamily="18" charset="0"/>
              </a:rPr>
              <a:t>　・</a:t>
            </a:r>
            <a:r>
              <a:rPr lang="ja-JP" altLang="ja-JP" sz="1200" kern="100">
                <a:effectLst/>
                <a:ea typeface="BIZ UDPゴシック" panose="020B0400000000000000" pitchFamily="50" charset="-128"/>
                <a:cs typeface="Times New Roman" panose="02020603050405020304" pitchFamily="18" charset="0"/>
              </a:rPr>
              <a:t>博士号取得の促進</a:t>
            </a:r>
            <a:endParaRPr lang="ja-JP" altLang="ja-JP" sz="14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D91EAECC-EE91-43C9-B5A7-344DCDD38793}"/>
              </a:ext>
            </a:extLst>
          </p:cNvPr>
          <p:cNvSpPr txBox="1"/>
          <p:nvPr/>
        </p:nvSpPr>
        <p:spPr>
          <a:xfrm>
            <a:off x="790222" y="837686"/>
            <a:ext cx="3336399" cy="1200329"/>
          </a:xfrm>
          <a:prstGeom prst="rect">
            <a:avLst/>
          </a:prstGeom>
          <a:noFill/>
          <a:ln>
            <a:solidFill>
              <a:schemeClr val="tx1"/>
            </a:solidFill>
          </a:ln>
        </p:spPr>
        <p:txBody>
          <a:bodyPr wrap="square" rtlCol="0">
            <a:spAutoFit/>
          </a:bodyPr>
          <a:lstStyle/>
          <a:p>
            <a:pPr algn="l"/>
            <a:r>
              <a:rPr lang="ja-JP" altLang="en-US" sz="1200" kern="100">
                <a:effectLst/>
                <a:ea typeface="BIZ UDゴシック" panose="020B0400000000000000" pitchFamily="49" charset="-128"/>
                <a:cs typeface="Times New Roman" panose="02020603050405020304" pitchFamily="18" charset="0"/>
              </a:rPr>
              <a:t>●</a:t>
            </a:r>
            <a:r>
              <a:rPr lang="ja-JP" altLang="ja-JP" sz="1200" kern="100">
                <a:effectLst/>
                <a:ea typeface="BIZ UDゴシック" panose="020B0400000000000000" pitchFamily="49" charset="-128"/>
                <a:cs typeface="Times New Roman" panose="02020603050405020304" pitchFamily="18" charset="0"/>
              </a:rPr>
              <a:t>新型コロナウイルス</a:t>
            </a:r>
            <a:endParaRPr lang="en-US" altLang="ja-JP" sz="1200" kern="100">
              <a:effectLst/>
              <a:ea typeface="BIZ UDゴシック" panose="020B0400000000000000" pitchFamily="49" charset="-128"/>
              <a:cs typeface="Times New Roman" panose="02020603050405020304" pitchFamily="18" charset="0"/>
            </a:endParaRPr>
          </a:p>
          <a:p>
            <a:pPr algn="l"/>
            <a:r>
              <a:rPr lang="ja-JP" altLang="en-US" sz="1200" kern="100">
                <a:ea typeface="BIZ UDゴシック" panose="020B0400000000000000" pitchFamily="49" charset="-128"/>
                <a:cs typeface="Times New Roman" panose="02020603050405020304" pitchFamily="18" charset="0"/>
              </a:rPr>
              <a:t>・</a:t>
            </a:r>
            <a:r>
              <a:rPr lang="ja-JP" altLang="en-US" sz="1200" kern="100">
                <a:effectLst/>
                <a:ea typeface="BIZ UDゴシック" panose="020B0400000000000000" pitchFamily="49" charset="-128"/>
                <a:cs typeface="Times New Roman" panose="02020603050405020304" pitchFamily="18" charset="0"/>
              </a:rPr>
              <a:t>感染</a:t>
            </a:r>
            <a:r>
              <a:rPr lang="ja-JP" altLang="ja-JP" sz="1200" kern="100">
                <a:effectLst/>
                <a:ea typeface="BIZ UDゴシック" panose="020B0400000000000000" pitchFamily="49" charset="-128"/>
                <a:cs typeface="Times New Roman" panose="02020603050405020304" pitchFamily="18" charset="0"/>
              </a:rPr>
              <a:t>の</a:t>
            </a:r>
            <a:r>
              <a:rPr lang="ja-JP" altLang="en-US" sz="1200" kern="100">
                <a:effectLst/>
                <a:ea typeface="BIZ UDゴシック" panose="020B0400000000000000" pitchFamily="49" charset="-128"/>
                <a:cs typeface="Times New Roman" panose="02020603050405020304" pitchFamily="18" charset="0"/>
              </a:rPr>
              <a:t>世界的</a:t>
            </a:r>
            <a:r>
              <a:rPr lang="ja-JP" altLang="ja-JP" sz="1200" kern="100">
                <a:effectLst/>
                <a:ea typeface="BIZ UDゴシック" panose="020B0400000000000000" pitchFamily="49" charset="-128"/>
                <a:cs typeface="Times New Roman" panose="02020603050405020304" pitchFamily="18" charset="0"/>
              </a:rPr>
              <a:t>流行</a:t>
            </a:r>
          </a:p>
          <a:p>
            <a:pPr algn="l"/>
            <a:r>
              <a:rPr lang="ja-JP" altLang="en-US" sz="1200" kern="100">
                <a:effectLst/>
                <a:ea typeface="BIZ UDゴシック" panose="020B0400000000000000" pitchFamily="49" charset="-128"/>
                <a:cs typeface="Times New Roman" panose="02020603050405020304" pitchFamily="18" charset="0"/>
              </a:rPr>
              <a:t>・</a:t>
            </a:r>
            <a:r>
              <a:rPr lang="ja-JP" altLang="ja-JP" sz="1200" kern="100">
                <a:effectLst/>
                <a:ea typeface="BIZ UDゴシック" panose="020B0400000000000000" pitchFamily="49" charset="-128"/>
                <a:cs typeface="Times New Roman" panose="02020603050405020304" pitchFamily="18" charset="0"/>
              </a:rPr>
              <a:t>経済の落ち込みと回復</a:t>
            </a:r>
          </a:p>
          <a:p>
            <a:r>
              <a:rPr lang="ja-JP" altLang="en-US" sz="1200" kern="100">
                <a:effectLst/>
                <a:ea typeface="BIZ UDゴシック" panose="020B0400000000000000" pitchFamily="49" charset="-128"/>
                <a:cs typeface="Times New Roman" panose="02020603050405020304" pitchFamily="18" charset="0"/>
              </a:rPr>
              <a:t>・</a:t>
            </a:r>
            <a:r>
              <a:rPr lang="ja-JP" altLang="ja-JP" sz="1200" kern="100">
                <a:effectLst/>
                <a:ea typeface="BIZ UDゴシック" panose="020B0400000000000000" pitchFamily="49" charset="-128"/>
                <a:cs typeface="Times New Roman" panose="02020603050405020304" pitchFamily="18" charset="0"/>
              </a:rPr>
              <a:t>ポストコロナ社会の構築</a:t>
            </a:r>
            <a:endParaRPr lang="en-US" altLang="ja-JP" sz="1200" kern="100">
              <a:effectLst/>
              <a:ea typeface="BIZ UDゴシック" panose="020B0400000000000000" pitchFamily="49" charset="-128"/>
              <a:cs typeface="Times New Roman" panose="02020603050405020304" pitchFamily="18" charset="0"/>
            </a:endParaRPr>
          </a:p>
          <a:p>
            <a:r>
              <a:rPr lang="ja-JP" altLang="en-US" sz="1200" kern="100">
                <a:ea typeface="BIZ UDゴシック" panose="020B0400000000000000" pitchFamily="49" charset="-128"/>
                <a:cs typeface="Times New Roman" panose="02020603050405020304" pitchFamily="18" charset="0"/>
              </a:rPr>
              <a:t>・生命・ライフサイエンスへの関心の高まり</a:t>
            </a:r>
            <a:endParaRPr lang="en-US" altLang="ja-JP" sz="1200" kern="100">
              <a:ea typeface="BIZ UDゴシック" panose="020B0400000000000000" pitchFamily="49" charset="-128"/>
              <a:cs typeface="Times New Roman" panose="02020603050405020304" pitchFamily="18" charset="0"/>
            </a:endParaRPr>
          </a:p>
          <a:p>
            <a:r>
              <a:rPr lang="ja-JP" altLang="en-US" sz="1200" kern="100">
                <a:effectLst/>
                <a:ea typeface="BIZ UDゴシック" panose="020B0400000000000000" pitchFamily="49" charset="-128"/>
                <a:cs typeface="Times New Roman" panose="02020603050405020304" pitchFamily="18" charset="0"/>
              </a:rPr>
              <a:t>　</a:t>
            </a:r>
            <a:r>
              <a:rPr lang="en-US" altLang="ja-JP" sz="1200" kern="100">
                <a:effectLst/>
                <a:ea typeface="BIZ UDゴシック" panose="020B0400000000000000" pitchFamily="49" charset="-128"/>
                <a:cs typeface="Times New Roman" panose="02020603050405020304" pitchFamily="18" charset="0"/>
              </a:rPr>
              <a:t>(</a:t>
            </a:r>
            <a:r>
              <a:rPr lang="ja-JP" altLang="en-US" sz="1200" kern="100">
                <a:effectLst/>
                <a:ea typeface="BIZ UDゴシック" panose="020B0400000000000000" pitchFamily="49" charset="-128"/>
                <a:cs typeface="Times New Roman" panose="02020603050405020304" pitchFamily="18" charset="0"/>
              </a:rPr>
              <a:t>新型コロナ、</a:t>
            </a:r>
            <a:r>
              <a:rPr lang="en-US" altLang="ja-JP" sz="1200" kern="100">
                <a:effectLst/>
                <a:ea typeface="BIZ UDゴシック" panose="020B0400000000000000" pitchFamily="49" charset="-128"/>
                <a:cs typeface="Times New Roman" panose="02020603050405020304" pitchFamily="18" charset="0"/>
              </a:rPr>
              <a:t>2025</a:t>
            </a:r>
            <a:r>
              <a:rPr lang="ja-JP" altLang="en-US" sz="1200" kern="100">
                <a:effectLst/>
                <a:ea typeface="BIZ UDゴシック" panose="020B0400000000000000" pitchFamily="49" charset="-128"/>
                <a:cs typeface="Times New Roman" panose="02020603050405020304" pitchFamily="18" charset="0"/>
              </a:rPr>
              <a:t>年大阪・関西万博など</a:t>
            </a:r>
            <a:r>
              <a:rPr lang="en-US" altLang="ja-JP" sz="1200" kern="100">
                <a:effectLst/>
                <a:ea typeface="BIZ UDゴシック" panose="020B0400000000000000" pitchFamily="49" charset="-128"/>
                <a:cs typeface="Times New Roman" panose="02020603050405020304" pitchFamily="18" charset="0"/>
              </a:rPr>
              <a:t>)</a:t>
            </a:r>
            <a:r>
              <a:rPr lang="ja-JP" altLang="en-US" sz="1200" kern="100">
                <a:effectLst/>
                <a:ea typeface="BIZ UDゴシック" panose="020B0400000000000000" pitchFamily="49" charset="-128"/>
                <a:cs typeface="Times New Roman" panose="02020603050405020304" pitchFamily="18" charset="0"/>
              </a:rPr>
              <a:t>　</a:t>
            </a:r>
            <a:endParaRPr kumimoji="1" lang="ja-JP" altLang="en-US" sz="1200"/>
          </a:p>
        </p:txBody>
      </p:sp>
      <p:sp>
        <p:nvSpPr>
          <p:cNvPr id="7" name="テキスト ボックス 6">
            <a:extLst>
              <a:ext uri="{FF2B5EF4-FFF2-40B4-BE49-F238E27FC236}">
                <a16:creationId xmlns:a16="http://schemas.microsoft.com/office/drawing/2014/main" id="{682ADFFD-5EBA-4A41-89DA-E5AD956BF7FF}"/>
              </a:ext>
            </a:extLst>
          </p:cNvPr>
          <p:cNvSpPr txBox="1"/>
          <p:nvPr/>
        </p:nvSpPr>
        <p:spPr>
          <a:xfrm>
            <a:off x="790221" y="2125933"/>
            <a:ext cx="3336399" cy="1200329"/>
          </a:xfrm>
          <a:prstGeom prst="rect">
            <a:avLst/>
          </a:prstGeom>
          <a:noFill/>
          <a:ln>
            <a:solidFill>
              <a:schemeClr val="tx1"/>
            </a:solidFill>
          </a:ln>
        </p:spPr>
        <p:txBody>
          <a:bodyPr wrap="square" rtlCol="0">
            <a:spAutoFit/>
          </a:bodyPr>
          <a:lstStyle/>
          <a:p>
            <a:pPr algn="l"/>
            <a:r>
              <a:rPr lang="ja-JP" altLang="en-US" sz="1200" kern="100">
                <a:effectLst/>
                <a:ea typeface="BIZ UDゴシック" panose="020B0400000000000000" pitchFamily="49" charset="-128"/>
                <a:cs typeface="Times New Roman" panose="02020603050405020304" pitchFamily="18" charset="0"/>
              </a:rPr>
              <a:t>●</a:t>
            </a:r>
            <a:r>
              <a:rPr lang="ja-JP" altLang="ja-JP" sz="1200" kern="100">
                <a:effectLst/>
                <a:ea typeface="BIZ UDゴシック" panose="020B0400000000000000" pitchFamily="49" charset="-128"/>
                <a:cs typeface="Times New Roman" panose="02020603050405020304" pitchFamily="18" charset="0"/>
              </a:rPr>
              <a:t>少子高齢化</a:t>
            </a:r>
            <a:endParaRPr lang="en-US" altLang="ja-JP" sz="1200" kern="100">
              <a:effectLst/>
              <a:ea typeface="BIZ UDゴシック" panose="020B0400000000000000" pitchFamily="49" charset="-128"/>
              <a:cs typeface="Times New Roman" panose="02020603050405020304" pitchFamily="18" charset="0"/>
            </a:endParaRPr>
          </a:p>
          <a:p>
            <a:pPr algn="l"/>
            <a:r>
              <a:rPr lang="ja-JP" altLang="en-US" sz="1200" kern="100">
                <a:effectLst/>
                <a:ea typeface="BIZ UDゴシック" panose="020B0400000000000000" pitchFamily="49" charset="-128"/>
                <a:cs typeface="Times New Roman" panose="02020603050405020304" pitchFamily="18" charset="0"/>
              </a:rPr>
              <a:t>・</a:t>
            </a:r>
            <a:r>
              <a:rPr lang="ja-JP" altLang="ja-JP" sz="1200" kern="100">
                <a:effectLst/>
                <a:ea typeface="BIZ UDゴシック" panose="020B0400000000000000" pitchFamily="49" charset="-128"/>
                <a:cs typeface="Times New Roman" panose="02020603050405020304" pitchFamily="18" charset="0"/>
              </a:rPr>
              <a:t>人生</a:t>
            </a:r>
            <a:r>
              <a:rPr lang="en-US" altLang="ja-JP" sz="1200" kern="100">
                <a:effectLst/>
                <a:ea typeface="BIZ UDゴシック" panose="020B0400000000000000" pitchFamily="49" charset="-128"/>
                <a:cs typeface="Times New Roman" panose="02020603050405020304" pitchFamily="18" charset="0"/>
              </a:rPr>
              <a:t>100</a:t>
            </a:r>
            <a:r>
              <a:rPr lang="ja-JP" altLang="ja-JP" sz="1200" kern="100">
                <a:effectLst/>
                <a:ea typeface="BIZ UDゴシック" panose="020B0400000000000000" pitchFamily="49" charset="-128"/>
                <a:cs typeface="Times New Roman" panose="02020603050405020304" pitchFamily="18" charset="0"/>
              </a:rPr>
              <a:t>年時代</a:t>
            </a:r>
            <a:r>
              <a:rPr lang="ja-JP" altLang="en-US" sz="1200" kern="100">
                <a:effectLst/>
                <a:ea typeface="BIZ UDゴシック" panose="020B0400000000000000" pitchFamily="49" charset="-128"/>
                <a:cs typeface="Times New Roman" panose="02020603050405020304" pitchFamily="18" charset="0"/>
              </a:rPr>
              <a:t>、超高齢社会</a:t>
            </a:r>
            <a:endParaRPr lang="en-US" altLang="ja-JP" sz="1200" kern="100">
              <a:effectLst/>
              <a:ea typeface="BIZ UDゴシック" panose="020B0400000000000000" pitchFamily="49" charset="-128"/>
              <a:cs typeface="Times New Roman" panose="02020603050405020304" pitchFamily="18" charset="0"/>
            </a:endParaRPr>
          </a:p>
          <a:p>
            <a:pPr algn="l"/>
            <a:r>
              <a:rPr lang="ja-JP" altLang="en-US" sz="1200" kern="100">
                <a:effectLst/>
                <a:ea typeface="BIZ UDゴシック" panose="020B0400000000000000" pitchFamily="49" charset="-128"/>
                <a:cs typeface="Times New Roman" panose="02020603050405020304" pitchFamily="18" charset="0"/>
              </a:rPr>
              <a:t>・</a:t>
            </a:r>
            <a:r>
              <a:rPr lang="ja-JP" altLang="ja-JP" sz="1200" kern="100">
                <a:effectLst/>
                <a:ea typeface="BIZ UDゴシック" panose="020B0400000000000000" pitchFamily="49" charset="-128"/>
                <a:cs typeface="Times New Roman" panose="02020603050405020304" pitchFamily="18" charset="0"/>
              </a:rPr>
              <a:t>団塊の世代の後期高齢者入り</a:t>
            </a:r>
            <a:endParaRPr lang="en-US" altLang="ja-JP" sz="1200" kern="100">
              <a:effectLst/>
              <a:ea typeface="BIZ UDゴシック" panose="020B0400000000000000" pitchFamily="49" charset="-128"/>
              <a:cs typeface="Times New Roman" panose="02020603050405020304" pitchFamily="18" charset="0"/>
            </a:endParaRPr>
          </a:p>
          <a:p>
            <a:pPr algn="l"/>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・高齢者の生きがい活動・社会参加　</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l"/>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・共生社会づくり　</a:t>
            </a:r>
            <a:endPar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endParaRPr>
          </a:p>
          <a:p>
            <a:pPr algn="l"/>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a:latin typeface="BIZ UDゴシック" panose="020B0400000000000000" pitchFamily="49" charset="-128"/>
                <a:ea typeface="BIZ UDゴシック" panose="020B0400000000000000" pitchFamily="49" charset="-128"/>
                <a:cs typeface="Times New Roman" panose="02020603050405020304" pitchFamily="18" charset="0"/>
              </a:rPr>
              <a:t>個性と能力を発揮して活躍できる社会</a:t>
            </a:r>
            <a:r>
              <a:rPr lang="en-US" altLang="ja-JP" sz="1200" kern="100">
                <a:latin typeface="BIZ UDゴシック" panose="020B0400000000000000" pitchFamily="49" charset="-128"/>
                <a:ea typeface="BIZ UDゴシック" panose="020B0400000000000000" pitchFamily="49" charset="-128"/>
                <a:cs typeface="Times New Roman" panose="02020603050405020304" pitchFamily="18" charset="0"/>
              </a:rPr>
              <a:t>)</a:t>
            </a:r>
            <a:endParaRPr kumimoji="1" lang="ja-JP" altLang="en-US" sz="1200"/>
          </a:p>
        </p:txBody>
      </p:sp>
      <p:sp>
        <p:nvSpPr>
          <p:cNvPr id="8" name="テキスト ボックス 7">
            <a:extLst>
              <a:ext uri="{FF2B5EF4-FFF2-40B4-BE49-F238E27FC236}">
                <a16:creationId xmlns:a16="http://schemas.microsoft.com/office/drawing/2014/main" id="{59F953D5-F16E-4D80-9EE9-A18F03C4855B}"/>
              </a:ext>
            </a:extLst>
          </p:cNvPr>
          <p:cNvSpPr txBox="1"/>
          <p:nvPr/>
        </p:nvSpPr>
        <p:spPr>
          <a:xfrm>
            <a:off x="4180993" y="644440"/>
            <a:ext cx="3124315" cy="461665"/>
          </a:xfrm>
          <a:prstGeom prst="rect">
            <a:avLst/>
          </a:prstGeom>
          <a:noFill/>
        </p:spPr>
        <p:txBody>
          <a:bodyPr wrap="square" rtlCol="0">
            <a:spAutoFit/>
          </a:bodyPr>
          <a:lstStyle/>
          <a:p>
            <a:r>
              <a:rPr lang="ja-JP" altLang="en-US" sz="1200" u="sng" kern="100">
                <a:effectLst/>
                <a:ea typeface="BIZ UDゴシック" panose="020B0400000000000000" pitchFamily="49" charset="-128"/>
                <a:cs typeface="Times New Roman" panose="02020603050405020304" pitchFamily="18" charset="0"/>
              </a:rPr>
              <a:t>（２）</a:t>
            </a:r>
            <a:r>
              <a:rPr lang="ja-JP" altLang="ja-JP" sz="1200" u="sng" kern="100">
                <a:effectLst/>
                <a:ea typeface="BIZ UDPゴシック" panose="020B0400000000000000" pitchFamily="50" charset="-128"/>
                <a:cs typeface="Times New Roman" panose="02020603050405020304" pitchFamily="18" charset="0"/>
              </a:rPr>
              <a:t>成長を生み出す</a:t>
            </a:r>
            <a:r>
              <a:rPr lang="ja-JP" altLang="en-US" sz="1200" u="sng" kern="100">
                <a:effectLst/>
                <a:ea typeface="BIZ UDPゴシック" panose="020B0400000000000000" pitchFamily="50" charset="-128"/>
                <a:cs typeface="Times New Roman" panose="02020603050405020304" pitchFamily="18" charset="0"/>
              </a:rPr>
              <a:t>４つの</a:t>
            </a:r>
            <a:r>
              <a:rPr lang="ja-JP" altLang="ja-JP" sz="1200" u="sng" kern="100">
                <a:effectLst/>
                <a:ea typeface="BIZ UDPゴシック" panose="020B0400000000000000" pitchFamily="50" charset="-128"/>
                <a:cs typeface="Times New Roman" panose="02020603050405020304" pitchFamily="18" charset="0"/>
              </a:rPr>
              <a:t>原動力</a:t>
            </a:r>
            <a:r>
              <a:rPr lang="ja-JP" altLang="en-US" sz="1200" u="sng" kern="100">
                <a:effectLst/>
                <a:ea typeface="BIZ UDPゴシック" panose="020B0400000000000000" pitchFamily="50" charset="-128"/>
                <a:cs typeface="Times New Roman" panose="02020603050405020304" pitchFamily="18" charset="0"/>
              </a:rPr>
              <a:t>と</a:t>
            </a:r>
            <a:endParaRPr lang="en-US" altLang="ja-JP" sz="1200" u="sng" kern="100">
              <a:effectLst/>
              <a:ea typeface="BIZ UDPゴシック" panose="020B0400000000000000" pitchFamily="50" charset="-128"/>
              <a:cs typeface="Times New Roman" panose="02020603050405020304" pitchFamily="18" charset="0"/>
            </a:endParaRPr>
          </a:p>
          <a:p>
            <a:r>
              <a:rPr lang="ja-JP" altLang="en-US" sz="1200" u="sng" kern="100">
                <a:effectLst/>
                <a:ea typeface="BIZ UDPゴシック" panose="020B0400000000000000" pitchFamily="50" charset="-128"/>
                <a:cs typeface="Times New Roman" panose="02020603050405020304" pitchFamily="18" charset="0"/>
              </a:rPr>
              <a:t>　　基盤づくり</a:t>
            </a:r>
            <a:r>
              <a:rPr lang="ja-JP" altLang="ja-JP" sz="1200" u="sng" kern="100">
                <a:effectLst/>
                <a:ea typeface="BIZ UDPゴシック" panose="020B0400000000000000" pitchFamily="50" charset="-128"/>
                <a:cs typeface="Times New Roman" panose="02020603050405020304" pitchFamily="18" charset="0"/>
              </a:rPr>
              <a:t>（</a:t>
            </a:r>
            <a:r>
              <a:rPr lang="ja-JP" altLang="en-US" sz="1200" u="sng" kern="100">
                <a:effectLst/>
                <a:ea typeface="BIZ UDPゴシック" panose="020B0400000000000000" pitchFamily="50" charset="-128"/>
                <a:cs typeface="Times New Roman" panose="02020603050405020304" pitchFamily="18" charset="0"/>
              </a:rPr>
              <a:t>国「</a:t>
            </a:r>
            <a:r>
              <a:rPr lang="ja-JP" altLang="ja-JP" sz="1200" u="sng" kern="100">
                <a:effectLst/>
                <a:ea typeface="BIZ UDPゴシック" panose="020B0400000000000000" pitchFamily="50" charset="-128"/>
                <a:cs typeface="Times New Roman" panose="02020603050405020304" pitchFamily="18" charset="0"/>
              </a:rPr>
              <a:t>骨太方針２０２１</a:t>
            </a:r>
            <a:r>
              <a:rPr lang="ja-JP" altLang="en-US" sz="1200" u="sng" kern="100">
                <a:effectLst/>
                <a:ea typeface="BIZ UDPゴシック" panose="020B0400000000000000" pitchFamily="50" charset="-128"/>
                <a:cs typeface="Times New Roman" panose="02020603050405020304" pitchFamily="18" charset="0"/>
              </a:rPr>
              <a:t>」より</a:t>
            </a:r>
            <a:r>
              <a:rPr lang="ja-JP" altLang="ja-JP" sz="1200" u="sng" kern="100">
                <a:effectLst/>
                <a:ea typeface="BIZ UDPゴシック" panose="020B0400000000000000" pitchFamily="50" charset="-128"/>
                <a:cs typeface="Times New Roman" panose="02020603050405020304" pitchFamily="18" charset="0"/>
              </a:rPr>
              <a:t>）</a:t>
            </a:r>
            <a:endParaRPr lang="ja-JP" altLang="ja-JP" sz="1200" kern="100">
              <a:effectLst/>
              <a:ea typeface="BIZ UDPゴシック" panose="020B04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453715A7-4A4B-4B77-B9A0-0DCDA0079761}"/>
              </a:ext>
            </a:extLst>
          </p:cNvPr>
          <p:cNvSpPr txBox="1"/>
          <p:nvPr/>
        </p:nvSpPr>
        <p:spPr>
          <a:xfrm>
            <a:off x="4373982" y="1033596"/>
            <a:ext cx="1443324" cy="1015663"/>
          </a:xfrm>
          <a:prstGeom prst="rect">
            <a:avLst/>
          </a:prstGeom>
          <a:noFill/>
          <a:ln>
            <a:solidFill>
              <a:schemeClr val="tx1"/>
            </a:solidFill>
          </a:ln>
        </p:spPr>
        <p:txBody>
          <a:bodyPr wrap="square" rtlCol="0">
            <a:spAutoFit/>
          </a:bodyPr>
          <a:lstStyle/>
          <a:p>
            <a:pPr algn="l"/>
            <a:r>
              <a:rPr lang="ja-JP" altLang="en-US" sz="1200" kern="100">
                <a:effectLst/>
                <a:ea typeface="BIZ UDPゴシック" panose="020B0400000000000000" pitchFamily="50" charset="-128"/>
                <a:cs typeface="Times New Roman" panose="02020603050405020304" pitchFamily="18" charset="0"/>
              </a:rPr>
              <a:t>●原動力</a:t>
            </a:r>
            <a:endParaRPr lang="en-US" altLang="ja-JP" sz="1200" kern="100">
              <a:effectLst/>
              <a:ea typeface="BIZ UDPゴシック" panose="020B0400000000000000" pitchFamily="50" charset="-128"/>
              <a:cs typeface="Times New Roman" panose="02020603050405020304" pitchFamily="18" charset="0"/>
            </a:endParaRPr>
          </a:p>
          <a:p>
            <a:pPr algn="l"/>
            <a:r>
              <a:rPr lang="ja-JP" altLang="ja-JP" sz="1200" kern="100">
                <a:effectLst/>
                <a:ea typeface="BIZ UDPゴシック" panose="020B0400000000000000" pitchFamily="50" charset="-128"/>
                <a:cs typeface="Times New Roman" panose="02020603050405020304" pitchFamily="18" charset="0"/>
              </a:rPr>
              <a:t>①グリーン化</a:t>
            </a:r>
            <a:r>
              <a:rPr lang="ja-JP" altLang="en-US" sz="1200" kern="100">
                <a:effectLst/>
                <a:ea typeface="BIZ UDPゴシック" panose="020B0400000000000000" pitchFamily="50" charset="-128"/>
                <a:cs typeface="Times New Roman" panose="02020603050405020304" pitchFamily="18" charset="0"/>
              </a:rPr>
              <a:t>推進</a:t>
            </a:r>
            <a:endParaRPr lang="ja-JP" altLang="ja-JP" sz="1200" kern="100">
              <a:effectLst/>
              <a:ea typeface="BIZ UDPゴシック" panose="020B0400000000000000" pitchFamily="50" charset="-128"/>
              <a:cs typeface="Times New Roman" panose="02020603050405020304" pitchFamily="18" charset="0"/>
            </a:endParaRPr>
          </a:p>
          <a:p>
            <a:pPr algn="l"/>
            <a:r>
              <a:rPr lang="ja-JP" altLang="ja-JP" sz="1200" kern="100">
                <a:effectLst/>
                <a:ea typeface="BIZ UDPゴシック" panose="020B0400000000000000" pitchFamily="50" charset="-128"/>
                <a:cs typeface="Times New Roman" panose="02020603050405020304" pitchFamily="18" charset="0"/>
              </a:rPr>
              <a:t>②デジタル化</a:t>
            </a:r>
            <a:r>
              <a:rPr lang="ja-JP" altLang="en-US" sz="1200" kern="100">
                <a:effectLst/>
                <a:ea typeface="BIZ UDPゴシック" panose="020B0400000000000000" pitchFamily="50" charset="-128"/>
                <a:cs typeface="Times New Roman" panose="02020603050405020304" pitchFamily="18" charset="0"/>
              </a:rPr>
              <a:t>推進</a:t>
            </a:r>
            <a:endParaRPr lang="en-US" altLang="ja-JP" sz="1200" kern="100">
              <a:effectLst/>
              <a:ea typeface="BIZ UDPゴシック" panose="020B0400000000000000" pitchFamily="50" charset="-128"/>
              <a:cs typeface="Times New Roman" panose="02020603050405020304" pitchFamily="18" charset="0"/>
            </a:endParaRPr>
          </a:p>
          <a:p>
            <a:pPr algn="l"/>
            <a:r>
              <a:rPr lang="ja-JP" altLang="ja-JP" sz="1200" kern="100">
                <a:effectLst/>
                <a:ea typeface="BIZ UDPゴシック" panose="020B0400000000000000" pitchFamily="50" charset="-128"/>
                <a:cs typeface="Times New Roman" panose="02020603050405020304" pitchFamily="18" charset="0"/>
              </a:rPr>
              <a:t>③地方の活性化</a:t>
            </a:r>
            <a:endParaRPr lang="en-US" altLang="ja-JP" sz="1200" kern="100">
              <a:effectLst/>
              <a:ea typeface="BIZ UDPゴシック" panose="020B0400000000000000" pitchFamily="50" charset="-128"/>
              <a:cs typeface="Times New Roman" panose="02020603050405020304" pitchFamily="18" charset="0"/>
            </a:endParaRPr>
          </a:p>
          <a:p>
            <a:pPr algn="l"/>
            <a:r>
              <a:rPr lang="ja-JP" altLang="en-US" sz="1200" kern="100">
                <a:ea typeface="BIZ UDPゴシック" panose="020B0400000000000000" pitchFamily="50" charset="-128"/>
                <a:cs typeface="Times New Roman" panose="02020603050405020304" pitchFamily="18" charset="0"/>
              </a:rPr>
              <a:t>④</a:t>
            </a:r>
            <a:r>
              <a:rPr lang="ja-JP" altLang="ja-JP" sz="1200" kern="100">
                <a:effectLst/>
                <a:ea typeface="BIZ UDPゴシック" panose="020B0400000000000000" pitchFamily="50" charset="-128"/>
                <a:cs typeface="Times New Roman" panose="02020603050405020304" pitchFamily="18" charset="0"/>
              </a:rPr>
              <a:t>少子化克服</a:t>
            </a:r>
            <a:endParaRPr lang="en-US" altLang="ja-JP" sz="1200" kern="100">
              <a:effectLst/>
              <a:ea typeface="BIZ UDPゴシック" panose="020B0400000000000000"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24F3522F-AAA6-4334-9C5B-9803BF57953C}"/>
              </a:ext>
            </a:extLst>
          </p:cNvPr>
          <p:cNvSpPr txBox="1"/>
          <p:nvPr/>
        </p:nvSpPr>
        <p:spPr>
          <a:xfrm>
            <a:off x="800013" y="3414181"/>
            <a:ext cx="3354981" cy="1200329"/>
          </a:xfrm>
          <a:prstGeom prst="rect">
            <a:avLst/>
          </a:prstGeom>
          <a:noFill/>
          <a:ln>
            <a:solidFill>
              <a:schemeClr val="tx1"/>
            </a:solidFill>
          </a:ln>
        </p:spPr>
        <p:txBody>
          <a:bodyPr wrap="square" rtlCol="0">
            <a:spAutoFit/>
          </a:bodyPr>
          <a:lstStyle/>
          <a:p>
            <a:r>
              <a:rPr lang="ja-JP" altLang="en-US" sz="1200" kern="100" dirty="0">
                <a:effectLst/>
                <a:ea typeface="BIZ UDゴシック" panose="020B0400000000000000" pitchFamily="49" charset="-128"/>
                <a:cs typeface="Times New Roman" panose="02020603050405020304" pitchFamily="18" charset="0"/>
              </a:rPr>
              <a:t>●</a:t>
            </a:r>
            <a:r>
              <a:rPr lang="ja-JP" altLang="ja-JP" sz="1200" kern="100" dirty="0">
                <a:effectLst/>
                <a:ea typeface="BIZ UDPゴシック" panose="020B0400000000000000" pitchFamily="50" charset="-128"/>
                <a:cs typeface="Times New Roman" panose="02020603050405020304" pitchFamily="18" charset="0"/>
              </a:rPr>
              <a:t>イノベーション・改革志向</a:t>
            </a:r>
            <a:r>
              <a:rPr lang="ja-JP" altLang="en-US" sz="1200" kern="100" dirty="0">
                <a:effectLst/>
                <a:ea typeface="BIZ UDPゴシック" panose="020B0400000000000000" pitchFamily="50" charset="-128"/>
                <a:cs typeface="Times New Roman" panose="02020603050405020304" pitchFamily="18" charset="0"/>
              </a:rPr>
              <a:t>へ</a:t>
            </a:r>
            <a:r>
              <a:rPr lang="ja-JP" altLang="ja-JP" sz="1200" kern="100" dirty="0">
                <a:effectLst/>
                <a:ea typeface="BIZ UDPゴシック" panose="020B0400000000000000" pitchFamily="50" charset="-128"/>
                <a:cs typeface="Times New Roman" panose="02020603050405020304" pitchFamily="18" charset="0"/>
              </a:rPr>
              <a:t>の社会</a:t>
            </a:r>
            <a:r>
              <a:rPr lang="ja-JP" altLang="en-US" sz="1200" kern="100" dirty="0">
                <a:effectLst/>
                <a:ea typeface="BIZ UDPゴシック" panose="020B0400000000000000" pitchFamily="50" charset="-128"/>
                <a:cs typeface="Times New Roman" panose="02020603050405020304" pitchFamily="18" charset="0"/>
              </a:rPr>
              <a:t>変革</a:t>
            </a:r>
            <a:endParaRPr lang="en-US" altLang="ja-JP" sz="1200" kern="100" dirty="0">
              <a:effectLst/>
              <a:ea typeface="BIZ UDPゴシック" panose="020B0400000000000000" pitchFamily="50" charset="-128"/>
              <a:cs typeface="Times New Roman" panose="02020603050405020304" pitchFamily="18" charset="0"/>
            </a:endParaRPr>
          </a:p>
          <a:p>
            <a:r>
              <a:rPr lang="ja-JP" altLang="en-US" sz="1200" kern="100" dirty="0">
                <a:ea typeface="BIZ UDPゴシック" panose="020B0400000000000000" pitchFamily="50" charset="-128"/>
                <a:cs typeface="Times New Roman" panose="02020603050405020304" pitchFamily="18" charset="0"/>
              </a:rPr>
              <a:t>　・ＤＸへの取組み</a:t>
            </a:r>
            <a:endParaRPr lang="en-US" altLang="ja-JP" sz="1200" kern="100" dirty="0">
              <a:ea typeface="BIZ UDPゴシック" panose="020B0400000000000000" pitchFamily="50" charset="-128"/>
              <a:cs typeface="Times New Roman" panose="02020603050405020304" pitchFamily="18" charset="0"/>
            </a:endParaRPr>
          </a:p>
          <a:p>
            <a:r>
              <a:rPr lang="ja-JP" altLang="en-US" sz="1200" kern="100" dirty="0">
                <a:ea typeface="BIZ UDPゴシック" panose="020B0400000000000000" pitchFamily="50" charset="-128"/>
                <a:cs typeface="Times New Roman" panose="02020603050405020304" pitchFamily="18" charset="0"/>
              </a:rPr>
              <a:t>　・</a:t>
            </a:r>
            <a:r>
              <a:rPr lang="ja-JP" altLang="en-US" sz="1200" kern="100" dirty="0">
                <a:effectLst/>
                <a:ea typeface="BIZ UDPゴシック" panose="020B0400000000000000" pitchFamily="50" charset="-128"/>
                <a:cs typeface="Times New Roman" panose="02020603050405020304" pitchFamily="18" charset="0"/>
              </a:rPr>
              <a:t>Ｓｏｃｉｅｔｙ５．０</a:t>
            </a:r>
            <a:r>
              <a:rPr lang="ja-JP" altLang="ja-JP" sz="1200" kern="100" dirty="0">
                <a:effectLst/>
                <a:ea typeface="BIZ UDPゴシック" panose="020B0400000000000000" pitchFamily="50" charset="-128"/>
                <a:cs typeface="Times New Roman" panose="02020603050405020304" pitchFamily="18" charset="0"/>
              </a:rPr>
              <a:t>実現</a:t>
            </a:r>
            <a:r>
              <a:rPr lang="ja-JP" altLang="en-US" sz="1200" kern="100" dirty="0">
                <a:effectLst/>
                <a:ea typeface="BIZ UDPゴシック" panose="020B0400000000000000" pitchFamily="50" charset="-128"/>
                <a:cs typeface="Times New Roman" panose="02020603050405020304" pitchFamily="18" charset="0"/>
              </a:rPr>
              <a:t>への取組み</a:t>
            </a:r>
            <a:endParaRPr lang="ja-JP" altLang="ja-JP" sz="1200" kern="100" dirty="0">
              <a:effectLst/>
              <a:ea typeface="BIZ UDPゴシック" panose="020B0400000000000000" pitchFamily="50" charset="-128"/>
              <a:cs typeface="Times New Roman" panose="02020603050405020304" pitchFamily="18" charset="0"/>
            </a:endParaRPr>
          </a:p>
          <a:p>
            <a:pPr indent="152400" algn="l"/>
            <a:r>
              <a:rPr lang="ja-JP" altLang="en-US" sz="1200" kern="100" dirty="0">
                <a:effectLst/>
                <a:ea typeface="BIZ UDPゴシック" panose="020B0400000000000000" pitchFamily="50" charset="-128"/>
                <a:cs typeface="Times New Roman" panose="02020603050405020304" pitchFamily="18" charset="0"/>
              </a:rPr>
              <a:t>　　</a:t>
            </a:r>
            <a:r>
              <a:rPr lang="en-US" altLang="ja-JP" sz="1200" kern="100" dirty="0">
                <a:effectLst/>
                <a:ea typeface="BIZ UDPゴシック" panose="020B0400000000000000" pitchFamily="50" charset="-128"/>
                <a:cs typeface="Times New Roman" panose="02020603050405020304" pitchFamily="18" charset="0"/>
              </a:rPr>
              <a:t>ICT</a:t>
            </a:r>
            <a:r>
              <a:rPr lang="ja-JP" altLang="ja-JP" sz="1200" kern="100" dirty="0">
                <a:effectLst/>
                <a:ea typeface="BIZ UDPゴシック" panose="020B0400000000000000" pitchFamily="50" charset="-128"/>
                <a:cs typeface="Times New Roman" panose="02020603050405020304" pitchFamily="18" charset="0"/>
              </a:rPr>
              <a:t>、</a:t>
            </a:r>
            <a:r>
              <a:rPr lang="en-US" altLang="ja-JP" sz="1200" kern="100" dirty="0">
                <a:effectLst/>
                <a:ea typeface="BIZ UDPゴシック" panose="020B0400000000000000" pitchFamily="50" charset="-128"/>
                <a:cs typeface="Times New Roman" panose="02020603050405020304" pitchFamily="18" charset="0"/>
              </a:rPr>
              <a:t>IOT</a:t>
            </a:r>
            <a:r>
              <a:rPr lang="ja-JP" altLang="ja-JP" sz="1200" kern="100" dirty="0">
                <a:effectLst/>
                <a:ea typeface="BIZ UDPゴシック" panose="020B0400000000000000" pitchFamily="50" charset="-128"/>
                <a:cs typeface="Times New Roman" panose="02020603050405020304" pitchFamily="18" charset="0"/>
              </a:rPr>
              <a:t>、</a:t>
            </a:r>
            <a:r>
              <a:rPr lang="en-US" altLang="ja-JP" sz="1200" kern="100" dirty="0">
                <a:effectLst/>
                <a:ea typeface="BIZ UDPゴシック" panose="020B0400000000000000" pitchFamily="50" charset="-128"/>
                <a:cs typeface="Times New Roman" panose="02020603050405020304" pitchFamily="18" charset="0"/>
              </a:rPr>
              <a:t>AI</a:t>
            </a:r>
            <a:r>
              <a:rPr lang="ja-JP" altLang="ja-JP" sz="1200" kern="100" dirty="0">
                <a:effectLst/>
                <a:ea typeface="BIZ UDPゴシック" panose="020B0400000000000000" pitchFamily="50" charset="-128"/>
                <a:cs typeface="Times New Roman" panose="02020603050405020304" pitchFamily="18" charset="0"/>
              </a:rPr>
              <a:t>、ビッグデータ、ロボット</a:t>
            </a:r>
            <a:endParaRPr lang="en-US" altLang="ja-JP" sz="1200" kern="100" dirty="0">
              <a:effectLst/>
              <a:ea typeface="BIZ UDPゴシック" panose="020B0400000000000000" pitchFamily="50" charset="-128"/>
              <a:cs typeface="Times New Roman" panose="02020603050405020304" pitchFamily="18" charset="0"/>
            </a:endParaRPr>
          </a:p>
          <a:p>
            <a:pPr indent="152400" algn="l"/>
            <a:r>
              <a:rPr lang="ja-JP" altLang="en-US" sz="1200" kern="100" dirty="0">
                <a:ea typeface="BIZ UDPゴシック" panose="020B0400000000000000" pitchFamily="50" charset="-128"/>
                <a:cs typeface="Times New Roman" panose="02020603050405020304" pitchFamily="18" charset="0"/>
              </a:rPr>
              <a:t>　　</a:t>
            </a:r>
            <a:r>
              <a:rPr lang="ja-JP" altLang="ja-JP" sz="1200" kern="100" dirty="0">
                <a:effectLst/>
                <a:ea typeface="BIZ UDPゴシック" panose="020B0400000000000000" pitchFamily="50" charset="-128"/>
                <a:cs typeface="Times New Roman" panose="02020603050405020304" pitchFamily="18" charset="0"/>
              </a:rPr>
              <a:t>経済発展と社会的課題の解決を両立</a:t>
            </a:r>
            <a:endParaRPr lang="en-US" altLang="ja-JP" sz="1200" kern="100" dirty="0">
              <a:effectLst/>
              <a:ea typeface="BIZ UDPゴシック" panose="020B0400000000000000" pitchFamily="50" charset="-128"/>
              <a:cs typeface="Times New Roman" panose="02020603050405020304" pitchFamily="18" charset="0"/>
            </a:endParaRPr>
          </a:p>
          <a:p>
            <a:pPr indent="152400" algn="l"/>
            <a:r>
              <a:rPr lang="ja-JP" altLang="en-US" sz="1200" kern="100" dirty="0">
                <a:ea typeface="BIZ UDPゴシック" panose="020B0400000000000000" pitchFamily="50" charset="-128"/>
                <a:cs typeface="Times New Roman" panose="02020603050405020304" pitchFamily="18" charset="0"/>
              </a:rPr>
              <a:t>・</a:t>
            </a:r>
            <a:r>
              <a:rPr lang="en-US" altLang="ja-JP" sz="1200" kern="100" dirty="0">
                <a:ea typeface="BIZ UDPゴシック" panose="020B0400000000000000" pitchFamily="50" charset="-128"/>
                <a:cs typeface="Times New Roman" panose="02020603050405020304" pitchFamily="18" charset="0"/>
              </a:rPr>
              <a:t>Web</a:t>
            </a:r>
            <a:r>
              <a:rPr lang="ja-JP" altLang="en-US" sz="1200" kern="100" dirty="0">
                <a:ea typeface="BIZ UDPゴシック" panose="020B0400000000000000" pitchFamily="50" charset="-128"/>
                <a:cs typeface="Times New Roman" panose="02020603050405020304" pitchFamily="18" charset="0"/>
              </a:rPr>
              <a:t>・ネット社会の進展</a:t>
            </a:r>
            <a:endParaRPr kumimoji="1" lang="ja-JP" altLang="en-US" sz="1200" dirty="0"/>
          </a:p>
        </p:txBody>
      </p:sp>
      <p:sp>
        <p:nvSpPr>
          <p:cNvPr id="16" name="テキスト ボックス 15">
            <a:extLst>
              <a:ext uri="{FF2B5EF4-FFF2-40B4-BE49-F238E27FC236}">
                <a16:creationId xmlns:a16="http://schemas.microsoft.com/office/drawing/2014/main" id="{17D6C48D-6526-4FE4-B9C0-9A984C9844B1}"/>
              </a:ext>
            </a:extLst>
          </p:cNvPr>
          <p:cNvSpPr txBox="1"/>
          <p:nvPr/>
        </p:nvSpPr>
        <p:spPr>
          <a:xfrm>
            <a:off x="809806" y="4669826"/>
            <a:ext cx="3336399" cy="1015663"/>
          </a:xfrm>
          <a:prstGeom prst="rect">
            <a:avLst/>
          </a:prstGeom>
          <a:noFill/>
          <a:ln>
            <a:solidFill>
              <a:schemeClr val="tx1"/>
            </a:solidFill>
          </a:ln>
        </p:spPr>
        <p:txBody>
          <a:bodyPr wrap="square" rtlCol="0">
            <a:spAutoFit/>
          </a:bodyPr>
          <a:lstStyle/>
          <a:p>
            <a:pPr algn="l"/>
            <a:r>
              <a:rPr lang="ja-JP" altLang="en-US" sz="1200" kern="100">
                <a:effectLst/>
                <a:ea typeface="BIZ UDゴシック" panose="020B0400000000000000" pitchFamily="49" charset="-128"/>
                <a:cs typeface="Times New Roman" panose="02020603050405020304" pitchFamily="18" charset="0"/>
              </a:rPr>
              <a:t>●日本の研究力の低下</a:t>
            </a:r>
            <a:endParaRPr lang="en-US" altLang="ja-JP" sz="1200" kern="100">
              <a:effectLst/>
              <a:ea typeface="BIZ UDゴシック" panose="020B0400000000000000" pitchFamily="49" charset="-128"/>
              <a:cs typeface="Times New Roman" panose="02020603050405020304" pitchFamily="18" charset="0"/>
            </a:endParaRPr>
          </a:p>
          <a:p>
            <a:pPr algn="l"/>
            <a:r>
              <a:rPr lang="ja-JP" altLang="en-US" sz="1200" kern="100">
                <a:ea typeface="BIZ UDゴシック" panose="020B0400000000000000" pitchFamily="49" charset="-128"/>
                <a:cs typeface="Times New Roman" panose="02020603050405020304" pitchFamily="18" charset="0"/>
              </a:rPr>
              <a:t>・注目論文・引用論文数の世界ランクの低下</a:t>
            </a:r>
            <a:endParaRPr lang="en-US" altLang="ja-JP" sz="1200" kern="100">
              <a:ea typeface="BIZ UDゴシック" panose="020B0400000000000000" pitchFamily="49" charset="-128"/>
              <a:cs typeface="Times New Roman" panose="02020603050405020304" pitchFamily="18" charset="0"/>
            </a:endParaRPr>
          </a:p>
          <a:p>
            <a:pPr algn="l"/>
            <a:r>
              <a:rPr lang="ja-JP" altLang="en-US" sz="1200" kern="100">
                <a:effectLst/>
                <a:ea typeface="BIZ UDゴシック" panose="020B0400000000000000" pitchFamily="49" charset="-128"/>
                <a:cs typeface="Times New Roman" panose="02020603050405020304" pitchFamily="18" charset="0"/>
              </a:rPr>
              <a:t>・世界大学ランキングに入る大学の減少</a:t>
            </a:r>
            <a:endParaRPr lang="en-US" altLang="ja-JP" sz="1200" kern="100">
              <a:effectLst/>
              <a:ea typeface="BIZ UDゴシック" panose="020B0400000000000000" pitchFamily="49" charset="-128"/>
              <a:cs typeface="Times New Roman" panose="02020603050405020304" pitchFamily="18" charset="0"/>
            </a:endParaRPr>
          </a:p>
          <a:p>
            <a:pPr algn="l"/>
            <a:r>
              <a:rPr lang="ja-JP" altLang="en-US" sz="1200" kern="100">
                <a:ea typeface="BIZ UDゴシック" panose="020B0400000000000000" pitchFamily="49" charset="-128"/>
                <a:cs typeface="Times New Roman" panose="02020603050405020304" pitchFamily="18" charset="0"/>
              </a:rPr>
              <a:t>・博士課程進学者・若手研究者の減少</a:t>
            </a:r>
            <a:endParaRPr lang="en-US" altLang="ja-JP" sz="1200" kern="100">
              <a:ea typeface="BIZ UDゴシック" panose="020B0400000000000000" pitchFamily="49" charset="-128"/>
              <a:cs typeface="Times New Roman" panose="02020603050405020304" pitchFamily="18" charset="0"/>
            </a:endParaRPr>
          </a:p>
          <a:p>
            <a:pPr algn="l"/>
            <a:r>
              <a:rPr lang="ja-JP" altLang="en-US" sz="1200" kern="100">
                <a:effectLst/>
                <a:ea typeface="BIZ UDゴシック" panose="020B0400000000000000" pitchFamily="49" charset="-128"/>
                <a:cs typeface="Times New Roman" panose="02020603050405020304" pitchFamily="18" charset="0"/>
              </a:rPr>
              <a:t>・大学・研究者支援策　</a:t>
            </a:r>
            <a:r>
              <a:rPr lang="en-US" altLang="ja-JP" sz="1200" kern="100">
                <a:effectLst/>
                <a:ea typeface="BIZ UDゴシック" panose="020B0400000000000000" pitchFamily="49" charset="-128"/>
                <a:cs typeface="Times New Roman" panose="02020603050405020304" pitchFamily="18" charset="0"/>
              </a:rPr>
              <a:t>10</a:t>
            </a:r>
            <a:r>
              <a:rPr lang="ja-JP" altLang="en-US" sz="1200" kern="100">
                <a:effectLst/>
                <a:ea typeface="BIZ UDゴシック" panose="020B0400000000000000" pitchFamily="49" charset="-128"/>
                <a:cs typeface="Times New Roman" panose="02020603050405020304" pitchFamily="18" charset="0"/>
              </a:rPr>
              <a:t>兆円大学ファンド　</a:t>
            </a:r>
            <a:endParaRPr kumimoji="1" lang="ja-JP" altLang="en-US" sz="1200"/>
          </a:p>
        </p:txBody>
      </p:sp>
      <p:sp>
        <p:nvSpPr>
          <p:cNvPr id="17" name="テキスト ボックス 16">
            <a:extLst>
              <a:ext uri="{FF2B5EF4-FFF2-40B4-BE49-F238E27FC236}">
                <a16:creationId xmlns:a16="http://schemas.microsoft.com/office/drawing/2014/main" id="{6B3FF2DA-1BD9-4A01-A828-DEF7E3AE5A0F}"/>
              </a:ext>
            </a:extLst>
          </p:cNvPr>
          <p:cNvSpPr txBox="1"/>
          <p:nvPr/>
        </p:nvSpPr>
        <p:spPr>
          <a:xfrm>
            <a:off x="800013" y="5740805"/>
            <a:ext cx="3335396" cy="646331"/>
          </a:xfrm>
          <a:prstGeom prst="rect">
            <a:avLst/>
          </a:prstGeom>
          <a:noFill/>
          <a:ln>
            <a:solidFill>
              <a:schemeClr val="tx1"/>
            </a:solidFill>
          </a:ln>
        </p:spPr>
        <p:txBody>
          <a:bodyPr wrap="square" rtlCol="0">
            <a:spAutoFit/>
          </a:bodyPr>
          <a:lstStyle/>
          <a:p>
            <a:pPr algn="l"/>
            <a:r>
              <a:rPr lang="ja-JP" altLang="en-US" sz="1200" kern="100">
                <a:effectLst/>
                <a:ea typeface="BIZ UDゴシック" panose="020B0400000000000000" pitchFamily="49" charset="-128"/>
                <a:cs typeface="Times New Roman" panose="02020603050405020304" pitchFamily="18" charset="0"/>
              </a:rPr>
              <a:t>●長引く低金利情勢</a:t>
            </a:r>
            <a:endParaRPr lang="en-US" altLang="ja-JP" sz="1200" kern="100">
              <a:effectLst/>
              <a:ea typeface="BIZ UDゴシック" panose="020B0400000000000000" pitchFamily="49" charset="-128"/>
              <a:cs typeface="Times New Roman" panose="02020603050405020304" pitchFamily="18" charset="0"/>
            </a:endParaRPr>
          </a:p>
          <a:p>
            <a:pPr algn="l"/>
            <a:r>
              <a:rPr lang="ja-JP" altLang="en-US" sz="1200" kern="100">
                <a:ea typeface="BIZ UDゴシック" panose="020B0400000000000000" pitchFamily="49" charset="-128"/>
                <a:cs typeface="Times New Roman" panose="02020603050405020304" pitchFamily="18" charset="0"/>
              </a:rPr>
              <a:t>・資産運用の効率性低下</a:t>
            </a:r>
            <a:endParaRPr lang="en-US" altLang="ja-JP" sz="1200" kern="100">
              <a:ea typeface="BIZ UDゴシック" panose="020B0400000000000000" pitchFamily="49" charset="-128"/>
              <a:cs typeface="Times New Roman" panose="02020603050405020304" pitchFamily="18" charset="0"/>
            </a:endParaRPr>
          </a:p>
          <a:p>
            <a:pPr algn="l"/>
            <a:r>
              <a:rPr lang="ja-JP" altLang="en-US" sz="1200" kern="100">
                <a:effectLst/>
                <a:ea typeface="BIZ UDゴシック" panose="020B0400000000000000" pitchFamily="49" charset="-128"/>
                <a:cs typeface="Times New Roman" panose="02020603050405020304" pitchFamily="18" charset="0"/>
              </a:rPr>
              <a:t>・ＶＵＣＡ時代の資産運用が必要</a:t>
            </a:r>
            <a:endParaRPr kumimoji="1" lang="ja-JP" altLang="en-US" sz="1200"/>
          </a:p>
        </p:txBody>
      </p:sp>
      <p:sp>
        <p:nvSpPr>
          <p:cNvPr id="18" name="テキスト ボックス 17">
            <a:extLst>
              <a:ext uri="{FF2B5EF4-FFF2-40B4-BE49-F238E27FC236}">
                <a16:creationId xmlns:a16="http://schemas.microsoft.com/office/drawing/2014/main" id="{98B8DA3D-4229-4A88-BB86-DE7B457C0F8C}"/>
              </a:ext>
            </a:extLst>
          </p:cNvPr>
          <p:cNvSpPr txBox="1"/>
          <p:nvPr/>
        </p:nvSpPr>
        <p:spPr>
          <a:xfrm>
            <a:off x="7144933" y="644440"/>
            <a:ext cx="4256845" cy="276999"/>
          </a:xfrm>
          <a:prstGeom prst="rect">
            <a:avLst/>
          </a:prstGeom>
          <a:noFill/>
        </p:spPr>
        <p:txBody>
          <a:bodyPr wrap="square" rtlCol="0">
            <a:spAutoFit/>
          </a:bodyPr>
          <a:lstStyle/>
          <a:p>
            <a:pPr algn="l"/>
            <a:r>
              <a:rPr lang="ja-JP" altLang="en-US" sz="1200" u="sng" kern="100" dirty="0">
                <a:ea typeface="BIZ UDPゴシック" panose="020B0400000000000000" pitchFamily="50" charset="-128"/>
                <a:cs typeface="Times New Roman" panose="02020603050405020304" pitchFamily="18" charset="0"/>
              </a:rPr>
              <a:t>（３）</a:t>
            </a:r>
            <a:r>
              <a:rPr lang="ja-JP" altLang="ja-JP" sz="1200" u="sng" kern="100" dirty="0">
                <a:effectLst/>
                <a:ea typeface="BIZ UDPゴシック" panose="020B0400000000000000" pitchFamily="50" charset="-128"/>
                <a:cs typeface="Times New Roman" panose="02020603050405020304" pitchFamily="18" charset="0"/>
              </a:rPr>
              <a:t>大阪のライフサイエンスをめぐる動き</a:t>
            </a:r>
            <a:r>
              <a:rPr lang="en-US" altLang="ja-JP" sz="1200" u="sng" kern="100" dirty="0">
                <a:effectLst/>
                <a:ea typeface="BIZ UDPゴシック" panose="020B0400000000000000" pitchFamily="50" charset="-128"/>
                <a:cs typeface="Times New Roman" panose="02020603050405020304" pitchFamily="18" charset="0"/>
              </a:rPr>
              <a:t> </a:t>
            </a:r>
            <a:endParaRPr lang="ja-JP" altLang="ja-JP" sz="1200" u="sng" kern="100" dirty="0">
              <a:effectLst/>
              <a:ea typeface="BIZ UDPゴシック" panose="020B0400000000000000" pitchFamily="50" charset="-128"/>
              <a:cs typeface="Times New Roman" panose="02020603050405020304" pitchFamily="18" charset="0"/>
            </a:endParaRPr>
          </a:p>
        </p:txBody>
      </p:sp>
      <p:sp>
        <p:nvSpPr>
          <p:cNvPr id="9" name="スライド番号プレースホルダー 8">
            <a:extLst>
              <a:ext uri="{FF2B5EF4-FFF2-40B4-BE49-F238E27FC236}">
                <a16:creationId xmlns:a16="http://schemas.microsoft.com/office/drawing/2014/main" id="{C7D79066-422D-4273-91D7-0C5A4C3417BC}"/>
              </a:ext>
            </a:extLst>
          </p:cNvPr>
          <p:cNvSpPr>
            <a:spLocks noGrp="1"/>
          </p:cNvSpPr>
          <p:nvPr>
            <p:ph type="sldNum" sz="quarter" idx="12"/>
          </p:nvPr>
        </p:nvSpPr>
        <p:spPr/>
        <p:txBody>
          <a:bodyPr/>
          <a:lstStyle/>
          <a:p>
            <a:fld id="{BC938B7F-26E2-44CA-9119-FD2E659AFFE3}" type="slidenum">
              <a:rPr kumimoji="1" lang="ja-JP" altLang="en-US" smtClean="0"/>
              <a:t>4</a:t>
            </a:fld>
            <a:endParaRPr kumimoji="1" lang="ja-JP" altLang="en-US"/>
          </a:p>
        </p:txBody>
      </p:sp>
    </p:spTree>
    <p:extLst>
      <p:ext uri="{BB962C8B-B14F-4D97-AF65-F5344CB8AC3E}">
        <p14:creationId xmlns:p14="http://schemas.microsoft.com/office/powerpoint/2010/main" val="799828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724C1F2-32F2-414D-96F3-E150636173EC}"/>
              </a:ext>
            </a:extLst>
          </p:cNvPr>
          <p:cNvSpPr>
            <a:spLocks noGrp="1"/>
          </p:cNvSpPr>
          <p:nvPr>
            <p:ph type="sldNum" sz="quarter" idx="12"/>
          </p:nvPr>
        </p:nvSpPr>
        <p:spPr/>
        <p:txBody>
          <a:bodyPr/>
          <a:lstStyle/>
          <a:p>
            <a:fld id="{BC938B7F-26E2-44CA-9119-FD2E659AFFE3}" type="slidenum">
              <a:rPr kumimoji="1" lang="ja-JP" altLang="en-US" smtClean="0"/>
              <a:t>5</a:t>
            </a:fld>
            <a:endParaRPr kumimoji="1" lang="ja-JP" altLang="en-US"/>
          </a:p>
        </p:txBody>
      </p:sp>
      <p:sp>
        <p:nvSpPr>
          <p:cNvPr id="8" name="テキスト ボックス 7">
            <a:extLst>
              <a:ext uri="{FF2B5EF4-FFF2-40B4-BE49-F238E27FC236}">
                <a16:creationId xmlns:a16="http://schemas.microsoft.com/office/drawing/2014/main" id="{8DA2F673-2B37-4A77-A218-1DDD9D9E44D9}"/>
              </a:ext>
            </a:extLst>
          </p:cNvPr>
          <p:cNvSpPr txBox="1"/>
          <p:nvPr/>
        </p:nvSpPr>
        <p:spPr>
          <a:xfrm>
            <a:off x="145895" y="112948"/>
            <a:ext cx="2643672" cy="369332"/>
          </a:xfrm>
          <a:prstGeom prst="rect">
            <a:avLst/>
          </a:prstGeom>
          <a:noFill/>
        </p:spPr>
        <p:txBody>
          <a:bodyPr wrap="none" rtlCol="0">
            <a:spAutoFit/>
          </a:bodyPr>
          <a:lstStyle/>
          <a:p>
            <a:r>
              <a:rPr kumimoji="1" lang="ja-JP" altLang="en-US" dirty="0"/>
              <a:t>　　　</a:t>
            </a:r>
            <a:r>
              <a:rPr kumimoji="1" lang="en-US" altLang="ja-JP" dirty="0"/>
              <a:t>cross SWOT</a:t>
            </a:r>
            <a:r>
              <a:rPr kumimoji="1" lang="ja-JP" altLang="en-US" dirty="0"/>
              <a:t>分析</a:t>
            </a:r>
          </a:p>
        </p:txBody>
      </p:sp>
      <p:pic>
        <p:nvPicPr>
          <p:cNvPr id="3" name="図 2"/>
          <p:cNvPicPr>
            <a:picLocks noChangeAspect="1"/>
          </p:cNvPicPr>
          <p:nvPr/>
        </p:nvPicPr>
        <p:blipFill>
          <a:blip r:embed="rId2"/>
          <a:stretch>
            <a:fillRect/>
          </a:stretch>
        </p:blipFill>
        <p:spPr>
          <a:xfrm>
            <a:off x="918020" y="967322"/>
            <a:ext cx="10477899" cy="5600904"/>
          </a:xfrm>
          <a:prstGeom prst="rect">
            <a:avLst/>
          </a:prstGeom>
        </p:spPr>
      </p:pic>
      <p:pic>
        <p:nvPicPr>
          <p:cNvPr id="4" name="図 3"/>
          <p:cNvPicPr>
            <a:picLocks noChangeAspect="1"/>
          </p:cNvPicPr>
          <p:nvPr/>
        </p:nvPicPr>
        <p:blipFill>
          <a:blip r:embed="rId3"/>
          <a:stretch>
            <a:fillRect/>
          </a:stretch>
        </p:blipFill>
        <p:spPr>
          <a:xfrm>
            <a:off x="918019" y="967321"/>
            <a:ext cx="3468925" cy="1682642"/>
          </a:xfrm>
          <a:prstGeom prst="rect">
            <a:avLst/>
          </a:prstGeom>
        </p:spPr>
      </p:pic>
    </p:spTree>
    <p:extLst>
      <p:ext uri="{BB962C8B-B14F-4D97-AF65-F5344CB8AC3E}">
        <p14:creationId xmlns:p14="http://schemas.microsoft.com/office/powerpoint/2010/main" val="136445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7B01CCC-0A20-45C4-B6F4-238539BB1B87}"/>
              </a:ext>
            </a:extLst>
          </p:cNvPr>
          <p:cNvSpPr>
            <a:spLocks noGrp="1"/>
          </p:cNvSpPr>
          <p:nvPr>
            <p:ph type="sldNum" sz="quarter" idx="12"/>
          </p:nvPr>
        </p:nvSpPr>
        <p:spPr>
          <a:xfrm>
            <a:off x="10650828" y="6356350"/>
            <a:ext cx="1089338" cy="365125"/>
          </a:xfrm>
        </p:spPr>
        <p:txBody>
          <a:bodyPr/>
          <a:lstStyle/>
          <a:p>
            <a:fld id="{BC938B7F-26E2-44CA-9119-FD2E659AFFE3}" type="slidenum">
              <a:rPr kumimoji="1" lang="ja-JP" altLang="en-US" smtClean="0"/>
              <a:t>6</a:t>
            </a:fld>
            <a:endParaRPr kumimoji="1" lang="ja-JP" altLang="en-US"/>
          </a:p>
        </p:txBody>
      </p:sp>
      <p:sp>
        <p:nvSpPr>
          <p:cNvPr id="7" name="テキスト ボックス 6">
            <a:extLst>
              <a:ext uri="{FF2B5EF4-FFF2-40B4-BE49-F238E27FC236}">
                <a16:creationId xmlns:a16="http://schemas.microsoft.com/office/drawing/2014/main" id="{DE2A8567-1E65-4B8E-BA74-79C4599D69A6}"/>
              </a:ext>
            </a:extLst>
          </p:cNvPr>
          <p:cNvSpPr txBox="1"/>
          <p:nvPr/>
        </p:nvSpPr>
        <p:spPr>
          <a:xfrm>
            <a:off x="996165" y="5375221"/>
            <a:ext cx="10625069" cy="1384995"/>
          </a:xfrm>
          <a:prstGeom prst="rect">
            <a:avLst/>
          </a:prstGeom>
          <a:noFill/>
        </p:spPr>
        <p:txBody>
          <a:bodyPr wrap="square" rtlCol="0">
            <a:spAutoFit/>
          </a:bodyPr>
          <a:lstStyle/>
          <a:p>
            <a:r>
              <a:rPr lang="ja-JP" altLang="ja-JP" sz="1050" dirty="0"/>
              <a:t>●これまでの取組みで、継続的に研究交流・人材育成事業等を実施し、常に全国から大学・研究者・企業等の参加を得られるようになり、交流規模の拡大・充実につながった。</a:t>
            </a:r>
          </a:p>
          <a:p>
            <a:r>
              <a:rPr lang="ja-JP" altLang="en-US" sz="1050" dirty="0"/>
              <a:t>　</a:t>
            </a:r>
            <a:r>
              <a:rPr lang="ja-JP" altLang="ja-JP" sz="1050" dirty="0"/>
              <a:t>・セミナー、フォーラムなど人材育成事業や普及啓発事業について、コロナ前はほぼ目標としていた参加者数を達成。</a:t>
            </a:r>
          </a:p>
          <a:p>
            <a:r>
              <a:rPr lang="ja-JP" altLang="en-US" sz="1050" dirty="0"/>
              <a:t>　</a:t>
            </a:r>
            <a:r>
              <a:rPr lang="ja-JP" altLang="ja-JP" sz="1050" dirty="0"/>
              <a:t>・コロナ以降は</a:t>
            </a:r>
            <a:r>
              <a:rPr lang="en-US" altLang="ja-JP" sz="1050" dirty="0"/>
              <a:t>Web</a:t>
            </a:r>
            <a:r>
              <a:rPr lang="ja-JP" altLang="ja-JP" sz="1050" dirty="0"/>
              <a:t>による開催によって参加しやすさ（地理的、時間的、経済的など）が大きく向上し参加者数全体及び広域からの参加者が増加、数的拡大や全国的な</a:t>
            </a:r>
            <a:endParaRPr lang="en-US" altLang="ja-JP" sz="1050" dirty="0"/>
          </a:p>
          <a:p>
            <a:r>
              <a:rPr lang="ja-JP" altLang="en-US" sz="1050" dirty="0"/>
              <a:t>　　</a:t>
            </a:r>
            <a:r>
              <a:rPr lang="ja-JP" altLang="ja-JP" sz="1050" dirty="0"/>
              <a:t>広がりを生むことができた。内容の充実に併せて講師や参加者、研究者から高い満足度を得た。</a:t>
            </a:r>
          </a:p>
          <a:p>
            <a:r>
              <a:rPr lang="ja-JP" altLang="en-US" sz="1050" dirty="0"/>
              <a:t>　</a:t>
            </a:r>
            <a:r>
              <a:rPr lang="ja-JP" altLang="ja-JP" sz="1050" dirty="0"/>
              <a:t>・研究助成事業や実用化支援事業においても新システム導入や</a:t>
            </a:r>
            <a:r>
              <a:rPr lang="en-US" altLang="ja-JP" sz="1050" dirty="0"/>
              <a:t>Web</a:t>
            </a:r>
            <a:r>
              <a:rPr lang="ja-JP" altLang="ja-JP" sz="1050" dirty="0"/>
              <a:t>を活用して事業実施し成果を上げてきた。</a:t>
            </a:r>
          </a:p>
          <a:p>
            <a:r>
              <a:rPr lang="ja-JP" altLang="ja-JP" sz="1050" dirty="0"/>
              <a:t>●一方、長引く低金利という厳しい運用環境の変化に耐えられる永続的な事業運営が必要である。</a:t>
            </a:r>
          </a:p>
          <a:p>
            <a:r>
              <a:rPr lang="ja-JP" altLang="ja-JP" sz="1050" dirty="0"/>
              <a:t>●産学官のプレイヤーが実際に千里の地に集まる従来の交流拠点に加えて、今後はリアルと</a:t>
            </a:r>
            <a:r>
              <a:rPr lang="en-US" altLang="ja-JP" sz="1050" dirty="0"/>
              <a:t>Web</a:t>
            </a:r>
            <a:r>
              <a:rPr lang="ja-JP" altLang="ja-JP" sz="1050" dirty="0"/>
              <a:t>の双方のメリットを活かしたハイブリッドの事業展開によって、より多く、</a:t>
            </a:r>
            <a:endParaRPr lang="en-US" altLang="ja-JP" sz="1050" dirty="0"/>
          </a:p>
          <a:p>
            <a:r>
              <a:rPr lang="ja-JP" altLang="en-US" sz="1050" dirty="0"/>
              <a:t>　</a:t>
            </a:r>
            <a:r>
              <a:rPr lang="ja-JP" altLang="ja-JP" sz="1050" dirty="0"/>
              <a:t>より遠方の人々（全国・海外）が集う「知の交流拠点」としての役割を一層果たしていくことが求められている。</a:t>
            </a:r>
            <a:endParaRPr lang="ja-JP" altLang="en-US" sz="1050" dirty="0"/>
          </a:p>
        </p:txBody>
      </p:sp>
      <p:sp>
        <p:nvSpPr>
          <p:cNvPr id="8" name="テキスト ボックス 7">
            <a:extLst>
              <a:ext uri="{FF2B5EF4-FFF2-40B4-BE49-F238E27FC236}">
                <a16:creationId xmlns:a16="http://schemas.microsoft.com/office/drawing/2014/main" id="{CF1B8C03-1BE7-478D-96ED-5435A0D0353A}"/>
              </a:ext>
            </a:extLst>
          </p:cNvPr>
          <p:cNvSpPr txBox="1"/>
          <p:nvPr/>
        </p:nvSpPr>
        <p:spPr>
          <a:xfrm>
            <a:off x="1082842" y="108284"/>
            <a:ext cx="3368842" cy="369332"/>
          </a:xfrm>
          <a:prstGeom prst="rect">
            <a:avLst/>
          </a:prstGeom>
          <a:noFill/>
        </p:spPr>
        <p:txBody>
          <a:bodyPr wrap="square" rtlCol="0">
            <a:spAutoFit/>
          </a:bodyPr>
          <a:lstStyle/>
          <a:p>
            <a:r>
              <a:rPr kumimoji="1" lang="ja-JP" altLang="en-US" dirty="0"/>
              <a:t>現行中期経営計画と達成状況</a:t>
            </a:r>
          </a:p>
        </p:txBody>
      </p:sp>
      <p:graphicFrame>
        <p:nvGraphicFramePr>
          <p:cNvPr id="3" name="表 2">
            <a:extLst>
              <a:ext uri="{FF2B5EF4-FFF2-40B4-BE49-F238E27FC236}">
                <a16:creationId xmlns:a16="http://schemas.microsoft.com/office/drawing/2014/main" id="{ECA07927-2424-4BF3-92F7-27DE3606DB03}"/>
              </a:ext>
            </a:extLst>
          </p:cNvPr>
          <p:cNvGraphicFramePr>
            <a:graphicFrameLocks noGrp="1"/>
          </p:cNvGraphicFramePr>
          <p:nvPr>
            <p:extLst>
              <p:ext uri="{D42A27DB-BD31-4B8C-83A1-F6EECF244321}">
                <p14:modId xmlns:p14="http://schemas.microsoft.com/office/powerpoint/2010/main" val="744483902"/>
              </p:ext>
            </p:extLst>
          </p:nvPr>
        </p:nvGraphicFramePr>
        <p:xfrm>
          <a:off x="1082841" y="681858"/>
          <a:ext cx="9991716" cy="4735895"/>
        </p:xfrm>
        <a:graphic>
          <a:graphicData uri="http://schemas.openxmlformats.org/drawingml/2006/table">
            <a:tbl>
              <a:tblPr/>
              <a:tblGrid>
                <a:gridCol w="1299083">
                  <a:extLst>
                    <a:ext uri="{9D8B030D-6E8A-4147-A177-3AD203B41FA5}">
                      <a16:colId xmlns:a16="http://schemas.microsoft.com/office/drawing/2014/main" val="2158404555"/>
                    </a:ext>
                  </a:extLst>
                </a:gridCol>
                <a:gridCol w="1643902">
                  <a:extLst>
                    <a:ext uri="{9D8B030D-6E8A-4147-A177-3AD203B41FA5}">
                      <a16:colId xmlns:a16="http://schemas.microsoft.com/office/drawing/2014/main" val="3617161771"/>
                    </a:ext>
                  </a:extLst>
                </a:gridCol>
                <a:gridCol w="1641897">
                  <a:extLst>
                    <a:ext uri="{9D8B030D-6E8A-4147-A177-3AD203B41FA5}">
                      <a16:colId xmlns:a16="http://schemas.microsoft.com/office/drawing/2014/main" val="3357980277"/>
                    </a:ext>
                  </a:extLst>
                </a:gridCol>
                <a:gridCol w="120286">
                  <a:extLst>
                    <a:ext uri="{9D8B030D-6E8A-4147-A177-3AD203B41FA5}">
                      <a16:colId xmlns:a16="http://schemas.microsoft.com/office/drawing/2014/main" val="427531507"/>
                    </a:ext>
                  </a:extLst>
                </a:gridCol>
                <a:gridCol w="607441">
                  <a:extLst>
                    <a:ext uri="{9D8B030D-6E8A-4147-A177-3AD203B41FA5}">
                      <a16:colId xmlns:a16="http://schemas.microsoft.com/office/drawing/2014/main" val="498523903"/>
                    </a:ext>
                  </a:extLst>
                </a:gridCol>
                <a:gridCol w="607441">
                  <a:extLst>
                    <a:ext uri="{9D8B030D-6E8A-4147-A177-3AD203B41FA5}">
                      <a16:colId xmlns:a16="http://schemas.microsoft.com/office/drawing/2014/main" val="552128651"/>
                    </a:ext>
                  </a:extLst>
                </a:gridCol>
                <a:gridCol w="637514">
                  <a:extLst>
                    <a:ext uri="{9D8B030D-6E8A-4147-A177-3AD203B41FA5}">
                      <a16:colId xmlns:a16="http://schemas.microsoft.com/office/drawing/2014/main" val="416227638"/>
                    </a:ext>
                  </a:extLst>
                </a:gridCol>
                <a:gridCol w="637514">
                  <a:extLst>
                    <a:ext uri="{9D8B030D-6E8A-4147-A177-3AD203B41FA5}">
                      <a16:colId xmlns:a16="http://schemas.microsoft.com/office/drawing/2014/main" val="3809786153"/>
                    </a:ext>
                  </a:extLst>
                </a:gridCol>
                <a:gridCol w="625485">
                  <a:extLst>
                    <a:ext uri="{9D8B030D-6E8A-4147-A177-3AD203B41FA5}">
                      <a16:colId xmlns:a16="http://schemas.microsoft.com/office/drawing/2014/main" val="533066122"/>
                    </a:ext>
                  </a:extLst>
                </a:gridCol>
                <a:gridCol w="601428">
                  <a:extLst>
                    <a:ext uri="{9D8B030D-6E8A-4147-A177-3AD203B41FA5}">
                      <a16:colId xmlns:a16="http://schemas.microsoft.com/office/drawing/2014/main" val="1928304812"/>
                    </a:ext>
                  </a:extLst>
                </a:gridCol>
                <a:gridCol w="1040469">
                  <a:extLst>
                    <a:ext uri="{9D8B030D-6E8A-4147-A177-3AD203B41FA5}">
                      <a16:colId xmlns:a16="http://schemas.microsoft.com/office/drawing/2014/main" val="1347273197"/>
                    </a:ext>
                  </a:extLst>
                </a:gridCol>
                <a:gridCol w="529256">
                  <a:extLst>
                    <a:ext uri="{9D8B030D-6E8A-4147-A177-3AD203B41FA5}">
                      <a16:colId xmlns:a16="http://schemas.microsoft.com/office/drawing/2014/main" val="319041186"/>
                    </a:ext>
                  </a:extLst>
                </a:gridCol>
              </a:tblGrid>
              <a:tr h="152417">
                <a:tc gridSpan="6">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中期経営計画　</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(2017</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2021</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sz="600" b="0" i="0" u="none" strike="noStrike" dirty="0">
                          <a:solidFill>
                            <a:srgbClr val="000000"/>
                          </a:solidFill>
                          <a:effectLst/>
                          <a:latin typeface="BIZ UDPゴシック" panose="020B0400000000000000" pitchFamily="50" charset="-128"/>
                          <a:ea typeface="BIZ UDPゴシック" panose="020B0400000000000000" pitchFamily="50" charset="-128"/>
                        </a:rPr>
                        <a:t>H29</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r>
                        <a:rPr lang="en-US" sz="600" b="0" i="0" u="none" strike="noStrike" dirty="0">
                          <a:solidFill>
                            <a:srgbClr val="000000"/>
                          </a:solidFill>
                          <a:effectLst/>
                          <a:latin typeface="BIZ UDPゴシック" panose="020B0400000000000000" pitchFamily="50" charset="-128"/>
                          <a:ea typeface="BIZ UDPゴシック" panose="020B0400000000000000" pitchFamily="50" charset="-128"/>
                        </a:rPr>
                        <a:t>R3</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実績</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en-US" sz="600" b="0" i="0" u="none" strike="noStrike" dirty="0">
                          <a:solidFill>
                            <a:srgbClr val="000000"/>
                          </a:solidFill>
                          <a:effectLst/>
                          <a:latin typeface="BIZ UDPゴシック" panose="020B0400000000000000" pitchFamily="50" charset="-128"/>
                          <a:ea typeface="BIZ UDPゴシック" panose="020B0400000000000000" pitchFamily="50" charset="-128"/>
                        </a:rPr>
                        <a:t>H29～</a:t>
                      </a:r>
                      <a:br>
                        <a:rPr lang="en-US" sz="6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en-US" sz="600" b="0" i="0" u="none" strike="noStrike" dirty="0">
                          <a:solidFill>
                            <a:srgbClr val="000000"/>
                          </a:solidFill>
                          <a:effectLst/>
                          <a:latin typeface="BIZ UDPゴシック" panose="020B0400000000000000" pitchFamily="50" charset="-128"/>
                          <a:ea typeface="BIZ UDPゴシック" panose="020B0400000000000000" pitchFamily="50" charset="-128"/>
                        </a:rPr>
                        <a:t>R3（12</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月）　　　　計</a:t>
                      </a: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2460974"/>
                  </a:ext>
                </a:extLst>
              </a:tr>
              <a:tr h="152417">
                <a:tc>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事業柱</a:t>
                      </a:r>
                    </a:p>
                  </a:txBody>
                  <a:tcPr marL="5371" marR="5371" marT="5371"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具体的事業</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zh-TW"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成果測定指標</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gridSpan="2">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５年の到達目標</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ctr" fontAlgn="ctr"/>
                      <a:r>
                        <a:rPr lang="zh-TW"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＊単年度目標</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600" b="0" i="0" u="none" strike="noStrike" dirty="0">
                          <a:solidFill>
                            <a:srgbClr val="000000"/>
                          </a:solidFill>
                          <a:effectLst/>
                          <a:latin typeface="BIZ UDPゴシック" panose="020B0400000000000000" pitchFamily="50" charset="-128"/>
                          <a:ea typeface="BIZ UDPゴシック" panose="020B0400000000000000" pitchFamily="50" charset="-128"/>
                        </a:rPr>
                        <a:t>H29</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BIZ UDPゴシック" panose="020B0400000000000000" pitchFamily="50" charset="-128"/>
                          <a:ea typeface="BIZ UDPゴシック" panose="020B0400000000000000" pitchFamily="50" charset="-128"/>
                        </a:rPr>
                        <a:t>H30</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BIZ UDPゴシック" panose="020B0400000000000000" pitchFamily="50" charset="-128"/>
                          <a:ea typeface="BIZ UDPゴシック" panose="020B0400000000000000" pitchFamily="50" charset="-128"/>
                        </a:rPr>
                        <a:t>R</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元年度</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BIZ UDPゴシック" panose="020B0400000000000000" pitchFamily="50" charset="-128"/>
                          <a:ea typeface="BIZ UDPゴシック" panose="020B0400000000000000" pitchFamily="50" charset="-128"/>
                        </a:rPr>
                        <a:t>R２</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年度</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R</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３年度</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(12</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月まで）</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893355779"/>
                  </a:ext>
                </a:extLst>
              </a:tr>
              <a:tr h="169479">
                <a:tc rowSpan="8">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人材育成</a:t>
                      </a:r>
                    </a:p>
                  </a:txBody>
                  <a:tcPr marL="5371" marR="5371" marT="5371"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4">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セミナー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参加者数</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(5</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年間累計</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4,500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900</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846</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918</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959</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BIZ UDPゴシック" panose="020B0400000000000000" pitchFamily="50" charset="-128"/>
                          <a:ea typeface="BIZ UDPゴシック" panose="020B0400000000000000" pitchFamily="50" charset="-128"/>
                        </a:rPr>
                        <a:t>Web2</a:t>
                      </a: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回 </a:t>
                      </a: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617</a:t>
                      </a: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500" b="0" i="0" u="none" strike="noStrike" dirty="0">
                          <a:solidFill>
                            <a:schemeClr val="tx1"/>
                          </a:solidFill>
                          <a:effectLst/>
                          <a:latin typeface="BIZ UDPゴシック" panose="020B0400000000000000" pitchFamily="50" charset="-128"/>
                          <a:ea typeface="BIZ UDPゴシック" panose="020B0400000000000000" pitchFamily="50" charset="-128"/>
                        </a:rPr>
                        <a:t>Web4</a:t>
                      </a:r>
                      <a:r>
                        <a:rPr lang="ja-JP" altLang="en-US" sz="500" b="0" i="0" u="none" strike="noStrike" dirty="0">
                          <a:solidFill>
                            <a:schemeClr val="tx1"/>
                          </a:solidFill>
                          <a:effectLst/>
                          <a:latin typeface="BIZ UDPゴシック" panose="020B0400000000000000" pitchFamily="50" charset="-128"/>
                          <a:ea typeface="BIZ UDPゴシック" panose="020B0400000000000000" pitchFamily="50" charset="-128"/>
                        </a:rPr>
                        <a:t>回・ﾊｲﾌﾞﾘｯﾄﾞ</a:t>
                      </a:r>
                      <a:r>
                        <a:rPr lang="en-US" altLang="ja-JP" sz="500" b="0" i="0" u="none" strike="noStrike" dirty="0">
                          <a:solidFill>
                            <a:schemeClr val="tx1"/>
                          </a:solidFill>
                          <a:effectLst/>
                          <a:latin typeface="BIZ UDPゴシック" panose="020B0400000000000000" pitchFamily="50" charset="-128"/>
                          <a:ea typeface="BIZ UDPゴシック" panose="020B0400000000000000" pitchFamily="50" charset="-128"/>
                        </a:rPr>
                        <a:t>1</a:t>
                      </a:r>
                      <a:r>
                        <a:rPr lang="ja-JP" altLang="en-US" sz="500" b="0" i="0" u="none" strike="noStrike" dirty="0">
                          <a:solidFill>
                            <a:schemeClr val="tx1"/>
                          </a:solidFill>
                          <a:effectLst/>
                          <a:latin typeface="BIZ UDPゴシック" panose="020B0400000000000000" pitchFamily="50" charset="-128"/>
                          <a:ea typeface="BIZ UDPゴシック" panose="020B0400000000000000" pitchFamily="50" charset="-128"/>
                        </a:rPr>
                        <a:t>回</a:t>
                      </a:r>
                      <a:r>
                        <a:rPr lang="en-US" altLang="ja-JP" sz="500" b="0" i="0" u="none" strike="noStrike" dirty="0">
                          <a:solidFill>
                            <a:schemeClr val="tx1"/>
                          </a:solidFill>
                          <a:effectLst/>
                          <a:latin typeface="BIZ UDPゴシック" panose="020B0400000000000000" pitchFamily="50" charset="-128"/>
                          <a:ea typeface="BIZ UDPゴシック" panose="020B0400000000000000" pitchFamily="50" charset="-128"/>
                        </a:rPr>
                        <a:t>1,576</a:t>
                      </a:r>
                      <a:r>
                        <a:rPr lang="ja-JP" altLang="en-US" sz="500" b="0" i="0" u="none" strike="noStrike" dirty="0">
                          <a:solidFill>
                            <a:schemeClr val="tx1"/>
                          </a:solidFill>
                          <a:effectLst/>
                          <a:latin typeface="BIZ UDPゴシック" panose="020B0400000000000000" pitchFamily="50" charset="-128"/>
                          <a:ea typeface="BIZ UDPゴシック" panose="020B0400000000000000" pitchFamily="50" charset="-128"/>
                        </a:rPr>
                        <a:t>名</a:t>
                      </a:r>
                      <a:endParaRPr lang="en-US" altLang="ja-JP" sz="5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4,916</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名</a:t>
                      </a: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3286274"/>
                  </a:ext>
                </a:extLst>
              </a:tr>
              <a:tr h="15924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広域比率（京阪神以外からの参加比率）</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20%</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20%</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21.0%</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19.6%</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21.8%</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37.7%</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38-43</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1206672"/>
                  </a:ext>
                </a:extLst>
              </a:tr>
              <a:tr h="15924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満足度</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60%</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60%</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87.0%</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89.0%</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89.3%</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95.2%</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92.3-99.3</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11184922"/>
                  </a:ext>
                </a:extLst>
              </a:tr>
              <a:tr h="15924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国際シンポジウム</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2</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年に</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回</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2</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年に</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回</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実施</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err="1">
                          <a:solidFill>
                            <a:srgbClr val="000000"/>
                          </a:solidFill>
                          <a:effectLst/>
                          <a:latin typeface="BIZ UDPゴシック" panose="020B0400000000000000" pitchFamily="50" charset="-128"/>
                          <a:ea typeface="BIZ UDPゴシック" panose="020B0400000000000000" pitchFamily="50" charset="-128"/>
                        </a:rPr>
                        <a:t>ー</a:t>
                      </a:r>
                      <a:endPar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実施</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err="1">
                          <a:solidFill>
                            <a:srgbClr val="000000"/>
                          </a:solidFill>
                          <a:effectLst/>
                          <a:latin typeface="BIZ UDPゴシック" panose="020B0400000000000000" pitchFamily="50" charset="-128"/>
                          <a:ea typeface="BIZ UDPゴシック" panose="020B0400000000000000" pitchFamily="50" charset="-128"/>
                        </a:rPr>
                        <a:t>ー</a:t>
                      </a:r>
                      <a:endPar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延期</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95966088"/>
                  </a:ext>
                </a:extLst>
              </a:tr>
              <a:tr h="159241">
                <a:tc vMerge="1">
                  <a:txBody>
                    <a:bodyPr/>
                    <a:lstStyle/>
                    <a:p>
                      <a:endParaRPr kumimoji="1" lang="ja-JP" altLang="en-US"/>
                    </a:p>
                  </a:txBody>
                  <a:tcPr/>
                </a:tc>
                <a:tc rowSpan="2">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新適塾</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満足度</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60%</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60%</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74.1-96.2</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71.7-94.9</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67.3-94.3</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82.4-94.7</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87.7-98</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12441412"/>
                  </a:ext>
                </a:extLst>
              </a:tr>
              <a:tr h="167069">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CN"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参加者数</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dirty="0" err="1">
                          <a:solidFill>
                            <a:srgbClr val="000000"/>
                          </a:solidFill>
                          <a:effectLst/>
                          <a:latin typeface="BIZ UDPゴシック" panose="020B0400000000000000" pitchFamily="50" charset="-128"/>
                          <a:ea typeface="BIZ UDPゴシック" panose="020B0400000000000000" pitchFamily="50" charset="-128"/>
                        </a:rPr>
                        <a:t>ー</a:t>
                      </a:r>
                      <a:endPar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12</a:t>
                      </a: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回 </a:t>
                      </a: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1,046</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a:t>
                      </a: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回　</a:t>
                      </a: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846</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10</a:t>
                      </a: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回　</a:t>
                      </a: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838</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sz="500" b="0" i="0" u="none" strike="noStrike">
                          <a:solidFill>
                            <a:srgbClr val="000000"/>
                          </a:solidFill>
                          <a:effectLst/>
                          <a:latin typeface="BIZ UDPゴシック" panose="020B0400000000000000" pitchFamily="50" charset="-128"/>
                          <a:ea typeface="BIZ UDPゴシック" panose="020B0400000000000000" pitchFamily="50" charset="-128"/>
                        </a:rPr>
                        <a:t>Web8</a:t>
                      </a: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回　</a:t>
                      </a: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1,191</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sz="500" b="0" i="0" u="none" strike="noStrike" dirty="0">
                          <a:solidFill>
                            <a:schemeClr val="tx1"/>
                          </a:solidFill>
                          <a:effectLst/>
                          <a:latin typeface="BIZ UDPゴシック" panose="020B0400000000000000" pitchFamily="50" charset="-128"/>
                          <a:ea typeface="BIZ UDPゴシック" panose="020B0400000000000000" pitchFamily="50" charset="-128"/>
                        </a:rPr>
                        <a:t>Web9</a:t>
                      </a:r>
                      <a:r>
                        <a:rPr lang="ja-JP" altLang="en-US" sz="500" b="0" i="0" u="none" strike="noStrike" dirty="0">
                          <a:solidFill>
                            <a:schemeClr val="tx1"/>
                          </a:solidFill>
                          <a:effectLst/>
                          <a:latin typeface="BIZ UDPゴシック" panose="020B0400000000000000" pitchFamily="50" charset="-128"/>
                          <a:ea typeface="BIZ UDPゴシック" panose="020B0400000000000000" pitchFamily="50" charset="-128"/>
                        </a:rPr>
                        <a:t>回　</a:t>
                      </a:r>
                      <a:r>
                        <a:rPr lang="en-US" altLang="ja-JP" sz="500" b="0" i="0" u="none" strike="noStrike" dirty="0">
                          <a:solidFill>
                            <a:schemeClr val="tx1"/>
                          </a:solidFill>
                          <a:effectLst/>
                          <a:latin typeface="BIZ UDPゴシック" panose="020B0400000000000000" pitchFamily="50" charset="-128"/>
                          <a:ea typeface="BIZ UDPゴシック" panose="020B0400000000000000" pitchFamily="50" charset="-128"/>
                        </a:rPr>
                        <a:t>1,459</a:t>
                      </a:r>
                      <a:r>
                        <a:rPr lang="ja-JP" altLang="en-US" sz="500" b="0" i="0" u="none" strike="noStrike" dirty="0">
                          <a:solidFill>
                            <a:schemeClr val="tx1"/>
                          </a:solidFill>
                          <a:effectLst/>
                          <a:latin typeface="BIZ UDPゴシック" panose="020B0400000000000000" pitchFamily="50" charset="-128"/>
                          <a:ea typeface="BIZ UDPゴシック" panose="020B0400000000000000" pitchFamily="50" charset="-128"/>
                        </a:rPr>
                        <a:t>名</a:t>
                      </a:r>
                      <a:endParaRPr lang="en-US" altLang="ja-JP" sz="5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9090733"/>
                  </a:ext>
                </a:extLst>
              </a:tr>
              <a:tr h="199345">
                <a:tc vMerge="1">
                  <a:txBody>
                    <a:bodyPr/>
                    <a:lstStyle/>
                    <a:p>
                      <a:endParaRPr kumimoji="1" lang="ja-JP" altLang="en-US"/>
                    </a:p>
                  </a:txBody>
                  <a:tcPr/>
                </a:tc>
                <a:tc rowSpan="2">
                  <a:txBody>
                    <a:bodyPr/>
                    <a:lstStyle/>
                    <a:p>
                      <a:pPr algn="l" fontAlgn="ctr"/>
                      <a:r>
                        <a:rPr lang="zh-TW"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技術講習会</a:t>
                      </a:r>
                      <a:br>
                        <a:rPr lang="zh-TW"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zh-TW"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（技術解説</a:t>
                      </a:r>
                      <a:r>
                        <a:rPr lang="en-US" altLang="zh-TW" sz="6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zh-TW"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技術実習）</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満足度</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向上</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向上</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100%</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100</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100%</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76%</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延期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86</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100</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4389168"/>
                  </a:ext>
                </a:extLst>
              </a:tr>
              <a:tr h="15924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参加者数</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20</a:t>
                      </a: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名・</a:t>
                      </a: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9</a:t>
                      </a: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12</a:t>
                      </a:r>
                      <a:r>
                        <a:rPr lang="ja-JP" altLang="en-US" sz="500" b="0" i="0" u="none" strike="noStrike" dirty="0">
                          <a:solidFill>
                            <a:srgbClr val="000000"/>
                          </a:solidFill>
                          <a:effectLst/>
                          <a:latin typeface="BIZ UDPゴシック" panose="020B0400000000000000" pitchFamily="50" charset="-128"/>
                          <a:ea typeface="BIZ UDPゴシック" panose="020B0400000000000000" pitchFamily="50" charset="-128"/>
                        </a:rPr>
                        <a:t>名・</a:t>
                      </a:r>
                      <a:r>
                        <a:rPr lang="en-US" altLang="ja-JP" sz="500" b="0" i="0" u="none" strike="noStrike" dirty="0">
                          <a:solidFill>
                            <a:srgbClr val="000000"/>
                          </a:solidFill>
                          <a:effectLst/>
                          <a:latin typeface="BIZ UDPゴシック" panose="020B0400000000000000" pitchFamily="50" charset="-128"/>
                          <a:ea typeface="BIZ UDPゴシック" panose="020B0400000000000000" pitchFamily="50" charset="-128"/>
                        </a:rPr>
                        <a:t>8</a:t>
                      </a:r>
                      <a:r>
                        <a:rPr lang="ja-JP" altLang="en-US" sz="500" b="0" i="0" u="none" strike="noStrike" dirty="0">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38</a:t>
                      </a: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名・</a:t>
                      </a:r>
                      <a:r>
                        <a:rPr lang="en-US" altLang="ja-JP" sz="500" b="0" i="0" u="none" strike="noStrike">
                          <a:solidFill>
                            <a:srgbClr val="000000"/>
                          </a:solidFill>
                          <a:effectLst/>
                          <a:latin typeface="BIZ UDPゴシック" panose="020B0400000000000000" pitchFamily="50" charset="-128"/>
                          <a:ea typeface="BIZ UDPゴシック" panose="020B0400000000000000" pitchFamily="50" charset="-128"/>
                        </a:rPr>
                        <a:t>28</a:t>
                      </a:r>
                      <a:r>
                        <a:rPr lang="ja-JP" altLang="en-US" sz="5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延期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sz="600" b="0" i="0" u="none" strike="noStrike" dirty="0">
                          <a:solidFill>
                            <a:schemeClr val="tx1"/>
                          </a:solidFill>
                          <a:effectLst/>
                          <a:latin typeface="BIZ UDPゴシック" panose="020B0400000000000000" pitchFamily="50" charset="-128"/>
                          <a:ea typeface="BIZ UDPゴシック" panose="020B0400000000000000" pitchFamily="50" charset="-128"/>
                        </a:rPr>
                        <a:t>Web46</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名・</a:t>
                      </a: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18</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45307621"/>
                  </a:ext>
                </a:extLst>
              </a:tr>
              <a:tr h="159241">
                <a:tc rowSpan="5">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研究助成</a:t>
                      </a:r>
                    </a:p>
                  </a:txBody>
                  <a:tcPr marL="5371" marR="5371" marT="5371"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岸本基金研究助成</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zh-TW" altLang="en-US" sz="600" b="0" i="0" u="none" strike="noStrike">
                          <a:solidFill>
                            <a:srgbClr val="000000"/>
                          </a:solidFill>
                          <a:effectLst/>
                          <a:latin typeface="BIZ UDPゴシック" panose="020B0400000000000000" pitchFamily="50" charset="-128"/>
                          <a:ea typeface="BIZ UDPゴシック" panose="020B0400000000000000" pitchFamily="50" charset="-128"/>
                        </a:rPr>
                        <a:t>採択件数</a:t>
                      </a:r>
                      <a:r>
                        <a:rPr lang="en-US" altLang="zh-TW" sz="600" b="0" i="0" u="none" strike="noStrike">
                          <a:solidFill>
                            <a:srgbClr val="000000"/>
                          </a:solidFill>
                          <a:effectLst/>
                          <a:latin typeface="BIZ UDPゴシック" panose="020B0400000000000000" pitchFamily="50" charset="-128"/>
                          <a:ea typeface="BIZ UDPゴシック" panose="020B0400000000000000" pitchFamily="50" charset="-128"/>
                        </a:rPr>
                        <a:t>(5</a:t>
                      </a:r>
                      <a:r>
                        <a:rPr lang="zh-TW" altLang="en-US" sz="600" b="0" i="0" u="none" strike="noStrike">
                          <a:solidFill>
                            <a:srgbClr val="000000"/>
                          </a:solidFill>
                          <a:effectLst/>
                          <a:latin typeface="BIZ UDPゴシック" panose="020B0400000000000000" pitchFamily="50" charset="-128"/>
                          <a:ea typeface="BIZ UDPゴシック" panose="020B0400000000000000" pitchFamily="50" charset="-128"/>
                        </a:rPr>
                        <a:t>年間累計</a:t>
                      </a:r>
                      <a:r>
                        <a:rPr lang="en-US" altLang="zh-TW" sz="6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75</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15</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15</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15</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15</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15</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15</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chemeClr val="tx1"/>
                          </a:solidFill>
                          <a:effectLst/>
                          <a:latin typeface="BIZ UDPゴシック" panose="020B0400000000000000" pitchFamily="50" charset="-128"/>
                          <a:ea typeface="BIZ UDPゴシック" panose="020B0400000000000000" pitchFamily="50" charset="-128"/>
                        </a:rPr>
                        <a:t>75</a:t>
                      </a:r>
                      <a:r>
                        <a:rPr lang="ja-JP" altLang="en-US" sz="600" b="0" i="0" u="none" strike="noStrike">
                          <a:solidFill>
                            <a:schemeClr val="tx1"/>
                          </a:solidFill>
                          <a:effectLst/>
                          <a:latin typeface="BIZ UDPゴシック" panose="020B0400000000000000" pitchFamily="50" charset="-128"/>
                          <a:ea typeface="BIZ UDPゴシック" panose="020B0400000000000000" pitchFamily="50" charset="-128"/>
                        </a:rPr>
                        <a:t>件</a:t>
                      </a: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90287126"/>
                  </a:ext>
                </a:extLst>
              </a:tr>
              <a:tr h="15924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応募件数</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271</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234</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196</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181</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245</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19312092"/>
                  </a:ext>
                </a:extLst>
              </a:tr>
              <a:tr h="159241">
                <a:tc vMerge="1">
                  <a:txBody>
                    <a:bodyPr/>
                    <a:lstStyle/>
                    <a:p>
                      <a:endParaRPr kumimoji="1" lang="ja-JP" altLang="en-US"/>
                    </a:p>
                  </a:txBody>
                  <a:tcPr/>
                </a:tc>
                <a:tc rowSpan="3">
                  <a:txBody>
                    <a:bodyPr/>
                    <a:lstStyle/>
                    <a:p>
                      <a:pPr algn="l" fontAlgn="ctr"/>
                      <a:r>
                        <a:rPr lang="en-US" sz="600" b="0" i="0" u="none" strike="noStrike" dirty="0">
                          <a:solidFill>
                            <a:srgbClr val="000000"/>
                          </a:solidFill>
                          <a:effectLst/>
                          <a:latin typeface="BIZ UDPゴシック" panose="020B0400000000000000" pitchFamily="50" charset="-128"/>
                          <a:ea typeface="BIZ UDPゴシック" panose="020B0400000000000000" pitchFamily="50" charset="-128"/>
                        </a:rPr>
                        <a:t>SENRI</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の会</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参加製薬企業数</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15</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社</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15</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社</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13</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社</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err="1">
                          <a:solidFill>
                            <a:schemeClr val="tx1"/>
                          </a:solidFill>
                          <a:effectLst/>
                          <a:latin typeface="BIZ UDPゴシック" panose="020B0400000000000000" pitchFamily="50" charset="-128"/>
                          <a:ea typeface="BIZ UDPゴシック" panose="020B0400000000000000" pitchFamily="50" charset="-128"/>
                        </a:rPr>
                        <a:t>ー</a:t>
                      </a: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6004726"/>
                  </a:ext>
                </a:extLst>
              </a:tr>
              <a:tr h="15924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CN"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企業参加者数</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20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20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22</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err="1">
                          <a:solidFill>
                            <a:srgbClr val="000000"/>
                          </a:solidFill>
                          <a:effectLst/>
                          <a:latin typeface="BIZ UDPゴシック" panose="020B0400000000000000" pitchFamily="50" charset="-128"/>
                          <a:ea typeface="BIZ UDPゴシック" panose="020B0400000000000000" pitchFamily="50" charset="-128"/>
                        </a:rPr>
                        <a:t>ー</a:t>
                      </a:r>
                      <a:endPar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err="1">
                          <a:solidFill>
                            <a:schemeClr val="tx1"/>
                          </a:solidFill>
                          <a:effectLst/>
                          <a:latin typeface="BIZ UDPゴシック" panose="020B0400000000000000" pitchFamily="50" charset="-128"/>
                          <a:ea typeface="BIZ UDPゴシック" panose="020B0400000000000000" pitchFamily="50" charset="-128"/>
                        </a:rPr>
                        <a:t>ー</a:t>
                      </a: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08127941"/>
                  </a:ext>
                </a:extLst>
              </a:tr>
              <a:tr h="15924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SENRI</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の会での研究発表件数</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8</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err="1">
                          <a:solidFill>
                            <a:srgbClr val="000000"/>
                          </a:solidFill>
                          <a:effectLst/>
                          <a:latin typeface="BIZ UDPゴシック" panose="020B0400000000000000" pitchFamily="50" charset="-128"/>
                          <a:ea typeface="BIZ UDPゴシック" panose="020B0400000000000000" pitchFamily="50" charset="-128"/>
                        </a:rPr>
                        <a:t>ー</a:t>
                      </a:r>
                      <a:endPar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err="1">
                          <a:solidFill>
                            <a:schemeClr val="tx1"/>
                          </a:solidFill>
                          <a:effectLst/>
                          <a:latin typeface="BIZ UDPゴシック" panose="020B0400000000000000" pitchFamily="50" charset="-128"/>
                          <a:ea typeface="BIZ UDPゴシック" panose="020B0400000000000000" pitchFamily="50" charset="-128"/>
                        </a:rPr>
                        <a:t>ー</a:t>
                      </a: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3013004"/>
                  </a:ext>
                </a:extLst>
              </a:tr>
              <a:tr h="159241">
                <a:tc rowSpan="2">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実用化支援</a:t>
                      </a:r>
                    </a:p>
                  </a:txBody>
                  <a:tcPr marL="5371" marR="5371" marT="5371"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連携に向けた企業紹介件数</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zh-TW" altLang="en-US" sz="600" b="0" i="0" u="none" strike="noStrike">
                          <a:solidFill>
                            <a:srgbClr val="000000"/>
                          </a:solidFill>
                          <a:effectLst/>
                          <a:latin typeface="BIZ UDPゴシック" panose="020B0400000000000000" pitchFamily="50" charset="-128"/>
                          <a:ea typeface="BIZ UDPゴシック" panose="020B0400000000000000" pitchFamily="50" charset="-128"/>
                        </a:rPr>
                        <a:t>企業紹介件数</a:t>
                      </a:r>
                      <a:r>
                        <a:rPr lang="en-US" altLang="zh-TW" sz="600" b="0" i="0" u="none" strike="noStrike">
                          <a:solidFill>
                            <a:srgbClr val="000000"/>
                          </a:solidFill>
                          <a:effectLst/>
                          <a:latin typeface="BIZ UDPゴシック" panose="020B0400000000000000" pitchFamily="50" charset="-128"/>
                          <a:ea typeface="BIZ UDPゴシック" panose="020B0400000000000000" pitchFamily="50" charset="-128"/>
                        </a:rPr>
                        <a:t>(5</a:t>
                      </a:r>
                      <a:r>
                        <a:rPr lang="zh-TW" altLang="en-US" sz="600" b="0" i="0" u="none" strike="noStrike">
                          <a:solidFill>
                            <a:srgbClr val="000000"/>
                          </a:solidFill>
                          <a:effectLst/>
                          <a:latin typeface="BIZ UDPゴシック" panose="020B0400000000000000" pitchFamily="50" charset="-128"/>
                          <a:ea typeface="BIZ UDPゴシック" panose="020B0400000000000000" pitchFamily="50" charset="-128"/>
                        </a:rPr>
                        <a:t>年間累計</a:t>
                      </a:r>
                      <a:r>
                        <a:rPr lang="en-US" altLang="zh-TW" sz="6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55</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baseline="0" dirty="0">
                          <a:solidFill>
                            <a:schemeClr val="tx1"/>
                          </a:solidFill>
                          <a:effectLst/>
                          <a:latin typeface="BIZ UDPゴシック" panose="020B0400000000000000" pitchFamily="50" charset="-128"/>
                          <a:ea typeface="BIZ UDPゴシック" panose="020B0400000000000000" pitchFamily="50" charset="-128"/>
                        </a:rPr>
                        <a:t>11</a:t>
                      </a:r>
                      <a:r>
                        <a:rPr lang="ja-JP" altLang="en-US" sz="600" b="0" i="0" u="none" strike="noStrike" baseline="0" dirty="0">
                          <a:solidFill>
                            <a:schemeClr val="tx1"/>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err="1">
                          <a:solidFill>
                            <a:schemeClr val="tx1"/>
                          </a:solidFill>
                          <a:effectLst/>
                          <a:latin typeface="BIZ UDPゴシック" panose="020B0400000000000000" pitchFamily="50" charset="-128"/>
                          <a:ea typeface="BIZ UDPゴシック" panose="020B0400000000000000" pitchFamily="50" charset="-128"/>
                        </a:rPr>
                        <a:t>ー</a:t>
                      </a: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0164722"/>
                  </a:ext>
                </a:extLst>
              </a:tr>
              <a:tr h="159241">
                <a:tc v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産学官連携競争的資金の獲得</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獲得件数</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dirty="0" err="1">
                          <a:solidFill>
                            <a:srgbClr val="000000"/>
                          </a:solidFill>
                          <a:effectLst/>
                          <a:latin typeface="BIZ UDPゴシック" panose="020B0400000000000000" pitchFamily="50" charset="-128"/>
                          <a:ea typeface="BIZ UDPゴシック" panose="020B0400000000000000" pitchFamily="50" charset="-128"/>
                        </a:rPr>
                        <a:t>ー</a:t>
                      </a:r>
                      <a:endPar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dirty="0" err="1">
                          <a:solidFill>
                            <a:srgbClr val="000000"/>
                          </a:solidFill>
                          <a:effectLst/>
                          <a:latin typeface="BIZ UDPゴシック" panose="020B0400000000000000" pitchFamily="50" charset="-128"/>
                          <a:ea typeface="BIZ UDPゴシック" panose="020B0400000000000000" pitchFamily="50" charset="-128"/>
                        </a:rPr>
                        <a:t>ー</a:t>
                      </a:r>
                      <a:endPar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baseline="0" dirty="0">
                          <a:solidFill>
                            <a:schemeClr val="tx1"/>
                          </a:solidFill>
                          <a:effectLst/>
                          <a:latin typeface="BIZ UDPゴシック" panose="020B0400000000000000" pitchFamily="50" charset="-128"/>
                          <a:ea typeface="BIZ UDPゴシック" panose="020B0400000000000000" pitchFamily="50" charset="-128"/>
                        </a:rPr>
                        <a:t>5</a:t>
                      </a:r>
                      <a:r>
                        <a:rPr lang="ja-JP" altLang="en-US" sz="600" b="0" i="0" u="none" strike="noStrike" baseline="0" dirty="0">
                          <a:solidFill>
                            <a:schemeClr val="tx1"/>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5</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6</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6</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実績　</a:t>
                      </a: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6</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件</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0977630"/>
                  </a:ext>
                </a:extLst>
              </a:tr>
              <a:tr h="159241">
                <a:tc rowSpan="8">
                  <a:txBody>
                    <a:bodyPr/>
                    <a:lstStyle/>
                    <a:p>
                      <a:pPr algn="l" fontAlgn="ctr"/>
                      <a:r>
                        <a:rPr lang="zh-TW"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普及啓発</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zh-TW"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情報発信</a:t>
                      </a:r>
                    </a:p>
                  </a:txBody>
                  <a:tcPr marL="5371" marR="5371" marT="5371"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フォーラム</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参加者数</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800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800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816</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690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730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sz="600" b="0" i="0" u="none" strike="noStrike" dirty="0">
                          <a:solidFill>
                            <a:srgbClr val="000000"/>
                          </a:solidFill>
                          <a:effectLst/>
                          <a:latin typeface="BIZ UDPゴシック" panose="020B0400000000000000" pitchFamily="50" charset="-128"/>
                          <a:ea typeface="BIZ UDPゴシック" panose="020B0400000000000000" pitchFamily="50" charset="-128"/>
                        </a:rPr>
                        <a:t>Web 506</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sz="600" b="0" i="0" u="none" strike="noStrike" dirty="0">
                          <a:solidFill>
                            <a:schemeClr val="tx1"/>
                          </a:solidFill>
                          <a:effectLst/>
                          <a:latin typeface="BIZ UDPゴシック" panose="020B0400000000000000" pitchFamily="50" charset="-128"/>
                          <a:ea typeface="BIZ UDPゴシック" panose="020B0400000000000000" pitchFamily="50" charset="-128"/>
                        </a:rPr>
                        <a:t>Web7</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回</a:t>
                      </a: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377</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0472359"/>
                  </a:ext>
                </a:extLst>
              </a:tr>
              <a:tr h="15924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会員数</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160</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160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149</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145</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144</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127</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109</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28492556"/>
                  </a:ext>
                </a:extLst>
              </a:tr>
              <a:tr h="159241">
                <a:tc vMerge="1">
                  <a:txBody>
                    <a:bodyPr/>
                    <a:lstStyle/>
                    <a:p>
                      <a:endParaRPr kumimoji="1" lang="ja-JP" altLang="en-US"/>
                    </a:p>
                  </a:txBody>
                  <a:tcPr/>
                </a:tc>
                <a:tc>
                  <a:txBody>
                    <a:bodyPr/>
                    <a:lstStyle/>
                    <a:p>
                      <a:pPr algn="l" fontAlgn="ctr"/>
                      <a:r>
                        <a:rPr lang="zh-TW" altLang="en-US" sz="600" b="0" i="0" u="none" strike="noStrike">
                          <a:solidFill>
                            <a:srgbClr val="000000"/>
                          </a:solidFill>
                          <a:effectLst/>
                          <a:latin typeface="BIZ UDPゴシック" panose="020B0400000000000000" pitchFamily="50" charset="-128"/>
                          <a:ea typeface="BIZ UDPゴシック" panose="020B0400000000000000" pitchFamily="50" charset="-128"/>
                        </a:rPr>
                        <a:t>市民公開講座</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参加者数</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(5</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年間累計</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2,000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400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326</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301</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123</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BIZ UDPゴシック" panose="020B0400000000000000" pitchFamily="50" charset="-128"/>
                          <a:ea typeface="BIZ UDPゴシック" panose="020B0400000000000000" pitchFamily="50" charset="-128"/>
                        </a:rPr>
                        <a:t>Web 193</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sz="600" b="0" i="0" u="none" strike="noStrike" dirty="0">
                          <a:solidFill>
                            <a:schemeClr val="tx1"/>
                          </a:solidFill>
                          <a:effectLst/>
                          <a:latin typeface="BIZ UDPゴシック" panose="020B0400000000000000" pitchFamily="50" charset="-128"/>
                          <a:ea typeface="BIZ UDPゴシック" panose="020B0400000000000000" pitchFamily="50" charset="-128"/>
                        </a:rPr>
                        <a:t>Web1</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回</a:t>
                      </a: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244</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1,187</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名</a:t>
                      </a: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7780290"/>
                  </a:ext>
                </a:extLst>
              </a:tr>
              <a:tr h="159241">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小学生事業</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サイエンススクール</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年</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回</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回</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実施</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実施</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実施</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実施せず</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実施せず</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29751543"/>
                  </a:ext>
                </a:extLst>
              </a:tr>
              <a:tr h="159241">
                <a:tc vMerge="1">
                  <a:txBody>
                    <a:bodyPr/>
                    <a:lstStyle/>
                    <a:p>
                      <a:endParaRPr kumimoji="1" lang="ja-JP" altLang="en-US"/>
                    </a:p>
                  </a:txBody>
                  <a:tcPr/>
                </a:tc>
                <a:tc rowSpan="3">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高校生事業</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ライフサイエンスセミナー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回</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回</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実施</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実施</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実施</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実施せず</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実施</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11281474"/>
                  </a:ext>
                </a:extLst>
              </a:tr>
              <a:tr h="15924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ライフサイエンスセミナー参加者数</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dirty="0" err="1">
                          <a:solidFill>
                            <a:srgbClr val="000000"/>
                          </a:solidFill>
                          <a:effectLst/>
                          <a:latin typeface="BIZ UDPゴシック" panose="020B0400000000000000" pitchFamily="50" charset="-128"/>
                          <a:ea typeface="BIZ UDPゴシック" panose="020B0400000000000000" pitchFamily="50" charset="-128"/>
                        </a:rPr>
                        <a:t>ー</a:t>
                      </a:r>
                      <a:endPar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dirty="0" err="1">
                          <a:solidFill>
                            <a:srgbClr val="000000"/>
                          </a:solidFill>
                          <a:effectLst/>
                          <a:latin typeface="BIZ UDPゴシック" panose="020B0400000000000000" pitchFamily="50" charset="-128"/>
                          <a:ea typeface="BIZ UDPゴシック" panose="020B0400000000000000" pitchFamily="50" charset="-128"/>
                        </a:rPr>
                        <a:t>ー</a:t>
                      </a:r>
                      <a:endPar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141</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69</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60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31</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名</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48681124"/>
                  </a:ext>
                </a:extLst>
              </a:tr>
              <a:tr h="159241">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事業</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セミナー、出前授業</a:t>
                      </a:r>
                      <a:r>
                        <a:rPr lang="en-US" altLang="ja-JP" sz="6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参加校</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参加校拡大</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参加校拡大</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出前</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3</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校</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出前</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3</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校</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出前</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4</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校</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出前</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2</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校</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出前</a:t>
                      </a: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2</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校</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96505296"/>
                  </a:ext>
                </a:extLst>
              </a:tr>
              <a:tr h="199345">
                <a:tc vMerge="1">
                  <a:txBody>
                    <a:bodyPr/>
                    <a:lstStyle/>
                    <a:p>
                      <a:endParaRPr kumimoji="1" lang="ja-JP" altLang="en-US"/>
                    </a:p>
                  </a:txBody>
                  <a:tcPr/>
                </a:tc>
                <a:tc>
                  <a:txBody>
                    <a:bodyPr/>
                    <a:lstStyle/>
                    <a:p>
                      <a:pPr algn="l"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HP</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アクセス件数</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13,000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件</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月</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(156,000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件</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年</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13,000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件</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月</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13,000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件</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月</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11,846</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件</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月</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10,491</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件</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月</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9,986</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件</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月</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8,962</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件</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月</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13,999</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件</a:t>
                      </a:r>
                      <a:r>
                        <a:rPr lang="en-US" altLang="ja-JP" sz="6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月</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31054560"/>
                  </a:ext>
                </a:extLst>
              </a:tr>
              <a:tr h="159241">
                <a:tc rowSpan="3">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財団運営</a:t>
                      </a:r>
                    </a:p>
                  </a:txBody>
                  <a:tcPr marL="5371" marR="5371" marT="5371"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理事会、評議員会、企画委員会</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外部委員による運営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ー</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実施</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実施</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実施</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実施</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実施</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503381"/>
                  </a:ext>
                </a:extLst>
              </a:tr>
              <a:tr h="199345">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的確な事業実施体制</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総労働時間</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常勤職員２名、</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H29</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は</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4</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名</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dirty="0" err="1">
                          <a:solidFill>
                            <a:srgbClr val="000000"/>
                          </a:solidFill>
                          <a:effectLst/>
                          <a:latin typeface="BIZ UDPゴシック" panose="020B0400000000000000" pitchFamily="50" charset="-128"/>
                          <a:ea typeface="BIZ UDPゴシック" panose="020B0400000000000000" pitchFamily="50" charset="-128"/>
                        </a:rPr>
                        <a:t>ー</a:t>
                      </a:r>
                      <a:endPar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ja-JP" altLang="en-US" sz="600" b="0" i="0" u="none" strike="noStrike" dirty="0" err="1">
                          <a:solidFill>
                            <a:srgbClr val="000000"/>
                          </a:solidFill>
                          <a:effectLst/>
                          <a:latin typeface="BIZ UDPゴシック" panose="020B0400000000000000" pitchFamily="50" charset="-128"/>
                          <a:ea typeface="BIZ UDPゴシック" panose="020B0400000000000000" pitchFamily="50" charset="-128"/>
                        </a:rPr>
                        <a:t>ー</a:t>
                      </a:r>
                      <a:endPar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sz="600" b="0" i="0" u="none" strike="noStrike" dirty="0">
                          <a:solidFill>
                            <a:srgbClr val="000000"/>
                          </a:solidFill>
                          <a:effectLst/>
                          <a:latin typeface="BIZ UDPゴシック" panose="020B0400000000000000" pitchFamily="50" charset="-128"/>
                          <a:ea typeface="BIZ UDPゴシック" panose="020B0400000000000000" pitchFamily="50" charset="-128"/>
                        </a:rPr>
                        <a:t>7,530H/</a:t>
                      </a:r>
                      <a:r>
                        <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rPr>
                        <a:t>年</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BIZ UDPゴシック" panose="020B0400000000000000" pitchFamily="50" charset="-128"/>
                          <a:ea typeface="BIZ UDPゴシック" panose="020B0400000000000000" pitchFamily="50" charset="-128"/>
                        </a:rPr>
                        <a:t>3,680H/</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年</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BIZ UDPゴシック" panose="020B0400000000000000" pitchFamily="50" charset="-128"/>
                          <a:ea typeface="BIZ UDPゴシック" panose="020B0400000000000000" pitchFamily="50" charset="-128"/>
                        </a:rPr>
                        <a:t>3,663H/</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年</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BIZ UDPゴシック" panose="020B0400000000000000" pitchFamily="50" charset="-128"/>
                          <a:ea typeface="BIZ UDPゴシック" panose="020B0400000000000000" pitchFamily="50" charset="-128"/>
                        </a:rPr>
                        <a:t>3,720H/</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年</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6198618"/>
                  </a:ext>
                </a:extLst>
              </a:tr>
              <a:tr h="159241">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財務</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資産運用益</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ctr"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0.9</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億円</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年</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0.9</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億円</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年</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億円</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年</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1.0</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億円</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年</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0.92</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億円</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年</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0.94</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億円</a:t>
                      </a:r>
                      <a:r>
                        <a:rPr lang="en-US" altLang="ja-JP" sz="6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年</a:t>
                      </a:r>
                    </a:p>
                  </a:txBody>
                  <a:tcPr marL="5371" marR="5371" marT="537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rPr>
                        <a:t>　</a:t>
                      </a:r>
                    </a:p>
                  </a:txBody>
                  <a:tcPr marL="5371" marR="5371" marT="5371"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5371" marR="5371" marT="5371" marB="0" anchor="ctr">
                    <a:lnL w="1905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167954"/>
                  </a:ext>
                </a:extLst>
              </a:tr>
              <a:tr h="152417">
                <a:tc>
                  <a:txBody>
                    <a:bodyPr/>
                    <a:lstStyle/>
                    <a:p>
                      <a:pPr algn="l" fontAlgn="ctr"/>
                      <a:endPar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a:noFill/>
                    </a:lnL>
                    <a:lnR>
                      <a:noFill/>
                    </a:lnR>
                    <a:lnT w="19050" cap="flat" cmpd="sng" algn="ctr">
                      <a:solidFill>
                        <a:schemeClr val="tx1"/>
                      </a:solidFill>
                      <a:prstDash val="solid"/>
                      <a:round/>
                      <a:headEnd type="none" w="med" len="med"/>
                      <a:tailEnd type="none" w="med" len="med"/>
                    </a:lnT>
                    <a:lnB>
                      <a:noFill/>
                    </a:lnB>
                  </a:tcPr>
                </a:tc>
                <a:tc gridSpan="5">
                  <a:txBody>
                    <a:bodyPr/>
                    <a:lstStyle/>
                    <a:p>
                      <a:pPr algn="l" fontAlgn="ctr"/>
                      <a:r>
                        <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rPr>
                        <a:t>＊は成果測定指標として位置づけしていないもの。</a:t>
                      </a:r>
                    </a:p>
                  </a:txBody>
                  <a:tcPr marL="5371" marR="5371" marT="5371" marB="0" anchor="ctr">
                    <a:lnL>
                      <a:noFill/>
                    </a:lnL>
                    <a:lnR>
                      <a:noFill/>
                    </a:lnR>
                    <a:lnT w="19050" cap="flat" cmpd="sng" algn="ctr">
                      <a:solidFill>
                        <a:schemeClr val="tx1"/>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a:noFill/>
                    </a:lnL>
                    <a:lnR>
                      <a:noFill/>
                    </a:lnR>
                    <a:lnT w="19050" cap="flat" cmpd="sng" algn="ctr">
                      <a:solidFill>
                        <a:schemeClr val="tx1"/>
                      </a:solidFill>
                      <a:prstDash val="solid"/>
                      <a:round/>
                      <a:headEnd type="none" w="med" len="med"/>
                      <a:tailEnd type="none" w="med" len="med"/>
                    </a:lnT>
                    <a:lnB>
                      <a:noFill/>
                    </a:lnB>
                  </a:tcPr>
                </a:tc>
                <a:tc>
                  <a:txBody>
                    <a:bodyPr/>
                    <a:lstStyle/>
                    <a:p>
                      <a:pPr algn="r" fontAlgn="ctr"/>
                      <a:endParaRPr lang="ja-JP" altLang="en-US" sz="6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a:noFill/>
                    </a:lnL>
                    <a:lnR>
                      <a:noFill/>
                    </a:lnR>
                    <a:lnT w="19050" cap="flat" cmpd="sng" algn="ctr">
                      <a:solidFill>
                        <a:schemeClr val="tx1"/>
                      </a:solidFill>
                      <a:prstDash val="solid"/>
                      <a:round/>
                      <a:headEnd type="none" w="med" len="med"/>
                      <a:tailEnd type="none" w="med" len="med"/>
                    </a:lnT>
                    <a:lnB>
                      <a:noFill/>
                    </a:lnB>
                  </a:tcPr>
                </a:tc>
                <a:tc>
                  <a:txBody>
                    <a:bodyPr/>
                    <a:lstStyle/>
                    <a:p>
                      <a:pPr algn="r" fontAlgn="ctr"/>
                      <a:endPar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a:noFill/>
                    </a:lnL>
                    <a:lnR>
                      <a:noFill/>
                    </a:lnR>
                    <a:lnT w="19050" cap="flat" cmpd="sng" algn="ctr">
                      <a:solidFill>
                        <a:schemeClr val="tx1"/>
                      </a:solidFill>
                      <a:prstDash val="solid"/>
                      <a:round/>
                      <a:headEnd type="none" w="med" len="med"/>
                      <a:tailEnd type="none" w="med" len="med"/>
                    </a:lnT>
                    <a:lnB>
                      <a:noFill/>
                    </a:lnB>
                  </a:tcPr>
                </a:tc>
                <a:tc>
                  <a:txBody>
                    <a:bodyPr/>
                    <a:lstStyle/>
                    <a:p>
                      <a:pPr algn="l" fontAlgn="ctr"/>
                      <a:endParaRPr lang="ja-JP" altLang="en-US" sz="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5371" marR="5371" marT="5371" marB="0" anchor="ctr">
                    <a:lnL>
                      <a:noFill/>
                    </a:lnL>
                    <a:lnR>
                      <a:noFill/>
                    </a:lnR>
                    <a:lnT>
                      <a:noFill/>
                    </a:lnT>
                    <a:lnB>
                      <a:noFill/>
                    </a:lnB>
                  </a:tcPr>
                </a:tc>
                <a:extLst>
                  <a:ext uri="{0D108BD9-81ED-4DB2-BD59-A6C34878D82A}">
                    <a16:rowId xmlns:a16="http://schemas.microsoft.com/office/drawing/2014/main" val="2575573943"/>
                  </a:ext>
                </a:extLst>
              </a:tr>
            </a:tbl>
          </a:graphicData>
        </a:graphic>
      </p:graphicFrame>
    </p:spTree>
    <p:extLst>
      <p:ext uri="{BB962C8B-B14F-4D97-AF65-F5344CB8AC3E}">
        <p14:creationId xmlns:p14="http://schemas.microsoft.com/office/powerpoint/2010/main" val="151366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4BBCD8E-B11A-4712-B557-1F3ABB6632D9}"/>
              </a:ext>
            </a:extLst>
          </p:cNvPr>
          <p:cNvSpPr>
            <a:spLocks noGrp="1"/>
          </p:cNvSpPr>
          <p:nvPr>
            <p:ph type="title"/>
          </p:nvPr>
        </p:nvSpPr>
        <p:spPr>
          <a:xfrm>
            <a:off x="1061509" y="95158"/>
            <a:ext cx="2551288" cy="485422"/>
          </a:xfrm>
        </p:spPr>
        <p:txBody>
          <a:bodyPr>
            <a:normAutofit/>
          </a:bodyPr>
          <a:lstStyle/>
          <a:p>
            <a:r>
              <a:rPr kumimoji="0" lang="ja-JP" altLang="ja-JP" sz="1800" b="0" i="0" u="none" strike="noStrike" cap="none" normalizeH="0" dirty="0">
                <a:ln>
                  <a:noFill/>
                </a:ln>
                <a:solidFill>
                  <a:schemeClr val="tx1"/>
                </a:solidFill>
                <a:effectLst/>
                <a:latin typeface="+mn-ea"/>
                <a:ea typeface="+mn-ea"/>
                <a:cs typeface="Times New Roman" panose="02020603050405020304" pitchFamily="18" charset="0"/>
              </a:rPr>
              <a:t>千里</a:t>
            </a:r>
            <a:r>
              <a:rPr kumimoji="0" lang="en-US" altLang="ja-JP" sz="1800" b="0" i="0" u="none" strike="noStrike" cap="none" normalizeH="0" dirty="0">
                <a:ln>
                  <a:noFill/>
                </a:ln>
                <a:solidFill>
                  <a:schemeClr val="tx1"/>
                </a:solidFill>
                <a:effectLst/>
                <a:latin typeface="+mn-ea"/>
                <a:ea typeface="+mn-ea"/>
                <a:cs typeface="Times New Roman" panose="02020603050405020304" pitchFamily="18" charset="0"/>
              </a:rPr>
              <a:t>LF</a:t>
            </a:r>
            <a:r>
              <a:rPr kumimoji="0" lang="ja-JP" altLang="en-US" sz="1800" b="0" i="0" u="none" strike="noStrike" cap="none" normalizeH="0" dirty="0">
                <a:ln>
                  <a:noFill/>
                </a:ln>
                <a:solidFill>
                  <a:schemeClr val="tx1"/>
                </a:solidFill>
                <a:effectLst/>
                <a:latin typeface="+mn-ea"/>
                <a:ea typeface="+mn-ea"/>
                <a:cs typeface="Times New Roman" panose="02020603050405020304" pitchFamily="18" charset="0"/>
              </a:rPr>
              <a:t>のめざすところ</a:t>
            </a:r>
            <a:endParaRPr lang="ja-JP" altLang="en-US" sz="1800" dirty="0">
              <a:ea typeface="+mn-ea"/>
            </a:endParaRPr>
          </a:p>
        </p:txBody>
      </p:sp>
      <p:sp>
        <p:nvSpPr>
          <p:cNvPr id="7" name="テキスト ボックス 14">
            <a:extLst>
              <a:ext uri="{FF2B5EF4-FFF2-40B4-BE49-F238E27FC236}">
                <a16:creationId xmlns:a16="http://schemas.microsoft.com/office/drawing/2014/main" id="{2EC34E9C-6334-4CE8-A58E-3CC4E1202C42}"/>
              </a:ext>
            </a:extLst>
          </p:cNvPr>
          <p:cNvSpPr txBox="1">
            <a:spLocks noChangeArrowheads="1"/>
          </p:cNvSpPr>
          <p:nvPr/>
        </p:nvSpPr>
        <p:spPr bwMode="auto">
          <a:xfrm>
            <a:off x="1234999" y="898807"/>
            <a:ext cx="9977888" cy="1173581"/>
          </a:xfrm>
          <a:prstGeom prst="rect">
            <a:avLst/>
          </a:prstGeom>
          <a:solidFill>
            <a:srgbClr val="FFFFFF"/>
          </a:solidFill>
          <a:ln w="15875" cmpd="dbl">
            <a:solidFill>
              <a:schemeClr val="tx1"/>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ts val="2300"/>
              </a:lnSpc>
              <a:spcBef>
                <a:spcPct val="0"/>
              </a:spcBef>
              <a:spcAft>
                <a:spcPct val="0"/>
              </a:spcAft>
              <a:buClrTx/>
              <a:buSzTx/>
              <a:buFontTx/>
              <a:buNone/>
              <a:tabLst/>
            </a:pPr>
            <a:r>
              <a:rPr kumimoji="0" lang="ja-JP" altLang="en-US" sz="2000" b="1" i="0" u="none" strike="noStrike" cap="none" normalizeH="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en-US" altLang="ja-JP" sz="2000" b="1" i="0" u="none" strike="noStrike" cap="none" normalizeH="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ts val="2300"/>
              </a:lnSpc>
              <a:spcBef>
                <a:spcPct val="0"/>
              </a:spcBef>
              <a:spcAft>
                <a:spcPct val="0"/>
              </a:spcAft>
              <a:buClrTx/>
              <a:buSzTx/>
              <a:buFontTx/>
              <a:buNone/>
              <a:tabLst/>
            </a:pPr>
            <a:r>
              <a:rPr kumimoji="0" lang="ja-JP" altLang="ja-JP" sz="3000" b="1" i="0" u="none" strike="noStrike" cap="none" normalizeH="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ライフサイエンス</a:t>
            </a:r>
            <a:r>
              <a:rPr kumimoji="0" lang="ja-JP" altLang="ja-JP" sz="3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の「知の交流拠点</a:t>
            </a:r>
            <a:r>
              <a:rPr kumimoji="0" lang="ja-JP" altLang="en-US" sz="3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ja-JP" sz="3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としての役割を果たす</a:t>
            </a:r>
            <a:endParaRPr kumimoji="0" lang="en-US" altLang="ja-JP" sz="3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ts val="2300"/>
              </a:lnSpc>
              <a:spcBef>
                <a:spcPct val="0"/>
              </a:spcBef>
              <a:spcAft>
                <a:spcPct val="0"/>
              </a:spcAft>
              <a:buClrTx/>
              <a:buSzTx/>
              <a:buFontTx/>
              <a:buNone/>
              <a:tabLst/>
            </a:pPr>
            <a:r>
              <a:rPr kumimoji="0" lang="ja-JP" altLang="en-US" sz="3000" b="1"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en-US" altLang="ja-JP" sz="3000" b="1"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ts val="2300"/>
              </a:lnSpc>
              <a:spcBef>
                <a:spcPct val="0"/>
              </a:spcBef>
              <a:spcAft>
                <a:spcPct val="0"/>
              </a:spcAft>
              <a:buClrTx/>
              <a:buSzTx/>
              <a:buFontTx/>
              <a:buNone/>
              <a:tabLst/>
            </a:pPr>
            <a:r>
              <a:rPr kumimoji="0" lang="ja-JP" altLang="en-US" sz="3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＝設立理念</a:t>
            </a:r>
            <a:endParaRPr kumimoji="0" lang="ja-JP" altLang="ja-JP" sz="30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CF02A396-4962-4069-93CB-43BF0ED462DE}"/>
              </a:ext>
            </a:extLst>
          </p:cNvPr>
          <p:cNvSpPr>
            <a:spLocks noChangeArrowheads="1"/>
          </p:cNvSpPr>
          <p:nvPr/>
        </p:nvSpPr>
        <p:spPr bwMode="auto">
          <a:xfrm>
            <a:off x="1260773" y="4844183"/>
            <a:ext cx="9926340" cy="3847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04800" algn="l" defTabSz="914400" rtl="0" eaLnBrk="0" fontAlgn="base" latinLnBrk="0" hangingPunct="0">
              <a:lnSpc>
                <a:spcPct val="100000"/>
              </a:lnSpc>
              <a:spcBef>
                <a:spcPct val="0"/>
              </a:spcBef>
              <a:spcAft>
                <a:spcPct val="0"/>
              </a:spcAft>
              <a:buClrTx/>
              <a:buSzTx/>
              <a:buFontTx/>
              <a:buNone/>
              <a:tabLst/>
            </a:pPr>
            <a:r>
              <a:rPr kumimoji="0" lang="ja-JP" altLang="en-US" sz="2500" b="0" i="0" u="none" strike="noStrike" cap="none" normalizeH="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ja-JP" sz="2500" b="0" i="0" u="none" strike="noStrike" cap="none" normalizeH="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千里</a:t>
            </a:r>
            <a:r>
              <a:rPr kumimoji="0" lang="en-US" altLang="ja-JP" sz="2500" b="0" i="0" u="none" strike="noStrike" cap="none" normalizeH="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LF</a:t>
            </a:r>
            <a:r>
              <a:rPr kumimoji="0" lang="ja-JP" altLang="en-US" sz="2500" b="0" i="0" u="none" strike="noStrike" cap="none" normalizeH="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設立当初からの理念「アカデミックな赤ちょうちん」</a:t>
            </a:r>
            <a:endParaRPr kumimoji="0" lang="ja-JP" altLang="en-US" sz="2500" b="0" i="0" u="none" strike="noStrike" cap="none" normalizeH="0">
              <a:ln>
                <a:noFill/>
              </a:ln>
              <a:solidFill>
                <a:schemeClr val="tx1"/>
              </a:solidFill>
              <a:effectLst/>
              <a:latin typeface="Arial" panose="020B0604020202020204" pitchFamily="34" charset="0"/>
            </a:endParaRPr>
          </a:p>
        </p:txBody>
      </p:sp>
      <p:graphicFrame>
        <p:nvGraphicFramePr>
          <p:cNvPr id="14" name="図表 13">
            <a:extLst>
              <a:ext uri="{FF2B5EF4-FFF2-40B4-BE49-F238E27FC236}">
                <a16:creationId xmlns:a16="http://schemas.microsoft.com/office/drawing/2014/main" id="{34F1F040-9561-43A3-94E0-CF543660843E}"/>
              </a:ext>
            </a:extLst>
          </p:cNvPr>
          <p:cNvGraphicFramePr/>
          <p:nvPr>
            <p:extLst>
              <p:ext uri="{D42A27DB-BD31-4B8C-83A1-F6EECF244321}">
                <p14:modId xmlns:p14="http://schemas.microsoft.com/office/powerpoint/2010/main" val="1866006862"/>
              </p:ext>
            </p:extLst>
          </p:nvPr>
        </p:nvGraphicFramePr>
        <p:xfrm>
          <a:off x="677334" y="2162971"/>
          <a:ext cx="10509779" cy="1887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矢印: 下 18">
            <a:extLst>
              <a:ext uri="{FF2B5EF4-FFF2-40B4-BE49-F238E27FC236}">
                <a16:creationId xmlns:a16="http://schemas.microsoft.com/office/drawing/2014/main" id="{376EB741-9C2C-43A8-AF8A-8EACD4EF15A6}"/>
              </a:ext>
            </a:extLst>
          </p:cNvPr>
          <p:cNvSpPr/>
          <p:nvPr/>
        </p:nvSpPr>
        <p:spPr>
          <a:xfrm>
            <a:off x="3612797" y="4231539"/>
            <a:ext cx="371475" cy="431600"/>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9">
            <a:extLst>
              <a:ext uri="{FF2B5EF4-FFF2-40B4-BE49-F238E27FC236}">
                <a16:creationId xmlns:a16="http://schemas.microsoft.com/office/drawing/2014/main" id="{51AFCD52-051A-46EA-9E17-1DA1AC102331}"/>
              </a:ext>
            </a:extLst>
          </p:cNvPr>
          <p:cNvSpPr/>
          <p:nvPr/>
        </p:nvSpPr>
        <p:spPr>
          <a:xfrm>
            <a:off x="8207730" y="4231415"/>
            <a:ext cx="371475" cy="431600"/>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8">
            <a:extLst>
              <a:ext uri="{FF2B5EF4-FFF2-40B4-BE49-F238E27FC236}">
                <a16:creationId xmlns:a16="http://schemas.microsoft.com/office/drawing/2014/main" id="{7A60B1D9-2B22-4CB6-AED4-48AC613BDC7C}"/>
              </a:ext>
            </a:extLst>
          </p:cNvPr>
          <p:cNvSpPr>
            <a:spLocks noChangeArrowheads="1"/>
          </p:cNvSpPr>
          <p:nvPr/>
        </p:nvSpPr>
        <p:spPr bwMode="auto">
          <a:xfrm>
            <a:off x="1209225" y="5841671"/>
            <a:ext cx="9977888" cy="3847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04800" algn="l" defTabSz="914400" rtl="0" eaLnBrk="0" fontAlgn="base" latinLnBrk="0" hangingPunct="0">
              <a:lnSpc>
                <a:spcPct val="100000"/>
              </a:lnSpc>
              <a:spcBef>
                <a:spcPct val="0"/>
              </a:spcBef>
              <a:spcAft>
                <a:spcPct val="0"/>
              </a:spcAft>
              <a:buClrTx/>
              <a:buSzTx/>
              <a:buFontTx/>
              <a:buNone/>
              <a:tabLst/>
            </a:pPr>
            <a:r>
              <a:rPr kumimoji="0" lang="ja-JP" altLang="en-US" sz="2500" b="0" i="0" u="none" strike="noStrike" cap="none" normalizeH="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社会への貢献</a:t>
            </a:r>
            <a:endParaRPr kumimoji="0" lang="ja-JP" altLang="en-US" sz="2500" b="0" i="0" u="none" strike="noStrike" cap="none" normalizeH="0">
              <a:ln>
                <a:noFill/>
              </a:ln>
              <a:solidFill>
                <a:schemeClr val="tx1"/>
              </a:solidFill>
              <a:effectLst/>
              <a:latin typeface="Arial" panose="020B0604020202020204" pitchFamily="34" charset="0"/>
            </a:endParaRPr>
          </a:p>
        </p:txBody>
      </p:sp>
      <p:sp>
        <p:nvSpPr>
          <p:cNvPr id="10" name="矢印: 下 9">
            <a:extLst>
              <a:ext uri="{FF2B5EF4-FFF2-40B4-BE49-F238E27FC236}">
                <a16:creationId xmlns:a16="http://schemas.microsoft.com/office/drawing/2014/main" id="{4F1DDB5C-4451-4F53-895E-5FDEFAAD0F40}"/>
              </a:ext>
            </a:extLst>
          </p:cNvPr>
          <p:cNvSpPr/>
          <p:nvPr/>
        </p:nvSpPr>
        <p:spPr>
          <a:xfrm>
            <a:off x="6012431" y="5319487"/>
            <a:ext cx="371475" cy="431600"/>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8DBAE662-16D3-4A21-BE5A-960878B8EA61}"/>
              </a:ext>
            </a:extLst>
          </p:cNvPr>
          <p:cNvSpPr>
            <a:spLocks noGrp="1"/>
          </p:cNvSpPr>
          <p:nvPr>
            <p:ph type="sldNum" sz="quarter" idx="12"/>
          </p:nvPr>
        </p:nvSpPr>
        <p:spPr/>
        <p:txBody>
          <a:bodyPr/>
          <a:lstStyle/>
          <a:p>
            <a:fld id="{BC938B7F-26E2-44CA-9119-FD2E659AFFE3}" type="slidenum">
              <a:rPr kumimoji="1" lang="ja-JP" altLang="en-US" smtClean="0"/>
              <a:t>7</a:t>
            </a:fld>
            <a:endParaRPr kumimoji="1" lang="ja-JP" altLang="en-US"/>
          </a:p>
        </p:txBody>
      </p:sp>
    </p:spTree>
    <p:extLst>
      <p:ext uri="{BB962C8B-B14F-4D97-AF65-F5344CB8AC3E}">
        <p14:creationId xmlns:p14="http://schemas.microsoft.com/office/powerpoint/2010/main" val="2787367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5B996AF7-7928-44D7-B2F5-53DF779B0E5C}"/>
              </a:ext>
            </a:extLst>
          </p:cNvPr>
          <p:cNvGrpSpPr/>
          <p:nvPr/>
        </p:nvGrpSpPr>
        <p:grpSpPr>
          <a:xfrm>
            <a:off x="263543" y="596671"/>
            <a:ext cx="2812925" cy="5971336"/>
            <a:chOff x="0" y="956426"/>
            <a:chExt cx="5937956" cy="463153"/>
          </a:xfrm>
        </p:grpSpPr>
        <p:sp>
          <p:nvSpPr>
            <p:cNvPr id="14" name="四角形: 角を丸くする 13">
              <a:extLst>
                <a:ext uri="{FF2B5EF4-FFF2-40B4-BE49-F238E27FC236}">
                  <a16:creationId xmlns:a16="http://schemas.microsoft.com/office/drawing/2014/main" id="{E66EC741-2982-46F3-944A-B6212D61C01E}"/>
                </a:ext>
              </a:extLst>
            </p:cNvPr>
            <p:cNvSpPr/>
            <p:nvPr/>
          </p:nvSpPr>
          <p:spPr>
            <a:xfrm>
              <a:off x="0" y="956426"/>
              <a:ext cx="5937956" cy="46315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四角形: 角を丸くする 4">
              <a:extLst>
                <a:ext uri="{FF2B5EF4-FFF2-40B4-BE49-F238E27FC236}">
                  <a16:creationId xmlns:a16="http://schemas.microsoft.com/office/drawing/2014/main" id="{6CB0DFAC-1C98-4C1F-B878-A4F18BCB974A}"/>
                </a:ext>
              </a:extLst>
            </p:cNvPr>
            <p:cNvSpPr txBox="1"/>
            <p:nvPr/>
          </p:nvSpPr>
          <p:spPr>
            <a:xfrm>
              <a:off x="22606" y="979035"/>
              <a:ext cx="5915347" cy="4179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400" kern="1200" baseline="0">
                  <a:latin typeface="BIZ UDPゴシック" panose="020B0400000000000000" pitchFamily="50" charset="-128"/>
                  <a:ea typeface="BIZ UDPゴシック" panose="020B0400000000000000" pitchFamily="50" charset="-128"/>
                </a:rPr>
                <a:t>ライフサイエンスの</a:t>
              </a:r>
              <a:endParaRPr kumimoji="1" lang="en-US" altLang="ja-JP" sz="2400" kern="1200" baseline="0">
                <a:latin typeface="BIZ UDPゴシック" panose="020B0400000000000000" pitchFamily="50" charset="-128"/>
                <a:ea typeface="BIZ UDPゴシック" panose="020B0400000000000000" pitchFamily="50" charset="-128"/>
              </a:endParaRPr>
            </a:p>
            <a:p>
              <a:pPr marL="0" lvl="0" indent="0" algn="ctr" defTabSz="889000">
                <a:lnSpc>
                  <a:spcPct val="90000"/>
                </a:lnSpc>
                <a:spcBef>
                  <a:spcPct val="0"/>
                </a:spcBef>
                <a:spcAft>
                  <a:spcPct val="35000"/>
                </a:spcAft>
                <a:buNone/>
              </a:pPr>
              <a:r>
                <a:rPr lang="ja-JP" altLang="en-US" sz="2400">
                  <a:latin typeface="BIZ UDPゴシック" panose="020B0400000000000000" pitchFamily="50" charset="-128"/>
                  <a:ea typeface="BIZ UDPゴシック" panose="020B0400000000000000" pitchFamily="50" charset="-128"/>
                </a:rPr>
                <a:t>「知の交流」</a:t>
              </a:r>
              <a:r>
                <a:rPr lang="ja-JP" altLang="en-US" sz="2400">
                  <a:solidFill>
                    <a:srgbClr val="FFFF00"/>
                  </a:solidFill>
                  <a:latin typeface="BIZ UDPゴシック" panose="020B0400000000000000" pitchFamily="50" charset="-128"/>
                  <a:ea typeface="BIZ UDPゴシック" panose="020B0400000000000000" pitchFamily="50" charset="-128"/>
                </a:rPr>
                <a:t>拠点</a:t>
              </a:r>
              <a:endParaRPr kumimoji="1" lang="ja-JP" altLang="en-US" sz="2400" kern="1200" baseline="0">
                <a:solidFill>
                  <a:srgbClr val="FFFF00"/>
                </a:solidFill>
                <a:latin typeface="BIZ UDPゴシック" panose="020B0400000000000000" pitchFamily="50" charset="-128"/>
                <a:ea typeface="BIZ UDPゴシック" panose="020B0400000000000000" pitchFamily="50" charset="-128"/>
              </a:endParaRPr>
            </a:p>
          </p:txBody>
        </p:sp>
      </p:grpSp>
      <p:graphicFrame>
        <p:nvGraphicFramePr>
          <p:cNvPr id="35" name="図表 34">
            <a:extLst>
              <a:ext uri="{FF2B5EF4-FFF2-40B4-BE49-F238E27FC236}">
                <a16:creationId xmlns:a16="http://schemas.microsoft.com/office/drawing/2014/main" id="{1B019AD7-A8A2-4FA4-8F86-015A3D358472}"/>
              </a:ext>
            </a:extLst>
          </p:cNvPr>
          <p:cNvGraphicFramePr/>
          <p:nvPr>
            <p:extLst>
              <p:ext uri="{D42A27DB-BD31-4B8C-83A1-F6EECF244321}">
                <p14:modId xmlns:p14="http://schemas.microsoft.com/office/powerpoint/2010/main" val="3132741637"/>
              </p:ext>
            </p:extLst>
          </p:nvPr>
        </p:nvGraphicFramePr>
        <p:xfrm>
          <a:off x="3211688" y="709560"/>
          <a:ext cx="8716769" cy="745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四角形: 角を丸くする 4">
            <a:extLst>
              <a:ext uri="{FF2B5EF4-FFF2-40B4-BE49-F238E27FC236}">
                <a16:creationId xmlns:a16="http://schemas.microsoft.com/office/drawing/2014/main" id="{86A80720-F0DE-4025-8B16-527943582783}"/>
              </a:ext>
            </a:extLst>
          </p:cNvPr>
          <p:cNvSpPr txBox="1"/>
          <p:nvPr/>
        </p:nvSpPr>
        <p:spPr>
          <a:xfrm>
            <a:off x="3282839" y="3334993"/>
            <a:ext cx="8574467" cy="454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1" lang="ja-JP" altLang="en-US" sz="2000" kern="1200" baseline="0" dirty="0">
                <a:ea typeface="BIZ UDPゴシック" panose="020B0400000000000000" pitchFamily="50" charset="-128"/>
              </a:rPr>
              <a:t>デジタル化、業務や事業のスクラップ＆ビルドを通して効率化を推進し、</a:t>
            </a:r>
            <a:endParaRPr kumimoji="1" lang="en-US" altLang="ja-JP" sz="2000" kern="1200" baseline="0" dirty="0">
              <a:ea typeface="BIZ UDPゴシック" panose="020B0400000000000000" pitchFamily="50" charset="-128"/>
            </a:endParaRPr>
          </a:p>
          <a:p>
            <a:pPr marL="0" lvl="0" indent="0" algn="l" defTabSz="889000">
              <a:lnSpc>
                <a:spcPct val="90000"/>
              </a:lnSpc>
              <a:spcBef>
                <a:spcPct val="0"/>
              </a:spcBef>
              <a:spcAft>
                <a:spcPct val="35000"/>
              </a:spcAft>
              <a:buNone/>
            </a:pPr>
            <a:r>
              <a:rPr kumimoji="1" lang="ja-JP" altLang="en-US" sz="2000" kern="1200" baseline="0" dirty="0">
                <a:ea typeface="BIZ UDPゴシック" panose="020B0400000000000000" pitchFamily="50" charset="-128"/>
              </a:rPr>
              <a:t>少数精鋭</a:t>
            </a:r>
            <a:r>
              <a:rPr lang="ja-JP" altLang="en-US" sz="2000" dirty="0">
                <a:ea typeface="BIZ UDPゴシック" panose="020B0400000000000000" pitchFamily="50" charset="-128"/>
              </a:rPr>
              <a:t>による事業展開と</a:t>
            </a:r>
            <a:r>
              <a:rPr kumimoji="1" lang="ja-JP" altLang="en-US" sz="2000" kern="1200" baseline="0" dirty="0">
                <a:ea typeface="BIZ UDPゴシック" panose="020B0400000000000000" pitchFamily="50" charset="-128"/>
              </a:rPr>
              <a:t>顧客満足度</a:t>
            </a:r>
            <a:r>
              <a:rPr lang="en-US" altLang="ja-JP" sz="2000" dirty="0">
                <a:ea typeface="BIZ UDPゴシック" panose="020B0400000000000000" pitchFamily="50" charset="-128"/>
              </a:rPr>
              <a:t>UP</a:t>
            </a:r>
            <a:endParaRPr kumimoji="1" lang="ja-JP" altLang="en-US" sz="2000" kern="1200" baseline="0" dirty="0">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7945E6D4-5928-4739-A125-4B443EE7E0C9}"/>
              </a:ext>
            </a:extLst>
          </p:cNvPr>
          <p:cNvSpPr txBox="1"/>
          <p:nvPr/>
        </p:nvSpPr>
        <p:spPr>
          <a:xfrm>
            <a:off x="3414888" y="1480453"/>
            <a:ext cx="8810980" cy="1600438"/>
          </a:xfrm>
          <a:prstGeom prst="rect">
            <a:avLst/>
          </a:prstGeom>
          <a:noFill/>
        </p:spPr>
        <p:txBody>
          <a:bodyPr wrap="square" rtlCol="0">
            <a:spAutoFit/>
          </a:bodyPr>
          <a:lstStyle/>
          <a:p>
            <a:r>
              <a:rPr lang="ja-JP" altLang="en-US" sz="1400" dirty="0">
                <a:solidFill>
                  <a:schemeClr val="tx1"/>
                </a:solidFill>
                <a:latin typeface="HG丸ｺﾞｼｯｸM-PRO" panose="020F0600000000000000" pitchFamily="50" charset="-128"/>
                <a:ea typeface="HG丸ｺﾞｼｯｸM-PRO" panose="020F0600000000000000" pitchFamily="50" charset="-128"/>
              </a:rPr>
              <a:t>・</a:t>
            </a:r>
            <a:r>
              <a:rPr lang="en-US" altLang="ja-JP" sz="1400" dirty="0">
                <a:solidFill>
                  <a:schemeClr val="tx1"/>
                </a:solidFill>
                <a:latin typeface="HG丸ｺﾞｼｯｸM-PRO" panose="020F0600000000000000" pitchFamily="50" charset="-128"/>
                <a:ea typeface="HG丸ｺﾞｼｯｸM-PRO" panose="020F0600000000000000" pitchFamily="50" charset="-128"/>
              </a:rPr>
              <a:t>Web</a:t>
            </a:r>
            <a:r>
              <a:rPr lang="ja-JP" altLang="en-US" sz="1400" dirty="0">
                <a:solidFill>
                  <a:schemeClr val="tx1"/>
                </a:solidFill>
                <a:latin typeface="HG丸ｺﾞｼｯｸM-PRO" panose="020F0600000000000000" pitchFamily="50" charset="-128"/>
                <a:ea typeface="HG丸ｺﾞｼｯｸM-PRO" panose="020F0600000000000000" pitchFamily="50" charset="-128"/>
              </a:rPr>
              <a:t>を活用しながらオンデマンド、ハイブリッド、会場開催の拡充</a:t>
            </a:r>
            <a:endParaRPr lang="en-US" altLang="ja-JP" sz="1400" dirty="0">
              <a:ea typeface="BIZ UDゴシック" panose="020B0400000000000000" pitchFamily="49" charset="-128"/>
            </a:endParaRPr>
          </a:p>
          <a:p>
            <a:r>
              <a:rPr kumimoji="1" lang="ja-JP" altLang="en-US" sz="1400" dirty="0">
                <a:ea typeface="BIZ UDゴシック" panose="020B0400000000000000" pitchFamily="49" charset="-128"/>
              </a:rPr>
              <a:t>　→日本全国・世界から参加が可能に、</a:t>
            </a:r>
            <a:r>
              <a:rPr lang="ja-JP" altLang="en-US" sz="1400" dirty="0">
                <a:ea typeface="BIZ UDゴシック" panose="020B0400000000000000" pitchFamily="49" charset="-128"/>
              </a:rPr>
              <a:t>大阪府域中心から全国的・世界的な知の交流拠点化</a:t>
            </a:r>
            <a:endParaRPr lang="en-US" altLang="ja-JP" sz="1400" dirty="0">
              <a:ea typeface="BIZ UDゴシック" panose="020B0400000000000000" pitchFamily="49" charset="-128"/>
            </a:endParaRPr>
          </a:p>
          <a:p>
            <a:r>
              <a:rPr lang="ja-JP" altLang="en-US" sz="1400" dirty="0">
                <a:latin typeface="HG丸ｺﾞｼｯｸM-PRO" panose="020F0600000000000000" pitchFamily="50" charset="-128"/>
                <a:ea typeface="HG丸ｺﾞｼｯｸM-PRO" panose="020F0600000000000000" pitchFamily="50" charset="-128"/>
              </a:rPr>
              <a:t>・</a:t>
            </a:r>
            <a:r>
              <a:rPr kumimoji="1" lang="ja-JP" altLang="en-US"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rPr>
              <a:t>小学生から高齢者、一般から専門に至るまでを対象として生涯教育的な活動を展開</a:t>
            </a:r>
            <a:endParaRPr kumimoji="1" lang="en-US" altLang="ja-JP" sz="14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・将来を担う若手研究者の育成、幅広い世代への情報普及活動を継続的に推進</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・積極的な広報活動の拡大（</a:t>
            </a:r>
            <a:r>
              <a:rPr lang="en-US" altLang="ja-JP" sz="1400" dirty="0">
                <a:solidFill>
                  <a:schemeClr val="tx1"/>
                </a:solidFill>
                <a:latin typeface="HG丸ｺﾞｼｯｸM-PRO" panose="020F0600000000000000" pitchFamily="50" charset="-128"/>
                <a:ea typeface="HG丸ｺﾞｼｯｸM-PRO" panose="020F0600000000000000" pitchFamily="50" charset="-128"/>
              </a:rPr>
              <a:t>HP</a:t>
            </a:r>
            <a:r>
              <a:rPr lang="ja-JP" altLang="en-US" sz="1400" dirty="0">
                <a:solidFill>
                  <a:schemeClr val="tx1"/>
                </a:solidFill>
                <a:latin typeface="HG丸ｺﾞｼｯｸM-PRO" panose="020F0600000000000000" pitchFamily="50" charset="-128"/>
                <a:ea typeface="HG丸ｺﾞｼｯｸM-PRO" panose="020F0600000000000000" pitchFamily="50" charset="-128"/>
              </a:rPr>
              <a:t>・広報誌・財団紹介の活用、多様なメディアの利用）</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・他財団・大学・行政との連携</a:t>
            </a:r>
            <a:r>
              <a:rPr lang="ja-JP" altLang="en-US" sz="1400" dirty="0">
                <a:latin typeface="HG丸ｺﾞｼｯｸM-PRO" panose="020F0600000000000000" pitchFamily="50" charset="-128"/>
                <a:ea typeface="HG丸ｺﾞｼｯｸM-PRO" panose="020F0600000000000000" pitchFamily="50" charset="-128"/>
              </a:rPr>
              <a:t>・財団資産であるメール・フォーラム会員の拡充</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・大阪府、大学、企業等との連携を通じて各事業を再構築</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0" name="テキスト ボックス 39">
            <a:extLst>
              <a:ext uri="{FF2B5EF4-FFF2-40B4-BE49-F238E27FC236}">
                <a16:creationId xmlns:a16="http://schemas.microsoft.com/office/drawing/2014/main" id="{7CB58B91-9842-464F-963B-BCDA8AC9AAAA}"/>
              </a:ext>
            </a:extLst>
          </p:cNvPr>
          <p:cNvSpPr txBox="1"/>
          <p:nvPr/>
        </p:nvSpPr>
        <p:spPr>
          <a:xfrm>
            <a:off x="3414888" y="3917654"/>
            <a:ext cx="7868808" cy="2677656"/>
          </a:xfrm>
          <a:prstGeom prst="rect">
            <a:avLst/>
          </a:prstGeom>
          <a:noFill/>
        </p:spPr>
        <p:txBody>
          <a:bodyPr wrap="square">
            <a:spAutoFit/>
          </a:bodyPr>
          <a:lstStyle/>
          <a:p>
            <a:pPr marL="0" indent="0" algn="just">
              <a:buNone/>
            </a:pPr>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400" dirty="0">
                <a:latin typeface="HG丸ｺﾞｼｯｸM-PRO" panose="020F0600000000000000" pitchFamily="50" charset="-128"/>
                <a:ea typeface="HG丸ｺﾞｼｯｸM-PRO" panose="020F0600000000000000" pitchFamily="50" charset="-128"/>
              </a:rPr>
              <a:t>DX</a:t>
            </a:r>
            <a:r>
              <a:rPr lang="ja-JP" altLang="en-US" sz="1400" dirty="0">
                <a:latin typeface="HG丸ｺﾞｼｯｸM-PRO" panose="020F0600000000000000" pitchFamily="50" charset="-128"/>
                <a:ea typeface="HG丸ｺﾞｼｯｸM-PRO" panose="020F0600000000000000" pitchFamily="50" charset="-128"/>
              </a:rPr>
              <a:t>を取り込み旧来業務を新しい業務形態へ転換</a:t>
            </a:r>
            <a:endParaRPr lang="en-US"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決裁システムの見直し（押印廃止</a:t>
            </a: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など</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400" strike="sngStrike"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勤怠管理の効率化</a:t>
            </a:r>
            <a:endParaRPr lang="en-US"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岸本基金研究助成システムＧｒａａｉｎの導入（</a:t>
            </a: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申請・</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審査方法</a:t>
            </a: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、受領者対応</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の改善）</a:t>
            </a:r>
            <a:endParaRPr lang="en-US"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Web</a:t>
            </a:r>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対応に係る委託料の節減など事業経費の削減</a:t>
            </a:r>
            <a:endParaRPr lang="en-US" altLang="ja-JP"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・組織内情報共有の推進</a:t>
            </a:r>
            <a:endParaRPr lang="en-US" altLang="ja-JP"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1400" dirty="0">
                <a:latin typeface="HG丸ｺﾞｼｯｸM-PRO" panose="020F0600000000000000" pitchFamily="50" charset="-128"/>
                <a:ea typeface="HG丸ｺﾞｼｯｸM-PRO" panose="020F0600000000000000" pitchFamily="50" charset="-128"/>
              </a:rPr>
              <a:t>　　財団内議論の機会を増やして業務・事業の優先順位・重点課題を</a:t>
            </a:r>
            <a:r>
              <a:rPr kumimoji="1" lang="ja-JP" altLang="en-US" sz="1400" dirty="0">
                <a:latin typeface="HG丸ｺﾞｼｯｸM-PRO" panose="020F0600000000000000" pitchFamily="50" charset="-128"/>
                <a:ea typeface="HG丸ｺﾞｼｯｸM-PRO" panose="020F0600000000000000" pitchFamily="50" charset="-128"/>
              </a:rPr>
              <a:t>明確化</a:t>
            </a:r>
            <a:endParaRPr lang="en-US"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sz="1400" dirty="0">
                <a:latin typeface="HG丸ｺﾞｼｯｸM-PRO" panose="020F0600000000000000" pitchFamily="50" charset="-128"/>
                <a:ea typeface="HG丸ｺﾞｼｯｸM-PRO" panose="020F0600000000000000" pitchFamily="50" charset="-128"/>
              </a:rPr>
              <a:t>業務の共有化・マニュアル化による効率性の高い体制の構築</a:t>
            </a:r>
            <a:endParaRPr lang="en-US"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働き方改革</a:t>
            </a:r>
            <a:r>
              <a:rPr lang="en-US"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在宅</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勤務</a:t>
            </a: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の推進、</a:t>
            </a:r>
            <a:r>
              <a:rPr lang="ja-JP"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超過勤務の削減、勤務時間の弾力化等） </a:t>
            </a:r>
            <a:r>
              <a:rPr lang="en-US" alt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marL="0" indent="0" algn="just">
              <a:buNone/>
            </a:pPr>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・外注化（高度専門、単純作業）によるマンパワーの再分配</a:t>
            </a:r>
            <a:endParaRPr lang="en-US" altLang="ja-JP"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・職員のスキルアップ（</a:t>
            </a:r>
            <a:r>
              <a:rPr lang="en-US" altLang="ja-JP"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Web</a:t>
            </a:r>
            <a:r>
              <a:rPr lang="ja-JP" altLang="en-US"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習熟度、研修への参加）</a:t>
            </a:r>
            <a:endParaRPr lang="en-US" altLang="ja-JP" sz="1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indent="0" algn="just">
              <a:buNone/>
            </a:pP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・公的制度の変革に対応</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41" name="テキスト ボックス 40">
            <a:extLst>
              <a:ext uri="{FF2B5EF4-FFF2-40B4-BE49-F238E27FC236}">
                <a16:creationId xmlns:a16="http://schemas.microsoft.com/office/drawing/2014/main" id="{ABD0C680-4A0F-4216-A242-FD8D071153A2}"/>
              </a:ext>
            </a:extLst>
          </p:cNvPr>
          <p:cNvSpPr txBox="1"/>
          <p:nvPr/>
        </p:nvSpPr>
        <p:spPr>
          <a:xfrm>
            <a:off x="778933" y="107305"/>
            <a:ext cx="4865511" cy="369332"/>
          </a:xfrm>
          <a:prstGeom prst="rect">
            <a:avLst/>
          </a:prstGeom>
          <a:noFill/>
        </p:spPr>
        <p:txBody>
          <a:bodyPr wrap="square" rtlCol="0">
            <a:spAutoFit/>
          </a:bodyPr>
          <a:lstStyle/>
          <a:p>
            <a:r>
              <a:rPr lang="ja-JP" altLang="en-US" dirty="0"/>
              <a:t>中期</a:t>
            </a:r>
            <a:r>
              <a:rPr lang="en-US" altLang="ja-JP" dirty="0"/>
              <a:t>5</a:t>
            </a:r>
            <a:r>
              <a:rPr lang="ja-JP" altLang="en-US" dirty="0"/>
              <a:t>か年計画のめざす姿</a:t>
            </a:r>
            <a:endParaRPr kumimoji="1" lang="ja-JP" altLang="en-US" dirty="0"/>
          </a:p>
        </p:txBody>
      </p:sp>
      <p:sp>
        <p:nvSpPr>
          <p:cNvPr id="2" name="テキスト ボックス 1">
            <a:extLst>
              <a:ext uri="{FF2B5EF4-FFF2-40B4-BE49-F238E27FC236}">
                <a16:creationId xmlns:a16="http://schemas.microsoft.com/office/drawing/2014/main" id="{91A1980D-6FAA-4C2A-B420-258549EB240F}"/>
              </a:ext>
            </a:extLst>
          </p:cNvPr>
          <p:cNvSpPr txBox="1"/>
          <p:nvPr/>
        </p:nvSpPr>
        <p:spPr>
          <a:xfrm>
            <a:off x="11151647" y="6535189"/>
            <a:ext cx="705659" cy="276999"/>
          </a:xfrm>
          <a:prstGeom prst="rect">
            <a:avLst/>
          </a:prstGeom>
          <a:noFill/>
        </p:spPr>
        <p:txBody>
          <a:bodyPr wrap="square" rtlCol="0">
            <a:spAutoFit/>
          </a:bodyPr>
          <a:lstStyle/>
          <a:p>
            <a:r>
              <a:rPr kumimoji="1" lang="en-US" altLang="ja-JP" sz="1200" dirty="0"/>
              <a:t>8</a:t>
            </a:r>
            <a:endParaRPr kumimoji="1" lang="ja-JP" altLang="en-US" sz="1200" dirty="0"/>
          </a:p>
        </p:txBody>
      </p:sp>
      <p:graphicFrame>
        <p:nvGraphicFramePr>
          <p:cNvPr id="16" name="図表 15">
            <a:extLst>
              <a:ext uri="{FF2B5EF4-FFF2-40B4-BE49-F238E27FC236}">
                <a16:creationId xmlns:a16="http://schemas.microsoft.com/office/drawing/2014/main" id="{1B019AD7-A8A2-4FA4-8F86-015A3D358472}"/>
              </a:ext>
            </a:extLst>
          </p:cNvPr>
          <p:cNvGraphicFramePr/>
          <p:nvPr>
            <p:extLst>
              <p:ext uri="{D42A27DB-BD31-4B8C-83A1-F6EECF244321}">
                <p14:modId xmlns:p14="http://schemas.microsoft.com/office/powerpoint/2010/main" val="779501983"/>
              </p:ext>
            </p:extLst>
          </p:nvPr>
        </p:nvGraphicFramePr>
        <p:xfrm>
          <a:off x="3211688" y="3126676"/>
          <a:ext cx="8716769" cy="7451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015745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グランジ テクスチャ">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12638</Words>
  <Application>Microsoft Office PowerPoint</Application>
  <PresentationFormat>ワイド画面</PresentationFormat>
  <Paragraphs>1581</Paragraphs>
  <Slides>30</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30</vt:i4>
      </vt:variant>
    </vt:vector>
  </HeadingPairs>
  <TitlesOfParts>
    <vt:vector size="41" baseType="lpstr">
      <vt:lpstr>BIZ UDPゴシック</vt:lpstr>
      <vt:lpstr>BIZ UDゴシック</vt:lpstr>
      <vt:lpstr>HG丸ｺﾞｼｯｸM-PRO</vt:lpstr>
      <vt:lpstr>Meiryo UI</vt:lpstr>
      <vt:lpstr>游ゴシック</vt:lpstr>
      <vt:lpstr>游ゴシック Light</vt:lpstr>
      <vt:lpstr>游明朝</vt:lpstr>
      <vt:lpstr>Arial</vt:lpstr>
      <vt:lpstr>Times New Roman</vt:lpstr>
      <vt:lpstr>Office テーマ</vt:lpstr>
      <vt:lpstr>デザインの設定</vt:lpstr>
      <vt:lpstr> 公益財団法人 千里ライフサイエンス振興財団  中期経営計画(案)</vt:lpstr>
      <vt:lpstr>PowerPoint プレゼンテーション</vt:lpstr>
      <vt:lpstr>中期経営計画の策定について</vt:lpstr>
      <vt:lpstr>PowerPoint プレゼンテーション</vt:lpstr>
      <vt:lpstr>PowerPoint プレゼンテーション</vt:lpstr>
      <vt:lpstr>PowerPoint プレゼンテーション</vt:lpstr>
      <vt:lpstr>PowerPoint プレゼンテーション</vt:lpstr>
      <vt:lpstr>千里LFのめざすところ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DXに取り組み業務改革を推進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2022-02-16T02:57:09Z</dcterms:created>
  <dcterms:modified xsi:type="dcterms:W3CDTF">2022-02-16T03:12:17Z</dcterms:modified>
</cp:coreProperties>
</file>