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9" r:id="rId2"/>
    <p:sldId id="258" r:id="rId3"/>
  </p:sldIdLst>
  <p:sldSz cx="12801600" cy="9601200" type="A3"/>
  <p:notesSz cx="6807200" cy="9939338"/>
  <p:defaultTextStyle>
    <a:defPPr>
      <a:defRPr lang="ja-JP"/>
    </a:defPPr>
    <a:lvl1pPr marL="0" algn="l" defTabSz="1279698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1pPr>
    <a:lvl2pPr marL="639850" algn="l" defTabSz="1279698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2pPr>
    <a:lvl3pPr marL="1279698" algn="l" defTabSz="1279698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3pPr>
    <a:lvl4pPr marL="1919548" algn="l" defTabSz="1279698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4pPr>
    <a:lvl5pPr marL="2559395" algn="l" defTabSz="1279698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5pPr>
    <a:lvl6pPr marL="3199245" algn="l" defTabSz="1279698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6pPr>
    <a:lvl7pPr marL="3839095" algn="l" defTabSz="1279698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7pPr>
    <a:lvl8pPr marL="4478944" algn="l" defTabSz="1279698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8pPr>
    <a:lvl9pPr marL="5118793" algn="l" defTabSz="1279698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24">
          <p15:clr>
            <a:srgbClr val="A4A3A4"/>
          </p15:clr>
        </p15:guide>
        <p15:guide id="2" pos="403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58525"/>
    <a:srgbClr val="008000"/>
    <a:srgbClr val="009A53"/>
    <a:srgbClr val="F6E8C2"/>
    <a:srgbClr val="1E806B"/>
    <a:srgbClr val="26A287"/>
    <a:srgbClr val="003300"/>
    <a:srgbClr val="99FF99"/>
    <a:srgbClr val="4F6228"/>
    <a:srgbClr val="D7CC7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8B1032C-EA38-4F05-BA0D-38AFFFC7BED3}" styleName="淡色スタイル 3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616DA210-FB5B-4158-B5E0-FEB733F419BA}" styleName="スタイル (淡色)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E9639D4-E3E2-4D34-9284-5A2195B3D0D7}" styleName="スタイル (淡色)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F2DE63D5-997A-4646-A377-4702673A728D}" styleName="淡色スタイル 2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EB344D84-9AFB-497E-A393-DC336BA19D2E}" styleName="中間スタイル 3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D03447BB-5D67-496B-8E87-E561075AD55C}" styleName="濃色スタイル 1 - アクセント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97" autoAdjust="0"/>
    <p:restoredTop sz="94015" autoAdjust="0"/>
  </p:normalViewPr>
  <p:slideViewPr>
    <p:cSldViewPr>
      <p:cViewPr varScale="1">
        <p:scale>
          <a:sx n="50" d="100"/>
          <a:sy n="50" d="100"/>
        </p:scale>
        <p:origin x="1344" y="60"/>
      </p:cViewPr>
      <p:guideLst>
        <p:guide orient="horz" pos="3024"/>
        <p:guide pos="403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32" y="1"/>
            <a:ext cx="2949574" cy="496888"/>
          </a:xfrm>
          <a:prstGeom prst="rect">
            <a:avLst/>
          </a:prstGeom>
        </p:spPr>
        <p:txBody>
          <a:bodyPr vert="horz" lIns="91250" tIns="45618" rIns="91250" bIns="45618" rtlCol="0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6070" y="1"/>
            <a:ext cx="2949574" cy="496888"/>
          </a:xfrm>
          <a:prstGeom prst="rect">
            <a:avLst/>
          </a:prstGeom>
        </p:spPr>
        <p:txBody>
          <a:bodyPr vert="horz" lIns="91250" tIns="45618" rIns="91250" bIns="45618" rtlCol="0"/>
          <a:lstStyle>
            <a:lvl1pPr algn="r">
              <a:defRPr sz="1200"/>
            </a:lvl1pPr>
          </a:lstStyle>
          <a:p>
            <a:fld id="{54A60DD5-280F-4894-AC5E-96DB8F56ADFF}" type="datetimeFigureOut">
              <a:rPr kumimoji="1" lang="ja-JP" altLang="en-US" smtClean="0"/>
              <a:t>2022/3/17</a:t>
            </a:fld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32" y="9440864"/>
            <a:ext cx="2949574" cy="496888"/>
          </a:xfrm>
          <a:prstGeom prst="rect">
            <a:avLst/>
          </a:prstGeom>
        </p:spPr>
        <p:txBody>
          <a:bodyPr vert="horz" lIns="91250" tIns="45618" rIns="91250" bIns="45618" rtlCol="0" anchor="b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6070" y="9440864"/>
            <a:ext cx="2949574" cy="496888"/>
          </a:xfrm>
          <a:prstGeom prst="rect">
            <a:avLst/>
          </a:prstGeom>
        </p:spPr>
        <p:txBody>
          <a:bodyPr vert="horz" lIns="91250" tIns="45618" rIns="91250" bIns="45618" rtlCol="0" anchor="b"/>
          <a:lstStyle>
            <a:lvl1pPr algn="r">
              <a:defRPr sz="1200"/>
            </a:lvl1pPr>
          </a:lstStyle>
          <a:p>
            <a:fld id="{5BF10B68-AEEE-4828-9F40-7697FF390407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6940032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36" y="37"/>
            <a:ext cx="2949787" cy="496967"/>
          </a:xfrm>
          <a:prstGeom prst="rect">
            <a:avLst/>
          </a:prstGeom>
        </p:spPr>
        <p:txBody>
          <a:bodyPr vert="horz" lIns="91242" tIns="45616" rIns="91242" bIns="45616" rtlCol="0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73" y="37"/>
            <a:ext cx="2949787" cy="496967"/>
          </a:xfrm>
          <a:prstGeom prst="rect">
            <a:avLst/>
          </a:prstGeom>
        </p:spPr>
        <p:txBody>
          <a:bodyPr vert="horz" lIns="91242" tIns="45616" rIns="91242" bIns="45616" rtlCol="0"/>
          <a:lstStyle>
            <a:lvl1pPr algn="r">
              <a:defRPr sz="1200"/>
            </a:lvl1pPr>
          </a:lstStyle>
          <a:p>
            <a:fld id="{693B9941-D5EE-4F6A-AAE3-876D5558833B}" type="datetimeFigureOut">
              <a:rPr kumimoji="1" lang="ja-JP" altLang="en-US" smtClean="0"/>
              <a:t>2022/3/17</a:t>
            </a:fld>
            <a:endParaRPr kumimoji="1"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242" tIns="45616" rIns="91242" bIns="45616" rtlCol="0" anchor="ctr"/>
          <a:lstStyle/>
          <a:p>
            <a:endParaRPr lang="ja-JP" altLang="en-US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242" tIns="45616" rIns="91242" bIns="45616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36" y="9440683"/>
            <a:ext cx="2949787" cy="496967"/>
          </a:xfrm>
          <a:prstGeom prst="rect">
            <a:avLst/>
          </a:prstGeom>
        </p:spPr>
        <p:txBody>
          <a:bodyPr vert="horz" lIns="91242" tIns="45616" rIns="91242" bIns="45616" rtlCol="0" anchor="b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73" y="9440683"/>
            <a:ext cx="2949787" cy="496967"/>
          </a:xfrm>
          <a:prstGeom prst="rect">
            <a:avLst/>
          </a:prstGeom>
        </p:spPr>
        <p:txBody>
          <a:bodyPr vert="horz" lIns="91242" tIns="45616" rIns="91242" bIns="45616" rtlCol="0" anchor="b"/>
          <a:lstStyle>
            <a:lvl1pPr algn="r">
              <a:defRPr sz="1200"/>
            </a:lvl1pPr>
          </a:lstStyle>
          <a:p>
            <a:fld id="{F0BCE405-BC76-4E15-9213-0EB55EB6BD21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0145288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1279698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1pPr>
    <a:lvl2pPr marL="639850" algn="l" defTabSz="1279698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2pPr>
    <a:lvl3pPr marL="1279698" algn="l" defTabSz="1279698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3pPr>
    <a:lvl4pPr marL="1919548" algn="l" defTabSz="1279698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4pPr>
    <a:lvl5pPr marL="2559395" algn="l" defTabSz="1279698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5pPr>
    <a:lvl6pPr marL="3199245" algn="l" defTabSz="1279698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6pPr>
    <a:lvl7pPr marL="3839095" algn="l" defTabSz="1279698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7pPr>
    <a:lvl8pPr marL="4478944" algn="l" defTabSz="1279698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8pPr>
    <a:lvl9pPr marL="5118793" algn="l" defTabSz="1279698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BCE405-BC76-4E15-9213-0EB55EB6BD21}" type="slidenum">
              <a:rPr kumimoji="1" lang="ja-JP" altLang="en-US" smtClean="0"/>
              <a:t>1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963640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BCE405-BC76-4E15-9213-0EB55EB6BD21}" type="slidenum">
              <a:rPr kumimoji="1" lang="ja-JP" altLang="en-US" smtClean="0"/>
              <a:t>2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522557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60120" y="2982604"/>
            <a:ext cx="10881360" cy="205803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920240" y="5440680"/>
            <a:ext cx="8961120" cy="2453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398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796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195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593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1992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390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789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187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C86F9-58D4-4DAC-BD12-EA5A2F4ABAF2}" type="datetime1">
              <a:rPr kumimoji="1" lang="ja-JP" altLang="en-US" smtClean="0"/>
              <a:t>2022/3/17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E4CE7-0F54-4A2E-80C1-4CE00C72106E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990713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50B41-2899-40E2-9911-38BB2ED38258}" type="datetime1">
              <a:rPr kumimoji="1" lang="ja-JP" altLang="en-US" smtClean="0"/>
              <a:t>2022/3/17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E4CE7-0F54-4A2E-80C1-4CE00C72106E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878680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12994964" y="537845"/>
            <a:ext cx="4031615" cy="11470323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95676" y="537845"/>
            <a:ext cx="11885932" cy="11470323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5C169-A5DB-4626-AD4C-58BBF662FD68}" type="datetime1">
              <a:rPr kumimoji="1" lang="ja-JP" altLang="en-US" smtClean="0"/>
              <a:t>2022/3/17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E4CE7-0F54-4A2E-80C1-4CE00C72106E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849480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9722C-5841-46ED-927E-06792F883C6B}" type="datetime1">
              <a:rPr kumimoji="1" lang="ja-JP" altLang="en-US" smtClean="0"/>
              <a:t>2022/3/17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E4CE7-0F54-4A2E-80C1-4CE00C72106E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926821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11237" y="6169666"/>
            <a:ext cx="10881360" cy="1906905"/>
          </a:xfrm>
        </p:spPr>
        <p:txBody>
          <a:bodyPr anchor="t"/>
          <a:lstStyle>
            <a:lvl1pPr algn="l">
              <a:defRPr sz="55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011237" y="4069404"/>
            <a:ext cx="10881360" cy="2100262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3985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79698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919548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55939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19924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83909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47894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118793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EEE9D-5ACF-4195-83CE-3E2584EC137A}" type="datetime1">
              <a:rPr kumimoji="1" lang="ja-JP" altLang="en-US" smtClean="0"/>
              <a:t>2022/3/17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E4CE7-0F54-4A2E-80C1-4CE00C72106E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197068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95671" y="3135950"/>
            <a:ext cx="7958774" cy="8872220"/>
          </a:xfrm>
        </p:spPr>
        <p:txBody>
          <a:bodyPr/>
          <a:lstStyle>
            <a:lvl1pPr>
              <a:defRPr sz="3900"/>
            </a:lvl1pPr>
            <a:lvl2pPr>
              <a:defRPr sz="33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9067802" y="3135950"/>
            <a:ext cx="7958774" cy="8872220"/>
          </a:xfrm>
        </p:spPr>
        <p:txBody>
          <a:bodyPr/>
          <a:lstStyle>
            <a:lvl1pPr>
              <a:defRPr sz="3900"/>
            </a:lvl1pPr>
            <a:lvl2pPr>
              <a:defRPr sz="33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5946B-EEF9-4009-94F4-682AFF5D4C77}" type="datetime1">
              <a:rPr kumimoji="1" lang="ja-JP" altLang="en-US" smtClean="0"/>
              <a:t>2022/3/17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E4CE7-0F54-4A2E-80C1-4CE00C72106E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01700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40080" y="384495"/>
            <a:ext cx="11521440" cy="16002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40088" y="2149162"/>
            <a:ext cx="5656263" cy="895667"/>
          </a:xfrm>
        </p:spPr>
        <p:txBody>
          <a:bodyPr anchor="b"/>
          <a:lstStyle>
            <a:lvl1pPr marL="0" indent="0">
              <a:buNone/>
              <a:defRPr sz="3300" b="1"/>
            </a:lvl1pPr>
            <a:lvl2pPr marL="639850" indent="0">
              <a:buNone/>
              <a:defRPr sz="2800" b="1"/>
            </a:lvl2pPr>
            <a:lvl3pPr marL="1279698" indent="0">
              <a:buNone/>
              <a:defRPr sz="2500" b="1"/>
            </a:lvl3pPr>
            <a:lvl4pPr marL="1919548" indent="0">
              <a:buNone/>
              <a:defRPr sz="2100" b="1"/>
            </a:lvl4pPr>
            <a:lvl5pPr marL="2559395" indent="0">
              <a:buNone/>
              <a:defRPr sz="2100" b="1"/>
            </a:lvl5pPr>
            <a:lvl6pPr marL="3199245" indent="0">
              <a:buNone/>
              <a:defRPr sz="2100" b="1"/>
            </a:lvl6pPr>
            <a:lvl7pPr marL="3839095" indent="0">
              <a:buNone/>
              <a:defRPr sz="2100" b="1"/>
            </a:lvl7pPr>
            <a:lvl8pPr marL="4478944" indent="0">
              <a:buNone/>
              <a:defRPr sz="2100" b="1"/>
            </a:lvl8pPr>
            <a:lvl9pPr marL="5118793" indent="0">
              <a:buNone/>
              <a:defRPr sz="21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40088" y="3044828"/>
            <a:ext cx="5656263" cy="5531805"/>
          </a:xfrm>
        </p:spPr>
        <p:txBody>
          <a:bodyPr/>
          <a:lstStyle>
            <a:lvl1pPr>
              <a:defRPr sz="3300"/>
            </a:lvl1pPr>
            <a:lvl2pPr>
              <a:defRPr sz="28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503040" y="2149162"/>
            <a:ext cx="5658487" cy="895667"/>
          </a:xfrm>
        </p:spPr>
        <p:txBody>
          <a:bodyPr anchor="b"/>
          <a:lstStyle>
            <a:lvl1pPr marL="0" indent="0">
              <a:buNone/>
              <a:defRPr sz="3300" b="1"/>
            </a:lvl1pPr>
            <a:lvl2pPr marL="639850" indent="0">
              <a:buNone/>
              <a:defRPr sz="2800" b="1"/>
            </a:lvl2pPr>
            <a:lvl3pPr marL="1279698" indent="0">
              <a:buNone/>
              <a:defRPr sz="2500" b="1"/>
            </a:lvl3pPr>
            <a:lvl4pPr marL="1919548" indent="0">
              <a:buNone/>
              <a:defRPr sz="2100" b="1"/>
            </a:lvl4pPr>
            <a:lvl5pPr marL="2559395" indent="0">
              <a:buNone/>
              <a:defRPr sz="2100" b="1"/>
            </a:lvl5pPr>
            <a:lvl6pPr marL="3199245" indent="0">
              <a:buNone/>
              <a:defRPr sz="2100" b="1"/>
            </a:lvl6pPr>
            <a:lvl7pPr marL="3839095" indent="0">
              <a:buNone/>
              <a:defRPr sz="2100" b="1"/>
            </a:lvl7pPr>
            <a:lvl8pPr marL="4478944" indent="0">
              <a:buNone/>
              <a:defRPr sz="2100" b="1"/>
            </a:lvl8pPr>
            <a:lvl9pPr marL="5118793" indent="0">
              <a:buNone/>
              <a:defRPr sz="21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503040" y="3044828"/>
            <a:ext cx="5658487" cy="5531805"/>
          </a:xfrm>
        </p:spPr>
        <p:txBody>
          <a:bodyPr/>
          <a:lstStyle>
            <a:lvl1pPr>
              <a:defRPr sz="3300"/>
            </a:lvl1pPr>
            <a:lvl2pPr>
              <a:defRPr sz="28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EAAE4-85D1-4945-B334-33BF4A334A76}" type="datetime1">
              <a:rPr kumimoji="1" lang="ja-JP" altLang="en-US" smtClean="0"/>
              <a:t>2022/3/17</a:t>
            </a:fld>
            <a:endParaRPr kumimoji="1" lang="ja-JP" altLang="en-US" dirty="0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E4CE7-0F54-4A2E-80C1-4CE00C72106E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82132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7671D-6A88-4F2F-975E-44C234FB20BB}" type="datetime1">
              <a:rPr kumimoji="1" lang="ja-JP" altLang="en-US" smtClean="0"/>
              <a:t>2022/3/17</a:t>
            </a:fld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E4CE7-0F54-4A2E-80C1-4CE00C72106E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662988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F4B34-2F7A-4BDD-BE54-407073480A33}" type="datetime1">
              <a:rPr kumimoji="1" lang="ja-JP" altLang="en-US" smtClean="0"/>
              <a:t>2022/3/17</a:t>
            </a:fld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E4CE7-0F54-4A2E-80C1-4CE00C72106E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810209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40084" y="382270"/>
            <a:ext cx="4211639" cy="162687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005072" y="382276"/>
            <a:ext cx="7156451" cy="8194358"/>
          </a:xfrm>
        </p:spPr>
        <p:txBody>
          <a:bodyPr/>
          <a:lstStyle>
            <a:lvl1pPr>
              <a:defRPr sz="4400"/>
            </a:lvl1pPr>
            <a:lvl2pPr>
              <a:defRPr sz="3900"/>
            </a:lvl2pPr>
            <a:lvl3pPr>
              <a:defRPr sz="33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40084" y="2009146"/>
            <a:ext cx="4211639" cy="6567488"/>
          </a:xfrm>
        </p:spPr>
        <p:txBody>
          <a:bodyPr/>
          <a:lstStyle>
            <a:lvl1pPr marL="0" indent="0">
              <a:buNone/>
              <a:defRPr sz="2000"/>
            </a:lvl1pPr>
            <a:lvl2pPr marL="639850" indent="0">
              <a:buNone/>
              <a:defRPr sz="1700"/>
            </a:lvl2pPr>
            <a:lvl3pPr marL="1279698" indent="0">
              <a:buNone/>
              <a:defRPr sz="1200"/>
            </a:lvl3pPr>
            <a:lvl4pPr marL="1919548" indent="0">
              <a:buNone/>
              <a:defRPr sz="1200"/>
            </a:lvl4pPr>
            <a:lvl5pPr marL="2559395" indent="0">
              <a:buNone/>
              <a:defRPr sz="1200"/>
            </a:lvl5pPr>
            <a:lvl6pPr marL="3199245" indent="0">
              <a:buNone/>
              <a:defRPr sz="1200"/>
            </a:lvl6pPr>
            <a:lvl7pPr marL="3839095" indent="0">
              <a:buNone/>
              <a:defRPr sz="1200"/>
            </a:lvl7pPr>
            <a:lvl8pPr marL="4478944" indent="0">
              <a:buNone/>
              <a:defRPr sz="1200"/>
            </a:lvl8pPr>
            <a:lvl9pPr marL="5118793" indent="0">
              <a:buNone/>
              <a:defRPr sz="12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41FAC-E93D-4DD1-B6BD-16D9BCFE1033}" type="datetime1">
              <a:rPr kumimoji="1" lang="ja-JP" altLang="en-US" smtClean="0"/>
              <a:t>2022/3/17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E4CE7-0F54-4A2E-80C1-4CE00C72106E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621863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509203" y="6720844"/>
            <a:ext cx="7680960" cy="793433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509203" y="857885"/>
            <a:ext cx="7680960" cy="5760720"/>
          </a:xfrm>
        </p:spPr>
        <p:txBody>
          <a:bodyPr/>
          <a:lstStyle>
            <a:lvl1pPr marL="0" indent="0">
              <a:buNone/>
              <a:defRPr sz="4400"/>
            </a:lvl1pPr>
            <a:lvl2pPr marL="639850" indent="0">
              <a:buNone/>
              <a:defRPr sz="3900"/>
            </a:lvl2pPr>
            <a:lvl3pPr marL="1279698" indent="0">
              <a:buNone/>
              <a:defRPr sz="3300"/>
            </a:lvl3pPr>
            <a:lvl4pPr marL="1919548" indent="0">
              <a:buNone/>
              <a:defRPr sz="2800"/>
            </a:lvl4pPr>
            <a:lvl5pPr marL="2559395" indent="0">
              <a:buNone/>
              <a:defRPr sz="2800"/>
            </a:lvl5pPr>
            <a:lvl6pPr marL="3199245" indent="0">
              <a:buNone/>
              <a:defRPr sz="2800"/>
            </a:lvl6pPr>
            <a:lvl7pPr marL="3839095" indent="0">
              <a:buNone/>
              <a:defRPr sz="2800"/>
            </a:lvl7pPr>
            <a:lvl8pPr marL="4478944" indent="0">
              <a:buNone/>
              <a:defRPr sz="2800"/>
            </a:lvl8pPr>
            <a:lvl9pPr marL="5118793" indent="0">
              <a:buNone/>
              <a:defRPr sz="2800"/>
            </a:lvl9pPr>
          </a:lstStyle>
          <a:p>
            <a:endParaRPr kumimoji="1" lang="ja-JP" alt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509203" y="7514277"/>
            <a:ext cx="7680960" cy="1126807"/>
          </a:xfrm>
        </p:spPr>
        <p:txBody>
          <a:bodyPr/>
          <a:lstStyle>
            <a:lvl1pPr marL="0" indent="0">
              <a:buNone/>
              <a:defRPr sz="2000"/>
            </a:lvl1pPr>
            <a:lvl2pPr marL="639850" indent="0">
              <a:buNone/>
              <a:defRPr sz="1700"/>
            </a:lvl2pPr>
            <a:lvl3pPr marL="1279698" indent="0">
              <a:buNone/>
              <a:defRPr sz="1200"/>
            </a:lvl3pPr>
            <a:lvl4pPr marL="1919548" indent="0">
              <a:buNone/>
              <a:defRPr sz="1200"/>
            </a:lvl4pPr>
            <a:lvl5pPr marL="2559395" indent="0">
              <a:buNone/>
              <a:defRPr sz="1200"/>
            </a:lvl5pPr>
            <a:lvl6pPr marL="3199245" indent="0">
              <a:buNone/>
              <a:defRPr sz="1200"/>
            </a:lvl6pPr>
            <a:lvl7pPr marL="3839095" indent="0">
              <a:buNone/>
              <a:defRPr sz="1200"/>
            </a:lvl7pPr>
            <a:lvl8pPr marL="4478944" indent="0">
              <a:buNone/>
              <a:defRPr sz="1200"/>
            </a:lvl8pPr>
            <a:lvl9pPr marL="5118793" indent="0">
              <a:buNone/>
              <a:defRPr sz="12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2A99D-3CBA-4F1D-B70C-8579B94F1C3E}" type="datetime1">
              <a:rPr kumimoji="1" lang="ja-JP" altLang="en-US" smtClean="0"/>
              <a:t>2022/3/17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E4CE7-0F54-4A2E-80C1-4CE00C72106E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440543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40080" y="384495"/>
            <a:ext cx="11521440" cy="1600200"/>
          </a:xfrm>
          <a:prstGeom prst="rect">
            <a:avLst/>
          </a:prstGeom>
        </p:spPr>
        <p:txBody>
          <a:bodyPr vert="horz" lIns="127971" tIns="63985" rIns="127971" bIns="63985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40080" y="2240284"/>
            <a:ext cx="11521440" cy="6336348"/>
          </a:xfrm>
          <a:prstGeom prst="rect">
            <a:avLst/>
          </a:prstGeom>
        </p:spPr>
        <p:txBody>
          <a:bodyPr vert="horz" lIns="127971" tIns="63985" rIns="127971" bIns="63985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40080" y="8898899"/>
            <a:ext cx="2987040" cy="511175"/>
          </a:xfrm>
          <a:prstGeom prst="rect">
            <a:avLst/>
          </a:prstGeom>
        </p:spPr>
        <p:txBody>
          <a:bodyPr vert="horz" lIns="127971" tIns="63985" rIns="127971" bIns="63985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BDD92F-2767-45BB-B1C2-8D6D11AD88B9}" type="datetime1">
              <a:rPr kumimoji="1" lang="ja-JP" altLang="en-US" smtClean="0"/>
              <a:t>2022/3/17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373880" y="8898899"/>
            <a:ext cx="4053840" cy="511175"/>
          </a:xfrm>
          <a:prstGeom prst="rect">
            <a:avLst/>
          </a:prstGeom>
        </p:spPr>
        <p:txBody>
          <a:bodyPr vert="horz" lIns="127971" tIns="63985" rIns="127971" bIns="63985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9174480" y="8898899"/>
            <a:ext cx="2987040" cy="511175"/>
          </a:xfrm>
          <a:prstGeom prst="rect">
            <a:avLst/>
          </a:prstGeom>
        </p:spPr>
        <p:txBody>
          <a:bodyPr vert="horz" lIns="127971" tIns="63985" rIns="127971" bIns="63985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1E4CE7-0F54-4A2E-80C1-4CE00C72106E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506003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1279698" rtl="0" eaLnBrk="1" latinLnBrk="0" hangingPunct="1">
        <a:spcBef>
          <a:spcPct val="0"/>
        </a:spcBef>
        <a:buNone/>
        <a:defRPr kumimoji="1" sz="6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79887" indent="-479887" algn="l" defTabSz="1279698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4400" kern="1200">
          <a:solidFill>
            <a:schemeClr val="tx1"/>
          </a:solidFill>
          <a:latin typeface="+mn-lt"/>
          <a:ea typeface="+mn-ea"/>
          <a:cs typeface="+mn-cs"/>
        </a:defRPr>
      </a:lvl1pPr>
      <a:lvl2pPr marL="1039755" indent="-399905" algn="l" defTabSz="1279698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599623" indent="-319924" algn="l" defTabSz="1279698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300" kern="1200">
          <a:solidFill>
            <a:schemeClr val="tx1"/>
          </a:solidFill>
          <a:latin typeface="+mn-lt"/>
          <a:ea typeface="+mn-ea"/>
          <a:cs typeface="+mn-cs"/>
        </a:defRPr>
      </a:lvl3pPr>
      <a:lvl4pPr marL="2239472" indent="-319924" algn="l" defTabSz="1279698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79322" indent="-319924" algn="l" defTabSz="1279698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19171" indent="-319924" algn="l" defTabSz="1279698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59020" indent="-319924" algn="l" defTabSz="1279698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798868" indent="-319924" algn="l" defTabSz="1279698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38717" indent="-319924" algn="l" defTabSz="1279698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279698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39850" algn="l" defTabSz="1279698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79698" algn="l" defTabSz="1279698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19548" algn="l" defTabSz="1279698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59395" algn="l" defTabSz="1279698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199245" algn="l" defTabSz="1279698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39095" algn="l" defTabSz="1279698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78944" algn="l" defTabSz="1279698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18793" algn="l" defTabSz="1279698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表 2"/>
          <p:cNvGraphicFramePr>
            <a:graphicFrameLocks noGrp="1"/>
          </p:cNvGraphicFramePr>
          <p:nvPr>
            <p:extLst/>
          </p:nvPr>
        </p:nvGraphicFramePr>
        <p:xfrm>
          <a:off x="70198" y="768151"/>
          <a:ext cx="12667306" cy="2808313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601613">
                  <a:extLst>
                    <a:ext uri="{9D8B030D-6E8A-4147-A177-3AD203B41FA5}">
                      <a16:colId xmlns:a16="http://schemas.microsoft.com/office/drawing/2014/main" val="4282663604"/>
                    </a:ext>
                  </a:extLst>
                </a:gridCol>
                <a:gridCol w="11065693">
                  <a:extLst>
                    <a:ext uri="{9D8B030D-6E8A-4147-A177-3AD203B41FA5}">
                      <a16:colId xmlns:a16="http://schemas.microsoft.com/office/drawing/2014/main" val="795461187"/>
                    </a:ext>
                  </a:extLst>
                </a:gridCol>
              </a:tblGrid>
              <a:tr h="280831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smtClean="0"/>
                        <a:t>数値目標</a:t>
                      </a:r>
                      <a:endParaRPr kumimoji="1" lang="en-US" altLang="ja-JP" sz="1050" dirty="0" smtClean="0"/>
                    </a:p>
                    <a:p>
                      <a:pPr algn="ctr"/>
                      <a:r>
                        <a:rPr kumimoji="1" lang="ja-JP" altLang="en-US" sz="1050" dirty="0" smtClean="0"/>
                        <a:t>（重点）</a:t>
                      </a:r>
                      <a:endParaRPr kumimoji="1" lang="en-US" altLang="ja-JP" sz="1050" dirty="0" smtClean="0"/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zh-TW" altLang="en-US" sz="1050" b="0" dirty="0" smtClean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3447124"/>
                  </a:ext>
                </a:extLst>
              </a:tr>
            </a:tbl>
          </a:graphicData>
        </a:graphic>
      </p:graphicFrame>
      <p:graphicFrame>
        <p:nvGraphicFramePr>
          <p:cNvPr id="8" name="表 7"/>
          <p:cNvGraphicFramePr>
            <a:graphicFrameLocks noGrp="1"/>
          </p:cNvGraphicFramePr>
          <p:nvPr>
            <p:extLst/>
          </p:nvPr>
        </p:nvGraphicFramePr>
        <p:xfrm>
          <a:off x="70198" y="3646257"/>
          <a:ext cx="12667306" cy="4142674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601613">
                  <a:extLst>
                    <a:ext uri="{9D8B030D-6E8A-4147-A177-3AD203B41FA5}">
                      <a16:colId xmlns:a16="http://schemas.microsoft.com/office/drawing/2014/main" val="4282663604"/>
                    </a:ext>
                  </a:extLst>
                </a:gridCol>
                <a:gridCol w="11065693">
                  <a:extLst>
                    <a:ext uri="{9D8B030D-6E8A-4147-A177-3AD203B41FA5}">
                      <a16:colId xmlns:a16="http://schemas.microsoft.com/office/drawing/2014/main" val="795461187"/>
                    </a:ext>
                  </a:extLst>
                </a:gridCol>
              </a:tblGrid>
              <a:tr h="414267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smtClean="0"/>
                        <a:t>数値目標</a:t>
                      </a:r>
                      <a:endParaRPr kumimoji="1" lang="en-US" altLang="ja-JP" sz="1050" dirty="0" smtClean="0"/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zh-TW" altLang="en-US" sz="1050" b="0" dirty="0" smtClean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3447124"/>
                  </a:ext>
                </a:extLst>
              </a:tr>
            </a:tbl>
          </a:graphicData>
        </a:graphic>
      </p:graphicFrame>
      <p:sp>
        <p:nvSpPr>
          <p:cNvPr id="9" name="AutoShape 13"/>
          <p:cNvSpPr>
            <a:spLocks noChangeArrowheads="1"/>
          </p:cNvSpPr>
          <p:nvPr/>
        </p:nvSpPr>
        <p:spPr bwMode="auto">
          <a:xfrm>
            <a:off x="70198" y="59110"/>
            <a:ext cx="12667306" cy="639248"/>
          </a:xfrm>
          <a:prstGeom prst="flowChartProcess">
            <a:avLst/>
          </a:prstGeom>
          <a:gradFill flip="none" rotWithShape="1">
            <a:gsLst>
              <a:gs pos="81000">
                <a:schemeClr val="accent3">
                  <a:lumMod val="20000"/>
                  <a:lumOff val="80000"/>
                </a:schemeClr>
              </a:gs>
              <a:gs pos="22000">
                <a:schemeClr val="accent3">
                  <a:lumMod val="20000"/>
                  <a:lumOff val="80000"/>
                </a:schemeClr>
              </a:gs>
              <a:gs pos="0">
                <a:srgbClr val="558525"/>
              </a:gs>
              <a:gs pos="100000">
                <a:srgbClr val="558525"/>
              </a:gs>
            </a:gsLst>
            <a:path path="circle">
              <a:fillToRect l="100000" t="100000"/>
            </a:path>
            <a:tileRect r="-100000" b="-100000"/>
          </a:gradFill>
          <a:ln w="9525" algn="ctr">
            <a:solidFill>
              <a:srgbClr val="216930"/>
            </a:solidFill>
            <a:miter lim="800000"/>
            <a:headEnd/>
            <a:tailEnd/>
          </a:ln>
        </p:spPr>
        <p:txBody>
          <a:bodyPr lIns="91407" tIns="0" rIns="91407" bIns="0" anchor="ctr"/>
          <a:lstStyle>
            <a:lvl1pPr marL="1346200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fontAlgn="ctr">
              <a:lnSpc>
                <a:spcPct val="115000"/>
              </a:lnSpc>
              <a:spcBef>
                <a:spcPct val="0"/>
              </a:spcBef>
              <a:buFontTx/>
              <a:buNone/>
            </a:pPr>
            <a:r>
              <a:rPr kumimoji="0" lang="ja-JP" altLang="en-US" sz="2400" b="1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数値目標と業績の見通し</a:t>
            </a:r>
            <a:endParaRPr kumimoji="0" lang="ja-JP" altLang="en-US" sz="24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graphicFrame>
        <p:nvGraphicFramePr>
          <p:cNvPr id="11" name="表 10"/>
          <p:cNvGraphicFramePr>
            <a:graphicFrameLocks noGrp="1"/>
          </p:cNvGraphicFramePr>
          <p:nvPr>
            <p:extLst/>
          </p:nvPr>
        </p:nvGraphicFramePr>
        <p:xfrm>
          <a:off x="1720280" y="822606"/>
          <a:ext cx="10878515" cy="2720237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69205">
                  <a:extLst>
                    <a:ext uri="{9D8B030D-6E8A-4147-A177-3AD203B41FA5}">
                      <a16:colId xmlns:a16="http://schemas.microsoft.com/office/drawing/2014/main" val="3952235011"/>
                    </a:ext>
                  </a:extLst>
                </a:gridCol>
                <a:gridCol w="2051075">
                  <a:extLst>
                    <a:ext uri="{9D8B030D-6E8A-4147-A177-3AD203B41FA5}">
                      <a16:colId xmlns:a16="http://schemas.microsoft.com/office/drawing/2014/main" val="3757413350"/>
                    </a:ext>
                  </a:extLst>
                </a:gridCol>
                <a:gridCol w="2160240">
                  <a:extLst>
                    <a:ext uri="{9D8B030D-6E8A-4147-A177-3AD203B41FA5}">
                      <a16:colId xmlns:a16="http://schemas.microsoft.com/office/drawing/2014/main" val="1304387414"/>
                    </a:ext>
                  </a:extLst>
                </a:gridCol>
                <a:gridCol w="2088232">
                  <a:extLst>
                    <a:ext uri="{9D8B030D-6E8A-4147-A177-3AD203B41FA5}">
                      <a16:colId xmlns:a16="http://schemas.microsoft.com/office/drawing/2014/main" val="1022447921"/>
                    </a:ext>
                  </a:extLst>
                </a:gridCol>
                <a:gridCol w="3240360">
                  <a:extLst>
                    <a:ext uri="{9D8B030D-6E8A-4147-A177-3AD203B41FA5}">
                      <a16:colId xmlns:a16="http://schemas.microsoft.com/office/drawing/2014/main" val="124050951"/>
                    </a:ext>
                  </a:extLst>
                </a:gridCol>
                <a:gridCol w="869403">
                  <a:extLst>
                    <a:ext uri="{9D8B030D-6E8A-4147-A177-3AD203B41FA5}">
                      <a16:colId xmlns:a16="http://schemas.microsoft.com/office/drawing/2014/main" val="3601769383"/>
                    </a:ext>
                  </a:extLst>
                </a:gridCol>
              </a:tblGrid>
              <a:tr h="239275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 smtClean="0"/>
                        <a:t>成 果 測 定 指 標</a:t>
                      </a:r>
                      <a:endParaRPr kumimoji="1" lang="ja-JP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8742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ja-JP" altLang="en-US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現状</a:t>
                      </a:r>
                      <a:endParaRPr kumimoji="1" lang="en-US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17995" marR="17995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8742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ja-JP" altLang="en-US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目標</a:t>
                      </a:r>
                      <a:endParaRPr kumimoji="1" lang="en-US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17995" marR="17995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8742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ja-JP" altLang="en-US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主な施策</a:t>
                      </a:r>
                      <a:endParaRPr kumimoji="1" lang="en-US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17995" marR="17995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8742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ja-JP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該当項目</a:t>
                      </a:r>
                      <a:endParaRPr kumimoji="1" lang="en-US" altLang="ja-JP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17995" marR="17995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4128296217"/>
                  </a:ext>
                </a:extLst>
              </a:tr>
              <a:tr h="334614">
                <a:tc>
                  <a:txBody>
                    <a:bodyPr/>
                    <a:lstStyle/>
                    <a:p>
                      <a:pPr marL="0" marR="0" lvl="0" indent="0" algn="ctr" defTabSz="98742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①</a:t>
                      </a:r>
                    </a:p>
                  </a:txBody>
                  <a:tcPr marL="10801" marR="1800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8742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ja-JP" altLang="en-US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管理戸数</a:t>
                      </a:r>
                      <a:endParaRPr kumimoji="0" lang="ja-JP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10801" marR="1800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8742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ja-JP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21,373</a:t>
                      </a:r>
                      <a:r>
                        <a:rPr kumimoji="1" lang="ja-JP" altLang="en-US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戸（</a:t>
                      </a:r>
                      <a:r>
                        <a:rPr kumimoji="1" lang="en-US" altLang="ja-JP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R2</a:t>
                      </a:r>
                      <a:r>
                        <a:rPr kumimoji="1" lang="ja-JP" altLang="en-US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）</a:t>
                      </a:r>
                      <a:endParaRPr kumimoji="1" lang="en-US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17995" marR="17995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8742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ja-JP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</a:t>
                      </a:r>
                      <a:r>
                        <a:rPr kumimoji="1" lang="ja-JP" altLang="en-US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万戸以下（</a:t>
                      </a:r>
                      <a:r>
                        <a:rPr kumimoji="1" lang="en-US" altLang="ja-JP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R13</a:t>
                      </a:r>
                      <a:r>
                        <a:rPr kumimoji="1" lang="ja-JP" altLang="en-US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）</a:t>
                      </a:r>
                      <a:endParaRPr kumimoji="1" lang="en-US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17995" marR="17995" marT="0" marB="0" anchor="ctr" horzOverflow="overflow"/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 smtClean="0"/>
                        <a:t> ・ストック（団地）の再編等</a:t>
                      </a:r>
                      <a:endParaRPr kumimoji="1" lang="ja-JP" altLang="en-US" sz="100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17995" marR="17995" marT="0" marB="0" anchor="ctr" horzOverflow="overflow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+mn-ea"/>
                        </a:rPr>
                        <a:t>　</a:t>
                      </a:r>
                      <a:r>
                        <a:rPr kumimoji="1" lang="en-US" altLang="ja-JP" sz="100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+mn-ea"/>
                        </a:rPr>
                        <a:t>Ⅰ-</a:t>
                      </a:r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+mn-ea"/>
                        </a:rPr>
                        <a:t>１</a:t>
                      </a:r>
                      <a:r>
                        <a:rPr kumimoji="1" lang="en-US" altLang="ja-JP" sz="100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+mn-ea"/>
                        </a:rPr>
                        <a:t>-</a:t>
                      </a:r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+mn-ea"/>
                        </a:rPr>
                        <a:t>（３）</a:t>
                      </a:r>
                      <a:endParaRPr kumimoji="1" lang="ja-JP" altLang="en-US" sz="100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+mn-ea"/>
                      </a:endParaRPr>
                    </a:p>
                  </a:txBody>
                  <a:tcPr marL="17995" marR="17995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4116644384"/>
                  </a:ext>
                </a:extLst>
              </a:tr>
              <a:tr h="343515">
                <a:tc>
                  <a:txBody>
                    <a:bodyPr/>
                    <a:lstStyle/>
                    <a:p>
                      <a:pPr marL="0" marR="0" lvl="0" indent="0" algn="ctr" defTabSz="98742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②</a:t>
                      </a:r>
                    </a:p>
                  </a:txBody>
                  <a:tcPr marL="10801" marR="1800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8742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ja-JP" altLang="en-US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耐震化率</a:t>
                      </a:r>
                      <a:endParaRPr kumimoji="1" lang="ja-JP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10801" marR="1800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5BCC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ja-JP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93.8%</a:t>
                      </a:r>
                      <a:r>
                        <a:rPr kumimoji="0" lang="ja-JP" altLang="en-US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（</a:t>
                      </a:r>
                      <a:r>
                        <a:rPr kumimoji="0" lang="en-US" altLang="ja-JP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R3</a:t>
                      </a:r>
                      <a:r>
                        <a:rPr kumimoji="0" lang="ja-JP" altLang="en-US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見込）</a:t>
                      </a:r>
                      <a:endParaRPr kumimoji="0" lang="en-US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179962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5BCC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ja-JP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95%</a:t>
                      </a:r>
                      <a:r>
                        <a:rPr kumimoji="0" lang="ja-JP" altLang="en-US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（</a:t>
                      </a:r>
                      <a:r>
                        <a:rPr kumimoji="0" lang="en-US" altLang="ja-JP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R7</a:t>
                      </a:r>
                      <a:r>
                        <a:rPr kumimoji="0" lang="ja-JP" altLang="en-US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） </a:t>
                      </a:r>
                      <a:endParaRPr kumimoji="0" lang="en-US" altLang="ja-JP" sz="10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5BCC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ja-JP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97%</a:t>
                      </a:r>
                      <a:r>
                        <a:rPr kumimoji="0" lang="ja-JP" altLang="en-US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（</a:t>
                      </a:r>
                      <a:r>
                        <a:rPr kumimoji="0" lang="en-US" altLang="ja-JP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R13</a:t>
                      </a:r>
                      <a:r>
                        <a:rPr kumimoji="0" lang="ja-JP" altLang="en-US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）</a:t>
                      </a:r>
                      <a:endParaRPr kumimoji="0" lang="en-US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179962" marT="0" marB="0" anchor="ctr" horzOverflow="overflow"/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 smtClean="0"/>
                        <a:t> ・耐震改修</a:t>
                      </a:r>
                      <a:endParaRPr kumimoji="1" lang="ja-JP" altLang="en-US" sz="100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179962" marT="0" marB="0" anchor="ctr" horzOverflow="overflow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  <a:r>
                        <a:rPr kumimoji="1" lang="en-US" altLang="ja-JP" sz="100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Ⅰ-</a:t>
                      </a:r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１</a:t>
                      </a:r>
                      <a:r>
                        <a:rPr kumimoji="1" lang="en-US" altLang="ja-JP" sz="100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-</a:t>
                      </a:r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（３）</a:t>
                      </a:r>
                      <a:endParaRPr kumimoji="1" lang="ja-JP" altLang="en-US" sz="100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179962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2271032148"/>
                  </a:ext>
                </a:extLst>
              </a:tr>
              <a:tr h="598187">
                <a:tc>
                  <a:txBody>
                    <a:bodyPr/>
                    <a:lstStyle/>
                    <a:p>
                      <a:pPr marL="0" marR="0" lvl="0" indent="0" algn="ctr" defTabSz="98742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ja-JP" altLang="en-US" sz="10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③</a:t>
                      </a:r>
                      <a:endParaRPr kumimoji="0" lang="en-US" altLang="ja-JP" sz="100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10801" marR="1800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8742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ja-JP" altLang="en-US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住宅稼働率</a:t>
                      </a:r>
                      <a:br>
                        <a:rPr kumimoji="0" lang="ja-JP" altLang="en-US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</a:br>
                      <a:r>
                        <a:rPr kumimoji="0" lang="ja-JP" altLang="en-US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　 </a:t>
                      </a:r>
                      <a:r>
                        <a:rPr kumimoji="0" lang="en-US" altLang="ja-JP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[</a:t>
                      </a:r>
                      <a:r>
                        <a:rPr kumimoji="0" lang="ja-JP" altLang="en-US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契約家賃収入／満室時家賃</a:t>
                      </a:r>
                      <a:r>
                        <a:rPr kumimoji="0" lang="en-US" altLang="ja-JP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]</a:t>
                      </a:r>
                      <a:endParaRPr kumimoji="1" lang="ja-JP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10801" marR="1800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5BCC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ja-JP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93.1%</a:t>
                      </a:r>
                      <a:r>
                        <a:rPr kumimoji="0" lang="ja-JP" altLang="en-US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（</a:t>
                      </a:r>
                      <a:r>
                        <a:rPr kumimoji="0" lang="en-US" altLang="ja-JP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R3</a:t>
                      </a:r>
                      <a:r>
                        <a:rPr kumimoji="0" lang="ja-JP" altLang="en-US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見込）</a:t>
                      </a:r>
                      <a:endParaRPr kumimoji="0" lang="en-US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179962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5BCC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ja-JP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 92%</a:t>
                      </a:r>
                      <a:r>
                        <a:rPr kumimoji="0" lang="ja-JP" altLang="en-US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以上（</a:t>
                      </a:r>
                      <a:r>
                        <a:rPr kumimoji="0" lang="en-US" altLang="ja-JP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R13</a:t>
                      </a:r>
                      <a:r>
                        <a:rPr kumimoji="0" lang="ja-JP" altLang="en-US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）</a:t>
                      </a:r>
                      <a:endParaRPr kumimoji="0" lang="en-US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179962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5BCC00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ja-JP" altLang="en-US" sz="1000" dirty="0" smtClean="0"/>
                        <a:t>（入居促進） </a:t>
                      </a:r>
                      <a:endParaRPr kumimoji="1" lang="en-US" altLang="ja-JP" sz="1000" dirty="0" smtClean="0"/>
                    </a:p>
                    <a:p>
                      <a:pPr marL="0" marR="0" lvl="0" indent="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5BCC00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ja-JP" altLang="en-US" sz="1000" dirty="0" smtClean="0"/>
                        <a:t>・営業力の強化、効果的な広告</a:t>
                      </a:r>
                      <a:endParaRPr kumimoji="1" lang="en-US" altLang="ja-JP" sz="1000" dirty="0" smtClean="0"/>
                    </a:p>
                    <a:p>
                      <a:pPr marL="0" marR="0" lvl="0" indent="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5BCC00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ja-JP" altLang="en-US" sz="1000" dirty="0" smtClean="0"/>
                        <a:t>（退去抑制）</a:t>
                      </a:r>
                      <a:endParaRPr kumimoji="1" lang="en-US" altLang="ja-JP" sz="1000" dirty="0" smtClean="0"/>
                    </a:p>
                    <a:p>
                      <a:pPr marL="0" marR="0" lvl="0" indent="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5BCC00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ja-JP" altLang="en-US" sz="1000" dirty="0" smtClean="0"/>
                        <a:t> ・お客様満足度の向上</a:t>
                      </a:r>
                      <a:endParaRPr kumimoji="1" lang="ja-JP" altLang="en-US" sz="1000" dirty="0" smtClean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179962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5BCC00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  <a:r>
                        <a:rPr kumimoji="1" lang="en-US" altLang="ja-JP" sz="100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Ⅱ-</a:t>
                      </a:r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１</a:t>
                      </a:r>
                      <a:r>
                        <a:rPr kumimoji="1" lang="en-US" altLang="ja-JP" sz="100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-</a:t>
                      </a:r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（１）</a:t>
                      </a:r>
                    </a:p>
                  </a:txBody>
                  <a:tcPr marL="0" marR="179962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1183118381"/>
                  </a:ext>
                </a:extLst>
              </a:tr>
              <a:tr h="332486">
                <a:tc>
                  <a:txBody>
                    <a:bodyPr/>
                    <a:lstStyle/>
                    <a:p>
                      <a:pPr marL="0" marR="0" lvl="0" indent="0" algn="ctr" defTabSz="98742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④</a:t>
                      </a:r>
                    </a:p>
                  </a:txBody>
                  <a:tcPr marL="10801" marR="1800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8742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ja-JP" altLang="en-US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経常損益</a:t>
                      </a:r>
                      <a:endParaRPr kumimoji="0" lang="en-US" altLang="ja-JP" sz="100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10801" marR="1800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5BCC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ja-JP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 11.6</a:t>
                      </a:r>
                      <a:r>
                        <a:rPr kumimoji="0" lang="ja-JP" altLang="en-US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億円（</a:t>
                      </a:r>
                      <a:r>
                        <a:rPr kumimoji="0" lang="en-US" altLang="ja-JP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R3</a:t>
                      </a:r>
                      <a:r>
                        <a:rPr kumimoji="0" lang="ja-JP" altLang="en-US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見込）</a:t>
                      </a:r>
                      <a:endParaRPr kumimoji="0" lang="en-US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179962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5BCC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ja-JP" altLang="en-US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 黒字（利益）を確保</a:t>
                      </a:r>
                      <a:endParaRPr kumimoji="0" lang="zh-TW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179962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50310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 smtClean="0"/>
                        <a:t> ・賃貸住宅事業の収益向上</a:t>
                      </a:r>
                      <a:endParaRPr kumimoji="1" lang="en-US" altLang="ja-JP" sz="1000" dirty="0" smtClean="0"/>
                    </a:p>
                    <a:p>
                      <a:pPr marL="0" marR="0" lvl="0" indent="0" algn="l" defTabSz="50310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 smtClean="0"/>
                        <a:t> ・新たな事業領域での活動</a:t>
                      </a:r>
                      <a:endParaRPr kumimoji="1" lang="ja-JP" altLang="en-US" sz="1000" dirty="0" smtClean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179962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50310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  <a:r>
                        <a:rPr kumimoji="1" lang="en-US" altLang="ja-JP" sz="100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Ⅱ-</a:t>
                      </a:r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１</a:t>
                      </a:r>
                      <a:r>
                        <a:rPr kumimoji="1" lang="en-US" altLang="ja-JP" sz="100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-</a:t>
                      </a:r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（１）</a:t>
                      </a:r>
                    </a:p>
                  </a:txBody>
                  <a:tcPr marL="0" marR="179962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2023125149"/>
                  </a:ext>
                </a:extLst>
              </a:tr>
              <a:tr h="359605">
                <a:tc>
                  <a:txBody>
                    <a:bodyPr/>
                    <a:lstStyle/>
                    <a:p>
                      <a:pPr marL="0" marR="0" lvl="0" indent="0" algn="ctr" defTabSz="98742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⑤</a:t>
                      </a:r>
                    </a:p>
                  </a:txBody>
                  <a:tcPr marL="10801" marR="1800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8742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ja-JP" altLang="en-US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ストックへの投資</a:t>
                      </a:r>
                      <a:endParaRPr kumimoji="0" lang="ja-JP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10801" marR="1800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8742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ja-JP" altLang="en-US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約</a:t>
                      </a:r>
                      <a:r>
                        <a:rPr kumimoji="1" lang="en-US" altLang="ja-JP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125</a:t>
                      </a:r>
                      <a:r>
                        <a:rPr kumimoji="1" lang="ja-JP" altLang="en-US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億円（</a:t>
                      </a:r>
                      <a:r>
                        <a:rPr kumimoji="1" lang="en-US" altLang="ja-JP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H24</a:t>
                      </a:r>
                      <a:r>
                        <a:rPr kumimoji="1" lang="ja-JP" altLang="en-US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～</a:t>
                      </a:r>
                      <a:r>
                        <a:rPr kumimoji="1" lang="en-US" altLang="ja-JP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R3</a:t>
                      </a:r>
                      <a:r>
                        <a:rPr kumimoji="1" lang="ja-JP" altLang="en-US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）</a:t>
                      </a:r>
                      <a:endParaRPr kumimoji="1" lang="en-US" altLang="ja-JP" sz="100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179962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8742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ja-JP" altLang="en-US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約</a:t>
                      </a:r>
                      <a:r>
                        <a:rPr kumimoji="1" lang="en-US" altLang="ja-JP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250</a:t>
                      </a:r>
                      <a:r>
                        <a:rPr kumimoji="1" lang="ja-JP" altLang="en-US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億円（</a:t>
                      </a:r>
                      <a:r>
                        <a:rPr kumimoji="1" lang="en-US" altLang="ja-JP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R4</a:t>
                      </a:r>
                      <a:r>
                        <a:rPr kumimoji="1" lang="ja-JP" altLang="en-US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～</a:t>
                      </a:r>
                      <a:r>
                        <a:rPr kumimoji="1" lang="en-US" altLang="ja-JP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R13</a:t>
                      </a:r>
                      <a:r>
                        <a:rPr kumimoji="1" lang="ja-JP" altLang="en-US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）</a:t>
                      </a:r>
                      <a:endParaRPr kumimoji="1" lang="zh-TW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179962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8742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ja-JP" altLang="en-US" sz="1000" dirty="0" smtClean="0"/>
                        <a:t> ・建替え、長期有効活用、耐震改修</a:t>
                      </a:r>
                      <a:endParaRPr kumimoji="1" lang="ja-JP" altLang="en-US" sz="1000" dirty="0" smtClean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17995" marR="17995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8742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  <a:r>
                        <a:rPr kumimoji="1" lang="en-US" altLang="ja-JP" sz="100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Ⅱ-</a:t>
                      </a:r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１</a:t>
                      </a:r>
                      <a:r>
                        <a:rPr kumimoji="1" lang="en-US" altLang="ja-JP" sz="100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-</a:t>
                      </a:r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（１）</a:t>
                      </a:r>
                    </a:p>
                  </a:txBody>
                  <a:tcPr marL="17995" marR="17995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845502358"/>
                  </a:ext>
                </a:extLst>
              </a:tr>
              <a:tr h="496577">
                <a:tc>
                  <a:txBody>
                    <a:bodyPr/>
                    <a:lstStyle/>
                    <a:p>
                      <a:pPr marL="0" marR="0" lvl="0" indent="0" algn="ctr" defTabSz="98742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⑥</a:t>
                      </a:r>
                    </a:p>
                  </a:txBody>
                  <a:tcPr marL="10801" marR="1800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8742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ja-JP" altLang="en-US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借入金残高</a:t>
                      </a:r>
                      <a:endParaRPr kumimoji="0" lang="en-US" altLang="ja-JP" sz="10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8742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altLang="ja-JP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[</a:t>
                      </a:r>
                      <a:r>
                        <a:rPr kumimoji="0" lang="ja-JP" altLang="en-US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実質残高</a:t>
                      </a:r>
                      <a:r>
                        <a:rPr kumimoji="0" lang="en-US" altLang="ja-JP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]</a:t>
                      </a:r>
                      <a:endParaRPr kumimoji="0" lang="ja-JP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10801" marR="1800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8742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  1,261</a:t>
                      </a:r>
                      <a:r>
                        <a:rPr kumimoji="1" lang="ja-JP" altLang="en-US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億円（</a:t>
                      </a:r>
                      <a:r>
                        <a:rPr kumimoji="1" lang="en-US" altLang="ja-JP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R3</a:t>
                      </a:r>
                      <a:r>
                        <a:rPr kumimoji="1" lang="ja-JP" altLang="en-US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見込）</a:t>
                      </a:r>
                      <a:endParaRPr kumimoji="1" lang="en-US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179962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8742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1,200</a:t>
                      </a:r>
                      <a:r>
                        <a:rPr kumimoji="1" lang="zh-TW" altLang="en-US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億円以下 （</a:t>
                      </a:r>
                      <a:r>
                        <a:rPr kumimoji="1" lang="en-US" altLang="zh-TW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R8</a:t>
                      </a:r>
                      <a:r>
                        <a:rPr kumimoji="1" lang="zh-TW" altLang="en-US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）</a:t>
                      </a:r>
                    </a:p>
                    <a:p>
                      <a:pPr marL="0" marR="0" lvl="0" indent="0" algn="ctr" defTabSz="98742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1,100</a:t>
                      </a:r>
                      <a:r>
                        <a:rPr kumimoji="1" lang="zh-TW" altLang="en-US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億円以下（</a:t>
                      </a:r>
                      <a:r>
                        <a:rPr kumimoji="1" lang="en-US" altLang="zh-TW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R13</a:t>
                      </a:r>
                      <a:r>
                        <a:rPr kumimoji="1" lang="zh-TW" altLang="en-US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）</a:t>
                      </a:r>
                      <a:endParaRPr kumimoji="1" lang="zh-TW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179962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8742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ja-JP" altLang="en-US" sz="1000" dirty="0" smtClean="0"/>
                        <a:t> ・安定的で有利な資金の確保</a:t>
                      </a:r>
                      <a:endParaRPr kumimoji="1" lang="en-US" altLang="ja-JP" sz="1000" dirty="0" smtClean="0"/>
                    </a:p>
                    <a:p>
                      <a:pPr marL="0" marR="0" lvl="0" indent="0" algn="l" defTabSz="98742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ja-JP" altLang="en-US" sz="1000" dirty="0" smtClean="0"/>
                        <a:t> ・</a:t>
                      </a:r>
                      <a:r>
                        <a:rPr kumimoji="1" lang="en-US" altLang="ja-JP" sz="1000" dirty="0" smtClean="0"/>
                        <a:t>SDGs</a:t>
                      </a:r>
                      <a:r>
                        <a:rPr kumimoji="1" lang="ja-JP" altLang="en-US" sz="1000" dirty="0" smtClean="0"/>
                        <a:t>債による資金調達</a:t>
                      </a:r>
                      <a:endParaRPr kumimoji="1" lang="ja-JP" altLang="en-US" sz="1000" dirty="0" smtClean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17995" marR="17995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8742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  <a:r>
                        <a:rPr kumimoji="1" lang="en-US" altLang="ja-JP" sz="100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Ⅱ-</a:t>
                      </a:r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１</a:t>
                      </a:r>
                      <a:r>
                        <a:rPr kumimoji="1" lang="en-US" altLang="ja-JP" sz="100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-</a:t>
                      </a:r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（２）</a:t>
                      </a:r>
                    </a:p>
                  </a:txBody>
                  <a:tcPr marL="17995" marR="17995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4060959752"/>
                  </a:ext>
                </a:extLst>
              </a:tr>
            </a:tbl>
          </a:graphicData>
        </a:graphic>
      </p:graphicFrame>
      <p:graphicFrame>
        <p:nvGraphicFramePr>
          <p:cNvPr id="12" name="表 11"/>
          <p:cNvGraphicFramePr>
            <a:graphicFrameLocks noGrp="1"/>
          </p:cNvGraphicFramePr>
          <p:nvPr>
            <p:extLst/>
          </p:nvPr>
        </p:nvGraphicFramePr>
        <p:xfrm>
          <a:off x="1720280" y="8040960"/>
          <a:ext cx="10894143" cy="129614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217533">
                  <a:extLst>
                    <a:ext uri="{9D8B030D-6E8A-4147-A177-3AD203B41FA5}">
                      <a16:colId xmlns:a16="http://schemas.microsoft.com/office/drawing/2014/main" val="1091797225"/>
                    </a:ext>
                  </a:extLst>
                </a:gridCol>
                <a:gridCol w="3804900">
                  <a:extLst>
                    <a:ext uri="{9D8B030D-6E8A-4147-A177-3AD203B41FA5}">
                      <a16:colId xmlns:a16="http://schemas.microsoft.com/office/drawing/2014/main" val="1921344714"/>
                    </a:ext>
                  </a:extLst>
                </a:gridCol>
                <a:gridCol w="3871710">
                  <a:extLst>
                    <a:ext uri="{9D8B030D-6E8A-4147-A177-3AD203B41FA5}">
                      <a16:colId xmlns:a16="http://schemas.microsoft.com/office/drawing/2014/main" val="2424420731"/>
                    </a:ext>
                  </a:extLst>
                </a:gridCol>
              </a:tblGrid>
              <a:tr h="259217">
                <a:tc>
                  <a:txBody>
                    <a:bodyPr/>
                    <a:lstStyle/>
                    <a:p>
                      <a:r>
                        <a:rPr kumimoji="1" lang="ja-JP" altLang="en-US" sz="1050" b="1" dirty="0" smtClean="0">
                          <a:solidFill>
                            <a:schemeClr val="bg1"/>
                          </a:solidFill>
                        </a:rPr>
                        <a:t>成果測定指標</a:t>
                      </a:r>
                      <a:endParaRPr kumimoji="1" lang="ja-JP" altLang="en-US" sz="105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 anchorCtr="1">
                    <a:solidFill>
                      <a:srgbClr val="55852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7969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b="1" dirty="0" smtClean="0">
                          <a:solidFill>
                            <a:schemeClr val="bg1"/>
                          </a:solidFill>
                        </a:rPr>
                        <a:t>前計画の目標</a:t>
                      </a:r>
                    </a:p>
                  </a:txBody>
                  <a:tcPr anchor="ctr" anchorCtr="1">
                    <a:solidFill>
                      <a:srgbClr val="55852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7969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50" b="1" dirty="0" smtClean="0">
                          <a:solidFill>
                            <a:schemeClr val="bg1"/>
                          </a:solidFill>
                        </a:rPr>
                        <a:t>R3</a:t>
                      </a:r>
                      <a:r>
                        <a:rPr kumimoji="1" lang="ja-JP" altLang="en-US" sz="1050" b="1" dirty="0" smtClean="0">
                          <a:solidFill>
                            <a:schemeClr val="bg1"/>
                          </a:solidFill>
                        </a:rPr>
                        <a:t>年度末達成の見込み</a:t>
                      </a:r>
                    </a:p>
                  </a:txBody>
                  <a:tcPr anchor="ctr" anchorCtr="1">
                    <a:solidFill>
                      <a:srgbClr val="55852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3263958"/>
                  </a:ext>
                </a:extLst>
              </a:tr>
              <a:tr h="478666">
                <a:tc>
                  <a:txBody>
                    <a:bodyPr/>
                    <a:lstStyle/>
                    <a:p>
                      <a:r>
                        <a:rPr kumimoji="1" lang="ja-JP" altLang="en-US" sz="1100" dirty="0" smtClean="0"/>
                        <a:t>住宅稼働率</a:t>
                      </a:r>
                      <a:endParaRPr kumimoji="1" lang="ja-JP" altLang="en-US" sz="11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 smtClean="0"/>
                        <a:t>90%</a:t>
                      </a:r>
                      <a:r>
                        <a:rPr kumimoji="1" lang="ja-JP" altLang="en-US" sz="1100" dirty="0" smtClean="0"/>
                        <a:t>以上</a:t>
                      </a:r>
                      <a:endParaRPr kumimoji="1" lang="ja-JP" altLang="en-US" sz="11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marL="0" marR="0" lvl="0" indent="0" algn="l" defTabSz="127969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 smtClean="0"/>
                        <a:t>93.1%</a:t>
                      </a:r>
                      <a:r>
                        <a:rPr kumimoji="1" lang="ja-JP" altLang="en-US" sz="1100" dirty="0" smtClean="0"/>
                        <a:t>（達成）</a:t>
                      </a: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229623853"/>
                  </a:ext>
                </a:extLst>
              </a:tr>
              <a:tr h="55826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/>
                        <a:t>借入金残高</a:t>
                      </a:r>
                      <a:endParaRPr kumimoji="1" lang="en-US" altLang="ja-JP" sz="1100" dirty="0" smtClean="0"/>
                    </a:p>
                    <a:p>
                      <a:pPr algn="ctr"/>
                      <a:r>
                        <a:rPr kumimoji="1" lang="ja-JP" altLang="en-US" sz="1100" dirty="0" smtClean="0"/>
                        <a:t>（実質）</a:t>
                      </a:r>
                      <a:endParaRPr kumimoji="1" lang="en-US" altLang="ja-JP" sz="1100" dirty="0" smtClean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marL="0" marR="0" lvl="0" indent="0" algn="ctr" defTabSz="127969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 smtClean="0"/>
                        <a:t>1,400</a:t>
                      </a:r>
                      <a:r>
                        <a:rPr kumimoji="1" lang="ja-JP" altLang="en-US" sz="1100" dirty="0" smtClean="0"/>
                        <a:t>億円以下</a:t>
                      </a:r>
                      <a:endParaRPr kumimoji="1" lang="zh-TW" altLang="en-US" sz="1100" b="0" dirty="0" smtClean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marL="0" marR="0" lvl="0" indent="0" algn="ctr" defTabSz="127969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1100" dirty="0" smtClean="0"/>
                        <a:t>1,2</a:t>
                      </a:r>
                      <a:r>
                        <a:rPr kumimoji="1" lang="en-US" altLang="ja-JP" sz="1100" dirty="0" smtClean="0"/>
                        <a:t>61</a:t>
                      </a:r>
                      <a:r>
                        <a:rPr kumimoji="1" lang="zh-TW" altLang="en-US" sz="1100" dirty="0" smtClean="0"/>
                        <a:t>億円</a:t>
                      </a:r>
                      <a:r>
                        <a:rPr kumimoji="1" lang="ja-JP" altLang="en-US" sz="1100" dirty="0" smtClean="0"/>
                        <a:t>（達成）</a:t>
                      </a:r>
                      <a:endParaRPr kumimoji="1" lang="zh-TW" altLang="en-US" sz="1100" b="0" dirty="0" smtClean="0"/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3373067713"/>
                  </a:ext>
                </a:extLst>
              </a:tr>
            </a:tbl>
          </a:graphicData>
        </a:graphic>
      </p:graphicFrame>
      <p:graphicFrame>
        <p:nvGraphicFramePr>
          <p:cNvPr id="13" name="表 12"/>
          <p:cNvGraphicFramePr>
            <a:graphicFrameLocks noGrp="1"/>
          </p:cNvGraphicFramePr>
          <p:nvPr>
            <p:extLst/>
          </p:nvPr>
        </p:nvGraphicFramePr>
        <p:xfrm>
          <a:off x="70198" y="7908325"/>
          <a:ext cx="12667306" cy="1561412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601613">
                  <a:extLst>
                    <a:ext uri="{9D8B030D-6E8A-4147-A177-3AD203B41FA5}">
                      <a16:colId xmlns:a16="http://schemas.microsoft.com/office/drawing/2014/main" val="4282663604"/>
                    </a:ext>
                  </a:extLst>
                </a:gridCol>
                <a:gridCol w="11065693">
                  <a:extLst>
                    <a:ext uri="{9D8B030D-6E8A-4147-A177-3AD203B41FA5}">
                      <a16:colId xmlns:a16="http://schemas.microsoft.com/office/drawing/2014/main" val="795461187"/>
                    </a:ext>
                  </a:extLst>
                </a:gridCol>
              </a:tblGrid>
              <a:tr h="156141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smtClean="0"/>
                        <a:t>前経営計画の</a:t>
                      </a:r>
                      <a:endParaRPr kumimoji="1" lang="en-US" altLang="ja-JP" sz="1050" dirty="0" smtClean="0"/>
                    </a:p>
                    <a:p>
                      <a:pPr algn="ctr"/>
                      <a:r>
                        <a:rPr kumimoji="1" lang="ja-JP" altLang="en-US" sz="1050" dirty="0" smtClean="0"/>
                        <a:t>数値目標</a:t>
                      </a:r>
                      <a:endParaRPr kumimoji="1" lang="en-US" altLang="ja-JP" sz="1050" dirty="0" smtClean="0"/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zh-TW" altLang="en-US" sz="1050" b="0" dirty="0" smtClean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3447124"/>
                  </a:ext>
                </a:extLst>
              </a:tr>
            </a:tbl>
          </a:graphicData>
        </a:graphic>
      </p:graphicFrame>
      <p:graphicFrame>
        <p:nvGraphicFramePr>
          <p:cNvPr id="14" name="表 13"/>
          <p:cNvGraphicFramePr>
            <a:graphicFrameLocks noGrp="1"/>
          </p:cNvGraphicFramePr>
          <p:nvPr>
            <p:extLst/>
          </p:nvPr>
        </p:nvGraphicFramePr>
        <p:xfrm>
          <a:off x="1704654" y="3684475"/>
          <a:ext cx="10894144" cy="406103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81812">
                  <a:extLst>
                    <a:ext uri="{9D8B030D-6E8A-4147-A177-3AD203B41FA5}">
                      <a16:colId xmlns:a16="http://schemas.microsoft.com/office/drawing/2014/main" val="3952235011"/>
                    </a:ext>
                  </a:extLst>
                </a:gridCol>
                <a:gridCol w="2054094">
                  <a:extLst>
                    <a:ext uri="{9D8B030D-6E8A-4147-A177-3AD203B41FA5}">
                      <a16:colId xmlns:a16="http://schemas.microsoft.com/office/drawing/2014/main" val="3757413350"/>
                    </a:ext>
                  </a:extLst>
                </a:gridCol>
                <a:gridCol w="2160240">
                  <a:extLst>
                    <a:ext uri="{9D8B030D-6E8A-4147-A177-3AD203B41FA5}">
                      <a16:colId xmlns:a16="http://schemas.microsoft.com/office/drawing/2014/main" val="1304387414"/>
                    </a:ext>
                  </a:extLst>
                </a:gridCol>
                <a:gridCol w="2088232">
                  <a:extLst>
                    <a:ext uri="{9D8B030D-6E8A-4147-A177-3AD203B41FA5}">
                      <a16:colId xmlns:a16="http://schemas.microsoft.com/office/drawing/2014/main" val="1022447921"/>
                    </a:ext>
                  </a:extLst>
                </a:gridCol>
                <a:gridCol w="3240360">
                  <a:extLst>
                    <a:ext uri="{9D8B030D-6E8A-4147-A177-3AD203B41FA5}">
                      <a16:colId xmlns:a16="http://schemas.microsoft.com/office/drawing/2014/main" val="124050951"/>
                    </a:ext>
                  </a:extLst>
                </a:gridCol>
                <a:gridCol w="869406">
                  <a:extLst>
                    <a:ext uri="{9D8B030D-6E8A-4147-A177-3AD203B41FA5}">
                      <a16:colId xmlns:a16="http://schemas.microsoft.com/office/drawing/2014/main" val="3532921094"/>
                    </a:ext>
                  </a:extLst>
                </a:gridCol>
              </a:tblGrid>
              <a:tr h="265996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 smtClean="0"/>
                        <a:t>成 果 測 定 指 標</a:t>
                      </a:r>
                      <a:endParaRPr kumimoji="1" lang="ja-JP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8742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ja-JP" altLang="en-US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現状</a:t>
                      </a:r>
                      <a:endParaRPr kumimoji="1" lang="en-US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17995" marR="17995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8742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ja-JP" altLang="en-US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目標</a:t>
                      </a:r>
                      <a:endParaRPr kumimoji="1" lang="en-US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17995" marR="17995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8742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ja-JP" altLang="en-US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主な施策</a:t>
                      </a:r>
                      <a:endParaRPr kumimoji="1" lang="en-US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17995" marR="17995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8742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ja-JP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該当項目</a:t>
                      </a:r>
                      <a:endParaRPr kumimoji="1" lang="en-US" altLang="ja-JP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17995" marR="17995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4128296217"/>
                  </a:ext>
                </a:extLst>
              </a:tr>
              <a:tr h="365744">
                <a:tc>
                  <a:txBody>
                    <a:bodyPr/>
                    <a:lstStyle/>
                    <a:p>
                      <a:pPr marL="0" marR="0" lvl="0" indent="0" algn="ctr" defTabSz="98742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①</a:t>
                      </a:r>
                    </a:p>
                  </a:txBody>
                  <a:tcPr marL="10801" marR="1800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8742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ja-JP" altLang="en-US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子育て・高齢者世帯</a:t>
                      </a:r>
                      <a:endParaRPr kumimoji="1" lang="en-US" altLang="ja-JP" sz="10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8742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ja-JP" altLang="en-US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入居件数</a:t>
                      </a:r>
                      <a:endParaRPr kumimoji="1" lang="ja-JP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10801" marR="1800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00113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5BCC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ja-JP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  574</a:t>
                      </a:r>
                      <a:r>
                        <a:rPr kumimoji="0" lang="ja-JP" altLang="en-US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件</a:t>
                      </a:r>
                      <a:r>
                        <a:rPr kumimoji="0" lang="en-US" altLang="ja-JP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/</a:t>
                      </a:r>
                      <a:r>
                        <a:rPr kumimoji="0" lang="ja-JP" altLang="en-US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年（</a:t>
                      </a:r>
                      <a:r>
                        <a:rPr kumimoji="0" lang="en-US" altLang="ja-JP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R3</a:t>
                      </a:r>
                      <a:r>
                        <a:rPr kumimoji="0" lang="ja-JP" altLang="en-US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見込）</a:t>
                      </a:r>
                      <a:endParaRPr kumimoji="0" lang="en-US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179962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5BCC00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altLang="ja-JP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5,500</a:t>
                      </a:r>
                      <a:r>
                        <a:rPr kumimoji="0" lang="ja-JP" altLang="en-US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件（～</a:t>
                      </a:r>
                      <a:r>
                        <a:rPr kumimoji="0" lang="en-US" altLang="ja-JP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R13</a:t>
                      </a:r>
                      <a:r>
                        <a:rPr kumimoji="0" lang="ja-JP" altLang="en-US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）</a:t>
                      </a:r>
                      <a:endParaRPr kumimoji="0" lang="en-US" altLang="ja-JP" sz="10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5BCC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ja-JP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550</a:t>
                      </a:r>
                      <a:r>
                        <a:rPr kumimoji="0" lang="ja-JP" altLang="en-US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件</a:t>
                      </a:r>
                      <a:r>
                        <a:rPr kumimoji="0" lang="en-US" altLang="ja-JP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/</a:t>
                      </a:r>
                      <a:r>
                        <a:rPr kumimoji="0" lang="ja-JP" altLang="en-US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年</a:t>
                      </a:r>
                      <a:endParaRPr kumimoji="0" lang="ja-JP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179962" marT="0" marB="0" anchor="ctr" horzOverflow="overflow"/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 smtClean="0"/>
                        <a:t> ・セーフティネット機能の整備</a:t>
                      </a:r>
                      <a:endParaRPr kumimoji="1" lang="en-US" altLang="ja-JP" sz="1000" dirty="0" smtClean="0"/>
                    </a:p>
                    <a:p>
                      <a:r>
                        <a:rPr kumimoji="1" lang="ja-JP" altLang="en-US" sz="1000" dirty="0" smtClean="0"/>
                        <a:t> ・子育てしやすい居住環境の実現</a:t>
                      </a:r>
                      <a:endParaRPr kumimoji="1" lang="ja-JP" altLang="en-US" sz="100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179962" marT="0" marB="0" anchor="ctr" horzOverflow="overflow"/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  <a:r>
                        <a:rPr kumimoji="1" lang="en-US" altLang="ja-JP" sz="100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Ⅰ-</a:t>
                      </a:r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１</a:t>
                      </a:r>
                      <a:r>
                        <a:rPr kumimoji="1" lang="en-US" altLang="ja-JP" sz="100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-</a:t>
                      </a:r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（１）</a:t>
                      </a:r>
                      <a:endParaRPr kumimoji="1" lang="ja-JP" altLang="en-US" sz="100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179962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4116644384"/>
                  </a:ext>
                </a:extLst>
              </a:tr>
              <a:tr h="332494">
                <a:tc>
                  <a:txBody>
                    <a:bodyPr/>
                    <a:lstStyle/>
                    <a:p>
                      <a:pPr marL="0" marR="0" lvl="0" indent="0" algn="ctr" defTabSz="98742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②</a:t>
                      </a:r>
                    </a:p>
                  </a:txBody>
                  <a:tcPr marL="10801" marR="1800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8742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ja-JP" altLang="en-US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コミュニティイベント回数</a:t>
                      </a:r>
                      <a:endParaRPr kumimoji="1" lang="ja-JP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10801" marR="1800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5BCC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ja-JP" altLang="en-US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   </a:t>
                      </a:r>
                      <a:r>
                        <a:rPr kumimoji="0" lang="en-US" altLang="ja-JP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9</a:t>
                      </a:r>
                      <a:r>
                        <a:rPr kumimoji="0" lang="ja-JP" altLang="en-US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回（</a:t>
                      </a:r>
                      <a:r>
                        <a:rPr kumimoji="0" lang="en-US" altLang="ja-JP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R3</a:t>
                      </a:r>
                      <a:r>
                        <a:rPr kumimoji="0" lang="ja-JP" altLang="en-US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見込）</a:t>
                      </a:r>
                      <a:endParaRPr kumimoji="0" lang="en-US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179962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5BCC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ja-JP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100</a:t>
                      </a:r>
                      <a:r>
                        <a:rPr kumimoji="0" lang="ja-JP" altLang="en-US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回（～</a:t>
                      </a:r>
                      <a:r>
                        <a:rPr kumimoji="0" lang="en-US" altLang="ja-JP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R13</a:t>
                      </a:r>
                      <a:r>
                        <a:rPr kumimoji="0" lang="ja-JP" altLang="en-US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）    </a:t>
                      </a:r>
                      <a:endParaRPr kumimoji="0" lang="en-US" altLang="ja-JP" sz="10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5BCC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ja-JP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10</a:t>
                      </a:r>
                      <a:r>
                        <a:rPr kumimoji="0" lang="ja-JP" altLang="en-US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回</a:t>
                      </a:r>
                      <a:r>
                        <a:rPr kumimoji="0" lang="en-US" altLang="ja-JP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/</a:t>
                      </a:r>
                      <a:r>
                        <a:rPr kumimoji="0" lang="ja-JP" altLang="en-US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年</a:t>
                      </a:r>
                      <a:endParaRPr kumimoji="0" lang="en-US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179962" marT="0" marB="0" anchor="ctr" horzOverflow="overflow"/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 smtClean="0"/>
                        <a:t> ・</a:t>
                      </a:r>
                      <a:r>
                        <a:rPr kumimoji="1" lang="en-US" altLang="ja-JP" sz="1000" dirty="0" smtClean="0"/>
                        <a:t>『</a:t>
                      </a:r>
                      <a:r>
                        <a:rPr kumimoji="1" lang="ja-JP" altLang="en-US" sz="1000" dirty="0" smtClean="0"/>
                        <a:t>きずなづくり応援プロジェクト</a:t>
                      </a:r>
                      <a:r>
                        <a:rPr kumimoji="1" lang="en-US" altLang="ja-JP" sz="1000" dirty="0" smtClean="0"/>
                        <a:t>』</a:t>
                      </a:r>
                      <a:r>
                        <a:rPr kumimoji="1" lang="ja-JP" altLang="en-US" sz="1000" dirty="0" smtClean="0"/>
                        <a:t>等</a:t>
                      </a:r>
                      <a:endParaRPr kumimoji="1" lang="ja-JP" altLang="en-US" sz="100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179962" marT="0" marB="0" anchor="ctr" horzOverflow="overflow"/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  <a:r>
                        <a:rPr kumimoji="1" lang="en-US" altLang="ja-JP" sz="100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Ⅰ-</a:t>
                      </a:r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１</a:t>
                      </a:r>
                      <a:r>
                        <a:rPr kumimoji="1" lang="en-US" altLang="ja-JP" sz="100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-</a:t>
                      </a:r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（２）</a:t>
                      </a:r>
                      <a:endParaRPr kumimoji="1" lang="ja-JP" altLang="en-US" sz="100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179962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2271032148"/>
                  </a:ext>
                </a:extLst>
              </a:tr>
              <a:tr h="182872">
                <a:tc>
                  <a:txBody>
                    <a:bodyPr/>
                    <a:lstStyle/>
                    <a:p>
                      <a:pPr marL="0" marR="0" lvl="0" indent="0" algn="ctr" defTabSz="98742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ja-JP" altLang="en-US" sz="10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③</a:t>
                      </a:r>
                      <a:endParaRPr kumimoji="0" lang="en-US" altLang="ja-JP" sz="100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10801" marR="1800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8742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ja-JP" altLang="en-US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モニター付インターホン</a:t>
                      </a:r>
                      <a:endParaRPr kumimoji="0" lang="en-US" altLang="ja-JP" sz="10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8742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ja-JP" altLang="en-US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設置戸数</a:t>
                      </a:r>
                      <a:endParaRPr kumimoji="0" lang="en-US" altLang="ja-JP" sz="100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10801" marR="1800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87425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5BCC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ja-JP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  186</a:t>
                      </a:r>
                      <a:r>
                        <a:rPr kumimoji="0" lang="ja-JP" altLang="en-US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戸（</a:t>
                      </a:r>
                      <a:r>
                        <a:rPr kumimoji="0" lang="en-US" altLang="ja-JP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R3</a:t>
                      </a:r>
                      <a:r>
                        <a:rPr kumimoji="0" lang="ja-JP" altLang="en-US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見込）</a:t>
                      </a:r>
                      <a:endParaRPr kumimoji="0" lang="en-US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179962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5BCC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ja-JP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4,000</a:t>
                      </a:r>
                      <a:r>
                        <a:rPr kumimoji="0" lang="ja-JP" altLang="en-US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戸（～</a:t>
                      </a:r>
                      <a:r>
                        <a:rPr kumimoji="0" lang="en-US" altLang="ja-JP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R13</a:t>
                      </a:r>
                      <a:r>
                        <a:rPr kumimoji="0" lang="ja-JP" altLang="en-US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）</a:t>
                      </a:r>
                      <a:endParaRPr kumimoji="0" lang="en-US" altLang="ja-JP" sz="10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5BCC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ja-JP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400</a:t>
                      </a:r>
                      <a:r>
                        <a:rPr kumimoji="0" lang="ja-JP" altLang="en-US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戸</a:t>
                      </a:r>
                      <a:r>
                        <a:rPr kumimoji="0" lang="en-US" altLang="ja-JP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/</a:t>
                      </a:r>
                      <a:r>
                        <a:rPr kumimoji="0" lang="ja-JP" altLang="en-US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年</a:t>
                      </a:r>
                      <a:endParaRPr kumimoji="0" lang="en-US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179962" marT="0" marB="0" anchor="ctr" horzOverflow="overflow"/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 smtClean="0"/>
                        <a:t> ・住戸リノベーション、計画修繕</a:t>
                      </a:r>
                      <a:endParaRPr kumimoji="1" lang="ja-JP" altLang="en-US" sz="100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179962" marT="0" marB="0" anchor="ctr" horzOverflow="overflow"/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  <a:r>
                        <a:rPr kumimoji="1" lang="en-US" altLang="ja-JP" sz="100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Ⅰ-</a:t>
                      </a:r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１</a:t>
                      </a:r>
                      <a:r>
                        <a:rPr kumimoji="1" lang="en-US" altLang="ja-JP" sz="100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-</a:t>
                      </a:r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（３）</a:t>
                      </a:r>
                      <a:endParaRPr kumimoji="1" lang="ja-JP" altLang="en-US" sz="100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179962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845502358"/>
                  </a:ext>
                </a:extLst>
              </a:tr>
              <a:tr h="182872">
                <a:tc>
                  <a:txBody>
                    <a:bodyPr/>
                    <a:lstStyle/>
                    <a:p>
                      <a:pPr marL="0" marR="0" lvl="0" indent="0" algn="ctr" defTabSz="98742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④</a:t>
                      </a:r>
                    </a:p>
                  </a:txBody>
                  <a:tcPr marL="10801" marR="1800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8742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ja-JP" altLang="en-US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住戸リノベーション</a:t>
                      </a:r>
                      <a:endParaRPr kumimoji="0" lang="en-US" altLang="ja-JP" sz="10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8742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ja-JP" altLang="en-US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実施戸数</a:t>
                      </a:r>
                      <a:endParaRPr kumimoji="0" lang="ja-JP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10801" marR="1800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87425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5BCC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ja-JP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186</a:t>
                      </a:r>
                      <a:r>
                        <a:rPr kumimoji="0" lang="ja-JP" altLang="en-US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戸（</a:t>
                      </a:r>
                      <a:r>
                        <a:rPr kumimoji="0" lang="en-US" altLang="ja-JP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R3</a:t>
                      </a:r>
                      <a:r>
                        <a:rPr kumimoji="0" lang="ja-JP" altLang="en-US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見込）</a:t>
                      </a:r>
                      <a:endParaRPr kumimoji="0" lang="en-US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17995" marR="17995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5BCC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ja-JP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2,500</a:t>
                      </a:r>
                      <a:r>
                        <a:rPr kumimoji="0" lang="ja-JP" altLang="en-US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戸（～</a:t>
                      </a:r>
                      <a:r>
                        <a:rPr kumimoji="0" lang="en-US" altLang="ja-JP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R13</a:t>
                      </a:r>
                      <a:r>
                        <a:rPr kumimoji="0" lang="ja-JP" altLang="en-US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）</a:t>
                      </a:r>
                    </a:p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5BCC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ja-JP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250</a:t>
                      </a:r>
                      <a:r>
                        <a:rPr kumimoji="0" lang="ja-JP" altLang="en-US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戸</a:t>
                      </a:r>
                      <a:r>
                        <a:rPr kumimoji="0" lang="en-US" altLang="ja-JP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/</a:t>
                      </a:r>
                      <a:r>
                        <a:rPr kumimoji="0" lang="ja-JP" altLang="en-US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年</a:t>
                      </a:r>
                      <a:endParaRPr kumimoji="0" lang="en-US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17995" marR="17995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5BCC00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ja-JP" altLang="en-US" sz="1000" dirty="0" smtClean="0"/>
                        <a:t> ・多様なニーズに対応した住まいの提供</a:t>
                      </a:r>
                      <a:endParaRPr kumimoji="1" lang="en-US" altLang="ja-JP" sz="1000" dirty="0" smtClean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17995" marR="17995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5BCC00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+mn-ea"/>
                        </a:rPr>
                        <a:t>　</a:t>
                      </a:r>
                      <a:r>
                        <a:rPr kumimoji="1" lang="en-US" altLang="ja-JP" sz="100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+mn-ea"/>
                        </a:rPr>
                        <a:t>Ⅰ-</a:t>
                      </a:r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+mn-ea"/>
                        </a:rPr>
                        <a:t>１</a:t>
                      </a:r>
                      <a:r>
                        <a:rPr kumimoji="1" lang="en-US" altLang="ja-JP" sz="100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+mn-ea"/>
                        </a:rPr>
                        <a:t>-</a:t>
                      </a:r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+mn-ea"/>
                        </a:rPr>
                        <a:t>（３）</a:t>
                      </a:r>
                    </a:p>
                  </a:txBody>
                  <a:tcPr marL="17995" marR="17995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2871222947"/>
                  </a:ext>
                </a:extLst>
              </a:tr>
              <a:tr h="345427">
                <a:tc>
                  <a:txBody>
                    <a:bodyPr/>
                    <a:lstStyle/>
                    <a:p>
                      <a:pPr marL="0" marR="0" lvl="0" indent="0" algn="ctr" defTabSz="98742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⑤</a:t>
                      </a:r>
                    </a:p>
                  </a:txBody>
                  <a:tcPr marL="10801" marR="1800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8742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ja-JP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ZEH-M Oriented</a:t>
                      </a:r>
                      <a:r>
                        <a:rPr kumimoji="0" lang="ja-JP" altLang="en-US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供給</a:t>
                      </a:r>
                      <a:endParaRPr kumimoji="0" lang="en-US" altLang="ja-JP" sz="100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10801" marR="1800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5BCC00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altLang="ja-JP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  ―</a:t>
                      </a:r>
                      <a:endParaRPr kumimoji="0" lang="en-US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179962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5BCC00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altLang="ja-JP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</a:t>
                      </a:r>
                      <a:r>
                        <a:rPr kumimoji="0" lang="ja-JP" altLang="en-US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団地（～</a:t>
                      </a:r>
                      <a:r>
                        <a:rPr kumimoji="0" lang="en-US" altLang="ja-JP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R13</a:t>
                      </a:r>
                      <a:r>
                        <a:rPr kumimoji="0" lang="ja-JP" altLang="en-US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）</a:t>
                      </a:r>
                      <a:endParaRPr kumimoji="0" lang="en-US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179962" marT="0" marB="0" anchor="ctr" horzOverflow="overflow"/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 smtClean="0"/>
                        <a:t> ・建替高層団地</a:t>
                      </a:r>
                      <a:endParaRPr kumimoji="1" lang="ja-JP" altLang="en-US" sz="100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179962" marT="0" marB="0" anchor="ctr" horzOverflow="overflow"/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  <a:r>
                        <a:rPr kumimoji="1" lang="en-US" altLang="ja-JP" sz="100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Ⅰ-</a:t>
                      </a:r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１</a:t>
                      </a:r>
                      <a:r>
                        <a:rPr kumimoji="1" lang="en-US" altLang="ja-JP" sz="100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-</a:t>
                      </a:r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（３）</a:t>
                      </a:r>
                      <a:endParaRPr kumimoji="1" lang="ja-JP" altLang="en-US" sz="100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179962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4060959752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marL="0" marR="0" lvl="0" indent="0" algn="ctr" defTabSz="98742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⑥</a:t>
                      </a:r>
                    </a:p>
                  </a:txBody>
                  <a:tcPr marL="10801" marR="1800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8742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ja-JP" altLang="en-US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共用部照明の</a:t>
                      </a:r>
                      <a:r>
                        <a:rPr kumimoji="0" lang="en-US" altLang="ja-JP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LED</a:t>
                      </a:r>
                      <a:r>
                        <a:rPr kumimoji="0" lang="ja-JP" altLang="en-US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化</a:t>
                      </a:r>
                      <a:endParaRPr kumimoji="0" lang="en-US" altLang="ja-JP" sz="100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10801" marR="1800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5BCC00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altLang="ja-JP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53%</a:t>
                      </a:r>
                      <a:r>
                        <a:rPr kumimoji="0" lang="ja-JP" altLang="en-US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（</a:t>
                      </a:r>
                      <a:r>
                        <a:rPr kumimoji="0" lang="en-US" altLang="ja-JP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R3</a:t>
                      </a:r>
                      <a:r>
                        <a:rPr kumimoji="0" lang="ja-JP" altLang="en-US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見込）</a:t>
                      </a:r>
                      <a:endParaRPr kumimoji="0" lang="en-US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179962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5BCC00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altLang="ja-JP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100%</a:t>
                      </a:r>
                      <a:r>
                        <a:rPr kumimoji="0" lang="ja-JP" altLang="en-US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（</a:t>
                      </a:r>
                      <a:r>
                        <a:rPr kumimoji="0" lang="en-US" altLang="ja-JP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R13</a:t>
                      </a:r>
                      <a:r>
                        <a:rPr kumimoji="0" lang="ja-JP" altLang="en-US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）</a:t>
                      </a:r>
                      <a:endParaRPr kumimoji="0" lang="en-US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179962" marT="0" marB="0" anchor="ctr" horzOverflow="overflow"/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 smtClean="0"/>
                        <a:t> ・計画修繕</a:t>
                      </a:r>
                      <a:endParaRPr kumimoji="1" lang="ja-JP" altLang="en-US" sz="100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179962" marT="0" marB="0" anchor="ctr" horzOverflow="overflow"/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  <a:r>
                        <a:rPr kumimoji="1" lang="en-US" altLang="ja-JP" sz="100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Ⅰ-</a:t>
                      </a:r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１</a:t>
                      </a:r>
                      <a:r>
                        <a:rPr kumimoji="1" lang="en-US" altLang="ja-JP" sz="100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-</a:t>
                      </a:r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（３）</a:t>
                      </a:r>
                      <a:endParaRPr kumimoji="1" lang="ja-JP" altLang="en-US" sz="100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179962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2720838178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marL="0" marR="0" lvl="0" indent="0" algn="ctr" defTabSz="98742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⑦</a:t>
                      </a:r>
                    </a:p>
                  </a:txBody>
                  <a:tcPr marL="10801" marR="1800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8742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ja-JP" altLang="en-US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屋外環境整備</a:t>
                      </a:r>
                      <a:endParaRPr kumimoji="0" lang="en-US" altLang="ja-JP" sz="100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10801" marR="1800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8742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ja-JP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  ―</a:t>
                      </a:r>
                      <a:endParaRPr kumimoji="0" lang="en-US" altLang="ja-JP" sz="100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179962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5BCC00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altLang="ja-JP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9</a:t>
                      </a:r>
                      <a:r>
                        <a:rPr kumimoji="0" lang="ja-JP" altLang="en-US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団地（～</a:t>
                      </a:r>
                      <a:r>
                        <a:rPr kumimoji="0" lang="en-US" altLang="ja-JP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R13</a:t>
                      </a:r>
                      <a:r>
                        <a:rPr kumimoji="0" lang="ja-JP" altLang="en-US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）</a:t>
                      </a:r>
                      <a:endParaRPr kumimoji="0" lang="en-US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179962" marT="0" marB="0" anchor="ctr" horzOverflow="overflow"/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 smtClean="0"/>
                        <a:t> ・駐車場、プレイロット、オープン</a:t>
                      </a:r>
                      <a:r>
                        <a:rPr kumimoji="1" lang="ja-JP" altLang="en-US" sz="1000" baseline="0" dirty="0" smtClean="0"/>
                        <a:t> </a:t>
                      </a:r>
                      <a:r>
                        <a:rPr kumimoji="1" lang="ja-JP" altLang="en-US" sz="1000" dirty="0" smtClean="0"/>
                        <a:t>スペース等の整備</a:t>
                      </a:r>
                      <a:endParaRPr kumimoji="1" lang="ja-JP" altLang="en-US" sz="100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179962" marT="0" marB="0" anchor="ctr" horzOverflow="overflow"/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  <a:r>
                        <a:rPr kumimoji="1" lang="en-US" altLang="ja-JP" sz="100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Ⅰ-</a:t>
                      </a:r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１</a:t>
                      </a:r>
                      <a:r>
                        <a:rPr kumimoji="1" lang="en-US" altLang="ja-JP" sz="100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-</a:t>
                      </a:r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（３）</a:t>
                      </a:r>
                      <a:endParaRPr kumimoji="1" lang="ja-JP" altLang="en-US" sz="100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179962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4025549604"/>
                  </a:ext>
                </a:extLst>
              </a:tr>
              <a:tr h="315578">
                <a:tc>
                  <a:txBody>
                    <a:bodyPr/>
                    <a:lstStyle/>
                    <a:p>
                      <a:pPr marL="0" marR="0" lvl="0" indent="0" algn="ctr" defTabSz="98742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⑧</a:t>
                      </a:r>
                    </a:p>
                  </a:txBody>
                  <a:tcPr marL="10801" marR="1800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8742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ja-JP" altLang="en-US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接遇・対応満足度</a:t>
                      </a:r>
                      <a:endParaRPr kumimoji="0" lang="en-US" altLang="ja-JP" sz="100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10801" marR="1800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5BCC00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altLang="ja-JP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96.2%</a:t>
                      </a:r>
                      <a:r>
                        <a:rPr kumimoji="0" lang="ja-JP" altLang="en-US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（</a:t>
                      </a:r>
                      <a:r>
                        <a:rPr kumimoji="0" lang="en-US" altLang="ja-JP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R2</a:t>
                      </a:r>
                      <a:r>
                        <a:rPr kumimoji="0" lang="ja-JP" altLang="en-US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）</a:t>
                      </a:r>
                      <a:endParaRPr kumimoji="0" lang="en-US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179962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5BCC00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altLang="ja-JP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95%</a:t>
                      </a:r>
                      <a:r>
                        <a:rPr kumimoji="0" lang="ja-JP" altLang="en-US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以上を維持</a:t>
                      </a:r>
                      <a:endParaRPr kumimoji="0" lang="en-US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179962" marT="0" marB="0" anchor="ctr" horzOverflow="overflow"/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 smtClean="0"/>
                        <a:t> ・接遇向上委員会等</a:t>
                      </a:r>
                      <a:endParaRPr kumimoji="1" lang="ja-JP" altLang="en-US" sz="100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179962" marT="0" marB="0" anchor="ctr" horzOverflow="overflow"/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  <a:r>
                        <a:rPr kumimoji="1" lang="en-US" altLang="ja-JP" sz="100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Ⅱ-</a:t>
                      </a:r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１</a:t>
                      </a:r>
                      <a:r>
                        <a:rPr kumimoji="1" lang="en-US" altLang="ja-JP" sz="100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-</a:t>
                      </a:r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（１）</a:t>
                      </a:r>
                      <a:endParaRPr kumimoji="1" lang="ja-JP" altLang="en-US" sz="100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179962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1526602605"/>
                  </a:ext>
                </a:extLst>
              </a:tr>
              <a:tr h="332494">
                <a:tc>
                  <a:txBody>
                    <a:bodyPr/>
                    <a:lstStyle/>
                    <a:p>
                      <a:pPr marL="0" marR="0" lvl="0" indent="0" algn="ctr" defTabSz="98742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⑨</a:t>
                      </a:r>
                    </a:p>
                  </a:txBody>
                  <a:tcPr marL="10801" marR="1800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8742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ja-JP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CO2</a:t>
                      </a:r>
                      <a:r>
                        <a:rPr kumimoji="0" lang="ja-JP" altLang="en-US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排出量</a:t>
                      </a:r>
                      <a:endParaRPr kumimoji="0" lang="en-US" altLang="ja-JP" sz="100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10801" marR="1800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8742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ja-JP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―</a:t>
                      </a:r>
                      <a:endParaRPr kumimoji="0" lang="en-US" altLang="ja-JP" sz="100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10801" marR="1800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5BCC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ja-JP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50%</a:t>
                      </a:r>
                      <a:r>
                        <a:rPr kumimoji="0" lang="ja-JP" altLang="en-US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削減（</a:t>
                      </a:r>
                      <a:r>
                        <a:rPr kumimoji="0" lang="en-US" altLang="ja-JP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R12</a:t>
                      </a:r>
                      <a:r>
                        <a:rPr kumimoji="0" lang="ja-JP" altLang="en-US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）</a:t>
                      </a:r>
                      <a:endParaRPr kumimoji="0" lang="en-US" altLang="ja-JP" sz="10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5BCC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ja-JP" altLang="en-US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　</a:t>
                      </a:r>
                      <a:r>
                        <a:rPr kumimoji="0" lang="en-US" altLang="zh-TW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4,244 </a:t>
                      </a:r>
                      <a:r>
                        <a:rPr kumimoji="0" lang="ja-JP" altLang="en-US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⇒ </a:t>
                      </a:r>
                      <a:r>
                        <a:rPr kumimoji="0" lang="en-US" altLang="zh-TW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2,122[t-CO2]</a:t>
                      </a:r>
                      <a:endParaRPr kumimoji="0" lang="zh-TW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179962" marT="0" marB="0" anchor="ctr" horzOverflow="overflow"/>
                </a:tc>
                <a:tc rowSpan="2">
                  <a:txBody>
                    <a:bodyPr/>
                    <a:lstStyle/>
                    <a:p>
                      <a:r>
                        <a:rPr kumimoji="1" lang="ja-JP" altLang="en-US" sz="1000" dirty="0" smtClean="0"/>
                        <a:t> ・再生可能エネルギーの利用拡大</a:t>
                      </a:r>
                      <a:endParaRPr kumimoji="1" lang="en-US" altLang="ja-JP" sz="1000" dirty="0" smtClean="0"/>
                    </a:p>
                    <a:p>
                      <a:r>
                        <a:rPr kumimoji="1" lang="ja-JP" altLang="en-US" sz="1000" dirty="0" smtClean="0"/>
                        <a:t> ・省エネルギーの推進</a:t>
                      </a:r>
                      <a:endParaRPr kumimoji="1" lang="en-US" altLang="ja-JP" sz="1000" dirty="0" smtClean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17995" marR="17995" marT="0" marB="0" anchor="ctr" horzOverflow="overflow"/>
                </a:tc>
                <a:tc rowSpan="2">
                  <a:txBody>
                    <a:bodyPr/>
                    <a:lstStyle/>
                    <a:p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  <a:r>
                        <a:rPr kumimoji="1" lang="en-US" altLang="ja-JP" sz="100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Ⅱ-</a:t>
                      </a:r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３</a:t>
                      </a:r>
                      <a:r>
                        <a:rPr kumimoji="1" lang="en-US" altLang="ja-JP" sz="100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-</a:t>
                      </a:r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（１）</a:t>
                      </a:r>
                      <a:endParaRPr kumimoji="1" lang="en-US" altLang="ja-JP" sz="1000" dirty="0" smtClean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17995" marR="17995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2599327211"/>
                  </a:ext>
                </a:extLst>
              </a:tr>
              <a:tr h="260481">
                <a:tc>
                  <a:txBody>
                    <a:bodyPr/>
                    <a:lstStyle/>
                    <a:p>
                      <a:pPr marL="0" marR="0" lvl="0" indent="0" algn="ctr" defTabSz="98742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⑩</a:t>
                      </a:r>
                    </a:p>
                  </a:txBody>
                  <a:tcPr marL="10801" marR="1800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8742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ja-JP" altLang="en-US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再エネ電力利用割合</a:t>
                      </a:r>
                      <a:endParaRPr kumimoji="0" lang="en-US" altLang="ja-JP" sz="100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10801" marR="1800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8742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ja-JP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―</a:t>
                      </a:r>
                      <a:endParaRPr kumimoji="0" lang="en-US" altLang="ja-JP" sz="100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10801" marR="1800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5BCC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ja-JP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50%</a:t>
                      </a:r>
                      <a:r>
                        <a:rPr kumimoji="0" lang="ja-JP" altLang="en-US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に高める（</a:t>
                      </a:r>
                      <a:r>
                        <a:rPr kumimoji="0" lang="en-US" altLang="ja-JP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R12</a:t>
                      </a:r>
                      <a:r>
                        <a:rPr kumimoji="0" lang="ja-JP" altLang="en-US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）</a:t>
                      </a:r>
                      <a:endParaRPr kumimoji="0" lang="en-US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179962" marT="0" marB="0" anchor="ctr" horzOverflow="overflow"/>
                </a:tc>
                <a:tc vMerge="1">
                  <a:txBody>
                    <a:bodyPr/>
                    <a:lstStyle/>
                    <a:p>
                      <a:pPr marL="0" marR="0" lvl="0" indent="0" algn="l" defTabSz="98742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kumimoji="1" lang="ja-JP" altLang="en-US" sz="1400" dirty="0" smtClean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17995" marR="17995" marT="0" marB="0" anchor="ctr" horzOverflow="overflow"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1297821"/>
                  </a:ext>
                </a:extLst>
              </a:tr>
              <a:tr h="262874">
                <a:tc>
                  <a:txBody>
                    <a:bodyPr/>
                    <a:lstStyle/>
                    <a:p>
                      <a:pPr marL="0" marR="0" lvl="0" indent="0" algn="ctr" defTabSz="98742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⑪</a:t>
                      </a:r>
                    </a:p>
                  </a:txBody>
                  <a:tcPr marL="10801" marR="1800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8742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ja-JP" altLang="en-US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連携事業の新規取組</a:t>
                      </a:r>
                      <a:endParaRPr kumimoji="0" lang="ja-JP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10801" marR="1800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8742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ja-JP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  ―</a:t>
                      </a:r>
                      <a:endParaRPr kumimoji="0" lang="en-US" altLang="ja-JP" sz="100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179962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8742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30</a:t>
                      </a:r>
                      <a:r>
                        <a:rPr kumimoji="1" lang="ja-JP" altLang="en-US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件（～</a:t>
                      </a:r>
                      <a:r>
                        <a:rPr kumimoji="1" lang="en-US" altLang="ja-JP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R13</a:t>
                      </a:r>
                      <a:r>
                        <a:rPr kumimoji="1" lang="ja-JP" altLang="en-US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）</a:t>
                      </a:r>
                      <a:endParaRPr kumimoji="1" lang="en-US" altLang="ja-JP" sz="10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8742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3</a:t>
                      </a:r>
                      <a:r>
                        <a:rPr kumimoji="1" lang="ja-JP" altLang="en-US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件</a:t>
                      </a:r>
                      <a:r>
                        <a:rPr kumimoji="1" lang="en-US" altLang="ja-JP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/</a:t>
                      </a:r>
                      <a:r>
                        <a:rPr kumimoji="1" lang="ja-JP" altLang="en-US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年</a:t>
                      </a:r>
                      <a:endParaRPr kumimoji="1" lang="ja-JP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179962" marT="0" marB="0" anchor="ctr" horzOverflow="overflow"/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 smtClean="0"/>
                        <a:t> ・連携デスクの設置</a:t>
                      </a:r>
                      <a:endParaRPr kumimoji="1" lang="ja-JP" altLang="en-US" sz="100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179962" marT="0" marB="0" anchor="ctr" horzOverflow="overflow"/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  <a:r>
                        <a:rPr kumimoji="1" lang="en-US" altLang="ja-JP" sz="100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Ⅱ-</a:t>
                      </a:r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３</a:t>
                      </a:r>
                      <a:r>
                        <a:rPr kumimoji="1" lang="en-US" altLang="ja-JP" sz="100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-</a:t>
                      </a:r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（２）</a:t>
                      </a:r>
                      <a:endParaRPr kumimoji="1" lang="ja-JP" altLang="en-US" sz="100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179962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424996870"/>
                  </a:ext>
                </a:extLst>
              </a:tr>
              <a:tr h="260920">
                <a:tc>
                  <a:txBody>
                    <a:bodyPr/>
                    <a:lstStyle/>
                    <a:p>
                      <a:pPr marL="0" marR="0" lvl="0" indent="0" algn="ctr" defTabSz="98742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⑫</a:t>
                      </a:r>
                    </a:p>
                  </a:txBody>
                  <a:tcPr marL="10801" marR="1800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8742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ja-JP" altLang="en-US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企業認知度</a:t>
                      </a:r>
                      <a:endParaRPr kumimoji="0" lang="ja-JP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10801" marR="1800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8742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28%</a:t>
                      </a:r>
                      <a:r>
                        <a:rPr kumimoji="1" lang="ja-JP" altLang="en-US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（</a:t>
                      </a:r>
                      <a:r>
                        <a:rPr kumimoji="1" lang="en-US" altLang="ja-JP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R2</a:t>
                      </a:r>
                      <a:r>
                        <a:rPr kumimoji="1" lang="ja-JP" altLang="en-US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）</a:t>
                      </a:r>
                      <a:endParaRPr kumimoji="1" lang="en-US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179962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8742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50%</a:t>
                      </a:r>
                      <a:r>
                        <a:rPr kumimoji="1" lang="ja-JP" altLang="en-US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以上（</a:t>
                      </a:r>
                      <a:r>
                        <a:rPr kumimoji="1" lang="en-US" altLang="ja-JP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R13</a:t>
                      </a:r>
                      <a:r>
                        <a:rPr kumimoji="1" lang="ja-JP" altLang="en-US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）</a:t>
                      </a:r>
                      <a:endParaRPr kumimoji="1" lang="en-US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179962" marT="0" marB="0" anchor="ctr" horzOverflow="overflow"/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 smtClean="0"/>
                        <a:t> ・メディアリレーション等</a:t>
                      </a:r>
                      <a:endParaRPr kumimoji="1" lang="ja-JP" altLang="en-US" sz="100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179962" marT="0" marB="0" anchor="ctr" horzOverflow="overflow"/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  <a:r>
                        <a:rPr kumimoji="1" lang="en-US" altLang="ja-JP" sz="100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Ⅱ-</a:t>
                      </a:r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３</a:t>
                      </a:r>
                      <a:r>
                        <a:rPr kumimoji="1" lang="en-US" altLang="ja-JP" sz="100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-</a:t>
                      </a:r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（３）</a:t>
                      </a:r>
                      <a:endParaRPr kumimoji="1" lang="ja-JP" altLang="en-US" sz="100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179962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3583304503"/>
                  </a:ext>
                </a:extLst>
              </a:tr>
            </a:tbl>
          </a:graphicData>
        </a:graphic>
      </p:graphicFrame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12402355" y="9147833"/>
            <a:ext cx="424136" cy="511175"/>
          </a:xfrm>
        </p:spPr>
        <p:txBody>
          <a:bodyPr/>
          <a:lstStyle/>
          <a:p>
            <a:fld id="{FC1E4CE7-0F54-4A2E-80C1-4CE00C72106E}" type="slidenum">
              <a:rPr kumimoji="1" lang="ja-JP" altLang="en-US" b="1" smtClean="0">
                <a:solidFill>
                  <a:schemeClr val="tx1"/>
                </a:solidFill>
              </a:rPr>
              <a:t>1</a:t>
            </a:fld>
            <a:endParaRPr kumimoji="1" lang="ja-JP" altLang="en-US" b="1" dirty="0">
              <a:solidFill>
                <a:schemeClr val="tx1"/>
              </a:solidFill>
            </a:endParaRPr>
          </a:p>
        </p:txBody>
      </p:sp>
      <p:sp>
        <p:nvSpPr>
          <p:cNvPr id="10" name="正方形/長方形 9"/>
          <p:cNvSpPr>
            <a:spLocks/>
          </p:cNvSpPr>
          <p:nvPr/>
        </p:nvSpPr>
        <p:spPr>
          <a:xfrm>
            <a:off x="11369352" y="106212"/>
            <a:ext cx="1080120" cy="581558"/>
          </a:xfrm>
          <a:prstGeom prst="rect">
            <a:avLst/>
          </a:prstGeom>
          <a:solidFill>
            <a:srgbClr val="00206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2500"/>
              </a:lnSpc>
              <a:spcAft>
                <a:spcPts val="0"/>
              </a:spcAft>
            </a:pPr>
            <a:r>
              <a:rPr lang="ja-JP" altLang="en-US" sz="1600" b="1" kern="100" dirty="0" smtClean="0">
                <a:solidFill>
                  <a:srgbClr val="FFFFFF"/>
                </a:solidFill>
                <a:effectLst/>
                <a:latin typeface="游明朝" panose="02020400000000000000" pitchFamily="18" charset="-128"/>
                <a:ea typeface="Meiryo UI" panose="020B0604030504040204" pitchFamily="50" charset="-128"/>
                <a:cs typeface="Meiryo UI" panose="020B0604030504040204" pitchFamily="50" charset="-128"/>
              </a:rPr>
              <a:t>別紙３</a:t>
            </a:r>
            <a:r>
              <a:rPr lang="en-US" sz="1400" b="1" kern="100" dirty="0">
                <a:solidFill>
                  <a:srgbClr val="FFFFFF"/>
                </a:solidFill>
                <a:effectLst/>
                <a:latin typeface="Meiryo UI" panose="020B0604030504040204" pitchFamily="50" charset="-128"/>
                <a:ea typeface="游明朝" panose="02020400000000000000" pitchFamily="18" charset="-128"/>
                <a:cs typeface="Meiryo UI" panose="020B0604030504040204" pitchFamily="50" charset="-128"/>
              </a:rPr>
              <a:t> </a:t>
            </a:r>
            <a:endParaRPr lang="ja-JP" sz="105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15" name="正方形/長方形 14"/>
          <p:cNvSpPr>
            <a:spLocks/>
          </p:cNvSpPr>
          <p:nvPr/>
        </p:nvSpPr>
        <p:spPr>
          <a:xfrm>
            <a:off x="9991870" y="106212"/>
            <a:ext cx="1069370" cy="595621"/>
          </a:xfrm>
          <a:prstGeom prst="rect">
            <a:avLst/>
          </a:prstGeom>
          <a:solidFill>
            <a:srgbClr val="00206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2500"/>
              </a:lnSpc>
              <a:spcAft>
                <a:spcPts val="0"/>
              </a:spcAft>
            </a:pPr>
            <a:r>
              <a:rPr lang="ja-JP" sz="1600" b="1" kern="100" dirty="0" smtClean="0">
                <a:solidFill>
                  <a:srgbClr val="FFFFFF"/>
                </a:solidFill>
                <a:effectLst/>
                <a:latin typeface="游明朝" panose="02020400000000000000" pitchFamily="18" charset="-128"/>
                <a:ea typeface="Meiryo UI" panose="020B0604030504040204" pitchFamily="50" charset="-128"/>
                <a:cs typeface="Meiryo UI" panose="020B0604030504040204" pitchFamily="50" charset="-128"/>
              </a:rPr>
              <a:t>修正</a:t>
            </a:r>
            <a:r>
              <a:rPr lang="ja-JP" altLang="en-US" sz="1600" b="1" kern="100" dirty="0" smtClean="0">
                <a:solidFill>
                  <a:srgbClr val="FFFFFF"/>
                </a:solidFill>
                <a:effectLst/>
                <a:latin typeface="游明朝" panose="02020400000000000000" pitchFamily="18" charset="-128"/>
                <a:ea typeface="Meiryo UI" panose="020B0604030504040204" pitchFamily="50" charset="-128"/>
                <a:cs typeface="Meiryo UI" panose="020B0604030504040204" pitchFamily="50" charset="-128"/>
              </a:rPr>
              <a:t>前</a:t>
            </a:r>
            <a:endParaRPr lang="ja-JP" sz="105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3876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8251595"/>
              </p:ext>
            </p:extLst>
          </p:nvPr>
        </p:nvGraphicFramePr>
        <p:xfrm>
          <a:off x="70198" y="768151"/>
          <a:ext cx="12667306" cy="2808313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601613">
                  <a:extLst>
                    <a:ext uri="{9D8B030D-6E8A-4147-A177-3AD203B41FA5}">
                      <a16:colId xmlns:a16="http://schemas.microsoft.com/office/drawing/2014/main" val="4282663604"/>
                    </a:ext>
                  </a:extLst>
                </a:gridCol>
                <a:gridCol w="11065693">
                  <a:extLst>
                    <a:ext uri="{9D8B030D-6E8A-4147-A177-3AD203B41FA5}">
                      <a16:colId xmlns:a16="http://schemas.microsoft.com/office/drawing/2014/main" val="795461187"/>
                    </a:ext>
                  </a:extLst>
                </a:gridCol>
              </a:tblGrid>
              <a:tr h="280831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smtClean="0"/>
                        <a:t>数値目標</a:t>
                      </a:r>
                      <a:endParaRPr kumimoji="1" lang="en-US" altLang="ja-JP" sz="1050" dirty="0" smtClean="0"/>
                    </a:p>
                    <a:p>
                      <a:pPr algn="ctr"/>
                      <a:r>
                        <a:rPr kumimoji="1" lang="ja-JP" altLang="en-US" sz="1050" dirty="0" smtClean="0"/>
                        <a:t>（重点）</a:t>
                      </a:r>
                      <a:endParaRPr kumimoji="1" lang="en-US" altLang="ja-JP" sz="1050" dirty="0" smtClean="0"/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zh-TW" altLang="en-US" sz="1050" b="0" dirty="0" smtClean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3447124"/>
                  </a:ext>
                </a:extLst>
              </a:tr>
            </a:tbl>
          </a:graphicData>
        </a:graphic>
      </p:graphicFrame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7977251"/>
              </p:ext>
            </p:extLst>
          </p:nvPr>
        </p:nvGraphicFramePr>
        <p:xfrm>
          <a:off x="70198" y="3646256"/>
          <a:ext cx="12661552" cy="4228447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600885">
                  <a:extLst>
                    <a:ext uri="{9D8B030D-6E8A-4147-A177-3AD203B41FA5}">
                      <a16:colId xmlns:a16="http://schemas.microsoft.com/office/drawing/2014/main" val="4282663604"/>
                    </a:ext>
                  </a:extLst>
                </a:gridCol>
                <a:gridCol w="11060667">
                  <a:extLst>
                    <a:ext uri="{9D8B030D-6E8A-4147-A177-3AD203B41FA5}">
                      <a16:colId xmlns:a16="http://schemas.microsoft.com/office/drawing/2014/main" val="795461187"/>
                    </a:ext>
                  </a:extLst>
                </a:gridCol>
              </a:tblGrid>
              <a:tr h="422844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smtClean="0"/>
                        <a:t>数値目標</a:t>
                      </a:r>
                      <a:endParaRPr kumimoji="1" lang="en-US" altLang="ja-JP" sz="1050" dirty="0" smtClean="0"/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zh-TW" altLang="en-US" sz="1050" b="0" dirty="0" smtClean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3447124"/>
                  </a:ext>
                </a:extLst>
              </a:tr>
            </a:tbl>
          </a:graphicData>
        </a:graphic>
      </p:graphicFrame>
      <p:sp>
        <p:nvSpPr>
          <p:cNvPr id="9" name="AutoShape 13"/>
          <p:cNvSpPr>
            <a:spLocks noChangeArrowheads="1"/>
          </p:cNvSpPr>
          <p:nvPr/>
        </p:nvSpPr>
        <p:spPr bwMode="auto">
          <a:xfrm>
            <a:off x="70198" y="19353"/>
            <a:ext cx="12667306" cy="639248"/>
          </a:xfrm>
          <a:prstGeom prst="flowChartProcess">
            <a:avLst/>
          </a:prstGeom>
          <a:gradFill flip="none" rotWithShape="1">
            <a:gsLst>
              <a:gs pos="81000">
                <a:schemeClr val="accent3">
                  <a:lumMod val="20000"/>
                  <a:lumOff val="80000"/>
                </a:schemeClr>
              </a:gs>
              <a:gs pos="22000">
                <a:schemeClr val="accent3">
                  <a:lumMod val="20000"/>
                  <a:lumOff val="80000"/>
                </a:schemeClr>
              </a:gs>
              <a:gs pos="0">
                <a:srgbClr val="558525"/>
              </a:gs>
              <a:gs pos="100000">
                <a:srgbClr val="558525"/>
              </a:gs>
            </a:gsLst>
            <a:path path="circle">
              <a:fillToRect l="100000" t="100000"/>
            </a:path>
            <a:tileRect r="-100000" b="-100000"/>
          </a:gradFill>
          <a:ln w="9525" algn="ctr">
            <a:solidFill>
              <a:srgbClr val="216930"/>
            </a:solidFill>
            <a:miter lim="800000"/>
            <a:headEnd/>
            <a:tailEnd/>
          </a:ln>
        </p:spPr>
        <p:txBody>
          <a:bodyPr lIns="91407" tIns="0" rIns="91407" bIns="0" anchor="ctr"/>
          <a:lstStyle>
            <a:lvl1pPr marL="1346200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fontAlgn="ctr">
              <a:lnSpc>
                <a:spcPct val="115000"/>
              </a:lnSpc>
              <a:spcBef>
                <a:spcPct val="0"/>
              </a:spcBef>
              <a:buFontTx/>
              <a:buNone/>
            </a:pPr>
            <a:r>
              <a:rPr kumimoji="0" lang="ja-JP" altLang="en-US" sz="2400" b="1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数値目標と業績の見通し</a:t>
            </a:r>
            <a:endParaRPr kumimoji="0" lang="ja-JP" altLang="en-US" sz="24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graphicFrame>
        <p:nvGraphicFramePr>
          <p:cNvPr id="11" name="表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0872172"/>
              </p:ext>
            </p:extLst>
          </p:nvPr>
        </p:nvGraphicFramePr>
        <p:xfrm>
          <a:off x="1720280" y="822606"/>
          <a:ext cx="10878515" cy="2720237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69205">
                  <a:extLst>
                    <a:ext uri="{9D8B030D-6E8A-4147-A177-3AD203B41FA5}">
                      <a16:colId xmlns:a16="http://schemas.microsoft.com/office/drawing/2014/main" val="3952235011"/>
                    </a:ext>
                  </a:extLst>
                </a:gridCol>
                <a:gridCol w="2051075">
                  <a:extLst>
                    <a:ext uri="{9D8B030D-6E8A-4147-A177-3AD203B41FA5}">
                      <a16:colId xmlns:a16="http://schemas.microsoft.com/office/drawing/2014/main" val="3757413350"/>
                    </a:ext>
                  </a:extLst>
                </a:gridCol>
                <a:gridCol w="2160240">
                  <a:extLst>
                    <a:ext uri="{9D8B030D-6E8A-4147-A177-3AD203B41FA5}">
                      <a16:colId xmlns:a16="http://schemas.microsoft.com/office/drawing/2014/main" val="1304387414"/>
                    </a:ext>
                  </a:extLst>
                </a:gridCol>
                <a:gridCol w="2088232">
                  <a:extLst>
                    <a:ext uri="{9D8B030D-6E8A-4147-A177-3AD203B41FA5}">
                      <a16:colId xmlns:a16="http://schemas.microsoft.com/office/drawing/2014/main" val="1022447921"/>
                    </a:ext>
                  </a:extLst>
                </a:gridCol>
                <a:gridCol w="3240360">
                  <a:extLst>
                    <a:ext uri="{9D8B030D-6E8A-4147-A177-3AD203B41FA5}">
                      <a16:colId xmlns:a16="http://schemas.microsoft.com/office/drawing/2014/main" val="124050951"/>
                    </a:ext>
                  </a:extLst>
                </a:gridCol>
                <a:gridCol w="869403">
                  <a:extLst>
                    <a:ext uri="{9D8B030D-6E8A-4147-A177-3AD203B41FA5}">
                      <a16:colId xmlns:a16="http://schemas.microsoft.com/office/drawing/2014/main" val="3601769383"/>
                    </a:ext>
                  </a:extLst>
                </a:gridCol>
              </a:tblGrid>
              <a:tr h="239275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 smtClean="0"/>
                        <a:t>成 果 測 定 指 標</a:t>
                      </a:r>
                      <a:endParaRPr kumimoji="1" lang="ja-JP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8742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ja-JP" altLang="en-US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現状</a:t>
                      </a:r>
                      <a:endParaRPr kumimoji="1" lang="en-US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17995" marR="17995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8742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ja-JP" altLang="en-US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目標</a:t>
                      </a:r>
                      <a:endParaRPr kumimoji="1" lang="en-US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17995" marR="17995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8742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ja-JP" altLang="en-US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主な施策</a:t>
                      </a:r>
                      <a:endParaRPr kumimoji="1" lang="en-US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17995" marR="17995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8742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ja-JP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該当項目</a:t>
                      </a:r>
                      <a:endParaRPr kumimoji="1" lang="en-US" altLang="ja-JP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17995" marR="17995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4128296217"/>
                  </a:ext>
                </a:extLst>
              </a:tr>
              <a:tr h="334614">
                <a:tc>
                  <a:txBody>
                    <a:bodyPr/>
                    <a:lstStyle/>
                    <a:p>
                      <a:pPr marL="0" marR="0" lvl="0" indent="0" algn="ctr" defTabSz="98742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①</a:t>
                      </a:r>
                    </a:p>
                  </a:txBody>
                  <a:tcPr marL="10801" marR="1800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8742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ja-JP" altLang="en-US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管理戸数</a:t>
                      </a:r>
                      <a:endParaRPr kumimoji="0" lang="ja-JP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10801" marR="1800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8742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ja-JP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21,373</a:t>
                      </a:r>
                      <a:r>
                        <a:rPr kumimoji="1" lang="ja-JP" altLang="en-US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戸（</a:t>
                      </a:r>
                      <a:r>
                        <a:rPr kumimoji="1" lang="en-US" altLang="ja-JP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R2</a:t>
                      </a:r>
                      <a:r>
                        <a:rPr kumimoji="1" lang="ja-JP" altLang="en-US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）</a:t>
                      </a:r>
                      <a:endParaRPr kumimoji="1" lang="en-US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17995" marR="17995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8742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ja-JP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</a:t>
                      </a:r>
                      <a:r>
                        <a:rPr kumimoji="1" lang="ja-JP" altLang="en-US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万戸以下（</a:t>
                      </a:r>
                      <a:r>
                        <a:rPr kumimoji="1" lang="en-US" altLang="ja-JP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R13</a:t>
                      </a:r>
                      <a:r>
                        <a:rPr kumimoji="1" lang="ja-JP" altLang="en-US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）</a:t>
                      </a:r>
                      <a:endParaRPr kumimoji="1" lang="en-US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17995" marR="17995" marT="0" marB="0" anchor="ctr" horzOverflow="overflow"/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 smtClean="0"/>
                        <a:t> ・ストック（団地）の再編等</a:t>
                      </a:r>
                      <a:endParaRPr kumimoji="1" lang="ja-JP" altLang="en-US" sz="100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17995" marR="17995" marT="0" marB="0" anchor="ctr" horzOverflow="overflow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+mn-ea"/>
                        </a:rPr>
                        <a:t>　</a:t>
                      </a:r>
                      <a:r>
                        <a:rPr kumimoji="1" lang="en-US" altLang="ja-JP" sz="100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+mn-ea"/>
                        </a:rPr>
                        <a:t>Ⅰ-</a:t>
                      </a:r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+mn-ea"/>
                        </a:rPr>
                        <a:t>１</a:t>
                      </a:r>
                      <a:r>
                        <a:rPr kumimoji="1" lang="en-US" altLang="ja-JP" sz="100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+mn-ea"/>
                        </a:rPr>
                        <a:t>-</a:t>
                      </a:r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+mn-ea"/>
                        </a:rPr>
                        <a:t>（３）</a:t>
                      </a:r>
                      <a:endParaRPr kumimoji="1" lang="ja-JP" altLang="en-US" sz="100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+mn-ea"/>
                      </a:endParaRPr>
                    </a:p>
                  </a:txBody>
                  <a:tcPr marL="17995" marR="17995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4116644384"/>
                  </a:ext>
                </a:extLst>
              </a:tr>
              <a:tr h="343515">
                <a:tc>
                  <a:txBody>
                    <a:bodyPr/>
                    <a:lstStyle/>
                    <a:p>
                      <a:pPr marL="0" marR="0" lvl="0" indent="0" algn="ctr" defTabSz="98742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②</a:t>
                      </a:r>
                    </a:p>
                  </a:txBody>
                  <a:tcPr marL="10801" marR="1800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8742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ja-JP" altLang="en-US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耐震化率</a:t>
                      </a:r>
                      <a:endParaRPr kumimoji="1" lang="ja-JP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10801" marR="1800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5BCC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ja-JP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93.8%</a:t>
                      </a:r>
                      <a:r>
                        <a:rPr kumimoji="0" lang="ja-JP" altLang="en-US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（</a:t>
                      </a:r>
                      <a:r>
                        <a:rPr kumimoji="0" lang="en-US" altLang="ja-JP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R3</a:t>
                      </a:r>
                      <a:r>
                        <a:rPr kumimoji="0" lang="ja-JP" altLang="en-US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見込）</a:t>
                      </a:r>
                      <a:endParaRPr kumimoji="0" lang="en-US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179962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5BCC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ja-JP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95%</a:t>
                      </a:r>
                      <a:r>
                        <a:rPr kumimoji="0" lang="ja-JP" altLang="en-US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（</a:t>
                      </a:r>
                      <a:r>
                        <a:rPr kumimoji="0" lang="en-US" altLang="ja-JP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R7</a:t>
                      </a:r>
                      <a:r>
                        <a:rPr kumimoji="0" lang="ja-JP" altLang="en-US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） </a:t>
                      </a:r>
                      <a:endParaRPr kumimoji="0" lang="en-US" altLang="ja-JP" sz="10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5BCC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ja-JP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97%</a:t>
                      </a:r>
                      <a:r>
                        <a:rPr kumimoji="0" lang="ja-JP" altLang="en-US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（</a:t>
                      </a:r>
                      <a:r>
                        <a:rPr kumimoji="0" lang="en-US" altLang="ja-JP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R13</a:t>
                      </a:r>
                      <a:r>
                        <a:rPr kumimoji="0" lang="ja-JP" altLang="en-US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）</a:t>
                      </a:r>
                      <a:endParaRPr kumimoji="0" lang="en-US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179962" marT="0" marB="0" anchor="ctr" horzOverflow="overflow"/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 smtClean="0"/>
                        <a:t> ・耐震改修</a:t>
                      </a:r>
                      <a:endParaRPr kumimoji="1" lang="ja-JP" altLang="en-US" sz="100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179962" marT="0" marB="0" anchor="ctr" horzOverflow="overflow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  <a:r>
                        <a:rPr kumimoji="1" lang="en-US" altLang="ja-JP" sz="100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Ⅰ-</a:t>
                      </a:r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１</a:t>
                      </a:r>
                      <a:r>
                        <a:rPr kumimoji="1" lang="en-US" altLang="ja-JP" sz="100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-</a:t>
                      </a:r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（３）</a:t>
                      </a:r>
                      <a:endParaRPr kumimoji="1" lang="ja-JP" altLang="en-US" sz="100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179962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2271032148"/>
                  </a:ext>
                </a:extLst>
              </a:tr>
              <a:tr h="598187">
                <a:tc>
                  <a:txBody>
                    <a:bodyPr/>
                    <a:lstStyle/>
                    <a:p>
                      <a:pPr marL="0" marR="0" lvl="0" indent="0" algn="ctr" defTabSz="98742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ja-JP" altLang="en-US" sz="10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③</a:t>
                      </a:r>
                      <a:endParaRPr kumimoji="0" lang="en-US" altLang="ja-JP" sz="100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10801" marR="1800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8742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ja-JP" altLang="en-US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住宅稼働率</a:t>
                      </a:r>
                      <a:br>
                        <a:rPr kumimoji="0" lang="ja-JP" altLang="en-US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</a:br>
                      <a:r>
                        <a:rPr kumimoji="0" lang="ja-JP" altLang="en-US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　 </a:t>
                      </a:r>
                      <a:r>
                        <a:rPr kumimoji="0" lang="en-US" altLang="ja-JP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[</a:t>
                      </a:r>
                      <a:r>
                        <a:rPr kumimoji="0" lang="ja-JP" altLang="en-US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契約家賃収入／満室時家賃</a:t>
                      </a:r>
                      <a:r>
                        <a:rPr kumimoji="0" lang="en-US" altLang="ja-JP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]</a:t>
                      </a:r>
                      <a:endParaRPr kumimoji="1" lang="ja-JP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10801" marR="1800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5BCC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ja-JP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93.1%</a:t>
                      </a:r>
                      <a:r>
                        <a:rPr kumimoji="0" lang="ja-JP" altLang="en-US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（</a:t>
                      </a:r>
                      <a:r>
                        <a:rPr kumimoji="0" lang="en-US" altLang="ja-JP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R3</a:t>
                      </a:r>
                      <a:r>
                        <a:rPr kumimoji="0" lang="ja-JP" altLang="en-US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見込）</a:t>
                      </a:r>
                      <a:endParaRPr kumimoji="0" lang="en-US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179962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5BCC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ja-JP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 92%</a:t>
                      </a:r>
                      <a:r>
                        <a:rPr kumimoji="0" lang="ja-JP" altLang="en-US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以上（</a:t>
                      </a:r>
                      <a:r>
                        <a:rPr kumimoji="0" lang="en-US" altLang="ja-JP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R13</a:t>
                      </a:r>
                      <a:r>
                        <a:rPr kumimoji="0" lang="ja-JP" altLang="en-US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）</a:t>
                      </a:r>
                      <a:endParaRPr kumimoji="0" lang="en-US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179962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5BCC00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ja-JP" altLang="en-US" sz="1000" dirty="0" smtClean="0"/>
                        <a:t>（入居促進） </a:t>
                      </a:r>
                      <a:endParaRPr kumimoji="1" lang="en-US" altLang="ja-JP" sz="1000" dirty="0" smtClean="0"/>
                    </a:p>
                    <a:p>
                      <a:pPr marL="0" marR="0" lvl="0" indent="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5BCC00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ja-JP" altLang="en-US" sz="1000" dirty="0" smtClean="0"/>
                        <a:t>・営業力の強化、効果的な広告</a:t>
                      </a:r>
                      <a:endParaRPr kumimoji="1" lang="en-US" altLang="ja-JP" sz="1000" dirty="0" smtClean="0"/>
                    </a:p>
                    <a:p>
                      <a:pPr marL="0" marR="0" lvl="0" indent="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5BCC00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ja-JP" altLang="en-US" sz="1000" dirty="0" smtClean="0"/>
                        <a:t>（退去抑制）</a:t>
                      </a:r>
                      <a:endParaRPr kumimoji="1" lang="en-US" altLang="ja-JP" sz="1000" dirty="0" smtClean="0"/>
                    </a:p>
                    <a:p>
                      <a:pPr marL="0" marR="0" lvl="0" indent="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5BCC00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ja-JP" altLang="en-US" sz="1000" dirty="0" smtClean="0"/>
                        <a:t> ・お客様満足度の向上</a:t>
                      </a:r>
                      <a:endParaRPr kumimoji="1" lang="ja-JP" altLang="en-US" sz="1000" dirty="0" smtClean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179962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5BCC00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  <a:r>
                        <a:rPr kumimoji="1" lang="en-US" altLang="ja-JP" sz="100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Ⅱ-</a:t>
                      </a:r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１</a:t>
                      </a:r>
                      <a:r>
                        <a:rPr kumimoji="1" lang="en-US" altLang="ja-JP" sz="100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-</a:t>
                      </a:r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（１）</a:t>
                      </a:r>
                    </a:p>
                  </a:txBody>
                  <a:tcPr marL="0" marR="179962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1183118381"/>
                  </a:ext>
                </a:extLst>
              </a:tr>
              <a:tr h="332486">
                <a:tc>
                  <a:txBody>
                    <a:bodyPr/>
                    <a:lstStyle/>
                    <a:p>
                      <a:pPr marL="0" marR="0" lvl="0" indent="0" algn="ctr" defTabSz="98742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④</a:t>
                      </a:r>
                    </a:p>
                  </a:txBody>
                  <a:tcPr marL="10801" marR="1800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8742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ja-JP" altLang="en-US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経常損益</a:t>
                      </a:r>
                      <a:endParaRPr kumimoji="0" lang="en-US" altLang="ja-JP" sz="100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10801" marR="1800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5BCC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ja-JP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 11.6</a:t>
                      </a:r>
                      <a:r>
                        <a:rPr kumimoji="0" lang="ja-JP" altLang="en-US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億円（</a:t>
                      </a:r>
                      <a:r>
                        <a:rPr kumimoji="0" lang="en-US" altLang="ja-JP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R3</a:t>
                      </a:r>
                      <a:r>
                        <a:rPr kumimoji="0" lang="ja-JP" altLang="en-US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見込）</a:t>
                      </a:r>
                      <a:endParaRPr kumimoji="0" lang="en-US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179962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5BCC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ja-JP" altLang="en-US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 黒字（利益）を確保</a:t>
                      </a:r>
                      <a:endParaRPr kumimoji="0" lang="zh-TW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179962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50310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 smtClean="0"/>
                        <a:t> ・賃貸住宅事業の収益向上</a:t>
                      </a:r>
                      <a:endParaRPr kumimoji="1" lang="en-US" altLang="ja-JP" sz="1000" dirty="0" smtClean="0"/>
                    </a:p>
                    <a:p>
                      <a:pPr marL="0" marR="0" lvl="0" indent="0" algn="l" defTabSz="50310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 smtClean="0"/>
                        <a:t> ・新たな事業領域での活動</a:t>
                      </a:r>
                      <a:endParaRPr kumimoji="1" lang="ja-JP" altLang="en-US" sz="1000" dirty="0" smtClean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179962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50310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  <a:r>
                        <a:rPr kumimoji="1" lang="en-US" altLang="ja-JP" sz="100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Ⅱ-</a:t>
                      </a:r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１</a:t>
                      </a:r>
                      <a:r>
                        <a:rPr kumimoji="1" lang="en-US" altLang="ja-JP" sz="100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-</a:t>
                      </a:r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（１）</a:t>
                      </a:r>
                    </a:p>
                  </a:txBody>
                  <a:tcPr marL="0" marR="179962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2023125149"/>
                  </a:ext>
                </a:extLst>
              </a:tr>
              <a:tr h="359605">
                <a:tc>
                  <a:txBody>
                    <a:bodyPr/>
                    <a:lstStyle/>
                    <a:p>
                      <a:pPr marL="0" marR="0" lvl="0" indent="0" algn="ctr" defTabSz="98742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⑤</a:t>
                      </a:r>
                    </a:p>
                  </a:txBody>
                  <a:tcPr marL="10801" marR="1800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8742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ja-JP" altLang="en-US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ストックへの投資</a:t>
                      </a:r>
                      <a:endParaRPr kumimoji="0" lang="ja-JP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10801" marR="1800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8742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ja-JP" altLang="en-US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約</a:t>
                      </a:r>
                      <a:r>
                        <a:rPr kumimoji="1" lang="en-US" altLang="ja-JP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125</a:t>
                      </a:r>
                      <a:r>
                        <a:rPr kumimoji="1" lang="ja-JP" altLang="en-US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億円（</a:t>
                      </a:r>
                      <a:r>
                        <a:rPr kumimoji="1" lang="en-US" altLang="ja-JP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H24</a:t>
                      </a:r>
                      <a:r>
                        <a:rPr kumimoji="1" lang="ja-JP" altLang="en-US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～</a:t>
                      </a:r>
                      <a:r>
                        <a:rPr kumimoji="1" lang="en-US" altLang="ja-JP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R3</a:t>
                      </a:r>
                      <a:r>
                        <a:rPr kumimoji="1" lang="ja-JP" altLang="en-US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）</a:t>
                      </a:r>
                      <a:endParaRPr kumimoji="1" lang="en-US" altLang="ja-JP" sz="100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179962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8742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ja-JP" altLang="en-US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約</a:t>
                      </a:r>
                      <a:r>
                        <a:rPr kumimoji="1" lang="en-US" altLang="ja-JP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250</a:t>
                      </a:r>
                      <a:r>
                        <a:rPr kumimoji="1" lang="ja-JP" altLang="en-US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億円（</a:t>
                      </a:r>
                      <a:r>
                        <a:rPr kumimoji="1" lang="en-US" altLang="ja-JP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R4</a:t>
                      </a:r>
                      <a:r>
                        <a:rPr kumimoji="1" lang="ja-JP" altLang="en-US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～</a:t>
                      </a:r>
                      <a:r>
                        <a:rPr kumimoji="1" lang="en-US" altLang="ja-JP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R13</a:t>
                      </a:r>
                      <a:r>
                        <a:rPr kumimoji="1" lang="ja-JP" altLang="en-US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）</a:t>
                      </a:r>
                      <a:endParaRPr kumimoji="1" lang="zh-TW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179962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8742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ja-JP" altLang="en-US" sz="1000" dirty="0" smtClean="0"/>
                        <a:t> ・建替え、長期有効活用、耐震改修</a:t>
                      </a:r>
                      <a:endParaRPr kumimoji="1" lang="ja-JP" altLang="en-US" sz="1000" dirty="0" smtClean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17995" marR="17995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8742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  <a:r>
                        <a:rPr kumimoji="1" lang="en-US" altLang="ja-JP" sz="100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Ⅱ-</a:t>
                      </a:r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１</a:t>
                      </a:r>
                      <a:r>
                        <a:rPr kumimoji="1" lang="en-US" altLang="ja-JP" sz="100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-</a:t>
                      </a:r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（１）</a:t>
                      </a:r>
                    </a:p>
                  </a:txBody>
                  <a:tcPr marL="17995" marR="17995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845502358"/>
                  </a:ext>
                </a:extLst>
              </a:tr>
              <a:tr h="496577">
                <a:tc>
                  <a:txBody>
                    <a:bodyPr/>
                    <a:lstStyle/>
                    <a:p>
                      <a:pPr marL="0" marR="0" lvl="0" indent="0" algn="ctr" defTabSz="98742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⑥</a:t>
                      </a:r>
                    </a:p>
                  </a:txBody>
                  <a:tcPr marL="10801" marR="1800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8742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ja-JP" altLang="en-US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借入金残高</a:t>
                      </a:r>
                      <a:endParaRPr kumimoji="0" lang="en-US" altLang="ja-JP" sz="10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8742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altLang="ja-JP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[</a:t>
                      </a:r>
                      <a:r>
                        <a:rPr kumimoji="0" lang="ja-JP" altLang="en-US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実質残高</a:t>
                      </a:r>
                      <a:r>
                        <a:rPr kumimoji="0" lang="en-US" altLang="ja-JP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]</a:t>
                      </a:r>
                      <a:endParaRPr kumimoji="0" lang="ja-JP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10801" marR="1800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8742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  1,261</a:t>
                      </a:r>
                      <a:r>
                        <a:rPr kumimoji="1" lang="ja-JP" altLang="en-US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億円（</a:t>
                      </a:r>
                      <a:r>
                        <a:rPr kumimoji="1" lang="en-US" altLang="ja-JP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R3</a:t>
                      </a:r>
                      <a:r>
                        <a:rPr kumimoji="1" lang="ja-JP" altLang="en-US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見込）</a:t>
                      </a:r>
                      <a:endParaRPr kumimoji="1" lang="en-US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179962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8742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1,200</a:t>
                      </a:r>
                      <a:r>
                        <a:rPr kumimoji="1" lang="zh-TW" altLang="en-US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億円以下 （</a:t>
                      </a:r>
                      <a:r>
                        <a:rPr kumimoji="1" lang="en-US" altLang="zh-TW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R8</a:t>
                      </a:r>
                      <a:r>
                        <a:rPr kumimoji="1" lang="zh-TW" altLang="en-US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）</a:t>
                      </a:r>
                    </a:p>
                    <a:p>
                      <a:pPr marL="0" marR="0" lvl="0" indent="0" algn="ctr" defTabSz="98742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1,100</a:t>
                      </a:r>
                      <a:r>
                        <a:rPr kumimoji="1" lang="zh-TW" altLang="en-US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億円以下（</a:t>
                      </a:r>
                      <a:r>
                        <a:rPr kumimoji="1" lang="en-US" altLang="zh-TW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R13</a:t>
                      </a:r>
                      <a:r>
                        <a:rPr kumimoji="1" lang="zh-TW" altLang="en-US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）</a:t>
                      </a:r>
                      <a:endParaRPr kumimoji="1" lang="zh-TW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179962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8742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ja-JP" altLang="en-US" sz="1000" dirty="0" smtClean="0"/>
                        <a:t> ・安定的で有利な資金の確保</a:t>
                      </a:r>
                      <a:endParaRPr kumimoji="1" lang="en-US" altLang="ja-JP" sz="1000" dirty="0" smtClean="0"/>
                    </a:p>
                    <a:p>
                      <a:pPr marL="0" marR="0" lvl="0" indent="0" algn="l" defTabSz="98742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ja-JP" altLang="en-US" sz="1000" dirty="0" smtClean="0"/>
                        <a:t> ・</a:t>
                      </a:r>
                      <a:r>
                        <a:rPr kumimoji="1" lang="en-US" altLang="ja-JP" sz="1000" dirty="0" smtClean="0"/>
                        <a:t>SDGs</a:t>
                      </a:r>
                      <a:r>
                        <a:rPr kumimoji="1" lang="ja-JP" altLang="en-US" sz="1000" dirty="0" smtClean="0"/>
                        <a:t>債による資金調達</a:t>
                      </a:r>
                      <a:endParaRPr kumimoji="1" lang="ja-JP" altLang="en-US" sz="1000" dirty="0" smtClean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17995" marR="17995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8742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  <a:r>
                        <a:rPr kumimoji="1" lang="en-US" altLang="ja-JP" sz="100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Ⅱ-</a:t>
                      </a:r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１</a:t>
                      </a:r>
                      <a:r>
                        <a:rPr kumimoji="1" lang="en-US" altLang="ja-JP" sz="100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-</a:t>
                      </a:r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（２）</a:t>
                      </a:r>
                    </a:p>
                  </a:txBody>
                  <a:tcPr marL="17995" marR="17995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4060959752"/>
                  </a:ext>
                </a:extLst>
              </a:tr>
            </a:tbl>
          </a:graphicData>
        </a:graphic>
      </p:graphicFrame>
      <p:graphicFrame>
        <p:nvGraphicFramePr>
          <p:cNvPr id="12" name="表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7080633"/>
              </p:ext>
            </p:extLst>
          </p:nvPr>
        </p:nvGraphicFramePr>
        <p:xfrm>
          <a:off x="1720280" y="8040960"/>
          <a:ext cx="10894143" cy="129614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217533">
                  <a:extLst>
                    <a:ext uri="{9D8B030D-6E8A-4147-A177-3AD203B41FA5}">
                      <a16:colId xmlns:a16="http://schemas.microsoft.com/office/drawing/2014/main" val="1091797225"/>
                    </a:ext>
                  </a:extLst>
                </a:gridCol>
                <a:gridCol w="3804900">
                  <a:extLst>
                    <a:ext uri="{9D8B030D-6E8A-4147-A177-3AD203B41FA5}">
                      <a16:colId xmlns:a16="http://schemas.microsoft.com/office/drawing/2014/main" val="1921344714"/>
                    </a:ext>
                  </a:extLst>
                </a:gridCol>
                <a:gridCol w="3871710">
                  <a:extLst>
                    <a:ext uri="{9D8B030D-6E8A-4147-A177-3AD203B41FA5}">
                      <a16:colId xmlns:a16="http://schemas.microsoft.com/office/drawing/2014/main" val="2424420731"/>
                    </a:ext>
                  </a:extLst>
                </a:gridCol>
              </a:tblGrid>
              <a:tr h="259217">
                <a:tc>
                  <a:txBody>
                    <a:bodyPr/>
                    <a:lstStyle/>
                    <a:p>
                      <a:r>
                        <a:rPr kumimoji="1" lang="ja-JP" altLang="en-US" sz="1050" b="1" dirty="0" smtClean="0">
                          <a:solidFill>
                            <a:schemeClr val="bg1"/>
                          </a:solidFill>
                        </a:rPr>
                        <a:t>成果測定指標</a:t>
                      </a:r>
                      <a:endParaRPr kumimoji="1" lang="ja-JP" altLang="en-US" sz="105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 anchorCtr="1">
                    <a:solidFill>
                      <a:srgbClr val="55852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7969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b="1" dirty="0" smtClean="0">
                          <a:solidFill>
                            <a:schemeClr val="bg1"/>
                          </a:solidFill>
                        </a:rPr>
                        <a:t>前計画の目標</a:t>
                      </a:r>
                    </a:p>
                  </a:txBody>
                  <a:tcPr anchor="ctr" anchorCtr="1">
                    <a:solidFill>
                      <a:srgbClr val="55852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7969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50" b="1" dirty="0" smtClean="0">
                          <a:solidFill>
                            <a:schemeClr val="bg1"/>
                          </a:solidFill>
                        </a:rPr>
                        <a:t>R3</a:t>
                      </a:r>
                      <a:r>
                        <a:rPr kumimoji="1" lang="ja-JP" altLang="en-US" sz="1050" b="1" dirty="0" smtClean="0">
                          <a:solidFill>
                            <a:schemeClr val="bg1"/>
                          </a:solidFill>
                        </a:rPr>
                        <a:t>年度末達成の見込み</a:t>
                      </a:r>
                    </a:p>
                  </a:txBody>
                  <a:tcPr anchor="ctr" anchorCtr="1">
                    <a:solidFill>
                      <a:srgbClr val="55852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3263958"/>
                  </a:ext>
                </a:extLst>
              </a:tr>
              <a:tr h="478666">
                <a:tc>
                  <a:txBody>
                    <a:bodyPr/>
                    <a:lstStyle/>
                    <a:p>
                      <a:r>
                        <a:rPr kumimoji="1" lang="ja-JP" altLang="en-US" sz="1100" dirty="0" smtClean="0"/>
                        <a:t>住宅稼働率</a:t>
                      </a:r>
                      <a:endParaRPr kumimoji="1" lang="ja-JP" altLang="en-US" sz="11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 smtClean="0"/>
                        <a:t>90%</a:t>
                      </a:r>
                      <a:r>
                        <a:rPr kumimoji="1" lang="ja-JP" altLang="en-US" sz="1100" dirty="0" smtClean="0"/>
                        <a:t>以上</a:t>
                      </a:r>
                      <a:endParaRPr kumimoji="1" lang="ja-JP" altLang="en-US" sz="11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marL="0" marR="0" lvl="0" indent="0" algn="l" defTabSz="127969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 smtClean="0"/>
                        <a:t>93.1%</a:t>
                      </a:r>
                      <a:r>
                        <a:rPr kumimoji="1" lang="ja-JP" altLang="en-US" sz="1100" dirty="0" smtClean="0"/>
                        <a:t>（達成）</a:t>
                      </a: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229623853"/>
                  </a:ext>
                </a:extLst>
              </a:tr>
              <a:tr h="55826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/>
                        <a:t>借入金残高</a:t>
                      </a:r>
                      <a:endParaRPr kumimoji="1" lang="en-US" altLang="ja-JP" sz="1100" dirty="0" smtClean="0"/>
                    </a:p>
                    <a:p>
                      <a:pPr algn="ctr"/>
                      <a:r>
                        <a:rPr kumimoji="1" lang="ja-JP" altLang="en-US" sz="1100" dirty="0" smtClean="0"/>
                        <a:t>（実質）</a:t>
                      </a:r>
                      <a:endParaRPr kumimoji="1" lang="en-US" altLang="ja-JP" sz="1100" dirty="0" smtClean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marL="0" marR="0" lvl="0" indent="0" algn="ctr" defTabSz="127969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 smtClean="0"/>
                        <a:t>1,400</a:t>
                      </a:r>
                      <a:r>
                        <a:rPr kumimoji="1" lang="ja-JP" altLang="en-US" sz="1100" dirty="0" smtClean="0"/>
                        <a:t>億円以下</a:t>
                      </a:r>
                      <a:endParaRPr kumimoji="1" lang="zh-TW" altLang="en-US" sz="1100" b="0" dirty="0" smtClean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marL="0" marR="0" lvl="0" indent="0" algn="ctr" defTabSz="127969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1100" dirty="0" smtClean="0"/>
                        <a:t>1,2</a:t>
                      </a:r>
                      <a:r>
                        <a:rPr kumimoji="1" lang="en-US" altLang="ja-JP" sz="1100" dirty="0" smtClean="0"/>
                        <a:t>61</a:t>
                      </a:r>
                      <a:r>
                        <a:rPr kumimoji="1" lang="zh-TW" altLang="en-US" sz="1100" dirty="0" smtClean="0"/>
                        <a:t>億円</a:t>
                      </a:r>
                      <a:r>
                        <a:rPr kumimoji="1" lang="ja-JP" altLang="en-US" sz="1100" dirty="0" smtClean="0"/>
                        <a:t>（達成）</a:t>
                      </a:r>
                      <a:endParaRPr kumimoji="1" lang="zh-TW" altLang="en-US" sz="1100" b="0" dirty="0" smtClean="0"/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3373067713"/>
                  </a:ext>
                </a:extLst>
              </a:tr>
            </a:tbl>
          </a:graphicData>
        </a:graphic>
      </p:graphicFrame>
      <p:graphicFrame>
        <p:nvGraphicFramePr>
          <p:cNvPr id="13" name="表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3210154"/>
              </p:ext>
            </p:extLst>
          </p:nvPr>
        </p:nvGraphicFramePr>
        <p:xfrm>
          <a:off x="70198" y="7908325"/>
          <a:ext cx="12667306" cy="1561412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601613">
                  <a:extLst>
                    <a:ext uri="{9D8B030D-6E8A-4147-A177-3AD203B41FA5}">
                      <a16:colId xmlns:a16="http://schemas.microsoft.com/office/drawing/2014/main" val="4282663604"/>
                    </a:ext>
                  </a:extLst>
                </a:gridCol>
                <a:gridCol w="11065693">
                  <a:extLst>
                    <a:ext uri="{9D8B030D-6E8A-4147-A177-3AD203B41FA5}">
                      <a16:colId xmlns:a16="http://schemas.microsoft.com/office/drawing/2014/main" val="795461187"/>
                    </a:ext>
                  </a:extLst>
                </a:gridCol>
              </a:tblGrid>
              <a:tr h="156141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smtClean="0"/>
                        <a:t>前経営計画の</a:t>
                      </a:r>
                      <a:endParaRPr kumimoji="1" lang="en-US" altLang="ja-JP" sz="1050" dirty="0" smtClean="0"/>
                    </a:p>
                    <a:p>
                      <a:pPr algn="ctr"/>
                      <a:r>
                        <a:rPr kumimoji="1" lang="ja-JP" altLang="en-US" sz="1050" dirty="0" smtClean="0"/>
                        <a:t>数値目標</a:t>
                      </a:r>
                      <a:endParaRPr kumimoji="1" lang="en-US" altLang="ja-JP" sz="1050" dirty="0" smtClean="0"/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zh-TW" altLang="en-US" sz="1050" b="0" dirty="0" smtClean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3447124"/>
                  </a:ext>
                </a:extLst>
              </a:tr>
            </a:tbl>
          </a:graphicData>
        </a:graphic>
      </p:graphicFrame>
      <p:graphicFrame>
        <p:nvGraphicFramePr>
          <p:cNvPr id="14" name="表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3603679"/>
              </p:ext>
            </p:extLst>
          </p:nvPr>
        </p:nvGraphicFramePr>
        <p:xfrm>
          <a:off x="1704654" y="3662241"/>
          <a:ext cx="10894144" cy="415896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81812">
                  <a:extLst>
                    <a:ext uri="{9D8B030D-6E8A-4147-A177-3AD203B41FA5}">
                      <a16:colId xmlns:a16="http://schemas.microsoft.com/office/drawing/2014/main" val="3952235011"/>
                    </a:ext>
                  </a:extLst>
                </a:gridCol>
                <a:gridCol w="2054094">
                  <a:extLst>
                    <a:ext uri="{9D8B030D-6E8A-4147-A177-3AD203B41FA5}">
                      <a16:colId xmlns:a16="http://schemas.microsoft.com/office/drawing/2014/main" val="3757413350"/>
                    </a:ext>
                  </a:extLst>
                </a:gridCol>
                <a:gridCol w="2160240">
                  <a:extLst>
                    <a:ext uri="{9D8B030D-6E8A-4147-A177-3AD203B41FA5}">
                      <a16:colId xmlns:a16="http://schemas.microsoft.com/office/drawing/2014/main" val="1304387414"/>
                    </a:ext>
                  </a:extLst>
                </a:gridCol>
                <a:gridCol w="2088232">
                  <a:extLst>
                    <a:ext uri="{9D8B030D-6E8A-4147-A177-3AD203B41FA5}">
                      <a16:colId xmlns:a16="http://schemas.microsoft.com/office/drawing/2014/main" val="1022447921"/>
                    </a:ext>
                  </a:extLst>
                </a:gridCol>
                <a:gridCol w="3240360">
                  <a:extLst>
                    <a:ext uri="{9D8B030D-6E8A-4147-A177-3AD203B41FA5}">
                      <a16:colId xmlns:a16="http://schemas.microsoft.com/office/drawing/2014/main" val="124050951"/>
                    </a:ext>
                  </a:extLst>
                </a:gridCol>
                <a:gridCol w="869406">
                  <a:extLst>
                    <a:ext uri="{9D8B030D-6E8A-4147-A177-3AD203B41FA5}">
                      <a16:colId xmlns:a16="http://schemas.microsoft.com/office/drawing/2014/main" val="3532921094"/>
                    </a:ext>
                  </a:extLst>
                </a:gridCol>
              </a:tblGrid>
              <a:tr h="235285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 smtClean="0"/>
                        <a:t>成 果 測 定 指 標</a:t>
                      </a:r>
                      <a:endParaRPr kumimoji="1" lang="ja-JP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8742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ja-JP" altLang="en-US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現状</a:t>
                      </a:r>
                      <a:endParaRPr kumimoji="1" lang="en-US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17995" marR="17995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8742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ja-JP" altLang="en-US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目標</a:t>
                      </a:r>
                      <a:endParaRPr kumimoji="1" lang="en-US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17995" marR="17995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8742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ja-JP" altLang="en-US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主な施策</a:t>
                      </a:r>
                      <a:endParaRPr kumimoji="1" lang="en-US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17995" marR="17995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8742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ja-JP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該当項目</a:t>
                      </a:r>
                      <a:endParaRPr kumimoji="1" lang="en-US" altLang="ja-JP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17995" marR="17995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4128296217"/>
                  </a:ext>
                </a:extLst>
              </a:tr>
              <a:tr h="332112">
                <a:tc>
                  <a:txBody>
                    <a:bodyPr/>
                    <a:lstStyle/>
                    <a:p>
                      <a:pPr marL="0" marR="0" lvl="0" indent="0" algn="ctr" defTabSz="98742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①</a:t>
                      </a:r>
                    </a:p>
                  </a:txBody>
                  <a:tcPr marL="10801" marR="1800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8742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ja-JP" altLang="en-US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子育て・高齢者世帯</a:t>
                      </a:r>
                      <a:endParaRPr kumimoji="1" lang="en-US" altLang="ja-JP" sz="10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8742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ja-JP" altLang="en-US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入居件数</a:t>
                      </a:r>
                      <a:endParaRPr kumimoji="1" lang="ja-JP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10801" marR="1800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00113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5BCC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ja-JP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  574</a:t>
                      </a:r>
                      <a:r>
                        <a:rPr kumimoji="0" lang="ja-JP" altLang="en-US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件</a:t>
                      </a:r>
                      <a:r>
                        <a:rPr kumimoji="0" lang="en-US" altLang="ja-JP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/</a:t>
                      </a:r>
                      <a:r>
                        <a:rPr kumimoji="0" lang="ja-JP" altLang="en-US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年（</a:t>
                      </a:r>
                      <a:r>
                        <a:rPr kumimoji="0" lang="en-US" altLang="ja-JP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R3</a:t>
                      </a:r>
                      <a:r>
                        <a:rPr kumimoji="0" lang="ja-JP" altLang="en-US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見込）</a:t>
                      </a:r>
                      <a:endParaRPr kumimoji="0" lang="en-US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179962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5BCC00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altLang="ja-JP" sz="10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</a:rPr>
                        <a:t>6,000</a:t>
                      </a:r>
                      <a:r>
                        <a:rPr kumimoji="0" lang="ja-JP" altLang="en-US" sz="10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</a:rPr>
                        <a:t>件（～</a:t>
                      </a:r>
                      <a:r>
                        <a:rPr kumimoji="0" lang="en-US" altLang="ja-JP" sz="10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</a:rPr>
                        <a:t>R13</a:t>
                      </a:r>
                      <a:r>
                        <a:rPr kumimoji="0" lang="ja-JP" altLang="en-US" sz="10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</a:rPr>
                        <a:t>）</a:t>
                      </a:r>
                      <a:endParaRPr kumimoji="0" lang="en-US" altLang="ja-JP" sz="100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5BCC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ja-JP" sz="10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</a:rPr>
                        <a:t>600</a:t>
                      </a:r>
                      <a:r>
                        <a:rPr kumimoji="0" lang="ja-JP" altLang="en-US" sz="10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</a:rPr>
                        <a:t>件</a:t>
                      </a:r>
                      <a:r>
                        <a:rPr kumimoji="0" lang="en-US" altLang="ja-JP" sz="10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</a:rPr>
                        <a:t>/</a:t>
                      </a:r>
                      <a:r>
                        <a:rPr kumimoji="0" lang="ja-JP" altLang="en-US" sz="10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</a:rPr>
                        <a:t>年</a:t>
                      </a:r>
                      <a:endParaRPr kumimoji="0" lang="ja-JP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179962" marT="0" marB="0" anchor="ctr" horzOverflow="overflow"/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 smtClean="0"/>
                        <a:t> ・セーフティネット機能の整備</a:t>
                      </a:r>
                      <a:endParaRPr kumimoji="1" lang="en-US" altLang="ja-JP" sz="1000" dirty="0" smtClean="0"/>
                    </a:p>
                    <a:p>
                      <a:r>
                        <a:rPr kumimoji="1" lang="ja-JP" altLang="en-US" sz="1000" dirty="0" smtClean="0"/>
                        <a:t> ・子育てしやすい居住環境の実現</a:t>
                      </a:r>
                      <a:endParaRPr kumimoji="1" lang="ja-JP" altLang="en-US" sz="100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179962" marT="0" marB="0" anchor="ctr" horzOverflow="overflow"/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 </a:t>
                      </a:r>
                      <a:r>
                        <a:rPr kumimoji="1" lang="en-US" altLang="ja-JP" sz="100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Ⅰ-</a:t>
                      </a:r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１</a:t>
                      </a:r>
                      <a:r>
                        <a:rPr kumimoji="1" lang="en-US" altLang="ja-JP" sz="100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-</a:t>
                      </a:r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（１）</a:t>
                      </a:r>
                      <a:endParaRPr kumimoji="1" lang="ja-JP" altLang="en-US" sz="100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179962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4116644384"/>
                  </a:ext>
                </a:extLst>
              </a:tr>
              <a:tr h="361973">
                <a:tc>
                  <a:txBody>
                    <a:bodyPr/>
                    <a:lstStyle/>
                    <a:p>
                      <a:pPr marL="0" marR="0" lvl="0" indent="0" algn="ctr" defTabSz="98742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②</a:t>
                      </a:r>
                    </a:p>
                  </a:txBody>
                  <a:tcPr marL="10801" marR="1800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8742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ja-JP" altLang="en-US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コミュニティイベント回数</a:t>
                      </a:r>
                      <a:endParaRPr kumimoji="1" lang="ja-JP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10801" marR="1800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5BCC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ja-JP" altLang="en-US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   </a:t>
                      </a:r>
                      <a:r>
                        <a:rPr kumimoji="0" lang="en-US" altLang="ja-JP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9</a:t>
                      </a:r>
                      <a:r>
                        <a:rPr kumimoji="0" lang="ja-JP" altLang="en-US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回（</a:t>
                      </a:r>
                      <a:r>
                        <a:rPr kumimoji="0" lang="en-US" altLang="ja-JP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R3</a:t>
                      </a:r>
                      <a:r>
                        <a:rPr kumimoji="0" lang="ja-JP" altLang="en-US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見込）</a:t>
                      </a:r>
                      <a:endParaRPr kumimoji="0" lang="en-US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179962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5BCC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ja-JP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100</a:t>
                      </a:r>
                      <a:r>
                        <a:rPr kumimoji="0" lang="ja-JP" altLang="en-US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回（～</a:t>
                      </a:r>
                      <a:r>
                        <a:rPr kumimoji="0" lang="en-US" altLang="ja-JP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R13</a:t>
                      </a:r>
                      <a:r>
                        <a:rPr kumimoji="0" lang="ja-JP" altLang="en-US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）    </a:t>
                      </a:r>
                      <a:endParaRPr kumimoji="0" lang="en-US" altLang="ja-JP" sz="10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5BCC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ja-JP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10</a:t>
                      </a:r>
                      <a:r>
                        <a:rPr kumimoji="0" lang="ja-JP" altLang="en-US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回</a:t>
                      </a:r>
                      <a:r>
                        <a:rPr kumimoji="0" lang="en-US" altLang="ja-JP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/</a:t>
                      </a:r>
                      <a:r>
                        <a:rPr kumimoji="0" lang="ja-JP" altLang="en-US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年</a:t>
                      </a:r>
                      <a:endParaRPr kumimoji="0" lang="en-US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179962" marT="0" marB="0" anchor="ctr" horzOverflow="overflow"/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 smtClean="0"/>
                        <a:t> ・</a:t>
                      </a:r>
                      <a:r>
                        <a:rPr kumimoji="1" lang="en-US" altLang="ja-JP" sz="1000" dirty="0" smtClean="0"/>
                        <a:t>『</a:t>
                      </a:r>
                      <a:r>
                        <a:rPr kumimoji="1" lang="ja-JP" altLang="en-US" sz="1000" dirty="0" smtClean="0"/>
                        <a:t>きずなづくり応援プロジェクト</a:t>
                      </a:r>
                      <a:r>
                        <a:rPr kumimoji="1" lang="en-US" altLang="ja-JP" sz="1000" dirty="0" smtClean="0"/>
                        <a:t>』</a:t>
                      </a:r>
                      <a:r>
                        <a:rPr kumimoji="1" lang="ja-JP" altLang="en-US" sz="1000" dirty="0" smtClean="0"/>
                        <a:t>等</a:t>
                      </a:r>
                      <a:endParaRPr kumimoji="1" lang="ja-JP" altLang="en-US" sz="100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179962" marT="0" marB="0" anchor="ctr" horzOverflow="overflow"/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 </a:t>
                      </a:r>
                      <a:r>
                        <a:rPr kumimoji="1" lang="en-US" altLang="ja-JP" sz="100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Ⅰ-</a:t>
                      </a:r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１</a:t>
                      </a:r>
                      <a:r>
                        <a:rPr kumimoji="1" lang="en-US" altLang="ja-JP" sz="100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-</a:t>
                      </a:r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（２）</a:t>
                      </a:r>
                      <a:endParaRPr kumimoji="1" lang="ja-JP" altLang="en-US" sz="100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179962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2271032148"/>
                  </a:ext>
                </a:extLst>
              </a:tr>
              <a:tr h="361973">
                <a:tc>
                  <a:txBody>
                    <a:bodyPr/>
                    <a:lstStyle/>
                    <a:p>
                      <a:pPr marL="0" marR="0" lvl="0" indent="0" algn="ctr" defTabSz="98742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③</a:t>
                      </a:r>
                    </a:p>
                  </a:txBody>
                  <a:tcPr marL="10801" marR="1800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8742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ja-JP" altLang="en-US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住戸リノベーション</a:t>
                      </a:r>
                      <a:endParaRPr kumimoji="0" lang="en-US" altLang="ja-JP" sz="10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8742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ja-JP" altLang="en-US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実施戸数</a:t>
                      </a:r>
                      <a:endParaRPr kumimoji="0" lang="ja-JP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10801" marR="1800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87425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5BCC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ja-JP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186</a:t>
                      </a:r>
                      <a:r>
                        <a:rPr kumimoji="0" lang="ja-JP" altLang="en-US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戸（</a:t>
                      </a:r>
                      <a:r>
                        <a:rPr kumimoji="0" lang="en-US" altLang="ja-JP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R3</a:t>
                      </a:r>
                      <a:r>
                        <a:rPr kumimoji="0" lang="ja-JP" altLang="en-US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見込）</a:t>
                      </a:r>
                      <a:endParaRPr kumimoji="0" lang="en-US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17995" marR="17995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5BCC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ja-JP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2,500</a:t>
                      </a:r>
                      <a:r>
                        <a:rPr kumimoji="0" lang="ja-JP" altLang="en-US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戸（～</a:t>
                      </a:r>
                      <a:r>
                        <a:rPr kumimoji="0" lang="en-US" altLang="ja-JP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R13</a:t>
                      </a:r>
                      <a:r>
                        <a:rPr kumimoji="0" lang="ja-JP" altLang="en-US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）</a:t>
                      </a:r>
                    </a:p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5BCC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ja-JP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250</a:t>
                      </a:r>
                      <a:r>
                        <a:rPr kumimoji="0" lang="ja-JP" altLang="en-US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戸</a:t>
                      </a:r>
                      <a:r>
                        <a:rPr kumimoji="0" lang="en-US" altLang="ja-JP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/</a:t>
                      </a:r>
                      <a:r>
                        <a:rPr kumimoji="0" lang="ja-JP" altLang="en-US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年</a:t>
                      </a:r>
                      <a:endParaRPr kumimoji="0" lang="en-US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17995" marR="17995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5BCC00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ja-JP" altLang="en-US" sz="1000" dirty="0" smtClean="0"/>
                        <a:t> ・多様なニーズに対応した住まいの提供</a:t>
                      </a:r>
                      <a:endParaRPr kumimoji="1" lang="en-US" altLang="ja-JP" sz="1000" dirty="0" smtClean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17995" marR="17995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5BCC00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+mn-ea"/>
                        </a:rPr>
                        <a:t>　 </a:t>
                      </a:r>
                      <a:r>
                        <a:rPr kumimoji="1" lang="en-US" altLang="ja-JP" sz="100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+mn-ea"/>
                        </a:rPr>
                        <a:t>Ⅰ-</a:t>
                      </a:r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+mn-ea"/>
                        </a:rPr>
                        <a:t>１</a:t>
                      </a:r>
                      <a:r>
                        <a:rPr kumimoji="1" lang="en-US" altLang="ja-JP" sz="100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+mn-ea"/>
                        </a:rPr>
                        <a:t>-</a:t>
                      </a:r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+mn-ea"/>
                        </a:rPr>
                        <a:t>（３）</a:t>
                      </a:r>
                    </a:p>
                  </a:txBody>
                  <a:tcPr marL="17995" marR="17995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2871222947"/>
                  </a:ext>
                </a:extLst>
              </a:tr>
              <a:tr h="361973">
                <a:tc>
                  <a:txBody>
                    <a:bodyPr/>
                    <a:lstStyle/>
                    <a:p>
                      <a:pPr marL="0" marR="0" lvl="0" indent="0" algn="ctr" defTabSz="98742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④</a:t>
                      </a:r>
                    </a:p>
                  </a:txBody>
                  <a:tcPr marL="10801" marR="1800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8742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ＭＳ Ｐゴシック" panose="020B0600070205080204" pitchFamily="50" charset="-128"/>
                          <a:ea typeface="+mn-ea"/>
                        </a:rPr>
                        <a:t>分譲マンション管理勉強会</a:t>
                      </a:r>
                      <a:endParaRPr kumimoji="0" lang="en-US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ＭＳ Ｐゴシック" panose="020B0600070205080204" pitchFamily="50" charset="-128"/>
                        <a:ea typeface="+mn-ea"/>
                      </a:endParaRPr>
                    </a:p>
                    <a:p>
                      <a:pPr marL="0" marR="0" lvl="0" indent="0" algn="ctr" defTabSz="98742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ＭＳ Ｐゴシック" panose="020B0600070205080204" pitchFamily="50" charset="-128"/>
                          <a:ea typeface="+mn-ea"/>
                        </a:rPr>
                        <a:t>（市町村・</a:t>
                      </a:r>
                      <a:r>
                        <a:rPr kumimoji="0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管理組合向け）</a:t>
                      </a:r>
                    </a:p>
                  </a:txBody>
                  <a:tcPr marL="10801" marR="1800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87425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5BCC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ja-JP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—</a:t>
                      </a:r>
                    </a:p>
                  </a:txBody>
                  <a:tcPr marL="17995" marR="17995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5BCC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ja-JP" sz="10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</a:rPr>
                        <a:t>50</a:t>
                      </a:r>
                      <a:r>
                        <a:rPr kumimoji="0" lang="ja-JP" altLang="en-US" sz="10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</a:rPr>
                        <a:t>回（～</a:t>
                      </a:r>
                      <a:r>
                        <a:rPr kumimoji="0" lang="en-US" altLang="ja-JP" sz="10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</a:rPr>
                        <a:t>R13</a:t>
                      </a:r>
                      <a:r>
                        <a:rPr kumimoji="0" lang="ja-JP" altLang="en-US" sz="10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</a:rPr>
                        <a:t>）</a:t>
                      </a:r>
                      <a:endParaRPr kumimoji="0" lang="en-US" altLang="ja-JP" sz="100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5BCC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ja-JP" sz="10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</a:rPr>
                        <a:t>5</a:t>
                      </a:r>
                      <a:r>
                        <a:rPr kumimoji="0" lang="ja-JP" altLang="en-US" sz="10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</a:rPr>
                        <a:t>回</a:t>
                      </a:r>
                      <a:r>
                        <a:rPr kumimoji="0" lang="en-US" altLang="ja-JP" sz="10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</a:rPr>
                        <a:t>/</a:t>
                      </a:r>
                      <a:r>
                        <a:rPr kumimoji="0" lang="ja-JP" altLang="en-US" sz="10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</a:rPr>
                        <a:t>年    </a:t>
                      </a:r>
                      <a:endParaRPr kumimoji="0" lang="en-US" altLang="ja-JP" sz="100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 marL="17995" marR="17995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5BCC00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ja-JP" altLang="en-US" sz="1000" dirty="0" smtClean="0">
                          <a:solidFill>
                            <a:srgbClr val="FF0000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 ・適正なマンション管理に向けた市町村担当者や、管理</a:t>
                      </a:r>
                      <a:endParaRPr kumimoji="1" lang="en-US" altLang="ja-JP" sz="1000" dirty="0" smtClean="0">
                        <a:solidFill>
                          <a:srgbClr val="FF0000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pPr marL="0" marR="0" lvl="0" indent="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5BCC00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ja-JP" altLang="en-US" sz="1000" dirty="0" smtClean="0">
                          <a:solidFill>
                            <a:srgbClr val="FF0000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 組合向けの勉強会を開催</a:t>
                      </a:r>
                      <a:endParaRPr kumimoji="1" lang="en-US" altLang="ja-JP" sz="1000" dirty="0" smtClean="0">
                        <a:solidFill>
                          <a:srgbClr val="FF0000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17995" marR="17995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5BCC00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FF0000"/>
                          </a:solidFill>
                          <a:latin typeface="ＭＳ Ｐゴシック" panose="020B0600070205080204" pitchFamily="50" charset="-128"/>
                          <a:ea typeface="+mn-ea"/>
                        </a:rPr>
                        <a:t>Ⅰ-</a:t>
                      </a:r>
                      <a:r>
                        <a:rPr kumimoji="1" lang="ja-JP" altLang="en-US" sz="1000" dirty="0" smtClean="0">
                          <a:solidFill>
                            <a:srgbClr val="FF0000"/>
                          </a:solidFill>
                          <a:latin typeface="ＭＳ Ｐゴシック" panose="020B0600070205080204" pitchFamily="50" charset="-128"/>
                          <a:ea typeface="+mn-ea"/>
                        </a:rPr>
                        <a:t>２</a:t>
                      </a:r>
                      <a:r>
                        <a:rPr kumimoji="1" lang="en-US" altLang="ja-JP" sz="1000" dirty="0" smtClean="0">
                          <a:solidFill>
                            <a:srgbClr val="FF0000"/>
                          </a:solidFill>
                          <a:latin typeface="ＭＳ Ｐゴシック" panose="020B0600070205080204" pitchFamily="50" charset="-128"/>
                          <a:ea typeface="+mn-ea"/>
                        </a:rPr>
                        <a:t>-</a:t>
                      </a:r>
                      <a:r>
                        <a:rPr kumimoji="1" lang="ja-JP" altLang="en-US" sz="1000" dirty="0" smtClean="0">
                          <a:solidFill>
                            <a:srgbClr val="FF0000"/>
                          </a:solidFill>
                          <a:latin typeface="ＭＳ Ｐゴシック" panose="020B0600070205080204" pitchFamily="50" charset="-128"/>
                          <a:ea typeface="+mn-ea"/>
                        </a:rPr>
                        <a:t>（２）</a:t>
                      </a:r>
                    </a:p>
                  </a:txBody>
                  <a:tcPr marL="17995" marR="17995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3229617545"/>
                  </a:ext>
                </a:extLst>
              </a:tr>
              <a:tr h="310263">
                <a:tc>
                  <a:txBody>
                    <a:bodyPr/>
                    <a:lstStyle/>
                    <a:p>
                      <a:pPr marL="0" marR="0" lvl="0" indent="0" algn="ctr" defTabSz="98742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⑤</a:t>
                      </a:r>
                    </a:p>
                  </a:txBody>
                  <a:tcPr marL="10801" marR="1800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8742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住まいコンテンツの発信</a:t>
                      </a:r>
                    </a:p>
                  </a:txBody>
                  <a:tcPr marL="10801" marR="1800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87425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5BCC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ja-JP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—</a:t>
                      </a:r>
                    </a:p>
                  </a:txBody>
                  <a:tcPr marL="17995" marR="17995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5BCC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ja-JP" sz="10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</a:rPr>
                        <a:t>100</a:t>
                      </a:r>
                      <a:r>
                        <a:rPr kumimoji="0" lang="ja-JP" altLang="en-US" sz="10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</a:rPr>
                        <a:t>本（～</a:t>
                      </a:r>
                      <a:r>
                        <a:rPr kumimoji="0" lang="en-US" altLang="ja-JP" sz="10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</a:rPr>
                        <a:t>R13</a:t>
                      </a:r>
                      <a:r>
                        <a:rPr kumimoji="0" lang="ja-JP" altLang="en-US" sz="10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</a:rPr>
                        <a:t>）    </a:t>
                      </a:r>
                      <a:endParaRPr kumimoji="0" lang="en-US" altLang="ja-JP" sz="100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5BCC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ja-JP" sz="10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</a:rPr>
                        <a:t>10</a:t>
                      </a:r>
                      <a:r>
                        <a:rPr kumimoji="0" lang="ja-JP" altLang="en-US" sz="10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</a:rPr>
                        <a:t>本</a:t>
                      </a:r>
                      <a:r>
                        <a:rPr kumimoji="0" lang="en-US" altLang="ja-JP" sz="10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</a:rPr>
                        <a:t>/</a:t>
                      </a:r>
                      <a:r>
                        <a:rPr kumimoji="0" lang="ja-JP" altLang="en-US" sz="10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</a:rPr>
                        <a:t>年</a:t>
                      </a:r>
                      <a:endParaRPr kumimoji="0" lang="en-US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ＭＳ Ｐゴシック" panose="020B0600070205080204" pitchFamily="50" charset="-128"/>
                        <a:ea typeface="+mn-ea"/>
                      </a:endParaRPr>
                    </a:p>
                  </a:txBody>
                  <a:tcPr marL="17995" marR="17995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5BCC00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ja-JP" sz="1000" baseline="0" dirty="0" smtClean="0">
                          <a:solidFill>
                            <a:srgbClr val="FF0000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 </a:t>
                      </a:r>
                      <a:r>
                        <a:rPr kumimoji="1" lang="ja-JP" altLang="en-US" sz="1000" baseline="0" dirty="0" smtClean="0">
                          <a:solidFill>
                            <a:srgbClr val="FF0000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・住宅や暮らしに関する情報を広報誌などで発信</a:t>
                      </a:r>
                      <a:endParaRPr kumimoji="1" lang="en-US" altLang="ja-JP" sz="1000" dirty="0" smtClean="0">
                        <a:solidFill>
                          <a:srgbClr val="FF0000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17995" marR="17995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5BCC00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FF0000"/>
                          </a:solidFill>
                          <a:latin typeface="ＭＳ Ｐゴシック" panose="020B0600070205080204" pitchFamily="50" charset="-128"/>
                          <a:ea typeface="+mn-ea"/>
                        </a:rPr>
                        <a:t>Ⅰ-</a:t>
                      </a:r>
                      <a:r>
                        <a:rPr kumimoji="1" lang="ja-JP" altLang="en-US" sz="1000" dirty="0" smtClean="0">
                          <a:solidFill>
                            <a:srgbClr val="FF0000"/>
                          </a:solidFill>
                          <a:latin typeface="ＭＳ Ｐゴシック" panose="020B0600070205080204" pitchFamily="50" charset="-128"/>
                          <a:ea typeface="+mn-ea"/>
                        </a:rPr>
                        <a:t>２</a:t>
                      </a:r>
                      <a:r>
                        <a:rPr kumimoji="1" lang="en-US" altLang="ja-JP" sz="1000" dirty="0" smtClean="0">
                          <a:solidFill>
                            <a:srgbClr val="FF0000"/>
                          </a:solidFill>
                          <a:latin typeface="ＭＳ Ｐゴシック" panose="020B0600070205080204" pitchFamily="50" charset="-128"/>
                          <a:ea typeface="+mn-ea"/>
                        </a:rPr>
                        <a:t>-</a:t>
                      </a:r>
                      <a:r>
                        <a:rPr kumimoji="1" lang="ja-JP" altLang="en-US" sz="1000" dirty="0" smtClean="0">
                          <a:solidFill>
                            <a:srgbClr val="FF0000"/>
                          </a:solidFill>
                          <a:latin typeface="ＭＳ Ｐゴシック" panose="020B0600070205080204" pitchFamily="50" charset="-128"/>
                          <a:ea typeface="+mn-ea"/>
                        </a:rPr>
                        <a:t>（３）</a:t>
                      </a:r>
                    </a:p>
                  </a:txBody>
                  <a:tcPr marL="17995" marR="17995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815494009"/>
                  </a:ext>
                </a:extLst>
              </a:tr>
              <a:tr h="323517">
                <a:tc>
                  <a:txBody>
                    <a:bodyPr/>
                    <a:lstStyle/>
                    <a:p>
                      <a:pPr marL="0" marR="0" lvl="0" indent="0" algn="ctr" defTabSz="98742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⑥</a:t>
                      </a:r>
                    </a:p>
                  </a:txBody>
                  <a:tcPr marL="10801" marR="1800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8742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ＭＳ Ｐゴシック" panose="020B0600070205080204" pitchFamily="50" charset="-128"/>
                          <a:ea typeface="+mn-ea"/>
                        </a:rPr>
                        <a:t>技術支援新規営業件数</a:t>
                      </a:r>
                      <a:endParaRPr kumimoji="0" lang="en-US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pPr marL="0" marR="0" lvl="0" indent="0" algn="ctr" defTabSz="98742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（市町村向け）</a:t>
                      </a:r>
                    </a:p>
                  </a:txBody>
                  <a:tcPr marL="10801" marR="1800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87425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5BCC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ja-JP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—</a:t>
                      </a:r>
                    </a:p>
                  </a:txBody>
                  <a:tcPr marL="17995" marR="17995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5BCC00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altLang="ja-JP" sz="10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</a:rPr>
                        <a:t>40</a:t>
                      </a:r>
                      <a:r>
                        <a:rPr kumimoji="0" lang="ja-JP" altLang="en-US" sz="10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</a:rPr>
                        <a:t>件（～</a:t>
                      </a:r>
                      <a:r>
                        <a:rPr kumimoji="0" lang="en-US" altLang="ja-JP" sz="10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</a:rPr>
                        <a:t>R13</a:t>
                      </a:r>
                      <a:r>
                        <a:rPr kumimoji="0" lang="ja-JP" altLang="en-US" sz="10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</a:rPr>
                        <a:t>） </a:t>
                      </a:r>
                      <a:endParaRPr kumimoji="0" lang="en-US" altLang="ja-JP" sz="100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5BCC00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altLang="ja-JP" sz="10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</a:rPr>
                        <a:t>4</a:t>
                      </a:r>
                      <a:r>
                        <a:rPr kumimoji="0" lang="ja-JP" altLang="en-US" sz="10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</a:rPr>
                        <a:t>件</a:t>
                      </a:r>
                      <a:r>
                        <a:rPr kumimoji="0" lang="en-US" altLang="ja-JP" sz="10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</a:rPr>
                        <a:t>/</a:t>
                      </a:r>
                      <a:r>
                        <a:rPr kumimoji="0" lang="ja-JP" altLang="en-US" sz="100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</a:rPr>
                        <a:t>年 </a:t>
                      </a:r>
                      <a:endParaRPr kumimoji="0" lang="en-US" altLang="ja-JP" sz="100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 marL="17995" marR="17995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5BCC00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FF0000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 </a:t>
                      </a:r>
                      <a:r>
                        <a:rPr kumimoji="1" lang="ja-JP" altLang="en-US" sz="1000" dirty="0" smtClean="0">
                          <a:solidFill>
                            <a:srgbClr val="FF0000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・管理代行や発注支援を通じた市町村との連携を強化</a:t>
                      </a:r>
                      <a:endParaRPr kumimoji="1" lang="en-US" altLang="ja-JP" sz="1000" dirty="0" smtClean="0">
                        <a:solidFill>
                          <a:srgbClr val="FF0000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17995" marR="17995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5BCC00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rgbClr val="FF0000"/>
                          </a:solidFill>
                          <a:latin typeface="ＭＳ Ｐゴシック" panose="020B0600070205080204" pitchFamily="50" charset="-128"/>
                          <a:ea typeface="+mn-ea"/>
                        </a:rPr>
                        <a:t>Ⅰ-</a:t>
                      </a:r>
                      <a:r>
                        <a:rPr kumimoji="1" lang="ja-JP" altLang="en-US" sz="1000" dirty="0" smtClean="0">
                          <a:solidFill>
                            <a:srgbClr val="FF0000"/>
                          </a:solidFill>
                          <a:latin typeface="ＭＳ Ｐゴシック" panose="020B0600070205080204" pitchFamily="50" charset="-128"/>
                          <a:ea typeface="+mn-ea"/>
                        </a:rPr>
                        <a:t>３</a:t>
                      </a:r>
                      <a:r>
                        <a:rPr kumimoji="1" lang="en-US" altLang="ja-JP" sz="1000" dirty="0" smtClean="0">
                          <a:solidFill>
                            <a:srgbClr val="FF0000"/>
                          </a:solidFill>
                          <a:latin typeface="ＭＳ Ｐゴシック" panose="020B0600070205080204" pitchFamily="50" charset="-128"/>
                          <a:ea typeface="+mn-ea"/>
                        </a:rPr>
                        <a:t>-</a:t>
                      </a:r>
                      <a:r>
                        <a:rPr kumimoji="1" lang="ja-JP" altLang="en-US" sz="1000" dirty="0" smtClean="0">
                          <a:solidFill>
                            <a:srgbClr val="FF0000"/>
                          </a:solidFill>
                          <a:latin typeface="ＭＳ Ｐゴシック" panose="020B0600070205080204" pitchFamily="50" charset="-128"/>
                          <a:ea typeface="+mn-ea"/>
                        </a:rPr>
                        <a:t>（１）</a:t>
                      </a:r>
                    </a:p>
                  </a:txBody>
                  <a:tcPr marL="17995" marR="17995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4066228285"/>
                  </a:ext>
                </a:extLst>
              </a:tr>
              <a:tr h="276334">
                <a:tc>
                  <a:txBody>
                    <a:bodyPr/>
                    <a:lstStyle/>
                    <a:p>
                      <a:pPr marL="0" marR="0" lvl="0" indent="0" algn="ctr" defTabSz="98742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⑦</a:t>
                      </a:r>
                    </a:p>
                  </a:txBody>
                  <a:tcPr marL="10801" marR="1800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8742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ja-JP" altLang="en-US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接遇・対応満足度</a:t>
                      </a:r>
                      <a:endParaRPr kumimoji="0" lang="en-US" altLang="ja-JP" sz="100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10801" marR="1800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5BCC00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altLang="ja-JP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96.2%</a:t>
                      </a:r>
                      <a:r>
                        <a:rPr kumimoji="0" lang="ja-JP" altLang="en-US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（</a:t>
                      </a:r>
                      <a:r>
                        <a:rPr kumimoji="0" lang="en-US" altLang="ja-JP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R2</a:t>
                      </a:r>
                      <a:r>
                        <a:rPr kumimoji="0" lang="ja-JP" altLang="en-US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）</a:t>
                      </a:r>
                      <a:endParaRPr kumimoji="0" lang="en-US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179962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5BCC00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altLang="ja-JP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95%</a:t>
                      </a:r>
                      <a:r>
                        <a:rPr kumimoji="0" lang="ja-JP" altLang="en-US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以上を維持</a:t>
                      </a:r>
                      <a:endParaRPr kumimoji="0" lang="en-US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179962" marT="0" marB="0" anchor="ctr" horzOverflow="overflow"/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 smtClean="0"/>
                        <a:t> ・接遇向上委員会等</a:t>
                      </a:r>
                      <a:endParaRPr kumimoji="1" lang="ja-JP" altLang="en-US" sz="100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179962" marT="0" marB="0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 </a:t>
                      </a:r>
                      <a:r>
                        <a:rPr kumimoji="1" lang="en-US" altLang="ja-JP" sz="100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Ⅱ-</a:t>
                      </a:r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１</a:t>
                      </a:r>
                      <a:r>
                        <a:rPr kumimoji="1" lang="en-US" altLang="ja-JP" sz="100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-</a:t>
                      </a:r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（１）</a:t>
                      </a:r>
                      <a:endParaRPr kumimoji="1" lang="ja-JP" altLang="en-US" sz="100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179962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1526602605"/>
                  </a:ext>
                </a:extLst>
              </a:tr>
              <a:tr h="348334">
                <a:tc>
                  <a:txBody>
                    <a:bodyPr/>
                    <a:lstStyle/>
                    <a:p>
                      <a:pPr marL="0" marR="0" lvl="0" indent="0" algn="ctr" defTabSz="98742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⑧</a:t>
                      </a:r>
                    </a:p>
                  </a:txBody>
                  <a:tcPr marL="10801" marR="1800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8742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ja-JP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CO2</a:t>
                      </a:r>
                      <a:r>
                        <a:rPr kumimoji="0" lang="ja-JP" altLang="en-US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排出量</a:t>
                      </a:r>
                      <a:endParaRPr kumimoji="0" lang="en-US" altLang="ja-JP" sz="100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10801" marR="1800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8742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ja-JP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―</a:t>
                      </a:r>
                      <a:endParaRPr kumimoji="0" lang="en-US" altLang="ja-JP" sz="100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10801" marR="1800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5BCC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ja-JP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50%</a:t>
                      </a:r>
                      <a:r>
                        <a:rPr kumimoji="0" lang="ja-JP" altLang="en-US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削減（</a:t>
                      </a:r>
                      <a:r>
                        <a:rPr kumimoji="0" lang="en-US" altLang="ja-JP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R12</a:t>
                      </a:r>
                      <a:r>
                        <a:rPr kumimoji="0" lang="ja-JP" altLang="en-US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）</a:t>
                      </a:r>
                      <a:endParaRPr kumimoji="0" lang="en-US" altLang="ja-JP" sz="10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5BCC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ja-JP" altLang="en-US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　</a:t>
                      </a:r>
                      <a:r>
                        <a:rPr kumimoji="0" lang="en-US" altLang="zh-TW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4,244 </a:t>
                      </a:r>
                      <a:r>
                        <a:rPr kumimoji="0" lang="ja-JP" altLang="en-US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⇒ </a:t>
                      </a:r>
                      <a:r>
                        <a:rPr kumimoji="0" lang="en-US" altLang="zh-TW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2,122[t-CO2]</a:t>
                      </a:r>
                      <a:endParaRPr kumimoji="0" lang="zh-TW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179962" marT="0" marB="0" anchor="ctr" horzOverflow="overflow"/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 smtClean="0"/>
                        <a:t> ・再生可能エネルギーの利用拡大</a:t>
                      </a:r>
                      <a:endParaRPr kumimoji="1" lang="en-US" altLang="ja-JP" sz="1000" dirty="0" smtClean="0"/>
                    </a:p>
                    <a:p>
                      <a:r>
                        <a:rPr kumimoji="1" lang="ja-JP" altLang="en-US" sz="1000" dirty="0" smtClean="0"/>
                        <a:t> ・省エネルギーの推進</a:t>
                      </a:r>
                      <a:endParaRPr kumimoji="1" lang="en-US" altLang="ja-JP" sz="1000" dirty="0" smtClean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17995" marR="17995" marT="0" marB="0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Ⅱ-</a:t>
                      </a:r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３</a:t>
                      </a:r>
                      <a:r>
                        <a:rPr kumimoji="1" lang="en-US" altLang="ja-JP" sz="100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-</a:t>
                      </a:r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（１）</a:t>
                      </a:r>
                      <a:endParaRPr kumimoji="1" lang="en-US" altLang="ja-JP" sz="1000" dirty="0" smtClean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17995" marR="17995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2599327211"/>
                  </a:ext>
                </a:extLst>
              </a:tr>
              <a:tr h="323517">
                <a:tc>
                  <a:txBody>
                    <a:bodyPr/>
                    <a:lstStyle/>
                    <a:p>
                      <a:pPr marL="0" marR="0" lvl="0" indent="0" algn="ctr" defTabSz="98742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⑨</a:t>
                      </a:r>
                    </a:p>
                  </a:txBody>
                  <a:tcPr marL="10801" marR="1800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8742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ja-JP" altLang="en-US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連携事業の新規取組</a:t>
                      </a:r>
                      <a:endParaRPr kumimoji="0" lang="ja-JP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10801" marR="1800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8742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ja-JP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     ―</a:t>
                      </a:r>
                      <a:endParaRPr kumimoji="0" lang="en-US" altLang="ja-JP" sz="100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179962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8742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30</a:t>
                      </a:r>
                      <a:r>
                        <a:rPr kumimoji="1" lang="ja-JP" altLang="en-US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件（～</a:t>
                      </a:r>
                      <a:r>
                        <a:rPr kumimoji="1" lang="en-US" altLang="ja-JP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R13</a:t>
                      </a:r>
                      <a:r>
                        <a:rPr kumimoji="1" lang="ja-JP" altLang="en-US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）</a:t>
                      </a:r>
                      <a:endParaRPr kumimoji="1" lang="en-US" altLang="ja-JP" sz="10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8742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3</a:t>
                      </a:r>
                      <a:r>
                        <a:rPr kumimoji="1" lang="ja-JP" altLang="en-US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件</a:t>
                      </a:r>
                      <a:r>
                        <a:rPr kumimoji="1" lang="en-US" altLang="ja-JP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/</a:t>
                      </a:r>
                      <a:r>
                        <a:rPr kumimoji="1" lang="ja-JP" altLang="en-US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年</a:t>
                      </a:r>
                      <a:endParaRPr kumimoji="1" lang="ja-JP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179962" marT="0" marB="0" anchor="ctr" horzOverflow="overflow"/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 smtClean="0"/>
                        <a:t> ・連携デスクの設置</a:t>
                      </a:r>
                      <a:endParaRPr kumimoji="1" lang="ja-JP" altLang="en-US" sz="100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179962" marT="0" marB="0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   Ⅱ-</a:t>
                      </a:r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３</a:t>
                      </a:r>
                      <a:r>
                        <a:rPr kumimoji="1" lang="en-US" altLang="ja-JP" sz="100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-</a:t>
                      </a:r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（２）</a:t>
                      </a:r>
                      <a:endParaRPr kumimoji="1" lang="ja-JP" altLang="en-US" sz="100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179962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424996870"/>
                  </a:ext>
                </a:extLst>
              </a:tr>
              <a:tr h="275863">
                <a:tc>
                  <a:txBody>
                    <a:bodyPr/>
                    <a:lstStyle/>
                    <a:p>
                      <a:pPr marL="0" marR="0" lvl="0" indent="0" algn="ctr" defTabSz="98742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⑩</a:t>
                      </a:r>
                    </a:p>
                  </a:txBody>
                  <a:tcPr marL="10801" marR="1800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8742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ja-JP" altLang="en-US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企業認知度</a:t>
                      </a:r>
                      <a:endParaRPr kumimoji="0" lang="ja-JP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10801" marR="1800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8742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28%</a:t>
                      </a:r>
                      <a:r>
                        <a:rPr kumimoji="1" lang="ja-JP" altLang="en-US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（</a:t>
                      </a:r>
                      <a:r>
                        <a:rPr kumimoji="1" lang="en-US" altLang="ja-JP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R2</a:t>
                      </a:r>
                      <a:r>
                        <a:rPr kumimoji="1" lang="ja-JP" altLang="en-US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）</a:t>
                      </a:r>
                      <a:endParaRPr kumimoji="1" lang="en-US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179962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8742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50%</a:t>
                      </a:r>
                      <a:r>
                        <a:rPr kumimoji="1" lang="ja-JP" altLang="en-US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以上（</a:t>
                      </a:r>
                      <a:r>
                        <a:rPr kumimoji="1" lang="en-US" altLang="ja-JP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R13</a:t>
                      </a:r>
                      <a:r>
                        <a:rPr kumimoji="1" lang="ja-JP" altLang="en-US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）</a:t>
                      </a:r>
                      <a:endParaRPr kumimoji="1" lang="en-US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179962" marT="0" marB="0" anchor="ctr" horzOverflow="overflow"/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 smtClean="0"/>
                        <a:t> ・メディアリレーション等</a:t>
                      </a:r>
                      <a:endParaRPr kumimoji="1" lang="ja-JP" altLang="en-US" sz="100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179962" marT="0" marB="0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 </a:t>
                      </a:r>
                      <a:r>
                        <a:rPr kumimoji="1" lang="en-US" altLang="ja-JP" sz="100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Ⅱ-</a:t>
                      </a:r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３</a:t>
                      </a:r>
                      <a:r>
                        <a:rPr kumimoji="1" lang="en-US" altLang="ja-JP" sz="100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-</a:t>
                      </a:r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（３）</a:t>
                      </a:r>
                      <a:endParaRPr kumimoji="1" lang="ja-JP" altLang="en-US" sz="100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179962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3583304503"/>
                  </a:ext>
                </a:extLst>
              </a:tr>
              <a:tr h="325016">
                <a:tc>
                  <a:txBody>
                    <a:bodyPr/>
                    <a:lstStyle/>
                    <a:p>
                      <a:pPr marL="0" marR="0" lvl="0" indent="0" algn="ctr" defTabSz="98742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⑪</a:t>
                      </a:r>
                    </a:p>
                  </a:txBody>
                  <a:tcPr marL="10801" marR="1800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8742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健康経営優良法人認定</a:t>
                      </a:r>
                    </a:p>
                  </a:txBody>
                  <a:tcPr marL="10801" marR="1800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8742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     —</a:t>
                      </a:r>
                    </a:p>
                  </a:txBody>
                  <a:tcPr marL="0" marR="179962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8742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ja-JP" altLang="en-US" sz="10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</a:rPr>
                        <a:t>「健康経営優良法人認定制度」</a:t>
                      </a:r>
                      <a:endParaRPr kumimoji="1" lang="en-US" altLang="ja-JP" sz="100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</a:endParaRPr>
                    </a:p>
                    <a:p>
                      <a:pPr marL="0" marR="0" lvl="0" indent="0" algn="ctr" defTabSz="98742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ja-JP" altLang="en-US" sz="10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</a:rPr>
                        <a:t>の認定を維持</a:t>
                      </a:r>
                    </a:p>
                  </a:txBody>
                  <a:tcPr marL="0" marR="179962" marT="0" marB="0" anchor="ctr" horzOverflow="overflow"/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 smtClean="0">
                          <a:solidFill>
                            <a:srgbClr val="FF0000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 ・健康経営の推進</a:t>
                      </a:r>
                      <a:endParaRPr kumimoji="1" lang="ja-JP" altLang="en-US" sz="1000" dirty="0">
                        <a:solidFill>
                          <a:srgbClr val="FF0000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179962" marT="0" marB="0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+mn-ea"/>
                        </a:rPr>
                        <a:t>   </a:t>
                      </a:r>
                      <a:r>
                        <a:rPr kumimoji="1" lang="en-US" altLang="ja-JP" sz="1000" dirty="0" smtClean="0">
                          <a:solidFill>
                            <a:srgbClr val="FF0000"/>
                          </a:solidFill>
                          <a:latin typeface="ＭＳ Ｐゴシック" panose="020B0600070205080204" pitchFamily="50" charset="-128"/>
                          <a:ea typeface="+mn-ea"/>
                        </a:rPr>
                        <a:t>Ⅱ-</a:t>
                      </a:r>
                      <a:r>
                        <a:rPr kumimoji="1" lang="ja-JP" altLang="en-US" sz="1000" dirty="0" smtClean="0">
                          <a:solidFill>
                            <a:srgbClr val="FF0000"/>
                          </a:solidFill>
                          <a:latin typeface="ＭＳ Ｐゴシック" panose="020B0600070205080204" pitchFamily="50" charset="-128"/>
                          <a:ea typeface="+mn-ea"/>
                        </a:rPr>
                        <a:t>３</a:t>
                      </a:r>
                      <a:r>
                        <a:rPr kumimoji="1" lang="en-US" altLang="ja-JP" sz="1000" dirty="0" smtClean="0">
                          <a:solidFill>
                            <a:srgbClr val="FF0000"/>
                          </a:solidFill>
                          <a:latin typeface="ＭＳ Ｐゴシック" panose="020B0600070205080204" pitchFamily="50" charset="-128"/>
                          <a:ea typeface="+mn-ea"/>
                        </a:rPr>
                        <a:t>-</a:t>
                      </a:r>
                      <a:r>
                        <a:rPr kumimoji="1" lang="ja-JP" altLang="en-US" sz="1000" dirty="0" smtClean="0">
                          <a:solidFill>
                            <a:srgbClr val="FF0000"/>
                          </a:solidFill>
                          <a:latin typeface="ＭＳ Ｐゴシック" panose="020B0600070205080204" pitchFamily="50" charset="-128"/>
                          <a:ea typeface="+mn-ea"/>
                        </a:rPr>
                        <a:t>（４）</a:t>
                      </a:r>
                      <a:endParaRPr kumimoji="1" lang="ja-JP" altLang="en-US" sz="1000" dirty="0">
                        <a:solidFill>
                          <a:srgbClr val="FF0000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179962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1187047099"/>
                  </a:ext>
                </a:extLst>
              </a:tr>
              <a:tr h="277289">
                <a:tc>
                  <a:txBody>
                    <a:bodyPr/>
                    <a:lstStyle/>
                    <a:p>
                      <a:pPr marL="0" marR="0" lvl="0" indent="0" algn="ctr" defTabSz="98742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⑫</a:t>
                      </a:r>
                    </a:p>
                  </a:txBody>
                  <a:tcPr marL="10801" marR="1800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8742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デジタル人材研修受講率</a:t>
                      </a:r>
                    </a:p>
                  </a:txBody>
                  <a:tcPr marL="10801" marR="1800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8742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     —</a:t>
                      </a:r>
                    </a:p>
                  </a:txBody>
                  <a:tcPr marL="0" marR="179962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8742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ja-JP" sz="10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</a:rPr>
                        <a:t>100%</a:t>
                      </a:r>
                      <a:r>
                        <a:rPr kumimoji="1" lang="ja-JP" altLang="en-US" sz="10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</a:rPr>
                        <a:t>（～</a:t>
                      </a:r>
                      <a:r>
                        <a:rPr kumimoji="1" lang="en-US" altLang="ja-JP" sz="10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</a:rPr>
                        <a:t>R13</a:t>
                      </a:r>
                      <a:r>
                        <a:rPr kumimoji="1" lang="ja-JP" altLang="en-US" sz="10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</a:rPr>
                        <a:t>）</a:t>
                      </a:r>
                      <a:endParaRPr kumimoji="1" lang="en-US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ＭＳ Ｐゴシック" panose="020B0600070205080204" pitchFamily="50" charset="-128"/>
                        <a:ea typeface="+mn-ea"/>
                      </a:endParaRPr>
                    </a:p>
                  </a:txBody>
                  <a:tcPr marL="0" marR="179962" marT="0" marB="0" anchor="ctr" horzOverflow="overflow"/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dirty="0" smtClean="0">
                          <a:solidFill>
                            <a:srgbClr val="FF0000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 </a:t>
                      </a:r>
                      <a:r>
                        <a:rPr kumimoji="1" lang="ja-JP" altLang="en-US" sz="1000" dirty="0" smtClean="0">
                          <a:solidFill>
                            <a:srgbClr val="FF0000"/>
                          </a:solidFill>
                          <a:latin typeface="ＭＳ Ｐゴシック" panose="020B0600070205080204" pitchFamily="50" charset="-128"/>
                          <a:ea typeface="+mn-ea"/>
                        </a:rPr>
                        <a:t>・情報リテラシーや情報セキュリティに関する研修の実施</a:t>
                      </a:r>
                    </a:p>
                  </a:txBody>
                  <a:tcPr marL="0" marR="179962" marT="0" marB="0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+mn-ea"/>
                        </a:rPr>
                        <a:t>  </a:t>
                      </a:r>
                      <a:r>
                        <a:rPr kumimoji="1" lang="en-US" altLang="ja-JP" sz="1000" dirty="0" smtClean="0">
                          <a:solidFill>
                            <a:srgbClr val="FF0000"/>
                          </a:solidFill>
                          <a:latin typeface="ＭＳ Ｐゴシック" panose="020B0600070205080204" pitchFamily="50" charset="-128"/>
                          <a:ea typeface="+mn-ea"/>
                        </a:rPr>
                        <a:t>Ⅱ-</a:t>
                      </a:r>
                      <a:r>
                        <a:rPr kumimoji="1" lang="ja-JP" altLang="en-US" sz="1000" dirty="0" smtClean="0">
                          <a:solidFill>
                            <a:srgbClr val="FF0000"/>
                          </a:solidFill>
                          <a:latin typeface="ＭＳ Ｐゴシック" panose="020B0600070205080204" pitchFamily="50" charset="-128"/>
                          <a:ea typeface="+mn-ea"/>
                        </a:rPr>
                        <a:t>３</a:t>
                      </a:r>
                      <a:r>
                        <a:rPr kumimoji="1" lang="en-US" altLang="ja-JP" sz="1000" dirty="0" smtClean="0">
                          <a:solidFill>
                            <a:srgbClr val="FF0000"/>
                          </a:solidFill>
                          <a:latin typeface="ＭＳ Ｐゴシック" panose="020B0600070205080204" pitchFamily="50" charset="-128"/>
                          <a:ea typeface="+mn-ea"/>
                        </a:rPr>
                        <a:t>-</a:t>
                      </a:r>
                      <a:r>
                        <a:rPr kumimoji="1" lang="ja-JP" altLang="en-US" sz="1000" dirty="0" smtClean="0">
                          <a:solidFill>
                            <a:srgbClr val="FF0000"/>
                          </a:solidFill>
                          <a:latin typeface="ＭＳ Ｐゴシック" panose="020B0600070205080204" pitchFamily="50" charset="-128"/>
                          <a:ea typeface="+mn-ea"/>
                        </a:rPr>
                        <a:t>（５）</a:t>
                      </a:r>
                      <a:endParaRPr kumimoji="1" lang="ja-JP" altLang="en-US" sz="1000" dirty="0">
                        <a:solidFill>
                          <a:srgbClr val="FF0000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0" marR="179962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2602229586"/>
                  </a:ext>
                </a:extLst>
              </a:tr>
            </a:tbl>
          </a:graphicData>
        </a:graphic>
      </p:graphicFrame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12402355" y="9147833"/>
            <a:ext cx="424136" cy="511175"/>
          </a:xfrm>
        </p:spPr>
        <p:txBody>
          <a:bodyPr/>
          <a:lstStyle/>
          <a:p>
            <a:fld id="{FC1E4CE7-0F54-4A2E-80C1-4CE00C72106E}" type="slidenum">
              <a:rPr kumimoji="1" lang="ja-JP" altLang="en-US" b="1" smtClean="0">
                <a:solidFill>
                  <a:schemeClr val="tx1"/>
                </a:solidFill>
              </a:rPr>
              <a:t>2</a:t>
            </a:fld>
            <a:endParaRPr kumimoji="1" lang="ja-JP" altLang="en-US" b="1" dirty="0">
              <a:solidFill>
                <a:schemeClr val="tx1"/>
              </a:solidFill>
            </a:endParaRPr>
          </a:p>
        </p:txBody>
      </p:sp>
      <p:sp>
        <p:nvSpPr>
          <p:cNvPr id="10" name="正方形/長方形 9"/>
          <p:cNvSpPr>
            <a:spLocks/>
          </p:cNvSpPr>
          <p:nvPr/>
        </p:nvSpPr>
        <p:spPr>
          <a:xfrm>
            <a:off x="11297344" y="19354"/>
            <a:ext cx="1105011" cy="624340"/>
          </a:xfrm>
          <a:prstGeom prst="rect">
            <a:avLst/>
          </a:prstGeom>
          <a:solidFill>
            <a:srgbClr val="00206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2500"/>
              </a:lnSpc>
              <a:spcAft>
                <a:spcPts val="0"/>
              </a:spcAft>
            </a:pPr>
            <a:r>
              <a:rPr lang="ja-JP" sz="1600" b="1" kern="100" dirty="0" smtClean="0">
                <a:solidFill>
                  <a:srgbClr val="FFFFFF"/>
                </a:solidFill>
                <a:effectLst/>
                <a:latin typeface="游明朝" panose="02020400000000000000" pitchFamily="18" charset="-128"/>
                <a:ea typeface="Meiryo UI" panose="020B0604030504040204" pitchFamily="50" charset="-128"/>
                <a:cs typeface="Meiryo UI" panose="020B0604030504040204" pitchFamily="50" charset="-128"/>
              </a:rPr>
              <a:t>修正後</a:t>
            </a:r>
            <a:r>
              <a:rPr lang="en-US" sz="1400" b="1" kern="100" dirty="0">
                <a:solidFill>
                  <a:srgbClr val="FFFFFF"/>
                </a:solidFill>
                <a:effectLst/>
                <a:latin typeface="Meiryo UI" panose="020B0604030504040204" pitchFamily="50" charset="-128"/>
                <a:ea typeface="游明朝" panose="02020400000000000000" pitchFamily="18" charset="-128"/>
                <a:cs typeface="Meiryo UI" panose="020B0604030504040204" pitchFamily="50" charset="-128"/>
              </a:rPr>
              <a:t> </a:t>
            </a:r>
            <a:endParaRPr lang="ja-JP" sz="105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8481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1479</Words>
  <Application>Microsoft Office PowerPoint</Application>
  <PresentationFormat>A3 297x420 mm</PresentationFormat>
  <Paragraphs>316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1" baseType="lpstr">
      <vt:lpstr>HGPｺﾞｼｯｸE</vt:lpstr>
      <vt:lpstr>Meiryo UI</vt:lpstr>
      <vt:lpstr>ＭＳ Ｐゴシック</vt:lpstr>
      <vt:lpstr>游明朝</vt:lpstr>
      <vt:lpstr>Arial</vt:lpstr>
      <vt:lpstr>Calibri</vt:lpstr>
      <vt:lpstr>Times New Roman</vt:lpstr>
      <vt:lpstr>Wingdings</vt:lpstr>
      <vt:lpstr>Office ​​テーマ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2022-03-17T00:39:51Z</dcterms:created>
  <dcterms:modified xsi:type="dcterms:W3CDTF">2022-03-17T00:41:56Z</dcterms:modified>
</cp:coreProperties>
</file>