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58" r:id="rId3"/>
  </p:sldIdLst>
  <p:sldSz cx="12801600" cy="9601200" type="A3"/>
  <p:notesSz cx="6807200" cy="9939338"/>
  <p:defaultTextStyle>
    <a:defPPr>
      <a:defRPr lang="ja-JP"/>
    </a:defPPr>
    <a:lvl1pPr marL="0" algn="l" defTabSz="1279698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39850" algn="l" defTabSz="1279698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79698" algn="l" defTabSz="1279698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19548" algn="l" defTabSz="1279698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59395" algn="l" defTabSz="1279698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199245" algn="l" defTabSz="1279698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39095" algn="l" defTabSz="1279698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78944" algn="l" defTabSz="1279698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18793" algn="l" defTabSz="1279698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8525"/>
    <a:srgbClr val="008000"/>
    <a:srgbClr val="009A53"/>
    <a:srgbClr val="F6E8C2"/>
    <a:srgbClr val="1E806B"/>
    <a:srgbClr val="26A287"/>
    <a:srgbClr val="003300"/>
    <a:srgbClr val="99FF99"/>
    <a:srgbClr val="4F6228"/>
    <a:srgbClr val="D7CC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015" autoAdjust="0"/>
  </p:normalViewPr>
  <p:slideViewPr>
    <p:cSldViewPr>
      <p:cViewPr varScale="1">
        <p:scale>
          <a:sx n="50" d="100"/>
          <a:sy n="50" d="100"/>
        </p:scale>
        <p:origin x="1344" y="6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2" y="1"/>
            <a:ext cx="2949574" cy="496888"/>
          </a:xfrm>
          <a:prstGeom prst="rect">
            <a:avLst/>
          </a:prstGeom>
        </p:spPr>
        <p:txBody>
          <a:bodyPr vert="horz" lIns="91250" tIns="45618" rIns="91250" bIns="4561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70" y="1"/>
            <a:ext cx="2949574" cy="496888"/>
          </a:xfrm>
          <a:prstGeom prst="rect">
            <a:avLst/>
          </a:prstGeom>
        </p:spPr>
        <p:txBody>
          <a:bodyPr vert="horz" lIns="91250" tIns="45618" rIns="91250" bIns="45618" rtlCol="0"/>
          <a:lstStyle>
            <a:lvl1pPr algn="r">
              <a:defRPr sz="1200"/>
            </a:lvl1pPr>
          </a:lstStyle>
          <a:p>
            <a:fld id="{54A60DD5-280F-4894-AC5E-96DB8F56ADFF}" type="datetimeFigureOut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2" y="9440864"/>
            <a:ext cx="2949574" cy="496888"/>
          </a:xfrm>
          <a:prstGeom prst="rect">
            <a:avLst/>
          </a:prstGeom>
        </p:spPr>
        <p:txBody>
          <a:bodyPr vert="horz" lIns="91250" tIns="45618" rIns="91250" bIns="4561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70" y="9440864"/>
            <a:ext cx="2949574" cy="496888"/>
          </a:xfrm>
          <a:prstGeom prst="rect">
            <a:avLst/>
          </a:prstGeom>
        </p:spPr>
        <p:txBody>
          <a:bodyPr vert="horz" lIns="91250" tIns="45618" rIns="91250" bIns="45618" rtlCol="0" anchor="b"/>
          <a:lstStyle>
            <a:lvl1pPr algn="r">
              <a:defRPr sz="1200"/>
            </a:lvl1pPr>
          </a:lstStyle>
          <a:p>
            <a:fld id="{5BF10B68-AEEE-4828-9F40-7697FF39040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94003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6" y="37"/>
            <a:ext cx="2949787" cy="496967"/>
          </a:xfrm>
          <a:prstGeom prst="rect">
            <a:avLst/>
          </a:prstGeom>
        </p:spPr>
        <p:txBody>
          <a:bodyPr vert="horz" lIns="91242" tIns="45616" rIns="91242" bIns="456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73" y="37"/>
            <a:ext cx="2949787" cy="496967"/>
          </a:xfrm>
          <a:prstGeom prst="rect">
            <a:avLst/>
          </a:prstGeom>
        </p:spPr>
        <p:txBody>
          <a:bodyPr vert="horz" lIns="91242" tIns="45616" rIns="91242" bIns="45616" rtlCol="0"/>
          <a:lstStyle>
            <a:lvl1pPr algn="r">
              <a:defRPr sz="1200"/>
            </a:lvl1pPr>
          </a:lstStyle>
          <a:p>
            <a:fld id="{693B9941-D5EE-4F6A-AAE3-876D5558833B}" type="datetimeFigureOut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2" tIns="45616" rIns="91242" bIns="456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242" tIns="45616" rIns="91242" bIns="456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6" y="9440683"/>
            <a:ext cx="2949787" cy="496967"/>
          </a:xfrm>
          <a:prstGeom prst="rect">
            <a:avLst/>
          </a:prstGeom>
        </p:spPr>
        <p:txBody>
          <a:bodyPr vert="horz" lIns="91242" tIns="45616" rIns="91242" bIns="456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73" y="9440683"/>
            <a:ext cx="2949787" cy="496967"/>
          </a:xfrm>
          <a:prstGeom prst="rect">
            <a:avLst/>
          </a:prstGeom>
        </p:spPr>
        <p:txBody>
          <a:bodyPr vert="horz" lIns="91242" tIns="45616" rIns="91242" bIns="45616" rtlCol="0" anchor="b"/>
          <a:lstStyle>
            <a:lvl1pPr algn="r">
              <a:defRPr sz="1200"/>
            </a:lvl1pPr>
          </a:lstStyle>
          <a:p>
            <a:fld id="{F0BCE405-BC76-4E15-9213-0EB55EB6BD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14528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79698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850" algn="l" defTabSz="1279698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698" algn="l" defTabSz="1279698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548" algn="l" defTabSz="1279698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395" algn="l" defTabSz="1279698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199245" algn="l" defTabSz="1279698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39095" algn="l" defTabSz="1279698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78944" algn="l" defTabSz="1279698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18793" algn="l" defTabSz="1279698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E405-BC76-4E15-9213-0EB55EB6BD21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6364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E405-BC76-4E15-9213-0EB55EB6BD21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225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604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8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8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86F9-58D4-4DAC-BD12-EA5A2F4ABAF2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907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0B41-2899-40E2-9911-38BB2ED38258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786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64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76" y="537845"/>
            <a:ext cx="11885932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C169-A5DB-4626-AD4C-58BBF662FD68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494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722C-5841-46ED-927E-06792F883C6B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268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7" y="6169666"/>
            <a:ext cx="10881360" cy="1906905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7" y="4069404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85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69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91954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3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2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0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894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879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EEE9D-5ACF-4195-83CE-3E2584EC137A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970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71" y="3135950"/>
            <a:ext cx="7958774" cy="887222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2" y="3135950"/>
            <a:ext cx="7958774" cy="887222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946B-EEF9-4009-94F4-682AFF5D4C77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170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5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8" y="2149162"/>
            <a:ext cx="5656263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850" indent="0">
              <a:buNone/>
              <a:defRPr sz="2800" b="1"/>
            </a:lvl2pPr>
            <a:lvl3pPr marL="1279698" indent="0">
              <a:buNone/>
              <a:defRPr sz="2500" b="1"/>
            </a:lvl3pPr>
            <a:lvl4pPr marL="1919548" indent="0">
              <a:buNone/>
              <a:defRPr sz="2100" b="1"/>
            </a:lvl4pPr>
            <a:lvl5pPr marL="2559395" indent="0">
              <a:buNone/>
              <a:defRPr sz="2100" b="1"/>
            </a:lvl5pPr>
            <a:lvl6pPr marL="3199245" indent="0">
              <a:buNone/>
              <a:defRPr sz="2100" b="1"/>
            </a:lvl6pPr>
            <a:lvl7pPr marL="3839095" indent="0">
              <a:buNone/>
              <a:defRPr sz="2100" b="1"/>
            </a:lvl7pPr>
            <a:lvl8pPr marL="4478944" indent="0">
              <a:buNone/>
              <a:defRPr sz="2100" b="1"/>
            </a:lvl8pPr>
            <a:lvl9pPr marL="5118793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8" y="3044828"/>
            <a:ext cx="5656263" cy="553180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40" y="2149162"/>
            <a:ext cx="5658487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850" indent="0">
              <a:buNone/>
              <a:defRPr sz="2800" b="1"/>
            </a:lvl2pPr>
            <a:lvl3pPr marL="1279698" indent="0">
              <a:buNone/>
              <a:defRPr sz="2500" b="1"/>
            </a:lvl3pPr>
            <a:lvl4pPr marL="1919548" indent="0">
              <a:buNone/>
              <a:defRPr sz="2100" b="1"/>
            </a:lvl4pPr>
            <a:lvl5pPr marL="2559395" indent="0">
              <a:buNone/>
              <a:defRPr sz="2100" b="1"/>
            </a:lvl5pPr>
            <a:lvl6pPr marL="3199245" indent="0">
              <a:buNone/>
              <a:defRPr sz="2100" b="1"/>
            </a:lvl6pPr>
            <a:lvl7pPr marL="3839095" indent="0">
              <a:buNone/>
              <a:defRPr sz="2100" b="1"/>
            </a:lvl7pPr>
            <a:lvl8pPr marL="4478944" indent="0">
              <a:buNone/>
              <a:defRPr sz="2100" b="1"/>
            </a:lvl8pPr>
            <a:lvl9pPr marL="5118793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40" y="3044828"/>
            <a:ext cx="5658487" cy="553180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EAAE4-85D1-4945-B334-33BF4A334A76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213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671D-6A88-4F2F-975E-44C234FB20BB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629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4B34-2F7A-4BDD-BE54-407073480A33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102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4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2" y="382276"/>
            <a:ext cx="7156451" cy="8194358"/>
          </a:xfrm>
        </p:spPr>
        <p:txBody>
          <a:bodyPr/>
          <a:lstStyle>
            <a:lvl1pPr>
              <a:defRPr sz="44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4" y="2009146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850" indent="0">
              <a:buNone/>
              <a:defRPr sz="1700"/>
            </a:lvl2pPr>
            <a:lvl3pPr marL="1279698" indent="0">
              <a:buNone/>
              <a:defRPr sz="1200"/>
            </a:lvl3pPr>
            <a:lvl4pPr marL="1919548" indent="0">
              <a:buNone/>
              <a:defRPr sz="1200"/>
            </a:lvl4pPr>
            <a:lvl5pPr marL="2559395" indent="0">
              <a:buNone/>
              <a:defRPr sz="1200"/>
            </a:lvl5pPr>
            <a:lvl6pPr marL="3199245" indent="0">
              <a:buNone/>
              <a:defRPr sz="1200"/>
            </a:lvl6pPr>
            <a:lvl7pPr marL="3839095" indent="0">
              <a:buNone/>
              <a:defRPr sz="1200"/>
            </a:lvl7pPr>
            <a:lvl8pPr marL="4478944" indent="0">
              <a:buNone/>
              <a:defRPr sz="1200"/>
            </a:lvl8pPr>
            <a:lvl9pPr marL="5118793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41FAC-E93D-4DD1-B6BD-16D9BCFE1033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218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4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00"/>
            </a:lvl1pPr>
            <a:lvl2pPr marL="639850" indent="0">
              <a:buNone/>
              <a:defRPr sz="3900"/>
            </a:lvl2pPr>
            <a:lvl3pPr marL="1279698" indent="0">
              <a:buNone/>
              <a:defRPr sz="3300"/>
            </a:lvl3pPr>
            <a:lvl4pPr marL="1919548" indent="0">
              <a:buNone/>
              <a:defRPr sz="2800"/>
            </a:lvl4pPr>
            <a:lvl5pPr marL="2559395" indent="0">
              <a:buNone/>
              <a:defRPr sz="2800"/>
            </a:lvl5pPr>
            <a:lvl6pPr marL="3199245" indent="0">
              <a:buNone/>
              <a:defRPr sz="2800"/>
            </a:lvl6pPr>
            <a:lvl7pPr marL="3839095" indent="0">
              <a:buNone/>
              <a:defRPr sz="2800"/>
            </a:lvl7pPr>
            <a:lvl8pPr marL="4478944" indent="0">
              <a:buNone/>
              <a:defRPr sz="2800"/>
            </a:lvl8pPr>
            <a:lvl9pPr marL="5118793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7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850" indent="0">
              <a:buNone/>
              <a:defRPr sz="1700"/>
            </a:lvl2pPr>
            <a:lvl3pPr marL="1279698" indent="0">
              <a:buNone/>
              <a:defRPr sz="1200"/>
            </a:lvl3pPr>
            <a:lvl4pPr marL="1919548" indent="0">
              <a:buNone/>
              <a:defRPr sz="1200"/>
            </a:lvl4pPr>
            <a:lvl5pPr marL="2559395" indent="0">
              <a:buNone/>
              <a:defRPr sz="1200"/>
            </a:lvl5pPr>
            <a:lvl6pPr marL="3199245" indent="0">
              <a:buNone/>
              <a:defRPr sz="1200"/>
            </a:lvl6pPr>
            <a:lvl7pPr marL="3839095" indent="0">
              <a:buNone/>
              <a:defRPr sz="1200"/>
            </a:lvl7pPr>
            <a:lvl8pPr marL="4478944" indent="0">
              <a:buNone/>
              <a:defRPr sz="1200"/>
            </a:lvl8pPr>
            <a:lvl9pPr marL="5118793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2A99D-3CBA-4F1D-B70C-8579B94F1C3E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4054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5"/>
            <a:ext cx="11521440" cy="1600200"/>
          </a:xfrm>
          <a:prstGeom prst="rect">
            <a:avLst/>
          </a:prstGeom>
        </p:spPr>
        <p:txBody>
          <a:bodyPr vert="horz" lIns="127971" tIns="63985" rIns="127971" bIns="6398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4"/>
            <a:ext cx="11521440" cy="6336348"/>
          </a:xfrm>
          <a:prstGeom prst="rect">
            <a:avLst/>
          </a:prstGeom>
        </p:spPr>
        <p:txBody>
          <a:bodyPr vert="horz" lIns="127971" tIns="63985" rIns="127971" bIns="6398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9"/>
            <a:ext cx="2987040" cy="511175"/>
          </a:xfrm>
          <a:prstGeom prst="rect">
            <a:avLst/>
          </a:prstGeom>
        </p:spPr>
        <p:txBody>
          <a:bodyPr vert="horz" lIns="127971" tIns="63985" rIns="127971" bIns="63985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DD92F-2767-45BB-B1C2-8D6D11AD88B9}" type="datetime1">
              <a:rPr kumimoji="1" lang="ja-JP" altLang="en-US" smtClean="0"/>
              <a:t>2022/3/17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9"/>
            <a:ext cx="4053840" cy="511175"/>
          </a:xfrm>
          <a:prstGeom prst="rect">
            <a:avLst/>
          </a:prstGeom>
        </p:spPr>
        <p:txBody>
          <a:bodyPr vert="horz" lIns="127971" tIns="63985" rIns="127971" bIns="63985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9"/>
            <a:ext cx="2987040" cy="511175"/>
          </a:xfrm>
          <a:prstGeom prst="rect">
            <a:avLst/>
          </a:prstGeom>
        </p:spPr>
        <p:txBody>
          <a:bodyPr vert="horz" lIns="127971" tIns="63985" rIns="127971" bIns="63985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E4CE7-0F54-4A2E-80C1-4CE00C7210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060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79698" rtl="0" eaLnBrk="1" latinLnBrk="0" hangingPunct="1">
        <a:spcBef>
          <a:spcPct val="0"/>
        </a:spcBef>
        <a:buNone/>
        <a:defRPr kumimoji="1"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887" indent="-479887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755" indent="-399905" algn="l" defTabSz="1279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623" indent="-319924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472" indent="-319924" algn="l" defTabSz="1279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322" indent="-319924" algn="l" defTabSz="127969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171" indent="-319924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020" indent="-319924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8868" indent="-319924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8717" indent="-319924" algn="l" defTabSz="1279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850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698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548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395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245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095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8944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8793" algn="l" defTabSz="1279698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70198" y="768151"/>
          <a:ext cx="12667306" cy="280831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1613">
                  <a:extLst>
                    <a:ext uri="{9D8B030D-6E8A-4147-A177-3AD203B41FA5}">
                      <a16:colId xmlns:a16="http://schemas.microsoft.com/office/drawing/2014/main" val="4282663604"/>
                    </a:ext>
                  </a:extLst>
                </a:gridCol>
                <a:gridCol w="11065693">
                  <a:extLst>
                    <a:ext uri="{9D8B030D-6E8A-4147-A177-3AD203B41FA5}">
                      <a16:colId xmlns:a16="http://schemas.microsoft.com/office/drawing/2014/main" val="795461187"/>
                    </a:ext>
                  </a:extLst>
                </a:gridCol>
              </a:tblGrid>
              <a:tr h="28083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数値目標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（重点）</a:t>
                      </a:r>
                      <a:endParaRPr kumimoji="1" lang="en-US" altLang="ja-JP" sz="105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050" b="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47124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70198" y="3646257"/>
          <a:ext cx="12667306" cy="414267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1613">
                  <a:extLst>
                    <a:ext uri="{9D8B030D-6E8A-4147-A177-3AD203B41FA5}">
                      <a16:colId xmlns:a16="http://schemas.microsoft.com/office/drawing/2014/main" val="4282663604"/>
                    </a:ext>
                  </a:extLst>
                </a:gridCol>
                <a:gridCol w="11065693">
                  <a:extLst>
                    <a:ext uri="{9D8B030D-6E8A-4147-A177-3AD203B41FA5}">
                      <a16:colId xmlns:a16="http://schemas.microsoft.com/office/drawing/2014/main" val="795461187"/>
                    </a:ext>
                  </a:extLst>
                </a:gridCol>
              </a:tblGrid>
              <a:tr h="41426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数値目標</a:t>
                      </a:r>
                      <a:endParaRPr kumimoji="1" lang="en-US" altLang="ja-JP" sz="105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050" b="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47124"/>
                  </a:ext>
                </a:extLst>
              </a:tr>
            </a:tbl>
          </a:graphicData>
        </a:graphic>
      </p:graphicFrame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70198" y="59110"/>
            <a:ext cx="12667306" cy="639248"/>
          </a:xfrm>
          <a:prstGeom prst="flowChartProcess">
            <a:avLst/>
          </a:prstGeom>
          <a:gradFill flip="none" rotWithShape="1">
            <a:gsLst>
              <a:gs pos="81000">
                <a:schemeClr val="accent3">
                  <a:lumMod val="20000"/>
                  <a:lumOff val="80000"/>
                </a:schemeClr>
              </a:gs>
              <a:gs pos="22000">
                <a:schemeClr val="accent3">
                  <a:lumMod val="20000"/>
                  <a:lumOff val="80000"/>
                </a:schemeClr>
              </a:gs>
              <a:gs pos="0">
                <a:srgbClr val="558525"/>
              </a:gs>
              <a:gs pos="100000">
                <a:srgbClr val="558525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solidFill>
              <a:srgbClr val="216930"/>
            </a:solidFill>
            <a:miter lim="800000"/>
            <a:headEnd/>
            <a:tailEnd/>
          </a:ln>
        </p:spPr>
        <p:txBody>
          <a:bodyPr lIns="91407" tIns="0" rIns="91407" bIns="0" anchor="ctr"/>
          <a:lstStyle>
            <a:lvl1pPr marL="13462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font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数値目標と業績の見通し</a:t>
            </a:r>
            <a:endParaRPr kumimoji="0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/>
          </p:nvPr>
        </p:nvGraphicFramePr>
        <p:xfrm>
          <a:off x="1720280" y="822606"/>
          <a:ext cx="10878515" cy="27202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9205">
                  <a:extLst>
                    <a:ext uri="{9D8B030D-6E8A-4147-A177-3AD203B41FA5}">
                      <a16:colId xmlns:a16="http://schemas.microsoft.com/office/drawing/2014/main" val="3952235011"/>
                    </a:ext>
                  </a:extLst>
                </a:gridCol>
                <a:gridCol w="2051075">
                  <a:extLst>
                    <a:ext uri="{9D8B030D-6E8A-4147-A177-3AD203B41FA5}">
                      <a16:colId xmlns:a16="http://schemas.microsoft.com/office/drawing/2014/main" val="375741335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30438741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02244792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24050951"/>
                    </a:ext>
                  </a:extLst>
                </a:gridCol>
                <a:gridCol w="869403">
                  <a:extLst>
                    <a:ext uri="{9D8B030D-6E8A-4147-A177-3AD203B41FA5}">
                      <a16:colId xmlns:a16="http://schemas.microsoft.com/office/drawing/2014/main" val="3601769383"/>
                    </a:ext>
                  </a:extLst>
                </a:gridCol>
              </a:tblGrid>
              <a:tr h="23927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成 果 測 定 指 標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現状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目標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主な施策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該当項目</a:t>
                      </a:r>
                      <a:endParaRPr kumimoji="1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128296217"/>
                  </a:ext>
                </a:extLst>
              </a:tr>
              <a:tr h="334614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①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管理戸数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21,373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戸（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R2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万戸以下（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・ストック（団地）の再編等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（３）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116644384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②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耐震化率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93.8%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95%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R7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 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97%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・耐震改修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（３）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271032148"/>
                  </a:ext>
                </a:extLst>
              </a:tr>
              <a:tr h="598187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③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住宅稼働率</a:t>
                      </a:r>
                      <a:b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 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契約家賃収入／満室時家賃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]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93.1%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92%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以上（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（入居促進） </a:t>
                      </a:r>
                      <a:endParaRPr kumimoji="1" lang="en-US" altLang="ja-JP" sz="1000" dirty="0" smtClean="0"/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・営業力の強化、効果的な広告</a:t>
                      </a:r>
                      <a:endParaRPr kumimoji="1" lang="en-US" altLang="ja-JP" sz="1000" dirty="0" smtClean="0"/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（退去抑制）</a:t>
                      </a:r>
                      <a:endParaRPr kumimoji="1" lang="en-US" altLang="ja-JP" sz="1000" dirty="0" smtClean="0"/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・お客様満足度の向上</a:t>
                      </a:r>
                      <a:endParaRPr kumimoji="1" lang="ja-JP" altLang="en-US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183118381"/>
                  </a:ext>
                </a:extLst>
              </a:tr>
              <a:tr h="332486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④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経常損益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11.6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黒字（利益）を確保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031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・賃貸住宅事業の収益向上</a:t>
                      </a:r>
                      <a:endParaRPr kumimoji="1" lang="en-US" altLang="ja-JP" sz="1000" dirty="0" smtClean="0"/>
                    </a:p>
                    <a:p>
                      <a:pPr marL="0" marR="0" lvl="0" indent="0" algn="l" defTabSz="5031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・新たな事業領域での活動</a:t>
                      </a:r>
                      <a:endParaRPr kumimoji="1" lang="ja-JP" altLang="en-US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031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023125149"/>
                  </a:ext>
                </a:extLst>
              </a:tr>
              <a:tr h="359605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⑤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ストックへの投資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約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125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H24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～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約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250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R4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～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・建替え、長期有効活用、耐震改修</a:t>
                      </a:r>
                      <a:endParaRPr kumimoji="1" lang="ja-JP" altLang="en-US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845502358"/>
                  </a:ext>
                </a:extLst>
              </a:tr>
              <a:tr h="496577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⑥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借入金残高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実質残高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]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1,261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1,200</a:t>
                      </a:r>
                      <a:r>
                        <a:rPr kumimoji="1" lang="zh-TW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億円以下 （</a:t>
                      </a:r>
                      <a:r>
                        <a:rPr kumimoji="1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R8</a:t>
                      </a:r>
                      <a:r>
                        <a:rPr kumimoji="1" lang="zh-TW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1,100</a:t>
                      </a:r>
                      <a:r>
                        <a:rPr kumimoji="1" lang="zh-TW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億円以下（</a:t>
                      </a:r>
                      <a:r>
                        <a:rPr kumimoji="1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1" lang="zh-TW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・安定的で有利な資金の確保</a:t>
                      </a:r>
                      <a:endParaRPr kumimoji="1" lang="en-US" altLang="ja-JP" sz="1000" dirty="0" smtClean="0"/>
                    </a:p>
                    <a:p>
                      <a:pPr marL="0" marR="0" lvl="0" indent="0" algn="l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</a:t>
                      </a:r>
                      <a:r>
                        <a:rPr kumimoji="1" lang="en-US" altLang="ja-JP" sz="1000" dirty="0" smtClean="0"/>
                        <a:t>SDGs</a:t>
                      </a:r>
                      <a:r>
                        <a:rPr kumimoji="1" lang="ja-JP" altLang="en-US" sz="1000" dirty="0" smtClean="0"/>
                        <a:t>債による資金調達</a:t>
                      </a:r>
                      <a:endParaRPr kumimoji="1" lang="ja-JP" altLang="en-US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（２）</a:t>
                      </a: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060959752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720280" y="8040960"/>
          <a:ext cx="10894143" cy="1296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17533">
                  <a:extLst>
                    <a:ext uri="{9D8B030D-6E8A-4147-A177-3AD203B41FA5}">
                      <a16:colId xmlns:a16="http://schemas.microsoft.com/office/drawing/2014/main" val="1091797225"/>
                    </a:ext>
                  </a:extLst>
                </a:gridCol>
                <a:gridCol w="3804900">
                  <a:extLst>
                    <a:ext uri="{9D8B030D-6E8A-4147-A177-3AD203B41FA5}">
                      <a16:colId xmlns:a16="http://schemas.microsoft.com/office/drawing/2014/main" val="1921344714"/>
                    </a:ext>
                  </a:extLst>
                </a:gridCol>
                <a:gridCol w="3871710">
                  <a:extLst>
                    <a:ext uri="{9D8B030D-6E8A-4147-A177-3AD203B41FA5}">
                      <a16:colId xmlns:a16="http://schemas.microsoft.com/office/drawing/2014/main" val="2424420731"/>
                    </a:ext>
                  </a:extLst>
                </a:gridCol>
              </a:tblGrid>
              <a:tr h="259217"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成果測定指標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solidFill>
                      <a:srgbClr val="55852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前計画の目標</a:t>
                      </a:r>
                    </a:p>
                  </a:txBody>
                  <a:tcPr anchor="ctr" anchorCtr="1">
                    <a:solidFill>
                      <a:srgbClr val="55852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</a:rPr>
                        <a:t>R3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年度末達成の見込み</a:t>
                      </a:r>
                    </a:p>
                  </a:txBody>
                  <a:tcPr anchor="ctr" anchorCtr="1">
                    <a:solidFill>
                      <a:srgbClr val="5585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263958"/>
                  </a:ext>
                </a:extLst>
              </a:tr>
              <a:tr h="478666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住宅稼働率</a:t>
                      </a:r>
                      <a:endParaRPr kumimoji="1" lang="ja-JP" altLang="en-US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90%</a:t>
                      </a:r>
                      <a:r>
                        <a:rPr kumimoji="1" lang="ja-JP" altLang="en-US" sz="1100" dirty="0" smtClean="0"/>
                        <a:t>以上</a:t>
                      </a:r>
                      <a:endParaRPr kumimoji="1" lang="ja-JP" altLang="en-US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93.1%</a:t>
                      </a:r>
                      <a:r>
                        <a:rPr kumimoji="1" lang="ja-JP" altLang="en-US" sz="1100" dirty="0" smtClean="0"/>
                        <a:t>（達成）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9623853"/>
                  </a:ext>
                </a:extLst>
              </a:tr>
              <a:tr h="5582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借入金残高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（実質）</a:t>
                      </a:r>
                      <a:endParaRPr kumimoji="1" lang="en-US" altLang="ja-JP" sz="1100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1,400</a:t>
                      </a:r>
                      <a:r>
                        <a:rPr kumimoji="1" lang="ja-JP" altLang="en-US" sz="1100" dirty="0" smtClean="0"/>
                        <a:t>億円以下</a:t>
                      </a:r>
                      <a:endParaRPr kumimoji="1" lang="zh-TW" altLang="en-US" sz="1100" b="0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100" dirty="0" smtClean="0"/>
                        <a:t>1,2</a:t>
                      </a:r>
                      <a:r>
                        <a:rPr kumimoji="1" lang="en-US" altLang="ja-JP" sz="1100" dirty="0" smtClean="0"/>
                        <a:t>61</a:t>
                      </a:r>
                      <a:r>
                        <a:rPr kumimoji="1" lang="zh-TW" altLang="en-US" sz="1100" dirty="0" smtClean="0"/>
                        <a:t>億円</a:t>
                      </a:r>
                      <a:r>
                        <a:rPr kumimoji="1" lang="ja-JP" altLang="en-US" sz="1100" dirty="0" smtClean="0"/>
                        <a:t>（達成）</a:t>
                      </a:r>
                      <a:endParaRPr kumimoji="1" lang="zh-TW" altLang="en-US" sz="1100" b="0" dirty="0" smtClean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73067713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70198" y="7908325"/>
          <a:ext cx="12667306" cy="156141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1613">
                  <a:extLst>
                    <a:ext uri="{9D8B030D-6E8A-4147-A177-3AD203B41FA5}">
                      <a16:colId xmlns:a16="http://schemas.microsoft.com/office/drawing/2014/main" val="4282663604"/>
                    </a:ext>
                  </a:extLst>
                </a:gridCol>
                <a:gridCol w="11065693">
                  <a:extLst>
                    <a:ext uri="{9D8B030D-6E8A-4147-A177-3AD203B41FA5}">
                      <a16:colId xmlns:a16="http://schemas.microsoft.com/office/drawing/2014/main" val="795461187"/>
                    </a:ext>
                  </a:extLst>
                </a:gridCol>
              </a:tblGrid>
              <a:tr h="1561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前経営計画の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数値目標</a:t>
                      </a:r>
                      <a:endParaRPr kumimoji="1" lang="en-US" altLang="ja-JP" sz="105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050" b="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47124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/>
          </p:nvPr>
        </p:nvGraphicFramePr>
        <p:xfrm>
          <a:off x="1704654" y="3684475"/>
          <a:ext cx="10894144" cy="40610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1812">
                  <a:extLst>
                    <a:ext uri="{9D8B030D-6E8A-4147-A177-3AD203B41FA5}">
                      <a16:colId xmlns:a16="http://schemas.microsoft.com/office/drawing/2014/main" val="3952235011"/>
                    </a:ext>
                  </a:extLst>
                </a:gridCol>
                <a:gridCol w="2054094">
                  <a:extLst>
                    <a:ext uri="{9D8B030D-6E8A-4147-A177-3AD203B41FA5}">
                      <a16:colId xmlns:a16="http://schemas.microsoft.com/office/drawing/2014/main" val="375741335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30438741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02244792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24050951"/>
                    </a:ext>
                  </a:extLst>
                </a:gridCol>
                <a:gridCol w="869406">
                  <a:extLst>
                    <a:ext uri="{9D8B030D-6E8A-4147-A177-3AD203B41FA5}">
                      <a16:colId xmlns:a16="http://schemas.microsoft.com/office/drawing/2014/main" val="3532921094"/>
                    </a:ext>
                  </a:extLst>
                </a:gridCol>
              </a:tblGrid>
              <a:tr h="26599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成 果 測 定 指 標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現状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目標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主な施策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該当項目</a:t>
                      </a:r>
                      <a:endParaRPr kumimoji="1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128296217"/>
                  </a:ext>
                </a:extLst>
              </a:tr>
              <a:tr h="365744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①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子育て・高齢者世帯</a:t>
                      </a:r>
                      <a:endParaRPr kumimoji="1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入居件数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00113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574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件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年（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5,500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件（～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550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件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年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・セーフティネット機能の整備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 ・子育てしやすい居住環境の実現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116644384"/>
                  </a:ext>
                </a:extLst>
              </a:tr>
              <a:tr h="332494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②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コミュニティイベント回数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回（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回（～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    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年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</a:t>
                      </a:r>
                      <a:r>
                        <a:rPr kumimoji="1" lang="en-US" altLang="ja-JP" sz="1000" dirty="0" smtClean="0"/>
                        <a:t>『</a:t>
                      </a:r>
                      <a:r>
                        <a:rPr kumimoji="1" lang="ja-JP" altLang="en-US" sz="1000" dirty="0" smtClean="0"/>
                        <a:t>きずなづくり応援プロジェクト</a:t>
                      </a:r>
                      <a:r>
                        <a:rPr kumimoji="1" lang="en-US" altLang="ja-JP" sz="1000" dirty="0" smtClean="0"/>
                        <a:t>』</a:t>
                      </a:r>
                      <a:r>
                        <a:rPr kumimoji="1" lang="ja-JP" altLang="en-US" sz="1000" dirty="0" smtClean="0"/>
                        <a:t>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（２）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271032148"/>
                  </a:ext>
                </a:extLst>
              </a:tr>
              <a:tr h="182872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③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モニター付インターホン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設置戸数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186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戸（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4,000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戸（～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400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戸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年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・住戸リノベーション、計画修繕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（３）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845502358"/>
                  </a:ext>
                </a:extLst>
              </a:tr>
              <a:tr h="182872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④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住戸リノベーション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実施戸数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186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戸（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2,500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戸（～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250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戸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年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・多様なニーズに対応した住まいの提供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（３）</a:t>
                      </a: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871222947"/>
                  </a:ext>
                </a:extLst>
              </a:tr>
              <a:tr h="345427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⑤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ZEH-M Oriented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供給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―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団地（～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・建替高層団地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（３）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06095975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⑥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共用部照明の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LED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化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53%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・計画修繕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（３）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72083817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⑦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屋外環境整備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―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団地（～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・駐車場、プレイロット、オープン</a:t>
                      </a:r>
                      <a:r>
                        <a:rPr kumimoji="1" lang="ja-JP" altLang="en-US" sz="1000" baseline="0" dirty="0" smtClean="0"/>
                        <a:t> </a:t>
                      </a:r>
                      <a:r>
                        <a:rPr kumimoji="1" lang="ja-JP" altLang="en-US" sz="1000" dirty="0" smtClean="0"/>
                        <a:t>スペース等の整備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（３）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025549604"/>
                  </a:ext>
                </a:extLst>
              </a:tr>
              <a:tr h="315578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⑧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接遇・対応満足度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96.2%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R2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95%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以上を維持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・接遇向上委員会等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526602605"/>
                  </a:ext>
                </a:extLst>
              </a:tr>
              <a:tr h="332494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⑨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CO2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排出量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―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削減（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R12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r>
                        <a:rPr kumimoji="0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4,244 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⇒ </a:t>
                      </a:r>
                      <a:r>
                        <a:rPr kumimoji="0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2,122[t-CO2]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・再生可能エネルギーの利用拡大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 ・省エネルギーの推進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599327211"/>
                  </a:ext>
                </a:extLst>
              </a:tr>
              <a:tr h="260481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⑩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再エネ電力利用割合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―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50%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に高める（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R12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l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297821"/>
                  </a:ext>
                </a:extLst>
              </a:tr>
              <a:tr h="262874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⑪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連携事業の新規取組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―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件（～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件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年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・連携デスクの設置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（２）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24996870"/>
                  </a:ext>
                </a:extLst>
              </a:tr>
              <a:tr h="260920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⑫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企業認知度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28%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R2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50%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以上（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・メディアリレーション等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（３）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583304503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02355" y="9147833"/>
            <a:ext cx="424136" cy="511175"/>
          </a:xfrm>
        </p:spPr>
        <p:txBody>
          <a:bodyPr/>
          <a:lstStyle/>
          <a:p>
            <a:fld id="{FC1E4CE7-0F54-4A2E-80C1-4CE00C72106E}" type="slidenum">
              <a:rPr kumimoji="1" lang="ja-JP" altLang="en-US" b="1" smtClean="0">
                <a:solidFill>
                  <a:schemeClr val="tx1"/>
                </a:solidFill>
              </a:rPr>
              <a:t>1</a:t>
            </a:fld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>
            <a:spLocks/>
          </p:cNvSpPr>
          <p:nvPr/>
        </p:nvSpPr>
        <p:spPr>
          <a:xfrm>
            <a:off x="11369352" y="106212"/>
            <a:ext cx="1080120" cy="581558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</a:rPr>
              <a:t>別紙３</a:t>
            </a:r>
            <a:r>
              <a:rPr lang="en-US" sz="14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游明朝" panose="02020400000000000000" pitchFamily="18" charset="-128"/>
                <a:cs typeface="Meiryo UI" panose="020B0604030504040204" pitchFamily="50" charset="-128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正方形/長方形 14"/>
          <p:cNvSpPr>
            <a:spLocks/>
          </p:cNvSpPr>
          <p:nvPr/>
        </p:nvSpPr>
        <p:spPr>
          <a:xfrm>
            <a:off x="9991870" y="106212"/>
            <a:ext cx="1069370" cy="595621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  <a:spcAft>
                <a:spcPts val="0"/>
              </a:spcAft>
            </a:pPr>
            <a:r>
              <a:rPr lang="ja-JP" sz="1600" b="1" kern="100" dirty="0" smtClean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</a:t>
            </a:r>
            <a:r>
              <a:rPr lang="ja-JP" altLang="en-US" sz="1600" b="1" kern="100" dirty="0" smtClean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</a:rPr>
              <a:t>前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7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251595"/>
              </p:ext>
            </p:extLst>
          </p:nvPr>
        </p:nvGraphicFramePr>
        <p:xfrm>
          <a:off x="70198" y="768151"/>
          <a:ext cx="12667306" cy="280831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1613">
                  <a:extLst>
                    <a:ext uri="{9D8B030D-6E8A-4147-A177-3AD203B41FA5}">
                      <a16:colId xmlns:a16="http://schemas.microsoft.com/office/drawing/2014/main" val="4282663604"/>
                    </a:ext>
                  </a:extLst>
                </a:gridCol>
                <a:gridCol w="11065693">
                  <a:extLst>
                    <a:ext uri="{9D8B030D-6E8A-4147-A177-3AD203B41FA5}">
                      <a16:colId xmlns:a16="http://schemas.microsoft.com/office/drawing/2014/main" val="795461187"/>
                    </a:ext>
                  </a:extLst>
                </a:gridCol>
              </a:tblGrid>
              <a:tr h="28083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数値目標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（重点）</a:t>
                      </a:r>
                      <a:endParaRPr kumimoji="1" lang="en-US" altLang="ja-JP" sz="105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050" b="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47124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77251"/>
              </p:ext>
            </p:extLst>
          </p:nvPr>
        </p:nvGraphicFramePr>
        <p:xfrm>
          <a:off x="70198" y="3646256"/>
          <a:ext cx="12661552" cy="422844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0885">
                  <a:extLst>
                    <a:ext uri="{9D8B030D-6E8A-4147-A177-3AD203B41FA5}">
                      <a16:colId xmlns:a16="http://schemas.microsoft.com/office/drawing/2014/main" val="4282663604"/>
                    </a:ext>
                  </a:extLst>
                </a:gridCol>
                <a:gridCol w="11060667">
                  <a:extLst>
                    <a:ext uri="{9D8B030D-6E8A-4147-A177-3AD203B41FA5}">
                      <a16:colId xmlns:a16="http://schemas.microsoft.com/office/drawing/2014/main" val="795461187"/>
                    </a:ext>
                  </a:extLst>
                </a:gridCol>
              </a:tblGrid>
              <a:tr h="42284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数値目標</a:t>
                      </a:r>
                      <a:endParaRPr kumimoji="1" lang="en-US" altLang="ja-JP" sz="105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050" b="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47124"/>
                  </a:ext>
                </a:extLst>
              </a:tr>
            </a:tbl>
          </a:graphicData>
        </a:graphic>
      </p:graphicFrame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70198" y="19353"/>
            <a:ext cx="12667306" cy="639248"/>
          </a:xfrm>
          <a:prstGeom prst="flowChartProcess">
            <a:avLst/>
          </a:prstGeom>
          <a:gradFill flip="none" rotWithShape="1">
            <a:gsLst>
              <a:gs pos="81000">
                <a:schemeClr val="accent3">
                  <a:lumMod val="20000"/>
                  <a:lumOff val="80000"/>
                </a:schemeClr>
              </a:gs>
              <a:gs pos="22000">
                <a:schemeClr val="accent3">
                  <a:lumMod val="20000"/>
                  <a:lumOff val="80000"/>
                </a:schemeClr>
              </a:gs>
              <a:gs pos="0">
                <a:srgbClr val="558525"/>
              </a:gs>
              <a:gs pos="100000">
                <a:srgbClr val="558525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solidFill>
              <a:srgbClr val="216930"/>
            </a:solidFill>
            <a:miter lim="800000"/>
            <a:headEnd/>
            <a:tailEnd/>
          </a:ln>
        </p:spPr>
        <p:txBody>
          <a:bodyPr lIns="91407" tIns="0" rIns="91407" bIns="0" anchor="ctr"/>
          <a:lstStyle>
            <a:lvl1pPr marL="13462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font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数値目標と業績の見通し</a:t>
            </a:r>
            <a:endParaRPr kumimoji="0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872172"/>
              </p:ext>
            </p:extLst>
          </p:nvPr>
        </p:nvGraphicFramePr>
        <p:xfrm>
          <a:off x="1720280" y="822606"/>
          <a:ext cx="10878515" cy="27202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9205">
                  <a:extLst>
                    <a:ext uri="{9D8B030D-6E8A-4147-A177-3AD203B41FA5}">
                      <a16:colId xmlns:a16="http://schemas.microsoft.com/office/drawing/2014/main" val="3952235011"/>
                    </a:ext>
                  </a:extLst>
                </a:gridCol>
                <a:gridCol w="2051075">
                  <a:extLst>
                    <a:ext uri="{9D8B030D-6E8A-4147-A177-3AD203B41FA5}">
                      <a16:colId xmlns:a16="http://schemas.microsoft.com/office/drawing/2014/main" val="375741335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30438741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02244792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24050951"/>
                    </a:ext>
                  </a:extLst>
                </a:gridCol>
                <a:gridCol w="869403">
                  <a:extLst>
                    <a:ext uri="{9D8B030D-6E8A-4147-A177-3AD203B41FA5}">
                      <a16:colId xmlns:a16="http://schemas.microsoft.com/office/drawing/2014/main" val="3601769383"/>
                    </a:ext>
                  </a:extLst>
                </a:gridCol>
              </a:tblGrid>
              <a:tr h="23927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成 果 測 定 指 標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現状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目標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主な施策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該当項目</a:t>
                      </a:r>
                      <a:endParaRPr kumimoji="1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128296217"/>
                  </a:ext>
                </a:extLst>
              </a:tr>
              <a:tr h="334614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①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管理戸数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21,373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戸（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R2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万戸以下（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・ストック（団地）の再編等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（３）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116644384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②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耐震化率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93.8%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95%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R7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 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97%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・耐震改修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（３）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271032148"/>
                  </a:ext>
                </a:extLst>
              </a:tr>
              <a:tr h="598187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③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住宅稼働率</a:t>
                      </a:r>
                      <a:b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 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契約家賃収入／満室時家賃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]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93.1%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92%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以上（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（入居促進） </a:t>
                      </a:r>
                      <a:endParaRPr kumimoji="1" lang="en-US" altLang="ja-JP" sz="1000" dirty="0" smtClean="0"/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・営業力の強化、効果的な広告</a:t>
                      </a:r>
                      <a:endParaRPr kumimoji="1" lang="en-US" altLang="ja-JP" sz="1000" dirty="0" smtClean="0"/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（退去抑制）</a:t>
                      </a:r>
                      <a:endParaRPr kumimoji="1" lang="en-US" altLang="ja-JP" sz="1000" dirty="0" smtClean="0"/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・お客様満足度の向上</a:t>
                      </a:r>
                      <a:endParaRPr kumimoji="1" lang="ja-JP" altLang="en-US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183118381"/>
                  </a:ext>
                </a:extLst>
              </a:tr>
              <a:tr h="332486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④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経常損益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11.6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黒字（利益）を確保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031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・賃貸住宅事業の収益向上</a:t>
                      </a:r>
                      <a:endParaRPr kumimoji="1" lang="en-US" altLang="ja-JP" sz="1000" dirty="0" smtClean="0"/>
                    </a:p>
                    <a:p>
                      <a:pPr marL="0" marR="0" lvl="0" indent="0" algn="l" defTabSz="5031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・新たな事業領域での活動</a:t>
                      </a:r>
                      <a:endParaRPr kumimoji="1" lang="ja-JP" altLang="en-US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031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023125149"/>
                  </a:ext>
                </a:extLst>
              </a:tr>
              <a:tr h="359605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⑤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ストックへの投資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約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125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H24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～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約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250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R4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～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・建替え、長期有効活用、耐震改修</a:t>
                      </a:r>
                      <a:endParaRPr kumimoji="1" lang="ja-JP" altLang="en-US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845502358"/>
                  </a:ext>
                </a:extLst>
              </a:tr>
              <a:tr h="496577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⑥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借入金残高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実質残高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]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1,261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1,200</a:t>
                      </a:r>
                      <a:r>
                        <a:rPr kumimoji="1" lang="zh-TW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億円以下 （</a:t>
                      </a:r>
                      <a:r>
                        <a:rPr kumimoji="1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R8</a:t>
                      </a:r>
                      <a:r>
                        <a:rPr kumimoji="1" lang="zh-TW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1,100</a:t>
                      </a:r>
                      <a:r>
                        <a:rPr kumimoji="1" lang="zh-TW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億円以下（</a:t>
                      </a:r>
                      <a:r>
                        <a:rPr kumimoji="1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1" lang="zh-TW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・安定的で有利な資金の確保</a:t>
                      </a:r>
                      <a:endParaRPr kumimoji="1" lang="en-US" altLang="ja-JP" sz="1000" dirty="0" smtClean="0"/>
                    </a:p>
                    <a:p>
                      <a:pPr marL="0" marR="0" lvl="0" indent="0" algn="l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</a:t>
                      </a:r>
                      <a:r>
                        <a:rPr kumimoji="1" lang="en-US" altLang="ja-JP" sz="1000" dirty="0" smtClean="0"/>
                        <a:t>SDGs</a:t>
                      </a:r>
                      <a:r>
                        <a:rPr kumimoji="1" lang="ja-JP" altLang="en-US" sz="1000" dirty="0" smtClean="0"/>
                        <a:t>債による資金調達</a:t>
                      </a:r>
                      <a:endParaRPr kumimoji="1" lang="ja-JP" altLang="en-US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（２）</a:t>
                      </a: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060959752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080633"/>
              </p:ext>
            </p:extLst>
          </p:nvPr>
        </p:nvGraphicFramePr>
        <p:xfrm>
          <a:off x="1720280" y="8040960"/>
          <a:ext cx="10894143" cy="1296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17533">
                  <a:extLst>
                    <a:ext uri="{9D8B030D-6E8A-4147-A177-3AD203B41FA5}">
                      <a16:colId xmlns:a16="http://schemas.microsoft.com/office/drawing/2014/main" val="1091797225"/>
                    </a:ext>
                  </a:extLst>
                </a:gridCol>
                <a:gridCol w="3804900">
                  <a:extLst>
                    <a:ext uri="{9D8B030D-6E8A-4147-A177-3AD203B41FA5}">
                      <a16:colId xmlns:a16="http://schemas.microsoft.com/office/drawing/2014/main" val="1921344714"/>
                    </a:ext>
                  </a:extLst>
                </a:gridCol>
                <a:gridCol w="3871710">
                  <a:extLst>
                    <a:ext uri="{9D8B030D-6E8A-4147-A177-3AD203B41FA5}">
                      <a16:colId xmlns:a16="http://schemas.microsoft.com/office/drawing/2014/main" val="2424420731"/>
                    </a:ext>
                  </a:extLst>
                </a:gridCol>
              </a:tblGrid>
              <a:tr h="259217"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成果測定指標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solidFill>
                      <a:srgbClr val="55852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前計画の目標</a:t>
                      </a:r>
                    </a:p>
                  </a:txBody>
                  <a:tcPr anchor="ctr" anchorCtr="1">
                    <a:solidFill>
                      <a:srgbClr val="55852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</a:rPr>
                        <a:t>R3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年度末達成の見込み</a:t>
                      </a:r>
                    </a:p>
                  </a:txBody>
                  <a:tcPr anchor="ctr" anchorCtr="1">
                    <a:solidFill>
                      <a:srgbClr val="5585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263958"/>
                  </a:ext>
                </a:extLst>
              </a:tr>
              <a:tr h="478666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住宅稼働率</a:t>
                      </a:r>
                      <a:endParaRPr kumimoji="1" lang="ja-JP" altLang="en-US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90%</a:t>
                      </a:r>
                      <a:r>
                        <a:rPr kumimoji="1" lang="ja-JP" altLang="en-US" sz="1100" dirty="0" smtClean="0"/>
                        <a:t>以上</a:t>
                      </a:r>
                      <a:endParaRPr kumimoji="1" lang="ja-JP" altLang="en-US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93.1%</a:t>
                      </a:r>
                      <a:r>
                        <a:rPr kumimoji="1" lang="ja-JP" altLang="en-US" sz="1100" dirty="0" smtClean="0"/>
                        <a:t>（達成）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9623853"/>
                  </a:ext>
                </a:extLst>
              </a:tr>
              <a:tr h="5582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借入金残高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（実質）</a:t>
                      </a:r>
                      <a:endParaRPr kumimoji="1" lang="en-US" altLang="ja-JP" sz="1100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1,400</a:t>
                      </a:r>
                      <a:r>
                        <a:rPr kumimoji="1" lang="ja-JP" altLang="en-US" sz="1100" dirty="0" smtClean="0"/>
                        <a:t>億円以下</a:t>
                      </a:r>
                      <a:endParaRPr kumimoji="1" lang="zh-TW" altLang="en-US" sz="1100" b="0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100" dirty="0" smtClean="0"/>
                        <a:t>1,2</a:t>
                      </a:r>
                      <a:r>
                        <a:rPr kumimoji="1" lang="en-US" altLang="ja-JP" sz="1100" dirty="0" smtClean="0"/>
                        <a:t>61</a:t>
                      </a:r>
                      <a:r>
                        <a:rPr kumimoji="1" lang="zh-TW" altLang="en-US" sz="1100" dirty="0" smtClean="0"/>
                        <a:t>億円</a:t>
                      </a:r>
                      <a:r>
                        <a:rPr kumimoji="1" lang="ja-JP" altLang="en-US" sz="1100" dirty="0" smtClean="0"/>
                        <a:t>（達成）</a:t>
                      </a:r>
                      <a:endParaRPr kumimoji="1" lang="zh-TW" altLang="en-US" sz="1100" b="0" dirty="0" smtClean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73067713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210154"/>
              </p:ext>
            </p:extLst>
          </p:nvPr>
        </p:nvGraphicFramePr>
        <p:xfrm>
          <a:off x="70198" y="7908325"/>
          <a:ext cx="12667306" cy="156141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1613">
                  <a:extLst>
                    <a:ext uri="{9D8B030D-6E8A-4147-A177-3AD203B41FA5}">
                      <a16:colId xmlns:a16="http://schemas.microsoft.com/office/drawing/2014/main" val="4282663604"/>
                    </a:ext>
                  </a:extLst>
                </a:gridCol>
                <a:gridCol w="11065693">
                  <a:extLst>
                    <a:ext uri="{9D8B030D-6E8A-4147-A177-3AD203B41FA5}">
                      <a16:colId xmlns:a16="http://schemas.microsoft.com/office/drawing/2014/main" val="795461187"/>
                    </a:ext>
                  </a:extLst>
                </a:gridCol>
              </a:tblGrid>
              <a:tr h="1561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前経営計画の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数値目標</a:t>
                      </a:r>
                      <a:endParaRPr kumimoji="1" lang="en-US" altLang="ja-JP" sz="105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050" b="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47124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603679"/>
              </p:ext>
            </p:extLst>
          </p:nvPr>
        </p:nvGraphicFramePr>
        <p:xfrm>
          <a:off x="1704654" y="3662241"/>
          <a:ext cx="10894144" cy="41589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1812">
                  <a:extLst>
                    <a:ext uri="{9D8B030D-6E8A-4147-A177-3AD203B41FA5}">
                      <a16:colId xmlns:a16="http://schemas.microsoft.com/office/drawing/2014/main" val="3952235011"/>
                    </a:ext>
                  </a:extLst>
                </a:gridCol>
                <a:gridCol w="2054094">
                  <a:extLst>
                    <a:ext uri="{9D8B030D-6E8A-4147-A177-3AD203B41FA5}">
                      <a16:colId xmlns:a16="http://schemas.microsoft.com/office/drawing/2014/main" val="375741335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30438741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02244792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24050951"/>
                    </a:ext>
                  </a:extLst>
                </a:gridCol>
                <a:gridCol w="869406">
                  <a:extLst>
                    <a:ext uri="{9D8B030D-6E8A-4147-A177-3AD203B41FA5}">
                      <a16:colId xmlns:a16="http://schemas.microsoft.com/office/drawing/2014/main" val="3532921094"/>
                    </a:ext>
                  </a:extLst>
                </a:gridCol>
              </a:tblGrid>
              <a:tr h="23528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成 果 測 定 指 標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現状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目標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主な施策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該当項目</a:t>
                      </a:r>
                      <a:endParaRPr kumimoji="1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128296217"/>
                  </a:ext>
                </a:extLst>
              </a:tr>
              <a:tr h="332112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①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子育て・高齢者世帯</a:t>
                      </a:r>
                      <a:endParaRPr kumimoji="1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入居件数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00113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574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件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年（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6,000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件（～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）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600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件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年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・セーフティネット機能の整備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 ・子育てしやすい居住環境の実現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116644384"/>
                  </a:ext>
                </a:extLst>
              </a:tr>
              <a:tr h="361973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②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コミュニティイベント回数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回（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回（～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    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年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</a:t>
                      </a:r>
                      <a:r>
                        <a:rPr kumimoji="1" lang="en-US" altLang="ja-JP" sz="1000" dirty="0" smtClean="0"/>
                        <a:t>『</a:t>
                      </a:r>
                      <a:r>
                        <a:rPr kumimoji="1" lang="ja-JP" altLang="en-US" sz="1000" dirty="0" smtClean="0"/>
                        <a:t>きずなづくり応援プロジェクト</a:t>
                      </a:r>
                      <a:r>
                        <a:rPr kumimoji="1" lang="en-US" altLang="ja-JP" sz="1000" dirty="0" smtClean="0"/>
                        <a:t>』</a:t>
                      </a:r>
                      <a:r>
                        <a:rPr kumimoji="1" lang="ja-JP" altLang="en-US" sz="1000" dirty="0" smtClean="0"/>
                        <a:t>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（２）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271032148"/>
                  </a:ext>
                </a:extLst>
              </a:tr>
              <a:tr h="361973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③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住戸リノベーション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実施戸数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186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戸（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見込）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2,500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戸（～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250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戸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年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 ・多様なニーズに対応した住まいの提供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　 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（３）</a:t>
                      </a: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871222947"/>
                  </a:ext>
                </a:extLst>
              </a:tr>
              <a:tr h="361973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④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分譲マンション管理勉強会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（市町村・</a:t>
                      </a: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管理組合向け）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—</a:t>
                      </a: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回（～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）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年    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・適正なマンション管理に向けた市町村担当者や、管理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組合向けの勉強会を開催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２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（２）</a:t>
                      </a: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229617545"/>
                  </a:ext>
                </a:extLst>
              </a:tr>
              <a:tr h="310263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⑤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住まいコンテンツの発信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—</a:t>
                      </a: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本（～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）    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本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年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baseline="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000" baseline="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・住宅や暮らしに関する情報を広報誌などで発信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２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（３）</a:t>
                      </a: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815494009"/>
                  </a:ext>
                </a:extLst>
              </a:tr>
              <a:tr h="323517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⑥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技術支援新規営業件数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（市町村向け）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—</a:t>
                      </a: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件（～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R13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） 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件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/</a:t>
                      </a:r>
                      <a:r>
                        <a:rPr kumimoji="0" lang="ja-JP" altLang="en-US" sz="100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年 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・管理代行や発注支援を通じた市町村との連携を強化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Ⅰ-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３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（１）</a:t>
                      </a: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066228285"/>
                  </a:ext>
                </a:extLst>
              </a:tr>
              <a:tr h="276334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⑦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接遇・対応満足度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96.2%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R2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95%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以上を維持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・接遇向上委員会等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526602605"/>
                  </a:ext>
                </a:extLst>
              </a:tr>
              <a:tr h="348334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⑧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CO2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排出量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―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50%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削減（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R12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BCC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r>
                        <a:rPr kumimoji="0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4,244 </a:t>
                      </a: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⇒ </a:t>
                      </a:r>
                      <a:r>
                        <a:rPr kumimoji="0" lang="en-US" altLang="zh-TW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2,122[t-CO2]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・再生可能エネルギーの利用拡大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 ・省エネルギーの推進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995" marR="1799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599327211"/>
                  </a:ext>
                </a:extLst>
              </a:tr>
              <a:tr h="323517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⑨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連携事業の新規取組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―</a:t>
                      </a:r>
                      <a:endParaRPr kumimoji="0" lang="en-US" altLang="ja-JP" sz="1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件（～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件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年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・連携デスクの設置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 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（２）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24996870"/>
                  </a:ext>
                </a:extLst>
              </a:tr>
              <a:tr h="275863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⑩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企業認知度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28%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R2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50%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以上（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R13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 ・メディアリレーション等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（３）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583304503"/>
                  </a:ext>
                </a:extLst>
              </a:tr>
              <a:tr h="325016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⑪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健康経営優良法人認定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   —</a:t>
                      </a: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「健康経営優良法人認定制度」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の認定を維持</a:t>
                      </a: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・健康経営の推進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   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３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（４）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187047099"/>
                  </a:ext>
                </a:extLst>
              </a:tr>
              <a:tr h="277289"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⑫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デジタル人材研修受講率</a:t>
                      </a:r>
                    </a:p>
                  </a:txBody>
                  <a:tcPr marL="10801" marR="18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   —</a:t>
                      </a: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874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（～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R13</a:t>
                      </a:r>
                      <a:r>
                        <a:rPr kumimoji="1" lang="ja-JP" alt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）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・情報リテラシーや情報セキュリティに関する研修の実施</a:t>
                      </a:r>
                    </a:p>
                  </a:txBody>
                  <a:tcPr marL="0" marR="179962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  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Ⅱ-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３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-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（５）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179962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602229586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02355" y="9147833"/>
            <a:ext cx="424136" cy="511175"/>
          </a:xfrm>
        </p:spPr>
        <p:txBody>
          <a:bodyPr/>
          <a:lstStyle/>
          <a:p>
            <a:fld id="{FC1E4CE7-0F54-4A2E-80C1-4CE00C72106E}" type="slidenum">
              <a:rPr kumimoji="1" lang="ja-JP" altLang="en-US" b="1" smtClean="0">
                <a:solidFill>
                  <a:schemeClr val="tx1"/>
                </a:solidFill>
              </a:rPr>
              <a:t>2</a:t>
            </a:fld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>
            <a:spLocks/>
          </p:cNvSpPr>
          <p:nvPr/>
        </p:nvSpPr>
        <p:spPr>
          <a:xfrm>
            <a:off x="11297344" y="19354"/>
            <a:ext cx="1105011" cy="624340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  <a:spcAft>
                <a:spcPts val="0"/>
              </a:spcAft>
            </a:pPr>
            <a:r>
              <a:rPr lang="ja-JP" sz="1600" b="1" kern="100" dirty="0" smtClean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修正後</a:t>
            </a:r>
            <a:r>
              <a:rPr lang="en-US" sz="14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游明朝" panose="02020400000000000000" pitchFamily="18" charset="-128"/>
                <a:cs typeface="Meiryo UI" panose="020B0604030504040204" pitchFamily="50" charset="-128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48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1479</Words>
  <Application>Microsoft Office PowerPoint</Application>
  <PresentationFormat>A3 297x420 mm</PresentationFormat>
  <Paragraphs>316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Meiryo UI</vt:lpstr>
      <vt:lpstr>ＭＳ Ｐゴシック</vt:lpstr>
      <vt:lpstr>游明朝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2022-03-17T00:39:51Z</dcterms:created>
  <dcterms:modified xsi:type="dcterms:W3CDTF">2022-03-17T00:41:56Z</dcterms:modified>
</cp:coreProperties>
</file>