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4"/>
  </p:notesMasterIdLst>
  <p:sldIdLst>
    <p:sldId id="272" r:id="rId2"/>
    <p:sldId id="273" r:id="rId3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E9"/>
    <a:srgbClr val="F8CCBE"/>
    <a:srgbClr val="F2F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03EB78C3-0D1E-44DD-8AF8-8D984CC301E4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4" rIns="91550" bIns="457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1550" tIns="45774" rIns="91550" bIns="4577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F952169B-0089-4362-9FA5-96074AB30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57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7B0A-B130-4E9F-AA84-B8E8EC206F8F}" type="datetime1">
              <a:rPr lang="en-US" altLang="ja-JP" smtClean="0"/>
              <a:t>3/16/2022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8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9F82-C63D-4A02-A64C-C876C424BFD5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968D3-FB03-4CDF-ADFE-EF4B32777EB5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7276-22BA-4DBE-B4BF-B93D297A7DF9}" type="datetime1">
              <a:rPr lang="en-US" altLang="ja-JP" smtClean="0"/>
              <a:t>3/16/2022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48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CBF4-88EC-4404-A5B7-F3C9B4102D77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94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A75F5-0C45-4481-A6CE-8D905F3B6818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5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CD96C-4AEB-4A67-AF28-4787E25EBC9A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AF6D-D955-451B-A954-A681011D70AC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8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AFE4-2967-4BC0-A0A5-DEA694F0058C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7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A77D-EC53-4783-8949-D56FD667BFF8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2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2D4F-F45C-421B-B29F-226F5F775033}" type="datetime1">
              <a:rPr lang="en-US" altLang="ja-JP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4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5FEA9110-033C-4DC0-AA7E-D7E1F561D03D}" type="datetime1">
              <a:rPr lang="en-US" altLang="ja-JP" smtClean="0"/>
              <a:t>3/16/2022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5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8C246-8A86-4159-824A-921269284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8626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今計画期間の目標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F0F465-5B68-446F-9F33-AE694E01F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7804"/>
            <a:ext cx="10515600" cy="4949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■海域環境保全、資源管理、食育推進等の取組みに対する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支援</a:t>
            </a: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＜目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標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＞</a:t>
            </a: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より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効果的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</a:t>
            </a:r>
            <a:r>
              <a:rPr lang="zh-TW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公益目的事業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の実施</a:t>
            </a: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採択事業の選定件数（</a:t>
            </a:r>
            <a:r>
              <a:rPr lang="en-US" altLang="ja-JP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2026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年度：</a:t>
            </a:r>
            <a:r>
              <a:rPr kumimoji="1" lang="en-US" altLang="ja-JP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r>
              <a:rPr kumimoji="1"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件）</a:t>
            </a:r>
            <a:endParaRPr kumimoji="1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7272608-5D2D-49EF-A405-51C1CDF34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629" y="49662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9F7DB2E-DA50-4271-A9D4-727D013B5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7325" y="49662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351537C2-BCEB-4745-B6EA-B23C0ADB2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0335A0D7-BBA3-401C-BD51-CC634E098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29914-3538-41C6-9E42-07FC33B4CE99}"/>
              </a:ext>
            </a:extLst>
          </p:cNvPr>
          <p:cNvSpPr txBox="1"/>
          <p:nvPr/>
        </p:nvSpPr>
        <p:spPr>
          <a:xfrm>
            <a:off x="2344155" y="6455711"/>
            <a:ext cx="1946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海岸清掃</a:t>
            </a: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870A37B-8F0B-41CC-8269-E0A31E94E360}"/>
              </a:ext>
            </a:extLst>
          </p:cNvPr>
          <p:cNvSpPr txBox="1"/>
          <p:nvPr/>
        </p:nvSpPr>
        <p:spPr>
          <a:xfrm>
            <a:off x="4891557" y="6475449"/>
            <a:ext cx="187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森づくり活動</a:t>
            </a: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9E84231-AE3A-451A-A396-A550DDD98D3C}"/>
              </a:ext>
            </a:extLst>
          </p:cNvPr>
          <p:cNvSpPr txBox="1"/>
          <p:nvPr/>
        </p:nvSpPr>
        <p:spPr>
          <a:xfrm>
            <a:off x="7643925" y="6499671"/>
            <a:ext cx="1115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資源管理</a:t>
            </a: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181F79A-5CFF-4954-8C19-9C565451A508}"/>
              </a:ext>
            </a:extLst>
          </p:cNvPr>
          <p:cNvSpPr txBox="1"/>
          <p:nvPr/>
        </p:nvSpPr>
        <p:spPr>
          <a:xfrm>
            <a:off x="9540667" y="6457036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魚食普及</a:t>
            </a: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A31E6F2-1D9B-442E-8F5D-C56FFA219ECE}"/>
              </a:ext>
            </a:extLst>
          </p:cNvPr>
          <p:cNvSpPr txBox="1"/>
          <p:nvPr/>
        </p:nvSpPr>
        <p:spPr>
          <a:xfrm>
            <a:off x="11353800" y="629991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13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0706B4-D9CF-42DF-9CE4-7EE8521C73C8}"/>
              </a:ext>
            </a:extLst>
          </p:cNvPr>
          <p:cNvSpPr txBox="1"/>
          <p:nvPr/>
        </p:nvSpPr>
        <p:spPr>
          <a:xfrm>
            <a:off x="947136" y="1473501"/>
            <a:ext cx="9823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・引き続き公益目的事業への助成を行い、大阪湾の水産資源の保護培養や環境保全並びに府民の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健康増進のための魚食普及の促進などに寄与する。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・事業採択にあたっては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kumimoji="1" lang="ja-JP" altLang="en-US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事業の効果、先進性・独自性、継続性、実績等を鑑み、</a:t>
            </a:r>
            <a:r>
              <a:rPr kumimoji="1" lang="en-US" altLang="ja-JP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SDG</a:t>
            </a:r>
            <a:r>
              <a:rPr kumimoji="1" lang="ja-JP" altLang="en-US" u="sng" dirty="0" err="1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ｓ</a:t>
            </a:r>
            <a:r>
              <a:rPr kumimoji="1" lang="ja-JP" altLang="en-US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の実現</a:t>
            </a:r>
            <a:r>
              <a:rPr kumimoji="1" lang="ja-JP" altLang="en-US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や海　</a:t>
            </a:r>
            <a:endParaRPr kumimoji="1" lang="en-US" altLang="ja-JP" u="sng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域環境の保全、水産資源の維持増大等の推進に寄与するものを積極的に選定する</a:t>
            </a:r>
            <a:r>
              <a:rPr kumimoji="1" lang="ja-JP" altLang="en-US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kumimoji="1" lang="en-US" altLang="ja-JP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kumimoji="1" lang="en-US" altLang="ja-JP" strike="sngStrike" dirty="0" smtClean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623176" y="416860"/>
            <a:ext cx="1024056" cy="4993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>
                <a:effectLst/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別紙２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155" y="4966283"/>
            <a:ext cx="1944793" cy="132904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557" y="4966283"/>
            <a:ext cx="1877731" cy="132904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629" y="4551719"/>
            <a:ext cx="1097375" cy="1743607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075" y="4551719"/>
            <a:ext cx="1249788" cy="174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A8F28-7201-4056-8D47-E2C65B284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進捗管理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C17AC0-1442-4FF2-83C0-2E55BB32EFAE}"/>
              </a:ext>
            </a:extLst>
          </p:cNvPr>
          <p:cNvSpPr txBox="1"/>
          <p:nvPr/>
        </p:nvSpPr>
        <p:spPr>
          <a:xfrm>
            <a:off x="11353800" y="629991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15</a:t>
            </a:r>
            <a:endParaRPr kumimoji="1" lang="ja-JP" altLang="en-US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7624DDE-8ACF-4488-9EAE-EA529B452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106" y="1544190"/>
            <a:ext cx="10657679" cy="4902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・毎年度、理事会及び評議員会に取組み状況を報告し、計画の</a:t>
            </a: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達成</a:t>
            </a: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buNone/>
            </a:pPr>
            <a:r>
              <a:rPr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状況について評価する。</a:t>
            </a:r>
            <a:endParaRPr lang="en-US" altLang="ja-JP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 </a:t>
            </a:r>
            <a:r>
              <a:rPr lang="ja-JP" altLang="en-US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計画期間の３年目に予定している見直しに向け、他団体の助成金</a:t>
            </a:r>
            <a:endParaRPr lang="en-US" altLang="ja-JP" u="sng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buNone/>
            </a:pPr>
            <a:r>
              <a:rPr lang="en-US" altLang="ja-JP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u="sng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活用や運用方法の見直し等、新たな財源確保の方策を検討する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buNone/>
            </a:pPr>
            <a:endParaRPr kumimoji="1"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19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227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Avenir Next LT Pro</vt:lpstr>
      <vt:lpstr>AvenirNext LT Pro Medium</vt:lpstr>
      <vt:lpstr>Meiryo UI</vt:lpstr>
      <vt:lpstr>ＭＳ Ｐゴシック</vt:lpstr>
      <vt:lpstr>ＭＳ 明朝</vt:lpstr>
      <vt:lpstr>Posterama</vt:lpstr>
      <vt:lpstr>游ゴシック</vt:lpstr>
      <vt:lpstr>Arial</vt:lpstr>
      <vt:lpstr>Century</vt:lpstr>
      <vt:lpstr>Segoe UI Semilight</vt:lpstr>
      <vt:lpstr>Times New Roman</vt:lpstr>
      <vt:lpstr>ExploreVTI</vt:lpstr>
      <vt:lpstr>今計画期間の目標</vt:lpstr>
      <vt:lpstr>進捗管理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2022-03-16T06:18:15Z</dcterms:created>
  <dcterms:modified xsi:type="dcterms:W3CDTF">2022-03-16T06:18:19Z</dcterms:modified>
</cp:coreProperties>
</file>