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trictFirstAndLastChars="0" saveSubsetFonts="1">
  <p:sldMasterIdLst>
    <p:sldMasterId id="2147484931" r:id="rId1"/>
  </p:sldMasterIdLst>
  <p:notesMasterIdLst>
    <p:notesMasterId r:id="rId42"/>
  </p:notesMasterIdLst>
  <p:handoutMasterIdLst>
    <p:handoutMasterId r:id="rId43"/>
  </p:handoutMasterIdLst>
  <p:sldIdLst>
    <p:sldId id="748" r:id="rId2"/>
    <p:sldId id="682" r:id="rId3"/>
    <p:sldId id="651" r:id="rId4"/>
    <p:sldId id="749" r:id="rId5"/>
    <p:sldId id="650" r:id="rId6"/>
    <p:sldId id="750" r:id="rId7"/>
    <p:sldId id="540" r:id="rId8"/>
    <p:sldId id="732" r:id="rId9"/>
    <p:sldId id="752" r:id="rId10"/>
    <p:sldId id="734" r:id="rId11"/>
    <p:sldId id="754" r:id="rId12"/>
    <p:sldId id="648" r:id="rId13"/>
    <p:sldId id="727" r:id="rId14"/>
    <p:sldId id="685" r:id="rId15"/>
    <p:sldId id="770" r:id="rId16"/>
    <p:sldId id="755" r:id="rId17"/>
    <p:sldId id="756" r:id="rId18"/>
    <p:sldId id="751" r:id="rId19"/>
    <p:sldId id="745" r:id="rId20"/>
    <p:sldId id="757" r:id="rId21"/>
    <p:sldId id="758" r:id="rId22"/>
    <p:sldId id="759" r:id="rId23"/>
    <p:sldId id="709" r:id="rId24"/>
    <p:sldId id="761" r:id="rId25"/>
    <p:sldId id="767" r:id="rId26"/>
    <p:sldId id="737" r:id="rId27"/>
    <p:sldId id="766" r:id="rId28"/>
    <p:sldId id="762" r:id="rId29"/>
    <p:sldId id="763" r:id="rId30"/>
    <p:sldId id="764" r:id="rId31"/>
    <p:sldId id="675" r:id="rId32"/>
    <p:sldId id="678" r:id="rId33"/>
    <p:sldId id="677" r:id="rId34"/>
    <p:sldId id="738" r:id="rId35"/>
    <p:sldId id="769" r:id="rId36"/>
    <p:sldId id="743" r:id="rId37"/>
    <p:sldId id="768" r:id="rId38"/>
    <p:sldId id="676" r:id="rId39"/>
    <p:sldId id="746" r:id="rId40"/>
    <p:sldId id="741" r:id="rId41"/>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guide id="3" orient="horz" pos="414" userDrawn="1">
          <p15:clr>
            <a:srgbClr val="A4A3A4"/>
          </p15:clr>
        </p15:guide>
        <p15:guide id="4" pos="81" userDrawn="1">
          <p15:clr>
            <a:srgbClr val="A4A3A4"/>
          </p15:clr>
        </p15:guide>
        <p15:guide id="5" pos="6159" userDrawn="1">
          <p15:clr>
            <a:srgbClr val="A4A3A4"/>
          </p15:clr>
        </p15:guide>
        <p15:guide id="6" pos="149" userDrawn="1">
          <p15:clr>
            <a:srgbClr val="A4A3A4"/>
          </p15:clr>
        </p15:guide>
        <p15:guide id="7" pos="217" userDrawn="1">
          <p15:clr>
            <a:srgbClr val="A4A3A4"/>
          </p15:clr>
        </p15:guide>
        <p15:guide id="8" orient="horz" pos="640" userDrawn="1">
          <p15:clr>
            <a:srgbClr val="A4A3A4"/>
          </p15:clr>
        </p15:guide>
        <p15:guide id="9" orient="horz" pos="822" userDrawn="1">
          <p15:clr>
            <a:srgbClr val="A4A3A4"/>
          </p15:clr>
        </p15:guide>
        <p15:guide id="10" orient="horz" pos="4247" userDrawn="1">
          <p15:clr>
            <a:srgbClr val="A4A3A4"/>
          </p15:clr>
        </p15:guide>
        <p15:guide id="11" orient="horz" pos="4020" userDrawn="1">
          <p15:clr>
            <a:srgbClr val="A4A3A4"/>
          </p15:clr>
        </p15:guide>
        <p15:guide id="12" pos="6114" userDrawn="1">
          <p15:clr>
            <a:srgbClr val="A4A3A4"/>
          </p15:clr>
        </p15:guide>
        <p15:guide id="13" pos="6046" userDrawn="1">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1C1"/>
    <a:srgbClr val="F9A72B"/>
    <a:srgbClr val="FFCC66"/>
    <a:srgbClr val="782F9A"/>
    <a:srgbClr val="0090BA"/>
    <a:srgbClr val="F1CF00"/>
    <a:srgbClr val="2C3792"/>
    <a:srgbClr val="50ADE5"/>
    <a:srgbClr val="DA1259"/>
    <a:srgbClr val="F14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86396" autoAdjust="0"/>
  </p:normalViewPr>
  <p:slideViewPr>
    <p:cSldViewPr>
      <p:cViewPr varScale="1">
        <p:scale>
          <a:sx n="74" d="100"/>
          <a:sy n="74" d="100"/>
        </p:scale>
        <p:origin x="990" y="78"/>
      </p:cViewPr>
      <p:guideLst>
        <p:guide orient="horz" pos="2160"/>
        <p:guide pos="3120"/>
        <p:guide orient="horz" pos="414"/>
        <p:guide pos="81"/>
        <p:guide pos="6159"/>
        <p:guide pos="149"/>
        <p:guide pos="217"/>
        <p:guide orient="horz" pos="640"/>
        <p:guide orient="horz" pos="822"/>
        <p:guide orient="horz" pos="4247"/>
        <p:guide orient="horz" pos="4020"/>
        <p:guide pos="6114"/>
        <p:guide pos="6046"/>
      </p:guideLst>
    </p:cSldViewPr>
  </p:slideViewPr>
  <p:outlineViewPr>
    <p:cViewPr>
      <p:scale>
        <a:sx n="33" d="100"/>
        <a:sy n="33" d="100"/>
      </p:scale>
      <p:origin x="0" y="91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952" y="90"/>
      </p:cViewPr>
      <p:guideLst>
        <p:guide orient="horz" pos="3130"/>
        <p:guide pos="2144"/>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___9.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_____10.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______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______1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______1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______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_____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______4.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______5.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___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565277777777782E-2"/>
          <c:y val="4.4674329501915709E-2"/>
          <c:w val="0.89100972222222219"/>
          <c:h val="0.92173419540229884"/>
        </c:manualLayout>
      </c:layout>
      <c:pieChart>
        <c:varyColors val="1"/>
        <c:ser>
          <c:idx val="0"/>
          <c:order val="0"/>
          <c:tx>
            <c:strRef>
              <c:f>'Sheet2 (2)'!$B$4</c:f>
              <c:strCache>
                <c:ptCount val="1"/>
                <c:pt idx="0">
                  <c:v>企業数</c:v>
                </c:pt>
              </c:strCache>
            </c:strRef>
          </c:tx>
          <c:spPr>
            <a:ln>
              <a:solidFill>
                <a:schemeClr val="bg1"/>
              </a:solidFill>
            </a:ln>
          </c:spPr>
          <c:dPt>
            <c:idx val="0"/>
            <c:bubble3D val="0"/>
            <c:spPr>
              <a:solidFill>
                <a:schemeClr val="accent6"/>
              </a:solidFill>
              <a:ln>
                <a:solidFill>
                  <a:schemeClr val="bg1"/>
                </a:solidFill>
              </a:ln>
              <a:effectLst/>
            </c:spPr>
            <c:extLst>
              <c:ext xmlns:c16="http://schemas.microsoft.com/office/drawing/2014/chart" uri="{C3380CC4-5D6E-409C-BE32-E72D297353CC}">
                <c16:uniqueId val="{00000001-8D41-4049-8188-FC5D4743F360}"/>
              </c:ext>
            </c:extLst>
          </c:dPt>
          <c:dPt>
            <c:idx val="1"/>
            <c:bubble3D val="0"/>
            <c:spPr>
              <a:solidFill>
                <a:schemeClr val="accent5"/>
              </a:solidFill>
              <a:ln>
                <a:solidFill>
                  <a:schemeClr val="bg1"/>
                </a:solidFill>
              </a:ln>
              <a:effectLst/>
            </c:spPr>
            <c:extLst>
              <c:ext xmlns:c16="http://schemas.microsoft.com/office/drawing/2014/chart" uri="{C3380CC4-5D6E-409C-BE32-E72D297353CC}">
                <c16:uniqueId val="{00000003-8D41-4049-8188-FC5D4743F360}"/>
              </c:ext>
            </c:extLst>
          </c:dPt>
          <c:dLbls>
            <c:dLbl>
              <c:idx val="0"/>
              <c:layout>
                <c:manualLayout>
                  <c:x val="0.12983543281653748"/>
                  <c:y val="-0.2103989463601533"/>
                </c:manualLayout>
              </c:layout>
              <c:showLegendKey val="0"/>
              <c:showVal val="1"/>
              <c:showCatName val="1"/>
              <c:showSerName val="0"/>
              <c:showPercent val="1"/>
              <c:showBubbleSize val="0"/>
              <c:extLst>
                <c:ext xmlns:c15="http://schemas.microsoft.com/office/drawing/2012/chart" uri="{CE6537A1-D6FC-4f65-9D91-7224C49458BB}">
                  <c15:layout>
                    <c:manualLayout>
                      <c:w val="0.25092344961240304"/>
                      <c:h val="0.37917528735632183"/>
                    </c:manualLayout>
                  </c15:layout>
                </c:ext>
                <c:ext xmlns:c16="http://schemas.microsoft.com/office/drawing/2014/chart" uri="{C3380CC4-5D6E-409C-BE32-E72D297353CC}">
                  <c16:uniqueId val="{00000001-8D41-4049-8188-FC5D4743F360}"/>
                </c:ext>
              </c:extLst>
            </c:dLbl>
            <c:dLbl>
              <c:idx val="1"/>
              <c:layout>
                <c:manualLayout>
                  <c:x val="-0.24357525839793281"/>
                  <c:y val="1.824712643678161E-2"/>
                </c:manualLayout>
              </c:layout>
              <c:numFmt formatCode="0.0%" sourceLinked="0"/>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15:layout>
                    <c:manualLayout>
                      <c:w val="0.21808624031007751"/>
                      <c:h val="0.33456130268199236"/>
                    </c:manualLayout>
                  </c15:layout>
                </c:ext>
                <c:ext xmlns:c16="http://schemas.microsoft.com/office/drawing/2014/chart" uri="{C3380CC4-5D6E-409C-BE32-E72D297353CC}">
                  <c16:uniqueId val="{00000003-8D41-4049-8188-FC5D4743F360}"/>
                </c:ext>
              </c:extLst>
            </c:dLbl>
            <c:numFmt formatCode="0.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'Sheet2 (2)'!$C$3:$D$3</c:f>
              <c:strCache>
                <c:ptCount val="2"/>
                <c:pt idx="0">
                  <c:v>中小企業</c:v>
                </c:pt>
                <c:pt idx="1">
                  <c:v>大企業</c:v>
                </c:pt>
              </c:strCache>
            </c:strRef>
          </c:cat>
          <c:val>
            <c:numRef>
              <c:f>'Sheet2 (2)'!$C$4:$D$4</c:f>
              <c:numCache>
                <c:formatCode>#,##0</c:formatCode>
                <c:ptCount val="2"/>
                <c:pt idx="0">
                  <c:v>270874</c:v>
                </c:pt>
                <c:pt idx="1">
                  <c:v>1062</c:v>
                </c:pt>
              </c:numCache>
            </c:numRef>
          </c:val>
          <c:extLst>
            <c:ext xmlns:c16="http://schemas.microsoft.com/office/drawing/2014/chart" uri="{C3380CC4-5D6E-409C-BE32-E72D297353CC}">
              <c16:uniqueId val="{00000004-8D41-4049-8188-FC5D4743F360}"/>
            </c:ext>
          </c:extLst>
        </c:ser>
        <c:ser>
          <c:idx val="1"/>
          <c:order val="1"/>
          <c:tx>
            <c:strRef>
              <c:f>'Sheet2 (2)'!$B$5</c:f>
              <c:strCache>
                <c:ptCount val="1"/>
                <c:pt idx="0">
                  <c:v>割合</c:v>
                </c:pt>
              </c:strCache>
            </c:strRef>
          </c:tx>
          <c:dPt>
            <c:idx val="0"/>
            <c:bubble3D val="0"/>
            <c:spPr>
              <a:solidFill>
                <a:schemeClr val="accent6"/>
              </a:solidFill>
              <a:ln>
                <a:noFill/>
              </a:ln>
              <a:effectLst/>
            </c:spPr>
            <c:extLst>
              <c:ext xmlns:c16="http://schemas.microsoft.com/office/drawing/2014/chart" uri="{C3380CC4-5D6E-409C-BE32-E72D297353CC}">
                <c16:uniqueId val="{00000006-8D41-4049-8188-FC5D4743F360}"/>
              </c:ext>
            </c:extLst>
          </c:dPt>
          <c:dPt>
            <c:idx val="1"/>
            <c:bubble3D val="0"/>
            <c:spPr>
              <a:solidFill>
                <a:schemeClr val="accent5"/>
              </a:solidFill>
              <a:ln>
                <a:noFill/>
              </a:ln>
              <a:effectLst/>
            </c:spPr>
            <c:extLst>
              <c:ext xmlns:c16="http://schemas.microsoft.com/office/drawing/2014/chart" uri="{C3380CC4-5D6E-409C-BE32-E72D297353CC}">
                <c16:uniqueId val="{00000008-8D41-4049-8188-FC5D4743F360}"/>
              </c:ext>
            </c:extLst>
          </c:dPt>
          <c:cat>
            <c:strRef>
              <c:f>'Sheet2 (2)'!$C$3:$D$3</c:f>
              <c:strCache>
                <c:ptCount val="2"/>
                <c:pt idx="0">
                  <c:v>中小企業</c:v>
                </c:pt>
                <c:pt idx="1">
                  <c:v>大企業</c:v>
                </c:pt>
              </c:strCache>
            </c:strRef>
          </c:cat>
          <c:val>
            <c:numRef>
              <c:f>'Sheet2 (2)'!$C$5:$D$5</c:f>
              <c:numCache>
                <c:formatCode>0.0%</c:formatCode>
                <c:ptCount val="2"/>
                <c:pt idx="0">
                  <c:v>0.99609999999999999</c:v>
                </c:pt>
                <c:pt idx="1">
                  <c:v>3.8999999999999998E-3</c:v>
                </c:pt>
              </c:numCache>
            </c:numRef>
          </c:val>
          <c:extLst>
            <c:ext xmlns:c16="http://schemas.microsoft.com/office/drawing/2014/chart" uri="{C3380CC4-5D6E-409C-BE32-E72D297353CC}">
              <c16:uniqueId val="{00000009-8D41-4049-8188-FC5D4743F36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prstDash val="soli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200465544122524E-2"/>
          <c:y val="8.2727964397010852E-3"/>
          <c:w val="0.7292422353618857"/>
          <c:h val="0.96788352639095809"/>
        </c:manualLayout>
      </c:layout>
      <c:pieChart>
        <c:varyColors val="1"/>
        <c:ser>
          <c:idx val="0"/>
          <c:order val="0"/>
          <c:spPr>
            <a:ln w="12700">
              <a:solidFill>
                <a:schemeClr val="bg1"/>
              </a:solidFill>
            </a:ln>
          </c:spPr>
          <c:dPt>
            <c:idx val="0"/>
            <c:bubble3D val="0"/>
            <c: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b="100000"/>
                </a:path>
                <a:tileRect t="-100000" r="-100000"/>
              </a:gradFill>
              <a:ln w="12700">
                <a:solidFill>
                  <a:schemeClr val="bg1"/>
                </a:solidFill>
              </a:ln>
              <a:effectLst/>
            </c:spPr>
            <c:extLst>
              <c:ext xmlns:c16="http://schemas.microsoft.com/office/drawing/2014/chart" uri="{C3380CC4-5D6E-409C-BE32-E72D297353CC}">
                <c16:uniqueId val="{00000001-DC54-4A20-92E3-1017F3F7139A}"/>
              </c:ext>
            </c:extLst>
          </c:dPt>
          <c:dPt>
            <c:idx val="1"/>
            <c:bubble3D val="0"/>
            <c:spPr>
              <a:solidFill>
                <a:schemeClr val="accent2"/>
              </a:solidFill>
              <a:ln w="12700">
                <a:solidFill>
                  <a:schemeClr val="bg1"/>
                </a:solidFill>
              </a:ln>
              <a:effectLst/>
            </c:spPr>
            <c:extLst>
              <c:ext xmlns:c16="http://schemas.microsoft.com/office/drawing/2014/chart" uri="{C3380CC4-5D6E-409C-BE32-E72D297353CC}">
                <c16:uniqueId val="{00000003-DC54-4A20-92E3-1017F3F7139A}"/>
              </c:ext>
            </c:extLst>
          </c:dPt>
          <c:dPt>
            <c:idx val="2"/>
            <c:bubble3D val="0"/>
            <c:spPr>
              <a:solidFill>
                <a:schemeClr val="accent3"/>
              </a:solidFill>
              <a:ln w="12700">
                <a:solidFill>
                  <a:schemeClr val="bg1"/>
                </a:solidFill>
              </a:ln>
              <a:effectLst/>
            </c:spPr>
            <c:extLst>
              <c:ext xmlns:c16="http://schemas.microsoft.com/office/drawing/2014/chart" uri="{C3380CC4-5D6E-409C-BE32-E72D297353CC}">
                <c16:uniqueId val="{00000005-DC54-4A20-92E3-1017F3F7139A}"/>
              </c:ext>
            </c:extLst>
          </c:dPt>
          <c:dPt>
            <c:idx val="3"/>
            <c:bubble3D val="0"/>
            <c:spPr>
              <a:solidFill>
                <a:schemeClr val="accent4"/>
              </a:solidFill>
              <a:ln w="12700">
                <a:solidFill>
                  <a:schemeClr val="bg1"/>
                </a:solidFill>
              </a:ln>
              <a:effectLst/>
            </c:spPr>
            <c:extLst>
              <c:ext xmlns:c16="http://schemas.microsoft.com/office/drawing/2014/chart" uri="{C3380CC4-5D6E-409C-BE32-E72D297353CC}">
                <c16:uniqueId val="{00000007-DC54-4A20-92E3-1017F3F7139A}"/>
              </c:ext>
            </c:extLst>
          </c:dPt>
          <c:dPt>
            <c:idx val="4"/>
            <c:bubble3D val="0"/>
            <c:spPr>
              <a:solidFill>
                <a:schemeClr val="accent5"/>
              </a:solidFill>
              <a:ln w="12700">
                <a:solidFill>
                  <a:schemeClr val="bg1"/>
                </a:solidFill>
              </a:ln>
              <a:effectLst/>
            </c:spPr>
            <c:extLst>
              <c:ext xmlns:c16="http://schemas.microsoft.com/office/drawing/2014/chart" uri="{C3380CC4-5D6E-409C-BE32-E72D297353CC}">
                <c16:uniqueId val="{00000009-DC54-4A20-92E3-1017F3F7139A}"/>
              </c:ext>
            </c:extLst>
          </c:dPt>
          <c:dPt>
            <c:idx val="5"/>
            <c:bubble3D val="0"/>
            <c:spPr>
              <a:solidFill>
                <a:schemeClr val="accent6"/>
              </a:solidFill>
              <a:ln w="12700">
                <a:solidFill>
                  <a:schemeClr val="bg1"/>
                </a:solidFill>
              </a:ln>
              <a:effectLst/>
            </c:spPr>
            <c:extLst>
              <c:ext xmlns:c16="http://schemas.microsoft.com/office/drawing/2014/chart" uri="{C3380CC4-5D6E-409C-BE32-E72D297353CC}">
                <c16:uniqueId val="{0000000B-DC54-4A20-92E3-1017F3F7139A}"/>
              </c:ext>
            </c:extLst>
          </c:dPt>
          <c:dPt>
            <c:idx val="6"/>
            <c:bubble3D val="0"/>
            <c:spPr>
              <a:solidFill>
                <a:schemeClr val="accent1">
                  <a:lumMod val="60000"/>
                </a:schemeClr>
              </a:solidFill>
              <a:ln w="12700">
                <a:solidFill>
                  <a:schemeClr val="bg1"/>
                </a:solidFill>
              </a:ln>
              <a:effectLst/>
            </c:spPr>
            <c:extLst>
              <c:ext xmlns:c16="http://schemas.microsoft.com/office/drawing/2014/chart" uri="{C3380CC4-5D6E-409C-BE32-E72D297353CC}">
                <c16:uniqueId val="{0000000D-DC54-4A20-92E3-1017F3F7139A}"/>
              </c:ext>
            </c:extLst>
          </c:dPt>
          <c:dPt>
            <c:idx val="7"/>
            <c:bubble3D val="0"/>
            <c:spPr>
              <a:solidFill>
                <a:schemeClr val="accent2">
                  <a:lumMod val="60000"/>
                </a:schemeClr>
              </a:solidFill>
              <a:ln w="12700">
                <a:solidFill>
                  <a:schemeClr val="bg1"/>
                </a:solidFill>
              </a:ln>
              <a:effectLst/>
            </c:spPr>
            <c:extLst>
              <c:ext xmlns:c16="http://schemas.microsoft.com/office/drawing/2014/chart" uri="{C3380CC4-5D6E-409C-BE32-E72D297353CC}">
                <c16:uniqueId val="{0000000F-DC54-4A20-92E3-1017F3F7139A}"/>
              </c:ext>
            </c:extLst>
          </c:dPt>
          <c:dLbls>
            <c:dLbl>
              <c:idx val="0"/>
              <c:layout>
                <c:manualLayout>
                  <c:x val="-0.20531066411224094"/>
                  <c:y val="-0.17629309219194766"/>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C54-4A20-92E3-1017F3F7139A}"/>
                </c:ext>
              </c:extLst>
            </c:dLbl>
            <c:dLbl>
              <c:idx val="1"/>
              <c:delete val="1"/>
              <c:extLst>
                <c:ext xmlns:c15="http://schemas.microsoft.com/office/drawing/2012/chart" uri="{CE6537A1-D6FC-4f65-9D91-7224C49458BB}"/>
                <c:ext xmlns:c16="http://schemas.microsoft.com/office/drawing/2014/chart" uri="{C3380CC4-5D6E-409C-BE32-E72D297353CC}">
                  <c16:uniqueId val="{00000003-DC54-4A20-92E3-1017F3F7139A}"/>
                </c:ext>
              </c:extLst>
            </c:dLbl>
            <c:dLbl>
              <c:idx val="2"/>
              <c:layout>
                <c:manualLayout>
                  <c:x val="9.1510716361488831E-4"/>
                  <c:y val="9.2968698872451086E-2"/>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effectLst>
                          <a:outerShdw blurRad="50800" dist="38100" dir="2700000" algn="tl" rotWithShape="0">
                            <a:schemeClr val="bg1">
                              <a:alpha val="40000"/>
                            </a:schemeClr>
                          </a:outerShdw>
                        </a:effectLst>
                        <a:latin typeface="Meiryo UI" panose="020B0604030504040204" pitchFamily="50" charset="-128"/>
                        <a:ea typeface="Meiryo UI" panose="020B0604030504040204" pitchFamily="50" charset="-128"/>
                        <a:cs typeface="+mn-cs"/>
                      </a:defRPr>
                    </a:pPr>
                    <a:fld id="{FDB36571-46C6-4E89-9477-BCC8C25B485D}" type="CATEGORYNAME">
                      <a:rPr lang="ja-JP" altLang="en-US" sz="900" b="1" smtClean="0">
                        <a:solidFill>
                          <a:schemeClr val="tx1">
                            <a:lumMod val="75000"/>
                            <a:lumOff val="25000"/>
                          </a:schemeClr>
                        </a:solidFill>
                        <a:effectLst>
                          <a:outerShdw blurRad="50800" dist="38100" dir="2700000" algn="tl" rotWithShape="0">
                            <a:schemeClr val="bg1">
                              <a:alpha val="40000"/>
                            </a:schemeClr>
                          </a:outerShdw>
                        </a:effectLst>
                      </a:rPr>
                      <a:pPr>
                        <a:defRPr sz="900" b="1">
                          <a:effectLst>
                            <a:outerShdw blurRad="50800" dist="38100" dir="2700000" algn="tl" rotWithShape="0">
                              <a:schemeClr val="bg1">
                                <a:alpha val="40000"/>
                              </a:schemeClr>
                            </a:outerShdw>
                          </a:effectLst>
                        </a:defRPr>
                      </a:pPr>
                      <a:t>[分類名]</a:t>
                    </a:fld>
                    <a:r>
                      <a:rPr lang="ja-JP" altLang="en-US" sz="900" b="1" baseline="0" dirty="0">
                        <a:solidFill>
                          <a:schemeClr val="tx1">
                            <a:lumMod val="75000"/>
                            <a:lumOff val="25000"/>
                          </a:schemeClr>
                        </a:solidFill>
                        <a:effectLst>
                          <a:outerShdw blurRad="50800" dist="38100" dir="2700000" algn="tl" rotWithShape="0">
                            <a:schemeClr val="bg1">
                              <a:alpha val="40000"/>
                            </a:schemeClr>
                          </a:outerShdw>
                        </a:effectLst>
                      </a:rPr>
                      <a:t> </a:t>
                    </a:r>
                    <a:fld id="{F36B3D49-24CF-4261-A011-C1799064681B}" type="PERCENTAGE">
                      <a:rPr lang="en-US" altLang="ja-JP" sz="900" b="1" baseline="0" smtClean="0">
                        <a:solidFill>
                          <a:schemeClr val="tx1">
                            <a:lumMod val="75000"/>
                            <a:lumOff val="25000"/>
                          </a:schemeClr>
                        </a:solidFill>
                        <a:effectLst>
                          <a:outerShdw blurRad="50800" dist="38100" dir="2700000" algn="tl" rotWithShape="0">
                            <a:schemeClr val="bg1">
                              <a:alpha val="40000"/>
                            </a:schemeClr>
                          </a:outerShdw>
                        </a:effectLst>
                      </a:rPr>
                      <a:pPr>
                        <a:defRPr sz="900" b="1">
                          <a:effectLst>
                            <a:outerShdw blurRad="50800" dist="38100" dir="2700000" algn="tl" rotWithShape="0">
                              <a:schemeClr val="bg1">
                                <a:alpha val="40000"/>
                              </a:schemeClr>
                            </a:outerShdw>
                          </a:effectLst>
                        </a:defRPr>
                      </a:pPr>
                      <a:t>[パーセンテージ]</a:t>
                    </a:fld>
                    <a:endParaRPr lang="ja-JP" altLang="en-US" sz="900" b="1" baseline="0" dirty="0">
                      <a:solidFill>
                        <a:schemeClr val="tx1">
                          <a:lumMod val="75000"/>
                          <a:lumOff val="25000"/>
                        </a:schemeClr>
                      </a:solidFill>
                      <a:effectLst>
                        <a:outerShdw blurRad="50800" dist="38100" dir="2700000" algn="tl" rotWithShape="0">
                          <a:schemeClr val="bg1">
                            <a:alpha val="40000"/>
                          </a:schemeClr>
                        </a:outerShdw>
                      </a:effectLst>
                    </a:endParaRPr>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effectLst>
                        <a:outerShdw blurRad="50800" dist="38100" dir="2700000" algn="tl" rotWithShape="0">
                          <a:schemeClr val="bg1">
                            <a:alpha val="40000"/>
                          </a:schemeClr>
                        </a:outerShdw>
                      </a:effectLst>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1410435075429755"/>
                      <c:h val="0.13122067083193786"/>
                    </c:manualLayout>
                  </c15:layout>
                  <c15:dlblFieldTable/>
                  <c15:showDataLabelsRange val="0"/>
                </c:ext>
                <c:ext xmlns:c16="http://schemas.microsoft.com/office/drawing/2014/chart" uri="{C3380CC4-5D6E-409C-BE32-E72D297353CC}">
                  <c16:uniqueId val="{00000005-DC54-4A20-92E3-1017F3F7139A}"/>
                </c:ext>
              </c:extLst>
            </c:dLbl>
            <c:dLbl>
              <c:idx val="3"/>
              <c:delete val="1"/>
              <c:extLst>
                <c:ext xmlns:c15="http://schemas.microsoft.com/office/drawing/2012/chart" uri="{CE6537A1-D6FC-4f65-9D91-7224C49458BB}"/>
                <c:ext xmlns:c16="http://schemas.microsoft.com/office/drawing/2014/chart" uri="{C3380CC4-5D6E-409C-BE32-E72D297353CC}">
                  <c16:uniqueId val="{00000007-DC54-4A20-92E3-1017F3F7139A}"/>
                </c:ext>
              </c:extLst>
            </c:dLbl>
            <c:dLbl>
              <c:idx val="4"/>
              <c:delete val="1"/>
              <c:extLst>
                <c:ext xmlns:c15="http://schemas.microsoft.com/office/drawing/2012/chart" uri="{CE6537A1-D6FC-4f65-9D91-7224C49458BB}"/>
                <c:ext xmlns:c16="http://schemas.microsoft.com/office/drawing/2014/chart" uri="{C3380CC4-5D6E-409C-BE32-E72D297353CC}">
                  <c16:uniqueId val="{00000009-DC54-4A20-92E3-1017F3F7139A}"/>
                </c:ext>
              </c:extLst>
            </c:dLbl>
            <c:dLbl>
              <c:idx val="5"/>
              <c:delete val="1"/>
              <c:extLst>
                <c:ext xmlns:c15="http://schemas.microsoft.com/office/drawing/2012/chart" uri="{CE6537A1-D6FC-4f65-9D91-7224C49458BB}"/>
                <c:ext xmlns:c16="http://schemas.microsoft.com/office/drawing/2014/chart" uri="{C3380CC4-5D6E-409C-BE32-E72D297353CC}">
                  <c16:uniqueId val="{0000000B-DC54-4A20-92E3-1017F3F7139A}"/>
                </c:ext>
              </c:extLst>
            </c:dLbl>
            <c:dLbl>
              <c:idx val="6"/>
              <c:delete val="1"/>
              <c:extLst>
                <c:ext xmlns:c15="http://schemas.microsoft.com/office/drawing/2012/chart" uri="{CE6537A1-D6FC-4f65-9D91-7224C49458BB}"/>
                <c:ext xmlns:c16="http://schemas.microsoft.com/office/drawing/2014/chart" uri="{C3380CC4-5D6E-409C-BE32-E72D297353CC}">
                  <c16:uniqueId val="{0000000D-DC54-4A20-92E3-1017F3F7139A}"/>
                </c:ext>
              </c:extLst>
            </c:dLbl>
            <c:dLbl>
              <c:idx val="7"/>
              <c:delete val="1"/>
              <c:extLst>
                <c:ext xmlns:c15="http://schemas.microsoft.com/office/drawing/2012/chart" uri="{CE6537A1-D6FC-4f65-9D91-7224C49458BB}"/>
                <c:ext xmlns:c16="http://schemas.microsoft.com/office/drawing/2014/chart" uri="{C3380CC4-5D6E-409C-BE32-E72D297353CC}">
                  <c16:uniqueId val="{0000000F-DC54-4A20-92E3-1017F3F7139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'[1211 中計データチェック.xlsx]現状と課題'!$A$3:$A$10</c:f>
              <c:strCache>
                <c:ptCount val="8"/>
                <c:pt idx="0">
                  <c:v>東京都</c:v>
                </c:pt>
                <c:pt idx="1">
                  <c:v>神奈川県</c:v>
                </c:pt>
                <c:pt idx="2">
                  <c:v>大阪府</c:v>
                </c:pt>
                <c:pt idx="3">
                  <c:v>兵庫県</c:v>
                </c:pt>
                <c:pt idx="4">
                  <c:v>愛知県</c:v>
                </c:pt>
                <c:pt idx="5">
                  <c:v>千葉県</c:v>
                </c:pt>
                <c:pt idx="6">
                  <c:v>埼玉県</c:v>
                </c:pt>
                <c:pt idx="7">
                  <c:v>その他</c:v>
                </c:pt>
              </c:strCache>
            </c:strRef>
          </c:cat>
          <c:val>
            <c:numRef>
              <c:f>'[1211 中計データチェック.xlsx]現状と課題'!$B$3:$B$10</c:f>
              <c:numCache>
                <c:formatCode>General</c:formatCode>
                <c:ptCount val="8"/>
                <c:pt idx="0">
                  <c:v>2428</c:v>
                </c:pt>
                <c:pt idx="1">
                  <c:v>302</c:v>
                </c:pt>
                <c:pt idx="2">
                  <c:v>129</c:v>
                </c:pt>
                <c:pt idx="3">
                  <c:v>86</c:v>
                </c:pt>
                <c:pt idx="4">
                  <c:v>49</c:v>
                </c:pt>
                <c:pt idx="5">
                  <c:v>44</c:v>
                </c:pt>
                <c:pt idx="6">
                  <c:v>40</c:v>
                </c:pt>
                <c:pt idx="7">
                  <c:v>146</c:v>
                </c:pt>
              </c:numCache>
            </c:numRef>
          </c:val>
          <c:extLst>
            <c:ext xmlns:c16="http://schemas.microsoft.com/office/drawing/2014/chart" uri="{C3380CC4-5D6E-409C-BE32-E72D297353CC}">
              <c16:uniqueId val="{00000000-CC48-437D-9BCC-E602261EAA2D}"/>
            </c:ext>
          </c:extLst>
        </c:ser>
        <c:dLbls>
          <c:dLblPos val="bestFit"/>
          <c:showLegendKey val="0"/>
          <c:showVal val="1"/>
          <c:showCatName val="0"/>
          <c:showSerName val="0"/>
          <c:showPercent val="0"/>
          <c:showBubbleSize val="0"/>
          <c:showLeaderLines val="1"/>
        </c:dLbls>
        <c:firstSliceAng val="0"/>
      </c:pieChart>
      <c:spPr>
        <a:noFill/>
        <a:ln>
          <a:solidFill>
            <a:schemeClr val="bg1"/>
          </a:solidFill>
        </a:ln>
        <a:effectLst/>
      </c:spPr>
    </c:plotArea>
    <c:legend>
      <c:legendPos val="r"/>
      <c:layout>
        <c:manualLayout>
          <c:xMode val="edge"/>
          <c:yMode val="edge"/>
          <c:x val="0.41030819243224731"/>
          <c:y val="5.1209912734280633E-2"/>
          <c:w val="0.55607208110620376"/>
          <c:h val="0.31225655850060396"/>
        </c:manualLayout>
      </c:layout>
      <c:overlay val="0"/>
      <c:spPr>
        <a:solidFill>
          <a:srgbClr val="FFFFFF">
            <a:alpha val="50196"/>
          </a:srgbClr>
        </a:solid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dirty="0"/>
              <a:t>関西経済予測</a:t>
            </a:r>
            <a:r>
              <a:rPr lang="en-US" altLang="ja-JP" sz="1200" dirty="0"/>
              <a:t>(</a:t>
            </a:r>
            <a:r>
              <a:rPr lang="ja-JP" altLang="en-US" sz="1200" dirty="0"/>
              <a:t>実質</a:t>
            </a:r>
            <a:r>
              <a:rPr lang="en-US" altLang="ja-JP" sz="1200" dirty="0"/>
              <a:t>GRP</a:t>
            </a:r>
            <a:r>
              <a:rPr lang="ja-JP" altLang="en-US" sz="1200" dirty="0"/>
              <a:t>成長率と寄与度）</a:t>
            </a:r>
          </a:p>
        </c:rich>
      </c:tx>
      <c:layout>
        <c:manualLayout>
          <c:xMode val="edge"/>
          <c:yMode val="edge"/>
          <c:x val="0.20020921325545574"/>
          <c:y val="2.2927539947176393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2951854102297619"/>
          <c:y val="0.11787066340024444"/>
          <c:w val="0.84399744856797354"/>
          <c:h val="0.68986187511170394"/>
        </c:manualLayout>
      </c:layout>
      <c:barChart>
        <c:barDir val="col"/>
        <c:grouping val="clustered"/>
        <c:varyColors val="0"/>
        <c:ser>
          <c:idx val="0"/>
          <c:order val="0"/>
          <c:tx>
            <c:strRef>
              <c:f>Sheet1!$B$1</c:f>
              <c:strCache>
                <c:ptCount val="1"/>
                <c:pt idx="0">
                  <c:v>民間需要</c:v>
                </c:pt>
              </c:strCache>
            </c:strRef>
          </c:tx>
          <c:spPr>
            <a:solidFill>
              <a:schemeClr val="accent1"/>
            </a:solidFill>
            <a:ln>
              <a:noFill/>
            </a:ln>
            <a:effectLst/>
          </c:spPr>
          <c:invertIfNegative val="0"/>
          <c:dLbls>
            <c:dLbl>
              <c:idx val="0"/>
              <c:layout>
                <c:manualLayout>
                  <c:x val="0"/>
                  <c:y val="1.266105694153838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458C-4CEC-8872-F2AD1CC4FD90}"/>
                </c:ext>
              </c:extLst>
            </c:dLbl>
            <c:dLbl>
              <c:idx val="1"/>
              <c:layout>
                <c:manualLayout>
                  <c:x val="-2.9794511710181514E-2"/>
                  <c:y val="2.306329986875337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458C-4CEC-8872-F2AD1CC4FD90}"/>
                </c:ext>
              </c:extLst>
            </c:dLbl>
            <c:dLbl>
              <c:idx val="2"/>
              <c:layout>
                <c:manualLayout>
                  <c:x val="-4.9657519516969187E-2"/>
                  <c:y val="5.954300177462778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458C-4CEC-8872-F2AD1CC4FD90}"/>
                </c:ext>
              </c:extLst>
            </c:dLbl>
            <c:dLbl>
              <c:idx val="3"/>
              <c:layout>
                <c:manualLayout>
                  <c:x val="-2.3173509107918953E-2"/>
                  <c:y val="4.5169059014043573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458C-4CEC-8872-F2AD1CC4FD90}"/>
                </c:ext>
              </c:extLst>
            </c:dLbl>
            <c:dLbl>
              <c:idx val="4"/>
              <c:layout>
                <c:manualLayout>
                  <c:x val="-2.6484010409050233E-2"/>
                  <c:y val="1.163346987555942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458C-4CEC-8872-F2AD1CC4FD90}"/>
                </c:ext>
              </c:extLst>
            </c:dLbl>
            <c:numFmt formatCode="#,##0.0_ "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2017</c:v>
                </c:pt>
                <c:pt idx="1">
                  <c:v>2018</c:v>
                </c:pt>
                <c:pt idx="2">
                  <c:v>2019</c:v>
                </c:pt>
                <c:pt idx="3">
                  <c:v>2020</c:v>
                </c:pt>
                <c:pt idx="4">
                  <c:v>2021</c:v>
                </c:pt>
              </c:numCache>
            </c:numRef>
          </c:cat>
          <c:val>
            <c:numRef>
              <c:f>Sheet1!$B$2:$B$6</c:f>
              <c:numCache>
                <c:formatCode>General</c:formatCode>
                <c:ptCount val="5"/>
                <c:pt idx="0">
                  <c:v>1.1000000000000001</c:v>
                </c:pt>
                <c:pt idx="1">
                  <c:v>0.4</c:v>
                </c:pt>
                <c:pt idx="2">
                  <c:v>-0.7</c:v>
                </c:pt>
                <c:pt idx="3">
                  <c:v>-4.4000000000000004</c:v>
                </c:pt>
                <c:pt idx="4">
                  <c:v>2.1</c:v>
                </c:pt>
              </c:numCache>
            </c:numRef>
          </c:val>
          <c:extLst>
            <c:ext xmlns:c16="http://schemas.microsoft.com/office/drawing/2014/chart" uri="{C3380CC4-5D6E-409C-BE32-E72D297353CC}">
              <c16:uniqueId val="{00000000-458C-4CEC-8872-F2AD1CC4FD90}"/>
            </c:ext>
          </c:extLst>
        </c:ser>
        <c:ser>
          <c:idx val="1"/>
          <c:order val="1"/>
          <c:tx>
            <c:strRef>
              <c:f>Sheet1!$C$1</c:f>
              <c:strCache>
                <c:ptCount val="1"/>
                <c:pt idx="0">
                  <c:v>公的需要</c:v>
                </c:pt>
              </c:strCache>
            </c:strRef>
          </c:tx>
          <c:spPr>
            <a:solidFill>
              <a:schemeClr val="accent2"/>
            </a:solidFill>
            <a:ln>
              <a:noFill/>
            </a:ln>
            <a:effectLst/>
          </c:spPr>
          <c:invertIfNegative val="0"/>
          <c:dLbls>
            <c:dLbl>
              <c:idx val="0"/>
              <c:layout>
                <c:manualLayout>
                  <c:x val="6.6210026022625584E-3"/>
                  <c:y val="9.403685376381745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458C-4CEC-8872-F2AD1CC4FD90}"/>
                </c:ext>
              </c:extLst>
            </c:dLbl>
            <c:dLbl>
              <c:idx val="1"/>
              <c:layout>
                <c:manualLayout>
                  <c:x val="-1.3312368972746331E-2"/>
                  <c:y val="8.485211736734071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646-4D27-8FB7-EB704038B58C}"/>
                </c:ext>
              </c:extLst>
            </c:dLbl>
            <c:dLbl>
              <c:idx val="2"/>
              <c:layout>
                <c:manualLayout>
                  <c:x val="3.3105013011312792E-3"/>
                  <c:y val="1.156558991477093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458C-4CEC-8872-F2AD1CC4FD90}"/>
                </c:ext>
              </c:extLst>
            </c:dLbl>
            <c:dLbl>
              <c:idx val="3"/>
              <c:layout>
                <c:manualLayout>
                  <c:x val="-3.3632075471698112E-3"/>
                  <c:y val="9.238895939659005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458C-4CEC-8872-F2AD1CC4FD90}"/>
                </c:ext>
              </c:extLst>
            </c:dLbl>
            <c:dLbl>
              <c:idx val="4"/>
              <c:layout>
                <c:manualLayout>
                  <c:x val="-1.2138364547391632E-16"/>
                  <c:y val="9.403685376381745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458C-4CEC-8872-F2AD1CC4FD90}"/>
                </c:ext>
              </c:extLst>
            </c:dLbl>
            <c:numFmt formatCode="#,##0.0_ "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2017</c:v>
                </c:pt>
                <c:pt idx="1">
                  <c:v>2018</c:v>
                </c:pt>
                <c:pt idx="2">
                  <c:v>2019</c:v>
                </c:pt>
                <c:pt idx="3">
                  <c:v>2020</c:v>
                </c:pt>
                <c:pt idx="4">
                  <c:v>2021</c:v>
                </c:pt>
              </c:numCache>
            </c:numRef>
          </c:cat>
          <c:val>
            <c:numRef>
              <c:f>Sheet1!$C$2:$C$6</c:f>
              <c:numCache>
                <c:formatCode>General</c:formatCode>
                <c:ptCount val="5"/>
                <c:pt idx="0">
                  <c:v>0.3</c:v>
                </c:pt>
                <c:pt idx="1">
                  <c:v>0.1</c:v>
                </c:pt>
                <c:pt idx="2">
                  <c:v>0.5</c:v>
                </c:pt>
                <c:pt idx="3">
                  <c:v>0.3</c:v>
                </c:pt>
                <c:pt idx="4">
                  <c:v>0.3</c:v>
                </c:pt>
              </c:numCache>
            </c:numRef>
          </c:val>
          <c:extLst>
            <c:ext xmlns:c16="http://schemas.microsoft.com/office/drawing/2014/chart" uri="{C3380CC4-5D6E-409C-BE32-E72D297353CC}">
              <c16:uniqueId val="{00000001-458C-4CEC-8872-F2AD1CC4FD90}"/>
            </c:ext>
          </c:extLst>
        </c:ser>
        <c:ser>
          <c:idx val="2"/>
          <c:order val="2"/>
          <c:tx>
            <c:strRef>
              <c:f>Sheet1!$D$1</c:f>
              <c:strCache>
                <c:ptCount val="1"/>
                <c:pt idx="0">
                  <c:v>域外需要</c:v>
                </c:pt>
              </c:strCache>
            </c:strRef>
          </c:tx>
          <c:spPr>
            <a:solidFill>
              <a:schemeClr val="accent3"/>
            </a:solidFill>
            <a:ln>
              <a:noFill/>
            </a:ln>
            <a:effectLst/>
          </c:spPr>
          <c:invertIfNegative val="0"/>
          <c:dLbls>
            <c:dLbl>
              <c:idx val="0"/>
              <c:layout>
                <c:manualLayout>
                  <c:x val="1.9863007806787646E-2"/>
                  <c:y val="1.724656493097366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458C-4CEC-8872-F2AD1CC4FD90}"/>
                </c:ext>
              </c:extLst>
            </c:dLbl>
            <c:dLbl>
              <c:idx val="1"/>
              <c:layout>
                <c:manualLayout>
                  <c:x val="3.3228249475890925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458C-4CEC-8872-F2AD1CC4FD90}"/>
                </c:ext>
              </c:extLst>
            </c:dLbl>
            <c:dLbl>
              <c:idx val="2"/>
              <c:layout>
                <c:manualLayout>
                  <c:x val="6.6210026022624369E-3"/>
                  <c:y val="2.881215484574459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458C-4CEC-8872-F2AD1CC4FD90}"/>
                </c:ext>
              </c:extLst>
            </c:dLbl>
            <c:dLbl>
              <c:idx val="3"/>
              <c:layout>
                <c:manualLayout>
                  <c:x val="3.3105013011312792E-3"/>
                  <c:y val="2.036398823654722E-4"/>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458C-4CEC-8872-F2AD1CC4FD90}"/>
                </c:ext>
              </c:extLst>
            </c:dLbl>
            <c:dLbl>
              <c:idx val="4"/>
              <c:layout>
                <c:manualLayout>
                  <c:x val="1.6552506505656397E-2"/>
                  <c:y val="1.957325890608554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458C-4CEC-8872-F2AD1CC4FD90}"/>
                </c:ext>
              </c:extLst>
            </c:dLbl>
            <c:numFmt formatCode="#,##0.0_ "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2017</c:v>
                </c:pt>
                <c:pt idx="1">
                  <c:v>2018</c:v>
                </c:pt>
                <c:pt idx="2">
                  <c:v>2019</c:v>
                </c:pt>
                <c:pt idx="3">
                  <c:v>2020</c:v>
                </c:pt>
                <c:pt idx="4">
                  <c:v>2021</c:v>
                </c:pt>
              </c:numCache>
            </c:numRef>
          </c:cat>
          <c:val>
            <c:numRef>
              <c:f>Sheet1!$D$2:$D$6</c:f>
              <c:numCache>
                <c:formatCode>General</c:formatCode>
                <c:ptCount val="5"/>
                <c:pt idx="0">
                  <c:v>0.8</c:v>
                </c:pt>
                <c:pt idx="1">
                  <c:v>0.2</c:v>
                </c:pt>
                <c:pt idx="2">
                  <c:v>0</c:v>
                </c:pt>
                <c:pt idx="3">
                  <c:v>-1.1000000000000001</c:v>
                </c:pt>
                <c:pt idx="4">
                  <c:v>1</c:v>
                </c:pt>
              </c:numCache>
            </c:numRef>
          </c:val>
          <c:extLst>
            <c:ext xmlns:c16="http://schemas.microsoft.com/office/drawing/2014/chart" uri="{C3380CC4-5D6E-409C-BE32-E72D297353CC}">
              <c16:uniqueId val="{00000002-458C-4CEC-8872-F2AD1CC4FD90}"/>
            </c:ext>
          </c:extLst>
        </c:ser>
        <c:dLbls>
          <c:dLblPos val="outEnd"/>
          <c:showLegendKey val="0"/>
          <c:showVal val="1"/>
          <c:showCatName val="0"/>
          <c:showSerName val="0"/>
          <c:showPercent val="0"/>
          <c:showBubbleSize val="0"/>
        </c:dLbls>
        <c:gapWidth val="219"/>
        <c:axId val="442445616"/>
        <c:axId val="442446272"/>
      </c:barChart>
      <c:lineChart>
        <c:grouping val="standard"/>
        <c:varyColors val="0"/>
        <c:ser>
          <c:idx val="3"/>
          <c:order val="3"/>
          <c:tx>
            <c:strRef>
              <c:f>Sheet1!$E$1</c:f>
              <c:strCache>
                <c:ptCount val="1"/>
                <c:pt idx="0">
                  <c:v>GRP成長率</c:v>
                </c:pt>
              </c:strCache>
            </c:strRef>
          </c:tx>
          <c:spPr>
            <a:ln w="19050" cap="rnd">
              <a:solidFill>
                <a:srgbClr val="3871C1"/>
              </a:solidFill>
              <a:round/>
            </a:ln>
            <a:effectLst/>
          </c:spPr>
          <c:marker>
            <c:symbol val="square"/>
            <c:size val="5"/>
            <c:spPr>
              <a:solidFill>
                <a:schemeClr val="accent1">
                  <a:lumMod val="60000"/>
                  <a:lumOff val="40000"/>
                </a:schemeClr>
              </a:solidFill>
              <a:ln w="9525">
                <a:solidFill>
                  <a:srgbClr val="3871C1"/>
                </a:solidFill>
              </a:ln>
              <a:effectLst/>
            </c:spPr>
          </c:marker>
          <c:dLbls>
            <c:dLbl>
              <c:idx val="0"/>
              <c:layout>
                <c:manualLayout>
                  <c:x val="-4.6347018215837907E-2"/>
                  <c:y val="-7.795363582039968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58C-4CEC-8872-F2AD1CC4FD90}"/>
                </c:ext>
              </c:extLst>
            </c:dLbl>
            <c:dLbl>
              <c:idx val="1"/>
              <c:layout>
                <c:manualLayout>
                  <c:x val="-3.988443396226421E-2"/>
                  <c:y val="-5.961160386265861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458C-4CEC-8872-F2AD1CC4FD90}"/>
                </c:ext>
              </c:extLst>
            </c:dLbl>
            <c:dLbl>
              <c:idx val="2"/>
              <c:layout>
                <c:manualLayout>
                  <c:x val="-5.6577568134171904E-2"/>
                  <c:y val="0.1008811757675761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646-4D27-8FB7-EB704038B58C}"/>
                </c:ext>
              </c:extLst>
            </c:dLbl>
            <c:dLbl>
              <c:idx val="3"/>
              <c:layout>
                <c:manualLayout>
                  <c:x val="2.9794511710181514E-2"/>
                  <c:y val="4.585507989435257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458C-4CEC-8872-F2AD1CC4FD90}"/>
                </c:ext>
              </c:extLst>
            </c:dLbl>
            <c:dLbl>
              <c:idx val="4"/>
              <c:layout>
                <c:manualLayout>
                  <c:x val="-3.2049266247379457E-3"/>
                  <c:y val="9.171015978870556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458C-4CEC-8872-F2AD1CC4FD90}"/>
                </c:ext>
              </c:extLst>
            </c:dLbl>
            <c:spPr>
              <a:solidFill>
                <a:schemeClr val="bg1"/>
              </a:solidFill>
              <a:ln>
                <a:solidFill>
                  <a:srgbClr val="3871C1"/>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2017</c:v>
                </c:pt>
                <c:pt idx="1">
                  <c:v>2018</c:v>
                </c:pt>
                <c:pt idx="2">
                  <c:v>2019</c:v>
                </c:pt>
                <c:pt idx="3">
                  <c:v>2020</c:v>
                </c:pt>
                <c:pt idx="4">
                  <c:v>2021</c:v>
                </c:pt>
              </c:numCache>
            </c:numRef>
          </c:cat>
          <c:val>
            <c:numRef>
              <c:f>Sheet1!$E$2:$E$6</c:f>
              <c:numCache>
                <c:formatCode>General</c:formatCode>
                <c:ptCount val="5"/>
                <c:pt idx="0">
                  <c:v>2.2000000000000002</c:v>
                </c:pt>
                <c:pt idx="1">
                  <c:v>0.7</c:v>
                </c:pt>
                <c:pt idx="2">
                  <c:v>-0.1</c:v>
                </c:pt>
                <c:pt idx="3">
                  <c:v>-5.2</c:v>
                </c:pt>
                <c:pt idx="4">
                  <c:v>3.3</c:v>
                </c:pt>
              </c:numCache>
            </c:numRef>
          </c:val>
          <c:smooth val="0"/>
          <c:extLst>
            <c:ext xmlns:c16="http://schemas.microsoft.com/office/drawing/2014/chart" uri="{C3380CC4-5D6E-409C-BE32-E72D297353CC}">
              <c16:uniqueId val="{00000003-458C-4CEC-8872-F2AD1CC4FD90}"/>
            </c:ext>
          </c:extLst>
        </c:ser>
        <c:dLbls>
          <c:showLegendKey val="0"/>
          <c:showVal val="1"/>
          <c:showCatName val="0"/>
          <c:showSerName val="0"/>
          <c:showPercent val="0"/>
          <c:showBubbleSize val="0"/>
        </c:dLbls>
        <c:marker val="1"/>
        <c:smooth val="0"/>
        <c:axId val="442445616"/>
        <c:axId val="442446272"/>
      </c:lineChart>
      <c:catAx>
        <c:axId val="44244561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442446272"/>
        <c:crosses val="autoZero"/>
        <c:auto val="0"/>
        <c:lblAlgn val="ctr"/>
        <c:lblOffset val="0"/>
        <c:noMultiLvlLbl val="0"/>
      </c:catAx>
      <c:valAx>
        <c:axId val="442446272"/>
        <c:scaling>
          <c:orientation val="minMax"/>
          <c:max val="4"/>
          <c:min val="-6"/>
        </c:scaling>
        <c:delete val="0"/>
        <c:axPos val="l"/>
        <c:majorGridlines>
          <c:spPr>
            <a:ln w="9525" cap="flat" cmpd="sng" algn="ctr">
              <a:solidFill>
                <a:schemeClr val="tx1">
                  <a:lumMod val="15000"/>
                  <a:lumOff val="85000"/>
                </a:schemeClr>
              </a:solidFill>
              <a:round/>
            </a:ln>
            <a:effectLst/>
          </c:spPr>
        </c:majorGridlines>
        <c:numFmt formatCode="#,##0.0_ "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442445616"/>
        <c:crosses val="autoZero"/>
        <c:crossBetween val="between"/>
        <c:majorUnit val="2"/>
      </c:valAx>
      <c:spPr>
        <a:noFill/>
        <a:ln>
          <a:solidFill>
            <a:schemeClr val="tx1">
              <a:lumMod val="50000"/>
              <a:lumOff val="50000"/>
            </a:schemeClr>
          </a:solidFill>
        </a:ln>
        <a:effectLst/>
      </c:spPr>
    </c:plotArea>
    <c:legend>
      <c:legendPos val="b"/>
      <c:layout>
        <c:manualLayout>
          <c:xMode val="edge"/>
          <c:yMode val="edge"/>
          <c:x val="5.0000039100409066E-2"/>
          <c:y val="0.88688779406375295"/>
          <c:w val="0.89999992179918187"/>
          <c:h val="7.184263403132949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dirty="0"/>
              <a:t>訪日外客数の推移</a:t>
            </a:r>
            <a:endParaRPr lang="ja-JP" sz="1200" dirty="0"/>
          </a:p>
        </c:rich>
      </c:tx>
      <c:layout>
        <c:manualLayout>
          <c:xMode val="edge"/>
          <c:yMode val="edge"/>
          <c:x val="0.36345184736523317"/>
          <c:y val="3.461537413223073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1114601241328283"/>
          <c:y val="0.13927757369163749"/>
          <c:w val="0.77508970939082367"/>
          <c:h val="0.66667231234004543"/>
        </c:manualLayout>
      </c:layout>
      <c:barChart>
        <c:barDir val="col"/>
        <c:grouping val="clustered"/>
        <c:varyColors val="0"/>
        <c:ser>
          <c:idx val="0"/>
          <c:order val="0"/>
          <c:tx>
            <c:strRef>
              <c:f>Sheet1!$B$1</c:f>
              <c:strCache>
                <c:ptCount val="1"/>
                <c:pt idx="0">
                  <c:v>訪日外客数</c:v>
                </c:pt>
              </c:strCache>
            </c:strRef>
          </c:tx>
          <c:spPr>
            <a:solidFill>
              <a:schemeClr val="accent1"/>
            </a:solidFill>
            <a:ln>
              <a:noFill/>
            </a:ln>
            <a:effectLst/>
          </c:spPr>
          <c:invertIfNegative val="0"/>
          <c:cat>
            <c:strRef>
              <c:f>Sheet1!$A$2:$A$15</c:f>
              <c:strCache>
                <c:ptCount val="14"/>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pt idx="13">
                  <c:v>20/10月</c:v>
                </c:pt>
              </c:strCache>
            </c:strRef>
          </c:cat>
          <c:val>
            <c:numRef>
              <c:f>Sheet1!$B$2:$B$15</c:f>
              <c:numCache>
                <c:formatCode>General</c:formatCode>
                <c:ptCount val="14"/>
                <c:pt idx="0">
                  <c:v>227.28829999999999</c:v>
                </c:pt>
                <c:pt idx="1">
                  <c:v>249.6568</c:v>
                </c:pt>
                <c:pt idx="2">
                  <c:v>244.12739999999999</c:v>
                </c:pt>
                <c:pt idx="3">
                  <c:v>252.6387</c:v>
                </c:pt>
                <c:pt idx="4">
                  <c:v>266.10219999999998</c:v>
                </c:pt>
                <c:pt idx="5">
                  <c:v>108.5147</c:v>
                </c:pt>
                <c:pt idx="6">
                  <c:v>19.3658</c:v>
                </c:pt>
                <c:pt idx="7">
                  <c:v>0.29170000000000001</c:v>
                </c:pt>
                <c:pt idx="8">
                  <c:v>0.1663</c:v>
                </c:pt>
                <c:pt idx="9">
                  <c:v>0.25650000000000001</c:v>
                </c:pt>
                <c:pt idx="10">
                  <c:v>0.37819999999999998</c:v>
                </c:pt>
                <c:pt idx="11">
                  <c:v>0.86580000000000001</c:v>
                </c:pt>
                <c:pt idx="12">
                  <c:v>1.3684000000000001</c:v>
                </c:pt>
                <c:pt idx="13">
                  <c:v>2.7385999999999999</c:v>
                </c:pt>
              </c:numCache>
            </c:numRef>
          </c:val>
          <c:extLst>
            <c:ext xmlns:c16="http://schemas.microsoft.com/office/drawing/2014/chart" uri="{C3380CC4-5D6E-409C-BE32-E72D297353CC}">
              <c16:uniqueId val="{00000000-8946-4373-9871-7395FF9B58A0}"/>
            </c:ext>
          </c:extLst>
        </c:ser>
        <c:dLbls>
          <c:showLegendKey val="0"/>
          <c:showVal val="0"/>
          <c:showCatName val="0"/>
          <c:showSerName val="0"/>
          <c:showPercent val="0"/>
          <c:showBubbleSize val="0"/>
        </c:dLbls>
        <c:gapWidth val="100"/>
        <c:overlap val="-10"/>
        <c:axId val="550033176"/>
        <c:axId val="550026288"/>
      </c:barChart>
      <c:lineChart>
        <c:grouping val="standard"/>
        <c:varyColors val="0"/>
        <c:ser>
          <c:idx val="1"/>
          <c:order val="1"/>
          <c:tx>
            <c:strRef>
              <c:f>Sheet1!$C$1</c:f>
              <c:strCache>
                <c:ptCount val="1"/>
                <c:pt idx="0">
                  <c:v>前年同月比</c:v>
                </c:pt>
              </c:strCache>
            </c:strRef>
          </c:tx>
          <c:spPr>
            <a:ln w="12700" cap="rnd">
              <a:solidFill>
                <a:schemeClr val="accent2"/>
              </a:solidFill>
              <a:round/>
            </a:ln>
            <a:effectLst/>
          </c:spPr>
          <c:marker>
            <c:symbol val="square"/>
            <c:size val="4"/>
            <c:spPr>
              <a:solidFill>
                <a:schemeClr val="accent2"/>
              </a:solidFill>
              <a:ln w="12700">
                <a:solidFill>
                  <a:schemeClr val="accent2"/>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4-8946-4373-9871-7395FF9B58A0}"/>
                </c:ext>
              </c:extLst>
            </c:dLbl>
            <c:dLbl>
              <c:idx val="1"/>
              <c:delete val="1"/>
              <c:extLst>
                <c:ext xmlns:c15="http://schemas.microsoft.com/office/drawing/2012/chart" uri="{CE6537A1-D6FC-4f65-9D91-7224C49458BB}"/>
                <c:ext xmlns:c16="http://schemas.microsoft.com/office/drawing/2014/chart" uri="{C3380CC4-5D6E-409C-BE32-E72D297353CC}">
                  <c16:uniqueId val="{00000005-8946-4373-9871-7395FF9B58A0}"/>
                </c:ext>
              </c:extLst>
            </c:dLbl>
            <c:dLbl>
              <c:idx val="2"/>
              <c:delete val="1"/>
              <c:extLst>
                <c:ext xmlns:c15="http://schemas.microsoft.com/office/drawing/2012/chart" uri="{CE6537A1-D6FC-4f65-9D91-7224C49458BB}"/>
                <c:ext xmlns:c16="http://schemas.microsoft.com/office/drawing/2014/chart" uri="{C3380CC4-5D6E-409C-BE32-E72D297353CC}">
                  <c16:uniqueId val="{00000006-8946-4373-9871-7395FF9B58A0}"/>
                </c:ext>
              </c:extLst>
            </c:dLbl>
            <c:dLbl>
              <c:idx val="3"/>
              <c:delete val="1"/>
              <c:extLst>
                <c:ext xmlns:c15="http://schemas.microsoft.com/office/drawing/2012/chart" uri="{CE6537A1-D6FC-4f65-9D91-7224C49458BB}"/>
                <c:ext xmlns:c16="http://schemas.microsoft.com/office/drawing/2014/chart" uri="{C3380CC4-5D6E-409C-BE32-E72D297353CC}">
                  <c16:uniqueId val="{00000007-8946-4373-9871-7395FF9B58A0}"/>
                </c:ext>
              </c:extLst>
            </c:dLbl>
            <c:dLbl>
              <c:idx val="4"/>
              <c:delete val="1"/>
              <c:extLst>
                <c:ext xmlns:c15="http://schemas.microsoft.com/office/drawing/2012/chart" uri="{CE6537A1-D6FC-4f65-9D91-7224C49458BB}"/>
                <c:ext xmlns:c16="http://schemas.microsoft.com/office/drawing/2014/chart" uri="{C3380CC4-5D6E-409C-BE32-E72D297353CC}">
                  <c16:uniqueId val="{00000008-8946-4373-9871-7395FF9B58A0}"/>
                </c:ext>
              </c:extLst>
            </c:dLbl>
            <c:dLbl>
              <c:idx val="5"/>
              <c:delete val="1"/>
              <c:extLst>
                <c:ext xmlns:c15="http://schemas.microsoft.com/office/drawing/2012/chart" uri="{CE6537A1-D6FC-4f65-9D91-7224C49458BB}"/>
                <c:ext xmlns:c16="http://schemas.microsoft.com/office/drawing/2014/chart" uri="{C3380CC4-5D6E-409C-BE32-E72D297353CC}">
                  <c16:uniqueId val="{00000009-8946-4373-9871-7395FF9B58A0}"/>
                </c:ext>
              </c:extLst>
            </c:dLbl>
            <c:dLbl>
              <c:idx val="6"/>
              <c:layout>
                <c:manualLayout>
                  <c:x val="-5.4547203804388288E-2"/>
                  <c:y val="-0.101889547451736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8946-4373-9871-7395FF9B58A0}"/>
                </c:ext>
              </c:extLst>
            </c:dLbl>
            <c:dLbl>
              <c:idx val="7"/>
              <c:layout>
                <c:manualLayout>
                  <c:x val="-6.9093124818891835E-2"/>
                  <c:y val="-8.490795620978014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8946-4373-9871-7395FF9B58A0}"/>
                </c:ext>
              </c:extLst>
            </c:dLbl>
            <c:dLbl>
              <c:idx val="8"/>
              <c:layout>
                <c:manualLayout>
                  <c:x val="-7.2729605072517717E-2"/>
                  <c:y val="-4.528424331188274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8946-4373-9871-7395FF9B58A0}"/>
                </c:ext>
              </c:extLst>
            </c:dLbl>
            <c:dLbl>
              <c:idx val="9"/>
              <c:layout>
                <c:manualLayout>
                  <c:x val="-6.5456644565266009E-2"/>
                  <c:y val="-8.490795620978014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8946-4373-9871-7395FF9B58A0}"/>
                </c:ext>
              </c:extLst>
            </c:dLbl>
            <c:dLbl>
              <c:idx val="10"/>
              <c:layout>
                <c:manualLayout>
                  <c:x val="-6.9093124818891835E-2"/>
                  <c:y val="-3.396318248391216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8946-4373-9871-7395FF9B58A0}"/>
                </c:ext>
              </c:extLst>
            </c:dLbl>
            <c:dLbl>
              <c:idx val="11"/>
              <c:layout>
                <c:manualLayout>
                  <c:x val="-7.2729605072517856E-2"/>
                  <c:y val="-8.490795620978014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8946-4373-9871-7395FF9B58A0}"/>
                </c:ext>
              </c:extLst>
            </c:dLbl>
            <c:dLbl>
              <c:idx val="12"/>
              <c:layout>
                <c:manualLayout>
                  <c:x val="-6.545664456526594E-2"/>
                  <c:y val="-3.962371289789750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8946-4373-9871-7395FF9B58A0}"/>
                </c:ext>
              </c:extLst>
            </c:dLbl>
            <c:dLbl>
              <c:idx val="13"/>
              <c:layout>
                <c:manualLayout>
                  <c:x val="-8.0002565579769494E-2"/>
                  <c:y val="-7.924742579579480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8946-4373-9871-7395FF9B58A0}"/>
                </c:ext>
              </c:extLst>
            </c:dLbl>
            <c:numFmt formatCode="#,##0.0;&quot;▲ &quot;#,##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Sheet1!$A$2:$C$15</c:f>
              <c:multiLvlStrCache>
                <c:ptCount val="14"/>
                <c:lvl>
                  <c:pt idx="0">
                    <c:v>5.2 </c:v>
                  </c:pt>
                  <c:pt idx="1">
                    <c:v>-5.5 </c:v>
                  </c:pt>
                  <c:pt idx="2">
                    <c:v>-0.4 </c:v>
                  </c:pt>
                  <c:pt idx="3">
                    <c:v>-4.0 </c:v>
                  </c:pt>
                  <c:pt idx="4">
                    <c:v>-1.1 </c:v>
                  </c:pt>
                  <c:pt idx="5">
                    <c:v>-58.3 </c:v>
                  </c:pt>
                  <c:pt idx="6">
                    <c:v>-93.0 </c:v>
                  </c:pt>
                  <c:pt idx="7">
                    <c:v>-99.9 </c:v>
                  </c:pt>
                  <c:pt idx="8">
                    <c:v>-99.9 </c:v>
                  </c:pt>
                  <c:pt idx="9">
                    <c:v>-99.9 </c:v>
                  </c:pt>
                  <c:pt idx="10">
                    <c:v>-99.9 </c:v>
                  </c:pt>
                  <c:pt idx="11">
                    <c:v>-99.7 </c:v>
                  </c:pt>
                  <c:pt idx="12">
                    <c:v>-99.4 </c:v>
                  </c:pt>
                  <c:pt idx="13">
                    <c:v>-98.9 </c:v>
                  </c:pt>
                </c:lvl>
                <c:lvl>
                  <c:pt idx="0">
                    <c:v>227.2883</c:v>
                  </c:pt>
                  <c:pt idx="1">
                    <c:v>249.6568</c:v>
                  </c:pt>
                  <c:pt idx="2">
                    <c:v>244.1274</c:v>
                  </c:pt>
                  <c:pt idx="3">
                    <c:v>252.6387</c:v>
                  </c:pt>
                  <c:pt idx="4">
                    <c:v>266.1022</c:v>
                  </c:pt>
                  <c:pt idx="5">
                    <c:v>108.5147</c:v>
                  </c:pt>
                  <c:pt idx="6">
                    <c:v>19.3658</c:v>
                  </c:pt>
                  <c:pt idx="7">
                    <c:v>0.2917</c:v>
                  </c:pt>
                  <c:pt idx="8">
                    <c:v>0.1663</c:v>
                  </c:pt>
                  <c:pt idx="9">
                    <c:v>0.2565</c:v>
                  </c:pt>
                  <c:pt idx="10">
                    <c:v>0.3782</c:v>
                  </c:pt>
                  <c:pt idx="11">
                    <c:v>0.8658</c:v>
                  </c:pt>
                  <c:pt idx="12">
                    <c:v>1.3684</c:v>
                  </c:pt>
                  <c:pt idx="13">
                    <c:v>2.7386</c:v>
                  </c:pt>
                </c:lvl>
                <c:lvl>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pt idx="13">
                    <c:v>20/10月</c:v>
                  </c:pt>
                </c:lvl>
              </c:multiLvlStrCache>
            </c:multiLvlStrRef>
          </c:cat>
          <c:val>
            <c:numRef>
              <c:f>Sheet1!$C$2:$C$15</c:f>
              <c:numCache>
                <c:formatCode>0.0_ </c:formatCode>
                <c:ptCount val="14"/>
                <c:pt idx="0">
                  <c:v>5.2457984020152004</c:v>
                </c:pt>
                <c:pt idx="1">
                  <c:v>-5.4548759566918186</c:v>
                </c:pt>
                <c:pt idx="2">
                  <c:v>-0.38669779181973452</c:v>
                </c:pt>
                <c:pt idx="3">
                  <c:v>-4.00448214437702</c:v>
                </c:pt>
                <c:pt idx="4">
                  <c:v>-1.0529353123574281</c:v>
                </c:pt>
                <c:pt idx="5">
                  <c:v>-58.332840562726119</c:v>
                </c:pt>
                <c:pt idx="6">
                  <c:v>-92.983751525287161</c:v>
                </c:pt>
                <c:pt idx="7">
                  <c:v>-99.900330920478282</c:v>
                </c:pt>
                <c:pt idx="8">
                  <c:v>-99.940030817596679</c:v>
                </c:pt>
                <c:pt idx="9">
                  <c:v>-99.910938767885597</c:v>
                </c:pt>
                <c:pt idx="10">
                  <c:v>-99.873561984882926</c:v>
                </c:pt>
                <c:pt idx="11">
                  <c:v>-99.656446839731544</c:v>
                </c:pt>
                <c:pt idx="12">
                  <c:v>-99.397945252791274</c:v>
                </c:pt>
                <c:pt idx="13">
                  <c:v>-98.903054112685894</c:v>
                </c:pt>
              </c:numCache>
            </c:numRef>
          </c:val>
          <c:smooth val="0"/>
          <c:extLst>
            <c:ext xmlns:c16="http://schemas.microsoft.com/office/drawing/2014/chart" uri="{C3380CC4-5D6E-409C-BE32-E72D297353CC}">
              <c16:uniqueId val="{00000001-8946-4373-9871-7395FF9B58A0}"/>
            </c:ext>
          </c:extLst>
        </c:ser>
        <c:dLbls>
          <c:showLegendKey val="0"/>
          <c:showVal val="0"/>
          <c:showCatName val="0"/>
          <c:showSerName val="0"/>
          <c:showPercent val="0"/>
          <c:showBubbleSize val="0"/>
        </c:dLbls>
        <c:marker val="1"/>
        <c:smooth val="0"/>
        <c:axId val="533952888"/>
        <c:axId val="533954528"/>
      </c:lineChart>
      <c:catAx>
        <c:axId val="550033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50026288"/>
        <c:crosses val="autoZero"/>
        <c:auto val="1"/>
        <c:lblAlgn val="ctr"/>
        <c:lblOffset val="100"/>
        <c:noMultiLvlLbl val="0"/>
      </c:catAx>
      <c:valAx>
        <c:axId val="550026288"/>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0033176"/>
        <c:crosses val="autoZero"/>
        <c:crossBetween val="between"/>
      </c:valAx>
      <c:valAx>
        <c:axId val="533954528"/>
        <c:scaling>
          <c:orientation val="minMax"/>
          <c:max val="50"/>
          <c:min val="-100"/>
        </c:scaling>
        <c:delete val="0"/>
        <c:axPos val="r"/>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33952888"/>
        <c:crosses val="max"/>
        <c:crossBetween val="between"/>
        <c:majorUnit val="25"/>
      </c:valAx>
      <c:catAx>
        <c:axId val="533952888"/>
        <c:scaling>
          <c:orientation val="minMax"/>
        </c:scaling>
        <c:delete val="1"/>
        <c:axPos val="b"/>
        <c:numFmt formatCode="General" sourceLinked="1"/>
        <c:majorTickMark val="out"/>
        <c:minorTickMark val="none"/>
        <c:tickLblPos val="nextTo"/>
        <c:crossAx val="533954528"/>
        <c:crosses val="autoZero"/>
        <c:auto val="1"/>
        <c:lblAlgn val="ctr"/>
        <c:lblOffset val="100"/>
        <c:noMultiLvlLbl val="0"/>
      </c:catAx>
      <c:spPr>
        <a:noFill/>
        <a:ln>
          <a:solidFill>
            <a:schemeClr val="tx1">
              <a:lumMod val="50000"/>
              <a:lumOff val="50000"/>
            </a:schemeClr>
          </a:solidFill>
        </a:ln>
        <a:effectLst/>
      </c:spPr>
    </c:plotArea>
    <c:legend>
      <c:legendPos val="r"/>
      <c:layout>
        <c:manualLayout>
          <c:xMode val="edge"/>
          <c:yMode val="edge"/>
          <c:x val="0.41859524199487569"/>
          <c:y val="0.2580867585485152"/>
          <c:w val="0.45092355144960983"/>
          <c:h val="9.01094042358596E-2"/>
        </c:manualLayout>
      </c:layout>
      <c:overlay val="1"/>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sz="900"/>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25400">
              <a:solidFill>
                <a:schemeClr val="tx1"/>
              </a:solidFill>
            </a:ln>
          </c:spPr>
          <c:dPt>
            <c:idx val="0"/>
            <c:bubble3D val="0"/>
            <c:spPr>
              <a:solidFill>
                <a:schemeClr val="accent2"/>
              </a:solidFill>
              <a:ln w="25400">
                <a:solidFill>
                  <a:schemeClr val="tx1"/>
                </a:solidFill>
              </a:ln>
            </c:spPr>
            <c:extLst>
              <c:ext xmlns:c16="http://schemas.microsoft.com/office/drawing/2014/chart" uri="{C3380CC4-5D6E-409C-BE32-E72D297353CC}">
                <c16:uniqueId val="{00000001-30DB-4F80-A6F6-365DC4F26B74}"/>
              </c:ext>
            </c:extLst>
          </c:dPt>
          <c:dPt>
            <c:idx val="1"/>
            <c:bubble3D val="0"/>
            <c:spPr>
              <a:pattFill prst="pct40">
                <a:fgClr>
                  <a:schemeClr val="accent2"/>
                </a:fgClr>
                <a:bgClr>
                  <a:schemeClr val="bg1"/>
                </a:bgClr>
              </a:pattFill>
              <a:ln w="25400">
                <a:solidFill>
                  <a:schemeClr val="tx1"/>
                </a:solidFill>
              </a:ln>
            </c:spPr>
            <c:extLst>
              <c:ext xmlns:c16="http://schemas.microsoft.com/office/drawing/2014/chart" uri="{C3380CC4-5D6E-409C-BE32-E72D297353CC}">
                <c16:uniqueId val="{00000003-30DB-4F80-A6F6-365DC4F26B74}"/>
              </c:ext>
            </c:extLst>
          </c:dPt>
          <c:dLbls>
            <c:delete val="1"/>
          </c:dLbls>
          <c:cat>
            <c:strRef>
              <c:f>Sheet1!$A$2:$A$3</c:f>
              <c:strCache>
                <c:ptCount val="2"/>
                <c:pt idx="0">
                  <c:v>製造業</c:v>
                </c:pt>
                <c:pt idx="1">
                  <c:v>非製造業</c:v>
                </c:pt>
              </c:strCache>
            </c:strRef>
          </c:cat>
          <c:val>
            <c:numRef>
              <c:f>Sheet1!$B$2:$B$3</c:f>
              <c:numCache>
                <c:formatCode>General</c:formatCode>
                <c:ptCount val="2"/>
                <c:pt idx="0">
                  <c:v>30.4</c:v>
                </c:pt>
                <c:pt idx="1">
                  <c:v>69.599999999999994</c:v>
                </c:pt>
              </c:numCache>
            </c:numRef>
          </c:val>
          <c:extLst>
            <c:ext xmlns:c16="http://schemas.microsoft.com/office/drawing/2014/chart" uri="{C3380CC4-5D6E-409C-BE32-E72D297353CC}">
              <c16:uniqueId val="{00000004-30DB-4F80-A6F6-365DC4F26B74}"/>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noFill/>
    <a:ln w="15875">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25400">
              <a:solidFill>
                <a:schemeClr val="tx1"/>
              </a:solidFill>
            </a:ln>
          </c:spPr>
          <c:dPt>
            <c:idx val="0"/>
            <c:bubble3D val="0"/>
            <c:spPr>
              <a:solidFill>
                <a:schemeClr val="accent2"/>
              </a:solidFill>
              <a:ln w="25400">
                <a:solidFill>
                  <a:schemeClr val="tx1"/>
                </a:solidFill>
              </a:ln>
            </c:spPr>
            <c:extLst>
              <c:ext xmlns:c16="http://schemas.microsoft.com/office/drawing/2014/chart" uri="{C3380CC4-5D6E-409C-BE32-E72D297353CC}">
                <c16:uniqueId val="{00000001-F47E-45CA-9A36-02833D1832B9}"/>
              </c:ext>
            </c:extLst>
          </c:dPt>
          <c:dPt>
            <c:idx val="1"/>
            <c:bubble3D val="0"/>
            <c:spPr>
              <a:pattFill prst="pct40">
                <a:fgClr>
                  <a:schemeClr val="accent2"/>
                </a:fgClr>
                <a:bgClr>
                  <a:schemeClr val="bg1"/>
                </a:bgClr>
              </a:pattFill>
              <a:ln w="25400">
                <a:solidFill>
                  <a:schemeClr val="tx1"/>
                </a:solidFill>
              </a:ln>
            </c:spPr>
            <c:extLst>
              <c:ext xmlns:c16="http://schemas.microsoft.com/office/drawing/2014/chart" uri="{C3380CC4-5D6E-409C-BE32-E72D297353CC}">
                <c16:uniqueId val="{00000003-F47E-45CA-9A36-02833D1832B9}"/>
              </c:ext>
            </c:extLst>
          </c:dPt>
          <c:dLbls>
            <c:delete val="1"/>
          </c:dLbls>
          <c:cat>
            <c:strRef>
              <c:f>Sheet2!$A$2:$A$3</c:f>
              <c:strCache>
                <c:ptCount val="2"/>
                <c:pt idx="0">
                  <c:v>市域内</c:v>
                </c:pt>
                <c:pt idx="1">
                  <c:v>市域外</c:v>
                </c:pt>
              </c:strCache>
            </c:strRef>
          </c:cat>
          <c:val>
            <c:numRef>
              <c:f>Sheet2!$B$2:$B$3</c:f>
              <c:numCache>
                <c:formatCode>General</c:formatCode>
                <c:ptCount val="2"/>
                <c:pt idx="0">
                  <c:v>55.2</c:v>
                </c:pt>
                <c:pt idx="1">
                  <c:v>44.8</c:v>
                </c:pt>
              </c:numCache>
            </c:numRef>
          </c:val>
          <c:extLst>
            <c:ext xmlns:c16="http://schemas.microsoft.com/office/drawing/2014/chart" uri="{C3380CC4-5D6E-409C-BE32-E72D297353CC}">
              <c16:uniqueId val="{00000004-F47E-45CA-9A36-02833D1832B9}"/>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noFill/>
    <a:ln w="15875">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25400">
              <a:solidFill>
                <a:schemeClr val="tx1"/>
              </a:solidFill>
            </a:ln>
          </c:spPr>
          <c:dPt>
            <c:idx val="0"/>
            <c:bubble3D val="0"/>
            <c:spPr>
              <a:solidFill>
                <a:schemeClr val="accent2"/>
              </a:solidFill>
              <a:ln w="25400">
                <a:solidFill>
                  <a:schemeClr val="tx1"/>
                </a:solidFill>
              </a:ln>
            </c:spPr>
            <c:extLst>
              <c:ext xmlns:c16="http://schemas.microsoft.com/office/drawing/2014/chart" uri="{C3380CC4-5D6E-409C-BE32-E72D297353CC}">
                <c16:uniqueId val="{00000001-802C-4029-91B5-B4AEEC31E590}"/>
              </c:ext>
            </c:extLst>
          </c:dPt>
          <c:dPt>
            <c:idx val="1"/>
            <c:bubble3D val="0"/>
            <c:spPr>
              <a:pattFill prst="pct40">
                <a:fgClr>
                  <a:schemeClr val="accent2"/>
                </a:fgClr>
                <a:bgClr>
                  <a:schemeClr val="bg1"/>
                </a:bgClr>
              </a:pattFill>
              <a:ln w="25400">
                <a:solidFill>
                  <a:schemeClr val="tx1"/>
                </a:solidFill>
              </a:ln>
            </c:spPr>
            <c:extLst>
              <c:ext xmlns:c16="http://schemas.microsoft.com/office/drawing/2014/chart" uri="{C3380CC4-5D6E-409C-BE32-E72D297353CC}">
                <c16:uniqueId val="{00000003-802C-4029-91B5-B4AEEC31E590}"/>
              </c:ext>
            </c:extLst>
          </c:dPt>
          <c:dLbls>
            <c:delete val="1"/>
          </c:dLbls>
          <c:cat>
            <c:strRef>
              <c:f>Sheet3!$A$2:$A$3</c:f>
              <c:strCache>
                <c:ptCount val="2"/>
                <c:pt idx="0">
                  <c:v>市域内</c:v>
                </c:pt>
                <c:pt idx="1">
                  <c:v>市域外</c:v>
                </c:pt>
              </c:strCache>
            </c:strRef>
          </c:cat>
          <c:val>
            <c:numRef>
              <c:f>Sheet3!$B$2:$B$3</c:f>
              <c:numCache>
                <c:formatCode>General</c:formatCode>
                <c:ptCount val="2"/>
                <c:pt idx="0">
                  <c:v>965</c:v>
                </c:pt>
                <c:pt idx="1">
                  <c:v>1218</c:v>
                </c:pt>
              </c:numCache>
            </c:numRef>
          </c:val>
          <c:extLst>
            <c:ext xmlns:c16="http://schemas.microsoft.com/office/drawing/2014/chart" uri="{C3380CC4-5D6E-409C-BE32-E72D297353CC}">
              <c16:uniqueId val="{00000004-802C-4029-91B5-B4AEEC31E590}"/>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noFill/>
    <a:ln w="15875">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25400">
              <a:solidFill>
                <a:schemeClr val="tx1"/>
              </a:solidFill>
            </a:ln>
          </c:spPr>
          <c:dPt>
            <c:idx val="0"/>
            <c:bubble3D val="0"/>
            <c:spPr>
              <a:solidFill>
                <a:schemeClr val="accent2"/>
              </a:solidFill>
              <a:ln w="25400">
                <a:solidFill>
                  <a:schemeClr val="tx1"/>
                </a:solidFill>
              </a:ln>
            </c:spPr>
            <c:extLst>
              <c:ext xmlns:c16="http://schemas.microsoft.com/office/drawing/2014/chart" uri="{C3380CC4-5D6E-409C-BE32-E72D297353CC}">
                <c16:uniqueId val="{00000001-4703-409C-8F85-196296C8BB91}"/>
              </c:ext>
            </c:extLst>
          </c:dPt>
          <c:dPt>
            <c:idx val="1"/>
            <c:bubble3D val="0"/>
            <c:spPr>
              <a:pattFill prst="pct40">
                <a:fgClr>
                  <a:schemeClr val="accent2"/>
                </a:fgClr>
                <a:bgClr>
                  <a:schemeClr val="bg1"/>
                </a:bgClr>
              </a:pattFill>
              <a:ln w="25400">
                <a:solidFill>
                  <a:schemeClr val="tx1"/>
                </a:solidFill>
              </a:ln>
            </c:spPr>
            <c:extLst>
              <c:ext xmlns:c16="http://schemas.microsoft.com/office/drawing/2014/chart" uri="{C3380CC4-5D6E-409C-BE32-E72D297353CC}">
                <c16:uniqueId val="{00000003-4703-409C-8F85-196296C8BB91}"/>
              </c:ext>
            </c:extLst>
          </c:dPt>
          <c:dLbls>
            <c:delete val="1"/>
          </c:dLbls>
          <c:cat>
            <c:strRef>
              <c:f>Sheet4!$A$2:$A$3</c:f>
              <c:strCache>
                <c:ptCount val="2"/>
                <c:pt idx="0">
                  <c:v>製造業</c:v>
                </c:pt>
                <c:pt idx="1">
                  <c:v>非製造業</c:v>
                </c:pt>
              </c:strCache>
            </c:strRef>
          </c:cat>
          <c:val>
            <c:numRef>
              <c:f>Sheet4!$B$2:$B$3</c:f>
              <c:numCache>
                <c:formatCode>General</c:formatCode>
                <c:ptCount val="2"/>
                <c:pt idx="0">
                  <c:v>269</c:v>
                </c:pt>
                <c:pt idx="1">
                  <c:v>446</c:v>
                </c:pt>
              </c:numCache>
            </c:numRef>
          </c:val>
          <c:extLst>
            <c:ext xmlns:c16="http://schemas.microsoft.com/office/drawing/2014/chart" uri="{C3380CC4-5D6E-409C-BE32-E72D297353CC}">
              <c16:uniqueId val="{00000004-4703-409C-8F85-196296C8BB91}"/>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noFill/>
    <a:ln w="15875">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502314814814821E-2"/>
          <c:y val="3.6335306471708718E-2"/>
          <c:w val="0.9023148148148149"/>
          <c:h val="0.93325837897472796"/>
        </c:manualLayout>
      </c:layout>
      <c:pieChart>
        <c:varyColors val="1"/>
        <c:ser>
          <c:idx val="0"/>
          <c:order val="0"/>
          <c:tx>
            <c:strRef>
              <c:f>'Sheet2 (2)'!$B$9</c:f>
              <c:strCache>
                <c:ptCount val="1"/>
                <c:pt idx="0">
                  <c:v>従業者数</c:v>
                </c:pt>
              </c:strCache>
            </c:strRef>
          </c:tx>
          <c:spPr>
            <a:ln>
              <a:solidFill>
                <a:schemeClr val="bg1"/>
              </a:solidFill>
            </a:ln>
          </c:spPr>
          <c:dPt>
            <c:idx val="0"/>
            <c:bubble3D val="0"/>
            <c:spPr>
              <a:solidFill>
                <a:schemeClr val="accent6"/>
              </a:solidFill>
              <a:ln>
                <a:solidFill>
                  <a:schemeClr val="bg1"/>
                </a:solidFill>
              </a:ln>
              <a:effectLst/>
            </c:spPr>
            <c:extLst>
              <c:ext xmlns:c16="http://schemas.microsoft.com/office/drawing/2014/chart" uri="{C3380CC4-5D6E-409C-BE32-E72D297353CC}">
                <c16:uniqueId val="{00000001-AD00-486A-91BE-E053282C7ADC}"/>
              </c:ext>
            </c:extLst>
          </c:dPt>
          <c:dPt>
            <c:idx val="1"/>
            <c:bubble3D val="0"/>
            <c:spPr>
              <a:solidFill>
                <a:schemeClr val="accent5"/>
              </a:solidFill>
              <a:ln>
                <a:solidFill>
                  <a:schemeClr val="bg1"/>
                </a:solidFill>
              </a:ln>
              <a:effectLst/>
            </c:spPr>
            <c:extLst>
              <c:ext xmlns:c16="http://schemas.microsoft.com/office/drawing/2014/chart" uri="{C3380CC4-5D6E-409C-BE32-E72D297353CC}">
                <c16:uniqueId val="{00000003-AD00-486A-91BE-E053282C7ADC}"/>
              </c:ext>
            </c:extLst>
          </c:dPt>
          <c:dLbls>
            <c:dLbl>
              <c:idx val="0"/>
              <c:layout>
                <c:manualLayout>
                  <c:x val="-0.21125645994832049"/>
                  <c:y val="-0.14891049625978389"/>
                </c:manualLayout>
              </c:layout>
              <c:showLegendKey val="0"/>
              <c:showVal val="1"/>
              <c:showCatName val="1"/>
              <c:showSerName val="0"/>
              <c:showPercent val="1"/>
              <c:showBubbleSize val="0"/>
              <c:extLst>
                <c:ext xmlns:c15="http://schemas.microsoft.com/office/drawing/2012/chart" uri="{CE6537A1-D6FC-4f65-9D91-7224C49458BB}">
                  <c15:layout>
                    <c:manualLayout>
                      <c:w val="0.32303779069767441"/>
                      <c:h val="0.39832272065168156"/>
                    </c:manualLayout>
                  </c15:layout>
                </c:ext>
                <c:ext xmlns:c16="http://schemas.microsoft.com/office/drawing/2014/chart" uri="{C3380CC4-5D6E-409C-BE32-E72D297353CC}">
                  <c16:uniqueId val="{00000001-AD00-486A-91BE-E053282C7ADC}"/>
                </c:ext>
              </c:extLst>
            </c:dLbl>
            <c:dLbl>
              <c:idx val="1"/>
              <c:layout>
                <c:manualLayout>
                  <c:x val="5.7428940568475452E-2"/>
                  <c:y val="9.7300206571403119E-2"/>
                </c:manualLayout>
              </c:layout>
              <c:numFmt formatCode="0.0%" sourceLinked="0"/>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1"/>
              <c:showBubbleSize val="0"/>
              <c:extLst>
                <c:ext xmlns:c15="http://schemas.microsoft.com/office/drawing/2012/chart" uri="{CE6537A1-D6FC-4f65-9D91-7224C49458BB}">
                  <c15:layout>
                    <c:manualLayout>
                      <c:w val="0.3691860465116279"/>
                      <c:h val="0.44241187675434862"/>
                    </c:manualLayout>
                  </c15:layout>
                </c:ext>
                <c:ext xmlns:c16="http://schemas.microsoft.com/office/drawing/2014/chart" uri="{C3380CC4-5D6E-409C-BE32-E72D297353CC}">
                  <c16:uniqueId val="{00000003-AD00-486A-91BE-E053282C7ADC}"/>
                </c:ext>
              </c:extLst>
            </c:dLbl>
            <c:numFmt formatCode="0.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'Sheet2 (2)'!$C$8:$D$8</c:f>
              <c:strCache>
                <c:ptCount val="2"/>
                <c:pt idx="0">
                  <c:v>中小企業</c:v>
                </c:pt>
                <c:pt idx="1">
                  <c:v>大企業</c:v>
                </c:pt>
              </c:strCache>
            </c:strRef>
          </c:cat>
          <c:val>
            <c:numRef>
              <c:f>'Sheet2 (2)'!$C$9:$D$9</c:f>
              <c:numCache>
                <c:formatCode>#,##0</c:formatCode>
                <c:ptCount val="2"/>
                <c:pt idx="0">
                  <c:v>2744150</c:v>
                </c:pt>
                <c:pt idx="1">
                  <c:v>1358060</c:v>
                </c:pt>
              </c:numCache>
            </c:numRef>
          </c:val>
          <c:extLst>
            <c:ext xmlns:c16="http://schemas.microsoft.com/office/drawing/2014/chart" uri="{C3380CC4-5D6E-409C-BE32-E72D297353CC}">
              <c16:uniqueId val="{00000004-AD00-486A-91BE-E053282C7ADC}"/>
            </c:ext>
          </c:extLst>
        </c:ser>
        <c:ser>
          <c:idx val="1"/>
          <c:order val="1"/>
          <c:tx>
            <c:strRef>
              <c:f>'Sheet2 (2)'!$B$10</c:f>
              <c:strCache>
                <c:ptCount val="1"/>
                <c:pt idx="0">
                  <c:v>割合</c:v>
                </c:pt>
              </c:strCache>
            </c:strRef>
          </c:tx>
          <c:dPt>
            <c:idx val="0"/>
            <c:bubble3D val="0"/>
            <c:spPr>
              <a:solidFill>
                <a:schemeClr val="accent6"/>
              </a:solidFill>
              <a:ln>
                <a:noFill/>
              </a:ln>
              <a:effectLst/>
            </c:spPr>
            <c:extLst>
              <c:ext xmlns:c16="http://schemas.microsoft.com/office/drawing/2014/chart" uri="{C3380CC4-5D6E-409C-BE32-E72D297353CC}">
                <c16:uniqueId val="{00000006-AD00-486A-91BE-E053282C7ADC}"/>
              </c:ext>
            </c:extLst>
          </c:dPt>
          <c:dPt>
            <c:idx val="1"/>
            <c:bubble3D val="0"/>
            <c:spPr>
              <a:solidFill>
                <a:schemeClr val="accent5"/>
              </a:solidFill>
              <a:ln>
                <a:noFill/>
              </a:ln>
              <a:effectLst/>
            </c:spPr>
            <c:extLst>
              <c:ext xmlns:c16="http://schemas.microsoft.com/office/drawing/2014/chart" uri="{C3380CC4-5D6E-409C-BE32-E72D297353CC}">
                <c16:uniqueId val="{00000008-AD00-486A-91BE-E053282C7ADC}"/>
              </c:ext>
            </c:extLst>
          </c:dPt>
          <c:cat>
            <c:strRef>
              <c:f>'Sheet2 (2)'!$C$8:$D$8</c:f>
              <c:strCache>
                <c:ptCount val="2"/>
                <c:pt idx="0">
                  <c:v>中小企業</c:v>
                </c:pt>
                <c:pt idx="1">
                  <c:v>大企業</c:v>
                </c:pt>
              </c:strCache>
            </c:strRef>
          </c:cat>
          <c:val>
            <c:numRef>
              <c:f>'Sheet2 (2)'!$C$10:$D$10</c:f>
              <c:numCache>
                <c:formatCode>0.0%</c:formatCode>
                <c:ptCount val="2"/>
                <c:pt idx="0">
                  <c:v>0.66890000000000005</c:v>
                </c:pt>
                <c:pt idx="1">
                  <c:v>0.33110000000000001</c:v>
                </c:pt>
              </c:numCache>
            </c:numRef>
          </c:val>
          <c:extLst>
            <c:ext xmlns:c16="http://schemas.microsoft.com/office/drawing/2014/chart" uri="{C3380CC4-5D6E-409C-BE32-E72D297353CC}">
              <c16:uniqueId val="{00000009-AD00-486A-91BE-E053282C7AD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prstDash val="soli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91375092505517"/>
          <c:y val="3.4139784946236561E-2"/>
          <c:w val="0.70057652347297228"/>
          <c:h val="0.69197625448028677"/>
        </c:manualLayout>
      </c:layout>
      <c:barChart>
        <c:barDir val="bar"/>
        <c:grouping val="percentStacked"/>
        <c:varyColors val="0"/>
        <c:ser>
          <c:idx val="0"/>
          <c:order val="0"/>
          <c:tx>
            <c:strRef>
              <c:f>Sheet8!$C$3</c:f>
              <c:strCache>
                <c:ptCount val="1"/>
                <c:pt idx="0">
                  <c:v>中小規模事業所</c:v>
                </c:pt>
              </c:strCache>
            </c:strRef>
          </c:tx>
          <c:spPr>
            <a:pattFill prst="pct10">
              <a:fgClr>
                <a:schemeClr val="bg1"/>
              </a:fgClr>
              <a:bgClr>
                <a:schemeClr val="accent6">
                  <a:lumMod val="75000"/>
                </a:schemeClr>
              </a:bgClr>
            </a:patt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Sheet8!$B$4:$B$9</c:f>
              <c:strCache>
                <c:ptCount val="6"/>
                <c:pt idx="0">
                  <c:v>全国計</c:v>
                </c:pt>
                <c:pt idx="1">
                  <c:v>愛知県</c:v>
                </c:pt>
                <c:pt idx="2">
                  <c:v>静岡県</c:v>
                </c:pt>
                <c:pt idx="3">
                  <c:v>神奈川県</c:v>
                </c:pt>
                <c:pt idx="4">
                  <c:v>東京都</c:v>
                </c:pt>
                <c:pt idx="5">
                  <c:v>大阪府</c:v>
                </c:pt>
              </c:strCache>
            </c:strRef>
          </c:cat>
          <c:val>
            <c:numRef>
              <c:f>Sheet8!$C$4:$C$9</c:f>
              <c:numCache>
                <c:formatCode>0.0%</c:formatCode>
                <c:ptCount val="6"/>
                <c:pt idx="0">
                  <c:v>0.48299999999999998</c:v>
                </c:pt>
                <c:pt idx="1">
                  <c:v>0.28199999999999997</c:v>
                </c:pt>
                <c:pt idx="2">
                  <c:v>0.49099999999999999</c:v>
                </c:pt>
                <c:pt idx="3">
                  <c:v>0.41699999999999998</c:v>
                </c:pt>
                <c:pt idx="4">
                  <c:v>0.58899999999999997</c:v>
                </c:pt>
                <c:pt idx="5">
                  <c:v>0.63800000000000001</c:v>
                </c:pt>
              </c:numCache>
            </c:numRef>
          </c:val>
          <c:extLst>
            <c:ext xmlns:c16="http://schemas.microsoft.com/office/drawing/2014/chart" uri="{C3380CC4-5D6E-409C-BE32-E72D297353CC}">
              <c16:uniqueId val="{00000000-30F7-4A3A-A263-9F789DDC4E7E}"/>
            </c:ext>
          </c:extLst>
        </c:ser>
        <c:ser>
          <c:idx val="1"/>
          <c:order val="1"/>
          <c:tx>
            <c:strRef>
              <c:f>Sheet8!$D$3</c:f>
              <c:strCache>
                <c:ptCount val="1"/>
                <c:pt idx="0">
                  <c:v>大規模事業所</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Sheet8!$B$4:$B$9</c:f>
              <c:strCache>
                <c:ptCount val="6"/>
                <c:pt idx="0">
                  <c:v>全国計</c:v>
                </c:pt>
                <c:pt idx="1">
                  <c:v>愛知県</c:v>
                </c:pt>
                <c:pt idx="2">
                  <c:v>静岡県</c:v>
                </c:pt>
                <c:pt idx="3">
                  <c:v>神奈川県</c:v>
                </c:pt>
                <c:pt idx="4">
                  <c:v>東京都</c:v>
                </c:pt>
                <c:pt idx="5">
                  <c:v>大阪府</c:v>
                </c:pt>
              </c:strCache>
            </c:strRef>
          </c:cat>
          <c:val>
            <c:numRef>
              <c:f>Sheet8!$D$4:$D$9</c:f>
              <c:numCache>
                <c:formatCode>0.0%</c:formatCode>
                <c:ptCount val="6"/>
                <c:pt idx="0">
                  <c:v>0.51700000000000002</c:v>
                </c:pt>
                <c:pt idx="1">
                  <c:v>0.71799999999999997</c:v>
                </c:pt>
                <c:pt idx="2">
                  <c:v>0.50900000000000001</c:v>
                </c:pt>
                <c:pt idx="3">
                  <c:v>0.58299999999999996</c:v>
                </c:pt>
                <c:pt idx="4">
                  <c:v>0.41099999999999998</c:v>
                </c:pt>
                <c:pt idx="5">
                  <c:v>0.36199999999999999</c:v>
                </c:pt>
              </c:numCache>
            </c:numRef>
          </c:val>
          <c:extLst>
            <c:ext xmlns:c16="http://schemas.microsoft.com/office/drawing/2014/chart" uri="{C3380CC4-5D6E-409C-BE32-E72D297353CC}">
              <c16:uniqueId val="{00000001-30F7-4A3A-A263-9F789DDC4E7E}"/>
            </c:ext>
          </c:extLst>
        </c:ser>
        <c:dLbls>
          <c:showLegendKey val="0"/>
          <c:showVal val="0"/>
          <c:showCatName val="0"/>
          <c:showSerName val="0"/>
          <c:showPercent val="0"/>
          <c:showBubbleSize val="0"/>
        </c:dLbls>
        <c:gapWidth val="70"/>
        <c:overlap val="100"/>
        <c:serLines>
          <c:spPr>
            <a:ln w="9525" cap="flat" cmpd="sng" algn="ctr">
              <a:solidFill>
                <a:schemeClr val="tx1"/>
              </a:solidFill>
              <a:prstDash val="solid"/>
              <a:round/>
            </a:ln>
            <a:effectLst/>
          </c:spPr>
        </c:serLines>
        <c:axId val="439784120"/>
        <c:axId val="439784512"/>
        <c:extLst>
          <c:ext xmlns:c15="http://schemas.microsoft.com/office/drawing/2012/chart" uri="{02D57815-91ED-43cb-92C2-25804820EDAC}">
            <c15:filteredBarSeries>
              <c15:ser>
                <c:idx val="2"/>
                <c:order val="2"/>
                <c:tx>
                  <c:strRef>
                    <c:extLst>
                      <c:ext uri="{02D57815-91ED-43cb-92C2-25804820EDAC}">
                        <c15:formulaRef>
                          <c15:sqref>Sheet8!$G$3</c15:sqref>
                        </c15:formulaRef>
                      </c:ext>
                    </c:extLst>
                    <c:strCache>
                      <c:ptCount val="1"/>
                      <c:pt idx="0">
                        <c:v>合計</c:v>
                      </c:pt>
                    </c:strCache>
                  </c:strRef>
                </c:tx>
                <c:spPr>
                  <a:solidFill>
                    <a:schemeClr val="accent4"/>
                  </a:solidFill>
                  <a:ln>
                    <a:noFill/>
                  </a:ln>
                  <a:effectLst/>
                </c:spPr>
                <c:invertIfNegative val="0"/>
                <c:cat>
                  <c:strRef>
                    <c:extLst>
                      <c:ext uri="{02D57815-91ED-43cb-92C2-25804820EDAC}">
                        <c15:formulaRef>
                          <c15:sqref>Sheet8!$B$4:$B$9</c15:sqref>
                        </c15:formulaRef>
                      </c:ext>
                    </c:extLst>
                    <c:strCache>
                      <c:ptCount val="6"/>
                      <c:pt idx="0">
                        <c:v>全国計</c:v>
                      </c:pt>
                      <c:pt idx="1">
                        <c:v>愛知県</c:v>
                      </c:pt>
                      <c:pt idx="2">
                        <c:v>静岡県</c:v>
                      </c:pt>
                      <c:pt idx="3">
                        <c:v>神奈川県</c:v>
                      </c:pt>
                      <c:pt idx="4">
                        <c:v>東京都</c:v>
                      </c:pt>
                      <c:pt idx="5">
                        <c:v>大阪府</c:v>
                      </c:pt>
                    </c:strCache>
                  </c:strRef>
                </c:cat>
                <c:val>
                  <c:numRef>
                    <c:extLst>
                      <c:ext uri="{02D57815-91ED-43cb-92C2-25804820EDAC}">
                        <c15:formulaRef>
                          <c15:sqref>Sheet8!$G$4:$G$9</c15:sqref>
                        </c15:formulaRef>
                      </c:ext>
                    </c:extLst>
                    <c:numCache>
                      <c:formatCode>#,##0_ </c:formatCode>
                      <c:ptCount val="6"/>
                      <c:pt idx="0">
                        <c:v>314783174</c:v>
                      </c:pt>
                      <c:pt idx="1">
                        <c:v>46194793</c:v>
                      </c:pt>
                      <c:pt idx="2">
                        <c:v>16439299</c:v>
                      </c:pt>
                      <c:pt idx="3">
                        <c:v>17563344</c:v>
                      </c:pt>
                      <c:pt idx="4">
                        <c:v>8545216</c:v>
                      </c:pt>
                      <c:pt idx="5">
                        <c:v>16850834</c:v>
                      </c:pt>
                    </c:numCache>
                  </c:numRef>
                </c:val>
                <c:extLst>
                  <c:ext xmlns:c16="http://schemas.microsoft.com/office/drawing/2014/chart" uri="{C3380CC4-5D6E-409C-BE32-E72D297353CC}">
                    <c16:uniqueId val="{00000002-30F7-4A3A-A263-9F789DDC4E7E}"/>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Sheet8!$H$3</c15:sqref>
                        </c15:formulaRef>
                      </c:ext>
                    </c:extLst>
                    <c:strCache>
                      <c:ptCount val="1"/>
                      <c:pt idx="0">
                        <c:v>中小割合</c:v>
                      </c:pt>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Sheet8!$B$4:$B$9</c15:sqref>
                        </c15:formulaRef>
                      </c:ext>
                    </c:extLst>
                    <c:strCache>
                      <c:ptCount val="6"/>
                      <c:pt idx="0">
                        <c:v>全国計</c:v>
                      </c:pt>
                      <c:pt idx="1">
                        <c:v>愛知県</c:v>
                      </c:pt>
                      <c:pt idx="2">
                        <c:v>静岡県</c:v>
                      </c:pt>
                      <c:pt idx="3">
                        <c:v>神奈川県</c:v>
                      </c:pt>
                      <c:pt idx="4">
                        <c:v>東京都</c:v>
                      </c:pt>
                      <c:pt idx="5">
                        <c:v>大阪府</c:v>
                      </c:pt>
                    </c:strCache>
                  </c:strRef>
                </c:cat>
                <c:val>
                  <c:numRef>
                    <c:extLst xmlns:c15="http://schemas.microsoft.com/office/drawing/2012/chart">
                      <c:ext xmlns:c15="http://schemas.microsoft.com/office/drawing/2012/chart" uri="{02D57815-91ED-43cb-92C2-25804820EDAC}">
                        <c15:formulaRef>
                          <c15:sqref>Sheet8!$H$4:$H$9</c15:sqref>
                        </c15:formulaRef>
                      </c:ext>
                    </c:extLst>
                    <c:numCache>
                      <c:formatCode>0.0%</c:formatCode>
                      <c:ptCount val="6"/>
                      <c:pt idx="0">
                        <c:v>0.48299999999999998</c:v>
                      </c:pt>
                      <c:pt idx="1">
                        <c:v>0.28199999999999997</c:v>
                      </c:pt>
                      <c:pt idx="2">
                        <c:v>0.49099999999999999</c:v>
                      </c:pt>
                      <c:pt idx="3">
                        <c:v>0.41699999999999998</c:v>
                      </c:pt>
                      <c:pt idx="4">
                        <c:v>0.58899999999999997</c:v>
                      </c:pt>
                      <c:pt idx="5">
                        <c:v>0.63800000000000001</c:v>
                      </c:pt>
                    </c:numCache>
                  </c:numRef>
                </c:val>
                <c:extLst xmlns:c15="http://schemas.microsoft.com/office/drawing/2012/chart">
                  <c:ext xmlns:c16="http://schemas.microsoft.com/office/drawing/2014/chart" uri="{C3380CC4-5D6E-409C-BE32-E72D297353CC}">
                    <c16:uniqueId val="{00000003-30F7-4A3A-A263-9F789DDC4E7E}"/>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Sheet8!$I$3</c15:sqref>
                        </c15:formulaRef>
                      </c:ext>
                    </c:extLst>
                    <c:strCache>
                      <c:ptCount val="1"/>
                      <c:pt idx="0">
                        <c:v>大規模割合</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Sheet8!$B$4:$B$9</c15:sqref>
                        </c15:formulaRef>
                      </c:ext>
                    </c:extLst>
                    <c:strCache>
                      <c:ptCount val="6"/>
                      <c:pt idx="0">
                        <c:v>全国計</c:v>
                      </c:pt>
                      <c:pt idx="1">
                        <c:v>愛知県</c:v>
                      </c:pt>
                      <c:pt idx="2">
                        <c:v>静岡県</c:v>
                      </c:pt>
                      <c:pt idx="3">
                        <c:v>神奈川県</c:v>
                      </c:pt>
                      <c:pt idx="4">
                        <c:v>東京都</c:v>
                      </c:pt>
                      <c:pt idx="5">
                        <c:v>大阪府</c:v>
                      </c:pt>
                    </c:strCache>
                  </c:strRef>
                </c:cat>
                <c:val>
                  <c:numRef>
                    <c:extLst xmlns:c15="http://schemas.microsoft.com/office/drawing/2012/chart">
                      <c:ext xmlns:c15="http://schemas.microsoft.com/office/drawing/2012/chart" uri="{02D57815-91ED-43cb-92C2-25804820EDAC}">
                        <c15:formulaRef>
                          <c15:sqref>Sheet8!$I$4:$I$9</c15:sqref>
                        </c15:formulaRef>
                      </c:ext>
                    </c:extLst>
                    <c:numCache>
                      <c:formatCode>0.0%</c:formatCode>
                      <c:ptCount val="6"/>
                      <c:pt idx="0">
                        <c:v>0.51700000000000002</c:v>
                      </c:pt>
                      <c:pt idx="1">
                        <c:v>0.71799999999999997</c:v>
                      </c:pt>
                      <c:pt idx="2">
                        <c:v>0.50900000000000001</c:v>
                      </c:pt>
                      <c:pt idx="3">
                        <c:v>0.58299999999999996</c:v>
                      </c:pt>
                      <c:pt idx="4">
                        <c:v>0.41099999999999998</c:v>
                      </c:pt>
                      <c:pt idx="5">
                        <c:v>0.36199999999999999</c:v>
                      </c:pt>
                    </c:numCache>
                  </c:numRef>
                </c:val>
                <c:extLst xmlns:c15="http://schemas.microsoft.com/office/drawing/2012/chart">
                  <c:ext xmlns:c16="http://schemas.microsoft.com/office/drawing/2014/chart" uri="{C3380CC4-5D6E-409C-BE32-E72D297353CC}">
                    <c16:uniqueId val="{00000004-30F7-4A3A-A263-9F789DDC4E7E}"/>
                  </c:ext>
                </c:extLst>
              </c15:ser>
            </c15:filteredBarSeries>
          </c:ext>
        </c:extLst>
      </c:barChart>
      <c:catAx>
        <c:axId val="439784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crossAx val="439784512"/>
        <c:crosses val="autoZero"/>
        <c:auto val="1"/>
        <c:lblAlgn val="ctr"/>
        <c:lblOffset val="100"/>
        <c:noMultiLvlLbl val="0"/>
      </c:catAx>
      <c:valAx>
        <c:axId val="439784512"/>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0%" sourceLinked="1"/>
        <c:majorTickMark val="in"/>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crossAx val="439784120"/>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prstDash val="solid"/>
      <a:round/>
    </a:ln>
    <a:effectLst/>
  </c:spPr>
  <c:txPr>
    <a:bodyPr/>
    <a:lstStyle/>
    <a:p>
      <a:pPr>
        <a:defRPr>
          <a:solidFill>
            <a:schemeClr val="tx1">
              <a:lumMod val="75000"/>
              <a:lumOff val="25000"/>
            </a:schemeClr>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2"/>
          <c:tx>
            <c:strRef>
              <c:f>明るい兆し!$F$20</c:f>
              <c:strCache>
                <c:ptCount val="1"/>
                <c:pt idx="0">
                  <c:v>転出超過</c:v>
                </c:pt>
              </c:strCache>
            </c:strRef>
          </c:tx>
          <c:spPr>
            <a:solidFill>
              <a:srgbClr val="3871C1"/>
            </a:solidFill>
            <a:ln>
              <a:noFill/>
            </a:ln>
            <a:effectLst/>
          </c:spPr>
          <c:invertIfNegative val="0"/>
          <c:cat>
            <c:numRef>
              <c:f>明るい兆し!$A$21:$A$37</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明るい兆し!$F$21:$F$37</c:f>
              <c:numCache>
                <c:formatCode>General</c:formatCode>
                <c:ptCount val="17"/>
                <c:pt idx="0">
                  <c:v>177</c:v>
                </c:pt>
                <c:pt idx="1">
                  <c:v>148</c:v>
                </c:pt>
                <c:pt idx="2">
                  <c:v>89</c:v>
                </c:pt>
                <c:pt idx="3">
                  <c:v>88</c:v>
                </c:pt>
                <c:pt idx="4">
                  <c:v>124</c:v>
                </c:pt>
                <c:pt idx="5">
                  <c:v>119</c:v>
                </c:pt>
                <c:pt idx="6">
                  <c:v>89</c:v>
                </c:pt>
                <c:pt idx="7">
                  <c:v>110</c:v>
                </c:pt>
                <c:pt idx="8">
                  <c:v>88</c:v>
                </c:pt>
                <c:pt idx="9">
                  <c:v>96</c:v>
                </c:pt>
                <c:pt idx="10">
                  <c:v>54</c:v>
                </c:pt>
                <c:pt idx="11">
                  <c:v>76</c:v>
                </c:pt>
                <c:pt idx="12">
                  <c:v>57</c:v>
                </c:pt>
                <c:pt idx="13">
                  <c:v>64</c:v>
                </c:pt>
                <c:pt idx="14">
                  <c:v>53</c:v>
                </c:pt>
                <c:pt idx="15">
                  <c:v>61</c:v>
                </c:pt>
                <c:pt idx="16">
                  <c:v>17</c:v>
                </c:pt>
              </c:numCache>
            </c:numRef>
          </c:val>
          <c:extLst>
            <c:ext xmlns:c16="http://schemas.microsoft.com/office/drawing/2014/chart" uri="{C3380CC4-5D6E-409C-BE32-E72D297353CC}">
              <c16:uniqueId val="{00000000-D961-4F3E-BADE-F3D2AC82998E}"/>
            </c:ext>
          </c:extLst>
        </c:ser>
        <c:dLbls>
          <c:showLegendKey val="0"/>
          <c:showVal val="0"/>
          <c:showCatName val="0"/>
          <c:showSerName val="0"/>
          <c:showPercent val="0"/>
          <c:showBubbleSize val="0"/>
        </c:dLbls>
        <c:gapWidth val="100"/>
        <c:axId val="439785296"/>
        <c:axId val="439782944"/>
      </c:barChart>
      <c:lineChart>
        <c:grouping val="standard"/>
        <c:varyColors val="0"/>
        <c:ser>
          <c:idx val="0"/>
          <c:order val="0"/>
          <c:tx>
            <c:strRef>
              <c:f>明るい兆し!$B$20</c:f>
              <c:strCache>
                <c:ptCount val="1"/>
                <c:pt idx="0">
                  <c:v>転入</c:v>
                </c:pt>
              </c:strCache>
            </c:strRef>
          </c:tx>
          <c:spPr>
            <a:ln w="22225" cap="rnd">
              <a:solidFill>
                <a:srgbClr val="1F497D">
                  <a:lumMod val="50000"/>
                </a:srgbClr>
              </a:solidFill>
              <a:round/>
            </a:ln>
            <a:effectLst/>
          </c:spPr>
          <c:marker>
            <c:symbol val="diamond"/>
            <c:size val="5"/>
            <c:spPr>
              <a:solidFill>
                <a:sysClr val="window" lastClr="FFFFFF"/>
              </a:solidFill>
              <a:ln w="6350">
                <a:solidFill>
                  <a:srgbClr val="2C3792"/>
                </a:solidFill>
              </a:ln>
              <a:effectLst/>
            </c:spPr>
          </c:marker>
          <c:cat>
            <c:numRef>
              <c:f>明るい兆し!$A$21:$A$37</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明るい兆し!$B$21:$B$37</c:f>
              <c:numCache>
                <c:formatCode>General</c:formatCode>
                <c:ptCount val="17"/>
                <c:pt idx="0">
                  <c:v>135</c:v>
                </c:pt>
                <c:pt idx="1">
                  <c:v>144</c:v>
                </c:pt>
                <c:pt idx="2">
                  <c:v>150</c:v>
                </c:pt>
                <c:pt idx="3">
                  <c:v>164</c:v>
                </c:pt>
                <c:pt idx="4">
                  <c:v>160</c:v>
                </c:pt>
                <c:pt idx="5">
                  <c:v>132</c:v>
                </c:pt>
                <c:pt idx="6">
                  <c:v>149</c:v>
                </c:pt>
                <c:pt idx="7">
                  <c:v>146</c:v>
                </c:pt>
                <c:pt idx="8">
                  <c:v>156</c:v>
                </c:pt>
                <c:pt idx="9">
                  <c:v>155</c:v>
                </c:pt>
                <c:pt idx="10">
                  <c:v>164</c:v>
                </c:pt>
                <c:pt idx="11">
                  <c:v>156</c:v>
                </c:pt>
                <c:pt idx="12">
                  <c:v>141</c:v>
                </c:pt>
                <c:pt idx="13">
                  <c:v>146</c:v>
                </c:pt>
                <c:pt idx="14">
                  <c:v>157</c:v>
                </c:pt>
                <c:pt idx="15">
                  <c:v>145</c:v>
                </c:pt>
                <c:pt idx="16">
                  <c:v>174</c:v>
                </c:pt>
              </c:numCache>
            </c:numRef>
          </c:val>
          <c:smooth val="0"/>
          <c:extLst>
            <c:ext xmlns:c16="http://schemas.microsoft.com/office/drawing/2014/chart" uri="{C3380CC4-5D6E-409C-BE32-E72D297353CC}">
              <c16:uniqueId val="{00000001-D961-4F3E-BADE-F3D2AC82998E}"/>
            </c:ext>
          </c:extLst>
        </c:ser>
        <c:ser>
          <c:idx val="1"/>
          <c:order val="1"/>
          <c:tx>
            <c:strRef>
              <c:f>明るい兆し!$D$20</c:f>
              <c:strCache>
                <c:ptCount val="1"/>
                <c:pt idx="0">
                  <c:v>転出</c:v>
                </c:pt>
              </c:strCache>
            </c:strRef>
          </c:tx>
          <c:spPr>
            <a:ln w="19050" cap="rnd">
              <a:solidFill>
                <a:srgbClr val="C0504D"/>
              </a:solidFill>
              <a:round/>
            </a:ln>
            <a:effectLst/>
          </c:spPr>
          <c:marker>
            <c:symbol val="circle"/>
            <c:size val="5"/>
            <c:spPr>
              <a:solidFill>
                <a:sysClr val="window" lastClr="FFFFFF"/>
              </a:solidFill>
              <a:ln w="6350">
                <a:solidFill>
                  <a:srgbClr val="C0504D"/>
                </a:solidFill>
              </a:ln>
              <a:effectLst/>
            </c:spPr>
          </c:marker>
          <c:cat>
            <c:numRef>
              <c:f>明るい兆し!$A$21:$A$37</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明るい兆し!$D$21:$D$37</c:f>
              <c:numCache>
                <c:formatCode>General</c:formatCode>
                <c:ptCount val="17"/>
                <c:pt idx="0">
                  <c:v>312</c:v>
                </c:pt>
                <c:pt idx="1">
                  <c:v>292</c:v>
                </c:pt>
                <c:pt idx="2">
                  <c:v>239</c:v>
                </c:pt>
                <c:pt idx="3">
                  <c:v>252</c:v>
                </c:pt>
                <c:pt idx="4">
                  <c:v>284</c:v>
                </c:pt>
                <c:pt idx="5">
                  <c:v>251</c:v>
                </c:pt>
                <c:pt idx="6">
                  <c:v>238</c:v>
                </c:pt>
                <c:pt idx="7">
                  <c:v>256</c:v>
                </c:pt>
                <c:pt idx="8">
                  <c:v>244</c:v>
                </c:pt>
                <c:pt idx="9">
                  <c:v>251</c:v>
                </c:pt>
                <c:pt idx="10">
                  <c:v>218</c:v>
                </c:pt>
                <c:pt idx="11">
                  <c:v>232</c:v>
                </c:pt>
                <c:pt idx="12">
                  <c:v>198</c:v>
                </c:pt>
                <c:pt idx="13">
                  <c:v>210</c:v>
                </c:pt>
                <c:pt idx="14">
                  <c:v>210</c:v>
                </c:pt>
                <c:pt idx="15">
                  <c:v>206</c:v>
                </c:pt>
                <c:pt idx="16">
                  <c:v>191</c:v>
                </c:pt>
              </c:numCache>
            </c:numRef>
          </c:val>
          <c:smooth val="0"/>
          <c:extLst>
            <c:ext xmlns:c16="http://schemas.microsoft.com/office/drawing/2014/chart" uri="{C3380CC4-5D6E-409C-BE32-E72D297353CC}">
              <c16:uniqueId val="{00000002-D961-4F3E-BADE-F3D2AC82998E}"/>
            </c:ext>
          </c:extLst>
        </c:ser>
        <c:dLbls>
          <c:showLegendKey val="0"/>
          <c:showVal val="0"/>
          <c:showCatName val="0"/>
          <c:showSerName val="0"/>
          <c:showPercent val="0"/>
          <c:showBubbleSize val="0"/>
        </c:dLbls>
        <c:marker val="1"/>
        <c:smooth val="0"/>
        <c:axId val="439783336"/>
        <c:axId val="439785688"/>
      </c:lineChart>
      <c:catAx>
        <c:axId val="43978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439782944"/>
        <c:crosses val="autoZero"/>
        <c:auto val="1"/>
        <c:lblAlgn val="ctr"/>
        <c:lblOffset val="100"/>
        <c:noMultiLvlLbl val="0"/>
      </c:catAx>
      <c:valAx>
        <c:axId val="43978294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39785296"/>
        <c:crosses val="autoZero"/>
        <c:crossBetween val="between"/>
        <c:majorUnit val="50"/>
      </c:valAx>
      <c:valAx>
        <c:axId val="439785688"/>
        <c:scaling>
          <c:orientation val="minMax"/>
          <c:max val="5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39783336"/>
        <c:crosses val="max"/>
        <c:crossBetween val="between"/>
        <c:majorUnit val="100"/>
      </c:valAx>
      <c:catAx>
        <c:axId val="439783336"/>
        <c:scaling>
          <c:orientation val="minMax"/>
        </c:scaling>
        <c:delete val="1"/>
        <c:axPos val="b"/>
        <c:numFmt formatCode="General" sourceLinked="1"/>
        <c:majorTickMark val="out"/>
        <c:minorTickMark val="none"/>
        <c:tickLblPos val="nextTo"/>
        <c:crossAx val="43978568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明るい兆し２!$B$2</c:f>
              <c:strCache>
                <c:ptCount val="1"/>
                <c:pt idx="0">
                  <c:v>大阪</c:v>
                </c:pt>
              </c:strCache>
            </c:strRef>
          </c:tx>
          <c:spPr>
            <a:pattFill prst="pct90">
              <a:fgClr>
                <a:srgbClr val="1F497D"/>
              </a:fgClr>
              <a:bgClr>
                <a:sysClr val="window" lastClr="FFFFFF"/>
              </a:bgClr>
            </a:pattFill>
            <a:ln>
              <a:noFill/>
            </a:ln>
            <a:effectLst/>
          </c:spPr>
          <c:invertIfNegative val="0"/>
          <c:dLbls>
            <c:dLbl>
              <c:idx val="0"/>
              <c:layout>
                <c:manualLayout>
                  <c:x val="-1.8800924067657433E-17"/>
                  <c:y val="2.275985663082437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373-4117-92DE-ED9769145F4B}"/>
                </c:ext>
              </c:extLst>
            </c:dLbl>
            <c:dLbl>
              <c:idx val="1"/>
              <c:layout>
                <c:manualLayout>
                  <c:x val="0"/>
                  <c:y val="2.844982078853046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373-4117-92DE-ED9769145F4B}"/>
                </c:ext>
              </c:extLst>
            </c:dLbl>
            <c:dLbl>
              <c:idx val="2"/>
              <c:layout>
                <c:manualLayout>
                  <c:x val="-2.0510335917312661E-2"/>
                  <c:y val="-5.2157402252210937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373-4117-92DE-ED9769145F4B}"/>
                </c:ext>
              </c:extLst>
            </c:dLbl>
            <c:dLbl>
              <c:idx val="3"/>
              <c:layout>
                <c:manualLayout>
                  <c:x val="-7.520369627062973E-17"/>
                  <c:y val="1.706989247311822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373-4117-92DE-ED9769145F4B}"/>
                </c:ext>
              </c:extLst>
            </c:dLbl>
            <c:dLbl>
              <c:idx val="4"/>
              <c:layout>
                <c:manualLayout>
                  <c:x val="0"/>
                  <c:y val="2.275985663082437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373-4117-92DE-ED9769145F4B}"/>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明るい兆し２!$A$3:$A$7</c:f>
              <c:numCache>
                <c:formatCode>General</c:formatCode>
                <c:ptCount val="5"/>
                <c:pt idx="0">
                  <c:v>2014</c:v>
                </c:pt>
                <c:pt idx="1">
                  <c:v>2015</c:v>
                </c:pt>
                <c:pt idx="2">
                  <c:v>2016</c:v>
                </c:pt>
                <c:pt idx="3">
                  <c:v>2017</c:v>
                </c:pt>
                <c:pt idx="4">
                  <c:v>2018</c:v>
                </c:pt>
              </c:numCache>
            </c:numRef>
          </c:cat>
          <c:val>
            <c:numRef>
              <c:f>明るい兆し２!$B$3:$B$7</c:f>
              <c:numCache>
                <c:formatCode>General</c:formatCode>
                <c:ptCount val="5"/>
                <c:pt idx="0">
                  <c:v>376</c:v>
                </c:pt>
                <c:pt idx="1">
                  <c:v>716</c:v>
                </c:pt>
                <c:pt idx="2">
                  <c:v>940</c:v>
                </c:pt>
                <c:pt idx="3">
                  <c:v>1110</c:v>
                </c:pt>
                <c:pt idx="4">
                  <c:v>1142</c:v>
                </c:pt>
              </c:numCache>
            </c:numRef>
          </c:val>
          <c:extLst>
            <c:ext xmlns:c16="http://schemas.microsoft.com/office/drawing/2014/chart" uri="{C3380CC4-5D6E-409C-BE32-E72D297353CC}">
              <c16:uniqueId val="{00000000-5B0C-4C99-B0DB-34F1C39A71B5}"/>
            </c:ext>
          </c:extLst>
        </c:ser>
        <c:ser>
          <c:idx val="1"/>
          <c:order val="1"/>
          <c:tx>
            <c:strRef>
              <c:f>明るい兆し２!$C$2</c:f>
              <c:strCache>
                <c:ptCount val="1"/>
                <c:pt idx="0">
                  <c:v>全国</c:v>
                </c:pt>
              </c:strCache>
            </c:strRef>
          </c:tx>
          <c:spPr>
            <a:solidFill>
              <a:srgbClr val="1F497D">
                <a:lumMod val="60000"/>
                <a:lumOff val="40000"/>
              </a:srgbClr>
            </a:solidFill>
            <a:ln>
              <a:noFill/>
            </a:ln>
            <a:effectLst/>
          </c:spPr>
          <c:invertIfNegative val="0"/>
          <c:dLbls>
            <c:dLbl>
              <c:idx val="0"/>
              <c:layout>
                <c:manualLayout>
                  <c:x val="-3.2816537467700274E-2"/>
                  <c:y val="-0.10241935483870968"/>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373-4117-92DE-ED9769145F4B}"/>
                </c:ext>
              </c:extLst>
            </c:dLbl>
            <c:dLbl>
              <c:idx val="1"/>
              <c:layout>
                <c:manualLayout>
                  <c:x val="3.7601848135314865E-17"/>
                  <c:y val="2.844982078853046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373-4117-92DE-ED9769145F4B}"/>
                </c:ext>
              </c:extLst>
            </c:dLbl>
            <c:dLbl>
              <c:idx val="2"/>
              <c:layout>
                <c:manualLayout>
                  <c:x val="0"/>
                  <c:y val="2.84498207885304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373-4117-92DE-ED9769145F4B}"/>
                </c:ext>
              </c:extLst>
            </c:dLbl>
            <c:dLbl>
              <c:idx val="3"/>
              <c:layout>
                <c:manualLayout>
                  <c:x val="0"/>
                  <c:y val="2.844982078853046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D373-4117-92DE-ED9769145F4B}"/>
                </c:ext>
              </c:extLst>
            </c:dLbl>
            <c:dLbl>
              <c:idx val="4"/>
              <c:layout>
                <c:manualLayout>
                  <c:x val="0"/>
                  <c:y val="2.844982078853045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D373-4117-92DE-ED9769145F4B}"/>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明るい兆し２!$A$3:$A$7</c:f>
              <c:numCache>
                <c:formatCode>General</c:formatCode>
                <c:ptCount val="5"/>
                <c:pt idx="0">
                  <c:v>2014</c:v>
                </c:pt>
                <c:pt idx="1">
                  <c:v>2015</c:v>
                </c:pt>
                <c:pt idx="2">
                  <c:v>2016</c:v>
                </c:pt>
                <c:pt idx="3">
                  <c:v>2017</c:v>
                </c:pt>
                <c:pt idx="4">
                  <c:v>2018</c:v>
                </c:pt>
              </c:numCache>
            </c:numRef>
          </c:cat>
          <c:val>
            <c:numRef>
              <c:f>明るい兆し２!$C$3:$C$7</c:f>
              <c:numCache>
                <c:formatCode>General</c:formatCode>
                <c:ptCount val="5"/>
                <c:pt idx="0">
                  <c:v>1341</c:v>
                </c:pt>
                <c:pt idx="1">
                  <c:v>1974</c:v>
                </c:pt>
                <c:pt idx="2">
                  <c:v>2404</c:v>
                </c:pt>
                <c:pt idx="3">
                  <c:v>2869</c:v>
                </c:pt>
                <c:pt idx="4">
                  <c:v>3119</c:v>
                </c:pt>
              </c:numCache>
            </c:numRef>
          </c:val>
          <c:extLst>
            <c:ext xmlns:c16="http://schemas.microsoft.com/office/drawing/2014/chart" uri="{C3380CC4-5D6E-409C-BE32-E72D297353CC}">
              <c16:uniqueId val="{00000001-5B0C-4C99-B0DB-34F1C39A71B5}"/>
            </c:ext>
          </c:extLst>
        </c:ser>
        <c:dLbls>
          <c:showLegendKey val="0"/>
          <c:showVal val="1"/>
          <c:showCatName val="0"/>
          <c:showSerName val="0"/>
          <c:showPercent val="0"/>
          <c:showBubbleSize val="0"/>
        </c:dLbls>
        <c:gapWidth val="219"/>
        <c:overlap val="-27"/>
        <c:axId val="439786080"/>
        <c:axId val="443987040"/>
      </c:barChart>
      <c:lineChart>
        <c:grouping val="standard"/>
        <c:varyColors val="0"/>
        <c:ser>
          <c:idx val="2"/>
          <c:order val="2"/>
          <c:tx>
            <c:strRef>
              <c:f>明るい兆し２!$D$2</c:f>
              <c:strCache>
                <c:ptCount val="1"/>
                <c:pt idx="0">
                  <c:v>大阪</c:v>
                </c:pt>
              </c:strCache>
            </c:strRef>
          </c:tx>
          <c:spPr>
            <a:ln w="28575" cap="rnd">
              <a:solidFill>
                <a:srgbClr val="1F497D"/>
              </a:solidFill>
              <a:round/>
            </a:ln>
            <a:effectLst/>
          </c:spPr>
          <c:marker>
            <c:symbol val="diamond"/>
            <c:size val="6"/>
            <c:spPr>
              <a:solidFill>
                <a:sysClr val="window" lastClr="FFFFFF"/>
              </a:solidFill>
              <a:ln w="9525">
                <a:solidFill>
                  <a:srgbClr val="1F497D"/>
                </a:solidFill>
              </a:ln>
              <a:effectLst/>
            </c:spPr>
          </c:marker>
          <c:dLbls>
            <c:dLbl>
              <c:idx val="0"/>
              <c:layout>
                <c:manualLayout>
                  <c:x val="-0.12259011627906977"/>
                  <c:y val="-5.2157402252210937E-17"/>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D373-4117-92DE-ED9769145F4B}"/>
                </c:ext>
              </c:extLst>
            </c:dLbl>
            <c:dLbl>
              <c:idx val="1"/>
              <c:layout>
                <c:manualLayout>
                  <c:x val="-0.11028391472868217"/>
                  <c:y val="-3.413978494623656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D373-4117-92DE-ED9769145F4B}"/>
                </c:ext>
              </c:extLst>
            </c:dLbl>
            <c:dLbl>
              <c:idx val="2"/>
              <c:layout>
                <c:manualLayout>
                  <c:x val="-1.5936369509044004E-2"/>
                  <c:y val="-7.396953405017921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D373-4117-92DE-ED9769145F4B}"/>
                </c:ext>
              </c:extLst>
            </c:dLbl>
            <c:dLbl>
              <c:idx val="3"/>
              <c:layout>
                <c:manualLayout>
                  <c:x val="-0.14720251937984496"/>
                  <c:y val="2.844982078853046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D373-4117-92DE-ED9769145F4B}"/>
                </c:ext>
              </c:extLst>
            </c:dLbl>
            <c:dLbl>
              <c:idx val="4"/>
              <c:layout>
                <c:manualLayout>
                  <c:x val="-0.1554066537467701"/>
                  <c:y val="0"/>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D373-4117-92DE-ED9769145F4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明るい兆し２!$A$3:$A$7</c:f>
              <c:numCache>
                <c:formatCode>General</c:formatCode>
                <c:ptCount val="5"/>
                <c:pt idx="0">
                  <c:v>2014</c:v>
                </c:pt>
                <c:pt idx="1">
                  <c:v>2015</c:v>
                </c:pt>
                <c:pt idx="2">
                  <c:v>2016</c:v>
                </c:pt>
                <c:pt idx="3">
                  <c:v>2017</c:v>
                </c:pt>
                <c:pt idx="4">
                  <c:v>2018</c:v>
                </c:pt>
              </c:numCache>
            </c:numRef>
          </c:cat>
          <c:val>
            <c:numRef>
              <c:f>明るい兆し２!$D$3:$D$7</c:f>
              <c:numCache>
                <c:formatCode>0%</c:formatCode>
                <c:ptCount val="5"/>
                <c:pt idx="0">
                  <c:v>1.43</c:v>
                </c:pt>
                <c:pt idx="1">
                  <c:v>1.91</c:v>
                </c:pt>
                <c:pt idx="2">
                  <c:v>1.31</c:v>
                </c:pt>
                <c:pt idx="3">
                  <c:v>1.18</c:v>
                </c:pt>
                <c:pt idx="4">
                  <c:v>1.03</c:v>
                </c:pt>
              </c:numCache>
            </c:numRef>
          </c:val>
          <c:smooth val="0"/>
          <c:extLst>
            <c:ext xmlns:c16="http://schemas.microsoft.com/office/drawing/2014/chart" uri="{C3380CC4-5D6E-409C-BE32-E72D297353CC}">
              <c16:uniqueId val="{00000004-5B0C-4C99-B0DB-34F1C39A71B5}"/>
            </c:ext>
          </c:extLst>
        </c:ser>
        <c:ser>
          <c:idx val="3"/>
          <c:order val="3"/>
          <c:tx>
            <c:strRef>
              <c:f>明るい兆し２!$E$2</c:f>
              <c:strCache>
                <c:ptCount val="1"/>
                <c:pt idx="0">
                  <c:v>全国</c:v>
                </c:pt>
              </c:strCache>
            </c:strRef>
          </c:tx>
          <c:spPr>
            <a:ln w="28575" cap="rnd">
              <a:solidFill>
                <a:schemeClr val="accent4"/>
              </a:solidFill>
              <a:round/>
            </a:ln>
            <a:effectLst/>
          </c:spPr>
          <c:marker>
            <c:symbol val="circle"/>
            <c:size val="5"/>
            <c:spPr>
              <a:solidFill>
                <a:sysClr val="window" lastClr="FFFFFF"/>
              </a:solidFill>
              <a:ln w="9525">
                <a:solidFill>
                  <a:schemeClr val="accent4"/>
                </a:solidFill>
              </a:ln>
              <a:effectLst/>
            </c:spPr>
          </c:marker>
          <c:dLbls>
            <c:dLbl>
              <c:idx val="0"/>
              <c:layout>
                <c:manualLayout>
                  <c:x val="-0.1143859819121447"/>
                  <c:y val="-5.6899641577060935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D373-4117-92DE-ED9769145F4B}"/>
                </c:ext>
              </c:extLst>
            </c:dLbl>
            <c:dLbl>
              <c:idx val="1"/>
              <c:layout>
                <c:manualLayout>
                  <c:x val="-0.1266921834625323"/>
                  <c:y val="-2.844982078853046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D373-4117-92DE-ED9769145F4B}"/>
                </c:ext>
              </c:extLst>
            </c:dLbl>
            <c:dLbl>
              <c:idx val="2"/>
              <c:layout>
                <c:manualLayout>
                  <c:x val="-0.14720251937984496"/>
                  <c:y val="3.982974910394265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D373-4117-92DE-ED9769145F4B}"/>
                </c:ext>
              </c:extLst>
            </c:dLbl>
            <c:dLbl>
              <c:idx val="3"/>
              <c:layout>
                <c:manualLayout>
                  <c:x val="-0.13899838501291989"/>
                  <c:y val="-6.827956989247312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D373-4117-92DE-ED9769145F4B}"/>
                </c:ext>
              </c:extLst>
            </c:dLbl>
            <c:dLbl>
              <c:idx val="4"/>
              <c:layout>
                <c:manualLayout>
                  <c:x val="-0.14720251937984496"/>
                  <c:y val="-9.103942652329749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D373-4117-92DE-ED9769145F4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明るい兆し２!$A$3:$A$7</c:f>
              <c:numCache>
                <c:formatCode>General</c:formatCode>
                <c:ptCount val="5"/>
                <c:pt idx="0">
                  <c:v>2014</c:v>
                </c:pt>
                <c:pt idx="1">
                  <c:v>2015</c:v>
                </c:pt>
                <c:pt idx="2">
                  <c:v>2016</c:v>
                </c:pt>
                <c:pt idx="3">
                  <c:v>2017</c:v>
                </c:pt>
                <c:pt idx="4">
                  <c:v>2018</c:v>
                </c:pt>
              </c:numCache>
            </c:numRef>
          </c:cat>
          <c:val>
            <c:numRef>
              <c:f>明るい兆し２!$E$3:$E$7</c:f>
              <c:numCache>
                <c:formatCode>0%</c:formatCode>
                <c:ptCount val="5"/>
                <c:pt idx="0">
                  <c:v>1.29</c:v>
                </c:pt>
                <c:pt idx="1">
                  <c:v>1.47</c:v>
                </c:pt>
                <c:pt idx="2">
                  <c:v>1.22</c:v>
                </c:pt>
                <c:pt idx="3">
                  <c:v>1.19</c:v>
                </c:pt>
                <c:pt idx="4">
                  <c:v>1.0900000000000001</c:v>
                </c:pt>
              </c:numCache>
            </c:numRef>
          </c:val>
          <c:smooth val="0"/>
          <c:extLst>
            <c:ext xmlns:c16="http://schemas.microsoft.com/office/drawing/2014/chart" uri="{C3380CC4-5D6E-409C-BE32-E72D297353CC}">
              <c16:uniqueId val="{00000006-5B0C-4C99-B0DB-34F1C39A71B5}"/>
            </c:ext>
          </c:extLst>
        </c:ser>
        <c:dLbls>
          <c:showLegendKey val="0"/>
          <c:showVal val="1"/>
          <c:showCatName val="0"/>
          <c:showSerName val="0"/>
          <c:showPercent val="0"/>
          <c:showBubbleSize val="0"/>
        </c:dLbls>
        <c:marker val="1"/>
        <c:smooth val="0"/>
        <c:axId val="443990568"/>
        <c:axId val="443989000"/>
      </c:lineChart>
      <c:catAx>
        <c:axId val="439786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43987040"/>
        <c:crosses val="autoZero"/>
        <c:auto val="1"/>
        <c:lblAlgn val="ctr"/>
        <c:lblOffset val="100"/>
        <c:noMultiLvlLbl val="0"/>
      </c:catAx>
      <c:valAx>
        <c:axId val="4439870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39786080"/>
        <c:crosses val="autoZero"/>
        <c:crossBetween val="between"/>
      </c:valAx>
      <c:valAx>
        <c:axId val="443989000"/>
        <c:scaling>
          <c:orientation val="minMax"/>
          <c:min val="1"/>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43990568"/>
        <c:crosses val="max"/>
        <c:crossBetween val="between"/>
      </c:valAx>
      <c:catAx>
        <c:axId val="443990568"/>
        <c:scaling>
          <c:orientation val="minMax"/>
        </c:scaling>
        <c:delete val="1"/>
        <c:axPos val="b"/>
        <c:numFmt formatCode="General" sourceLinked="1"/>
        <c:majorTickMark val="out"/>
        <c:minorTickMark val="none"/>
        <c:tickLblPos val="nextTo"/>
        <c:crossAx val="44398900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322997416020672E-2"/>
          <c:y val="0.12517921146953406"/>
          <c:w val="0.89347286821705441"/>
          <c:h val="0.77880197132616491"/>
        </c:manualLayout>
      </c:layout>
      <c:lineChart>
        <c:grouping val="standard"/>
        <c:varyColors val="0"/>
        <c:ser>
          <c:idx val="3"/>
          <c:order val="0"/>
          <c:tx>
            <c:strRef>
              <c:f>明るい兆し２!$E$15</c:f>
              <c:strCache>
                <c:ptCount val="1"/>
                <c:pt idx="0">
                  <c:v>全国</c:v>
                </c:pt>
              </c:strCache>
            </c:strRef>
          </c:tx>
          <c:spPr>
            <a:ln w="25400" cap="rnd">
              <a:solidFill>
                <a:srgbClr val="FFC000"/>
              </a:solidFill>
              <a:round/>
            </a:ln>
            <a:effectLst/>
          </c:spPr>
          <c:marker>
            <c:symbol val="x"/>
            <c:size val="7"/>
          </c:marker>
          <c:cat>
            <c:numRef>
              <c:f>明るい兆し２!$A$16:$A$20</c:f>
              <c:numCache>
                <c:formatCode>General</c:formatCode>
                <c:ptCount val="5"/>
                <c:pt idx="0">
                  <c:v>2015</c:v>
                </c:pt>
                <c:pt idx="1">
                  <c:v>2016</c:v>
                </c:pt>
                <c:pt idx="2">
                  <c:v>2017</c:v>
                </c:pt>
                <c:pt idx="3">
                  <c:v>2018</c:v>
                </c:pt>
                <c:pt idx="4">
                  <c:v>2019</c:v>
                </c:pt>
              </c:numCache>
            </c:numRef>
          </c:cat>
          <c:val>
            <c:numRef>
              <c:f>明るい兆し２!$E$16:$E$20</c:f>
              <c:numCache>
                <c:formatCode>General</c:formatCode>
                <c:ptCount val="5"/>
                <c:pt idx="0">
                  <c:v>-0.5</c:v>
                </c:pt>
                <c:pt idx="1">
                  <c:v>0</c:v>
                </c:pt>
                <c:pt idx="2">
                  <c:v>0.5</c:v>
                </c:pt>
                <c:pt idx="3">
                  <c:v>1.1000000000000001</c:v>
                </c:pt>
                <c:pt idx="4">
                  <c:v>1.7</c:v>
                </c:pt>
              </c:numCache>
            </c:numRef>
          </c:val>
          <c:smooth val="0"/>
          <c:extLst>
            <c:ext xmlns:c16="http://schemas.microsoft.com/office/drawing/2014/chart" uri="{C3380CC4-5D6E-409C-BE32-E72D297353CC}">
              <c16:uniqueId val="{00000003-E504-4646-B6B1-F2F1156FB2EB}"/>
            </c:ext>
          </c:extLst>
        </c:ser>
        <c:ser>
          <c:idx val="1"/>
          <c:order val="1"/>
          <c:tx>
            <c:strRef>
              <c:f>明るい兆し２!$C$15</c:f>
              <c:strCache>
                <c:ptCount val="1"/>
                <c:pt idx="0">
                  <c:v>愛知県</c:v>
                </c:pt>
              </c:strCache>
            </c:strRef>
          </c:tx>
          <c:spPr>
            <a:ln w="25400" cap="rnd">
              <a:solidFill>
                <a:srgbClr val="F79646">
                  <a:lumMod val="75000"/>
                </a:srgbClr>
              </a:solidFill>
              <a:round/>
            </a:ln>
            <a:effectLst/>
          </c:spPr>
          <c:marker>
            <c:symbol val="square"/>
            <c:size val="5"/>
          </c:marker>
          <c:cat>
            <c:numRef>
              <c:f>明るい兆し２!$A$16:$A$20</c:f>
              <c:numCache>
                <c:formatCode>General</c:formatCode>
                <c:ptCount val="5"/>
                <c:pt idx="0">
                  <c:v>2015</c:v>
                </c:pt>
                <c:pt idx="1">
                  <c:v>2016</c:v>
                </c:pt>
                <c:pt idx="2">
                  <c:v>2017</c:v>
                </c:pt>
                <c:pt idx="3">
                  <c:v>2018</c:v>
                </c:pt>
                <c:pt idx="4">
                  <c:v>2019</c:v>
                </c:pt>
              </c:numCache>
            </c:numRef>
          </c:cat>
          <c:val>
            <c:numRef>
              <c:f>明るい兆し２!$C$16:$C$20</c:f>
              <c:numCache>
                <c:formatCode>General</c:formatCode>
                <c:ptCount val="5"/>
                <c:pt idx="0">
                  <c:v>2.2000000000000002</c:v>
                </c:pt>
                <c:pt idx="1">
                  <c:v>2.4</c:v>
                </c:pt>
                <c:pt idx="2">
                  <c:v>2.4</c:v>
                </c:pt>
                <c:pt idx="3">
                  <c:v>3.1</c:v>
                </c:pt>
                <c:pt idx="4">
                  <c:v>3.7</c:v>
                </c:pt>
              </c:numCache>
            </c:numRef>
          </c:val>
          <c:smooth val="0"/>
          <c:extLst>
            <c:ext xmlns:c16="http://schemas.microsoft.com/office/drawing/2014/chart" uri="{C3380CC4-5D6E-409C-BE32-E72D297353CC}">
              <c16:uniqueId val="{00000001-E504-4646-B6B1-F2F1156FB2EB}"/>
            </c:ext>
          </c:extLst>
        </c:ser>
        <c:ser>
          <c:idx val="2"/>
          <c:order val="2"/>
          <c:tx>
            <c:strRef>
              <c:f>明るい兆し２!$D$15</c:f>
              <c:strCache>
                <c:ptCount val="1"/>
                <c:pt idx="0">
                  <c:v>東京都</c:v>
                </c:pt>
              </c:strCache>
            </c:strRef>
          </c:tx>
          <c:spPr>
            <a:ln w="25400" cap="rnd">
              <a:solidFill>
                <a:sysClr val="window" lastClr="FFFFFF">
                  <a:lumMod val="65000"/>
                </a:sysClr>
              </a:solidFill>
              <a:round/>
            </a:ln>
            <a:effectLst/>
          </c:spPr>
          <c:marker>
            <c:symbol val="diamond"/>
            <c:size val="5"/>
          </c:marker>
          <c:cat>
            <c:numRef>
              <c:f>明るい兆し２!$A$16:$A$20</c:f>
              <c:numCache>
                <c:formatCode>General</c:formatCode>
                <c:ptCount val="5"/>
                <c:pt idx="0">
                  <c:v>2015</c:v>
                </c:pt>
                <c:pt idx="1">
                  <c:v>2016</c:v>
                </c:pt>
                <c:pt idx="2">
                  <c:v>2017</c:v>
                </c:pt>
                <c:pt idx="3">
                  <c:v>2018</c:v>
                </c:pt>
                <c:pt idx="4">
                  <c:v>2019</c:v>
                </c:pt>
              </c:numCache>
            </c:numRef>
          </c:cat>
          <c:val>
            <c:numRef>
              <c:f>明るい兆し２!$D$16:$D$20</c:f>
              <c:numCache>
                <c:formatCode>General</c:formatCode>
                <c:ptCount val="5"/>
                <c:pt idx="0">
                  <c:v>3.3</c:v>
                </c:pt>
                <c:pt idx="1">
                  <c:v>4.0999999999999996</c:v>
                </c:pt>
                <c:pt idx="2">
                  <c:v>4.9000000000000004</c:v>
                </c:pt>
                <c:pt idx="3">
                  <c:v>5.9</c:v>
                </c:pt>
                <c:pt idx="4">
                  <c:v>6.8</c:v>
                </c:pt>
              </c:numCache>
            </c:numRef>
          </c:val>
          <c:smooth val="0"/>
          <c:extLst>
            <c:ext xmlns:c16="http://schemas.microsoft.com/office/drawing/2014/chart" uri="{C3380CC4-5D6E-409C-BE32-E72D297353CC}">
              <c16:uniqueId val="{00000002-E504-4646-B6B1-F2F1156FB2EB}"/>
            </c:ext>
          </c:extLst>
        </c:ser>
        <c:ser>
          <c:idx val="0"/>
          <c:order val="3"/>
          <c:tx>
            <c:strRef>
              <c:f>明るい兆し２!$B$15</c:f>
              <c:strCache>
                <c:ptCount val="1"/>
                <c:pt idx="0">
                  <c:v>大阪府</c:v>
                </c:pt>
              </c:strCache>
            </c:strRef>
          </c:tx>
          <c:spPr>
            <a:ln w="28575" cap="rnd">
              <a:solidFill>
                <a:srgbClr val="1F497D"/>
              </a:solidFill>
              <a:round/>
            </a:ln>
            <a:effectLst/>
          </c:spPr>
          <c:marker>
            <c:symbol val="circle"/>
            <c:size val="6"/>
            <c:spPr>
              <a:solidFill>
                <a:srgbClr val="1F497D"/>
              </a:solidFill>
              <a:ln>
                <a:noFill/>
              </a:ln>
            </c:spPr>
          </c:marker>
          <c:cat>
            <c:numRef>
              <c:f>明るい兆し２!$A$16:$A$20</c:f>
              <c:numCache>
                <c:formatCode>General</c:formatCode>
                <c:ptCount val="5"/>
                <c:pt idx="0">
                  <c:v>2015</c:v>
                </c:pt>
                <c:pt idx="1">
                  <c:v>2016</c:v>
                </c:pt>
                <c:pt idx="2">
                  <c:v>2017</c:v>
                </c:pt>
                <c:pt idx="3">
                  <c:v>2018</c:v>
                </c:pt>
                <c:pt idx="4">
                  <c:v>2019</c:v>
                </c:pt>
              </c:numCache>
            </c:numRef>
          </c:cat>
          <c:val>
            <c:numRef>
              <c:f>明るい兆し２!$B$16:$B$20</c:f>
              <c:numCache>
                <c:formatCode>General</c:formatCode>
                <c:ptCount val="5"/>
                <c:pt idx="0">
                  <c:v>3.6</c:v>
                </c:pt>
                <c:pt idx="1">
                  <c:v>4.7</c:v>
                </c:pt>
                <c:pt idx="2">
                  <c:v>5</c:v>
                </c:pt>
                <c:pt idx="3">
                  <c:v>5.7</c:v>
                </c:pt>
                <c:pt idx="4">
                  <c:v>8.6999999999999993</c:v>
                </c:pt>
              </c:numCache>
            </c:numRef>
          </c:val>
          <c:smooth val="0"/>
          <c:extLst>
            <c:ext xmlns:c16="http://schemas.microsoft.com/office/drawing/2014/chart" uri="{C3380CC4-5D6E-409C-BE32-E72D297353CC}">
              <c16:uniqueId val="{00000000-E504-4646-B6B1-F2F1156FB2EB}"/>
            </c:ext>
          </c:extLst>
        </c:ser>
        <c:dLbls>
          <c:showLegendKey val="0"/>
          <c:showVal val="0"/>
          <c:showCatName val="0"/>
          <c:showSerName val="0"/>
          <c:showPercent val="0"/>
          <c:showBubbleSize val="0"/>
        </c:dLbls>
        <c:marker val="1"/>
        <c:smooth val="0"/>
        <c:axId val="443985472"/>
        <c:axId val="443990960"/>
      </c:lineChart>
      <c:catAx>
        <c:axId val="443985472"/>
        <c:scaling>
          <c:orientation val="minMax"/>
        </c:scaling>
        <c:delete val="0"/>
        <c:axPos val="b"/>
        <c:numFmt formatCode="General" sourceLinked="1"/>
        <c:majorTickMark val="cross"/>
        <c:minorTickMark val="none"/>
        <c:tickLblPos val="nextTo"/>
        <c:spPr>
          <a:noFill/>
          <a:ln w="9525" cap="flat" cmpd="sng" algn="ctr">
            <a:solidFill>
              <a:sysClr val="windowText" lastClr="000000">
                <a:lumMod val="15000"/>
                <a:lumOff val="85000"/>
              </a:sys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43990960"/>
        <c:crosses val="autoZero"/>
        <c:auto val="1"/>
        <c:lblAlgn val="ctr"/>
        <c:lblOffset val="500"/>
        <c:noMultiLvlLbl val="0"/>
      </c:catAx>
      <c:valAx>
        <c:axId val="443990960"/>
        <c:scaling>
          <c:orientation val="minMax"/>
        </c:scaling>
        <c:delete val="0"/>
        <c:axPos val="l"/>
        <c:numFmt formatCode="General" sourceLinked="1"/>
        <c:majorTickMark val="none"/>
        <c:minorTickMark val="none"/>
        <c:tickLblPos val="nextTo"/>
        <c:spPr>
          <a:noFill/>
          <a:ln>
            <a:solidFill>
              <a:sysClr val="windowText" lastClr="000000">
                <a:lumMod val="15000"/>
                <a:lumOff val="85000"/>
              </a:sys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43985472"/>
        <c:crosses val="autoZero"/>
        <c:crossBetween val="between"/>
      </c:valAx>
      <c:spPr>
        <a:noFill/>
        <a:ln>
          <a:noFill/>
        </a:ln>
        <a:effectLst/>
      </c:spPr>
    </c:plotArea>
    <c:legend>
      <c:legendPos val="t"/>
      <c:layout>
        <c:manualLayout>
          <c:xMode val="edge"/>
          <c:yMode val="edge"/>
          <c:x val="0.10702196382428941"/>
          <c:y val="9.6729390681003585E-2"/>
          <c:w val="0.42497416020671835"/>
          <c:h val="0.1903830645161290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海外進出拠点数</a:t>
            </a:r>
            <a:r>
              <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国別</a:t>
            </a:r>
            <a:r>
              <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endParaRPr>
          </a:p>
        </c:rich>
      </c:tx>
      <c:layout>
        <c:manualLayout>
          <c:xMode val="edge"/>
          <c:yMode val="edge"/>
          <c:x val="0.2891390422481161"/>
          <c:y val="3.0089546015089789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2.1153846153846155E-2"/>
          <c:y val="0.26231687135060594"/>
          <c:w val="0.95769230769230773"/>
          <c:h val="0.73768312864939389"/>
        </c:manualLayout>
      </c:layout>
      <c:barChart>
        <c:barDir val="bar"/>
        <c:grouping val="clustered"/>
        <c:varyColors val="0"/>
        <c:ser>
          <c:idx val="0"/>
          <c:order val="0"/>
          <c:tx>
            <c:strRef>
              <c:f>Sheet1!$B$1</c:f>
              <c:strCache>
                <c:ptCount val="1"/>
                <c:pt idx="0">
                  <c:v>国別</c:v>
                </c:pt>
              </c:strCache>
            </c:strRef>
          </c:tx>
          <c:spPr>
            <a:solidFill>
              <a:srgbClr val="2C379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中国</c:v>
                </c:pt>
                <c:pt idx="1">
                  <c:v>タイ</c:v>
                </c:pt>
                <c:pt idx="2">
                  <c:v>米国</c:v>
                </c:pt>
                <c:pt idx="3">
                  <c:v>ベトナム</c:v>
                </c:pt>
                <c:pt idx="4">
                  <c:v>台湾</c:v>
                </c:pt>
              </c:strCache>
            </c:strRef>
          </c:cat>
          <c:val>
            <c:numRef>
              <c:f>Sheet1!$B$2:$B$6</c:f>
              <c:numCache>
                <c:formatCode>General</c:formatCode>
                <c:ptCount val="5"/>
                <c:pt idx="0">
                  <c:v>63.7</c:v>
                </c:pt>
                <c:pt idx="1">
                  <c:v>34.200000000000003</c:v>
                </c:pt>
                <c:pt idx="2">
                  <c:v>28.5</c:v>
                </c:pt>
                <c:pt idx="3">
                  <c:v>26.1</c:v>
                </c:pt>
                <c:pt idx="4">
                  <c:v>23.9</c:v>
                </c:pt>
              </c:numCache>
            </c:numRef>
          </c:val>
          <c:extLst>
            <c:ext xmlns:c16="http://schemas.microsoft.com/office/drawing/2014/chart" uri="{C3380CC4-5D6E-409C-BE32-E72D297353CC}">
              <c16:uniqueId val="{00000000-BA24-42B2-98B3-E551F4D08A65}"/>
            </c:ext>
          </c:extLst>
        </c:ser>
        <c:dLbls>
          <c:dLblPos val="inEnd"/>
          <c:showLegendKey val="0"/>
          <c:showVal val="1"/>
          <c:showCatName val="0"/>
          <c:showSerName val="0"/>
          <c:showPercent val="0"/>
          <c:showBubbleSize val="0"/>
        </c:dLbls>
        <c:gapWidth val="30"/>
        <c:axId val="443989784"/>
        <c:axId val="443985080"/>
      </c:barChart>
      <c:catAx>
        <c:axId val="443989784"/>
        <c:scaling>
          <c:orientation val="maxMin"/>
        </c:scaling>
        <c:delete val="0"/>
        <c:axPos val="l"/>
        <c:numFmt formatCode="General" sourceLinked="1"/>
        <c:majorTickMark val="none"/>
        <c:minorTickMark val="none"/>
        <c:tickLblPos val="low"/>
        <c:spPr>
          <a:solidFill>
            <a:schemeClr val="bg1"/>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43985080"/>
        <c:crosses val="autoZero"/>
        <c:auto val="1"/>
        <c:lblAlgn val="ctr"/>
        <c:lblOffset val="30"/>
        <c:noMultiLvlLbl val="0"/>
      </c:catAx>
      <c:valAx>
        <c:axId val="443985080"/>
        <c:scaling>
          <c:orientation val="minMax"/>
        </c:scaling>
        <c:delete val="1"/>
        <c:axPos val="t"/>
        <c:majorGridlines>
          <c:spPr>
            <a:ln w="12700" cap="flat" cmpd="sng" algn="ctr">
              <a:solidFill>
                <a:schemeClr val="bg1">
                  <a:lumMod val="50000"/>
                </a:schemeClr>
              </a:solidFill>
              <a:round/>
            </a:ln>
            <a:effectLst/>
          </c:spPr>
        </c:majorGridlines>
        <c:numFmt formatCode="General" sourceLinked="1"/>
        <c:majorTickMark val="none"/>
        <c:minorTickMark val="none"/>
        <c:tickLblPos val="nextTo"/>
        <c:crossAx val="443989784"/>
        <c:crossesAt val="5"/>
        <c:crossBetween val="between"/>
      </c:valAx>
      <c:spPr>
        <a:noFill/>
        <a:ln>
          <a:noFill/>
        </a:ln>
        <a:effectLst>
          <a:outerShdw blurRad="50800" dist="25400" dir="5400000" algn="ctr" rotWithShape="0">
            <a:srgbClr val="000000">
              <a:alpha val="43137"/>
            </a:srgbClr>
          </a:outerShdw>
        </a:effectLst>
      </c:spPr>
    </c:plotArea>
    <c:plotVisOnly val="1"/>
    <c:dispBlanksAs val="gap"/>
    <c:showDLblsOverMax val="0"/>
  </c:chart>
  <c:spPr>
    <a:solidFill>
      <a:schemeClr val="bg1"/>
    </a:solid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715290081273374E-2"/>
          <c:y val="0.1305444585678833"/>
          <c:w val="0.78570825951235979"/>
          <c:h val="0.77565588591410473"/>
        </c:manualLayout>
      </c:layout>
      <c:barChart>
        <c:barDir val="bar"/>
        <c:grouping val="stacked"/>
        <c:varyColors val="0"/>
        <c:ser>
          <c:idx val="0"/>
          <c:order val="0"/>
          <c:tx>
            <c:strRef>
              <c:f>現状と課題!$A$27</c:f>
              <c:strCache>
                <c:ptCount val="1"/>
                <c:pt idx="0">
                  <c:v>東京</c:v>
                </c:pt>
              </c:strCache>
            </c:strRef>
          </c:tx>
          <c:spPr>
            <a:solidFill>
              <a:srgbClr val="FFCC66"/>
            </a:solidFill>
            <a:ln>
              <a:noFill/>
            </a:ln>
            <a:effectLst/>
          </c:spPr>
          <c:invertIfNegative val="0"/>
          <c:dPt>
            <c:idx val="0"/>
            <c:invertIfNegative val="0"/>
            <c:bubble3D val="0"/>
            <c:extLst>
              <c:ext xmlns:c16="http://schemas.microsoft.com/office/drawing/2014/chart" uri="{C3380CC4-5D6E-409C-BE32-E72D297353CC}">
                <c16:uniqueId val="{00000000-91C0-41AD-97BB-B5C722FEB8C2}"/>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effectLst>
                      <a:outerShdw blurRad="50800" dist="38100" dir="2700000" algn="tl" rotWithShape="0">
                        <a:prstClr val="black">
                          <a:alpha val="40000"/>
                        </a:prstClr>
                      </a:outerShdw>
                    </a:effectLst>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val>
            <c:numRef>
              <c:f>現状と課題!$B$27</c:f>
              <c:numCache>
                <c:formatCode>General</c:formatCode>
                <c:ptCount val="1"/>
                <c:pt idx="0">
                  <c:v>96</c:v>
                </c:pt>
              </c:numCache>
            </c:numRef>
          </c:val>
          <c:extLst>
            <c:ext xmlns:c16="http://schemas.microsoft.com/office/drawing/2014/chart" uri="{C3380CC4-5D6E-409C-BE32-E72D297353CC}">
              <c16:uniqueId val="{00000000-0531-4C10-80AC-C1C681B60332}"/>
            </c:ext>
          </c:extLst>
        </c:ser>
        <c:ser>
          <c:idx val="1"/>
          <c:order val="1"/>
          <c:tx>
            <c:strRef>
              <c:f>現状と課題!$A$28</c:f>
              <c:strCache>
                <c:ptCount val="1"/>
                <c:pt idx="0">
                  <c:v>大阪</c:v>
                </c:pt>
              </c:strCache>
            </c:strRef>
          </c:tx>
          <c:spPr>
            <a:solidFill>
              <a:schemeClr val="accent1">
                <a:lumMod val="60000"/>
                <a:lumOff val="40000"/>
              </a:schemeClr>
            </a:solidFill>
            <a:ln>
              <a:noFill/>
            </a:ln>
            <a:effectLst/>
          </c:spPr>
          <c:invertIfNegative val="0"/>
          <c:dLbls>
            <c:delete val="1"/>
          </c:dLbls>
          <c:val>
            <c:numRef>
              <c:f>現状と課題!$B$28</c:f>
              <c:numCache>
                <c:formatCode>General</c:formatCode>
                <c:ptCount val="1"/>
                <c:pt idx="0">
                  <c:v>2</c:v>
                </c:pt>
              </c:numCache>
            </c:numRef>
          </c:val>
          <c:extLst>
            <c:ext xmlns:c16="http://schemas.microsoft.com/office/drawing/2014/chart" uri="{C3380CC4-5D6E-409C-BE32-E72D297353CC}">
              <c16:uniqueId val="{00000001-91C0-41AD-97BB-B5C722FEB8C2}"/>
            </c:ext>
          </c:extLst>
        </c:ser>
        <c:ser>
          <c:idx val="2"/>
          <c:order val="2"/>
          <c:tx>
            <c:strRef>
              <c:f>現状と課題!$A$29</c:f>
              <c:strCache>
                <c:ptCount val="1"/>
                <c:pt idx="0">
                  <c:v>埼玉</c:v>
                </c:pt>
              </c:strCache>
            </c:strRef>
          </c:tx>
          <c:spPr>
            <a:solidFill>
              <a:schemeClr val="tx2">
                <a:lumMod val="50000"/>
              </a:schemeClr>
            </a:solidFill>
            <a:ln>
              <a:noFill/>
            </a:ln>
            <a:effectLst/>
          </c:spPr>
          <c:invertIfNegative val="0"/>
          <c:dLbls>
            <c:delete val="1"/>
          </c:dLbls>
          <c:val>
            <c:numRef>
              <c:f>現状と課題!$B$29</c:f>
              <c:numCache>
                <c:formatCode>General</c:formatCode>
                <c:ptCount val="1"/>
                <c:pt idx="0">
                  <c:v>1</c:v>
                </c:pt>
              </c:numCache>
            </c:numRef>
          </c:val>
          <c:extLst>
            <c:ext xmlns:c16="http://schemas.microsoft.com/office/drawing/2014/chart" uri="{C3380CC4-5D6E-409C-BE32-E72D297353CC}">
              <c16:uniqueId val="{00000002-91C0-41AD-97BB-B5C722FEB8C2}"/>
            </c:ext>
          </c:extLst>
        </c:ser>
        <c:ser>
          <c:idx val="3"/>
          <c:order val="3"/>
          <c:tx>
            <c:strRef>
              <c:f>現状と課題!$A$30</c:f>
              <c:strCache>
                <c:ptCount val="1"/>
                <c:pt idx="0">
                  <c:v>茨城</c:v>
                </c:pt>
              </c:strCache>
            </c:strRef>
          </c:tx>
          <c:spPr>
            <a:solidFill>
              <a:schemeClr val="accent5">
                <a:lumMod val="50000"/>
              </a:schemeClr>
            </a:solidFill>
            <a:ln>
              <a:noFill/>
            </a:ln>
            <a:effectLst/>
          </c:spPr>
          <c:invertIfNegative val="0"/>
          <c:dLbls>
            <c:delete val="1"/>
          </c:dLbls>
          <c:val>
            <c:numRef>
              <c:f>現状と課題!$B$30</c:f>
              <c:numCache>
                <c:formatCode>General</c:formatCode>
                <c:ptCount val="1"/>
                <c:pt idx="0">
                  <c:v>1</c:v>
                </c:pt>
              </c:numCache>
            </c:numRef>
          </c:val>
          <c:extLst>
            <c:ext xmlns:c16="http://schemas.microsoft.com/office/drawing/2014/chart" uri="{C3380CC4-5D6E-409C-BE32-E72D297353CC}">
              <c16:uniqueId val="{00000003-91C0-41AD-97BB-B5C722FEB8C2}"/>
            </c:ext>
          </c:extLst>
        </c:ser>
        <c:dLbls>
          <c:dLblPos val="ctr"/>
          <c:showLegendKey val="0"/>
          <c:showVal val="1"/>
          <c:showCatName val="0"/>
          <c:showSerName val="0"/>
          <c:showPercent val="0"/>
          <c:showBubbleSize val="0"/>
        </c:dLbls>
        <c:gapWidth val="0"/>
        <c:overlap val="100"/>
        <c:axId val="506507480"/>
        <c:axId val="506506304"/>
      </c:barChart>
      <c:catAx>
        <c:axId val="506507480"/>
        <c:scaling>
          <c:orientation val="minMax"/>
        </c:scaling>
        <c:delete val="1"/>
        <c:axPos val="l"/>
        <c:numFmt formatCode="General" sourceLinked="1"/>
        <c:majorTickMark val="none"/>
        <c:minorTickMark val="none"/>
        <c:tickLblPos val="nextTo"/>
        <c:crossAx val="506506304"/>
        <c:crosses val="autoZero"/>
        <c:auto val="1"/>
        <c:lblAlgn val="ctr"/>
        <c:lblOffset val="100"/>
        <c:noMultiLvlLbl val="0"/>
      </c:catAx>
      <c:valAx>
        <c:axId val="506506304"/>
        <c:scaling>
          <c:orientation val="minMax"/>
          <c:max val="100"/>
          <c:min val="0"/>
        </c:scaling>
        <c:delete val="1"/>
        <c:axPos val="b"/>
        <c:numFmt formatCode="General" sourceLinked="1"/>
        <c:majorTickMark val="none"/>
        <c:minorTickMark val="none"/>
        <c:tickLblPos val="nextTo"/>
        <c:crossAx val="506507480"/>
        <c:crosses val="autoZero"/>
        <c:crossBetween val="between"/>
      </c:valAx>
      <c:spPr>
        <a:noFill/>
        <a:ln>
          <a:noFill/>
        </a:ln>
        <a:effectLst/>
      </c:spPr>
    </c:plotArea>
    <c:legend>
      <c:legendPos val="r"/>
      <c:layout>
        <c:manualLayout>
          <c:xMode val="edge"/>
          <c:yMode val="edge"/>
          <c:x val="0.83424988516737431"/>
          <c:y val="0.14083136614006417"/>
          <c:w val="0.16277384065918615"/>
          <c:h val="0.74036590381182354"/>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9525" cap="flat" cmpd="sng" algn="ctr">
      <a:noFill/>
      <a:prstDash val="solid"/>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kumimoji="1" lang="ja-JP" altLang="ja-JP" sz="1100" b="1" dirty="0">
                <a:solidFill>
                  <a:schemeClr val="tx1">
                    <a:lumMod val="75000"/>
                    <a:lumOff val="25000"/>
                  </a:schemeClr>
                </a:solidFill>
                <a:effectLst/>
              </a:rPr>
              <a:t>今後の海外進出方針について</a:t>
            </a:r>
            <a:endParaRPr lang="ja-JP" altLang="ja-JP" sz="1100" b="1" dirty="0">
              <a:solidFill>
                <a:schemeClr val="tx1">
                  <a:lumMod val="75000"/>
                  <a:lumOff val="25000"/>
                </a:schemeClr>
              </a:solidFill>
              <a:effectLst/>
            </a:endParaRPr>
          </a:p>
        </c:rich>
      </c:tx>
      <c:layout>
        <c:manualLayout>
          <c:xMode val="edge"/>
          <c:yMode val="edge"/>
          <c:x val="0.35634469716627265"/>
          <c:y val="4.9203033541359284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7657480199801362"/>
          <c:y val="0.22313908915397457"/>
          <c:w val="0.78128019991458875"/>
          <c:h val="0.34033069387577453"/>
        </c:manualLayout>
      </c:layout>
      <c:barChart>
        <c:barDir val="bar"/>
        <c:grouping val="percentStacked"/>
        <c:varyColors val="0"/>
        <c:ser>
          <c:idx val="0"/>
          <c:order val="0"/>
          <c:tx>
            <c:strRef>
              <c:f>Sheet1!$B$1</c:f>
              <c:strCache>
                <c:ptCount val="1"/>
                <c:pt idx="0">
                  <c:v>現在、海外に拠点があり、今後、さらに拡大を図る</c:v>
                </c:pt>
              </c:strCache>
            </c:strRef>
          </c:tx>
          <c:spPr>
            <a:solidFill>
              <a:schemeClr val="tx2">
                <a:lumMod val="75000"/>
              </a:schemeClr>
            </a:solidFill>
            <a:ln w="12700">
              <a:solidFill>
                <a:schemeClr val="bg1"/>
              </a:solid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全国(n=2650)</c:v>
                </c:pt>
                <c:pt idx="1">
                  <c:v>関西(n=519)</c:v>
                </c:pt>
              </c:strCache>
            </c:strRef>
          </c:cat>
          <c:val>
            <c:numRef>
              <c:f>Sheet1!$B$2:$B$3</c:f>
              <c:numCache>
                <c:formatCode>General</c:formatCode>
                <c:ptCount val="2"/>
                <c:pt idx="0">
                  <c:v>27.1</c:v>
                </c:pt>
                <c:pt idx="1">
                  <c:v>29.1</c:v>
                </c:pt>
              </c:numCache>
            </c:numRef>
          </c:val>
          <c:extLst>
            <c:ext xmlns:c16="http://schemas.microsoft.com/office/drawing/2014/chart" uri="{C3380CC4-5D6E-409C-BE32-E72D297353CC}">
              <c16:uniqueId val="{00000000-AA6D-452B-AC1D-C3144661A0DE}"/>
            </c:ext>
          </c:extLst>
        </c:ser>
        <c:ser>
          <c:idx val="1"/>
          <c:order val="1"/>
          <c:tx>
            <c:strRef>
              <c:f>Sheet1!$C$1</c:f>
              <c:strCache>
                <c:ptCount val="1"/>
                <c:pt idx="0">
                  <c:v>現在、海外に拠点はないが、今後新たに進出したい</c:v>
                </c:pt>
              </c:strCache>
            </c:strRef>
          </c:tx>
          <c:spPr>
            <a:solidFill>
              <a:schemeClr val="accent2"/>
            </a:solidFill>
            <a:ln w="12700">
              <a:solidFill>
                <a:schemeClr val="bg1"/>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全国(n=2650)</c:v>
                </c:pt>
                <c:pt idx="1">
                  <c:v>関西(n=519)</c:v>
                </c:pt>
              </c:strCache>
            </c:strRef>
          </c:cat>
          <c:val>
            <c:numRef>
              <c:f>Sheet1!$C$2:$C$3</c:f>
              <c:numCache>
                <c:formatCode>General</c:formatCode>
                <c:ptCount val="2"/>
                <c:pt idx="0">
                  <c:v>28.7</c:v>
                </c:pt>
                <c:pt idx="1">
                  <c:v>27.9</c:v>
                </c:pt>
              </c:numCache>
            </c:numRef>
          </c:val>
          <c:extLst>
            <c:ext xmlns:c16="http://schemas.microsoft.com/office/drawing/2014/chart" uri="{C3380CC4-5D6E-409C-BE32-E72D297353CC}">
              <c16:uniqueId val="{00000001-AA6D-452B-AC1D-C3144661A0DE}"/>
            </c:ext>
          </c:extLst>
        </c:ser>
        <c:ser>
          <c:idx val="2"/>
          <c:order val="2"/>
          <c:tx>
            <c:strRef>
              <c:f>Sheet1!$D$1</c:f>
              <c:strCache>
                <c:ptCount val="1"/>
                <c:pt idx="0">
                  <c:v>現在、海外に拠点があり、現状を維持する</c:v>
                </c:pt>
              </c:strCache>
            </c:strRef>
          </c:tx>
          <c:spPr>
            <a:solidFill>
              <a:schemeClr val="accent3"/>
            </a:solidFill>
            <a:ln w="12700">
              <a:solidFill>
                <a:schemeClr val="bg1"/>
              </a:solidFill>
            </a:ln>
            <a:effectLst/>
          </c:spPr>
          <c:invertIfNegative val="0"/>
          <c:dLbls>
            <c:numFmt formatCode="#,##0.0_);[Red]\(#,##0.0\)" sourceLinked="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全国(n=2650)</c:v>
                </c:pt>
                <c:pt idx="1">
                  <c:v>関西(n=519)</c:v>
                </c:pt>
              </c:strCache>
            </c:strRef>
          </c:cat>
          <c:val>
            <c:numRef>
              <c:f>Sheet1!$D$2:$D$3</c:f>
              <c:numCache>
                <c:formatCode>General</c:formatCode>
                <c:ptCount val="2"/>
                <c:pt idx="0">
                  <c:v>11.7</c:v>
                </c:pt>
                <c:pt idx="1">
                  <c:v>11</c:v>
                </c:pt>
              </c:numCache>
            </c:numRef>
          </c:val>
          <c:extLst>
            <c:ext xmlns:c16="http://schemas.microsoft.com/office/drawing/2014/chart" uri="{C3380CC4-5D6E-409C-BE32-E72D297353CC}">
              <c16:uniqueId val="{00000002-AA6D-452B-AC1D-C3144661A0DE}"/>
            </c:ext>
          </c:extLst>
        </c:ser>
        <c:ser>
          <c:idx val="3"/>
          <c:order val="3"/>
          <c:tx>
            <c:strRef>
              <c:f>Sheet1!$E$1</c:f>
              <c:strCache>
                <c:ptCount val="1"/>
                <c:pt idx="0">
                  <c:v>現在、海外に拠点があるが、縮小、撤退が必要と考えている</c:v>
                </c:pt>
              </c:strCache>
            </c:strRef>
          </c:tx>
          <c:spPr>
            <a:solidFill>
              <a:schemeClr val="accent4"/>
            </a:solidFill>
            <a:ln w="12700">
              <a:solidFill>
                <a:schemeClr val="bg1"/>
              </a:solidFill>
            </a:ln>
            <a:effectLst/>
          </c:spPr>
          <c:invertIfNegative val="0"/>
          <c:dLbls>
            <c:dLbl>
              <c:idx val="0"/>
              <c:layout>
                <c:manualLayout>
                  <c:x val="-5.0329652619717863E-2"/>
                  <c:y val="0.11480707826317166"/>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A6D-452B-AC1D-C3144661A0DE}"/>
                </c:ext>
              </c:extLst>
            </c:dLbl>
            <c:dLbl>
              <c:idx val="1"/>
              <c:layout>
                <c:manualLayout>
                  <c:x val="4.0743052120723898E-2"/>
                  <c:y val="-0.12300758385339823"/>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A6D-452B-AC1D-C3144661A0DE}"/>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全国(n=2650)</c:v>
                </c:pt>
                <c:pt idx="1">
                  <c:v>関西(n=519)</c:v>
                </c:pt>
              </c:strCache>
            </c:strRef>
          </c:cat>
          <c:val>
            <c:numRef>
              <c:f>Sheet1!$E$2:$E$3</c:f>
              <c:numCache>
                <c:formatCode>General</c:formatCode>
                <c:ptCount val="2"/>
                <c:pt idx="0">
                  <c:v>0.8</c:v>
                </c:pt>
                <c:pt idx="1">
                  <c:v>0.2</c:v>
                </c:pt>
              </c:numCache>
            </c:numRef>
          </c:val>
          <c:extLst>
            <c:ext xmlns:c16="http://schemas.microsoft.com/office/drawing/2014/chart" uri="{C3380CC4-5D6E-409C-BE32-E72D297353CC}">
              <c16:uniqueId val="{00000005-AA6D-452B-AC1D-C3144661A0DE}"/>
            </c:ext>
          </c:extLst>
        </c:ser>
        <c:ser>
          <c:idx val="4"/>
          <c:order val="4"/>
          <c:tx>
            <c:strRef>
              <c:f>Sheet1!$F$1</c:f>
              <c:strCache>
                <c:ptCount val="1"/>
                <c:pt idx="0">
                  <c:v>現在、海外に拠点はなく、今後とも海外での事業展開は行わない</c:v>
                </c:pt>
              </c:strCache>
            </c:strRef>
          </c:tx>
          <c:spPr>
            <a:solidFill>
              <a:schemeClr val="accent5"/>
            </a:solidFill>
            <a:ln w="12700">
              <a:solidFill>
                <a:schemeClr val="bg1"/>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全国(n=2650)</c:v>
                </c:pt>
                <c:pt idx="1">
                  <c:v>関西(n=519)</c:v>
                </c:pt>
              </c:strCache>
            </c:strRef>
          </c:cat>
          <c:val>
            <c:numRef>
              <c:f>Sheet1!$F$2:$F$3</c:f>
              <c:numCache>
                <c:formatCode>General</c:formatCode>
                <c:ptCount val="2"/>
                <c:pt idx="0">
                  <c:v>26.4</c:v>
                </c:pt>
                <c:pt idx="1">
                  <c:v>26.4</c:v>
                </c:pt>
              </c:numCache>
            </c:numRef>
          </c:val>
          <c:extLst>
            <c:ext xmlns:c16="http://schemas.microsoft.com/office/drawing/2014/chart" uri="{C3380CC4-5D6E-409C-BE32-E72D297353CC}">
              <c16:uniqueId val="{00000006-AA6D-452B-AC1D-C3144661A0DE}"/>
            </c:ext>
          </c:extLst>
        </c:ser>
        <c:dLbls>
          <c:dLblPos val="ctr"/>
          <c:showLegendKey val="0"/>
          <c:showVal val="1"/>
          <c:showCatName val="0"/>
          <c:showSerName val="0"/>
          <c:showPercent val="0"/>
          <c:showBubbleSize val="0"/>
        </c:dLbls>
        <c:gapWidth val="20"/>
        <c:overlap val="100"/>
        <c:axId val="506506696"/>
        <c:axId val="506511400"/>
      </c:barChart>
      <c:catAx>
        <c:axId val="506506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crossAx val="506511400"/>
        <c:crosses val="autoZero"/>
        <c:auto val="1"/>
        <c:lblAlgn val="l"/>
        <c:lblOffset val="100"/>
        <c:noMultiLvlLbl val="0"/>
      </c:catAx>
      <c:valAx>
        <c:axId val="506511400"/>
        <c:scaling>
          <c:orientation val="minMax"/>
        </c:scaling>
        <c:delete val="0"/>
        <c:axPos val="b"/>
        <c:majorGridlines>
          <c:spPr>
            <a:ln w="12700" cap="flat" cmpd="sng" algn="ctr">
              <a:solidFill>
                <a:schemeClr val="bg1">
                  <a:lumMod val="50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crossAx val="506506696"/>
        <c:crosses val="autoZero"/>
        <c:crossBetween val="between"/>
      </c:valAx>
      <c:spPr>
        <a:noFill/>
        <a:ln>
          <a:noFill/>
        </a:ln>
        <a:effectLst/>
      </c:spPr>
    </c:plotArea>
    <c:legend>
      <c:legendPos val="b"/>
      <c:layout>
        <c:manualLayout>
          <c:xMode val="edge"/>
          <c:yMode val="edge"/>
          <c:x val="6.1810927705520692E-3"/>
          <c:y val="0.71666868745278345"/>
          <c:w val="0.98044786408465046"/>
          <c:h val="0.22410673481379234"/>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FD1618-F076-4E50-B517-51F821165AFC}"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kumimoji="1" lang="ja-JP" altLang="en-US"/>
        </a:p>
      </dgm:t>
    </dgm:pt>
    <dgm:pt modelId="{4A84582F-1C0B-4B28-944F-28AC502552EB}">
      <dgm:prSet phldrT="[テキスト]" custT="1"/>
      <dgm:spPr/>
      <dgm:t>
        <a:bodyPr/>
        <a:lstStyle/>
        <a:p>
          <a:r>
            <a:rPr kumimoji="1" lang="ja-JP" altLang="en-US" sz="1400" dirty="0">
              <a:latin typeface="Meiryo UI" panose="020B0604030504040204" pitchFamily="50" charset="-128"/>
              <a:ea typeface="Meiryo UI" panose="020B0604030504040204" pitchFamily="50" charset="-128"/>
            </a:rPr>
            <a:t>大阪市</a:t>
          </a:r>
        </a:p>
      </dgm:t>
    </dgm:pt>
    <dgm:pt modelId="{C72B462F-C819-445B-9C29-7CACEBCD9CAA}" type="parTrans" cxnId="{29A8C2D0-A9DB-4205-B217-590E8C3FD19E}">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41C9206E-ED67-4432-A07E-7E4EEB9708BF}" type="sibTrans" cxnId="{29A8C2D0-A9DB-4205-B217-590E8C3FD19E}">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F59D5C2D-4B1A-43D1-84CB-E1F8FBFA263D}">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三島</a:t>
          </a:r>
        </a:p>
      </dgm:t>
    </dgm:pt>
    <dgm:pt modelId="{F20351F0-91A9-4B88-BC4E-D02C5B7DF9F2}" type="parTrans" cxnId="{B7197BD8-C372-41E1-A0F6-2B7510B78D89}">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7915E4C5-399C-4105-A3E4-12AD5CF8F02D}" type="sibTrans" cxnId="{B7197BD8-C372-41E1-A0F6-2B7510B78D89}">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58A42125-93D3-4139-8929-7379FC327BF7}">
      <dgm:prSet phldrT="[テキスト]" custT="1"/>
      <dgm:spPr/>
      <dgm:t>
        <a:bodyPr/>
        <a:lstStyle/>
        <a:p>
          <a:r>
            <a:rPr kumimoji="1" lang="ja-JP" altLang="en-US" sz="1000" dirty="0">
              <a:latin typeface="Meiryo UI" panose="020B0604030504040204" pitchFamily="50" charset="-128"/>
              <a:ea typeface="Meiryo UI" panose="020B0604030504040204" pitchFamily="50" charset="-128"/>
            </a:rPr>
            <a:t>北河内</a:t>
          </a:r>
        </a:p>
      </dgm:t>
    </dgm:pt>
    <dgm:pt modelId="{A28B2F78-9F20-47BD-AEC1-2DC886B602FD}" type="parTrans" cxnId="{6CADB31B-089E-465D-A6AC-D9B4C1060D68}">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F796B858-A674-4F4F-9F76-90256E6FC237}" type="sibTrans" cxnId="{6CADB31B-089E-465D-A6AC-D9B4C1060D68}">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48CD8214-66C2-4968-A089-43987D3D40FA}">
      <dgm:prSet phldrT="[テキスト]" custT="1"/>
      <dgm:spPr/>
      <dgm:t>
        <a:bodyPr/>
        <a:lstStyle/>
        <a:p>
          <a:r>
            <a:rPr kumimoji="1" lang="ja-JP" altLang="en-US" sz="1000" dirty="0">
              <a:latin typeface="Meiryo UI" panose="020B0604030504040204" pitchFamily="50" charset="-128"/>
              <a:ea typeface="Meiryo UI" panose="020B0604030504040204" pitchFamily="50" charset="-128"/>
            </a:rPr>
            <a:t>中河内</a:t>
          </a:r>
        </a:p>
      </dgm:t>
    </dgm:pt>
    <dgm:pt modelId="{34B8E20B-128D-42D6-9688-79A09DB7F446}" type="parTrans" cxnId="{A8CBBB38-2418-4048-A79F-8857F9956D71}">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BDE081C3-FECF-469F-BEAE-7D8A1C4606A1}" type="sibTrans" cxnId="{A8CBBB38-2418-4048-A79F-8857F9956D71}">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296E2F0A-D642-4DB1-BD03-F4054A618436}">
      <dgm:prSet phldrT="[テキスト]" custT="1"/>
      <dgm:spPr/>
      <dgm:t>
        <a:bodyPr/>
        <a:lstStyle/>
        <a:p>
          <a:r>
            <a:rPr kumimoji="1" lang="ja-JP" altLang="en-US" sz="1000" dirty="0">
              <a:latin typeface="Meiryo UI" panose="020B0604030504040204" pitchFamily="50" charset="-128"/>
              <a:ea typeface="Meiryo UI" panose="020B0604030504040204" pitchFamily="50" charset="-128"/>
            </a:rPr>
            <a:t>南河内</a:t>
          </a:r>
        </a:p>
      </dgm:t>
    </dgm:pt>
    <dgm:pt modelId="{CA156147-C182-422A-AED8-29AE27BC5781}" type="parTrans" cxnId="{0AA9814A-7423-4BB7-8A14-86134A810FF2}">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C850276D-6811-4AA9-80F4-8F045080EBB5}" type="sibTrans" cxnId="{0AA9814A-7423-4BB7-8A14-86134A810FF2}">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7B07ADF9-E779-4396-A1D6-9A1EFBAB8F50}">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泉北</a:t>
          </a:r>
        </a:p>
      </dgm:t>
    </dgm:pt>
    <dgm:pt modelId="{4AA5AC9A-E406-40F6-8774-3174E983FC91}" type="parTrans" cxnId="{90BCDDF4-3B90-4468-9F73-22EC51B34DDF}">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871AB300-7356-4CA0-82B3-C4EECF4FB592}" type="sibTrans" cxnId="{90BCDDF4-3B90-4468-9F73-22EC51B34DDF}">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311FE7DD-A4B3-4CB9-80ED-0CED1F0443DA}">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泉南</a:t>
          </a:r>
        </a:p>
      </dgm:t>
    </dgm:pt>
    <dgm:pt modelId="{F675F6DE-B66C-462F-96FE-B38AD1F980D2}" type="parTrans" cxnId="{056D929B-F817-4250-8492-DA2D691AEF13}">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81C56C47-D8C8-4E41-B0A2-3970A0976B4D}" type="sibTrans" cxnId="{056D929B-F817-4250-8492-DA2D691AEF13}">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C963BBE7-1053-4481-B663-5AD8737AE354}">
      <dgm:prSet phldrT="[テキスト]" custT="1"/>
      <dgm:spPr>
        <a:noFill/>
        <a:ln>
          <a:noFill/>
        </a:ln>
      </dgm:spPr>
      <dgm:t>
        <a:bodyPr/>
        <a:lstStyle/>
        <a:p>
          <a:endParaRPr kumimoji="1" lang="ja-JP" altLang="en-US" sz="1200" dirty="0">
            <a:latin typeface="Meiryo UI" panose="020B0604030504040204" pitchFamily="50" charset="-128"/>
            <a:ea typeface="Meiryo UI" panose="020B0604030504040204" pitchFamily="50" charset="-128"/>
          </a:endParaRPr>
        </a:p>
      </dgm:t>
    </dgm:pt>
    <dgm:pt modelId="{658F010D-6B4E-4C19-BD38-37A5790D4979}" type="parTrans" cxnId="{68FC30C9-8EFE-4D8A-8DA7-EC21BEE11140}">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B69B2D02-09F5-4EEF-89CB-567B244DB843}" type="sibTrans" cxnId="{68FC30C9-8EFE-4D8A-8DA7-EC21BEE11140}">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CEF707C3-06C6-4CA5-B1E1-22FE54410B2D}">
      <dgm:prSet phldrT="[テキスト]" custT="1"/>
      <dgm:spPr>
        <a:noFill/>
        <a:ln>
          <a:noFill/>
        </a:ln>
      </dgm:spPr>
      <dgm:t>
        <a:bodyPr/>
        <a:lstStyle/>
        <a:p>
          <a:endParaRPr kumimoji="1" lang="ja-JP" altLang="en-US" sz="1200" dirty="0">
            <a:latin typeface="Meiryo UI" panose="020B0604030504040204" pitchFamily="50" charset="-128"/>
            <a:ea typeface="Meiryo UI" panose="020B0604030504040204" pitchFamily="50" charset="-128"/>
          </a:endParaRPr>
        </a:p>
      </dgm:t>
    </dgm:pt>
    <dgm:pt modelId="{66744A05-72B1-473F-92AF-0B3E41F215EA}" type="parTrans" cxnId="{ABE15ACA-5AD6-4B6E-B412-30418DFAE28D}">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33327EF9-3EF5-4A60-8C05-AC083E36441B}" type="sibTrans" cxnId="{ABE15ACA-5AD6-4B6E-B412-30418DFAE28D}">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8120E7FB-D68C-464E-914D-DCE2A6E19A17}">
      <dgm:prSet phldrT="[テキスト]" custT="1"/>
      <dgm:spPr>
        <a:noFill/>
        <a:ln>
          <a:noFill/>
        </a:ln>
      </dgm:spPr>
      <dgm:t>
        <a:bodyPr/>
        <a:lstStyle/>
        <a:p>
          <a:endParaRPr kumimoji="1" lang="ja-JP" altLang="en-US" sz="1200" dirty="0">
            <a:latin typeface="Meiryo UI" panose="020B0604030504040204" pitchFamily="50" charset="-128"/>
            <a:ea typeface="Meiryo UI" panose="020B0604030504040204" pitchFamily="50" charset="-128"/>
          </a:endParaRPr>
        </a:p>
      </dgm:t>
    </dgm:pt>
    <dgm:pt modelId="{3054B356-0979-41A4-8ADC-9FDAB334E7DD}" type="parTrans" cxnId="{0FD953DD-DD77-4508-8CEA-E4756A0F96A3}">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556D867A-3A8D-4A46-BA1B-7C3C9A4ECCFE}" type="sibTrans" cxnId="{0FD953DD-DD77-4508-8CEA-E4756A0F96A3}">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492CD6AC-C1BB-4CA2-8D71-9FEE9580EC1D}">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豊能</a:t>
          </a:r>
        </a:p>
      </dgm:t>
    </dgm:pt>
    <dgm:pt modelId="{D8DE8586-AEF5-451C-AA60-3C8E301E128D}" type="parTrans" cxnId="{E806F367-1F2F-4216-A5F3-E59D27C22D2F}">
      <dgm:prSet/>
      <dgm:spPr/>
      <dgm:t>
        <a:bodyPr/>
        <a:lstStyle/>
        <a:p>
          <a:endParaRPr kumimoji="1" lang="ja-JP" altLang="en-US"/>
        </a:p>
      </dgm:t>
    </dgm:pt>
    <dgm:pt modelId="{EF370FC2-3E26-48E3-ACD2-BA506017F098}" type="sibTrans" cxnId="{E806F367-1F2F-4216-A5F3-E59D27C22D2F}">
      <dgm:prSet/>
      <dgm:spPr/>
      <dgm:t>
        <a:bodyPr/>
        <a:lstStyle/>
        <a:p>
          <a:endParaRPr kumimoji="1" lang="ja-JP" altLang="en-US"/>
        </a:p>
      </dgm:t>
    </dgm:pt>
    <dgm:pt modelId="{7430E07B-E5C3-4AE5-8914-5014E4920F34}" type="pres">
      <dgm:prSet presAssocID="{53FD1618-F076-4E50-B517-51F821165AFC}" presName="composite" presStyleCnt="0">
        <dgm:presLayoutVars>
          <dgm:chMax val="1"/>
          <dgm:dir/>
          <dgm:resizeHandles val="exact"/>
        </dgm:presLayoutVars>
      </dgm:prSet>
      <dgm:spPr/>
      <dgm:t>
        <a:bodyPr/>
        <a:lstStyle/>
        <a:p>
          <a:endParaRPr kumimoji="1" lang="ja-JP" altLang="en-US"/>
        </a:p>
      </dgm:t>
    </dgm:pt>
    <dgm:pt modelId="{B3641B10-03DD-44DF-8211-34AE0DE22699}" type="pres">
      <dgm:prSet presAssocID="{53FD1618-F076-4E50-B517-51F821165AFC}" presName="radial" presStyleCnt="0">
        <dgm:presLayoutVars>
          <dgm:animLvl val="ctr"/>
        </dgm:presLayoutVars>
      </dgm:prSet>
      <dgm:spPr/>
    </dgm:pt>
    <dgm:pt modelId="{754441F7-5320-4979-8D54-7547061A6432}" type="pres">
      <dgm:prSet presAssocID="{4A84582F-1C0B-4B28-944F-28AC502552EB}" presName="centerShape" presStyleLbl="vennNode1" presStyleIdx="0" presStyleCnt="11" custScaleX="86052" custScaleY="79112"/>
      <dgm:spPr/>
      <dgm:t>
        <a:bodyPr/>
        <a:lstStyle/>
        <a:p>
          <a:endParaRPr kumimoji="1" lang="ja-JP" altLang="en-US"/>
        </a:p>
      </dgm:t>
    </dgm:pt>
    <dgm:pt modelId="{AF47CB0C-F6BB-48ED-B45F-DC824C1C086F}" type="pres">
      <dgm:prSet presAssocID="{492CD6AC-C1BB-4CA2-8D71-9FEE9580EC1D}" presName="node" presStyleLbl="vennNode1" presStyleIdx="1" presStyleCnt="11">
        <dgm:presLayoutVars>
          <dgm:bulletEnabled val="1"/>
        </dgm:presLayoutVars>
      </dgm:prSet>
      <dgm:spPr/>
      <dgm:t>
        <a:bodyPr/>
        <a:lstStyle/>
        <a:p>
          <a:endParaRPr kumimoji="1" lang="ja-JP" altLang="en-US"/>
        </a:p>
      </dgm:t>
    </dgm:pt>
    <dgm:pt modelId="{1F2F3D0C-3822-402A-B243-2D9D5C46813C}" type="pres">
      <dgm:prSet presAssocID="{F59D5C2D-4B1A-43D1-84CB-E1F8FBFA263D}" presName="node" presStyleLbl="vennNode1" presStyleIdx="2" presStyleCnt="11">
        <dgm:presLayoutVars>
          <dgm:bulletEnabled val="1"/>
        </dgm:presLayoutVars>
      </dgm:prSet>
      <dgm:spPr/>
      <dgm:t>
        <a:bodyPr/>
        <a:lstStyle/>
        <a:p>
          <a:endParaRPr kumimoji="1" lang="ja-JP" altLang="en-US"/>
        </a:p>
      </dgm:t>
    </dgm:pt>
    <dgm:pt modelId="{47C9692B-A139-48B4-8DC7-E66243CEDB8C}" type="pres">
      <dgm:prSet presAssocID="{58A42125-93D3-4139-8929-7379FC327BF7}" presName="node" presStyleLbl="vennNode1" presStyleIdx="3" presStyleCnt="11">
        <dgm:presLayoutVars>
          <dgm:bulletEnabled val="1"/>
        </dgm:presLayoutVars>
      </dgm:prSet>
      <dgm:spPr/>
      <dgm:t>
        <a:bodyPr/>
        <a:lstStyle/>
        <a:p>
          <a:endParaRPr kumimoji="1" lang="ja-JP" altLang="en-US"/>
        </a:p>
      </dgm:t>
    </dgm:pt>
    <dgm:pt modelId="{29AC605B-62AA-4E8B-A8DC-608A0AD6A983}" type="pres">
      <dgm:prSet presAssocID="{48CD8214-66C2-4968-A089-43987D3D40FA}" presName="node" presStyleLbl="vennNode1" presStyleIdx="4" presStyleCnt="11">
        <dgm:presLayoutVars>
          <dgm:bulletEnabled val="1"/>
        </dgm:presLayoutVars>
      </dgm:prSet>
      <dgm:spPr/>
      <dgm:t>
        <a:bodyPr/>
        <a:lstStyle/>
        <a:p>
          <a:endParaRPr kumimoji="1" lang="ja-JP" altLang="en-US"/>
        </a:p>
      </dgm:t>
    </dgm:pt>
    <dgm:pt modelId="{2C47C566-E871-4BB6-84D3-E26F9DBE2424}" type="pres">
      <dgm:prSet presAssocID="{296E2F0A-D642-4DB1-BD03-F4054A618436}" presName="node" presStyleLbl="vennNode1" presStyleIdx="5" presStyleCnt="11">
        <dgm:presLayoutVars>
          <dgm:bulletEnabled val="1"/>
        </dgm:presLayoutVars>
      </dgm:prSet>
      <dgm:spPr/>
      <dgm:t>
        <a:bodyPr/>
        <a:lstStyle/>
        <a:p>
          <a:endParaRPr kumimoji="1" lang="ja-JP" altLang="en-US"/>
        </a:p>
      </dgm:t>
    </dgm:pt>
    <dgm:pt modelId="{43AA07FC-612F-4CC7-920F-A4BA2A5C2507}" type="pres">
      <dgm:prSet presAssocID="{7B07ADF9-E779-4396-A1D6-9A1EFBAB8F50}" presName="node" presStyleLbl="vennNode1" presStyleIdx="6" presStyleCnt="11">
        <dgm:presLayoutVars>
          <dgm:bulletEnabled val="1"/>
        </dgm:presLayoutVars>
      </dgm:prSet>
      <dgm:spPr/>
      <dgm:t>
        <a:bodyPr/>
        <a:lstStyle/>
        <a:p>
          <a:endParaRPr kumimoji="1" lang="ja-JP" altLang="en-US"/>
        </a:p>
      </dgm:t>
    </dgm:pt>
    <dgm:pt modelId="{F28B0E5B-D10F-4ED6-8B36-B518ED56B561}" type="pres">
      <dgm:prSet presAssocID="{311FE7DD-A4B3-4CB9-80ED-0CED1F0443DA}" presName="node" presStyleLbl="vennNode1" presStyleIdx="7" presStyleCnt="11">
        <dgm:presLayoutVars>
          <dgm:bulletEnabled val="1"/>
        </dgm:presLayoutVars>
      </dgm:prSet>
      <dgm:spPr/>
      <dgm:t>
        <a:bodyPr/>
        <a:lstStyle/>
        <a:p>
          <a:endParaRPr kumimoji="1" lang="ja-JP" altLang="en-US"/>
        </a:p>
      </dgm:t>
    </dgm:pt>
    <dgm:pt modelId="{28DD188B-D17E-4DD8-BA5C-3B57459A54B2}" type="pres">
      <dgm:prSet presAssocID="{CEF707C3-06C6-4CA5-B1E1-22FE54410B2D}" presName="node" presStyleLbl="vennNode1" presStyleIdx="8" presStyleCnt="11">
        <dgm:presLayoutVars>
          <dgm:bulletEnabled val="1"/>
        </dgm:presLayoutVars>
      </dgm:prSet>
      <dgm:spPr/>
      <dgm:t>
        <a:bodyPr/>
        <a:lstStyle/>
        <a:p>
          <a:endParaRPr kumimoji="1" lang="ja-JP" altLang="en-US"/>
        </a:p>
      </dgm:t>
    </dgm:pt>
    <dgm:pt modelId="{3EF5D178-77D7-408A-B57C-1EB9EA6C7260}" type="pres">
      <dgm:prSet presAssocID="{8120E7FB-D68C-464E-914D-DCE2A6E19A17}" presName="node" presStyleLbl="vennNode1" presStyleIdx="9" presStyleCnt="11">
        <dgm:presLayoutVars>
          <dgm:bulletEnabled val="1"/>
        </dgm:presLayoutVars>
      </dgm:prSet>
      <dgm:spPr/>
      <dgm:t>
        <a:bodyPr/>
        <a:lstStyle/>
        <a:p>
          <a:endParaRPr kumimoji="1" lang="ja-JP" altLang="en-US"/>
        </a:p>
      </dgm:t>
    </dgm:pt>
    <dgm:pt modelId="{BD3FFD20-5139-4D17-8C48-E3E65F5D3F16}" type="pres">
      <dgm:prSet presAssocID="{C963BBE7-1053-4481-B663-5AD8737AE354}" presName="node" presStyleLbl="vennNode1" presStyleIdx="10" presStyleCnt="11">
        <dgm:presLayoutVars>
          <dgm:bulletEnabled val="1"/>
        </dgm:presLayoutVars>
      </dgm:prSet>
      <dgm:spPr/>
      <dgm:t>
        <a:bodyPr/>
        <a:lstStyle/>
        <a:p>
          <a:endParaRPr kumimoji="1" lang="ja-JP" altLang="en-US"/>
        </a:p>
      </dgm:t>
    </dgm:pt>
  </dgm:ptLst>
  <dgm:cxnLst>
    <dgm:cxn modelId="{F0F78F64-3FAD-4D29-84F1-6F73EAA51031}" type="presOf" srcId="{492CD6AC-C1BB-4CA2-8D71-9FEE9580EC1D}" destId="{AF47CB0C-F6BB-48ED-B45F-DC824C1C086F}" srcOrd="0" destOrd="0" presId="urn:microsoft.com/office/officeart/2005/8/layout/radial3"/>
    <dgm:cxn modelId="{056D929B-F817-4250-8492-DA2D691AEF13}" srcId="{4A84582F-1C0B-4B28-944F-28AC502552EB}" destId="{311FE7DD-A4B3-4CB9-80ED-0CED1F0443DA}" srcOrd="6" destOrd="0" parTransId="{F675F6DE-B66C-462F-96FE-B38AD1F980D2}" sibTransId="{81C56C47-D8C8-4E41-B0A2-3970A0976B4D}"/>
    <dgm:cxn modelId="{90BCDDF4-3B90-4468-9F73-22EC51B34DDF}" srcId="{4A84582F-1C0B-4B28-944F-28AC502552EB}" destId="{7B07ADF9-E779-4396-A1D6-9A1EFBAB8F50}" srcOrd="5" destOrd="0" parTransId="{4AA5AC9A-E406-40F6-8774-3174E983FC91}" sibTransId="{871AB300-7356-4CA0-82B3-C4EECF4FB592}"/>
    <dgm:cxn modelId="{14CDCA8A-A646-49C5-AFB9-77D356B6786E}" type="presOf" srcId="{8120E7FB-D68C-464E-914D-DCE2A6E19A17}" destId="{3EF5D178-77D7-408A-B57C-1EB9EA6C7260}" srcOrd="0" destOrd="0" presId="urn:microsoft.com/office/officeart/2005/8/layout/radial3"/>
    <dgm:cxn modelId="{3E757E73-6238-48B4-893C-C0EFB501F68C}" type="presOf" srcId="{7B07ADF9-E779-4396-A1D6-9A1EFBAB8F50}" destId="{43AA07FC-612F-4CC7-920F-A4BA2A5C2507}" srcOrd="0" destOrd="0" presId="urn:microsoft.com/office/officeart/2005/8/layout/radial3"/>
    <dgm:cxn modelId="{A8CBBB38-2418-4048-A79F-8857F9956D71}" srcId="{4A84582F-1C0B-4B28-944F-28AC502552EB}" destId="{48CD8214-66C2-4968-A089-43987D3D40FA}" srcOrd="3" destOrd="0" parTransId="{34B8E20B-128D-42D6-9688-79A09DB7F446}" sibTransId="{BDE081C3-FECF-469F-BEAE-7D8A1C4606A1}"/>
    <dgm:cxn modelId="{E4DD4564-6274-4EEB-A213-3F7B8C4223AC}" type="presOf" srcId="{48CD8214-66C2-4968-A089-43987D3D40FA}" destId="{29AC605B-62AA-4E8B-A8DC-608A0AD6A983}" srcOrd="0" destOrd="0" presId="urn:microsoft.com/office/officeart/2005/8/layout/radial3"/>
    <dgm:cxn modelId="{FF498C93-C0AE-4E1A-BD75-4096C498BDE4}" type="presOf" srcId="{4A84582F-1C0B-4B28-944F-28AC502552EB}" destId="{754441F7-5320-4979-8D54-7547061A6432}" srcOrd="0" destOrd="0" presId="urn:microsoft.com/office/officeart/2005/8/layout/radial3"/>
    <dgm:cxn modelId="{C82A1599-E954-4FE8-B1AC-3D513CB1B3FA}" type="presOf" srcId="{296E2F0A-D642-4DB1-BD03-F4054A618436}" destId="{2C47C566-E871-4BB6-84D3-E26F9DBE2424}" srcOrd="0" destOrd="0" presId="urn:microsoft.com/office/officeart/2005/8/layout/radial3"/>
    <dgm:cxn modelId="{B68DA825-CD87-4A0F-83BB-3164F0C3D662}" type="presOf" srcId="{C963BBE7-1053-4481-B663-5AD8737AE354}" destId="{BD3FFD20-5139-4D17-8C48-E3E65F5D3F16}" srcOrd="0" destOrd="0" presId="urn:microsoft.com/office/officeart/2005/8/layout/radial3"/>
    <dgm:cxn modelId="{6CADB31B-089E-465D-A6AC-D9B4C1060D68}" srcId="{4A84582F-1C0B-4B28-944F-28AC502552EB}" destId="{58A42125-93D3-4139-8929-7379FC327BF7}" srcOrd="2" destOrd="0" parTransId="{A28B2F78-9F20-47BD-AEC1-2DC886B602FD}" sibTransId="{F796B858-A674-4F4F-9F76-90256E6FC237}"/>
    <dgm:cxn modelId="{F4E46184-0D81-47C3-AF09-714D21737AC3}" type="presOf" srcId="{311FE7DD-A4B3-4CB9-80ED-0CED1F0443DA}" destId="{F28B0E5B-D10F-4ED6-8B36-B518ED56B561}" srcOrd="0" destOrd="0" presId="urn:microsoft.com/office/officeart/2005/8/layout/radial3"/>
    <dgm:cxn modelId="{5A746DEA-62BB-4AA5-BEA8-F26143ACCFA2}" type="presOf" srcId="{58A42125-93D3-4139-8929-7379FC327BF7}" destId="{47C9692B-A139-48B4-8DC7-E66243CEDB8C}" srcOrd="0" destOrd="0" presId="urn:microsoft.com/office/officeart/2005/8/layout/radial3"/>
    <dgm:cxn modelId="{C170D4A2-F34C-42BA-9941-B00339F54584}" type="presOf" srcId="{53FD1618-F076-4E50-B517-51F821165AFC}" destId="{7430E07B-E5C3-4AE5-8914-5014E4920F34}" srcOrd="0" destOrd="0" presId="urn:microsoft.com/office/officeart/2005/8/layout/radial3"/>
    <dgm:cxn modelId="{E806F367-1F2F-4216-A5F3-E59D27C22D2F}" srcId="{4A84582F-1C0B-4B28-944F-28AC502552EB}" destId="{492CD6AC-C1BB-4CA2-8D71-9FEE9580EC1D}" srcOrd="0" destOrd="0" parTransId="{D8DE8586-AEF5-451C-AA60-3C8E301E128D}" sibTransId="{EF370FC2-3E26-48E3-ACD2-BA506017F098}"/>
    <dgm:cxn modelId="{68FC30C9-8EFE-4D8A-8DA7-EC21BEE11140}" srcId="{4A84582F-1C0B-4B28-944F-28AC502552EB}" destId="{C963BBE7-1053-4481-B663-5AD8737AE354}" srcOrd="9" destOrd="0" parTransId="{658F010D-6B4E-4C19-BD38-37A5790D4979}" sibTransId="{B69B2D02-09F5-4EEF-89CB-567B244DB843}"/>
    <dgm:cxn modelId="{B7197BD8-C372-41E1-A0F6-2B7510B78D89}" srcId="{4A84582F-1C0B-4B28-944F-28AC502552EB}" destId="{F59D5C2D-4B1A-43D1-84CB-E1F8FBFA263D}" srcOrd="1" destOrd="0" parTransId="{F20351F0-91A9-4B88-BC4E-D02C5B7DF9F2}" sibTransId="{7915E4C5-399C-4105-A3E4-12AD5CF8F02D}"/>
    <dgm:cxn modelId="{0AA9814A-7423-4BB7-8A14-86134A810FF2}" srcId="{4A84582F-1C0B-4B28-944F-28AC502552EB}" destId="{296E2F0A-D642-4DB1-BD03-F4054A618436}" srcOrd="4" destOrd="0" parTransId="{CA156147-C182-422A-AED8-29AE27BC5781}" sibTransId="{C850276D-6811-4AA9-80F4-8F045080EBB5}"/>
    <dgm:cxn modelId="{CE98CF93-7946-4EE5-A807-F85BC33E35C2}" type="presOf" srcId="{CEF707C3-06C6-4CA5-B1E1-22FE54410B2D}" destId="{28DD188B-D17E-4DD8-BA5C-3B57459A54B2}" srcOrd="0" destOrd="0" presId="urn:microsoft.com/office/officeart/2005/8/layout/radial3"/>
    <dgm:cxn modelId="{ABE15ACA-5AD6-4B6E-B412-30418DFAE28D}" srcId="{4A84582F-1C0B-4B28-944F-28AC502552EB}" destId="{CEF707C3-06C6-4CA5-B1E1-22FE54410B2D}" srcOrd="7" destOrd="0" parTransId="{66744A05-72B1-473F-92AF-0B3E41F215EA}" sibTransId="{33327EF9-3EF5-4A60-8C05-AC083E36441B}"/>
    <dgm:cxn modelId="{0FD953DD-DD77-4508-8CEA-E4756A0F96A3}" srcId="{4A84582F-1C0B-4B28-944F-28AC502552EB}" destId="{8120E7FB-D68C-464E-914D-DCE2A6E19A17}" srcOrd="8" destOrd="0" parTransId="{3054B356-0979-41A4-8ADC-9FDAB334E7DD}" sibTransId="{556D867A-3A8D-4A46-BA1B-7C3C9A4ECCFE}"/>
    <dgm:cxn modelId="{29A8C2D0-A9DB-4205-B217-590E8C3FD19E}" srcId="{53FD1618-F076-4E50-B517-51F821165AFC}" destId="{4A84582F-1C0B-4B28-944F-28AC502552EB}" srcOrd="0" destOrd="0" parTransId="{C72B462F-C819-445B-9C29-7CACEBCD9CAA}" sibTransId="{41C9206E-ED67-4432-A07E-7E4EEB9708BF}"/>
    <dgm:cxn modelId="{5D5D2EF1-479B-48AC-9BD8-0A864BBCB9AD}" type="presOf" srcId="{F59D5C2D-4B1A-43D1-84CB-E1F8FBFA263D}" destId="{1F2F3D0C-3822-402A-B243-2D9D5C46813C}" srcOrd="0" destOrd="0" presId="urn:microsoft.com/office/officeart/2005/8/layout/radial3"/>
    <dgm:cxn modelId="{26B69D58-BA57-4C89-A600-C4025B2FFDE9}" type="presParOf" srcId="{7430E07B-E5C3-4AE5-8914-5014E4920F34}" destId="{B3641B10-03DD-44DF-8211-34AE0DE22699}" srcOrd="0" destOrd="0" presId="urn:microsoft.com/office/officeart/2005/8/layout/radial3"/>
    <dgm:cxn modelId="{875E63BB-4A90-4297-B102-82C0D88701A8}" type="presParOf" srcId="{B3641B10-03DD-44DF-8211-34AE0DE22699}" destId="{754441F7-5320-4979-8D54-7547061A6432}" srcOrd="0" destOrd="0" presId="urn:microsoft.com/office/officeart/2005/8/layout/radial3"/>
    <dgm:cxn modelId="{DB82322B-9B2B-4B5F-9875-1F34D19E3BA8}" type="presParOf" srcId="{B3641B10-03DD-44DF-8211-34AE0DE22699}" destId="{AF47CB0C-F6BB-48ED-B45F-DC824C1C086F}" srcOrd="1" destOrd="0" presId="urn:microsoft.com/office/officeart/2005/8/layout/radial3"/>
    <dgm:cxn modelId="{85966A30-32CE-4050-8A0E-C2C2C7717ECD}" type="presParOf" srcId="{B3641B10-03DD-44DF-8211-34AE0DE22699}" destId="{1F2F3D0C-3822-402A-B243-2D9D5C46813C}" srcOrd="2" destOrd="0" presId="urn:microsoft.com/office/officeart/2005/8/layout/radial3"/>
    <dgm:cxn modelId="{FA2EE078-E720-42A7-A57A-B3019BFA148B}" type="presParOf" srcId="{B3641B10-03DD-44DF-8211-34AE0DE22699}" destId="{47C9692B-A139-48B4-8DC7-E66243CEDB8C}" srcOrd="3" destOrd="0" presId="urn:microsoft.com/office/officeart/2005/8/layout/radial3"/>
    <dgm:cxn modelId="{870A2513-B35B-459A-A714-DCD203AD77C8}" type="presParOf" srcId="{B3641B10-03DD-44DF-8211-34AE0DE22699}" destId="{29AC605B-62AA-4E8B-A8DC-608A0AD6A983}" srcOrd="4" destOrd="0" presId="urn:microsoft.com/office/officeart/2005/8/layout/radial3"/>
    <dgm:cxn modelId="{A3B78288-F6C8-4F12-AA14-5B7072EE355F}" type="presParOf" srcId="{B3641B10-03DD-44DF-8211-34AE0DE22699}" destId="{2C47C566-E871-4BB6-84D3-E26F9DBE2424}" srcOrd="5" destOrd="0" presId="urn:microsoft.com/office/officeart/2005/8/layout/radial3"/>
    <dgm:cxn modelId="{22884703-E9E6-4256-9E00-F90AC7F0605D}" type="presParOf" srcId="{B3641B10-03DD-44DF-8211-34AE0DE22699}" destId="{43AA07FC-612F-4CC7-920F-A4BA2A5C2507}" srcOrd="6" destOrd="0" presId="urn:microsoft.com/office/officeart/2005/8/layout/radial3"/>
    <dgm:cxn modelId="{4AE1BA07-23E5-4EAC-9727-F17181F677E1}" type="presParOf" srcId="{B3641B10-03DD-44DF-8211-34AE0DE22699}" destId="{F28B0E5B-D10F-4ED6-8B36-B518ED56B561}" srcOrd="7" destOrd="0" presId="urn:microsoft.com/office/officeart/2005/8/layout/radial3"/>
    <dgm:cxn modelId="{5C4D36E5-43B0-4974-9458-BB44EC12BABC}" type="presParOf" srcId="{B3641B10-03DD-44DF-8211-34AE0DE22699}" destId="{28DD188B-D17E-4DD8-BA5C-3B57459A54B2}" srcOrd="8" destOrd="0" presId="urn:microsoft.com/office/officeart/2005/8/layout/radial3"/>
    <dgm:cxn modelId="{C87154D0-E181-426F-B284-F836659FF4AA}" type="presParOf" srcId="{B3641B10-03DD-44DF-8211-34AE0DE22699}" destId="{3EF5D178-77D7-408A-B57C-1EB9EA6C7260}" srcOrd="9" destOrd="0" presId="urn:microsoft.com/office/officeart/2005/8/layout/radial3"/>
    <dgm:cxn modelId="{AD5E6ACF-AED2-4D35-8214-63C1C6E04C26}" type="presParOf" srcId="{B3641B10-03DD-44DF-8211-34AE0DE22699}" destId="{BD3FFD20-5139-4D17-8C48-E3E65F5D3F16}" srcOrd="10"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3F8B80-0101-41D9-B7EC-FA78742D59D0}"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D0A94E28-139B-4448-9391-991C7652D6F9}">
      <dgm:prSet phldrT="[テキスト]" custT="1"/>
      <dgm:spPr>
        <a:solidFill>
          <a:srgbClr val="F14624"/>
        </a:solidFill>
      </dgm:spPr>
      <dgm:t>
        <a:bodyPr lIns="0" rIns="0"/>
        <a:lstStyle/>
        <a:p>
          <a:pPr>
            <a:spcAft>
              <a:spcPts val="0"/>
            </a:spcAft>
          </a:pPr>
          <a:r>
            <a:rPr kumimoji="1" lang="en-US" altLang="ja-JP" sz="2000" b="1" dirty="0"/>
            <a:t>A</a:t>
          </a:r>
        </a:p>
        <a:p>
          <a:pPr>
            <a:spcAft>
              <a:spcPts val="0"/>
            </a:spcAft>
          </a:pPr>
          <a:r>
            <a:rPr kumimoji="1" lang="ja-JP" altLang="en-US" sz="900" dirty="0"/>
            <a:t>（</a:t>
          </a:r>
          <a:r>
            <a:rPr kumimoji="1" lang="en-US" altLang="ja-JP" sz="900" dirty="0"/>
            <a:t>Action</a:t>
          </a:r>
          <a:r>
            <a:rPr kumimoji="1" lang="ja-JP" altLang="en-US" sz="900" dirty="0"/>
            <a:t>）</a:t>
          </a:r>
        </a:p>
      </dgm:t>
    </dgm:pt>
    <dgm:pt modelId="{3247A12C-6B4D-4CCF-B52D-42FF2876DDAD}" type="parTrans" cxnId="{861AEC01-624D-471D-99C6-A9943167DBAC}">
      <dgm:prSet/>
      <dgm:spPr/>
      <dgm:t>
        <a:bodyPr/>
        <a:lstStyle/>
        <a:p>
          <a:endParaRPr kumimoji="1" lang="ja-JP" altLang="en-US"/>
        </a:p>
      </dgm:t>
    </dgm:pt>
    <dgm:pt modelId="{A5E23B38-40DF-4B8D-87CE-51859AD90817}" type="sibTrans" cxnId="{861AEC01-624D-471D-99C6-A9943167DBAC}">
      <dgm:prSet/>
      <dgm:spPr/>
      <dgm:t>
        <a:bodyPr/>
        <a:lstStyle/>
        <a:p>
          <a:endParaRPr kumimoji="1" lang="ja-JP" altLang="en-US"/>
        </a:p>
      </dgm:t>
    </dgm:pt>
    <dgm:pt modelId="{37C4B83D-1F87-4725-9010-BB51AEF933BC}">
      <dgm:prSet phldrT="[テキスト]" custT="1"/>
      <dgm:spPr/>
      <dgm:t>
        <a:bodyPr/>
        <a:lstStyle/>
        <a:p>
          <a:r>
            <a:rPr kumimoji="1" lang="ja-JP" altLang="en-US" sz="800" dirty="0"/>
            <a:t>改善。フィードバックの実施</a:t>
          </a:r>
        </a:p>
      </dgm:t>
    </dgm:pt>
    <dgm:pt modelId="{2A7C1655-1540-4E64-B179-8B2741FAEB98}" type="parTrans" cxnId="{95000413-0044-4A4E-9427-E25CB8C12E71}">
      <dgm:prSet/>
      <dgm:spPr/>
      <dgm:t>
        <a:bodyPr/>
        <a:lstStyle/>
        <a:p>
          <a:endParaRPr kumimoji="1" lang="ja-JP" altLang="en-US"/>
        </a:p>
      </dgm:t>
    </dgm:pt>
    <dgm:pt modelId="{EE2B4025-3611-4F97-A9B5-6F85B124E4EC}" type="sibTrans" cxnId="{95000413-0044-4A4E-9427-E25CB8C12E71}">
      <dgm:prSet/>
      <dgm:spPr/>
      <dgm:t>
        <a:bodyPr/>
        <a:lstStyle/>
        <a:p>
          <a:endParaRPr kumimoji="1" lang="ja-JP" altLang="en-US"/>
        </a:p>
      </dgm:t>
    </dgm:pt>
    <dgm:pt modelId="{C8EF4BCB-3A9A-4E95-8B18-4AA04677B212}">
      <dgm:prSet phldrT="[テキスト]" custT="1"/>
      <dgm:spPr>
        <a:solidFill>
          <a:schemeClr val="accent3"/>
        </a:solidFill>
      </dgm:spPr>
      <dgm:t>
        <a:bodyPr lIns="0" rIns="0"/>
        <a:lstStyle/>
        <a:p>
          <a:pPr>
            <a:spcAft>
              <a:spcPts val="0"/>
            </a:spcAft>
          </a:pPr>
          <a:r>
            <a:rPr kumimoji="1" lang="en-US" altLang="ja-JP" sz="2000" b="1" dirty="0"/>
            <a:t>P</a:t>
          </a:r>
        </a:p>
        <a:p>
          <a:pPr>
            <a:spcAft>
              <a:spcPts val="0"/>
            </a:spcAft>
          </a:pPr>
          <a:r>
            <a:rPr kumimoji="1" lang="ja-JP" altLang="en-US" sz="900" dirty="0"/>
            <a:t>（</a:t>
          </a:r>
          <a:r>
            <a:rPr kumimoji="1" lang="en-US" altLang="ja-JP" sz="900" dirty="0"/>
            <a:t>Plan)</a:t>
          </a:r>
          <a:endParaRPr kumimoji="1" lang="ja-JP" altLang="en-US" sz="900" dirty="0"/>
        </a:p>
      </dgm:t>
    </dgm:pt>
    <dgm:pt modelId="{0A4185BF-BD81-4F7C-9B81-72FE27F51049}" type="parTrans" cxnId="{FD729601-1798-4B58-AE4D-16A4F447B3E2}">
      <dgm:prSet/>
      <dgm:spPr/>
      <dgm:t>
        <a:bodyPr/>
        <a:lstStyle/>
        <a:p>
          <a:endParaRPr kumimoji="1" lang="ja-JP" altLang="en-US"/>
        </a:p>
      </dgm:t>
    </dgm:pt>
    <dgm:pt modelId="{95A32F33-9CB7-4E6A-87CC-8CA3B97C1F4C}" type="sibTrans" cxnId="{FD729601-1798-4B58-AE4D-16A4F447B3E2}">
      <dgm:prSet/>
      <dgm:spPr/>
      <dgm:t>
        <a:bodyPr/>
        <a:lstStyle/>
        <a:p>
          <a:endParaRPr kumimoji="1" lang="ja-JP" altLang="en-US"/>
        </a:p>
      </dgm:t>
    </dgm:pt>
    <dgm:pt modelId="{D4EA7827-379D-42B9-BBB5-5245B0B3D763}">
      <dgm:prSet phldrT="[テキスト]" custT="1"/>
      <dgm:spPr/>
      <dgm:t>
        <a:bodyPr/>
        <a:lstStyle/>
        <a:p>
          <a:r>
            <a:rPr kumimoji="1" lang="ja-JP" altLang="en-US" sz="700" dirty="0"/>
            <a:t>企画に関する審議・決定会議、業績目標の設定</a:t>
          </a:r>
        </a:p>
      </dgm:t>
    </dgm:pt>
    <dgm:pt modelId="{B402CE25-8854-4D81-AEE8-DB0744AF0140}" type="parTrans" cxnId="{AF03E369-94CA-489C-A4F6-4C00257AB3EB}">
      <dgm:prSet/>
      <dgm:spPr/>
      <dgm:t>
        <a:bodyPr/>
        <a:lstStyle/>
        <a:p>
          <a:endParaRPr kumimoji="1" lang="ja-JP" altLang="en-US"/>
        </a:p>
      </dgm:t>
    </dgm:pt>
    <dgm:pt modelId="{57F860FE-F187-454B-BA19-830AD22D4D79}" type="sibTrans" cxnId="{AF03E369-94CA-489C-A4F6-4C00257AB3EB}">
      <dgm:prSet/>
      <dgm:spPr/>
      <dgm:t>
        <a:bodyPr/>
        <a:lstStyle/>
        <a:p>
          <a:endParaRPr kumimoji="1" lang="ja-JP" altLang="en-US"/>
        </a:p>
      </dgm:t>
    </dgm:pt>
    <dgm:pt modelId="{59F768FB-9CB7-42FA-B811-D06202A81CB7}">
      <dgm:prSet phldrT="[テキスト]" custT="1"/>
      <dgm:spPr>
        <a:solidFill>
          <a:srgbClr val="F9A72B"/>
        </a:solidFill>
      </dgm:spPr>
      <dgm:t>
        <a:bodyPr lIns="0" rIns="0"/>
        <a:lstStyle/>
        <a:p>
          <a:pPr>
            <a:spcAft>
              <a:spcPts val="0"/>
            </a:spcAft>
          </a:pPr>
          <a:r>
            <a:rPr kumimoji="1" lang="en-US" altLang="ja-JP" sz="2000" b="1" dirty="0"/>
            <a:t>D</a:t>
          </a:r>
        </a:p>
        <a:p>
          <a:pPr>
            <a:spcAft>
              <a:spcPts val="0"/>
            </a:spcAft>
          </a:pPr>
          <a:r>
            <a:rPr kumimoji="1" lang="ja-JP" altLang="en-US" sz="900" dirty="0"/>
            <a:t>（</a:t>
          </a:r>
          <a:r>
            <a:rPr kumimoji="1" lang="en-US" altLang="ja-JP" sz="900" dirty="0"/>
            <a:t>Do</a:t>
          </a:r>
          <a:r>
            <a:rPr kumimoji="1" lang="ja-JP" altLang="en-US" sz="900" dirty="0"/>
            <a:t>）</a:t>
          </a:r>
        </a:p>
      </dgm:t>
    </dgm:pt>
    <dgm:pt modelId="{DF178E2F-56DD-4DEF-BA84-DE42B50FCE3E}" type="parTrans" cxnId="{E29B024E-1E1B-469C-8D56-005F8442D0A4}">
      <dgm:prSet/>
      <dgm:spPr/>
      <dgm:t>
        <a:bodyPr/>
        <a:lstStyle/>
        <a:p>
          <a:endParaRPr kumimoji="1" lang="ja-JP" altLang="en-US"/>
        </a:p>
      </dgm:t>
    </dgm:pt>
    <dgm:pt modelId="{53011DD8-0E43-483E-85FE-4E1467E55C5C}" type="sibTrans" cxnId="{E29B024E-1E1B-469C-8D56-005F8442D0A4}">
      <dgm:prSet/>
      <dgm:spPr/>
      <dgm:t>
        <a:bodyPr/>
        <a:lstStyle/>
        <a:p>
          <a:endParaRPr kumimoji="1" lang="ja-JP" altLang="en-US"/>
        </a:p>
      </dgm:t>
    </dgm:pt>
    <dgm:pt modelId="{4207AE86-9162-4553-833E-2611F60A5D78}">
      <dgm:prSet phldrT="[テキスト]" custT="1"/>
      <dgm:spPr/>
      <dgm:t>
        <a:bodyPr/>
        <a:lstStyle/>
        <a:p>
          <a:r>
            <a:rPr kumimoji="1" lang="ja-JP" altLang="en-US" sz="800" dirty="0"/>
            <a:t>実施後の参加者アンケート等</a:t>
          </a:r>
        </a:p>
      </dgm:t>
    </dgm:pt>
    <dgm:pt modelId="{0DB47AC9-32A1-42DC-9C7A-515D38FD5911}" type="parTrans" cxnId="{86F7B004-4AA0-4B5B-9CAA-39F82A621607}">
      <dgm:prSet/>
      <dgm:spPr/>
      <dgm:t>
        <a:bodyPr/>
        <a:lstStyle/>
        <a:p>
          <a:endParaRPr kumimoji="1" lang="ja-JP" altLang="en-US"/>
        </a:p>
      </dgm:t>
    </dgm:pt>
    <dgm:pt modelId="{B74264A9-985C-471C-B805-38D40AAE6DC8}" type="sibTrans" cxnId="{86F7B004-4AA0-4B5B-9CAA-39F82A621607}">
      <dgm:prSet/>
      <dgm:spPr/>
      <dgm:t>
        <a:bodyPr/>
        <a:lstStyle/>
        <a:p>
          <a:endParaRPr kumimoji="1" lang="ja-JP" altLang="en-US"/>
        </a:p>
      </dgm:t>
    </dgm:pt>
    <dgm:pt modelId="{71E9E5DA-88DB-43A1-A0CE-8D212788306F}">
      <dgm:prSet phldrT="[テキスト]" custT="1"/>
      <dgm:spPr>
        <a:solidFill>
          <a:schemeClr val="accent5"/>
        </a:solidFill>
      </dgm:spPr>
      <dgm:t>
        <a:bodyPr lIns="0" rIns="0"/>
        <a:lstStyle/>
        <a:p>
          <a:pPr>
            <a:spcAft>
              <a:spcPts val="0"/>
            </a:spcAft>
          </a:pPr>
          <a:r>
            <a:rPr kumimoji="1" lang="en-US" altLang="ja-JP" sz="2400" b="1" dirty="0"/>
            <a:t>C</a:t>
          </a:r>
        </a:p>
        <a:p>
          <a:pPr>
            <a:spcAft>
              <a:spcPts val="0"/>
            </a:spcAft>
          </a:pPr>
          <a:r>
            <a:rPr kumimoji="1" lang="ja-JP" altLang="en-US" sz="900" dirty="0"/>
            <a:t>（</a:t>
          </a:r>
          <a:r>
            <a:rPr kumimoji="1" lang="en-US" altLang="ja-JP" sz="900" dirty="0"/>
            <a:t>Check</a:t>
          </a:r>
          <a:r>
            <a:rPr kumimoji="1" lang="ja-JP" altLang="en-US" sz="900" dirty="0"/>
            <a:t>）</a:t>
          </a:r>
        </a:p>
      </dgm:t>
    </dgm:pt>
    <dgm:pt modelId="{96D63992-D7BC-40FB-821D-EE84F734AA5F}" type="parTrans" cxnId="{C070C1C7-757F-4A14-9EBD-AE8976B0ECF6}">
      <dgm:prSet/>
      <dgm:spPr/>
      <dgm:t>
        <a:bodyPr/>
        <a:lstStyle/>
        <a:p>
          <a:endParaRPr kumimoji="1" lang="ja-JP" altLang="en-US"/>
        </a:p>
      </dgm:t>
    </dgm:pt>
    <dgm:pt modelId="{54C64581-8093-4AC5-B921-31F747EA65E9}" type="sibTrans" cxnId="{C070C1C7-757F-4A14-9EBD-AE8976B0ECF6}">
      <dgm:prSet/>
      <dgm:spPr/>
      <dgm:t>
        <a:bodyPr/>
        <a:lstStyle/>
        <a:p>
          <a:endParaRPr kumimoji="1" lang="ja-JP" altLang="en-US"/>
        </a:p>
      </dgm:t>
    </dgm:pt>
    <dgm:pt modelId="{3C3A71D2-85CC-4CA1-95CD-2756A5EE4203}">
      <dgm:prSet phldrT="[テキスト]" custT="1"/>
      <dgm:spPr/>
      <dgm:t>
        <a:bodyPr/>
        <a:lstStyle/>
        <a:p>
          <a:r>
            <a:rPr kumimoji="1" lang="ja-JP" altLang="en-US" sz="800" dirty="0"/>
            <a:t>事業評価・結果分析の報告</a:t>
          </a:r>
        </a:p>
      </dgm:t>
    </dgm:pt>
    <dgm:pt modelId="{BD360E9A-AF3E-4369-AF0F-E5CA44E0A495}" type="parTrans" cxnId="{61F20409-FBAA-4863-AC2D-B962DCFFEC51}">
      <dgm:prSet/>
      <dgm:spPr/>
      <dgm:t>
        <a:bodyPr/>
        <a:lstStyle/>
        <a:p>
          <a:endParaRPr kumimoji="1" lang="ja-JP" altLang="en-US"/>
        </a:p>
      </dgm:t>
    </dgm:pt>
    <dgm:pt modelId="{EE74D5E8-0B16-4A56-BFE3-F80E5AE27A31}" type="sibTrans" cxnId="{61F20409-FBAA-4863-AC2D-B962DCFFEC51}">
      <dgm:prSet/>
      <dgm:spPr/>
      <dgm:t>
        <a:bodyPr/>
        <a:lstStyle/>
        <a:p>
          <a:endParaRPr kumimoji="1" lang="ja-JP" altLang="en-US"/>
        </a:p>
      </dgm:t>
    </dgm:pt>
    <dgm:pt modelId="{853E2F95-E9F9-4C81-99C9-DB69C4AAC481}">
      <dgm:prSet custT="1"/>
      <dgm:spPr/>
      <dgm:t>
        <a:bodyPr/>
        <a:lstStyle/>
        <a:p>
          <a:endParaRPr kumimoji="1" lang="ja-JP" altLang="en-US" sz="700" dirty="0"/>
        </a:p>
      </dgm:t>
    </dgm:pt>
    <dgm:pt modelId="{3BB423BE-10DA-4FDF-A321-416B0C383DCE}" type="parTrans" cxnId="{0396D6D7-DB19-49AC-89BA-CC4BB4F014C5}">
      <dgm:prSet/>
      <dgm:spPr/>
      <dgm:t>
        <a:bodyPr/>
        <a:lstStyle/>
        <a:p>
          <a:endParaRPr kumimoji="1" lang="ja-JP" altLang="en-US"/>
        </a:p>
      </dgm:t>
    </dgm:pt>
    <dgm:pt modelId="{195A5885-5E4B-4FB3-A267-45AA18EF3783}" type="sibTrans" cxnId="{0396D6D7-DB19-49AC-89BA-CC4BB4F014C5}">
      <dgm:prSet/>
      <dgm:spPr/>
      <dgm:t>
        <a:bodyPr/>
        <a:lstStyle/>
        <a:p>
          <a:endParaRPr kumimoji="1" lang="ja-JP" altLang="en-US"/>
        </a:p>
      </dgm:t>
    </dgm:pt>
    <dgm:pt modelId="{3DD836E8-97E9-4B2C-9B30-EAF7D6662067}">
      <dgm:prSet custT="1"/>
      <dgm:spPr/>
      <dgm:t>
        <a:bodyPr/>
        <a:lstStyle/>
        <a:p>
          <a:endParaRPr kumimoji="1" lang="ja-JP" altLang="en-US" sz="800" dirty="0"/>
        </a:p>
      </dgm:t>
    </dgm:pt>
    <dgm:pt modelId="{709F3D85-B11B-413D-8A67-7C2F4A67B460}" type="parTrans" cxnId="{C22F28F9-684A-42D2-AD60-B15031158BFD}">
      <dgm:prSet/>
      <dgm:spPr/>
      <dgm:t>
        <a:bodyPr/>
        <a:lstStyle/>
        <a:p>
          <a:endParaRPr kumimoji="1" lang="ja-JP" altLang="en-US"/>
        </a:p>
      </dgm:t>
    </dgm:pt>
    <dgm:pt modelId="{3A4240FA-956A-4644-BEA7-F30C9DB23326}" type="sibTrans" cxnId="{C22F28F9-684A-42D2-AD60-B15031158BFD}">
      <dgm:prSet/>
      <dgm:spPr/>
      <dgm:t>
        <a:bodyPr/>
        <a:lstStyle/>
        <a:p>
          <a:endParaRPr kumimoji="1" lang="ja-JP" altLang="en-US"/>
        </a:p>
      </dgm:t>
    </dgm:pt>
    <dgm:pt modelId="{D0EC8B09-DE3D-41E4-B35C-1517A74D7A58}">
      <dgm:prSet custT="1"/>
      <dgm:spPr/>
      <dgm:t>
        <a:bodyPr/>
        <a:lstStyle/>
        <a:p>
          <a:endParaRPr kumimoji="1" lang="ja-JP" altLang="en-US" sz="800" dirty="0"/>
        </a:p>
      </dgm:t>
    </dgm:pt>
    <dgm:pt modelId="{071BD9DD-5089-41B6-98D2-AA470F10CA91}" type="parTrans" cxnId="{57A5BC0A-9F5C-4A7A-A09C-1C62518A4608}">
      <dgm:prSet/>
      <dgm:spPr/>
      <dgm:t>
        <a:bodyPr/>
        <a:lstStyle/>
        <a:p>
          <a:endParaRPr kumimoji="1" lang="ja-JP" altLang="en-US"/>
        </a:p>
      </dgm:t>
    </dgm:pt>
    <dgm:pt modelId="{6F5545A5-EB3E-404E-840F-66931588BF9C}" type="sibTrans" cxnId="{57A5BC0A-9F5C-4A7A-A09C-1C62518A4608}">
      <dgm:prSet/>
      <dgm:spPr/>
      <dgm:t>
        <a:bodyPr/>
        <a:lstStyle/>
        <a:p>
          <a:endParaRPr kumimoji="1" lang="ja-JP" altLang="en-US"/>
        </a:p>
      </dgm:t>
    </dgm:pt>
    <dgm:pt modelId="{824D5F2E-72DF-45E4-BE7C-CFF84FFBFC69}">
      <dgm:prSet custT="1"/>
      <dgm:spPr/>
      <dgm:t>
        <a:bodyPr/>
        <a:lstStyle/>
        <a:p>
          <a:endParaRPr kumimoji="1" lang="ja-JP" altLang="en-US" sz="800" dirty="0"/>
        </a:p>
      </dgm:t>
    </dgm:pt>
    <dgm:pt modelId="{ECD7CCCB-D6A6-4000-AF0B-CD1BA0096BF7}" type="parTrans" cxnId="{09A86089-D55F-4548-A230-181E9D432D2D}">
      <dgm:prSet/>
      <dgm:spPr/>
      <dgm:t>
        <a:bodyPr/>
        <a:lstStyle/>
        <a:p>
          <a:endParaRPr kumimoji="1" lang="ja-JP" altLang="en-US"/>
        </a:p>
      </dgm:t>
    </dgm:pt>
    <dgm:pt modelId="{C05CA131-129F-4B9A-AAED-D322EC38A5B7}" type="sibTrans" cxnId="{09A86089-D55F-4548-A230-181E9D432D2D}">
      <dgm:prSet/>
      <dgm:spPr/>
      <dgm:t>
        <a:bodyPr/>
        <a:lstStyle/>
        <a:p>
          <a:endParaRPr kumimoji="1" lang="ja-JP" altLang="en-US"/>
        </a:p>
      </dgm:t>
    </dgm:pt>
    <dgm:pt modelId="{39D8B16D-0A52-4F4B-96FA-260B08FCF0A7}" type="pres">
      <dgm:prSet presAssocID="{903F8B80-0101-41D9-B7EC-FA78742D59D0}" presName="cycleMatrixDiagram" presStyleCnt="0">
        <dgm:presLayoutVars>
          <dgm:chMax val="1"/>
          <dgm:dir/>
          <dgm:animLvl val="lvl"/>
          <dgm:resizeHandles val="exact"/>
        </dgm:presLayoutVars>
      </dgm:prSet>
      <dgm:spPr/>
      <dgm:t>
        <a:bodyPr/>
        <a:lstStyle/>
        <a:p>
          <a:endParaRPr kumimoji="1" lang="ja-JP" altLang="en-US"/>
        </a:p>
      </dgm:t>
    </dgm:pt>
    <dgm:pt modelId="{C69B7F8A-C9E7-4FD0-96C9-5784AC508D01}" type="pres">
      <dgm:prSet presAssocID="{903F8B80-0101-41D9-B7EC-FA78742D59D0}" presName="children" presStyleCnt="0"/>
      <dgm:spPr/>
    </dgm:pt>
    <dgm:pt modelId="{7157ADE1-2AFB-47E4-8C17-D519173F323B}" type="pres">
      <dgm:prSet presAssocID="{903F8B80-0101-41D9-B7EC-FA78742D59D0}" presName="child1group" presStyleCnt="0"/>
      <dgm:spPr/>
    </dgm:pt>
    <dgm:pt modelId="{0B4EB79B-CB03-43BF-9BB9-0089AAAEC36F}" type="pres">
      <dgm:prSet presAssocID="{903F8B80-0101-41D9-B7EC-FA78742D59D0}" presName="child1" presStyleLbl="bgAcc1" presStyleIdx="0" presStyleCnt="4" custScaleX="124089" custScaleY="70372"/>
      <dgm:spPr/>
      <dgm:t>
        <a:bodyPr/>
        <a:lstStyle/>
        <a:p>
          <a:endParaRPr kumimoji="1" lang="ja-JP" altLang="en-US"/>
        </a:p>
      </dgm:t>
    </dgm:pt>
    <dgm:pt modelId="{B9B70D26-2529-4592-AC43-BE6853D6933F}" type="pres">
      <dgm:prSet presAssocID="{903F8B80-0101-41D9-B7EC-FA78742D59D0}" presName="child1Text" presStyleLbl="bgAcc1" presStyleIdx="0" presStyleCnt="4">
        <dgm:presLayoutVars>
          <dgm:bulletEnabled val="1"/>
        </dgm:presLayoutVars>
      </dgm:prSet>
      <dgm:spPr/>
      <dgm:t>
        <a:bodyPr/>
        <a:lstStyle/>
        <a:p>
          <a:endParaRPr kumimoji="1" lang="ja-JP" altLang="en-US"/>
        </a:p>
      </dgm:t>
    </dgm:pt>
    <dgm:pt modelId="{A9E060B5-9542-4322-B06A-1D3546511455}" type="pres">
      <dgm:prSet presAssocID="{903F8B80-0101-41D9-B7EC-FA78742D59D0}" presName="child2group" presStyleCnt="0"/>
      <dgm:spPr/>
    </dgm:pt>
    <dgm:pt modelId="{AD31F892-A8EE-4A01-9D24-AC607FAD400A}" type="pres">
      <dgm:prSet presAssocID="{903F8B80-0101-41D9-B7EC-FA78742D59D0}" presName="child2" presStyleLbl="bgAcc1" presStyleIdx="1" presStyleCnt="4" custScaleX="124089" custScaleY="70372" custLinFactNeighborX="3952"/>
      <dgm:spPr/>
      <dgm:t>
        <a:bodyPr/>
        <a:lstStyle/>
        <a:p>
          <a:endParaRPr kumimoji="1" lang="ja-JP" altLang="en-US"/>
        </a:p>
      </dgm:t>
    </dgm:pt>
    <dgm:pt modelId="{DA95401C-2D09-4243-9700-23E581422A59}" type="pres">
      <dgm:prSet presAssocID="{903F8B80-0101-41D9-B7EC-FA78742D59D0}" presName="child2Text" presStyleLbl="bgAcc1" presStyleIdx="1" presStyleCnt="4">
        <dgm:presLayoutVars>
          <dgm:bulletEnabled val="1"/>
        </dgm:presLayoutVars>
      </dgm:prSet>
      <dgm:spPr/>
      <dgm:t>
        <a:bodyPr/>
        <a:lstStyle/>
        <a:p>
          <a:endParaRPr kumimoji="1" lang="ja-JP" altLang="en-US"/>
        </a:p>
      </dgm:t>
    </dgm:pt>
    <dgm:pt modelId="{A7F64BC2-A882-4E4F-9DA9-EE9862168DD7}" type="pres">
      <dgm:prSet presAssocID="{903F8B80-0101-41D9-B7EC-FA78742D59D0}" presName="child3group" presStyleCnt="0"/>
      <dgm:spPr/>
    </dgm:pt>
    <dgm:pt modelId="{48063D4A-6A52-4FC7-B3CC-6CBCFED2EAAB}" type="pres">
      <dgm:prSet presAssocID="{903F8B80-0101-41D9-B7EC-FA78742D59D0}" presName="child3" presStyleLbl="bgAcc1" presStyleIdx="2" presStyleCnt="4" custScaleX="124089" custScaleY="70372" custLinFactNeighborX="3952"/>
      <dgm:spPr/>
      <dgm:t>
        <a:bodyPr/>
        <a:lstStyle/>
        <a:p>
          <a:endParaRPr kumimoji="1" lang="ja-JP" altLang="en-US"/>
        </a:p>
      </dgm:t>
    </dgm:pt>
    <dgm:pt modelId="{A8FF4059-CB32-4F5E-B8C6-58DF90F3A3DB}" type="pres">
      <dgm:prSet presAssocID="{903F8B80-0101-41D9-B7EC-FA78742D59D0}" presName="child3Text" presStyleLbl="bgAcc1" presStyleIdx="2" presStyleCnt="4">
        <dgm:presLayoutVars>
          <dgm:bulletEnabled val="1"/>
        </dgm:presLayoutVars>
      </dgm:prSet>
      <dgm:spPr/>
      <dgm:t>
        <a:bodyPr/>
        <a:lstStyle/>
        <a:p>
          <a:endParaRPr kumimoji="1" lang="ja-JP" altLang="en-US"/>
        </a:p>
      </dgm:t>
    </dgm:pt>
    <dgm:pt modelId="{A508AE44-D538-402D-8E8C-AEE8DDAD93AE}" type="pres">
      <dgm:prSet presAssocID="{903F8B80-0101-41D9-B7EC-FA78742D59D0}" presName="child4group" presStyleCnt="0"/>
      <dgm:spPr/>
    </dgm:pt>
    <dgm:pt modelId="{188E5459-85EF-4F0A-861D-875395038A67}" type="pres">
      <dgm:prSet presAssocID="{903F8B80-0101-41D9-B7EC-FA78742D59D0}" presName="child4" presStyleLbl="bgAcc1" presStyleIdx="3" presStyleCnt="4" custScaleX="124089" custScaleY="70372"/>
      <dgm:spPr/>
      <dgm:t>
        <a:bodyPr/>
        <a:lstStyle/>
        <a:p>
          <a:endParaRPr kumimoji="1" lang="ja-JP" altLang="en-US"/>
        </a:p>
      </dgm:t>
    </dgm:pt>
    <dgm:pt modelId="{31BAA517-9985-48DF-AB21-E9032C087BEC}" type="pres">
      <dgm:prSet presAssocID="{903F8B80-0101-41D9-B7EC-FA78742D59D0}" presName="child4Text" presStyleLbl="bgAcc1" presStyleIdx="3" presStyleCnt="4">
        <dgm:presLayoutVars>
          <dgm:bulletEnabled val="1"/>
        </dgm:presLayoutVars>
      </dgm:prSet>
      <dgm:spPr/>
      <dgm:t>
        <a:bodyPr/>
        <a:lstStyle/>
        <a:p>
          <a:endParaRPr kumimoji="1" lang="ja-JP" altLang="en-US"/>
        </a:p>
      </dgm:t>
    </dgm:pt>
    <dgm:pt modelId="{C5AFC2E9-60A4-4CF0-B276-DB772559163A}" type="pres">
      <dgm:prSet presAssocID="{903F8B80-0101-41D9-B7EC-FA78742D59D0}" presName="childPlaceholder" presStyleCnt="0"/>
      <dgm:spPr/>
    </dgm:pt>
    <dgm:pt modelId="{6DEA60B5-BC50-4F9A-AAD4-6B71D15912CC}" type="pres">
      <dgm:prSet presAssocID="{903F8B80-0101-41D9-B7EC-FA78742D59D0}" presName="circle" presStyleCnt="0"/>
      <dgm:spPr/>
    </dgm:pt>
    <dgm:pt modelId="{56C2BB16-5D62-4193-8A42-577C4ABA6D94}" type="pres">
      <dgm:prSet presAssocID="{903F8B80-0101-41D9-B7EC-FA78742D59D0}" presName="quadrant1" presStyleLbl="node1" presStyleIdx="0" presStyleCnt="4">
        <dgm:presLayoutVars>
          <dgm:chMax val="1"/>
          <dgm:bulletEnabled val="1"/>
        </dgm:presLayoutVars>
      </dgm:prSet>
      <dgm:spPr/>
      <dgm:t>
        <a:bodyPr/>
        <a:lstStyle/>
        <a:p>
          <a:endParaRPr kumimoji="1" lang="ja-JP" altLang="en-US"/>
        </a:p>
      </dgm:t>
    </dgm:pt>
    <dgm:pt modelId="{B85F5C53-F000-4020-A68C-74B101A6D2E9}" type="pres">
      <dgm:prSet presAssocID="{903F8B80-0101-41D9-B7EC-FA78742D59D0}" presName="quadrant2" presStyleLbl="node1" presStyleIdx="1" presStyleCnt="4">
        <dgm:presLayoutVars>
          <dgm:chMax val="1"/>
          <dgm:bulletEnabled val="1"/>
        </dgm:presLayoutVars>
      </dgm:prSet>
      <dgm:spPr/>
      <dgm:t>
        <a:bodyPr/>
        <a:lstStyle/>
        <a:p>
          <a:endParaRPr kumimoji="1" lang="ja-JP" altLang="en-US"/>
        </a:p>
      </dgm:t>
    </dgm:pt>
    <dgm:pt modelId="{77405D74-A03C-4E5A-A0A0-1BCA33F14008}" type="pres">
      <dgm:prSet presAssocID="{903F8B80-0101-41D9-B7EC-FA78742D59D0}" presName="quadrant3" presStyleLbl="node1" presStyleIdx="2" presStyleCnt="4">
        <dgm:presLayoutVars>
          <dgm:chMax val="1"/>
          <dgm:bulletEnabled val="1"/>
        </dgm:presLayoutVars>
      </dgm:prSet>
      <dgm:spPr/>
      <dgm:t>
        <a:bodyPr/>
        <a:lstStyle/>
        <a:p>
          <a:endParaRPr kumimoji="1" lang="ja-JP" altLang="en-US"/>
        </a:p>
      </dgm:t>
    </dgm:pt>
    <dgm:pt modelId="{E722CFC7-56D2-4AA6-823F-CC9605679B0B}" type="pres">
      <dgm:prSet presAssocID="{903F8B80-0101-41D9-B7EC-FA78742D59D0}" presName="quadrant4" presStyleLbl="node1" presStyleIdx="3" presStyleCnt="4">
        <dgm:presLayoutVars>
          <dgm:chMax val="1"/>
          <dgm:bulletEnabled val="1"/>
        </dgm:presLayoutVars>
      </dgm:prSet>
      <dgm:spPr/>
      <dgm:t>
        <a:bodyPr/>
        <a:lstStyle/>
        <a:p>
          <a:endParaRPr kumimoji="1" lang="ja-JP" altLang="en-US"/>
        </a:p>
      </dgm:t>
    </dgm:pt>
    <dgm:pt modelId="{236D1028-6F49-45C2-A3A6-557EE676E070}" type="pres">
      <dgm:prSet presAssocID="{903F8B80-0101-41D9-B7EC-FA78742D59D0}" presName="quadrantPlaceholder" presStyleCnt="0"/>
      <dgm:spPr/>
    </dgm:pt>
    <dgm:pt modelId="{D23806F4-ED3B-41E7-BCD3-45F33E89F593}" type="pres">
      <dgm:prSet presAssocID="{903F8B80-0101-41D9-B7EC-FA78742D59D0}" presName="center1" presStyleLbl="fgShp" presStyleIdx="0" presStyleCnt="2"/>
      <dgm:spPr/>
    </dgm:pt>
    <dgm:pt modelId="{62C287C6-FCE1-4B04-8C73-93A1D1A28703}" type="pres">
      <dgm:prSet presAssocID="{903F8B80-0101-41D9-B7EC-FA78742D59D0}" presName="center2" presStyleLbl="fgShp" presStyleIdx="1" presStyleCnt="2"/>
      <dgm:spPr/>
    </dgm:pt>
  </dgm:ptLst>
  <dgm:cxnLst>
    <dgm:cxn modelId="{0396D6D7-DB19-49AC-89BA-CC4BB4F014C5}" srcId="{C8EF4BCB-3A9A-4E95-8B18-4AA04677B212}" destId="{853E2F95-E9F9-4C81-99C9-DB69C4AAC481}" srcOrd="1" destOrd="0" parTransId="{3BB423BE-10DA-4FDF-A321-416B0C383DCE}" sibTransId="{195A5885-5E4B-4FB3-A267-45AA18EF3783}"/>
    <dgm:cxn modelId="{28252F92-11E7-413A-9E34-EF49E4F86431}" type="presOf" srcId="{4207AE86-9162-4553-833E-2611F60A5D78}" destId="{48063D4A-6A52-4FC7-B3CC-6CBCFED2EAAB}" srcOrd="0" destOrd="0" presId="urn:microsoft.com/office/officeart/2005/8/layout/cycle4"/>
    <dgm:cxn modelId="{C22F28F9-684A-42D2-AD60-B15031158BFD}" srcId="{59F768FB-9CB7-42FA-B811-D06202A81CB7}" destId="{3DD836E8-97E9-4B2C-9B30-EAF7D6662067}" srcOrd="1" destOrd="0" parTransId="{709F3D85-B11B-413D-8A67-7C2F4A67B460}" sibTransId="{3A4240FA-956A-4644-BEA7-F30C9DB23326}"/>
    <dgm:cxn modelId="{FD729601-1798-4B58-AE4D-16A4F447B3E2}" srcId="{903F8B80-0101-41D9-B7EC-FA78742D59D0}" destId="{C8EF4BCB-3A9A-4E95-8B18-4AA04677B212}" srcOrd="1" destOrd="0" parTransId="{0A4185BF-BD81-4F7C-9B81-72FE27F51049}" sibTransId="{95A32F33-9CB7-4E6A-87CC-8CA3B97C1F4C}"/>
    <dgm:cxn modelId="{2DBB2C08-2568-4E79-898E-08BA87526FB5}" type="presOf" srcId="{59F768FB-9CB7-42FA-B811-D06202A81CB7}" destId="{77405D74-A03C-4E5A-A0A0-1BCA33F14008}" srcOrd="0" destOrd="0" presId="urn:microsoft.com/office/officeart/2005/8/layout/cycle4"/>
    <dgm:cxn modelId="{86F7B004-4AA0-4B5B-9CAA-39F82A621607}" srcId="{59F768FB-9CB7-42FA-B811-D06202A81CB7}" destId="{4207AE86-9162-4553-833E-2611F60A5D78}" srcOrd="0" destOrd="0" parTransId="{0DB47AC9-32A1-42DC-9C7A-515D38FD5911}" sibTransId="{B74264A9-985C-471C-B805-38D40AAE6DC8}"/>
    <dgm:cxn modelId="{345E5B0E-BF1D-4930-BFAB-72D0630FB211}" type="presOf" srcId="{D0EC8B09-DE3D-41E4-B35C-1517A74D7A58}" destId="{31BAA517-9985-48DF-AB21-E9032C087BEC}" srcOrd="1" destOrd="1" presId="urn:microsoft.com/office/officeart/2005/8/layout/cycle4"/>
    <dgm:cxn modelId="{A86E120E-38CA-43A4-A498-B8E1CE687970}" type="presOf" srcId="{C8EF4BCB-3A9A-4E95-8B18-4AA04677B212}" destId="{B85F5C53-F000-4020-A68C-74B101A6D2E9}" srcOrd="0" destOrd="0" presId="urn:microsoft.com/office/officeart/2005/8/layout/cycle4"/>
    <dgm:cxn modelId="{B31DAFC7-022B-4A1E-9B7B-05167D9C09A5}" type="presOf" srcId="{71E9E5DA-88DB-43A1-A0CE-8D212788306F}" destId="{E722CFC7-56D2-4AA6-823F-CC9605679B0B}" srcOrd="0" destOrd="0" presId="urn:microsoft.com/office/officeart/2005/8/layout/cycle4"/>
    <dgm:cxn modelId="{0964DB6E-0917-4414-8632-6305A3C6E7A3}" type="presOf" srcId="{D0A94E28-139B-4448-9391-991C7652D6F9}" destId="{56C2BB16-5D62-4193-8A42-577C4ABA6D94}" srcOrd="0" destOrd="0" presId="urn:microsoft.com/office/officeart/2005/8/layout/cycle4"/>
    <dgm:cxn modelId="{D6465CBC-6554-4A7D-A6A0-ED6853C11D9A}" type="presOf" srcId="{D0EC8B09-DE3D-41E4-B35C-1517A74D7A58}" destId="{188E5459-85EF-4F0A-861D-875395038A67}" srcOrd="0" destOrd="1" presId="urn:microsoft.com/office/officeart/2005/8/layout/cycle4"/>
    <dgm:cxn modelId="{D09C111F-FEB3-4878-801B-063A3A645293}" type="presOf" srcId="{903F8B80-0101-41D9-B7EC-FA78742D59D0}" destId="{39D8B16D-0A52-4F4B-96FA-260B08FCF0A7}" srcOrd="0" destOrd="0" presId="urn:microsoft.com/office/officeart/2005/8/layout/cycle4"/>
    <dgm:cxn modelId="{9F811C26-3154-4AA3-BB6A-33C06E1F2F7D}" type="presOf" srcId="{D4EA7827-379D-42B9-BBB5-5245B0B3D763}" destId="{DA95401C-2D09-4243-9700-23E581422A59}" srcOrd="1" destOrd="0" presId="urn:microsoft.com/office/officeart/2005/8/layout/cycle4"/>
    <dgm:cxn modelId="{A71A3B5B-4F23-477C-B65D-0337B9D34711}" type="presOf" srcId="{3DD836E8-97E9-4B2C-9B30-EAF7D6662067}" destId="{48063D4A-6A52-4FC7-B3CC-6CBCFED2EAAB}" srcOrd="0" destOrd="1" presId="urn:microsoft.com/office/officeart/2005/8/layout/cycle4"/>
    <dgm:cxn modelId="{B406D807-B3F3-4228-A9FB-E3BCA4622048}" type="presOf" srcId="{4207AE86-9162-4553-833E-2611F60A5D78}" destId="{A8FF4059-CB32-4F5E-B8C6-58DF90F3A3DB}" srcOrd="1" destOrd="0" presId="urn:microsoft.com/office/officeart/2005/8/layout/cycle4"/>
    <dgm:cxn modelId="{126BF36C-99F6-4148-A271-BCA6A311F653}" type="presOf" srcId="{37C4B83D-1F87-4725-9010-BB51AEF933BC}" destId="{B9B70D26-2529-4592-AC43-BE6853D6933F}" srcOrd="1" destOrd="0" presId="urn:microsoft.com/office/officeart/2005/8/layout/cycle4"/>
    <dgm:cxn modelId="{AF03E369-94CA-489C-A4F6-4C00257AB3EB}" srcId="{C8EF4BCB-3A9A-4E95-8B18-4AA04677B212}" destId="{D4EA7827-379D-42B9-BBB5-5245B0B3D763}" srcOrd="0" destOrd="0" parTransId="{B402CE25-8854-4D81-AEE8-DB0744AF0140}" sibTransId="{57F860FE-F187-454B-BA19-830AD22D4D79}"/>
    <dgm:cxn modelId="{C070C1C7-757F-4A14-9EBD-AE8976B0ECF6}" srcId="{903F8B80-0101-41D9-B7EC-FA78742D59D0}" destId="{71E9E5DA-88DB-43A1-A0CE-8D212788306F}" srcOrd="3" destOrd="0" parTransId="{96D63992-D7BC-40FB-821D-EE84F734AA5F}" sibTransId="{54C64581-8093-4AC5-B921-31F747EA65E9}"/>
    <dgm:cxn modelId="{E29B024E-1E1B-469C-8D56-005F8442D0A4}" srcId="{903F8B80-0101-41D9-B7EC-FA78742D59D0}" destId="{59F768FB-9CB7-42FA-B811-D06202A81CB7}" srcOrd="2" destOrd="0" parTransId="{DF178E2F-56DD-4DEF-BA84-DE42B50FCE3E}" sibTransId="{53011DD8-0E43-483E-85FE-4E1467E55C5C}"/>
    <dgm:cxn modelId="{FCA5FD2B-E105-4A77-B446-8958D960C1E1}" type="presOf" srcId="{824D5F2E-72DF-45E4-BE7C-CFF84FFBFC69}" destId="{B9B70D26-2529-4592-AC43-BE6853D6933F}" srcOrd="1" destOrd="1" presId="urn:microsoft.com/office/officeart/2005/8/layout/cycle4"/>
    <dgm:cxn modelId="{61F20409-FBAA-4863-AC2D-B962DCFFEC51}" srcId="{71E9E5DA-88DB-43A1-A0CE-8D212788306F}" destId="{3C3A71D2-85CC-4CA1-95CD-2756A5EE4203}" srcOrd="0" destOrd="0" parTransId="{BD360E9A-AF3E-4369-AF0F-E5CA44E0A495}" sibTransId="{EE74D5E8-0B16-4A56-BFE3-F80E5AE27A31}"/>
    <dgm:cxn modelId="{360AEE1F-D1A3-49E7-A75E-5E0BB075001E}" type="presOf" srcId="{3DD836E8-97E9-4B2C-9B30-EAF7D6662067}" destId="{A8FF4059-CB32-4F5E-B8C6-58DF90F3A3DB}" srcOrd="1" destOrd="1" presId="urn:microsoft.com/office/officeart/2005/8/layout/cycle4"/>
    <dgm:cxn modelId="{95000413-0044-4A4E-9427-E25CB8C12E71}" srcId="{D0A94E28-139B-4448-9391-991C7652D6F9}" destId="{37C4B83D-1F87-4725-9010-BB51AEF933BC}" srcOrd="0" destOrd="0" parTransId="{2A7C1655-1540-4E64-B179-8B2741FAEB98}" sibTransId="{EE2B4025-3611-4F97-A9B5-6F85B124E4EC}"/>
    <dgm:cxn modelId="{1AEE3EEA-4CA9-428F-B591-EFD163DE26E0}" type="presOf" srcId="{37C4B83D-1F87-4725-9010-BB51AEF933BC}" destId="{0B4EB79B-CB03-43BF-9BB9-0089AAAEC36F}" srcOrd="0" destOrd="0" presId="urn:microsoft.com/office/officeart/2005/8/layout/cycle4"/>
    <dgm:cxn modelId="{861AEC01-624D-471D-99C6-A9943167DBAC}" srcId="{903F8B80-0101-41D9-B7EC-FA78742D59D0}" destId="{D0A94E28-139B-4448-9391-991C7652D6F9}" srcOrd="0" destOrd="0" parTransId="{3247A12C-6B4D-4CCF-B52D-42FF2876DDAD}" sibTransId="{A5E23B38-40DF-4B8D-87CE-51859AD90817}"/>
    <dgm:cxn modelId="{A3617253-6C5E-4B57-9706-B9F379445765}" type="presOf" srcId="{3C3A71D2-85CC-4CA1-95CD-2756A5EE4203}" destId="{188E5459-85EF-4F0A-861D-875395038A67}" srcOrd="0" destOrd="0" presId="urn:microsoft.com/office/officeart/2005/8/layout/cycle4"/>
    <dgm:cxn modelId="{1EF3FF74-1CC3-456A-803A-53A35A50F2AD}" type="presOf" srcId="{D4EA7827-379D-42B9-BBB5-5245B0B3D763}" destId="{AD31F892-A8EE-4A01-9D24-AC607FAD400A}" srcOrd="0" destOrd="0" presId="urn:microsoft.com/office/officeart/2005/8/layout/cycle4"/>
    <dgm:cxn modelId="{8EB100B1-37DB-4726-BC76-6CED56E955B9}" type="presOf" srcId="{824D5F2E-72DF-45E4-BE7C-CFF84FFBFC69}" destId="{0B4EB79B-CB03-43BF-9BB9-0089AAAEC36F}" srcOrd="0" destOrd="1" presId="urn:microsoft.com/office/officeart/2005/8/layout/cycle4"/>
    <dgm:cxn modelId="{57A5BC0A-9F5C-4A7A-A09C-1C62518A4608}" srcId="{71E9E5DA-88DB-43A1-A0CE-8D212788306F}" destId="{D0EC8B09-DE3D-41E4-B35C-1517A74D7A58}" srcOrd="1" destOrd="0" parTransId="{071BD9DD-5089-41B6-98D2-AA470F10CA91}" sibTransId="{6F5545A5-EB3E-404E-840F-66931588BF9C}"/>
    <dgm:cxn modelId="{09A86089-D55F-4548-A230-181E9D432D2D}" srcId="{D0A94E28-139B-4448-9391-991C7652D6F9}" destId="{824D5F2E-72DF-45E4-BE7C-CFF84FFBFC69}" srcOrd="1" destOrd="0" parTransId="{ECD7CCCB-D6A6-4000-AF0B-CD1BA0096BF7}" sibTransId="{C05CA131-129F-4B9A-AAED-D322EC38A5B7}"/>
    <dgm:cxn modelId="{F854AE5E-3415-41DE-9F37-9C4005F5B052}" type="presOf" srcId="{853E2F95-E9F9-4C81-99C9-DB69C4AAC481}" destId="{DA95401C-2D09-4243-9700-23E581422A59}" srcOrd="1" destOrd="1" presId="urn:microsoft.com/office/officeart/2005/8/layout/cycle4"/>
    <dgm:cxn modelId="{8E3D8AAC-74F8-4F59-8349-5847AA3E27E8}" type="presOf" srcId="{853E2F95-E9F9-4C81-99C9-DB69C4AAC481}" destId="{AD31F892-A8EE-4A01-9D24-AC607FAD400A}" srcOrd="0" destOrd="1" presId="urn:microsoft.com/office/officeart/2005/8/layout/cycle4"/>
    <dgm:cxn modelId="{0415083E-D987-45BE-AEFB-A390E8B513A3}" type="presOf" srcId="{3C3A71D2-85CC-4CA1-95CD-2756A5EE4203}" destId="{31BAA517-9985-48DF-AB21-E9032C087BEC}" srcOrd="1" destOrd="0" presId="urn:microsoft.com/office/officeart/2005/8/layout/cycle4"/>
    <dgm:cxn modelId="{2B8B5772-769A-49FF-B6D9-E8C4685BDAF3}" type="presParOf" srcId="{39D8B16D-0A52-4F4B-96FA-260B08FCF0A7}" destId="{C69B7F8A-C9E7-4FD0-96C9-5784AC508D01}" srcOrd="0" destOrd="0" presId="urn:microsoft.com/office/officeart/2005/8/layout/cycle4"/>
    <dgm:cxn modelId="{B6644CAF-9066-4586-8CD1-16CBD143D970}" type="presParOf" srcId="{C69B7F8A-C9E7-4FD0-96C9-5784AC508D01}" destId="{7157ADE1-2AFB-47E4-8C17-D519173F323B}" srcOrd="0" destOrd="0" presId="urn:microsoft.com/office/officeart/2005/8/layout/cycle4"/>
    <dgm:cxn modelId="{0A50E042-26CE-4E4E-9C75-4FF46E658819}" type="presParOf" srcId="{7157ADE1-2AFB-47E4-8C17-D519173F323B}" destId="{0B4EB79B-CB03-43BF-9BB9-0089AAAEC36F}" srcOrd="0" destOrd="0" presId="urn:microsoft.com/office/officeart/2005/8/layout/cycle4"/>
    <dgm:cxn modelId="{746B7AC7-C1BF-4DFA-8361-3235C1CC9CBC}" type="presParOf" srcId="{7157ADE1-2AFB-47E4-8C17-D519173F323B}" destId="{B9B70D26-2529-4592-AC43-BE6853D6933F}" srcOrd="1" destOrd="0" presId="urn:microsoft.com/office/officeart/2005/8/layout/cycle4"/>
    <dgm:cxn modelId="{F09574F8-3162-4288-B798-83A0AC7BC7A5}" type="presParOf" srcId="{C69B7F8A-C9E7-4FD0-96C9-5784AC508D01}" destId="{A9E060B5-9542-4322-B06A-1D3546511455}" srcOrd="1" destOrd="0" presId="urn:microsoft.com/office/officeart/2005/8/layout/cycle4"/>
    <dgm:cxn modelId="{04690B5F-427A-4587-9170-D067C7637004}" type="presParOf" srcId="{A9E060B5-9542-4322-B06A-1D3546511455}" destId="{AD31F892-A8EE-4A01-9D24-AC607FAD400A}" srcOrd="0" destOrd="0" presId="urn:microsoft.com/office/officeart/2005/8/layout/cycle4"/>
    <dgm:cxn modelId="{BB46513D-3FF0-4A27-9DF5-47D1B8355C32}" type="presParOf" srcId="{A9E060B5-9542-4322-B06A-1D3546511455}" destId="{DA95401C-2D09-4243-9700-23E581422A59}" srcOrd="1" destOrd="0" presId="urn:microsoft.com/office/officeart/2005/8/layout/cycle4"/>
    <dgm:cxn modelId="{1857E810-9B48-4C0E-9155-D595B78CEBBB}" type="presParOf" srcId="{C69B7F8A-C9E7-4FD0-96C9-5784AC508D01}" destId="{A7F64BC2-A882-4E4F-9DA9-EE9862168DD7}" srcOrd="2" destOrd="0" presId="urn:microsoft.com/office/officeart/2005/8/layout/cycle4"/>
    <dgm:cxn modelId="{6F0CF775-FC08-4F59-8FBF-35357D079479}" type="presParOf" srcId="{A7F64BC2-A882-4E4F-9DA9-EE9862168DD7}" destId="{48063D4A-6A52-4FC7-B3CC-6CBCFED2EAAB}" srcOrd="0" destOrd="0" presId="urn:microsoft.com/office/officeart/2005/8/layout/cycle4"/>
    <dgm:cxn modelId="{1187883D-DD1C-4E9E-84BA-BEE2A0DCE889}" type="presParOf" srcId="{A7F64BC2-A882-4E4F-9DA9-EE9862168DD7}" destId="{A8FF4059-CB32-4F5E-B8C6-58DF90F3A3DB}" srcOrd="1" destOrd="0" presId="urn:microsoft.com/office/officeart/2005/8/layout/cycle4"/>
    <dgm:cxn modelId="{F32E5EF1-F04E-4D8D-8DA3-7A2E8287BE95}" type="presParOf" srcId="{C69B7F8A-C9E7-4FD0-96C9-5784AC508D01}" destId="{A508AE44-D538-402D-8E8C-AEE8DDAD93AE}" srcOrd="3" destOrd="0" presId="urn:microsoft.com/office/officeart/2005/8/layout/cycle4"/>
    <dgm:cxn modelId="{468FBF4A-AB05-41BB-8161-1C981D364061}" type="presParOf" srcId="{A508AE44-D538-402D-8E8C-AEE8DDAD93AE}" destId="{188E5459-85EF-4F0A-861D-875395038A67}" srcOrd="0" destOrd="0" presId="urn:microsoft.com/office/officeart/2005/8/layout/cycle4"/>
    <dgm:cxn modelId="{16A61132-0A2B-4BAC-889B-C61C72E8FFFF}" type="presParOf" srcId="{A508AE44-D538-402D-8E8C-AEE8DDAD93AE}" destId="{31BAA517-9985-48DF-AB21-E9032C087BEC}" srcOrd="1" destOrd="0" presId="urn:microsoft.com/office/officeart/2005/8/layout/cycle4"/>
    <dgm:cxn modelId="{0E5ACC4D-9604-4226-BC27-E04C38FF6C94}" type="presParOf" srcId="{C69B7F8A-C9E7-4FD0-96C9-5784AC508D01}" destId="{C5AFC2E9-60A4-4CF0-B276-DB772559163A}" srcOrd="4" destOrd="0" presId="urn:microsoft.com/office/officeart/2005/8/layout/cycle4"/>
    <dgm:cxn modelId="{00BCDFCD-FE07-4063-BBBE-1FF3ACDCB9C0}" type="presParOf" srcId="{39D8B16D-0A52-4F4B-96FA-260B08FCF0A7}" destId="{6DEA60B5-BC50-4F9A-AAD4-6B71D15912CC}" srcOrd="1" destOrd="0" presId="urn:microsoft.com/office/officeart/2005/8/layout/cycle4"/>
    <dgm:cxn modelId="{3E117E80-2384-4AE8-AB6B-C7F8E688CFEF}" type="presParOf" srcId="{6DEA60B5-BC50-4F9A-AAD4-6B71D15912CC}" destId="{56C2BB16-5D62-4193-8A42-577C4ABA6D94}" srcOrd="0" destOrd="0" presId="urn:microsoft.com/office/officeart/2005/8/layout/cycle4"/>
    <dgm:cxn modelId="{416E4A62-9825-4298-83E9-E9386F53A494}" type="presParOf" srcId="{6DEA60B5-BC50-4F9A-AAD4-6B71D15912CC}" destId="{B85F5C53-F000-4020-A68C-74B101A6D2E9}" srcOrd="1" destOrd="0" presId="urn:microsoft.com/office/officeart/2005/8/layout/cycle4"/>
    <dgm:cxn modelId="{162F84D2-BAAB-4071-97A0-8CCD74CE89B4}" type="presParOf" srcId="{6DEA60B5-BC50-4F9A-AAD4-6B71D15912CC}" destId="{77405D74-A03C-4E5A-A0A0-1BCA33F14008}" srcOrd="2" destOrd="0" presId="urn:microsoft.com/office/officeart/2005/8/layout/cycle4"/>
    <dgm:cxn modelId="{FF801968-F705-4060-B42E-6C5D25088D28}" type="presParOf" srcId="{6DEA60B5-BC50-4F9A-AAD4-6B71D15912CC}" destId="{E722CFC7-56D2-4AA6-823F-CC9605679B0B}" srcOrd="3" destOrd="0" presId="urn:microsoft.com/office/officeart/2005/8/layout/cycle4"/>
    <dgm:cxn modelId="{11C86B0E-BCAE-43BE-968C-E2B8E3E19183}" type="presParOf" srcId="{6DEA60B5-BC50-4F9A-AAD4-6B71D15912CC}" destId="{236D1028-6F49-45C2-A3A6-557EE676E070}" srcOrd="4" destOrd="0" presId="urn:microsoft.com/office/officeart/2005/8/layout/cycle4"/>
    <dgm:cxn modelId="{203A9462-C786-423E-A2FD-1626010DBC24}" type="presParOf" srcId="{39D8B16D-0A52-4F4B-96FA-260B08FCF0A7}" destId="{D23806F4-ED3B-41E7-BCD3-45F33E89F593}" srcOrd="2" destOrd="0" presId="urn:microsoft.com/office/officeart/2005/8/layout/cycle4"/>
    <dgm:cxn modelId="{A8DE9290-D061-4915-A9D7-34B8F9556D50}" type="presParOf" srcId="{39D8B16D-0A52-4F4B-96FA-260B08FCF0A7}" destId="{62C287C6-FCE1-4B04-8C73-93A1D1A28703}"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441F7-5320-4979-8D54-7547061A6432}">
      <dsp:nvSpPr>
        <dsp:cNvPr id="0" name=""/>
        <dsp:cNvSpPr/>
      </dsp:nvSpPr>
      <dsp:spPr>
        <a:xfrm>
          <a:off x="1003687" y="586915"/>
          <a:ext cx="998427" cy="91790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dirty="0">
              <a:latin typeface="Meiryo UI" panose="020B0604030504040204" pitchFamily="50" charset="-128"/>
              <a:ea typeface="Meiryo UI" panose="020B0604030504040204" pitchFamily="50" charset="-128"/>
            </a:rPr>
            <a:t>大阪市</a:t>
          </a:r>
        </a:p>
      </dsp:txBody>
      <dsp:txXfrm>
        <a:off x="1149903" y="721339"/>
        <a:ext cx="705995" cy="649057"/>
      </dsp:txXfrm>
    </dsp:sp>
    <dsp:sp modelId="{AF47CB0C-F6BB-48ED-B45F-DC824C1C086F}">
      <dsp:nvSpPr>
        <dsp:cNvPr id="0" name=""/>
        <dsp:cNvSpPr/>
      </dsp:nvSpPr>
      <dsp:spPr>
        <a:xfrm>
          <a:off x="1212835" y="207"/>
          <a:ext cx="580130" cy="58013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kumimoji="1" lang="ja-JP" altLang="en-US" sz="1100" kern="1200" dirty="0">
              <a:latin typeface="Meiryo UI" panose="020B0604030504040204" pitchFamily="50" charset="-128"/>
              <a:ea typeface="Meiryo UI" panose="020B0604030504040204" pitchFamily="50" charset="-128"/>
            </a:rPr>
            <a:t>豊能</a:t>
          </a:r>
        </a:p>
      </dsp:txBody>
      <dsp:txXfrm>
        <a:off x="1297793" y="85165"/>
        <a:ext cx="410214" cy="410214"/>
      </dsp:txXfrm>
    </dsp:sp>
    <dsp:sp modelId="{1F2F3D0C-3822-402A-B243-2D9D5C46813C}">
      <dsp:nvSpPr>
        <dsp:cNvPr id="0" name=""/>
        <dsp:cNvSpPr/>
      </dsp:nvSpPr>
      <dsp:spPr>
        <a:xfrm>
          <a:off x="1656964" y="144513"/>
          <a:ext cx="580130" cy="58013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kumimoji="1" lang="ja-JP" altLang="en-US" sz="1100" kern="1200" dirty="0">
              <a:latin typeface="Meiryo UI" panose="020B0604030504040204" pitchFamily="50" charset="-128"/>
              <a:ea typeface="Meiryo UI" panose="020B0604030504040204" pitchFamily="50" charset="-128"/>
            </a:rPr>
            <a:t>三島</a:t>
          </a:r>
        </a:p>
      </dsp:txBody>
      <dsp:txXfrm>
        <a:off x="1741922" y="229471"/>
        <a:ext cx="410214" cy="410214"/>
      </dsp:txXfrm>
    </dsp:sp>
    <dsp:sp modelId="{47C9692B-A139-48B4-8DC7-E66243CEDB8C}">
      <dsp:nvSpPr>
        <dsp:cNvPr id="0" name=""/>
        <dsp:cNvSpPr/>
      </dsp:nvSpPr>
      <dsp:spPr>
        <a:xfrm>
          <a:off x="1931450" y="522311"/>
          <a:ext cx="580130" cy="58013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kumimoji="1" lang="ja-JP" altLang="en-US" sz="1000" kern="1200" dirty="0">
              <a:latin typeface="Meiryo UI" panose="020B0604030504040204" pitchFamily="50" charset="-128"/>
              <a:ea typeface="Meiryo UI" panose="020B0604030504040204" pitchFamily="50" charset="-128"/>
            </a:rPr>
            <a:t>北河内</a:t>
          </a:r>
        </a:p>
      </dsp:txBody>
      <dsp:txXfrm>
        <a:off x="2016408" y="607269"/>
        <a:ext cx="410214" cy="410214"/>
      </dsp:txXfrm>
    </dsp:sp>
    <dsp:sp modelId="{29AC605B-62AA-4E8B-A8DC-608A0AD6A983}">
      <dsp:nvSpPr>
        <dsp:cNvPr id="0" name=""/>
        <dsp:cNvSpPr/>
      </dsp:nvSpPr>
      <dsp:spPr>
        <a:xfrm>
          <a:off x="1931450" y="989295"/>
          <a:ext cx="580130" cy="58013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kumimoji="1" lang="ja-JP" altLang="en-US" sz="1000" kern="1200" dirty="0">
              <a:latin typeface="Meiryo UI" panose="020B0604030504040204" pitchFamily="50" charset="-128"/>
              <a:ea typeface="Meiryo UI" panose="020B0604030504040204" pitchFamily="50" charset="-128"/>
            </a:rPr>
            <a:t>中河内</a:t>
          </a:r>
        </a:p>
      </dsp:txBody>
      <dsp:txXfrm>
        <a:off x="2016408" y="1074253"/>
        <a:ext cx="410214" cy="410214"/>
      </dsp:txXfrm>
    </dsp:sp>
    <dsp:sp modelId="{2C47C566-E871-4BB6-84D3-E26F9DBE2424}">
      <dsp:nvSpPr>
        <dsp:cNvPr id="0" name=""/>
        <dsp:cNvSpPr/>
      </dsp:nvSpPr>
      <dsp:spPr>
        <a:xfrm>
          <a:off x="1656964" y="1367093"/>
          <a:ext cx="580130" cy="58013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kumimoji="1" lang="ja-JP" altLang="en-US" sz="1000" kern="1200" dirty="0">
              <a:latin typeface="Meiryo UI" panose="020B0604030504040204" pitchFamily="50" charset="-128"/>
              <a:ea typeface="Meiryo UI" panose="020B0604030504040204" pitchFamily="50" charset="-128"/>
            </a:rPr>
            <a:t>南河内</a:t>
          </a:r>
        </a:p>
      </dsp:txBody>
      <dsp:txXfrm>
        <a:off x="1741922" y="1452051"/>
        <a:ext cx="410214" cy="410214"/>
      </dsp:txXfrm>
    </dsp:sp>
    <dsp:sp modelId="{43AA07FC-612F-4CC7-920F-A4BA2A5C2507}">
      <dsp:nvSpPr>
        <dsp:cNvPr id="0" name=""/>
        <dsp:cNvSpPr/>
      </dsp:nvSpPr>
      <dsp:spPr>
        <a:xfrm>
          <a:off x="1212835" y="1511399"/>
          <a:ext cx="580130" cy="58013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kumimoji="1" lang="ja-JP" altLang="en-US" sz="1100" kern="1200" dirty="0">
              <a:latin typeface="Meiryo UI" panose="020B0604030504040204" pitchFamily="50" charset="-128"/>
              <a:ea typeface="Meiryo UI" panose="020B0604030504040204" pitchFamily="50" charset="-128"/>
            </a:rPr>
            <a:t>泉北</a:t>
          </a:r>
        </a:p>
      </dsp:txBody>
      <dsp:txXfrm>
        <a:off x="1297793" y="1596357"/>
        <a:ext cx="410214" cy="410214"/>
      </dsp:txXfrm>
    </dsp:sp>
    <dsp:sp modelId="{F28B0E5B-D10F-4ED6-8B36-B518ED56B561}">
      <dsp:nvSpPr>
        <dsp:cNvPr id="0" name=""/>
        <dsp:cNvSpPr/>
      </dsp:nvSpPr>
      <dsp:spPr>
        <a:xfrm>
          <a:off x="768707" y="1367093"/>
          <a:ext cx="580130" cy="58013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kumimoji="1" lang="ja-JP" altLang="en-US" sz="1100" kern="1200" dirty="0">
              <a:latin typeface="Meiryo UI" panose="020B0604030504040204" pitchFamily="50" charset="-128"/>
              <a:ea typeface="Meiryo UI" panose="020B0604030504040204" pitchFamily="50" charset="-128"/>
            </a:rPr>
            <a:t>泉南</a:t>
          </a:r>
        </a:p>
      </dsp:txBody>
      <dsp:txXfrm>
        <a:off x="853665" y="1452051"/>
        <a:ext cx="410214" cy="410214"/>
      </dsp:txXfrm>
    </dsp:sp>
    <dsp:sp modelId="{28DD188B-D17E-4DD8-BA5C-3B57459A54B2}">
      <dsp:nvSpPr>
        <dsp:cNvPr id="0" name=""/>
        <dsp:cNvSpPr/>
      </dsp:nvSpPr>
      <dsp:spPr>
        <a:xfrm>
          <a:off x="494221" y="989295"/>
          <a:ext cx="580130" cy="580130"/>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kumimoji="1" lang="ja-JP" altLang="en-US" sz="1200" kern="1200" dirty="0">
            <a:latin typeface="Meiryo UI" panose="020B0604030504040204" pitchFamily="50" charset="-128"/>
            <a:ea typeface="Meiryo UI" panose="020B0604030504040204" pitchFamily="50" charset="-128"/>
          </a:endParaRPr>
        </a:p>
      </dsp:txBody>
      <dsp:txXfrm>
        <a:off x="579179" y="1074253"/>
        <a:ext cx="410214" cy="410214"/>
      </dsp:txXfrm>
    </dsp:sp>
    <dsp:sp modelId="{3EF5D178-77D7-408A-B57C-1EB9EA6C7260}">
      <dsp:nvSpPr>
        <dsp:cNvPr id="0" name=""/>
        <dsp:cNvSpPr/>
      </dsp:nvSpPr>
      <dsp:spPr>
        <a:xfrm>
          <a:off x="494221" y="522311"/>
          <a:ext cx="580130" cy="580130"/>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kumimoji="1" lang="ja-JP" altLang="en-US" sz="1200" kern="1200" dirty="0">
            <a:latin typeface="Meiryo UI" panose="020B0604030504040204" pitchFamily="50" charset="-128"/>
            <a:ea typeface="Meiryo UI" panose="020B0604030504040204" pitchFamily="50" charset="-128"/>
          </a:endParaRPr>
        </a:p>
      </dsp:txBody>
      <dsp:txXfrm>
        <a:off x="579179" y="607269"/>
        <a:ext cx="410214" cy="410214"/>
      </dsp:txXfrm>
    </dsp:sp>
    <dsp:sp modelId="{BD3FFD20-5139-4D17-8C48-E3E65F5D3F16}">
      <dsp:nvSpPr>
        <dsp:cNvPr id="0" name=""/>
        <dsp:cNvSpPr/>
      </dsp:nvSpPr>
      <dsp:spPr>
        <a:xfrm>
          <a:off x="768707" y="144513"/>
          <a:ext cx="580130" cy="580130"/>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kumimoji="1" lang="ja-JP" altLang="en-US" sz="1200" kern="1200" dirty="0">
            <a:latin typeface="Meiryo UI" panose="020B0604030504040204" pitchFamily="50" charset="-128"/>
            <a:ea typeface="Meiryo UI" panose="020B0604030504040204" pitchFamily="50" charset="-128"/>
          </a:endParaRPr>
        </a:p>
      </dsp:txBody>
      <dsp:txXfrm>
        <a:off x="853665" y="229471"/>
        <a:ext cx="410214" cy="4102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63D4A-6A52-4FC7-B3CC-6CBCFED2EAAB}">
      <dsp:nvSpPr>
        <dsp:cNvPr id="0" name=""/>
        <dsp:cNvSpPr/>
      </dsp:nvSpPr>
      <dsp:spPr>
        <a:xfrm>
          <a:off x="1677831" y="1341460"/>
          <a:ext cx="1130477" cy="4152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l" defTabSz="355600">
            <a:lnSpc>
              <a:spcPct val="90000"/>
            </a:lnSpc>
            <a:spcBef>
              <a:spcPct val="0"/>
            </a:spcBef>
            <a:spcAft>
              <a:spcPct val="15000"/>
            </a:spcAft>
            <a:buChar char="••"/>
          </a:pPr>
          <a:r>
            <a:rPr kumimoji="1" lang="ja-JP" altLang="en-US" sz="800" kern="1200" dirty="0"/>
            <a:t>実施後の参加者アンケート等</a:t>
          </a:r>
        </a:p>
        <a:p>
          <a:pPr marL="57150" lvl="1" indent="-57150" algn="l" defTabSz="355600">
            <a:lnSpc>
              <a:spcPct val="90000"/>
            </a:lnSpc>
            <a:spcBef>
              <a:spcPct val="0"/>
            </a:spcBef>
            <a:spcAft>
              <a:spcPct val="15000"/>
            </a:spcAft>
            <a:buChar char="••"/>
          </a:pPr>
          <a:endParaRPr kumimoji="1" lang="ja-JP" altLang="en-US" sz="800" kern="1200" dirty="0"/>
        </a:p>
      </dsp:txBody>
      <dsp:txXfrm>
        <a:off x="2026097" y="1454405"/>
        <a:ext cx="773088" cy="293221"/>
      </dsp:txXfrm>
    </dsp:sp>
    <dsp:sp modelId="{188E5459-85EF-4F0A-861D-875395038A67}">
      <dsp:nvSpPr>
        <dsp:cNvPr id="0" name=""/>
        <dsp:cNvSpPr/>
      </dsp:nvSpPr>
      <dsp:spPr>
        <a:xfrm>
          <a:off x="155424" y="1341460"/>
          <a:ext cx="1130477" cy="4152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l" defTabSz="355600">
            <a:lnSpc>
              <a:spcPct val="90000"/>
            </a:lnSpc>
            <a:spcBef>
              <a:spcPct val="0"/>
            </a:spcBef>
            <a:spcAft>
              <a:spcPct val="15000"/>
            </a:spcAft>
            <a:buChar char="••"/>
          </a:pPr>
          <a:r>
            <a:rPr kumimoji="1" lang="ja-JP" altLang="en-US" sz="800" kern="1200" dirty="0"/>
            <a:t>事業評価・結果分析の報告</a:t>
          </a:r>
        </a:p>
        <a:p>
          <a:pPr marL="57150" lvl="1" indent="-57150" algn="l" defTabSz="355600">
            <a:lnSpc>
              <a:spcPct val="90000"/>
            </a:lnSpc>
            <a:spcBef>
              <a:spcPct val="0"/>
            </a:spcBef>
            <a:spcAft>
              <a:spcPct val="15000"/>
            </a:spcAft>
            <a:buChar char="••"/>
          </a:pPr>
          <a:endParaRPr kumimoji="1" lang="ja-JP" altLang="en-US" sz="800" kern="1200" dirty="0"/>
        </a:p>
      </dsp:txBody>
      <dsp:txXfrm>
        <a:off x="164547" y="1454405"/>
        <a:ext cx="773088" cy="293221"/>
      </dsp:txXfrm>
    </dsp:sp>
    <dsp:sp modelId="{AD31F892-A8EE-4A01-9D24-AC607FAD400A}">
      <dsp:nvSpPr>
        <dsp:cNvPr id="0" name=""/>
        <dsp:cNvSpPr/>
      </dsp:nvSpPr>
      <dsp:spPr>
        <a:xfrm>
          <a:off x="1677831" y="87422"/>
          <a:ext cx="1130477" cy="4152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57150" lvl="1" indent="-57150" algn="l" defTabSz="311150">
            <a:lnSpc>
              <a:spcPct val="90000"/>
            </a:lnSpc>
            <a:spcBef>
              <a:spcPct val="0"/>
            </a:spcBef>
            <a:spcAft>
              <a:spcPct val="15000"/>
            </a:spcAft>
            <a:buChar char="••"/>
          </a:pPr>
          <a:r>
            <a:rPr kumimoji="1" lang="ja-JP" altLang="en-US" sz="700" kern="1200" dirty="0"/>
            <a:t>企画に関する審議・決定会議、業績目標の設定</a:t>
          </a:r>
        </a:p>
        <a:p>
          <a:pPr marL="57150" lvl="1" indent="-57150" algn="l" defTabSz="311150">
            <a:lnSpc>
              <a:spcPct val="90000"/>
            </a:lnSpc>
            <a:spcBef>
              <a:spcPct val="0"/>
            </a:spcBef>
            <a:spcAft>
              <a:spcPct val="15000"/>
            </a:spcAft>
            <a:buChar char="••"/>
          </a:pPr>
          <a:endParaRPr kumimoji="1" lang="ja-JP" altLang="en-US" sz="700" kern="1200" dirty="0"/>
        </a:p>
      </dsp:txBody>
      <dsp:txXfrm>
        <a:off x="2026097" y="96545"/>
        <a:ext cx="773088" cy="293221"/>
      </dsp:txXfrm>
    </dsp:sp>
    <dsp:sp modelId="{0B4EB79B-CB03-43BF-9BB9-0089AAAEC36F}">
      <dsp:nvSpPr>
        <dsp:cNvPr id="0" name=""/>
        <dsp:cNvSpPr/>
      </dsp:nvSpPr>
      <dsp:spPr>
        <a:xfrm>
          <a:off x="155424" y="87422"/>
          <a:ext cx="1130477" cy="4152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l" defTabSz="355600">
            <a:lnSpc>
              <a:spcPct val="90000"/>
            </a:lnSpc>
            <a:spcBef>
              <a:spcPct val="0"/>
            </a:spcBef>
            <a:spcAft>
              <a:spcPct val="15000"/>
            </a:spcAft>
            <a:buChar char="••"/>
          </a:pPr>
          <a:r>
            <a:rPr kumimoji="1" lang="ja-JP" altLang="en-US" sz="800" kern="1200" dirty="0"/>
            <a:t>改善。フィードバックの実施</a:t>
          </a:r>
        </a:p>
        <a:p>
          <a:pPr marL="57150" lvl="1" indent="-57150" algn="l" defTabSz="355600">
            <a:lnSpc>
              <a:spcPct val="90000"/>
            </a:lnSpc>
            <a:spcBef>
              <a:spcPct val="0"/>
            </a:spcBef>
            <a:spcAft>
              <a:spcPct val="15000"/>
            </a:spcAft>
            <a:buChar char="••"/>
          </a:pPr>
          <a:endParaRPr kumimoji="1" lang="ja-JP" altLang="en-US" sz="800" kern="1200" dirty="0"/>
        </a:p>
      </dsp:txBody>
      <dsp:txXfrm>
        <a:off x="164547" y="96545"/>
        <a:ext cx="773088" cy="293221"/>
      </dsp:txXfrm>
    </dsp:sp>
    <dsp:sp modelId="{56C2BB16-5D62-4193-8A42-577C4ABA6D94}">
      <dsp:nvSpPr>
        <dsp:cNvPr id="0" name=""/>
        <dsp:cNvSpPr/>
      </dsp:nvSpPr>
      <dsp:spPr>
        <a:xfrm>
          <a:off x="646896" y="105117"/>
          <a:ext cx="798526" cy="798526"/>
        </a:xfrm>
        <a:prstGeom prst="pieWedge">
          <a:avLst/>
        </a:prstGeom>
        <a:solidFill>
          <a:srgbClr val="F1462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42240" rIns="0" bIns="142240" numCol="1" spcCol="1270" anchor="ctr" anchorCtr="0">
          <a:noAutofit/>
        </a:bodyPr>
        <a:lstStyle/>
        <a:p>
          <a:pPr lvl="0" algn="ctr" defTabSz="889000">
            <a:lnSpc>
              <a:spcPct val="90000"/>
            </a:lnSpc>
            <a:spcBef>
              <a:spcPct val="0"/>
            </a:spcBef>
            <a:spcAft>
              <a:spcPts val="0"/>
            </a:spcAft>
          </a:pPr>
          <a:r>
            <a:rPr kumimoji="1" lang="en-US" altLang="ja-JP" sz="2000" b="1" kern="1200" dirty="0"/>
            <a:t>A</a:t>
          </a:r>
        </a:p>
        <a:p>
          <a:pPr lvl="0" algn="ctr" defTabSz="889000">
            <a:lnSpc>
              <a:spcPct val="90000"/>
            </a:lnSpc>
            <a:spcBef>
              <a:spcPct val="0"/>
            </a:spcBef>
            <a:spcAft>
              <a:spcPts val="0"/>
            </a:spcAft>
          </a:pPr>
          <a:r>
            <a:rPr kumimoji="1" lang="ja-JP" altLang="en-US" sz="900" kern="1200" dirty="0"/>
            <a:t>（</a:t>
          </a:r>
          <a:r>
            <a:rPr kumimoji="1" lang="en-US" altLang="ja-JP" sz="900" kern="1200" dirty="0"/>
            <a:t>Action</a:t>
          </a:r>
          <a:r>
            <a:rPr kumimoji="1" lang="ja-JP" altLang="en-US" sz="900" kern="1200" dirty="0"/>
            <a:t>）</a:t>
          </a:r>
        </a:p>
      </dsp:txBody>
      <dsp:txXfrm>
        <a:off x="880779" y="339000"/>
        <a:ext cx="564643" cy="564643"/>
      </dsp:txXfrm>
    </dsp:sp>
    <dsp:sp modelId="{B85F5C53-F000-4020-A68C-74B101A6D2E9}">
      <dsp:nvSpPr>
        <dsp:cNvPr id="0" name=""/>
        <dsp:cNvSpPr/>
      </dsp:nvSpPr>
      <dsp:spPr>
        <a:xfrm rot="5400000">
          <a:off x="1482306" y="105117"/>
          <a:ext cx="798526" cy="798526"/>
        </a:xfrm>
        <a:prstGeom prst="pieWedg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42240" rIns="0" bIns="142240" numCol="1" spcCol="1270" anchor="ctr" anchorCtr="0">
          <a:noAutofit/>
        </a:bodyPr>
        <a:lstStyle/>
        <a:p>
          <a:pPr lvl="0" algn="ctr" defTabSz="889000">
            <a:lnSpc>
              <a:spcPct val="90000"/>
            </a:lnSpc>
            <a:spcBef>
              <a:spcPct val="0"/>
            </a:spcBef>
            <a:spcAft>
              <a:spcPts val="0"/>
            </a:spcAft>
          </a:pPr>
          <a:r>
            <a:rPr kumimoji="1" lang="en-US" altLang="ja-JP" sz="2000" b="1" kern="1200" dirty="0"/>
            <a:t>P</a:t>
          </a:r>
        </a:p>
        <a:p>
          <a:pPr lvl="0" algn="ctr" defTabSz="889000">
            <a:lnSpc>
              <a:spcPct val="90000"/>
            </a:lnSpc>
            <a:spcBef>
              <a:spcPct val="0"/>
            </a:spcBef>
            <a:spcAft>
              <a:spcPts val="0"/>
            </a:spcAft>
          </a:pPr>
          <a:r>
            <a:rPr kumimoji="1" lang="ja-JP" altLang="en-US" sz="900" kern="1200" dirty="0"/>
            <a:t>（</a:t>
          </a:r>
          <a:r>
            <a:rPr kumimoji="1" lang="en-US" altLang="ja-JP" sz="900" kern="1200" dirty="0"/>
            <a:t>Plan)</a:t>
          </a:r>
          <a:endParaRPr kumimoji="1" lang="ja-JP" altLang="en-US" sz="900" kern="1200" dirty="0"/>
        </a:p>
      </dsp:txBody>
      <dsp:txXfrm rot="-5400000">
        <a:off x="1482306" y="339000"/>
        <a:ext cx="564643" cy="564643"/>
      </dsp:txXfrm>
    </dsp:sp>
    <dsp:sp modelId="{77405D74-A03C-4E5A-A0A0-1BCA33F14008}">
      <dsp:nvSpPr>
        <dsp:cNvPr id="0" name=""/>
        <dsp:cNvSpPr/>
      </dsp:nvSpPr>
      <dsp:spPr>
        <a:xfrm rot="10800000">
          <a:off x="1482306" y="940528"/>
          <a:ext cx="798526" cy="798526"/>
        </a:xfrm>
        <a:prstGeom prst="pieWedge">
          <a:avLst/>
        </a:prstGeom>
        <a:solidFill>
          <a:srgbClr val="F9A72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42240" rIns="0" bIns="142240" numCol="1" spcCol="1270" anchor="ctr" anchorCtr="0">
          <a:noAutofit/>
        </a:bodyPr>
        <a:lstStyle/>
        <a:p>
          <a:pPr lvl="0" algn="ctr" defTabSz="889000">
            <a:lnSpc>
              <a:spcPct val="90000"/>
            </a:lnSpc>
            <a:spcBef>
              <a:spcPct val="0"/>
            </a:spcBef>
            <a:spcAft>
              <a:spcPts val="0"/>
            </a:spcAft>
          </a:pPr>
          <a:r>
            <a:rPr kumimoji="1" lang="en-US" altLang="ja-JP" sz="2000" b="1" kern="1200" dirty="0"/>
            <a:t>D</a:t>
          </a:r>
        </a:p>
        <a:p>
          <a:pPr lvl="0" algn="ctr" defTabSz="889000">
            <a:lnSpc>
              <a:spcPct val="90000"/>
            </a:lnSpc>
            <a:spcBef>
              <a:spcPct val="0"/>
            </a:spcBef>
            <a:spcAft>
              <a:spcPts val="0"/>
            </a:spcAft>
          </a:pPr>
          <a:r>
            <a:rPr kumimoji="1" lang="ja-JP" altLang="en-US" sz="900" kern="1200" dirty="0"/>
            <a:t>（</a:t>
          </a:r>
          <a:r>
            <a:rPr kumimoji="1" lang="en-US" altLang="ja-JP" sz="900" kern="1200" dirty="0"/>
            <a:t>Do</a:t>
          </a:r>
          <a:r>
            <a:rPr kumimoji="1" lang="ja-JP" altLang="en-US" sz="900" kern="1200" dirty="0"/>
            <a:t>）</a:t>
          </a:r>
        </a:p>
      </dsp:txBody>
      <dsp:txXfrm rot="10800000">
        <a:off x="1482306" y="940528"/>
        <a:ext cx="564643" cy="564643"/>
      </dsp:txXfrm>
    </dsp:sp>
    <dsp:sp modelId="{E722CFC7-56D2-4AA6-823F-CC9605679B0B}">
      <dsp:nvSpPr>
        <dsp:cNvPr id="0" name=""/>
        <dsp:cNvSpPr/>
      </dsp:nvSpPr>
      <dsp:spPr>
        <a:xfrm rot="16200000">
          <a:off x="646896" y="940528"/>
          <a:ext cx="798526" cy="798526"/>
        </a:xfrm>
        <a:prstGeom prst="pieWedg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0688" rIns="0" bIns="170688" numCol="1" spcCol="1270" anchor="ctr" anchorCtr="0">
          <a:noAutofit/>
        </a:bodyPr>
        <a:lstStyle/>
        <a:p>
          <a:pPr lvl="0" algn="ctr" defTabSz="1066800">
            <a:lnSpc>
              <a:spcPct val="90000"/>
            </a:lnSpc>
            <a:spcBef>
              <a:spcPct val="0"/>
            </a:spcBef>
            <a:spcAft>
              <a:spcPts val="0"/>
            </a:spcAft>
          </a:pPr>
          <a:r>
            <a:rPr kumimoji="1" lang="en-US" altLang="ja-JP" sz="2400" b="1" kern="1200" dirty="0"/>
            <a:t>C</a:t>
          </a:r>
        </a:p>
        <a:p>
          <a:pPr lvl="0" algn="ctr" defTabSz="1066800">
            <a:lnSpc>
              <a:spcPct val="90000"/>
            </a:lnSpc>
            <a:spcBef>
              <a:spcPct val="0"/>
            </a:spcBef>
            <a:spcAft>
              <a:spcPts val="0"/>
            </a:spcAft>
          </a:pPr>
          <a:r>
            <a:rPr kumimoji="1" lang="ja-JP" altLang="en-US" sz="900" kern="1200" dirty="0"/>
            <a:t>（</a:t>
          </a:r>
          <a:r>
            <a:rPr kumimoji="1" lang="en-US" altLang="ja-JP" sz="900" kern="1200" dirty="0"/>
            <a:t>Check</a:t>
          </a:r>
          <a:r>
            <a:rPr kumimoji="1" lang="ja-JP" altLang="en-US" sz="900" kern="1200" dirty="0"/>
            <a:t>）</a:t>
          </a:r>
        </a:p>
      </dsp:txBody>
      <dsp:txXfrm rot="5400000">
        <a:off x="880779" y="940528"/>
        <a:ext cx="564643" cy="564643"/>
      </dsp:txXfrm>
    </dsp:sp>
    <dsp:sp modelId="{D23806F4-ED3B-41E7-BCD3-45F33E89F593}">
      <dsp:nvSpPr>
        <dsp:cNvPr id="0" name=""/>
        <dsp:cNvSpPr/>
      </dsp:nvSpPr>
      <dsp:spPr>
        <a:xfrm>
          <a:off x="1326013" y="756110"/>
          <a:ext cx="275703" cy="23974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C287C6-FCE1-4B04-8C73-93A1D1A28703}">
      <dsp:nvSpPr>
        <dsp:cNvPr id="0" name=""/>
        <dsp:cNvSpPr/>
      </dsp:nvSpPr>
      <dsp:spPr>
        <a:xfrm rot="10800000">
          <a:off x="1326013" y="848319"/>
          <a:ext cx="275703" cy="23974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0.74401</cdr:x>
      <cdr:y>0.16054</cdr:y>
    </cdr:from>
    <cdr:to>
      <cdr:x>0.88356</cdr:x>
      <cdr:y>0.23553</cdr:y>
    </cdr:to>
    <cdr:sp macro="" textlink="">
      <cdr:nvSpPr>
        <cdr:cNvPr id="2" name="テキスト ボックス 1"/>
        <cdr:cNvSpPr txBox="1"/>
      </cdr:nvSpPr>
      <cdr:spPr>
        <a:xfrm xmlns:a="http://schemas.openxmlformats.org/drawingml/2006/main">
          <a:off x="2303465" y="358323"/>
          <a:ext cx="432047" cy="16737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lIns="0" tIns="0" rIns="0" bIns="0" rtlCol="0" anchor="ctr">
          <a:noAutofit/>
        </a:bodyPr>
        <a:lstStyle xmlns:a="http://schemas.openxmlformats.org/drawingml/2006/main"/>
        <a:p xmlns:a="http://schemas.openxmlformats.org/drawingml/2006/main">
          <a:pPr algn="ctr">
            <a:lnSpc>
              <a:spcPct val="105000"/>
            </a:lnSpc>
            <a:spcBef>
              <a:spcPts val="0"/>
            </a:spcBef>
          </a:pPr>
          <a:r>
            <a:rPr lang="ja-JP" altLang="en-US" sz="800" b="1" dirty="0">
              <a:solidFill>
                <a:schemeClr val="tx1">
                  <a:lumMod val="75000"/>
                  <a:lumOff val="25000"/>
                </a:schemeClr>
              </a:solidFill>
              <a:latin typeface="Meiryo UI" panose="020B0604030504040204" pitchFamily="50" charset="-128"/>
              <a:ea typeface="Meiryo UI" panose="020B0604030504040204" pitchFamily="50" charset="-128"/>
            </a:rPr>
            <a:t>大阪府</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DA14A19B-F38C-4732-B464-A1B04D3B2AC0}" type="datetimeFigureOut">
              <a:rPr kumimoji="1" lang="ja-JP" altLang="en-US" smtClean="0"/>
              <a:t>2021/3/5</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86426332-852A-496F-9FC9-1979E098882E}" type="slidenum">
              <a:rPr kumimoji="1" lang="ja-JP" altLang="en-US" smtClean="0"/>
              <a:t>‹#›</a:t>
            </a:fld>
            <a:endParaRPr kumimoji="1" lang="ja-JP" altLang="en-US"/>
          </a:p>
        </p:txBody>
      </p:sp>
    </p:spTree>
    <p:extLst>
      <p:ext uri="{BB962C8B-B14F-4D97-AF65-F5344CB8AC3E}">
        <p14:creationId xmlns:p14="http://schemas.microsoft.com/office/powerpoint/2010/main" val="2909611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787" cy="496967"/>
          </a:xfrm>
          <a:prstGeom prst="rect">
            <a:avLst/>
          </a:prstGeom>
        </p:spPr>
        <p:txBody>
          <a:bodyPr vert="horz" lIns="92215" tIns="46109" rIns="92215" bIns="4610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1" y="0"/>
            <a:ext cx="2949787" cy="496967"/>
          </a:xfrm>
          <a:prstGeom prst="rect">
            <a:avLst/>
          </a:prstGeom>
        </p:spPr>
        <p:txBody>
          <a:bodyPr vert="horz" lIns="92215" tIns="46109" rIns="92215" bIns="46109" rtlCol="0"/>
          <a:lstStyle>
            <a:lvl1pPr algn="r">
              <a:defRPr sz="1200"/>
            </a:lvl1pPr>
          </a:lstStyle>
          <a:p>
            <a:fld id="{9B530CDD-FBFA-4D6C-B0F4-B771D92002ED}" type="datetimeFigureOut">
              <a:rPr kumimoji="1" lang="ja-JP" altLang="en-US" smtClean="0"/>
              <a:pPr/>
              <a:t>2021/3/5</a:t>
            </a:fld>
            <a:endParaRPr kumimoji="1" lang="ja-JP" altLang="en-US"/>
          </a:p>
        </p:txBody>
      </p:sp>
      <p:sp>
        <p:nvSpPr>
          <p:cNvPr id="4" name="スライド イメージ プレースホルダー 3"/>
          <p:cNvSpPr>
            <a:spLocks noGrp="1" noRot="1" noChangeAspect="1"/>
          </p:cNvSpPr>
          <p:nvPr>
            <p:ph type="sldImg" idx="2"/>
          </p:nvPr>
        </p:nvSpPr>
        <p:spPr>
          <a:xfrm>
            <a:off x="711200" y="744538"/>
            <a:ext cx="5384800" cy="3729037"/>
          </a:xfrm>
          <a:prstGeom prst="rect">
            <a:avLst/>
          </a:prstGeom>
          <a:noFill/>
          <a:ln w="12700">
            <a:solidFill>
              <a:prstClr val="black"/>
            </a:solidFill>
          </a:ln>
        </p:spPr>
        <p:txBody>
          <a:bodyPr vert="horz" lIns="92215" tIns="46109" rIns="92215" bIns="46109" rtlCol="0" anchor="ctr"/>
          <a:lstStyle/>
          <a:p>
            <a:endParaRPr lang="ja-JP" altLang="en-US"/>
          </a:p>
        </p:txBody>
      </p:sp>
      <p:sp>
        <p:nvSpPr>
          <p:cNvPr id="5" name="ノート プレースホルダー 4"/>
          <p:cNvSpPr>
            <a:spLocks noGrp="1"/>
          </p:cNvSpPr>
          <p:nvPr>
            <p:ph type="body" sz="quarter" idx="3"/>
          </p:nvPr>
        </p:nvSpPr>
        <p:spPr>
          <a:xfrm>
            <a:off x="680721" y="4721190"/>
            <a:ext cx="5445760" cy="4472702"/>
          </a:xfrm>
          <a:prstGeom prst="rect">
            <a:avLst/>
          </a:prstGeom>
        </p:spPr>
        <p:txBody>
          <a:bodyPr vert="horz" lIns="92215" tIns="46109" rIns="92215" bIns="4610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646"/>
            <a:ext cx="2949787" cy="496967"/>
          </a:xfrm>
          <a:prstGeom prst="rect">
            <a:avLst/>
          </a:prstGeom>
        </p:spPr>
        <p:txBody>
          <a:bodyPr vert="horz" lIns="92215" tIns="46109" rIns="92215" bIns="4610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1" y="9440646"/>
            <a:ext cx="2949787" cy="496967"/>
          </a:xfrm>
          <a:prstGeom prst="rect">
            <a:avLst/>
          </a:prstGeom>
        </p:spPr>
        <p:txBody>
          <a:bodyPr vert="horz" lIns="92215" tIns="46109" rIns="92215" bIns="46109" rtlCol="0" anchor="b"/>
          <a:lstStyle>
            <a:lvl1pPr algn="r">
              <a:defRPr sz="1200"/>
            </a:lvl1pPr>
          </a:lstStyle>
          <a:p>
            <a:fld id="{B1A6CC34-1253-4B1A-8F00-50366A4C1923}" type="slidenum">
              <a:rPr kumimoji="1" lang="ja-JP" altLang="en-US" smtClean="0"/>
              <a:pPr/>
              <a:t>‹#›</a:t>
            </a:fld>
            <a:endParaRPr kumimoji="1" lang="ja-JP" altLang="en-US"/>
          </a:p>
        </p:txBody>
      </p:sp>
    </p:spTree>
    <p:extLst>
      <p:ext uri="{BB962C8B-B14F-4D97-AF65-F5344CB8AC3E}">
        <p14:creationId xmlns:p14="http://schemas.microsoft.com/office/powerpoint/2010/main" val="7191842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1A6CC34-1253-4B1A-8F00-50366A4C1923}" type="slidenum">
              <a:rPr kumimoji="1" lang="ja-JP" altLang="en-US" smtClean="0"/>
              <a:pPr/>
              <a:t>0</a:t>
            </a:fld>
            <a:endParaRPr kumimoji="1" lang="ja-JP" altLang="en-US"/>
          </a:p>
        </p:txBody>
      </p:sp>
    </p:spTree>
    <p:extLst>
      <p:ext uri="{BB962C8B-B14F-4D97-AF65-F5344CB8AC3E}">
        <p14:creationId xmlns:p14="http://schemas.microsoft.com/office/powerpoint/2010/main" val="588333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1A6CC34-1253-4B1A-8F00-50366A4C1923}" type="slidenum">
              <a:rPr kumimoji="1" lang="ja-JP" altLang="en-US" smtClean="0"/>
              <a:pPr/>
              <a:t>6</a:t>
            </a:fld>
            <a:endParaRPr kumimoji="1" lang="ja-JP" altLang="en-US"/>
          </a:p>
        </p:txBody>
      </p:sp>
    </p:spTree>
    <p:extLst>
      <p:ext uri="{BB962C8B-B14F-4D97-AF65-F5344CB8AC3E}">
        <p14:creationId xmlns:p14="http://schemas.microsoft.com/office/powerpoint/2010/main" val="2949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8863" y="1279525"/>
            <a:ext cx="4987925" cy="34544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673747E-BD39-48A8-BE60-7C3AAF2D56AE}" type="slidenum">
              <a:rPr kumimoji="1" lang="ja-JP" altLang="en-US" smtClean="0"/>
              <a:t>39</a:t>
            </a:fld>
            <a:endParaRPr kumimoji="1" lang="ja-JP" altLang="en-US"/>
          </a:p>
        </p:txBody>
      </p:sp>
    </p:spTree>
    <p:extLst>
      <p:ext uri="{BB962C8B-B14F-4D97-AF65-F5344CB8AC3E}">
        <p14:creationId xmlns:p14="http://schemas.microsoft.com/office/powerpoint/2010/main" val="3170394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表紙案1">
    <p:spTree>
      <p:nvGrpSpPr>
        <p:cNvPr id="1" name=""/>
        <p:cNvGrpSpPr/>
        <p:nvPr/>
      </p:nvGrpSpPr>
      <p:grpSpPr>
        <a:xfrm>
          <a:off x="0" y="0"/>
          <a:ext cx="0" cy="0"/>
          <a:chOff x="0" y="0"/>
          <a:chExt cx="0" cy="0"/>
        </a:xfrm>
      </p:grpSpPr>
      <p:sp>
        <p:nvSpPr>
          <p:cNvPr id="3" name="正方形/長方形 2"/>
          <p:cNvSpPr/>
          <p:nvPr userDrawn="1"/>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userDrawn="1"/>
        </p:nvSpPr>
        <p:spPr>
          <a:xfrm>
            <a:off x="0" y="5937928"/>
            <a:ext cx="9906000" cy="920072"/>
          </a:xfrm>
          <a:prstGeom prst="rect">
            <a:avLst/>
          </a:prstGeom>
          <a:solidFill>
            <a:srgbClr val="00B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2"/>
          <p:cNvSpPr>
            <a:spLocks noGrp="1" noChangeArrowheads="1"/>
          </p:cNvSpPr>
          <p:nvPr>
            <p:ph type="ctrTitle"/>
          </p:nvPr>
        </p:nvSpPr>
        <p:spPr>
          <a:xfrm>
            <a:off x="452566" y="1498939"/>
            <a:ext cx="6156618" cy="1470025"/>
          </a:xfrm>
          <a:ln>
            <a:noFill/>
            <a:miter lim="800000"/>
            <a:headEnd/>
            <a:tailEnd/>
          </a:ln>
        </p:spPr>
        <p:txBody>
          <a:bodyPr anchor="t"/>
          <a:lstStyle>
            <a:lvl1pPr algn="ctr">
              <a:defRPr sz="3200">
                <a:latin typeface="メイリオ" pitchFamily="50" charset="-128"/>
                <a:ea typeface="メイリオ" pitchFamily="50" charset="-128"/>
                <a:cs typeface="メイリオ" pitchFamily="50" charset="-128"/>
              </a:defRPr>
            </a:lvl1pPr>
          </a:lstStyle>
          <a:p>
            <a:pPr lvl="0"/>
            <a:r>
              <a:rPr lang="ja-JP" altLang="en-US" noProof="0" dirty="0"/>
              <a:t>マスター タイトルの書式設定</a:t>
            </a:r>
          </a:p>
        </p:txBody>
      </p:sp>
      <p:sp>
        <p:nvSpPr>
          <p:cNvPr id="7" name="Rectangle 3"/>
          <p:cNvSpPr>
            <a:spLocks noGrp="1" noChangeArrowheads="1"/>
          </p:cNvSpPr>
          <p:nvPr>
            <p:ph type="subTitle" idx="1" hasCustomPrompt="1"/>
          </p:nvPr>
        </p:nvSpPr>
        <p:spPr>
          <a:xfrm>
            <a:off x="775401" y="3975452"/>
            <a:ext cx="5510949" cy="503238"/>
          </a:xfrm>
          <a:noFill/>
          <a:ln>
            <a:noFill/>
            <a:miter lim="800000"/>
            <a:headEnd/>
            <a:tailEnd/>
          </a:ln>
        </p:spPr>
        <p:txBody>
          <a:bodyPr anchor="t">
            <a:noAutofit/>
          </a:bodyPr>
          <a:lstStyle>
            <a:lvl1pPr marL="0" indent="0" algn="ctr">
              <a:buFont typeface="Wingdings" pitchFamily="2" charset="2"/>
              <a:buNone/>
              <a:defRPr sz="2400">
                <a:solidFill>
                  <a:srgbClr val="8A8A8A"/>
                </a:solidFill>
                <a:latin typeface="メイリオ" pitchFamily="50" charset="-128"/>
                <a:ea typeface="メイリオ" pitchFamily="50" charset="-128"/>
                <a:cs typeface="メイリオ" pitchFamily="50" charset="-128"/>
              </a:defRPr>
            </a:lvl1pPr>
          </a:lstStyle>
          <a:p>
            <a:pPr lvl="0"/>
            <a:r>
              <a:rPr lang="ja-JP" altLang="en-US" noProof="0" dirty="0"/>
              <a:t>～マスター サブタイトルの書式設定～</a:t>
            </a:r>
          </a:p>
        </p:txBody>
      </p:sp>
      <p:sp>
        <p:nvSpPr>
          <p:cNvPr id="12" name="正方形/長方形 11"/>
          <p:cNvSpPr/>
          <p:nvPr userDrawn="1"/>
        </p:nvSpPr>
        <p:spPr>
          <a:xfrm>
            <a:off x="0" y="0"/>
            <a:ext cx="9906000" cy="492451"/>
          </a:xfrm>
          <a:prstGeom prst="rect">
            <a:avLst/>
          </a:prstGeom>
          <a:solidFill>
            <a:srgbClr val="00B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5400000">
            <a:off x="3062790" y="-9382"/>
            <a:ext cx="7164796" cy="6912768"/>
          </a:xfrm>
          <a:prstGeom prst="rect">
            <a:avLst/>
          </a:prstGeom>
          <a:noFill/>
          <a:ln>
            <a:noFill/>
          </a:ln>
        </p:spPr>
      </p:pic>
      <p:sp>
        <p:nvSpPr>
          <p:cNvPr id="11" name="正方形/長方形 10"/>
          <p:cNvSpPr/>
          <p:nvPr userDrawn="1"/>
        </p:nvSpPr>
        <p:spPr>
          <a:xfrm>
            <a:off x="164468" y="113862"/>
            <a:ext cx="9577064" cy="663027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98631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付きの図">
    <p:spTree>
      <p:nvGrpSpPr>
        <p:cNvPr id="1" name=""/>
        <p:cNvGrpSpPr/>
        <p:nvPr/>
      </p:nvGrpSpPr>
      <p:grpSpPr>
        <a:xfrm>
          <a:off x="0" y="0"/>
          <a:ext cx="0" cy="0"/>
          <a:chOff x="0" y="0"/>
          <a:chExt cx="0" cy="0"/>
        </a:xfrm>
      </p:grpSpPr>
      <p:sp>
        <p:nvSpPr>
          <p:cNvPr id="3" name="図プレースホルダー 2"/>
          <p:cNvSpPr>
            <a:spLocks noGrp="1"/>
          </p:cNvSpPr>
          <p:nvPr>
            <p:ph type="pic" idx="1"/>
          </p:nvPr>
        </p:nvSpPr>
        <p:spPr>
          <a:xfrm>
            <a:off x="1941645" y="836712"/>
            <a:ext cx="5943600" cy="44644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61ADCFA-BCA6-4759-AFB1-7CBA46529FC7}" type="slidenum">
              <a:rPr kumimoji="1" lang="ja-JP" altLang="en-US" smtClean="0"/>
              <a:pPr/>
              <a:t>‹#›</a:t>
            </a:fld>
            <a:endParaRPr kumimoji="1" lang="ja-JP" altLang="en-US"/>
          </a:p>
        </p:txBody>
      </p:sp>
      <p:sp>
        <p:nvSpPr>
          <p:cNvPr id="13" name="正方形/長方形 12"/>
          <p:cNvSpPr/>
          <p:nvPr userDrawn="1"/>
        </p:nvSpPr>
        <p:spPr>
          <a:xfrm>
            <a:off x="0" y="0"/>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7" name="タイトル 1"/>
          <p:cNvSpPr>
            <a:spLocks noGrp="1"/>
          </p:cNvSpPr>
          <p:nvPr>
            <p:ph type="title"/>
          </p:nvPr>
        </p:nvSpPr>
        <p:spPr>
          <a:xfrm>
            <a:off x="562103" y="44624"/>
            <a:ext cx="8915400" cy="466297"/>
          </a:xfrm>
        </p:spPr>
        <p:txBody>
          <a:bodyPr anchor="ctr">
            <a:noAutofit/>
          </a:bodyPr>
          <a:lstStyle>
            <a:lvl1pPr>
              <a:defRPr sz="2800" b="1">
                <a:solidFill>
                  <a:schemeClr val="bg1"/>
                </a:solidFill>
              </a:defRPr>
            </a:lvl1pPr>
          </a:lstStyle>
          <a:p>
            <a:r>
              <a:rPr kumimoji="1" lang="ja-JP" altLang="en-US"/>
              <a:t>マスター タイトルの書式設定</a:t>
            </a:r>
            <a:endParaRPr kumimoji="1" lang="ja-JP" altLang="en-US" dirty="0"/>
          </a:p>
        </p:txBody>
      </p:sp>
      <p:grpSp>
        <p:nvGrpSpPr>
          <p:cNvPr id="18" name="グループ化 17"/>
          <p:cNvGrpSpPr/>
          <p:nvPr userDrawn="1"/>
        </p:nvGrpSpPr>
        <p:grpSpPr>
          <a:xfrm>
            <a:off x="56508" y="44624"/>
            <a:ext cx="468000" cy="468000"/>
            <a:chOff x="-860785" y="680170"/>
            <a:chExt cx="532332" cy="532332"/>
          </a:xfrm>
        </p:grpSpPr>
        <p:sp>
          <p:nvSpPr>
            <p:cNvPr id="19" name="八角形 18"/>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21" name="直線コネクタ 20"/>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230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タイトルと&#10;縦書きテキスト">
    <p:spTree>
      <p:nvGrpSpPr>
        <p:cNvPr id="1" name=""/>
        <p:cNvGrpSpPr/>
        <p:nvPr/>
      </p:nvGrpSpPr>
      <p:grpSpPr>
        <a:xfrm>
          <a:off x="0" y="0"/>
          <a:ext cx="0" cy="0"/>
          <a:chOff x="0" y="0"/>
          <a:chExt cx="0" cy="0"/>
        </a:xfrm>
      </p:grpSpPr>
      <p:sp>
        <p:nvSpPr>
          <p:cNvPr id="3" name="縦書きテキスト プレースホルダー 2"/>
          <p:cNvSpPr>
            <a:spLocks noGrp="1"/>
          </p:cNvSpPr>
          <p:nvPr>
            <p:ph type="body" orient="vert" idx="1"/>
          </p:nvPr>
        </p:nvSpPr>
        <p:spPr>
          <a:xfrm>
            <a:off x="495300" y="764704"/>
            <a:ext cx="8915400" cy="5544616"/>
          </a:xfrm>
        </p:spPr>
        <p:txBody>
          <a:bodyPr vert="eaVert">
            <a:normAutofit/>
          </a:bodyPr>
          <a:lstStyle>
            <a:lvl1pPr>
              <a:defRPr sz="2800"/>
            </a:lvl1pPr>
            <a:lvl2pPr>
              <a:defRPr sz="2400"/>
            </a:lvl2pPr>
            <a:lvl3pPr>
              <a:defRPr sz="2000"/>
            </a:lvl3pPr>
            <a:lvl4pPr>
              <a:defRPr sz="1800"/>
            </a:lvl4pPr>
            <a:lvl5pPr>
              <a:defRPr sz="18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1ADCFA-BCA6-4759-AFB1-7CBA46529FC7}" type="slidenum">
              <a:rPr kumimoji="1" lang="ja-JP" altLang="en-US" smtClean="0"/>
              <a:pPr/>
              <a:t>‹#›</a:t>
            </a:fld>
            <a:endParaRPr kumimoji="1" lang="ja-JP" altLang="en-US"/>
          </a:p>
        </p:txBody>
      </p:sp>
      <p:sp>
        <p:nvSpPr>
          <p:cNvPr id="11" name="正方形/長方形 10"/>
          <p:cNvSpPr/>
          <p:nvPr userDrawn="1"/>
        </p:nvSpPr>
        <p:spPr>
          <a:xfrm>
            <a:off x="0" y="0"/>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6" name="タイトル 1"/>
          <p:cNvSpPr>
            <a:spLocks noGrp="1"/>
          </p:cNvSpPr>
          <p:nvPr>
            <p:ph type="title"/>
          </p:nvPr>
        </p:nvSpPr>
        <p:spPr>
          <a:xfrm>
            <a:off x="562103" y="44624"/>
            <a:ext cx="8915400" cy="466297"/>
          </a:xfrm>
        </p:spPr>
        <p:txBody>
          <a:bodyPr anchor="ctr">
            <a:noAutofit/>
          </a:bodyPr>
          <a:lstStyle>
            <a:lvl1pPr>
              <a:defRPr sz="2800" b="1">
                <a:solidFill>
                  <a:schemeClr val="bg1"/>
                </a:solidFill>
              </a:defRPr>
            </a:lvl1pPr>
          </a:lstStyle>
          <a:p>
            <a:r>
              <a:rPr kumimoji="1" lang="ja-JP" altLang="en-US"/>
              <a:t>マスター タイトルの書式設定</a:t>
            </a:r>
            <a:endParaRPr kumimoji="1" lang="ja-JP" altLang="en-US" dirty="0"/>
          </a:p>
        </p:txBody>
      </p:sp>
      <p:grpSp>
        <p:nvGrpSpPr>
          <p:cNvPr id="17" name="グループ化 16"/>
          <p:cNvGrpSpPr/>
          <p:nvPr userDrawn="1"/>
        </p:nvGrpSpPr>
        <p:grpSpPr>
          <a:xfrm>
            <a:off x="56508" y="44624"/>
            <a:ext cx="468000" cy="468000"/>
            <a:chOff x="-860785" y="680170"/>
            <a:chExt cx="532332" cy="532332"/>
          </a:xfrm>
        </p:grpSpPr>
        <p:sp>
          <p:nvSpPr>
            <p:cNvPr id="18" name="八角形 17"/>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20" name="直線コネクタ 19"/>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4764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縦書きタイトルと&#10;縦書きテキスト">
    <p:spTree>
      <p:nvGrpSpPr>
        <p:cNvPr id="1" name=""/>
        <p:cNvGrpSpPr/>
        <p:nvPr/>
      </p:nvGrpSpPr>
      <p:grpSpPr>
        <a:xfrm>
          <a:off x="0" y="0"/>
          <a:ext cx="0" cy="0"/>
          <a:chOff x="0" y="0"/>
          <a:chExt cx="0" cy="0"/>
        </a:xfrm>
      </p:grpSpPr>
      <p:sp>
        <p:nvSpPr>
          <p:cNvPr id="3" name="縦書きテキスト プレースホルダー 2"/>
          <p:cNvSpPr>
            <a:spLocks noGrp="1"/>
          </p:cNvSpPr>
          <p:nvPr>
            <p:ph type="body" orient="vert" idx="1"/>
          </p:nvPr>
        </p:nvSpPr>
        <p:spPr>
          <a:xfrm>
            <a:off x="495300" y="836712"/>
            <a:ext cx="9138220" cy="5289451"/>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1ADCFA-BCA6-4759-AFB1-7CBA46529FC7}" type="slidenum">
              <a:rPr kumimoji="1" lang="ja-JP" altLang="en-US" smtClean="0"/>
              <a:pPr/>
              <a:t>‹#›</a:t>
            </a:fld>
            <a:endParaRPr kumimoji="1" lang="ja-JP" altLang="en-US"/>
          </a:p>
        </p:txBody>
      </p:sp>
      <p:sp>
        <p:nvSpPr>
          <p:cNvPr id="10" name="正方形/長方形 9"/>
          <p:cNvSpPr/>
          <p:nvPr userDrawn="1"/>
        </p:nvSpPr>
        <p:spPr>
          <a:xfrm>
            <a:off x="0" y="0"/>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5" name="タイトル 1"/>
          <p:cNvSpPr>
            <a:spLocks noGrp="1"/>
          </p:cNvSpPr>
          <p:nvPr>
            <p:ph type="title"/>
          </p:nvPr>
        </p:nvSpPr>
        <p:spPr>
          <a:xfrm>
            <a:off x="562103" y="44624"/>
            <a:ext cx="8915400" cy="466297"/>
          </a:xfrm>
        </p:spPr>
        <p:txBody>
          <a:bodyPr anchor="ctr">
            <a:noAutofit/>
          </a:bodyPr>
          <a:lstStyle>
            <a:lvl1pPr>
              <a:defRPr sz="2800" b="1">
                <a:solidFill>
                  <a:schemeClr val="bg1"/>
                </a:solidFill>
              </a:defRPr>
            </a:lvl1pPr>
          </a:lstStyle>
          <a:p>
            <a:r>
              <a:rPr kumimoji="1" lang="ja-JP" altLang="en-US"/>
              <a:t>マスター タイトルの書式設定</a:t>
            </a:r>
            <a:endParaRPr kumimoji="1" lang="ja-JP" altLang="en-US" dirty="0"/>
          </a:p>
        </p:txBody>
      </p:sp>
      <p:grpSp>
        <p:nvGrpSpPr>
          <p:cNvPr id="16" name="グループ化 15"/>
          <p:cNvGrpSpPr/>
          <p:nvPr userDrawn="1"/>
        </p:nvGrpSpPr>
        <p:grpSpPr>
          <a:xfrm>
            <a:off x="56508" y="44624"/>
            <a:ext cx="468000" cy="468000"/>
            <a:chOff x="-860785" y="680170"/>
            <a:chExt cx="532332" cy="532332"/>
          </a:xfrm>
        </p:grpSpPr>
        <p:sp>
          <p:nvSpPr>
            <p:cNvPr id="17" name="八角形 16"/>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19" name="直線コネクタ 18"/>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474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白紙">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61ADCFA-BCA6-4759-AFB1-7CBA46529FC7}" type="slidenum">
              <a:rPr kumimoji="1" lang="ja-JP" altLang="en-US" smtClean="0"/>
              <a:pPr/>
              <a:t>‹#›</a:t>
            </a:fld>
            <a:endParaRPr kumimoji="1" lang="ja-JP" altLang="en-US" dirty="0"/>
          </a:p>
        </p:txBody>
      </p:sp>
      <p:sp>
        <p:nvSpPr>
          <p:cNvPr id="10" name="正方形/長方形 9"/>
          <p:cNvSpPr/>
          <p:nvPr userDrawn="1"/>
        </p:nvSpPr>
        <p:spPr>
          <a:xfrm>
            <a:off x="0" y="3"/>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タイトル 1"/>
          <p:cNvSpPr>
            <a:spLocks noGrp="1"/>
          </p:cNvSpPr>
          <p:nvPr>
            <p:ph type="title"/>
          </p:nvPr>
        </p:nvSpPr>
        <p:spPr>
          <a:xfrm>
            <a:off x="562103" y="44627"/>
            <a:ext cx="8915400" cy="466297"/>
          </a:xfrm>
        </p:spPr>
        <p:txBody>
          <a:bodyPr vert="horz" lIns="91440" tIns="45720" rIns="91440" bIns="45720" rtlCol="0" anchor="ctr">
            <a:normAutofit fontScale="90000"/>
          </a:bodyPr>
          <a:lstStyle>
            <a:lvl1pPr>
              <a:defRPr lang="ja-JP" altLang="en-US" sz="24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a:t>マスター タイトルの書式設定</a:t>
            </a:r>
            <a:endParaRPr kumimoji="1" lang="ja-JP" altLang="en-US" dirty="0"/>
          </a:p>
        </p:txBody>
      </p:sp>
      <p:grpSp>
        <p:nvGrpSpPr>
          <p:cNvPr id="12" name="グループ化 11"/>
          <p:cNvGrpSpPr/>
          <p:nvPr userDrawn="1"/>
        </p:nvGrpSpPr>
        <p:grpSpPr>
          <a:xfrm>
            <a:off x="56508" y="44624"/>
            <a:ext cx="468000" cy="468000"/>
            <a:chOff x="-860785" y="680170"/>
            <a:chExt cx="532332" cy="532332"/>
          </a:xfrm>
        </p:grpSpPr>
        <p:sp>
          <p:nvSpPr>
            <p:cNvPr id="17" name="八角形 16"/>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18" name="図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19" name="直線コネクタ 18"/>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6525" y="177838"/>
            <a:ext cx="1945228" cy="256135"/>
          </a:xfrm>
          <a:prstGeom prst="rect">
            <a:avLst/>
          </a:prstGeom>
        </p:spPr>
      </p:pic>
    </p:spTree>
    <p:extLst>
      <p:ext uri="{BB962C8B-B14F-4D97-AF65-F5344CB8AC3E}">
        <p14:creationId xmlns:p14="http://schemas.microsoft.com/office/powerpoint/2010/main" val="3944282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3" name="正方形/長方形 2"/>
          <p:cNvSpPr/>
          <p:nvPr userDrawn="1"/>
        </p:nvSpPr>
        <p:spPr>
          <a:xfrm>
            <a:off x="0" y="0"/>
            <a:ext cx="9906000" cy="6858000"/>
          </a:xfrm>
          <a:prstGeom prst="rect">
            <a:avLst/>
          </a:prstGeom>
          <a:solidFill>
            <a:schemeClr val="bg1"/>
          </a:solidFill>
        </p:spPr>
        <p:txBody>
          <a:bodyPr lIns="0" tIns="0" rIns="0" bIns="0" anchor="b">
            <a:noAutofit/>
          </a:bodyPr>
          <a:lstStyle/>
          <a:p>
            <a:pPr lvl="0">
              <a:spcBef>
                <a:spcPct val="0"/>
              </a:spcBef>
              <a:buNone/>
            </a:pPr>
            <a:endParaRPr lang="ja-JP" altLang="en-US" sz="2800" b="0">
              <a:solidFill>
                <a:schemeClr val="tx1">
                  <a:lumMod val="85000"/>
                  <a:lumOff val="15000"/>
                </a:schemeClr>
              </a:solidFill>
              <a:latin typeface="メイリオ" pitchFamily="50" charset="-128"/>
              <a:ea typeface="メイリオ" pitchFamily="50" charset="-128"/>
              <a:cs typeface="メイリオ" pitchFamily="50" charset="-128"/>
            </a:endParaRPr>
          </a:p>
        </p:txBody>
      </p:sp>
      <p:pic>
        <p:nvPicPr>
          <p:cNvPr id="16" name="図 1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5400000">
            <a:off x="3800872" y="692696"/>
            <a:ext cx="7164796" cy="5508612"/>
          </a:xfrm>
          <a:prstGeom prst="rect">
            <a:avLst/>
          </a:prstGeom>
          <a:noFill/>
          <a:ln>
            <a:noFill/>
          </a:ln>
        </p:spPr>
      </p:pic>
    </p:spTree>
    <p:extLst>
      <p:ext uri="{BB962C8B-B14F-4D97-AF65-F5344CB8AC3E}">
        <p14:creationId xmlns:p14="http://schemas.microsoft.com/office/powerpoint/2010/main" val="3616166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8" name="正方形/長方形 7"/>
          <p:cNvSpPr/>
          <p:nvPr userDrawn="1"/>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a:xfrm>
            <a:off x="7437276" y="6310411"/>
            <a:ext cx="2311400" cy="365125"/>
          </a:xfrm>
        </p:spPr>
        <p:txBody>
          <a:bodyPr/>
          <a:lstStyle/>
          <a:p>
            <a:fld id="{F61ADCFA-BCA6-4759-AFB1-7CBA46529FC7}" type="slidenum">
              <a:rPr kumimoji="1" lang="ja-JP" altLang="en-US" smtClean="0"/>
              <a:pPr/>
              <a:t>‹#›</a:t>
            </a:fld>
            <a:endParaRPr kumimoji="1" lang="ja-JP" altLang="en-US" dirty="0"/>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05636" y="6385871"/>
            <a:ext cx="2494728" cy="214204"/>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6532" y="17934"/>
            <a:ext cx="7313922" cy="5688633"/>
          </a:xfrm>
          <a:prstGeom prst="rect">
            <a:avLst/>
          </a:prstGeom>
        </p:spPr>
      </p:pic>
      <p:sp>
        <p:nvSpPr>
          <p:cNvPr id="13" name="正方形/長方形 12"/>
          <p:cNvSpPr/>
          <p:nvPr userDrawn="1"/>
        </p:nvSpPr>
        <p:spPr>
          <a:xfrm>
            <a:off x="164468" y="113862"/>
            <a:ext cx="9577064" cy="663027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a:spLocks noGrp="1"/>
          </p:cNvSpPr>
          <p:nvPr>
            <p:ph type="title"/>
          </p:nvPr>
        </p:nvSpPr>
        <p:spPr>
          <a:xfrm>
            <a:off x="1496616" y="3163059"/>
            <a:ext cx="8420100" cy="589977"/>
          </a:xfrm>
        </p:spPr>
        <p:txBody>
          <a:bodyPr/>
          <a:lstStyle>
            <a:lvl1pPr>
              <a:def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lvl="0" indent="0">
              <a:spcBef>
                <a:spcPct val="20000"/>
              </a:spcBef>
              <a:buFont typeface="Arial" pitchFamily="34" charset="0"/>
            </a:pPr>
            <a:r>
              <a:rPr kumimoji="1" lang="ja-JP" altLang="en-US" dirty="0"/>
              <a:t>マスター タイトルの書式設定</a:t>
            </a:r>
          </a:p>
        </p:txBody>
      </p:sp>
    </p:spTree>
    <p:extLst>
      <p:ext uri="{BB962C8B-B14F-4D97-AF65-F5344CB8AC3E}">
        <p14:creationId xmlns:p14="http://schemas.microsoft.com/office/powerpoint/2010/main" val="4088465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61ADCFA-BCA6-4759-AFB1-7CBA46529FC7}" type="slidenum">
              <a:rPr kumimoji="1" lang="ja-JP" altLang="en-US" smtClean="0"/>
              <a:pPr/>
              <a:t>‹#›</a:t>
            </a:fld>
            <a:endParaRPr kumimoji="1" lang="ja-JP" altLang="en-US" dirty="0"/>
          </a:p>
        </p:txBody>
      </p:sp>
      <p:sp>
        <p:nvSpPr>
          <p:cNvPr id="10" name="正方形/長方形 9"/>
          <p:cNvSpPr/>
          <p:nvPr userDrawn="1"/>
        </p:nvSpPr>
        <p:spPr>
          <a:xfrm>
            <a:off x="0" y="0"/>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タイトル 1"/>
          <p:cNvSpPr>
            <a:spLocks noGrp="1"/>
          </p:cNvSpPr>
          <p:nvPr>
            <p:ph type="title"/>
          </p:nvPr>
        </p:nvSpPr>
        <p:spPr>
          <a:xfrm>
            <a:off x="562103" y="44624"/>
            <a:ext cx="8915400" cy="466297"/>
          </a:xfrm>
        </p:spPr>
        <p:txBody>
          <a:bodyPr vert="horz" lIns="91440" tIns="45720" rIns="91440" bIns="45720" rtlCol="0" anchor="ctr">
            <a:normAutofit fontScale="90000"/>
          </a:bodyPr>
          <a:lstStyle>
            <a:lvl1pPr>
              <a:defRPr lang="ja-JP" altLang="en-US" sz="24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a:t>マスター タイトルの書式設定</a:t>
            </a:r>
            <a:endParaRPr kumimoji="1" lang="ja-JP" altLang="en-US" dirty="0"/>
          </a:p>
        </p:txBody>
      </p:sp>
      <p:grpSp>
        <p:nvGrpSpPr>
          <p:cNvPr id="12" name="グループ化 11"/>
          <p:cNvGrpSpPr/>
          <p:nvPr userDrawn="1"/>
        </p:nvGrpSpPr>
        <p:grpSpPr>
          <a:xfrm>
            <a:off x="56508" y="44624"/>
            <a:ext cx="468000" cy="468000"/>
            <a:chOff x="-860785" y="680170"/>
            <a:chExt cx="532332" cy="532332"/>
          </a:xfrm>
        </p:grpSpPr>
        <p:sp>
          <p:nvSpPr>
            <p:cNvPr id="17" name="八角形 16"/>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19" name="直線コネクタ 18"/>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6524" y="177835"/>
            <a:ext cx="1945228" cy="256135"/>
          </a:xfrm>
          <a:prstGeom prst="rect">
            <a:avLst/>
          </a:prstGeom>
        </p:spPr>
      </p:pic>
    </p:spTree>
    <p:extLst>
      <p:ext uri="{BB962C8B-B14F-4D97-AF65-F5344CB8AC3E}">
        <p14:creationId xmlns:p14="http://schemas.microsoft.com/office/powerpoint/2010/main" val="89917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15" name="正方形/長方形 14"/>
          <p:cNvSpPr/>
          <p:nvPr userDrawn="1"/>
        </p:nvSpPr>
        <p:spPr>
          <a:xfrm>
            <a:off x="0" y="0"/>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タイトル 1"/>
          <p:cNvSpPr>
            <a:spLocks noGrp="1"/>
          </p:cNvSpPr>
          <p:nvPr>
            <p:ph type="title"/>
          </p:nvPr>
        </p:nvSpPr>
        <p:spPr>
          <a:xfrm>
            <a:off x="562103" y="44624"/>
            <a:ext cx="8915400" cy="466297"/>
          </a:xfrm>
        </p:spPr>
        <p:txBody>
          <a:bodyPr anchor="ctr">
            <a:noAutofit/>
          </a:bodyPr>
          <a:lstStyle>
            <a:lvl1pPr>
              <a:defRPr sz="2800" b="1">
                <a:solidFill>
                  <a:schemeClr val="bg1"/>
                </a:solidFill>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495300" y="1340768"/>
            <a:ext cx="8915400" cy="4785395"/>
          </a:xfrm>
        </p:spPr>
        <p:txBody>
          <a:bodyPr>
            <a:normAutofit/>
          </a:bodyPr>
          <a:lstStyle>
            <a:lvl1pPr>
              <a:defRPr sz="2200">
                <a:latin typeface="メイリオ" pitchFamily="50" charset="-128"/>
                <a:ea typeface="メイリオ" pitchFamily="50" charset="-128"/>
                <a:cs typeface="メイリオ" pitchFamily="50" charset="-128"/>
              </a:defRPr>
            </a:lvl1pPr>
            <a:lvl2pPr>
              <a:defRPr sz="2000">
                <a:latin typeface="メイリオ" pitchFamily="50" charset="-128"/>
                <a:ea typeface="メイリオ" pitchFamily="50" charset="-128"/>
                <a:cs typeface="メイリオ" pitchFamily="50" charset="-128"/>
              </a:defRPr>
            </a:lvl2pPr>
            <a:lvl3pPr>
              <a:defRPr sz="1800">
                <a:latin typeface="メイリオ" pitchFamily="50" charset="-128"/>
                <a:ea typeface="メイリオ" pitchFamily="50" charset="-128"/>
                <a:cs typeface="メイリオ" pitchFamily="50" charset="-128"/>
              </a:defRPr>
            </a:lvl3pPr>
            <a:lvl4pPr>
              <a:defRPr sz="1600">
                <a:latin typeface="メイリオ" pitchFamily="50" charset="-128"/>
                <a:ea typeface="メイリオ" pitchFamily="50" charset="-128"/>
                <a:cs typeface="メイリオ" pitchFamily="50" charset="-128"/>
              </a:defRPr>
            </a:lvl4pPr>
            <a:lvl5pPr>
              <a:defRPr sz="1600">
                <a:latin typeface="メイリオ" pitchFamily="50" charset="-128"/>
                <a:ea typeface="メイリオ" pitchFamily="50" charset="-128"/>
                <a:cs typeface="メイリオ"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5" name="フッター プレースホルダー 4"/>
          <p:cNvSpPr>
            <a:spLocks noGrp="1"/>
          </p:cNvSpPr>
          <p:nvPr>
            <p:ph type="ftr" sz="quarter" idx="11"/>
          </p:nvPr>
        </p:nvSpPr>
        <p:spPr>
          <a:xfrm>
            <a:off x="506506" y="6482160"/>
            <a:ext cx="2730303" cy="365125"/>
          </a:xfrm>
        </p:spPr>
        <p:txBody>
          <a:bodyPr/>
          <a:lstStyle/>
          <a:p>
            <a:endParaRPr kumimoji="1" lang="ja-JP" altLang="en-US"/>
          </a:p>
        </p:txBody>
      </p:sp>
      <p:sp>
        <p:nvSpPr>
          <p:cNvPr id="7" name="サブタイトル 2"/>
          <p:cNvSpPr>
            <a:spLocks noGrp="1"/>
          </p:cNvSpPr>
          <p:nvPr>
            <p:ph type="subTitle" idx="13" hasCustomPrompt="1"/>
          </p:nvPr>
        </p:nvSpPr>
        <p:spPr>
          <a:xfrm>
            <a:off x="506506" y="692696"/>
            <a:ext cx="8892988" cy="432048"/>
          </a:xfrm>
        </p:spPr>
        <p:txBody>
          <a:bodyPr>
            <a:noAutofit/>
          </a:bodyPr>
          <a:lstStyle>
            <a:lvl1pPr marL="0" indent="0" algn="l">
              <a:buNone/>
              <a:defRPr sz="2500" b="1">
                <a:solidFill>
                  <a:srgbClr val="0A0A0A"/>
                </a:solidFill>
                <a:latin typeface="メイリオ" pitchFamily="50" charset="-128"/>
                <a:ea typeface="メイリオ" pitchFamily="50" charset="-128"/>
                <a:cs typeface="メイリオ"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■マスター サブタイトルの書式設定</a:t>
            </a:r>
          </a:p>
        </p:txBody>
      </p:sp>
      <p:sp>
        <p:nvSpPr>
          <p:cNvPr id="12" name="スライド番号プレースホルダー 5"/>
          <p:cNvSpPr>
            <a:spLocks noGrp="1"/>
          </p:cNvSpPr>
          <p:nvPr>
            <p:ph type="sldNum" sz="quarter" idx="4"/>
          </p:nvPr>
        </p:nvSpPr>
        <p:spPr>
          <a:xfrm>
            <a:off x="7293260" y="6543825"/>
            <a:ext cx="2311400" cy="274324"/>
          </a:xfrm>
          <a:prstGeom prst="rect">
            <a:avLst/>
          </a:prstGeom>
        </p:spPr>
        <p:txBody>
          <a:bodyPr vert="horz" lIns="91440" tIns="45720" rIns="91440" bIns="45720" rtlCol="0" anchor="ctr"/>
          <a:lstStyle>
            <a:lvl1pPr algn="r">
              <a:defRPr sz="1400">
                <a:solidFill>
                  <a:srgbClr val="00528A"/>
                </a:solidFill>
                <a:latin typeface="HG丸ｺﾞｼｯｸM-PRO" pitchFamily="50" charset="-128"/>
                <a:ea typeface="HG丸ｺﾞｼｯｸM-PRO" pitchFamily="50" charset="-128"/>
                <a:cs typeface="メイリオ" pitchFamily="50" charset="-128"/>
              </a:defRPr>
            </a:lvl1pPr>
          </a:lstStyle>
          <a:p>
            <a:fld id="{F61ADCFA-BCA6-4759-AFB1-7CBA46529FC7}" type="slidenum">
              <a:rPr kumimoji="1" lang="ja-JP" altLang="en-US" smtClean="0"/>
              <a:pPr/>
              <a:t>‹#›</a:t>
            </a:fld>
            <a:endParaRPr kumimoji="1" lang="ja-JP" altLang="en-US" dirty="0"/>
          </a:p>
        </p:txBody>
      </p:sp>
      <p:grpSp>
        <p:nvGrpSpPr>
          <p:cNvPr id="8" name="グループ化 7"/>
          <p:cNvGrpSpPr/>
          <p:nvPr userDrawn="1"/>
        </p:nvGrpSpPr>
        <p:grpSpPr>
          <a:xfrm>
            <a:off x="56508" y="44624"/>
            <a:ext cx="468000" cy="468000"/>
            <a:chOff x="-860785" y="680170"/>
            <a:chExt cx="532332" cy="532332"/>
          </a:xfrm>
        </p:grpSpPr>
        <p:sp>
          <p:nvSpPr>
            <p:cNvPr id="6" name="八角形 5"/>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10" name="直線コネクタ 9"/>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235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6" name="フッター プレースホルダー 5"/>
          <p:cNvSpPr>
            <a:spLocks noGrp="1"/>
          </p:cNvSpPr>
          <p:nvPr>
            <p:ph type="ftr" sz="quarter" idx="11"/>
          </p:nvPr>
        </p:nvSpPr>
        <p:spPr/>
        <p:txBody>
          <a:bodyPr/>
          <a:lstStyle/>
          <a:p>
            <a:endParaRPr kumimoji="1" lang="ja-JP" altLang="en-US"/>
          </a:p>
        </p:txBody>
      </p:sp>
      <p:sp>
        <p:nvSpPr>
          <p:cNvPr id="3" name="コンテンツ プレースホルダー 2"/>
          <p:cNvSpPr>
            <a:spLocks noGrp="1"/>
          </p:cNvSpPr>
          <p:nvPr>
            <p:ph sz="half" idx="1"/>
          </p:nvPr>
        </p:nvSpPr>
        <p:spPr>
          <a:xfrm>
            <a:off x="495300" y="980729"/>
            <a:ext cx="4375150" cy="514543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4" name="コンテンツ プレースホルダー 3"/>
          <p:cNvSpPr>
            <a:spLocks noGrp="1"/>
          </p:cNvSpPr>
          <p:nvPr>
            <p:ph sz="half" idx="2"/>
          </p:nvPr>
        </p:nvSpPr>
        <p:spPr>
          <a:xfrm>
            <a:off x="5035550" y="980729"/>
            <a:ext cx="4375150" cy="514543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2" name="スライド番号プレースホルダー 5"/>
          <p:cNvSpPr>
            <a:spLocks noGrp="1"/>
          </p:cNvSpPr>
          <p:nvPr>
            <p:ph type="sldNum" sz="quarter" idx="4"/>
          </p:nvPr>
        </p:nvSpPr>
        <p:spPr>
          <a:xfrm>
            <a:off x="7293260" y="6543825"/>
            <a:ext cx="2311400" cy="274324"/>
          </a:xfrm>
          <a:prstGeom prst="rect">
            <a:avLst/>
          </a:prstGeom>
        </p:spPr>
        <p:txBody>
          <a:bodyPr vert="horz" lIns="91440" tIns="45720" rIns="91440" bIns="45720" rtlCol="0" anchor="ctr"/>
          <a:lstStyle>
            <a:lvl1pPr algn="r">
              <a:defRPr sz="1400">
                <a:solidFill>
                  <a:srgbClr val="00528A"/>
                </a:solidFill>
                <a:latin typeface="HG丸ｺﾞｼｯｸM-PRO" pitchFamily="50" charset="-128"/>
                <a:ea typeface="HG丸ｺﾞｼｯｸM-PRO" pitchFamily="50" charset="-128"/>
                <a:cs typeface="メイリオ" pitchFamily="50" charset="-128"/>
              </a:defRPr>
            </a:lvl1pPr>
          </a:lstStyle>
          <a:p>
            <a:fld id="{F61ADCFA-BCA6-4759-AFB1-7CBA46529FC7}" type="slidenum">
              <a:rPr kumimoji="1" lang="ja-JP" altLang="en-US" smtClean="0"/>
              <a:pPr/>
              <a:t>‹#›</a:t>
            </a:fld>
            <a:endParaRPr kumimoji="1" lang="ja-JP" altLang="en-US"/>
          </a:p>
        </p:txBody>
      </p:sp>
      <p:sp>
        <p:nvSpPr>
          <p:cNvPr id="23" name="正方形/長方形 22"/>
          <p:cNvSpPr/>
          <p:nvPr userDrawn="1"/>
        </p:nvSpPr>
        <p:spPr>
          <a:xfrm>
            <a:off x="0" y="0"/>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4" name="タイトル 1"/>
          <p:cNvSpPr>
            <a:spLocks noGrp="1"/>
          </p:cNvSpPr>
          <p:nvPr>
            <p:ph type="title"/>
          </p:nvPr>
        </p:nvSpPr>
        <p:spPr>
          <a:xfrm>
            <a:off x="562103" y="44624"/>
            <a:ext cx="8915400" cy="466297"/>
          </a:xfrm>
        </p:spPr>
        <p:txBody>
          <a:bodyPr anchor="ctr">
            <a:noAutofit/>
          </a:bodyPr>
          <a:lstStyle>
            <a:lvl1pPr>
              <a:defRPr sz="2800" b="1">
                <a:solidFill>
                  <a:schemeClr val="bg1"/>
                </a:solidFill>
              </a:defRPr>
            </a:lvl1pPr>
          </a:lstStyle>
          <a:p>
            <a:r>
              <a:rPr kumimoji="1" lang="ja-JP" altLang="en-US"/>
              <a:t>マスター タイトルの書式設定</a:t>
            </a:r>
            <a:endParaRPr kumimoji="1" lang="ja-JP" altLang="en-US" dirty="0"/>
          </a:p>
        </p:txBody>
      </p:sp>
      <p:grpSp>
        <p:nvGrpSpPr>
          <p:cNvPr id="25" name="グループ化 24"/>
          <p:cNvGrpSpPr/>
          <p:nvPr userDrawn="1"/>
        </p:nvGrpSpPr>
        <p:grpSpPr>
          <a:xfrm>
            <a:off x="56508" y="44624"/>
            <a:ext cx="468000" cy="468000"/>
            <a:chOff x="-860785" y="680170"/>
            <a:chExt cx="532332" cy="532332"/>
          </a:xfrm>
        </p:grpSpPr>
        <p:sp>
          <p:nvSpPr>
            <p:cNvPr id="26" name="八角形 25"/>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28" name="直線コネクタ 27"/>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82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95300" y="773014"/>
            <a:ext cx="4376870"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1412776"/>
            <a:ext cx="4376870" cy="468052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5" name="テキスト プレースホルダー 4"/>
          <p:cNvSpPr>
            <a:spLocks noGrp="1"/>
          </p:cNvSpPr>
          <p:nvPr>
            <p:ph type="body" sz="quarter" idx="3"/>
          </p:nvPr>
        </p:nvSpPr>
        <p:spPr>
          <a:xfrm>
            <a:off x="5032111" y="764704"/>
            <a:ext cx="4378590"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1412777"/>
            <a:ext cx="4378590" cy="4713387"/>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61ADCFA-BCA6-4759-AFB1-7CBA46529FC7}" type="slidenum">
              <a:rPr kumimoji="1" lang="ja-JP" altLang="en-US" smtClean="0"/>
              <a:pPr/>
              <a:t>‹#›</a:t>
            </a:fld>
            <a:endParaRPr kumimoji="1" lang="ja-JP" altLang="en-US"/>
          </a:p>
        </p:txBody>
      </p:sp>
      <p:sp>
        <p:nvSpPr>
          <p:cNvPr id="14" name="正方形/長方形 13"/>
          <p:cNvSpPr/>
          <p:nvPr userDrawn="1"/>
        </p:nvSpPr>
        <p:spPr>
          <a:xfrm>
            <a:off x="0" y="0"/>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9" name="タイトル 1"/>
          <p:cNvSpPr>
            <a:spLocks noGrp="1"/>
          </p:cNvSpPr>
          <p:nvPr>
            <p:ph type="title"/>
          </p:nvPr>
        </p:nvSpPr>
        <p:spPr>
          <a:xfrm>
            <a:off x="562103" y="44624"/>
            <a:ext cx="8915400" cy="466297"/>
          </a:xfrm>
        </p:spPr>
        <p:txBody>
          <a:bodyPr anchor="ctr">
            <a:noAutofit/>
          </a:bodyPr>
          <a:lstStyle>
            <a:lvl1pPr>
              <a:defRPr sz="2800" b="1">
                <a:solidFill>
                  <a:schemeClr val="bg1"/>
                </a:solidFill>
              </a:defRPr>
            </a:lvl1pPr>
          </a:lstStyle>
          <a:p>
            <a:r>
              <a:rPr kumimoji="1" lang="ja-JP" altLang="en-US"/>
              <a:t>マスター タイトルの書式設定</a:t>
            </a:r>
            <a:endParaRPr kumimoji="1" lang="ja-JP" altLang="en-US" dirty="0"/>
          </a:p>
        </p:txBody>
      </p:sp>
      <p:grpSp>
        <p:nvGrpSpPr>
          <p:cNvPr id="20" name="グループ化 19"/>
          <p:cNvGrpSpPr/>
          <p:nvPr userDrawn="1"/>
        </p:nvGrpSpPr>
        <p:grpSpPr>
          <a:xfrm>
            <a:off x="56508" y="44624"/>
            <a:ext cx="468000" cy="468000"/>
            <a:chOff x="-860785" y="680170"/>
            <a:chExt cx="532332" cy="532332"/>
          </a:xfrm>
        </p:grpSpPr>
        <p:sp>
          <p:nvSpPr>
            <p:cNvPr id="21" name="八角形 20"/>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23" name="直線コネクタ 22"/>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636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61ADCFA-BCA6-4759-AFB1-7CBA46529FC7}" type="slidenum">
              <a:rPr kumimoji="1" lang="ja-JP" altLang="en-US" smtClean="0"/>
              <a:pPr/>
              <a:t>‹#›</a:t>
            </a:fld>
            <a:endParaRPr kumimoji="1" lang="ja-JP" altLang="en-US"/>
          </a:p>
        </p:txBody>
      </p:sp>
      <p:sp>
        <p:nvSpPr>
          <p:cNvPr id="6" name="コンテンツ プレースホルダー 2"/>
          <p:cNvSpPr>
            <a:spLocks noGrp="1"/>
          </p:cNvSpPr>
          <p:nvPr>
            <p:ph idx="1"/>
          </p:nvPr>
        </p:nvSpPr>
        <p:spPr>
          <a:xfrm>
            <a:off x="495300" y="908721"/>
            <a:ext cx="8915400" cy="4641379"/>
          </a:xfrm>
        </p:spPr>
        <p:txBody>
          <a:bodyPr>
            <a:normAutofit/>
          </a:bodyPr>
          <a:lstStyle>
            <a:lvl1pPr>
              <a:defRPr sz="2400">
                <a:latin typeface="メイリオ" pitchFamily="50" charset="-128"/>
                <a:ea typeface="メイリオ" pitchFamily="50" charset="-128"/>
                <a:cs typeface="メイリオ" pitchFamily="50" charset="-128"/>
              </a:defRPr>
            </a:lvl1pPr>
            <a:lvl2pPr>
              <a:defRPr sz="2000">
                <a:latin typeface="メイリオ" pitchFamily="50" charset="-128"/>
                <a:ea typeface="メイリオ" pitchFamily="50" charset="-128"/>
                <a:cs typeface="メイリオ" pitchFamily="50" charset="-128"/>
              </a:defRPr>
            </a:lvl2pPr>
            <a:lvl3pPr>
              <a:defRPr sz="1800">
                <a:latin typeface="メイリオ" pitchFamily="50" charset="-128"/>
                <a:ea typeface="メイリオ" pitchFamily="50" charset="-128"/>
                <a:cs typeface="メイリオ" pitchFamily="50" charset="-128"/>
              </a:defRPr>
            </a:lvl3pPr>
            <a:lvl4pPr>
              <a:defRPr sz="1600">
                <a:latin typeface="メイリオ" pitchFamily="50" charset="-128"/>
                <a:ea typeface="メイリオ" pitchFamily="50" charset="-128"/>
                <a:cs typeface="メイリオ" pitchFamily="50" charset="-128"/>
              </a:defRPr>
            </a:lvl4pPr>
            <a:lvl5pPr>
              <a:defRPr sz="1600">
                <a:latin typeface="メイリオ" pitchFamily="50" charset="-128"/>
                <a:ea typeface="メイリオ" pitchFamily="50" charset="-128"/>
                <a:cs typeface="メイリオ"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 name="正方形/長方形 9"/>
          <p:cNvSpPr/>
          <p:nvPr userDrawn="1"/>
        </p:nvSpPr>
        <p:spPr>
          <a:xfrm>
            <a:off x="0" y="0"/>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タイトル 1"/>
          <p:cNvSpPr>
            <a:spLocks noGrp="1"/>
          </p:cNvSpPr>
          <p:nvPr>
            <p:ph type="title"/>
          </p:nvPr>
        </p:nvSpPr>
        <p:spPr>
          <a:xfrm>
            <a:off x="562103" y="44624"/>
            <a:ext cx="8915400" cy="466297"/>
          </a:xfrm>
        </p:spPr>
        <p:txBody>
          <a:bodyPr anchor="ctr">
            <a:noAutofit/>
          </a:bodyPr>
          <a:lstStyle>
            <a:lvl1pPr>
              <a:defRPr sz="2800" b="1">
                <a:solidFill>
                  <a:schemeClr val="bg1"/>
                </a:solidFill>
              </a:defRPr>
            </a:lvl1pPr>
          </a:lstStyle>
          <a:p>
            <a:r>
              <a:rPr kumimoji="1" lang="ja-JP" altLang="en-US"/>
              <a:t>マスター タイトルの書式設定</a:t>
            </a:r>
            <a:endParaRPr kumimoji="1" lang="ja-JP" altLang="en-US" dirty="0"/>
          </a:p>
        </p:txBody>
      </p:sp>
      <p:grpSp>
        <p:nvGrpSpPr>
          <p:cNvPr id="12" name="グループ化 11"/>
          <p:cNvGrpSpPr/>
          <p:nvPr userDrawn="1"/>
        </p:nvGrpSpPr>
        <p:grpSpPr>
          <a:xfrm>
            <a:off x="56508" y="44624"/>
            <a:ext cx="468000" cy="468000"/>
            <a:chOff x="-860785" y="680170"/>
            <a:chExt cx="532332" cy="532332"/>
          </a:xfrm>
        </p:grpSpPr>
        <p:sp>
          <p:nvSpPr>
            <p:cNvPr id="18" name="八角形 17"/>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20" name="直線コネクタ 19"/>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678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72971" y="692697"/>
            <a:ext cx="5537729" cy="5217443"/>
          </a:xfrm>
        </p:spPr>
        <p:txBody>
          <a:bodyPr>
            <a:normAutofit/>
          </a:bodyPr>
          <a:lstStyle>
            <a:lvl1pPr>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4" name="テキスト プレースホルダー 3"/>
          <p:cNvSpPr>
            <a:spLocks noGrp="1"/>
          </p:cNvSpPr>
          <p:nvPr>
            <p:ph type="body" sz="half" idx="2"/>
          </p:nvPr>
        </p:nvSpPr>
        <p:spPr>
          <a:xfrm>
            <a:off x="495300" y="692697"/>
            <a:ext cx="3259006" cy="52174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61ADCFA-BCA6-4759-AFB1-7CBA46529FC7}" type="slidenum">
              <a:rPr kumimoji="1" lang="ja-JP" altLang="en-US" smtClean="0"/>
              <a:pPr/>
              <a:t>‹#›</a:t>
            </a:fld>
            <a:endParaRPr kumimoji="1" lang="ja-JP" altLang="en-US"/>
          </a:p>
        </p:txBody>
      </p:sp>
      <p:sp>
        <p:nvSpPr>
          <p:cNvPr id="13" name="正方形/長方形 12"/>
          <p:cNvSpPr/>
          <p:nvPr userDrawn="1"/>
        </p:nvSpPr>
        <p:spPr>
          <a:xfrm>
            <a:off x="0" y="0"/>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7" name="タイトル 1"/>
          <p:cNvSpPr>
            <a:spLocks noGrp="1"/>
          </p:cNvSpPr>
          <p:nvPr>
            <p:ph type="title"/>
          </p:nvPr>
        </p:nvSpPr>
        <p:spPr>
          <a:xfrm>
            <a:off x="562103" y="44624"/>
            <a:ext cx="8915400" cy="466297"/>
          </a:xfrm>
        </p:spPr>
        <p:txBody>
          <a:bodyPr anchor="ctr">
            <a:noAutofit/>
          </a:bodyPr>
          <a:lstStyle>
            <a:lvl1pPr>
              <a:defRPr sz="2800" b="1">
                <a:solidFill>
                  <a:schemeClr val="bg1"/>
                </a:solidFill>
              </a:defRPr>
            </a:lvl1pPr>
          </a:lstStyle>
          <a:p>
            <a:r>
              <a:rPr kumimoji="1" lang="ja-JP" altLang="en-US"/>
              <a:t>マスター タイトルの書式設定</a:t>
            </a:r>
            <a:endParaRPr kumimoji="1" lang="ja-JP" altLang="en-US" dirty="0"/>
          </a:p>
        </p:txBody>
      </p:sp>
      <p:grpSp>
        <p:nvGrpSpPr>
          <p:cNvPr id="18" name="グループ化 17"/>
          <p:cNvGrpSpPr/>
          <p:nvPr userDrawn="1"/>
        </p:nvGrpSpPr>
        <p:grpSpPr>
          <a:xfrm>
            <a:off x="56508" y="44624"/>
            <a:ext cx="468000" cy="468000"/>
            <a:chOff x="-860785" y="680170"/>
            <a:chExt cx="532332" cy="532332"/>
          </a:xfrm>
        </p:grpSpPr>
        <p:sp>
          <p:nvSpPr>
            <p:cNvPr id="19" name="八角形 18"/>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21" name="直線コネクタ 20"/>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559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95300" y="1268761"/>
            <a:ext cx="8915400" cy="4641379"/>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フッター プレースホルダー 4"/>
          <p:cNvSpPr>
            <a:spLocks noGrp="1"/>
          </p:cNvSpPr>
          <p:nvPr>
            <p:ph type="ftr" sz="quarter" idx="3"/>
          </p:nvPr>
        </p:nvSpPr>
        <p:spPr>
          <a:xfrm>
            <a:off x="506506" y="6525344"/>
            <a:ext cx="2730303" cy="32194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293260" y="6543825"/>
            <a:ext cx="2311400" cy="274324"/>
          </a:xfrm>
          <a:prstGeom prst="rect">
            <a:avLst/>
          </a:prstGeom>
        </p:spPr>
        <p:txBody>
          <a:bodyPr vert="horz" lIns="91440" tIns="45720" rIns="91440" bIns="45720" rtlCol="0" anchor="ctr"/>
          <a:lstStyle>
            <a:lvl1pPr algn="r">
              <a:defRPr sz="1400">
                <a:solidFill>
                  <a:srgbClr val="00528A"/>
                </a:solidFill>
                <a:latin typeface="HG丸ｺﾞｼｯｸM-PRO" pitchFamily="50" charset="-128"/>
                <a:ea typeface="HG丸ｺﾞｼｯｸM-PRO" pitchFamily="50" charset="-128"/>
                <a:cs typeface="メイリオ" pitchFamily="50" charset="-128"/>
              </a:defRPr>
            </a:lvl1pPr>
          </a:lstStyle>
          <a:p>
            <a:fld id="{F61ADCFA-BCA6-4759-AFB1-7CBA46529FC7}" type="slidenum">
              <a:rPr kumimoji="1" lang="ja-JP" altLang="en-US" smtClean="0"/>
              <a:pPr/>
              <a:t>‹#›</a:t>
            </a:fld>
            <a:endParaRPr kumimoji="1" lang="ja-JP" altLang="en-US" dirty="0"/>
          </a:p>
        </p:txBody>
      </p:sp>
      <p:sp>
        <p:nvSpPr>
          <p:cNvPr id="8" name="正方形/長方形 7"/>
          <p:cNvSpPr/>
          <p:nvPr/>
        </p:nvSpPr>
        <p:spPr>
          <a:xfrm>
            <a:off x="1" y="6507344"/>
            <a:ext cx="9903598" cy="1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タイトル プレースホルダー 1"/>
          <p:cNvSpPr>
            <a:spLocks noGrp="1"/>
          </p:cNvSpPr>
          <p:nvPr>
            <p:ph type="title"/>
          </p:nvPr>
        </p:nvSpPr>
        <p:spPr>
          <a:xfrm>
            <a:off x="495300" y="-490"/>
            <a:ext cx="8915400" cy="576064"/>
          </a:xfrm>
          <a:prstGeom prst="rect">
            <a:avLst/>
          </a:prstGeom>
        </p:spPr>
        <p:txBody>
          <a:bodyPr vert="horz" lIns="91440" tIns="45720" rIns="91440" bIns="45720" rtlCol="0" anchor="b">
            <a:normAutofit/>
          </a:bodyPr>
          <a:lstStyle/>
          <a:p>
            <a:r>
              <a:rPr kumimoji="1" lang="ja-JP" altLang="en-US" dirty="0"/>
              <a:t>マスター タイトルの書式設定</a:t>
            </a:r>
          </a:p>
        </p:txBody>
      </p:sp>
      <p:pic>
        <p:nvPicPr>
          <p:cNvPr id="7" name="図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800872" y="6597352"/>
            <a:ext cx="2304256" cy="197850"/>
          </a:xfrm>
          <a:prstGeom prst="rect">
            <a:avLst/>
          </a:prstGeom>
        </p:spPr>
      </p:pic>
    </p:spTree>
    <p:extLst>
      <p:ext uri="{BB962C8B-B14F-4D97-AF65-F5344CB8AC3E}">
        <p14:creationId xmlns:p14="http://schemas.microsoft.com/office/powerpoint/2010/main" val="1350572646"/>
      </p:ext>
    </p:extLst>
  </p:cSld>
  <p:clrMap bg1="lt1" tx1="dk1" bg2="lt2" tx2="dk2" accent1="accent1" accent2="accent2" accent3="accent3" accent4="accent4" accent5="accent5" accent6="accent6" hlink="hlink" folHlink="folHlink"/>
  <p:sldLayoutIdLst>
    <p:sldLayoutId id="2147484932" r:id="rId1"/>
    <p:sldLayoutId id="2147484944" r:id="rId2"/>
    <p:sldLayoutId id="2147484935" r:id="rId3"/>
    <p:sldLayoutId id="2147484939" r:id="rId4"/>
    <p:sldLayoutId id="2147484934" r:id="rId5"/>
    <p:sldLayoutId id="2147484936" r:id="rId6"/>
    <p:sldLayoutId id="2147484937" r:id="rId7"/>
    <p:sldLayoutId id="2147484938" r:id="rId8"/>
    <p:sldLayoutId id="2147484940" r:id="rId9"/>
    <p:sldLayoutId id="2147484941" r:id="rId10"/>
    <p:sldLayoutId id="2147484942" r:id="rId11"/>
    <p:sldLayoutId id="2147484943" r:id="rId12"/>
    <p:sldLayoutId id="2147484945" r:id="rId13"/>
  </p:sldLayoutIdLst>
  <p:hf hdr="0" ftr="0" dt="0"/>
  <p:txStyles>
    <p:titleStyle>
      <a:lvl1pPr algn="l" defTabSz="914400" rtl="0" eaLnBrk="1" latinLnBrk="0" hangingPunct="1">
        <a:spcBef>
          <a:spcPct val="0"/>
        </a:spcBef>
        <a:buNone/>
        <a:defRPr kumimoji="1" sz="2800" b="1" kern="1200">
          <a:solidFill>
            <a:schemeClr val="tx1"/>
          </a:solidFill>
          <a:latin typeface="メイリオ" pitchFamily="50" charset="-128"/>
          <a:ea typeface="メイリオ" pitchFamily="50" charset="-128"/>
          <a:cs typeface="メイリオ" pitchFamily="50" charset="-128"/>
        </a:defRPr>
      </a:lvl1pPr>
    </p:titleStyle>
    <p:bodyStyle>
      <a:lvl1pPr marL="342900" indent="-342900" algn="l" defTabSz="914400" rtl="0" eaLnBrk="1" latinLnBrk="0" hangingPunct="1">
        <a:spcBef>
          <a:spcPct val="20000"/>
        </a:spcBef>
        <a:buFont typeface="Arial" pitchFamily="34" charset="0"/>
        <a:buChar char="•"/>
        <a:defRPr kumimoji="1" sz="2400" kern="1200">
          <a:solidFill>
            <a:srgbClr val="0A0A0A"/>
          </a:solidFill>
          <a:latin typeface="メイリオ" pitchFamily="50" charset="-128"/>
          <a:ea typeface="メイリオ" pitchFamily="50" charset="-128"/>
          <a:cs typeface="メイリオ" pitchFamily="50" charset="-128"/>
        </a:defRPr>
      </a:lvl1pPr>
      <a:lvl2pPr marL="742950" indent="-285750" algn="l" defTabSz="914400" rtl="0" eaLnBrk="1" latinLnBrk="0" hangingPunct="1">
        <a:spcBef>
          <a:spcPct val="20000"/>
        </a:spcBef>
        <a:buFont typeface="Arial" pitchFamily="34" charset="0"/>
        <a:buChar char="–"/>
        <a:defRPr kumimoji="1" sz="2000" kern="1200">
          <a:solidFill>
            <a:srgbClr val="0A0A0A"/>
          </a:solidFill>
          <a:latin typeface="メイリオ" pitchFamily="50" charset="-128"/>
          <a:ea typeface="メイリオ" pitchFamily="50" charset="-128"/>
          <a:cs typeface="メイリオ" pitchFamily="50" charset="-128"/>
        </a:defRPr>
      </a:lvl2pPr>
      <a:lvl3pPr marL="1143000" indent="-228600" algn="l" defTabSz="914400" rtl="0" eaLnBrk="1" latinLnBrk="0" hangingPunct="1">
        <a:spcBef>
          <a:spcPct val="20000"/>
        </a:spcBef>
        <a:buFont typeface="Arial" pitchFamily="34" charset="0"/>
        <a:buChar char="•"/>
        <a:defRPr kumimoji="1" sz="1800" kern="1200">
          <a:solidFill>
            <a:srgbClr val="0A0A0A"/>
          </a:solidFill>
          <a:latin typeface="メイリオ" pitchFamily="50" charset="-128"/>
          <a:ea typeface="メイリオ" pitchFamily="50" charset="-128"/>
          <a:cs typeface="メイリオ" pitchFamily="50" charset="-128"/>
        </a:defRPr>
      </a:lvl3pPr>
      <a:lvl4pPr marL="1600200" indent="-228600" algn="l" defTabSz="914400" rtl="0" eaLnBrk="1" latinLnBrk="0" hangingPunct="1">
        <a:spcBef>
          <a:spcPct val="20000"/>
        </a:spcBef>
        <a:buFont typeface="Arial" pitchFamily="34" charset="0"/>
        <a:buChar char="–"/>
        <a:defRPr kumimoji="1" sz="1600" kern="1200">
          <a:solidFill>
            <a:srgbClr val="0A0A0A"/>
          </a:solidFill>
          <a:latin typeface="メイリオ" pitchFamily="50" charset="-128"/>
          <a:ea typeface="メイリオ" pitchFamily="50" charset="-128"/>
          <a:cs typeface="メイリオ" pitchFamily="50" charset="-128"/>
        </a:defRPr>
      </a:lvl4pPr>
      <a:lvl5pPr marL="2057400" indent="-228600" algn="l" defTabSz="914400" rtl="0" eaLnBrk="1" latinLnBrk="0" hangingPunct="1">
        <a:spcBef>
          <a:spcPct val="20000"/>
        </a:spcBef>
        <a:buFont typeface="Arial" pitchFamily="34" charset="0"/>
        <a:buChar char="»"/>
        <a:defRPr kumimoji="1" sz="1600" kern="1200">
          <a:solidFill>
            <a:srgbClr val="0A0A0A"/>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 Id="rId5" Type="http://schemas.openxmlformats.org/officeDocument/2006/relationships/chart" Target="../charts/chart10.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4.xml"/><Relationship Id="rId5" Type="http://schemas.openxmlformats.org/officeDocument/2006/relationships/chart" Target="../charts/chart16.xml"/><Relationship Id="rId4" Type="http://schemas.openxmlformats.org/officeDocument/2006/relationships/chart" Target="../charts/char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05060" y="3177870"/>
            <a:ext cx="5472076" cy="720000"/>
          </a:xfrm>
        </p:spPr>
        <p:txBody>
          <a:bodyPr>
            <a:normAutofit fontScale="90000"/>
          </a:bodyPr>
          <a:lstStyle/>
          <a:p>
            <a:pPr algn="l"/>
            <a:r>
              <a:rPr lang="ja-JP" altLang="en-US" sz="4000" dirty="0">
                <a:solidFill>
                  <a:schemeClr val="tx1">
                    <a:lumMod val="85000"/>
                    <a:lumOff val="15000"/>
                  </a:schemeClr>
                </a:solidFill>
              </a:rPr>
              <a:t>中期経営計画</a:t>
            </a:r>
            <a:r>
              <a:rPr lang="ja-JP" altLang="en-US" sz="4000" dirty="0">
                <a:solidFill>
                  <a:srgbClr val="FF0000"/>
                </a:solidFill>
              </a:rPr>
              <a:t>（改定版）</a:t>
            </a:r>
            <a:endParaRPr kumimoji="1" lang="ja-JP" altLang="en-US" sz="4000" dirty="0">
              <a:solidFill>
                <a:srgbClr val="FF0000"/>
              </a:solidFill>
            </a:endParaRPr>
          </a:p>
        </p:txBody>
      </p:sp>
      <p:sp>
        <p:nvSpPr>
          <p:cNvPr id="3" name="サブタイトル 2"/>
          <p:cNvSpPr>
            <a:spLocks noGrp="1"/>
          </p:cNvSpPr>
          <p:nvPr>
            <p:ph type="subTitle" idx="1"/>
          </p:nvPr>
        </p:nvSpPr>
        <p:spPr>
          <a:xfrm>
            <a:off x="705060" y="3897870"/>
            <a:ext cx="4031916" cy="503238"/>
          </a:xfrm>
        </p:spPr>
        <p:txBody>
          <a:bodyPr/>
          <a:lstStyle/>
          <a:p>
            <a:pPr algn="l"/>
            <a:r>
              <a:rPr kumimoji="1" lang="ja-JP" altLang="en-US" sz="2800" dirty="0">
                <a:solidFill>
                  <a:schemeClr val="tx1">
                    <a:lumMod val="85000"/>
                    <a:lumOff val="15000"/>
                  </a:schemeClr>
                </a:solidFill>
              </a:rPr>
              <a:t>令和</a:t>
            </a:r>
            <a:r>
              <a:rPr kumimoji="1" lang="en-US" altLang="ja-JP" sz="2800" dirty="0">
                <a:solidFill>
                  <a:schemeClr val="tx1">
                    <a:lumMod val="85000"/>
                    <a:lumOff val="15000"/>
                  </a:schemeClr>
                </a:solidFill>
              </a:rPr>
              <a:t>2</a:t>
            </a:r>
            <a:r>
              <a:rPr kumimoji="1" lang="ja-JP" altLang="en-US" sz="2800" dirty="0">
                <a:solidFill>
                  <a:schemeClr val="tx1">
                    <a:lumMod val="85000"/>
                    <a:lumOff val="15000"/>
                  </a:schemeClr>
                </a:solidFill>
              </a:rPr>
              <a:t>年度～令和</a:t>
            </a:r>
            <a:r>
              <a:rPr kumimoji="1" lang="en-US" altLang="ja-JP" sz="2800" dirty="0">
                <a:solidFill>
                  <a:schemeClr val="tx1">
                    <a:lumMod val="85000"/>
                    <a:lumOff val="15000"/>
                  </a:schemeClr>
                </a:solidFill>
              </a:rPr>
              <a:t>6</a:t>
            </a:r>
            <a:r>
              <a:rPr kumimoji="1" lang="ja-JP" altLang="en-US" sz="2800" dirty="0">
                <a:solidFill>
                  <a:schemeClr val="tx1">
                    <a:lumMod val="85000"/>
                    <a:lumOff val="15000"/>
                  </a:schemeClr>
                </a:solidFill>
              </a:rPr>
              <a:t>年度</a:t>
            </a:r>
          </a:p>
        </p:txBody>
      </p:sp>
      <p:pic>
        <p:nvPicPr>
          <p:cNvPr id="1026" name="Picture 2" descr="Y:\事業\ロゴ\画像データ(jpg.png）\color\jpg\obda_yoko_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504" y="1610162"/>
            <a:ext cx="4824536" cy="156681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498BDA12-134C-4091-9655-520D83B0F73B}"/>
              </a:ext>
            </a:extLst>
          </p:cNvPr>
          <p:cNvSpPr/>
          <p:nvPr/>
        </p:nvSpPr>
        <p:spPr>
          <a:xfrm>
            <a:off x="4304928" y="719367"/>
            <a:ext cx="1440160" cy="9721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6000" dirty="0">
                <a:solidFill>
                  <a:srgbClr val="FF0000"/>
                </a:solidFill>
              </a:rPr>
              <a:t>案</a:t>
            </a:r>
          </a:p>
        </p:txBody>
      </p:sp>
      <p:sp>
        <p:nvSpPr>
          <p:cNvPr id="8" name="正方形/長方形 7"/>
          <p:cNvSpPr>
            <a:spLocks/>
          </p:cNvSpPr>
          <p:nvPr/>
        </p:nvSpPr>
        <p:spPr>
          <a:xfrm>
            <a:off x="8409384" y="229823"/>
            <a:ext cx="1038225" cy="476250"/>
          </a:xfrm>
          <a:prstGeom prst="rect">
            <a:avLst/>
          </a:prstGeom>
          <a:solidFill>
            <a:srgbClr val="002060"/>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400" b="1" kern="100" dirty="0" smtClean="0">
                <a:solidFill>
                  <a:srgbClr val="FFFFFF"/>
                </a:solidFill>
                <a:effectLst/>
                <a:latin typeface="Century" panose="02040604050505020304" pitchFamily="18" charset="0"/>
                <a:ea typeface="Meiryo UI" panose="020B0604030504040204" pitchFamily="50" charset="-128"/>
                <a:cs typeface="Meiryo UI" panose="020B0604030504040204" pitchFamily="50" charset="-128"/>
              </a:rPr>
              <a:t>資料</a:t>
            </a:r>
            <a:r>
              <a:rPr lang="ja-JP" altLang="en-US" sz="1400" b="1" kern="100" dirty="0">
                <a:solidFill>
                  <a:srgbClr val="FFFFFF"/>
                </a:solidFill>
                <a:latin typeface="Century" panose="02040604050505020304" pitchFamily="18" charset="0"/>
                <a:ea typeface="Meiryo UI" panose="020B0604030504040204" pitchFamily="50" charset="-128"/>
                <a:cs typeface="Meiryo UI" panose="020B0604030504040204" pitchFamily="50" charset="-128"/>
              </a:rPr>
              <a:t>３</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93524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グラフ 21"/>
          <p:cNvGraphicFramePr/>
          <p:nvPr>
            <p:extLst>
              <p:ext uri="{D42A27DB-BD31-4B8C-83A1-F6EECF244321}">
                <p14:modId xmlns:p14="http://schemas.microsoft.com/office/powerpoint/2010/main" val="3989205751"/>
              </p:ext>
            </p:extLst>
          </p:nvPr>
        </p:nvGraphicFramePr>
        <p:xfrm>
          <a:off x="422740" y="2672917"/>
          <a:ext cx="4026204" cy="1169183"/>
        </p:xfrm>
        <a:graphic>
          <a:graphicData uri="http://schemas.openxmlformats.org/drawingml/2006/chart">
            <c:chart xmlns:c="http://schemas.openxmlformats.org/drawingml/2006/chart" xmlns:r="http://schemas.openxmlformats.org/officeDocument/2006/relationships" r:id="rId2"/>
          </a:graphicData>
        </a:graphic>
      </p:graphicFrame>
      <p:sp>
        <p:nvSpPr>
          <p:cNvPr id="4" name="タイトル 5"/>
          <p:cNvSpPr>
            <a:spLocks noGrp="1"/>
          </p:cNvSpPr>
          <p:nvPr>
            <p:ph type="title"/>
          </p:nvPr>
        </p:nvSpPr>
        <p:spPr>
          <a:xfrm>
            <a:off x="596516" y="116632"/>
            <a:ext cx="8444865" cy="373380"/>
          </a:xfrm>
        </p:spPr>
        <p:txBody>
          <a:bodyPr>
            <a:normAutofit fontScale="90000"/>
          </a:bodyPr>
          <a:lstStyle/>
          <a:p>
            <a:r>
              <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大阪の中小企業の実態</a:t>
            </a:r>
          </a:p>
        </p:txBody>
      </p:sp>
      <p:sp>
        <p:nvSpPr>
          <p:cNvPr id="6" name="テキスト ボックス 5"/>
          <p:cNvSpPr txBox="1"/>
          <p:nvPr/>
        </p:nvSpPr>
        <p:spPr>
          <a:xfrm>
            <a:off x="247152" y="1052736"/>
            <a:ext cx="5847354" cy="1669688"/>
          </a:xfrm>
          <a:prstGeom prst="rect">
            <a:avLst/>
          </a:prstGeom>
          <a:noFill/>
        </p:spPr>
        <p:txBody>
          <a:bodyPr wrap="square" rIns="0" rtlCol="0">
            <a:spAutoFit/>
          </a:bodyPr>
          <a:lstStyle/>
          <a:p>
            <a:r>
              <a:rPr kumimoji="1" lang="ja-JP" altLang="en-US" sz="1200" b="1" u="sng" dirty="0">
                <a:solidFill>
                  <a:schemeClr val="tx1">
                    <a:lumMod val="75000"/>
                    <a:lumOff val="25000"/>
                  </a:schemeClr>
                </a:solidFill>
                <a:latin typeface="Meiryo UI" panose="020B0604030504040204" pitchFamily="50" charset="-128"/>
                <a:ea typeface="Meiryo UI" panose="020B0604030504040204" pitchFamily="50" charset="-128"/>
              </a:rPr>
              <a:t>１．大阪企業のグローバル化</a:t>
            </a:r>
            <a:endParaRPr kumimoji="1" lang="en-US" altLang="ja-JP" sz="1200" b="1" u="sng"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外資系企業は東京一極集中が顕著で、企業数の</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75</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％、所得金額の</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96</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％を東京都が占める。</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一方で、</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大阪はアジアにより近い関空の存在（</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24</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時間空港）、</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インバウンドの急増、在阪大学に</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
            </a:r>
            <a:b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b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通う多くの留学生の存在など、グローバル化の潜在ニーズは極めて高い。（伸びシロが大きい）</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spcAft>
                <a:spcPts val="300"/>
              </a:spcAft>
              <a:buFont typeface="Wingdings" panose="05000000000000000000" pitchFamily="2" charset="2"/>
              <a:buChar char="Ø"/>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「現在、海外に拠点があり、今後、さらに拡大を図る」と回答した関西の中小企業は、</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
            </a:r>
            <a:b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b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2018</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年度には前年度に比べて</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4.4%</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増加</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全国比</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ポイント増</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100" dirty="0" err="1">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
            </a:r>
            <a:b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関西における中小企業の追加投資意欲は高い。</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　　中小企業のグローバル化の推進により、企業の成長と大阪における国際</a:t>
            </a:r>
            <a:r>
              <a:rPr kumimoji="1"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競争力の</a:t>
            </a:r>
            <a:r>
              <a:rPr kumimoji="1" lang="en-US" altLang="ja-JP" sz="1100" b="1" dirty="0">
                <a:solidFill>
                  <a:schemeClr val="tx1">
                    <a:lumMod val="75000"/>
                    <a:lumOff val="25000"/>
                  </a:schemeClr>
                </a:solidFill>
                <a:latin typeface="Meiryo UI" panose="020B0604030504040204" pitchFamily="50" charset="-128"/>
                <a:ea typeface="Meiryo UI" panose="020B0604030504040204" pitchFamily="50" charset="-128"/>
              </a:rPr>
              <a:t/>
            </a:r>
            <a:br>
              <a:rPr kumimoji="1" lang="en-US" altLang="ja-JP" sz="1100" b="1" dirty="0">
                <a:solidFill>
                  <a:schemeClr val="tx1">
                    <a:lumMod val="75000"/>
                    <a:lumOff val="25000"/>
                  </a:schemeClr>
                </a:solidFill>
                <a:latin typeface="Meiryo UI" panose="020B0604030504040204" pitchFamily="50" charset="-128"/>
                <a:ea typeface="Meiryo UI" panose="020B0604030504040204" pitchFamily="50" charset="-128"/>
              </a:rPr>
            </a:br>
            <a:r>
              <a:rPr kumimoji="1"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　　　　強化を実現する。</a:t>
            </a:r>
            <a:endParaRPr kumimoji="1" lang="en-US" altLang="ja-JP" sz="1100" b="1" dirty="0">
              <a:solidFill>
                <a:schemeClr val="tx1">
                  <a:lumMod val="75000"/>
                  <a:lumOff val="25000"/>
                </a:schemeClr>
              </a:solidFill>
              <a:latin typeface="Meiryo UI" panose="020B0604030504040204" pitchFamily="50" charset="-128"/>
              <a:ea typeface="Meiryo UI" panose="020B0604030504040204" pitchFamily="50" charset="-128"/>
            </a:endParaRPr>
          </a:p>
        </p:txBody>
      </p:sp>
      <p:grpSp>
        <p:nvGrpSpPr>
          <p:cNvPr id="47" name="グループ化 46"/>
          <p:cNvGrpSpPr/>
          <p:nvPr/>
        </p:nvGrpSpPr>
        <p:grpSpPr>
          <a:xfrm>
            <a:off x="5425066" y="5479030"/>
            <a:ext cx="4350871" cy="543367"/>
            <a:chOff x="4438059" y="7580493"/>
            <a:chExt cx="4350871" cy="543367"/>
          </a:xfrm>
        </p:grpSpPr>
        <p:sp>
          <p:nvSpPr>
            <p:cNvPr id="13" name="テキスト ボックス 12"/>
            <p:cNvSpPr txBox="1"/>
            <p:nvPr/>
          </p:nvSpPr>
          <p:spPr>
            <a:xfrm>
              <a:off x="4438059" y="7580493"/>
              <a:ext cx="4350871" cy="276999"/>
            </a:xfrm>
            <a:prstGeom prst="rect">
              <a:avLst/>
            </a:prstGeom>
            <a:noFill/>
          </p:spPr>
          <p:txBody>
            <a:bodyPr wrap="none" rtlCol="0">
              <a:spAutoFit/>
            </a:bodyPr>
            <a:lstStyle/>
            <a:p>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廃業が進むことによる</a:t>
              </a:r>
              <a:r>
                <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10</a:t>
              </a: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年後（</a:t>
              </a:r>
              <a:r>
                <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2025</a:t>
              </a: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年）の大阪経済への影響</a:t>
              </a:r>
            </a:p>
          </p:txBody>
        </p:sp>
        <p:sp>
          <p:nvSpPr>
            <p:cNvPr id="14" name="テキスト ボックス 13"/>
            <p:cNvSpPr txBox="1"/>
            <p:nvPr/>
          </p:nvSpPr>
          <p:spPr>
            <a:xfrm>
              <a:off x="7469338" y="7809033"/>
              <a:ext cx="1319592" cy="307777"/>
            </a:xfrm>
            <a:prstGeom prst="rect">
              <a:avLst/>
            </a:prstGeom>
            <a:noFill/>
          </p:spPr>
          <p:txBody>
            <a:bodyPr wrap="none" rtlCol="0">
              <a:spAutoFit/>
            </a:bodyPr>
            <a:lstStyle/>
            <a:p>
              <a:r>
                <a:rPr kumimoji="1" lang="ja-JP" altLang="en-US" sz="700" dirty="0">
                  <a:latin typeface="Meiryo UI" panose="020B0604030504040204" pitchFamily="50" charset="-128"/>
                  <a:ea typeface="Meiryo UI" panose="020B0604030504040204" pitchFamily="50" charset="-128"/>
                </a:rPr>
                <a:t>出典：近畿経済産業局</a:t>
              </a:r>
              <a:endParaRPr kumimoji="1" lang="en-US" altLang="ja-JP" sz="7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「関西企業フロントライン第</a:t>
              </a:r>
              <a:r>
                <a:rPr kumimoji="1" lang="en-US" altLang="ja-JP" sz="700" dirty="0">
                  <a:latin typeface="Meiryo UI" panose="020B0604030504040204" pitchFamily="50" charset="-128"/>
                  <a:ea typeface="Meiryo UI" panose="020B0604030504040204" pitchFamily="50" charset="-128"/>
                </a:rPr>
                <a:t>3</a:t>
              </a:r>
              <a:r>
                <a:rPr kumimoji="1" lang="ja-JP" altLang="en-US" sz="700" dirty="0">
                  <a:latin typeface="Meiryo UI" panose="020B0604030504040204" pitchFamily="50" charset="-128"/>
                  <a:ea typeface="Meiryo UI" panose="020B0604030504040204" pitchFamily="50" charset="-128"/>
                </a:rPr>
                <a:t>回」</a:t>
              </a:r>
            </a:p>
          </p:txBody>
        </p:sp>
        <p:sp>
          <p:nvSpPr>
            <p:cNvPr id="15" name="テキスト ボックス 14">
              <a:extLst>
                <a:ext uri="{FF2B5EF4-FFF2-40B4-BE49-F238E27FC236}">
                  <a16:creationId xmlns:a16="http://schemas.microsoft.com/office/drawing/2014/main" id="{3DF5DF9B-2F3C-47DC-8AD3-5B3589EE6921}"/>
                </a:ext>
              </a:extLst>
            </p:cNvPr>
            <p:cNvSpPr txBox="1"/>
            <p:nvPr/>
          </p:nvSpPr>
          <p:spPr>
            <a:xfrm>
              <a:off x="5205116" y="7871860"/>
              <a:ext cx="792000" cy="252000"/>
            </a:xfrm>
            <a:prstGeom prst="rect">
              <a:avLst/>
            </a:prstGeom>
            <a:noFill/>
          </p:spPr>
          <p:txBody>
            <a:bodyPr wrap="none" rtlCol="0">
              <a:spAutoFit/>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49</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万人</a:t>
              </a:r>
            </a:p>
          </p:txBody>
        </p:sp>
        <p:sp>
          <p:nvSpPr>
            <p:cNvPr id="16" name="矢印: 五方向 9">
              <a:extLst>
                <a:ext uri="{FF2B5EF4-FFF2-40B4-BE49-F238E27FC236}">
                  <a16:creationId xmlns:a16="http://schemas.microsoft.com/office/drawing/2014/main" id="{C446AE66-69DC-4FD4-9A56-5AE81F02021D}"/>
                </a:ext>
              </a:extLst>
            </p:cNvPr>
            <p:cNvSpPr/>
            <p:nvPr/>
          </p:nvSpPr>
          <p:spPr>
            <a:xfrm>
              <a:off x="6064462" y="7871860"/>
              <a:ext cx="720000" cy="252000"/>
            </a:xfrm>
            <a:prstGeom prst="homePlat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t>ＧＤＰ</a:t>
              </a:r>
              <a:endParaRPr kumimoji="1" lang="ja-JP" altLang="en-US" sz="1100" dirty="0"/>
            </a:p>
          </p:txBody>
        </p:sp>
        <p:sp>
          <p:nvSpPr>
            <p:cNvPr id="17" name="テキスト ボックス 16">
              <a:extLst>
                <a:ext uri="{FF2B5EF4-FFF2-40B4-BE49-F238E27FC236}">
                  <a16:creationId xmlns:a16="http://schemas.microsoft.com/office/drawing/2014/main" id="{1D74AB0F-EE28-4ADB-ABA1-6D74409A185C}"/>
                </a:ext>
              </a:extLst>
            </p:cNvPr>
            <p:cNvSpPr txBox="1"/>
            <p:nvPr/>
          </p:nvSpPr>
          <p:spPr>
            <a:xfrm>
              <a:off x="6717284" y="7871860"/>
              <a:ext cx="792000" cy="252000"/>
            </a:xfrm>
            <a:prstGeom prst="rect">
              <a:avLst/>
            </a:prstGeom>
            <a:noFill/>
          </p:spPr>
          <p:txBody>
            <a:bodyPr wrap="none" rtlCol="0">
              <a:spAutoFit/>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1.8</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兆円</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8" name="矢印: 五方向 19">
              <a:extLst>
                <a:ext uri="{FF2B5EF4-FFF2-40B4-BE49-F238E27FC236}">
                  <a16:creationId xmlns:a16="http://schemas.microsoft.com/office/drawing/2014/main" id="{8D7106C0-1783-41CC-B18F-31F788092B31}"/>
                </a:ext>
              </a:extLst>
            </p:cNvPr>
            <p:cNvSpPr/>
            <p:nvPr/>
          </p:nvSpPr>
          <p:spPr>
            <a:xfrm>
              <a:off x="4541503" y="7871860"/>
              <a:ext cx="720000" cy="252000"/>
            </a:xfrm>
            <a:prstGeom prst="homePlat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雇用</a:t>
              </a:r>
            </a:p>
          </p:txBody>
        </p:sp>
      </p:grpSp>
      <p:sp>
        <p:nvSpPr>
          <p:cNvPr id="19" name="テキスト ボックス 18"/>
          <p:cNvSpPr txBox="1"/>
          <p:nvPr/>
        </p:nvSpPr>
        <p:spPr>
          <a:xfrm>
            <a:off x="247150" y="4185084"/>
            <a:ext cx="5018496" cy="1161857"/>
          </a:xfrm>
          <a:prstGeom prst="rect">
            <a:avLst/>
          </a:prstGeom>
          <a:noFill/>
        </p:spPr>
        <p:txBody>
          <a:bodyPr wrap="square" rtlCol="0">
            <a:spAutoFit/>
          </a:bodyPr>
          <a:lstStyle/>
          <a:p>
            <a:r>
              <a:rPr kumimoji="1" lang="ja-JP" altLang="en-US" sz="1200" b="1" u="sng" dirty="0">
                <a:solidFill>
                  <a:schemeClr val="tx1">
                    <a:lumMod val="75000"/>
                    <a:lumOff val="25000"/>
                  </a:schemeClr>
                </a:solidFill>
                <a:latin typeface="Meiryo UI" panose="020B0604030504040204" pitchFamily="50" charset="-128"/>
                <a:ea typeface="Meiryo UI" panose="020B0604030504040204" pitchFamily="50" charset="-128"/>
              </a:rPr>
              <a:t>２．有望ベンチャーの東京集中</a:t>
            </a:r>
            <a:endParaRPr kumimoji="1" lang="en-US" altLang="ja-JP" sz="1200" b="1" u="sng"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spcAft>
                <a:spcPts val="300"/>
              </a:spcAft>
              <a:buFont typeface="Wingdings" panose="05000000000000000000" pitchFamily="2" charset="2"/>
              <a:buChar char="Ø"/>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開業率の高まりなど、創業分野に明るい兆しが見えるものの、競争力の高い</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
            </a:r>
            <a:b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ベンチャー企業は、依然として東京へ拠点を構える（移す）傾向にある。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　一方で、“にしなかバレー”や民間ファンド創設の動き等の追い風もあり、</a:t>
            </a:r>
            <a:endPar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　　　大阪発のベンチャー企業を育成・定着させ、大阪経済に寄与する企業を育てる</a:t>
            </a:r>
            <a:endPar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　　　施策を打つ。</a:t>
            </a:r>
            <a:endPar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F61ADCFA-BCA6-4759-AFB1-7CBA46529FC7}" type="slidenum">
              <a:rPr kumimoji="1" lang="ja-JP" altLang="en-US" smtClean="0"/>
              <a:pPr/>
              <a:t>9</a:t>
            </a:fld>
            <a:endParaRPr kumimoji="1" lang="ja-JP" altLang="en-US" dirty="0"/>
          </a:p>
        </p:txBody>
      </p:sp>
      <p:sp>
        <p:nvSpPr>
          <p:cNvPr id="27" name="正方形/長方形 26"/>
          <p:cNvSpPr/>
          <p:nvPr/>
        </p:nvSpPr>
        <p:spPr>
          <a:xfrm>
            <a:off x="128464" y="665380"/>
            <a:ext cx="9577511" cy="360000"/>
          </a:xfrm>
          <a:prstGeom prst="rect">
            <a:avLst/>
          </a:prstGeom>
          <a:solidFill>
            <a:srgbClr val="0070C0"/>
          </a:solidFill>
          <a:ln w="38100">
            <a:noFill/>
          </a:ln>
        </p:spPr>
        <p:txBody>
          <a:bodyPr wrap="square">
            <a:noAutofit/>
          </a:bodyPr>
          <a:lstStyle/>
          <a:p>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大阪産業を取り巻く現状と主な課題</a:t>
            </a:r>
            <a:endParaRPr lang="ja-JP" altLang="en-US" sz="2000" b="1" dirty="0">
              <a:solidFill>
                <a:schemeClr val="bg1"/>
              </a:solidFill>
              <a:effectLst>
                <a:outerShdw blurRad="38100" dist="38100" dir="2700000" algn="tl">
                  <a:srgbClr val="000000">
                    <a:alpha val="43137"/>
                  </a:srgbClr>
                </a:outerShdw>
              </a:effectLst>
            </a:endParaRPr>
          </a:p>
        </p:txBody>
      </p:sp>
      <p:grpSp>
        <p:nvGrpSpPr>
          <p:cNvPr id="50" name="グループ化 49"/>
          <p:cNvGrpSpPr/>
          <p:nvPr/>
        </p:nvGrpSpPr>
        <p:grpSpPr>
          <a:xfrm>
            <a:off x="5190706" y="4401108"/>
            <a:ext cx="4413024" cy="900100"/>
            <a:chOff x="395960" y="5481228"/>
            <a:chExt cx="4413024" cy="900100"/>
          </a:xfrm>
        </p:grpSpPr>
        <p:graphicFrame>
          <p:nvGraphicFramePr>
            <p:cNvPr id="25" name="グラフ 24"/>
            <p:cNvGraphicFramePr>
              <a:graphicFrameLocks/>
            </p:cNvGraphicFramePr>
            <p:nvPr>
              <p:extLst>
                <p:ext uri="{D42A27DB-BD31-4B8C-83A1-F6EECF244321}">
                  <p14:modId xmlns:p14="http://schemas.microsoft.com/office/powerpoint/2010/main" val="3389849926"/>
                </p:ext>
              </p:extLst>
            </p:nvPr>
          </p:nvGraphicFramePr>
          <p:xfrm>
            <a:off x="674739" y="5694049"/>
            <a:ext cx="4041701" cy="435251"/>
          </p:xfrm>
          <a:graphic>
            <a:graphicData uri="http://schemas.openxmlformats.org/drawingml/2006/chart">
              <c:chart xmlns:c="http://schemas.openxmlformats.org/drawingml/2006/chart" xmlns:r="http://schemas.openxmlformats.org/officeDocument/2006/relationships" r:id="rId3"/>
            </a:graphicData>
          </a:graphic>
        </p:graphicFrame>
        <p:sp>
          <p:nvSpPr>
            <p:cNvPr id="12" name="正方形/長方形 11"/>
            <p:cNvSpPr/>
            <p:nvPr/>
          </p:nvSpPr>
          <p:spPr>
            <a:xfrm>
              <a:off x="496476" y="6073551"/>
              <a:ext cx="4312508" cy="307777"/>
            </a:xfrm>
            <a:prstGeom prst="rect">
              <a:avLst/>
            </a:prstGeom>
          </p:spPr>
          <p:txBody>
            <a:bodyPr wrap="square">
              <a:spAutoFit/>
            </a:bodyPr>
            <a:lstStyle/>
            <a:p>
              <a:r>
                <a:rPr lang="en-US" altLang="ja-JP" sz="700" u="sng"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700" u="sng" dirty="0">
                  <a:solidFill>
                    <a:schemeClr val="tx1">
                      <a:lumMod val="75000"/>
                      <a:lumOff val="25000"/>
                    </a:schemeClr>
                  </a:solidFill>
                  <a:latin typeface="Meiryo UI" panose="020B0604030504040204" pitchFamily="50" charset="-128"/>
                  <a:ea typeface="Meiryo UI" panose="020B0604030504040204" pitchFamily="50" charset="-128"/>
                </a:rPr>
                <a:t>ベストベンチャー</a:t>
              </a:r>
              <a:r>
                <a:rPr lang="en-US" altLang="ja-JP" sz="700" u="sng"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700" dirty="0">
                  <a:solidFill>
                    <a:schemeClr val="tx1">
                      <a:lumMod val="75000"/>
                      <a:lumOff val="25000"/>
                    </a:schemeClr>
                  </a:solidFill>
                  <a:latin typeface="Meiryo UI" panose="020B0604030504040204" pitchFamily="50" charset="-128"/>
                  <a:ea typeface="Meiryo UI" panose="020B0604030504040204" pitchFamily="50" charset="-128"/>
                </a:rPr>
                <a:t>・・・ベンチャー通信が、「ビジョン」「成長理由」「売上高」「営業利益」などの審査項目から審査委員会が決定、日本をけん引するベンチャーを選定するもの</a:t>
              </a:r>
            </a:p>
          </p:txBody>
        </p:sp>
        <p:sp>
          <p:nvSpPr>
            <p:cNvPr id="21" name="テキスト ボックス 20"/>
            <p:cNvSpPr txBox="1"/>
            <p:nvPr/>
          </p:nvSpPr>
          <p:spPr>
            <a:xfrm>
              <a:off x="395960" y="5834730"/>
              <a:ext cx="384721" cy="153888"/>
            </a:xfrm>
            <a:prstGeom prst="rect">
              <a:avLst/>
            </a:prstGeom>
            <a:noFill/>
          </p:spPr>
          <p:txBody>
            <a:bodyPr wrap="none" lIns="0" tIns="0" rIns="0" bIns="0" rtlCol="0">
              <a:spAutoFit/>
            </a:bodyPr>
            <a:lstStyle/>
            <a:p>
              <a:r>
                <a:rPr lang="ja-JP" altLang="en-US" sz="1000" b="1" dirty="0">
                  <a:solidFill>
                    <a:schemeClr val="tx1">
                      <a:lumMod val="75000"/>
                      <a:lumOff val="25000"/>
                    </a:schemeClr>
                  </a:solidFill>
                  <a:latin typeface="Meiryo UI" panose="020B0604030504040204" pitchFamily="50" charset="-128"/>
                  <a:ea typeface="Meiryo UI" panose="020B0604030504040204" pitchFamily="50" charset="-128"/>
                </a:rPr>
                <a:t>企業数</a:t>
              </a:r>
              <a:endParaRPr kumimoji="1" lang="ja-JP" altLang="en-US" sz="10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1" name="テキスト ボックス 10"/>
            <p:cNvSpPr txBox="1">
              <a:spLocks/>
            </p:cNvSpPr>
            <p:nvPr/>
          </p:nvSpPr>
          <p:spPr>
            <a:xfrm>
              <a:off x="656102" y="5481228"/>
              <a:ext cx="3993256" cy="257369"/>
            </a:xfrm>
            <a:prstGeom prst="rect">
              <a:avLst/>
            </a:prstGeom>
            <a:noFill/>
          </p:spPr>
          <p:txBody>
            <a:bodyPr wrap="square" lIns="36000" tIns="36000" rIns="36000" bIns="36000" rtlCol="0">
              <a:noAutofit/>
            </a:bodyPr>
            <a:lstStyle/>
            <a:p>
              <a:pPr algn="ctr"/>
              <a:r>
                <a:rPr lang="en-US" altLang="ja-JP" sz="1200" b="1" dirty="0">
                  <a:solidFill>
                    <a:schemeClr val="tx1">
                      <a:lumMod val="75000"/>
                      <a:lumOff val="25000"/>
                    </a:schemeClr>
                  </a:solidFill>
                  <a:uFillTx/>
                  <a:latin typeface="Meiryo UI" panose="020B0604030504040204" pitchFamily="50" charset="-128"/>
                  <a:ea typeface="Meiryo UI" panose="020B0604030504040204" pitchFamily="50" charset="-128"/>
                </a:rPr>
                <a:t>『</a:t>
              </a:r>
              <a:r>
                <a:rPr lang="ja-JP" altLang="en-US" sz="1200" b="1" dirty="0">
                  <a:solidFill>
                    <a:schemeClr val="tx1">
                      <a:lumMod val="75000"/>
                      <a:lumOff val="25000"/>
                    </a:schemeClr>
                  </a:solidFill>
                  <a:uFillTx/>
                  <a:latin typeface="Meiryo UI" panose="020B0604030504040204" pitchFamily="50" charset="-128"/>
                  <a:ea typeface="Meiryo UI" panose="020B0604030504040204" pitchFamily="50" charset="-128"/>
                </a:rPr>
                <a:t>ベストベンチャー</a:t>
              </a:r>
              <a:r>
                <a:rPr lang="en-US" altLang="ja-JP" sz="1200" b="1" dirty="0">
                  <a:solidFill>
                    <a:schemeClr val="tx1">
                      <a:lumMod val="75000"/>
                      <a:lumOff val="25000"/>
                    </a:schemeClr>
                  </a:solidFill>
                  <a:uFillTx/>
                  <a:latin typeface="Meiryo UI" panose="020B0604030504040204" pitchFamily="50" charset="-128"/>
                  <a:ea typeface="Meiryo UI" panose="020B0604030504040204" pitchFamily="50" charset="-128"/>
                </a:rPr>
                <a:t>100』</a:t>
              </a:r>
              <a:r>
                <a:rPr lang="ja-JP" altLang="en-US" sz="1200" b="1" dirty="0">
                  <a:solidFill>
                    <a:schemeClr val="tx1">
                      <a:lumMod val="75000"/>
                      <a:lumOff val="25000"/>
                    </a:schemeClr>
                  </a:solidFill>
                  <a:uFillTx/>
                  <a:latin typeface="Meiryo UI" panose="020B0604030504040204" pitchFamily="50" charset="-128"/>
                  <a:ea typeface="Meiryo UI" panose="020B0604030504040204" pitchFamily="50" charset="-128"/>
                </a:rPr>
                <a:t>　の本社所在地</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rPr>
                <a:t>90</a:t>
              </a: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社が東京本社</a:t>
              </a:r>
              <a:endParaRPr lang="en-US" altLang="ja-JP" sz="1000" dirty="0">
                <a:solidFill>
                  <a:schemeClr val="tx1">
                    <a:lumMod val="75000"/>
                    <a:lumOff val="25000"/>
                  </a:schemeClr>
                </a:solidFill>
                <a:uFillTx/>
                <a:latin typeface="Meiryo UI" panose="020B0604030504040204" pitchFamily="50" charset="-128"/>
                <a:ea typeface="Meiryo UI" panose="020B0604030504040204" pitchFamily="50" charset="-128"/>
              </a:endParaRPr>
            </a:p>
          </p:txBody>
        </p:sp>
      </p:grpSp>
      <p:graphicFrame>
        <p:nvGraphicFramePr>
          <p:cNvPr id="39" name="グラフ 38"/>
          <p:cNvGraphicFramePr/>
          <p:nvPr>
            <p:extLst>
              <p:ext uri="{D42A27DB-BD31-4B8C-83A1-F6EECF244321}">
                <p14:modId xmlns:p14="http://schemas.microsoft.com/office/powerpoint/2010/main" val="3965127419"/>
              </p:ext>
            </p:extLst>
          </p:nvPr>
        </p:nvGraphicFramePr>
        <p:xfrm>
          <a:off x="4212122" y="2672916"/>
          <a:ext cx="5299063" cy="1548685"/>
        </p:xfrm>
        <a:graphic>
          <a:graphicData uri="http://schemas.openxmlformats.org/drawingml/2006/chart">
            <c:chart xmlns:c="http://schemas.openxmlformats.org/drawingml/2006/chart" xmlns:r="http://schemas.openxmlformats.org/officeDocument/2006/relationships" r:id="rId4"/>
          </a:graphicData>
        </a:graphic>
      </p:graphicFrame>
      <p:sp>
        <p:nvSpPr>
          <p:cNvPr id="41" name="正方形/長方形 40"/>
          <p:cNvSpPr/>
          <p:nvPr/>
        </p:nvSpPr>
        <p:spPr>
          <a:xfrm>
            <a:off x="617640" y="3955767"/>
            <a:ext cx="3636404" cy="215444"/>
          </a:xfrm>
          <a:prstGeom prst="rect">
            <a:avLst/>
          </a:prstGeom>
        </p:spPr>
        <p:txBody>
          <a:bodyPr wrap="square">
            <a:spAutoFit/>
          </a:bodyPr>
          <a:lstStyle/>
          <a:p>
            <a:pPr algn="ctr"/>
            <a:r>
              <a:rPr lang="en-US" altLang="ja-JP" sz="8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出典：ジェトロ大阪本部「関西企業の海外事業展開に関する傾向</a:t>
            </a:r>
            <a:r>
              <a:rPr lang="en-US" altLang="ja-JP" sz="800" dirty="0">
                <a:solidFill>
                  <a:schemeClr val="tx1">
                    <a:lumMod val="75000"/>
                    <a:lumOff val="25000"/>
                  </a:schemeClr>
                </a:solidFill>
                <a:latin typeface="Meiryo UI" panose="020B0604030504040204" pitchFamily="50" charset="-128"/>
                <a:ea typeface="Meiryo UI" panose="020B0604030504040204" pitchFamily="50" charset="-128"/>
              </a:rPr>
              <a:t>(2018</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年度</a:t>
            </a:r>
            <a:r>
              <a:rPr lang="en-US" altLang="ja-JP" sz="8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800" u="sng" dirty="0">
              <a:solidFill>
                <a:schemeClr val="tx1">
                  <a:lumMod val="75000"/>
                  <a:lumOff val="25000"/>
                </a:schemeClr>
              </a:solidFill>
              <a:latin typeface="Meiryo UI" panose="020B0604030504040204" pitchFamily="50" charset="-128"/>
              <a:ea typeface="Meiryo UI" panose="020B0604030504040204" pitchFamily="50" charset="-128"/>
            </a:endParaRPr>
          </a:p>
        </p:txBody>
      </p:sp>
      <p:graphicFrame>
        <p:nvGraphicFramePr>
          <p:cNvPr id="28" name="グラフ 27"/>
          <p:cNvGraphicFramePr>
            <a:graphicFrameLocks/>
          </p:cNvGraphicFramePr>
          <p:nvPr/>
        </p:nvGraphicFramePr>
        <p:xfrm>
          <a:off x="6050999" y="1340768"/>
          <a:ext cx="2166697" cy="1263657"/>
        </p:xfrm>
        <a:graphic>
          <a:graphicData uri="http://schemas.openxmlformats.org/drawingml/2006/chart">
            <c:chart xmlns:c="http://schemas.openxmlformats.org/drawingml/2006/chart" xmlns:r="http://schemas.openxmlformats.org/officeDocument/2006/relationships" r:id="rId5"/>
          </a:graphicData>
        </a:graphic>
      </p:graphicFrame>
      <p:sp>
        <p:nvSpPr>
          <p:cNvPr id="7" name="テキスト ボックス 6"/>
          <p:cNvSpPr txBox="1">
            <a:spLocks/>
          </p:cNvSpPr>
          <p:nvPr/>
        </p:nvSpPr>
        <p:spPr>
          <a:xfrm>
            <a:off x="6314467" y="1071176"/>
            <a:ext cx="1639760" cy="256480"/>
          </a:xfrm>
          <a:prstGeom prst="rect">
            <a:avLst/>
          </a:prstGeom>
          <a:noFill/>
        </p:spPr>
        <p:txBody>
          <a:bodyPr wrap="square" lIns="0" tIns="0" rIns="0" bIns="0" rtlCol="0">
            <a:spAutoFit/>
          </a:bodyPr>
          <a:lstStyle/>
          <a:p>
            <a:pPr algn="ctr">
              <a:lnSpc>
                <a:spcPts val="1000"/>
              </a:lnSpc>
            </a:pPr>
            <a:r>
              <a:rPr lang="ja-JP" altLang="en-US" sz="1100" b="1" dirty="0">
                <a:solidFill>
                  <a:schemeClr val="tx1">
                    <a:lumMod val="75000"/>
                    <a:lumOff val="25000"/>
                  </a:schemeClr>
                </a:solidFill>
                <a:uFillTx/>
                <a:latin typeface="Meiryo UI" panose="020B0604030504040204" pitchFamily="50" charset="-128"/>
                <a:ea typeface="Meiryo UI" panose="020B0604030504040204" pitchFamily="50" charset="-128"/>
              </a:rPr>
              <a:t>外資系企業進出件数内訳</a:t>
            </a:r>
            <a:endParaRPr lang="en-US" altLang="ja-JP" sz="1100" b="1" dirty="0">
              <a:solidFill>
                <a:schemeClr val="tx1">
                  <a:lumMod val="75000"/>
                  <a:lumOff val="25000"/>
                </a:schemeClr>
              </a:solidFill>
              <a:uFillTx/>
              <a:latin typeface="Meiryo UI" panose="020B0604030504040204" pitchFamily="50" charset="-128"/>
              <a:ea typeface="Meiryo UI" panose="020B0604030504040204" pitchFamily="50" charset="-128"/>
            </a:endParaRPr>
          </a:p>
          <a:p>
            <a:pPr algn="ctr">
              <a:lnSpc>
                <a:spcPts val="1000"/>
              </a:lnSpc>
            </a:pPr>
            <a:r>
              <a:rPr lang="ja-JP" altLang="en-US" sz="1000" dirty="0">
                <a:solidFill>
                  <a:schemeClr val="tx1">
                    <a:lumMod val="75000"/>
                    <a:lumOff val="25000"/>
                  </a:schemeClr>
                </a:solidFill>
                <a:uFillTx/>
                <a:latin typeface="Meiryo UI" panose="020B0604030504040204" pitchFamily="50" charset="-128"/>
                <a:ea typeface="Meiryo UI" panose="020B0604030504040204" pitchFamily="50" charset="-128"/>
              </a:rPr>
              <a:t>（</a:t>
            </a:r>
            <a:r>
              <a:rPr lang="en-US" altLang="ja-JP" sz="1000" dirty="0">
                <a:solidFill>
                  <a:schemeClr val="tx1">
                    <a:lumMod val="75000"/>
                    <a:lumOff val="25000"/>
                  </a:schemeClr>
                </a:solidFill>
                <a:uFillTx/>
                <a:latin typeface="Meiryo UI" panose="020B0604030504040204" pitchFamily="50" charset="-128"/>
                <a:ea typeface="Meiryo UI" panose="020B0604030504040204" pitchFamily="50" charset="-128"/>
              </a:rPr>
              <a:t>2019</a:t>
            </a:r>
            <a:r>
              <a:rPr lang="ja-JP" altLang="en-US" sz="1000" dirty="0">
                <a:solidFill>
                  <a:schemeClr val="tx1">
                    <a:lumMod val="75000"/>
                    <a:lumOff val="25000"/>
                  </a:schemeClr>
                </a:solidFill>
                <a:uFillTx/>
                <a:latin typeface="Meiryo UI" panose="020B0604030504040204" pitchFamily="50" charset="-128"/>
                <a:ea typeface="Meiryo UI" panose="020B0604030504040204" pitchFamily="50" charset="-128"/>
              </a:rPr>
              <a:t>年：全国</a:t>
            </a:r>
            <a:r>
              <a:rPr lang="en-US" altLang="ja-JP" sz="1000" dirty="0">
                <a:solidFill>
                  <a:schemeClr val="tx1">
                    <a:lumMod val="75000"/>
                    <a:lumOff val="25000"/>
                  </a:schemeClr>
                </a:solidFill>
                <a:latin typeface="Meiryo UI" panose="020B0604030504040204" pitchFamily="50" charset="-128"/>
                <a:ea typeface="Meiryo UI" panose="020B0604030504040204" pitchFamily="50" charset="-128"/>
              </a:rPr>
              <a:t>3,224</a:t>
            </a:r>
            <a:r>
              <a:rPr lang="ja-JP" altLang="en-US" sz="1000" dirty="0">
                <a:solidFill>
                  <a:schemeClr val="tx1">
                    <a:lumMod val="75000"/>
                    <a:lumOff val="25000"/>
                  </a:schemeClr>
                </a:solidFill>
                <a:uFillTx/>
                <a:latin typeface="Meiryo UI" panose="020B0604030504040204" pitchFamily="50" charset="-128"/>
                <a:ea typeface="Meiryo UI" panose="020B0604030504040204" pitchFamily="50" charset="-128"/>
              </a:rPr>
              <a:t>件）</a:t>
            </a:r>
            <a:endParaRPr lang="en-US" altLang="ja-JP" sz="1000" dirty="0">
              <a:solidFill>
                <a:schemeClr val="tx1">
                  <a:lumMod val="75000"/>
                  <a:lumOff val="25000"/>
                </a:schemeClr>
              </a:solidFill>
              <a:uFillTx/>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nvGraphicFramePr>
        <p:xfrm>
          <a:off x="8258925" y="1332767"/>
          <a:ext cx="1356717" cy="1232000"/>
        </p:xfrm>
        <a:graphic>
          <a:graphicData uri="http://schemas.openxmlformats.org/drawingml/2006/table">
            <a:tbl>
              <a:tblPr firstRow="1" bandRow="1">
                <a:tableStyleId>{5940675A-B579-460E-94D1-54222C63F5DA}</a:tableStyleId>
              </a:tblPr>
              <a:tblGrid>
                <a:gridCol w="650348">
                  <a:extLst>
                    <a:ext uri="{9D8B030D-6E8A-4147-A177-3AD203B41FA5}">
                      <a16:colId xmlns:a16="http://schemas.microsoft.com/office/drawing/2014/main" val="20000"/>
                    </a:ext>
                  </a:extLst>
                </a:gridCol>
                <a:gridCol w="706369">
                  <a:extLst>
                    <a:ext uri="{9D8B030D-6E8A-4147-A177-3AD203B41FA5}">
                      <a16:colId xmlns:a16="http://schemas.microsoft.com/office/drawing/2014/main" val="20001"/>
                    </a:ext>
                  </a:extLst>
                </a:gridCol>
              </a:tblGrid>
              <a:tr h="0">
                <a:tc>
                  <a:txBody>
                    <a:bodyPr/>
                    <a:lstStyle/>
                    <a:p>
                      <a:pPr algn="ctr">
                        <a:lnSpc>
                          <a:spcPts val="1000"/>
                        </a:lnSpc>
                      </a:pP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外資企業数</a:t>
                      </a:r>
                      <a:endPar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endParaRPr>
                    </a:p>
                    <a:p>
                      <a:pPr algn="ctr">
                        <a:lnSpc>
                          <a:spcPts val="1000"/>
                        </a:lnSpc>
                      </a:pPr>
                      <a:r>
                        <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rPr>
                        <a:t>上位５</a:t>
                      </a:r>
                    </a:p>
                  </a:txBody>
                  <a:tcPr marL="36000" marR="36000" marT="36000" marB="36000" anchor="ctr"/>
                </a:tc>
                <a:tc>
                  <a:txBody>
                    <a:bodyPr/>
                    <a:lstStyle/>
                    <a:p>
                      <a:pPr algn="ctr">
                        <a:lnSpc>
                          <a:spcPts val="1000"/>
                        </a:lnSpc>
                      </a:pPr>
                      <a:r>
                        <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rPr>
                        <a:t>総所得金額</a:t>
                      </a:r>
                      <a:endPar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endParaRPr>
                    </a:p>
                    <a:p>
                      <a:pPr algn="ctr">
                        <a:lnSpc>
                          <a:spcPts val="1000"/>
                        </a:lnSpc>
                      </a:pP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（百万円）</a:t>
                      </a:r>
                      <a:endPar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10000"/>
                  </a:ext>
                </a:extLst>
              </a:tr>
              <a:tr h="0">
                <a:tc>
                  <a:txBody>
                    <a:bodyPr/>
                    <a:lstStyle/>
                    <a:p>
                      <a:pPr>
                        <a:lnSpc>
                          <a:spcPts val="1000"/>
                        </a:lnSpc>
                      </a:pPr>
                      <a:r>
                        <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rPr>
                        <a:t>東京都</a:t>
                      </a:r>
                      <a:endPar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000"/>
                        </a:lnSpc>
                      </a:pP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神奈川県</a:t>
                      </a:r>
                      <a:endPar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000"/>
                        </a:lnSpc>
                      </a:pP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北海道</a:t>
                      </a:r>
                      <a:endPar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000"/>
                        </a:lnSpc>
                      </a:pPr>
                      <a:r>
                        <a:rPr kumimoji="1" lang="ja-JP" altLang="en-US" sz="900" b="1" u="sng" dirty="0">
                          <a:solidFill>
                            <a:schemeClr val="tx1">
                              <a:lumMod val="75000"/>
                              <a:lumOff val="2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大阪府</a:t>
                      </a:r>
                      <a:endParaRPr kumimoji="1" lang="en-US" altLang="ja-JP" sz="900" b="1" u="sng" dirty="0">
                        <a:solidFill>
                          <a:schemeClr val="tx1">
                            <a:lumMod val="75000"/>
                            <a:lumOff val="2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nSpc>
                          <a:spcPts val="1000"/>
                        </a:lnSpc>
                      </a:pPr>
                      <a:r>
                        <a:rPr kumimoji="1" lang="ja-JP" altLang="en-US" sz="800" b="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千葉県</a:t>
                      </a:r>
                      <a:endParaRPr kumimoji="1" lang="en-US" altLang="ja-JP" sz="800" b="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a:lnSpc>
                          <a:spcPts val="1000"/>
                        </a:lnSpc>
                      </a:pPr>
                      <a:r>
                        <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rPr>
                        <a:t>612,412</a:t>
                      </a:r>
                    </a:p>
                    <a:p>
                      <a:pPr algn="r">
                        <a:lnSpc>
                          <a:spcPts val="1000"/>
                        </a:lnSpc>
                      </a:pP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11,252</a:t>
                      </a:r>
                    </a:p>
                    <a:p>
                      <a:pPr algn="r">
                        <a:lnSpc>
                          <a:spcPts val="1000"/>
                        </a:lnSpc>
                      </a:pP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1,442</a:t>
                      </a:r>
                    </a:p>
                    <a:p>
                      <a:pPr algn="r">
                        <a:lnSpc>
                          <a:spcPts val="1000"/>
                        </a:lnSpc>
                      </a:pPr>
                      <a:r>
                        <a:rPr kumimoji="1" lang="en-US" altLang="ja-JP" sz="900" u="sng" dirty="0">
                          <a:solidFill>
                            <a:schemeClr val="tx1">
                              <a:lumMod val="75000"/>
                              <a:lumOff val="2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1,204</a:t>
                      </a:r>
                    </a:p>
                    <a:p>
                      <a:pPr algn="r">
                        <a:lnSpc>
                          <a:spcPts val="1000"/>
                        </a:lnSpc>
                      </a:pPr>
                      <a:r>
                        <a:rPr kumimoji="1" lang="en-US" altLang="ja-JP" sz="800" i="0" u="none" dirty="0">
                          <a:solidFill>
                            <a:schemeClr val="tx1">
                              <a:lumMod val="75000"/>
                              <a:lumOff val="25000"/>
                            </a:schemeClr>
                          </a:solidFill>
                          <a:effectLst/>
                          <a:latin typeface="Meiryo UI" panose="020B0604030504040204" pitchFamily="50" charset="-128"/>
                          <a:ea typeface="Meiryo UI" panose="020B0604030504040204" pitchFamily="50" charset="-128"/>
                        </a:rPr>
                        <a:t>4,272</a:t>
                      </a:r>
                    </a:p>
                  </a:txBody>
                  <a:tcPr marL="36000" marR="36000" marT="36000" marB="36000" anchor="ctr"/>
                </a:tc>
                <a:extLst>
                  <a:ext uri="{0D108BD9-81ED-4DB2-BD59-A6C34878D82A}">
                    <a16:rowId xmlns:a16="http://schemas.microsoft.com/office/drawing/2014/main" val="10001"/>
                  </a:ext>
                </a:extLst>
              </a:tr>
              <a:tr h="0">
                <a:tc>
                  <a:txBody>
                    <a:bodyPr/>
                    <a:lstStyle/>
                    <a:p>
                      <a:pPr algn="ctr">
                        <a:lnSpc>
                          <a:spcPts val="1000"/>
                        </a:lnSpc>
                      </a:pPr>
                      <a:r>
                        <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rPr>
                        <a:t>全国計</a:t>
                      </a:r>
                    </a:p>
                  </a:txBody>
                  <a:tcPr marL="36000" marR="36000" marT="36000" marB="36000" anchor="ctr"/>
                </a:tc>
                <a:tc>
                  <a:txBody>
                    <a:bodyPr/>
                    <a:lstStyle/>
                    <a:p>
                      <a:pPr algn="r">
                        <a:lnSpc>
                          <a:spcPts val="1000"/>
                        </a:lnSpc>
                      </a:pPr>
                      <a:r>
                        <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rPr>
                        <a:t>636,714</a:t>
                      </a:r>
                      <a:endPar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10002"/>
                  </a:ext>
                </a:extLst>
              </a:tr>
            </a:tbl>
          </a:graphicData>
        </a:graphic>
      </p:graphicFrame>
      <p:sp>
        <p:nvSpPr>
          <p:cNvPr id="10" name="テキスト ボックス 9"/>
          <p:cNvSpPr txBox="1">
            <a:spLocks/>
          </p:cNvSpPr>
          <p:nvPr/>
        </p:nvSpPr>
        <p:spPr>
          <a:xfrm>
            <a:off x="8169038" y="1071176"/>
            <a:ext cx="1536490" cy="256480"/>
          </a:xfrm>
          <a:prstGeom prst="rect">
            <a:avLst/>
          </a:prstGeom>
          <a:noFill/>
        </p:spPr>
        <p:txBody>
          <a:bodyPr wrap="square" lIns="0" tIns="0" rIns="0" bIns="0" rtlCol="0">
            <a:spAutoFit/>
          </a:bodyPr>
          <a:lstStyle/>
          <a:p>
            <a:pPr algn="ctr">
              <a:lnSpc>
                <a:spcPts val="1000"/>
              </a:lnSpc>
            </a:pPr>
            <a:r>
              <a:rPr lang="ja-JP" altLang="en-US" sz="1100" b="1" dirty="0">
                <a:solidFill>
                  <a:schemeClr val="tx1">
                    <a:lumMod val="75000"/>
                    <a:lumOff val="25000"/>
                  </a:schemeClr>
                </a:solidFill>
                <a:uFillTx/>
                <a:latin typeface="Meiryo UI" panose="020B0604030504040204" pitchFamily="50" charset="-128"/>
                <a:ea typeface="Meiryo UI" panose="020B0604030504040204" pitchFamily="50" charset="-128"/>
              </a:rPr>
              <a:t>外国法人の総所得金額</a:t>
            </a:r>
            <a:endParaRPr lang="en-US" altLang="ja-JP" sz="1100" b="1" dirty="0">
              <a:solidFill>
                <a:schemeClr val="tx1">
                  <a:lumMod val="75000"/>
                  <a:lumOff val="25000"/>
                </a:schemeClr>
              </a:solidFill>
              <a:uFillTx/>
              <a:latin typeface="Meiryo UI" panose="020B0604030504040204" pitchFamily="50" charset="-128"/>
              <a:ea typeface="Meiryo UI" panose="020B0604030504040204" pitchFamily="50" charset="-128"/>
            </a:endParaRPr>
          </a:p>
          <a:p>
            <a:pPr algn="ctr">
              <a:lnSpc>
                <a:spcPts val="1000"/>
              </a:lnSpc>
            </a:pPr>
            <a:r>
              <a:rPr lang="ja-JP" altLang="en-US" sz="1000" dirty="0">
                <a:solidFill>
                  <a:schemeClr val="tx1">
                    <a:lumMod val="75000"/>
                    <a:lumOff val="25000"/>
                  </a:schemeClr>
                </a:solidFill>
                <a:uFillTx/>
                <a:latin typeface="Meiryo UI" panose="020B0604030504040204" pitchFamily="50" charset="-128"/>
                <a:ea typeface="Meiryo UI" panose="020B0604030504040204" pitchFamily="50" charset="-128"/>
              </a:rPr>
              <a:t>（</a:t>
            </a:r>
            <a:r>
              <a:rPr lang="en-US" altLang="ja-JP" sz="1000" dirty="0">
                <a:solidFill>
                  <a:schemeClr val="tx1">
                    <a:lumMod val="75000"/>
                    <a:lumOff val="25000"/>
                  </a:schemeClr>
                </a:solidFill>
                <a:uFillTx/>
                <a:latin typeface="Meiryo UI" panose="020B0604030504040204" pitchFamily="50" charset="-128"/>
                <a:ea typeface="Meiryo UI" panose="020B0604030504040204" pitchFamily="50" charset="-128"/>
              </a:rPr>
              <a:t>2017</a:t>
            </a:r>
            <a:r>
              <a:rPr lang="ja-JP" altLang="en-US" sz="1000" dirty="0">
                <a:solidFill>
                  <a:schemeClr val="tx1">
                    <a:lumMod val="75000"/>
                    <a:lumOff val="25000"/>
                  </a:schemeClr>
                </a:solidFill>
                <a:uFillTx/>
                <a:latin typeface="Meiryo UI" panose="020B0604030504040204" pitchFamily="50" charset="-128"/>
                <a:ea typeface="Meiryo UI" panose="020B0604030504040204" pitchFamily="50" charset="-128"/>
              </a:rPr>
              <a:t>年）</a:t>
            </a:r>
            <a:endParaRPr lang="en-US" altLang="ja-JP" sz="1000" dirty="0">
              <a:solidFill>
                <a:schemeClr val="tx1">
                  <a:lumMod val="75000"/>
                  <a:lumOff val="25000"/>
                </a:schemeClr>
              </a:solidFill>
              <a:uFillTx/>
              <a:latin typeface="Meiryo UI" panose="020B0604030504040204" pitchFamily="50" charset="-128"/>
              <a:ea typeface="Meiryo UI" panose="020B0604030504040204" pitchFamily="50" charset="-128"/>
            </a:endParaRPr>
          </a:p>
        </p:txBody>
      </p:sp>
      <p:sp>
        <p:nvSpPr>
          <p:cNvPr id="23" name="正方形/長方形 22"/>
          <p:cNvSpPr/>
          <p:nvPr/>
        </p:nvSpPr>
        <p:spPr>
          <a:xfrm>
            <a:off x="8258925" y="2564904"/>
            <a:ext cx="1356716" cy="123111"/>
          </a:xfrm>
          <a:prstGeom prst="rect">
            <a:avLst/>
          </a:prstGeom>
        </p:spPr>
        <p:txBody>
          <a:bodyPr wrap="square" lIns="0" tIns="0" rIns="0" bIns="0">
            <a:spAutoFit/>
          </a:bodyPr>
          <a:lstStyle/>
          <a:p>
            <a:pPr algn="ctr"/>
            <a:r>
              <a:rPr lang="en-US" altLang="ja-JP" sz="8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出典：国税庁「統計年報」）</a:t>
            </a:r>
            <a:endParaRPr lang="en-US" altLang="ja-JP" sz="800" u="sng"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6135735" y="2576524"/>
            <a:ext cx="1997225" cy="123111"/>
          </a:xfrm>
          <a:prstGeom prst="rect">
            <a:avLst/>
          </a:prstGeom>
        </p:spPr>
        <p:txBody>
          <a:bodyPr wrap="square" lIns="0" tIns="0" rIns="0" bIns="0">
            <a:spAutoFit/>
          </a:bodyPr>
          <a:lstStyle/>
          <a:p>
            <a:pPr algn="ctr"/>
            <a:r>
              <a:rPr lang="en-US" altLang="ja-JP" sz="8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出典：東洋経済新報社「外資系企業総覧」）</a:t>
            </a:r>
            <a:endParaRPr lang="en-US" altLang="ja-JP" sz="800" u="sng"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247150" y="5302146"/>
            <a:ext cx="5110569" cy="992579"/>
          </a:xfrm>
          <a:prstGeom prst="rect">
            <a:avLst/>
          </a:prstGeom>
          <a:noFill/>
        </p:spPr>
        <p:txBody>
          <a:bodyPr wrap="square" rtlCol="0">
            <a:spAutoFit/>
          </a:bodyPr>
          <a:lstStyle/>
          <a:p>
            <a:r>
              <a:rPr lang="ja-JP" altLang="en-US" sz="1200" b="1" u="sng" dirty="0">
                <a:solidFill>
                  <a:schemeClr val="tx1">
                    <a:lumMod val="75000"/>
                    <a:lumOff val="25000"/>
                  </a:schemeClr>
                </a:solidFill>
                <a:latin typeface="Meiryo UI" panose="020B0604030504040204" pitchFamily="50" charset="-128"/>
                <a:ea typeface="Meiryo UI" panose="020B0604030504040204" pitchFamily="50" charset="-128"/>
              </a:rPr>
              <a:t>３．事業承継の課題</a:t>
            </a:r>
            <a:endParaRPr lang="en-US" altLang="ja-JP" sz="1200" b="1" u="sng"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spcAft>
                <a:spcPts val="300"/>
              </a:spcAft>
              <a:buFont typeface="Wingdings" panose="05000000000000000000" pitchFamily="2" charset="2"/>
              <a:buChar char="Ø"/>
            </a:pP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全国的課題である事業承継問題は、大阪においても深刻かつ喫緊の課題で、多くの雇用と</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GDP</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が喪失する。</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　⇒　潜在化しがちな中小企業の事業承継問題を掘り起こし、ニーズに応じた多様な</a:t>
            </a:r>
            <a:endPar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　　　承継支援サービスを展開する。</a:t>
            </a:r>
            <a:endParaRPr kumimoji="1" lang="ja-JP" altLang="en-US" sz="11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9" name="正方形/長方形 58"/>
          <p:cNvSpPr/>
          <p:nvPr/>
        </p:nvSpPr>
        <p:spPr>
          <a:xfrm>
            <a:off x="3028679" y="2819273"/>
            <a:ext cx="737085" cy="107722"/>
          </a:xfrm>
          <a:prstGeom prst="rect">
            <a:avLst/>
          </a:prstGeom>
        </p:spPr>
        <p:txBody>
          <a:bodyPr wrap="square" lIns="0" tIns="0" rIns="0" bIns="0">
            <a:spAutoFit/>
          </a:bodyPr>
          <a:lstStyle/>
          <a:p>
            <a:pPr algn="ctr"/>
            <a:r>
              <a:rPr lang="ja-JP" altLang="en-US" sz="700" dirty="0">
                <a:solidFill>
                  <a:schemeClr val="tx1">
                    <a:lumMod val="75000"/>
                    <a:lumOff val="25000"/>
                  </a:schemeClr>
                </a:solidFill>
                <a:latin typeface="Meiryo UI" panose="020B0604030504040204" pitchFamily="50" charset="-128"/>
                <a:ea typeface="Meiryo UI" panose="020B0604030504040204" pitchFamily="50" charset="-128"/>
              </a:rPr>
              <a:t>（複数回答、</a:t>
            </a:r>
            <a:r>
              <a:rPr lang="en-US" altLang="ja-JP" sz="7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7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700" u="sng"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1" name="正方形/長方形 60"/>
          <p:cNvSpPr/>
          <p:nvPr/>
        </p:nvSpPr>
        <p:spPr>
          <a:xfrm>
            <a:off x="4254044" y="2857746"/>
            <a:ext cx="900000" cy="138499"/>
          </a:xfrm>
          <a:prstGeom prst="rect">
            <a:avLst/>
          </a:prstGeom>
          <a:ln>
            <a:solidFill>
              <a:schemeClr val="tx1"/>
            </a:solidFill>
          </a:ln>
        </p:spPr>
        <p:txBody>
          <a:bodyPr wrap="square" lIns="0" tIns="0" rIns="0" bIns="0">
            <a:spAutoFit/>
          </a:bodyPr>
          <a:lstStyle/>
          <a:p>
            <a:pPr algn="ctr"/>
            <a:r>
              <a:rPr lang="ja-JP" altLang="en-US" sz="900" dirty="0">
                <a:solidFill>
                  <a:schemeClr val="tx1">
                    <a:lumMod val="75000"/>
                    <a:lumOff val="25000"/>
                  </a:schemeClr>
                </a:solidFill>
                <a:latin typeface="Meiryo UI" panose="020B0604030504040204" pitchFamily="50" charset="-128"/>
                <a:ea typeface="Meiryo UI" panose="020B0604030504040204" pitchFamily="50" charset="-128"/>
              </a:rPr>
              <a:t>中小企業</a:t>
            </a:r>
            <a:endParaRPr lang="en-US" altLang="ja-JP" sz="900" u="sng"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86220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5"/>
          <p:cNvSpPr>
            <a:spLocks noGrp="1"/>
          </p:cNvSpPr>
          <p:nvPr>
            <p:ph type="title"/>
          </p:nvPr>
        </p:nvSpPr>
        <p:spPr>
          <a:xfrm>
            <a:off x="596516" y="116632"/>
            <a:ext cx="8444865" cy="373380"/>
          </a:xfrm>
        </p:spPr>
        <p:txBody>
          <a:bodyPr>
            <a:normAutofit fontScale="90000"/>
          </a:bodyPr>
          <a:lstStyle/>
          <a:p>
            <a:r>
              <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大阪の中小企業の実態</a:t>
            </a:r>
          </a:p>
        </p:txBody>
      </p:sp>
      <p:sp>
        <p:nvSpPr>
          <p:cNvPr id="2" name="スライド番号プレースホルダー 1"/>
          <p:cNvSpPr>
            <a:spLocks noGrp="1"/>
          </p:cNvSpPr>
          <p:nvPr>
            <p:ph type="sldNum" sz="quarter" idx="12"/>
          </p:nvPr>
        </p:nvSpPr>
        <p:spPr/>
        <p:txBody>
          <a:bodyPr/>
          <a:lstStyle/>
          <a:p>
            <a:fld id="{F61ADCFA-BCA6-4759-AFB1-7CBA46529FC7}" type="slidenum">
              <a:rPr kumimoji="1" lang="ja-JP" altLang="en-US" smtClean="0"/>
              <a:pPr/>
              <a:t>10</a:t>
            </a:fld>
            <a:endParaRPr kumimoji="1" lang="ja-JP" altLang="en-US" dirty="0"/>
          </a:p>
        </p:txBody>
      </p:sp>
      <p:sp>
        <p:nvSpPr>
          <p:cNvPr id="27" name="正方形/長方形 26"/>
          <p:cNvSpPr/>
          <p:nvPr/>
        </p:nvSpPr>
        <p:spPr>
          <a:xfrm>
            <a:off x="128464" y="665380"/>
            <a:ext cx="9577511" cy="360000"/>
          </a:xfrm>
          <a:prstGeom prst="rect">
            <a:avLst/>
          </a:prstGeom>
          <a:solidFill>
            <a:srgbClr val="0070C0"/>
          </a:solidFill>
          <a:ln w="38100">
            <a:noFill/>
          </a:ln>
        </p:spPr>
        <p:txBody>
          <a:bodyPr wrap="square">
            <a:noAutofit/>
          </a:bodyPr>
          <a:lstStyle/>
          <a:p>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大阪産業を取り巻く現状と主な課題</a:t>
            </a:r>
            <a:endParaRPr lang="ja-JP" altLang="en-US" sz="2000" b="1" dirty="0">
              <a:solidFill>
                <a:schemeClr val="bg1"/>
              </a:solidFill>
              <a:effectLst>
                <a:outerShdw blurRad="38100" dist="38100" dir="2700000" algn="tl">
                  <a:srgbClr val="000000">
                    <a:alpha val="43137"/>
                  </a:srgbClr>
                </a:outerShdw>
              </a:effectLst>
            </a:endParaRPr>
          </a:p>
        </p:txBody>
      </p:sp>
      <p:sp>
        <p:nvSpPr>
          <p:cNvPr id="19" name="テキスト ボックス 18">
            <a:extLst>
              <a:ext uri="{FF2B5EF4-FFF2-40B4-BE49-F238E27FC236}">
                <a16:creationId xmlns:a16="http://schemas.microsoft.com/office/drawing/2014/main" id="{C918A088-CE11-43B4-9360-2BC52B9CC135}"/>
              </a:ext>
            </a:extLst>
          </p:cNvPr>
          <p:cNvSpPr txBox="1"/>
          <p:nvPr/>
        </p:nvSpPr>
        <p:spPr>
          <a:xfrm>
            <a:off x="236538" y="1088741"/>
            <a:ext cx="5616000" cy="5293010"/>
          </a:xfrm>
          <a:prstGeom prst="rect">
            <a:avLst/>
          </a:prstGeom>
          <a:noFill/>
        </p:spPr>
        <p:txBody>
          <a:bodyPr wrap="square" rIns="0" rtlCol="0">
            <a:noAutofit/>
          </a:bodyPr>
          <a:lstStyle/>
          <a:p>
            <a:r>
              <a:rPr kumimoji="1" lang="ja-JP" altLang="en-US" sz="1200" b="1" u="sng" dirty="0">
                <a:solidFill>
                  <a:schemeClr val="tx1">
                    <a:lumMod val="75000"/>
                    <a:lumOff val="25000"/>
                  </a:schemeClr>
                </a:solidFill>
                <a:latin typeface="Meiryo UI" panose="020B0604030504040204" pitchFamily="50" charset="-128"/>
                <a:ea typeface="Meiryo UI" panose="020B0604030504040204" pitchFamily="50" charset="-128"/>
                <a:cs typeface="Microsoft Himalaya" panose="01010100010101010101" pitchFamily="2" charset="0"/>
              </a:rPr>
              <a:t>４．新型コロナウイルス感染症による影響</a:t>
            </a:r>
            <a:endParaRPr lang="ja-JP" altLang="en-US" sz="1800" b="0" i="0" u="none" strike="noStrike" baseline="0" dirty="0">
              <a:solidFill>
                <a:schemeClr val="tx1">
                  <a:lumMod val="75000"/>
                  <a:lumOff val="25000"/>
                </a:schemeClr>
              </a:solidFill>
              <a:latin typeface="游ゴシックo.."/>
            </a:endParaRPr>
          </a:p>
          <a:p>
            <a:r>
              <a:rPr lang="ja-JP" altLang="en-US" sz="110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rPr>
              <a:t>　新型コロナウイルス感染症の拡大防止に向けた、世界的な人・モノの移動制限によるインバウンド</a:t>
            </a:r>
            <a:endParaRPr lang="en-US" altLang="ja-JP" sz="110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rPr>
              <a:t>　の消失、さらには、国内における不要不急の外出自粛や飲食店等の各店舗、施設への営業</a:t>
            </a:r>
            <a:endParaRPr lang="en-US" altLang="ja-JP" sz="110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10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rPr>
              <a:t>自粛の要請等により、消費の大きな落ち込みが見られるなど、大阪経済は多大なダメージ。</a:t>
            </a:r>
            <a:endParaRPr lang="en-US" altLang="ja-JP" sz="110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10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rPr>
              <a:t>実質成長率の大幅な低下予測</a:t>
            </a:r>
            <a:endParaRPr lang="en-US" altLang="ja-JP" sz="110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endParaRPr>
          </a:p>
          <a:p>
            <a:pPr algn="l"/>
            <a:r>
              <a:rPr kumimoji="1" lang="ja-JP" altLang="en-US" sz="1000" dirty="0">
                <a:solidFill>
                  <a:schemeClr val="tx1">
                    <a:lumMod val="75000"/>
                    <a:lumOff val="25000"/>
                  </a:schemeClr>
                </a:solidFill>
                <a:latin typeface="Meiryo UI" panose="020B0604030504040204" pitchFamily="50" charset="-128"/>
                <a:ea typeface="Meiryo UI" panose="020B0604030504040204" pitchFamily="50" charset="-128"/>
                <a:cs typeface="Microsoft Himalaya" panose="01010100010101010101" pitchFamily="2" charset="0"/>
              </a:rPr>
              <a:t>　</a:t>
            </a:r>
            <a:r>
              <a:rPr lang="ja-JP" altLang="en-US" sz="1000" b="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rPr>
              <a:t>・コロナ禍の影響により、関西の</a:t>
            </a:r>
            <a:r>
              <a:rPr lang="en-US" altLang="ja-JP" sz="1000" b="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rPr>
              <a:t>2020</a:t>
            </a:r>
            <a:r>
              <a:rPr lang="ja-JP" altLang="en-US" sz="1000" b="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rPr>
              <a:t>年度成長率は、▲</a:t>
            </a:r>
            <a:r>
              <a:rPr lang="en-US" altLang="ja-JP" sz="1000" b="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rPr>
              <a:t>5.2%</a:t>
            </a:r>
            <a:r>
              <a:rPr lang="ja-JP" altLang="en-US" sz="1000" b="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rPr>
              <a:t>との試算あり。インバウンド消費の</a:t>
            </a:r>
            <a:r>
              <a:rPr lang="en-US" altLang="ja-JP" sz="1000" b="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rPr>
              <a:t>GRP</a:t>
            </a:r>
            <a:r>
              <a:rPr lang="ja-JP" altLang="en-US" sz="1000" b="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rPr>
              <a:t>への</a:t>
            </a:r>
            <a:endParaRPr lang="en-US" altLang="ja-JP" sz="1000" b="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endParaRPr>
          </a:p>
          <a:p>
            <a:pPr algn="l"/>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000" b="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rPr>
              <a:t>寄与度などが高い大阪においては、関西全体よりも経済が大きく落ち込む見通し。</a:t>
            </a:r>
            <a:endParaRPr kumimoji="1" lang="en-US" altLang="ja-JP" sz="1000" dirty="0">
              <a:solidFill>
                <a:schemeClr val="tx1">
                  <a:lumMod val="75000"/>
                  <a:lumOff val="25000"/>
                </a:schemeClr>
              </a:solidFill>
              <a:latin typeface="Meiryo UI" panose="020B0604030504040204" pitchFamily="50" charset="-128"/>
              <a:ea typeface="Meiryo UI" panose="020B0604030504040204" pitchFamily="50" charset="-128"/>
              <a:cs typeface="Microsoft Himalaya" panose="01010100010101010101" pitchFamily="2" charset="0"/>
            </a:endParaRPr>
          </a:p>
          <a:p>
            <a:pPr marL="285750" indent="-285750">
              <a:spcBef>
                <a:spcPts val="100"/>
              </a:spcBef>
              <a:buFont typeface="Wingdings" panose="05000000000000000000" pitchFamily="2" charset="2"/>
              <a:buChar char="Ø"/>
            </a:pPr>
            <a:r>
              <a:rPr lang="ja-JP" altLang="en-US" sz="110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rPr>
              <a:t>大阪の成長の柱の一つであったインバウンド需要の消失 </a:t>
            </a:r>
            <a:endParaRPr lang="en-US" altLang="ja-JP" sz="110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1000" dirty="0">
                <a:solidFill>
                  <a:schemeClr val="tx1">
                    <a:lumMod val="75000"/>
                    <a:lumOff val="25000"/>
                  </a:schemeClr>
                </a:solidFill>
                <a:latin typeface="Meiryo UI" panose="020B0604030504040204" pitchFamily="50" charset="-128"/>
                <a:ea typeface="Meiryo UI" panose="020B0604030504040204" pitchFamily="50" charset="-128"/>
                <a:cs typeface="Microsoft Himalaya" panose="01010100010101010101" pitchFamily="2" charset="0"/>
              </a:rPr>
              <a:t>　・訪日外国人客数は、</a:t>
            </a:r>
            <a:r>
              <a:rPr kumimoji="1" lang="en-US" altLang="ja-JP" sz="1000" dirty="0">
                <a:solidFill>
                  <a:schemeClr val="tx1">
                    <a:lumMod val="75000"/>
                    <a:lumOff val="25000"/>
                  </a:schemeClr>
                </a:solidFill>
                <a:latin typeface="Meiryo UI" panose="020B0604030504040204" pitchFamily="50" charset="-128"/>
                <a:ea typeface="Meiryo UI" panose="020B0604030504040204" pitchFamily="50" charset="-128"/>
                <a:cs typeface="Microsoft Himalaya" panose="01010100010101010101" pitchFamily="2" charset="0"/>
              </a:rPr>
              <a:t>2020</a:t>
            </a:r>
            <a:r>
              <a:rPr kumimoji="1" lang="ja-JP" altLang="en-US" sz="1000" dirty="0">
                <a:solidFill>
                  <a:schemeClr val="tx1">
                    <a:lumMod val="75000"/>
                    <a:lumOff val="25000"/>
                  </a:schemeClr>
                </a:solidFill>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1000" dirty="0">
                <a:solidFill>
                  <a:schemeClr val="tx1">
                    <a:lumMod val="75000"/>
                    <a:lumOff val="25000"/>
                  </a:schemeClr>
                </a:solidFill>
                <a:latin typeface="Meiryo UI" panose="020B0604030504040204" pitchFamily="50" charset="-128"/>
                <a:ea typeface="Meiryo UI" panose="020B0604030504040204" pitchFamily="50" charset="-128"/>
                <a:cs typeface="Microsoft Himalaya" panose="01010100010101010101" pitchFamily="2" charset="0"/>
              </a:rPr>
              <a:t>4</a:t>
            </a:r>
            <a:r>
              <a:rPr kumimoji="1" lang="ja-JP" altLang="en-US" sz="1000" dirty="0">
                <a:solidFill>
                  <a:schemeClr val="tx1">
                    <a:lumMod val="75000"/>
                    <a:lumOff val="25000"/>
                  </a:schemeClr>
                </a:solidFill>
                <a:latin typeface="Meiryo UI" panose="020B0604030504040204" pitchFamily="50" charset="-128"/>
                <a:ea typeface="Meiryo UI" panose="020B0604030504040204" pitchFamily="50" charset="-128"/>
                <a:cs typeface="Microsoft Himalaya" panose="01010100010101010101" pitchFamily="2" charset="0"/>
              </a:rPr>
              <a:t>月以降、対前年比▲</a:t>
            </a:r>
            <a:r>
              <a:rPr kumimoji="1" lang="en-US" altLang="ja-JP" sz="1000" dirty="0">
                <a:solidFill>
                  <a:schemeClr val="tx1">
                    <a:lumMod val="75000"/>
                    <a:lumOff val="25000"/>
                  </a:schemeClr>
                </a:solidFill>
                <a:latin typeface="Meiryo UI" panose="020B0604030504040204" pitchFamily="50" charset="-128"/>
                <a:ea typeface="Meiryo UI" panose="020B0604030504040204" pitchFamily="50" charset="-128"/>
                <a:cs typeface="Microsoft Himalaya" panose="01010100010101010101" pitchFamily="2" charset="0"/>
              </a:rPr>
              <a:t>99</a:t>
            </a:r>
            <a:r>
              <a:rPr kumimoji="1" lang="ja-JP" altLang="en-US" sz="1000" dirty="0">
                <a:solidFill>
                  <a:schemeClr val="tx1">
                    <a:lumMod val="75000"/>
                    <a:lumOff val="25000"/>
                  </a:schemeClr>
                </a:solidFill>
                <a:latin typeface="Meiryo UI" panose="020B0604030504040204" pitchFamily="50" charset="-128"/>
                <a:ea typeface="Meiryo UI" panose="020B0604030504040204" pitchFamily="50" charset="-128"/>
                <a:cs typeface="Microsoft Himalaya" panose="01010100010101010101" pitchFamily="2" charset="0"/>
              </a:rPr>
              <a:t>％のままで推移しており、宿泊業、飲食業等を</a:t>
            </a:r>
            <a:endParaRPr kumimoji="1" lang="en-US" altLang="ja-JP" sz="1000" dirty="0">
              <a:solidFill>
                <a:schemeClr val="tx1">
                  <a:lumMod val="75000"/>
                  <a:lumOff val="25000"/>
                </a:schemeClr>
              </a:solidFill>
              <a:latin typeface="Meiryo UI" panose="020B0604030504040204" pitchFamily="50" charset="-128"/>
              <a:ea typeface="Meiryo UI" panose="020B0604030504040204" pitchFamily="50" charset="-128"/>
              <a:cs typeface="Microsoft Himalaya" panose="01010100010101010101" pitchFamily="2" charset="0"/>
            </a:endParaRPr>
          </a:p>
          <a:p>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000" dirty="0">
                <a:solidFill>
                  <a:schemeClr val="tx1">
                    <a:lumMod val="75000"/>
                    <a:lumOff val="25000"/>
                  </a:schemeClr>
                </a:solidFill>
                <a:latin typeface="Meiryo UI" panose="020B0604030504040204" pitchFamily="50" charset="-128"/>
                <a:ea typeface="Meiryo UI" panose="020B0604030504040204" pitchFamily="50" charset="-128"/>
                <a:cs typeface="Microsoft Himalaya" panose="01010100010101010101" pitchFamily="2" charset="0"/>
              </a:rPr>
              <a:t>中心に売上が大幅に減少するなど大きな影響。</a:t>
            </a:r>
            <a:endParaRPr kumimoji="1" lang="en-US" altLang="ja-JP" sz="1000" dirty="0">
              <a:solidFill>
                <a:schemeClr val="tx1">
                  <a:lumMod val="75000"/>
                  <a:lumOff val="25000"/>
                </a:schemeClr>
              </a:solidFill>
              <a:latin typeface="Meiryo UI" panose="020B0604030504040204" pitchFamily="50" charset="-128"/>
              <a:ea typeface="Meiryo UI" panose="020B0604030504040204" pitchFamily="50" charset="-128"/>
              <a:cs typeface="Microsoft Himalaya" panose="01010100010101010101" pitchFamily="2" charset="0"/>
            </a:endParaRPr>
          </a:p>
          <a:p>
            <a:pPr marL="285750" indent="-285750">
              <a:spcBef>
                <a:spcPts val="100"/>
              </a:spcBef>
              <a:buFont typeface="Wingdings" panose="05000000000000000000" pitchFamily="2" charset="2"/>
              <a:buChar char="Ø"/>
            </a:pPr>
            <a:r>
              <a:rPr lang="ja-JP" altLang="en-US" sz="110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rPr>
              <a:t>宿泊、飲食業等を中心とした国内消費の減少</a:t>
            </a:r>
            <a:endParaRPr lang="en-US" altLang="ja-JP" sz="110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000" b="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rPr>
              <a:t>　・外出自粛の影響や家計所得の減少等により、消費は低調。特に、家計消費においては、教養・娯楽、</a:t>
            </a:r>
            <a:endParaRPr lang="en-US" altLang="ja-JP" sz="1000" b="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000" b="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rPr>
              <a:t>交通部門等の落ち込みが大きい。その一方で、巣ごもり消費やマスク等の衛生用品の需要の高まりにより、</a:t>
            </a:r>
            <a:endParaRPr lang="en-US" altLang="ja-JP" sz="1000" b="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000" b="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rPr>
              <a:t>食料品や医療関係の消費は増加。 </a:t>
            </a:r>
            <a:endParaRPr lang="en-US" altLang="ja-JP" sz="100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cs typeface="Microsoft Himalaya" panose="01010100010101010101" pitchFamily="2" charset="0"/>
            </a:endParaRPr>
          </a:p>
          <a:p>
            <a:pPr marL="285750" indent="-285750">
              <a:spcBef>
                <a:spcPts val="100"/>
              </a:spcBef>
              <a:buFont typeface="Wingdings" panose="05000000000000000000" pitchFamily="2" charset="2"/>
              <a:buChar char="Ø"/>
            </a:pPr>
            <a:r>
              <a:rPr lang="ja-JP" altLang="en-US" sz="110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rPr>
              <a:t>貿易額（輸出・輸入）の減少</a:t>
            </a:r>
            <a:endParaRPr lang="en-US" altLang="ja-JP" sz="110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cs typeface="Microsoft Himalaya" panose="01010100010101010101" pitchFamily="2" charset="0"/>
              </a:rPr>
              <a:t>　・世界的な新型コロナウイルス感染症の拡大によるサプライチェーンへの影響や世界経済の悪化により</a:t>
            </a:r>
            <a:endParaRPr lang="en-US" altLang="ja-JP" sz="1000" dirty="0">
              <a:solidFill>
                <a:schemeClr val="tx1">
                  <a:lumMod val="75000"/>
                  <a:lumOff val="25000"/>
                </a:schemeClr>
              </a:solidFill>
              <a:latin typeface="Meiryo UI" panose="020B0604030504040204" pitchFamily="50" charset="-128"/>
              <a:ea typeface="Meiryo UI" panose="020B0604030504040204" pitchFamily="50" charset="-128"/>
              <a:cs typeface="Microsoft Himalaya" panose="01010100010101010101" pitchFamily="2" charset="0"/>
            </a:endParaRPr>
          </a:p>
          <a:p>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cs typeface="Microsoft Himalaya" panose="01010100010101010101" pitchFamily="2" charset="0"/>
              </a:rPr>
              <a:t>　　貿易額が減少。</a:t>
            </a:r>
            <a:endParaRPr lang="en-US" altLang="ja-JP" sz="1000" dirty="0">
              <a:solidFill>
                <a:schemeClr val="tx1">
                  <a:lumMod val="75000"/>
                  <a:lumOff val="25000"/>
                </a:schemeClr>
              </a:solidFill>
              <a:latin typeface="Meiryo UI" panose="020B0604030504040204" pitchFamily="50" charset="-128"/>
              <a:ea typeface="Meiryo UI" panose="020B0604030504040204" pitchFamily="50" charset="-128"/>
              <a:cs typeface="Microsoft Himalaya" panose="01010100010101010101" pitchFamily="2" charset="0"/>
            </a:endParaRPr>
          </a:p>
          <a:p>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cs typeface="Microsoft Himalaya" panose="01010100010101010101" pitchFamily="2" charset="0"/>
              </a:rPr>
              <a:t>　・大阪・関西においては、中国をはじめアジアとの取引が大きなウェイトを占めており、いち早く経済活動を</a:t>
            </a:r>
            <a:endParaRPr lang="en-US" altLang="ja-JP" sz="1000" dirty="0">
              <a:solidFill>
                <a:schemeClr val="tx1">
                  <a:lumMod val="75000"/>
                  <a:lumOff val="25000"/>
                </a:schemeClr>
              </a:solidFill>
              <a:latin typeface="Meiryo UI" panose="020B0604030504040204" pitchFamily="50" charset="-128"/>
              <a:ea typeface="Meiryo UI" panose="020B0604030504040204" pitchFamily="50" charset="-128"/>
              <a:cs typeface="Microsoft Himalaya" panose="01010100010101010101" pitchFamily="2" charset="0"/>
            </a:endParaRPr>
          </a:p>
          <a:p>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cs typeface="Microsoft Himalaya" panose="01010100010101010101" pitchFamily="2" charset="0"/>
              </a:rPr>
              <a:t>　 再開した中国向けの半導体等電子部品の輸出が増加するなど、全国に比べ回復が早い状況。</a:t>
            </a: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　　</a:t>
            </a:r>
            <a:endParaRPr lang="en-US" altLang="ja-JP" sz="100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cs typeface="Microsoft Himalaya" panose="01010100010101010101" pitchFamily="2" charset="0"/>
            </a:endParaRPr>
          </a:p>
          <a:p>
            <a:pPr marL="285750" indent="-285750">
              <a:spcBef>
                <a:spcPts val="100"/>
              </a:spcBef>
              <a:buFont typeface="Wingdings" panose="05000000000000000000" pitchFamily="2" charset="2"/>
              <a:buChar char="Ø"/>
            </a:pPr>
            <a:r>
              <a:rPr lang="ja-JP" altLang="en-US" sz="110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rPr>
              <a:t>企業業績の悪化</a:t>
            </a:r>
            <a:r>
              <a:rPr lang="en-US" altLang="ja-JP" sz="110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10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rPr>
              <a:t>倒産増加の恐れ</a:t>
            </a:r>
            <a:endParaRPr lang="en-US" altLang="ja-JP" sz="110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00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rPr>
              <a:t>　・府内企業の</a:t>
            </a:r>
            <a:r>
              <a:rPr lang="en-US" altLang="ja-JP" sz="100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rPr>
              <a:t>7</a:t>
            </a:r>
            <a:r>
              <a:rPr lang="ja-JP" altLang="en-US" sz="100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rPr>
              <a:t>割超が売上減少。特に、宿泊・飲食サービスや生活関連サービス・娯楽業などの売上の</a:t>
            </a:r>
            <a:endParaRPr lang="en-US" altLang="ja-JP" sz="100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00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rPr>
              <a:t>減少幅が大きい。</a:t>
            </a:r>
            <a:endParaRPr lang="en-US" altLang="ja-JP" sz="100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　・倒産件数は、売上の減少の影響等により、今後、増加する恐れ。</a:t>
            </a:r>
            <a:endParaRPr lang="en-US" altLang="ja-JP" sz="10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00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rPr>
              <a:t>　・また、経営者が</a:t>
            </a:r>
            <a:r>
              <a:rPr lang="en-US" altLang="ja-JP" sz="100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rPr>
              <a:t>60</a:t>
            </a:r>
            <a:r>
              <a:rPr lang="ja-JP" altLang="en-US" sz="100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rPr>
              <a:t>代以上で後継者が不在の企業が府内で約</a:t>
            </a:r>
            <a:r>
              <a:rPr lang="en-US" altLang="ja-JP" sz="100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rPr>
              <a:t>16%</a:t>
            </a:r>
            <a:r>
              <a:rPr lang="ja-JP" altLang="en-US" sz="100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rPr>
              <a:t>存在しており、コロナ禍により</a:t>
            </a:r>
            <a:endParaRPr lang="en-US" altLang="ja-JP" sz="100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00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rPr>
              <a:t>廃業につながることも懸念。</a:t>
            </a:r>
            <a:endParaRPr lang="en-US" altLang="ja-JP" sz="100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spcBef>
                <a:spcPts val="100"/>
              </a:spcBef>
              <a:buFont typeface="Wingdings" panose="05000000000000000000" pitchFamily="2" charset="2"/>
              <a:buChar char="Ø"/>
            </a:pPr>
            <a:r>
              <a:rPr lang="ja-JP" altLang="en-US" sz="110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rPr>
              <a:t>雇用環境や外国人材の受入環境の悪化</a:t>
            </a:r>
            <a:endParaRPr lang="en-US" altLang="ja-JP" sz="1100" i="0" u="none" strike="noStrike" baseline="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　・失業率の悪化や、有効求人倍率が</a:t>
            </a:r>
            <a:r>
              <a:rPr lang="en-US" altLang="ja-JP" sz="1000"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月以降</a:t>
            </a:r>
            <a:r>
              <a:rPr lang="en-US" altLang="ja-JP" sz="1000" dirty="0">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か月連続で低下するなど、雇用環境が悪化。</a:t>
            </a:r>
            <a:endParaRPr lang="en-US" altLang="ja-JP" sz="10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　・世界的な渡航制限により、外国人材の受入れが停滞。</a:t>
            </a:r>
            <a:endParaRPr lang="en-US" altLang="ja-JP" sz="1000" dirty="0">
              <a:solidFill>
                <a:schemeClr val="tx1">
                  <a:lumMod val="75000"/>
                  <a:lumOff val="25000"/>
                </a:schemeClr>
              </a:solidFill>
              <a:latin typeface="Meiryo UI" panose="020B0604030504040204" pitchFamily="50" charset="-128"/>
              <a:ea typeface="Meiryo UI" panose="020B0604030504040204" pitchFamily="50" charset="-128"/>
            </a:endParaRPr>
          </a:p>
          <a:p>
            <a:pPr>
              <a:spcBef>
                <a:spcPts val="300"/>
              </a:spcBef>
              <a:spcAft>
                <a:spcPts val="600"/>
              </a:spcAft>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icrosoft Himalaya" panose="01010100010101010101" pitchFamily="2" charset="0"/>
              </a:rPr>
              <a:t>「大阪の再生・成長に向けた新戦略」（</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cs typeface="Microsoft Himalaya" panose="01010100010101010101" pitchFamily="2" charset="0"/>
              </a:rPr>
              <a:t>2020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cs typeface="Microsoft Himalaya" panose="01010100010101010101" pitchFamily="2" charset="0"/>
              </a:rPr>
              <a:t>12</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icrosoft Himalaya" panose="01010100010101010101" pitchFamily="2" charset="0"/>
              </a:rPr>
              <a:t>月　大阪府・大阪市）より抜粋</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icrosoft Himalaya" panose="01010100010101010101" pitchFamily="2" charset="0"/>
            </a:endParaRPr>
          </a:p>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cs typeface="Microsoft Himalaya" panose="01010100010101010101" pitchFamily="2" charset="0"/>
              </a:rPr>
              <a:t>⇒　</a:t>
            </a:r>
            <a:r>
              <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cs typeface="Microsoft Himalaya" panose="01010100010101010101" pitchFamily="2" charset="0"/>
              </a:rPr>
              <a:t>EC</a:t>
            </a: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cs typeface="Microsoft Himalaya" panose="01010100010101010101" pitchFamily="2" charset="0"/>
              </a:rPr>
              <a:t>の拡大など消費行動の変化、テレワークなど働き方の変化など新たな潮流を踏まえつつ、府市の政策と連動しながら取組みを進める。　</a:t>
            </a:r>
            <a:endParaRPr kumimoji="1" lang="en-US" altLang="ja-JP" sz="1100" b="1" dirty="0">
              <a:solidFill>
                <a:schemeClr val="tx1">
                  <a:lumMod val="75000"/>
                  <a:lumOff val="25000"/>
                </a:schemeClr>
              </a:solidFill>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16" name="グラフ 15">
            <a:extLst>
              <a:ext uri="{FF2B5EF4-FFF2-40B4-BE49-F238E27FC236}">
                <a16:creationId xmlns:a16="http://schemas.microsoft.com/office/drawing/2014/main" id="{01AFCF9D-5229-4039-9983-040277E05A2B}"/>
              </a:ext>
            </a:extLst>
          </p:cNvPr>
          <p:cNvGraphicFramePr/>
          <p:nvPr/>
        </p:nvGraphicFramePr>
        <p:xfrm>
          <a:off x="5889528" y="1123461"/>
          <a:ext cx="3816000" cy="2769595"/>
        </p:xfrm>
        <a:graphic>
          <a:graphicData uri="http://schemas.openxmlformats.org/drawingml/2006/chart">
            <c:chart xmlns:c="http://schemas.openxmlformats.org/drawingml/2006/chart" xmlns:r="http://schemas.openxmlformats.org/officeDocument/2006/relationships" r:id="rId2"/>
          </a:graphicData>
        </a:graphic>
      </p:graphicFrame>
      <p:sp>
        <p:nvSpPr>
          <p:cNvPr id="18" name="正方形/長方形 17">
            <a:extLst>
              <a:ext uri="{FF2B5EF4-FFF2-40B4-BE49-F238E27FC236}">
                <a16:creationId xmlns:a16="http://schemas.microsoft.com/office/drawing/2014/main" id="{800BF1A3-BAE5-41FF-A4BC-C00CB676340E}"/>
              </a:ext>
            </a:extLst>
          </p:cNvPr>
          <p:cNvSpPr/>
          <p:nvPr/>
        </p:nvSpPr>
        <p:spPr>
          <a:xfrm>
            <a:off x="6215073" y="3723799"/>
            <a:ext cx="3144632" cy="215444"/>
          </a:xfrm>
          <a:prstGeom prst="rect">
            <a:avLst/>
          </a:prstGeom>
        </p:spPr>
        <p:txBody>
          <a:bodyPr wrap="square">
            <a:spAutoFit/>
          </a:bodyPr>
          <a:lstStyle/>
          <a:p>
            <a:pPr algn="ctr"/>
            <a:r>
              <a:rPr lang="en-US" altLang="ja-JP" sz="8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出典：</a:t>
            </a:r>
            <a:r>
              <a:rPr lang="en-US" altLang="ja-JP" sz="800" dirty="0">
                <a:solidFill>
                  <a:schemeClr val="tx1">
                    <a:lumMod val="75000"/>
                    <a:lumOff val="25000"/>
                  </a:schemeClr>
                </a:solidFill>
                <a:latin typeface="Meiryo UI" panose="020B0604030504040204" pitchFamily="50" charset="-128"/>
                <a:ea typeface="Meiryo UI" panose="020B0604030504040204" pitchFamily="50" charset="-128"/>
              </a:rPr>
              <a:t>APIR</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「関西経済の現況と予測</a:t>
            </a:r>
            <a:r>
              <a:rPr lang="en-US" altLang="ja-JP" sz="800" dirty="0">
                <a:solidFill>
                  <a:schemeClr val="tx1">
                    <a:lumMod val="75000"/>
                    <a:lumOff val="25000"/>
                  </a:schemeClr>
                </a:solidFill>
                <a:latin typeface="Meiryo UI" panose="020B0604030504040204" pitchFamily="50" charset="-128"/>
                <a:ea typeface="Meiryo UI" panose="020B0604030504040204" pitchFamily="50" charset="-128"/>
              </a:rPr>
              <a:t>No.50</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800" dirty="0">
                <a:solidFill>
                  <a:schemeClr val="tx1">
                    <a:lumMod val="75000"/>
                    <a:lumOff val="25000"/>
                  </a:schemeClr>
                </a:solidFill>
                <a:latin typeface="Meiryo UI" panose="020B0604030504040204" pitchFamily="50" charset="-128"/>
                <a:ea typeface="Meiryo UI" panose="020B0604030504040204" pitchFamily="50" charset="-128"/>
              </a:rPr>
              <a:t>(2020/8/27</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公表</a:t>
            </a:r>
            <a:r>
              <a:rPr lang="en-US" altLang="ja-JP" sz="8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800" u="sng"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C6913803-A206-4589-BE9B-A9F28B2DA284}"/>
              </a:ext>
            </a:extLst>
          </p:cNvPr>
          <p:cNvSpPr/>
          <p:nvPr/>
        </p:nvSpPr>
        <p:spPr>
          <a:xfrm>
            <a:off x="6215073" y="1240152"/>
            <a:ext cx="396000" cy="215444"/>
          </a:xfrm>
          <a:prstGeom prst="rect">
            <a:avLst/>
          </a:prstGeom>
        </p:spPr>
        <p:txBody>
          <a:bodyPr wrap="square">
            <a:spAutoFit/>
          </a:bodyPr>
          <a:lstStyle/>
          <a:p>
            <a:pPr algn="ctr"/>
            <a:r>
              <a:rPr lang="en-US" altLang="ja-JP" sz="8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800" u="sng" dirty="0">
              <a:solidFill>
                <a:schemeClr val="tx1">
                  <a:lumMod val="75000"/>
                  <a:lumOff val="25000"/>
                </a:schemeClr>
              </a:solidFill>
              <a:latin typeface="Meiryo UI" panose="020B0604030504040204" pitchFamily="50" charset="-128"/>
              <a:ea typeface="Meiryo UI" panose="020B0604030504040204" pitchFamily="50" charset="-128"/>
            </a:endParaRPr>
          </a:p>
        </p:txBody>
      </p:sp>
      <p:graphicFrame>
        <p:nvGraphicFramePr>
          <p:cNvPr id="25" name="グラフ 24">
            <a:extLst>
              <a:ext uri="{FF2B5EF4-FFF2-40B4-BE49-F238E27FC236}">
                <a16:creationId xmlns:a16="http://schemas.microsoft.com/office/drawing/2014/main" id="{7E70D338-EB08-435C-96D9-314245C451B8}"/>
              </a:ext>
            </a:extLst>
          </p:cNvPr>
          <p:cNvGraphicFramePr/>
          <p:nvPr>
            <p:extLst>
              <p:ext uri="{D42A27DB-BD31-4B8C-83A1-F6EECF244321}">
                <p14:modId xmlns:p14="http://schemas.microsoft.com/office/powerpoint/2010/main" val="3793236369"/>
              </p:ext>
            </p:extLst>
          </p:nvPr>
        </p:nvGraphicFramePr>
        <p:xfrm>
          <a:off x="5889528" y="4041068"/>
          <a:ext cx="3816000" cy="2340000"/>
        </p:xfrm>
        <a:graphic>
          <a:graphicData uri="http://schemas.openxmlformats.org/drawingml/2006/chart">
            <c:chart xmlns:c="http://schemas.openxmlformats.org/drawingml/2006/chart" xmlns:r="http://schemas.openxmlformats.org/officeDocument/2006/relationships" r:id="rId3"/>
          </a:graphicData>
        </a:graphic>
      </p:graphicFrame>
      <p:sp>
        <p:nvSpPr>
          <p:cNvPr id="23" name="テキスト ボックス 22">
            <a:extLst>
              <a:ext uri="{FF2B5EF4-FFF2-40B4-BE49-F238E27FC236}">
                <a16:creationId xmlns:a16="http://schemas.microsoft.com/office/drawing/2014/main" id="{DF1A1BD6-4927-40A6-834E-90247D1BC191}"/>
              </a:ext>
            </a:extLst>
          </p:cNvPr>
          <p:cNvSpPr txBox="1"/>
          <p:nvPr/>
        </p:nvSpPr>
        <p:spPr>
          <a:xfrm>
            <a:off x="5889528" y="6201888"/>
            <a:ext cx="3887885" cy="215444"/>
          </a:xfrm>
          <a:prstGeom prst="rect">
            <a:avLst/>
          </a:prstGeom>
        </p:spPr>
        <p:txBody>
          <a:bodyPr wrap="square">
            <a:spAutoFit/>
          </a:bodyPr>
          <a:lstStyle>
            <a:defPPr>
              <a:defRPr lang="ja-JP"/>
            </a:defPPr>
            <a:lvl1pPr algn="ctr">
              <a:defRPr sz="800">
                <a:solidFill>
                  <a:schemeClr val="tx1">
                    <a:lumMod val="75000"/>
                    <a:lumOff val="25000"/>
                  </a:schemeClr>
                </a:solidFill>
                <a:latin typeface="Meiryo UI" panose="020B0604030504040204" pitchFamily="50" charset="-128"/>
                <a:ea typeface="Meiryo UI" panose="020B0604030504040204" pitchFamily="50" charset="-128"/>
              </a:defRPr>
            </a:lvl1pPr>
          </a:lstStyle>
          <a:p>
            <a:r>
              <a:rPr lang="ja-JP" altLang="en-US" dirty="0"/>
              <a:t>出典：日本政府観光局（</a:t>
            </a:r>
            <a:r>
              <a:rPr lang="en-US" altLang="ja-JP" dirty="0"/>
              <a:t>JNTO</a:t>
            </a:r>
            <a:r>
              <a:rPr lang="ja-JP" altLang="en-US" dirty="0"/>
              <a:t>）「訪日外客数」</a:t>
            </a:r>
            <a:r>
              <a:rPr lang="zh-TW" altLang="en-US" dirty="0"/>
              <a:t>訪日外客数</a:t>
            </a:r>
            <a:endParaRPr lang="ja-JP" altLang="en-US" dirty="0"/>
          </a:p>
        </p:txBody>
      </p:sp>
      <p:sp>
        <p:nvSpPr>
          <p:cNvPr id="28" name="正方形/長方形 27">
            <a:extLst>
              <a:ext uri="{FF2B5EF4-FFF2-40B4-BE49-F238E27FC236}">
                <a16:creationId xmlns:a16="http://schemas.microsoft.com/office/drawing/2014/main" id="{04EB7632-5219-4E6F-A12E-F00D24B1749F}"/>
              </a:ext>
            </a:extLst>
          </p:cNvPr>
          <p:cNvSpPr/>
          <p:nvPr/>
        </p:nvSpPr>
        <p:spPr>
          <a:xfrm>
            <a:off x="9069518" y="4101740"/>
            <a:ext cx="396000" cy="215444"/>
          </a:xfrm>
          <a:prstGeom prst="rect">
            <a:avLst/>
          </a:prstGeom>
        </p:spPr>
        <p:txBody>
          <a:bodyPr wrap="square">
            <a:spAutoFit/>
          </a:bodyPr>
          <a:lstStyle/>
          <a:p>
            <a:pPr algn="ctr"/>
            <a:r>
              <a:rPr lang="en-US" altLang="ja-JP" sz="8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800" u="sng"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073C7F3C-2D57-4CB2-83C4-410C09F3BC80}"/>
              </a:ext>
            </a:extLst>
          </p:cNvPr>
          <p:cNvSpPr/>
          <p:nvPr/>
        </p:nvSpPr>
        <p:spPr>
          <a:xfrm>
            <a:off x="6068937" y="4101740"/>
            <a:ext cx="504000" cy="338554"/>
          </a:xfrm>
          <a:prstGeom prst="rect">
            <a:avLst/>
          </a:prstGeom>
        </p:spPr>
        <p:txBody>
          <a:bodyPr wrap="square">
            <a:spAutoFit/>
          </a:bodyPr>
          <a:lstStyle/>
          <a:p>
            <a:pPr algn="ctr"/>
            <a:r>
              <a:rPr lang="en-US" altLang="ja-JP" sz="8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万人</a:t>
            </a:r>
            <a:r>
              <a:rPr lang="en-US" altLang="ja-JP" sz="8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800" u="sng"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4" name="楕円 23">
            <a:extLst>
              <a:ext uri="{FF2B5EF4-FFF2-40B4-BE49-F238E27FC236}">
                <a16:creationId xmlns:a16="http://schemas.microsoft.com/office/drawing/2014/main" id="{B2F070A3-3F28-40FF-9AAE-9D014DC9F8A6}"/>
              </a:ext>
            </a:extLst>
          </p:cNvPr>
          <p:cNvSpPr/>
          <p:nvPr/>
        </p:nvSpPr>
        <p:spPr>
          <a:xfrm rot="1433944">
            <a:off x="8749501" y="150062"/>
            <a:ext cx="756084" cy="7217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rgbClr val="FF0000"/>
                </a:solidFill>
              </a:rPr>
              <a:t>新</a:t>
            </a:r>
          </a:p>
        </p:txBody>
      </p:sp>
    </p:spTree>
    <p:extLst>
      <p:ext uri="{BB962C8B-B14F-4D97-AF65-F5344CB8AC3E}">
        <p14:creationId xmlns:p14="http://schemas.microsoft.com/office/powerpoint/2010/main" val="1320279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11</a:t>
            </a:fld>
            <a:endParaRPr kumimoji="1" lang="ja-JP" altLang="en-US" dirty="0"/>
          </a:p>
        </p:txBody>
      </p:sp>
      <p:sp>
        <p:nvSpPr>
          <p:cNvPr id="2" name="タイトル 1"/>
          <p:cNvSpPr>
            <a:spLocks noGrp="1"/>
          </p:cNvSpPr>
          <p:nvPr>
            <p:ph type="title"/>
          </p:nvPr>
        </p:nvSpPr>
        <p:spPr/>
        <p:txBody>
          <a:bodyPr>
            <a:normAutofit/>
          </a:bodyPr>
          <a:lstStyle/>
          <a:p>
            <a:r>
              <a:rPr lang="ja-JP" altLang="en-US" dirty="0"/>
              <a:t>３　財団各事業の取組方針</a:t>
            </a:r>
            <a:endParaRPr kumimoji="1" lang="ja-JP" altLang="en-US" dirty="0"/>
          </a:p>
        </p:txBody>
      </p:sp>
    </p:spTree>
    <p:extLst>
      <p:ext uri="{BB962C8B-B14F-4D97-AF65-F5344CB8AC3E}">
        <p14:creationId xmlns:p14="http://schemas.microsoft.com/office/powerpoint/2010/main" val="2840785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61ADCFA-BCA6-4759-AFB1-7CBA46529FC7}" type="slidenum">
              <a:rPr kumimoji="1" lang="ja-JP" altLang="en-US" smtClean="0"/>
              <a:pPr/>
              <a:t>12</a:t>
            </a:fld>
            <a:endParaRPr kumimoji="1" lang="ja-JP" altLang="en-US" dirty="0"/>
          </a:p>
        </p:txBody>
      </p:sp>
      <p:sp>
        <p:nvSpPr>
          <p:cNvPr id="3"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
        <p:nvSpPr>
          <p:cNvPr id="14" name="正方形/長方形 13"/>
          <p:cNvSpPr/>
          <p:nvPr/>
        </p:nvSpPr>
        <p:spPr>
          <a:xfrm>
            <a:off x="578201" y="4463974"/>
            <a:ext cx="1005403" cy="338554"/>
          </a:xfrm>
          <a:prstGeom prst="rect">
            <a:avLst/>
          </a:prstGeom>
        </p:spPr>
        <p:txBody>
          <a:bodyPr wrap="none">
            <a:spAutoFit/>
          </a:bodyPr>
          <a:lstStyle/>
          <a:p>
            <a:r>
              <a:rPr lang="zh-TW"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経営相談</a:t>
            </a:r>
            <a:endPar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7473280" y="3969060"/>
            <a:ext cx="1569660" cy="369332"/>
          </a:xfrm>
          <a:prstGeom prst="rect">
            <a:avLst/>
          </a:prstGeom>
        </p:spPr>
        <p:txBody>
          <a:bodyPr wrap="none">
            <a:spAutoFit/>
          </a:bodyPr>
          <a:lstStyle/>
          <a:p>
            <a:r>
              <a:rPr lang="zh-TW"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事業承継支援</a:t>
            </a:r>
            <a:endPar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5179431" y="3969060"/>
            <a:ext cx="1829347" cy="369332"/>
          </a:xfrm>
          <a:prstGeom prst="rect">
            <a:avLst/>
          </a:prstGeom>
        </p:spPr>
        <p:txBody>
          <a:bodyPr wrap="none">
            <a:spAutoFit/>
          </a:bodyP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国際ビジネス支援</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2630818" y="3969060"/>
            <a:ext cx="1818126" cy="369332"/>
          </a:xfrm>
          <a:prstGeom prst="rect">
            <a:avLst/>
          </a:prstGeom>
        </p:spPr>
        <p:txBody>
          <a:bodyPr wrap="none">
            <a:spAutoFit/>
          </a:bodyP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スタートアップ支援</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578201" y="3969060"/>
            <a:ext cx="1107996" cy="369332"/>
          </a:xfrm>
          <a:prstGeom prst="rect">
            <a:avLst/>
          </a:prstGeom>
        </p:spPr>
        <p:txBody>
          <a:bodyPr wrap="none">
            <a:spAutoFit/>
          </a:bodyP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創業支援</a:t>
            </a:r>
          </a:p>
        </p:txBody>
      </p:sp>
      <p:sp>
        <p:nvSpPr>
          <p:cNvPr id="40" name="正方形/長方形 39"/>
          <p:cNvSpPr/>
          <p:nvPr/>
        </p:nvSpPr>
        <p:spPr>
          <a:xfrm>
            <a:off x="5179431" y="4463974"/>
            <a:ext cx="1415772" cy="338554"/>
          </a:xfrm>
          <a:prstGeom prst="rect">
            <a:avLst/>
          </a:prstGeom>
        </p:spPr>
        <p:txBody>
          <a:bodyPr wrap="none">
            <a:spAutoFit/>
          </a:bodyPr>
          <a:lstStyle/>
          <a:p>
            <a:r>
              <a:rPr lang="zh-TW"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販路開拓支援</a:t>
            </a:r>
            <a:endPar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578201" y="5926472"/>
            <a:ext cx="2815194" cy="338554"/>
          </a:xfrm>
          <a:prstGeom prst="rect">
            <a:avLst/>
          </a:prstGeom>
        </p:spPr>
        <p:txBody>
          <a:bodyPr wrap="none">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展示場・会議室等の管理・運営</a:t>
            </a:r>
          </a:p>
        </p:txBody>
      </p:sp>
      <p:sp>
        <p:nvSpPr>
          <p:cNvPr id="42" name="正方形/長方形 41"/>
          <p:cNvSpPr/>
          <p:nvPr/>
        </p:nvSpPr>
        <p:spPr>
          <a:xfrm>
            <a:off x="7473280" y="4463974"/>
            <a:ext cx="1415772" cy="338554"/>
          </a:xfrm>
          <a:prstGeom prst="rect">
            <a:avLst/>
          </a:prstGeom>
        </p:spPr>
        <p:txBody>
          <a:bodyPr wrap="none">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設備投資支援</a:t>
            </a:r>
          </a:p>
        </p:txBody>
      </p:sp>
      <p:sp>
        <p:nvSpPr>
          <p:cNvPr id="43" name="正方形/長方形 42"/>
          <p:cNvSpPr/>
          <p:nvPr/>
        </p:nvSpPr>
        <p:spPr>
          <a:xfrm>
            <a:off x="2630818" y="4938577"/>
            <a:ext cx="1789272" cy="338554"/>
          </a:xfrm>
          <a:prstGeom prst="rect">
            <a:avLst/>
          </a:prstGeom>
        </p:spPr>
        <p:txBody>
          <a:bodyPr wrap="none">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新事業の創出支援</a:t>
            </a:r>
          </a:p>
        </p:txBody>
      </p:sp>
      <p:sp>
        <p:nvSpPr>
          <p:cNvPr id="44" name="正方形/長方形 43"/>
          <p:cNvSpPr/>
          <p:nvPr/>
        </p:nvSpPr>
        <p:spPr>
          <a:xfrm>
            <a:off x="578201" y="4938577"/>
            <a:ext cx="1415772" cy="338554"/>
          </a:xfrm>
          <a:prstGeom prst="rect">
            <a:avLst/>
          </a:prstGeom>
        </p:spPr>
        <p:txBody>
          <a:bodyPr wrap="none">
            <a:spAutoFit/>
          </a:bodyPr>
          <a:lstStyle/>
          <a:p>
            <a:r>
              <a:rPr lang="zh-TW"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人材戦略支援</a:t>
            </a:r>
            <a:endPar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2630818" y="4463974"/>
            <a:ext cx="1620957" cy="338554"/>
          </a:xfrm>
          <a:prstGeom prst="rect">
            <a:avLst/>
          </a:prstGeom>
        </p:spPr>
        <p:txBody>
          <a:bodyPr wrap="none">
            <a:spAutoFit/>
          </a:bodyPr>
          <a:lstStyle/>
          <a:p>
            <a:r>
              <a:rPr lang="zh-TW"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経営力強化支援</a:t>
            </a:r>
            <a:endPar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244378" y="3562824"/>
            <a:ext cx="1800000" cy="338554"/>
          </a:xfrm>
          <a:prstGeom prst="rect">
            <a:avLst/>
          </a:prstGeom>
          <a:solidFill>
            <a:srgbClr val="50ADE5"/>
          </a:solidFill>
          <a:ln w="19050">
            <a:noFill/>
          </a:ln>
        </p:spPr>
        <p:txBody>
          <a:bodyPr vert="horz" wrap="none">
            <a:spAutoFit/>
          </a:bodyPr>
          <a:lstStyle/>
          <a:p>
            <a:pPr algn="ct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49" name="正方形/長方形 48"/>
          <p:cNvSpPr/>
          <p:nvPr/>
        </p:nvSpPr>
        <p:spPr>
          <a:xfrm>
            <a:off x="244378" y="5481914"/>
            <a:ext cx="1005403" cy="338554"/>
          </a:xfrm>
          <a:prstGeom prst="rect">
            <a:avLst/>
          </a:prstGeom>
          <a:solidFill>
            <a:srgbClr val="50ADE5"/>
          </a:solidFill>
          <a:ln w="19050">
            <a:noFill/>
          </a:ln>
        </p:spPr>
        <p:txBody>
          <a:bodyPr vert="horz" wrap="none">
            <a:spAutoFit/>
          </a:bodyPr>
          <a:lstStyle/>
          <a:p>
            <a:pPr algn="ct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収益事業</a:t>
            </a:r>
          </a:p>
        </p:txBody>
      </p:sp>
      <p:sp>
        <p:nvSpPr>
          <p:cNvPr id="28" name="円/楕円 27"/>
          <p:cNvSpPr/>
          <p:nvPr/>
        </p:nvSpPr>
        <p:spPr>
          <a:xfrm>
            <a:off x="2432748" y="4027726"/>
            <a:ext cx="252000" cy="252000"/>
          </a:xfrm>
          <a:prstGeom prst="ellipse">
            <a:avLst/>
          </a:prstGeom>
          <a:solidFill>
            <a:srgbClr val="2C3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4953796" y="4027726"/>
            <a:ext cx="252000" cy="252000"/>
          </a:xfrm>
          <a:prstGeom prst="ellipse">
            <a:avLst/>
          </a:prstGeom>
          <a:solidFill>
            <a:srgbClr val="38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7267691" y="4027726"/>
            <a:ext cx="252000" cy="252000"/>
          </a:xfrm>
          <a:prstGeom prst="ellipse">
            <a:avLst/>
          </a:prstGeom>
          <a:solidFill>
            <a:srgbClr val="50A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344488" y="4543251"/>
            <a:ext cx="180000" cy="180000"/>
          </a:xfrm>
          <a:prstGeom prst="ellipse">
            <a:avLst/>
          </a:prstGeom>
          <a:solidFill>
            <a:srgbClr val="1D6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2432748" y="4543251"/>
            <a:ext cx="180000" cy="180000"/>
          </a:xfrm>
          <a:prstGeom prst="ellipse">
            <a:avLst/>
          </a:prstGeom>
          <a:solidFill>
            <a:srgbClr val="00A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7267691" y="4543251"/>
            <a:ext cx="180000" cy="180000"/>
          </a:xfrm>
          <a:prstGeom prst="ellipse">
            <a:avLst/>
          </a:prstGeom>
          <a:solidFill>
            <a:srgbClr val="F9A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344488" y="5017854"/>
            <a:ext cx="180000" cy="180000"/>
          </a:xfrm>
          <a:prstGeom prst="ellipse">
            <a:avLst/>
          </a:prstGeom>
          <a:solidFill>
            <a:srgbClr val="F14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2432748" y="5017854"/>
            <a:ext cx="180000" cy="180000"/>
          </a:xfrm>
          <a:prstGeom prst="ellipse">
            <a:avLst/>
          </a:prstGeom>
          <a:solidFill>
            <a:srgbClr val="DA12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4953796" y="4543251"/>
            <a:ext cx="180000" cy="180000"/>
          </a:xfrm>
          <a:prstGeom prst="ellipse">
            <a:avLst/>
          </a:prstGeom>
          <a:solidFill>
            <a:srgbClr val="F03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344488" y="6005749"/>
            <a:ext cx="180000" cy="180000"/>
          </a:xfrm>
          <a:prstGeom prst="ellipse">
            <a:avLst/>
          </a:prstGeom>
          <a:solidFill>
            <a:srgbClr val="782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344488" y="4027726"/>
            <a:ext cx="252000" cy="252000"/>
          </a:xfrm>
          <a:prstGeom prst="ellipse">
            <a:avLst/>
          </a:prstGeom>
          <a:solidFill>
            <a:srgbClr val="2C3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44377" y="3559941"/>
            <a:ext cx="9461597" cy="1813275"/>
          </a:xfrm>
          <a:prstGeom prst="rect">
            <a:avLst/>
          </a:prstGeom>
          <a:noFill/>
          <a:ln>
            <a:solidFill>
              <a:srgbClr val="50AD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53" name="正方形/長方形 52"/>
          <p:cNvSpPr/>
          <p:nvPr/>
        </p:nvSpPr>
        <p:spPr>
          <a:xfrm>
            <a:off x="244377" y="5476934"/>
            <a:ext cx="9461597" cy="940398"/>
          </a:xfrm>
          <a:prstGeom prst="rect">
            <a:avLst/>
          </a:prstGeom>
          <a:noFill/>
          <a:ln>
            <a:solidFill>
              <a:srgbClr val="50AD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28588" y="657224"/>
            <a:ext cx="9648825" cy="2771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180000"/>
            <a:r>
              <a:rPr lang="ja-JP" altLang="ja-JP" dirty="0">
                <a:solidFill>
                  <a:schemeClr val="tx1">
                    <a:lumMod val="75000"/>
                    <a:lumOff val="25000"/>
                  </a:schemeClr>
                </a:solidFill>
                <a:latin typeface="Meiryo UI" panose="020B0604030504040204" pitchFamily="50" charset="-128"/>
                <a:ea typeface="Meiryo UI" panose="020B0604030504040204" pitchFamily="50" charset="-128"/>
              </a:rPr>
              <a:t>・時代のニーズや今日的課題を踏まえ、</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中小企業と大阪経済の発展に向けて、</a:t>
            </a:r>
            <a:r>
              <a:rPr lang="ja-JP" altLang="ja-JP" dirty="0">
                <a:solidFill>
                  <a:schemeClr val="tx1">
                    <a:lumMod val="75000"/>
                    <a:lumOff val="25000"/>
                  </a:schemeClr>
                </a:solidFill>
                <a:latin typeface="Meiryo UI" panose="020B0604030504040204" pitchFamily="50" charset="-128"/>
                <a:ea typeface="Meiryo UI" panose="020B0604030504040204" pitchFamily="50" charset="-128"/>
              </a:rPr>
              <a:t>在阪企業の国際展開、</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indent="-180000"/>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dirty="0">
                <a:solidFill>
                  <a:schemeClr val="tx1">
                    <a:lumMod val="75000"/>
                    <a:lumOff val="25000"/>
                  </a:schemeClr>
                </a:solidFill>
                <a:latin typeface="Meiryo UI" panose="020B0604030504040204" pitchFamily="50" charset="-128"/>
                <a:ea typeface="Meiryo UI" panose="020B0604030504040204" pitchFamily="50" charset="-128"/>
              </a:rPr>
              <a:t>海外企業の大阪への投資を促す「国際ビジネス支援」や、大阪で芽吹く企業のさらなる発展や定着を</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indent="-180000"/>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dirty="0">
                <a:solidFill>
                  <a:schemeClr val="tx1">
                    <a:lumMod val="75000"/>
                    <a:lumOff val="25000"/>
                  </a:schemeClr>
                </a:solidFill>
                <a:latin typeface="Meiryo UI" panose="020B0604030504040204" pitchFamily="50" charset="-128"/>
                <a:ea typeface="Meiryo UI" panose="020B0604030504040204" pitchFamily="50" charset="-128"/>
              </a:rPr>
              <a:t>促す「創業支援」「スタートアップ支援」、持続可能な大阪産業発展のために後継に悩む企業を支える</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indent="-180000"/>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dirty="0">
                <a:solidFill>
                  <a:schemeClr val="tx1">
                    <a:lumMod val="75000"/>
                    <a:lumOff val="25000"/>
                  </a:schemeClr>
                </a:solidFill>
                <a:latin typeface="Meiryo UI" panose="020B0604030504040204" pitchFamily="50" charset="-128"/>
                <a:ea typeface="Meiryo UI" panose="020B0604030504040204" pitchFamily="50" charset="-128"/>
              </a:rPr>
              <a:t>「事業承継支援」に重点を置きつつ、各種中小企業支援の取組みを推進する。</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indent="-180000"/>
            <a:endParaRPr lang="ja-JP" altLang="ja-JP" dirty="0">
              <a:solidFill>
                <a:schemeClr val="tx1">
                  <a:lumMod val="75000"/>
                  <a:lumOff val="25000"/>
                </a:schemeClr>
              </a:solidFill>
              <a:latin typeface="Meiryo UI" panose="020B0604030504040204" pitchFamily="50" charset="-128"/>
              <a:ea typeface="Meiryo UI" panose="020B0604030504040204" pitchFamily="50" charset="-128"/>
            </a:endParaRPr>
          </a:p>
          <a:p>
            <a:pPr indent="-108000"/>
            <a:r>
              <a:rPr lang="ja-JP" altLang="ja-JP" dirty="0">
                <a:solidFill>
                  <a:schemeClr val="tx1">
                    <a:lumMod val="75000"/>
                    <a:lumOff val="25000"/>
                  </a:schemeClr>
                </a:solidFill>
                <a:latin typeface="Meiryo UI" panose="020B0604030504040204" pitchFamily="50" charset="-128"/>
                <a:ea typeface="Meiryo UI" panose="020B0604030504040204" pitchFamily="50" charset="-128"/>
              </a:rPr>
              <a:t>・これらの取組みを推進する中で、事業の利用促進のためのＰＲや大阪産業局の知名度アップに向けて、</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indent="-108000"/>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dirty="0">
                <a:solidFill>
                  <a:schemeClr val="tx1">
                    <a:lumMod val="75000"/>
                    <a:lumOff val="25000"/>
                  </a:schemeClr>
                </a:solidFill>
                <a:latin typeface="Meiryo UI" panose="020B0604030504040204" pitchFamily="50" charset="-128"/>
                <a:ea typeface="Meiryo UI" panose="020B0604030504040204" pitchFamily="50" charset="-128"/>
              </a:rPr>
              <a:t>ホームページやメールマガジン、ＳＮＳ、とりわけマスメディア掲載による効果的な広報に取り組む。</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indent="-180000"/>
            <a:endParaRPr lang="ja-JP" altLang="ja-JP" dirty="0">
              <a:solidFill>
                <a:schemeClr val="tx1">
                  <a:lumMod val="75000"/>
                  <a:lumOff val="25000"/>
                </a:schemeClr>
              </a:solidFill>
              <a:latin typeface="Meiryo UI" panose="020B0604030504040204" pitchFamily="50" charset="-128"/>
              <a:ea typeface="Meiryo UI" panose="020B0604030504040204" pitchFamily="50" charset="-128"/>
            </a:endParaRPr>
          </a:p>
          <a:p>
            <a:pPr indent="-108000"/>
            <a:r>
              <a:rPr lang="ja-JP" altLang="ja-JP"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あわせて</a:t>
            </a:r>
            <a:r>
              <a:rPr lang="ja-JP" altLang="ja-JP" dirty="0">
                <a:solidFill>
                  <a:schemeClr val="tx1">
                    <a:lumMod val="75000"/>
                    <a:lumOff val="25000"/>
                  </a:schemeClr>
                </a:solidFill>
                <a:latin typeface="Meiryo UI" panose="020B0604030504040204" pitchFamily="50" charset="-128"/>
                <a:ea typeface="Meiryo UI" panose="020B0604030504040204" pitchFamily="50" charset="-128"/>
              </a:rPr>
              <a:t>、財団運営や事業実施の財源確保のため、マイドーム</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おおさか</a:t>
            </a:r>
            <a:r>
              <a:rPr lang="ja-JP" altLang="ja-JP" dirty="0">
                <a:solidFill>
                  <a:schemeClr val="tx1">
                    <a:lumMod val="75000"/>
                    <a:lumOff val="25000"/>
                  </a:schemeClr>
                </a:solidFill>
                <a:latin typeface="Meiryo UI" panose="020B0604030504040204" pitchFamily="50" charset="-128"/>
                <a:ea typeface="Meiryo UI" panose="020B0604030504040204" pitchFamily="50" charset="-128"/>
              </a:rPr>
              <a:t>の展示場を核とした収益の</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indent="-108000"/>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dirty="0">
                <a:solidFill>
                  <a:schemeClr val="tx1">
                    <a:lumMod val="75000"/>
                    <a:lumOff val="25000"/>
                  </a:schemeClr>
                </a:solidFill>
                <a:latin typeface="Meiryo UI" panose="020B0604030504040204" pitchFamily="50" charset="-128"/>
                <a:ea typeface="Meiryo UI" panose="020B0604030504040204" pitchFamily="50" charset="-128"/>
              </a:rPr>
              <a:t>確保と財務の安定化（一般正味財産増減額±０）を図る。</a:t>
            </a:r>
          </a:p>
        </p:txBody>
      </p:sp>
      <p:sp>
        <p:nvSpPr>
          <p:cNvPr id="51" name="正方形/長方形 50">
            <a:extLst>
              <a:ext uri="{FF2B5EF4-FFF2-40B4-BE49-F238E27FC236}">
                <a16:creationId xmlns:a16="http://schemas.microsoft.com/office/drawing/2014/main" id="{F52119BA-47AC-4B0F-AB87-D5A9761B3FF8}"/>
              </a:ext>
            </a:extLst>
          </p:cNvPr>
          <p:cNvSpPr/>
          <p:nvPr/>
        </p:nvSpPr>
        <p:spPr>
          <a:xfrm>
            <a:off x="5179431" y="4938577"/>
            <a:ext cx="2117054" cy="338554"/>
          </a:xfrm>
          <a:prstGeom prst="rect">
            <a:avLst/>
          </a:prstGeom>
        </p:spPr>
        <p:txBody>
          <a:bodyPr wrap="none">
            <a:spAutoFit/>
          </a:bodyPr>
          <a:lstStyle/>
          <a:p>
            <a:r>
              <a:rPr lang="zh-TW"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中小企業</a:t>
            </a:r>
            <a:r>
              <a:rPr lang="en-US" altLang="zh-TW"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DX</a:t>
            </a:r>
            <a:r>
              <a:rPr lang="zh-TW"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推進支援</a:t>
            </a:r>
            <a:endPar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円/楕円 35">
            <a:extLst>
              <a:ext uri="{FF2B5EF4-FFF2-40B4-BE49-F238E27FC236}">
                <a16:creationId xmlns:a16="http://schemas.microsoft.com/office/drawing/2014/main" id="{CAFD2006-3223-4806-9EC3-D9FEF7245A4E}"/>
              </a:ext>
            </a:extLst>
          </p:cNvPr>
          <p:cNvSpPr/>
          <p:nvPr/>
        </p:nvSpPr>
        <p:spPr>
          <a:xfrm>
            <a:off x="4953796" y="5017854"/>
            <a:ext cx="180000" cy="1800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480629CA-B52C-44C9-919E-3A084C899E10}"/>
              </a:ext>
            </a:extLst>
          </p:cNvPr>
          <p:cNvSpPr/>
          <p:nvPr/>
        </p:nvSpPr>
        <p:spPr>
          <a:xfrm rot="1688156">
            <a:off x="8896514" y="186150"/>
            <a:ext cx="756084" cy="7217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rgbClr val="FF0000"/>
                </a:solidFill>
              </a:rPr>
              <a:t>改</a:t>
            </a:r>
          </a:p>
        </p:txBody>
      </p:sp>
    </p:spTree>
    <p:extLst>
      <p:ext uri="{BB962C8B-B14F-4D97-AF65-F5344CB8AC3E}">
        <p14:creationId xmlns:p14="http://schemas.microsoft.com/office/powerpoint/2010/main" val="4208570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21">
            <a:extLst>
              <a:ext uri="{FF2B5EF4-FFF2-40B4-BE49-F238E27FC236}">
                <a16:creationId xmlns:a16="http://schemas.microsoft.com/office/drawing/2014/main" id="{158A424C-9259-4D5A-9ACE-6003FF6578D6}"/>
              </a:ext>
            </a:extLst>
          </p:cNvPr>
          <p:cNvSpPr/>
          <p:nvPr/>
        </p:nvSpPr>
        <p:spPr>
          <a:xfrm>
            <a:off x="5211316" y="1313520"/>
            <a:ext cx="4500438" cy="4320000"/>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角丸四角形 21">
            <a:extLst>
              <a:ext uri="{FF2B5EF4-FFF2-40B4-BE49-F238E27FC236}">
                <a16:creationId xmlns:a16="http://schemas.microsoft.com/office/drawing/2014/main" id="{158A424C-9259-4D5A-9ACE-6003FF6578D6}"/>
              </a:ext>
            </a:extLst>
          </p:cNvPr>
          <p:cNvSpPr/>
          <p:nvPr/>
        </p:nvSpPr>
        <p:spPr>
          <a:xfrm>
            <a:off x="236476" y="1304923"/>
            <a:ext cx="4500438" cy="4320000"/>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タイトル 5"/>
          <p:cNvSpPr>
            <a:spLocks noGrp="1"/>
          </p:cNvSpPr>
          <p:nvPr>
            <p:ph type="title"/>
          </p:nvPr>
        </p:nvSpPr>
        <p:spPr>
          <a:xfrm>
            <a:off x="609176" y="80628"/>
            <a:ext cx="8477250" cy="381000"/>
          </a:xfrm>
          <a:noFill/>
        </p:spPr>
        <p:txBody>
          <a:bodyPr>
            <a:normAutofit fontScale="90000"/>
          </a:bodyPr>
          <a:lstStyle/>
          <a:p>
            <a:r>
              <a:rPr lang="ja-JP" altLang="en-US" dirty="0"/>
              <a:t>財団各事業の取組方針</a:t>
            </a:r>
            <a:endPar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17" name="正方形/長方形 16"/>
          <p:cNvSpPr/>
          <p:nvPr/>
        </p:nvSpPr>
        <p:spPr>
          <a:xfrm>
            <a:off x="236538" y="980728"/>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創業支援</a:t>
            </a:r>
          </a:p>
        </p:txBody>
      </p:sp>
      <p:sp>
        <p:nvSpPr>
          <p:cNvPr id="2" name="直角三角形 1"/>
          <p:cNvSpPr/>
          <p:nvPr/>
        </p:nvSpPr>
        <p:spPr>
          <a:xfrm rot="18900000" flipH="1">
            <a:off x="4587480" y="3029398"/>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9356"/>
            <a:ext cx="144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05028" y="1379356"/>
            <a:ext cx="216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■今後</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年間の運営方針</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72695" y="1628799"/>
            <a:ext cx="4428000" cy="3245286"/>
          </a:xfrm>
          <a:prstGeom prst="rect">
            <a:avLst/>
          </a:prstGeom>
          <a:noFill/>
          <a:ln>
            <a:noFill/>
          </a:ln>
        </p:spPr>
        <p:txBody>
          <a:bodyPr wrap="square" rtlCol="0" anchor="t">
            <a:noAutofit/>
          </a:body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大阪産業創造館を中核拠点とし、府域へサービスを展開</a:t>
            </a:r>
          </a:p>
          <a:p>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・創業にかかる情報提供セミナーの実施、事業計画書作成講座等創業時</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に具体的に必要となる各種事項の講座実施、創業準備オフィスによる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創業前後の個別支援、ビジネスプランコンテスト実施による事業プランの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ブラッシュアップと事業支援等各種の支援サービスを多面的に展開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・産業創造館開設当時から一貫して創業支援サービスを実施しているが、</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近年は関西圏で起業支援関連の施設やシェアオフィス等が増加し、</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競争が激化傾向にあり、従来よりも創業支援サービスの差別化が</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求められている。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・セミナーを中心とした、マスへのサービスメニューが中心で、近年求められて</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いる「個別支援」「ハンズオン支援」関連の事業メニュー拡充が必要</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a:spLocks/>
          </p:cNvSpPr>
          <p:nvPr/>
        </p:nvSpPr>
        <p:spPr>
          <a:xfrm>
            <a:off x="5247534" y="1628798"/>
            <a:ext cx="4658465" cy="3996477"/>
          </a:xfrm>
          <a:prstGeom prst="rect">
            <a:avLst/>
          </a:prstGeom>
          <a:noFill/>
          <a:ln>
            <a:noFill/>
          </a:ln>
        </p:spPr>
        <p:txBody>
          <a:bodyPr wrap="square" rIns="36000" rtlCol="0" anchor="t">
            <a:noAutofit/>
          </a:bodyPr>
          <a:lstStyle/>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大阪産業創造館の創業支援サービスメニューの大阪府域への</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展開と拡充を目指す</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■創業支援ネットワークとの連携強化</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・大阪府域の支援機関のネットワークである「創業支援ネットワーク会議」に</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よる創業関連の支援機関の連携を強化、支援</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HP</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の再構築等を含め</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大阪府域全域の創業支援を強化する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■女性起業家等支援ネットワークとの連携強化</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LED</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関西ファイナリストのコミュニティとの連携、メンタリング等支援を強化し、</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女性の起業を促進する。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■「大阪産業局・アンバサダー」の活用</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・従来から組織されている金融機関ネットワーク「中小企業応援団」に加えて、</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新たに創設した「大阪産業局・アンバサダー」との連携により産業創造館を</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中核拠点とした創業支援の強化を図る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■ハンズオン支援の拡充</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・商工会、商工会議所との連携により、大阪府域創業者に対する面的</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支援の充実を目指す</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■新たな取組み</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・働き方改革により増加傾向にある「兼業」「副業」等多様な創業形態に</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対する支援メニューの充実</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・外国人起業に対する積極的な支援の実施</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13</a:t>
            </a:fld>
            <a:endParaRPr kumimoji="1" lang="ja-JP" altLang="en-US" dirty="0"/>
          </a:p>
        </p:txBody>
      </p:sp>
      <p:sp>
        <p:nvSpPr>
          <p:cNvPr id="15" name="テキスト ボックス 14"/>
          <p:cNvSpPr txBox="1">
            <a:spLocks/>
          </p:cNvSpPr>
          <p:nvPr/>
        </p:nvSpPr>
        <p:spPr>
          <a:xfrm>
            <a:off x="236538" y="5771362"/>
            <a:ext cx="9468928" cy="610389"/>
          </a:xfrm>
          <a:prstGeom prst="rect">
            <a:avLst/>
          </a:prstGeom>
          <a:noFill/>
          <a:ln w="28575">
            <a:solidFill>
              <a:srgbClr val="0090BA"/>
            </a:solidFill>
          </a:ln>
        </p:spPr>
        <p:txBody>
          <a:bodyPr wrap="square" rtlCol="0" anchor="ctr">
            <a:no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141</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大かっこ 17"/>
          <p:cNvSpPr/>
          <p:nvPr/>
        </p:nvSpPr>
        <p:spPr>
          <a:xfrm>
            <a:off x="4737516" y="5923322"/>
            <a:ext cx="4860000" cy="272415"/>
          </a:xfrm>
          <a:prstGeom prst="bracketPair">
            <a:avLst/>
          </a:prstGeom>
          <a:ln>
            <a:solidFill>
              <a:schemeClr val="tx1">
                <a:lumMod val="75000"/>
                <a:lumOff val="25000"/>
              </a:schemeClr>
            </a:solidFill>
          </a:ln>
        </p:spPr>
        <p:txBody>
          <a:bodyPr wrap="square" lIns="0" tIns="0" rIns="0" bIns="0">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・創業社数　　　　　　　　　　　　　　</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650</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社（</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年累計）</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72866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21">
            <a:extLst>
              <a:ext uri="{FF2B5EF4-FFF2-40B4-BE49-F238E27FC236}">
                <a16:creationId xmlns:a16="http://schemas.microsoft.com/office/drawing/2014/main" id="{158A424C-9259-4D5A-9ACE-6003FF6578D6}"/>
              </a:ext>
            </a:extLst>
          </p:cNvPr>
          <p:cNvSpPr/>
          <p:nvPr/>
        </p:nvSpPr>
        <p:spPr>
          <a:xfrm>
            <a:off x="5194201" y="1304923"/>
            <a:ext cx="4500438" cy="3600000"/>
          </a:xfrm>
          <a:prstGeom prst="roundRect">
            <a:avLst>
              <a:gd name="adj" fmla="val 2722"/>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角丸四角形 21">
            <a:extLst>
              <a:ext uri="{FF2B5EF4-FFF2-40B4-BE49-F238E27FC236}">
                <a16:creationId xmlns:a16="http://schemas.microsoft.com/office/drawing/2014/main" id="{158A424C-9259-4D5A-9ACE-6003FF6578D6}"/>
              </a:ext>
            </a:extLst>
          </p:cNvPr>
          <p:cNvSpPr/>
          <p:nvPr/>
        </p:nvSpPr>
        <p:spPr>
          <a:xfrm>
            <a:off x="236476" y="1304923"/>
            <a:ext cx="4500438" cy="3600000"/>
          </a:xfrm>
          <a:prstGeom prst="roundRect">
            <a:avLst>
              <a:gd name="adj" fmla="val 2722"/>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p:cNvSpPr txBox="1">
            <a:spLocks/>
          </p:cNvSpPr>
          <p:nvPr/>
        </p:nvSpPr>
        <p:spPr>
          <a:xfrm>
            <a:off x="128464" y="657362"/>
            <a:ext cx="4283968" cy="287362"/>
          </a:xfrm>
          <a:prstGeom prst="rect">
            <a:avLst/>
          </a:prstGeom>
          <a:noFill/>
        </p:spPr>
        <p:txBody>
          <a:bodyPr wrap="square" lIns="0" rtlCol="0" anchor="ctr">
            <a:noAutofit/>
          </a:bodyPr>
          <a:lstStyle/>
          <a:p>
            <a:pPr>
              <a:defRPr/>
            </a:pPr>
            <a:r>
              <a:rPr lang="ja-JP" altLang="en-US"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）公益</a:t>
            </a:r>
            <a:r>
              <a:rPr lang="ja-JP" altLang="en-US" b="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目的</a:t>
            </a:r>
            <a:r>
              <a:rPr lang="ja-JP" altLang="en-US" b="1">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事業</a:t>
            </a:r>
            <a:endParaRPr lang="ja-JP" altLang="en-US"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36540" y="980730"/>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13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スタートアップ支援</a:t>
            </a:r>
          </a:p>
        </p:txBody>
      </p:sp>
      <p:sp>
        <p:nvSpPr>
          <p:cNvPr id="2" name="直角三角形 1"/>
          <p:cNvSpPr/>
          <p:nvPr/>
        </p:nvSpPr>
        <p:spPr>
          <a:xfrm rot="18900000" flipH="1">
            <a:off x="4587480" y="3029398"/>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latin typeface="Calibri"/>
              <a:ea typeface="ＭＳ Ｐゴシック" panose="020B0600070205080204" pitchFamily="50" charset="-128"/>
            </a:endParaRPr>
          </a:p>
        </p:txBody>
      </p:sp>
      <p:sp>
        <p:nvSpPr>
          <p:cNvPr id="24" name="テキスト ボックス 23"/>
          <p:cNvSpPr txBox="1">
            <a:spLocks/>
          </p:cNvSpPr>
          <p:nvPr/>
        </p:nvSpPr>
        <p:spPr>
          <a:xfrm>
            <a:off x="284026" y="1367248"/>
            <a:ext cx="1440000" cy="296573"/>
          </a:xfrm>
          <a:prstGeom prst="rect">
            <a:avLst/>
          </a:prstGeom>
          <a:noFill/>
        </p:spPr>
        <p:txBody>
          <a:bodyPr wrap="square" rtlCol="0" anchor="ctr">
            <a:noAutofit/>
          </a:bodyPr>
          <a:lstStyle/>
          <a:p>
            <a:pPr>
              <a:defRPr/>
            </a:pP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64666" y="1376632"/>
            <a:ext cx="2160000" cy="288000"/>
          </a:xfrm>
          <a:prstGeom prst="rect">
            <a:avLst/>
          </a:prstGeom>
          <a:noFill/>
        </p:spPr>
        <p:txBody>
          <a:bodyPr wrap="square" rtlCol="0" anchor="ctr">
            <a:noAutofit/>
          </a:bodyPr>
          <a:lstStyle/>
          <a:p>
            <a:pPr>
              <a:defRPr/>
            </a:pP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■今後</a:t>
            </a:r>
            <a:r>
              <a:rPr lang="en-US" altLang="ja-JP" sz="14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年間の運営方針</a:t>
            </a: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72480" y="1677696"/>
            <a:ext cx="4680243" cy="3080454"/>
          </a:xfrm>
          <a:prstGeom prst="rect">
            <a:avLst/>
          </a:prstGeom>
          <a:noFill/>
        </p:spPr>
        <p:txBody>
          <a:bodyPr wrap="square" rtlCol="0" anchor="t">
            <a:noAutofit/>
          </a:bodyPr>
          <a:lstStyle/>
          <a:p>
            <a:pPr lvl="0">
              <a:defRPr/>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pPr>
              <a:defRPr/>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大阪イノベーションハブ（</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OIH</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）を拠点にグローバル</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イノベーション創出支援事業を実施</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・大阪市からの委託を受け、</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OIH</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においてピッチイベント等の開催、オープン</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イノベーションの促進、大学シーズのビジネス化の支援など、スタートアップの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支援とイノベーションの創出を目的とした様々な取組みを展開。</a:t>
            </a: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・令和元年</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月末に大阪スタートアップ・エコシステムコンソーシアムを</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立ち上げ。</a:t>
            </a:r>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４回実務者会議を開催し内閣府の情報や運営方針等を提供。</a:t>
            </a: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OIH</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のウェブサイトや</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SNS</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を活用し、うめきたエリアの魅力や大阪の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スタートアップ情報を発信。</a:t>
            </a:r>
          </a:p>
          <a:p>
            <a:pPr lvl="0">
              <a:defRPr/>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pPr lvl="0">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経済団体、大企業、大学などエコシステムの構成員とのさらなる連携の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強化とコンソーシアムの円滑な運営</a:t>
            </a: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・関西のハブとして他都市との連携の枠組の構築</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海外展開を希望する</a:t>
            </a:r>
            <a:r>
              <a:rPr kumimoji="1" lang="en-US" altLang="ja-JP" sz="11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J-STARTUP</a:t>
            </a:r>
            <a:r>
              <a:rPr kumimoji="1" lang="ja-JP" altLang="en-US" sz="11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関西選出の有望企業等の後押し</a:t>
            </a:r>
            <a:endPar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a:spLocks/>
          </p:cNvSpPr>
          <p:nvPr/>
        </p:nvSpPr>
        <p:spPr>
          <a:xfrm>
            <a:off x="5241247" y="1676173"/>
            <a:ext cx="4428000" cy="3200413"/>
          </a:xfrm>
          <a:prstGeom prst="rect">
            <a:avLst/>
          </a:prstGeom>
          <a:noFill/>
        </p:spPr>
        <p:txBody>
          <a:bodyPr wrap="square" rIns="72000" rtlCol="0" anchor="t">
            <a:noAutofit/>
          </a:bodyPr>
          <a:lstStyle/>
          <a:p>
            <a:pPr lvl="0">
              <a:defRPr/>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内閣府の定めるスタートアップ集中支援期間</a:t>
            </a:r>
            <a:r>
              <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 　</a:t>
            </a:r>
            <a:endPar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の間に</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、大阪・関西における世界へのゲートウェイとして、</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OIH</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世界に伍するスタートアップ支援のコア拠点として確立する。</a:t>
            </a:r>
          </a:p>
          <a:p>
            <a:pPr lvl="0">
              <a:defRPr/>
            </a:pPr>
            <a:endParaRPr lang="en-US" altLang="ja-JP" sz="8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■グローバルな視座での活動</a:t>
            </a: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年の万博をターゲットとして「いのち輝く未来社会」を体現する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先駆的・実験的なプロジェクトの創出を支援する。</a:t>
            </a: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・人材・資金・情報等のさらなる誘致と大阪への集積を図り、アジアの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拠点都市としての存在感を国内外に発信する。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■関西のリソースを最大限に活用した支援機能の強化</a:t>
            </a: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・うめきた周辺で</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OIH</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をアンカー組織とした支援コミュニティを拡大し、有望な</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企業が生まれ、成長する環境を醸成する。</a:t>
            </a: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・エコシステムへの大企業のさらなる参画の強化に取り組み、スタートアップ</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との協業や新たなプロジェクト創出を促進する。</a:t>
            </a: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・大学との連携をさらに強化し、研究シーズのビジネス化、経営人材の育成、</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起業家教育による裾野の拡大に貢献する。</a:t>
            </a:r>
            <a:r>
              <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文部科学省事業公募）</a:t>
            </a: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・大阪・京都・神戸の</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地域の連携の枠組みを構築し、相乗効果を</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生み出す。</a:t>
            </a:r>
            <a:r>
              <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京阪神</a:t>
            </a:r>
            <a:r>
              <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商工会議所との連携事業など）</a:t>
            </a:r>
          </a:p>
        </p:txBody>
      </p:sp>
      <p:sp>
        <p:nvSpPr>
          <p:cNvPr id="19" name="スライド番号プレースホルダー 2"/>
          <p:cNvSpPr>
            <a:spLocks noGrp="1"/>
          </p:cNvSpPr>
          <p:nvPr>
            <p:ph type="sldNum" sz="quarter" idx="12"/>
          </p:nvPr>
        </p:nvSpPr>
        <p:spPr>
          <a:xfrm>
            <a:off x="7293260" y="6543825"/>
            <a:ext cx="2311400" cy="274324"/>
          </a:xfrm>
        </p:spPr>
        <p:txBody>
          <a:bodyPr/>
          <a:lstStyle/>
          <a:p>
            <a:pPr>
              <a:defRPr/>
            </a:pPr>
            <a:fld id="{F61ADCFA-BCA6-4759-AFB1-7CBA46529FC7}" type="slidenum">
              <a:rPr lang="ja-JP" altLang="en-US"/>
              <a:pPr>
                <a:defRPr/>
              </a:pPr>
              <a:t>14</a:t>
            </a:fld>
            <a:endParaRPr lang="ja-JP" altLang="en-US" dirty="0"/>
          </a:p>
        </p:txBody>
      </p:sp>
      <p:sp>
        <p:nvSpPr>
          <p:cNvPr id="16" name="テキスト ボックス 15"/>
          <p:cNvSpPr txBox="1">
            <a:spLocks/>
          </p:cNvSpPr>
          <p:nvPr/>
        </p:nvSpPr>
        <p:spPr>
          <a:xfrm>
            <a:off x="236538" y="5046345"/>
            <a:ext cx="9468928" cy="1337765"/>
          </a:xfrm>
          <a:prstGeom prst="rect">
            <a:avLst/>
          </a:prstGeom>
          <a:noFill/>
          <a:ln w="28575">
            <a:solidFill>
              <a:srgbClr val="0090BA"/>
            </a:solidFill>
          </a:ln>
        </p:spPr>
        <p:txBody>
          <a:bodyPr wrap="square" rtlCol="0" anchor="ctr">
            <a:no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177</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年度府・市交付金の</a:t>
            </a:r>
            <a:r>
              <a:rPr lang="ja-JP" altLang="en-US"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スタートアップ・エコシステム</a:t>
            </a:r>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拠点関連</a:t>
            </a:r>
            <a:endParaRPr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事業予算</a:t>
            </a:r>
            <a:r>
              <a:rPr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百万円含む</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大かっこ 17"/>
          <p:cNvSpPr/>
          <p:nvPr/>
        </p:nvSpPr>
        <p:spPr>
          <a:xfrm>
            <a:off x="4558025" y="5170397"/>
            <a:ext cx="5040000" cy="1089660"/>
          </a:xfrm>
          <a:prstGeom prst="bracketPair">
            <a:avLst/>
          </a:prstGeom>
          <a:ln>
            <a:solidFill>
              <a:schemeClr val="tx1">
                <a:lumMod val="75000"/>
                <a:lumOff val="25000"/>
              </a:schemeClr>
            </a:solidFill>
          </a:ln>
        </p:spPr>
        <p:txBody>
          <a:bodyPr wrap="square" lIns="0" tIns="0" rIns="0" bIns="0">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・グローバル展開が見込まれるスタートアップに対して</a:t>
            </a: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創出・推進支援するプロジェクト数　　</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300</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年累計）</a:t>
            </a: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・これらのスタートアップ、起業家の資金調達額</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80</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億円（</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年累計）</a:t>
            </a:r>
          </a:p>
        </p:txBody>
      </p:sp>
      <p:sp>
        <p:nvSpPr>
          <p:cNvPr id="22" name="タイトル 5"/>
          <p:cNvSpPr>
            <a:spLocks noGrp="1"/>
          </p:cNvSpPr>
          <p:nvPr>
            <p:ph type="title"/>
          </p:nvPr>
        </p:nvSpPr>
        <p:spPr>
          <a:noFill/>
        </p:spPr>
        <p:txBody>
          <a:bodyPr>
            <a:normAutofit/>
          </a:bodyPr>
          <a:lstStyle/>
          <a:p>
            <a:r>
              <a:rPr lang="ja-JP" altLang="en-US" dirty="0"/>
              <a:t>財団各事業の取組方針</a:t>
            </a:r>
            <a:endPar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楕円 14">
            <a:extLst>
              <a:ext uri="{FF2B5EF4-FFF2-40B4-BE49-F238E27FC236}">
                <a16:creationId xmlns:a16="http://schemas.microsoft.com/office/drawing/2014/main" id="{A6B56BAF-4F33-47A3-933B-96F13A633521}"/>
              </a:ext>
            </a:extLst>
          </p:cNvPr>
          <p:cNvSpPr/>
          <p:nvPr/>
        </p:nvSpPr>
        <p:spPr>
          <a:xfrm rot="1688156">
            <a:off x="8896514" y="186150"/>
            <a:ext cx="756084" cy="7217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rgbClr val="FF0000"/>
                </a:solidFill>
              </a:rPr>
              <a:t>改</a:t>
            </a:r>
          </a:p>
        </p:txBody>
      </p:sp>
    </p:spTree>
    <p:extLst>
      <p:ext uri="{BB962C8B-B14F-4D97-AF65-F5344CB8AC3E}">
        <p14:creationId xmlns:p14="http://schemas.microsoft.com/office/powerpoint/2010/main" val="3971631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1">
            <a:extLst>
              <a:ext uri="{FF2B5EF4-FFF2-40B4-BE49-F238E27FC236}">
                <a16:creationId xmlns:a16="http://schemas.microsoft.com/office/drawing/2014/main" id="{693F723F-D0EB-46D8-BF61-411B993A1D72}"/>
              </a:ext>
            </a:extLst>
          </p:cNvPr>
          <p:cNvSpPr/>
          <p:nvPr/>
        </p:nvSpPr>
        <p:spPr>
          <a:xfrm>
            <a:off x="5209332" y="1304921"/>
            <a:ext cx="4500438" cy="4284000"/>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角丸四角形 21">
            <a:extLst>
              <a:ext uri="{FF2B5EF4-FFF2-40B4-BE49-F238E27FC236}">
                <a16:creationId xmlns:a16="http://schemas.microsoft.com/office/drawing/2014/main" id="{693F723F-D0EB-46D8-BF61-411B993A1D72}"/>
              </a:ext>
            </a:extLst>
          </p:cNvPr>
          <p:cNvSpPr/>
          <p:nvPr/>
        </p:nvSpPr>
        <p:spPr>
          <a:xfrm>
            <a:off x="236476" y="1304923"/>
            <a:ext cx="4500438" cy="4284000"/>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17" name="正方形/長方形 16"/>
          <p:cNvSpPr/>
          <p:nvPr/>
        </p:nvSpPr>
        <p:spPr>
          <a:xfrm>
            <a:off x="236538" y="980728"/>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国際ビジネス支援</a:t>
            </a:r>
          </a:p>
        </p:txBody>
      </p:sp>
      <p:sp>
        <p:nvSpPr>
          <p:cNvPr id="2" name="直角三角形 1"/>
          <p:cNvSpPr/>
          <p:nvPr/>
        </p:nvSpPr>
        <p:spPr>
          <a:xfrm rot="18900000" flipH="1">
            <a:off x="4587480" y="3167490"/>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6772"/>
            <a:ext cx="144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05028" y="1376772"/>
            <a:ext cx="216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■今後</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年間の運営方針</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72256" y="1665244"/>
            <a:ext cx="4429003" cy="3420000"/>
          </a:xfrm>
          <a:prstGeom prst="rect">
            <a:avLst/>
          </a:prstGeom>
          <a:noFill/>
        </p:spPr>
        <p:txBody>
          <a:bodyPr wrap="square" rtlCol="0" anchor="t">
            <a:noAutofit/>
          </a:bodyPr>
          <a:lstStyle/>
          <a:p>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海外展示会への出展支援、海外ビジネスセミナーの実施等海外</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ビジネス展開への支援を各種実施</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・産業創造館における海外ビジネスセミナー</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・国際ビジネスサポートセンター</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(BSC)</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における各種相談。</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・海外展示商談会への出展等支援、国内商談会開催。</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・上海事務所の運営、府内中小企業等への各種中国ビジネスの支援を</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実施。</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中国（上海）ビジネスサポート</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・アジア</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地域に海外拠点を設置、府内中小企業等への各種ビジネス</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支援を実施。</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大阪ビジネスサポートデスク</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・海外ビジネス支援サービスのワンストップ化を図るため、コンソーシアム</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設置に向けた「国際ビジネス事業運営に関する情報交換会」の開催。</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・法人として最適な支援サービスの提供について随時見直しが必要。</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・他の支援機関とのすみわけ、さらなる連携強化を念頭において、各種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支援における特色を明確化し、適宜、見直さなければならない。</a:t>
            </a: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a:spLocks/>
          </p:cNvSpPr>
          <p:nvPr/>
        </p:nvSpPr>
        <p:spPr>
          <a:xfrm>
            <a:off x="5244811" y="1665244"/>
            <a:ext cx="4429480" cy="3960000"/>
          </a:xfrm>
          <a:prstGeom prst="rect">
            <a:avLst/>
          </a:prstGeom>
          <a:noFill/>
        </p:spPr>
        <p:txBody>
          <a:bodyPr wrap="square" rtlCol="0" anchor="t">
            <a:noAutofit/>
          </a:bodyPr>
          <a:lstStyle/>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国際ビジネス支援機関コンソーシアムの事務局として支援機関の</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連携を促進、中小企業の海外ビジネス展開を積極的に支援する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■国際ビジネス支援機関等とコンソーシアム形成、連携強化</a:t>
            </a:r>
          </a:p>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府内中小企業等のニーズや費用対効果などを検証し、各支援機関と</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連携した取組みなど新たな事業展開を図る。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・各中小支援機関や在阪の貿易投資促進機関とコンソーシアム設置に</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向けた情報交換を年に数回行い、事業の相互参加などを呼びかけると</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ともに、翌年度以降の連携した取組み、新規事業等の検討を進める。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■新たな取組み</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・アジアの中でも人気が高いタイやベトナムを含めたグレーターメコン地域</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（ミャンマー、ラオス、カンボジアなど）やハイテク先進地域</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シンガポールや</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深セン等）において、国際ビジネス支援機関である</a:t>
            </a:r>
            <a:r>
              <a:rPr lang="ja-JP" altLang="en-US" sz="1100" b="1" u="sng"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ジェトロ大阪本部と</a:t>
            </a:r>
            <a:endParaRPr lang="en-US" altLang="ja-JP" sz="1100" b="1" u="sng"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u="sng"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タイアップ</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した新たなビジネス事業の構築を図り、事業展開していく。</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年の大阪・関西万博の開催を見据え、日本市場への参入を希望</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する海外企業などの誘致促進を、ジェトロ大阪本部や大阪外国企業誘致</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センター（Ｏ</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-BIC</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IBPC</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International Business Promotion </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Center</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）大阪と連携を進めていく。</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例</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理事長、府市幹部を講師とする海外セミナー）</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・海外先進地域への展開支援を実施し、海外市場に挑戦する中小企業を</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積極的に支援する</a:t>
            </a:r>
          </a:p>
        </p:txBody>
      </p:sp>
      <p:sp>
        <p:nvSpPr>
          <p:cNvPr id="20" name="スライド番号プレースホルダー 2"/>
          <p:cNvSpPr>
            <a:spLocks noGrp="1"/>
          </p:cNvSpPr>
          <p:nvPr>
            <p:ph type="sldNum" sz="quarter" idx="12"/>
          </p:nvPr>
        </p:nvSpPr>
        <p:spPr>
          <a:xfrm>
            <a:off x="7295581" y="6611060"/>
            <a:ext cx="2311400" cy="274324"/>
          </a:xfrm>
        </p:spPr>
        <p:txBody>
          <a:bodyPr/>
          <a:lstStyle/>
          <a:p>
            <a:fld id="{F61ADCFA-BCA6-4759-AFB1-7CBA46529FC7}" type="slidenum">
              <a:rPr kumimoji="1" lang="ja-JP" altLang="en-US" smtClean="0"/>
              <a:pPr/>
              <a:t>15</a:t>
            </a:fld>
            <a:endParaRPr kumimoji="1" lang="ja-JP" altLang="en-US" dirty="0"/>
          </a:p>
        </p:txBody>
      </p:sp>
      <p:sp>
        <p:nvSpPr>
          <p:cNvPr id="19"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
        <p:nvSpPr>
          <p:cNvPr id="21" name="テキスト ボックス 20"/>
          <p:cNvSpPr txBox="1">
            <a:spLocks/>
          </p:cNvSpPr>
          <p:nvPr/>
        </p:nvSpPr>
        <p:spPr>
          <a:xfrm>
            <a:off x="236538" y="5697279"/>
            <a:ext cx="9468928" cy="684471"/>
          </a:xfrm>
          <a:prstGeom prst="rect">
            <a:avLst/>
          </a:prstGeom>
          <a:noFill/>
          <a:ln w="28575">
            <a:solidFill>
              <a:srgbClr val="0090BA"/>
            </a:solidFill>
          </a:ln>
        </p:spPr>
        <p:txBody>
          <a:bodyPr wrap="square" rtlCol="0" anchor="ctr">
            <a:no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137</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大かっこ 21"/>
          <p:cNvSpPr/>
          <p:nvPr/>
        </p:nvSpPr>
        <p:spPr>
          <a:xfrm>
            <a:off x="4737516" y="5903307"/>
            <a:ext cx="4860000" cy="272415"/>
          </a:xfrm>
          <a:prstGeom prst="bracketPair">
            <a:avLst/>
          </a:prstGeom>
          <a:ln>
            <a:solidFill>
              <a:schemeClr val="tx1">
                <a:lumMod val="75000"/>
                <a:lumOff val="25000"/>
              </a:schemeClr>
            </a:solidFill>
          </a:ln>
        </p:spPr>
        <p:txBody>
          <a:bodyPr wrap="square" lIns="0" tIns="0" rIns="0" bIns="0">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・国際ビジネス支援件数　　　　　　</a:t>
            </a:r>
            <a:r>
              <a:rPr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7,900</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件</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年累計）</a:t>
            </a:r>
          </a:p>
        </p:txBody>
      </p:sp>
      <p:sp>
        <p:nvSpPr>
          <p:cNvPr id="16" name="楕円 15">
            <a:extLst>
              <a:ext uri="{FF2B5EF4-FFF2-40B4-BE49-F238E27FC236}">
                <a16:creationId xmlns:a16="http://schemas.microsoft.com/office/drawing/2014/main" id="{05460DC9-D268-4FCE-8523-4A992058882B}"/>
              </a:ext>
            </a:extLst>
          </p:cNvPr>
          <p:cNvSpPr/>
          <p:nvPr/>
        </p:nvSpPr>
        <p:spPr>
          <a:xfrm rot="1688156">
            <a:off x="8896514" y="186150"/>
            <a:ext cx="756084" cy="7217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rgbClr val="FF0000"/>
                </a:solidFill>
              </a:rPr>
              <a:t>改</a:t>
            </a:r>
          </a:p>
        </p:txBody>
      </p:sp>
    </p:spTree>
    <p:extLst>
      <p:ext uri="{BB962C8B-B14F-4D97-AF65-F5344CB8AC3E}">
        <p14:creationId xmlns:p14="http://schemas.microsoft.com/office/powerpoint/2010/main" val="3887734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a:extLst>
              <a:ext uri="{FF2B5EF4-FFF2-40B4-BE49-F238E27FC236}">
                <a16:creationId xmlns:a16="http://schemas.microsoft.com/office/drawing/2014/main" id="{4062DAA5-C69E-44C0-8E02-325270D468D1}"/>
              </a:ext>
            </a:extLst>
          </p:cNvPr>
          <p:cNvSpPr/>
          <p:nvPr/>
        </p:nvSpPr>
        <p:spPr>
          <a:xfrm>
            <a:off x="5205537" y="1304923"/>
            <a:ext cx="4500438" cy="3960000"/>
          </a:xfrm>
          <a:prstGeom prst="roundRect">
            <a:avLst>
              <a:gd name="adj" fmla="val 3112"/>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角丸四角形 21">
            <a:extLst>
              <a:ext uri="{FF2B5EF4-FFF2-40B4-BE49-F238E27FC236}">
                <a16:creationId xmlns:a16="http://schemas.microsoft.com/office/drawing/2014/main" id="{4062DAA5-C69E-44C0-8E02-325270D468D1}"/>
              </a:ext>
            </a:extLst>
          </p:cNvPr>
          <p:cNvSpPr/>
          <p:nvPr/>
        </p:nvSpPr>
        <p:spPr>
          <a:xfrm>
            <a:off x="236476" y="1304923"/>
            <a:ext cx="4500438" cy="3960000"/>
          </a:xfrm>
          <a:prstGeom prst="roundRect">
            <a:avLst>
              <a:gd name="adj" fmla="val 3112"/>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正方形/長方形 16"/>
          <p:cNvSpPr/>
          <p:nvPr/>
        </p:nvSpPr>
        <p:spPr>
          <a:xfrm>
            <a:off x="236538" y="980728"/>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事業承継支援</a:t>
            </a:r>
          </a:p>
        </p:txBody>
      </p:sp>
      <p:sp>
        <p:nvSpPr>
          <p:cNvPr id="2" name="直角三角形 1"/>
          <p:cNvSpPr/>
          <p:nvPr/>
        </p:nvSpPr>
        <p:spPr>
          <a:xfrm rot="18900000" flipH="1">
            <a:off x="4566529" y="3041490"/>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9356"/>
            <a:ext cx="144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05028" y="1379356"/>
            <a:ext cx="216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■今後</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年間の運営方針</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a:spLocks/>
          </p:cNvSpPr>
          <p:nvPr/>
        </p:nvSpPr>
        <p:spPr>
          <a:xfrm>
            <a:off x="5205028" y="1628800"/>
            <a:ext cx="4664244" cy="3600400"/>
          </a:xfrm>
          <a:prstGeom prst="rect">
            <a:avLst/>
          </a:prstGeom>
          <a:noFill/>
        </p:spPr>
        <p:txBody>
          <a:bodyPr wrap="square" rIns="0" rtlCol="0" anchor="t">
            <a:noAutofit/>
          </a:bodyPr>
          <a:lstStyle/>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年度より新たに創設の「事業承継・引継ぎ支援センター</a:t>
            </a:r>
            <a:endPar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事務局</a:t>
            </a:r>
            <a:r>
              <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大阪商工会議所</a:t>
            </a:r>
            <a:r>
              <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」から委託を受け、事業承継支援事業の</a:t>
            </a:r>
            <a:endPar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積極的な広報及び事業承継支援に係る案件の掘り起こしを推進。</a:t>
            </a: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■気づきの喚起と</a:t>
            </a:r>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事業承継支援の課題の掘り起こし</a:t>
            </a:r>
            <a:endParaRPr lang="en-US" altLang="ja-JP" sz="1200" b="1"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FF0000"/>
                </a:solidFill>
                <a:latin typeface="Meiryo UI" panose="020B0604030504040204" pitchFamily="50" charset="-128"/>
                <a:ea typeface="Meiryo UI" panose="020B0604030504040204" pitchFamily="50" charset="-128"/>
              </a:rPr>
              <a:t>　・大阪府事業承継ネットワークの事務局として、各参画機関に対する事業</a:t>
            </a:r>
            <a:endParaRPr lang="en-US" altLang="ja-JP" sz="1100" dirty="0">
              <a:solidFill>
                <a:srgbClr val="FF0000"/>
              </a:solidFill>
              <a:latin typeface="Meiryo UI" panose="020B0604030504040204" pitchFamily="50" charset="-128"/>
              <a:ea typeface="Meiryo UI" panose="020B0604030504040204" pitchFamily="50" charset="-128"/>
            </a:endParaRPr>
          </a:p>
          <a:p>
            <a:r>
              <a:rPr lang="ja-JP" altLang="en-US" sz="1100" dirty="0">
                <a:solidFill>
                  <a:srgbClr val="FF0000"/>
                </a:solidFill>
                <a:latin typeface="Meiryo UI" panose="020B0604030504040204" pitchFamily="50" charset="-128"/>
                <a:ea typeface="Meiryo UI" panose="020B0604030504040204" pitchFamily="50" charset="-128"/>
              </a:rPr>
              <a:t> 　承継支援への積極的な取り組みを推進。</a:t>
            </a:r>
          </a:p>
          <a:p>
            <a:r>
              <a:rPr lang="ja-JP" altLang="en-US" sz="1100" dirty="0">
                <a:solidFill>
                  <a:srgbClr val="FF0000"/>
                </a:solidFill>
                <a:latin typeface="Meiryo UI" panose="020B0604030504040204" pitchFamily="50" charset="-128"/>
                <a:ea typeface="Meiryo UI" panose="020B0604030504040204" pitchFamily="50" charset="-128"/>
              </a:rPr>
              <a:t>　・キャラバン隊事業との連携により、商工会・商工会議所への働きかけを強化、</a:t>
            </a:r>
          </a:p>
          <a:p>
            <a:r>
              <a:rPr lang="ja-JP" altLang="en-US" sz="1100" dirty="0">
                <a:solidFill>
                  <a:srgbClr val="FF0000"/>
                </a:solidFill>
                <a:latin typeface="Meiryo UI" panose="020B0604030504040204" pitchFamily="50" charset="-128"/>
                <a:ea typeface="Meiryo UI" panose="020B0604030504040204" pitchFamily="50" charset="-128"/>
              </a:rPr>
              <a:t> 　事業承継診断の実施を促進。</a:t>
            </a:r>
          </a:p>
          <a:p>
            <a:r>
              <a:rPr lang="ja-JP" altLang="en-US" sz="1100" dirty="0">
                <a:solidFill>
                  <a:srgbClr val="FF0000"/>
                </a:solidFill>
                <a:latin typeface="Meiryo UI" panose="020B0604030504040204" pitchFamily="50" charset="-128"/>
                <a:ea typeface="Meiryo UI" panose="020B0604030504040204" pitchFamily="50" charset="-128"/>
              </a:rPr>
              <a:t>　・アンバサダーをはじめとした支援機関の協力による積極的な広報活動。</a:t>
            </a:r>
            <a:endParaRPr lang="en-US" altLang="ja-JP" sz="1100" dirty="0">
              <a:solidFill>
                <a:srgbClr val="FF0000"/>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ベンチャー型事業承継支援では、セミナー、アイデアソン、ピッチイベント等を、</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引き続き実施。</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ネットワークの参加機関全体として</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活発な取組みが進む</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よう、各機関の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支援担当者向けセミナーや勉強会</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を</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実施</a:t>
            </a:r>
            <a:endParaRPr lang="en-US" altLang="ja-JP" sz="1200" b="1" strike="dblStrike"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rgbClr val="FF0000"/>
                </a:solidFill>
                <a:latin typeface="Meiryo UI" panose="020B0604030504040204" pitchFamily="50" charset="-128"/>
                <a:ea typeface="Meiryo UI" panose="020B0604030504040204" pitchFamily="50" charset="-128"/>
              </a:rPr>
              <a:t>　・「なにわあきんど塾」による後継者育成プログラムの運営を引き続き実施</a:t>
            </a:r>
            <a:endParaRPr lang="ja-JP" altLang="ja-JP" sz="1100" strike="dblStrike" dirty="0">
              <a:solidFill>
                <a:srgbClr val="FF0000"/>
              </a:solidFill>
              <a:latin typeface="Meiryo UI" panose="020B0604030504040204" pitchFamily="50" charset="-128"/>
              <a:ea typeface="Meiryo UI" panose="020B0604030504040204" pitchFamily="50" charset="-128"/>
            </a:endParaRPr>
          </a:p>
          <a:p>
            <a:pPr>
              <a:spcBef>
                <a:spcPts val="600"/>
              </a:spcBef>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■新たな取組み</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・エリアコーディネーターによるネットワーク参画機関への事業承継診断</a:t>
            </a:r>
            <a:endPar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実施を支援。</a:t>
            </a:r>
          </a:p>
          <a:p>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・エリアコーディネーターによる事業承継支援案件の掘り起こしと事業承継・</a:t>
            </a:r>
            <a:endPar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引き継ぎ支援センターへの引継ぎ。</a:t>
            </a:r>
            <a:endPar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16</a:t>
            </a:fld>
            <a:endParaRPr kumimoji="1" lang="ja-JP" altLang="en-US" dirty="0"/>
          </a:p>
        </p:txBody>
      </p:sp>
      <p:sp>
        <p:nvSpPr>
          <p:cNvPr id="18" name="テキスト ボックス 17"/>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19"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
        <p:nvSpPr>
          <p:cNvPr id="20" name="テキスト ボックス 19"/>
          <p:cNvSpPr txBox="1">
            <a:spLocks/>
          </p:cNvSpPr>
          <p:nvPr/>
        </p:nvSpPr>
        <p:spPr>
          <a:xfrm>
            <a:off x="236538" y="5442764"/>
            <a:ext cx="9468928" cy="938987"/>
          </a:xfrm>
          <a:prstGeom prst="rect">
            <a:avLst/>
          </a:prstGeom>
          <a:noFill/>
          <a:ln w="28575">
            <a:solidFill>
              <a:srgbClr val="0090BA"/>
            </a:solidFill>
          </a:ln>
        </p:spPr>
        <p:txBody>
          <a:bodyPr wrap="square" rtlCol="0" anchor="t">
            <a:noAutofit/>
          </a:bodyPr>
          <a:lstStyle/>
          <a:p>
            <a:pPr>
              <a:lnSpc>
                <a:spcPts val="900"/>
              </a:lnSpc>
            </a:pP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53</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大かっこ 20"/>
          <p:cNvSpPr/>
          <p:nvPr/>
        </p:nvSpPr>
        <p:spPr>
          <a:xfrm>
            <a:off x="4737516" y="5625123"/>
            <a:ext cx="4860000" cy="574268"/>
          </a:xfrm>
          <a:prstGeom prst="bracketPair">
            <a:avLst/>
          </a:prstGeom>
          <a:ln>
            <a:solidFill>
              <a:schemeClr val="tx1">
                <a:lumMod val="75000"/>
                <a:lumOff val="25000"/>
              </a:schemeClr>
            </a:solidFill>
          </a:ln>
        </p:spPr>
        <p:txBody>
          <a:bodyPr wrap="square" lIns="0" tIns="0" rIns="0" bIns="0" anchor="ctr" anchorCtr="0">
            <a:no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・事業承継診断件数　　　　　　　</a:t>
            </a:r>
            <a:r>
              <a:rPr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59,495</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件</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年累計）</a:t>
            </a:r>
            <a:endParaRPr lang="ja-JP" altLang="en-US" sz="1600" strike="dblStrike"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楕円 15">
            <a:extLst>
              <a:ext uri="{FF2B5EF4-FFF2-40B4-BE49-F238E27FC236}">
                <a16:creationId xmlns:a16="http://schemas.microsoft.com/office/drawing/2014/main" id="{5A4704BA-0ED7-459A-A623-3542BA1BBAAB}"/>
              </a:ext>
            </a:extLst>
          </p:cNvPr>
          <p:cNvSpPr/>
          <p:nvPr/>
        </p:nvSpPr>
        <p:spPr>
          <a:xfrm rot="1688156">
            <a:off x="8896514" y="186150"/>
            <a:ext cx="756084" cy="7217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rgbClr val="FF0000"/>
                </a:solidFill>
              </a:rPr>
              <a:t>改</a:t>
            </a:r>
          </a:p>
        </p:txBody>
      </p:sp>
      <p:sp>
        <p:nvSpPr>
          <p:cNvPr id="26" name="テキスト ボックス 25">
            <a:extLst>
              <a:ext uri="{FF2B5EF4-FFF2-40B4-BE49-F238E27FC236}">
                <a16:creationId xmlns:a16="http://schemas.microsoft.com/office/drawing/2014/main" id="{92AF45DC-F573-4167-BEF5-1A3BED115613}"/>
              </a:ext>
            </a:extLst>
          </p:cNvPr>
          <p:cNvSpPr txBox="1">
            <a:spLocks/>
          </p:cNvSpPr>
          <p:nvPr/>
        </p:nvSpPr>
        <p:spPr>
          <a:xfrm>
            <a:off x="272695" y="1628800"/>
            <a:ext cx="4428000" cy="3245286"/>
          </a:xfrm>
          <a:prstGeom prst="rect">
            <a:avLst/>
          </a:prstGeom>
          <a:noFill/>
        </p:spPr>
        <p:txBody>
          <a:bodyPr wrap="square" rtlCol="0" anchor="t">
            <a:noAutofit/>
          </a:bodyPr>
          <a:lstStyle/>
          <a:p>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大阪府域の中小企業に対して事業承継に関する啓発、</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個社支援等様々なサービスを実施展開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各種支援機関が参画する「大阪府事業承継ネットワーク」の中心として、</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事業承継診断</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の実施</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や事業承継計画策定</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促進</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ベンチャー型事業承継支援として、アイデアソンイベント「アトツギソン」や</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ピッチイベント「アトツギピッチ」などを実施。</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・女性後継者交流会等後継者コミュニティの形成</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年以上続く「なにわあきんど塾」による後継者育成プログラムの運営</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事業承継は、中小企業における大きな経営課題であるが、府内企業への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調査では「後継者がいない」とした割合が</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47.5%</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あり、中小企業が</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主体的に取り組めるよう、</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気づきの機会の提供と、</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個社</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支援を効果的・</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効率的に進めていく必要がある。</a:t>
            </a:r>
          </a:p>
          <a:p>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また、「大阪府事業承継ネットワーク」</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の支援機関の中で取組に温度差が</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ないよう、全体的な底上げが図れるよう留意する必要がある。</a:t>
            </a:r>
            <a:endPar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23163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1">
            <a:extLst>
              <a:ext uri="{FF2B5EF4-FFF2-40B4-BE49-F238E27FC236}">
                <a16:creationId xmlns:a16="http://schemas.microsoft.com/office/drawing/2014/main" id="{1619A23A-D5C3-49B9-8A53-CA759EE1026D}"/>
              </a:ext>
            </a:extLst>
          </p:cNvPr>
          <p:cNvSpPr/>
          <p:nvPr/>
        </p:nvSpPr>
        <p:spPr>
          <a:xfrm>
            <a:off x="5205537" y="1304923"/>
            <a:ext cx="4500438" cy="3960000"/>
          </a:xfrm>
          <a:prstGeom prst="roundRect">
            <a:avLst>
              <a:gd name="adj" fmla="val 287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角丸四角形 21">
            <a:extLst>
              <a:ext uri="{FF2B5EF4-FFF2-40B4-BE49-F238E27FC236}">
                <a16:creationId xmlns:a16="http://schemas.microsoft.com/office/drawing/2014/main" id="{1619A23A-D5C3-49B9-8A53-CA759EE1026D}"/>
              </a:ext>
            </a:extLst>
          </p:cNvPr>
          <p:cNvSpPr/>
          <p:nvPr/>
        </p:nvSpPr>
        <p:spPr>
          <a:xfrm>
            <a:off x="236476" y="1304923"/>
            <a:ext cx="4500438" cy="3960000"/>
          </a:xfrm>
          <a:prstGeom prst="roundRect">
            <a:avLst>
              <a:gd name="adj" fmla="val 287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17" name="正方形/長方形 16"/>
          <p:cNvSpPr/>
          <p:nvPr/>
        </p:nvSpPr>
        <p:spPr>
          <a:xfrm>
            <a:off x="236538" y="980728"/>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経営相談</a:t>
            </a:r>
          </a:p>
        </p:txBody>
      </p:sp>
      <p:sp>
        <p:nvSpPr>
          <p:cNvPr id="2" name="直角三角形 1"/>
          <p:cNvSpPr/>
          <p:nvPr/>
        </p:nvSpPr>
        <p:spPr>
          <a:xfrm rot="18900000" flipH="1">
            <a:off x="4549778" y="3029398"/>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9356"/>
            <a:ext cx="144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14344" y="1379356"/>
            <a:ext cx="216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■今後</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年間の運営方針</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72695" y="1629061"/>
            <a:ext cx="4428000" cy="3245286"/>
          </a:xfrm>
          <a:prstGeom prst="rect">
            <a:avLst/>
          </a:prstGeom>
          <a:noFill/>
        </p:spPr>
        <p:txBody>
          <a:bodyPr wrap="square" rIns="72000" rtlCol="0" anchor="t">
            <a:noAutofit/>
          </a:bodyPr>
          <a:lstStyle/>
          <a:p>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　大阪産業創造館を中核拠点とし、府域に対して</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　ワンストップでサービスを展開</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・産業創造館経営相談室による相談事業の実施</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よろず支援拠点</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国による都道府県単位での委託事業</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）における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中小企業・小規模事業者からの売上拡大等の様々な経営相談に対して</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地域の支援機関等とも連携しながら対応</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平成</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26</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年度から実施。</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令</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和元年度にマイドームから産創館</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2F</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に移転</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産創館のサービスとの連携に加え、商工会・商工会議所、金融機関などに</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出掛けて</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「出前よろず塾」「出張相談」を</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実施するなど、取組を充実</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ja-JP"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他の支援機関等との連携も広め、相談ニーズ</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を</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掘り起こし</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ながら、</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多様な</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相談機会を提供し</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つつ、時代の変化に応じた幅広い内容に対応し</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ていく</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ことが必要。</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・国の取組みの方向性に影響を受けるため、これを注視していくことが必要。</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a:spLocks/>
          </p:cNvSpPr>
          <p:nvPr/>
        </p:nvSpPr>
        <p:spPr>
          <a:xfrm>
            <a:off x="5241247" y="1629060"/>
            <a:ext cx="4428000" cy="3600000"/>
          </a:xfrm>
          <a:prstGeom prst="rect">
            <a:avLst/>
          </a:prstGeom>
          <a:noFill/>
        </p:spPr>
        <p:txBody>
          <a:bodyPr wrap="square" rtlCol="0" anchor="t">
            <a:noAutofit/>
          </a:bodyPr>
          <a:lstStyle/>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200" b="1" dirty="0">
                <a:solidFill>
                  <a:schemeClr val="tx1">
                    <a:lumMod val="75000"/>
                    <a:lumOff val="25000"/>
                  </a:schemeClr>
                </a:solidFill>
                <a:latin typeface="Meiryo UI" panose="020B0604030504040204" pitchFamily="50" charset="-128"/>
                <a:ea typeface="Meiryo UI" panose="020B0604030504040204" pitchFamily="50" charset="-128"/>
              </a:rPr>
              <a:t>「中小企業・小規模事業者のあらゆる経営上の悩み・困りごとの</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200" b="1" dirty="0">
                <a:solidFill>
                  <a:schemeClr val="tx1">
                    <a:lumMod val="75000"/>
                    <a:lumOff val="25000"/>
                  </a:schemeClr>
                </a:solidFill>
                <a:latin typeface="Meiryo UI" panose="020B0604030504040204" pitchFamily="50" charset="-128"/>
                <a:ea typeface="Meiryo UI" panose="020B0604030504040204" pitchFamily="50" charset="-128"/>
              </a:rPr>
              <a:t>総合医かつ専門医」として、課題解決に向けて伴走</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支援</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endParaRPr lang="ja-JP" altLang="ja-JP" sz="10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 時代の変化により生じる幅広いニーズへの対応</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・事業の一層の充実に向けて、より多様な事業者（副業者、各種団体・</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法人、</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次産業・地場産業などを含む）への相談対応力を高めるほか、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夜間・休日の相談対応も実施。</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100" dirty="0">
                <a:solidFill>
                  <a:srgbClr val="FF0000"/>
                </a:solidFill>
                <a:latin typeface="Meiryo UI" panose="020B0604030504040204" pitchFamily="50" charset="-128"/>
                <a:ea typeface="Meiryo UI" panose="020B0604030504040204" pitchFamily="50" charset="-128"/>
              </a:rPr>
              <a:t>新型コロナウイルス感染症対応、</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働き方改革、事業承継、</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BCP</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対応など</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時代環境の変化により生じる幅広いニーズにも応えていく。例えば、人材</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採用支援にかかるコンシェルジュ機能を強化する仕組みを活用し、企業の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採用活動を支援していく。</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ja-JP" altLang="en-US" sz="9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 府内の産業支援機関等とのさらなる連携強化</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新たに創設した</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「大阪産業局・アンバサダー」</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をはじめ、支援機関等の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協力を得て認知度を高めるとともに、府内の他の支援機関との事業連携</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などの面でも貢献度を高める。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9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■新たな取組み</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・中小企業における人材戦略の構築サポートの観点から、人材採用支援</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にかかるコンシェルジュ機能を強化</a:t>
            </a:r>
            <a:endParaRPr lang="en-US" altLang="ja-JP" sz="1100" strike="sngStrike"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・経営相談室とよろず支援拠点の一体的運営</a:t>
            </a: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a:xfrm>
            <a:off x="7293260" y="6611060"/>
            <a:ext cx="2311400" cy="274324"/>
          </a:xfrm>
        </p:spPr>
        <p:txBody>
          <a:bodyPr/>
          <a:lstStyle/>
          <a:p>
            <a:fld id="{F61ADCFA-BCA6-4759-AFB1-7CBA46529FC7}" type="slidenum">
              <a:rPr kumimoji="1" lang="ja-JP" altLang="en-US" smtClean="0"/>
              <a:pPr/>
              <a:t>17</a:t>
            </a:fld>
            <a:endParaRPr kumimoji="1" lang="ja-JP" altLang="en-US" dirty="0"/>
          </a:p>
        </p:txBody>
      </p:sp>
      <p:sp>
        <p:nvSpPr>
          <p:cNvPr id="19"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
        <p:nvSpPr>
          <p:cNvPr id="15" name="テキスト ボックス 14"/>
          <p:cNvSpPr txBox="1">
            <a:spLocks/>
          </p:cNvSpPr>
          <p:nvPr/>
        </p:nvSpPr>
        <p:spPr>
          <a:xfrm>
            <a:off x="236538" y="5442764"/>
            <a:ext cx="9468928" cy="938987"/>
          </a:xfrm>
          <a:prstGeom prst="rect">
            <a:avLst/>
          </a:prstGeom>
          <a:noFill/>
          <a:ln w="28575">
            <a:solidFill>
              <a:srgbClr val="0090BA"/>
            </a:solidFill>
          </a:ln>
        </p:spPr>
        <p:txBody>
          <a:bodyPr wrap="square" rtlCol="0" anchor="ctr">
            <a:no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232</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大かっこ 2"/>
          <p:cNvSpPr/>
          <p:nvPr/>
        </p:nvSpPr>
        <p:spPr>
          <a:xfrm>
            <a:off x="4737516" y="5639842"/>
            <a:ext cx="4860000" cy="544830"/>
          </a:xfrm>
          <a:prstGeom prst="bracketPair">
            <a:avLst/>
          </a:prstGeom>
          <a:ln>
            <a:solidFill>
              <a:schemeClr val="tx1">
                <a:lumMod val="75000"/>
                <a:lumOff val="25000"/>
              </a:schemeClr>
            </a:solidFill>
          </a:ln>
        </p:spPr>
        <p:txBody>
          <a:bodyPr wrap="square" lIns="0" tIns="0" rIns="0" bIns="0">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・相談者数　　　   　　　　　　　　 </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44,500</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年累計）</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・経営力強化件数　　　　 　　　　　</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3,000</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年累計）</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楕円 17">
            <a:extLst>
              <a:ext uri="{FF2B5EF4-FFF2-40B4-BE49-F238E27FC236}">
                <a16:creationId xmlns:a16="http://schemas.microsoft.com/office/drawing/2014/main" id="{62AC3FD4-1A08-4BDA-ABE7-BF5118EB22EE}"/>
              </a:ext>
            </a:extLst>
          </p:cNvPr>
          <p:cNvSpPr/>
          <p:nvPr/>
        </p:nvSpPr>
        <p:spPr>
          <a:xfrm rot="1688156">
            <a:off x="8896514" y="186150"/>
            <a:ext cx="756084" cy="7217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rgbClr val="FF0000"/>
                </a:solidFill>
              </a:rPr>
              <a:t>改</a:t>
            </a:r>
          </a:p>
        </p:txBody>
      </p:sp>
    </p:spTree>
    <p:extLst>
      <p:ext uri="{BB962C8B-B14F-4D97-AF65-F5344CB8AC3E}">
        <p14:creationId xmlns:p14="http://schemas.microsoft.com/office/powerpoint/2010/main" val="3393822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a:extLst>
              <a:ext uri="{FF2B5EF4-FFF2-40B4-BE49-F238E27FC236}">
                <a16:creationId xmlns:a16="http://schemas.microsoft.com/office/drawing/2014/main" id="{E7530CC2-E35A-4377-87DB-5389CD3F0437}"/>
              </a:ext>
            </a:extLst>
          </p:cNvPr>
          <p:cNvSpPr/>
          <p:nvPr/>
        </p:nvSpPr>
        <p:spPr>
          <a:xfrm>
            <a:off x="5213636" y="1304923"/>
            <a:ext cx="4500438" cy="3780000"/>
          </a:xfrm>
          <a:prstGeom prst="roundRect">
            <a:avLst>
              <a:gd name="adj" fmla="val 3226"/>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テキスト ボックス 19"/>
          <p:cNvSpPr txBox="1">
            <a:spLocks/>
          </p:cNvSpPr>
          <p:nvPr/>
        </p:nvSpPr>
        <p:spPr>
          <a:xfrm>
            <a:off x="236538" y="5442764"/>
            <a:ext cx="9468928" cy="938987"/>
          </a:xfrm>
          <a:prstGeom prst="rect">
            <a:avLst/>
          </a:prstGeom>
          <a:noFill/>
          <a:ln w="28575">
            <a:solidFill>
              <a:srgbClr val="0090BA"/>
            </a:solidFill>
          </a:ln>
        </p:spPr>
        <p:txBody>
          <a:bodyPr wrap="square" rtlCol="0" anchor="ctr">
            <a:no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54</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大かっこ 20"/>
          <p:cNvSpPr/>
          <p:nvPr/>
        </p:nvSpPr>
        <p:spPr>
          <a:xfrm>
            <a:off x="4737516" y="5607494"/>
            <a:ext cx="4860000" cy="609527"/>
          </a:xfrm>
          <a:prstGeom prst="bracketPair">
            <a:avLst/>
          </a:prstGeom>
          <a:ln>
            <a:solidFill>
              <a:schemeClr val="tx1">
                <a:lumMod val="75000"/>
                <a:lumOff val="25000"/>
              </a:schemeClr>
            </a:solidFill>
          </a:ln>
        </p:spPr>
        <p:txBody>
          <a:bodyPr wrap="square" lIns="0" tIns="0" rIns="0" bIns="0" anchor="ctr">
            <a:no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・経営力強化件数　　　　　　　　</a:t>
            </a:r>
            <a:r>
              <a:rPr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1,670</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件</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年累計）</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21">
            <a:extLst>
              <a:ext uri="{FF2B5EF4-FFF2-40B4-BE49-F238E27FC236}">
                <a16:creationId xmlns:a16="http://schemas.microsoft.com/office/drawing/2014/main" id="{E7530CC2-E35A-4377-87DB-5389CD3F0437}"/>
              </a:ext>
            </a:extLst>
          </p:cNvPr>
          <p:cNvSpPr/>
          <p:nvPr/>
        </p:nvSpPr>
        <p:spPr>
          <a:xfrm>
            <a:off x="234124" y="1304923"/>
            <a:ext cx="4500438" cy="3780000"/>
          </a:xfrm>
          <a:prstGeom prst="roundRect">
            <a:avLst>
              <a:gd name="adj" fmla="val 3226"/>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17" name="正方形/長方形 16"/>
          <p:cNvSpPr/>
          <p:nvPr/>
        </p:nvSpPr>
        <p:spPr>
          <a:xfrm>
            <a:off x="236538" y="980728"/>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zh-TW"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経営力強化支援</a:t>
            </a:r>
            <a:endPar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直角三角形 1"/>
          <p:cNvSpPr/>
          <p:nvPr/>
        </p:nvSpPr>
        <p:spPr>
          <a:xfrm rot="18900000" flipH="1">
            <a:off x="4587480" y="2951490"/>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9356"/>
            <a:ext cx="144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05028" y="1379356"/>
            <a:ext cx="216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■今後</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年間の運営方針</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70343" y="1664804"/>
            <a:ext cx="4428000" cy="3245286"/>
          </a:xfrm>
          <a:prstGeom prst="rect">
            <a:avLst/>
          </a:prstGeom>
          <a:noFill/>
        </p:spPr>
        <p:txBody>
          <a:bodyPr wrap="square" rtlCol="0" anchor="t">
            <a:noAutofit/>
          </a:body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大阪府域の中小企業経営者、経営幹部に対し、セミナー</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等によるベーシックな知識の提供、マネジメントスキル等</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経営スキルの提供、</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年間の経営塾等各種事業を実施</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3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・経理、財務、法務、人事等経営者に必要なベーシックな知識の提供、</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人事制度、給与制度等経営に必要な各種制度ノウハウの提供、</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マネジメントスキルやモチベーションアップ等経営スキルアップノウハウの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提供等をセミナー、ワークショップ形式で実施</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・経営者、後継者育成の</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年間の講座である「なにわあきんど塾」の実施</a:t>
            </a:r>
          </a:p>
          <a:p>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・入管法改正、消費税法改正等法改正や事業環境の変化に即応した</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事業メニューの実施</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sz="1100" dirty="0" err="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BCM</a:t>
            </a:r>
            <a:r>
              <a:rPr lang="ja-JP" altLang="en-US" sz="1100" dirty="0" err="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事業承継、外国人採用と活用等の時宜に応じた</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セミナー、ワークショップの拡充</a:t>
            </a:r>
          </a:p>
        </p:txBody>
      </p:sp>
      <p:sp>
        <p:nvSpPr>
          <p:cNvPr id="28" name="テキスト ボックス 27"/>
          <p:cNvSpPr txBox="1">
            <a:spLocks/>
          </p:cNvSpPr>
          <p:nvPr/>
        </p:nvSpPr>
        <p:spPr>
          <a:xfrm>
            <a:off x="5249855" y="1664804"/>
            <a:ext cx="4428000" cy="3317294"/>
          </a:xfrm>
          <a:prstGeom prst="rect">
            <a:avLst/>
          </a:prstGeom>
          <a:noFill/>
        </p:spPr>
        <p:txBody>
          <a:bodyPr wrap="square" rtlCol="0" anchor="t">
            <a:noAutofit/>
          </a:bodyPr>
          <a:lstStyle/>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中小企業、小規模事業者に対するベーシックな中小企業</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支援事業として継続、強化していく</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■基本的なメニューの充実</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・経理、財務、法務、人事等経営者に必要なベーシックな知識の提供は</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公的機関としての基本サービスとして継続、強化。法改正や事業環境の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変化をタイムリーに反映したセミナーやワークショップの充実を図る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■時宜に応じた事業メニューの充実</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や外国人採用といった「時宜に応じた」「社会からの要請」のある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コンテンツをタイムリーに採用し、支援機関としての社会的責任を果たす</a:t>
            </a:r>
          </a:p>
          <a:p>
            <a:endPar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■新たな取組み</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・商工会議所、商工会との連携による産業創造館事業メニューの大阪府域</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への展開</a:t>
            </a:r>
          </a:p>
        </p:txBody>
      </p:sp>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18</a:t>
            </a:fld>
            <a:endParaRPr kumimoji="1" lang="ja-JP" altLang="en-US" dirty="0"/>
          </a:p>
        </p:txBody>
      </p:sp>
      <p:sp>
        <p:nvSpPr>
          <p:cNvPr id="19"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
        <p:nvSpPr>
          <p:cNvPr id="16" name="楕円 15">
            <a:extLst>
              <a:ext uri="{FF2B5EF4-FFF2-40B4-BE49-F238E27FC236}">
                <a16:creationId xmlns:a16="http://schemas.microsoft.com/office/drawing/2014/main" id="{A5DD7C35-54F3-48EE-9C40-00FC233A0C77}"/>
              </a:ext>
            </a:extLst>
          </p:cNvPr>
          <p:cNvSpPr/>
          <p:nvPr/>
        </p:nvSpPr>
        <p:spPr>
          <a:xfrm rot="1688156">
            <a:off x="8896514" y="186150"/>
            <a:ext cx="756084" cy="7217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rgbClr val="FF0000"/>
                </a:solidFill>
              </a:rPr>
              <a:t>改</a:t>
            </a:r>
          </a:p>
        </p:txBody>
      </p:sp>
    </p:spTree>
    <p:extLst>
      <p:ext uri="{BB962C8B-B14F-4D97-AF65-F5344CB8AC3E}">
        <p14:creationId xmlns:p14="http://schemas.microsoft.com/office/powerpoint/2010/main" val="4200163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7594600" y="6543675"/>
            <a:ext cx="2311400" cy="274638"/>
          </a:xfrm>
        </p:spPr>
        <p:txBody>
          <a:bodyPr/>
          <a:lstStyle/>
          <a:p>
            <a:fld id="{F61ADCFA-BCA6-4759-AFB1-7CBA46529FC7}" type="slidenum">
              <a:rPr kumimoji="1" lang="ja-JP" altLang="en-US" smtClean="0"/>
              <a:pPr/>
              <a:t>1</a:t>
            </a:fld>
            <a:endParaRPr kumimoji="1" lang="ja-JP" altLang="en-US" dirty="0"/>
          </a:p>
        </p:txBody>
      </p:sp>
      <p:sp>
        <p:nvSpPr>
          <p:cNvPr id="18" name="タイトル 4"/>
          <p:cNvSpPr txBox="1">
            <a:spLocks/>
          </p:cNvSpPr>
          <p:nvPr/>
        </p:nvSpPr>
        <p:spPr>
          <a:xfrm>
            <a:off x="1200833" y="1040089"/>
            <a:ext cx="6120000" cy="432000"/>
          </a:xfrm>
          <a:prstGeom prst="rect">
            <a:avLst/>
          </a:prstGeom>
        </p:spPr>
        <p:txBody>
          <a:bodyPr anchor="b" anchorCtr="0">
            <a:normAutofit/>
          </a:bodyPr>
          <a:lstStyle>
            <a:lvl1pPr algn="l" defTabSz="914400" rtl="0" eaLnBrk="1" latinLnBrk="0" hangingPunct="1">
              <a:spcBef>
                <a:spcPct val="0"/>
              </a:spcBef>
              <a:buNone/>
              <a:defRPr kumimoji="1" sz="2800" b="1" kern="1200">
                <a:solidFill>
                  <a:schemeClr val="tx1"/>
                </a:solidFill>
                <a:latin typeface="メイリオ" pitchFamily="50" charset="-128"/>
                <a:ea typeface="メイリオ" pitchFamily="50" charset="-128"/>
                <a:cs typeface="メイリオ" pitchFamily="50" charset="-128"/>
              </a:defRPr>
            </a:lvl1pPr>
          </a:lstStyle>
          <a:p>
            <a:r>
              <a:rPr lang="ja-JP" altLang="en-US" sz="2000" b="0" dirty="0">
                <a:solidFill>
                  <a:schemeClr val="tx1">
                    <a:lumMod val="85000"/>
                    <a:lumOff val="15000"/>
                  </a:schemeClr>
                </a:solidFill>
              </a:rPr>
              <a:t>１　財団の概要・中期経営計画の策定について</a:t>
            </a:r>
          </a:p>
        </p:txBody>
      </p:sp>
      <p:sp>
        <p:nvSpPr>
          <p:cNvPr id="19" name="タイトル 4"/>
          <p:cNvSpPr txBox="1">
            <a:spLocks/>
          </p:cNvSpPr>
          <p:nvPr/>
        </p:nvSpPr>
        <p:spPr>
          <a:xfrm>
            <a:off x="1200833" y="1579890"/>
            <a:ext cx="6120000" cy="432000"/>
          </a:xfrm>
          <a:prstGeom prst="rect">
            <a:avLst/>
          </a:prstGeom>
        </p:spPr>
        <p:txBody>
          <a:bodyPr anchor="b" anchorCtr="0">
            <a:normAutofit/>
          </a:bodyPr>
          <a:lstStyle>
            <a:lvl1pPr algn="l" defTabSz="914400" rtl="0" eaLnBrk="1" latinLnBrk="0" hangingPunct="1">
              <a:spcBef>
                <a:spcPct val="0"/>
              </a:spcBef>
              <a:buNone/>
              <a:defRPr kumimoji="1" sz="2800" b="1" kern="1200">
                <a:solidFill>
                  <a:schemeClr val="tx1"/>
                </a:solidFill>
                <a:latin typeface="メイリオ" pitchFamily="50" charset="-128"/>
                <a:ea typeface="メイリオ" pitchFamily="50" charset="-128"/>
                <a:cs typeface="メイリオ" pitchFamily="50" charset="-128"/>
              </a:defRPr>
            </a:lvl1pPr>
          </a:lstStyle>
          <a:p>
            <a:r>
              <a:rPr lang="ja-JP" altLang="en-US" sz="2000" b="0" dirty="0">
                <a:solidFill>
                  <a:schemeClr val="tx1">
                    <a:lumMod val="85000"/>
                    <a:lumOff val="15000"/>
                  </a:schemeClr>
                </a:solidFill>
              </a:rPr>
              <a:t>２　大阪における中小企業の現状・課題</a:t>
            </a:r>
          </a:p>
        </p:txBody>
      </p:sp>
      <p:sp>
        <p:nvSpPr>
          <p:cNvPr id="20" name="タイトル 4"/>
          <p:cNvSpPr txBox="1">
            <a:spLocks/>
          </p:cNvSpPr>
          <p:nvPr/>
        </p:nvSpPr>
        <p:spPr>
          <a:xfrm>
            <a:off x="1200833" y="2119691"/>
            <a:ext cx="6120000" cy="432000"/>
          </a:xfrm>
          <a:prstGeom prst="rect">
            <a:avLst/>
          </a:prstGeom>
        </p:spPr>
        <p:txBody>
          <a:bodyPr anchor="b" anchorCtr="0">
            <a:normAutofit/>
          </a:bodyPr>
          <a:lstStyle>
            <a:lvl1pPr algn="l" defTabSz="914400" rtl="0" eaLnBrk="1" latinLnBrk="0" hangingPunct="1">
              <a:spcBef>
                <a:spcPct val="0"/>
              </a:spcBef>
              <a:buNone/>
              <a:defRPr kumimoji="1" sz="2800" b="1" kern="1200">
                <a:solidFill>
                  <a:schemeClr val="tx1"/>
                </a:solidFill>
                <a:latin typeface="メイリオ" pitchFamily="50" charset="-128"/>
                <a:ea typeface="メイリオ" pitchFamily="50" charset="-128"/>
                <a:cs typeface="メイリオ" pitchFamily="50" charset="-128"/>
              </a:defRPr>
            </a:lvl1pPr>
          </a:lstStyle>
          <a:p>
            <a:r>
              <a:rPr lang="ja-JP" altLang="en-US" sz="2000" b="0" dirty="0">
                <a:solidFill>
                  <a:schemeClr val="tx1">
                    <a:lumMod val="85000"/>
                    <a:lumOff val="15000"/>
                  </a:schemeClr>
                </a:solidFill>
              </a:rPr>
              <a:t>３　財団各事業の取組方針</a:t>
            </a:r>
          </a:p>
        </p:txBody>
      </p:sp>
      <p:sp>
        <p:nvSpPr>
          <p:cNvPr id="21" name="タイトル 4"/>
          <p:cNvSpPr txBox="1">
            <a:spLocks/>
          </p:cNvSpPr>
          <p:nvPr/>
        </p:nvSpPr>
        <p:spPr>
          <a:xfrm>
            <a:off x="1200833" y="5229506"/>
            <a:ext cx="6120000" cy="432000"/>
          </a:xfrm>
          <a:prstGeom prst="rect">
            <a:avLst/>
          </a:prstGeom>
        </p:spPr>
        <p:txBody>
          <a:bodyPr anchor="b" anchorCtr="0">
            <a:normAutofit/>
          </a:bodyPr>
          <a:lstStyle>
            <a:lvl1pPr algn="l" defTabSz="914400" rtl="0" eaLnBrk="1" latinLnBrk="0" hangingPunct="1">
              <a:spcBef>
                <a:spcPct val="0"/>
              </a:spcBef>
              <a:buNone/>
              <a:defRPr kumimoji="1" sz="2800" b="1" kern="1200">
                <a:solidFill>
                  <a:schemeClr val="tx1"/>
                </a:solidFill>
                <a:latin typeface="メイリオ" pitchFamily="50" charset="-128"/>
                <a:ea typeface="メイリオ" pitchFamily="50" charset="-128"/>
                <a:cs typeface="メイリオ" pitchFamily="50" charset="-128"/>
              </a:defRPr>
            </a:lvl1pPr>
          </a:lstStyle>
          <a:p>
            <a:r>
              <a:rPr lang="ja-JP" altLang="en-US" sz="2000" b="0" dirty="0">
                <a:solidFill>
                  <a:schemeClr val="tx1">
                    <a:lumMod val="85000"/>
                    <a:lumOff val="15000"/>
                  </a:schemeClr>
                </a:solidFill>
              </a:rPr>
              <a:t>４　財団運営面での新たな取組み</a:t>
            </a:r>
          </a:p>
        </p:txBody>
      </p:sp>
      <p:sp>
        <p:nvSpPr>
          <p:cNvPr id="22" name="タイトル 4"/>
          <p:cNvSpPr txBox="1">
            <a:spLocks/>
          </p:cNvSpPr>
          <p:nvPr/>
        </p:nvSpPr>
        <p:spPr>
          <a:xfrm>
            <a:off x="1200833" y="5769308"/>
            <a:ext cx="6120000" cy="432000"/>
          </a:xfrm>
          <a:prstGeom prst="rect">
            <a:avLst/>
          </a:prstGeom>
        </p:spPr>
        <p:txBody>
          <a:bodyPr anchor="b" anchorCtr="0">
            <a:normAutofit/>
          </a:bodyPr>
          <a:lstStyle>
            <a:lvl1pPr algn="l" defTabSz="914400" rtl="0" eaLnBrk="1" latinLnBrk="0" hangingPunct="1">
              <a:spcBef>
                <a:spcPct val="0"/>
              </a:spcBef>
              <a:buNone/>
              <a:defRPr kumimoji="1" sz="2800" b="1" kern="1200">
                <a:solidFill>
                  <a:schemeClr val="tx1"/>
                </a:solidFill>
                <a:latin typeface="メイリオ" pitchFamily="50" charset="-128"/>
                <a:ea typeface="メイリオ" pitchFamily="50" charset="-128"/>
                <a:cs typeface="メイリオ" pitchFamily="50" charset="-128"/>
              </a:defRPr>
            </a:lvl1pPr>
          </a:lstStyle>
          <a:p>
            <a:r>
              <a:rPr lang="ja-JP" altLang="en-US" sz="2000" b="0" dirty="0">
                <a:solidFill>
                  <a:schemeClr val="tx1">
                    <a:lumMod val="85000"/>
                    <a:lumOff val="15000"/>
                  </a:schemeClr>
                </a:solidFill>
              </a:rPr>
              <a:t>５　今後の経営目標と収支計画</a:t>
            </a:r>
          </a:p>
        </p:txBody>
      </p:sp>
      <p:sp>
        <p:nvSpPr>
          <p:cNvPr id="3" name="正方形/長方形 2"/>
          <p:cNvSpPr/>
          <p:nvPr/>
        </p:nvSpPr>
        <p:spPr>
          <a:xfrm>
            <a:off x="1884909" y="2552072"/>
            <a:ext cx="2484976" cy="2677656"/>
          </a:xfrm>
          <a:prstGeom prst="rect">
            <a:avLst/>
          </a:prstGeom>
        </p:spPr>
        <p:txBody>
          <a:bodyPr wrap="none">
            <a:spAutoFit/>
          </a:bodyPr>
          <a:lstStyle/>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創業支援</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スタートアップ支援</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国際ビジネス支援</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zh-TW"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事業承継支援</a:t>
            </a:r>
          </a:p>
          <a:p>
            <a:r>
              <a:rPr lang="zh-TW"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経営相談</a:t>
            </a:r>
            <a:endParaRPr lang="en-US" altLang="zh-TW"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zh-TW"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経営力強化支援</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zh-TW"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販路開拓支援</a:t>
            </a:r>
          </a:p>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設備投資支援</a:t>
            </a:r>
          </a:p>
          <a:p>
            <a:r>
              <a:rPr lang="zh-TW"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人材戦略支援</a:t>
            </a:r>
          </a:p>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新事業の創出支援</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zh-TW"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中小企業</a:t>
            </a:r>
            <a:r>
              <a:rPr lang="en-US" altLang="zh-TW"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DX</a:t>
            </a:r>
            <a:r>
              <a:rPr lang="zh-TW"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推進支援</a:t>
            </a:r>
          </a:p>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展示場・会議室等の管理・運営</a:t>
            </a:r>
          </a:p>
        </p:txBody>
      </p:sp>
      <p:sp>
        <p:nvSpPr>
          <p:cNvPr id="11" name="八角形 10"/>
          <p:cNvSpPr/>
          <p:nvPr/>
        </p:nvSpPr>
        <p:spPr>
          <a:xfrm>
            <a:off x="128588" y="157398"/>
            <a:ext cx="1064568" cy="1062921"/>
          </a:xfrm>
          <a:prstGeom prst="octagon">
            <a:avLst>
              <a:gd name="adj" fmla="val 22497"/>
            </a:avLst>
          </a:prstGeom>
          <a:solidFill>
            <a:srgbClr val="00ADE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outerShdw blurRad="38100" dist="38100" dir="2700000" algn="tl">
                  <a:srgbClr val="000000">
                    <a:alpha val="43137"/>
                  </a:srgbClr>
                </a:outerShdw>
              </a:effectLst>
            </a:endParaRPr>
          </a:p>
        </p:txBody>
      </p:sp>
      <p:sp>
        <p:nvSpPr>
          <p:cNvPr id="4" name="テキスト プレースホルダー 3"/>
          <p:cNvSpPr>
            <a:spLocks noGrp="1"/>
          </p:cNvSpPr>
          <p:nvPr>
            <p:ph type="body" sz="quarter" idx="4294967295"/>
          </p:nvPr>
        </p:nvSpPr>
        <p:spPr>
          <a:xfrm>
            <a:off x="120911" y="418983"/>
            <a:ext cx="1079922" cy="539750"/>
          </a:xfrm>
        </p:spPr>
        <p:txBody>
          <a:bodyPr anchor="t">
            <a:noAutofit/>
          </a:bodyPr>
          <a:lstStyle/>
          <a:p>
            <a:pPr marL="0" indent="0" algn="ctr">
              <a:buNone/>
            </a:pPr>
            <a:r>
              <a:rPr kumimoji="1" lang="ja-JP" altLang="en-US" sz="3200" b="1" dirty="0">
                <a:solidFill>
                  <a:schemeClr val="bg1"/>
                </a:solidFill>
                <a:effectLst>
                  <a:outerShdw blurRad="38100" dist="38100" dir="2700000" algn="tl">
                    <a:srgbClr val="000000">
                      <a:alpha val="43137"/>
                    </a:srgbClr>
                  </a:outerShdw>
                </a:effectLst>
              </a:rPr>
              <a:t>目次</a:t>
            </a:r>
          </a:p>
        </p:txBody>
      </p:sp>
    </p:spTree>
    <p:extLst>
      <p:ext uri="{BB962C8B-B14F-4D97-AF65-F5344CB8AC3E}">
        <p14:creationId xmlns:p14="http://schemas.microsoft.com/office/powerpoint/2010/main" val="225382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a:extLst>
              <a:ext uri="{FF2B5EF4-FFF2-40B4-BE49-F238E27FC236}">
                <a16:creationId xmlns:a16="http://schemas.microsoft.com/office/drawing/2014/main" id="{3BE05FDE-B18F-4C99-A99C-1BC048BCC3E8}"/>
              </a:ext>
            </a:extLst>
          </p:cNvPr>
          <p:cNvSpPr/>
          <p:nvPr/>
        </p:nvSpPr>
        <p:spPr>
          <a:xfrm>
            <a:off x="5213636" y="1304923"/>
            <a:ext cx="4500438" cy="3780000"/>
          </a:xfrm>
          <a:prstGeom prst="roundRect">
            <a:avLst>
              <a:gd name="adj" fmla="val 3478"/>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角丸四角形 21">
            <a:extLst>
              <a:ext uri="{FF2B5EF4-FFF2-40B4-BE49-F238E27FC236}">
                <a16:creationId xmlns:a16="http://schemas.microsoft.com/office/drawing/2014/main" id="{3BE05FDE-B18F-4C99-A99C-1BC048BCC3E8}"/>
              </a:ext>
            </a:extLst>
          </p:cNvPr>
          <p:cNvSpPr/>
          <p:nvPr/>
        </p:nvSpPr>
        <p:spPr>
          <a:xfrm>
            <a:off x="236476" y="1304923"/>
            <a:ext cx="4500438" cy="3780000"/>
          </a:xfrm>
          <a:prstGeom prst="roundRect">
            <a:avLst>
              <a:gd name="adj" fmla="val 3478"/>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17" name="正方形/長方形 16"/>
          <p:cNvSpPr/>
          <p:nvPr/>
        </p:nvSpPr>
        <p:spPr>
          <a:xfrm>
            <a:off x="236538" y="980728"/>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販路開拓支援（マーケティング支援）</a:t>
            </a:r>
          </a:p>
        </p:txBody>
      </p:sp>
      <p:sp>
        <p:nvSpPr>
          <p:cNvPr id="2" name="直角三角形 1"/>
          <p:cNvSpPr/>
          <p:nvPr/>
        </p:nvSpPr>
        <p:spPr>
          <a:xfrm rot="18900000" flipH="1">
            <a:off x="4587480" y="2951490"/>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9356"/>
            <a:ext cx="144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05028" y="1379356"/>
            <a:ext cx="216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■今後</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年間の運営方針</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72695" y="1624135"/>
            <a:ext cx="4428000" cy="2849242"/>
          </a:xfrm>
          <a:prstGeom prst="rect">
            <a:avLst/>
          </a:prstGeom>
          <a:noFill/>
        </p:spPr>
        <p:txBody>
          <a:bodyPr wrap="square" rIns="0" rtlCol="0" anchor="t">
            <a:noAutofit/>
          </a:body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商品開発相談、モニター会の開催等マーケティング関連</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の様々な事業を展開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・セミナー、ワークショップ等によるマーケティング関連情報・知識の</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提供、交流会等によるコミュニティ形成、モニター会による商品力の</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強化等の各種事業を実施、</a:t>
            </a:r>
            <a:r>
              <a:rPr lang="ja-JP"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府内中小企業者の事業機会の</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拡大を支援</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・大阪商品計画プロジェクトを実施し、大阪府域の中小製造事業者、</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生産者の新商品開発を支援</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err="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等最新のテクノロジーに対応したマーケティング手法の情報</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提供や具体的な支援の実施</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a:spLocks/>
          </p:cNvSpPr>
          <p:nvPr/>
        </p:nvSpPr>
        <p:spPr>
          <a:xfrm>
            <a:off x="5249855" y="1624135"/>
            <a:ext cx="4428000" cy="3029001"/>
          </a:xfrm>
          <a:prstGeom prst="rect">
            <a:avLst/>
          </a:prstGeom>
          <a:noFill/>
        </p:spPr>
        <p:txBody>
          <a:bodyPr wrap="square" rtlCol="0" anchor="t">
            <a:noAutofit/>
          </a:bodyPr>
          <a:lstStyle/>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登録モニターの活用、マーケティングデータ分析・活用に</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より、成果につながる支援策の充実を図る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4,000</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名の財団登録モニターを活用、モニター会等の</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開催により中小企業の商品開発を積極的に支援</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・中小企業の不得意な消費者への意見聴取やクリエイターと連携し</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デザイン関連の課題解決に向けたサポート等を実施</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■マーケティングセミナーの実施</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・インターネットを活用した集客、販売促進手法の提供をはじめとして</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最新のマーケティング手法の情報提供や具体的な支援</a:t>
            </a:r>
            <a:endParaRPr lang="ja-JP"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■大阪商品計画プロジェクトによる個社への新商品開発支援の継続と　</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産業創造館モニター会等の活用による多面的な支援</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■新たな取組み</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・海外進出の際のマーケティング手法、戦略の立案支援</a:t>
            </a: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19</a:t>
            </a:fld>
            <a:endParaRPr kumimoji="1" lang="ja-JP" altLang="en-US" dirty="0"/>
          </a:p>
        </p:txBody>
      </p:sp>
      <p:sp>
        <p:nvSpPr>
          <p:cNvPr id="19"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
        <p:nvSpPr>
          <p:cNvPr id="20" name="テキスト ボックス 19"/>
          <p:cNvSpPr txBox="1">
            <a:spLocks/>
          </p:cNvSpPr>
          <p:nvPr/>
        </p:nvSpPr>
        <p:spPr>
          <a:xfrm>
            <a:off x="236538" y="5189940"/>
            <a:ext cx="9468928" cy="1191812"/>
          </a:xfrm>
          <a:prstGeom prst="rect">
            <a:avLst/>
          </a:prstGeom>
          <a:noFill/>
          <a:ln w="28575">
            <a:solidFill>
              <a:srgbClr val="0090BA"/>
            </a:solidFill>
          </a:ln>
        </p:spPr>
        <p:txBody>
          <a:bodyPr wrap="square" rtlCol="0" anchor="ctr">
            <a:no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77</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大かっこ 20"/>
          <p:cNvSpPr/>
          <p:nvPr/>
        </p:nvSpPr>
        <p:spPr>
          <a:xfrm>
            <a:off x="4737516" y="5377224"/>
            <a:ext cx="4860000" cy="817245"/>
          </a:xfrm>
          <a:prstGeom prst="bracketPair">
            <a:avLst/>
          </a:prstGeom>
          <a:ln>
            <a:solidFill>
              <a:schemeClr val="tx1">
                <a:lumMod val="75000"/>
                <a:lumOff val="25000"/>
              </a:schemeClr>
            </a:solidFill>
          </a:ln>
        </p:spPr>
        <p:txBody>
          <a:bodyPr wrap="square" lIns="0" tIns="0" rIns="0" bIns="0">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・マッチング仲介件数　　　　　</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785</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件</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年累計）</a:t>
            </a: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・マッチング成約件数　　　　　</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110</a:t>
            </a:r>
            <a:r>
              <a:rPr lang="ja-JP" altLang="en-US" sz="160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件</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年累計）</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・経営力強化件数　　　　 </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1,279</a:t>
            </a:r>
            <a:r>
              <a:rPr lang="ja-JP" altLang="en-US" sz="160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件</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年累計）</a:t>
            </a:r>
          </a:p>
        </p:txBody>
      </p:sp>
      <p:sp>
        <p:nvSpPr>
          <p:cNvPr id="16" name="楕円 15">
            <a:extLst>
              <a:ext uri="{FF2B5EF4-FFF2-40B4-BE49-F238E27FC236}">
                <a16:creationId xmlns:a16="http://schemas.microsoft.com/office/drawing/2014/main" id="{E0A7A763-A319-4354-A976-528C035C5A1F}"/>
              </a:ext>
            </a:extLst>
          </p:cNvPr>
          <p:cNvSpPr/>
          <p:nvPr/>
        </p:nvSpPr>
        <p:spPr>
          <a:xfrm rot="1688156">
            <a:off x="8896514" y="186150"/>
            <a:ext cx="756084" cy="7217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rgbClr val="FF0000"/>
                </a:solidFill>
              </a:rPr>
              <a:t>改</a:t>
            </a:r>
          </a:p>
        </p:txBody>
      </p:sp>
    </p:spTree>
    <p:extLst>
      <p:ext uri="{BB962C8B-B14F-4D97-AF65-F5344CB8AC3E}">
        <p14:creationId xmlns:p14="http://schemas.microsoft.com/office/powerpoint/2010/main" val="2624736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a:extLst>
              <a:ext uri="{FF2B5EF4-FFF2-40B4-BE49-F238E27FC236}">
                <a16:creationId xmlns:a16="http://schemas.microsoft.com/office/drawing/2014/main" id="{97E17F21-1076-4590-9951-61FAC742D833}"/>
              </a:ext>
            </a:extLst>
          </p:cNvPr>
          <p:cNvSpPr/>
          <p:nvPr/>
        </p:nvSpPr>
        <p:spPr>
          <a:xfrm>
            <a:off x="5213636" y="1304923"/>
            <a:ext cx="4500438" cy="3780000"/>
          </a:xfrm>
          <a:prstGeom prst="roundRect">
            <a:avLst>
              <a:gd name="adj" fmla="val 2974"/>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角丸四角形 21">
            <a:extLst>
              <a:ext uri="{FF2B5EF4-FFF2-40B4-BE49-F238E27FC236}">
                <a16:creationId xmlns:a16="http://schemas.microsoft.com/office/drawing/2014/main" id="{97E17F21-1076-4590-9951-61FAC742D833}"/>
              </a:ext>
            </a:extLst>
          </p:cNvPr>
          <p:cNvSpPr/>
          <p:nvPr/>
        </p:nvSpPr>
        <p:spPr>
          <a:xfrm>
            <a:off x="236476" y="1304923"/>
            <a:ext cx="4500438" cy="3780000"/>
          </a:xfrm>
          <a:prstGeom prst="roundRect">
            <a:avLst>
              <a:gd name="adj" fmla="val 2974"/>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17" name="正方形/長方形 16"/>
          <p:cNvSpPr/>
          <p:nvPr/>
        </p:nvSpPr>
        <p:spPr>
          <a:xfrm>
            <a:off x="236538" y="980728"/>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販路開拓支援（マッチング支援）</a:t>
            </a:r>
          </a:p>
        </p:txBody>
      </p:sp>
      <p:sp>
        <p:nvSpPr>
          <p:cNvPr id="2" name="直角三角形 1"/>
          <p:cNvSpPr/>
          <p:nvPr/>
        </p:nvSpPr>
        <p:spPr>
          <a:xfrm rot="18900000" flipH="1">
            <a:off x="4587480" y="2951490"/>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9356"/>
            <a:ext cx="144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05028" y="1379356"/>
            <a:ext cx="216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■今後</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年間の運営方針</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72695" y="1628799"/>
            <a:ext cx="4428000" cy="3389041"/>
          </a:xfrm>
          <a:prstGeom prst="rect">
            <a:avLst/>
          </a:prstGeom>
          <a:noFill/>
        </p:spPr>
        <p:txBody>
          <a:bodyPr wrap="square" rtlCol="0" anchor="t">
            <a:noAutofit/>
          </a:body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情報提供セミナー、テーマ別商談会等販路開拓支援に関する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様々な事業を展開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・セミナー、ワークショップ等による販路開拓関連情報提供、展示商談会</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等による販路開拓機会の提供等の各種事業を実施、</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府内中小</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者</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の事業機会の拡大を</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・特徴のある販路を持つバイヤー企業が商材を募集し、中小企業に自社の　　</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商材を提案する機会を提供</a:t>
            </a: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sz="1100" dirty="0" err="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SNS</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等の進化に遅れがちな中小企業に対して、最新の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販路開拓手法の情報提供や具体的な支援を積極的に実施する</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・持続可能な開発目標（</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）の達成に向けた世界的な動きに</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対応し、新たなスキームを取り入れた販路開拓支援の実施</a:t>
            </a:r>
          </a:p>
        </p:txBody>
      </p:sp>
      <p:sp>
        <p:nvSpPr>
          <p:cNvPr id="28" name="テキスト ボックス 27"/>
          <p:cNvSpPr txBox="1">
            <a:spLocks/>
          </p:cNvSpPr>
          <p:nvPr/>
        </p:nvSpPr>
        <p:spPr>
          <a:xfrm>
            <a:off x="5249855" y="1628800"/>
            <a:ext cx="4428000" cy="3389041"/>
          </a:xfrm>
          <a:prstGeom prst="rect">
            <a:avLst/>
          </a:prstGeom>
          <a:noFill/>
        </p:spPr>
        <p:txBody>
          <a:bodyPr wrap="square" rIns="36000" rtlCol="0" anchor="t">
            <a:noAutofit/>
          </a:bodyPr>
          <a:lstStyle/>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府内中小企業のニーズに対応した販路開拓支援サービスの</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強化により、効果的、効率的な商談機会の提供を図る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■支援機関の連携強化</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商工会・商工会議所等</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との連携強化により、販路開拓機会の拡大を図る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■効果の高い商談会等の実施</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・テーマ別</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商談会</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等、分野別・技術別にターゲットを絞り込んだ商談会により</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効率的な商談機会の提供をめざす。</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■海外展開への支援</a:t>
            </a:r>
            <a:endParaRPr lang="ja-JP"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越境</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EC</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electronic commerce</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大手商社への販路開拓に</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よる</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海外</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取引</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を検討</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■新たな取組み</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・大阪・関西万博、</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等タイムリーなテーマの選定と中小企業への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販路開拓機会の提供</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20</a:t>
            </a:fld>
            <a:endParaRPr kumimoji="1" lang="ja-JP" altLang="en-US" dirty="0"/>
          </a:p>
        </p:txBody>
      </p:sp>
      <p:sp>
        <p:nvSpPr>
          <p:cNvPr id="19"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
        <p:nvSpPr>
          <p:cNvPr id="20" name="テキスト ボックス 19"/>
          <p:cNvSpPr txBox="1">
            <a:spLocks/>
          </p:cNvSpPr>
          <p:nvPr/>
        </p:nvSpPr>
        <p:spPr>
          <a:xfrm>
            <a:off x="236538" y="5231362"/>
            <a:ext cx="9468928" cy="1150389"/>
          </a:xfrm>
          <a:prstGeom prst="rect">
            <a:avLst/>
          </a:prstGeom>
          <a:noFill/>
          <a:ln w="28575">
            <a:solidFill>
              <a:srgbClr val="0090BA"/>
            </a:solidFill>
          </a:ln>
        </p:spPr>
        <p:txBody>
          <a:bodyPr wrap="square" rtlCol="0" anchor="ctr">
            <a:no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230</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大かっこ 20"/>
          <p:cNvSpPr/>
          <p:nvPr/>
        </p:nvSpPr>
        <p:spPr>
          <a:xfrm>
            <a:off x="4737516" y="5534141"/>
            <a:ext cx="4860000" cy="544830"/>
          </a:xfrm>
          <a:prstGeom prst="bracketPair">
            <a:avLst/>
          </a:prstGeom>
          <a:ln>
            <a:solidFill>
              <a:schemeClr val="tx1">
                <a:lumMod val="75000"/>
                <a:lumOff val="25000"/>
              </a:schemeClr>
            </a:solidFill>
          </a:ln>
        </p:spPr>
        <p:txBody>
          <a:bodyPr wrap="square" lIns="0" tIns="0" rIns="0" bIns="0">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・マッチング仲介件数　　　 　　　</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2,450</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件</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年累計）</a:t>
            </a: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・マッチング成約件数　　　　　</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575</a:t>
            </a:r>
            <a:r>
              <a:rPr lang="ja-JP" altLang="en-US" sz="160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件</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年累計）</a:t>
            </a:r>
          </a:p>
        </p:txBody>
      </p:sp>
      <p:sp>
        <p:nvSpPr>
          <p:cNvPr id="18" name="楕円 17">
            <a:extLst>
              <a:ext uri="{FF2B5EF4-FFF2-40B4-BE49-F238E27FC236}">
                <a16:creationId xmlns:a16="http://schemas.microsoft.com/office/drawing/2014/main" id="{C78F3F9A-9415-4CBD-B45F-998F5C274D93}"/>
              </a:ext>
            </a:extLst>
          </p:cNvPr>
          <p:cNvSpPr/>
          <p:nvPr/>
        </p:nvSpPr>
        <p:spPr>
          <a:xfrm rot="1688156">
            <a:off x="8896514" y="186150"/>
            <a:ext cx="756084" cy="7217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rgbClr val="FF0000"/>
                </a:solidFill>
              </a:rPr>
              <a:t>改</a:t>
            </a:r>
          </a:p>
        </p:txBody>
      </p:sp>
    </p:spTree>
    <p:extLst>
      <p:ext uri="{BB962C8B-B14F-4D97-AF65-F5344CB8AC3E}">
        <p14:creationId xmlns:p14="http://schemas.microsoft.com/office/powerpoint/2010/main" val="3393089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1">
            <a:extLst>
              <a:ext uri="{FF2B5EF4-FFF2-40B4-BE49-F238E27FC236}">
                <a16:creationId xmlns:a16="http://schemas.microsoft.com/office/drawing/2014/main" id="{9CD96C22-ED18-4084-80F5-C6BB3FC14318}"/>
              </a:ext>
            </a:extLst>
          </p:cNvPr>
          <p:cNvSpPr/>
          <p:nvPr/>
        </p:nvSpPr>
        <p:spPr>
          <a:xfrm>
            <a:off x="4160912" y="1304923"/>
            <a:ext cx="5545063" cy="3924000"/>
          </a:xfrm>
          <a:prstGeom prst="roundRect">
            <a:avLst>
              <a:gd name="adj" fmla="val 3085"/>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角丸四角形 21">
            <a:extLst>
              <a:ext uri="{FF2B5EF4-FFF2-40B4-BE49-F238E27FC236}">
                <a16:creationId xmlns:a16="http://schemas.microsoft.com/office/drawing/2014/main" id="{9CD96C22-ED18-4084-80F5-C6BB3FC14318}"/>
              </a:ext>
            </a:extLst>
          </p:cNvPr>
          <p:cNvSpPr/>
          <p:nvPr/>
        </p:nvSpPr>
        <p:spPr>
          <a:xfrm>
            <a:off x="236476" y="1304923"/>
            <a:ext cx="3420000" cy="3924000"/>
          </a:xfrm>
          <a:prstGeom prst="roundRect">
            <a:avLst>
              <a:gd name="adj" fmla="val 3085"/>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 name="テキスト ボックス 7"/>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17" name="正方形/長方形 16"/>
          <p:cNvSpPr/>
          <p:nvPr/>
        </p:nvSpPr>
        <p:spPr>
          <a:xfrm>
            <a:off x="236538" y="980728"/>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販路開拓支援（ものづくり支援）</a:t>
            </a:r>
          </a:p>
        </p:txBody>
      </p:sp>
      <p:sp>
        <p:nvSpPr>
          <p:cNvPr id="2" name="直角三角形 1"/>
          <p:cNvSpPr/>
          <p:nvPr/>
        </p:nvSpPr>
        <p:spPr>
          <a:xfrm rot="18900000" flipH="1">
            <a:off x="3505662" y="3029399"/>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9356"/>
            <a:ext cx="144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36476" y="1624134"/>
            <a:ext cx="3486971" cy="3503535"/>
          </a:xfrm>
          <a:prstGeom prst="rect">
            <a:avLst/>
          </a:prstGeom>
          <a:noFill/>
        </p:spPr>
        <p:txBody>
          <a:bodyPr wrap="square" rIns="0" rtlCol="0" anchor="t">
            <a:noAutofit/>
          </a:body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大阪産業創造館、</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を拠点として、中小</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ものづくり企業に対して様々な支援事業を展開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・ものづくり企業に特化した情報提供セミナー、技術</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関連セミナーの 実施、技術分野別展示商談会</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等によるマッチング機会の提供等の各種事業を</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実施、</a:t>
            </a:r>
            <a:r>
              <a:rPr lang="ja-JP"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府内中小</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ものづくり企業</a:t>
            </a:r>
            <a:r>
              <a:rPr lang="ja-JP"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の事業機会の</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拡大を支援</a:t>
            </a: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・ビジネスチャンス倍増プロジェクト（産創館）、</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受発注取引あっせん、　ものづくり</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B2B</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ネットワーク、</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ビジネスマッチングサポート（</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）等の</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個社への技術支援、マッチング支援を実施</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・近年の激変する事業環境、</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Io</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Ｔ等テクノロジーの</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進化に対応し 「時宜に応じたテーマ設定」による</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情報提供や具体的な支援</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21</a:t>
            </a:fld>
            <a:endParaRPr kumimoji="1" lang="ja-JP" altLang="en-US" dirty="0"/>
          </a:p>
        </p:txBody>
      </p:sp>
      <p:sp>
        <p:nvSpPr>
          <p:cNvPr id="19"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
        <p:nvSpPr>
          <p:cNvPr id="21" name="テキスト ボックス 20"/>
          <p:cNvSpPr txBox="1">
            <a:spLocks/>
          </p:cNvSpPr>
          <p:nvPr/>
        </p:nvSpPr>
        <p:spPr>
          <a:xfrm>
            <a:off x="4227883" y="1379356"/>
            <a:ext cx="216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■今後</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年間の運営方針</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a:spLocks/>
          </p:cNvSpPr>
          <p:nvPr/>
        </p:nvSpPr>
        <p:spPr>
          <a:xfrm>
            <a:off x="4264102" y="1628800"/>
            <a:ext cx="5641898" cy="3498869"/>
          </a:xfrm>
          <a:prstGeom prst="rect">
            <a:avLst/>
          </a:prstGeom>
          <a:noFill/>
        </p:spPr>
        <p:txBody>
          <a:bodyPr wrap="square" rtlCol="0" anchor="t">
            <a:noAutofit/>
          </a:bodyPr>
          <a:lstStyle/>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府内中小ものづくり企業のニーズ・データを分析・活用しつつ、ものづくり中小企業</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の強みを生かした新製品開発や一貫生産体制構築などの新たな事業展開を</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目指す取組みを進めるとともに、ビジネスマッチングを支援する</a:t>
            </a:r>
            <a:endParaRPr lang="en-US" altLang="ja-JP" sz="1200" b="1" strike="sngStrike"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■支援機関の連携強化</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商工会・商工会議所</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や大阪産業技術研究所（</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ORIST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との</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連携</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強化により、支援</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機会の拡大を図る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■効果の高い商談会等の実施</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・技術テーマ別</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商談会</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等、分野別・技術別にターゲットを絞り込んだ商談会により効率的な</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商談機会の提供をめざす</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■大手との商談機会の設定</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・取引実績のない大手企業への販路開拓、独自の技術を持つものづくり企業の技術紹介等</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大手企業に対するものづくり企業の商機拡大を積極的に支援する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■新たな取組み</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の常設展示場の運営や</a:t>
            </a:r>
            <a:r>
              <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MOBIO-Cafe</a:t>
            </a:r>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、知的財産活用支援などの実施を新たに</a:t>
            </a:r>
            <a:endPar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担い、府内ものづくり中小企業の技術革新や活性化を図る</a:t>
            </a:r>
            <a:endParaRPr kumimoji="1" lang="ja-JP" altLang="en-US" sz="1100" dirty="0">
              <a:solidFill>
                <a:srgbClr val="FF0000"/>
              </a:solidFill>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・産創館と</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の企業データベースの統合による新たなものづくり企業マッチングデータ</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ベースの構築</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・大阪・関西万博、</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等タイムリーなテーマの選定と中小ものづくり企業への販路開拓</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機会の提供</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a:spLocks/>
          </p:cNvSpPr>
          <p:nvPr/>
        </p:nvSpPr>
        <p:spPr>
          <a:xfrm>
            <a:off x="236538" y="5375362"/>
            <a:ext cx="9468928" cy="1006389"/>
          </a:xfrm>
          <a:prstGeom prst="rect">
            <a:avLst/>
          </a:prstGeom>
          <a:noFill/>
          <a:ln w="28575">
            <a:solidFill>
              <a:srgbClr val="0090BA"/>
            </a:solidFill>
          </a:ln>
        </p:spPr>
        <p:txBody>
          <a:bodyPr wrap="square" rtlCol="0" anchor="ctr">
            <a:no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228</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a:t>
            </a:r>
            <a:r>
              <a:rPr lang="ja-JP" altLang="ja-JP" sz="1800" b="1" strike="sngStrike" dirty="0">
                <a:solidFill>
                  <a:srgbClr val="FF0000"/>
                </a:solidFill>
                <a:effectLst/>
                <a:ea typeface="ＭＳ ゴシック" panose="020B0609070205080204" pitchFamily="49" charset="-128"/>
                <a:cs typeface="Times New Roman" panose="02020603050405020304" pitchFamily="18" charset="0"/>
              </a:rPr>
              <a:t> </a:t>
            </a:r>
            <a:r>
              <a:rPr lang="ja-JP" altLang="en-US" sz="1600" b="1"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大かっこ 22"/>
          <p:cNvSpPr/>
          <p:nvPr/>
        </p:nvSpPr>
        <p:spPr>
          <a:xfrm>
            <a:off x="4737516" y="5469934"/>
            <a:ext cx="4860000" cy="817245"/>
          </a:xfrm>
          <a:prstGeom prst="bracketPair">
            <a:avLst/>
          </a:prstGeom>
          <a:ln>
            <a:solidFill>
              <a:schemeClr val="tx1">
                <a:lumMod val="75000"/>
                <a:lumOff val="25000"/>
              </a:schemeClr>
            </a:solidFill>
          </a:ln>
        </p:spPr>
        <p:txBody>
          <a:bodyPr wrap="square" lIns="0" tIns="0" rIns="0" bIns="0">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・マッチング仲介件数　　　　　　　</a:t>
            </a:r>
            <a:r>
              <a:rPr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33,100</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件</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年累計）</a:t>
            </a: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・マッチング成約件数　　　　　　　　</a:t>
            </a:r>
            <a:r>
              <a:rPr lang="en-US" altLang="ja-JP" sz="160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2,350</a:t>
            </a:r>
            <a:r>
              <a:rPr lang="ja-JP" altLang="en-US" sz="160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件</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年累計）</a:t>
            </a: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・経営力強化件数　　　　　　　　　</a:t>
            </a:r>
            <a:r>
              <a:rPr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1,025</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件</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年累計）</a:t>
            </a:r>
          </a:p>
        </p:txBody>
      </p:sp>
      <p:sp>
        <p:nvSpPr>
          <p:cNvPr id="18" name="楕円 17">
            <a:extLst>
              <a:ext uri="{FF2B5EF4-FFF2-40B4-BE49-F238E27FC236}">
                <a16:creationId xmlns:a16="http://schemas.microsoft.com/office/drawing/2014/main" id="{80F761F8-06DD-4748-9460-F619BE18BBDC}"/>
              </a:ext>
            </a:extLst>
          </p:cNvPr>
          <p:cNvSpPr/>
          <p:nvPr/>
        </p:nvSpPr>
        <p:spPr>
          <a:xfrm rot="1688156">
            <a:off x="8896514" y="186150"/>
            <a:ext cx="756084" cy="7217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rgbClr val="FF0000"/>
                </a:solidFill>
              </a:rPr>
              <a:t>改</a:t>
            </a:r>
          </a:p>
        </p:txBody>
      </p:sp>
    </p:spTree>
    <p:extLst>
      <p:ext uri="{BB962C8B-B14F-4D97-AF65-F5344CB8AC3E}">
        <p14:creationId xmlns:p14="http://schemas.microsoft.com/office/powerpoint/2010/main" val="2812574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a:extLst>
              <a:ext uri="{FF2B5EF4-FFF2-40B4-BE49-F238E27FC236}">
                <a16:creationId xmlns:a16="http://schemas.microsoft.com/office/drawing/2014/main" id="{41BBD424-9F7A-46A1-9598-B8D36F9A3F63}"/>
              </a:ext>
            </a:extLst>
          </p:cNvPr>
          <p:cNvSpPr/>
          <p:nvPr/>
        </p:nvSpPr>
        <p:spPr>
          <a:xfrm>
            <a:off x="5205028" y="1304923"/>
            <a:ext cx="4500438" cy="4248000"/>
          </a:xfrm>
          <a:prstGeom prst="roundRect">
            <a:avLst>
              <a:gd name="adj" fmla="val 2606"/>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角丸四角形 21">
            <a:extLst>
              <a:ext uri="{FF2B5EF4-FFF2-40B4-BE49-F238E27FC236}">
                <a16:creationId xmlns:a16="http://schemas.microsoft.com/office/drawing/2014/main" id="{41BBD424-9F7A-46A1-9598-B8D36F9A3F63}"/>
              </a:ext>
            </a:extLst>
          </p:cNvPr>
          <p:cNvSpPr/>
          <p:nvPr/>
        </p:nvSpPr>
        <p:spPr>
          <a:xfrm>
            <a:off x="236476" y="1304923"/>
            <a:ext cx="4500438" cy="4248000"/>
          </a:xfrm>
          <a:prstGeom prst="roundRect">
            <a:avLst>
              <a:gd name="adj" fmla="val 2606"/>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正方形/長方形 16"/>
          <p:cNvSpPr/>
          <p:nvPr/>
        </p:nvSpPr>
        <p:spPr>
          <a:xfrm>
            <a:off x="236538" y="980728"/>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設備投資支援</a:t>
            </a:r>
          </a:p>
        </p:txBody>
      </p:sp>
      <p:sp>
        <p:nvSpPr>
          <p:cNvPr id="2" name="直角三角形 1"/>
          <p:cNvSpPr/>
          <p:nvPr/>
        </p:nvSpPr>
        <p:spPr>
          <a:xfrm rot="18900000" flipH="1">
            <a:off x="4587480" y="3029398"/>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9356"/>
            <a:ext cx="144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05028" y="1379356"/>
            <a:ext cx="216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■今後</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年間の運営方針</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72695" y="1628799"/>
            <a:ext cx="4428000" cy="3146657"/>
          </a:xfrm>
          <a:prstGeom prst="rect">
            <a:avLst/>
          </a:prstGeom>
          <a:noFill/>
        </p:spPr>
        <p:txBody>
          <a:bodyPr wrap="square" rtlCol="0" anchor="t">
            <a:noAutofit/>
          </a:body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設備貸与事業については、審査会</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開催の回数増など</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、申込から</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決定までの期間を迅速化したり、リピーター、設備</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ディーラー</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への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アプローチや金融機関、商工会、商工会議所への広報</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を実施。</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ただ、</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設備の引渡し遅延に伴う予算の</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繰越が認められないこともあり、</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20</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億円の予算を大きく下回る傾向が続いている。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・大阪産業局内のリソースの活用や関係機関等との連携拡大により、</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PR</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を強化する</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ことが</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必要。</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・申請書類や契約手続きの簡素化など、利用者負担の軽減に配慮した</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制度設計により利用促進を図ることが必要。</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予期しない</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繰越が発生した場合に</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は、</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別の</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申請</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案件で予算執行</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できる</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よう手続に工夫が必要。</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あらかじめ繰越のリスクが見込まれる場合には、早い段階で見極めし、</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次年度予算で対応できる仕組みが必要。</a:t>
            </a: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a:spLocks/>
          </p:cNvSpPr>
          <p:nvPr/>
        </p:nvSpPr>
        <p:spPr>
          <a:xfrm>
            <a:off x="5241246" y="1628799"/>
            <a:ext cx="4664753" cy="3863950"/>
          </a:xfrm>
          <a:prstGeom prst="rect">
            <a:avLst/>
          </a:prstGeom>
          <a:noFill/>
        </p:spPr>
        <p:txBody>
          <a:bodyPr wrap="square" rIns="36000" rtlCol="0" anchor="t">
            <a:noAutofit/>
          </a:bodyPr>
          <a:lstStyle/>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事業の周知と予算の有効活用により、事業者の設備投資ニーズに</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的確に対応していく。</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強化と利用者負担の軽減</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・財団統合のメリットを活かし、産創館や</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OIH</a:t>
            </a:r>
            <a:r>
              <a:rPr lang="ja-JP" altLang="en-US" sz="1100" dirty="0" err="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TEQS</a:t>
            </a:r>
            <a:r>
              <a:rPr lang="ja-JP" altLang="en-US" sz="1100" dirty="0" err="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メビック、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ODP</a:t>
            </a:r>
            <a:r>
              <a:rPr lang="ja-JP" altLang="en-US" sz="1100" dirty="0" err="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100" dirty="0" err="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よろず支援拠点など、各拠点やサービスとの連携を促進し、</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の強化、ニーズの掘り起しを行う。</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・申請書の簡素化や公正証書の廃止など、利用者負担の軽減を図る。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■年度繰越への柔軟な対応</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繰越のリスクが見込まれる場合には、年内を目途に見極めをし、次年度</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予算での対応に切り替え可能な仕組みを構築・運用する。また、</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引渡し</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までに年度をまたぐ案件についても、予算年度前に仮審査・仮決定を行い、</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設備貸与ニーズに柔軟に対応ができるよう新たな仕組みを構築・運用する。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■総合的な事業者支援の促進</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・申請に際して、事業者の設備新設・更新以外の経営課題の解決の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きっかけ作りを行うため、よろず支援拠点への相談を薦めるなど、総合的な</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事業者支援を促進。</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■新たな取組み</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・公正証書の廃止による利用者負担の軽減</a:t>
            </a:r>
            <a:endPar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・予算年度前に仮審査・決定を行い、設備貸与ニーズに柔軟に対応できる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新たな仕組みを構築（令和元年度から試行）</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22</a:t>
            </a:fld>
            <a:endParaRPr kumimoji="1" lang="ja-JP" altLang="en-US" dirty="0"/>
          </a:p>
        </p:txBody>
      </p:sp>
      <p:sp>
        <p:nvSpPr>
          <p:cNvPr id="19" name="テキスト ボックス 18"/>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18"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
        <p:nvSpPr>
          <p:cNvPr id="20" name="テキスト ボックス 19"/>
          <p:cNvSpPr txBox="1">
            <a:spLocks/>
          </p:cNvSpPr>
          <p:nvPr/>
        </p:nvSpPr>
        <p:spPr>
          <a:xfrm>
            <a:off x="236538" y="5661248"/>
            <a:ext cx="9468928" cy="720000"/>
          </a:xfrm>
          <a:prstGeom prst="rect">
            <a:avLst/>
          </a:prstGeom>
          <a:noFill/>
          <a:ln w="28575">
            <a:solidFill>
              <a:srgbClr val="0090BA"/>
            </a:solidFill>
          </a:ln>
        </p:spPr>
        <p:txBody>
          <a:bodyPr wrap="square" rtlCol="0" anchor="ctr">
            <a:no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大かっこ 20"/>
          <p:cNvSpPr/>
          <p:nvPr/>
        </p:nvSpPr>
        <p:spPr>
          <a:xfrm>
            <a:off x="4737516" y="5885041"/>
            <a:ext cx="4860000" cy="272415"/>
          </a:xfrm>
          <a:prstGeom prst="bracketPair">
            <a:avLst/>
          </a:prstGeom>
          <a:ln>
            <a:solidFill>
              <a:schemeClr val="tx1">
                <a:lumMod val="75000"/>
                <a:lumOff val="25000"/>
              </a:schemeClr>
            </a:solidFill>
          </a:ln>
        </p:spPr>
        <p:txBody>
          <a:bodyPr wrap="square" lIns="0" tIns="0" rIns="0" bIns="0">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・設備貸与事業額　　　　　　　　　　</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95</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億円（</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年累計）　　　　　</a:t>
            </a:r>
          </a:p>
        </p:txBody>
      </p:sp>
    </p:spTree>
    <p:extLst>
      <p:ext uri="{BB962C8B-B14F-4D97-AF65-F5344CB8AC3E}">
        <p14:creationId xmlns:p14="http://schemas.microsoft.com/office/powerpoint/2010/main" val="1374739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a:extLst>
              <a:ext uri="{FF2B5EF4-FFF2-40B4-BE49-F238E27FC236}">
                <a16:creationId xmlns:a16="http://schemas.microsoft.com/office/drawing/2014/main" id="{AE8B9ABC-F587-4B00-ACDE-233DE5CEB9A5}"/>
              </a:ext>
            </a:extLst>
          </p:cNvPr>
          <p:cNvSpPr/>
          <p:nvPr/>
        </p:nvSpPr>
        <p:spPr>
          <a:xfrm>
            <a:off x="5205028" y="1304923"/>
            <a:ext cx="4500438" cy="3852000"/>
          </a:xfrm>
          <a:prstGeom prst="roundRect">
            <a:avLst>
              <a:gd name="adj" fmla="val 303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角丸四角形 21">
            <a:extLst>
              <a:ext uri="{FF2B5EF4-FFF2-40B4-BE49-F238E27FC236}">
                <a16:creationId xmlns:a16="http://schemas.microsoft.com/office/drawing/2014/main" id="{AE8B9ABC-F587-4B00-ACDE-233DE5CEB9A5}"/>
              </a:ext>
            </a:extLst>
          </p:cNvPr>
          <p:cNvSpPr/>
          <p:nvPr/>
        </p:nvSpPr>
        <p:spPr>
          <a:xfrm>
            <a:off x="236476" y="1304923"/>
            <a:ext cx="4500438" cy="3852000"/>
          </a:xfrm>
          <a:prstGeom prst="roundRect">
            <a:avLst>
              <a:gd name="adj" fmla="val 303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正方形/長方形 16"/>
          <p:cNvSpPr/>
          <p:nvPr/>
        </p:nvSpPr>
        <p:spPr>
          <a:xfrm>
            <a:off x="236538" y="980728"/>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人材戦略支援</a:t>
            </a:r>
          </a:p>
        </p:txBody>
      </p:sp>
      <p:sp>
        <p:nvSpPr>
          <p:cNvPr id="2" name="直角三角形 1"/>
          <p:cNvSpPr/>
          <p:nvPr/>
        </p:nvSpPr>
        <p:spPr>
          <a:xfrm rot="18900000" flipH="1">
            <a:off x="4549778" y="2987490"/>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9356"/>
            <a:ext cx="144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05028" y="1379356"/>
            <a:ext cx="216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■今後</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年間の運営方針</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72695" y="1664804"/>
            <a:ext cx="4428000" cy="3245286"/>
          </a:xfrm>
          <a:prstGeom prst="rect">
            <a:avLst/>
          </a:prstGeom>
          <a:noFill/>
        </p:spPr>
        <p:txBody>
          <a:bodyPr wrap="square" rtlCol="0" anchor="t">
            <a:noAutofit/>
          </a:body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中核人材の確保支援、外国人留学生採用支援等</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中小企業の人材確保に関する様々な</a:t>
            </a:r>
            <a:r>
              <a:rPr lang="ja-JP"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を展開</a:t>
            </a:r>
            <a:r>
              <a:rPr lang="ja-JP"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・中核人材採用支援を実施する</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プロフェッショナル人材戦略拠点</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ベンチャー企業等への人材流動化を目指す</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イノベーション人材の育成・</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流動化促進事業、地域中小企業人材確保支援等事業、外国人留学生</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の採用に向けたグローバル人材採用・定着支援事業など、様々な形で</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人材支援を実施</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strike="dblStrike"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strike="dblStrike"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・人材採用に関しては、業種や専門職、常勤、非常勤、年齢層、採用手　 </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法などでマーケットが細分化されている。そのため、注目されている外国人</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や副業・兼業の</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採用も含め、</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経営課題に応じて最適な採用手法の提案</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をワンストップで行う必要性が高まっている。</a:t>
            </a:r>
            <a:endParaRPr lang="ja-JP"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a:spLocks/>
          </p:cNvSpPr>
          <p:nvPr/>
        </p:nvSpPr>
        <p:spPr>
          <a:xfrm>
            <a:off x="5241246" y="1664804"/>
            <a:ext cx="4664753" cy="3389041"/>
          </a:xfrm>
          <a:prstGeom prst="rect">
            <a:avLst/>
          </a:prstGeom>
          <a:noFill/>
        </p:spPr>
        <p:txBody>
          <a:bodyPr wrap="square" rIns="36000" rtlCol="0" anchor="t">
            <a:noAutofit/>
          </a:bodyPr>
          <a:lstStyle/>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経営課題の解決に向けて、人材確保に必要な知識・情報の提供と、</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公的支援や民間サービスへの橋渡しなど、「企業と人をつなげる場」</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を提供する。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■支援機関の連携強化、フォローアップ、データの活用</a:t>
            </a:r>
          </a:p>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まち・ひと・しごと創生基本方針</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2019</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にあるプロ拠点事業に積極的に</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取り組む。</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大企業の社員</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中小・ベンチャー企業</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派遣・研修や転職等</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や、</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中小</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企業の多様な人材</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確保</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ニーズ</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に</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rPr>
              <a:t>対応できる</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コンシェルジュ機能を持った</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仕組みの構築や、</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外国人の採用など、様々な形で人材戦略支援に</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取り組</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む。</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人材採用支援にかかるコンシェルジュ機能については、令和元年度に</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モデル的に実施した豊中・東大阪・堺の各商工会議所との連携事例を</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活かし、府域全域に広がるよう取り組む。</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 新たな取組み</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・中小企業における人材戦略の構築サポートの観点から、多様な人材採用</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支援にかかるコンシェルジュ機能を強化</a:t>
            </a:r>
            <a:endParaRPr lang="ja-JP" altLang="en-US" sz="1100" strike="sngStrike" dirty="0">
              <a:solidFill>
                <a:schemeClr val="tx1">
                  <a:lumMod val="75000"/>
                  <a:lumOff val="25000"/>
                </a:schemeClr>
              </a:solidFill>
              <a:latin typeface="Meiryo UI" panose="020B0604030504040204" pitchFamily="50" charset="-128"/>
              <a:ea typeface="Meiryo UI" panose="020B0604030504040204" pitchFamily="50" charset="-128"/>
            </a:endParaRPr>
          </a:p>
          <a:p>
            <a:endParaRPr lang="ja-JP"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23</a:t>
            </a:fld>
            <a:endParaRPr kumimoji="1" lang="ja-JP" altLang="en-US" dirty="0"/>
          </a:p>
        </p:txBody>
      </p:sp>
      <p:sp>
        <p:nvSpPr>
          <p:cNvPr id="19" name="テキスト ボックス 18"/>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18"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
        <p:nvSpPr>
          <p:cNvPr id="20" name="テキスト ボックス 19"/>
          <p:cNvSpPr txBox="1">
            <a:spLocks/>
          </p:cNvSpPr>
          <p:nvPr/>
        </p:nvSpPr>
        <p:spPr>
          <a:xfrm>
            <a:off x="236538" y="5269972"/>
            <a:ext cx="9468928" cy="1111780"/>
          </a:xfrm>
          <a:prstGeom prst="rect">
            <a:avLst/>
          </a:prstGeom>
          <a:noFill/>
          <a:ln w="28575">
            <a:solidFill>
              <a:srgbClr val="0090BA"/>
            </a:solidFill>
          </a:ln>
        </p:spPr>
        <p:txBody>
          <a:bodyPr wrap="square" rtlCol="0" anchor="ctr">
            <a:no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73</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大かっこ 20"/>
          <p:cNvSpPr/>
          <p:nvPr/>
        </p:nvSpPr>
        <p:spPr>
          <a:xfrm>
            <a:off x="4734956" y="5553447"/>
            <a:ext cx="4860000" cy="544830"/>
          </a:xfrm>
          <a:prstGeom prst="bracketPair">
            <a:avLst/>
          </a:prstGeom>
          <a:ln>
            <a:solidFill>
              <a:schemeClr val="tx1">
                <a:lumMod val="75000"/>
                <a:lumOff val="25000"/>
              </a:schemeClr>
            </a:solidFill>
          </a:ln>
        </p:spPr>
        <p:txBody>
          <a:bodyPr wrap="square" lIns="0" tIns="0" rIns="0" bIns="0">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・相談件数　　　　　　　　　　　　　　</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2,270</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年累計）　</a:t>
            </a: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・経営力強化件数　　　　　　　　　　  </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610</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年累計）　　　　　　</a:t>
            </a:r>
          </a:p>
        </p:txBody>
      </p:sp>
      <p:sp>
        <p:nvSpPr>
          <p:cNvPr id="16" name="楕円 15">
            <a:extLst>
              <a:ext uri="{FF2B5EF4-FFF2-40B4-BE49-F238E27FC236}">
                <a16:creationId xmlns:a16="http://schemas.microsoft.com/office/drawing/2014/main" id="{F1FC624F-425B-4F2D-99D9-3DC8D4A82197}"/>
              </a:ext>
            </a:extLst>
          </p:cNvPr>
          <p:cNvSpPr/>
          <p:nvPr/>
        </p:nvSpPr>
        <p:spPr>
          <a:xfrm rot="1688156">
            <a:off x="8896514" y="186150"/>
            <a:ext cx="756084" cy="7217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rgbClr val="FF0000"/>
                </a:solidFill>
              </a:rPr>
              <a:t>改</a:t>
            </a:r>
          </a:p>
        </p:txBody>
      </p:sp>
    </p:spTree>
    <p:extLst>
      <p:ext uri="{BB962C8B-B14F-4D97-AF65-F5344CB8AC3E}">
        <p14:creationId xmlns:p14="http://schemas.microsoft.com/office/powerpoint/2010/main" val="4001445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5205090" y="1304922"/>
            <a:ext cx="4500438" cy="4320321"/>
          </a:xfrm>
          <a:prstGeom prst="roundRect">
            <a:avLst>
              <a:gd name="adj" fmla="val 2746"/>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17" name="正方形/長方形 16"/>
          <p:cNvSpPr/>
          <p:nvPr/>
        </p:nvSpPr>
        <p:spPr>
          <a:xfrm>
            <a:off x="236538" y="980728"/>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新事業の創出支援（</a:t>
            </a:r>
            <a:r>
              <a:rPr lang="zh-TW"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先端技術ﾋﾞｼﾞﾈｽ創出</a:t>
            </a:r>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・事業化</a:t>
            </a:r>
            <a:r>
              <a:rPr lang="zh-TW"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支援</a:t>
            </a:r>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21" name="角丸四角形 20"/>
          <p:cNvSpPr/>
          <p:nvPr/>
        </p:nvSpPr>
        <p:spPr>
          <a:xfrm>
            <a:off x="233720" y="1304922"/>
            <a:ext cx="4500438" cy="4320321"/>
          </a:xfrm>
          <a:prstGeom prst="roundRect">
            <a:avLst>
              <a:gd name="adj" fmla="val 2746"/>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直角三角形 1"/>
          <p:cNvSpPr/>
          <p:nvPr/>
        </p:nvSpPr>
        <p:spPr>
          <a:xfrm rot="18900000" flipH="1">
            <a:off x="4587480" y="3029398"/>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9356"/>
            <a:ext cx="1440000" cy="288000"/>
          </a:xfrm>
          <a:prstGeom prst="rect">
            <a:avLst/>
          </a:prstGeom>
          <a:noFill/>
        </p:spPr>
        <p:txBody>
          <a:bodyPr wrap="square" rtlCol="0" anchor="ctr">
            <a:noAutofit/>
          </a:bodyPr>
          <a:lstStyle/>
          <a:p>
            <a:r>
              <a:rPr lang="ja-JP" altLang="en-US" sz="13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3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05028" y="1379356"/>
            <a:ext cx="2160000" cy="288000"/>
          </a:xfrm>
          <a:prstGeom prst="rect">
            <a:avLst/>
          </a:prstGeom>
          <a:noFill/>
        </p:spPr>
        <p:txBody>
          <a:bodyPr wrap="square" rtlCol="0" anchor="ctr">
            <a:noAutofit/>
          </a:bodyPr>
          <a:lstStyle/>
          <a:p>
            <a:r>
              <a:rPr lang="ja-JP" altLang="en-US" sz="13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■今後</a:t>
            </a:r>
            <a:r>
              <a:rPr lang="en-US" altLang="ja-JP" sz="13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3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年間の運営方針</a:t>
            </a:r>
            <a:endParaRPr lang="en-US" altLang="ja-JP" sz="13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69939" y="1774413"/>
            <a:ext cx="4428000" cy="3245286"/>
          </a:xfrm>
          <a:prstGeom prst="rect">
            <a:avLst/>
          </a:prstGeom>
          <a:noFill/>
        </p:spPr>
        <p:txBody>
          <a:bodyPr wrap="square" rIns="0" rtlCol="0" anchor="t">
            <a:noAutofit/>
          </a:body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先端技術を活用した新たなビジネスの創出及びハンズオン支援に</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よる事業化促進を展開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・ソフト産業プラザ</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TEQS</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を拠点として、先端技術を活用したビジネスの　</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創業支援、新規ビジネス創出支援、実証実験支援等の各種事業を</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展開している。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・医療、介護、健康分野等において、成長が期待できる製品・サービスの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事業化を目指すプロジェクトに対し継続的な支援を実施。</a:t>
            </a: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・経済のグローバル化が広がり、産業の技術革新が加速度的に進化する中、</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先端技術を活用した新たなビジネスの創出のみならず既存事業の生産性</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向上にも資する、</a:t>
            </a:r>
            <a:r>
              <a:rPr lang="en-US" altLang="ja-JP" sz="1100" dirty="0" err="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等の参入・活用を一層進める必要がある。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Factory Automation</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関連の</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Sier</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の育成等、先端技術の活用が</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促進される環境整備に取り組む必要がある。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a:spLocks/>
          </p:cNvSpPr>
          <p:nvPr/>
        </p:nvSpPr>
        <p:spPr>
          <a:xfrm>
            <a:off x="5205028" y="1556792"/>
            <a:ext cx="4664691" cy="3996000"/>
          </a:xfrm>
          <a:prstGeom prst="rect">
            <a:avLst/>
          </a:prstGeom>
          <a:noFill/>
        </p:spPr>
        <p:txBody>
          <a:bodyPr wrap="square" rIns="0" rtlCol="0" anchor="t">
            <a:noAutofit/>
          </a:bodyPr>
          <a:lstStyle/>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万博会場に隣接する臨海部において、ソフト産業プラザを中心に</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err="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・ロボットテクノロジー分野の先端技術を活用したビジネスの創出</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拠点としての展開を図り、新たな事業の創出に向けた支援を展開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するとともに、引き続き、新たなビジネスの事業化展開を支援する。</a:t>
            </a:r>
          </a:p>
          <a:p>
            <a:endParaRPr lang="en-US" altLang="ja-JP" sz="7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■先端技術を活用した新規ビジネスの創出支援</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・先端技術を活した新たなビジネスの創出に特化したプログラムの実施等を</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通じ、新たなビジネスの創出・成長を図るとともに、事業化に向けた継続的な</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取組みを実施。</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■実証実験支援の実施</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・先端技術の開発支援とともに、</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Ｃ等を活用した実証実験の支援を実施。</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■コミュニティ形成</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・先端技術を活用した新たなビジネスの開発において必要となる人・もの・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かねをつなげる場として積極的に</a:t>
            </a:r>
            <a:r>
              <a:rPr lang="en-US" altLang="ja-JP" sz="1100" dirty="0" err="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等関連コミュニティの形成を促進する。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■人材育成への取組み</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・既存事業への</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導入の促進に向けて、企業の現場課題を分析し、最適</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なシステムを構築する専門家である</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SIer</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の育成を関係機関とも連携し進める。</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■有望なプロジェクトへのハンズオン支援</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・新たな需要が期待できる製品・サービスの事業化を目指すプロジェクトに対し</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継続的な支援を実施。</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新たな取組み</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・産学連携も進め、先端技術を活用したプロジェクトを創出・発掘する仕組み</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を構築し、プロジェクトの成長を一層加速化する取組を実施する。</a:t>
            </a:r>
          </a:p>
        </p:txBody>
      </p:sp>
      <p:sp>
        <p:nvSpPr>
          <p:cNvPr id="15" name="スライド番号プレースホルダー 2"/>
          <p:cNvSpPr>
            <a:spLocks noGrp="1"/>
          </p:cNvSpPr>
          <p:nvPr>
            <p:ph type="sldNum" sz="quarter" idx="12"/>
          </p:nvPr>
        </p:nvSpPr>
        <p:spPr>
          <a:xfrm>
            <a:off x="7293260" y="6543825"/>
            <a:ext cx="2311400" cy="274324"/>
          </a:xfrm>
        </p:spPr>
        <p:txBody>
          <a:bodyPr/>
          <a:lstStyle/>
          <a:p>
            <a:r>
              <a:rPr kumimoji="1" lang="en-US" altLang="ja-JP" dirty="0"/>
              <a:t>24</a:t>
            </a:r>
            <a:endParaRPr kumimoji="1" lang="ja-JP" altLang="en-US" dirty="0"/>
          </a:p>
        </p:txBody>
      </p:sp>
      <p:sp>
        <p:nvSpPr>
          <p:cNvPr id="16"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
        <p:nvSpPr>
          <p:cNvPr id="18" name="テキスト ボックス 17"/>
          <p:cNvSpPr txBox="1">
            <a:spLocks/>
          </p:cNvSpPr>
          <p:nvPr/>
        </p:nvSpPr>
        <p:spPr>
          <a:xfrm>
            <a:off x="236538" y="5733328"/>
            <a:ext cx="9468928" cy="648000"/>
          </a:xfrm>
          <a:prstGeom prst="rect">
            <a:avLst/>
          </a:prstGeom>
          <a:noFill/>
          <a:ln w="28575">
            <a:solidFill>
              <a:srgbClr val="0090BA"/>
            </a:solidFill>
          </a:ln>
        </p:spPr>
        <p:txBody>
          <a:bodyPr wrap="square" rtlCol="0" anchor="ctr">
            <a:noAutofit/>
          </a:bodyPr>
          <a:lstStyle/>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189</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大かっこ 18"/>
          <p:cNvSpPr/>
          <p:nvPr/>
        </p:nvSpPr>
        <p:spPr>
          <a:xfrm>
            <a:off x="4412432" y="5920139"/>
            <a:ext cx="5257030" cy="374411"/>
          </a:xfrm>
          <a:prstGeom prst="bracketPair">
            <a:avLst/>
          </a:prstGeom>
          <a:ln>
            <a:solidFill>
              <a:schemeClr val="tx1">
                <a:lumMod val="75000"/>
                <a:lumOff val="25000"/>
              </a:schemeClr>
            </a:solidFill>
          </a:ln>
        </p:spPr>
        <p:txBody>
          <a:bodyPr wrap="square" lIns="0" tIns="0" rIns="0" bIns="0">
            <a:noAutofit/>
          </a:bodyPr>
          <a:lstStyle/>
          <a:p>
            <a:r>
              <a:rPr lang="ja-JP" altLang="en-US" sz="140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・新たなプロジェクトの創出・推進支援件数 　　　　　　</a:t>
            </a:r>
            <a:r>
              <a:rPr lang="en-US" altLang="ja-JP" sz="140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40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５年累計</a:t>
            </a:r>
            <a:r>
              <a:rPr lang="en-US" altLang="ja-JP" sz="140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楕円 22">
            <a:extLst>
              <a:ext uri="{FF2B5EF4-FFF2-40B4-BE49-F238E27FC236}">
                <a16:creationId xmlns:a16="http://schemas.microsoft.com/office/drawing/2014/main" id="{AFF1F183-7AEC-40D5-B2F5-5EDBECED23CC}"/>
              </a:ext>
            </a:extLst>
          </p:cNvPr>
          <p:cNvSpPr/>
          <p:nvPr/>
        </p:nvSpPr>
        <p:spPr>
          <a:xfrm rot="1688156">
            <a:off x="8896514" y="186150"/>
            <a:ext cx="756084" cy="721717"/>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rgbClr val="00B050"/>
                </a:solidFill>
              </a:rPr>
              <a:t>改</a:t>
            </a:r>
          </a:p>
        </p:txBody>
      </p:sp>
    </p:spTree>
    <p:extLst>
      <p:ext uri="{BB962C8B-B14F-4D97-AF65-F5344CB8AC3E}">
        <p14:creationId xmlns:p14="http://schemas.microsoft.com/office/powerpoint/2010/main" val="892069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1">
            <a:extLst>
              <a:ext uri="{FF2B5EF4-FFF2-40B4-BE49-F238E27FC236}">
                <a16:creationId xmlns:a16="http://schemas.microsoft.com/office/drawing/2014/main" id="{5A47EF4D-C383-49EA-8AF5-1612751CED8E}"/>
              </a:ext>
            </a:extLst>
          </p:cNvPr>
          <p:cNvSpPr/>
          <p:nvPr/>
        </p:nvSpPr>
        <p:spPr>
          <a:xfrm>
            <a:off x="5213636" y="1304921"/>
            <a:ext cx="4500438" cy="3996000"/>
          </a:xfrm>
          <a:prstGeom prst="roundRect">
            <a:avLst>
              <a:gd name="adj" fmla="val 263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角丸四角形 21">
            <a:extLst>
              <a:ext uri="{FF2B5EF4-FFF2-40B4-BE49-F238E27FC236}">
                <a16:creationId xmlns:a16="http://schemas.microsoft.com/office/drawing/2014/main" id="{5A47EF4D-C383-49EA-8AF5-1612751CED8E}"/>
              </a:ext>
            </a:extLst>
          </p:cNvPr>
          <p:cNvSpPr/>
          <p:nvPr/>
        </p:nvSpPr>
        <p:spPr>
          <a:xfrm>
            <a:off x="236476" y="1304921"/>
            <a:ext cx="4500438" cy="3996000"/>
          </a:xfrm>
          <a:prstGeom prst="roundRect">
            <a:avLst>
              <a:gd name="adj" fmla="val 263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正方形/長方形 16"/>
          <p:cNvSpPr/>
          <p:nvPr/>
        </p:nvSpPr>
        <p:spPr>
          <a:xfrm>
            <a:off x="236538" y="980728"/>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新事業の創出支援（クリエイティブ産業振興）</a:t>
            </a:r>
          </a:p>
        </p:txBody>
      </p:sp>
      <p:sp>
        <p:nvSpPr>
          <p:cNvPr id="2" name="直角三角形 1"/>
          <p:cNvSpPr/>
          <p:nvPr/>
        </p:nvSpPr>
        <p:spPr>
          <a:xfrm rot="18900000" flipH="1">
            <a:off x="4587480" y="2951490"/>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9356"/>
            <a:ext cx="144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05028" y="1379356"/>
            <a:ext cx="216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■今後</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年間の運営方針</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72695" y="1727202"/>
            <a:ext cx="4428000" cy="3245286"/>
          </a:xfrm>
          <a:prstGeom prst="rect">
            <a:avLst/>
          </a:prstGeom>
          <a:noFill/>
        </p:spPr>
        <p:txBody>
          <a:bodyPr wrap="square" rtlCol="0" anchor="t">
            <a:noAutofit/>
          </a:body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クリエイティブ関連分野の創業支援、クリエイターによる活動や</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高付加価値化に向けた支援を展開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MEBIC</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ODP</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を拠点とし、クリエイティブ関連分野の創業を支援すると</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ともに、クリエイター相互及び企業との交流を通じた、コミュニティの形成を</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推進している。</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・また、製品・サービスの高付加価値化に向けた支援やクリエイターの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プロデュース力アップなど、大阪で活動するクリエイターの事業活動支援に</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取り組んでいる。</a:t>
            </a:r>
          </a:p>
          <a:p>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・クリエイターの活動支援やコミュニティ形成による「顔の見える関係」作りを</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通じ、クリエイティビティを取り入れることに関心のある企業等とコラボする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など、クリエイティブ関連分野の事業活動の活性化を促進する必要がある。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・クリエイティブ関連分野の創業を支援し、意欲的な活動に取り組む若手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クリエイター、新たな価値を創造するクリエイターの活動をバックアップする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必要がある。</a:t>
            </a:r>
          </a:p>
        </p:txBody>
      </p:sp>
      <p:sp>
        <p:nvSpPr>
          <p:cNvPr id="28" name="テキスト ボックス 27"/>
          <p:cNvSpPr txBox="1">
            <a:spLocks/>
          </p:cNvSpPr>
          <p:nvPr/>
        </p:nvSpPr>
        <p:spPr>
          <a:xfrm>
            <a:off x="5249854" y="1644545"/>
            <a:ext cx="4656145" cy="3620658"/>
          </a:xfrm>
          <a:prstGeom prst="rect">
            <a:avLst/>
          </a:prstGeom>
          <a:noFill/>
        </p:spPr>
        <p:txBody>
          <a:bodyPr wrap="square" rIns="36000" rtlCol="0" anchor="t">
            <a:noAutofit/>
          </a:bodyPr>
          <a:lstStyle/>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MEBIC</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ODP</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等の各拠点を有効活用し、大阪で活動する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クリエイティブ関連事業者のビジネス環境作りも視野に入れた、</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活動の場作りを実践する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■域内に集積した強みを活かし、結合し、反応させる</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・大阪で活動するクリエイターが互いに「顔の見える関係」を築けるような</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仕掛けづくりに引き続き取り組む。</a:t>
            </a:r>
            <a:endPar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■クリエイティブ関連分野と企業とのコラボによる新たな市場創出</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・クリエイティブな活動を自らの事業に取り入れることに関心のある企業等の　</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発掘を強化し、大阪で活動する成長意欲ある優れたクリエイターとの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ネットワーク化を促進し、クリエイティブ関連分野の市場を創り、拡大させる。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■グローバル化への対応</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・クリエイティブ業界のグローバル化に対応し、海外クリエイターとの交流や</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海外へのクリエイターの派遣等グローバルな活動を実施する。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新たな取組み</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・クリエイターの創業を支援するとともに、成長意欲ある優れたクリエイターと</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企業等とのネットワーク化をより一層拡充し、企業等へのデザイン思考の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普及を図ることで、新たな製品・サービスの開発やイノベーションを促進する。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2"/>
          <p:cNvSpPr>
            <a:spLocks noGrp="1"/>
          </p:cNvSpPr>
          <p:nvPr>
            <p:ph type="sldNum" sz="quarter" idx="12"/>
          </p:nvPr>
        </p:nvSpPr>
        <p:spPr>
          <a:xfrm>
            <a:off x="7293260" y="6543825"/>
            <a:ext cx="2311400" cy="274324"/>
          </a:xfrm>
        </p:spPr>
        <p:txBody>
          <a:bodyPr/>
          <a:lstStyle/>
          <a:p>
            <a:fld id="{F61ADCFA-BCA6-4759-AFB1-7CBA46529FC7}" type="slidenum">
              <a:rPr kumimoji="1" lang="ja-JP" altLang="en-US" smtClean="0"/>
              <a:pPr/>
              <a:t>25</a:t>
            </a:fld>
            <a:endParaRPr kumimoji="1" lang="ja-JP" altLang="en-US" dirty="0"/>
          </a:p>
        </p:txBody>
      </p:sp>
      <p:sp>
        <p:nvSpPr>
          <p:cNvPr id="19" name="テキスト ボックス 18"/>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20"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
        <p:nvSpPr>
          <p:cNvPr id="21" name="テキスト ボックス 20"/>
          <p:cNvSpPr txBox="1">
            <a:spLocks/>
          </p:cNvSpPr>
          <p:nvPr/>
        </p:nvSpPr>
        <p:spPr>
          <a:xfrm>
            <a:off x="236538" y="5442764"/>
            <a:ext cx="9468928" cy="938987"/>
          </a:xfrm>
          <a:prstGeom prst="rect">
            <a:avLst/>
          </a:prstGeom>
          <a:noFill/>
          <a:ln w="28575">
            <a:solidFill>
              <a:srgbClr val="0090BA"/>
            </a:solidFill>
          </a:ln>
        </p:spPr>
        <p:txBody>
          <a:bodyPr wrap="square" rtlCol="0" anchor="ctr">
            <a:no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101</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大かっこ 21"/>
          <p:cNvSpPr/>
          <p:nvPr/>
        </p:nvSpPr>
        <p:spPr>
          <a:xfrm>
            <a:off x="4737516" y="5604465"/>
            <a:ext cx="4860000" cy="615584"/>
          </a:xfrm>
          <a:prstGeom prst="bracketPair">
            <a:avLst/>
          </a:prstGeom>
          <a:ln>
            <a:solidFill>
              <a:schemeClr val="tx1">
                <a:lumMod val="75000"/>
                <a:lumOff val="25000"/>
              </a:schemeClr>
            </a:solidFill>
          </a:ln>
        </p:spPr>
        <p:txBody>
          <a:bodyPr wrap="square" lIns="0" tIns="0" rIns="0" bIns="0" anchor="ctr">
            <a:no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・クリエイティブ関連コラボ件数　　　　　</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1,500</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年累計</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・クリエイターネットワーク構築数　 　　　　</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750</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年累計</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1096282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5205090" y="1304922"/>
            <a:ext cx="4500438" cy="4320321"/>
          </a:xfrm>
          <a:prstGeom prst="roundRect">
            <a:avLst>
              <a:gd name="adj" fmla="val 2746"/>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17" name="正方形/長方形 16"/>
          <p:cNvSpPr/>
          <p:nvPr/>
        </p:nvSpPr>
        <p:spPr>
          <a:xfrm>
            <a:off x="236538" y="980728"/>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中小企業</a:t>
            </a:r>
            <a:r>
              <a:rPr lang="en-US" altLang="ja-JP"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DX</a:t>
            </a:r>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推進支援</a:t>
            </a:r>
          </a:p>
        </p:txBody>
      </p:sp>
      <p:sp>
        <p:nvSpPr>
          <p:cNvPr id="21" name="角丸四角形 20"/>
          <p:cNvSpPr/>
          <p:nvPr/>
        </p:nvSpPr>
        <p:spPr>
          <a:xfrm>
            <a:off x="233720" y="1304922"/>
            <a:ext cx="4500438" cy="4320321"/>
          </a:xfrm>
          <a:prstGeom prst="roundRect">
            <a:avLst>
              <a:gd name="adj" fmla="val 2746"/>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直角三角形 1"/>
          <p:cNvSpPr/>
          <p:nvPr/>
        </p:nvSpPr>
        <p:spPr>
          <a:xfrm rot="18900000" flipH="1">
            <a:off x="4587480" y="3029398"/>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9356"/>
            <a:ext cx="1440000" cy="288000"/>
          </a:xfrm>
          <a:prstGeom prst="rect">
            <a:avLst/>
          </a:prstGeom>
          <a:noFill/>
        </p:spPr>
        <p:txBody>
          <a:bodyPr wrap="square" rtlCol="0" anchor="ctr">
            <a:noAutofit/>
          </a:bodyPr>
          <a:lstStyle/>
          <a:p>
            <a:r>
              <a:rPr lang="ja-JP" altLang="en-US" sz="13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3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05028" y="1379356"/>
            <a:ext cx="2160000" cy="288000"/>
          </a:xfrm>
          <a:prstGeom prst="rect">
            <a:avLst/>
          </a:prstGeom>
          <a:noFill/>
        </p:spPr>
        <p:txBody>
          <a:bodyPr wrap="square" rtlCol="0" anchor="ctr">
            <a:noAutofit/>
          </a:bodyPr>
          <a:lstStyle/>
          <a:p>
            <a:r>
              <a:rPr lang="ja-JP" altLang="en-US" sz="13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■今後</a:t>
            </a:r>
            <a:r>
              <a:rPr lang="en-US" altLang="ja-JP" sz="13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3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年間の運営方針</a:t>
            </a:r>
            <a:endParaRPr lang="en-US" altLang="ja-JP" sz="13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69939" y="1592796"/>
            <a:ext cx="4395029" cy="3245286"/>
          </a:xfrm>
          <a:prstGeom prst="rect">
            <a:avLst/>
          </a:prstGeom>
          <a:noFill/>
        </p:spPr>
        <p:txBody>
          <a:bodyPr wrap="square" rIns="0" rtlCol="0" anchor="t">
            <a:noAutofit/>
          </a:body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中小企業の競争力維持・強化のため、</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DX</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（デジタルトランスフォーメーション）を迅速に進めていくことが急務。</a:t>
            </a:r>
          </a:p>
          <a:p>
            <a:endParaRPr lang="en-US" altLang="ja-JP" sz="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・中小企業の生産性向上は全国的に課題であり、労働生産性は大企業の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５割程度に留まるのみならず、大企業と中小企業との格差は拡大。</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5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・所有からシェアへといった消費行動の変化や、既存のビジネスモデルの破壊・</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再構築といった国際的潮流に加え、新型コロナウイルス感染症対応を発端</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にリモート・非接触・無人化が世界的に進み新たな需要が生まれている。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このような状況に対応するためには、</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DX</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によりビジネスチャンスの取りこぼしを</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防ぐとともに、新たなビジネスモデルを創出していく必要がある。</a:t>
            </a:r>
          </a:p>
          <a:p>
            <a:endParaRPr lang="ja-JP" altLang="en-US" sz="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・大阪は、</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DX</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の前段階である</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活用（企業のテレワーク導入率）も充分</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ではなく、府内企業の中でも中小企業の導入は遅れており。</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DX</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を進めなけ</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れば、さらに競争力が低下する恐れがある。</a:t>
            </a:r>
          </a:p>
          <a:p>
            <a:endParaRPr lang="en-US" altLang="ja-JP" sz="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・中小企業のＤＸの推進にあたっては、企業の実態・規模の違いや</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DX</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への</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理解度・習熟度によって、様々なレベルにおける支援が必要となるため、</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企業に適した</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DX</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への取組みを促すことが重要。</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a:spLocks/>
          </p:cNvSpPr>
          <p:nvPr/>
        </p:nvSpPr>
        <p:spPr>
          <a:xfrm>
            <a:off x="5195917" y="1581868"/>
            <a:ext cx="4710083" cy="3971368"/>
          </a:xfrm>
          <a:prstGeom prst="rect">
            <a:avLst/>
          </a:prstGeom>
          <a:noFill/>
        </p:spPr>
        <p:txBody>
          <a:bodyPr wrap="square" rIns="0" rtlCol="0" anchor="t">
            <a:noAutofit/>
          </a:bodyPr>
          <a:lstStyle/>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中小企業の</a:t>
            </a:r>
            <a:r>
              <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DX</a:t>
            </a: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推進にあたっては、企業経営のあり方として課題認識する</a:t>
            </a:r>
            <a:endPar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必要があり、経営相談と連携した専門相談を併せて行うことで、課題を浮き</a:t>
            </a:r>
            <a:endPar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彫りにし、具体的な課題に則した適切な施策へと誘導することが重要。</a:t>
            </a:r>
          </a:p>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そのため、</a:t>
            </a:r>
            <a:r>
              <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DX</a:t>
            </a: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専門の窓口の設置や大阪府</a:t>
            </a:r>
            <a:r>
              <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DX</a:t>
            </a: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パートナーズとの連携を図</a:t>
            </a:r>
            <a:endPar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り、相談業務やセミナー、ワークショップなどのプログラムを活用した情報提</a:t>
            </a:r>
            <a:endPar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供を通じて</a:t>
            </a:r>
            <a:r>
              <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DX</a:t>
            </a: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導入への支援へつなげるとともに、モデル事例の情報発信を</a:t>
            </a:r>
            <a:endPar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行っていくことで</a:t>
            </a:r>
            <a:r>
              <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DX</a:t>
            </a: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推進の好循環を生み出す。</a:t>
            </a:r>
          </a:p>
          <a:p>
            <a:endParaRPr lang="en-US" altLang="ja-JP" sz="8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DX</a:t>
            </a: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相談窓口の設置</a:t>
            </a: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DX</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専門家相談窓口を設置し、経営相談とも連携を行い、中小企業の</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DX</a:t>
            </a: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推進にあたっては適切なプログラムへつなげていくとともに、</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DX</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にかかるプラン作成</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支援などを実施。</a:t>
            </a:r>
            <a:endParaRPr lang="ja-JP" altLang="en-US" sz="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■各種支援プログラムの実施</a:t>
            </a:r>
            <a:endPar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中小企業の</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DX</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を推進するため、普及啓発を目的としたセミナーや講座を実施</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するとともに、具体的に取組みを行う企業に対しては、社内人材育成プログラム</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の策定や、ビジネスマッチングなど、より専門的・具体的な課題対応のための支援</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を実施。</a:t>
            </a:r>
            <a:endParaRPr lang="ja-JP" altLang="en-US" sz="5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■専門家派遣による伴走支援</a:t>
            </a:r>
            <a:endPar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DX</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にかかる具体的なアクションを起こすにあたり、専門家のフォローが必要な</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中小企業への専門家派遣や、大阪府</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DX</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推進パートナーズに参画する企業など</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との連携も行い、より効果的な取組みを実施。</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DX</a:t>
            </a: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事例の情報発信など</a:t>
            </a:r>
            <a:endPar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DX</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の推進に具体的に取り組み、ビジネスに活用される企業に対しては、情報</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発信の場の設定等を実施。</a:t>
            </a:r>
          </a:p>
        </p:txBody>
      </p:sp>
      <p:sp>
        <p:nvSpPr>
          <p:cNvPr id="15" name="スライド番号プレースホルダー 2"/>
          <p:cNvSpPr>
            <a:spLocks noGrp="1"/>
          </p:cNvSpPr>
          <p:nvPr>
            <p:ph type="sldNum" sz="quarter" idx="12"/>
          </p:nvPr>
        </p:nvSpPr>
        <p:spPr>
          <a:xfrm>
            <a:off x="7293260" y="6543825"/>
            <a:ext cx="2311400" cy="274324"/>
          </a:xfrm>
        </p:spPr>
        <p:txBody>
          <a:bodyPr/>
          <a:lstStyle/>
          <a:p>
            <a:fld id="{F61ADCFA-BCA6-4759-AFB1-7CBA46529FC7}" type="slidenum">
              <a:rPr kumimoji="1" lang="ja-JP" altLang="en-US" smtClean="0"/>
              <a:pPr/>
              <a:t>26</a:t>
            </a:fld>
            <a:endParaRPr kumimoji="1" lang="ja-JP" altLang="en-US" dirty="0"/>
          </a:p>
        </p:txBody>
      </p:sp>
      <p:sp>
        <p:nvSpPr>
          <p:cNvPr id="16"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
        <p:nvSpPr>
          <p:cNvPr id="18" name="テキスト ボックス 17"/>
          <p:cNvSpPr txBox="1">
            <a:spLocks/>
          </p:cNvSpPr>
          <p:nvPr/>
        </p:nvSpPr>
        <p:spPr>
          <a:xfrm>
            <a:off x="236538" y="5733328"/>
            <a:ext cx="9468928" cy="648000"/>
          </a:xfrm>
          <a:prstGeom prst="rect">
            <a:avLst/>
          </a:prstGeom>
          <a:noFill/>
          <a:ln w="28575">
            <a:solidFill>
              <a:srgbClr val="0090BA"/>
            </a:solidFill>
          </a:ln>
        </p:spPr>
        <p:txBody>
          <a:bodyPr wrap="square" rtlCol="0" anchor="ctr">
            <a:noAutofit/>
          </a:bodyPr>
          <a:lstStyle/>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80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大かっこ 18"/>
          <p:cNvSpPr/>
          <p:nvPr/>
        </p:nvSpPr>
        <p:spPr>
          <a:xfrm>
            <a:off x="5253033" y="5782592"/>
            <a:ext cx="4272475" cy="549472"/>
          </a:xfrm>
          <a:prstGeom prst="bracketPair">
            <a:avLst/>
          </a:prstGeom>
          <a:ln>
            <a:solidFill>
              <a:schemeClr val="tx1">
                <a:lumMod val="75000"/>
                <a:lumOff val="25000"/>
              </a:schemeClr>
            </a:solidFill>
          </a:ln>
        </p:spPr>
        <p:txBody>
          <a:bodyPr wrap="square" lIns="0" tIns="0" rIns="0" bIns="0">
            <a:noAutofit/>
          </a:bodyPr>
          <a:lstStyle/>
          <a:p>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楕円 21">
            <a:extLst>
              <a:ext uri="{FF2B5EF4-FFF2-40B4-BE49-F238E27FC236}">
                <a16:creationId xmlns:a16="http://schemas.microsoft.com/office/drawing/2014/main" id="{E1EB1C68-139A-422F-9BC7-1729E2F72681}"/>
              </a:ext>
            </a:extLst>
          </p:cNvPr>
          <p:cNvSpPr/>
          <p:nvPr/>
        </p:nvSpPr>
        <p:spPr>
          <a:xfrm rot="2184494">
            <a:off x="9009525" y="106393"/>
            <a:ext cx="756084" cy="7217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rgbClr val="FF0000"/>
                </a:solidFill>
              </a:rPr>
              <a:t>新</a:t>
            </a:r>
          </a:p>
        </p:txBody>
      </p:sp>
      <p:sp>
        <p:nvSpPr>
          <p:cNvPr id="29" name="正方形/長方形 28">
            <a:extLst>
              <a:ext uri="{FF2B5EF4-FFF2-40B4-BE49-F238E27FC236}">
                <a16:creationId xmlns:a16="http://schemas.microsoft.com/office/drawing/2014/main" id="{94D6D468-5B33-406E-BB28-EB2460C10EA2}"/>
              </a:ext>
            </a:extLst>
          </p:cNvPr>
          <p:cNvSpPr/>
          <p:nvPr/>
        </p:nvSpPr>
        <p:spPr>
          <a:xfrm>
            <a:off x="343368" y="5016689"/>
            <a:ext cx="4281142" cy="531737"/>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r>
              <a:rPr kumimoji="1" lang="ja-JP" altLang="en-US" sz="900" dirty="0">
                <a:solidFill>
                  <a:schemeClr val="tx1"/>
                </a:solidFill>
                <a:latin typeface="Meiryo UI" panose="020B0604030504040204" pitchFamily="50" charset="-128"/>
                <a:ea typeface="Meiryo UI" panose="020B0604030504040204" pitchFamily="50" charset="-128"/>
              </a:rPr>
              <a:t>＊ＤＸ：データとデジタル技術を活用して、顧客や社会のニーズをもとに、製品やサービス、</a:t>
            </a:r>
            <a:endParaRPr kumimoji="1" lang="en-US" altLang="ja-JP" sz="900" dirty="0">
              <a:solidFill>
                <a:schemeClr val="tx1"/>
              </a:solidFill>
              <a:latin typeface="Meiryo UI" panose="020B0604030504040204" pitchFamily="50" charset="-128"/>
              <a:ea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rPr>
              <a:t>　　　　　　ビジネスモデルを変革するとともに、業務そのものや、組織、プロセス、企業文化・</a:t>
            </a:r>
            <a:endParaRPr kumimoji="1"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　　　　　　</a:t>
            </a:r>
            <a:r>
              <a:rPr kumimoji="1" lang="ja-JP" altLang="en-US" sz="900" dirty="0">
                <a:solidFill>
                  <a:schemeClr val="tx1"/>
                </a:solidFill>
                <a:latin typeface="Meiryo UI" panose="020B0604030504040204" pitchFamily="50" charset="-128"/>
                <a:ea typeface="Meiryo UI" panose="020B0604030504040204" pitchFamily="50" charset="-128"/>
              </a:rPr>
              <a:t>風土を変革すること（経済産業省「</a:t>
            </a:r>
            <a:r>
              <a:rPr kumimoji="1" lang="en-US" altLang="ja-JP" sz="900" dirty="0">
                <a:solidFill>
                  <a:schemeClr val="tx1"/>
                </a:solidFill>
                <a:latin typeface="Meiryo UI" panose="020B0604030504040204" pitchFamily="50" charset="-128"/>
                <a:ea typeface="Meiryo UI" panose="020B0604030504040204" pitchFamily="50" charset="-128"/>
              </a:rPr>
              <a:t>DX</a:t>
            </a:r>
            <a:r>
              <a:rPr kumimoji="1" lang="ja-JP" altLang="en-US" sz="900" dirty="0">
                <a:solidFill>
                  <a:schemeClr val="tx1"/>
                </a:solidFill>
                <a:latin typeface="Meiryo UI" panose="020B0604030504040204" pitchFamily="50" charset="-128"/>
                <a:ea typeface="Meiryo UI" panose="020B0604030504040204" pitchFamily="50" charset="-128"/>
              </a:rPr>
              <a:t>ガイドライン」）</a:t>
            </a:r>
          </a:p>
        </p:txBody>
      </p:sp>
      <p:sp>
        <p:nvSpPr>
          <p:cNvPr id="23" name="テキスト ボックス 22">
            <a:extLst>
              <a:ext uri="{FF2B5EF4-FFF2-40B4-BE49-F238E27FC236}">
                <a16:creationId xmlns:a16="http://schemas.microsoft.com/office/drawing/2014/main" id="{ECC86BEB-55B0-4301-957B-EF65B1CE1B85}"/>
              </a:ext>
            </a:extLst>
          </p:cNvPr>
          <p:cNvSpPr txBox="1"/>
          <p:nvPr/>
        </p:nvSpPr>
        <p:spPr>
          <a:xfrm>
            <a:off x="5244366" y="5786100"/>
            <a:ext cx="4281142" cy="523220"/>
          </a:xfrm>
          <a:prstGeom prst="rect">
            <a:avLst/>
          </a:prstGeom>
          <a:noFill/>
          <a:ln>
            <a:noFill/>
          </a:ln>
        </p:spPr>
        <p:txBody>
          <a:bodyPr wrap="square">
            <a:spAutoFit/>
          </a:bodyPr>
          <a:lstStyle/>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・満足度　　</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90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％以上　　　・経営力強化件数　　</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件</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・業務改革等具体的なアクションに着手した企業　</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社</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a:extLst>
              <a:ext uri="{FF2B5EF4-FFF2-40B4-BE49-F238E27FC236}">
                <a16:creationId xmlns:a16="http://schemas.microsoft.com/office/drawing/2014/main" id="{E7745EB4-0C3A-4A50-9136-630D089088A1}"/>
              </a:ext>
            </a:extLst>
          </p:cNvPr>
          <p:cNvSpPr txBox="1"/>
          <p:nvPr/>
        </p:nvSpPr>
        <p:spPr>
          <a:xfrm>
            <a:off x="4391250" y="5766111"/>
            <a:ext cx="1533858" cy="276999"/>
          </a:xfrm>
          <a:prstGeom prst="rect">
            <a:avLst/>
          </a:prstGeom>
          <a:noFill/>
          <a:ln>
            <a:noFill/>
          </a:ln>
        </p:spPr>
        <p:txBody>
          <a:bodyPr wrap="square">
            <a:spAutoFit/>
          </a:bodyPr>
          <a:lstStyle/>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0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98859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a:extLst>
              <a:ext uri="{FF2B5EF4-FFF2-40B4-BE49-F238E27FC236}">
                <a16:creationId xmlns:a16="http://schemas.microsoft.com/office/drawing/2014/main" id="{96881CB5-061E-415F-8EAD-0DF94A3165E3}"/>
              </a:ext>
            </a:extLst>
          </p:cNvPr>
          <p:cNvSpPr/>
          <p:nvPr/>
        </p:nvSpPr>
        <p:spPr>
          <a:xfrm>
            <a:off x="5227805" y="1304923"/>
            <a:ext cx="4500438" cy="3960000"/>
          </a:xfrm>
          <a:prstGeom prst="roundRect">
            <a:avLst>
              <a:gd name="adj" fmla="val 2954"/>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lumMod val="75000"/>
                  <a:lumOff val="25000"/>
                </a:schemeClr>
              </a:solidFill>
            </a:endParaRPr>
          </a:p>
        </p:txBody>
      </p:sp>
      <p:sp>
        <p:nvSpPr>
          <p:cNvPr id="15" name="角丸四角形 21">
            <a:extLst>
              <a:ext uri="{FF2B5EF4-FFF2-40B4-BE49-F238E27FC236}">
                <a16:creationId xmlns:a16="http://schemas.microsoft.com/office/drawing/2014/main" id="{96881CB5-061E-415F-8EAD-0DF94A3165E3}"/>
              </a:ext>
            </a:extLst>
          </p:cNvPr>
          <p:cNvSpPr/>
          <p:nvPr/>
        </p:nvSpPr>
        <p:spPr>
          <a:xfrm>
            <a:off x="236476" y="1304923"/>
            <a:ext cx="4500438" cy="3960000"/>
          </a:xfrm>
          <a:prstGeom prst="roundRect">
            <a:avLst>
              <a:gd name="adj" fmla="val 2954"/>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lumMod val="75000"/>
                  <a:lumOff val="25000"/>
                </a:schemeClr>
              </a:solidFill>
            </a:endParaRPr>
          </a:p>
        </p:txBody>
      </p:sp>
      <p:sp>
        <p:nvSpPr>
          <p:cNvPr id="17" name="正方形/長方形 16"/>
          <p:cNvSpPr/>
          <p:nvPr/>
        </p:nvSpPr>
        <p:spPr>
          <a:xfrm>
            <a:off x="236538" y="993923"/>
            <a:ext cx="9540875"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展示場・会議室等の管理・運営</a:t>
            </a:r>
          </a:p>
        </p:txBody>
      </p:sp>
      <p:sp>
        <p:nvSpPr>
          <p:cNvPr id="2" name="直角三角形 1"/>
          <p:cNvSpPr/>
          <p:nvPr/>
        </p:nvSpPr>
        <p:spPr>
          <a:xfrm rot="18900000" flipH="1">
            <a:off x="4587480" y="3131490"/>
            <a:ext cx="486866" cy="4868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a:spLocks/>
          </p:cNvSpPr>
          <p:nvPr/>
        </p:nvSpPr>
        <p:spPr>
          <a:xfrm>
            <a:off x="231774" y="1379356"/>
            <a:ext cx="144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p:cNvSpPr>
          <p:nvPr/>
        </p:nvSpPr>
        <p:spPr>
          <a:xfrm>
            <a:off x="5205028" y="1379356"/>
            <a:ext cx="2160000" cy="288000"/>
          </a:xfrm>
          <a:prstGeom prst="rect">
            <a:avLst/>
          </a:prstGeom>
          <a:noFill/>
        </p:spPr>
        <p:txBody>
          <a:bodyPr wrap="square" rtlCol="0" anchor="ctr">
            <a:no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■今後</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年間の運営方針</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a:spLocks/>
          </p:cNvSpPr>
          <p:nvPr/>
        </p:nvSpPr>
        <p:spPr>
          <a:xfrm>
            <a:off x="272695" y="1664804"/>
            <a:ext cx="4428000" cy="3356716"/>
          </a:xfrm>
          <a:prstGeom prst="rect">
            <a:avLst/>
          </a:prstGeom>
          <a:noFill/>
        </p:spPr>
        <p:txBody>
          <a:bodyPr wrap="square" rtlCol="0" anchor="t">
            <a:noAutofit/>
          </a:body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マイドームおおさか及び大阪産業創造館において貸館事業を実施</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・マイドームおおさか　（自主事業）</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類似施設との競争が厳しい中、</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展示場等の利用促進に向けた割引制度（直前割引</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Web</a:t>
            </a:r>
            <a:r>
              <a:rPr lang="ja-JP" altLang="ja-JP" sz="11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申込</a:t>
            </a:r>
            <a:r>
              <a:rPr lang="ja-JP" altLang="en-US" sz="11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閑散期割引制度など）の活用</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東京方面を中心とした営業活動・</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SNS</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などによる情報発信の充実を</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図り、稼働率は</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70</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％を超え</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、満足度も</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90</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％を超えている。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・大阪産業創造館　（大阪市指定管理）</a:t>
            </a:r>
            <a:endParaRPr lang="ja-JP"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利用率はホール、会議室共に</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をこえる稼働率であり、利用者満足度も</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90</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％を超える。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施設稼働率の上昇に伴い、連続使用（大規模催事の開催等）の予約</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調整が困難となっており、こうした空きを埋める取組が</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マイドームは建設（</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S62</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）後</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30</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年を経過し、老朽化が</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進行</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マイドームの建物・設備の更新を、財源を確保しながら計画的に行っていく</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ことが必要。</a:t>
            </a:r>
            <a:endPar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a:spLocks/>
          </p:cNvSpPr>
          <p:nvPr/>
        </p:nvSpPr>
        <p:spPr>
          <a:xfrm>
            <a:off x="5264024" y="1664803"/>
            <a:ext cx="4641976" cy="3600119"/>
          </a:xfrm>
          <a:prstGeom prst="rect">
            <a:avLst/>
          </a:prstGeom>
          <a:noFill/>
        </p:spPr>
        <p:txBody>
          <a:bodyPr wrap="square" rtlCol="0" anchor="t">
            <a:noAutofit/>
          </a:bodyPr>
          <a:lstStyle/>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お客様を大切に、ニーズに沿ったスピードのある対応と、積極的な</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z="1200" b="1" dirty="0" err="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催事誘致を推進する。併せて、建物・設備の老朽化対策を</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計画的に進める。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■マイドームおおさか、産業創造館の相互連携</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・両施設の連携により、利用率のさらなる向上を目指す</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ニーズへの対応と</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z="1200" b="1" dirty="0" err="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催事誘致の強化</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アンケート等によ</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り顧客ニーズを把握するとともに、</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スピードをもって対応</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できる人材の育成、確保。</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リピーター顧客の定期的な訪問による情報交換と早期の予約確定。</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また、新規顧客獲得に向けては、広報活動（駅・交通・展示場</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ウェブサイト</a:t>
            </a:r>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SNS</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を継続して実施</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有力な販促ツール</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取り入れ、認知度</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向上。</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大規模催事の隙間を埋めるため、講演会、セミナー、握手会等、小規模</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催事の誘致を強化。</a:t>
            </a:r>
          </a:p>
          <a:p>
            <a:pPr>
              <a:spcBef>
                <a:spcPts val="300"/>
              </a:spcBef>
            </a:pP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■建物・設備の計画的改修</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財源を確保しながら計画的に改修。その際には、必須の改修工事と、</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顧客にわかりやすくアピールし満足度向上にもつながる改修を併用する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など工夫して進め</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■コロナ禍により、キャンセルが相次いでいるが、安全対策を徹底するとともに</a:t>
            </a:r>
            <a:endPar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強化し、売上の早期回復を図る。</a:t>
            </a:r>
            <a:endPar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27</a:t>
            </a:fld>
            <a:endParaRPr kumimoji="1" lang="ja-JP" altLang="en-US" dirty="0"/>
          </a:p>
        </p:txBody>
      </p:sp>
      <p:sp>
        <p:nvSpPr>
          <p:cNvPr id="18" name="テキスト ボックス 17"/>
          <p:cNvSpPr txBox="1">
            <a:spLocks/>
          </p:cNvSpPr>
          <p:nvPr/>
        </p:nvSpPr>
        <p:spPr>
          <a:xfrm>
            <a:off x="128464" y="657362"/>
            <a:ext cx="4283968" cy="287362"/>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（２）収益事業</a:t>
            </a:r>
          </a:p>
        </p:txBody>
      </p:sp>
      <p:sp>
        <p:nvSpPr>
          <p:cNvPr id="19"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sp>
        <p:nvSpPr>
          <p:cNvPr id="20" name="テキスト ボックス 19"/>
          <p:cNvSpPr txBox="1">
            <a:spLocks/>
          </p:cNvSpPr>
          <p:nvPr/>
        </p:nvSpPr>
        <p:spPr>
          <a:xfrm>
            <a:off x="236538" y="5381402"/>
            <a:ext cx="9468928" cy="1000350"/>
          </a:xfrm>
          <a:prstGeom prst="rect">
            <a:avLst/>
          </a:prstGeom>
          <a:noFill/>
          <a:ln w="28575">
            <a:solidFill>
              <a:srgbClr val="0090BA"/>
            </a:solidFill>
          </a:ln>
        </p:spPr>
        <p:txBody>
          <a:bodyPr wrap="square" rtlCol="0" anchor="ctr">
            <a:no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事業ボリューム </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予算規模 </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206</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百万円／年の場合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大かっこ 20"/>
          <p:cNvSpPr/>
          <p:nvPr/>
        </p:nvSpPr>
        <p:spPr>
          <a:xfrm>
            <a:off x="4736976" y="5477780"/>
            <a:ext cx="4860000" cy="807594"/>
          </a:xfrm>
          <a:prstGeom prst="bracketPair">
            <a:avLst/>
          </a:prstGeom>
          <a:ln>
            <a:solidFill>
              <a:schemeClr val="tx1">
                <a:lumMod val="75000"/>
                <a:lumOff val="25000"/>
              </a:schemeClr>
            </a:solidFill>
          </a:ln>
        </p:spPr>
        <p:txBody>
          <a:bodyPr wrap="square" lIns="0" tIns="0" rIns="0" bIns="0">
            <a:no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・展示場収益　　　　　　　　</a:t>
            </a:r>
            <a:r>
              <a:rPr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2,604</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百万円</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年累計）　</a:t>
            </a: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・会議室収益　　　　　　　   　</a:t>
            </a:r>
            <a:r>
              <a:rPr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223</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百万円</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年累計）</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・利用者満足度　　　　　　　　　</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90%</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楕円 15">
            <a:extLst>
              <a:ext uri="{FF2B5EF4-FFF2-40B4-BE49-F238E27FC236}">
                <a16:creationId xmlns:a16="http://schemas.microsoft.com/office/drawing/2014/main" id="{8C156A72-8EC9-4E41-BB48-C057FECE7AA1}"/>
              </a:ext>
            </a:extLst>
          </p:cNvPr>
          <p:cNvSpPr/>
          <p:nvPr/>
        </p:nvSpPr>
        <p:spPr>
          <a:xfrm rot="1688156">
            <a:off x="8896514" y="186150"/>
            <a:ext cx="756084" cy="7217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rgbClr val="FF0000"/>
                </a:solidFill>
              </a:rPr>
              <a:t>改</a:t>
            </a:r>
          </a:p>
        </p:txBody>
      </p:sp>
    </p:spTree>
    <p:extLst>
      <p:ext uri="{BB962C8B-B14F-4D97-AF65-F5344CB8AC3E}">
        <p14:creationId xmlns:p14="http://schemas.microsoft.com/office/powerpoint/2010/main" val="2524379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28</a:t>
            </a:fld>
            <a:endParaRPr kumimoji="1" lang="ja-JP" altLang="en-US" dirty="0"/>
          </a:p>
        </p:txBody>
      </p:sp>
      <p:sp>
        <p:nvSpPr>
          <p:cNvPr id="18" name="テキスト ボックス 17"/>
          <p:cNvSpPr txBox="1">
            <a:spLocks/>
          </p:cNvSpPr>
          <p:nvPr/>
        </p:nvSpPr>
        <p:spPr>
          <a:xfrm>
            <a:off x="128464" y="657225"/>
            <a:ext cx="7884876" cy="286829"/>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各年度の事業ボリューム</a:t>
            </a:r>
          </a:p>
        </p:txBody>
      </p:sp>
      <p:sp>
        <p:nvSpPr>
          <p:cNvPr id="19"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graphicFrame>
        <p:nvGraphicFramePr>
          <p:cNvPr id="4" name="表 4">
            <a:extLst>
              <a:ext uri="{FF2B5EF4-FFF2-40B4-BE49-F238E27FC236}">
                <a16:creationId xmlns:a16="http://schemas.microsoft.com/office/drawing/2014/main" id="{A80A09C7-F02B-4527-BEAA-DFD381977B71}"/>
              </a:ext>
            </a:extLst>
          </p:cNvPr>
          <p:cNvGraphicFramePr>
            <a:graphicFrameLocks noGrp="1"/>
          </p:cNvGraphicFramePr>
          <p:nvPr>
            <p:extLst>
              <p:ext uri="{D42A27DB-BD31-4B8C-83A1-F6EECF244321}">
                <p14:modId xmlns:p14="http://schemas.microsoft.com/office/powerpoint/2010/main" val="1957711852"/>
              </p:ext>
            </p:extLst>
          </p:nvPr>
        </p:nvGraphicFramePr>
        <p:xfrm>
          <a:off x="128587" y="1293869"/>
          <a:ext cx="9648951" cy="4480560"/>
        </p:xfrm>
        <a:graphic>
          <a:graphicData uri="http://schemas.openxmlformats.org/drawingml/2006/table">
            <a:tbl>
              <a:tblPr>
                <a:tableStyleId>{BC89EF96-8CEA-46FF-86C4-4CE0E7609802}</a:tableStyleId>
              </a:tblPr>
              <a:tblGrid>
                <a:gridCol w="1967758">
                  <a:extLst>
                    <a:ext uri="{9D8B030D-6E8A-4147-A177-3AD203B41FA5}">
                      <a16:colId xmlns:a16="http://schemas.microsoft.com/office/drawing/2014/main" val="2448921012"/>
                    </a:ext>
                  </a:extLst>
                </a:gridCol>
                <a:gridCol w="1967976">
                  <a:extLst>
                    <a:ext uri="{9D8B030D-6E8A-4147-A177-3AD203B41FA5}">
                      <a16:colId xmlns:a16="http://schemas.microsoft.com/office/drawing/2014/main" val="3712621914"/>
                    </a:ext>
                  </a:extLst>
                </a:gridCol>
                <a:gridCol w="927979">
                  <a:extLst>
                    <a:ext uri="{9D8B030D-6E8A-4147-A177-3AD203B41FA5}">
                      <a16:colId xmlns:a16="http://schemas.microsoft.com/office/drawing/2014/main" val="3408427367"/>
                    </a:ext>
                  </a:extLst>
                </a:gridCol>
                <a:gridCol w="927979">
                  <a:extLst>
                    <a:ext uri="{9D8B030D-6E8A-4147-A177-3AD203B41FA5}">
                      <a16:colId xmlns:a16="http://schemas.microsoft.com/office/drawing/2014/main" val="3064153474"/>
                    </a:ext>
                  </a:extLst>
                </a:gridCol>
                <a:gridCol w="927979">
                  <a:extLst>
                    <a:ext uri="{9D8B030D-6E8A-4147-A177-3AD203B41FA5}">
                      <a16:colId xmlns:a16="http://schemas.microsoft.com/office/drawing/2014/main" val="1122524805"/>
                    </a:ext>
                  </a:extLst>
                </a:gridCol>
                <a:gridCol w="927979">
                  <a:extLst>
                    <a:ext uri="{9D8B030D-6E8A-4147-A177-3AD203B41FA5}">
                      <a16:colId xmlns:a16="http://schemas.microsoft.com/office/drawing/2014/main" val="329016750"/>
                    </a:ext>
                  </a:extLst>
                </a:gridCol>
                <a:gridCol w="927979">
                  <a:extLst>
                    <a:ext uri="{9D8B030D-6E8A-4147-A177-3AD203B41FA5}">
                      <a16:colId xmlns:a16="http://schemas.microsoft.com/office/drawing/2014/main" val="949626267"/>
                    </a:ext>
                  </a:extLst>
                </a:gridCol>
                <a:gridCol w="1073322">
                  <a:extLst>
                    <a:ext uri="{9D8B030D-6E8A-4147-A177-3AD203B41FA5}">
                      <a16:colId xmlns:a16="http://schemas.microsoft.com/office/drawing/2014/main" val="863562745"/>
                    </a:ext>
                  </a:extLst>
                </a:gridCol>
              </a:tblGrid>
              <a:tr h="0">
                <a:tc rowSpan="2">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事業名</a:t>
                      </a:r>
                    </a:p>
                  </a:txBody>
                  <a:tcPr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60000"/>
                        <a:lumOff val="40000"/>
                      </a:schemeClr>
                    </a:solidFill>
                  </a:tcPr>
                </a:tc>
                <a:tc rowSpan="2">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指標</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60000"/>
                        <a:lumOff val="40000"/>
                      </a:schemeClr>
                    </a:solidFill>
                  </a:tcPr>
                </a:tc>
                <a:tc gridSpan="6">
                  <a:txBody>
                    <a:bodyPr/>
                    <a:lstStyle/>
                    <a:p>
                      <a:pPr algn="ctr"/>
                      <a:r>
                        <a:rPr kumimoji="1" lang="en-US" altLang="ja-JP" sz="1400" b="1" dirty="0">
                          <a:solidFill>
                            <a:schemeClr val="bg1"/>
                          </a:solidFill>
                          <a:latin typeface="Meiryo UI" panose="020B0604030504040204" pitchFamily="50" charset="-128"/>
                          <a:ea typeface="Meiryo UI" panose="020B0604030504040204" pitchFamily="50" charset="-128"/>
                        </a:rPr>
                        <a:t>KPI</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60000"/>
                        <a:lumOff val="40000"/>
                      </a:schemeClr>
                    </a:solidFill>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355641815"/>
                  </a:ext>
                </a:extLst>
              </a:tr>
              <a:tr h="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dirty="0">
                          <a:solidFill>
                            <a:schemeClr val="bg1"/>
                          </a:solidFill>
                          <a:latin typeface="Meiryo UI" panose="020B0604030504040204" pitchFamily="50" charset="-128"/>
                          <a:ea typeface="Meiryo UI" panose="020B0604030504040204" pitchFamily="50" charset="-128"/>
                        </a:rPr>
                        <a:t>R2</a:t>
                      </a:r>
                      <a:r>
                        <a:rPr kumimoji="1" lang="ja-JP" altLang="en-US" sz="1100" b="1" dirty="0">
                          <a:solidFill>
                            <a:schemeClr val="bg1"/>
                          </a:solidFill>
                          <a:latin typeface="Meiryo UI" panose="020B0604030504040204" pitchFamily="50" charset="-128"/>
                          <a:ea typeface="Meiryo UI" panose="020B0604030504040204" pitchFamily="50" charset="-128"/>
                        </a:rPr>
                        <a:t>実績見込</a:t>
                      </a:r>
                    </a:p>
                  </a:txBody>
                  <a:tcPr marL="0" marR="0" anchor="ctr">
                    <a:lnL w="12700" cap="flat" cmpd="sng" algn="ctr">
                      <a:solidFill>
                        <a:schemeClr val="tx2"/>
                      </a:solidFill>
                      <a:prstDash val="solid"/>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bg1"/>
                          </a:solidFill>
                          <a:latin typeface="Meiryo UI" panose="020B0604030504040204" pitchFamily="50" charset="-128"/>
                          <a:ea typeface="Meiryo UI" panose="020B0604030504040204" pitchFamily="50" charset="-128"/>
                        </a:rPr>
                        <a:t>R3</a:t>
                      </a:r>
                      <a:r>
                        <a:rPr kumimoji="1" lang="ja-JP" altLang="en-US" sz="1200" b="1" dirty="0">
                          <a:solidFill>
                            <a:schemeClr val="bg1"/>
                          </a:solidFill>
                          <a:latin typeface="Meiryo UI" panose="020B0604030504040204" pitchFamily="50" charset="-128"/>
                          <a:ea typeface="Meiryo UI" panose="020B0604030504040204" pitchFamily="50" charset="-128"/>
                        </a:rPr>
                        <a:t>見込</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60000"/>
                        <a:lumOff val="40000"/>
                      </a:schemeClr>
                    </a:solidFill>
                  </a:tcPr>
                </a:tc>
                <a:tc>
                  <a:txBody>
                    <a:bodyPr/>
                    <a:lstStyle/>
                    <a:p>
                      <a:pPr algn="ctr"/>
                      <a:r>
                        <a:rPr kumimoji="1" lang="en-US" altLang="ja-JP" sz="1200" b="1" dirty="0">
                          <a:solidFill>
                            <a:schemeClr val="bg1"/>
                          </a:solidFill>
                          <a:latin typeface="Meiryo UI" panose="020B0604030504040204" pitchFamily="50" charset="-128"/>
                          <a:ea typeface="Meiryo UI" panose="020B0604030504040204" pitchFamily="50" charset="-128"/>
                        </a:rPr>
                        <a:t>R4</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60000"/>
                        <a:lumOff val="40000"/>
                      </a:schemeClr>
                    </a:solidFill>
                  </a:tcPr>
                </a:tc>
                <a:tc>
                  <a:txBody>
                    <a:bodyPr/>
                    <a:lstStyle/>
                    <a:p>
                      <a:pPr algn="ctr"/>
                      <a:r>
                        <a:rPr kumimoji="1" lang="en-US" altLang="ja-JP" sz="1200" b="1" dirty="0">
                          <a:solidFill>
                            <a:schemeClr val="bg1"/>
                          </a:solidFill>
                          <a:latin typeface="Meiryo UI" panose="020B0604030504040204" pitchFamily="50" charset="-128"/>
                          <a:ea typeface="Meiryo UI" panose="020B0604030504040204" pitchFamily="50" charset="-128"/>
                        </a:rPr>
                        <a:t>R5</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60000"/>
                        <a:lumOff val="40000"/>
                      </a:schemeClr>
                    </a:solidFill>
                  </a:tcPr>
                </a:tc>
                <a:tc>
                  <a:txBody>
                    <a:bodyPr/>
                    <a:lstStyle/>
                    <a:p>
                      <a:pPr algn="ctr"/>
                      <a:r>
                        <a:rPr kumimoji="1" lang="en-US" altLang="ja-JP" sz="1200" b="1" dirty="0">
                          <a:solidFill>
                            <a:schemeClr val="bg1"/>
                          </a:solidFill>
                          <a:latin typeface="Meiryo UI" panose="020B0604030504040204" pitchFamily="50" charset="-128"/>
                          <a:ea typeface="Meiryo UI" panose="020B0604030504040204" pitchFamily="50" charset="-128"/>
                        </a:rPr>
                        <a:t>R6</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60000"/>
                        <a:lumOff val="40000"/>
                      </a:schemeClr>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合計</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18492708"/>
                  </a:ext>
                </a:extLst>
              </a:tr>
              <a:tr h="0">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創業支援（</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P.13</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p>
                  </a:txBody>
                  <a:tcP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創業社数</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130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社</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130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社</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130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社</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130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社</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130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社</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650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社</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66383093"/>
                  </a:ext>
                </a:extLst>
              </a:tr>
              <a:tr h="0">
                <a:tc rowSpan="2">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スタートアップ支援（</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P.14</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p>
                  </a:txBody>
                  <a:tcP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グローバル展開が見込まれるスタートアップに対して創出・支援するプロジェクト数</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60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60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60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60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60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300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4077775245"/>
                  </a:ext>
                </a:extLst>
              </a:tr>
              <a:tr h="0">
                <a:tc vMerge="1">
                  <a:txBody>
                    <a:bodyPr/>
                    <a:lstStyle/>
                    <a:p>
                      <a:endParaRPr kumimoji="1" lang="ja-JP" altLang="en-US" sz="1100" dirty="0">
                        <a:latin typeface="Meiryo UI" panose="020B0604030504040204" pitchFamily="50" charset="-128"/>
                        <a:ea typeface="Meiryo UI" panose="020B0604030504040204" pitchFamily="50" charset="-128"/>
                      </a:endParaRPr>
                    </a:p>
                  </a:txBody>
                  <a:tcP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これらのスタートアップ、起業家の資金調達額</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16</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億円</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16</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億円</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16</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億円</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16</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億円</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16</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億円</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80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億円</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57509136"/>
                  </a:ext>
                </a:extLst>
              </a:tr>
              <a:tr h="0">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国際ビジネス支援（</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P.15</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p>
                  </a:txBody>
                  <a:tcP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国際ビジネス支援件数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1,100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1,700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1,700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1,700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1,700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7,900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69995505"/>
                  </a:ext>
                </a:extLst>
              </a:tr>
              <a:tr h="0">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事業承継支援（</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P.16</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p>
                  </a:txBody>
                  <a:tcP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事業承継診断件数</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11,899</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11,899</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11,899</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11,899</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11,899</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59,495</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8485828"/>
                  </a:ext>
                </a:extLst>
              </a:tr>
              <a:tr h="0">
                <a:tc rowSpan="2">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経営相談（</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P.17</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p>
                  </a:txBody>
                  <a:tcP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相談者数</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8,900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8,900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8,900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8,900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8,900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44,500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2075036248"/>
                  </a:ext>
                </a:extLst>
              </a:tr>
              <a:tr h="0">
                <a:tc vMerge="1">
                  <a:txBody>
                    <a:bodyPr/>
                    <a:lstStyle/>
                    <a:p>
                      <a:endParaRPr kumimoji="1" lang="ja-JP" altLang="en-US" sz="1100" dirty="0">
                        <a:latin typeface="Meiryo UI" panose="020B0604030504040204" pitchFamily="50" charset="-128"/>
                        <a:ea typeface="Meiryo UI" panose="020B0604030504040204" pitchFamily="50" charset="-128"/>
                      </a:endParaRPr>
                    </a:p>
                  </a:txBody>
                  <a:tcP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経営力強化件数</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600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600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600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600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600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3,000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499279401"/>
                  </a:ext>
                </a:extLst>
              </a:tr>
              <a:tr h="0">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経営力強化支援（</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P.18</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p>
                  </a:txBody>
                  <a:tcP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経営力強化件数</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300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390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390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390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1,670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34943288"/>
                  </a:ext>
                </a:extLst>
              </a:tr>
              <a:tr h="0">
                <a:tc rowSpan="3">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販路開拓支援</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マーケティング支援</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P.19</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p>
                  </a:txBody>
                  <a:tcP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マッチング仲介件数</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125</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150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170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170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170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785</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1003222884"/>
                  </a:ext>
                </a:extLst>
              </a:tr>
              <a:tr h="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マッチング成約件数</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15</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rgbClr val="00B050"/>
                          </a:solidFill>
                          <a:latin typeface="Meiryo UI" panose="020B0604030504040204" pitchFamily="50" charset="-128"/>
                          <a:ea typeface="Meiryo UI" panose="020B0604030504040204" pitchFamily="50" charset="-128"/>
                        </a:rPr>
                        <a:t>20</a:t>
                      </a:r>
                      <a:r>
                        <a:rPr kumimoji="1" lang="ja-JP" altLang="en-US" sz="1100" dirty="0">
                          <a:solidFill>
                            <a:srgbClr val="00B050"/>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25</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25</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25</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rgbClr val="00B050"/>
                          </a:solidFill>
                          <a:latin typeface="Meiryo UI" panose="020B0604030504040204" pitchFamily="50" charset="-128"/>
                          <a:ea typeface="Meiryo UI" panose="020B0604030504040204" pitchFamily="50" charset="-128"/>
                        </a:rPr>
                        <a:t>110</a:t>
                      </a:r>
                      <a:r>
                        <a:rPr kumimoji="1" lang="ja-JP" altLang="en-US" sz="1100" dirty="0">
                          <a:solidFill>
                            <a:srgbClr val="00B050"/>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1379396589"/>
                  </a:ext>
                </a:extLst>
              </a:tr>
              <a:tr h="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経営力強化件数</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150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rgbClr val="00B050"/>
                          </a:solidFill>
                          <a:latin typeface="Meiryo UI" panose="020B0604030504040204" pitchFamily="50" charset="-128"/>
                          <a:ea typeface="Meiryo UI" panose="020B0604030504040204" pitchFamily="50" charset="-128"/>
                        </a:rPr>
                        <a:t>220</a:t>
                      </a:r>
                      <a:r>
                        <a:rPr kumimoji="1" lang="ja-JP" altLang="en-US" sz="1100" dirty="0">
                          <a:solidFill>
                            <a:srgbClr val="00B050"/>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303</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303</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303</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rgbClr val="00B050"/>
                          </a:solidFill>
                          <a:latin typeface="Meiryo UI" panose="020B0604030504040204" pitchFamily="50" charset="-128"/>
                          <a:ea typeface="Meiryo UI" panose="020B0604030504040204" pitchFamily="50" charset="-128"/>
                        </a:rPr>
                        <a:t>1,279</a:t>
                      </a:r>
                      <a:r>
                        <a:rPr kumimoji="1" lang="ja-JP" altLang="en-US" sz="1100" dirty="0">
                          <a:solidFill>
                            <a:srgbClr val="00B050"/>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296670216"/>
                  </a:ext>
                </a:extLst>
              </a:tr>
              <a:tr h="0">
                <a:tc rowSpan="2">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販路開拓支援</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マッチング支援</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a:t>
                      </a:r>
                    </a:p>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P.20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p>
                  </a:txBody>
                  <a:tcP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マッチング仲介件数</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375</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450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500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500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500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2,450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4252462571"/>
                  </a:ext>
                </a:extLst>
              </a:tr>
              <a:tr h="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マッチング成約件数</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85</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r"/>
                      <a:r>
                        <a:rPr kumimoji="1" lang="en-US" altLang="ja-JP" sz="1100" dirty="0">
                          <a:solidFill>
                            <a:srgbClr val="00B050"/>
                          </a:solidFill>
                          <a:latin typeface="Meiryo UI" panose="020B0604030504040204" pitchFamily="50" charset="-128"/>
                          <a:ea typeface="Meiryo UI" panose="020B0604030504040204" pitchFamily="50" charset="-128"/>
                        </a:rPr>
                        <a:t>100</a:t>
                      </a:r>
                      <a:r>
                        <a:rPr kumimoji="1" lang="ja-JP" altLang="en-US" sz="1100" dirty="0">
                          <a:solidFill>
                            <a:srgbClr val="00B050"/>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130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130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130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r"/>
                      <a:r>
                        <a:rPr kumimoji="1" lang="en-US" altLang="ja-JP" sz="1100" dirty="0">
                          <a:solidFill>
                            <a:srgbClr val="00B050"/>
                          </a:solidFill>
                          <a:latin typeface="Meiryo UI" panose="020B0604030504040204" pitchFamily="50" charset="-128"/>
                          <a:ea typeface="Meiryo UI" panose="020B0604030504040204" pitchFamily="50" charset="-128"/>
                        </a:rPr>
                        <a:t>575</a:t>
                      </a:r>
                      <a:r>
                        <a:rPr kumimoji="1" lang="ja-JP" altLang="en-US" sz="1100" dirty="0">
                          <a:solidFill>
                            <a:srgbClr val="00B050"/>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285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48918249"/>
                  </a:ext>
                </a:extLst>
              </a:tr>
            </a:tbl>
          </a:graphicData>
        </a:graphic>
      </p:graphicFrame>
      <p:sp>
        <p:nvSpPr>
          <p:cNvPr id="9" name="テキスト ボックス 8">
            <a:extLst>
              <a:ext uri="{FF2B5EF4-FFF2-40B4-BE49-F238E27FC236}">
                <a16:creationId xmlns:a16="http://schemas.microsoft.com/office/drawing/2014/main" id="{F5FED6CF-97B4-4A06-B63D-1C41DD6B47F3}"/>
              </a:ext>
            </a:extLst>
          </p:cNvPr>
          <p:cNvSpPr txBox="1">
            <a:spLocks/>
          </p:cNvSpPr>
          <p:nvPr/>
        </p:nvSpPr>
        <p:spPr>
          <a:xfrm>
            <a:off x="8445388" y="1016732"/>
            <a:ext cx="1332148" cy="274324"/>
          </a:xfrm>
          <a:prstGeom prst="rect">
            <a:avLst/>
          </a:prstGeom>
          <a:noFill/>
        </p:spPr>
        <p:txBody>
          <a:bodyPr wrap="square" rtlCol="0" anchor="ctr">
            <a:noAutofit/>
          </a:bodyPr>
          <a:lstStyle/>
          <a:p>
            <a:pPr algn="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月現在</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楕円 9">
            <a:extLst>
              <a:ext uri="{FF2B5EF4-FFF2-40B4-BE49-F238E27FC236}">
                <a16:creationId xmlns:a16="http://schemas.microsoft.com/office/drawing/2014/main" id="{19445DBA-8306-425F-85E6-6C7BDC4CF3C0}"/>
              </a:ext>
            </a:extLst>
          </p:cNvPr>
          <p:cNvSpPr/>
          <p:nvPr/>
        </p:nvSpPr>
        <p:spPr>
          <a:xfrm rot="1433944">
            <a:off x="8749501" y="150062"/>
            <a:ext cx="756084" cy="7217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rgbClr val="FF0000"/>
                </a:solidFill>
              </a:rPr>
              <a:t>新</a:t>
            </a:r>
          </a:p>
        </p:txBody>
      </p:sp>
      <p:sp>
        <p:nvSpPr>
          <p:cNvPr id="11" name="テキスト ボックス 10">
            <a:extLst>
              <a:ext uri="{FF2B5EF4-FFF2-40B4-BE49-F238E27FC236}">
                <a16:creationId xmlns:a16="http://schemas.microsoft.com/office/drawing/2014/main" id="{7FB4361A-1944-4433-B52C-314BCA2AB2F8}"/>
              </a:ext>
            </a:extLst>
          </p:cNvPr>
          <p:cNvSpPr txBox="1">
            <a:spLocks/>
          </p:cNvSpPr>
          <p:nvPr/>
        </p:nvSpPr>
        <p:spPr>
          <a:xfrm>
            <a:off x="344488" y="994436"/>
            <a:ext cx="5748638" cy="274324"/>
          </a:xfrm>
          <a:prstGeom prst="rect">
            <a:avLst/>
          </a:prstGeom>
          <a:noFill/>
        </p:spPr>
        <p:txBody>
          <a:bodyPr wrap="square" rtlCol="0" anchor="ctr">
            <a:noAutofit/>
          </a:bodyPr>
          <a:lstStyle/>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R4</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以降はコロナ禍による影響が収束し、平常時に戻ると想定</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84790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2</a:t>
            </a:fld>
            <a:endParaRPr kumimoji="1" lang="ja-JP" altLang="en-US" dirty="0"/>
          </a:p>
        </p:txBody>
      </p:sp>
      <p:sp>
        <p:nvSpPr>
          <p:cNvPr id="5" name="タイトル 4"/>
          <p:cNvSpPr>
            <a:spLocks noGrp="1"/>
          </p:cNvSpPr>
          <p:nvPr>
            <p:ph type="title"/>
          </p:nvPr>
        </p:nvSpPr>
        <p:spPr/>
        <p:txBody>
          <a:bodyPr>
            <a:normAutofit/>
          </a:bodyPr>
          <a:lstStyle/>
          <a:p>
            <a:r>
              <a:rPr lang="ja-JP" altLang="en-US" dirty="0"/>
              <a:t>１　財団の概要・中期経営計画の策定について</a:t>
            </a:r>
            <a:endParaRPr kumimoji="1" lang="ja-JP" altLang="en-US" dirty="0"/>
          </a:p>
        </p:txBody>
      </p:sp>
    </p:spTree>
    <p:extLst>
      <p:ext uri="{BB962C8B-B14F-4D97-AF65-F5344CB8AC3E}">
        <p14:creationId xmlns:p14="http://schemas.microsoft.com/office/powerpoint/2010/main" val="2956124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29</a:t>
            </a:fld>
            <a:endParaRPr kumimoji="1" lang="ja-JP" altLang="en-US" dirty="0"/>
          </a:p>
        </p:txBody>
      </p:sp>
      <p:sp>
        <p:nvSpPr>
          <p:cNvPr id="18" name="テキスト ボックス 17"/>
          <p:cNvSpPr txBox="1">
            <a:spLocks/>
          </p:cNvSpPr>
          <p:nvPr/>
        </p:nvSpPr>
        <p:spPr>
          <a:xfrm>
            <a:off x="128464" y="657225"/>
            <a:ext cx="7884876" cy="286829"/>
          </a:xfrm>
          <a:prstGeom prst="rect">
            <a:avLst/>
          </a:prstGeom>
          <a:noFill/>
        </p:spPr>
        <p:txBody>
          <a:bodyPr wrap="square" lIns="0"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各年度の事業ボリューム</a:t>
            </a:r>
          </a:p>
        </p:txBody>
      </p:sp>
      <p:sp>
        <p:nvSpPr>
          <p:cNvPr id="19" name="タイトル 2"/>
          <p:cNvSpPr>
            <a:spLocks noGrp="1"/>
          </p:cNvSpPr>
          <p:nvPr>
            <p:ph type="title"/>
          </p:nvPr>
        </p:nvSpPr>
        <p:spPr>
          <a:xfrm>
            <a:off x="562103" y="44624"/>
            <a:ext cx="8915400" cy="466297"/>
          </a:xfrm>
        </p:spPr>
        <p:txBody>
          <a:bodyPr>
            <a:normAutofit/>
          </a:bodyPr>
          <a:lstStyle/>
          <a:p>
            <a:r>
              <a:rPr lang="ja-JP" altLang="en-US" dirty="0"/>
              <a:t>財団各事業の取組方針</a:t>
            </a:r>
            <a:endParaRPr kumimoji="1" lang="ja-JP" altLang="en-US" dirty="0"/>
          </a:p>
        </p:txBody>
      </p:sp>
      <p:graphicFrame>
        <p:nvGraphicFramePr>
          <p:cNvPr id="4" name="表 4">
            <a:extLst>
              <a:ext uri="{FF2B5EF4-FFF2-40B4-BE49-F238E27FC236}">
                <a16:creationId xmlns:a16="http://schemas.microsoft.com/office/drawing/2014/main" id="{A80A09C7-F02B-4527-BEAA-DFD381977B71}"/>
              </a:ext>
            </a:extLst>
          </p:cNvPr>
          <p:cNvGraphicFramePr>
            <a:graphicFrameLocks noGrp="1"/>
          </p:cNvGraphicFramePr>
          <p:nvPr>
            <p:extLst>
              <p:ext uri="{D42A27DB-BD31-4B8C-83A1-F6EECF244321}">
                <p14:modId xmlns:p14="http://schemas.microsoft.com/office/powerpoint/2010/main" val="3714955649"/>
              </p:ext>
            </p:extLst>
          </p:nvPr>
        </p:nvGraphicFramePr>
        <p:xfrm>
          <a:off x="128587" y="1293869"/>
          <a:ext cx="9648823" cy="5074920"/>
        </p:xfrm>
        <a:graphic>
          <a:graphicData uri="http://schemas.openxmlformats.org/drawingml/2006/table">
            <a:tbl>
              <a:tblPr>
                <a:tableStyleId>{BC89EF96-8CEA-46FF-86C4-4CE0E7609802}</a:tableStyleId>
              </a:tblPr>
              <a:tblGrid>
                <a:gridCol w="1989870">
                  <a:extLst>
                    <a:ext uri="{9D8B030D-6E8A-4147-A177-3AD203B41FA5}">
                      <a16:colId xmlns:a16="http://schemas.microsoft.com/office/drawing/2014/main" val="2448921012"/>
                    </a:ext>
                  </a:extLst>
                </a:gridCol>
                <a:gridCol w="1881540">
                  <a:extLst>
                    <a:ext uri="{9D8B030D-6E8A-4147-A177-3AD203B41FA5}">
                      <a16:colId xmlns:a16="http://schemas.microsoft.com/office/drawing/2014/main" val="3712621914"/>
                    </a:ext>
                  </a:extLst>
                </a:gridCol>
                <a:gridCol w="938406">
                  <a:extLst>
                    <a:ext uri="{9D8B030D-6E8A-4147-A177-3AD203B41FA5}">
                      <a16:colId xmlns:a16="http://schemas.microsoft.com/office/drawing/2014/main" val="3408427367"/>
                    </a:ext>
                  </a:extLst>
                </a:gridCol>
                <a:gridCol w="938406">
                  <a:extLst>
                    <a:ext uri="{9D8B030D-6E8A-4147-A177-3AD203B41FA5}">
                      <a16:colId xmlns:a16="http://schemas.microsoft.com/office/drawing/2014/main" val="3064153474"/>
                    </a:ext>
                  </a:extLst>
                </a:gridCol>
                <a:gridCol w="938406">
                  <a:extLst>
                    <a:ext uri="{9D8B030D-6E8A-4147-A177-3AD203B41FA5}">
                      <a16:colId xmlns:a16="http://schemas.microsoft.com/office/drawing/2014/main" val="1122524805"/>
                    </a:ext>
                  </a:extLst>
                </a:gridCol>
                <a:gridCol w="938406">
                  <a:extLst>
                    <a:ext uri="{9D8B030D-6E8A-4147-A177-3AD203B41FA5}">
                      <a16:colId xmlns:a16="http://schemas.microsoft.com/office/drawing/2014/main" val="329016750"/>
                    </a:ext>
                  </a:extLst>
                </a:gridCol>
                <a:gridCol w="938406">
                  <a:extLst>
                    <a:ext uri="{9D8B030D-6E8A-4147-A177-3AD203B41FA5}">
                      <a16:colId xmlns:a16="http://schemas.microsoft.com/office/drawing/2014/main" val="949626267"/>
                    </a:ext>
                  </a:extLst>
                </a:gridCol>
                <a:gridCol w="1085383">
                  <a:extLst>
                    <a:ext uri="{9D8B030D-6E8A-4147-A177-3AD203B41FA5}">
                      <a16:colId xmlns:a16="http://schemas.microsoft.com/office/drawing/2014/main" val="863562745"/>
                    </a:ext>
                  </a:extLst>
                </a:gridCol>
              </a:tblGrid>
              <a:tr h="0">
                <a:tc rowSpan="2">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事業名</a:t>
                      </a:r>
                    </a:p>
                  </a:txBody>
                  <a:tcPr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60000"/>
                        <a:lumOff val="40000"/>
                      </a:schemeClr>
                    </a:solidFill>
                  </a:tcPr>
                </a:tc>
                <a:tc rowSpan="2">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指標</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60000"/>
                        <a:lumOff val="40000"/>
                      </a:schemeClr>
                    </a:solidFill>
                  </a:tcPr>
                </a:tc>
                <a:tc gridSpan="6">
                  <a:txBody>
                    <a:bodyPr/>
                    <a:lstStyle/>
                    <a:p>
                      <a:pPr algn="ctr"/>
                      <a:r>
                        <a:rPr kumimoji="1" lang="en-US" altLang="ja-JP" sz="1400" b="1" dirty="0">
                          <a:solidFill>
                            <a:schemeClr val="bg1"/>
                          </a:solidFill>
                          <a:latin typeface="Meiryo UI" panose="020B0604030504040204" pitchFamily="50" charset="-128"/>
                          <a:ea typeface="Meiryo UI" panose="020B0604030504040204" pitchFamily="50" charset="-128"/>
                        </a:rPr>
                        <a:t>KPI</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60000"/>
                        <a:lumOff val="40000"/>
                      </a:schemeClr>
                    </a:solidFill>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355641815"/>
                  </a:ext>
                </a:extLst>
              </a:tr>
              <a:tr h="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dirty="0">
                          <a:solidFill>
                            <a:schemeClr val="bg1"/>
                          </a:solidFill>
                          <a:latin typeface="Meiryo UI" panose="020B0604030504040204" pitchFamily="50" charset="-128"/>
                          <a:ea typeface="Meiryo UI" panose="020B0604030504040204" pitchFamily="50" charset="-128"/>
                        </a:rPr>
                        <a:t>R2</a:t>
                      </a:r>
                      <a:r>
                        <a:rPr kumimoji="1" lang="ja-JP" altLang="en-US" sz="1100" b="1" dirty="0">
                          <a:solidFill>
                            <a:schemeClr val="bg1"/>
                          </a:solidFill>
                          <a:latin typeface="Meiryo UI" panose="020B0604030504040204" pitchFamily="50" charset="-128"/>
                          <a:ea typeface="Meiryo UI" panose="020B0604030504040204" pitchFamily="50" charset="-128"/>
                        </a:rPr>
                        <a:t>実績見込</a:t>
                      </a:r>
                    </a:p>
                  </a:txBody>
                  <a:tcPr marL="0" marR="0" anchor="ctr">
                    <a:lnL w="12700" cap="flat" cmpd="sng" algn="ctr">
                      <a:solidFill>
                        <a:schemeClr val="tx2"/>
                      </a:solidFill>
                      <a:prstDash val="solid"/>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bg1"/>
                          </a:solidFill>
                          <a:latin typeface="Meiryo UI" panose="020B0604030504040204" pitchFamily="50" charset="-128"/>
                          <a:ea typeface="Meiryo UI" panose="020B0604030504040204" pitchFamily="50" charset="-128"/>
                        </a:rPr>
                        <a:t>R3</a:t>
                      </a:r>
                      <a:r>
                        <a:rPr kumimoji="1" lang="ja-JP" altLang="en-US" sz="1200" b="1" dirty="0">
                          <a:solidFill>
                            <a:schemeClr val="bg1"/>
                          </a:solidFill>
                          <a:latin typeface="Meiryo UI" panose="020B0604030504040204" pitchFamily="50" charset="-128"/>
                          <a:ea typeface="Meiryo UI" panose="020B0604030504040204" pitchFamily="50" charset="-128"/>
                        </a:rPr>
                        <a:t>見込</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60000"/>
                        <a:lumOff val="40000"/>
                      </a:schemeClr>
                    </a:solidFill>
                  </a:tcPr>
                </a:tc>
                <a:tc>
                  <a:txBody>
                    <a:bodyPr/>
                    <a:lstStyle/>
                    <a:p>
                      <a:pPr algn="ctr"/>
                      <a:r>
                        <a:rPr kumimoji="1" lang="en-US" altLang="ja-JP" sz="1200" b="1" dirty="0">
                          <a:solidFill>
                            <a:schemeClr val="bg1"/>
                          </a:solidFill>
                          <a:latin typeface="Meiryo UI" panose="020B0604030504040204" pitchFamily="50" charset="-128"/>
                          <a:ea typeface="Meiryo UI" panose="020B0604030504040204" pitchFamily="50" charset="-128"/>
                        </a:rPr>
                        <a:t>R4</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60000"/>
                        <a:lumOff val="40000"/>
                      </a:schemeClr>
                    </a:solidFill>
                  </a:tcPr>
                </a:tc>
                <a:tc>
                  <a:txBody>
                    <a:bodyPr/>
                    <a:lstStyle/>
                    <a:p>
                      <a:pPr algn="ctr"/>
                      <a:r>
                        <a:rPr kumimoji="1" lang="en-US" altLang="ja-JP" sz="1200" b="1" dirty="0">
                          <a:solidFill>
                            <a:schemeClr val="bg1"/>
                          </a:solidFill>
                          <a:latin typeface="Meiryo UI" panose="020B0604030504040204" pitchFamily="50" charset="-128"/>
                          <a:ea typeface="Meiryo UI" panose="020B0604030504040204" pitchFamily="50" charset="-128"/>
                        </a:rPr>
                        <a:t>R5</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60000"/>
                        <a:lumOff val="40000"/>
                      </a:schemeClr>
                    </a:solidFill>
                  </a:tcPr>
                </a:tc>
                <a:tc>
                  <a:txBody>
                    <a:bodyPr/>
                    <a:lstStyle/>
                    <a:p>
                      <a:pPr algn="ctr"/>
                      <a:r>
                        <a:rPr kumimoji="1" lang="en-US" altLang="ja-JP" sz="1200" b="1" dirty="0">
                          <a:solidFill>
                            <a:schemeClr val="bg1"/>
                          </a:solidFill>
                          <a:latin typeface="Meiryo UI" panose="020B0604030504040204" pitchFamily="50" charset="-128"/>
                          <a:ea typeface="Meiryo UI" panose="020B0604030504040204" pitchFamily="50" charset="-128"/>
                        </a:rPr>
                        <a:t>R6</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60000"/>
                        <a:lumOff val="40000"/>
                      </a:schemeClr>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合計</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18492708"/>
                  </a:ext>
                </a:extLst>
              </a:tr>
              <a:tr h="0">
                <a:tc rowSpan="3">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販路開拓支援</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ものづくり支援</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a:t>
                      </a:r>
                    </a:p>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P.21</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p>
                  </a:txBody>
                  <a:tcP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マッチング仲介件数</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5,800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6,300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7,000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7,000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7,000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33,100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1737297203"/>
                  </a:ext>
                </a:extLst>
              </a:tr>
              <a:tr h="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マッチング成約件数</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410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rgbClr val="00B050"/>
                          </a:solidFill>
                          <a:latin typeface="Meiryo UI" panose="020B0604030504040204" pitchFamily="50" charset="-128"/>
                          <a:ea typeface="Meiryo UI" panose="020B0604030504040204" pitchFamily="50" charset="-128"/>
                        </a:rPr>
                        <a:t>440</a:t>
                      </a:r>
                      <a:r>
                        <a:rPr kumimoji="1" lang="ja-JP" altLang="en-US" sz="1100" dirty="0">
                          <a:solidFill>
                            <a:srgbClr val="00B050"/>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500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500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500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rgbClr val="00B050"/>
                          </a:solidFill>
                          <a:latin typeface="Meiryo UI" panose="020B0604030504040204" pitchFamily="50" charset="-128"/>
                          <a:ea typeface="Meiryo UI" panose="020B0604030504040204" pitchFamily="50" charset="-128"/>
                        </a:rPr>
                        <a:t>2,350</a:t>
                      </a:r>
                      <a:r>
                        <a:rPr kumimoji="1" lang="ja-JP" altLang="en-US" sz="1100" dirty="0">
                          <a:solidFill>
                            <a:srgbClr val="00B050"/>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685927419"/>
                  </a:ext>
                </a:extLst>
              </a:tr>
              <a:tr h="0">
                <a:tc vMerge="1">
                  <a:txBody>
                    <a:bodyPr/>
                    <a:lstStyle/>
                    <a:p>
                      <a:endParaRPr kumimoji="1" lang="ja-JP" altLang="en-US"/>
                    </a:p>
                  </a:txBody>
                  <a:tcP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経営力強化件数</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107</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180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225</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225</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225</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1,025</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294535624"/>
                  </a:ext>
                </a:extLst>
              </a:tr>
              <a:tr h="237183">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設備投資支援（</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P.22</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p>
                  </a:txBody>
                  <a:tcP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設備貸与事業額</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19</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億円</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19</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億円</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19</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億円</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19</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億円</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19</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億円</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95</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億円</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66383093"/>
                  </a:ext>
                </a:extLst>
              </a:tr>
              <a:tr h="0">
                <a:tc rowSpan="2">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人材戦略支援（</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P.23</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p>
                  </a:txBody>
                  <a:tcP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相談件数</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454</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454</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454</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454</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454</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2,270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4077775245"/>
                  </a:ext>
                </a:extLst>
              </a:tr>
              <a:tr h="0">
                <a:tc vMerge="1">
                  <a:txBody>
                    <a:bodyPr/>
                    <a:lstStyle/>
                    <a:p>
                      <a:endParaRPr kumimoji="1" lang="ja-JP" altLang="en-US" sz="1100" dirty="0">
                        <a:latin typeface="Meiryo UI" panose="020B0604030504040204" pitchFamily="50" charset="-128"/>
                        <a:ea typeface="Meiryo UI" panose="020B0604030504040204" pitchFamily="50" charset="-128"/>
                      </a:endParaRPr>
                    </a:p>
                  </a:txBody>
                  <a:tcP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経営力強化件数</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122</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122</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122</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122</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122</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610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57509136"/>
                  </a:ext>
                </a:extLst>
              </a:tr>
              <a:tr h="0">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新事業の創出支援</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先端技術ビジネス創出・事業化支援</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P.24</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p>
                  </a:txBody>
                  <a:tcP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kumimoji="1" lang="ja-JP" altLang="en-US" sz="1100" dirty="0">
                          <a:solidFill>
                            <a:srgbClr val="00B050"/>
                          </a:solidFill>
                          <a:latin typeface="Meiryo UI" panose="020B0604030504040204" pitchFamily="50" charset="-128"/>
                          <a:ea typeface="Meiryo UI" panose="020B0604030504040204" pitchFamily="50" charset="-128"/>
                        </a:rPr>
                        <a:t>新たなプロジェクトの創出・推進支援件数</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rgbClr val="00B050"/>
                          </a:solidFill>
                          <a:latin typeface="Meiryo UI" panose="020B0604030504040204" pitchFamily="50" charset="-128"/>
                          <a:ea typeface="Meiryo UI" panose="020B0604030504040204" pitchFamily="50" charset="-128"/>
                        </a:rPr>
                        <a:t>20</a:t>
                      </a:r>
                      <a:r>
                        <a:rPr kumimoji="1" lang="ja-JP" altLang="en-US" sz="1100" dirty="0">
                          <a:solidFill>
                            <a:srgbClr val="00B050"/>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rgbClr val="00B050"/>
                          </a:solidFill>
                          <a:latin typeface="Meiryo UI" panose="020B0604030504040204" pitchFamily="50" charset="-128"/>
                          <a:ea typeface="Meiryo UI" panose="020B0604030504040204" pitchFamily="50" charset="-128"/>
                        </a:rPr>
                        <a:t>20</a:t>
                      </a:r>
                      <a:r>
                        <a:rPr kumimoji="1" lang="ja-JP" altLang="en-US" sz="1100" dirty="0">
                          <a:solidFill>
                            <a:srgbClr val="00B050"/>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rgbClr val="00B050"/>
                          </a:solidFill>
                          <a:latin typeface="Meiryo UI" panose="020B0604030504040204" pitchFamily="50" charset="-128"/>
                          <a:ea typeface="Meiryo UI" panose="020B0604030504040204" pitchFamily="50" charset="-128"/>
                        </a:rPr>
                        <a:t>20</a:t>
                      </a:r>
                      <a:r>
                        <a:rPr kumimoji="1" lang="ja-JP" altLang="en-US" sz="1100" dirty="0">
                          <a:solidFill>
                            <a:srgbClr val="00B050"/>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rgbClr val="00B050"/>
                          </a:solidFill>
                          <a:latin typeface="Meiryo UI" panose="020B0604030504040204" pitchFamily="50" charset="-128"/>
                          <a:ea typeface="Meiryo UI" panose="020B0604030504040204" pitchFamily="50" charset="-128"/>
                        </a:rPr>
                        <a:t>20</a:t>
                      </a:r>
                      <a:r>
                        <a:rPr kumimoji="1" lang="ja-JP" altLang="en-US" sz="1100" dirty="0">
                          <a:solidFill>
                            <a:srgbClr val="00B050"/>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rgbClr val="00B050"/>
                          </a:solidFill>
                          <a:latin typeface="Meiryo UI" panose="020B0604030504040204" pitchFamily="50" charset="-128"/>
                          <a:ea typeface="Meiryo UI" panose="020B0604030504040204" pitchFamily="50" charset="-128"/>
                        </a:rPr>
                        <a:t>20</a:t>
                      </a:r>
                      <a:r>
                        <a:rPr kumimoji="1" lang="ja-JP" altLang="en-US" sz="1100" dirty="0">
                          <a:solidFill>
                            <a:srgbClr val="00B050"/>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rgbClr val="00B050"/>
                          </a:solidFill>
                          <a:latin typeface="Meiryo UI" panose="020B0604030504040204" pitchFamily="50" charset="-128"/>
                          <a:ea typeface="Meiryo UI" panose="020B0604030504040204" pitchFamily="50" charset="-128"/>
                        </a:rPr>
                        <a:t>100</a:t>
                      </a:r>
                      <a:r>
                        <a:rPr kumimoji="1" lang="ja-JP" altLang="en-US" sz="1100" dirty="0">
                          <a:solidFill>
                            <a:srgbClr val="00B050"/>
                          </a:solidFill>
                          <a:latin typeface="Meiryo UI" panose="020B0604030504040204" pitchFamily="50" charset="-128"/>
                          <a:ea typeface="Meiryo UI" panose="020B0604030504040204" pitchFamily="50" charset="-128"/>
                        </a:rPr>
                        <a:t>件</a:t>
                      </a:r>
                      <a:endParaRPr kumimoji="1" lang="en-US" altLang="ja-JP" sz="1100" dirty="0">
                        <a:solidFill>
                          <a:srgbClr val="00B050"/>
                        </a:solidFill>
                        <a:latin typeface="Meiryo UI" panose="020B0604030504040204" pitchFamily="50" charset="-128"/>
                        <a:ea typeface="Meiryo UI" panose="020B0604030504040204" pitchFamily="50" charset="-128"/>
                      </a:endParaRP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69995505"/>
                  </a:ext>
                </a:extLst>
              </a:tr>
              <a:tr h="297180">
                <a:tc rowSpan="2">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新事業の創出支援</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（クリエイティブ産業振興）（</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P.25</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p>
                  </a:txBody>
                  <a:tcP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クリエイティブ関連コラボ件数</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300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300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300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300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300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1,500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501134575"/>
                  </a:ext>
                </a:extLst>
              </a:tr>
              <a:tr h="297180">
                <a:tc vMerge="1">
                  <a:txBody>
                    <a:bodyPr/>
                    <a:lstStyle/>
                    <a:p>
                      <a:endParaRPr kumimoji="1" lang="ja-JP" altLang="en-US" sz="1100" dirty="0">
                        <a:latin typeface="Meiryo UI" panose="020B0604030504040204" pitchFamily="50" charset="-128"/>
                        <a:ea typeface="Meiryo UI" panose="020B0604030504040204" pitchFamily="50" charset="-128"/>
                      </a:endParaRPr>
                    </a:p>
                  </a:txBody>
                  <a:tcP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クリエイターネットワーク構築数</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150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150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150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150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150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750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50974840"/>
                  </a:ext>
                </a:extLst>
              </a:tr>
              <a:tr h="0">
                <a:tc rowSpan="3">
                  <a:txBody>
                    <a:bodyPr/>
                    <a:lstStyle/>
                    <a:p>
                      <a:r>
                        <a:rPr kumimoji="1" lang="zh-TW" altLang="en-US" sz="1100" dirty="0">
                          <a:solidFill>
                            <a:schemeClr val="tx1">
                              <a:lumMod val="75000"/>
                              <a:lumOff val="25000"/>
                            </a:schemeClr>
                          </a:solidFill>
                          <a:latin typeface="Meiryo UI" panose="020B0604030504040204" pitchFamily="50" charset="-128"/>
                          <a:ea typeface="Meiryo UI" panose="020B0604030504040204" pitchFamily="50" charset="-128"/>
                        </a:rPr>
                        <a:t>中小企業</a:t>
                      </a:r>
                      <a:r>
                        <a:rPr kumimoji="1" lang="en-US" altLang="zh-TW" sz="1100" dirty="0">
                          <a:solidFill>
                            <a:schemeClr val="tx1">
                              <a:lumMod val="75000"/>
                              <a:lumOff val="25000"/>
                            </a:schemeClr>
                          </a:solidFill>
                          <a:latin typeface="Meiryo UI" panose="020B0604030504040204" pitchFamily="50" charset="-128"/>
                          <a:ea typeface="Meiryo UI" panose="020B0604030504040204" pitchFamily="50" charset="-128"/>
                        </a:rPr>
                        <a:t>DX</a:t>
                      </a:r>
                      <a:r>
                        <a:rPr kumimoji="1" lang="zh-TW" altLang="en-US" sz="1100" dirty="0">
                          <a:solidFill>
                            <a:schemeClr val="tx1">
                              <a:lumMod val="75000"/>
                              <a:lumOff val="25000"/>
                            </a:schemeClr>
                          </a:solidFill>
                          <a:latin typeface="Meiryo UI" panose="020B0604030504040204" pitchFamily="50" charset="-128"/>
                          <a:ea typeface="Meiryo UI" panose="020B0604030504040204" pitchFamily="50" charset="-128"/>
                        </a:rPr>
                        <a:t>推進支援事業</a:t>
                      </a:r>
                      <a:endParaRPr kumimoji="1" lang="en-US" altLang="zh-TW" sz="110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P.26</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p>
                  </a:txBody>
                  <a:tcP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満足度</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ct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90%</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ct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ct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ct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90%</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1964852130"/>
                  </a:ext>
                </a:extLst>
              </a:tr>
              <a:tr h="0">
                <a:tc vMerge="1">
                  <a:txBody>
                    <a:bodyPr/>
                    <a:lstStyle/>
                    <a:p>
                      <a:endParaRPr kumimoji="1" lang="ja-JP" altLang="en-US" sz="1100" dirty="0">
                        <a:latin typeface="Meiryo UI" panose="020B0604030504040204" pitchFamily="50" charset="-128"/>
                        <a:ea typeface="Meiryo UI" panose="020B0604030504040204" pitchFamily="50" charset="-128"/>
                      </a:endParaRPr>
                    </a:p>
                  </a:txBody>
                  <a:tcP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経営力強化件数</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ct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ct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ct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ct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件</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1398131845"/>
                  </a:ext>
                </a:extLst>
              </a:tr>
              <a:tr h="0">
                <a:tc vMerge="1">
                  <a:txBody>
                    <a:bodyPr/>
                    <a:lstStyle/>
                    <a:p>
                      <a:endParaRPr kumimoji="1" lang="ja-JP" altLang="en-US" sz="1100" dirty="0">
                        <a:latin typeface="Meiryo UI" panose="020B0604030504040204" pitchFamily="50" charset="-128"/>
                        <a:ea typeface="Meiryo UI" panose="020B0604030504040204" pitchFamily="50" charset="-128"/>
                      </a:endParaRPr>
                    </a:p>
                  </a:txBody>
                  <a:tcP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業務改革等具体的なアクションに着手した企業</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社</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100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社</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873907142"/>
                  </a:ext>
                </a:extLst>
              </a:tr>
              <a:tr h="0">
                <a:tc rowSpan="3">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展示場・会議室等の管理・運営</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P.27</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p>
                  </a:txBody>
                  <a:tcP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展示場収益</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269</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百万円</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550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百万円</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595</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百万円</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595</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百万円</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595</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百万円</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2,604</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百万円</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2318507604"/>
                  </a:ext>
                </a:extLst>
              </a:tr>
              <a:tr h="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会議室収益</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27</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百万円</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46</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百万円</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50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百万円</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50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百万円</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50</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百万円</a:t>
                      </a: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223</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百万円</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810471749"/>
                  </a:ext>
                </a:extLst>
              </a:tr>
              <a:tr h="0">
                <a:tc vMerge="1">
                  <a:txBody>
                    <a:bodyPr/>
                    <a:lstStyle/>
                    <a:p>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利用者満足度</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90%</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90%</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90%</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90%</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ysDash"/>
                      <a:round/>
                      <a:headEnd type="none" w="med" len="med"/>
                      <a:tailEnd type="none" w="med" len="med"/>
                    </a:lnR>
                    <a:lnT w="12700" cap="flat" cmpd="sng" algn="ctr">
                      <a:solidFill>
                        <a:schemeClr val="tx2"/>
                      </a:solidFill>
                      <a:prstDash val="sysDot"/>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90%</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solidFill>
                        <a:schemeClr val="tx2"/>
                      </a:solidFill>
                      <a:prstDash val="sysDash"/>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90%</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ysDot"/>
                      <a:round/>
                      <a:headEnd type="none" w="med" len="med"/>
                      <a:tailEnd type="none" w="med" len="med"/>
                    </a:lnT>
                    <a:lnB w="285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66595619"/>
                  </a:ext>
                </a:extLst>
              </a:tr>
            </a:tbl>
          </a:graphicData>
        </a:graphic>
      </p:graphicFrame>
      <p:sp>
        <p:nvSpPr>
          <p:cNvPr id="8" name="テキスト ボックス 7">
            <a:extLst>
              <a:ext uri="{FF2B5EF4-FFF2-40B4-BE49-F238E27FC236}">
                <a16:creationId xmlns:a16="http://schemas.microsoft.com/office/drawing/2014/main" id="{AAFFA461-8CF9-4558-8753-47F13ADC2698}"/>
              </a:ext>
            </a:extLst>
          </p:cNvPr>
          <p:cNvSpPr txBox="1">
            <a:spLocks/>
          </p:cNvSpPr>
          <p:nvPr/>
        </p:nvSpPr>
        <p:spPr>
          <a:xfrm>
            <a:off x="344488" y="994436"/>
            <a:ext cx="5748638" cy="274324"/>
          </a:xfrm>
          <a:prstGeom prst="rect">
            <a:avLst/>
          </a:prstGeom>
          <a:noFill/>
        </p:spPr>
        <p:txBody>
          <a:bodyPr wrap="square" rtlCol="0" anchor="ctr">
            <a:noAutofit/>
          </a:bodyPr>
          <a:lstStyle/>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R4</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以降はコロナ禍による影響が収束し、平常時に戻ると想定</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F5FED6CF-97B4-4A06-B63D-1C41DD6B47F3}"/>
              </a:ext>
            </a:extLst>
          </p:cNvPr>
          <p:cNvSpPr txBox="1">
            <a:spLocks/>
          </p:cNvSpPr>
          <p:nvPr/>
        </p:nvSpPr>
        <p:spPr>
          <a:xfrm>
            <a:off x="8445388" y="1016732"/>
            <a:ext cx="1332148" cy="274324"/>
          </a:xfrm>
          <a:prstGeom prst="rect">
            <a:avLst/>
          </a:prstGeom>
          <a:noFill/>
        </p:spPr>
        <p:txBody>
          <a:bodyPr wrap="square" rtlCol="0" anchor="ctr">
            <a:noAutofit/>
          </a:bodyPr>
          <a:lstStyle/>
          <a:p>
            <a:pPr algn="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月現在</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楕円 9">
            <a:extLst>
              <a:ext uri="{FF2B5EF4-FFF2-40B4-BE49-F238E27FC236}">
                <a16:creationId xmlns:a16="http://schemas.microsoft.com/office/drawing/2014/main" id="{C6F3D73C-15D9-4923-8393-161F6970ADFB}"/>
              </a:ext>
            </a:extLst>
          </p:cNvPr>
          <p:cNvSpPr/>
          <p:nvPr/>
        </p:nvSpPr>
        <p:spPr>
          <a:xfrm rot="1433944">
            <a:off x="8749501" y="150062"/>
            <a:ext cx="756084" cy="7217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rgbClr val="FF0000"/>
                </a:solidFill>
              </a:rPr>
              <a:t>新</a:t>
            </a:r>
          </a:p>
        </p:txBody>
      </p:sp>
    </p:spTree>
    <p:extLst>
      <p:ext uri="{BB962C8B-B14F-4D97-AF65-F5344CB8AC3E}">
        <p14:creationId xmlns:p14="http://schemas.microsoft.com/office/powerpoint/2010/main" val="1218020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30</a:t>
            </a:fld>
            <a:endParaRPr kumimoji="1" lang="ja-JP" altLang="en-US" dirty="0"/>
          </a:p>
        </p:txBody>
      </p:sp>
      <p:sp>
        <p:nvSpPr>
          <p:cNvPr id="2" name="タイトル 1"/>
          <p:cNvSpPr>
            <a:spLocks noGrp="1"/>
          </p:cNvSpPr>
          <p:nvPr>
            <p:ph type="title"/>
          </p:nvPr>
        </p:nvSpPr>
        <p:spPr/>
        <p:txBody>
          <a:bodyPr>
            <a:normAutofit/>
          </a:bodyPr>
          <a:lstStyle/>
          <a:p>
            <a:r>
              <a:rPr lang="ja-JP" altLang="en-US" dirty="0"/>
              <a:t>４　財団運営面での新たな取組み</a:t>
            </a:r>
            <a:endParaRPr kumimoji="1" lang="ja-JP" altLang="en-US" dirty="0"/>
          </a:p>
        </p:txBody>
      </p:sp>
    </p:spTree>
    <p:extLst>
      <p:ext uri="{BB962C8B-B14F-4D97-AF65-F5344CB8AC3E}">
        <p14:creationId xmlns:p14="http://schemas.microsoft.com/office/powerpoint/2010/main" val="2703677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5"/>
          <p:cNvSpPr>
            <a:spLocks noGrp="1"/>
          </p:cNvSpPr>
          <p:nvPr>
            <p:ph type="title"/>
          </p:nvPr>
        </p:nvSpPr>
        <p:spPr>
          <a:xfrm>
            <a:off x="560512" y="116632"/>
            <a:ext cx="8444865" cy="373380"/>
          </a:xfrm>
        </p:spPr>
        <p:txBody>
          <a:bodyPr>
            <a:normAutofit fontScale="90000"/>
          </a:bodyPr>
          <a:lstStyle/>
          <a:p>
            <a:r>
              <a:rPr lang="ja-JP" altLang="en-US" dirty="0"/>
              <a:t>財団運営面での新たな取組み</a:t>
            </a:r>
            <a:r>
              <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p>
        </p:txBody>
      </p:sp>
      <p:sp>
        <p:nvSpPr>
          <p:cNvPr id="2" name="スライド番号プレースホルダー 1"/>
          <p:cNvSpPr>
            <a:spLocks noGrp="1"/>
          </p:cNvSpPr>
          <p:nvPr>
            <p:ph type="sldNum" sz="quarter" idx="12"/>
          </p:nvPr>
        </p:nvSpPr>
        <p:spPr/>
        <p:txBody>
          <a:bodyPr/>
          <a:lstStyle/>
          <a:p>
            <a:fld id="{F61ADCFA-BCA6-4759-AFB1-7CBA46529FC7}" type="slidenum">
              <a:rPr kumimoji="1" lang="ja-JP" altLang="en-US" smtClean="0"/>
              <a:pPr/>
              <a:t>31</a:t>
            </a:fld>
            <a:endParaRPr kumimoji="1" lang="ja-JP" altLang="en-US" dirty="0"/>
          </a:p>
        </p:txBody>
      </p:sp>
      <p:sp>
        <p:nvSpPr>
          <p:cNvPr id="5" name="テキスト ボックス 4"/>
          <p:cNvSpPr txBox="1">
            <a:spLocks/>
          </p:cNvSpPr>
          <p:nvPr/>
        </p:nvSpPr>
        <p:spPr>
          <a:xfrm>
            <a:off x="236538" y="1124744"/>
            <a:ext cx="9468000" cy="288000"/>
          </a:xfrm>
          <a:prstGeom prst="rect">
            <a:avLst/>
          </a:prstGeom>
          <a:noFill/>
        </p:spPr>
        <p:txBody>
          <a:bodyPr wrap="square"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■大阪産業創造館とマイドームおおさかの機能集約・窓口一元化</a:t>
            </a:r>
            <a:endPar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128464" y="656692"/>
            <a:ext cx="9577511" cy="360000"/>
          </a:xfrm>
          <a:prstGeom prst="rect">
            <a:avLst/>
          </a:prstGeom>
          <a:solidFill>
            <a:srgbClr val="0070C0"/>
          </a:solidFill>
          <a:ln w="38100">
            <a:noFill/>
          </a:ln>
        </p:spPr>
        <p:txBody>
          <a:bodyPr wrap="square">
            <a:noAutofit/>
          </a:bodyPr>
          <a:lstStyle/>
          <a:p>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１．ワンストップサービスの機能強化</a:t>
            </a:r>
            <a:endParaRPr lang="ja-JP" altLang="en-US" sz="2000" b="1" dirty="0">
              <a:solidFill>
                <a:schemeClr val="bg1"/>
              </a:solidFill>
              <a:effectLst>
                <a:outerShdw blurRad="38100" dist="38100" dir="2700000" algn="tl">
                  <a:srgbClr val="000000">
                    <a:alpha val="43137"/>
                  </a:srgbClr>
                </a:outerShdw>
              </a:effectLst>
            </a:endParaRPr>
          </a:p>
        </p:txBody>
      </p:sp>
      <p:sp>
        <p:nvSpPr>
          <p:cNvPr id="21" name="テキスト ボックス 20"/>
          <p:cNvSpPr txBox="1">
            <a:spLocks/>
          </p:cNvSpPr>
          <p:nvPr/>
        </p:nvSpPr>
        <p:spPr>
          <a:xfrm>
            <a:off x="344489" y="5050021"/>
            <a:ext cx="9360978" cy="1044116"/>
          </a:xfrm>
          <a:prstGeom prst="rect">
            <a:avLst/>
          </a:prstGeom>
          <a:noFill/>
        </p:spPr>
        <p:txBody>
          <a:bodyPr wrap="square" rtlCol="0" anchor="t">
            <a:no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・大阪府域、関西エリアの中小企業支援サービス情報をカテゴリ別に一覧化し</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利用者の利便性を高める</a:t>
            </a: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ex.</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「産業創造館創業ナビ」と大阪府「大阪起業家グローイングアップ」サイト情報の統合</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2" name="テキスト ボックス 21"/>
          <p:cNvSpPr txBox="1">
            <a:spLocks/>
          </p:cNvSpPr>
          <p:nvPr/>
        </p:nvSpPr>
        <p:spPr>
          <a:xfrm>
            <a:off x="344488" y="1448780"/>
            <a:ext cx="4608512" cy="1303371"/>
          </a:xfrm>
          <a:prstGeom prst="rect">
            <a:avLst/>
          </a:prstGeom>
          <a:noFill/>
        </p:spPr>
        <p:txBody>
          <a:bodyPr wrap="square" rtlCol="0" anchor="t">
            <a:no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大阪産業創造館へサービス機能を集約</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・よろず支援拠点等マイドームの相談機能を集約</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・ＩＢＰＣ（国際部）のサテライトを誘致</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・国際支援機能を移管</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・事業承継相談窓口集約</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p:txBody>
      </p:sp>
      <p:cxnSp>
        <p:nvCxnSpPr>
          <p:cNvPr id="23" name="直線コネクタ 22"/>
          <p:cNvCxnSpPr/>
          <p:nvPr/>
        </p:nvCxnSpPr>
        <p:spPr>
          <a:xfrm>
            <a:off x="236538" y="1412744"/>
            <a:ext cx="9468000"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a:spLocks/>
          </p:cNvSpPr>
          <p:nvPr/>
        </p:nvSpPr>
        <p:spPr>
          <a:xfrm>
            <a:off x="236538" y="2964007"/>
            <a:ext cx="4716000" cy="288000"/>
          </a:xfrm>
          <a:prstGeom prst="rect">
            <a:avLst/>
          </a:prstGeom>
          <a:noFill/>
        </p:spPr>
        <p:txBody>
          <a:bodyPr wrap="square" rtlCol="0" anchor="ctr">
            <a:noAutofit/>
          </a:bodyP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コンソーシアム機能とサービス情報一元化</a:t>
            </a:r>
            <a:endParaRPr lang="en-US" altLang="ja-JP" b="1" dirty="0">
              <a:solidFill>
                <a:schemeClr val="tx1">
                  <a:lumMod val="75000"/>
                  <a:lumOff val="25000"/>
                </a:schemeClr>
              </a:solidFill>
              <a:latin typeface="Meiryo UI" panose="020B0604030504040204" pitchFamily="50" charset="-128"/>
              <a:ea typeface="Meiryo UI" panose="020B0604030504040204" pitchFamily="50" charset="-128"/>
            </a:endParaRPr>
          </a:p>
        </p:txBody>
      </p:sp>
      <p:cxnSp>
        <p:nvCxnSpPr>
          <p:cNvPr id="25" name="直線コネクタ 24"/>
          <p:cNvCxnSpPr/>
          <p:nvPr/>
        </p:nvCxnSpPr>
        <p:spPr>
          <a:xfrm>
            <a:off x="236538" y="3252007"/>
            <a:ext cx="4716462"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a:spLocks/>
          </p:cNvSpPr>
          <p:nvPr/>
        </p:nvSpPr>
        <p:spPr>
          <a:xfrm>
            <a:off x="344489" y="3290348"/>
            <a:ext cx="5373618" cy="1170934"/>
          </a:xfrm>
          <a:prstGeom prst="rect">
            <a:avLst/>
          </a:prstGeom>
          <a:noFill/>
        </p:spPr>
        <p:txBody>
          <a:bodyPr wrap="square" rtlCol="0" anchor="t">
            <a:noAutofit/>
          </a:bodyPr>
          <a:lstStyle/>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①国際ビジネス支援のコンソーシアム機能</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海外支援コンソーシアムの事務局を設置</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②スタートアップ・エコシステムコンソーシアム機能</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スタートアップ・エコシステムコンソーシアムの設立と事務局設置</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8" name="テキスト ボックス 27"/>
          <p:cNvSpPr txBox="1">
            <a:spLocks/>
          </p:cNvSpPr>
          <p:nvPr/>
        </p:nvSpPr>
        <p:spPr>
          <a:xfrm>
            <a:off x="236538" y="4716768"/>
            <a:ext cx="9468000" cy="288000"/>
          </a:xfrm>
          <a:prstGeom prst="rect">
            <a:avLst/>
          </a:prstGeom>
          <a:noFill/>
        </p:spPr>
        <p:txBody>
          <a:bodyPr wrap="square"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b="1" dirty="0">
                <a:solidFill>
                  <a:schemeClr val="tx1">
                    <a:lumMod val="75000"/>
                    <a:lumOff val="25000"/>
                  </a:schemeClr>
                </a:solidFill>
                <a:latin typeface="Meiryo UI" panose="020B0604030504040204" pitchFamily="50" charset="-128"/>
                <a:ea typeface="Meiryo UI" panose="020B0604030504040204" pitchFamily="50" charset="-128"/>
              </a:rPr>
              <a:t>WEB</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の一元化</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p:txBody>
      </p:sp>
      <p:cxnSp>
        <p:nvCxnSpPr>
          <p:cNvPr id="29" name="直線コネクタ 28"/>
          <p:cNvCxnSpPr/>
          <p:nvPr/>
        </p:nvCxnSpPr>
        <p:spPr>
          <a:xfrm>
            <a:off x="236538" y="5004768"/>
            <a:ext cx="9468000"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sp>
        <p:nvSpPr>
          <p:cNvPr id="6" name="楕円 18">
            <a:extLst>
              <a:ext uri="{FF2B5EF4-FFF2-40B4-BE49-F238E27FC236}">
                <a16:creationId xmlns:a16="http://schemas.microsoft.com/office/drawing/2014/main" id="{6D19919E-C180-4C75-83F5-8148766955E3}"/>
              </a:ext>
            </a:extLst>
          </p:cNvPr>
          <p:cNvSpPr/>
          <p:nvPr/>
        </p:nvSpPr>
        <p:spPr>
          <a:xfrm>
            <a:off x="6033226" y="2369287"/>
            <a:ext cx="2692129" cy="141835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 name="直方体 6">
            <a:extLst>
              <a:ext uri="{FF2B5EF4-FFF2-40B4-BE49-F238E27FC236}">
                <a16:creationId xmlns:a16="http://schemas.microsoft.com/office/drawing/2014/main" id="{0D65AE4E-4948-4583-9F9A-8A7EC81A04A2}"/>
              </a:ext>
            </a:extLst>
          </p:cNvPr>
          <p:cNvSpPr/>
          <p:nvPr/>
        </p:nvSpPr>
        <p:spPr>
          <a:xfrm>
            <a:off x="7234742" y="2485518"/>
            <a:ext cx="391885" cy="962533"/>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3E142AC0-5087-4383-9820-FF4F4C2249B1}"/>
              </a:ext>
            </a:extLst>
          </p:cNvPr>
          <p:cNvSpPr txBox="1"/>
          <p:nvPr/>
        </p:nvSpPr>
        <p:spPr>
          <a:xfrm>
            <a:off x="7825623" y="2744998"/>
            <a:ext cx="1915909" cy="584775"/>
          </a:xfrm>
          <a:prstGeom prst="rect">
            <a:avLst/>
          </a:prstGeom>
          <a:noFill/>
        </p:spPr>
        <p:txBody>
          <a:bodyPr wrap="none" rtlCol="0">
            <a:spAutoFit/>
          </a:bodyPr>
          <a:lstStyle/>
          <a:p>
            <a:r>
              <a:rPr kumimoji="1"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＜マイドームのサービス機能＞</a:t>
            </a:r>
            <a:endParaRPr kumimoji="1" lang="en-US" altLang="ja-JP" sz="11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・国際ビジネスサポートセンター</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・よろず支援拠点　等</a:t>
            </a:r>
            <a:endPar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7ECC1572-B0DF-43A7-B41C-BA2661047E09}"/>
              </a:ext>
            </a:extLst>
          </p:cNvPr>
          <p:cNvSpPr txBox="1"/>
          <p:nvPr/>
        </p:nvSpPr>
        <p:spPr>
          <a:xfrm>
            <a:off x="5484054" y="2744998"/>
            <a:ext cx="1587294" cy="584775"/>
          </a:xfrm>
          <a:prstGeom prst="rect">
            <a:avLst/>
          </a:prstGeom>
          <a:noFill/>
        </p:spPr>
        <p:txBody>
          <a:bodyPr wrap="none" rtlCol="0">
            <a:spAutoFit/>
          </a:bodyPr>
          <a:lstStyle/>
          <a:p>
            <a:r>
              <a:rPr kumimoji="1"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＜ＩＢＰＣサテライト＞</a:t>
            </a:r>
            <a:endParaRPr kumimoji="1" lang="en-US" altLang="ja-JP" sz="11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・国際化相談</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・国際関係商談</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1F4FA6E1-B323-4F9D-86CA-FD058F4C5F3F}"/>
              </a:ext>
            </a:extLst>
          </p:cNvPr>
          <p:cNvSpPr txBox="1"/>
          <p:nvPr/>
        </p:nvSpPr>
        <p:spPr>
          <a:xfrm>
            <a:off x="6620205" y="2150131"/>
            <a:ext cx="1620957" cy="307777"/>
          </a:xfrm>
          <a:prstGeom prst="rect">
            <a:avLst/>
          </a:prstGeom>
          <a:noFill/>
        </p:spPr>
        <p:txBody>
          <a:bodyPr wrap="none" rtlCol="0">
            <a:spAutoFit/>
          </a:bodyPr>
          <a:lstStyle/>
          <a:p>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大阪産業創造館</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1" name="二等辺三角形 10">
            <a:extLst>
              <a:ext uri="{FF2B5EF4-FFF2-40B4-BE49-F238E27FC236}">
                <a16:creationId xmlns:a16="http://schemas.microsoft.com/office/drawing/2014/main" id="{16843A0B-7A06-4BC3-A9F2-00B25AA65D82}"/>
              </a:ext>
            </a:extLst>
          </p:cNvPr>
          <p:cNvSpPr/>
          <p:nvPr/>
        </p:nvSpPr>
        <p:spPr>
          <a:xfrm rot="5400000">
            <a:off x="6801279" y="2959511"/>
            <a:ext cx="587828" cy="155749"/>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 name="二等辺三角形 11">
            <a:extLst>
              <a:ext uri="{FF2B5EF4-FFF2-40B4-BE49-F238E27FC236}">
                <a16:creationId xmlns:a16="http://schemas.microsoft.com/office/drawing/2014/main" id="{BB2DD3DF-7586-4BB2-91A0-6B414E4EA5FC}"/>
              </a:ext>
            </a:extLst>
          </p:cNvPr>
          <p:cNvSpPr/>
          <p:nvPr/>
        </p:nvSpPr>
        <p:spPr>
          <a:xfrm rot="16200000">
            <a:off x="7477288" y="2959511"/>
            <a:ext cx="587828" cy="155749"/>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3" name="二等辺三角形 12">
            <a:extLst>
              <a:ext uri="{FF2B5EF4-FFF2-40B4-BE49-F238E27FC236}">
                <a16:creationId xmlns:a16="http://schemas.microsoft.com/office/drawing/2014/main" id="{20B618BB-B713-4E2F-AE82-887A88DBB7CB}"/>
              </a:ext>
            </a:extLst>
          </p:cNvPr>
          <p:cNvSpPr/>
          <p:nvPr/>
        </p:nvSpPr>
        <p:spPr>
          <a:xfrm>
            <a:off x="7105499" y="3448051"/>
            <a:ext cx="587828" cy="155749"/>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19A192C5-01FA-4675-A9A4-70A3F04E3769}"/>
              </a:ext>
            </a:extLst>
          </p:cNvPr>
          <p:cNvSpPr txBox="1"/>
          <p:nvPr/>
        </p:nvSpPr>
        <p:spPr>
          <a:xfrm>
            <a:off x="6531226" y="3600309"/>
            <a:ext cx="1975221" cy="584775"/>
          </a:xfrm>
          <a:prstGeom prst="rect">
            <a:avLst/>
          </a:prstGeom>
          <a:noFill/>
        </p:spPr>
        <p:txBody>
          <a:bodyPr wrap="none" rtlCol="0">
            <a:spAutoFit/>
          </a:bodyPr>
          <a:lstStyle/>
          <a:p>
            <a:r>
              <a:rPr kumimoji="1"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＜大阪府国際支援事業＞</a:t>
            </a:r>
            <a:endParaRPr kumimoji="1" lang="en-US" altLang="ja-JP" sz="11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・国際ビジネスサポートデスク</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・海外有望市場販路開拓　等</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5" name="楕円 19">
            <a:extLst>
              <a:ext uri="{FF2B5EF4-FFF2-40B4-BE49-F238E27FC236}">
                <a16:creationId xmlns:a16="http://schemas.microsoft.com/office/drawing/2014/main" id="{D8E721C4-8C5A-42F4-BF7B-428D7FF160DF}"/>
              </a:ext>
            </a:extLst>
          </p:cNvPr>
          <p:cNvSpPr/>
          <p:nvPr/>
        </p:nvSpPr>
        <p:spPr>
          <a:xfrm>
            <a:off x="8299130" y="2085021"/>
            <a:ext cx="1293608" cy="417006"/>
          </a:xfrm>
          <a:prstGeom prst="ellipse">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wrap="none" rtlCol="0" anchor="ctr"/>
          <a:lstStyle/>
          <a:p>
            <a:pPr algn="ct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大阪商工会議所</a:t>
            </a:r>
          </a:p>
        </p:txBody>
      </p:sp>
      <p:sp>
        <p:nvSpPr>
          <p:cNvPr id="16" name="楕円 20">
            <a:extLst>
              <a:ext uri="{FF2B5EF4-FFF2-40B4-BE49-F238E27FC236}">
                <a16:creationId xmlns:a16="http://schemas.microsoft.com/office/drawing/2014/main" id="{8EC40EE7-FEDA-4DFE-B2BA-85517BF56B90}"/>
              </a:ext>
            </a:extLst>
          </p:cNvPr>
          <p:cNvSpPr/>
          <p:nvPr/>
        </p:nvSpPr>
        <p:spPr>
          <a:xfrm>
            <a:off x="5237849" y="2085021"/>
            <a:ext cx="1208150" cy="417006"/>
          </a:xfrm>
          <a:prstGeom prst="ellipse">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wrap="none" rtlCol="0" anchor="ctr"/>
          <a:lstStyle/>
          <a:p>
            <a:pPr algn="ct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ジェトロ大阪</a:t>
            </a:r>
            <a:endPar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中小機構</a:t>
            </a:r>
          </a:p>
        </p:txBody>
      </p:sp>
      <p:sp>
        <p:nvSpPr>
          <p:cNvPr id="17" name="上下矢印 16"/>
          <p:cNvSpPr/>
          <p:nvPr/>
        </p:nvSpPr>
        <p:spPr>
          <a:xfrm rot="7892350">
            <a:off x="6245209" y="2274017"/>
            <a:ext cx="432000" cy="423003"/>
          </a:xfrm>
          <a:prstGeom prst="upDownArrow">
            <a:avLst>
              <a:gd name="adj1" fmla="val 50000"/>
              <a:gd name="adj2" fmla="val 31140"/>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上下矢印 17"/>
          <p:cNvSpPr/>
          <p:nvPr/>
        </p:nvSpPr>
        <p:spPr>
          <a:xfrm rot="13610789">
            <a:off x="8122525" y="2336664"/>
            <a:ext cx="432000" cy="423003"/>
          </a:xfrm>
          <a:prstGeom prst="upDownArrow">
            <a:avLst>
              <a:gd name="adj1" fmla="val 50000"/>
              <a:gd name="adj2" fmla="val 31140"/>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32478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線コネクタ 22"/>
          <p:cNvCxnSpPr>
            <a:stCxn id="19" idx="0"/>
          </p:cNvCxnSpPr>
          <p:nvPr/>
        </p:nvCxnSpPr>
        <p:spPr>
          <a:xfrm>
            <a:off x="5998146" y="2087938"/>
            <a:ext cx="2439575" cy="17457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タイトル 5"/>
          <p:cNvSpPr>
            <a:spLocks noGrp="1"/>
          </p:cNvSpPr>
          <p:nvPr>
            <p:ph type="title"/>
          </p:nvPr>
        </p:nvSpPr>
        <p:spPr>
          <a:xfrm>
            <a:off x="560512" y="116632"/>
            <a:ext cx="8444865" cy="373380"/>
          </a:xfrm>
        </p:spPr>
        <p:txBody>
          <a:bodyPr>
            <a:normAutofit fontScale="90000"/>
          </a:bodyPr>
          <a:lstStyle/>
          <a:p>
            <a:r>
              <a:rPr lang="ja-JP" altLang="en-US" dirty="0"/>
              <a:t>財団運営面での新たな取組み　</a:t>
            </a:r>
            <a:endPar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358124" y="6539052"/>
            <a:ext cx="2311400" cy="274324"/>
          </a:xfrm>
        </p:spPr>
        <p:txBody>
          <a:bodyPr/>
          <a:lstStyle/>
          <a:p>
            <a:fld id="{F61ADCFA-BCA6-4759-AFB1-7CBA46529FC7}" type="slidenum">
              <a:rPr kumimoji="1" lang="ja-JP" altLang="en-US" smtClean="0"/>
              <a:pPr/>
              <a:t>32</a:t>
            </a:fld>
            <a:endParaRPr kumimoji="1" lang="ja-JP" altLang="en-US" dirty="0"/>
          </a:p>
        </p:txBody>
      </p:sp>
      <p:sp>
        <p:nvSpPr>
          <p:cNvPr id="3" name="正方形/長方形 2"/>
          <p:cNvSpPr/>
          <p:nvPr/>
        </p:nvSpPr>
        <p:spPr>
          <a:xfrm>
            <a:off x="344489" y="5124090"/>
            <a:ext cx="8229995" cy="1077218"/>
          </a:xfrm>
          <a:prstGeom prst="rect">
            <a:avLst/>
          </a:prstGeom>
        </p:spPr>
        <p:txBody>
          <a:bodyPr wrap="square">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府内</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7</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信用金庫に「産業局アンバサダー」（総勢</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200</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名を予定、産業局名刺を配布）を配置</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産業局支援サービスを信金取引先に案内実施</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・アンバサダー向け情報発信を定期的に送付</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・アンバサダー全体ミーティング（年</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2</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回程度実施予定）の開催による情報交換</a:t>
            </a:r>
          </a:p>
        </p:txBody>
      </p:sp>
      <p:grpSp>
        <p:nvGrpSpPr>
          <p:cNvPr id="21" name="グループ化 20"/>
          <p:cNvGrpSpPr/>
          <p:nvPr/>
        </p:nvGrpSpPr>
        <p:grpSpPr>
          <a:xfrm>
            <a:off x="5858636" y="2537938"/>
            <a:ext cx="1584088" cy="1118736"/>
            <a:chOff x="6249120" y="1988914"/>
            <a:chExt cx="1584088" cy="1118736"/>
          </a:xfrm>
        </p:grpSpPr>
        <p:sp>
          <p:nvSpPr>
            <p:cNvPr id="16" name="円/楕円 15"/>
            <p:cNvSpPr/>
            <p:nvPr/>
          </p:nvSpPr>
          <p:spPr>
            <a:xfrm>
              <a:off x="6249120" y="1988914"/>
              <a:ext cx="1584088" cy="1118736"/>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18" name="テキスト ボックス 17"/>
            <p:cNvSpPr txBox="1"/>
            <p:nvPr/>
          </p:nvSpPr>
          <p:spPr>
            <a:xfrm>
              <a:off x="6249120" y="2133074"/>
              <a:ext cx="1584088" cy="815608"/>
            </a:xfrm>
            <a:prstGeom prst="rect">
              <a:avLst/>
            </a:prstGeom>
            <a:noFill/>
          </p:spPr>
          <p:txBody>
            <a:bodyPr wrap="none" rtlCol="0">
              <a:spAutoFit/>
            </a:bodyPr>
            <a:lstStyle/>
            <a:p>
              <a:pPr algn="ct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地域ごとの</a:t>
              </a:r>
              <a:endPar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中小企業</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を支援</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する体制の構築</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（伴走で</a:t>
              </a:r>
              <a:r>
                <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rPr>
                <a:t>2</a:t>
              </a:r>
              <a:r>
                <a:rPr kumimoji="1" lang="en-US" altLang="ja-JP" sz="1100" b="1" dirty="0">
                  <a:solidFill>
                    <a:schemeClr val="tx1">
                      <a:lumMod val="75000"/>
                      <a:lumOff val="25000"/>
                    </a:schemeClr>
                  </a:solidFill>
                  <a:latin typeface="Meiryo UI" panose="020B0604030504040204" pitchFamily="50" charset="-128"/>
                  <a:ea typeface="Meiryo UI" panose="020B0604030504040204" pitchFamily="50" charset="-128"/>
                </a:rPr>
                <a:t>00</a:t>
              </a:r>
              <a:r>
                <a:rPr kumimoji="1"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社程度）</a:t>
              </a:r>
            </a:p>
          </p:txBody>
        </p:sp>
      </p:grpSp>
      <p:sp>
        <p:nvSpPr>
          <p:cNvPr id="19" name="円/楕円 18"/>
          <p:cNvSpPr/>
          <p:nvPr/>
        </p:nvSpPr>
        <p:spPr>
          <a:xfrm>
            <a:off x="5386146" y="2087938"/>
            <a:ext cx="1224000" cy="684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地域信金等</a:t>
            </a:r>
            <a:endPar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の</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金融機関</a:t>
            </a:r>
            <a:endPar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0" name="円/楕円 19"/>
          <p:cNvSpPr/>
          <p:nvPr/>
        </p:nvSpPr>
        <p:spPr>
          <a:xfrm>
            <a:off x="6025248" y="3509972"/>
            <a:ext cx="1224000" cy="684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商工会</a:t>
            </a:r>
            <a:endPar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商工会議所</a:t>
            </a:r>
            <a:endPar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7" name="円/楕円 16"/>
          <p:cNvSpPr/>
          <p:nvPr/>
        </p:nvSpPr>
        <p:spPr>
          <a:xfrm>
            <a:off x="6626170" y="2087938"/>
            <a:ext cx="1224000" cy="684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市町村の</a:t>
            </a:r>
            <a:endPar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中小企業</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支援組織</a:t>
            </a:r>
            <a:endPar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endParaRPr>
          </a:p>
        </p:txBody>
      </p:sp>
      <p:graphicFrame>
        <p:nvGraphicFramePr>
          <p:cNvPr id="7" name="図表 6">
            <a:extLst>
              <a:ext uri="{FF2B5EF4-FFF2-40B4-BE49-F238E27FC236}">
                <a16:creationId xmlns:a16="http://schemas.microsoft.com/office/drawing/2014/main" id="{DA9F6F63-BD5B-4CF6-B9ED-FC6B54A482B1}"/>
              </a:ext>
            </a:extLst>
          </p:cNvPr>
          <p:cNvGraphicFramePr/>
          <p:nvPr>
            <p:extLst>
              <p:ext uri="{D42A27DB-BD31-4B8C-83A1-F6EECF244321}">
                <p14:modId xmlns:p14="http://schemas.microsoft.com/office/powerpoint/2010/main" val="100369483"/>
              </p:ext>
            </p:extLst>
          </p:nvPr>
        </p:nvGraphicFramePr>
        <p:xfrm>
          <a:off x="6887014" y="1748944"/>
          <a:ext cx="3005802" cy="2091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6" name="直線コネクタ 25"/>
          <p:cNvCxnSpPr/>
          <p:nvPr/>
        </p:nvCxnSpPr>
        <p:spPr>
          <a:xfrm flipV="1">
            <a:off x="6830768" y="3707956"/>
            <a:ext cx="1296144" cy="4860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128464" y="656692"/>
            <a:ext cx="9576000" cy="360000"/>
          </a:xfrm>
          <a:prstGeom prst="rect">
            <a:avLst/>
          </a:prstGeom>
          <a:solidFill>
            <a:srgbClr val="0070C0"/>
          </a:solidFill>
          <a:ln w="38100">
            <a:noFill/>
          </a:ln>
        </p:spPr>
        <p:txBody>
          <a:bodyPr wrap="square" anchor="ctr">
            <a:noAutofit/>
          </a:bodyPr>
          <a:lstStyle/>
          <a:p>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２．キャラバン隊の創設</a:t>
            </a:r>
          </a:p>
        </p:txBody>
      </p:sp>
      <p:sp>
        <p:nvSpPr>
          <p:cNvPr id="25" name="正方形/長方形 24"/>
          <p:cNvSpPr/>
          <p:nvPr/>
        </p:nvSpPr>
        <p:spPr>
          <a:xfrm>
            <a:off x="237599" y="1123200"/>
            <a:ext cx="8280000" cy="288000"/>
          </a:xfrm>
          <a:prstGeom prst="rect">
            <a:avLst/>
          </a:prstGeom>
          <a:noFill/>
        </p:spPr>
        <p:txBody>
          <a:bodyPr wrap="square"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■地域キャラバン隊による伴走型個社支援・エリア別面的支援</a:t>
            </a:r>
          </a:p>
        </p:txBody>
      </p:sp>
      <p:cxnSp>
        <p:nvCxnSpPr>
          <p:cNvPr id="27" name="直線コネクタ 26"/>
          <p:cNvCxnSpPr/>
          <p:nvPr/>
        </p:nvCxnSpPr>
        <p:spPr>
          <a:xfrm>
            <a:off x="236538" y="1411200"/>
            <a:ext cx="9468000"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344489" y="1448780"/>
            <a:ext cx="5170084" cy="3046988"/>
          </a:xfrm>
          <a:prstGeom prst="rect">
            <a:avLst/>
          </a:prstGeom>
        </p:spPr>
        <p:txBody>
          <a:bodyPr wrap="square">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地域特性に応じた中小企業経営者の課題を解決するため、地域マネジメントリーダーを設置し、各地域の市町村、</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金融機関、商工会・商工会議所と連携を図り、伴走型の</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中小企業支援をめざす。</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①</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地域マネジメントリーダーの設置</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中小企業支援の中核拠点機能強化をめざし、各エリアに</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地域マネジメントリーダーを設置、個社支援の強化を図る</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②</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商工会・商工会議所との新たな連携</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地域活性化事業のリニューアルと商工会・商工会議所の</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連携により、重点支援企業の発掘とよろず支援拠点、</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事業承継支援事業の府域面展開の強化</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237599" y="4800150"/>
            <a:ext cx="8229995" cy="288000"/>
          </a:xfrm>
          <a:prstGeom prst="rect">
            <a:avLst/>
          </a:prstGeom>
          <a:noFill/>
        </p:spPr>
        <p:txBody>
          <a:bodyPr wrap="square" rtlCol="0" anchor="ctr">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■府内信用金庫の「産業局アンバサダー」任命によるプロモーション強化と支援強化</a:t>
            </a:r>
          </a:p>
        </p:txBody>
      </p:sp>
      <p:cxnSp>
        <p:nvCxnSpPr>
          <p:cNvPr id="30" name="直線コネクタ 29"/>
          <p:cNvCxnSpPr/>
          <p:nvPr/>
        </p:nvCxnSpPr>
        <p:spPr>
          <a:xfrm>
            <a:off x="236538" y="5088150"/>
            <a:ext cx="9468000"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81915" y="1700808"/>
            <a:ext cx="216000" cy="216000"/>
          </a:xfrm>
          <a:prstGeom prst="rect">
            <a:avLst/>
          </a:prstGeom>
        </p:spPr>
      </p:pic>
      <p:pic>
        <p:nvPicPr>
          <p:cNvPr id="31" name="図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20065" y="1880852"/>
            <a:ext cx="216000" cy="216000"/>
          </a:xfrm>
          <a:prstGeom prst="rect">
            <a:avLst/>
          </a:prstGeom>
        </p:spPr>
      </p:pic>
      <p:pic>
        <p:nvPicPr>
          <p:cNvPr id="32" name="図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02005" y="2251129"/>
            <a:ext cx="216000" cy="216000"/>
          </a:xfrm>
          <a:prstGeom prst="rect">
            <a:avLst/>
          </a:prstGeom>
        </p:spPr>
      </p:pic>
      <p:pic>
        <p:nvPicPr>
          <p:cNvPr id="33" name="図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90575" y="2723569"/>
            <a:ext cx="216000" cy="216000"/>
          </a:xfrm>
          <a:prstGeom prst="rect">
            <a:avLst/>
          </a:prstGeom>
        </p:spPr>
      </p:pic>
      <p:pic>
        <p:nvPicPr>
          <p:cNvPr id="34" name="図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23875" y="3112189"/>
            <a:ext cx="216000" cy="216000"/>
          </a:xfrm>
          <a:prstGeom prst="rect">
            <a:avLst/>
          </a:prstGeom>
        </p:spPr>
      </p:pic>
      <p:pic>
        <p:nvPicPr>
          <p:cNvPr id="35" name="図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85725" y="3212976"/>
            <a:ext cx="216000" cy="216000"/>
          </a:xfrm>
          <a:prstGeom prst="rect">
            <a:avLst/>
          </a:prstGeom>
        </p:spPr>
      </p:pic>
      <p:pic>
        <p:nvPicPr>
          <p:cNvPr id="36" name="図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11380" y="3083614"/>
            <a:ext cx="216000" cy="216000"/>
          </a:xfrm>
          <a:prstGeom prst="rect">
            <a:avLst/>
          </a:prstGeom>
        </p:spPr>
      </p:pic>
      <p:pic>
        <p:nvPicPr>
          <p:cNvPr id="37" name="図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85725" y="2435914"/>
            <a:ext cx="216000" cy="216000"/>
          </a:xfrm>
          <a:prstGeom prst="rect">
            <a:avLst/>
          </a:prstGeom>
        </p:spPr>
      </p:pic>
    </p:spTree>
    <p:extLst>
      <p:ext uri="{BB962C8B-B14F-4D97-AF65-F5344CB8AC3E}">
        <p14:creationId xmlns:p14="http://schemas.microsoft.com/office/powerpoint/2010/main" val="3383175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5"/>
          <p:cNvSpPr>
            <a:spLocks noGrp="1"/>
          </p:cNvSpPr>
          <p:nvPr>
            <p:ph type="title"/>
          </p:nvPr>
        </p:nvSpPr>
        <p:spPr>
          <a:xfrm>
            <a:off x="560512" y="116632"/>
            <a:ext cx="8444865" cy="373380"/>
          </a:xfrm>
        </p:spPr>
        <p:txBody>
          <a:bodyPr>
            <a:normAutofit fontScale="90000"/>
          </a:bodyPr>
          <a:lstStyle/>
          <a:p>
            <a:r>
              <a:rPr lang="ja-JP" altLang="en-US" dirty="0"/>
              <a:t>財団運営面での新たな取組み　</a:t>
            </a:r>
            <a:endPar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F61ADCFA-BCA6-4759-AFB1-7CBA46529FC7}" type="slidenum">
              <a:rPr kumimoji="1" lang="ja-JP" altLang="en-US" smtClean="0"/>
              <a:pPr/>
              <a:t>33</a:t>
            </a:fld>
            <a:endParaRPr kumimoji="1" lang="ja-JP" altLang="en-US" dirty="0"/>
          </a:p>
        </p:txBody>
      </p:sp>
      <p:sp>
        <p:nvSpPr>
          <p:cNvPr id="37" name="テキスト ボックス 36"/>
          <p:cNvSpPr txBox="1">
            <a:spLocks/>
          </p:cNvSpPr>
          <p:nvPr/>
        </p:nvSpPr>
        <p:spPr>
          <a:xfrm>
            <a:off x="236538" y="1123200"/>
            <a:ext cx="4716000" cy="288000"/>
          </a:xfrm>
          <a:prstGeom prst="rect">
            <a:avLst/>
          </a:prstGeom>
          <a:noFill/>
        </p:spPr>
        <p:txBody>
          <a:bodyPr wrap="square" rtlCol="0" anchor="ctr">
            <a:noAutofit/>
          </a:bodyPr>
          <a:lstStyle>
            <a:defPPr>
              <a:defRPr lang="ja-JP"/>
            </a:defPPr>
            <a:lvl1pPr>
              <a:defRPr b="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■ユーザーデータベースの一元化</a:t>
            </a:r>
            <a:endParaRPr lang="en-US" altLang="ja-JP" dirty="0"/>
          </a:p>
        </p:txBody>
      </p:sp>
      <p:sp>
        <p:nvSpPr>
          <p:cNvPr id="41" name="テキスト ボックス 40">
            <a:extLst>
              <a:ext uri="{FF2B5EF4-FFF2-40B4-BE49-F238E27FC236}">
                <a16:creationId xmlns:a16="http://schemas.microsoft.com/office/drawing/2014/main" id="{558A62A7-A354-462D-BEF5-3B3AC12A0259}"/>
              </a:ext>
            </a:extLst>
          </p:cNvPr>
          <p:cNvSpPr txBox="1"/>
          <p:nvPr/>
        </p:nvSpPr>
        <p:spPr>
          <a:xfrm>
            <a:off x="7174336" y="4221088"/>
            <a:ext cx="2520000" cy="430887"/>
          </a:xfrm>
          <a:prstGeom prst="rect">
            <a:avLst/>
          </a:prstGeom>
          <a:noFill/>
        </p:spPr>
        <p:txBody>
          <a:bodyPr wrap="square" lIns="0" tIns="0" rIns="0" bIns="0" rtlCol="0">
            <a:spAutoFit/>
          </a:bodyPr>
          <a:lstStyle/>
          <a:p>
            <a:r>
              <a:rPr kumimoji="1"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●企業データベース</a:t>
            </a:r>
            <a:endParaRPr kumimoji="1"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（各プログラムにおいて企業</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DB</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を保有</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a:t>
            </a:r>
            <a:endPar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p:txBody>
      </p:sp>
      <p:grpSp>
        <p:nvGrpSpPr>
          <p:cNvPr id="10" name="グループ化 9"/>
          <p:cNvGrpSpPr/>
          <p:nvPr/>
        </p:nvGrpSpPr>
        <p:grpSpPr>
          <a:xfrm>
            <a:off x="8291254" y="4887666"/>
            <a:ext cx="1407199" cy="634973"/>
            <a:chOff x="8273453" y="4865039"/>
            <a:chExt cx="1407199" cy="634973"/>
          </a:xfrm>
        </p:grpSpPr>
        <p:sp>
          <p:nvSpPr>
            <p:cNvPr id="46" name="円柱 45">
              <a:extLst>
                <a:ext uri="{FF2B5EF4-FFF2-40B4-BE49-F238E27FC236}">
                  <a16:creationId xmlns:a16="http://schemas.microsoft.com/office/drawing/2014/main" id="{058058E0-F42E-4594-91AE-747243F9CD9E}"/>
                </a:ext>
              </a:extLst>
            </p:cNvPr>
            <p:cNvSpPr/>
            <p:nvPr/>
          </p:nvSpPr>
          <p:spPr>
            <a:xfrm>
              <a:off x="8273453" y="4888243"/>
              <a:ext cx="1407199" cy="611769"/>
            </a:xfrm>
            <a:prstGeom prst="can">
              <a:avLst>
                <a:gd name="adj" fmla="val 36564"/>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1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7" name="正方形/長方形 46"/>
            <p:cNvSpPr/>
            <p:nvPr/>
          </p:nvSpPr>
          <p:spPr>
            <a:xfrm>
              <a:off x="8371161" y="5112842"/>
              <a:ext cx="1211782" cy="338554"/>
            </a:xfrm>
            <a:prstGeom prst="rect">
              <a:avLst/>
            </a:prstGeom>
          </p:spPr>
          <p:txBody>
            <a:bodyPr wrap="square" lIns="0" tIns="0" rIns="0" bIns="0">
              <a:spAutoFit/>
            </a:bodyPr>
            <a:lstStyle/>
            <a:p>
              <a:pPr lvl="0" algn="ct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支援成果履歴用</a:t>
              </a:r>
              <a:endPar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endParaRPr>
            </a:p>
            <a:p>
              <a:pPr lvl="0" algn="ct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（企業別成果）</a:t>
              </a:r>
              <a:endParaRPr lang="ja-JP" altLang="en-US" dirty="0">
                <a:solidFill>
                  <a:schemeClr val="tx1">
                    <a:lumMod val="75000"/>
                    <a:lumOff val="25000"/>
                  </a:schemeClr>
                </a:solidFill>
              </a:endParaRPr>
            </a:p>
          </p:txBody>
        </p:sp>
        <p:sp>
          <p:nvSpPr>
            <p:cNvPr id="48" name="正方形/長方形 47"/>
            <p:cNvSpPr/>
            <p:nvPr/>
          </p:nvSpPr>
          <p:spPr>
            <a:xfrm>
              <a:off x="8977018" y="4865039"/>
              <a:ext cx="65" cy="184666"/>
            </a:xfrm>
            <a:prstGeom prst="rect">
              <a:avLst/>
            </a:prstGeom>
          </p:spPr>
          <p:txBody>
            <a:bodyPr wrap="none" lIns="0" tIns="0" rIns="0" bIns="0">
              <a:spAutoFit/>
            </a:bodyPr>
            <a:lstStyle/>
            <a:p>
              <a:pPr algn="ctr"/>
              <a:endPar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endParaRPr>
            </a:p>
          </p:txBody>
        </p:sp>
      </p:grpSp>
      <p:grpSp>
        <p:nvGrpSpPr>
          <p:cNvPr id="12" name="グループ化 11"/>
          <p:cNvGrpSpPr/>
          <p:nvPr/>
        </p:nvGrpSpPr>
        <p:grpSpPr>
          <a:xfrm>
            <a:off x="6997794" y="4725144"/>
            <a:ext cx="1407199" cy="646331"/>
            <a:chOff x="6810738" y="4702517"/>
            <a:chExt cx="1407199" cy="646331"/>
          </a:xfrm>
        </p:grpSpPr>
        <p:sp>
          <p:nvSpPr>
            <p:cNvPr id="42" name="円柱 41">
              <a:extLst>
                <a:ext uri="{FF2B5EF4-FFF2-40B4-BE49-F238E27FC236}">
                  <a16:creationId xmlns:a16="http://schemas.microsoft.com/office/drawing/2014/main" id="{058058E0-F42E-4594-91AE-747243F9CD9E}"/>
                </a:ext>
              </a:extLst>
            </p:cNvPr>
            <p:cNvSpPr/>
            <p:nvPr/>
          </p:nvSpPr>
          <p:spPr>
            <a:xfrm>
              <a:off x="6810738" y="4737079"/>
              <a:ext cx="1407199" cy="611769"/>
            </a:xfrm>
            <a:prstGeom prst="can">
              <a:avLst>
                <a:gd name="adj" fmla="val 36564"/>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1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6874570" y="4938208"/>
              <a:ext cx="1279534" cy="338554"/>
            </a:xfrm>
            <a:prstGeom prst="rect">
              <a:avLst/>
            </a:prstGeom>
          </p:spPr>
          <p:txBody>
            <a:bodyPr wrap="square" lIns="0" tIns="0" rIns="0" bIns="0">
              <a:spAutoFit/>
            </a:bodyPr>
            <a:lstStyle/>
            <a:p>
              <a:pPr lvl="0" algn="ct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製造業マッチング用</a:t>
              </a:r>
              <a:endPar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endParaRPr>
            </a:p>
            <a:p>
              <a:pPr lvl="0" algn="ct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（企業別カルテ）</a:t>
              </a:r>
              <a:endParaRPr lang="ja-JP" altLang="en-US" dirty="0">
                <a:solidFill>
                  <a:schemeClr val="tx1">
                    <a:lumMod val="75000"/>
                    <a:lumOff val="25000"/>
                  </a:schemeClr>
                </a:solidFill>
              </a:endParaRPr>
            </a:p>
          </p:txBody>
        </p:sp>
        <p:sp>
          <p:nvSpPr>
            <p:cNvPr id="50" name="正方形/長方形 49"/>
            <p:cNvSpPr/>
            <p:nvPr/>
          </p:nvSpPr>
          <p:spPr>
            <a:xfrm>
              <a:off x="7514303" y="4702517"/>
              <a:ext cx="65" cy="184666"/>
            </a:xfrm>
            <a:prstGeom prst="rect">
              <a:avLst/>
            </a:prstGeom>
          </p:spPr>
          <p:txBody>
            <a:bodyPr wrap="none" lIns="0" tIns="0" rIns="0" bIns="0">
              <a:spAutoFit/>
            </a:bodyPr>
            <a:lstStyle/>
            <a:p>
              <a:pPr algn="ctr"/>
              <a:endPar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endParaRPr>
            </a:p>
          </p:txBody>
        </p:sp>
      </p:grpSp>
      <p:grpSp>
        <p:nvGrpSpPr>
          <p:cNvPr id="11" name="グループ化 10"/>
          <p:cNvGrpSpPr/>
          <p:nvPr/>
        </p:nvGrpSpPr>
        <p:grpSpPr>
          <a:xfrm>
            <a:off x="8283731" y="5671852"/>
            <a:ext cx="1422244" cy="661720"/>
            <a:chOff x="8053743" y="5585754"/>
            <a:chExt cx="1422244" cy="661720"/>
          </a:xfrm>
        </p:grpSpPr>
        <p:sp>
          <p:nvSpPr>
            <p:cNvPr id="49" name="円柱 48">
              <a:extLst>
                <a:ext uri="{FF2B5EF4-FFF2-40B4-BE49-F238E27FC236}">
                  <a16:creationId xmlns:a16="http://schemas.microsoft.com/office/drawing/2014/main" id="{058058E0-F42E-4594-91AE-747243F9CD9E}"/>
                </a:ext>
              </a:extLst>
            </p:cNvPr>
            <p:cNvSpPr/>
            <p:nvPr/>
          </p:nvSpPr>
          <p:spPr>
            <a:xfrm>
              <a:off x="8061266" y="5585754"/>
              <a:ext cx="1407199" cy="611769"/>
            </a:xfrm>
            <a:prstGeom prst="can">
              <a:avLst>
                <a:gd name="adj" fmla="val 38030"/>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1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1" name="正方形/長方形 50"/>
            <p:cNvSpPr/>
            <p:nvPr/>
          </p:nvSpPr>
          <p:spPr>
            <a:xfrm>
              <a:off x="8053743" y="5801198"/>
              <a:ext cx="1422244" cy="446276"/>
            </a:xfrm>
            <a:prstGeom prst="rect">
              <a:avLst/>
            </a:prstGeom>
          </p:spPr>
          <p:txBody>
            <a:bodyPr wrap="square" lIns="0" tIns="0" rIns="0" bIns="0">
              <a:spAutoFit/>
            </a:bodyPr>
            <a:lstStyle/>
            <a:p>
              <a:pPr lvl="0" algn="ct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支援履歴用</a:t>
              </a:r>
              <a:endPar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endParaRPr>
            </a:p>
            <a:p>
              <a:pPr lvl="0" algn="ctr"/>
              <a:r>
                <a:rPr lang="ja-JP" altLang="en-US" sz="90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900" b="1" dirty="0">
                  <a:solidFill>
                    <a:schemeClr val="tx1">
                      <a:lumMod val="75000"/>
                      <a:lumOff val="25000"/>
                    </a:schemeClr>
                  </a:solidFill>
                  <a:latin typeface="Meiryo UI" panose="020B0604030504040204" pitchFamily="50" charset="-128"/>
                  <a:ea typeface="Meiryo UI" panose="020B0604030504040204" pitchFamily="50" charset="-128"/>
                </a:rPr>
                <a:t>ex.</a:t>
              </a:r>
              <a:r>
                <a:rPr lang="ja-JP" altLang="en-US" sz="900" b="1" dirty="0">
                  <a:solidFill>
                    <a:schemeClr val="tx1">
                      <a:lumMod val="75000"/>
                      <a:lumOff val="25000"/>
                    </a:schemeClr>
                  </a:solidFill>
                  <a:latin typeface="Meiryo UI" panose="020B0604030504040204" pitchFamily="50" charset="-128"/>
                  <a:ea typeface="Meiryo UI" panose="020B0604030504040204" pitchFamily="50" charset="-128"/>
                </a:rPr>
                <a:t>よろず・事業承継、</a:t>
              </a:r>
              <a:endParaRPr lang="en-US" altLang="ja-JP" sz="900" b="1" dirty="0">
                <a:solidFill>
                  <a:schemeClr val="tx1">
                    <a:lumMod val="75000"/>
                    <a:lumOff val="25000"/>
                  </a:schemeClr>
                </a:solidFill>
                <a:latin typeface="Meiryo UI" panose="020B0604030504040204" pitchFamily="50" charset="-128"/>
                <a:ea typeface="Meiryo UI" panose="020B0604030504040204" pitchFamily="50" charset="-128"/>
              </a:endParaRPr>
            </a:p>
            <a:p>
              <a:pPr lvl="0" algn="ctr"/>
              <a:r>
                <a:rPr lang="ja-JP" altLang="en-US" sz="900" b="1" dirty="0">
                  <a:solidFill>
                    <a:schemeClr val="tx1">
                      <a:lumMod val="75000"/>
                      <a:lumOff val="25000"/>
                    </a:schemeClr>
                  </a:solidFill>
                  <a:latin typeface="Meiryo UI" panose="020B0604030504040204" pitchFamily="50" charset="-128"/>
                  <a:ea typeface="Meiryo UI" panose="020B0604030504040204" pitchFamily="50" charset="-128"/>
                </a:rPr>
                <a:t>設備貸与等）</a:t>
              </a:r>
              <a:endParaRPr lang="ja-JP" altLang="en-US" sz="900" dirty="0">
                <a:solidFill>
                  <a:schemeClr val="tx1">
                    <a:lumMod val="75000"/>
                    <a:lumOff val="25000"/>
                  </a:schemeClr>
                </a:solidFill>
              </a:endParaRPr>
            </a:p>
          </p:txBody>
        </p:sp>
      </p:grpSp>
      <p:sp>
        <p:nvSpPr>
          <p:cNvPr id="52" name="テキスト ボックス 51"/>
          <p:cNvSpPr txBox="1"/>
          <p:nvPr/>
        </p:nvSpPr>
        <p:spPr>
          <a:xfrm>
            <a:off x="6494370" y="4615597"/>
            <a:ext cx="769441" cy="184666"/>
          </a:xfrm>
          <a:prstGeom prst="rect">
            <a:avLst/>
          </a:prstGeom>
          <a:noFill/>
        </p:spPr>
        <p:txBody>
          <a:bodyPr wrap="none" lIns="0" tIns="0" rIns="0" bIns="0" rtlCol="0">
            <a:spAutoFit/>
          </a:bodyPr>
          <a:lstStyle/>
          <a:p>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旧都市型Ｃ</a:t>
            </a:r>
          </a:p>
        </p:txBody>
      </p:sp>
      <p:grpSp>
        <p:nvGrpSpPr>
          <p:cNvPr id="13" name="グループ化 12"/>
          <p:cNvGrpSpPr/>
          <p:nvPr/>
        </p:nvGrpSpPr>
        <p:grpSpPr>
          <a:xfrm>
            <a:off x="6997794" y="5581412"/>
            <a:ext cx="1407199" cy="611769"/>
            <a:chOff x="6941905" y="5495314"/>
            <a:chExt cx="1407199" cy="611769"/>
          </a:xfrm>
        </p:grpSpPr>
        <p:sp>
          <p:nvSpPr>
            <p:cNvPr id="44" name="円柱 43">
              <a:extLst>
                <a:ext uri="{FF2B5EF4-FFF2-40B4-BE49-F238E27FC236}">
                  <a16:creationId xmlns:a16="http://schemas.microsoft.com/office/drawing/2014/main" id="{058058E0-F42E-4594-91AE-747243F9CD9E}"/>
                </a:ext>
              </a:extLst>
            </p:cNvPr>
            <p:cNvSpPr/>
            <p:nvPr/>
          </p:nvSpPr>
          <p:spPr>
            <a:xfrm>
              <a:off x="6941905" y="5495314"/>
              <a:ext cx="1407199" cy="611769"/>
            </a:xfrm>
            <a:prstGeom prst="can">
              <a:avLst>
                <a:gd name="adj" fmla="val 38030"/>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1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5" name="正方形/長方形 44"/>
            <p:cNvSpPr/>
            <p:nvPr/>
          </p:nvSpPr>
          <p:spPr>
            <a:xfrm>
              <a:off x="7076701" y="5718738"/>
              <a:ext cx="1137606" cy="338554"/>
            </a:xfrm>
            <a:prstGeom prst="rect">
              <a:avLst/>
            </a:prstGeom>
          </p:spPr>
          <p:txBody>
            <a:bodyPr wrap="square" lIns="0" tIns="0" rIns="0" bIns="0">
              <a:spAutoFit/>
            </a:bodyPr>
            <a:lstStyle/>
            <a:p>
              <a:pPr lvl="0" algn="ct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製造業マッチング用</a:t>
              </a:r>
              <a:endPar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endParaRPr>
            </a:p>
            <a:p>
              <a:pPr lvl="0" algn="ct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（企業別カルテ）</a:t>
              </a:r>
              <a:endParaRPr lang="ja-JP" altLang="en-US" dirty="0">
                <a:solidFill>
                  <a:schemeClr val="tx1">
                    <a:lumMod val="75000"/>
                    <a:lumOff val="25000"/>
                  </a:schemeClr>
                </a:solidFill>
              </a:endParaRPr>
            </a:p>
          </p:txBody>
        </p:sp>
      </p:grpSp>
      <p:sp>
        <p:nvSpPr>
          <p:cNvPr id="53" name="テキスト ボックス 52"/>
          <p:cNvSpPr txBox="1"/>
          <p:nvPr/>
        </p:nvSpPr>
        <p:spPr>
          <a:xfrm>
            <a:off x="6494370" y="5404197"/>
            <a:ext cx="769441" cy="184666"/>
          </a:xfrm>
          <a:prstGeom prst="rect">
            <a:avLst/>
          </a:prstGeom>
          <a:noFill/>
        </p:spPr>
        <p:txBody>
          <a:bodyPr wrap="none" lIns="0" tIns="0" rIns="0" bIns="0" rtlCol="0">
            <a:spAutoFit/>
          </a:bodyPr>
          <a:lstStyle/>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旧産振機構</a:t>
            </a:r>
            <a:endPar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4" name="正方形/長方形 53"/>
          <p:cNvSpPr/>
          <p:nvPr/>
        </p:nvSpPr>
        <p:spPr>
          <a:xfrm>
            <a:off x="164467" y="656692"/>
            <a:ext cx="9541507" cy="360000"/>
          </a:xfrm>
          <a:prstGeom prst="rect">
            <a:avLst/>
          </a:prstGeom>
          <a:solidFill>
            <a:srgbClr val="0070C0"/>
          </a:solidFill>
          <a:ln w="38100">
            <a:noFill/>
          </a:ln>
        </p:spPr>
        <p:txBody>
          <a:bodyPr wrap="square" anchor="ctr">
            <a:noAutofit/>
          </a:bodyPr>
          <a:lstStyle/>
          <a:p>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３．大阪産業局におけるデータベースの一元管理</a:t>
            </a:r>
          </a:p>
        </p:txBody>
      </p:sp>
      <p:sp>
        <p:nvSpPr>
          <p:cNvPr id="55" name="テキスト ボックス 54"/>
          <p:cNvSpPr txBox="1">
            <a:spLocks/>
          </p:cNvSpPr>
          <p:nvPr/>
        </p:nvSpPr>
        <p:spPr>
          <a:xfrm>
            <a:off x="344487" y="4114175"/>
            <a:ext cx="6086049" cy="2296141"/>
          </a:xfrm>
          <a:prstGeom prst="rect">
            <a:avLst/>
          </a:prstGeom>
          <a:noFill/>
        </p:spPr>
        <p:txBody>
          <a:bodyPr wrap="square" rIns="0" rtlCol="0" anchor="t">
            <a:noAutofit/>
          </a:bodyPr>
          <a:lstStyle/>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①企業データベース（サービス利用把握企業）</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産業局イベントシステムの成果登録企業データベースにサービスを</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利用した企業を一元化</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・成果登録によりすべてのサービスの事業評価を実施</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・成果のあった企業のデータを一元化することにより企業ごとの</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活用状況を把握</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②各事業におけるデータベースシステムの共有化</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・取引あっせん事業、ビジネスチャンス倍増プロジェクトなどの各事業で</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活用できる企業履歴データベースを開発</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p:txBody>
      </p:sp>
      <p:cxnSp>
        <p:nvCxnSpPr>
          <p:cNvPr id="56" name="直線コネクタ 55"/>
          <p:cNvCxnSpPr/>
          <p:nvPr/>
        </p:nvCxnSpPr>
        <p:spPr>
          <a:xfrm>
            <a:off x="236538" y="1411200"/>
            <a:ext cx="6731950"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a:spLocks/>
          </p:cNvSpPr>
          <p:nvPr/>
        </p:nvSpPr>
        <p:spPr>
          <a:xfrm>
            <a:off x="344488" y="1455764"/>
            <a:ext cx="6624000" cy="2387261"/>
          </a:xfrm>
          <a:prstGeom prst="rect">
            <a:avLst/>
          </a:prstGeom>
          <a:noFill/>
        </p:spPr>
        <p:txBody>
          <a:bodyPr wrap="square" rIns="0" rtlCol="0" anchor="t">
            <a:noAutofit/>
          </a:bodyPr>
          <a:lstStyle/>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①個人メールアドレス保有ＤＢの拡充</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・産業局イベントシステムを利用したイベント受付の徹底によるユーザー登録増加</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MOBIO</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事業においても「実行委員会」主催事業としてイベント受付を実施</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・府主催事業で保有するデータベース、旧機構で保有するデータベースに対して</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ユーザー登録確認を実施しＤＢの一元化を図る</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②各種メールマガジンの整理と一括管理</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・すべてのメールマガジンをシナジーシステムを利用し開封率等を把握、</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効果検証できる体制を確立する</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③各種ＳＮＳアカウントの整理と一括管理</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8" name="テキスト ボックス 57"/>
          <p:cNvSpPr txBox="1">
            <a:spLocks/>
          </p:cNvSpPr>
          <p:nvPr/>
        </p:nvSpPr>
        <p:spPr>
          <a:xfrm>
            <a:off x="236538" y="3789040"/>
            <a:ext cx="4968000" cy="288000"/>
          </a:xfrm>
          <a:prstGeom prst="rect">
            <a:avLst/>
          </a:prstGeom>
          <a:noFill/>
        </p:spPr>
        <p:txBody>
          <a:bodyPr wrap="square" rtlCol="0" anchor="ctr">
            <a:noAutofit/>
          </a:bodyPr>
          <a:lstStyle>
            <a:defPPr>
              <a:defRPr lang="ja-JP"/>
            </a:defPPr>
            <a:lvl1pPr>
              <a:defRPr b="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■サービス利用企業のデータベースの一元化</a:t>
            </a:r>
            <a:endParaRPr lang="en-US" altLang="ja-JP" dirty="0"/>
          </a:p>
        </p:txBody>
      </p:sp>
      <p:cxnSp>
        <p:nvCxnSpPr>
          <p:cNvPr id="59" name="直線コネクタ 58"/>
          <p:cNvCxnSpPr/>
          <p:nvPr/>
        </p:nvCxnSpPr>
        <p:spPr>
          <a:xfrm>
            <a:off x="236538" y="4077040"/>
            <a:ext cx="5796000"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grpSp>
        <p:nvGrpSpPr>
          <p:cNvPr id="9" name="グループ化 8"/>
          <p:cNvGrpSpPr/>
          <p:nvPr/>
        </p:nvGrpSpPr>
        <p:grpSpPr>
          <a:xfrm>
            <a:off x="7392940" y="1502706"/>
            <a:ext cx="2204576" cy="2623805"/>
            <a:chOff x="7392940" y="1502706"/>
            <a:chExt cx="2204576" cy="2623805"/>
          </a:xfrm>
        </p:grpSpPr>
        <p:sp>
          <p:nvSpPr>
            <p:cNvPr id="27" name="円柱 26">
              <a:extLst>
                <a:ext uri="{FF2B5EF4-FFF2-40B4-BE49-F238E27FC236}">
                  <a16:creationId xmlns:a16="http://schemas.microsoft.com/office/drawing/2014/main" id="{2B236862-DB06-463C-861F-B357EF3A79FF}"/>
                </a:ext>
              </a:extLst>
            </p:cNvPr>
            <p:cNvSpPr/>
            <p:nvPr/>
          </p:nvSpPr>
          <p:spPr>
            <a:xfrm>
              <a:off x="7431591" y="2906862"/>
              <a:ext cx="1995021" cy="1195218"/>
            </a:xfrm>
            <a:prstGeom prst="can">
              <a:avLst>
                <a:gd name="adj" fmla="val 23376"/>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solidFill>
                  <a:schemeClr val="tx1">
                    <a:lumMod val="75000"/>
                    <a:lumOff val="25000"/>
                  </a:schemeClr>
                </a:solidFill>
              </a:endParaRPr>
            </a:p>
          </p:txBody>
        </p:sp>
        <p:sp>
          <p:nvSpPr>
            <p:cNvPr id="16" name="円柱 15">
              <a:extLst>
                <a:ext uri="{FF2B5EF4-FFF2-40B4-BE49-F238E27FC236}">
                  <a16:creationId xmlns:a16="http://schemas.microsoft.com/office/drawing/2014/main" id="{2B236862-DB06-463C-861F-B357EF3A79FF}"/>
                </a:ext>
              </a:extLst>
            </p:cNvPr>
            <p:cNvSpPr/>
            <p:nvPr/>
          </p:nvSpPr>
          <p:spPr>
            <a:xfrm>
              <a:off x="7431591" y="1502706"/>
              <a:ext cx="1995021" cy="1462890"/>
            </a:xfrm>
            <a:prstGeom prst="can">
              <a:avLst>
                <a:gd name="adj" fmla="val 23376"/>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solidFill>
                  <a:schemeClr val="tx1">
                    <a:lumMod val="75000"/>
                    <a:lumOff val="25000"/>
                  </a:schemeClr>
                </a:solidFill>
              </a:endParaRPr>
            </a:p>
          </p:txBody>
        </p:sp>
        <p:sp>
          <p:nvSpPr>
            <p:cNvPr id="18" name="正方形/長方形 17"/>
            <p:cNvSpPr/>
            <p:nvPr/>
          </p:nvSpPr>
          <p:spPr>
            <a:xfrm>
              <a:off x="8917122" y="1581352"/>
              <a:ext cx="65" cy="184666"/>
            </a:xfrm>
            <a:prstGeom prst="rect">
              <a:avLst/>
            </a:prstGeom>
          </p:spPr>
          <p:txBody>
            <a:bodyPr wrap="none" lIns="0" tIns="0" rIns="0" bIns="0">
              <a:spAutoFit/>
            </a:bodyPr>
            <a:lstStyle/>
            <a:p>
              <a:pPr algn="ctr"/>
              <a:endPar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endParaRPr>
            </a:p>
          </p:txBody>
        </p:sp>
        <p:graphicFrame>
          <p:nvGraphicFramePr>
            <p:cNvPr id="19" name="グラフ 18"/>
            <p:cNvGraphicFramePr>
              <a:graphicFrameLocks/>
            </p:cNvGraphicFramePr>
            <p:nvPr/>
          </p:nvGraphicFramePr>
          <p:xfrm>
            <a:off x="7392940" y="1882977"/>
            <a:ext cx="1142887" cy="1119664"/>
          </p:xfrm>
          <a:graphic>
            <a:graphicData uri="http://schemas.openxmlformats.org/drawingml/2006/chart">
              <c:chart xmlns:c="http://schemas.openxmlformats.org/drawingml/2006/chart" xmlns:r="http://schemas.openxmlformats.org/officeDocument/2006/relationships" r:id="rId2"/>
            </a:graphicData>
          </a:graphic>
        </p:graphicFrame>
        <p:sp>
          <p:nvSpPr>
            <p:cNvPr id="20" name="テキスト ボックス 19"/>
            <p:cNvSpPr txBox="1"/>
            <p:nvPr/>
          </p:nvSpPr>
          <p:spPr>
            <a:xfrm>
              <a:off x="7614716" y="2520548"/>
              <a:ext cx="410369" cy="246221"/>
            </a:xfrm>
            <a:prstGeom prst="rect">
              <a:avLst/>
            </a:prstGeom>
            <a:noFill/>
          </p:spPr>
          <p:txBody>
            <a:bodyPr wrap="none" lIns="0" tIns="0" rIns="0" bIns="0" rtlCol="0">
              <a:spAutoFit/>
            </a:bodyPr>
            <a:lstStyle/>
            <a:p>
              <a:pPr algn="ctr"/>
              <a:r>
                <a:rPr lang="ja-JP" altLang="en-US" sz="800" b="1" dirty="0">
                  <a:effectLst>
                    <a:glow rad="101600">
                      <a:schemeClr val="bg1">
                        <a:alpha val="60000"/>
                      </a:schemeClr>
                    </a:glow>
                  </a:effectLst>
                  <a:latin typeface="Meiryo UI" panose="020B0604030504040204" pitchFamily="50" charset="-128"/>
                  <a:ea typeface="Meiryo UI" panose="020B0604030504040204" pitchFamily="50" charset="-128"/>
                </a:rPr>
                <a:t>非</a:t>
              </a:r>
              <a:r>
                <a:rPr kumimoji="1" lang="ja-JP" altLang="en-US" sz="800" b="1" dirty="0">
                  <a:effectLst>
                    <a:glow rad="101600">
                      <a:schemeClr val="bg1">
                        <a:alpha val="60000"/>
                      </a:schemeClr>
                    </a:glow>
                  </a:effectLst>
                  <a:latin typeface="Meiryo UI" panose="020B0604030504040204" pitchFamily="50" charset="-128"/>
                  <a:ea typeface="Meiryo UI" panose="020B0604030504040204" pitchFamily="50" charset="-128"/>
                </a:rPr>
                <a:t>製造業</a:t>
              </a:r>
              <a:endParaRPr kumimoji="1" lang="en-US" altLang="ja-JP" sz="800" b="1" dirty="0">
                <a:effectLst>
                  <a:glow rad="101600">
                    <a:schemeClr val="bg1">
                      <a:alpha val="60000"/>
                    </a:schemeClr>
                  </a:glow>
                </a:effectLst>
                <a:latin typeface="Meiryo UI" panose="020B0604030504040204" pitchFamily="50" charset="-128"/>
                <a:ea typeface="Meiryo UI" panose="020B0604030504040204" pitchFamily="50" charset="-128"/>
              </a:endParaRPr>
            </a:p>
            <a:p>
              <a:pPr algn="ctr"/>
              <a:r>
                <a:rPr lang="en-US" altLang="ja-JP" sz="800" b="1" dirty="0">
                  <a:effectLst>
                    <a:glow rad="101600">
                      <a:schemeClr val="bg1">
                        <a:alpha val="60000"/>
                      </a:schemeClr>
                    </a:glow>
                  </a:effectLst>
                  <a:latin typeface="Meiryo UI" panose="020B0604030504040204" pitchFamily="50" charset="-128"/>
                  <a:ea typeface="Meiryo UI" panose="020B0604030504040204" pitchFamily="50" charset="-128"/>
                </a:rPr>
                <a:t>70%</a:t>
              </a:r>
              <a:endParaRPr kumimoji="1" lang="ja-JP" altLang="en-US" sz="800" b="1" dirty="0">
                <a:effectLst>
                  <a:glow rad="101600">
                    <a:schemeClr val="bg1">
                      <a:alpha val="60000"/>
                    </a:schemeClr>
                  </a:glow>
                </a:effectLst>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7999140" y="2203464"/>
              <a:ext cx="307777" cy="246221"/>
            </a:xfrm>
            <a:prstGeom prst="rect">
              <a:avLst/>
            </a:prstGeom>
            <a:noFill/>
          </p:spPr>
          <p:txBody>
            <a:bodyPr wrap="none" lIns="0" tIns="0" rIns="0" bIns="0" rtlCol="0">
              <a:spAutoFit/>
            </a:bodyPr>
            <a:lstStyle/>
            <a:p>
              <a:pPr algn="ctr"/>
              <a:r>
                <a:rPr kumimoji="1" lang="ja-JP" altLang="en-US" sz="800" b="1" dirty="0">
                  <a:solidFill>
                    <a:schemeClr val="bg1"/>
                  </a:solidFill>
                  <a:latin typeface="Meiryo UI" panose="020B0604030504040204" pitchFamily="50" charset="-128"/>
                  <a:ea typeface="Meiryo UI" panose="020B0604030504040204" pitchFamily="50" charset="-128"/>
                </a:rPr>
                <a:t>製造業</a:t>
              </a:r>
              <a:endParaRPr kumimoji="1" lang="en-US" altLang="ja-JP" sz="800" b="1" dirty="0">
                <a:solidFill>
                  <a:schemeClr val="bg1"/>
                </a:solidFill>
                <a:latin typeface="Meiryo UI" panose="020B0604030504040204" pitchFamily="50" charset="-128"/>
                <a:ea typeface="Meiryo UI" panose="020B0604030504040204" pitchFamily="50" charset="-128"/>
              </a:endParaRPr>
            </a:p>
            <a:p>
              <a:pPr algn="ctr"/>
              <a:r>
                <a:rPr lang="en-US" altLang="ja-JP" sz="800" b="1" dirty="0">
                  <a:solidFill>
                    <a:schemeClr val="bg1"/>
                  </a:solidFill>
                  <a:latin typeface="Meiryo UI" panose="020B0604030504040204" pitchFamily="50" charset="-128"/>
                  <a:ea typeface="Meiryo UI" panose="020B0604030504040204" pitchFamily="50" charset="-128"/>
                </a:rPr>
                <a:t>30%</a:t>
              </a:r>
              <a:endParaRPr kumimoji="1" lang="ja-JP" altLang="en-US" sz="800" b="1" dirty="0">
                <a:solidFill>
                  <a:schemeClr val="bg1"/>
                </a:solidFill>
                <a:latin typeface="Meiryo UI" panose="020B0604030504040204" pitchFamily="50" charset="-128"/>
                <a:ea typeface="Meiryo UI" panose="020B0604030504040204" pitchFamily="50" charset="-128"/>
              </a:endParaRPr>
            </a:p>
          </p:txBody>
        </p:sp>
        <p:graphicFrame>
          <p:nvGraphicFramePr>
            <p:cNvPr id="22" name="グラフ 21"/>
            <p:cNvGraphicFramePr>
              <a:graphicFrameLocks/>
            </p:cNvGraphicFramePr>
            <p:nvPr/>
          </p:nvGraphicFramePr>
          <p:xfrm>
            <a:off x="8236798" y="1880828"/>
            <a:ext cx="1360718" cy="1123963"/>
          </p:xfrm>
          <a:graphic>
            <a:graphicData uri="http://schemas.openxmlformats.org/drawingml/2006/chart">
              <c:chart xmlns:c="http://schemas.openxmlformats.org/drawingml/2006/chart" xmlns:r="http://schemas.openxmlformats.org/officeDocument/2006/relationships" r:id="rId3"/>
            </a:graphicData>
          </a:graphic>
        </p:graphicFrame>
        <p:sp>
          <p:nvSpPr>
            <p:cNvPr id="23" name="テキスト ボックス 22"/>
            <p:cNvSpPr txBox="1"/>
            <p:nvPr/>
          </p:nvSpPr>
          <p:spPr>
            <a:xfrm>
              <a:off x="8952724" y="2249825"/>
              <a:ext cx="307777" cy="246221"/>
            </a:xfrm>
            <a:prstGeom prst="rect">
              <a:avLst/>
            </a:prstGeom>
            <a:noFill/>
          </p:spPr>
          <p:txBody>
            <a:bodyPr wrap="none" lIns="0" tIns="0" rIns="0" bIns="0" rtlCol="0">
              <a:spAutoFit/>
            </a:bodyPr>
            <a:lstStyle/>
            <a:p>
              <a:pPr algn="ctr"/>
              <a:r>
                <a:rPr lang="ja-JP" altLang="en-US" sz="800" b="1" dirty="0">
                  <a:solidFill>
                    <a:schemeClr val="bg1"/>
                  </a:solidFill>
                  <a:latin typeface="Meiryo UI" panose="020B0604030504040204" pitchFamily="50" charset="-128"/>
                  <a:ea typeface="Meiryo UI" panose="020B0604030504040204" pitchFamily="50" charset="-128"/>
                </a:rPr>
                <a:t>市域内</a:t>
              </a:r>
              <a:endParaRPr kumimoji="1" lang="en-US" altLang="ja-JP" sz="800" b="1" dirty="0">
                <a:solidFill>
                  <a:schemeClr val="bg1"/>
                </a:solidFill>
                <a:latin typeface="Meiryo UI" panose="020B0604030504040204" pitchFamily="50" charset="-128"/>
                <a:ea typeface="Meiryo UI" panose="020B0604030504040204" pitchFamily="50" charset="-128"/>
              </a:endParaRPr>
            </a:p>
            <a:p>
              <a:pPr algn="ctr"/>
              <a:r>
                <a:rPr lang="en-US" altLang="ja-JP" sz="800" b="1" dirty="0">
                  <a:solidFill>
                    <a:schemeClr val="bg1"/>
                  </a:solidFill>
                  <a:latin typeface="Meiryo UI" panose="020B0604030504040204" pitchFamily="50" charset="-128"/>
                  <a:ea typeface="Meiryo UI" panose="020B0604030504040204" pitchFamily="50" charset="-128"/>
                </a:rPr>
                <a:t>55%</a:t>
              </a:r>
              <a:endParaRPr kumimoji="1" lang="ja-JP" altLang="en-US" sz="800" b="1" dirty="0">
                <a:solidFill>
                  <a:schemeClr val="bg1"/>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8545197" y="2300644"/>
              <a:ext cx="307777" cy="246221"/>
            </a:xfrm>
            <a:prstGeom prst="rect">
              <a:avLst/>
            </a:prstGeom>
            <a:noFill/>
          </p:spPr>
          <p:txBody>
            <a:bodyPr wrap="none" lIns="0" tIns="0" rIns="0" bIns="0" rtlCol="0">
              <a:spAutoFit/>
            </a:bodyPr>
            <a:lstStyle/>
            <a:p>
              <a:pPr algn="ctr"/>
              <a:r>
                <a:rPr lang="ja-JP" altLang="en-US" sz="800" b="1" dirty="0">
                  <a:effectLst>
                    <a:glow rad="101600">
                      <a:schemeClr val="bg1">
                        <a:alpha val="60000"/>
                      </a:schemeClr>
                    </a:glow>
                  </a:effectLst>
                  <a:latin typeface="Meiryo UI" panose="020B0604030504040204" pitchFamily="50" charset="-128"/>
                  <a:ea typeface="Meiryo UI" panose="020B0604030504040204" pitchFamily="50" charset="-128"/>
                </a:rPr>
                <a:t>市域外</a:t>
              </a:r>
              <a:endParaRPr kumimoji="1" lang="en-US" altLang="ja-JP" sz="800" b="1" dirty="0">
                <a:effectLst>
                  <a:glow rad="101600">
                    <a:schemeClr val="bg1">
                      <a:alpha val="60000"/>
                    </a:schemeClr>
                  </a:glow>
                </a:effectLst>
                <a:latin typeface="Meiryo UI" panose="020B0604030504040204" pitchFamily="50" charset="-128"/>
                <a:ea typeface="Meiryo UI" panose="020B0604030504040204" pitchFamily="50" charset="-128"/>
              </a:endParaRPr>
            </a:p>
            <a:p>
              <a:pPr algn="ctr"/>
              <a:r>
                <a:rPr lang="en-US" altLang="ja-JP" sz="800" b="1" dirty="0">
                  <a:effectLst>
                    <a:glow rad="101600">
                      <a:schemeClr val="bg1">
                        <a:alpha val="60000"/>
                      </a:schemeClr>
                    </a:glow>
                  </a:effectLst>
                  <a:latin typeface="Meiryo UI" panose="020B0604030504040204" pitchFamily="50" charset="-128"/>
                  <a:ea typeface="Meiryo UI" panose="020B0604030504040204" pitchFamily="50" charset="-128"/>
                </a:rPr>
                <a:t>45%</a:t>
              </a:r>
              <a:endParaRPr kumimoji="1" lang="ja-JP" altLang="en-US" sz="800" b="1" dirty="0">
                <a:effectLst>
                  <a:glow rad="101600">
                    <a:schemeClr val="bg1">
                      <a:alpha val="60000"/>
                    </a:schemeClr>
                  </a:glow>
                </a:effectLst>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8667890" y="1850341"/>
              <a:ext cx="498534" cy="138499"/>
            </a:xfrm>
            <a:prstGeom prst="rect">
              <a:avLst/>
            </a:prstGeom>
            <a:noFill/>
          </p:spPr>
          <p:txBody>
            <a:bodyPr wrap="none" lIns="0" tIns="0" rIns="0" bIns="0" rtlCol="0">
              <a:spAutoFit/>
            </a:bodyPr>
            <a:lstStyle/>
            <a:p>
              <a:r>
                <a:rPr kumimoji="1" lang="ja-JP" altLang="en-US" sz="900" b="1" u="sng" dirty="0">
                  <a:solidFill>
                    <a:schemeClr val="tx1">
                      <a:lumMod val="75000"/>
                      <a:lumOff val="25000"/>
                    </a:schemeClr>
                  </a:solidFill>
                  <a:latin typeface="Meiryo UI" panose="020B0604030504040204" pitchFamily="50" charset="-128"/>
                  <a:ea typeface="Meiryo UI" panose="020B0604030504040204" pitchFamily="50" charset="-128"/>
                </a:rPr>
                <a:t>エリア分布</a:t>
              </a:r>
            </a:p>
          </p:txBody>
        </p:sp>
        <p:sp>
          <p:nvSpPr>
            <p:cNvPr id="26" name="テキスト ボックス 25"/>
            <p:cNvSpPr txBox="1"/>
            <p:nvPr/>
          </p:nvSpPr>
          <p:spPr>
            <a:xfrm>
              <a:off x="7579663" y="1581352"/>
              <a:ext cx="769441" cy="184666"/>
            </a:xfrm>
            <a:prstGeom prst="rect">
              <a:avLst/>
            </a:prstGeom>
            <a:noFill/>
          </p:spPr>
          <p:txBody>
            <a:bodyPr wrap="none" lIns="0" tIns="0" rIns="0" bIns="0" rtlCol="0">
              <a:spAutoFit/>
            </a:bodyPr>
            <a:lstStyle/>
            <a:p>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旧都市型Ｃ</a:t>
              </a:r>
            </a:p>
          </p:txBody>
        </p:sp>
        <p:sp>
          <p:nvSpPr>
            <p:cNvPr id="38" name="テキスト ボックス 37"/>
            <p:cNvSpPr txBox="1"/>
            <p:nvPr/>
          </p:nvSpPr>
          <p:spPr>
            <a:xfrm>
              <a:off x="7733551" y="1850341"/>
              <a:ext cx="461665" cy="138499"/>
            </a:xfrm>
            <a:prstGeom prst="rect">
              <a:avLst/>
            </a:prstGeom>
            <a:noFill/>
          </p:spPr>
          <p:txBody>
            <a:bodyPr wrap="none" lIns="0" tIns="0" rIns="0" bIns="0" rtlCol="0">
              <a:spAutoFit/>
            </a:bodyPr>
            <a:lstStyle/>
            <a:p>
              <a:r>
                <a:rPr lang="ja-JP" altLang="en-US" sz="900" b="1" u="sng" dirty="0">
                  <a:solidFill>
                    <a:schemeClr val="tx1">
                      <a:lumMod val="75000"/>
                      <a:lumOff val="25000"/>
                    </a:schemeClr>
                  </a:solidFill>
                  <a:latin typeface="Meiryo UI" panose="020B0604030504040204" pitchFamily="50" charset="-128"/>
                  <a:ea typeface="Meiryo UI" panose="020B0604030504040204" pitchFamily="50" charset="-128"/>
                </a:rPr>
                <a:t>産業</a:t>
              </a:r>
              <a:r>
                <a:rPr kumimoji="1" lang="ja-JP" altLang="en-US" sz="900" b="1" u="sng" dirty="0">
                  <a:solidFill>
                    <a:schemeClr val="tx1">
                      <a:lumMod val="75000"/>
                      <a:lumOff val="25000"/>
                    </a:schemeClr>
                  </a:solidFill>
                  <a:latin typeface="Meiryo UI" panose="020B0604030504040204" pitchFamily="50" charset="-128"/>
                  <a:ea typeface="Meiryo UI" panose="020B0604030504040204" pitchFamily="50" charset="-128"/>
                </a:rPr>
                <a:t>分布</a:t>
              </a:r>
            </a:p>
          </p:txBody>
        </p:sp>
        <p:graphicFrame>
          <p:nvGraphicFramePr>
            <p:cNvPr id="29" name="グラフ 28"/>
            <p:cNvGraphicFramePr>
              <a:graphicFrameLocks/>
            </p:cNvGraphicFramePr>
            <p:nvPr/>
          </p:nvGraphicFramePr>
          <p:xfrm>
            <a:off x="8435370" y="3221826"/>
            <a:ext cx="916929" cy="904685"/>
          </p:xfrm>
          <a:graphic>
            <a:graphicData uri="http://schemas.openxmlformats.org/drawingml/2006/chart">
              <c:chart xmlns:c="http://schemas.openxmlformats.org/drawingml/2006/chart" xmlns:r="http://schemas.openxmlformats.org/officeDocument/2006/relationships" r:id="rId4"/>
            </a:graphicData>
          </a:graphic>
        </p:graphicFrame>
        <p:sp>
          <p:nvSpPr>
            <p:cNvPr id="30" name="テキスト ボックス 29"/>
            <p:cNvSpPr txBox="1"/>
            <p:nvPr/>
          </p:nvSpPr>
          <p:spPr>
            <a:xfrm>
              <a:off x="8929400" y="3452707"/>
              <a:ext cx="307777" cy="246221"/>
            </a:xfrm>
            <a:prstGeom prst="rect">
              <a:avLst/>
            </a:prstGeom>
            <a:noFill/>
          </p:spPr>
          <p:txBody>
            <a:bodyPr wrap="none" lIns="0" tIns="0" rIns="0" bIns="0" rtlCol="0">
              <a:spAutoFit/>
            </a:bodyPr>
            <a:lstStyle/>
            <a:p>
              <a:pPr algn="ctr"/>
              <a:r>
                <a:rPr lang="ja-JP" altLang="en-US" sz="800" b="1" dirty="0">
                  <a:solidFill>
                    <a:schemeClr val="bg1"/>
                  </a:solidFill>
                  <a:effectLst>
                    <a:glow rad="101600">
                      <a:schemeClr val="tx1">
                        <a:alpha val="60000"/>
                      </a:schemeClr>
                    </a:glow>
                  </a:effectLst>
                  <a:latin typeface="Meiryo UI" panose="020B0604030504040204" pitchFamily="50" charset="-128"/>
                  <a:ea typeface="Meiryo UI" panose="020B0604030504040204" pitchFamily="50" charset="-128"/>
                </a:rPr>
                <a:t>市域内</a:t>
              </a:r>
              <a:endParaRPr kumimoji="1" lang="en-US" altLang="ja-JP" sz="800" b="1" dirty="0">
                <a:solidFill>
                  <a:schemeClr val="bg1"/>
                </a:solidFill>
                <a:effectLst>
                  <a:glow rad="101600">
                    <a:schemeClr val="tx1">
                      <a:alpha val="60000"/>
                    </a:schemeClr>
                  </a:glow>
                </a:effectLst>
                <a:latin typeface="Meiryo UI" panose="020B0604030504040204" pitchFamily="50" charset="-128"/>
                <a:ea typeface="Meiryo UI" panose="020B0604030504040204" pitchFamily="50" charset="-128"/>
              </a:endParaRPr>
            </a:p>
            <a:p>
              <a:pPr algn="ctr"/>
              <a:r>
                <a:rPr lang="en-US" altLang="ja-JP" sz="800" b="1" dirty="0">
                  <a:solidFill>
                    <a:schemeClr val="bg1"/>
                  </a:solidFill>
                  <a:effectLst>
                    <a:glow rad="101600">
                      <a:schemeClr val="tx1">
                        <a:alpha val="60000"/>
                      </a:schemeClr>
                    </a:glow>
                  </a:effectLst>
                  <a:latin typeface="Meiryo UI" panose="020B0604030504040204" pitchFamily="50" charset="-128"/>
                  <a:ea typeface="Meiryo UI" panose="020B0604030504040204" pitchFamily="50" charset="-128"/>
                </a:rPr>
                <a:t>44%</a:t>
              </a:r>
              <a:endParaRPr kumimoji="1" lang="ja-JP" altLang="en-US" sz="800" b="1" dirty="0">
                <a:solidFill>
                  <a:schemeClr val="bg1"/>
                </a:solidFill>
                <a:effectLst>
                  <a:glow rad="101600">
                    <a:schemeClr val="tx1">
                      <a:alpha val="60000"/>
                    </a:schemeClr>
                  </a:glow>
                </a:effectLst>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8543745" y="3652666"/>
              <a:ext cx="307777" cy="246221"/>
            </a:xfrm>
            <a:prstGeom prst="rect">
              <a:avLst/>
            </a:prstGeom>
            <a:noFill/>
          </p:spPr>
          <p:txBody>
            <a:bodyPr wrap="none" lIns="0" tIns="0" rIns="0" bIns="0" rtlCol="0">
              <a:spAutoFit/>
            </a:bodyPr>
            <a:lstStyle/>
            <a:p>
              <a:pPr algn="ctr"/>
              <a:r>
                <a:rPr lang="ja-JP" altLang="en-US" sz="800" b="1" dirty="0">
                  <a:effectLst>
                    <a:glow rad="101600">
                      <a:schemeClr val="bg1">
                        <a:alpha val="60000"/>
                      </a:schemeClr>
                    </a:glow>
                  </a:effectLst>
                  <a:latin typeface="Meiryo UI" panose="020B0604030504040204" pitchFamily="50" charset="-128"/>
                  <a:ea typeface="Meiryo UI" panose="020B0604030504040204" pitchFamily="50" charset="-128"/>
                </a:rPr>
                <a:t>市域外</a:t>
              </a:r>
              <a:endParaRPr kumimoji="1" lang="en-US" altLang="ja-JP" sz="800" b="1" dirty="0">
                <a:effectLst>
                  <a:glow rad="101600">
                    <a:schemeClr val="bg1">
                      <a:alpha val="60000"/>
                    </a:schemeClr>
                  </a:glow>
                </a:effectLst>
                <a:latin typeface="Meiryo UI" panose="020B0604030504040204" pitchFamily="50" charset="-128"/>
                <a:ea typeface="Meiryo UI" panose="020B0604030504040204" pitchFamily="50" charset="-128"/>
              </a:endParaRPr>
            </a:p>
            <a:p>
              <a:pPr algn="ctr"/>
              <a:r>
                <a:rPr lang="en-US" altLang="ja-JP" sz="800" b="1" dirty="0">
                  <a:effectLst>
                    <a:glow rad="101600">
                      <a:schemeClr val="bg1">
                        <a:alpha val="60000"/>
                      </a:schemeClr>
                    </a:glow>
                  </a:effectLst>
                  <a:latin typeface="Meiryo UI" panose="020B0604030504040204" pitchFamily="50" charset="-128"/>
                  <a:ea typeface="Meiryo UI" panose="020B0604030504040204" pitchFamily="50" charset="-128"/>
                </a:rPr>
                <a:t>56%</a:t>
              </a:r>
              <a:endParaRPr kumimoji="1" lang="ja-JP" altLang="en-US" sz="800" b="1" dirty="0">
                <a:effectLst>
                  <a:glow rad="101600">
                    <a:schemeClr val="bg1">
                      <a:alpha val="60000"/>
                    </a:schemeClr>
                  </a:glow>
                </a:effectLst>
                <a:latin typeface="Meiryo UI" panose="020B0604030504040204" pitchFamily="50" charset="-128"/>
                <a:ea typeface="Meiryo UI" panose="020B0604030504040204" pitchFamily="50" charset="-128"/>
              </a:endParaRPr>
            </a:p>
          </p:txBody>
        </p:sp>
        <p:graphicFrame>
          <p:nvGraphicFramePr>
            <p:cNvPr id="32" name="グラフ 31"/>
            <p:cNvGraphicFramePr>
              <a:graphicFrameLocks/>
            </p:cNvGraphicFramePr>
            <p:nvPr/>
          </p:nvGraphicFramePr>
          <p:xfrm>
            <a:off x="7505903" y="3201619"/>
            <a:ext cx="870315" cy="911118"/>
          </p:xfrm>
          <a:graphic>
            <a:graphicData uri="http://schemas.openxmlformats.org/drawingml/2006/chart">
              <c:chart xmlns:c="http://schemas.openxmlformats.org/drawingml/2006/chart" xmlns:r="http://schemas.openxmlformats.org/officeDocument/2006/relationships" r:id="rId5"/>
            </a:graphicData>
          </a:graphic>
        </p:graphicFrame>
        <p:sp>
          <p:nvSpPr>
            <p:cNvPr id="33" name="テキスト ボックス 32"/>
            <p:cNvSpPr txBox="1"/>
            <p:nvPr/>
          </p:nvSpPr>
          <p:spPr>
            <a:xfrm>
              <a:off x="7983477" y="3448039"/>
              <a:ext cx="307777" cy="246221"/>
            </a:xfrm>
            <a:prstGeom prst="rect">
              <a:avLst/>
            </a:prstGeom>
            <a:noFill/>
          </p:spPr>
          <p:txBody>
            <a:bodyPr wrap="none" lIns="0" tIns="0" rIns="0" bIns="0" rtlCol="0">
              <a:spAutoFit/>
            </a:bodyPr>
            <a:lstStyle/>
            <a:p>
              <a:pPr algn="ctr"/>
              <a:r>
                <a:rPr kumimoji="1" lang="ja-JP" altLang="en-US" sz="800" b="1" dirty="0">
                  <a:solidFill>
                    <a:schemeClr val="bg1"/>
                  </a:solidFill>
                  <a:effectLst>
                    <a:glow rad="101600">
                      <a:schemeClr val="tx1">
                        <a:alpha val="60000"/>
                      </a:schemeClr>
                    </a:glow>
                  </a:effectLst>
                  <a:latin typeface="Meiryo UI" panose="020B0604030504040204" pitchFamily="50" charset="-128"/>
                  <a:ea typeface="Meiryo UI" panose="020B0604030504040204" pitchFamily="50" charset="-128"/>
                </a:rPr>
                <a:t>製造業</a:t>
              </a:r>
              <a:endParaRPr kumimoji="1" lang="en-US" altLang="ja-JP" sz="800" b="1" dirty="0">
                <a:solidFill>
                  <a:schemeClr val="bg1"/>
                </a:solidFill>
                <a:effectLst>
                  <a:glow rad="101600">
                    <a:schemeClr val="tx1">
                      <a:alpha val="60000"/>
                    </a:schemeClr>
                  </a:glow>
                </a:effectLst>
                <a:latin typeface="Meiryo UI" panose="020B0604030504040204" pitchFamily="50" charset="-128"/>
                <a:ea typeface="Meiryo UI" panose="020B0604030504040204" pitchFamily="50" charset="-128"/>
              </a:endParaRPr>
            </a:p>
            <a:p>
              <a:pPr algn="ctr"/>
              <a:r>
                <a:rPr lang="en-US" altLang="ja-JP" sz="800" b="1" dirty="0">
                  <a:solidFill>
                    <a:schemeClr val="bg1"/>
                  </a:solidFill>
                  <a:effectLst>
                    <a:glow rad="101600">
                      <a:schemeClr val="tx1">
                        <a:alpha val="60000"/>
                      </a:schemeClr>
                    </a:glow>
                  </a:effectLst>
                  <a:latin typeface="Meiryo UI" panose="020B0604030504040204" pitchFamily="50" charset="-128"/>
                  <a:ea typeface="Meiryo UI" panose="020B0604030504040204" pitchFamily="50" charset="-128"/>
                </a:rPr>
                <a:t>38%</a:t>
              </a:r>
              <a:endParaRPr kumimoji="1" lang="ja-JP" altLang="en-US" sz="800" b="1" dirty="0">
                <a:solidFill>
                  <a:schemeClr val="bg1"/>
                </a:solidFill>
                <a:effectLst>
                  <a:glow rad="101600">
                    <a:schemeClr val="tx1">
                      <a:alpha val="60000"/>
                    </a:schemeClr>
                  </a:glow>
                </a:effectLst>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7513956" y="3694240"/>
              <a:ext cx="410369" cy="246221"/>
            </a:xfrm>
            <a:prstGeom prst="rect">
              <a:avLst/>
            </a:prstGeom>
            <a:noFill/>
          </p:spPr>
          <p:txBody>
            <a:bodyPr wrap="none" lIns="0" tIns="0" rIns="0" bIns="0" rtlCol="0">
              <a:spAutoFit/>
            </a:bodyPr>
            <a:lstStyle/>
            <a:p>
              <a:pPr algn="ctr"/>
              <a:r>
                <a:rPr lang="ja-JP" altLang="en-US" sz="800" b="1" dirty="0">
                  <a:effectLst>
                    <a:glow rad="101600">
                      <a:schemeClr val="bg1">
                        <a:alpha val="60000"/>
                      </a:schemeClr>
                    </a:glow>
                  </a:effectLst>
                  <a:latin typeface="Meiryo UI" panose="020B0604030504040204" pitchFamily="50" charset="-128"/>
                  <a:ea typeface="Meiryo UI" panose="020B0604030504040204" pitchFamily="50" charset="-128"/>
                </a:rPr>
                <a:t>非</a:t>
              </a:r>
              <a:r>
                <a:rPr kumimoji="1" lang="ja-JP" altLang="en-US" sz="800" b="1" dirty="0">
                  <a:effectLst>
                    <a:glow rad="101600">
                      <a:schemeClr val="bg1">
                        <a:alpha val="60000"/>
                      </a:schemeClr>
                    </a:glow>
                  </a:effectLst>
                  <a:latin typeface="Meiryo UI" panose="020B0604030504040204" pitchFamily="50" charset="-128"/>
                  <a:ea typeface="Meiryo UI" panose="020B0604030504040204" pitchFamily="50" charset="-128"/>
                </a:rPr>
                <a:t>製造業</a:t>
              </a:r>
              <a:endParaRPr kumimoji="1" lang="en-US" altLang="ja-JP" sz="800" b="1" dirty="0">
                <a:effectLst>
                  <a:glow rad="101600">
                    <a:schemeClr val="bg1">
                      <a:alpha val="60000"/>
                    </a:schemeClr>
                  </a:glow>
                </a:effectLst>
                <a:latin typeface="Meiryo UI" panose="020B0604030504040204" pitchFamily="50" charset="-128"/>
                <a:ea typeface="Meiryo UI" panose="020B0604030504040204" pitchFamily="50" charset="-128"/>
              </a:endParaRPr>
            </a:p>
            <a:p>
              <a:pPr algn="ctr"/>
              <a:r>
                <a:rPr lang="en-US" altLang="ja-JP" sz="800" b="1" dirty="0">
                  <a:effectLst>
                    <a:glow rad="101600">
                      <a:schemeClr val="bg1">
                        <a:alpha val="60000"/>
                      </a:schemeClr>
                    </a:glow>
                  </a:effectLst>
                  <a:latin typeface="Meiryo UI" panose="020B0604030504040204" pitchFamily="50" charset="-128"/>
                  <a:ea typeface="Meiryo UI" panose="020B0604030504040204" pitchFamily="50" charset="-128"/>
                </a:rPr>
                <a:t>62%</a:t>
              </a:r>
              <a:endParaRPr kumimoji="1" lang="ja-JP" altLang="en-US" sz="800" b="1" dirty="0">
                <a:effectLst>
                  <a:glow rad="101600">
                    <a:schemeClr val="bg1">
                      <a:alpha val="60000"/>
                    </a:schemeClr>
                  </a:glow>
                </a:effectLst>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8644567" y="3189788"/>
              <a:ext cx="498534" cy="138499"/>
            </a:xfrm>
            <a:prstGeom prst="rect">
              <a:avLst/>
            </a:prstGeom>
            <a:noFill/>
          </p:spPr>
          <p:txBody>
            <a:bodyPr wrap="none" lIns="0" tIns="0" rIns="0" bIns="0" rtlCol="0">
              <a:spAutoFit/>
            </a:bodyPr>
            <a:lstStyle/>
            <a:p>
              <a:r>
                <a:rPr kumimoji="1" lang="ja-JP" altLang="en-US" sz="900" b="1" u="sng" dirty="0">
                  <a:solidFill>
                    <a:schemeClr val="tx1">
                      <a:lumMod val="75000"/>
                      <a:lumOff val="25000"/>
                    </a:schemeClr>
                  </a:solidFill>
                  <a:latin typeface="Meiryo UI" panose="020B0604030504040204" pitchFamily="50" charset="-128"/>
                  <a:ea typeface="Meiryo UI" panose="020B0604030504040204" pitchFamily="50" charset="-128"/>
                </a:rPr>
                <a:t>エリア分布</a:t>
              </a:r>
            </a:p>
          </p:txBody>
        </p:sp>
        <p:sp>
          <p:nvSpPr>
            <p:cNvPr id="40" name="テキスト ボックス 39"/>
            <p:cNvSpPr txBox="1"/>
            <p:nvPr/>
          </p:nvSpPr>
          <p:spPr>
            <a:xfrm>
              <a:off x="7710228" y="3189788"/>
              <a:ext cx="461665" cy="138499"/>
            </a:xfrm>
            <a:prstGeom prst="rect">
              <a:avLst/>
            </a:prstGeom>
            <a:noFill/>
          </p:spPr>
          <p:txBody>
            <a:bodyPr wrap="none" lIns="0" tIns="0" rIns="0" bIns="0" rtlCol="0">
              <a:spAutoFit/>
            </a:bodyPr>
            <a:lstStyle/>
            <a:p>
              <a:r>
                <a:rPr lang="ja-JP" altLang="en-US" sz="900" b="1" u="sng" dirty="0">
                  <a:solidFill>
                    <a:schemeClr val="tx1">
                      <a:lumMod val="75000"/>
                      <a:lumOff val="25000"/>
                    </a:schemeClr>
                  </a:solidFill>
                  <a:latin typeface="Meiryo UI" panose="020B0604030504040204" pitchFamily="50" charset="-128"/>
                  <a:ea typeface="Meiryo UI" panose="020B0604030504040204" pitchFamily="50" charset="-128"/>
                </a:rPr>
                <a:t>産業</a:t>
              </a:r>
              <a:r>
                <a:rPr kumimoji="1" lang="ja-JP" altLang="en-US" sz="900" b="1" u="sng" dirty="0">
                  <a:solidFill>
                    <a:schemeClr val="tx1">
                      <a:lumMod val="75000"/>
                      <a:lumOff val="25000"/>
                    </a:schemeClr>
                  </a:solidFill>
                  <a:latin typeface="Meiryo UI" panose="020B0604030504040204" pitchFamily="50" charset="-128"/>
                  <a:ea typeface="Meiryo UI" panose="020B0604030504040204" pitchFamily="50" charset="-128"/>
                </a:rPr>
                <a:t>分布</a:t>
              </a:r>
            </a:p>
          </p:txBody>
        </p:sp>
        <p:sp>
          <p:nvSpPr>
            <p:cNvPr id="28" name="正方形/長方形 27"/>
            <p:cNvSpPr/>
            <p:nvPr/>
          </p:nvSpPr>
          <p:spPr>
            <a:xfrm>
              <a:off x="8945897" y="2956302"/>
              <a:ext cx="65" cy="184666"/>
            </a:xfrm>
            <a:prstGeom prst="rect">
              <a:avLst/>
            </a:prstGeom>
          </p:spPr>
          <p:txBody>
            <a:bodyPr wrap="none" lIns="0" tIns="0" rIns="0" bIns="0">
              <a:spAutoFit/>
            </a:bodyPr>
            <a:lstStyle/>
            <a:p>
              <a:pPr algn="ctr"/>
              <a:endPar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7556340" y="2956302"/>
              <a:ext cx="769441" cy="184666"/>
            </a:xfrm>
            <a:prstGeom prst="rect">
              <a:avLst/>
            </a:prstGeom>
            <a:noFill/>
          </p:spPr>
          <p:txBody>
            <a:bodyPr wrap="none" lIns="0" tIns="0" rIns="0" bIns="0" rtlCol="0">
              <a:spAutoFit/>
            </a:bodyPr>
            <a:lstStyle/>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旧産振機構</a:t>
              </a:r>
              <a:endPar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endParaRPr>
            </a:p>
          </p:txBody>
        </p:sp>
      </p:grpSp>
      <p:sp>
        <p:nvSpPr>
          <p:cNvPr id="17" name="テキスト ボックス 16">
            <a:extLst>
              <a:ext uri="{FF2B5EF4-FFF2-40B4-BE49-F238E27FC236}">
                <a16:creationId xmlns:a16="http://schemas.microsoft.com/office/drawing/2014/main" id="{6AD06733-B30C-400F-8865-465112A4BA54}"/>
              </a:ext>
            </a:extLst>
          </p:cNvPr>
          <p:cNvSpPr txBox="1"/>
          <p:nvPr/>
        </p:nvSpPr>
        <p:spPr>
          <a:xfrm>
            <a:off x="7459284" y="1124744"/>
            <a:ext cx="1939634" cy="430887"/>
          </a:xfrm>
          <a:prstGeom prst="rect">
            <a:avLst/>
          </a:prstGeom>
          <a:noFill/>
        </p:spPr>
        <p:txBody>
          <a:bodyPr wrap="none" lIns="0" tIns="0" rIns="0" bIns="0" rtlCol="0">
            <a:noAutofit/>
          </a:bodyPr>
          <a:lstStyle/>
          <a:p>
            <a:r>
              <a:rPr kumimoji="1"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●ユーザーデータベース</a:t>
            </a:r>
            <a:endParaRPr kumimoji="1"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（個人メールアドレスを保有）</a:t>
            </a:r>
            <a:endPar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5106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C6AF5A8-2D3A-47EC-8A59-BCFF1CB71ECA}"/>
              </a:ext>
            </a:extLst>
          </p:cNvPr>
          <p:cNvSpPr>
            <a:spLocks noGrp="1"/>
          </p:cNvSpPr>
          <p:nvPr>
            <p:ph type="sldNum" sz="quarter" idx="12"/>
          </p:nvPr>
        </p:nvSpPr>
        <p:spPr/>
        <p:txBody>
          <a:bodyPr/>
          <a:lstStyle/>
          <a:p>
            <a:fld id="{F61ADCFA-BCA6-4759-AFB1-7CBA46529FC7}" type="slidenum">
              <a:rPr kumimoji="1" lang="ja-JP" altLang="en-US" smtClean="0"/>
              <a:pPr/>
              <a:t>34</a:t>
            </a:fld>
            <a:endParaRPr kumimoji="1" lang="ja-JP" altLang="en-US" dirty="0"/>
          </a:p>
        </p:txBody>
      </p:sp>
      <p:sp>
        <p:nvSpPr>
          <p:cNvPr id="3" name="タイトル 2">
            <a:extLst>
              <a:ext uri="{FF2B5EF4-FFF2-40B4-BE49-F238E27FC236}">
                <a16:creationId xmlns:a16="http://schemas.microsoft.com/office/drawing/2014/main" id="{D3CB36AB-A5B9-4EC2-AB58-F9D55CA8FC6D}"/>
              </a:ext>
            </a:extLst>
          </p:cNvPr>
          <p:cNvSpPr>
            <a:spLocks noGrp="1"/>
          </p:cNvSpPr>
          <p:nvPr>
            <p:ph type="title"/>
          </p:nvPr>
        </p:nvSpPr>
        <p:spPr/>
        <p:txBody>
          <a:bodyPr>
            <a:normAutofit/>
          </a:bodyPr>
          <a:lstStyle/>
          <a:p>
            <a:r>
              <a:rPr lang="ja-JP" altLang="en-US" dirty="0"/>
              <a:t>財団運営面での新たな取組み　</a:t>
            </a:r>
            <a:endParaRPr kumimoji="1" lang="ja-JP" altLang="en-US" dirty="0"/>
          </a:p>
        </p:txBody>
      </p:sp>
      <p:pic>
        <p:nvPicPr>
          <p:cNvPr id="1026" name="Picture 2" descr="中心部に巨大屋根整備、オンラインで世界中から参加も 関西万博の基本計画案 - 毎日新聞">
            <a:extLst>
              <a:ext uri="{FF2B5EF4-FFF2-40B4-BE49-F238E27FC236}">
                <a16:creationId xmlns:a16="http://schemas.microsoft.com/office/drawing/2014/main" id="{59DC1525-5308-47C4-B438-C1C05EFA7F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188" y="4869121"/>
            <a:ext cx="3084105" cy="1512207"/>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a:extLst>
              <a:ext uri="{FF2B5EF4-FFF2-40B4-BE49-F238E27FC236}">
                <a16:creationId xmlns:a16="http://schemas.microsoft.com/office/drawing/2014/main" id="{B771E270-032A-40E3-B9C7-F5DF7DDB22EC}"/>
              </a:ext>
            </a:extLst>
          </p:cNvPr>
          <p:cNvSpPr txBox="1">
            <a:spLocks/>
          </p:cNvSpPr>
          <p:nvPr/>
        </p:nvSpPr>
        <p:spPr>
          <a:xfrm>
            <a:off x="308424" y="1535917"/>
            <a:ext cx="6048732" cy="1633986"/>
          </a:xfrm>
          <a:prstGeom prst="rect">
            <a:avLst/>
          </a:prstGeom>
          <a:noFill/>
        </p:spPr>
        <p:txBody>
          <a:bodyPr wrap="square" rtlCol="0" anchor="t">
            <a:noAutofit/>
          </a:bodyPr>
          <a:lstStyle/>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〇</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2025</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年大阪・関西万博を大阪の中小企業の世界への発信、ビジネス機会の</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拡大の機会と捉え、活用に向けた検討を目的に令和２年８月に職員による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ワーキンググループを発足。万博開催前から、バーチャルも想定した多様な取組み</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をまとめたアイデア集の作成を行った。</a:t>
            </a:r>
          </a:p>
          <a:p>
            <a:endParaRPr lang="en-US" altLang="ja-JP" sz="9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〇引続き、博覧会協会や府・大阪市の検討状況に留意しつつ、大阪商工会議所</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をはじめとした関係機関とも連携しながら取組みの具体化に向けた検討を進める。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A33A3A07-B646-4EBA-9837-BA807AA87DFB}"/>
              </a:ext>
            </a:extLst>
          </p:cNvPr>
          <p:cNvSpPr txBox="1">
            <a:spLocks/>
          </p:cNvSpPr>
          <p:nvPr/>
        </p:nvSpPr>
        <p:spPr>
          <a:xfrm>
            <a:off x="200472" y="1124744"/>
            <a:ext cx="6661607" cy="288000"/>
          </a:xfrm>
          <a:prstGeom prst="rect">
            <a:avLst/>
          </a:prstGeom>
          <a:noFill/>
        </p:spPr>
        <p:txBody>
          <a:bodyPr wrap="square" rtlCol="0" anchor="ctr">
            <a:noAutofit/>
          </a:bodyPr>
          <a:lstStyle/>
          <a:p>
            <a:r>
              <a:rPr lang="ja-JP" altLang="en-US" b="1" dirty="0">
                <a:latin typeface="Meiryo UI" panose="020B0604030504040204" pitchFamily="50" charset="-128"/>
                <a:ea typeface="Meiryo UI" panose="020B0604030504040204" pitchFamily="50" charset="-128"/>
              </a:rPr>
              <a:t>■大阪・関西万博に向けた取組み</a:t>
            </a:r>
            <a:endParaRPr lang="en-US" altLang="ja-JP" dirty="0">
              <a:latin typeface="Meiryo UI" panose="020B0604030504040204" pitchFamily="50" charset="-128"/>
              <a:ea typeface="Meiryo UI" panose="020B0604030504040204" pitchFamily="50" charset="-128"/>
            </a:endParaRPr>
          </a:p>
        </p:txBody>
      </p:sp>
      <p:cxnSp>
        <p:nvCxnSpPr>
          <p:cNvPr id="21" name="直線コネクタ 20">
            <a:extLst>
              <a:ext uri="{FF2B5EF4-FFF2-40B4-BE49-F238E27FC236}">
                <a16:creationId xmlns:a16="http://schemas.microsoft.com/office/drawing/2014/main" id="{D398DEE5-7194-419C-B01F-F6D761A2D1C2}"/>
              </a:ext>
            </a:extLst>
          </p:cNvPr>
          <p:cNvCxnSpPr>
            <a:cxnSpLocks/>
          </p:cNvCxnSpPr>
          <p:nvPr/>
        </p:nvCxnSpPr>
        <p:spPr>
          <a:xfrm>
            <a:off x="200472" y="1412744"/>
            <a:ext cx="6527146"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72F97FE4-E74C-40D2-A859-3588BED6C331}"/>
              </a:ext>
            </a:extLst>
          </p:cNvPr>
          <p:cNvSpPr/>
          <p:nvPr/>
        </p:nvSpPr>
        <p:spPr>
          <a:xfrm>
            <a:off x="164467" y="656692"/>
            <a:ext cx="9577065" cy="360000"/>
          </a:xfrm>
          <a:prstGeom prst="rect">
            <a:avLst/>
          </a:prstGeom>
          <a:solidFill>
            <a:srgbClr val="0070C0"/>
          </a:solidFill>
          <a:ln w="38100">
            <a:noFill/>
          </a:ln>
        </p:spPr>
        <p:txBody>
          <a:bodyPr wrap="square" anchor="ctr">
            <a:noAutofit/>
          </a:bodyPr>
          <a:lstStyle/>
          <a:p>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４．大阪・関西万博に向けた取組み</a:t>
            </a:r>
          </a:p>
        </p:txBody>
      </p:sp>
      <p:pic>
        <p:nvPicPr>
          <p:cNvPr id="1028" name="Picture 4" descr="公益社団法人2025年日本国際博覧会協会">
            <a:extLst>
              <a:ext uri="{FF2B5EF4-FFF2-40B4-BE49-F238E27FC236}">
                <a16:creationId xmlns:a16="http://schemas.microsoft.com/office/drawing/2014/main" id="{479C389C-4FD3-4DF9-A0AA-778F33B25A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5123" y="1150024"/>
            <a:ext cx="2272114" cy="762469"/>
          </a:xfrm>
          <a:prstGeom prst="rect">
            <a:avLst/>
          </a:prstGeom>
          <a:noFill/>
          <a:extLst>
            <a:ext uri="{909E8E84-426E-40DD-AFC4-6F175D3DCCD1}">
              <a14:hiddenFill xmlns:a14="http://schemas.microsoft.com/office/drawing/2010/main">
                <a:solidFill>
                  <a:srgbClr val="FFFFFF"/>
                </a:solidFill>
              </a14:hiddenFill>
            </a:ext>
          </a:extLst>
        </p:spPr>
      </p:pic>
      <p:sp>
        <p:nvSpPr>
          <p:cNvPr id="7" name="楕円 6">
            <a:extLst>
              <a:ext uri="{FF2B5EF4-FFF2-40B4-BE49-F238E27FC236}">
                <a16:creationId xmlns:a16="http://schemas.microsoft.com/office/drawing/2014/main" id="{D9B8ED9A-4A33-4E84-9952-A85A5AE58F30}"/>
              </a:ext>
            </a:extLst>
          </p:cNvPr>
          <p:cNvSpPr/>
          <p:nvPr/>
        </p:nvSpPr>
        <p:spPr>
          <a:xfrm rot="2414270">
            <a:off x="8965855" y="98869"/>
            <a:ext cx="756084" cy="7217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rgbClr val="FF0000"/>
                </a:solidFill>
              </a:rPr>
              <a:t>新</a:t>
            </a:r>
          </a:p>
        </p:txBody>
      </p:sp>
      <p:pic>
        <p:nvPicPr>
          <p:cNvPr id="1030" name="図 1029">
            <a:extLst>
              <a:ext uri="{FF2B5EF4-FFF2-40B4-BE49-F238E27FC236}">
                <a16:creationId xmlns:a16="http://schemas.microsoft.com/office/drawing/2014/main" id="{BBC9ECC5-D2CC-4334-A7D8-5FB6139B10EC}"/>
              </a:ext>
            </a:extLst>
          </p:cNvPr>
          <p:cNvPicPr>
            <a:picLocks noChangeAspect="1"/>
          </p:cNvPicPr>
          <p:nvPr/>
        </p:nvPicPr>
        <p:blipFill>
          <a:blip r:embed="rId4"/>
          <a:stretch>
            <a:fillRect/>
          </a:stretch>
        </p:blipFill>
        <p:spPr>
          <a:xfrm>
            <a:off x="200471" y="3228975"/>
            <a:ext cx="6416702" cy="3152353"/>
          </a:xfrm>
          <a:prstGeom prst="rect">
            <a:avLst/>
          </a:prstGeom>
        </p:spPr>
      </p:pic>
      <p:pic>
        <p:nvPicPr>
          <p:cNvPr id="1047" name="図 1046">
            <a:extLst>
              <a:ext uri="{FF2B5EF4-FFF2-40B4-BE49-F238E27FC236}">
                <a16:creationId xmlns:a16="http://schemas.microsoft.com/office/drawing/2014/main" id="{B8818666-8F44-416D-B6AF-506990B2137B}"/>
              </a:ext>
            </a:extLst>
          </p:cNvPr>
          <p:cNvPicPr>
            <a:picLocks noChangeAspect="1"/>
          </p:cNvPicPr>
          <p:nvPr/>
        </p:nvPicPr>
        <p:blipFill>
          <a:blip r:embed="rId5"/>
          <a:stretch>
            <a:fillRect/>
          </a:stretch>
        </p:blipFill>
        <p:spPr>
          <a:xfrm>
            <a:off x="6713098" y="2001651"/>
            <a:ext cx="3383573" cy="2761727"/>
          </a:xfrm>
          <a:prstGeom prst="rect">
            <a:avLst/>
          </a:prstGeom>
        </p:spPr>
      </p:pic>
    </p:spTree>
    <p:extLst>
      <p:ext uri="{BB962C8B-B14F-4D97-AF65-F5344CB8AC3E}">
        <p14:creationId xmlns:p14="http://schemas.microsoft.com/office/powerpoint/2010/main" val="1260458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E365CCC-25B1-478B-A94F-B75C2DA97134}"/>
              </a:ext>
            </a:extLst>
          </p:cNvPr>
          <p:cNvSpPr>
            <a:spLocks noGrp="1"/>
          </p:cNvSpPr>
          <p:nvPr>
            <p:ph type="sldNum" sz="quarter" idx="12"/>
          </p:nvPr>
        </p:nvSpPr>
        <p:spPr/>
        <p:txBody>
          <a:bodyPr/>
          <a:lstStyle/>
          <a:p>
            <a:fld id="{F61ADCFA-BCA6-4759-AFB1-7CBA46529FC7}" type="slidenum">
              <a:rPr kumimoji="1" lang="ja-JP" altLang="en-US" smtClean="0"/>
              <a:pPr/>
              <a:t>35</a:t>
            </a:fld>
            <a:endParaRPr kumimoji="1" lang="ja-JP" altLang="en-US" dirty="0"/>
          </a:p>
        </p:txBody>
      </p:sp>
      <p:sp>
        <p:nvSpPr>
          <p:cNvPr id="3" name="タイトル 2">
            <a:extLst>
              <a:ext uri="{FF2B5EF4-FFF2-40B4-BE49-F238E27FC236}">
                <a16:creationId xmlns:a16="http://schemas.microsoft.com/office/drawing/2014/main" id="{D8C98000-E4C4-482C-B32A-936D7C80CB08}"/>
              </a:ext>
            </a:extLst>
          </p:cNvPr>
          <p:cNvSpPr>
            <a:spLocks noGrp="1"/>
          </p:cNvSpPr>
          <p:nvPr>
            <p:ph type="title"/>
          </p:nvPr>
        </p:nvSpPr>
        <p:spPr/>
        <p:txBody>
          <a:bodyPr>
            <a:normAutofit/>
          </a:bodyPr>
          <a:lstStyle/>
          <a:p>
            <a:r>
              <a:rPr kumimoji="1" lang="zh-TW" altLang="en-US" dirty="0"/>
              <a:t>大阪府</a:t>
            </a:r>
            <a:r>
              <a:rPr kumimoji="1" lang="ja-JP" altLang="en-US" dirty="0"/>
              <a:t>・大阪市</a:t>
            </a:r>
            <a:r>
              <a:rPr kumimoji="1" lang="zh-TW" altLang="en-US" dirty="0"/>
              <a:t>交付金</a:t>
            </a:r>
            <a:r>
              <a:rPr kumimoji="1" lang="ja-JP" altLang="en-US" dirty="0"/>
              <a:t>事業による支援機能強化</a:t>
            </a:r>
          </a:p>
        </p:txBody>
      </p:sp>
      <p:sp>
        <p:nvSpPr>
          <p:cNvPr id="5" name="楕円 4">
            <a:extLst>
              <a:ext uri="{FF2B5EF4-FFF2-40B4-BE49-F238E27FC236}">
                <a16:creationId xmlns:a16="http://schemas.microsoft.com/office/drawing/2014/main" id="{20E41F0C-5121-4358-8678-737D46A81341}"/>
              </a:ext>
            </a:extLst>
          </p:cNvPr>
          <p:cNvSpPr/>
          <p:nvPr/>
        </p:nvSpPr>
        <p:spPr>
          <a:xfrm rot="2237419">
            <a:off x="9008569" y="106162"/>
            <a:ext cx="756084" cy="7217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rgbClr val="FF0000"/>
                </a:solidFill>
              </a:rPr>
              <a:t>新</a:t>
            </a:r>
          </a:p>
        </p:txBody>
      </p:sp>
      <p:graphicFrame>
        <p:nvGraphicFramePr>
          <p:cNvPr id="10" name="表 4">
            <a:extLst>
              <a:ext uri="{FF2B5EF4-FFF2-40B4-BE49-F238E27FC236}">
                <a16:creationId xmlns:a16="http://schemas.microsoft.com/office/drawing/2014/main" id="{A7A0F12B-DBCB-42B4-926A-B76081A84E2C}"/>
              </a:ext>
            </a:extLst>
          </p:cNvPr>
          <p:cNvGraphicFramePr>
            <a:graphicFrameLocks noGrp="1"/>
          </p:cNvGraphicFramePr>
          <p:nvPr>
            <p:extLst>
              <p:ext uri="{D42A27DB-BD31-4B8C-83A1-F6EECF244321}">
                <p14:modId xmlns:p14="http://schemas.microsoft.com/office/powerpoint/2010/main" val="695381834"/>
              </p:ext>
            </p:extLst>
          </p:nvPr>
        </p:nvGraphicFramePr>
        <p:xfrm>
          <a:off x="326950" y="4412888"/>
          <a:ext cx="4554042" cy="1929022"/>
        </p:xfrm>
        <a:graphic>
          <a:graphicData uri="http://schemas.openxmlformats.org/drawingml/2006/table">
            <a:tbl>
              <a:tblPr firstRow="1" bandRow="1">
                <a:tableStyleId>{7DF18680-E054-41AD-8BC1-D1AEF772440D}</a:tableStyleId>
              </a:tblPr>
              <a:tblGrid>
                <a:gridCol w="1385690">
                  <a:extLst>
                    <a:ext uri="{9D8B030D-6E8A-4147-A177-3AD203B41FA5}">
                      <a16:colId xmlns:a16="http://schemas.microsoft.com/office/drawing/2014/main" val="1888311933"/>
                    </a:ext>
                  </a:extLst>
                </a:gridCol>
                <a:gridCol w="3168352">
                  <a:extLst>
                    <a:ext uri="{9D8B030D-6E8A-4147-A177-3AD203B41FA5}">
                      <a16:colId xmlns:a16="http://schemas.microsoft.com/office/drawing/2014/main" val="2886436881"/>
                    </a:ext>
                  </a:extLst>
                </a:gridCol>
              </a:tblGrid>
              <a:tr h="268192">
                <a:tc>
                  <a:txBody>
                    <a:bodyPr/>
                    <a:lstStyle/>
                    <a:p>
                      <a:pPr algn="ctr"/>
                      <a:r>
                        <a:rPr kumimoji="1" lang="ja-JP" altLang="en-US" sz="1000" dirty="0">
                          <a:latin typeface="Meiryo UI" panose="020B0604030504040204" pitchFamily="50" charset="-128"/>
                          <a:ea typeface="Meiryo UI" panose="020B0604030504040204" pitchFamily="50" charset="-128"/>
                        </a:rPr>
                        <a:t>事業区分</a:t>
                      </a:r>
                    </a:p>
                  </a:txBody>
                  <a:tcPr anchor="ctr"/>
                </a:tc>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rPr>
                        <a:t>名称</a:t>
                      </a:r>
                    </a:p>
                  </a:txBody>
                  <a:tcPr anchor="ctr"/>
                </a:tc>
                <a:extLst>
                  <a:ext uri="{0D108BD9-81ED-4DB2-BD59-A6C34878D82A}">
                    <a16:rowId xmlns:a16="http://schemas.microsoft.com/office/drawing/2014/main" val="2000108586"/>
                  </a:ext>
                </a:extLst>
              </a:tr>
              <a:tr h="553610">
                <a:tc>
                  <a:txBody>
                    <a:bodyPr/>
                    <a:lstStyle/>
                    <a:p>
                      <a:pPr algn="l"/>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国際ビジネス支援事業</a:t>
                      </a:r>
                    </a:p>
                  </a:txBody>
                  <a:tcPr anchor="ctr"/>
                </a:tc>
                <a:tc>
                  <a:txBody>
                    <a:bodyPr/>
                    <a:lstStyle/>
                    <a:p>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国際ビジネスサポートセンター（</a:t>
                      </a:r>
                      <a:r>
                        <a:rPr kumimoji="1" lang="en-US" altLang="ja-JP" sz="1000" dirty="0">
                          <a:solidFill>
                            <a:schemeClr val="tx1">
                              <a:lumMod val="85000"/>
                              <a:lumOff val="15000"/>
                            </a:schemeClr>
                          </a:solidFill>
                          <a:latin typeface="Meiryo UI" panose="020B0604030504040204" pitchFamily="50" charset="-128"/>
                          <a:ea typeface="Meiryo UI" panose="020B0604030504040204" pitchFamily="50" charset="-128"/>
                        </a:rPr>
                        <a:t>BSC</a:t>
                      </a:r>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）における各種相談、大阪ビジネスサポートデスク事業、有望市場販路開拓促進事業など</a:t>
                      </a:r>
                    </a:p>
                  </a:txBody>
                  <a:tcPr anchor="ctr"/>
                </a:tc>
                <a:extLst>
                  <a:ext uri="{0D108BD9-81ED-4DB2-BD59-A6C34878D82A}">
                    <a16:rowId xmlns:a16="http://schemas.microsoft.com/office/drawing/2014/main" val="4212891246"/>
                  </a:ext>
                </a:extLst>
              </a:tr>
              <a:tr h="553610">
                <a:tc>
                  <a:txBody>
                    <a:bodyPr/>
                    <a:lstStyle/>
                    <a:p>
                      <a:pPr algn="l"/>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ものづくり支援事業</a:t>
                      </a:r>
                    </a:p>
                  </a:txBody>
                  <a:tcPr anchor="ctr"/>
                </a:tc>
                <a:tc>
                  <a:txBody>
                    <a:bodyPr/>
                    <a:lstStyle/>
                    <a:p>
                      <a:r>
                        <a:rPr kumimoji="1" lang="en-US" altLang="ja-JP" sz="1000" dirty="0">
                          <a:solidFill>
                            <a:schemeClr val="tx1">
                              <a:lumMod val="85000"/>
                              <a:lumOff val="15000"/>
                            </a:schemeClr>
                          </a:solidFill>
                          <a:latin typeface="Meiryo UI" panose="020B0604030504040204" pitchFamily="50" charset="-128"/>
                          <a:ea typeface="Meiryo UI" panose="020B0604030504040204" pitchFamily="50" charset="-128"/>
                        </a:rPr>
                        <a:t>MOBIO</a:t>
                      </a:r>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常設展示場の運営、産学連携支援事業、知財活動支援事業、大阪製ブランド認定事業など</a:t>
                      </a:r>
                    </a:p>
                  </a:txBody>
                  <a:tcPr anchor="ctr"/>
                </a:tc>
                <a:extLst>
                  <a:ext uri="{0D108BD9-81ED-4DB2-BD59-A6C34878D82A}">
                    <a16:rowId xmlns:a16="http://schemas.microsoft.com/office/drawing/2014/main" val="2268602075"/>
                  </a:ext>
                </a:extLst>
              </a:tr>
              <a:tr h="553610">
                <a:tc>
                  <a:txBody>
                    <a:bodyPr/>
                    <a:lstStyle/>
                    <a:p>
                      <a:pPr algn="l"/>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スタートアップ支援事業</a:t>
                      </a:r>
                    </a:p>
                  </a:txBody>
                  <a:tcPr anchor="ctr"/>
                </a:tc>
                <a:tc>
                  <a:txBody>
                    <a:bodyPr/>
                    <a:lstStyle/>
                    <a:p>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大阪グローイングアップ事業費、成長志向創業者支援事業費、クリエイティブ産業振興事業費、スタートアップ活躍促進事業費</a:t>
                      </a:r>
                    </a:p>
                  </a:txBody>
                  <a:tcPr anchor="ctr"/>
                </a:tc>
                <a:extLst>
                  <a:ext uri="{0D108BD9-81ED-4DB2-BD59-A6C34878D82A}">
                    <a16:rowId xmlns:a16="http://schemas.microsoft.com/office/drawing/2014/main" val="593620040"/>
                  </a:ext>
                </a:extLst>
              </a:tr>
            </a:tbl>
          </a:graphicData>
        </a:graphic>
      </p:graphicFrame>
      <p:sp>
        <p:nvSpPr>
          <p:cNvPr id="12" name="テキスト ボックス 11">
            <a:extLst>
              <a:ext uri="{FF2B5EF4-FFF2-40B4-BE49-F238E27FC236}">
                <a16:creationId xmlns:a16="http://schemas.microsoft.com/office/drawing/2014/main" id="{1635CE9C-273C-4C7B-9A04-2462C84C67EF}"/>
              </a:ext>
            </a:extLst>
          </p:cNvPr>
          <p:cNvSpPr txBox="1">
            <a:spLocks/>
          </p:cNvSpPr>
          <p:nvPr/>
        </p:nvSpPr>
        <p:spPr>
          <a:xfrm>
            <a:off x="219000" y="692696"/>
            <a:ext cx="9468000" cy="288000"/>
          </a:xfrm>
          <a:prstGeom prst="rect">
            <a:avLst/>
          </a:prstGeom>
          <a:noFill/>
        </p:spPr>
        <p:txBody>
          <a:bodyPr wrap="square" rtlCol="0" anchor="ctr">
            <a:noAutofit/>
          </a:bodyPr>
          <a:lstStyle/>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■産業局の裁量を高め企業ニーズに応じた機動的な事業実施のための新たな交付金制度</a:t>
            </a:r>
          </a:p>
        </p:txBody>
      </p:sp>
      <p:sp>
        <p:nvSpPr>
          <p:cNvPr id="15" name="テキスト ボックス 14">
            <a:extLst>
              <a:ext uri="{FF2B5EF4-FFF2-40B4-BE49-F238E27FC236}">
                <a16:creationId xmlns:a16="http://schemas.microsoft.com/office/drawing/2014/main" id="{56BFA294-A1F5-40DB-A783-CBDFC22A10DE}"/>
              </a:ext>
            </a:extLst>
          </p:cNvPr>
          <p:cNvSpPr txBox="1">
            <a:spLocks/>
          </p:cNvSpPr>
          <p:nvPr/>
        </p:nvSpPr>
        <p:spPr>
          <a:xfrm>
            <a:off x="326950" y="1016733"/>
            <a:ext cx="7398358" cy="671424"/>
          </a:xfrm>
          <a:prstGeom prst="rect">
            <a:avLst/>
          </a:prstGeom>
          <a:noFill/>
        </p:spPr>
        <p:txBody>
          <a:bodyPr wrap="square" rtlCol="0" anchor="t">
            <a:noAutofit/>
          </a:bodyPr>
          <a:lstStyle/>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・府・市・大阪産業局で協定書を締結。</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・産業局を大阪の中小企業支援事業の実施機関として位置づけ、必要な事業費を交付金化。</a:t>
            </a:r>
          </a:p>
        </p:txBody>
      </p:sp>
      <p:cxnSp>
        <p:nvCxnSpPr>
          <p:cNvPr id="16" name="直線コネクタ 15">
            <a:extLst>
              <a:ext uri="{FF2B5EF4-FFF2-40B4-BE49-F238E27FC236}">
                <a16:creationId xmlns:a16="http://schemas.microsoft.com/office/drawing/2014/main" id="{2CD7EE17-99BE-404C-A2C2-A8616C58491B}"/>
              </a:ext>
            </a:extLst>
          </p:cNvPr>
          <p:cNvCxnSpPr/>
          <p:nvPr/>
        </p:nvCxnSpPr>
        <p:spPr>
          <a:xfrm>
            <a:off x="219000" y="980696"/>
            <a:ext cx="9468000"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708558F2-0C49-4286-9673-ABCF35F93317}"/>
              </a:ext>
            </a:extLst>
          </p:cNvPr>
          <p:cNvSpPr txBox="1">
            <a:spLocks/>
          </p:cNvSpPr>
          <p:nvPr/>
        </p:nvSpPr>
        <p:spPr>
          <a:xfrm>
            <a:off x="219000" y="1623630"/>
            <a:ext cx="6894240" cy="288000"/>
          </a:xfrm>
          <a:prstGeom prst="rect">
            <a:avLst/>
          </a:prstGeom>
          <a:noFill/>
        </p:spPr>
        <p:txBody>
          <a:bodyPr wrap="square" rtlCol="0" anchor="ctr">
            <a:noAutofit/>
          </a:bodyPr>
          <a:lstStyle/>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■事務執行に伴う必要な人員を府市から派遣</a:t>
            </a:r>
          </a:p>
        </p:txBody>
      </p:sp>
      <p:sp>
        <p:nvSpPr>
          <p:cNvPr id="26" name="テキスト ボックス 25">
            <a:extLst>
              <a:ext uri="{FF2B5EF4-FFF2-40B4-BE49-F238E27FC236}">
                <a16:creationId xmlns:a16="http://schemas.microsoft.com/office/drawing/2014/main" id="{A44D8B41-D7BA-4419-B5C8-9A9E29331E41}"/>
              </a:ext>
            </a:extLst>
          </p:cNvPr>
          <p:cNvSpPr txBox="1">
            <a:spLocks/>
          </p:cNvSpPr>
          <p:nvPr/>
        </p:nvSpPr>
        <p:spPr>
          <a:xfrm>
            <a:off x="326950" y="1947667"/>
            <a:ext cx="6966310" cy="725249"/>
          </a:xfrm>
          <a:prstGeom prst="rect">
            <a:avLst/>
          </a:prstGeom>
          <a:noFill/>
        </p:spPr>
        <p:txBody>
          <a:bodyPr wrap="square" rtlCol="0" anchor="t">
            <a:noAutofit/>
          </a:bodyPr>
          <a:lstStyle/>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・大阪府・大阪市事業の交付金化に伴う必要人員の派遣を受け入れ。</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・派遣職員が現場での中小企業支援に必要となるノウハウや人脈を獲得することで、政策立案機能の向上を図る。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p:txBody>
      </p:sp>
      <p:cxnSp>
        <p:nvCxnSpPr>
          <p:cNvPr id="27" name="直線コネクタ 26">
            <a:extLst>
              <a:ext uri="{FF2B5EF4-FFF2-40B4-BE49-F238E27FC236}">
                <a16:creationId xmlns:a16="http://schemas.microsoft.com/office/drawing/2014/main" id="{57501FBA-96A5-445B-94EC-4EF45A3BC610}"/>
              </a:ext>
            </a:extLst>
          </p:cNvPr>
          <p:cNvCxnSpPr>
            <a:cxnSpLocks/>
          </p:cNvCxnSpPr>
          <p:nvPr/>
        </p:nvCxnSpPr>
        <p:spPr>
          <a:xfrm>
            <a:off x="219000" y="1911630"/>
            <a:ext cx="6768000"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2751DC4A-780E-45B8-959B-BEF414309DD3}"/>
              </a:ext>
            </a:extLst>
          </p:cNvPr>
          <p:cNvSpPr txBox="1"/>
          <p:nvPr/>
        </p:nvSpPr>
        <p:spPr>
          <a:xfrm>
            <a:off x="316916" y="4144735"/>
            <a:ext cx="3924436" cy="360040"/>
          </a:xfrm>
          <a:prstGeom prst="rect">
            <a:avLst/>
          </a:prstGeom>
          <a:noFill/>
          <a:ln>
            <a:noFill/>
          </a:ln>
        </p:spPr>
        <p:txBody>
          <a:bodyPr wrap="none" lIns="72000" tIns="72000" rIns="72000" bIns="72000" rtlCol="0" anchor="ctr">
            <a:noAutofit/>
          </a:bodyPr>
          <a:lstStyle/>
          <a:p>
            <a:pPr>
              <a:lnSpc>
                <a:spcPct val="105000"/>
              </a:lnSpc>
              <a:spcBef>
                <a:spcPts val="0"/>
              </a:spcBef>
            </a:pPr>
            <a:r>
              <a:rPr kumimoji="1" lang="ja-JP" altLang="en-US" sz="1200" dirty="0">
                <a:latin typeface="Meiryo UI" panose="020B0604030504040204" pitchFamily="50" charset="-128"/>
                <a:ea typeface="Meiryo UI" panose="020B0604030504040204" pitchFamily="50" charset="-128"/>
              </a:rPr>
              <a:t>大阪府中小企業支援交付金</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総額</a:t>
            </a:r>
            <a:r>
              <a:rPr kumimoji="1" lang="en-US" altLang="ja-JP" sz="1200" dirty="0">
                <a:latin typeface="Meiryo UI" panose="020B0604030504040204" pitchFamily="50" charset="-128"/>
                <a:ea typeface="Meiryo UI" panose="020B0604030504040204" pitchFamily="50" charset="-128"/>
              </a:rPr>
              <a:t>2.2</a:t>
            </a:r>
            <a:r>
              <a:rPr kumimoji="1" lang="ja-JP" altLang="en-US" sz="1200" dirty="0">
                <a:latin typeface="Meiryo UI" panose="020B0604030504040204" pitchFamily="50" charset="-128"/>
                <a:ea typeface="Meiryo UI" panose="020B0604030504040204" pitchFamily="50" charset="-128"/>
              </a:rPr>
              <a:t>億円</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4" name="図表 3">
            <a:extLst>
              <a:ext uri="{FF2B5EF4-FFF2-40B4-BE49-F238E27FC236}">
                <a16:creationId xmlns:a16="http://schemas.microsoft.com/office/drawing/2014/main" id="{6B16C86E-70F9-4D38-A03F-068FFC4802FE}"/>
              </a:ext>
            </a:extLst>
          </p:cNvPr>
          <p:cNvGraphicFramePr/>
          <p:nvPr/>
        </p:nvGraphicFramePr>
        <p:xfrm>
          <a:off x="6933220" y="1861792"/>
          <a:ext cx="2927730" cy="1844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テキスト ボックス 17">
            <a:extLst>
              <a:ext uri="{FF2B5EF4-FFF2-40B4-BE49-F238E27FC236}">
                <a16:creationId xmlns:a16="http://schemas.microsoft.com/office/drawing/2014/main" id="{7E6FE3E4-C30A-49FC-BA97-2F2108BA76B5}"/>
              </a:ext>
            </a:extLst>
          </p:cNvPr>
          <p:cNvSpPr txBox="1"/>
          <p:nvPr/>
        </p:nvSpPr>
        <p:spPr>
          <a:xfrm>
            <a:off x="5019803" y="4149080"/>
            <a:ext cx="3924436" cy="360040"/>
          </a:xfrm>
          <a:prstGeom prst="rect">
            <a:avLst/>
          </a:prstGeom>
          <a:noFill/>
          <a:ln>
            <a:noFill/>
          </a:ln>
        </p:spPr>
        <p:txBody>
          <a:bodyPr wrap="none" lIns="72000" tIns="72000" rIns="72000" bIns="72000" rtlCol="0" anchor="ctr">
            <a:noAutofit/>
          </a:bodyPr>
          <a:lstStyle/>
          <a:p>
            <a:pPr>
              <a:lnSpc>
                <a:spcPct val="105000"/>
              </a:lnSpc>
              <a:spcBef>
                <a:spcPts val="0"/>
              </a:spcBef>
            </a:pPr>
            <a:r>
              <a:rPr kumimoji="1" lang="ja-JP" altLang="en-US" sz="1200" dirty="0">
                <a:latin typeface="Meiryo UI" panose="020B0604030504040204" pitchFamily="50" charset="-128"/>
                <a:ea typeface="Meiryo UI" panose="020B0604030504040204" pitchFamily="50" charset="-128"/>
              </a:rPr>
              <a:t>大阪市産業局事業交付金</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総額</a:t>
            </a:r>
            <a:r>
              <a:rPr kumimoji="1" lang="en-US" altLang="ja-JP" sz="1200" dirty="0">
                <a:latin typeface="Meiryo UI" panose="020B0604030504040204" pitchFamily="50" charset="-128"/>
                <a:ea typeface="Meiryo UI" panose="020B0604030504040204" pitchFamily="50" charset="-128"/>
              </a:rPr>
              <a:t>8.2</a:t>
            </a:r>
            <a:r>
              <a:rPr kumimoji="1" lang="ja-JP" altLang="en-US" sz="1200" dirty="0">
                <a:latin typeface="Meiryo UI" panose="020B0604030504040204" pitchFamily="50" charset="-128"/>
                <a:ea typeface="Meiryo UI" panose="020B0604030504040204" pitchFamily="50" charset="-128"/>
              </a:rPr>
              <a:t>億円</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19" name="表 4">
            <a:extLst>
              <a:ext uri="{FF2B5EF4-FFF2-40B4-BE49-F238E27FC236}">
                <a16:creationId xmlns:a16="http://schemas.microsoft.com/office/drawing/2014/main" id="{4D64BB97-7106-425A-87A6-1C3A390217FE}"/>
              </a:ext>
            </a:extLst>
          </p:cNvPr>
          <p:cNvGraphicFramePr>
            <a:graphicFrameLocks noGrp="1"/>
          </p:cNvGraphicFramePr>
          <p:nvPr>
            <p:extLst>
              <p:ext uri="{D42A27DB-BD31-4B8C-83A1-F6EECF244321}">
                <p14:modId xmlns:p14="http://schemas.microsoft.com/office/powerpoint/2010/main" val="865079661"/>
              </p:ext>
            </p:extLst>
          </p:nvPr>
        </p:nvGraphicFramePr>
        <p:xfrm>
          <a:off x="5016238" y="4412888"/>
          <a:ext cx="4725293" cy="2076452"/>
        </p:xfrm>
        <a:graphic>
          <a:graphicData uri="http://schemas.openxmlformats.org/drawingml/2006/table">
            <a:tbl>
              <a:tblPr firstRow="1" bandRow="1">
                <a:tableStyleId>{7DF18680-E054-41AD-8BC1-D1AEF772440D}</a:tableStyleId>
              </a:tblPr>
              <a:tblGrid>
                <a:gridCol w="1700958">
                  <a:extLst>
                    <a:ext uri="{9D8B030D-6E8A-4147-A177-3AD203B41FA5}">
                      <a16:colId xmlns:a16="http://schemas.microsoft.com/office/drawing/2014/main" val="1888311933"/>
                    </a:ext>
                  </a:extLst>
                </a:gridCol>
                <a:gridCol w="3024335">
                  <a:extLst>
                    <a:ext uri="{9D8B030D-6E8A-4147-A177-3AD203B41FA5}">
                      <a16:colId xmlns:a16="http://schemas.microsoft.com/office/drawing/2014/main" val="2886436881"/>
                    </a:ext>
                  </a:extLst>
                </a:gridCol>
              </a:tblGrid>
              <a:tr h="288689">
                <a:tc>
                  <a:txBody>
                    <a:bodyPr/>
                    <a:lstStyle/>
                    <a:p>
                      <a:pPr algn="ctr"/>
                      <a:r>
                        <a:rPr kumimoji="1" lang="ja-JP" altLang="en-US" sz="1000" dirty="0">
                          <a:latin typeface="Meiryo UI" panose="020B0604030504040204" pitchFamily="50" charset="-128"/>
                          <a:ea typeface="Meiryo UI" panose="020B0604030504040204" pitchFamily="50" charset="-128"/>
                        </a:rPr>
                        <a:t>事業区分</a:t>
                      </a:r>
                    </a:p>
                  </a:txBody>
                  <a:tcPr anchor="ctr"/>
                </a:tc>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rPr>
                        <a:t>名称</a:t>
                      </a:r>
                    </a:p>
                  </a:txBody>
                  <a:tcPr anchor="ctr"/>
                </a:tc>
                <a:extLst>
                  <a:ext uri="{0D108BD9-81ED-4DB2-BD59-A6C34878D82A}">
                    <a16:rowId xmlns:a16="http://schemas.microsoft.com/office/drawing/2014/main" val="2000108586"/>
                  </a:ext>
                </a:extLst>
              </a:tr>
              <a:tr h="595921">
                <a:tc>
                  <a:txBody>
                    <a:bodyPr/>
                    <a:lstStyle/>
                    <a:p>
                      <a:pPr algn="l"/>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中小企業経営基盤強化及び創業等支援事業</a:t>
                      </a:r>
                      <a:r>
                        <a:rPr kumimoji="1" lang="ja-JP" altLang="en-US" sz="900" dirty="0">
                          <a:solidFill>
                            <a:schemeClr val="tx1">
                              <a:lumMod val="85000"/>
                              <a:lumOff val="15000"/>
                            </a:schemeClr>
                          </a:solidFill>
                          <a:latin typeface="Meiryo UI" panose="020B0604030504040204" pitchFamily="50" charset="-128"/>
                          <a:ea typeface="Meiryo UI" panose="020B0604030504040204" pitchFamily="50" charset="-128"/>
                        </a:rPr>
                        <a:t>など</a:t>
                      </a:r>
                      <a:endPar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大阪産業創造館における中小企業支援事業（一部）、産業振興・中小企業支援施策の企画サポート事業、</a:t>
                      </a:r>
                      <a:endParaRPr kumimoji="1" lang="en-US" altLang="ja-JP" sz="1000" dirty="0">
                        <a:solidFill>
                          <a:schemeClr val="tx1">
                            <a:lumMod val="85000"/>
                            <a:lumOff val="15000"/>
                          </a:schemeClr>
                        </a:solidFill>
                        <a:latin typeface="Meiryo UI" panose="020B0604030504040204" pitchFamily="50" charset="-128"/>
                        <a:ea typeface="Meiryo UI" panose="020B0604030504040204" pitchFamily="50" charset="-128"/>
                      </a:endParaRPr>
                    </a:p>
                    <a:p>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イノベーション人材の育成・流動化促進事業</a:t>
                      </a:r>
                    </a:p>
                  </a:txBody>
                  <a:tcPr anchor="ctr"/>
                </a:tc>
                <a:extLst>
                  <a:ext uri="{0D108BD9-81ED-4DB2-BD59-A6C34878D82A}">
                    <a16:rowId xmlns:a16="http://schemas.microsoft.com/office/drawing/2014/main" val="4212891246"/>
                  </a:ext>
                </a:extLst>
              </a:tr>
              <a:tr h="595921">
                <a:tc>
                  <a:txBody>
                    <a:bodyPr/>
                    <a:lstStyle/>
                    <a:p>
                      <a:pPr algn="l"/>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中小企業成長促進事業</a:t>
                      </a:r>
                    </a:p>
                  </a:txBody>
                  <a:tcPr anchor="ctr"/>
                </a:tc>
                <a:tc>
                  <a:txBody>
                    <a:bodyPr/>
                    <a:lstStyle/>
                    <a:p>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大阪産業創造館における中小企業支援事業（一部）、大阪トップランナー育成事業、クリエイティブ産業創出・育成支援事業</a:t>
                      </a:r>
                    </a:p>
                  </a:txBody>
                  <a:tcPr anchor="ctr"/>
                </a:tc>
                <a:extLst>
                  <a:ext uri="{0D108BD9-81ED-4DB2-BD59-A6C34878D82A}">
                    <a16:rowId xmlns:a16="http://schemas.microsoft.com/office/drawing/2014/main" val="2268602075"/>
                  </a:ext>
                </a:extLst>
              </a:tr>
              <a:tr h="595921">
                <a:tc>
                  <a:txBody>
                    <a:bodyPr/>
                    <a:lstStyle/>
                    <a:p>
                      <a:pPr algn="l"/>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イノベーション創出促進・スタートアップエコシステム拠点都市等推進事業</a:t>
                      </a:r>
                      <a:r>
                        <a:rPr kumimoji="1" lang="ja-JP" altLang="en-US" sz="900" dirty="0">
                          <a:solidFill>
                            <a:schemeClr val="tx1">
                              <a:lumMod val="85000"/>
                              <a:lumOff val="15000"/>
                            </a:schemeClr>
                          </a:solidFill>
                          <a:latin typeface="Meiryo UI" panose="020B0604030504040204" pitchFamily="50" charset="-128"/>
                          <a:ea typeface="Meiryo UI" panose="020B0604030504040204" pitchFamily="50" charset="-128"/>
                        </a:rPr>
                        <a:t>など</a:t>
                      </a:r>
                      <a:endPar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endParaRPr>
                    </a:p>
                  </a:txBody>
                  <a:tcPr anchor="ctr"/>
                </a:tc>
                <a:tc>
                  <a:txBody>
                    <a:bodyPr/>
                    <a:lstStyle/>
                    <a:p>
                      <a:r>
                        <a:rPr kumimoji="1" lang="en-US" altLang="ja-JP" sz="1000" dirty="0">
                          <a:solidFill>
                            <a:schemeClr val="tx1">
                              <a:lumMod val="85000"/>
                              <a:lumOff val="15000"/>
                            </a:schemeClr>
                          </a:solidFill>
                          <a:latin typeface="Meiryo UI" panose="020B0604030504040204" pitchFamily="50" charset="-128"/>
                          <a:ea typeface="Meiryo UI" panose="020B0604030504040204" pitchFamily="50" charset="-128"/>
                        </a:rPr>
                        <a:t>IoT</a:t>
                      </a:r>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a:t>
                      </a:r>
                      <a:r>
                        <a:rPr kumimoji="1" lang="en-US" altLang="ja-JP" sz="1000" dirty="0">
                          <a:solidFill>
                            <a:schemeClr val="tx1">
                              <a:lumMod val="85000"/>
                              <a:lumOff val="15000"/>
                            </a:schemeClr>
                          </a:solidFill>
                          <a:latin typeface="Meiryo UI" panose="020B0604030504040204" pitchFamily="50" charset="-128"/>
                          <a:ea typeface="Meiryo UI" panose="020B0604030504040204" pitchFamily="50" charset="-128"/>
                        </a:rPr>
                        <a:t>RT</a:t>
                      </a:r>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関連ビジネス創出事業、グローバルイノベーション創出支援事業、</a:t>
                      </a:r>
                      <a:r>
                        <a:rPr kumimoji="1" lang="en-US" altLang="ja-JP" sz="1000" dirty="0">
                          <a:solidFill>
                            <a:schemeClr val="tx1">
                              <a:lumMod val="85000"/>
                              <a:lumOff val="15000"/>
                            </a:schemeClr>
                          </a:solidFill>
                          <a:latin typeface="Meiryo UI" panose="020B0604030504040204" pitchFamily="50" charset="-128"/>
                          <a:ea typeface="Meiryo UI" panose="020B0604030504040204" pitchFamily="50" charset="-128"/>
                        </a:rPr>
                        <a:t>OIH</a:t>
                      </a:r>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シードアクセラレーションプログラム、ソフト産業プラザ事業</a:t>
                      </a:r>
                    </a:p>
                  </a:txBody>
                  <a:tcPr anchor="ctr"/>
                </a:tc>
                <a:extLst>
                  <a:ext uri="{0D108BD9-81ED-4DB2-BD59-A6C34878D82A}">
                    <a16:rowId xmlns:a16="http://schemas.microsoft.com/office/drawing/2014/main" val="593620040"/>
                  </a:ext>
                </a:extLst>
              </a:tr>
            </a:tbl>
          </a:graphicData>
        </a:graphic>
      </p:graphicFrame>
      <p:sp>
        <p:nvSpPr>
          <p:cNvPr id="20" name="テキスト ボックス 19">
            <a:extLst>
              <a:ext uri="{FF2B5EF4-FFF2-40B4-BE49-F238E27FC236}">
                <a16:creationId xmlns:a16="http://schemas.microsoft.com/office/drawing/2014/main" id="{54903480-0DEE-45AB-8E49-220A44F00EED}"/>
              </a:ext>
            </a:extLst>
          </p:cNvPr>
          <p:cNvSpPr txBox="1">
            <a:spLocks/>
          </p:cNvSpPr>
          <p:nvPr/>
        </p:nvSpPr>
        <p:spPr>
          <a:xfrm>
            <a:off x="219000" y="2928772"/>
            <a:ext cx="6894240" cy="288000"/>
          </a:xfrm>
          <a:prstGeom prst="rect">
            <a:avLst/>
          </a:prstGeom>
          <a:noFill/>
        </p:spPr>
        <p:txBody>
          <a:bodyPr wrap="square" rtlCol="0" anchor="ctr">
            <a:noAutofit/>
          </a:bodyPr>
          <a:lstStyle/>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■イベント等事業実施毎に</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PDCA</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を回すこと（短期の</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PDCA</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）に加え、外部</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有識者による「交付金事業評価会議（仮称）」を設置し、交付金制度に</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関するモニタリングを実施</a:t>
            </a:r>
          </a:p>
          <a:p>
            <a:endPar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a:extLst>
              <a:ext uri="{FF2B5EF4-FFF2-40B4-BE49-F238E27FC236}">
                <a16:creationId xmlns:a16="http://schemas.microsoft.com/office/drawing/2014/main" id="{368CE0D6-7966-45EB-B841-6988F4C8AE1A}"/>
              </a:ext>
            </a:extLst>
          </p:cNvPr>
          <p:cNvSpPr txBox="1">
            <a:spLocks/>
          </p:cNvSpPr>
          <p:nvPr/>
        </p:nvSpPr>
        <p:spPr>
          <a:xfrm>
            <a:off x="326950" y="3392998"/>
            <a:ext cx="6426250" cy="432046"/>
          </a:xfrm>
          <a:prstGeom prst="rect">
            <a:avLst/>
          </a:prstGeom>
          <a:noFill/>
        </p:spPr>
        <p:txBody>
          <a:bodyPr wrap="square" rtlCol="0" anchor="t">
            <a:noAutofit/>
          </a:bodyPr>
          <a:lstStyle/>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・達成目標の設定、事業進捗状況の把握・点検、目標達成度や事業効果検証、改善点などに関する助言</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・交付金制度のあり方や運営方法等に関する改善提言等</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p:txBody>
      </p:sp>
      <p:cxnSp>
        <p:nvCxnSpPr>
          <p:cNvPr id="22" name="直線コネクタ 21">
            <a:extLst>
              <a:ext uri="{FF2B5EF4-FFF2-40B4-BE49-F238E27FC236}">
                <a16:creationId xmlns:a16="http://schemas.microsoft.com/office/drawing/2014/main" id="{79C3859C-F192-4CBF-8DED-9FF9DCD58958}"/>
              </a:ext>
            </a:extLst>
          </p:cNvPr>
          <p:cNvCxnSpPr>
            <a:cxnSpLocks/>
          </p:cNvCxnSpPr>
          <p:nvPr/>
        </p:nvCxnSpPr>
        <p:spPr>
          <a:xfrm>
            <a:off x="219000" y="3356992"/>
            <a:ext cx="6768000"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294E9257-FB4C-4F6B-A4D4-BF35D83AFACA}"/>
              </a:ext>
            </a:extLst>
          </p:cNvPr>
          <p:cNvSpPr txBox="1">
            <a:spLocks/>
          </p:cNvSpPr>
          <p:nvPr/>
        </p:nvSpPr>
        <p:spPr>
          <a:xfrm>
            <a:off x="219000" y="3868639"/>
            <a:ext cx="6894240" cy="288000"/>
          </a:xfrm>
          <a:prstGeom prst="rect">
            <a:avLst/>
          </a:prstGeom>
          <a:noFill/>
        </p:spPr>
        <p:txBody>
          <a:bodyPr wrap="square" rtlCol="0" anchor="ctr">
            <a:noAutofit/>
          </a:bodyPr>
          <a:lstStyle/>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■事業概要</a:t>
            </a:r>
          </a:p>
        </p:txBody>
      </p:sp>
      <p:cxnSp>
        <p:nvCxnSpPr>
          <p:cNvPr id="24" name="直線コネクタ 23">
            <a:extLst>
              <a:ext uri="{FF2B5EF4-FFF2-40B4-BE49-F238E27FC236}">
                <a16:creationId xmlns:a16="http://schemas.microsoft.com/office/drawing/2014/main" id="{1AC394D6-AC98-4214-A9E3-6025E55E15FA}"/>
              </a:ext>
            </a:extLst>
          </p:cNvPr>
          <p:cNvCxnSpPr>
            <a:cxnSpLocks/>
          </p:cNvCxnSpPr>
          <p:nvPr/>
        </p:nvCxnSpPr>
        <p:spPr>
          <a:xfrm>
            <a:off x="219000" y="4185084"/>
            <a:ext cx="6768000"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257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5876819-F24A-4CD6-9CA1-B36E1198A663}"/>
              </a:ext>
            </a:extLst>
          </p:cNvPr>
          <p:cNvSpPr>
            <a:spLocks noGrp="1"/>
          </p:cNvSpPr>
          <p:nvPr>
            <p:ph type="sldNum" sz="quarter" idx="12"/>
          </p:nvPr>
        </p:nvSpPr>
        <p:spPr/>
        <p:txBody>
          <a:bodyPr/>
          <a:lstStyle/>
          <a:p>
            <a:fld id="{F61ADCFA-BCA6-4759-AFB1-7CBA46529FC7}" type="slidenum">
              <a:rPr kumimoji="1" lang="ja-JP" altLang="en-US" smtClean="0"/>
              <a:pPr/>
              <a:t>36</a:t>
            </a:fld>
            <a:endParaRPr kumimoji="1" lang="ja-JP" altLang="en-US" dirty="0"/>
          </a:p>
        </p:txBody>
      </p:sp>
      <p:sp>
        <p:nvSpPr>
          <p:cNvPr id="3" name="タイトル 2">
            <a:extLst>
              <a:ext uri="{FF2B5EF4-FFF2-40B4-BE49-F238E27FC236}">
                <a16:creationId xmlns:a16="http://schemas.microsoft.com/office/drawing/2014/main" id="{AB3CBA5C-2687-49F3-93CE-29AEE3964D72}"/>
              </a:ext>
            </a:extLst>
          </p:cNvPr>
          <p:cNvSpPr>
            <a:spLocks noGrp="1"/>
          </p:cNvSpPr>
          <p:nvPr>
            <p:ph type="title"/>
          </p:nvPr>
        </p:nvSpPr>
        <p:spPr/>
        <p:txBody>
          <a:bodyPr>
            <a:normAutofit/>
          </a:bodyPr>
          <a:lstStyle/>
          <a:p>
            <a:r>
              <a:rPr kumimoji="1" lang="ja-JP" altLang="en-US" dirty="0"/>
              <a:t>大阪府・大阪市交付金事業について</a:t>
            </a:r>
          </a:p>
        </p:txBody>
      </p:sp>
      <p:sp>
        <p:nvSpPr>
          <p:cNvPr id="6" name="楕円 5">
            <a:extLst>
              <a:ext uri="{FF2B5EF4-FFF2-40B4-BE49-F238E27FC236}">
                <a16:creationId xmlns:a16="http://schemas.microsoft.com/office/drawing/2014/main" id="{0E487701-287C-4998-9470-CE94146F36F2}"/>
              </a:ext>
            </a:extLst>
          </p:cNvPr>
          <p:cNvSpPr/>
          <p:nvPr/>
        </p:nvSpPr>
        <p:spPr>
          <a:xfrm rot="2126627">
            <a:off x="9010708" y="92821"/>
            <a:ext cx="756084" cy="7217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rgbClr val="FF0000"/>
                </a:solidFill>
              </a:rPr>
              <a:t>新</a:t>
            </a:r>
          </a:p>
        </p:txBody>
      </p:sp>
      <p:sp>
        <p:nvSpPr>
          <p:cNvPr id="12" name="テキスト ボックス 11">
            <a:extLst>
              <a:ext uri="{FF2B5EF4-FFF2-40B4-BE49-F238E27FC236}">
                <a16:creationId xmlns:a16="http://schemas.microsoft.com/office/drawing/2014/main" id="{75E8F075-D7CC-4040-8414-82F419840CCA}"/>
              </a:ext>
            </a:extLst>
          </p:cNvPr>
          <p:cNvSpPr txBox="1"/>
          <p:nvPr/>
        </p:nvSpPr>
        <p:spPr>
          <a:xfrm>
            <a:off x="388231" y="693081"/>
            <a:ext cx="3924436" cy="360040"/>
          </a:xfrm>
          <a:prstGeom prst="rect">
            <a:avLst/>
          </a:prstGeom>
          <a:noFill/>
          <a:ln>
            <a:noFill/>
          </a:ln>
        </p:spPr>
        <p:txBody>
          <a:bodyPr wrap="none" lIns="72000" tIns="72000" rIns="72000" bIns="72000" rtlCol="0" anchor="ctr">
            <a:noAutofit/>
          </a:bodyPr>
          <a:lstStyle/>
          <a:p>
            <a:pPr>
              <a:lnSpc>
                <a:spcPct val="105000"/>
              </a:lnSpc>
              <a:spcBef>
                <a:spcPts val="0"/>
              </a:spcBef>
            </a:pPr>
            <a:r>
              <a:rPr kumimoji="1"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大阪府・大阪市交付金対象事業の動き</a:t>
            </a:r>
            <a:r>
              <a:rPr kumimoji="1"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（予定）</a:t>
            </a:r>
          </a:p>
        </p:txBody>
      </p:sp>
      <p:graphicFrame>
        <p:nvGraphicFramePr>
          <p:cNvPr id="7" name="表 7">
            <a:extLst>
              <a:ext uri="{FF2B5EF4-FFF2-40B4-BE49-F238E27FC236}">
                <a16:creationId xmlns:a16="http://schemas.microsoft.com/office/drawing/2014/main" id="{DF56B8F9-6C9B-47FD-8778-181C03604E95}"/>
              </a:ext>
            </a:extLst>
          </p:cNvPr>
          <p:cNvGraphicFramePr>
            <a:graphicFrameLocks noGrp="1"/>
          </p:cNvGraphicFramePr>
          <p:nvPr>
            <p:extLst>
              <p:ext uri="{D42A27DB-BD31-4B8C-83A1-F6EECF244321}">
                <p14:modId xmlns:p14="http://schemas.microsoft.com/office/powerpoint/2010/main" val="1911309744"/>
              </p:ext>
            </p:extLst>
          </p:nvPr>
        </p:nvGraphicFramePr>
        <p:xfrm>
          <a:off x="488504" y="1349084"/>
          <a:ext cx="3850837" cy="5104252"/>
        </p:xfrm>
        <a:graphic>
          <a:graphicData uri="http://schemas.openxmlformats.org/drawingml/2006/table">
            <a:tbl>
              <a:tblPr firstRow="1" bandRow="1">
                <a:tableStyleId>{5940675A-B579-460E-94D1-54222C63F5DA}</a:tableStyleId>
              </a:tblPr>
              <a:tblGrid>
                <a:gridCol w="286441">
                  <a:extLst>
                    <a:ext uri="{9D8B030D-6E8A-4147-A177-3AD203B41FA5}">
                      <a16:colId xmlns:a16="http://schemas.microsoft.com/office/drawing/2014/main" val="2654247896"/>
                    </a:ext>
                  </a:extLst>
                </a:gridCol>
                <a:gridCol w="216024">
                  <a:extLst>
                    <a:ext uri="{9D8B030D-6E8A-4147-A177-3AD203B41FA5}">
                      <a16:colId xmlns:a16="http://schemas.microsoft.com/office/drawing/2014/main" val="2524686146"/>
                    </a:ext>
                  </a:extLst>
                </a:gridCol>
                <a:gridCol w="3348372">
                  <a:extLst>
                    <a:ext uri="{9D8B030D-6E8A-4147-A177-3AD203B41FA5}">
                      <a16:colId xmlns:a16="http://schemas.microsoft.com/office/drawing/2014/main" val="3600624589"/>
                    </a:ext>
                  </a:extLst>
                </a:gridCol>
              </a:tblGrid>
              <a:tr h="221924">
                <a:tc rowSpan="14">
                  <a:txBody>
                    <a:bodyPr/>
                    <a:lstStyle/>
                    <a:p>
                      <a:pPr algn="ctr">
                        <a:lnSpc>
                          <a:spcPts val="1000"/>
                        </a:lnSpc>
                      </a:pP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大阪府</a:t>
                      </a:r>
                    </a:p>
                  </a:txBody>
                  <a:tcPr vert="wordArtVertRtl"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国際ビジネス関係</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1050" dirty="0">
                          <a:latin typeface="BIZ UDPゴシック" panose="020B0400000000000000" pitchFamily="50" charset="-128"/>
                          <a:ea typeface="BIZ UDPゴシック" panose="020B0400000000000000" pitchFamily="50" charset="-128"/>
                        </a:rPr>
                        <a:t>国際ビジネス支援関連事業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6203496"/>
                  </a:ext>
                </a:extLst>
              </a:tr>
              <a:tr h="221924">
                <a:tc vMerge="1">
                  <a:txBody>
                    <a:bodyPr/>
                    <a:lstStyle/>
                    <a:p>
                      <a:pPr>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lnSpc>
                          <a:spcPts val="1000"/>
                        </a:lnSpc>
                      </a:pPr>
                      <a:endPar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000"/>
                        </a:lnSpc>
                      </a:pP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海外事務所等運営費 </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負・補</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121676"/>
                  </a:ext>
                </a:extLst>
              </a:tr>
              <a:tr h="221924">
                <a:tc vMerge="1">
                  <a:txBody>
                    <a:bodyPr/>
                    <a:lstStyle/>
                    <a:p>
                      <a:pPr>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l">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000"/>
                        </a:lnSpc>
                      </a:pP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有望市場販路開拓促進事業費 </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負</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1889777"/>
                  </a:ext>
                </a:extLst>
              </a:tr>
              <a:tr h="221924">
                <a:tc vMerge="1">
                  <a:txBody>
                    <a:bodyPr/>
                    <a:lstStyle/>
                    <a:p>
                      <a:endParaRPr kumimoji="1" lang="ja-JP" altLang="en-US"/>
                    </a:p>
                  </a:txBody>
                  <a:tcPr/>
                </a:tc>
                <a:tc gridSpan="2">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ものづくり支援関係</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1050" dirty="0">
                          <a:latin typeface="BIZ UDPゴシック" panose="020B0400000000000000" pitchFamily="50" charset="-128"/>
                          <a:ea typeface="BIZ UDPゴシック" panose="020B0400000000000000" pitchFamily="50" charset="-128"/>
                        </a:rPr>
                        <a:t>ものづくり支援関連事業</a:t>
                      </a:r>
                    </a:p>
                  </a:txBody>
                  <a:tcPr anchor="ctr"/>
                </a:tc>
                <a:extLst>
                  <a:ext uri="{0D108BD9-81ED-4DB2-BD59-A6C34878D82A}">
                    <a16:rowId xmlns:a16="http://schemas.microsoft.com/office/drawing/2014/main" val="3237247010"/>
                  </a:ext>
                </a:extLst>
              </a:tr>
              <a:tr h="221924">
                <a:tc vMerge="1">
                  <a:txBody>
                    <a:bodyPr/>
                    <a:lstStyle/>
                    <a:p>
                      <a:endParaRPr kumimoji="1" lang="ja-JP" altLang="en-US"/>
                    </a:p>
                  </a:txBody>
                  <a:tcPr/>
                </a:tc>
                <a:tc rowSpan="6">
                  <a:txBody>
                    <a:bodyPr/>
                    <a:lstStyle/>
                    <a:p>
                      <a:pPr algn="l">
                        <a:lnSpc>
                          <a:spcPts val="1000"/>
                        </a:lnSpc>
                      </a:pPr>
                      <a:endPar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1000"/>
                        </a:lnSpc>
                      </a:pP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MOBIO</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推進事業費 </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直</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8273296"/>
                  </a:ext>
                </a:extLst>
              </a:tr>
              <a:tr h="221924">
                <a:tc vMerge="1">
                  <a:txBody>
                    <a:bodyPr/>
                    <a:lstStyle/>
                    <a:p>
                      <a:endParaRPr kumimoji="1" lang="ja-JP" altLang="en-US"/>
                    </a:p>
                  </a:txBody>
                  <a:tcPr/>
                </a:tc>
                <a:tc vMerge="1">
                  <a:txBody>
                    <a:bodyPr/>
                    <a:lstStyle/>
                    <a:p>
                      <a:endParaRPr kumimoji="1" lang="ja-JP" altLang="en-US"/>
                    </a:p>
                  </a:txBody>
                  <a:tcPr/>
                </a:tc>
                <a:tc>
                  <a:txBody>
                    <a:bodyPr/>
                    <a:lstStyle/>
                    <a:p>
                      <a:pPr algn="l">
                        <a:lnSpc>
                          <a:spcPts val="1000"/>
                        </a:lnSpc>
                      </a:pP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金属系新素材試作センター運営事業 </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補</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15540"/>
                  </a:ext>
                </a:extLst>
              </a:tr>
              <a:tr h="221924">
                <a:tc vMerge="1">
                  <a:txBody>
                    <a:bodyPr/>
                    <a:lstStyle/>
                    <a:p>
                      <a:endParaRPr kumimoji="1" lang="ja-JP" altLang="en-US"/>
                    </a:p>
                  </a:txBody>
                  <a:tcPr/>
                </a:tc>
                <a:tc vMerge="1">
                  <a:txBody>
                    <a:bodyPr/>
                    <a:lstStyle/>
                    <a:p>
                      <a:pPr algn="l">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000"/>
                        </a:lnSpc>
                      </a:pP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知財活動支援事業費 </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直</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0167530"/>
                  </a:ext>
                </a:extLst>
              </a:tr>
              <a:tr h="221924">
                <a:tc vMerge="1">
                  <a:txBody>
                    <a:bodyPr/>
                    <a:lstStyle/>
                    <a:p>
                      <a:endParaRPr kumimoji="1" lang="ja-JP" altLang="en-US"/>
                    </a:p>
                  </a:txBody>
                  <a:tcPr/>
                </a:tc>
                <a:tc vMerge="1">
                  <a:txBody>
                    <a:bodyPr/>
                    <a:lstStyle/>
                    <a:p>
                      <a:pPr algn="l">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000"/>
                        </a:lnSpc>
                      </a:pP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ものづくりイノベーション等推進事業 </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直</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072980"/>
                  </a:ext>
                </a:extLst>
              </a:tr>
              <a:tr h="221924">
                <a:tc vMerge="1">
                  <a:txBody>
                    <a:bodyPr/>
                    <a:lstStyle/>
                    <a:p>
                      <a:endParaRPr kumimoji="1" lang="ja-JP" altLang="en-US"/>
                    </a:p>
                  </a:txBody>
                  <a:tcPr/>
                </a:tc>
                <a:tc vMerge="1">
                  <a:txBody>
                    <a:bodyPr/>
                    <a:lstStyle/>
                    <a:p>
                      <a:pPr algn="l">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000"/>
                        </a:lnSpc>
                      </a:pP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ものづくり企業販路開拓支援事業費 </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補</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8176104"/>
                  </a:ext>
                </a:extLst>
              </a:tr>
              <a:tr h="221924">
                <a:tc vMerge="1">
                  <a:txBody>
                    <a:bodyPr/>
                    <a:lstStyle/>
                    <a:p>
                      <a:endParaRPr kumimoji="1" lang="ja-JP" altLang="en-US"/>
                    </a:p>
                  </a:txBody>
                  <a:tcPr/>
                </a:tc>
                <a:tc vMerge="1">
                  <a:txBody>
                    <a:bodyPr/>
                    <a:lstStyle/>
                    <a:p>
                      <a:pPr algn="l">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000"/>
                        </a:lnSpc>
                      </a:pP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ものづくり企業自社商品開発促進事業費 </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直</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9860211"/>
                  </a:ext>
                </a:extLst>
              </a:tr>
              <a:tr h="221924">
                <a:tc vMerge="1">
                  <a:txBody>
                    <a:bodyPr/>
                    <a:lstStyle/>
                    <a:p>
                      <a:pPr>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スタートアップ関係</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1050" dirty="0">
                          <a:latin typeface="BIZ UDPゴシック" panose="020B0400000000000000" pitchFamily="50" charset="-128"/>
                          <a:ea typeface="BIZ UDPゴシック" panose="020B0400000000000000" pitchFamily="50" charset="-128"/>
                        </a:rPr>
                        <a:t>スタートアップ支援関連事業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4981845"/>
                  </a:ext>
                </a:extLst>
              </a:tr>
              <a:tr h="221924">
                <a:tc vMerge="1">
                  <a:txBody>
                    <a:bodyPr/>
                    <a:lstStyle/>
                    <a:p>
                      <a:pPr>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l">
                        <a:lnSpc>
                          <a:spcPts val="1000"/>
                        </a:lnSpc>
                      </a:pPr>
                      <a:endPar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1000"/>
                        </a:lnSpc>
                      </a:pP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大阪グローイングアップ事業費 </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委</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2734790"/>
                  </a:ext>
                </a:extLst>
              </a:tr>
              <a:tr h="221924">
                <a:tc vMerge="1">
                  <a:txBody>
                    <a:bodyPr/>
                    <a:lstStyle/>
                    <a:p>
                      <a:pPr>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l">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000"/>
                        </a:lnSpc>
                      </a:pP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成長志向創業者支援事業費 </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直</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8248896"/>
                  </a:ext>
                </a:extLst>
              </a:tr>
              <a:tr h="221924">
                <a:tc vMerge="1">
                  <a:txBody>
                    <a:bodyPr/>
                    <a:lstStyle/>
                    <a:p>
                      <a:pPr>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l">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000"/>
                        </a:lnSpc>
                      </a:pP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クリエイティブ産業振興事業費 </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直</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4468452"/>
                  </a:ext>
                </a:extLst>
              </a:tr>
              <a:tr h="221924">
                <a:tc rowSpan="9">
                  <a:txBody>
                    <a:bodyPr/>
                    <a:lstStyle/>
                    <a:p>
                      <a:pPr algn="ctr">
                        <a:lnSpc>
                          <a:spcPts val="1000"/>
                        </a:lnSpc>
                      </a:pP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大阪市</a:t>
                      </a:r>
                    </a:p>
                  </a:txBody>
                  <a:tcPr vert="wordArtVertRtl"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lnSpc>
                          <a:spcPts val="1000"/>
                        </a:lnSpc>
                      </a:pP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大阪産業創造館における中小企業支援事業 </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交</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ts val="1000"/>
                        </a:lnSpc>
                      </a:pPr>
                      <a:r>
                        <a:rPr kumimoji="1" lang="ja-JP" altLang="en-US" sz="1050" dirty="0">
                          <a:latin typeface="BIZ UDPゴシック" panose="020B0400000000000000" pitchFamily="50" charset="-128"/>
                          <a:ea typeface="BIZ UDPゴシック" panose="020B0400000000000000" pitchFamily="50" charset="-128"/>
                        </a:rPr>
                        <a:t>大阪産業創造館における中小企業支援事業 </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交</a:t>
                      </a:r>
                      <a:r>
                        <a:rPr kumimoji="1"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9456894"/>
                  </a:ext>
                </a:extLst>
              </a:tr>
              <a:tr h="221924">
                <a:tc vMerge="1">
                  <a:txBody>
                    <a:bodyPr/>
                    <a:lstStyle/>
                    <a:p>
                      <a:pPr>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lnSpc>
                          <a:spcPts val="1000"/>
                        </a:lnSpc>
                      </a:pP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産業振興・中小企業支援施策の企画サポート事業 </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委</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ts val="1000"/>
                        </a:lnSpc>
                      </a:pPr>
                      <a:r>
                        <a:rPr kumimoji="1" lang="ja-JP" altLang="en-US" sz="1050" dirty="0">
                          <a:latin typeface="BIZ UDPゴシック" panose="020B0400000000000000" pitchFamily="50" charset="-128"/>
                          <a:ea typeface="BIZ UDPゴシック" panose="020B0400000000000000" pitchFamily="50" charset="-128"/>
                        </a:rPr>
                        <a:t>産業振興・中小企業支援施策の企画サポート事業 </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委</a:t>
                      </a:r>
                      <a:r>
                        <a:rPr kumimoji="1"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5701858"/>
                  </a:ext>
                </a:extLst>
              </a:tr>
              <a:tr h="221924">
                <a:tc vMerge="1">
                  <a:txBody>
                    <a:bodyPr/>
                    <a:lstStyle/>
                    <a:p>
                      <a:pPr>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lnSpc>
                          <a:spcPts val="1000"/>
                        </a:lnSpc>
                      </a:pP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イノベーション人材の育成・流動化促進事業 </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委</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ts val="1000"/>
                        </a:lnSpc>
                      </a:pPr>
                      <a:r>
                        <a:rPr kumimoji="1" lang="ja-JP" altLang="en-US" sz="1050" dirty="0">
                          <a:latin typeface="BIZ UDPゴシック" panose="020B0400000000000000" pitchFamily="50" charset="-128"/>
                          <a:ea typeface="BIZ UDPゴシック" panose="020B0400000000000000" pitchFamily="50" charset="-128"/>
                        </a:rPr>
                        <a:t>イノベーション人材の育成・流動化促進事業 </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委</a:t>
                      </a:r>
                      <a:r>
                        <a:rPr kumimoji="1"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508274"/>
                  </a:ext>
                </a:extLst>
              </a:tr>
              <a:tr h="221924">
                <a:tc vMerge="1">
                  <a:txBody>
                    <a:bodyPr/>
                    <a:lstStyle/>
                    <a:p>
                      <a:pPr>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lnSpc>
                          <a:spcPts val="1000"/>
                        </a:lnSpc>
                      </a:pP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大阪トップランナー育成事業 </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委</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ts val="1000"/>
                        </a:lnSpc>
                      </a:pPr>
                      <a:r>
                        <a:rPr kumimoji="1" lang="ja-JP" altLang="en-US" sz="1050" dirty="0">
                          <a:latin typeface="BIZ UDPゴシック" panose="020B0400000000000000" pitchFamily="50" charset="-128"/>
                          <a:ea typeface="BIZ UDPゴシック" panose="020B0400000000000000" pitchFamily="50" charset="-128"/>
                        </a:rPr>
                        <a:t>大阪トップランナー育成事業 </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委</a:t>
                      </a:r>
                      <a:r>
                        <a:rPr kumimoji="1"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6462986"/>
                  </a:ext>
                </a:extLst>
              </a:tr>
              <a:tr h="221924">
                <a:tc vMerge="1">
                  <a:txBody>
                    <a:bodyPr/>
                    <a:lstStyle/>
                    <a:p>
                      <a:pPr>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lnSpc>
                          <a:spcPts val="1000"/>
                        </a:lnSpc>
                      </a:pP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クリエイティブ産業創出・育成支援事業 </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委</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ts val="1000"/>
                        </a:lnSpc>
                      </a:pPr>
                      <a:r>
                        <a:rPr kumimoji="1" lang="ja-JP" altLang="en-US" sz="1050" dirty="0">
                          <a:latin typeface="BIZ UDPゴシック" panose="020B0400000000000000" pitchFamily="50" charset="-128"/>
                          <a:ea typeface="BIZ UDPゴシック" panose="020B0400000000000000" pitchFamily="50" charset="-128"/>
                        </a:rPr>
                        <a:t>クリエイティブ産業創出・育成支援事業 </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委</a:t>
                      </a:r>
                      <a:r>
                        <a:rPr kumimoji="1"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6878129"/>
                  </a:ext>
                </a:extLst>
              </a:tr>
              <a:tr h="221924">
                <a:tc vMerge="1">
                  <a:txBody>
                    <a:bodyPr/>
                    <a:lstStyle/>
                    <a:p>
                      <a:pPr>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lnSpc>
                          <a:spcPts val="1000"/>
                        </a:lnSpc>
                      </a:pP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IoT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RT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関連ビジネス創出事業 </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委</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ts val="1000"/>
                        </a:lnSpc>
                      </a:pPr>
                      <a:r>
                        <a:rPr kumimoji="1" lang="en-US" altLang="ja-JP" sz="1050" dirty="0">
                          <a:latin typeface="BIZ UDPゴシック" panose="020B0400000000000000" pitchFamily="50" charset="-128"/>
                          <a:ea typeface="BIZ UDPゴシック" panose="020B0400000000000000" pitchFamily="50" charset="-128"/>
                        </a:rPr>
                        <a:t>IoT</a:t>
                      </a:r>
                      <a:r>
                        <a:rPr kumimoji="1" lang="ja-JP" altLang="en-US" sz="1050" dirty="0">
                          <a:latin typeface="BIZ UDPゴシック" panose="020B0400000000000000" pitchFamily="50" charset="-128"/>
                          <a:ea typeface="BIZ UDPゴシック" panose="020B0400000000000000" pitchFamily="50" charset="-128"/>
                        </a:rPr>
                        <a:t>・</a:t>
                      </a:r>
                      <a:r>
                        <a:rPr kumimoji="1" lang="en-US" altLang="ja-JP" sz="1050" dirty="0">
                          <a:latin typeface="BIZ UDPゴシック" panose="020B0400000000000000" pitchFamily="50" charset="-128"/>
                          <a:ea typeface="BIZ UDPゴシック" panose="020B0400000000000000" pitchFamily="50" charset="-128"/>
                        </a:rPr>
                        <a:t>RT</a:t>
                      </a:r>
                      <a:r>
                        <a:rPr kumimoji="1" lang="ja-JP" altLang="en-US" sz="1050" dirty="0">
                          <a:latin typeface="BIZ UDPゴシック" panose="020B0400000000000000" pitchFamily="50" charset="-128"/>
                          <a:ea typeface="BIZ UDPゴシック" panose="020B0400000000000000" pitchFamily="50" charset="-128"/>
                        </a:rPr>
                        <a:t>関連ビジネス創出事業 </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委</a:t>
                      </a:r>
                      <a:r>
                        <a:rPr kumimoji="1"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746358"/>
                  </a:ext>
                </a:extLst>
              </a:tr>
              <a:tr h="221924">
                <a:tc vMerge="1">
                  <a:txBody>
                    <a:bodyPr/>
                    <a:lstStyle/>
                    <a:p>
                      <a:pPr>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lnSpc>
                          <a:spcPts val="1000"/>
                        </a:lnSpc>
                      </a:pP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グローバルイノベーション創出支援事業 </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委</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ts val="1000"/>
                        </a:lnSpc>
                      </a:pPr>
                      <a:r>
                        <a:rPr kumimoji="1" lang="ja-JP" altLang="en-US" sz="1050" dirty="0">
                          <a:latin typeface="BIZ UDPゴシック" panose="020B0400000000000000" pitchFamily="50" charset="-128"/>
                          <a:ea typeface="BIZ UDPゴシック" panose="020B0400000000000000" pitchFamily="50" charset="-128"/>
                        </a:rPr>
                        <a:t>グローバルイノベーション創出支援事業 </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委</a:t>
                      </a:r>
                      <a:r>
                        <a:rPr kumimoji="1"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3692708"/>
                  </a:ext>
                </a:extLst>
              </a:tr>
              <a:tr h="221924">
                <a:tc vMerge="1">
                  <a:txBody>
                    <a:bodyPr/>
                    <a:lstStyle/>
                    <a:p>
                      <a:pPr>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lnSpc>
                          <a:spcPts val="1000"/>
                        </a:lnSpc>
                      </a:pP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OIH</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シードアクセラレーションプログラム </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委</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ts val="1000"/>
                        </a:lnSpc>
                      </a:pPr>
                      <a:r>
                        <a:rPr kumimoji="1" lang="en-US" altLang="ja-JP" sz="1050" dirty="0">
                          <a:latin typeface="BIZ UDPゴシック" panose="020B0400000000000000" pitchFamily="50" charset="-128"/>
                          <a:ea typeface="BIZ UDPゴシック" panose="020B0400000000000000" pitchFamily="50" charset="-128"/>
                        </a:rPr>
                        <a:t>OIH</a:t>
                      </a:r>
                      <a:r>
                        <a:rPr kumimoji="1" lang="ja-JP" altLang="en-US" sz="1050" dirty="0">
                          <a:latin typeface="BIZ UDPゴシック" panose="020B0400000000000000" pitchFamily="50" charset="-128"/>
                          <a:ea typeface="BIZ UDPゴシック" panose="020B0400000000000000" pitchFamily="50" charset="-128"/>
                        </a:rPr>
                        <a:t>シードアクセラレーションプログラム </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委</a:t>
                      </a:r>
                      <a:r>
                        <a:rPr kumimoji="1"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3243965"/>
                  </a:ext>
                </a:extLst>
              </a:tr>
              <a:tr h="221924">
                <a:tc vMerge="1">
                  <a:txBody>
                    <a:bodyPr/>
                    <a:lstStyle/>
                    <a:p>
                      <a:pPr>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lnSpc>
                          <a:spcPts val="1000"/>
                        </a:lnSpc>
                      </a:pP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ソフト産業プラザ事業 </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委</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ts val="1000"/>
                        </a:lnSpc>
                      </a:pPr>
                      <a:r>
                        <a:rPr kumimoji="1" lang="ja-JP" altLang="en-US" sz="1050" dirty="0">
                          <a:latin typeface="BIZ UDPゴシック" panose="020B0400000000000000" pitchFamily="50" charset="-128"/>
                          <a:ea typeface="BIZ UDPゴシック" panose="020B0400000000000000" pitchFamily="50" charset="-128"/>
                        </a:rPr>
                        <a:t>ソフト産業プラザ事業 </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委</a:t>
                      </a:r>
                      <a:r>
                        <a:rPr kumimoji="1"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5042149"/>
                  </a:ext>
                </a:extLst>
              </a:tr>
            </a:tbl>
          </a:graphicData>
        </a:graphic>
      </p:graphicFrame>
      <p:graphicFrame>
        <p:nvGraphicFramePr>
          <p:cNvPr id="8" name="表 8">
            <a:extLst>
              <a:ext uri="{FF2B5EF4-FFF2-40B4-BE49-F238E27FC236}">
                <a16:creationId xmlns:a16="http://schemas.microsoft.com/office/drawing/2014/main" id="{958F3B04-4B89-414F-9C41-681B2ADDA1A2}"/>
              </a:ext>
            </a:extLst>
          </p:cNvPr>
          <p:cNvGraphicFramePr>
            <a:graphicFrameLocks noGrp="1"/>
          </p:cNvGraphicFramePr>
          <p:nvPr>
            <p:extLst>
              <p:ext uri="{D42A27DB-BD31-4B8C-83A1-F6EECF244321}">
                <p14:modId xmlns:p14="http://schemas.microsoft.com/office/powerpoint/2010/main" val="4230385201"/>
              </p:ext>
            </p:extLst>
          </p:nvPr>
        </p:nvGraphicFramePr>
        <p:xfrm>
          <a:off x="5566661" y="1573966"/>
          <a:ext cx="3960440" cy="896070"/>
        </p:xfrm>
        <a:graphic>
          <a:graphicData uri="http://schemas.openxmlformats.org/drawingml/2006/table">
            <a:tbl>
              <a:tblPr firstRow="1" bandRow="1">
                <a:tableStyleId>{5940675A-B579-460E-94D1-54222C63F5DA}</a:tableStyleId>
              </a:tblPr>
              <a:tblGrid>
                <a:gridCol w="934511">
                  <a:extLst>
                    <a:ext uri="{9D8B030D-6E8A-4147-A177-3AD203B41FA5}">
                      <a16:colId xmlns:a16="http://schemas.microsoft.com/office/drawing/2014/main" val="3143096641"/>
                    </a:ext>
                  </a:extLst>
                </a:gridCol>
                <a:gridCol w="3025929">
                  <a:extLst>
                    <a:ext uri="{9D8B030D-6E8A-4147-A177-3AD203B41FA5}">
                      <a16:colId xmlns:a16="http://schemas.microsoft.com/office/drawing/2014/main" val="2158953246"/>
                    </a:ext>
                  </a:extLst>
                </a:gridCol>
              </a:tblGrid>
              <a:tr h="253725">
                <a:tc rowSpan="3">
                  <a:txBody>
                    <a:bodyPr/>
                    <a:lstStyle/>
                    <a:p>
                      <a:pPr algn="l"/>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交付金</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国際ビジネス支援事業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9763362"/>
                  </a:ext>
                </a:extLst>
              </a:tr>
              <a:tr h="253725">
                <a:tc vMerge="1">
                  <a:txBody>
                    <a:bodyPr/>
                    <a:lstStyle/>
                    <a:p>
                      <a:pPr algn="l"/>
                      <a:endParaRPr kumimoji="1" lang="ja-JP" altLang="en-US" sz="1200"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ものづくり支援事業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480352"/>
                  </a:ext>
                </a:extLst>
              </a:tr>
              <a:tr h="253725">
                <a:tc vMerge="1">
                  <a:txBody>
                    <a:bodyPr/>
                    <a:lstStyle/>
                    <a:p>
                      <a:pPr algn="l"/>
                      <a:endParaRPr kumimoji="1" lang="ja-JP" altLang="en-US" sz="1200"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スタートアップ支援事業</a:t>
                      </a:r>
                      <a:endPar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pPr algn="r"/>
                      <a:r>
                        <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rPr>
                        <a:t>スタートアップ拠点都市構築事業費を含む</a:t>
                      </a:r>
                      <a:endPar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0931782"/>
                  </a:ext>
                </a:extLst>
              </a:tr>
            </a:tbl>
          </a:graphicData>
        </a:graphic>
      </p:graphicFrame>
      <p:graphicFrame>
        <p:nvGraphicFramePr>
          <p:cNvPr id="15" name="表 8">
            <a:extLst>
              <a:ext uri="{FF2B5EF4-FFF2-40B4-BE49-F238E27FC236}">
                <a16:creationId xmlns:a16="http://schemas.microsoft.com/office/drawing/2014/main" id="{A465E682-3CD1-4FD9-A284-DF3E3104C5D5}"/>
              </a:ext>
            </a:extLst>
          </p:cNvPr>
          <p:cNvGraphicFramePr>
            <a:graphicFrameLocks noGrp="1"/>
          </p:cNvGraphicFramePr>
          <p:nvPr>
            <p:extLst>
              <p:ext uri="{D42A27DB-BD31-4B8C-83A1-F6EECF244321}">
                <p14:modId xmlns:p14="http://schemas.microsoft.com/office/powerpoint/2010/main" val="2732385302"/>
              </p:ext>
            </p:extLst>
          </p:nvPr>
        </p:nvGraphicFramePr>
        <p:xfrm>
          <a:off x="5566661" y="4487150"/>
          <a:ext cx="3960440" cy="1097280"/>
        </p:xfrm>
        <a:graphic>
          <a:graphicData uri="http://schemas.openxmlformats.org/drawingml/2006/table">
            <a:tbl>
              <a:tblPr firstRow="1" bandRow="1">
                <a:tableStyleId>{5940675A-B579-460E-94D1-54222C63F5DA}</a:tableStyleId>
              </a:tblPr>
              <a:tblGrid>
                <a:gridCol w="934511">
                  <a:extLst>
                    <a:ext uri="{9D8B030D-6E8A-4147-A177-3AD203B41FA5}">
                      <a16:colId xmlns:a16="http://schemas.microsoft.com/office/drawing/2014/main" val="3143096641"/>
                    </a:ext>
                  </a:extLst>
                </a:gridCol>
                <a:gridCol w="3025929">
                  <a:extLst>
                    <a:ext uri="{9D8B030D-6E8A-4147-A177-3AD203B41FA5}">
                      <a16:colId xmlns:a16="http://schemas.microsoft.com/office/drawing/2014/main" val="2158953246"/>
                    </a:ext>
                  </a:extLst>
                </a:gridCol>
              </a:tblGrid>
              <a:tr h="253725">
                <a:tc>
                  <a:txBody>
                    <a:bodyPr/>
                    <a:lstStyle/>
                    <a:p>
                      <a:pPr algn="l"/>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交付金 ①</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地域中小企業の経営基盤強化及び創業等支援となる事業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9763362"/>
                  </a:ext>
                </a:extLst>
              </a:tr>
              <a:tr h="253725">
                <a:tc>
                  <a:txBody>
                    <a:bodyPr/>
                    <a:lstStyle/>
                    <a:p>
                      <a:pPr algn="l"/>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交付金 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中小企業の成長促進を支援する事業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480352"/>
                  </a:ext>
                </a:extLst>
              </a:tr>
              <a:tr h="253725">
                <a:tc>
                  <a:txBody>
                    <a:bodyPr/>
                    <a:lstStyle/>
                    <a:p>
                      <a:pPr algn="l"/>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交付金 ③</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イノベーション創出促進・スタートアップエコシステム拠点都市などを推進する事業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0931782"/>
                  </a:ext>
                </a:extLst>
              </a:tr>
            </a:tbl>
          </a:graphicData>
        </a:graphic>
      </p:graphicFrame>
      <p:sp>
        <p:nvSpPr>
          <p:cNvPr id="9" name="右大かっこ 8">
            <a:extLst>
              <a:ext uri="{FF2B5EF4-FFF2-40B4-BE49-F238E27FC236}">
                <a16:creationId xmlns:a16="http://schemas.microsoft.com/office/drawing/2014/main" id="{47D05FC8-5BC1-4019-B88E-F1D59558A9E4}"/>
              </a:ext>
            </a:extLst>
          </p:cNvPr>
          <p:cNvSpPr/>
          <p:nvPr/>
        </p:nvSpPr>
        <p:spPr>
          <a:xfrm>
            <a:off x="4339341" y="1348357"/>
            <a:ext cx="194559" cy="3107531"/>
          </a:xfrm>
          <a:prstGeom prst="rightBracket">
            <a:avLst>
              <a:gd name="adj" fmla="val 31903"/>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000"/>
              </a:solidFill>
            </a:endParaRPr>
          </a:p>
        </p:txBody>
      </p:sp>
      <p:sp>
        <p:nvSpPr>
          <p:cNvPr id="16" name="右大かっこ 15">
            <a:extLst>
              <a:ext uri="{FF2B5EF4-FFF2-40B4-BE49-F238E27FC236}">
                <a16:creationId xmlns:a16="http://schemas.microsoft.com/office/drawing/2014/main" id="{B40B228E-CF33-47A0-82B9-0F9D51534CD0}"/>
              </a:ext>
            </a:extLst>
          </p:cNvPr>
          <p:cNvSpPr/>
          <p:nvPr/>
        </p:nvSpPr>
        <p:spPr>
          <a:xfrm>
            <a:off x="4339341" y="5566614"/>
            <a:ext cx="204080" cy="884763"/>
          </a:xfrm>
          <a:prstGeom prst="rightBracket">
            <a:avLst>
              <a:gd name="adj" fmla="val 31903"/>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000"/>
              </a:solidFill>
            </a:endParaRPr>
          </a:p>
        </p:txBody>
      </p:sp>
      <p:sp>
        <p:nvSpPr>
          <p:cNvPr id="17" name="右大かっこ 16">
            <a:extLst>
              <a:ext uri="{FF2B5EF4-FFF2-40B4-BE49-F238E27FC236}">
                <a16:creationId xmlns:a16="http://schemas.microsoft.com/office/drawing/2014/main" id="{3C919148-7F9A-4641-8253-3D837B8A4D83}"/>
              </a:ext>
            </a:extLst>
          </p:cNvPr>
          <p:cNvSpPr/>
          <p:nvPr/>
        </p:nvSpPr>
        <p:spPr>
          <a:xfrm>
            <a:off x="4339341" y="5118455"/>
            <a:ext cx="204084" cy="441912"/>
          </a:xfrm>
          <a:prstGeom prst="rightBracket">
            <a:avLst>
              <a:gd name="adj" fmla="val 31903"/>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000"/>
              </a:solidFill>
            </a:endParaRPr>
          </a:p>
        </p:txBody>
      </p:sp>
      <p:cxnSp>
        <p:nvCxnSpPr>
          <p:cNvPr id="19" name="直線矢印コネクタ 18">
            <a:extLst>
              <a:ext uri="{FF2B5EF4-FFF2-40B4-BE49-F238E27FC236}">
                <a16:creationId xmlns:a16="http://schemas.microsoft.com/office/drawing/2014/main" id="{6EAC6485-468B-42DA-B5FD-666DB8228950}"/>
              </a:ext>
            </a:extLst>
          </p:cNvPr>
          <p:cNvCxnSpPr>
            <a:cxnSpLocks/>
            <a:endCxn id="8" idx="1"/>
          </p:cNvCxnSpPr>
          <p:nvPr/>
        </p:nvCxnSpPr>
        <p:spPr>
          <a:xfrm>
            <a:off x="4533900" y="2022001"/>
            <a:ext cx="1032761"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右大かっこ 21">
            <a:extLst>
              <a:ext uri="{FF2B5EF4-FFF2-40B4-BE49-F238E27FC236}">
                <a16:creationId xmlns:a16="http://schemas.microsoft.com/office/drawing/2014/main" id="{F0CB9933-FD43-44B7-8288-358176EC4C8E}"/>
              </a:ext>
            </a:extLst>
          </p:cNvPr>
          <p:cNvSpPr/>
          <p:nvPr/>
        </p:nvSpPr>
        <p:spPr>
          <a:xfrm>
            <a:off x="4339341" y="4673927"/>
            <a:ext cx="204084" cy="444527"/>
          </a:xfrm>
          <a:prstGeom prst="rightBracket">
            <a:avLst>
              <a:gd name="adj" fmla="val 31903"/>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000"/>
              </a:solidFill>
            </a:endParaRPr>
          </a:p>
        </p:txBody>
      </p:sp>
      <p:cxnSp>
        <p:nvCxnSpPr>
          <p:cNvPr id="26" name="直線矢印コネクタ 25">
            <a:extLst>
              <a:ext uri="{FF2B5EF4-FFF2-40B4-BE49-F238E27FC236}">
                <a16:creationId xmlns:a16="http://schemas.microsoft.com/office/drawing/2014/main" id="{78822DD0-573B-43F6-BECD-BE013C70BE08}"/>
              </a:ext>
            </a:extLst>
          </p:cNvPr>
          <p:cNvCxnSpPr>
            <a:cxnSpLocks/>
          </p:cNvCxnSpPr>
          <p:nvPr/>
        </p:nvCxnSpPr>
        <p:spPr>
          <a:xfrm flipV="1">
            <a:off x="4545806" y="4797160"/>
            <a:ext cx="1020855" cy="697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284C8C55-8710-44E2-A2AF-13177EF2679A}"/>
              </a:ext>
            </a:extLst>
          </p:cNvPr>
          <p:cNvCxnSpPr>
            <a:cxnSpLocks/>
          </p:cNvCxnSpPr>
          <p:nvPr/>
        </p:nvCxnSpPr>
        <p:spPr>
          <a:xfrm>
            <a:off x="5133020" y="5024727"/>
            <a:ext cx="433640"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BE8D27AF-46BC-465A-B3E0-26429EF64057}"/>
              </a:ext>
            </a:extLst>
          </p:cNvPr>
          <p:cNvCxnSpPr>
            <a:cxnSpLocks/>
          </p:cNvCxnSpPr>
          <p:nvPr/>
        </p:nvCxnSpPr>
        <p:spPr>
          <a:xfrm>
            <a:off x="5241032" y="5373224"/>
            <a:ext cx="325628"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0A843466-1ED5-4244-82B2-15E3185A8481}"/>
              </a:ext>
            </a:extLst>
          </p:cNvPr>
          <p:cNvCxnSpPr>
            <a:cxnSpLocks/>
          </p:cNvCxnSpPr>
          <p:nvPr/>
        </p:nvCxnSpPr>
        <p:spPr>
          <a:xfrm flipV="1">
            <a:off x="4339341" y="4575530"/>
            <a:ext cx="797015" cy="5606"/>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E20DA8F1-21DB-49FA-A656-71C43A771A64}"/>
              </a:ext>
            </a:extLst>
          </p:cNvPr>
          <p:cNvCxnSpPr>
            <a:stCxn id="17" idx="2"/>
          </p:cNvCxnSpPr>
          <p:nvPr/>
        </p:nvCxnSpPr>
        <p:spPr>
          <a:xfrm>
            <a:off x="4543425" y="5339411"/>
            <a:ext cx="58959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7873A95C-DF71-43D6-BB93-4302D2A9393B}"/>
              </a:ext>
            </a:extLst>
          </p:cNvPr>
          <p:cNvCxnSpPr>
            <a:cxnSpLocks/>
          </p:cNvCxnSpPr>
          <p:nvPr/>
        </p:nvCxnSpPr>
        <p:spPr>
          <a:xfrm>
            <a:off x="4543425" y="5983281"/>
            <a:ext cx="69760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3203FD39-5885-4512-9DC7-43F0F9D1430B}"/>
              </a:ext>
            </a:extLst>
          </p:cNvPr>
          <p:cNvCxnSpPr>
            <a:cxnSpLocks/>
          </p:cNvCxnSpPr>
          <p:nvPr/>
        </p:nvCxnSpPr>
        <p:spPr>
          <a:xfrm flipH="1" flipV="1">
            <a:off x="5133020" y="4833164"/>
            <a:ext cx="0" cy="50912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93DD5CA5-4CBB-4F60-9957-C9BF9B05B290}"/>
              </a:ext>
            </a:extLst>
          </p:cNvPr>
          <p:cNvCxnSpPr>
            <a:cxnSpLocks/>
          </p:cNvCxnSpPr>
          <p:nvPr/>
        </p:nvCxnSpPr>
        <p:spPr>
          <a:xfrm flipV="1">
            <a:off x="5241032" y="5373225"/>
            <a:ext cx="0" cy="6100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F689DFF0-DA11-4C58-9808-720799DB55EB}"/>
              </a:ext>
            </a:extLst>
          </p:cNvPr>
          <p:cNvCxnSpPr>
            <a:cxnSpLocks/>
          </p:cNvCxnSpPr>
          <p:nvPr/>
        </p:nvCxnSpPr>
        <p:spPr>
          <a:xfrm flipV="1">
            <a:off x="4948238" y="4581136"/>
            <a:ext cx="0" cy="21602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A0A53F1E-55C7-4541-89D9-96A9A9C21659}"/>
              </a:ext>
            </a:extLst>
          </p:cNvPr>
          <p:cNvCxnSpPr>
            <a:cxnSpLocks/>
          </p:cNvCxnSpPr>
          <p:nvPr/>
        </p:nvCxnSpPr>
        <p:spPr>
          <a:xfrm flipH="1" flipV="1">
            <a:off x="5133020" y="4573742"/>
            <a:ext cx="0" cy="1833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円弧 57">
            <a:extLst>
              <a:ext uri="{FF2B5EF4-FFF2-40B4-BE49-F238E27FC236}">
                <a16:creationId xmlns:a16="http://schemas.microsoft.com/office/drawing/2014/main" id="{196B2759-5AA9-49AE-A804-C97BCFF9E57A}"/>
              </a:ext>
            </a:extLst>
          </p:cNvPr>
          <p:cNvSpPr/>
          <p:nvPr/>
        </p:nvSpPr>
        <p:spPr>
          <a:xfrm>
            <a:off x="5095083" y="4756745"/>
            <a:ext cx="76992" cy="76992"/>
          </a:xfrm>
          <a:prstGeom prst="arc">
            <a:avLst>
              <a:gd name="adj1" fmla="val 16200000"/>
              <a:gd name="adj2" fmla="val 5380906"/>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000"/>
              </a:solidFill>
            </a:endParaRPr>
          </a:p>
        </p:txBody>
      </p:sp>
      <p:sp>
        <p:nvSpPr>
          <p:cNvPr id="61" name="テキスト ボックス 60">
            <a:extLst>
              <a:ext uri="{FF2B5EF4-FFF2-40B4-BE49-F238E27FC236}">
                <a16:creationId xmlns:a16="http://schemas.microsoft.com/office/drawing/2014/main" id="{7C900D74-63F8-48B7-83F6-F25BE3A94800}"/>
              </a:ext>
            </a:extLst>
          </p:cNvPr>
          <p:cNvSpPr txBox="1"/>
          <p:nvPr/>
        </p:nvSpPr>
        <p:spPr>
          <a:xfrm>
            <a:off x="5493060" y="1298451"/>
            <a:ext cx="3924436" cy="360040"/>
          </a:xfrm>
          <a:prstGeom prst="rect">
            <a:avLst/>
          </a:prstGeom>
          <a:noFill/>
          <a:ln>
            <a:noFill/>
          </a:ln>
        </p:spPr>
        <p:txBody>
          <a:bodyPr wrap="none" lIns="72000" tIns="72000" rIns="72000" bIns="72000" rtlCol="0" anchor="ctr">
            <a:noAutofit/>
          </a:bodyPr>
          <a:lstStyle/>
          <a:p>
            <a:pPr>
              <a:lnSpc>
                <a:spcPct val="105000"/>
              </a:lnSpc>
              <a:spcBef>
                <a:spcPts val="0"/>
              </a:spcBef>
            </a:pPr>
            <a:r>
              <a:rPr kumimoji="1" lang="ja-JP" altLang="en-US" sz="1200" dirty="0">
                <a:latin typeface="Meiryo UI" panose="020B0604030504040204" pitchFamily="50" charset="-128"/>
                <a:ea typeface="Meiryo UI" panose="020B0604030504040204" pitchFamily="50" charset="-128"/>
              </a:rPr>
              <a:t>大阪府中小企業支援交付金</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総額</a:t>
            </a:r>
            <a:r>
              <a:rPr kumimoji="1" lang="en-US" altLang="ja-JP" sz="1200" dirty="0">
                <a:latin typeface="Meiryo UI" panose="020B0604030504040204" pitchFamily="50" charset="-128"/>
                <a:ea typeface="Meiryo UI" panose="020B0604030504040204" pitchFamily="50" charset="-128"/>
              </a:rPr>
              <a:t>2.2</a:t>
            </a:r>
            <a:r>
              <a:rPr kumimoji="1" lang="ja-JP" altLang="en-US" sz="1200" dirty="0">
                <a:latin typeface="Meiryo UI" panose="020B0604030504040204" pitchFamily="50" charset="-128"/>
                <a:ea typeface="Meiryo UI" panose="020B0604030504040204" pitchFamily="50" charset="-128"/>
              </a:rPr>
              <a:t>億円</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62" name="テキスト ボックス 61">
            <a:extLst>
              <a:ext uri="{FF2B5EF4-FFF2-40B4-BE49-F238E27FC236}">
                <a16:creationId xmlns:a16="http://schemas.microsoft.com/office/drawing/2014/main" id="{D43D8B60-8DCC-4508-880D-F3B9A030C98F}"/>
              </a:ext>
            </a:extLst>
          </p:cNvPr>
          <p:cNvSpPr txBox="1"/>
          <p:nvPr/>
        </p:nvSpPr>
        <p:spPr>
          <a:xfrm>
            <a:off x="5493060" y="4195484"/>
            <a:ext cx="3924436" cy="360040"/>
          </a:xfrm>
          <a:prstGeom prst="rect">
            <a:avLst/>
          </a:prstGeom>
          <a:noFill/>
          <a:ln>
            <a:noFill/>
          </a:ln>
        </p:spPr>
        <p:txBody>
          <a:bodyPr wrap="none" lIns="72000" tIns="72000" rIns="72000" bIns="72000" rtlCol="0" anchor="ctr">
            <a:noAutofit/>
          </a:bodyPr>
          <a:lstStyle/>
          <a:p>
            <a:pPr>
              <a:lnSpc>
                <a:spcPct val="105000"/>
              </a:lnSpc>
              <a:spcBef>
                <a:spcPts val="0"/>
              </a:spcBef>
            </a:pP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大阪市産業局事業交付金</a:t>
            </a:r>
            <a:r>
              <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総額</a:t>
            </a:r>
            <a:r>
              <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rPr>
              <a:t>8.2</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億円</a:t>
            </a:r>
            <a:r>
              <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t>
            </a:r>
            <a:endPar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endParaRPr>
          </a:p>
        </p:txBody>
      </p:sp>
      <p:cxnSp>
        <p:nvCxnSpPr>
          <p:cNvPr id="63" name="直線コネクタ 62">
            <a:extLst>
              <a:ext uri="{FF2B5EF4-FFF2-40B4-BE49-F238E27FC236}">
                <a16:creationId xmlns:a16="http://schemas.microsoft.com/office/drawing/2014/main" id="{0970E611-AE0E-48B6-A133-8248254709BB}"/>
              </a:ext>
            </a:extLst>
          </p:cNvPr>
          <p:cNvCxnSpPr/>
          <p:nvPr/>
        </p:nvCxnSpPr>
        <p:spPr>
          <a:xfrm>
            <a:off x="219000" y="1016732"/>
            <a:ext cx="9468000"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3E4E652B-8D55-4CA1-8037-12580BC803F5}"/>
              </a:ext>
            </a:extLst>
          </p:cNvPr>
          <p:cNvSpPr txBox="1"/>
          <p:nvPr/>
        </p:nvSpPr>
        <p:spPr>
          <a:xfrm>
            <a:off x="437371" y="1056641"/>
            <a:ext cx="3924436" cy="360040"/>
          </a:xfrm>
          <a:prstGeom prst="rect">
            <a:avLst/>
          </a:prstGeom>
          <a:noFill/>
          <a:ln>
            <a:noFill/>
          </a:ln>
        </p:spPr>
        <p:txBody>
          <a:bodyPr wrap="none" lIns="72000" tIns="72000" rIns="72000" bIns="72000" rtlCol="0" anchor="ctr">
            <a:noAutofit/>
          </a:bodyPr>
          <a:lstStyle/>
          <a:p>
            <a:pPr>
              <a:lnSpc>
                <a:spcPct val="105000"/>
              </a:lnSpc>
              <a:spcBef>
                <a:spcPts val="0"/>
              </a:spcBef>
            </a:pP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令和</a:t>
            </a:r>
            <a:r>
              <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2</a:t>
            </a: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年度</a:t>
            </a:r>
            <a:r>
              <a:rPr kumimoji="1" lang="ja-JP" altLang="en-US" sz="1000" dirty="0">
                <a:solidFill>
                  <a:schemeClr val="tx1">
                    <a:lumMod val="75000"/>
                    <a:lumOff val="25000"/>
                  </a:schemeClr>
                </a:solidFill>
                <a:latin typeface="Meiryo UI" panose="020B0604030504040204" pitchFamily="50" charset="-128"/>
                <a:ea typeface="Meiryo UI" panose="020B0604030504040204" pitchFamily="50" charset="-128"/>
              </a:rPr>
              <a:t>（名称は府市予算事業名で記載）</a:t>
            </a:r>
          </a:p>
        </p:txBody>
      </p:sp>
      <p:sp>
        <p:nvSpPr>
          <p:cNvPr id="32" name="テキスト ボックス 31">
            <a:extLst>
              <a:ext uri="{FF2B5EF4-FFF2-40B4-BE49-F238E27FC236}">
                <a16:creationId xmlns:a16="http://schemas.microsoft.com/office/drawing/2014/main" id="{1DE0CBFD-B0B3-498D-8692-32D73549C486}"/>
              </a:ext>
            </a:extLst>
          </p:cNvPr>
          <p:cNvSpPr txBox="1"/>
          <p:nvPr/>
        </p:nvSpPr>
        <p:spPr>
          <a:xfrm>
            <a:off x="5383455" y="1062389"/>
            <a:ext cx="3924436" cy="360040"/>
          </a:xfrm>
          <a:prstGeom prst="rect">
            <a:avLst/>
          </a:prstGeom>
          <a:noFill/>
          <a:ln>
            <a:noFill/>
          </a:ln>
        </p:spPr>
        <p:txBody>
          <a:bodyPr wrap="none" lIns="72000" tIns="72000" rIns="72000" bIns="72000" rtlCol="0" anchor="ctr">
            <a:noAutofit/>
          </a:bodyPr>
          <a:lstStyle/>
          <a:p>
            <a:pPr>
              <a:lnSpc>
                <a:spcPct val="105000"/>
              </a:lnSpc>
              <a:spcBef>
                <a:spcPts val="0"/>
              </a:spcBef>
            </a:pP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令和</a:t>
            </a:r>
            <a:r>
              <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3</a:t>
            </a: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年度</a:t>
            </a:r>
          </a:p>
        </p:txBody>
      </p:sp>
      <p:sp>
        <p:nvSpPr>
          <p:cNvPr id="34" name="テキスト ボックス 33">
            <a:extLst>
              <a:ext uri="{FF2B5EF4-FFF2-40B4-BE49-F238E27FC236}">
                <a16:creationId xmlns:a16="http://schemas.microsoft.com/office/drawing/2014/main" id="{002C4A44-3457-4525-AFCF-FF06623F325A}"/>
              </a:ext>
            </a:extLst>
          </p:cNvPr>
          <p:cNvSpPr txBox="1"/>
          <p:nvPr/>
        </p:nvSpPr>
        <p:spPr>
          <a:xfrm>
            <a:off x="5673080" y="6021288"/>
            <a:ext cx="3924436" cy="360040"/>
          </a:xfrm>
          <a:prstGeom prst="rect">
            <a:avLst/>
          </a:prstGeom>
          <a:noFill/>
          <a:ln>
            <a:noFill/>
          </a:ln>
        </p:spPr>
        <p:txBody>
          <a:bodyPr wrap="none" lIns="72000" tIns="72000" rIns="72000" bIns="72000" rtlCol="0" anchor="ctr">
            <a:noAutofit/>
          </a:bodyPr>
          <a:lstStyle/>
          <a:p>
            <a:pPr>
              <a:lnSpc>
                <a:spcPct val="105000"/>
              </a:lnSpc>
              <a:spcBef>
                <a:spcPts val="0"/>
              </a:spcBef>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左表中</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委</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は委託料、</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補</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は補助金、</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負</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は負担金を指し、</a:t>
            </a:r>
            <a:endPar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ct val="105000"/>
              </a:lnSpc>
              <a:spcBef>
                <a:spcPts val="0"/>
              </a:spcBef>
            </a:pPr>
            <a:r>
              <a:rPr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直</a:t>
            </a:r>
            <a:r>
              <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は直接執行事業として産業局の関与がなかった事業を指す。</a:t>
            </a:r>
            <a:endPar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75288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37</a:t>
            </a:fld>
            <a:endParaRPr kumimoji="1" lang="ja-JP" altLang="en-US" dirty="0"/>
          </a:p>
        </p:txBody>
      </p:sp>
      <p:sp>
        <p:nvSpPr>
          <p:cNvPr id="2" name="タイトル 1"/>
          <p:cNvSpPr>
            <a:spLocks noGrp="1"/>
          </p:cNvSpPr>
          <p:nvPr>
            <p:ph type="title"/>
          </p:nvPr>
        </p:nvSpPr>
        <p:spPr/>
        <p:txBody>
          <a:bodyPr>
            <a:normAutofit/>
          </a:bodyPr>
          <a:lstStyle/>
          <a:p>
            <a:r>
              <a:rPr lang="ja-JP" altLang="en-US" dirty="0"/>
              <a:t>５　今後の経営目標と収支計画</a:t>
            </a:r>
            <a:endParaRPr kumimoji="1" lang="ja-JP" altLang="en-US" dirty="0"/>
          </a:p>
        </p:txBody>
      </p:sp>
    </p:spTree>
    <p:extLst>
      <p:ext uri="{BB962C8B-B14F-4D97-AF65-F5344CB8AC3E}">
        <p14:creationId xmlns:p14="http://schemas.microsoft.com/office/powerpoint/2010/main" val="2703677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5"/>
          <p:cNvSpPr>
            <a:spLocks noGrp="1"/>
          </p:cNvSpPr>
          <p:nvPr>
            <p:ph type="title"/>
          </p:nvPr>
        </p:nvSpPr>
        <p:spPr>
          <a:xfrm>
            <a:off x="560512" y="116632"/>
            <a:ext cx="8444865" cy="373380"/>
          </a:xfrm>
        </p:spPr>
        <p:txBody>
          <a:bodyPr>
            <a:normAutofit fontScale="90000"/>
          </a:bodyPr>
          <a:lstStyle/>
          <a:p>
            <a:r>
              <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成果指標（目標一覧）</a:t>
            </a:r>
          </a:p>
        </p:txBody>
      </p:sp>
      <p:sp>
        <p:nvSpPr>
          <p:cNvPr id="2" name="スライド番号プレースホルダー 1"/>
          <p:cNvSpPr>
            <a:spLocks noGrp="1"/>
          </p:cNvSpPr>
          <p:nvPr>
            <p:ph type="sldNum" sz="quarter" idx="12"/>
          </p:nvPr>
        </p:nvSpPr>
        <p:spPr/>
        <p:txBody>
          <a:bodyPr/>
          <a:lstStyle/>
          <a:p>
            <a:fld id="{F61ADCFA-BCA6-4759-AFB1-7CBA46529FC7}" type="slidenum">
              <a:rPr kumimoji="1" lang="ja-JP" altLang="en-US" smtClean="0"/>
              <a:pPr/>
              <a:t>38</a:t>
            </a:fld>
            <a:endParaRPr kumimoji="1" lang="ja-JP" altLang="en-US" dirty="0"/>
          </a:p>
        </p:txBody>
      </p:sp>
      <p:sp>
        <p:nvSpPr>
          <p:cNvPr id="6" name="正方形/長方形 5"/>
          <p:cNvSpPr/>
          <p:nvPr/>
        </p:nvSpPr>
        <p:spPr>
          <a:xfrm>
            <a:off x="141028" y="656692"/>
            <a:ext cx="9463632" cy="369332"/>
          </a:xfrm>
          <a:prstGeom prst="rect">
            <a:avLst/>
          </a:prstGeom>
          <a:noFill/>
          <a:ln w="25400">
            <a:noFill/>
          </a:ln>
        </p:spPr>
        <p:txBody>
          <a:bodyPr wrap="square" anchor="b">
            <a:spAutoFit/>
          </a:bodyP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最重点目標</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（支援企業の成果に結びついたかを重視する意味で最重点目標として設定）</a:t>
            </a:r>
          </a:p>
        </p:txBody>
      </p:sp>
      <p:graphicFrame>
        <p:nvGraphicFramePr>
          <p:cNvPr id="7" name="表 4"/>
          <p:cNvGraphicFramePr>
            <a:graphicFrameLocks noGrp="1"/>
          </p:cNvGraphicFramePr>
          <p:nvPr/>
        </p:nvGraphicFramePr>
        <p:xfrm>
          <a:off x="344487" y="1160748"/>
          <a:ext cx="9360000" cy="1594615"/>
        </p:xfrm>
        <a:graphic>
          <a:graphicData uri="http://schemas.openxmlformats.org/drawingml/2006/table">
            <a:tbl>
              <a:tblPr firstRow="1">
                <a:effectLst/>
                <a:tableStyleId>{35758FB7-9AC5-4552-8A53-C91805E547FA}</a:tableStyleId>
              </a:tblPr>
              <a:tblGrid>
                <a:gridCol w="4500501">
                  <a:extLst>
                    <a:ext uri="{9D8B030D-6E8A-4147-A177-3AD203B41FA5}">
                      <a16:colId xmlns:a16="http://schemas.microsoft.com/office/drawing/2014/main" val="20000"/>
                    </a:ext>
                  </a:extLst>
                </a:gridCol>
                <a:gridCol w="4859499">
                  <a:extLst>
                    <a:ext uri="{9D8B030D-6E8A-4147-A177-3AD203B41FA5}">
                      <a16:colId xmlns:a16="http://schemas.microsoft.com/office/drawing/2014/main" val="20001"/>
                    </a:ext>
                  </a:extLst>
                </a:gridCol>
              </a:tblGrid>
              <a:tr h="407924">
                <a:tc>
                  <a:txBody>
                    <a:bodyPr/>
                    <a:lstStyle/>
                    <a:p>
                      <a:pPr lvl="1" algn="l" fontAlgn="ctr"/>
                      <a:r>
                        <a:rPr lang="ja-JP" altLang="en-US" sz="1400" u="none" strike="noStrike" dirty="0">
                          <a:effectLst/>
                          <a:latin typeface="Meiryo UI" panose="020B0604030504040204" pitchFamily="50" charset="-128"/>
                          <a:ea typeface="Meiryo UI" panose="020B0604030504040204" pitchFamily="50" charset="-128"/>
                        </a:rPr>
                        <a:t>成果指標</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50ADE5"/>
                    </a:solidFill>
                  </a:tcPr>
                </a:tc>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目標</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50ADE5"/>
                    </a:solidFill>
                  </a:tcPr>
                </a:tc>
                <a:extLst>
                  <a:ext uri="{0D108BD9-81ED-4DB2-BD59-A6C34878D82A}">
                    <a16:rowId xmlns:a16="http://schemas.microsoft.com/office/drawing/2014/main" val="10000"/>
                  </a:ext>
                </a:extLst>
              </a:tr>
              <a:tr h="1186691">
                <a:tc>
                  <a:txBody>
                    <a:bodyPr/>
                    <a:lstStyle/>
                    <a:p>
                      <a:pPr algn="l" fontAlgn="ctr"/>
                      <a:r>
                        <a:rPr lang="ja-JP" altLang="en-US" sz="1200" b="0" i="0" u="none" strike="noStrike" dirty="0">
                          <a:solidFill>
                            <a:schemeClr val="tx1">
                              <a:lumMod val="85000"/>
                              <a:lumOff val="15000"/>
                            </a:schemeClr>
                          </a:solidFill>
                          <a:effectLst/>
                          <a:latin typeface="Meiryo UI" panose="020B0604030504040204" pitchFamily="50" charset="-128"/>
                          <a:ea typeface="Meiryo UI" panose="020B0604030504040204" pitchFamily="50" charset="-128"/>
                        </a:rPr>
                        <a:t>事業利用による支援企業の成果</a:t>
                      </a:r>
                    </a:p>
                    <a:p>
                      <a:pPr algn="l" fontAlgn="ctr"/>
                      <a:r>
                        <a:rPr lang="ja-JP" altLang="en-US" sz="1200" b="0" i="0" u="none" strike="noStrike" dirty="0">
                          <a:solidFill>
                            <a:schemeClr val="tx1">
                              <a:lumMod val="85000"/>
                              <a:lumOff val="15000"/>
                            </a:schemeClr>
                          </a:solidFill>
                          <a:effectLst/>
                          <a:latin typeface="Meiryo UI" panose="020B0604030504040204" pitchFamily="50" charset="-128"/>
                          <a:ea typeface="Meiryo UI" panose="020B0604030504040204" pitchFamily="50" charset="-128"/>
                        </a:rPr>
                        <a:t>売上・営業利益・雇用者数の改善（ＤＩ）</a:t>
                      </a:r>
                    </a:p>
                    <a:p>
                      <a:pPr algn="l" fontAlgn="ctr"/>
                      <a:r>
                        <a:rPr lang="ja-JP" altLang="en-US" sz="1200" b="0" i="0" u="none" strike="noStrike" dirty="0">
                          <a:solidFill>
                            <a:schemeClr val="tx1">
                              <a:lumMod val="85000"/>
                              <a:lumOff val="15000"/>
                            </a:schemeClr>
                          </a:solidFill>
                          <a:effectLst/>
                          <a:latin typeface="Meiryo UI" panose="020B0604030504040204" pitchFamily="50" charset="-128"/>
                          <a:ea typeface="Meiryo UI" panose="020B0604030504040204" pitchFamily="50" charset="-128"/>
                        </a:rPr>
                        <a:t>（改善したと回答した企業の割合－悪化したと回答した企業の割合）</a:t>
                      </a:r>
                      <a:endParaRPr lang="en-US" altLang="ja-JP" sz="1050" b="0" i="0" u="none" strike="noStrike" dirty="0">
                        <a:solidFill>
                          <a:schemeClr val="tx1">
                            <a:lumMod val="85000"/>
                            <a:lumOff val="15000"/>
                          </a:schemeClr>
                        </a:solidFill>
                        <a:effectLst/>
                        <a:latin typeface="Meiryo UI" panose="020B0604030504040204" pitchFamily="50" charset="-128"/>
                        <a:ea typeface="Meiryo UI" panose="020B0604030504040204" pitchFamily="50" charset="-128"/>
                      </a:endParaRPr>
                    </a:p>
                  </a:txBody>
                  <a:tcPr marL="72000"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fontAlgn="ctr"/>
                      <a: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endParaRPr lang="en-US" altLang="ja-JP"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gn="l" fontAlgn="ctr"/>
                      <a:endParaRPr lang="en-US" altLang="ja-JP"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gn="l" fontAlgn="ctr"/>
                      <a: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zh-TW"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売上高変化</a:t>
                      </a:r>
                      <a:r>
                        <a:rPr lang="en-US" altLang="zh-TW"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DI</a:t>
                      </a:r>
                      <a: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en-US" altLang="zh-TW"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r>
                      <a:br>
                        <a:rPr lang="en-US" altLang="zh-TW"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br>
                      <a: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zh-TW"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損益変化</a:t>
                      </a:r>
                      <a:r>
                        <a:rPr lang="en-US" altLang="zh-TW"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DI </a:t>
                      </a:r>
                      <a: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en-US" altLang="zh-TW"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r>
                      <a:br>
                        <a:rPr lang="en-US" altLang="zh-TW"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br>
                      <a: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zh-TW"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従業員数変化</a:t>
                      </a:r>
                      <a:r>
                        <a:rPr lang="en-US" altLang="zh-TW"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DI </a:t>
                      </a:r>
                      <a: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endParaRPr lang="en-US" altLang="zh-TW" sz="14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8" name="表 13"/>
          <p:cNvGraphicFramePr>
            <a:graphicFrameLocks noGrp="1"/>
          </p:cNvGraphicFramePr>
          <p:nvPr>
            <p:extLst>
              <p:ext uri="{D42A27DB-BD31-4B8C-83A1-F6EECF244321}">
                <p14:modId xmlns:p14="http://schemas.microsoft.com/office/powerpoint/2010/main" val="2702215344"/>
              </p:ext>
            </p:extLst>
          </p:nvPr>
        </p:nvGraphicFramePr>
        <p:xfrm>
          <a:off x="380492" y="3322134"/>
          <a:ext cx="9323996" cy="2987186"/>
        </p:xfrm>
        <a:graphic>
          <a:graphicData uri="http://schemas.openxmlformats.org/drawingml/2006/table">
            <a:tbl>
              <a:tblPr firstRow="1">
                <a:effectLst/>
                <a:tableStyleId>{35758FB7-9AC5-4552-8A53-C91805E547FA}</a:tableStyleId>
              </a:tblPr>
              <a:tblGrid>
                <a:gridCol w="4788532">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476164">
                  <a:extLst>
                    <a:ext uri="{9D8B030D-6E8A-4147-A177-3AD203B41FA5}">
                      <a16:colId xmlns:a16="http://schemas.microsoft.com/office/drawing/2014/main" val="20002"/>
                    </a:ext>
                  </a:extLst>
                </a:gridCol>
                <a:gridCol w="1475124">
                  <a:extLst>
                    <a:ext uri="{9D8B030D-6E8A-4147-A177-3AD203B41FA5}">
                      <a16:colId xmlns:a16="http://schemas.microsoft.com/office/drawing/2014/main" val="20003"/>
                    </a:ext>
                  </a:extLst>
                </a:gridCol>
              </a:tblGrid>
              <a:tr h="396000">
                <a:tc>
                  <a:txBody>
                    <a:bodyPr/>
                    <a:lstStyle/>
                    <a:p>
                      <a:pPr lvl="1" algn="l" fontAlgn="ctr"/>
                      <a:r>
                        <a:rPr lang="ja-JP" altLang="en-US" sz="1400" u="none" strike="noStrike" dirty="0">
                          <a:effectLst/>
                          <a:latin typeface="Meiryo UI" panose="020B0604030504040204" pitchFamily="50" charset="-128"/>
                          <a:ea typeface="Meiryo UI" panose="020B0604030504040204" pitchFamily="50" charset="-128"/>
                        </a:rPr>
                        <a:t>成果指標</a:t>
                      </a:r>
                      <a:endParaRPr lang="ja-JP" altLang="en-US" sz="1400" b="1" i="0" u="none" strike="noStrike" dirty="0">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50ADE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400" u="none" strike="noStrike" dirty="0">
                          <a:effectLst/>
                          <a:latin typeface="Meiryo UI" panose="020B0604030504040204" pitchFamily="50" charset="-128"/>
                          <a:ea typeface="Meiryo UI" panose="020B0604030504040204" pitchFamily="50" charset="-128"/>
                        </a:rPr>
                        <a:t>目標（</a:t>
                      </a:r>
                      <a:r>
                        <a:rPr lang="en-US" altLang="zh-TW" sz="1400" u="none" strike="noStrike" dirty="0">
                          <a:effectLst/>
                          <a:latin typeface="Meiryo UI" panose="020B0604030504040204" pitchFamily="50" charset="-128"/>
                          <a:ea typeface="Meiryo UI" panose="020B0604030504040204" pitchFamily="50" charset="-128"/>
                        </a:rPr>
                        <a:t>5</a:t>
                      </a:r>
                      <a:r>
                        <a:rPr lang="zh-TW" altLang="en-US" sz="1400" u="none" strike="noStrike" dirty="0">
                          <a:effectLst/>
                          <a:latin typeface="Meiryo UI" panose="020B0604030504040204" pitchFamily="50" charset="-128"/>
                          <a:ea typeface="Meiryo UI" panose="020B0604030504040204" pitchFamily="50" charset="-128"/>
                        </a:rPr>
                        <a:t>年累計）</a:t>
                      </a:r>
                      <a:r>
                        <a:rPr lang="ja-JP" altLang="en-US" sz="1400" u="none" strike="noStrike" dirty="0">
                          <a:effectLst/>
                          <a:latin typeface="Meiryo UI" panose="020B0604030504040204" pitchFamily="50" charset="-128"/>
                          <a:ea typeface="Meiryo UI" panose="020B0604030504040204" pitchFamily="50" charset="-128"/>
                        </a:rPr>
                        <a:t>　　</a:t>
                      </a:r>
                      <a:endParaRPr lang="zh-TW" altLang="en-US" sz="1400" b="1" i="0" u="none" strike="noStrike" dirty="0">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50ADE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400" u="none" strike="noStrike" dirty="0">
                          <a:solidFill>
                            <a:schemeClr val="bg1"/>
                          </a:solidFill>
                          <a:effectLst/>
                          <a:latin typeface="Meiryo UI" panose="020B0604030504040204" pitchFamily="50" charset="-128"/>
                          <a:ea typeface="Meiryo UI" panose="020B0604030504040204" pitchFamily="50" charset="-128"/>
                        </a:rPr>
                        <a:t>（</a:t>
                      </a:r>
                      <a:r>
                        <a:rPr lang="ja-JP" altLang="en-US" sz="1400" u="none" strike="noStrike" dirty="0">
                          <a:solidFill>
                            <a:schemeClr val="bg1"/>
                          </a:solidFill>
                          <a:effectLst/>
                          <a:latin typeface="Meiryo UI" panose="020B0604030504040204" pitchFamily="50" charset="-128"/>
                          <a:ea typeface="Meiryo UI" panose="020B0604030504040204" pitchFamily="50" charset="-128"/>
                        </a:rPr>
                        <a:t>単年度ベース</a:t>
                      </a:r>
                      <a:r>
                        <a:rPr lang="zh-TW" altLang="en-US" sz="1400" u="none" strike="noStrike" dirty="0">
                          <a:solidFill>
                            <a:schemeClr val="bg1"/>
                          </a:solidFill>
                          <a:effectLst/>
                          <a:latin typeface="Meiryo UI" panose="020B0604030504040204" pitchFamily="50" charset="-128"/>
                          <a:ea typeface="Meiryo UI" panose="020B0604030504040204" pitchFamily="50" charset="-128"/>
                        </a:rPr>
                        <a:t>）</a:t>
                      </a:r>
                      <a:endParaRPr lang="zh-TW" altLang="en-US" sz="14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50ADE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a:solidFill>
                            <a:schemeClr val="bg1"/>
                          </a:solidFill>
                          <a:effectLst/>
                          <a:latin typeface="Meiryo UI" panose="020B0604030504040204" pitchFamily="50" charset="-128"/>
                          <a:ea typeface="Meiryo UI" panose="020B0604030504040204" pitchFamily="50" charset="-128"/>
                        </a:rPr>
                        <a:t>（参考）令和元年度</a:t>
                      </a:r>
                      <a:endParaRPr lang="en-US" altLang="ja-JP" sz="900" b="1" i="0" u="none" strike="noStrike" dirty="0">
                        <a:solidFill>
                          <a:schemeClr val="bg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a:solidFill>
                            <a:schemeClr val="bg1"/>
                          </a:solidFill>
                          <a:effectLst/>
                          <a:latin typeface="Meiryo UI" panose="020B0604030504040204" pitchFamily="50" charset="-128"/>
                          <a:ea typeface="Meiryo UI" panose="020B0604030504040204" pitchFamily="50" charset="-128"/>
                        </a:rPr>
                        <a:t>         実績</a:t>
                      </a:r>
                      <a:endParaRPr lang="zh-TW" altLang="en-US" sz="900" b="1" i="0" u="none" strike="dblStrike" baseline="0"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50ADE5"/>
                    </a:solidFill>
                  </a:tcPr>
                </a:tc>
                <a:extLst>
                  <a:ext uri="{0D108BD9-81ED-4DB2-BD59-A6C34878D82A}">
                    <a16:rowId xmlns:a16="http://schemas.microsoft.com/office/drawing/2014/main" val="10000"/>
                  </a:ext>
                </a:extLst>
              </a:tr>
              <a:tr h="396000">
                <a:tc>
                  <a:txBody>
                    <a:bodyPr/>
                    <a:lstStyle/>
                    <a:p>
                      <a:pPr algn="l" fontAlgn="ctr"/>
                      <a: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創業件数</a:t>
                      </a:r>
                      <a:endParaRPr lang="ja-JP" altLang="en-US" sz="12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72000"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650</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社    　</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130</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社</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400" u="none" strike="noStrike" dirty="0">
                          <a:solidFill>
                            <a:srgbClr val="FF0000"/>
                          </a:solidFill>
                          <a:effectLst/>
                          <a:latin typeface="Meiryo UI" panose="020B0604030504040204" pitchFamily="50" charset="-128"/>
                          <a:ea typeface="Meiryo UI" panose="020B0604030504040204" pitchFamily="50" charset="-128"/>
                        </a:rPr>
                        <a:t>192</a:t>
                      </a:r>
                      <a:r>
                        <a:rPr lang="ja-JP" altLang="en-US" sz="1400" u="none" strike="noStrike" dirty="0">
                          <a:solidFill>
                            <a:srgbClr val="FF0000"/>
                          </a:solidFill>
                          <a:effectLst/>
                          <a:latin typeface="Meiryo UI" panose="020B0604030504040204" pitchFamily="50" charset="-128"/>
                          <a:ea typeface="Meiryo UI" panose="020B0604030504040204" pitchFamily="50" charset="-128"/>
                        </a:rPr>
                        <a:t>社</a:t>
                      </a:r>
                      <a:endParaRPr lang="ja-JP" altLang="en-US" sz="14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96000">
                <a:tc>
                  <a:txBody>
                    <a:bodyPr/>
                    <a:lstStyle/>
                    <a:p>
                      <a:pPr algn="l" fontAlgn="ctr"/>
                      <a: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国際ビジネス支援（海外取引相談、商談等）件数</a:t>
                      </a:r>
                      <a:endParaRPr lang="ja-JP" altLang="en-US" sz="12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72000"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rgbClr val="FF0000"/>
                          </a:solidFill>
                          <a:effectLst/>
                          <a:latin typeface="Meiryo UI" panose="020B0604030504040204" pitchFamily="50" charset="-128"/>
                          <a:ea typeface="Meiryo UI" panose="020B0604030504040204" pitchFamily="50" charset="-128"/>
                        </a:rPr>
                        <a:t>7,900</a:t>
                      </a:r>
                      <a:r>
                        <a:rPr lang="ja-JP" altLang="en-US" sz="1600" u="none" strike="noStrike" dirty="0">
                          <a:solidFill>
                            <a:srgbClr val="FF0000"/>
                          </a:solidFill>
                          <a:effectLst/>
                          <a:latin typeface="Meiryo UI" panose="020B0604030504040204" pitchFamily="50" charset="-128"/>
                          <a:ea typeface="Meiryo UI" panose="020B0604030504040204" pitchFamily="50" charset="-128"/>
                        </a:rPr>
                        <a:t>件</a:t>
                      </a:r>
                      <a:endParaRPr lang="ja-JP" altLang="en-US" sz="16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1,700</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400" u="none" strike="noStrike" dirty="0">
                          <a:solidFill>
                            <a:srgbClr val="FF0000"/>
                          </a:solidFill>
                          <a:effectLst/>
                          <a:latin typeface="Meiryo UI" panose="020B0604030504040204" pitchFamily="50" charset="-128"/>
                          <a:ea typeface="Meiryo UI" panose="020B0604030504040204" pitchFamily="50" charset="-128"/>
                        </a:rPr>
                        <a:t>1,656</a:t>
                      </a:r>
                      <a:r>
                        <a:rPr lang="ja-JP" altLang="en-US" sz="1400" u="none" strike="noStrike" dirty="0">
                          <a:solidFill>
                            <a:srgbClr val="FF0000"/>
                          </a:solidFill>
                          <a:effectLst/>
                          <a:latin typeface="Meiryo UI" panose="020B0604030504040204" pitchFamily="50" charset="-128"/>
                          <a:ea typeface="Meiryo UI" panose="020B0604030504040204" pitchFamily="50" charset="-128"/>
                        </a:rPr>
                        <a:t>件</a:t>
                      </a:r>
                      <a:endParaRPr lang="ja-JP" altLang="en-US" sz="14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6000">
                <a:tc>
                  <a:txBody>
                    <a:bodyPr/>
                    <a:lstStyle/>
                    <a:p>
                      <a:pPr algn="l" fontAlgn="ctr"/>
                      <a:r>
                        <a:rPr kumimoji="1" lang="ja-JP" altLang="en-US" sz="1200" u="none" strike="noStrike" kern="1200" dirty="0">
                          <a:solidFill>
                            <a:srgbClr val="FF0000"/>
                          </a:solidFill>
                          <a:effectLst/>
                          <a:latin typeface="Meiryo UI" panose="020B0604030504040204" pitchFamily="50" charset="-128"/>
                          <a:ea typeface="Meiryo UI" panose="020B0604030504040204" pitchFamily="50" charset="-128"/>
                          <a:cs typeface="+mn-cs"/>
                        </a:rPr>
                        <a:t>事業承継診断件数</a:t>
                      </a:r>
                    </a:p>
                  </a:txBody>
                  <a:tcPr marL="72000"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rgbClr val="FF0000"/>
                          </a:solidFill>
                          <a:effectLst/>
                          <a:latin typeface="Meiryo UI" panose="020B0604030504040204" pitchFamily="50" charset="-128"/>
                          <a:ea typeface="Meiryo UI" panose="020B0604030504040204" pitchFamily="50" charset="-128"/>
                        </a:rPr>
                        <a:t>59,495</a:t>
                      </a:r>
                      <a:r>
                        <a:rPr lang="ja-JP" altLang="en-US" sz="1600" u="none" strike="noStrike" dirty="0">
                          <a:solidFill>
                            <a:srgbClr val="FF0000"/>
                          </a:solidFill>
                          <a:effectLst/>
                          <a:latin typeface="Meiryo UI" panose="020B0604030504040204" pitchFamily="50" charset="-128"/>
                          <a:ea typeface="Meiryo UI" panose="020B0604030504040204" pitchFamily="50" charset="-128"/>
                        </a:rPr>
                        <a:t>件</a:t>
                      </a:r>
                      <a:endParaRPr lang="ja-JP" altLang="en-US" sz="16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rgbClr val="FF0000"/>
                          </a:solidFill>
                          <a:effectLst/>
                          <a:latin typeface="Meiryo UI" panose="020B0604030504040204" pitchFamily="50" charset="-128"/>
                          <a:ea typeface="Meiryo UI" panose="020B0604030504040204" pitchFamily="50" charset="-128"/>
                        </a:rPr>
                        <a:t>11,899</a:t>
                      </a:r>
                      <a:r>
                        <a:rPr lang="ja-JP" altLang="en-US" sz="1600" u="none" strike="noStrike" dirty="0">
                          <a:solidFill>
                            <a:srgbClr val="FF0000"/>
                          </a:solidFill>
                          <a:effectLst/>
                          <a:latin typeface="Meiryo UI" panose="020B0604030504040204" pitchFamily="50" charset="-128"/>
                          <a:ea typeface="Meiryo UI" panose="020B0604030504040204" pitchFamily="50" charset="-128"/>
                        </a:rPr>
                        <a:t>件</a:t>
                      </a:r>
                      <a:endParaRPr lang="ja-JP" altLang="en-US" sz="16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400" u="none" strike="noStrike" dirty="0">
                          <a:solidFill>
                            <a:srgbClr val="FF0000"/>
                          </a:solidFill>
                          <a:effectLst/>
                          <a:latin typeface="Meiryo UI" panose="020B0604030504040204" pitchFamily="50" charset="-128"/>
                          <a:ea typeface="Meiryo UI" panose="020B0604030504040204" pitchFamily="50" charset="-128"/>
                        </a:rPr>
                        <a:t>16,510</a:t>
                      </a:r>
                      <a:r>
                        <a:rPr lang="ja-JP" altLang="en-US" sz="1400" u="none" strike="noStrike" dirty="0">
                          <a:solidFill>
                            <a:srgbClr val="FF0000"/>
                          </a:solidFill>
                          <a:effectLst/>
                          <a:latin typeface="Meiryo UI" panose="020B0604030504040204" pitchFamily="50" charset="-128"/>
                          <a:ea typeface="Meiryo UI" panose="020B0604030504040204" pitchFamily="50" charset="-128"/>
                        </a:rPr>
                        <a:t>件</a:t>
                      </a:r>
                      <a:endParaRPr lang="ja-JP" altLang="en-US" sz="14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96000">
                <a:tc>
                  <a:txBody>
                    <a:bodyPr/>
                    <a:lstStyle/>
                    <a:p>
                      <a:pPr algn="l" fontAlgn="ctr"/>
                      <a:r>
                        <a:rPr lang="zh-TW"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設備貸与事業額</a:t>
                      </a:r>
                      <a:endParaRPr lang="zh-TW" altLang="en-US" sz="12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72000"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95</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億円</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19</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億円</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4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19.4</a:t>
                      </a:r>
                      <a:r>
                        <a:rPr lang="ja-JP" altLang="en-US" sz="14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億円</a:t>
                      </a:r>
                      <a:endParaRPr lang="ja-JP" altLang="en-US" sz="14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96000">
                <a:tc>
                  <a:txBody>
                    <a:bodyPr/>
                    <a:lstStyle/>
                    <a:p>
                      <a:pPr algn="l" fontAlgn="ctr"/>
                      <a: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マスメディア掲載件数</a:t>
                      </a:r>
                      <a:endParaRPr lang="ja-JP" altLang="en-US" sz="12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72000"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500</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100</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400" u="none" strike="noStrike" dirty="0">
                          <a:solidFill>
                            <a:srgbClr val="FF0000"/>
                          </a:solidFill>
                          <a:effectLst/>
                          <a:latin typeface="Meiryo UI" panose="020B0604030504040204" pitchFamily="50" charset="-128"/>
                          <a:ea typeface="Meiryo UI" panose="020B0604030504040204" pitchFamily="50" charset="-128"/>
                        </a:rPr>
                        <a:t>124</a:t>
                      </a:r>
                      <a:r>
                        <a:rPr lang="ja-JP" altLang="en-US" sz="1400" u="none" strike="noStrike" dirty="0">
                          <a:solidFill>
                            <a:srgbClr val="FF0000"/>
                          </a:solidFill>
                          <a:effectLst/>
                          <a:latin typeface="Meiryo UI" panose="020B0604030504040204" pitchFamily="50" charset="-128"/>
                          <a:ea typeface="Meiryo UI" panose="020B0604030504040204" pitchFamily="50" charset="-128"/>
                        </a:rPr>
                        <a:t>件</a:t>
                      </a:r>
                      <a:endParaRPr lang="ja-JP" altLang="en-US" sz="14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611186">
                <a:tc>
                  <a:txBody>
                    <a:bodyPr/>
                    <a:lstStyle/>
                    <a:p>
                      <a:pPr algn="l" fontAlgn="ctr"/>
                      <a: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一般正味財産増減額</a:t>
                      </a:r>
                      <a:b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b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（事業実施用資産・納税準備積立資産・貸倒引当金の増減額を除く）</a:t>
                      </a:r>
                      <a:endParaRPr lang="ja-JP" altLang="en-US" sz="12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72000"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endParaRPr lang="en-US" altLang="ja-JP" sz="16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endParaRPr lang="en-US" altLang="ja-JP" sz="16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ja-JP" altLang="en-US" sz="1400" u="none" strike="noStrike" dirty="0">
                          <a:solidFill>
                            <a:srgbClr val="FF0000"/>
                          </a:solidFill>
                          <a:effectLst/>
                          <a:latin typeface="Meiryo UI" panose="020B0604030504040204" pitchFamily="50" charset="-128"/>
                          <a:ea typeface="Meiryo UI" panose="020B0604030504040204" pitchFamily="50" charset="-128"/>
                        </a:rPr>
                        <a:t>▲</a:t>
                      </a:r>
                      <a:r>
                        <a:rPr lang="en-US" altLang="ja-JP" sz="1400" u="none" strike="noStrike" dirty="0">
                          <a:solidFill>
                            <a:srgbClr val="FF0000"/>
                          </a:solidFill>
                          <a:effectLst/>
                          <a:latin typeface="Meiryo UI" panose="020B0604030504040204" pitchFamily="50" charset="-128"/>
                          <a:ea typeface="Meiryo UI" panose="020B0604030504040204" pitchFamily="50" charset="-128"/>
                        </a:rPr>
                        <a:t>18</a:t>
                      </a:r>
                      <a:r>
                        <a:rPr lang="ja-JP" altLang="en-US" sz="1400" u="none" strike="noStrike" dirty="0">
                          <a:solidFill>
                            <a:srgbClr val="FF0000"/>
                          </a:solidFill>
                          <a:effectLst/>
                          <a:latin typeface="Meiryo UI" panose="020B0604030504040204" pitchFamily="50" charset="-128"/>
                          <a:ea typeface="Meiryo UI" panose="020B0604030504040204" pitchFamily="50" charset="-128"/>
                        </a:rPr>
                        <a:t>百万円</a:t>
                      </a:r>
                      <a:endParaRPr lang="en-US" altLang="ja-JP" sz="1400" b="1"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6" name="正方形/長方形 15"/>
          <p:cNvSpPr/>
          <p:nvPr/>
        </p:nvSpPr>
        <p:spPr>
          <a:xfrm>
            <a:off x="141027" y="2854082"/>
            <a:ext cx="9563459" cy="369332"/>
          </a:xfrm>
          <a:prstGeom prst="rect">
            <a:avLst/>
          </a:prstGeom>
          <a:noFill/>
          <a:ln w="25400">
            <a:noFill/>
          </a:ln>
        </p:spPr>
        <p:txBody>
          <a:bodyPr wrap="square">
            <a:spAutoFit/>
          </a:bodyP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重点目標</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（重点３分野と事業規模の大きい設備貸与事業に加えて、サービスの利用促進に効果的な広報や財務の安定性に着目して設定）</a:t>
            </a:r>
          </a:p>
        </p:txBody>
      </p:sp>
      <p:cxnSp>
        <p:nvCxnSpPr>
          <p:cNvPr id="9" name="直線コネクタ 8"/>
          <p:cNvCxnSpPr/>
          <p:nvPr/>
        </p:nvCxnSpPr>
        <p:spPr>
          <a:xfrm>
            <a:off x="141028" y="1023677"/>
            <a:ext cx="9636385"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41028" y="3223414"/>
            <a:ext cx="9636385"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8448959" y="1571177"/>
            <a:ext cx="1112553" cy="1184185"/>
          </a:xfrm>
          <a:prstGeom prst="rect">
            <a:avLst/>
          </a:prstGeom>
          <a:noFill/>
          <a:ln>
            <a:no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fontAlgn="ct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R2~6</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年度</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fontAlgn="ct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府内</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DI</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値に上乗せする</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fontAlgn="ct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３</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７</a:t>
            </a:r>
            <a:endPar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fontAlgn="ct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３２</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fontAlgn="ct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１７</a:t>
            </a:r>
            <a:endParaRPr kumimoji="1" lang="ja-JP" altLang="en-US" sz="1400" b="1" dirty="0">
              <a:solidFill>
                <a:schemeClr val="tx1">
                  <a:lumMod val="75000"/>
                  <a:lumOff val="25000"/>
                </a:schemeClr>
              </a:solidFill>
            </a:endParaRPr>
          </a:p>
        </p:txBody>
      </p:sp>
      <p:sp>
        <p:nvSpPr>
          <p:cNvPr id="3" name="楕円 2">
            <a:extLst>
              <a:ext uri="{FF2B5EF4-FFF2-40B4-BE49-F238E27FC236}">
                <a16:creationId xmlns:a16="http://schemas.microsoft.com/office/drawing/2014/main" id="{9259621F-7531-4EFE-8F17-AD9DBCE89D5E}"/>
              </a:ext>
            </a:extLst>
          </p:cNvPr>
          <p:cNvSpPr/>
          <p:nvPr/>
        </p:nvSpPr>
        <p:spPr>
          <a:xfrm rot="1688156">
            <a:off x="8896514" y="186150"/>
            <a:ext cx="756084" cy="7217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rgbClr val="FF0000"/>
                </a:solidFill>
              </a:rPr>
              <a:t>改</a:t>
            </a:r>
          </a:p>
        </p:txBody>
      </p:sp>
    </p:spTree>
    <p:extLst>
      <p:ext uri="{BB962C8B-B14F-4D97-AF65-F5344CB8AC3E}">
        <p14:creationId xmlns:p14="http://schemas.microsoft.com/office/powerpoint/2010/main" val="2258314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2" cstate="print">
            <a:extLst>
              <a:ext uri="{28A0092B-C50C-407E-A947-70E740481C1C}">
                <a14:useLocalDpi xmlns:a14="http://schemas.microsoft.com/office/drawing/2010/main" val="0"/>
              </a:ext>
            </a:extLst>
          </a:blip>
          <a:stretch/>
        </p:blipFill>
        <p:spPr>
          <a:xfrm>
            <a:off x="6023911" y="836712"/>
            <a:ext cx="3678559" cy="5544856"/>
          </a:xfrm>
          <a:prstGeom prst="rect">
            <a:avLst/>
          </a:prstGeom>
          <a:noFill/>
          <a:ln>
            <a:noFill/>
          </a:ln>
        </p:spPr>
      </p:pic>
      <p:sp>
        <p:nvSpPr>
          <p:cNvPr id="7" name="正方形/長方形 6"/>
          <p:cNvSpPr/>
          <p:nvPr/>
        </p:nvSpPr>
        <p:spPr>
          <a:xfrm>
            <a:off x="236539" y="836711"/>
            <a:ext cx="9469436" cy="5537651"/>
          </a:xfrm>
          <a:prstGeom prst="rect">
            <a:avLst/>
          </a:prstGeom>
          <a:no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5"/>
          <p:cNvSpPr>
            <a:spLocks noGrp="1"/>
          </p:cNvSpPr>
          <p:nvPr>
            <p:ph type="title"/>
          </p:nvPr>
        </p:nvSpPr>
        <p:spPr>
          <a:xfrm>
            <a:off x="822960" y="45720"/>
            <a:ext cx="8444865" cy="373380"/>
          </a:xfrm>
        </p:spPr>
        <p:txBody>
          <a:bodyPr>
            <a:normAutofit fontScale="90000"/>
          </a:bodyPr>
          <a:lstStyle/>
          <a:p>
            <a:r>
              <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財団プロフィール・新法人設立の背景</a:t>
            </a:r>
          </a:p>
        </p:txBody>
      </p:sp>
      <p:sp>
        <p:nvSpPr>
          <p:cNvPr id="2" name="スライド番号プレースホルダー 1"/>
          <p:cNvSpPr>
            <a:spLocks noGrp="1"/>
          </p:cNvSpPr>
          <p:nvPr>
            <p:ph type="sldNum" sz="quarter" idx="12"/>
          </p:nvPr>
        </p:nvSpPr>
        <p:spPr/>
        <p:txBody>
          <a:bodyPr/>
          <a:lstStyle/>
          <a:p>
            <a:fld id="{F61ADCFA-BCA6-4759-AFB1-7CBA46529FC7}" type="slidenum">
              <a:rPr kumimoji="1" lang="ja-JP" altLang="en-US" smtClean="0"/>
              <a:pPr/>
              <a:t>3</a:t>
            </a:fld>
            <a:endParaRPr kumimoji="1" lang="ja-JP" altLang="en-US" dirty="0"/>
          </a:p>
        </p:txBody>
      </p:sp>
      <p:sp>
        <p:nvSpPr>
          <p:cNvPr id="8" name="正方形/長方形 7"/>
          <p:cNvSpPr/>
          <p:nvPr/>
        </p:nvSpPr>
        <p:spPr>
          <a:xfrm>
            <a:off x="344488" y="836712"/>
            <a:ext cx="2510474"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■財団プロフィール</a:t>
            </a:r>
          </a:p>
        </p:txBody>
      </p:sp>
      <p:graphicFrame>
        <p:nvGraphicFramePr>
          <p:cNvPr id="5" name="表 9"/>
          <p:cNvGraphicFramePr>
            <a:graphicFrameLocks noGrp="1"/>
          </p:cNvGraphicFramePr>
          <p:nvPr>
            <p:extLst>
              <p:ext uri="{D42A27DB-BD31-4B8C-83A1-F6EECF244321}">
                <p14:modId xmlns:p14="http://schemas.microsoft.com/office/powerpoint/2010/main" val="1700817335"/>
              </p:ext>
            </p:extLst>
          </p:nvPr>
        </p:nvGraphicFramePr>
        <p:xfrm>
          <a:off x="452500" y="1196752"/>
          <a:ext cx="9001000" cy="2651760"/>
        </p:xfrm>
        <a:graphic>
          <a:graphicData uri="http://schemas.openxmlformats.org/drawingml/2006/table">
            <a:tbl>
              <a:tblPr>
                <a:tableStyleId>{3B4B98B0-60AC-42C2-AFA5-B58CD77FA1E5}</a:tableStyleId>
              </a:tblPr>
              <a:tblGrid>
                <a:gridCol w="1080120">
                  <a:extLst>
                    <a:ext uri="{9D8B030D-6E8A-4147-A177-3AD203B41FA5}">
                      <a16:colId xmlns:a16="http://schemas.microsoft.com/office/drawing/2014/main" val="20000"/>
                    </a:ext>
                  </a:extLst>
                </a:gridCol>
                <a:gridCol w="7920880">
                  <a:extLst>
                    <a:ext uri="{9D8B030D-6E8A-4147-A177-3AD203B41FA5}">
                      <a16:colId xmlns:a16="http://schemas.microsoft.com/office/drawing/2014/main" val="20001"/>
                    </a:ext>
                  </a:extLst>
                </a:gridCol>
              </a:tblGrid>
              <a:tr h="0">
                <a:tc>
                  <a:txBody>
                    <a:bodyPr/>
                    <a:lstStyle/>
                    <a:p>
                      <a:pPr algn="dist"/>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名称</a:t>
                      </a:r>
                      <a:endPar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solidFill>
                            <a:schemeClr val="tx1">
                              <a:lumMod val="75000"/>
                              <a:lumOff val="25000"/>
                            </a:schemeClr>
                          </a:solidFill>
                          <a:latin typeface="Meiryo UI" panose="020B0604030504040204" pitchFamily="50" charset="-128"/>
                          <a:ea typeface="Meiryo UI" panose="020B0604030504040204" pitchFamily="50" charset="-128"/>
                        </a:rPr>
                        <a:t>公益財団法人 大阪産業局</a:t>
                      </a:r>
                      <a:endParaRPr lang="ja-JP"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0"/>
                  </a:ext>
                </a:extLst>
              </a:tr>
              <a:tr h="0">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ja-JP" altLang="ja-JP" sz="1200" dirty="0">
                          <a:solidFill>
                            <a:schemeClr val="tx1">
                              <a:lumMod val="75000"/>
                              <a:lumOff val="25000"/>
                            </a:schemeClr>
                          </a:solidFill>
                          <a:latin typeface="Meiryo UI" panose="020B0604030504040204" pitchFamily="50" charset="-128"/>
                          <a:ea typeface="Meiryo UI" panose="020B0604030504040204" pitchFamily="50" charset="-128"/>
                        </a:rPr>
                        <a:t>主たる事務所</a:t>
                      </a:r>
                      <a:endParaRPr lang="ja-JP"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・統括室 総務一部（マイドームおおさか）大阪市中央区本町橋</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2</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番</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5</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号 マイドームおおさか</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7</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階</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・統括室 総務二部（大阪産業創造館）大阪市中央区本町</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丁目</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4</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番</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5</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号 大阪産業創造館</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13F</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1"/>
                  </a:ext>
                </a:extLst>
              </a:tr>
              <a:tr h="0">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設立年月日</a:t>
                      </a:r>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平成</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31</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年</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4</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月</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日</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2"/>
                  </a:ext>
                </a:extLst>
              </a:tr>
              <a:tr h="0">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設立目的</a:t>
                      </a:r>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大阪の中小企業等の経営力強化や創業支援等の事業を行うことにより、府内中小企業等の健全な創出及び育成を図り、もって活力ある大阪経済の発展に寄与することを目的とする。</a:t>
                      </a:r>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3"/>
                  </a:ext>
                </a:extLst>
              </a:tr>
              <a:tr h="0">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事業</a:t>
                      </a:r>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中小企業等の支援に関する事業</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(2)</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施設の管理運営に関する事業</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(3)</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その他この法人の目的を達成するために必要な事業</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4"/>
                  </a:ext>
                </a:extLst>
              </a:tr>
              <a:tr h="0">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基本財産</a:t>
                      </a:r>
                      <a:endParaRPr lang="ja-JP"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2,541,280</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千円</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5"/>
                  </a:ext>
                </a:extLst>
              </a:tr>
              <a:tr h="0">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役職員</a:t>
                      </a:r>
                      <a:endParaRPr lang="ja-JP"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役員　</a:t>
                      </a:r>
                      <a:r>
                        <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名　　</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職員数　</a:t>
                      </a:r>
                      <a:r>
                        <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132</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名（令和３年２月</a:t>
                      </a:r>
                      <a:r>
                        <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日時点）</a:t>
                      </a:r>
                      <a:endPar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6"/>
                  </a:ext>
                </a:extLst>
              </a:tr>
            </a:tbl>
          </a:graphicData>
        </a:graphic>
      </p:graphicFrame>
      <p:sp>
        <p:nvSpPr>
          <p:cNvPr id="9" name="正方形/長方形 8">
            <a:extLst>
              <a:ext uri="{FF2B5EF4-FFF2-40B4-BE49-F238E27FC236}">
                <a16:creationId xmlns:a16="http://schemas.microsoft.com/office/drawing/2014/main" id="{DE7A538E-9DDA-4595-8154-A0FA93B03DB8}"/>
              </a:ext>
            </a:extLst>
          </p:cNvPr>
          <p:cNvSpPr/>
          <p:nvPr/>
        </p:nvSpPr>
        <p:spPr>
          <a:xfrm>
            <a:off x="344488" y="3906123"/>
            <a:ext cx="2510474"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■新法人設立の背景</a:t>
            </a:r>
          </a:p>
        </p:txBody>
      </p:sp>
      <p:sp>
        <p:nvSpPr>
          <p:cNvPr id="3" name="正方形/長方形 2"/>
          <p:cNvSpPr/>
          <p:nvPr/>
        </p:nvSpPr>
        <p:spPr>
          <a:xfrm>
            <a:off x="452755" y="4385426"/>
            <a:ext cx="9037004" cy="1815882"/>
          </a:xfrm>
          <a:prstGeom prst="rect">
            <a:avLst/>
          </a:prstGeom>
        </p:spPr>
        <p:txBody>
          <a:bodyPr wrap="square">
            <a:spAutoFit/>
          </a:bodyPr>
          <a:lstStyle/>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・大阪産業振興機構と大阪市都市型産業振興センターは、それぞれ大阪府と大阪市が連携しながら、大阪の</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中小企業を支援するサービスを積極的に展開してきた。</a:t>
            </a: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・しかし、経済のグローバル化が広がり、産業の技術革新が加速度的に進化するなか、大阪の企業の</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9</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割以上</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を占め、大阪産業の基盤を支える中小企業の更なる発展が欠かせない。</a:t>
            </a: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・そこで、副首都を目指す大阪の、産業分野の都市基盤をさらに強化するため、そして、大阪府と大阪市が連携</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して大阪の産業振興を推進するために、大阪産業振興機構と大阪市都市型産業振興センターを統合して、</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新たに</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大阪産業局</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を設立した。</a:t>
            </a:r>
          </a:p>
        </p:txBody>
      </p:sp>
      <p:sp>
        <p:nvSpPr>
          <p:cNvPr id="10" name="楕円 9">
            <a:extLst>
              <a:ext uri="{FF2B5EF4-FFF2-40B4-BE49-F238E27FC236}">
                <a16:creationId xmlns:a16="http://schemas.microsoft.com/office/drawing/2014/main" id="{78D88E1A-5435-47B3-9155-0E7DE59A94FC}"/>
              </a:ext>
            </a:extLst>
          </p:cNvPr>
          <p:cNvSpPr/>
          <p:nvPr/>
        </p:nvSpPr>
        <p:spPr>
          <a:xfrm rot="1688156">
            <a:off x="8896514" y="186150"/>
            <a:ext cx="756084" cy="7217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rgbClr val="FF0000"/>
                </a:solidFill>
              </a:rPr>
              <a:t>改</a:t>
            </a:r>
          </a:p>
        </p:txBody>
      </p:sp>
    </p:spTree>
    <p:extLst>
      <p:ext uri="{BB962C8B-B14F-4D97-AF65-F5344CB8AC3E}">
        <p14:creationId xmlns:p14="http://schemas.microsoft.com/office/powerpoint/2010/main" val="3910770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12"/>
          </p:nvPr>
        </p:nvSpPr>
        <p:spPr>
          <a:xfrm>
            <a:off x="7293260" y="6503048"/>
            <a:ext cx="2311400" cy="274324"/>
          </a:xfrm>
        </p:spPr>
        <p:txBody>
          <a:bodyPr/>
          <a:lstStyle/>
          <a:p>
            <a:fld id="{F61ADCFA-BCA6-4759-AFB1-7CBA46529FC7}" type="slidenum">
              <a:rPr kumimoji="1" lang="ja-JP" altLang="en-US" smtClean="0"/>
              <a:pPr/>
              <a:t>39</a:t>
            </a:fld>
            <a:endParaRPr kumimoji="1" lang="ja-JP" altLang="en-US" dirty="0"/>
          </a:p>
        </p:txBody>
      </p:sp>
      <p:sp>
        <p:nvSpPr>
          <p:cNvPr id="2" name="タイトル 1">
            <a:extLst>
              <a:ext uri="{FF2B5EF4-FFF2-40B4-BE49-F238E27FC236}">
                <a16:creationId xmlns:a16="http://schemas.microsoft.com/office/drawing/2014/main" id="{A0DF06F8-5EC6-43B7-BB43-76B7CDECFC5C}"/>
              </a:ext>
            </a:extLst>
          </p:cNvPr>
          <p:cNvSpPr>
            <a:spLocks noGrp="1"/>
          </p:cNvSpPr>
          <p:nvPr>
            <p:ph type="title"/>
          </p:nvPr>
        </p:nvSpPr>
        <p:spPr>
          <a:xfrm>
            <a:off x="935064" y="80629"/>
            <a:ext cx="8915400" cy="466297"/>
          </a:xfrm>
        </p:spPr>
        <p:txBody>
          <a:bodyPr>
            <a:normAutofit/>
          </a:bodyPr>
          <a:lstStyle/>
          <a:p>
            <a:r>
              <a:rPr lang="ja-JP" altLang="en-US" dirty="0"/>
              <a:t>収支計画（改定案）</a:t>
            </a:r>
            <a:endParaRPr kumimoji="1" lang="ja-JP" altLang="en-US" dirty="0"/>
          </a:p>
        </p:txBody>
      </p:sp>
      <p:sp>
        <p:nvSpPr>
          <p:cNvPr id="9" name="テキスト ボックス 8"/>
          <p:cNvSpPr txBox="1">
            <a:spLocks/>
          </p:cNvSpPr>
          <p:nvPr/>
        </p:nvSpPr>
        <p:spPr>
          <a:xfrm>
            <a:off x="305011" y="689113"/>
            <a:ext cx="9282384" cy="971998"/>
          </a:xfrm>
          <a:prstGeom prst="rect">
            <a:avLst/>
          </a:prstGeom>
          <a:noFill/>
        </p:spPr>
        <p:txBody>
          <a:bodyPr wrap="square" rtlCol="0" anchor="t">
            <a:no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■収支計画の前提について</a:t>
            </a:r>
            <a:endPar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・大阪・関西エリアの中心的な中小企業支援機関として着実に支援事業を実施しつつ、</a:t>
            </a:r>
            <a:endPar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健全な財団運営をめざして財務の安定化を図る。</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909034070"/>
              </p:ext>
            </p:extLst>
          </p:nvPr>
        </p:nvGraphicFramePr>
        <p:xfrm>
          <a:off x="935065" y="1669230"/>
          <a:ext cx="8035871" cy="4738605"/>
        </p:xfrm>
        <a:graphic>
          <a:graphicData uri="http://schemas.openxmlformats.org/drawingml/2006/table">
            <a:tbl>
              <a:tblPr/>
              <a:tblGrid>
                <a:gridCol w="1116124">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994519">
                  <a:extLst>
                    <a:ext uri="{9D8B030D-6E8A-4147-A177-3AD203B41FA5}">
                      <a16:colId xmlns:a16="http://schemas.microsoft.com/office/drawing/2014/main" val="3691231342"/>
                    </a:ext>
                  </a:extLst>
                </a:gridCol>
                <a:gridCol w="879526">
                  <a:extLst>
                    <a:ext uri="{9D8B030D-6E8A-4147-A177-3AD203B41FA5}">
                      <a16:colId xmlns:a16="http://schemas.microsoft.com/office/drawing/2014/main" val="20003"/>
                    </a:ext>
                  </a:extLst>
                </a:gridCol>
                <a:gridCol w="879526">
                  <a:extLst>
                    <a:ext uri="{9D8B030D-6E8A-4147-A177-3AD203B41FA5}">
                      <a16:colId xmlns:a16="http://schemas.microsoft.com/office/drawing/2014/main" val="20004"/>
                    </a:ext>
                  </a:extLst>
                </a:gridCol>
                <a:gridCol w="879526">
                  <a:extLst>
                    <a:ext uri="{9D8B030D-6E8A-4147-A177-3AD203B41FA5}">
                      <a16:colId xmlns:a16="http://schemas.microsoft.com/office/drawing/2014/main" val="20005"/>
                    </a:ext>
                  </a:extLst>
                </a:gridCol>
                <a:gridCol w="879526">
                  <a:extLst>
                    <a:ext uri="{9D8B030D-6E8A-4147-A177-3AD203B41FA5}">
                      <a16:colId xmlns:a16="http://schemas.microsoft.com/office/drawing/2014/main" val="20006"/>
                    </a:ext>
                  </a:extLst>
                </a:gridCol>
                <a:gridCol w="879526">
                  <a:extLst>
                    <a:ext uri="{9D8B030D-6E8A-4147-A177-3AD203B41FA5}">
                      <a16:colId xmlns:a16="http://schemas.microsoft.com/office/drawing/2014/main" val="20007"/>
                    </a:ext>
                  </a:extLst>
                </a:gridCol>
                <a:gridCol w="879526">
                  <a:extLst>
                    <a:ext uri="{9D8B030D-6E8A-4147-A177-3AD203B41FA5}">
                      <a16:colId xmlns:a16="http://schemas.microsoft.com/office/drawing/2014/main" val="20008"/>
                    </a:ext>
                  </a:extLst>
                </a:gridCol>
              </a:tblGrid>
              <a:tr h="265401">
                <a:tc rowSpan="2">
                  <a:txBody>
                    <a:bodyPr/>
                    <a:lstStyle/>
                    <a:p>
                      <a:pPr algn="ctr" fontAlgn="ctr"/>
                      <a:r>
                        <a:rPr lang="ja-JP" altLang="en-US" sz="105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事業区分</a:t>
                      </a:r>
                    </a:p>
                  </a:txBody>
                  <a:tcPr marL="8017" marR="8017" marT="8017"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gridSpan="2">
                  <a:txBody>
                    <a:bodyPr/>
                    <a:lstStyle/>
                    <a:p>
                      <a:endParaRPr kumimoji="1" lang="ja-JP" altLang="en-US" dirty="0">
                        <a:solidFill>
                          <a:schemeClr val="tx1">
                            <a:lumMod val="75000"/>
                            <a:lumOff val="25000"/>
                          </a:schemeClr>
                        </a:solidFill>
                      </a:endParaRPr>
                    </a:p>
                  </a:txBody>
                  <a:tcPr marL="8017" marR="8017" marT="8017"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hMerge="1">
                  <a:txBody>
                    <a:bodyPr/>
                    <a:lstStyle/>
                    <a:p>
                      <a:endParaRPr kumimoji="1" lang="ja-JP" altLang="en-US"/>
                    </a:p>
                  </a:txBody>
                  <a:tcPr/>
                </a:tc>
                <a:tc rowSpan="2">
                  <a:txBody>
                    <a:bodyPr/>
                    <a:lstStyle/>
                    <a:p>
                      <a:pPr algn="ctr" fontAlgn="ctr"/>
                      <a:r>
                        <a:rPr lang="ja-JP" altLang="en-US" sz="105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令和２年度</a:t>
                      </a:r>
                      <a:endParaRPr lang="en-US" altLang="ja-JP" sz="105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gn="ctr" fontAlgn="ctr"/>
                      <a:r>
                        <a:rPr lang="ja-JP" altLang="en-US" sz="105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実績見込額</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gridSpan="4">
                  <a:txBody>
                    <a:bodyPr/>
                    <a:lstStyle/>
                    <a:p>
                      <a:pPr 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計画額</a:t>
                      </a:r>
                      <a:endParaRPr kumimoji="1" lang="ja-JP" altLang="en-US" dirty="0"/>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rgbClr val="EBF1DE"/>
                    </a:solidFill>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tc>
                <a:tc rowSpan="2">
                  <a:txBody>
                    <a:bodyPr/>
                    <a:lstStyle/>
                    <a:p>
                      <a:pPr algn="ctr" fontAlgn="ctr"/>
                      <a:r>
                        <a:rPr lang="ja-JP" altLang="en-US" sz="10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備考</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5401">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pPr algn="ctr" fontAlgn="ctr"/>
                      <a:r>
                        <a:rPr lang="ja-JP" altLang="en-US" sz="105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令和２年度</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ja-JP" altLang="en-US" sz="105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令和３年度</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ja-JP" altLang="en-US" sz="105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令和４年度</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ja-JP" altLang="en-US" sz="105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令和５年度</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ja-JP" altLang="en-US" sz="105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令和６年度</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vMerge="1">
                  <a:txBody>
                    <a:bodyPr/>
                    <a:lstStyle/>
                    <a:p>
                      <a:endParaRPr kumimoji="1" lang="ja-JP" altLang="en-US"/>
                    </a:p>
                  </a:txBody>
                  <a:tcPr/>
                </a:tc>
                <a:extLst>
                  <a:ext uri="{0D108BD9-81ED-4DB2-BD59-A6C34878D82A}">
                    <a16:rowId xmlns:a16="http://schemas.microsoft.com/office/drawing/2014/main" val="10001"/>
                  </a:ext>
                </a:extLst>
              </a:tr>
              <a:tr h="324000">
                <a:tc rowSpan="6">
                  <a:txBody>
                    <a:bodyPr/>
                    <a:lstStyle/>
                    <a:p>
                      <a:pPr algn="ctr" fontAlgn="ctr"/>
                      <a:r>
                        <a:rPr lang="zh-TW" altLang="en-US" sz="105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公益目的事業</a:t>
                      </a:r>
                    </a:p>
                  </a:txBody>
                  <a:tcPr marL="8017" marR="8017" marT="8017" marB="0" anchor="ctr">
                    <a:lnL w="635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gridSpan="2">
                  <a:txBody>
                    <a:bodyPr/>
                    <a:lstStyle/>
                    <a:p>
                      <a:pPr algn="ctr" fontAlgn="ctr"/>
                      <a:r>
                        <a:rPr lang="ja-JP" altLang="en-US" sz="10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経常収益</a:t>
                      </a:r>
                    </a:p>
                  </a:txBody>
                  <a:tcPr marL="8017" marR="8017" marT="8017"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3,679</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3,618</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3,497</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solidFill>
                            <a:schemeClr val="tx1"/>
                          </a:solidFill>
                          <a:effectLst/>
                          <a:latin typeface="Meiryo UI" panose="020B0604030504040204" pitchFamily="50" charset="-128"/>
                          <a:ea typeface="Meiryo UI" panose="020B0604030504040204" pitchFamily="50" charset="-128"/>
                        </a:rPr>
                        <a:t>3,601</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3,694</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8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24000">
                <a:tc vMerge="1">
                  <a:txBody>
                    <a:bodyPr/>
                    <a:lstStyle/>
                    <a:p>
                      <a:endParaRPr kumimoji="1" lang="ja-JP" altLang="en-US"/>
                    </a:p>
                  </a:txBody>
                  <a:tcPr/>
                </a:tc>
                <a:tc gridSpan="2">
                  <a:txBody>
                    <a:bodyPr/>
                    <a:lstStyle/>
                    <a:p>
                      <a:pPr algn="ctr" fontAlgn="ctr"/>
                      <a:r>
                        <a:rPr lang="ja-JP" altLang="en-US" sz="10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他会計振替</a:t>
                      </a:r>
                    </a:p>
                  </a:txBody>
                  <a:tcPr marL="8017" marR="8017" marT="8017"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33</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76</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82</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96</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24000">
                <a:tc vMerge="1">
                  <a:txBody>
                    <a:bodyPr/>
                    <a:lstStyle/>
                    <a:p>
                      <a:endParaRPr kumimoji="1" lang="ja-JP" altLang="en-US"/>
                    </a:p>
                  </a:txBody>
                  <a:tcPr/>
                </a:tc>
                <a:tc gridSpan="2">
                  <a:txBody>
                    <a:bodyPr/>
                    <a:lstStyle/>
                    <a:p>
                      <a:pPr algn="ctr" fontAlgn="ctr"/>
                      <a:r>
                        <a:rPr lang="ja-JP" altLang="en-US" sz="10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経常費用</a:t>
                      </a:r>
                    </a:p>
                  </a:txBody>
                  <a:tcPr marL="8017" marR="8017" marT="8017"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3,832</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3,873</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3,760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3,879</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3,980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24000">
                <a:tc vMerge="1">
                  <a:txBody>
                    <a:bodyPr/>
                    <a:lstStyle/>
                    <a:p>
                      <a:endParaRPr kumimoji="1" lang="ja-JP" altLang="en-US"/>
                    </a:p>
                  </a:txBody>
                  <a:tcPr/>
                </a:tc>
                <a:tc gridSpan="2">
                  <a:txBody>
                    <a:bodyPr/>
                    <a:lstStyle/>
                    <a:p>
                      <a:pPr algn="ctr" fontAlgn="ctr"/>
                      <a:r>
                        <a:rPr lang="zh-TW" altLang="en-US" sz="10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一般正味財産増減額</a:t>
                      </a:r>
                    </a:p>
                  </a:txBody>
                  <a:tcPr marL="8017" marR="8017" marT="8017"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kumimoji="1" lang="ja-JP" altLang="en-US"/>
                    </a:p>
                  </a:txBody>
                  <a:tcPr/>
                </a:tc>
                <a:tc>
                  <a:txBody>
                    <a:bodyPr/>
                    <a:lstStyle/>
                    <a:p>
                      <a:pPr algn="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153</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222</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187</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196</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190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ct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r h="324000">
                <a:tc vMerge="1">
                  <a:txBody>
                    <a:bodyPr/>
                    <a:lstStyle/>
                    <a:p>
                      <a:endParaRPr kumimoji="1" lang="ja-JP" altLang="en-US"/>
                    </a:p>
                  </a:txBody>
                  <a:tcPr/>
                </a:tc>
                <a:tc gridSpan="2">
                  <a:txBody>
                    <a:bodyPr/>
                    <a:lstStyle/>
                    <a:p>
                      <a:pPr algn="ctr" fontAlgn="ctr"/>
                      <a:r>
                        <a:rPr lang="ja-JP" altLang="en-US" sz="9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事業実施用資産・納税準備積立資産・貸倒引当金の増減額</a:t>
                      </a:r>
                      <a:endPar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8017" marR="8017" marT="8017"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153</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222</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187</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b="0" i="0" u="none" strike="noStrike">
                          <a:solidFill>
                            <a:schemeClr val="tx1"/>
                          </a:solidFill>
                          <a:effectLst/>
                          <a:latin typeface="Meiryo UI" panose="020B0604030504040204" pitchFamily="50" charset="-128"/>
                          <a:ea typeface="Meiryo UI" panose="020B0604030504040204" pitchFamily="50" charset="-128"/>
                        </a:rPr>
                        <a:t>196</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190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24000">
                <a:tc vMerge="1">
                  <a:txBody>
                    <a:bodyPr/>
                    <a:lstStyle/>
                    <a:p>
                      <a:endParaRPr kumimoji="1" lang="ja-JP" altLang="en-US"/>
                    </a:p>
                  </a:txBody>
                  <a:tcPr>
                    <a:lnT w="6350" cap="flat" cmpd="sng" algn="ctr">
                      <a:solidFill>
                        <a:srgbClr val="000000"/>
                      </a:solidFill>
                      <a:prstDash val="solid"/>
                      <a:round/>
                      <a:headEnd type="none" w="med" len="med"/>
                      <a:tailEnd type="none" w="med" len="med"/>
                    </a:lnT>
                  </a:tcPr>
                </a:tc>
                <a:tc gridSpan="2">
                  <a:txBody>
                    <a:bodyPr/>
                    <a:lstStyle/>
                    <a:p>
                      <a:pPr algn="ctr" fontAlgn="ctr"/>
                      <a:r>
                        <a:rPr lang="ja-JP" altLang="en-US" sz="95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差引増減額</a:t>
                      </a:r>
                    </a:p>
                  </a:txBody>
                  <a:tcPr marL="8017" marR="8017" marT="8017"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hMerge="1">
                  <a:txBody>
                    <a:bodyPr/>
                    <a:lstStyle/>
                    <a:p>
                      <a:endParaRPr kumimoji="1" lang="ja-JP" altLang="en-US"/>
                    </a:p>
                  </a:txBody>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a:txBody>
                    <a:bodyPr/>
                    <a:lstStyle/>
                    <a:p>
                      <a:pPr algn="l" fontAlgn="ct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extLst>
                  <a:ext uri="{0D108BD9-81ED-4DB2-BD59-A6C34878D82A}">
                    <a16:rowId xmlns:a16="http://schemas.microsoft.com/office/drawing/2014/main" val="10008"/>
                  </a:ext>
                </a:extLst>
              </a:tr>
              <a:tr h="324000">
                <a:tc rowSpan="6">
                  <a:txBody>
                    <a:bodyPr/>
                    <a:lstStyle/>
                    <a:p>
                      <a:pPr algn="ctr" fontAlgn="ctr"/>
                      <a:r>
                        <a:rPr lang="ja-JP" altLang="en-US" sz="105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収益事業</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BF1DE"/>
                    </a:solidFill>
                  </a:tcPr>
                </a:tc>
                <a:tc gridSpan="2">
                  <a:txBody>
                    <a:bodyPr/>
                    <a:lstStyle/>
                    <a:p>
                      <a:pPr algn="ctr" fontAlgn="ctr"/>
                      <a:r>
                        <a:rPr lang="ja-JP" altLang="en-US" sz="95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経常収益</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766</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1,148</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1,205</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1,214</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1,224</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8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24000">
                <a:tc vMerge="1">
                  <a:txBody>
                    <a:bodyPr/>
                    <a:lstStyle/>
                    <a:p>
                      <a:endParaRPr kumimoji="1" lang="ja-JP" altLang="en-US"/>
                    </a:p>
                  </a:txBody>
                  <a:tcPr/>
                </a:tc>
                <a:tc gridSpan="2">
                  <a:txBody>
                    <a:bodyPr/>
                    <a:lstStyle/>
                    <a:p>
                      <a:pPr algn="ctr" fontAlgn="ctr"/>
                      <a:r>
                        <a:rPr lang="ja-JP" altLang="en-US" sz="95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経常費用</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1,019</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1,086</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1,103</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1,105</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1,101</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24000">
                <a:tc vMerge="1">
                  <a:txBody>
                    <a:bodyPr/>
                    <a:lstStyle/>
                    <a:p>
                      <a:endParaRPr kumimoji="1" lang="ja-JP" altLang="en-US"/>
                    </a:p>
                  </a:txBody>
                  <a:tcPr/>
                </a:tc>
                <a:tc gridSpan="2">
                  <a:txBody>
                    <a:bodyPr/>
                    <a:lstStyle/>
                    <a:p>
                      <a:pPr algn="ctr" fontAlgn="ctr"/>
                      <a:r>
                        <a:rPr lang="ja-JP" altLang="en-US" sz="95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経常増減額</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253</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62</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102</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109</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123</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①</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24000">
                <a:tc vMerge="1">
                  <a:txBody>
                    <a:bodyPr/>
                    <a:lstStyle/>
                    <a:p>
                      <a:endParaRPr kumimoji="1" lang="ja-JP" altLang="en-US"/>
                    </a:p>
                  </a:txBody>
                  <a:tcPr/>
                </a:tc>
                <a:tc rowSpan="2">
                  <a:txBody>
                    <a:bodyPr/>
                    <a:lstStyle/>
                    <a:p>
                      <a:pPr algn="ctr" fontAlgn="ctr"/>
                      <a:r>
                        <a:rPr lang="ja-JP" altLang="en-US" sz="95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他会計振替</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95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公益目的事業</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chemeClr val="tx1"/>
                          </a:solidFill>
                          <a:effectLst/>
                          <a:latin typeface="Meiryo UI" panose="020B0604030504040204" pitchFamily="50" charset="-128"/>
                          <a:ea typeface="Meiryo UI" panose="020B0604030504040204" pitchFamily="50" charset="-128"/>
                        </a:rPr>
                        <a:t>33</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76</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82</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96</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①の</a:t>
                      </a:r>
                      <a:r>
                        <a:rPr lang="en-US" altLang="ja-JP"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50</a:t>
                      </a: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％以上</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3354935"/>
                  </a:ext>
                </a:extLst>
              </a:tr>
              <a:tr h="324000">
                <a:tc vMerge="1">
                  <a:txBody>
                    <a:bodyPr/>
                    <a:lstStyle/>
                    <a:p>
                      <a:endParaRPr kumimoji="1" lang="ja-JP" altLang="en-US"/>
                    </a:p>
                  </a:txBody>
                  <a:tcPr/>
                </a:tc>
                <a:tc vMerge="1">
                  <a:txBody>
                    <a:bodyPr/>
                    <a:lstStyle/>
                    <a:p>
                      <a:pPr algn="ctr" fontAlgn="ctr"/>
                      <a:endParaRPr lang="ja-JP" altLang="en-US" sz="900" b="0" i="0" u="none" strike="noStrike" dirty="0">
                        <a:solidFill>
                          <a:srgbClr val="000000"/>
                        </a:solidFill>
                        <a:effectLst/>
                        <a:latin typeface="ＭＳ Ｐゴシック"/>
                      </a:endParaRP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95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法人会計</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29</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29</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26</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27</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27</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24000">
                <a:tc vMerge="1">
                  <a:txBody>
                    <a:bodyPr/>
                    <a:lstStyle/>
                    <a:p>
                      <a:endParaRPr kumimoji="1" lang="ja-JP" altLang="en-US"/>
                    </a:p>
                  </a:txBody>
                  <a:tcPr/>
                </a:tc>
                <a:tc gridSpan="2">
                  <a:txBody>
                    <a:bodyPr/>
                    <a:lstStyle/>
                    <a:p>
                      <a:pPr algn="ctr" fontAlgn="ct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他会計</a:t>
                      </a:r>
                      <a:r>
                        <a:rPr lang="zh-TW"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振替後</a:t>
                      </a:r>
                      <a:br>
                        <a:rPr lang="zh-TW"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一般正味財産</a:t>
                      </a:r>
                      <a:r>
                        <a:rPr lang="zh-TW"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増減額</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kumimoji="1" lang="ja-JP" altLang="en-US"/>
                    </a:p>
                  </a:txBody>
                  <a:tcPr/>
                </a:tc>
                <a:tc>
                  <a:txBody>
                    <a:bodyPr/>
                    <a:lstStyle/>
                    <a:p>
                      <a:pPr algn="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282</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105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105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105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ct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13"/>
                  </a:ext>
                </a:extLst>
              </a:tr>
              <a:tr h="319803">
                <a:tc gridSpan="3">
                  <a:txBody>
                    <a:bodyPr/>
                    <a:lstStyle/>
                    <a:p>
                      <a:pPr algn="ctr" fontAlgn="ctr"/>
                      <a:r>
                        <a:rPr lang="ja-JP" altLang="en-US" sz="10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差引増減額</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282</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a:txBody>
                    <a:bodyPr/>
                    <a:lstStyle/>
                    <a:p>
                      <a:pPr algn="r" fontAlgn="ctr"/>
                      <a:r>
                        <a:rPr lang="en-US" altLang="ja-JP" sz="105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a:txBody>
                    <a:bodyPr/>
                    <a:lstStyle/>
                    <a:p>
                      <a:pPr algn="r" fontAlgn="ctr"/>
                      <a:r>
                        <a:rPr lang="en-US" altLang="ja-JP" sz="105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a:txBody>
                    <a:bodyPr/>
                    <a:lstStyle/>
                    <a:p>
                      <a:pPr algn="r" fontAlgn="ctr"/>
                      <a:r>
                        <a:rPr lang="en-US" altLang="ja-JP" sz="105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p>
                  </a:txBody>
                  <a:tcPr marL="8017" marR="72000"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tc>
                  <a:txBody>
                    <a:bodyPr/>
                    <a:lstStyle/>
                    <a:p>
                      <a:pPr algn="l" fontAlgn="ctr"/>
                      <a:r>
                        <a:rPr lang="ja-JP" altLang="en-US" sz="9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p>
                  </a:txBody>
                  <a:tcPr marL="8017" marR="8017" marT="8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F00"/>
                    </a:solidFill>
                  </a:tcPr>
                </a:tc>
                <a:extLst>
                  <a:ext uri="{0D108BD9-81ED-4DB2-BD59-A6C34878D82A}">
                    <a16:rowId xmlns:a16="http://schemas.microsoft.com/office/drawing/2014/main" val="10014"/>
                  </a:ext>
                </a:extLst>
              </a:tr>
            </a:tbl>
          </a:graphicData>
        </a:graphic>
      </p:graphicFrame>
      <p:sp>
        <p:nvSpPr>
          <p:cNvPr id="3" name="正方形/長方形 2">
            <a:extLst>
              <a:ext uri="{FF2B5EF4-FFF2-40B4-BE49-F238E27FC236}">
                <a16:creationId xmlns:a16="http://schemas.microsoft.com/office/drawing/2014/main" id="{35213B11-0587-4483-9DC5-63BFB54E1EA3}"/>
              </a:ext>
            </a:extLst>
          </p:cNvPr>
          <p:cNvSpPr/>
          <p:nvPr/>
        </p:nvSpPr>
        <p:spPr>
          <a:xfrm>
            <a:off x="7753679" y="1304764"/>
            <a:ext cx="1390562" cy="43054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solidFill>
                  <a:schemeClr val="tx1">
                    <a:lumMod val="75000"/>
                    <a:lumOff val="25000"/>
                  </a:schemeClr>
                </a:solidFill>
              </a:rPr>
              <a:t>（単位：百万円）</a:t>
            </a:r>
          </a:p>
        </p:txBody>
      </p:sp>
      <p:sp>
        <p:nvSpPr>
          <p:cNvPr id="8" name="楕円 7">
            <a:extLst>
              <a:ext uri="{FF2B5EF4-FFF2-40B4-BE49-F238E27FC236}">
                <a16:creationId xmlns:a16="http://schemas.microsoft.com/office/drawing/2014/main" id="{106EF69A-F0CD-4C69-B669-6B5659F08BE3}"/>
              </a:ext>
            </a:extLst>
          </p:cNvPr>
          <p:cNvSpPr/>
          <p:nvPr/>
        </p:nvSpPr>
        <p:spPr>
          <a:xfrm rot="1688156">
            <a:off x="8896514" y="186150"/>
            <a:ext cx="756084" cy="7217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rgbClr val="FF0000"/>
                </a:solidFill>
              </a:rPr>
              <a:t>改</a:t>
            </a:r>
          </a:p>
        </p:txBody>
      </p:sp>
    </p:spTree>
    <p:extLst>
      <p:ext uri="{BB962C8B-B14F-4D97-AF65-F5344CB8AC3E}">
        <p14:creationId xmlns:p14="http://schemas.microsoft.com/office/powerpoint/2010/main" val="3982525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023911" y="836712"/>
            <a:ext cx="3681617" cy="5544616"/>
          </a:xfrm>
          <a:prstGeom prst="rect">
            <a:avLst/>
          </a:prstGeom>
        </p:spPr>
      </p:pic>
      <p:sp>
        <p:nvSpPr>
          <p:cNvPr id="4" name="タイトル 5"/>
          <p:cNvSpPr>
            <a:spLocks noGrp="1"/>
          </p:cNvSpPr>
          <p:nvPr>
            <p:ph type="title"/>
          </p:nvPr>
        </p:nvSpPr>
        <p:spPr>
          <a:xfrm>
            <a:off x="822960" y="45720"/>
            <a:ext cx="8444865" cy="373380"/>
          </a:xfrm>
        </p:spPr>
        <p:txBody>
          <a:bodyPr>
            <a:normAutofit fontScale="90000"/>
          </a:bodyPr>
          <a:lstStyle/>
          <a:p>
            <a:r>
              <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財団経営理念・行動指針</a:t>
            </a:r>
          </a:p>
        </p:txBody>
      </p:sp>
      <p:sp>
        <p:nvSpPr>
          <p:cNvPr id="31" name="正方形/長方形 30"/>
          <p:cNvSpPr/>
          <p:nvPr/>
        </p:nvSpPr>
        <p:spPr>
          <a:xfrm>
            <a:off x="236539" y="836711"/>
            <a:ext cx="9469436" cy="5537651"/>
          </a:xfrm>
          <a:prstGeom prst="rect">
            <a:avLst/>
          </a:prstGeom>
          <a:no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F61ADCFA-BCA6-4759-AFB1-7CBA46529FC7}" type="slidenum">
              <a:rPr kumimoji="1" lang="ja-JP" altLang="en-US" smtClean="0"/>
              <a:pPr/>
              <a:t>4</a:t>
            </a:fld>
            <a:endParaRPr kumimoji="1" lang="ja-JP" altLang="en-US" dirty="0"/>
          </a:p>
        </p:txBody>
      </p:sp>
      <p:sp>
        <p:nvSpPr>
          <p:cNvPr id="6" name="テキスト ボックス 5"/>
          <p:cNvSpPr txBox="1"/>
          <p:nvPr/>
        </p:nvSpPr>
        <p:spPr>
          <a:xfrm>
            <a:off x="1080837" y="1538790"/>
            <a:ext cx="6912820" cy="1404156"/>
          </a:xfrm>
          <a:prstGeom prst="rect">
            <a:avLst/>
          </a:prstGeom>
          <a:noFill/>
        </p:spPr>
        <p:txBody>
          <a:bodyPr wrap="square" lIns="108000" tIns="108000" rIns="108000" bIns="108000" rtlCol="0">
            <a:noAutofit/>
          </a:bodyPr>
          <a:lstStyle/>
          <a:p>
            <a:pPr>
              <a:lnSpc>
                <a:spcPct val="105000"/>
              </a:lnSpc>
              <a:spcBef>
                <a:spcPts val="0"/>
              </a:spcBef>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グローバル社会の中で、大阪経済の発展をめざし、</a:t>
            </a: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05000"/>
              </a:lnSpc>
              <a:spcBef>
                <a:spcPts val="0"/>
              </a:spcBef>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プロフェッショナル集団として、意欲ある中小事業者・</a:t>
            </a: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05000"/>
              </a:lnSpc>
              <a:spcBef>
                <a:spcPts val="0"/>
              </a:spcBef>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起業家の成長に貢献します。</a:t>
            </a:r>
            <a:endParaRPr kumimoji="1" lang="ja-JP" altLang="en-US" sz="2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080837" y="3573016"/>
            <a:ext cx="7236804" cy="2585323"/>
          </a:xfrm>
          <a:prstGeom prst="rect">
            <a:avLst/>
          </a:prstGeom>
          <a:noFill/>
        </p:spPr>
        <p:txBody>
          <a:bodyPr wrap="square">
            <a:spAutoFit/>
          </a:bodyP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私たちは、「誰のために」「何のために」を常に意識し、行動し続けます。</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私たちは、自ら「場」を創り出すチャレンジャーであり続けます。</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私たちは、向上心と好奇心を持ち、成長し続けます。</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私たちは、謙虚な姿勢で、関わる全ての組織・人とパートナーであり続けます。</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私たちは、「ありがとう」を超える「感動」を提供し続けます。</a:t>
            </a:r>
          </a:p>
        </p:txBody>
      </p:sp>
      <p:sp>
        <p:nvSpPr>
          <p:cNvPr id="33" name="正方形/長方形 32"/>
          <p:cNvSpPr/>
          <p:nvPr/>
        </p:nvSpPr>
        <p:spPr>
          <a:xfrm>
            <a:off x="858350" y="1052776"/>
            <a:ext cx="1439481"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lumMod val="75000"/>
                    <a:lumOff val="2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経営理念</a:t>
            </a:r>
          </a:p>
        </p:txBody>
      </p:sp>
      <p:sp>
        <p:nvSpPr>
          <p:cNvPr id="11" name="正方形/長方形 10"/>
          <p:cNvSpPr/>
          <p:nvPr/>
        </p:nvSpPr>
        <p:spPr>
          <a:xfrm>
            <a:off x="843623" y="3105004"/>
            <a:ext cx="1490891"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lumMod val="75000"/>
                    <a:lumOff val="2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行動指針</a:t>
            </a:r>
          </a:p>
        </p:txBody>
      </p:sp>
      <p:cxnSp>
        <p:nvCxnSpPr>
          <p:cNvPr id="42" name="直線コネクタ 41"/>
          <p:cNvCxnSpPr/>
          <p:nvPr/>
        </p:nvCxnSpPr>
        <p:spPr>
          <a:xfrm>
            <a:off x="596516" y="1412776"/>
            <a:ext cx="8748000"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596516" y="3465004"/>
            <a:ext cx="8748000"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sp>
        <p:nvSpPr>
          <p:cNvPr id="45" name="平行四辺形 44"/>
          <p:cNvSpPr/>
          <p:nvPr/>
        </p:nvSpPr>
        <p:spPr>
          <a:xfrm>
            <a:off x="596516" y="980776"/>
            <a:ext cx="349620" cy="432000"/>
          </a:xfrm>
          <a:prstGeom prst="parallelogram">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平行四辺形 45"/>
          <p:cNvSpPr/>
          <p:nvPr/>
        </p:nvSpPr>
        <p:spPr>
          <a:xfrm>
            <a:off x="596516" y="3033004"/>
            <a:ext cx="349620" cy="432000"/>
          </a:xfrm>
          <a:prstGeom prst="parallelogram">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6237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5"/>
          <p:cNvSpPr>
            <a:spLocks noGrp="1"/>
          </p:cNvSpPr>
          <p:nvPr>
            <p:ph type="title"/>
          </p:nvPr>
        </p:nvSpPr>
        <p:spPr>
          <a:xfrm>
            <a:off x="822960" y="45720"/>
            <a:ext cx="8444865" cy="373380"/>
          </a:xfrm>
        </p:spPr>
        <p:txBody>
          <a:bodyPr>
            <a:normAutofit fontScale="90000"/>
          </a:bodyPr>
          <a:lstStyle/>
          <a:p>
            <a:r>
              <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中期経営計画策定スケジュール</a:t>
            </a:r>
          </a:p>
        </p:txBody>
      </p:sp>
      <p:sp>
        <p:nvSpPr>
          <p:cNvPr id="2" name="スライド番号プレースホルダー 1"/>
          <p:cNvSpPr>
            <a:spLocks noGrp="1"/>
          </p:cNvSpPr>
          <p:nvPr>
            <p:ph type="sldNum" sz="quarter" idx="12"/>
          </p:nvPr>
        </p:nvSpPr>
        <p:spPr/>
        <p:txBody>
          <a:bodyPr/>
          <a:lstStyle/>
          <a:p>
            <a:fld id="{F61ADCFA-BCA6-4759-AFB1-7CBA46529FC7}" type="slidenum">
              <a:rPr kumimoji="1" lang="ja-JP" altLang="en-US" smtClean="0"/>
              <a:pPr/>
              <a:t>5</a:t>
            </a:fld>
            <a:endParaRPr kumimoji="1" lang="ja-JP" altLang="en-US" dirty="0"/>
          </a:p>
        </p:txBody>
      </p:sp>
      <p:sp>
        <p:nvSpPr>
          <p:cNvPr id="25" name="テキスト ボックス 24"/>
          <p:cNvSpPr txBox="1"/>
          <p:nvPr/>
        </p:nvSpPr>
        <p:spPr>
          <a:xfrm>
            <a:off x="236537" y="1825660"/>
            <a:ext cx="9469437" cy="523220"/>
          </a:xfrm>
          <a:prstGeom prst="rect">
            <a:avLst/>
          </a:prstGeom>
          <a:noFill/>
        </p:spPr>
        <p:txBody>
          <a:bodyPr wrap="square" rtlCol="0">
            <a:spAutoFit/>
          </a:bodyPr>
          <a:lstStyle/>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・産振機構と都市型</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C</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の既存事業の統合に加え、真に中小企業が求め、将来の大阪産業をけん引する、未来志向のサービスを</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展開していくことを基本に、既存事業の再編を検討する。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128464" y="1537467"/>
            <a:ext cx="2916480"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中期経営計画策定（Ｒ１年度）</a:t>
            </a:r>
          </a:p>
        </p:txBody>
      </p:sp>
      <p:sp>
        <p:nvSpPr>
          <p:cNvPr id="27" name="テキスト ボックス 26"/>
          <p:cNvSpPr txBox="1"/>
          <p:nvPr/>
        </p:nvSpPr>
        <p:spPr>
          <a:xfrm>
            <a:off x="236538" y="2690336"/>
            <a:ext cx="9469437" cy="523220"/>
          </a:xfrm>
          <a:prstGeom prst="rect">
            <a:avLst/>
          </a:prstGeom>
          <a:noFill/>
        </p:spPr>
        <p:txBody>
          <a:bodyPr wrap="square" rtlCol="0">
            <a:spAutoFit/>
          </a:bodyPr>
          <a:lstStyle/>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・府市</a:t>
            </a:r>
            <a:r>
              <a:rPr lang="ja-JP" altLang="en-US" sz="1400" dirty="0">
                <a:solidFill>
                  <a:srgbClr val="FF0000"/>
                </a:solidFill>
                <a:latin typeface="Meiryo UI" panose="020B0604030504040204" pitchFamily="50" charset="-128"/>
                <a:ea typeface="Meiryo UI" panose="020B0604030504040204" pitchFamily="50" charset="-128"/>
              </a:rPr>
              <a:t>からの交付金を活用</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しつつ、企業ニーズに応じたメリハリのある事業</a:t>
            </a:r>
            <a:r>
              <a:rPr lang="ja-JP" altLang="en-US" sz="1400" dirty="0">
                <a:solidFill>
                  <a:srgbClr val="FF0000"/>
                </a:solidFill>
                <a:latin typeface="Meiryo UI" panose="020B0604030504040204" pitchFamily="50" charset="-128"/>
                <a:ea typeface="Meiryo UI" panose="020B0604030504040204" pitchFamily="50" charset="-128"/>
              </a:rPr>
              <a:t>展開</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を実現する。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（中小企業支援に係る予算を新法人に重点化するという基本方針の実現を目指す。）</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128464" y="2395324"/>
            <a:ext cx="2916481" cy="2521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中期経営計画改定（Ｒ２年度以降）</a:t>
            </a:r>
          </a:p>
        </p:txBody>
      </p:sp>
      <p:sp>
        <p:nvSpPr>
          <p:cNvPr id="23" name="矢印: 上向き折線 4">
            <a:extLst>
              <a:ext uri="{FF2B5EF4-FFF2-40B4-BE49-F238E27FC236}">
                <a16:creationId xmlns:a16="http://schemas.microsoft.com/office/drawing/2014/main" id="{E65F9278-7B4B-4BC6-99AB-66112808CB26}"/>
              </a:ext>
            </a:extLst>
          </p:cNvPr>
          <p:cNvSpPr/>
          <p:nvPr/>
        </p:nvSpPr>
        <p:spPr>
          <a:xfrm rot="5400000">
            <a:off x="4493697" y="4769962"/>
            <a:ext cx="638785" cy="279696"/>
          </a:xfrm>
          <a:prstGeom prst="bentUpArrow">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tx1">
                  <a:lumMod val="75000"/>
                  <a:lumOff val="25000"/>
                </a:schemeClr>
              </a:solidFill>
            </a:endParaRPr>
          </a:p>
        </p:txBody>
      </p:sp>
      <p:sp>
        <p:nvSpPr>
          <p:cNvPr id="29" name="右矢印 28"/>
          <p:cNvSpPr/>
          <p:nvPr/>
        </p:nvSpPr>
        <p:spPr>
          <a:xfrm>
            <a:off x="1964668" y="4935643"/>
            <a:ext cx="2708065" cy="905625"/>
          </a:xfrm>
          <a:prstGeom prst="rightArrow">
            <a:avLst>
              <a:gd name="adj1" fmla="val 67818"/>
              <a:gd name="adj2" fmla="val 48883"/>
            </a:avLst>
          </a:pr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lnSpc>
                <a:spcPct val="105000"/>
              </a:lnSpc>
              <a:spcBef>
                <a:spcPts val="0"/>
              </a:spcBef>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既存事業再編</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gn="ctr">
              <a:lnSpc>
                <a:spcPct val="105000"/>
              </a:lnSpc>
              <a:spcBef>
                <a:spcPts val="0"/>
              </a:spcBef>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交付金化に向けた検討</a:t>
            </a:r>
          </a:p>
        </p:txBody>
      </p:sp>
      <p:sp>
        <p:nvSpPr>
          <p:cNvPr id="30" name="山形 29"/>
          <p:cNvSpPr/>
          <p:nvPr/>
        </p:nvSpPr>
        <p:spPr>
          <a:xfrm>
            <a:off x="128588" y="3501044"/>
            <a:ext cx="2520000" cy="324000"/>
          </a:xfrm>
          <a:prstGeom prst="chevron">
            <a:avLst/>
          </a:prstGeom>
          <a:solidFill>
            <a:srgbClr val="2C3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R1</a:t>
            </a:r>
            <a:r>
              <a:rPr kumimoji="1"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a:t>
            </a:r>
          </a:p>
        </p:txBody>
      </p:sp>
      <p:sp>
        <p:nvSpPr>
          <p:cNvPr id="31" name="テキスト ボックス 7"/>
          <p:cNvSpPr txBox="1"/>
          <p:nvPr/>
        </p:nvSpPr>
        <p:spPr>
          <a:xfrm>
            <a:off x="2548003" y="4053126"/>
            <a:ext cx="7157971" cy="572542"/>
          </a:xfrm>
          <a:prstGeom prst="rect">
            <a:avLst/>
          </a:prstGeom>
          <a:solidFill>
            <a:schemeClr val="bg1"/>
          </a:solidFill>
          <a:ln w="28575">
            <a:solidFill>
              <a:schemeClr val="tx1"/>
            </a:solidFill>
          </a:ln>
        </p:spPr>
        <p:txBody>
          <a:bodyPr wrap="none" lIns="72000" tIns="72000" rIns="72000" bIns="7200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5000"/>
              </a:lnSpc>
              <a:spcBef>
                <a:spcPts val="0"/>
              </a:spcBef>
            </a:pPr>
            <a:endParaRPr lang="ja-JP" altLang="en-US" sz="1600" dirty="0">
              <a:solidFill>
                <a:schemeClr val="tx1">
                  <a:lumMod val="75000"/>
                  <a:lumOff val="25000"/>
                </a:schemeClr>
              </a:solidFill>
            </a:endParaRPr>
          </a:p>
        </p:txBody>
      </p:sp>
      <p:sp>
        <p:nvSpPr>
          <p:cNvPr id="32" name="テキスト ボックス 9"/>
          <p:cNvSpPr txBox="1"/>
          <p:nvPr/>
        </p:nvSpPr>
        <p:spPr>
          <a:xfrm>
            <a:off x="4971002" y="4638962"/>
            <a:ext cx="4738433" cy="815301"/>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3500000" scaled="1"/>
            <a:tileRect/>
          </a:gradFill>
          <a:ln w="28575">
            <a:solidFill>
              <a:schemeClr val="tx1">
                <a:lumMod val="85000"/>
                <a:lumOff val="15000"/>
              </a:schemeClr>
            </a:solidFill>
          </a:ln>
        </p:spPr>
        <p:txBody>
          <a:bodyPr wrap="none" lIns="72000" tIns="72000" rIns="72000" bIns="7200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5000"/>
              </a:lnSpc>
              <a:spcBef>
                <a:spcPts val="0"/>
              </a:spcBef>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交付金化を踏まえ　　 </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gn="ctr">
              <a:lnSpc>
                <a:spcPct val="105000"/>
              </a:lnSpc>
              <a:spcBef>
                <a:spcPts val="0"/>
              </a:spcBef>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中期経営計画の改定　</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R3</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R6</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年度</a:t>
            </a:r>
          </a:p>
        </p:txBody>
      </p:sp>
      <p:sp>
        <p:nvSpPr>
          <p:cNvPr id="33" name="山形 32"/>
          <p:cNvSpPr/>
          <p:nvPr/>
        </p:nvSpPr>
        <p:spPr>
          <a:xfrm>
            <a:off x="2548065" y="3501044"/>
            <a:ext cx="2520000" cy="324000"/>
          </a:xfrm>
          <a:prstGeom prst="chevron">
            <a:avLst/>
          </a:prstGeom>
          <a:solidFill>
            <a:srgbClr val="38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R2</a:t>
            </a:r>
            <a:r>
              <a:rPr kumimoji="1"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a:t>
            </a:r>
          </a:p>
        </p:txBody>
      </p:sp>
      <p:sp>
        <p:nvSpPr>
          <p:cNvPr id="34" name="山形 33"/>
          <p:cNvSpPr/>
          <p:nvPr/>
        </p:nvSpPr>
        <p:spPr>
          <a:xfrm>
            <a:off x="4967542" y="3501044"/>
            <a:ext cx="1260000" cy="324000"/>
          </a:xfrm>
          <a:prstGeom prst="chevron">
            <a:avLst/>
          </a:prstGeom>
          <a:solidFill>
            <a:srgbClr val="50A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R3</a:t>
            </a:r>
            <a:r>
              <a:rPr kumimoji="1"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a:t>
            </a:r>
          </a:p>
        </p:txBody>
      </p:sp>
      <p:sp>
        <p:nvSpPr>
          <p:cNvPr id="35" name="山形 34"/>
          <p:cNvSpPr/>
          <p:nvPr/>
        </p:nvSpPr>
        <p:spPr>
          <a:xfrm>
            <a:off x="6127019" y="3501044"/>
            <a:ext cx="1260000" cy="324000"/>
          </a:xfrm>
          <a:prstGeom prst="chevron">
            <a:avLst/>
          </a:prstGeom>
          <a:solidFill>
            <a:srgbClr val="50A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R4</a:t>
            </a:r>
            <a:r>
              <a:rPr kumimoji="1"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a:t>
            </a:r>
          </a:p>
        </p:txBody>
      </p:sp>
      <p:sp>
        <p:nvSpPr>
          <p:cNvPr id="36" name="山形 35"/>
          <p:cNvSpPr/>
          <p:nvPr/>
        </p:nvSpPr>
        <p:spPr>
          <a:xfrm>
            <a:off x="7286496" y="3501044"/>
            <a:ext cx="1260000" cy="324000"/>
          </a:xfrm>
          <a:prstGeom prst="chevron">
            <a:avLst/>
          </a:prstGeom>
          <a:solidFill>
            <a:srgbClr val="50A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R5</a:t>
            </a:r>
            <a:r>
              <a:rPr kumimoji="1"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a:t>
            </a:r>
          </a:p>
        </p:txBody>
      </p:sp>
      <p:sp>
        <p:nvSpPr>
          <p:cNvPr id="37" name="山形 36"/>
          <p:cNvSpPr/>
          <p:nvPr/>
        </p:nvSpPr>
        <p:spPr>
          <a:xfrm>
            <a:off x="8445975" y="3501044"/>
            <a:ext cx="1260000" cy="324000"/>
          </a:xfrm>
          <a:prstGeom prst="chevron">
            <a:avLst/>
          </a:prstGeom>
          <a:solidFill>
            <a:srgbClr val="50A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R6</a:t>
            </a:r>
            <a:r>
              <a:rPr kumimoji="1"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a:t>
            </a:r>
          </a:p>
        </p:txBody>
      </p:sp>
      <p:sp>
        <p:nvSpPr>
          <p:cNvPr id="38" name="テキスト ボックス 11">
            <a:extLst>
              <a:ext uri="{FF2B5EF4-FFF2-40B4-BE49-F238E27FC236}">
                <a16:creationId xmlns:a16="http://schemas.microsoft.com/office/drawing/2014/main" id="{8F4F6733-31EF-4D4F-93C8-3F479CC33252}"/>
              </a:ext>
            </a:extLst>
          </p:cNvPr>
          <p:cNvSpPr txBox="1"/>
          <p:nvPr/>
        </p:nvSpPr>
        <p:spPr>
          <a:xfrm>
            <a:off x="5154879" y="4066420"/>
            <a:ext cx="1944220" cy="540000"/>
          </a:xfrm>
          <a:prstGeom prst="rect">
            <a:avLst/>
          </a:prstGeom>
          <a:noFill/>
          <a:ln>
            <a:noFill/>
          </a:ln>
        </p:spPr>
        <p:txBody>
          <a:bodyPr wrap="none" lIns="72000" tIns="72000" rIns="72000" bIns="7200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5000"/>
              </a:lnSpc>
              <a:spcBef>
                <a:spcPts val="0"/>
              </a:spcBef>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中期経営計画</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gn="ctr">
              <a:lnSpc>
                <a:spcPct val="105000"/>
              </a:lnSpc>
              <a:spcBef>
                <a:spcPts val="0"/>
              </a:spcBef>
            </a:pP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R2</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R6</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年度</a:t>
            </a:r>
          </a:p>
        </p:txBody>
      </p:sp>
      <p:sp>
        <p:nvSpPr>
          <p:cNvPr id="39" name="正方形/長方形 38">
            <a:extLst>
              <a:ext uri="{FF2B5EF4-FFF2-40B4-BE49-F238E27FC236}">
                <a16:creationId xmlns:a16="http://schemas.microsoft.com/office/drawing/2014/main" id="{429AC1EE-E95C-4BDB-8160-D7A725BA5BAD}"/>
              </a:ext>
            </a:extLst>
          </p:cNvPr>
          <p:cNvSpPr/>
          <p:nvPr/>
        </p:nvSpPr>
        <p:spPr>
          <a:xfrm>
            <a:off x="128588" y="3825044"/>
            <a:ext cx="9648825" cy="264425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0" name="テキスト ボックス 21">
            <a:extLst>
              <a:ext uri="{FF2B5EF4-FFF2-40B4-BE49-F238E27FC236}">
                <a16:creationId xmlns:a16="http://schemas.microsoft.com/office/drawing/2014/main" id="{497659E8-B8EA-4047-B1B1-B29FF932B18D}"/>
              </a:ext>
            </a:extLst>
          </p:cNvPr>
          <p:cNvSpPr txBox="1"/>
          <p:nvPr/>
        </p:nvSpPr>
        <p:spPr>
          <a:xfrm>
            <a:off x="236476" y="4050416"/>
            <a:ext cx="2240089" cy="540000"/>
          </a:xfrm>
          <a:prstGeom prst="rect">
            <a:avLst/>
          </a:prstGeom>
          <a:noFill/>
          <a:ln>
            <a:noFill/>
          </a:ln>
        </p:spPr>
        <p:txBody>
          <a:bodyPr wrap="none" lIns="72000" tIns="72000" rIns="72000" bIns="7200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5000"/>
              </a:lnSpc>
              <a:spcBef>
                <a:spcPts val="0"/>
              </a:spcBef>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中期経営計画策定</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gn="ctr">
              <a:lnSpc>
                <a:spcPct val="105000"/>
              </a:lnSpc>
              <a:spcBef>
                <a:spcPts val="0"/>
              </a:spcBef>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に向けて検討実施</a:t>
            </a:r>
          </a:p>
        </p:txBody>
      </p:sp>
      <p:sp>
        <p:nvSpPr>
          <p:cNvPr id="41" name="上矢印吹き出し 40"/>
          <p:cNvSpPr/>
          <p:nvPr/>
        </p:nvSpPr>
        <p:spPr>
          <a:xfrm>
            <a:off x="2655808" y="5493451"/>
            <a:ext cx="4594259" cy="848958"/>
          </a:xfrm>
          <a:prstGeom prst="upArrowCallout">
            <a:avLst>
              <a:gd name="adj1" fmla="val 25000"/>
              <a:gd name="adj2" fmla="val 25000"/>
              <a:gd name="adj3" fmla="val 25000"/>
              <a:gd name="adj4" fmla="val 45970"/>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lvl="0" algn="ctr">
              <a:lnSpc>
                <a:spcPct val="105000"/>
              </a:lnSpc>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府・市事業移管／交付金化等</a:t>
            </a:r>
          </a:p>
        </p:txBody>
      </p:sp>
      <p:sp>
        <p:nvSpPr>
          <p:cNvPr id="42" name="正方形/長方形 41"/>
          <p:cNvSpPr/>
          <p:nvPr/>
        </p:nvSpPr>
        <p:spPr>
          <a:xfrm>
            <a:off x="4137792" y="4617132"/>
            <a:ext cx="684076" cy="345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拡充</a:t>
            </a:r>
          </a:p>
        </p:txBody>
      </p:sp>
      <p:sp>
        <p:nvSpPr>
          <p:cNvPr id="9" name="正方形/長方形 8"/>
          <p:cNvSpPr/>
          <p:nvPr/>
        </p:nvSpPr>
        <p:spPr>
          <a:xfrm>
            <a:off x="128464" y="692696"/>
            <a:ext cx="9648949" cy="766363"/>
          </a:xfrm>
          <a:prstGeom prst="rect">
            <a:avLst/>
          </a:prstGeom>
          <a:ln>
            <a:solidFill>
              <a:srgbClr val="2C3792"/>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dirty="0">
                <a:solidFill>
                  <a:srgbClr val="FF0000"/>
                </a:solidFill>
                <a:latin typeface="Meiryo UI" panose="020B0604030504040204" pitchFamily="50" charset="-128"/>
                <a:ea typeface="Meiryo UI" panose="020B0604030504040204" pitchFamily="50" charset="-128"/>
              </a:rPr>
              <a:t>令和２年２月に</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大阪産業局のこれから進む道筋を明らかにするため、既存の取組みの見直しを行いつつ、現状をベースとした５年間（令和２～６年度）の取組方向を示</a:t>
            </a:r>
            <a:r>
              <a:rPr lang="ja-JP" altLang="en-US" sz="1400" dirty="0">
                <a:solidFill>
                  <a:srgbClr val="FF0000"/>
                </a:solidFill>
                <a:latin typeface="Meiryo UI" panose="020B0604030504040204" pitchFamily="50" charset="-128"/>
                <a:ea typeface="Meiryo UI" panose="020B0604030504040204" pitchFamily="50" charset="-128"/>
              </a:rPr>
              <a:t>したが、令和３年度の大阪府・大阪市からの</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事業移管や予算の交付金化などの動向も踏まえ</a:t>
            </a:r>
            <a:r>
              <a:rPr lang="ja-JP" altLang="en-US" sz="1400" dirty="0">
                <a:solidFill>
                  <a:srgbClr val="FF0000"/>
                </a:solidFill>
                <a:latin typeface="Meiryo UI" panose="020B0604030504040204" pitchFamily="50" charset="-128"/>
                <a:ea typeface="Meiryo UI" panose="020B0604030504040204" pitchFamily="50" charset="-128"/>
              </a:rPr>
              <a:t>今般</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見直しを</a:t>
            </a:r>
            <a:r>
              <a:rPr lang="ja-JP" altLang="en-US" sz="1400" dirty="0">
                <a:solidFill>
                  <a:srgbClr val="FF0000"/>
                </a:solidFill>
                <a:latin typeface="Meiryo UI" panose="020B0604030504040204" pitchFamily="50" charset="-128"/>
                <a:ea typeface="Meiryo UI" panose="020B0604030504040204" pitchFamily="50" charset="-128"/>
              </a:rPr>
              <a:t>行ったものである</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endPar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4" name="楕円 23">
            <a:extLst>
              <a:ext uri="{FF2B5EF4-FFF2-40B4-BE49-F238E27FC236}">
                <a16:creationId xmlns:a16="http://schemas.microsoft.com/office/drawing/2014/main" id="{E41477DE-41F2-4740-9E73-BFFEAEB703B3}"/>
              </a:ext>
            </a:extLst>
          </p:cNvPr>
          <p:cNvSpPr/>
          <p:nvPr/>
        </p:nvSpPr>
        <p:spPr>
          <a:xfrm rot="1688156">
            <a:off x="9024421" y="14406"/>
            <a:ext cx="756084" cy="7217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rgbClr val="FF0000"/>
                </a:solidFill>
              </a:rPr>
              <a:t>改</a:t>
            </a:r>
          </a:p>
        </p:txBody>
      </p:sp>
    </p:spTree>
    <p:extLst>
      <p:ext uri="{BB962C8B-B14F-4D97-AF65-F5344CB8AC3E}">
        <p14:creationId xmlns:p14="http://schemas.microsoft.com/office/powerpoint/2010/main" val="3410752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61ADCFA-BCA6-4759-AFB1-7CBA46529FC7}" type="slidenum">
              <a:rPr kumimoji="1" lang="ja-JP" altLang="en-US" smtClean="0"/>
              <a:pPr/>
              <a:t>6</a:t>
            </a:fld>
            <a:endParaRPr kumimoji="1" lang="ja-JP" altLang="en-US" dirty="0"/>
          </a:p>
        </p:txBody>
      </p:sp>
      <p:sp>
        <p:nvSpPr>
          <p:cNvPr id="2" name="タイトル 1"/>
          <p:cNvSpPr>
            <a:spLocks noGrp="1"/>
          </p:cNvSpPr>
          <p:nvPr>
            <p:ph type="title"/>
          </p:nvPr>
        </p:nvSpPr>
        <p:spPr/>
        <p:txBody>
          <a:bodyPr/>
          <a:lstStyle/>
          <a:p>
            <a:r>
              <a:rPr lang="ja-JP" altLang="en-US" dirty="0"/>
              <a:t>２　大阪における中小企業の現状・課題</a:t>
            </a:r>
          </a:p>
        </p:txBody>
      </p:sp>
    </p:spTree>
    <p:extLst>
      <p:ext uri="{BB962C8B-B14F-4D97-AF65-F5344CB8AC3E}">
        <p14:creationId xmlns:p14="http://schemas.microsoft.com/office/powerpoint/2010/main" val="4246145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47571" y="1285362"/>
            <a:ext cx="5308606" cy="1323439"/>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大阪の中小企業は、全企業の</a:t>
            </a:r>
            <a:r>
              <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rPr>
              <a:t>99.6</a:t>
            </a:r>
            <a:r>
              <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rPr>
              <a:t>％（約</a:t>
            </a:r>
            <a:r>
              <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rPr>
              <a:t>27.1</a:t>
            </a:r>
            <a:r>
              <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rPr>
              <a:t>万者）を占め、全従業者の</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66.9</a:t>
            </a:r>
            <a:r>
              <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rPr>
              <a:t>％（約</a:t>
            </a:r>
            <a:r>
              <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rPr>
              <a:t>274</a:t>
            </a:r>
            <a:r>
              <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rPr>
              <a:t>万人）の雇用を生み出している。</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大阪経済の基盤を為す中小企業の発展無くして、大阪経済の発展は実現しえない。</a:t>
            </a:r>
            <a:endPar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6519684" y="1174545"/>
            <a:ext cx="2557110" cy="261610"/>
          </a:xfrm>
          <a:prstGeom prst="rect">
            <a:avLst/>
          </a:prstGeom>
          <a:noFill/>
        </p:spPr>
        <p:txBody>
          <a:bodyPr wrap="none" rtlCol="0">
            <a:spAutoFit/>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中小企業者の定義（中小企業基本法）</a:t>
            </a:r>
          </a:p>
        </p:txBody>
      </p:sp>
      <p:sp>
        <p:nvSpPr>
          <p:cNvPr id="9" name="テキスト ボックス 8"/>
          <p:cNvSpPr txBox="1"/>
          <p:nvPr/>
        </p:nvSpPr>
        <p:spPr>
          <a:xfrm>
            <a:off x="686068" y="3158969"/>
            <a:ext cx="2412840" cy="800219"/>
          </a:xfrm>
          <a:prstGeom prst="rect">
            <a:avLst/>
          </a:prstGeom>
          <a:noFill/>
        </p:spPr>
        <p:txBody>
          <a:bodyPr wrap="none" rtlCol="0">
            <a:spAutoFit/>
          </a:bodyPr>
          <a:lstStyle/>
          <a:p>
            <a:pPr algn="ct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＜企業数＞</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endParaRPr lang="en-US" altLang="ja-JP" sz="8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大阪に本社を置く企業</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27</a:t>
            </a:r>
            <a:r>
              <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万者</a:t>
            </a: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の</a:t>
            </a:r>
            <a:endPar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99.6</a:t>
            </a: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％が中小企業</a:t>
            </a:r>
          </a:p>
        </p:txBody>
      </p:sp>
      <p:sp>
        <p:nvSpPr>
          <p:cNvPr id="11" name="テキスト ボックス 10"/>
          <p:cNvSpPr txBox="1"/>
          <p:nvPr/>
        </p:nvSpPr>
        <p:spPr>
          <a:xfrm>
            <a:off x="3657442" y="3158969"/>
            <a:ext cx="2590773" cy="800219"/>
          </a:xfrm>
          <a:prstGeom prst="rect">
            <a:avLst/>
          </a:prstGeom>
          <a:noFill/>
        </p:spPr>
        <p:txBody>
          <a:bodyPr wrap="none" rtlCol="0">
            <a:spAutoFit/>
          </a:bodyPr>
          <a:lstStyle/>
          <a:p>
            <a:pPr algn="ct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＜従業者数＞</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endParaRPr lang="en-US" altLang="ja-JP" sz="8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大阪に本社を置く企業で働く従業者数</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約</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410</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万人</a:t>
            </a: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の</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66.9</a:t>
            </a: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％が中小企業</a:t>
            </a:r>
          </a:p>
        </p:txBody>
      </p:sp>
      <p:sp>
        <p:nvSpPr>
          <p:cNvPr id="13" name="テキスト ボックス 12"/>
          <p:cNvSpPr txBox="1"/>
          <p:nvPr/>
        </p:nvSpPr>
        <p:spPr>
          <a:xfrm>
            <a:off x="6629806" y="3158969"/>
            <a:ext cx="3029997" cy="984885"/>
          </a:xfrm>
          <a:prstGeom prst="rect">
            <a:avLst/>
          </a:prstGeom>
          <a:noFill/>
        </p:spPr>
        <p:txBody>
          <a:bodyPr wrap="none" rtlCol="0">
            <a:spAutoFit/>
          </a:bodyPr>
          <a:lstStyle/>
          <a:p>
            <a:pPr algn="ct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＜製造業出荷額＞</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endParaRPr lang="en-US" altLang="ja-JP" sz="8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大阪府では中小規模の事業所によるものが</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63.8</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％を占めており、全国や他の主要都県と</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比べて高い</a:t>
            </a:r>
            <a:endPar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4" name="タイトル 5"/>
          <p:cNvSpPr>
            <a:spLocks noGrp="1"/>
          </p:cNvSpPr>
          <p:nvPr>
            <p:ph type="title"/>
          </p:nvPr>
        </p:nvSpPr>
        <p:spPr>
          <a:xfrm>
            <a:off x="596516" y="116632"/>
            <a:ext cx="8444865" cy="373380"/>
          </a:xfrm>
        </p:spPr>
        <p:txBody>
          <a:bodyPr>
            <a:normAutofit fontScale="90000"/>
          </a:bodyPr>
          <a:lstStyle/>
          <a:p>
            <a:r>
              <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大阪の中小企業の実態</a:t>
            </a:r>
          </a:p>
        </p:txBody>
      </p:sp>
      <p:sp>
        <p:nvSpPr>
          <p:cNvPr id="2" name="スライド番号プレースホルダー 1"/>
          <p:cNvSpPr>
            <a:spLocks noGrp="1"/>
          </p:cNvSpPr>
          <p:nvPr>
            <p:ph type="sldNum" sz="quarter" idx="12"/>
          </p:nvPr>
        </p:nvSpPr>
        <p:spPr/>
        <p:txBody>
          <a:bodyPr/>
          <a:lstStyle/>
          <a:p>
            <a:fld id="{F61ADCFA-BCA6-4759-AFB1-7CBA46529FC7}" type="slidenum">
              <a:rPr kumimoji="1" lang="ja-JP" altLang="en-US" smtClean="0"/>
              <a:pPr/>
              <a:t>7</a:t>
            </a:fld>
            <a:endParaRPr kumimoji="1" lang="ja-JP" altLang="en-US" dirty="0"/>
          </a:p>
        </p:txBody>
      </p:sp>
      <p:graphicFrame>
        <p:nvGraphicFramePr>
          <p:cNvPr id="3" name="表 2"/>
          <p:cNvGraphicFramePr>
            <a:graphicFrameLocks noGrp="1"/>
          </p:cNvGraphicFramePr>
          <p:nvPr/>
        </p:nvGraphicFramePr>
        <p:xfrm>
          <a:off x="6207358" y="1495020"/>
          <a:ext cx="3181763" cy="1440000"/>
        </p:xfrm>
        <a:graphic>
          <a:graphicData uri="http://schemas.openxmlformats.org/drawingml/2006/table">
            <a:tbl>
              <a:tblPr>
                <a:tableStyleId>{5C22544A-7EE6-4342-B048-85BDC9FD1C3A}</a:tableStyleId>
              </a:tblPr>
              <a:tblGrid>
                <a:gridCol w="1170649">
                  <a:extLst>
                    <a:ext uri="{9D8B030D-6E8A-4147-A177-3AD203B41FA5}">
                      <a16:colId xmlns:a16="http://schemas.microsoft.com/office/drawing/2014/main" val="422420725"/>
                    </a:ext>
                  </a:extLst>
                </a:gridCol>
                <a:gridCol w="1005557">
                  <a:extLst>
                    <a:ext uri="{9D8B030D-6E8A-4147-A177-3AD203B41FA5}">
                      <a16:colId xmlns:a16="http://schemas.microsoft.com/office/drawing/2014/main" val="974881876"/>
                    </a:ext>
                  </a:extLst>
                </a:gridCol>
                <a:gridCol w="1005557">
                  <a:extLst>
                    <a:ext uri="{9D8B030D-6E8A-4147-A177-3AD203B41FA5}">
                      <a16:colId xmlns:a16="http://schemas.microsoft.com/office/drawing/2014/main" val="2152861119"/>
                    </a:ext>
                  </a:extLst>
                </a:gridCol>
              </a:tblGrid>
              <a:tr h="288000">
                <a:tc>
                  <a:txBody>
                    <a:bodyPr/>
                    <a:lstStyle/>
                    <a:p>
                      <a:pPr algn="l" fontAlgn="ct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36000" anchor="ctr">
                    <a:solidFill>
                      <a:schemeClr val="accent5">
                        <a:lumMod val="40000"/>
                        <a:lumOff val="60000"/>
                      </a:schemeClr>
                    </a:solidFill>
                  </a:tcPr>
                </a:tc>
                <a:tc>
                  <a:txBody>
                    <a:bodyPr/>
                    <a:lstStyle/>
                    <a:p>
                      <a:pPr algn="ctr" fontAlgn="ct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資本金</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36000" anchor="ctr">
                    <a:solidFill>
                      <a:schemeClr val="accent5">
                        <a:lumMod val="40000"/>
                        <a:lumOff val="60000"/>
                      </a:schemeClr>
                    </a:solidFill>
                  </a:tcPr>
                </a:tc>
                <a:tc>
                  <a:txBody>
                    <a:bodyPr/>
                    <a:lstStyle/>
                    <a:p>
                      <a:pPr algn="ctr" fontAlgn="ct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従業員</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36000" anchor="ctr">
                    <a:solidFill>
                      <a:schemeClr val="accent5">
                        <a:lumMod val="40000"/>
                        <a:lumOff val="60000"/>
                      </a:schemeClr>
                    </a:solidFill>
                  </a:tcPr>
                </a:tc>
                <a:extLst>
                  <a:ext uri="{0D108BD9-81ED-4DB2-BD59-A6C34878D82A}">
                    <a16:rowId xmlns:a16="http://schemas.microsoft.com/office/drawing/2014/main" val="2177172012"/>
                  </a:ext>
                </a:extLst>
              </a:tr>
              <a:tr h="288000">
                <a:tc>
                  <a:txBody>
                    <a:bodyPr/>
                    <a:lstStyle/>
                    <a:p>
                      <a:pPr algn="l" fontAlgn="ct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卸売業</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36000" marR="9525" marT="9525" marB="36000" anchor="ctr">
                    <a:solidFill>
                      <a:schemeClr val="accent5">
                        <a:lumMod val="40000"/>
                        <a:lumOff val="60000"/>
                      </a:schemeClr>
                    </a:solidFill>
                  </a:tcPr>
                </a:tc>
                <a:tc>
                  <a:txBody>
                    <a:bodyPr/>
                    <a:lstStyle/>
                    <a:p>
                      <a:pPr algn="ctr" fontAlgn="ctr"/>
                      <a:r>
                        <a:rPr lang="en-US" altLang="ja-JP"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a:t>
                      </a: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億円以下</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36000" anchor="ctr">
                    <a:solidFill>
                      <a:schemeClr val="accent5">
                        <a:lumMod val="40000"/>
                        <a:lumOff val="60000"/>
                      </a:schemeClr>
                    </a:solidFill>
                  </a:tcPr>
                </a:tc>
                <a:tc>
                  <a:txBody>
                    <a:bodyPr/>
                    <a:lstStyle/>
                    <a:p>
                      <a:pPr algn="ctr" fontAlgn="ctr"/>
                      <a:r>
                        <a:rPr lang="en-US" altLang="ja-JP"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100</a:t>
                      </a: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人以下</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36000" anchor="ctr">
                    <a:solidFill>
                      <a:schemeClr val="accent5">
                        <a:lumMod val="40000"/>
                        <a:lumOff val="60000"/>
                      </a:schemeClr>
                    </a:solidFill>
                  </a:tcPr>
                </a:tc>
                <a:extLst>
                  <a:ext uri="{0D108BD9-81ED-4DB2-BD59-A6C34878D82A}">
                    <a16:rowId xmlns:a16="http://schemas.microsoft.com/office/drawing/2014/main" val="1895433756"/>
                  </a:ext>
                </a:extLst>
              </a:tr>
              <a:tr h="288000">
                <a:tc>
                  <a:txBody>
                    <a:bodyPr/>
                    <a:lstStyle/>
                    <a:p>
                      <a:pPr algn="l" fontAlgn="ct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小売業</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36000" marR="9525" marT="9525" marB="36000" anchor="ctr">
                    <a:solidFill>
                      <a:schemeClr val="accent5">
                        <a:lumMod val="40000"/>
                        <a:lumOff val="60000"/>
                      </a:schemeClr>
                    </a:solidFill>
                  </a:tcPr>
                </a:tc>
                <a:tc>
                  <a:txBody>
                    <a:bodyPr/>
                    <a:lstStyle/>
                    <a:p>
                      <a:pPr algn="ctr" fontAlgn="ctr"/>
                      <a:r>
                        <a:rPr lang="en-US" altLang="ja-JP"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5</a:t>
                      </a: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千万円以下</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36000" anchor="ctr">
                    <a:solidFill>
                      <a:schemeClr val="accent5">
                        <a:lumMod val="40000"/>
                        <a:lumOff val="60000"/>
                      </a:schemeClr>
                    </a:solidFill>
                  </a:tcPr>
                </a:tc>
                <a:tc>
                  <a:txBody>
                    <a:bodyPr/>
                    <a:lstStyle/>
                    <a:p>
                      <a:pPr algn="ctr" fontAlgn="ctr"/>
                      <a:r>
                        <a:rPr lang="en-US" altLang="ja-JP"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50</a:t>
                      </a: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人以下</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36000" anchor="ctr">
                    <a:solidFill>
                      <a:schemeClr val="accent5">
                        <a:lumMod val="40000"/>
                        <a:lumOff val="60000"/>
                      </a:schemeClr>
                    </a:solidFill>
                  </a:tcPr>
                </a:tc>
                <a:extLst>
                  <a:ext uri="{0D108BD9-81ED-4DB2-BD59-A6C34878D82A}">
                    <a16:rowId xmlns:a16="http://schemas.microsoft.com/office/drawing/2014/main" val="1620600471"/>
                  </a:ext>
                </a:extLst>
              </a:tr>
              <a:tr h="288000">
                <a:tc>
                  <a:txBody>
                    <a:bodyPr/>
                    <a:lstStyle/>
                    <a:p>
                      <a:pPr algn="l" fontAlgn="ct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サービス業</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36000" marR="9525" marT="9525" marB="36000" anchor="ctr">
                    <a:solidFill>
                      <a:schemeClr val="accent5">
                        <a:lumMod val="40000"/>
                        <a:lumOff val="60000"/>
                      </a:schemeClr>
                    </a:solidFill>
                  </a:tcPr>
                </a:tc>
                <a:tc>
                  <a:txBody>
                    <a:bodyPr/>
                    <a:lstStyle/>
                    <a:p>
                      <a:pPr algn="ctr" fontAlgn="ctr"/>
                      <a:r>
                        <a:rPr lang="en-US" altLang="ja-JP" sz="1100" u="none" strike="noStrike">
                          <a:solidFill>
                            <a:schemeClr val="tx1">
                              <a:lumMod val="75000"/>
                              <a:lumOff val="25000"/>
                            </a:schemeClr>
                          </a:solidFill>
                          <a:effectLst/>
                          <a:latin typeface="Meiryo UI" panose="020B0604030504040204" pitchFamily="50" charset="-128"/>
                          <a:ea typeface="Meiryo UI" panose="020B0604030504040204" pitchFamily="50" charset="-128"/>
                        </a:rPr>
                        <a:t>5</a:t>
                      </a:r>
                      <a:r>
                        <a:rPr lang="ja-JP" altLang="en-US" sz="1100" u="none" strike="noStrike">
                          <a:solidFill>
                            <a:schemeClr val="tx1">
                              <a:lumMod val="75000"/>
                              <a:lumOff val="25000"/>
                            </a:schemeClr>
                          </a:solidFill>
                          <a:effectLst/>
                          <a:latin typeface="Meiryo UI" panose="020B0604030504040204" pitchFamily="50" charset="-128"/>
                          <a:ea typeface="Meiryo UI" panose="020B0604030504040204" pitchFamily="50" charset="-128"/>
                        </a:rPr>
                        <a:t>千万円以下</a:t>
                      </a:r>
                      <a:endParaRPr lang="ja-JP" altLang="en-US" sz="11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36000" anchor="ctr">
                    <a:solidFill>
                      <a:schemeClr val="accent5">
                        <a:lumMod val="40000"/>
                        <a:lumOff val="60000"/>
                      </a:schemeClr>
                    </a:solidFill>
                  </a:tcPr>
                </a:tc>
                <a:tc>
                  <a:txBody>
                    <a:bodyPr/>
                    <a:lstStyle/>
                    <a:p>
                      <a:pPr algn="ctr" fontAlgn="ctr"/>
                      <a:r>
                        <a:rPr lang="en-US" altLang="ja-JP"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100</a:t>
                      </a: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人以下</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36000" anchor="ctr">
                    <a:solidFill>
                      <a:schemeClr val="accent5">
                        <a:lumMod val="40000"/>
                        <a:lumOff val="60000"/>
                      </a:schemeClr>
                    </a:solidFill>
                  </a:tcPr>
                </a:tc>
                <a:extLst>
                  <a:ext uri="{0D108BD9-81ED-4DB2-BD59-A6C34878D82A}">
                    <a16:rowId xmlns:a16="http://schemas.microsoft.com/office/drawing/2014/main" val="1753379916"/>
                  </a:ext>
                </a:extLst>
              </a:tr>
              <a:tr h="288000">
                <a:tc>
                  <a:txBody>
                    <a:bodyPr/>
                    <a:lstStyle/>
                    <a:p>
                      <a:pPr algn="l" fontAlgn="ct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製造業その他</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36000" marR="9525" marT="9525" marB="36000" anchor="ctr">
                    <a:solidFill>
                      <a:schemeClr val="accent5">
                        <a:lumMod val="40000"/>
                        <a:lumOff val="60000"/>
                      </a:schemeClr>
                    </a:solidFill>
                  </a:tcPr>
                </a:tc>
                <a:tc>
                  <a:txBody>
                    <a:bodyPr/>
                    <a:lstStyle/>
                    <a:p>
                      <a:pPr algn="ctr" fontAlgn="ct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３億円以下</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36000" anchor="ctr">
                    <a:solidFill>
                      <a:schemeClr val="accent5">
                        <a:lumMod val="40000"/>
                        <a:lumOff val="60000"/>
                      </a:schemeClr>
                    </a:solidFill>
                  </a:tcPr>
                </a:tc>
                <a:tc>
                  <a:txBody>
                    <a:bodyPr/>
                    <a:lstStyle/>
                    <a:p>
                      <a:pPr algn="ctr" fontAlgn="ctr"/>
                      <a:r>
                        <a:rPr lang="en-US" altLang="ja-JP"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300</a:t>
                      </a: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人以下</a:t>
                      </a:r>
                      <a:endParaRPr lang="ja-JP" altLang="en-US" sz="11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36000" anchor="ctr">
                    <a:solidFill>
                      <a:schemeClr val="accent5">
                        <a:lumMod val="40000"/>
                        <a:lumOff val="60000"/>
                      </a:schemeClr>
                    </a:solidFill>
                  </a:tcPr>
                </a:tc>
                <a:extLst>
                  <a:ext uri="{0D108BD9-81ED-4DB2-BD59-A6C34878D82A}">
                    <a16:rowId xmlns:a16="http://schemas.microsoft.com/office/drawing/2014/main" val="1329795714"/>
                  </a:ext>
                </a:extLst>
              </a:tr>
            </a:tbl>
          </a:graphicData>
        </a:graphic>
      </p:graphicFrame>
      <p:sp>
        <p:nvSpPr>
          <p:cNvPr id="15" name="テキスト ボックス 14"/>
          <p:cNvSpPr txBox="1"/>
          <p:nvPr/>
        </p:nvSpPr>
        <p:spPr>
          <a:xfrm>
            <a:off x="6142978" y="2924944"/>
            <a:ext cx="3310522" cy="215444"/>
          </a:xfrm>
          <a:prstGeom prst="rect">
            <a:avLst/>
          </a:prstGeom>
          <a:noFill/>
        </p:spPr>
        <p:txBody>
          <a:bodyPr wrap="none" rtlCol="0">
            <a:spAutoFit/>
          </a:bodyPr>
          <a:lstStyle/>
          <a:p>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業種ごとに示した資本金と従業員のいずれか一方を満たす会社と個人事業者</a:t>
            </a:r>
            <a:endPar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8276932" y="6165304"/>
            <a:ext cx="1428596" cy="215444"/>
          </a:xfrm>
          <a:prstGeom prst="rect">
            <a:avLst/>
          </a:prstGeom>
          <a:noFill/>
        </p:spPr>
        <p:txBody>
          <a:bodyPr wrap="none" rtlCol="0">
            <a:spAutoFit/>
          </a:bodyPr>
          <a:lstStyle/>
          <a:p>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出典：なにわの経済データ’</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19</a:t>
            </a:r>
            <a:endPar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endParaRPr>
          </a:p>
        </p:txBody>
      </p:sp>
      <p:graphicFrame>
        <p:nvGraphicFramePr>
          <p:cNvPr id="20" name="グラフ 19"/>
          <p:cNvGraphicFramePr>
            <a:graphicFrameLocks/>
          </p:cNvGraphicFramePr>
          <p:nvPr/>
        </p:nvGraphicFramePr>
        <p:xfrm>
          <a:off x="344488" y="4077312"/>
          <a:ext cx="3096000" cy="208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グラフ 26"/>
          <p:cNvGraphicFramePr>
            <a:graphicFrameLocks/>
          </p:cNvGraphicFramePr>
          <p:nvPr/>
        </p:nvGraphicFramePr>
        <p:xfrm>
          <a:off x="3404828" y="4077121"/>
          <a:ext cx="3096000" cy="20883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グラフ 27"/>
          <p:cNvGraphicFramePr>
            <a:graphicFrameLocks/>
          </p:cNvGraphicFramePr>
          <p:nvPr/>
        </p:nvGraphicFramePr>
        <p:xfrm>
          <a:off x="6597599" y="4005312"/>
          <a:ext cx="3094410" cy="2232000"/>
        </p:xfrm>
        <a:graphic>
          <a:graphicData uri="http://schemas.openxmlformats.org/drawingml/2006/chart">
            <c:chart xmlns:c="http://schemas.openxmlformats.org/drawingml/2006/chart" xmlns:r="http://schemas.openxmlformats.org/officeDocument/2006/relationships" r:id="rId4"/>
          </a:graphicData>
        </a:graphic>
      </p:graphicFrame>
      <p:sp>
        <p:nvSpPr>
          <p:cNvPr id="18" name="正方形/長方形 17"/>
          <p:cNvSpPr/>
          <p:nvPr/>
        </p:nvSpPr>
        <p:spPr>
          <a:xfrm>
            <a:off x="128464" y="665380"/>
            <a:ext cx="9577511" cy="360000"/>
          </a:xfrm>
          <a:prstGeom prst="rect">
            <a:avLst/>
          </a:prstGeom>
          <a:solidFill>
            <a:srgbClr val="0070C0"/>
          </a:solidFill>
          <a:ln w="38100">
            <a:noFill/>
          </a:ln>
        </p:spPr>
        <p:txBody>
          <a:bodyPr wrap="square">
            <a:noAutofit/>
          </a:bodyPr>
          <a:lstStyle/>
          <a:p>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大阪の中小企業</a:t>
            </a:r>
            <a:endParaRPr lang="ja-JP" altLang="en-US" sz="2000" b="1" dirty="0">
              <a:solidFill>
                <a:schemeClr val="bg1"/>
              </a:solidFill>
              <a:effectLst>
                <a:outerShdw blurRad="38100" dist="38100" dir="2700000" algn="tl">
                  <a:srgbClr val="000000">
                    <a:alpha val="43137"/>
                  </a:srgbClr>
                </a:outerShdw>
              </a:effectLst>
            </a:endParaRPr>
          </a:p>
        </p:txBody>
      </p:sp>
      <p:cxnSp>
        <p:nvCxnSpPr>
          <p:cNvPr id="7" name="直線コネクタ 6"/>
          <p:cNvCxnSpPr/>
          <p:nvPr/>
        </p:nvCxnSpPr>
        <p:spPr>
          <a:xfrm>
            <a:off x="1208584" y="4329100"/>
            <a:ext cx="648072" cy="1522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495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グラフ 17"/>
          <p:cNvGraphicFramePr>
            <a:graphicFrameLocks/>
          </p:cNvGraphicFramePr>
          <p:nvPr/>
        </p:nvGraphicFramePr>
        <p:xfrm>
          <a:off x="382326" y="4149328"/>
          <a:ext cx="3096000" cy="2232000"/>
        </p:xfrm>
        <a:graphic>
          <a:graphicData uri="http://schemas.openxmlformats.org/drawingml/2006/chart">
            <c:chart xmlns:c="http://schemas.openxmlformats.org/drawingml/2006/chart" xmlns:r="http://schemas.openxmlformats.org/officeDocument/2006/relationships" r:id="rId2"/>
          </a:graphicData>
        </a:graphic>
      </p:graphicFrame>
      <p:sp>
        <p:nvSpPr>
          <p:cNvPr id="4" name="タイトル 5"/>
          <p:cNvSpPr>
            <a:spLocks noGrp="1"/>
          </p:cNvSpPr>
          <p:nvPr>
            <p:ph type="title"/>
          </p:nvPr>
        </p:nvSpPr>
        <p:spPr>
          <a:xfrm>
            <a:off x="560512" y="116632"/>
            <a:ext cx="8444865" cy="373380"/>
          </a:xfrm>
        </p:spPr>
        <p:txBody>
          <a:bodyPr>
            <a:normAutofit fontScale="90000"/>
          </a:bodyPr>
          <a:lstStyle/>
          <a:p>
            <a:r>
              <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大阪の中小企業の実態</a:t>
            </a:r>
          </a:p>
        </p:txBody>
      </p:sp>
      <p:sp>
        <p:nvSpPr>
          <p:cNvPr id="6" name="テキスト ボックス 5"/>
          <p:cNvSpPr txBox="1"/>
          <p:nvPr/>
        </p:nvSpPr>
        <p:spPr>
          <a:xfrm>
            <a:off x="200472" y="1088740"/>
            <a:ext cx="5220580" cy="1815882"/>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solidFill>
                  <a:srgbClr val="FF0000"/>
                </a:solidFill>
                <a:latin typeface="Meiryo UI" panose="020B0604030504040204" pitchFamily="50" charset="-128"/>
                <a:ea typeface="Meiryo UI" panose="020B0604030504040204" pitchFamily="50" charset="-128"/>
              </a:rPr>
              <a:t>これまで、</a:t>
            </a:r>
            <a:r>
              <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rPr>
              <a:t>本社転出超過の減少、来阪外国人旅行者数の増加など、大阪経済の</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一部では明るい指標も見ら</a:t>
            </a:r>
            <a:r>
              <a:rPr lang="ja-JP" altLang="en-US" sz="1600" dirty="0">
                <a:solidFill>
                  <a:srgbClr val="FF0000"/>
                </a:solidFill>
                <a:latin typeface="Meiryo UI" panose="020B0604030504040204" pitchFamily="50" charset="-128"/>
                <a:ea typeface="Meiryo UI" panose="020B0604030504040204" pitchFamily="50" charset="-128"/>
              </a:rPr>
              <a:t>れ、</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2025</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年の大阪・関西万博開催、ＩＲ誘致等による景気押上げ期待も高まっている。</a:t>
            </a:r>
            <a:endPar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a:solidFill>
                  <a:srgbClr val="FF0000"/>
                </a:solidFill>
                <a:latin typeface="Meiryo UI" panose="020B0604030504040204" pitchFamily="50" charset="-128"/>
                <a:ea typeface="Meiryo UI" panose="020B0604030504040204" pitchFamily="50" charset="-128"/>
              </a:rPr>
              <a:t>現在はコロナ禍で変調を来しているが、この危機を乗り越え、</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大阪の中小企業の課題を解決し、成長を後押しする、強くて柔軟な中小企業支援団体をめざす。</a:t>
            </a:r>
            <a:endPar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100572" y="4459744"/>
            <a:ext cx="1107996" cy="369332"/>
          </a:xfrm>
          <a:prstGeom prst="rect">
            <a:avLst/>
          </a:prstGeom>
          <a:noFill/>
        </p:spPr>
        <p:txBody>
          <a:bodyPr wrap="none" rtlCol="0">
            <a:spAutoFit/>
          </a:bodyPr>
          <a:lstStyle/>
          <a:p>
            <a:r>
              <a:rPr kumimoji="1" lang="ja-JP" altLang="en-US" sz="900" b="1" dirty="0">
                <a:solidFill>
                  <a:schemeClr val="tx1">
                    <a:lumMod val="75000"/>
                    <a:lumOff val="25000"/>
                  </a:schemeClr>
                </a:solidFill>
                <a:latin typeface="Meiryo UI" panose="020B0604030504040204" pitchFamily="50" charset="-128"/>
                <a:ea typeface="Meiryo UI" panose="020B0604030504040204" pitchFamily="50" charset="-128"/>
              </a:rPr>
              <a:t>転出超過（左軸）</a:t>
            </a:r>
            <a:endParaRPr kumimoji="1" lang="en-US" altLang="ja-JP" sz="900" b="1"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900"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900" b="1" dirty="0">
                <a:solidFill>
                  <a:schemeClr val="tx1">
                    <a:lumMod val="75000"/>
                    <a:lumOff val="25000"/>
                  </a:schemeClr>
                </a:solidFill>
                <a:latin typeface="Meiryo UI" panose="020B0604030504040204" pitchFamily="50" charset="-128"/>
                <a:ea typeface="Meiryo UI" panose="020B0604030504040204" pitchFamily="50" charset="-128"/>
              </a:rPr>
              <a:t>棒グラフ</a:t>
            </a:r>
            <a:r>
              <a:rPr lang="en-US" altLang="ja-JP" sz="900" b="1" dirty="0">
                <a:solidFill>
                  <a:schemeClr val="tx1">
                    <a:lumMod val="75000"/>
                    <a:lumOff val="25000"/>
                  </a:schemeClr>
                </a:solidFill>
                <a:latin typeface="Meiryo UI" panose="020B0604030504040204" pitchFamily="50" charset="-128"/>
                <a:ea typeface="Meiryo UI" panose="020B0604030504040204" pitchFamily="50" charset="-128"/>
              </a:rPr>
              <a:t>]</a:t>
            </a:r>
            <a:endParaRPr kumimoji="1" lang="ja-JP" altLang="en-US" sz="9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350633" y="3270952"/>
            <a:ext cx="3096000" cy="800219"/>
          </a:xfrm>
          <a:prstGeom prst="rect">
            <a:avLst/>
          </a:prstGeom>
          <a:noFill/>
        </p:spPr>
        <p:txBody>
          <a:bodyPr wrap="square" rtlCol="0">
            <a:noAutofit/>
          </a:bodyPr>
          <a:lstStyle/>
          <a:p>
            <a:pPr algn="ct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＜大阪府の本社転入出推移＞</a:t>
            </a:r>
            <a:endPar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企業の転入が増え、転出が減っており、転出超過は減少傾向</a:t>
            </a:r>
            <a:endPar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（出典：帝国</a:t>
            </a:r>
            <a:r>
              <a:rPr lang="en-US" altLang="ja-JP" sz="800" dirty="0">
                <a:solidFill>
                  <a:schemeClr val="tx1">
                    <a:lumMod val="75000"/>
                    <a:lumOff val="25000"/>
                  </a:schemeClr>
                </a:solidFill>
                <a:latin typeface="Meiryo UI" panose="020B0604030504040204" pitchFamily="50" charset="-128"/>
                <a:ea typeface="Meiryo UI" panose="020B0604030504040204" pitchFamily="50" charset="-128"/>
              </a:rPr>
              <a:t>DB</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「大阪府・本社移転企業調査」）</a:t>
            </a:r>
            <a:endPar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6592151" y="3270952"/>
            <a:ext cx="3096000" cy="763204"/>
          </a:xfrm>
          <a:prstGeom prst="rect">
            <a:avLst/>
          </a:prstGeom>
          <a:noFill/>
        </p:spPr>
        <p:txBody>
          <a:bodyPr wrap="square" rtlCol="0">
            <a:noAutofit/>
          </a:bodyPr>
          <a:lstStyle/>
          <a:p>
            <a:pPr algn="ct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a:t>
            </a:r>
            <a:r>
              <a:rPr lang="zh-TW" altLang="en-US" sz="1400" b="1" dirty="0">
                <a:solidFill>
                  <a:schemeClr val="tx1">
                    <a:lumMod val="75000"/>
                    <a:lumOff val="25000"/>
                  </a:schemeClr>
                </a:solidFill>
                <a:latin typeface="Meiryo UI" panose="020B0604030504040204" pitchFamily="50" charset="-128"/>
                <a:ea typeface="Meiryo UI" panose="020B0604030504040204" pitchFamily="50" charset="-128"/>
              </a:rPr>
              <a:t>商業地価変動率</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インバウンドの増加などを背景に、大阪の商業地価変動率は他都市に比べて急激に上昇</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（出典：国土交通省「</a:t>
            </a:r>
            <a:r>
              <a:rPr lang="zh-TW" altLang="en-US" sz="800" dirty="0">
                <a:solidFill>
                  <a:schemeClr val="tx1">
                    <a:lumMod val="75000"/>
                    <a:lumOff val="25000"/>
                  </a:schemeClr>
                </a:solidFill>
                <a:latin typeface="Meiryo UI" panose="020B0604030504040204" pitchFamily="50" charset="-128"/>
                <a:ea typeface="Meiryo UI" panose="020B0604030504040204" pitchFamily="50" charset="-128"/>
              </a:rPr>
              <a:t>都道府県地価調査</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a:t>
            </a:r>
            <a:endPar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6553941" y="1181070"/>
            <a:ext cx="2210074" cy="276999"/>
          </a:xfrm>
          <a:prstGeom prst="rect">
            <a:avLst/>
          </a:prstGeom>
          <a:noFill/>
        </p:spPr>
        <p:txBody>
          <a:bodyPr wrap="square" rtlCol="0">
            <a:spAutoFit/>
          </a:bodyPr>
          <a:lstStyle/>
          <a:p>
            <a:pPr algn="ct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大阪の主な明るい経済トピック</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nvGraphicFramePr>
        <p:xfrm>
          <a:off x="5529064" y="1446079"/>
          <a:ext cx="4176911" cy="1706880"/>
        </p:xfrm>
        <a:graphic>
          <a:graphicData uri="http://schemas.openxmlformats.org/drawingml/2006/table">
            <a:tbl>
              <a:tblPr firstRow="1" bandRow="1">
                <a:tableStyleId>{5940675A-B579-460E-94D1-54222C63F5DA}</a:tableStyleId>
              </a:tblPr>
              <a:tblGrid>
                <a:gridCol w="1440425">
                  <a:extLst>
                    <a:ext uri="{9D8B030D-6E8A-4147-A177-3AD203B41FA5}">
                      <a16:colId xmlns:a16="http://schemas.microsoft.com/office/drawing/2014/main" val="20000"/>
                    </a:ext>
                  </a:extLst>
                </a:gridCol>
                <a:gridCol w="2736486">
                  <a:extLst>
                    <a:ext uri="{9D8B030D-6E8A-4147-A177-3AD203B41FA5}">
                      <a16:colId xmlns:a16="http://schemas.microsoft.com/office/drawing/2014/main" val="20001"/>
                    </a:ext>
                  </a:extLst>
                </a:gridCol>
              </a:tblGrid>
              <a:tr h="0">
                <a:tc>
                  <a:txBody>
                    <a:bodyPr/>
                    <a:lstStyle/>
                    <a:p>
                      <a:pPr algn="ct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経済指標</a:t>
                      </a:r>
                    </a:p>
                  </a:txBody>
                  <a:tcPr>
                    <a:solidFill>
                      <a:schemeClr val="accent1">
                        <a:lumMod val="40000"/>
                        <a:lumOff val="60000"/>
                      </a:schemeClr>
                    </a:solidFill>
                  </a:tcPr>
                </a:tc>
                <a:tc>
                  <a:txBody>
                    <a:bodyPr/>
                    <a:lstStyle/>
                    <a:p>
                      <a:pPr algn="ct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大阪の状況</a:t>
                      </a:r>
                    </a:p>
                  </a:txBody>
                  <a:tcPr>
                    <a:solidFill>
                      <a:schemeClr val="accent1">
                        <a:lumMod val="40000"/>
                        <a:lumOff val="60000"/>
                      </a:schemeClr>
                    </a:solidFill>
                  </a:tcPr>
                </a:tc>
                <a:extLst>
                  <a:ext uri="{0D108BD9-81ED-4DB2-BD59-A6C34878D82A}">
                    <a16:rowId xmlns:a16="http://schemas.microsoft.com/office/drawing/2014/main" val="10000"/>
                  </a:ext>
                </a:extLst>
              </a:tr>
              <a:tr h="132295">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インバウンド消費</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750" dirty="0">
                          <a:solidFill>
                            <a:schemeClr val="tx1">
                              <a:lumMod val="75000"/>
                              <a:lumOff val="25000"/>
                            </a:schemeClr>
                          </a:solidFill>
                          <a:latin typeface="Meiryo UI" panose="020B0604030504040204" pitchFamily="50" charset="-128"/>
                          <a:ea typeface="Meiryo UI" panose="020B0604030504040204" pitchFamily="50" charset="-128"/>
                        </a:rPr>
                        <a:t>出典：大阪観光局調べ</a:t>
                      </a:r>
                      <a:endParaRPr kumimoji="1" lang="en-US" altLang="ja-JP" sz="750" dirty="0">
                        <a:solidFill>
                          <a:schemeClr val="tx1">
                            <a:lumMod val="75000"/>
                            <a:lumOff val="25000"/>
                          </a:schemeClr>
                        </a:solidFill>
                        <a:latin typeface="Meiryo UI" panose="020B0604030504040204" pitchFamily="50" charset="-128"/>
                        <a:ea typeface="Meiryo UI" panose="020B0604030504040204" pitchFamily="50" charset="-128"/>
                      </a:endParaRPr>
                    </a:p>
                  </a:txBody>
                  <a:tcPr/>
                </a:tc>
                <a:tc>
                  <a:txBody>
                    <a:bodyPr/>
                    <a:lstStyle/>
                    <a:p>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2018</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年のインバウンド消費額は</a:t>
                      </a:r>
                      <a:r>
                        <a:rPr kumimoji="1" lang="en-US" altLang="ja-JP" sz="1100" b="1" u="sng" dirty="0">
                          <a:solidFill>
                            <a:schemeClr val="tx1">
                              <a:lumMod val="75000"/>
                              <a:lumOff val="25000"/>
                            </a:schemeClr>
                          </a:solidFill>
                          <a:latin typeface="Meiryo UI" panose="020B0604030504040204" pitchFamily="50" charset="-128"/>
                          <a:ea typeface="Meiryo UI" panose="020B0604030504040204" pitchFamily="50" charset="-128"/>
                        </a:rPr>
                        <a:t>1</a:t>
                      </a:r>
                      <a:r>
                        <a:rPr kumimoji="1" lang="ja-JP" altLang="en-US" sz="1100" b="1" u="sng" dirty="0">
                          <a:solidFill>
                            <a:schemeClr val="tx1">
                              <a:lumMod val="75000"/>
                              <a:lumOff val="25000"/>
                            </a:schemeClr>
                          </a:solidFill>
                          <a:latin typeface="Meiryo UI" panose="020B0604030504040204" pitchFamily="50" charset="-128"/>
                          <a:ea typeface="Meiryo UI" panose="020B0604030504040204" pitchFamily="50" charset="-128"/>
                        </a:rPr>
                        <a:t>兆</a:t>
                      </a:r>
                      <a:r>
                        <a:rPr kumimoji="1" lang="en-US" altLang="ja-JP" sz="1100" b="1" u="sng" dirty="0">
                          <a:solidFill>
                            <a:schemeClr val="tx1">
                              <a:lumMod val="75000"/>
                              <a:lumOff val="25000"/>
                            </a:schemeClr>
                          </a:solidFill>
                          <a:latin typeface="Meiryo UI" panose="020B0604030504040204" pitchFamily="50" charset="-128"/>
                          <a:ea typeface="Meiryo UI" panose="020B0604030504040204" pitchFamily="50" charset="-128"/>
                        </a:rPr>
                        <a:t>2,352</a:t>
                      </a:r>
                      <a:r>
                        <a:rPr kumimoji="1" lang="ja-JP" altLang="en-US" sz="1100" b="1" u="sng" dirty="0">
                          <a:solidFill>
                            <a:schemeClr val="tx1">
                              <a:lumMod val="75000"/>
                              <a:lumOff val="25000"/>
                            </a:schemeClr>
                          </a:solidFill>
                          <a:latin typeface="Meiryo UI" panose="020B0604030504040204" pitchFamily="50" charset="-128"/>
                          <a:ea typeface="Meiryo UI" panose="020B0604030504040204" pitchFamily="50" charset="-128"/>
                        </a:rPr>
                        <a:t>億円</a:t>
                      </a:r>
                      <a:r>
                        <a:rPr kumimoji="1" lang="ja-JP" altLang="en-US" sz="1100" b="0" u="none"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対</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14</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年比の</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4.6</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倍</a:t>
                      </a:r>
                    </a:p>
                  </a:txBody>
                  <a:tcPr/>
                </a:tc>
                <a:extLst>
                  <a:ext uri="{0D108BD9-81ED-4DB2-BD59-A6C34878D82A}">
                    <a16:rowId xmlns:a16="http://schemas.microsoft.com/office/drawing/2014/main" val="10001"/>
                  </a:ext>
                </a:extLst>
              </a:tr>
              <a:tr h="184268">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オフィス空室率</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出典：</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CBRE</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「オフィスマーケットビュー」</a:t>
                      </a:r>
                    </a:p>
                  </a:txBody>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大阪市内のオフィスビル空室率は</a:t>
                      </a:r>
                      <a:r>
                        <a:rPr kumimoji="1" lang="en-US" altLang="ja-JP" sz="1100" b="1" u="sng" dirty="0">
                          <a:solidFill>
                            <a:schemeClr val="tx1">
                              <a:lumMod val="75000"/>
                              <a:lumOff val="25000"/>
                            </a:schemeClr>
                          </a:solidFill>
                          <a:latin typeface="Meiryo UI" panose="020B0604030504040204" pitchFamily="50" charset="-128"/>
                          <a:ea typeface="Meiryo UI" panose="020B0604030504040204" pitchFamily="50" charset="-128"/>
                        </a:rPr>
                        <a:t>0.9</a:t>
                      </a:r>
                      <a:r>
                        <a:rPr kumimoji="1" lang="ja-JP" altLang="en-US" sz="1100" b="1" u="sng"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sz="1100" b="1" u="sng" dirty="0">
                          <a:solidFill>
                            <a:schemeClr val="tx1">
                              <a:lumMod val="75000"/>
                              <a:lumOff val="25000"/>
                            </a:schemeClr>
                          </a:solidFill>
                          <a:latin typeface="Meiryo UI" panose="020B0604030504040204" pitchFamily="50" charset="-128"/>
                          <a:ea typeface="Meiryo UI" panose="020B0604030504040204" pitchFamily="50" charset="-128"/>
                        </a:rPr>
                        <a:t>(2019</a:t>
                      </a:r>
                      <a:r>
                        <a:rPr kumimoji="1" lang="ja-JP" altLang="en-US" sz="1100" b="1" u="sng" dirty="0">
                          <a:solidFill>
                            <a:schemeClr val="tx1">
                              <a:lumMod val="75000"/>
                              <a:lumOff val="25000"/>
                            </a:schemeClr>
                          </a:solidFill>
                          <a:latin typeface="Meiryo UI" panose="020B0604030504040204" pitchFamily="50" charset="-128"/>
                          <a:ea typeface="Meiryo UI" panose="020B0604030504040204" pitchFamily="50" charset="-128"/>
                        </a:rPr>
                        <a:t>年</a:t>
                      </a:r>
                      <a:r>
                        <a:rPr kumimoji="1" lang="en-US" altLang="ja-JP" sz="1100" b="1" u="sng" dirty="0">
                          <a:solidFill>
                            <a:schemeClr val="tx1">
                              <a:lumMod val="75000"/>
                              <a:lumOff val="25000"/>
                            </a:schemeClr>
                          </a:solidFill>
                          <a:latin typeface="Meiryo UI" panose="020B0604030504040204" pitchFamily="50" charset="-128"/>
                          <a:ea typeface="Meiryo UI" panose="020B0604030504040204" pitchFamily="50" charset="-128"/>
                        </a:rPr>
                        <a:t>7</a:t>
                      </a:r>
                      <a:r>
                        <a:rPr kumimoji="1" lang="ja-JP" altLang="en-US" sz="1100" b="1" u="sng"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sz="1100" b="1" u="sng" dirty="0">
                          <a:solidFill>
                            <a:schemeClr val="tx1">
                              <a:lumMod val="75000"/>
                              <a:lumOff val="25000"/>
                            </a:schemeClr>
                          </a:solidFill>
                          <a:latin typeface="Meiryo UI" panose="020B0604030504040204" pitchFamily="50" charset="-128"/>
                          <a:ea typeface="Meiryo UI" panose="020B0604030504040204" pitchFamily="50" charset="-128"/>
                        </a:rPr>
                        <a:t>9</a:t>
                      </a:r>
                      <a:r>
                        <a:rPr kumimoji="1" lang="ja-JP" altLang="en-US" sz="1100" b="1" u="sng" dirty="0">
                          <a:solidFill>
                            <a:schemeClr val="tx1">
                              <a:lumMod val="75000"/>
                              <a:lumOff val="25000"/>
                            </a:schemeClr>
                          </a:solidFill>
                          <a:latin typeface="Meiryo UI" panose="020B0604030504040204" pitchFamily="50" charset="-128"/>
                          <a:ea typeface="Meiryo UI" panose="020B0604030504040204" pitchFamily="50" charset="-128"/>
                        </a:rPr>
                        <a:t>月</a:t>
                      </a:r>
                      <a:r>
                        <a:rPr kumimoji="1" lang="en-US" altLang="ja-JP" sz="1100" b="1" u="sng"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100" b="1" u="sng" dirty="0">
                          <a:solidFill>
                            <a:schemeClr val="tx1">
                              <a:lumMod val="75000"/>
                              <a:lumOff val="25000"/>
                            </a:schemeClr>
                          </a:solidFill>
                          <a:latin typeface="Meiryo UI" panose="020B0604030504040204" pitchFamily="50" charset="-128"/>
                          <a:ea typeface="Meiryo UI" panose="020B0604030504040204" pitchFamily="50" charset="-128"/>
                        </a:rPr>
                        <a:t>で調査開始以来初の</a:t>
                      </a:r>
                      <a:r>
                        <a:rPr kumimoji="1" lang="en-US" altLang="ja-JP" sz="1100" b="1" u="sng" dirty="0">
                          <a:solidFill>
                            <a:schemeClr val="tx1">
                              <a:lumMod val="75000"/>
                              <a:lumOff val="25000"/>
                            </a:schemeClr>
                          </a:solidFill>
                          <a:latin typeface="Meiryo UI" panose="020B0604030504040204" pitchFamily="50" charset="-128"/>
                          <a:ea typeface="Meiryo UI" panose="020B0604030504040204" pitchFamily="50" charset="-128"/>
                        </a:rPr>
                        <a:t>1</a:t>
                      </a:r>
                      <a:r>
                        <a:rPr kumimoji="1" lang="ja-JP" altLang="en-US" sz="1100" b="1" u="sng" dirty="0">
                          <a:solidFill>
                            <a:schemeClr val="tx1">
                              <a:lumMod val="75000"/>
                              <a:lumOff val="25000"/>
                            </a:schemeClr>
                          </a:solidFill>
                          <a:latin typeface="Meiryo UI" panose="020B0604030504040204" pitchFamily="50" charset="-128"/>
                          <a:ea typeface="Meiryo UI" panose="020B0604030504040204" pitchFamily="50" charset="-128"/>
                        </a:rPr>
                        <a:t>％割れ</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需要旺盛</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157418">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インフラ整備</a:t>
                      </a:r>
                    </a:p>
                  </a:txBody>
                  <a:tcPr/>
                </a:tc>
                <a:tc>
                  <a:txBody>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北大阪急行やモノレールの延伸、なにわ筋線の計画決定、ミッシングリンクの解消など。</a:t>
                      </a:r>
                    </a:p>
                  </a:txBody>
                  <a:tcPr/>
                </a:tc>
                <a:extLst>
                  <a:ext uri="{0D108BD9-81ED-4DB2-BD59-A6C34878D82A}">
                    <a16:rowId xmlns:a16="http://schemas.microsoft.com/office/drawing/2014/main" val="10005"/>
                  </a:ext>
                </a:extLst>
              </a:tr>
            </a:tbl>
          </a:graphicData>
        </a:graphic>
      </p:graphicFrame>
      <p:sp>
        <p:nvSpPr>
          <p:cNvPr id="2" name="スライド番号プレースホルダー 1"/>
          <p:cNvSpPr>
            <a:spLocks noGrp="1"/>
          </p:cNvSpPr>
          <p:nvPr>
            <p:ph type="sldNum" sz="quarter" idx="12"/>
          </p:nvPr>
        </p:nvSpPr>
        <p:spPr/>
        <p:txBody>
          <a:bodyPr/>
          <a:lstStyle/>
          <a:p>
            <a:fld id="{F61ADCFA-BCA6-4759-AFB1-7CBA46529FC7}" type="slidenum">
              <a:rPr kumimoji="1" lang="ja-JP" altLang="en-US" smtClean="0"/>
              <a:pPr/>
              <a:t>8</a:t>
            </a:fld>
            <a:endParaRPr kumimoji="1" lang="ja-JP" altLang="en-US" dirty="0"/>
          </a:p>
        </p:txBody>
      </p:sp>
      <p:graphicFrame>
        <p:nvGraphicFramePr>
          <p:cNvPr id="17" name="グラフ 16"/>
          <p:cNvGraphicFramePr>
            <a:graphicFrameLocks/>
          </p:cNvGraphicFramePr>
          <p:nvPr/>
        </p:nvGraphicFramePr>
        <p:xfrm>
          <a:off x="3496151" y="4149328"/>
          <a:ext cx="3096000" cy="2232000"/>
        </p:xfrm>
        <a:graphic>
          <a:graphicData uri="http://schemas.openxmlformats.org/drawingml/2006/chart">
            <c:chart xmlns:c="http://schemas.openxmlformats.org/drawingml/2006/chart" xmlns:r="http://schemas.openxmlformats.org/officeDocument/2006/relationships" r:id="rId3"/>
          </a:graphicData>
        </a:graphic>
      </p:graphicFrame>
      <p:sp>
        <p:nvSpPr>
          <p:cNvPr id="19" name="テキスト ボックス 18"/>
          <p:cNvSpPr txBox="1"/>
          <p:nvPr/>
        </p:nvSpPr>
        <p:spPr>
          <a:xfrm>
            <a:off x="3471392" y="3270952"/>
            <a:ext cx="3096000" cy="798964"/>
          </a:xfrm>
          <a:prstGeom prst="rect">
            <a:avLst/>
          </a:prstGeom>
          <a:noFill/>
        </p:spPr>
        <p:txBody>
          <a:bodyPr wrap="square" rtlCol="0">
            <a:noAutofit/>
          </a:bodyPr>
          <a:lstStyle/>
          <a:p>
            <a:pPr algn="ct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＜来阪外国人旅行者数＞</a:t>
            </a:r>
            <a:endPar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来阪外国人旅行者が右肩上がりに増加</a:t>
            </a:r>
            <a:endPar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rPr>
              <a:t>2018</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年は速報数値</a:t>
            </a:r>
            <a:endPar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（出典：大阪府「</a:t>
            </a:r>
            <a:r>
              <a:rPr lang="zh-TW" altLang="en-US" sz="800" dirty="0">
                <a:solidFill>
                  <a:schemeClr val="tx1">
                    <a:lumMod val="75000"/>
                    <a:lumOff val="25000"/>
                  </a:schemeClr>
                </a:solidFill>
                <a:latin typeface="Meiryo UI" panose="020B0604030504040204" pitchFamily="50" charset="-128"/>
                <a:ea typeface="Meiryo UI" panose="020B0604030504040204" pitchFamily="50" charset="-128"/>
              </a:rPr>
              <a:t>観光統計調査</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a:t>
            </a:r>
            <a:endPar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endParaRPr>
          </a:p>
        </p:txBody>
      </p:sp>
      <p:graphicFrame>
        <p:nvGraphicFramePr>
          <p:cNvPr id="20" name="グラフ 19"/>
          <p:cNvGraphicFramePr>
            <a:graphicFrameLocks/>
          </p:cNvGraphicFramePr>
          <p:nvPr/>
        </p:nvGraphicFramePr>
        <p:xfrm>
          <a:off x="6609975" y="4149328"/>
          <a:ext cx="3096000" cy="2232000"/>
        </p:xfrm>
        <a:graphic>
          <a:graphicData uri="http://schemas.openxmlformats.org/drawingml/2006/chart">
            <c:chart xmlns:c="http://schemas.openxmlformats.org/drawingml/2006/chart" xmlns:r="http://schemas.openxmlformats.org/officeDocument/2006/relationships" r:id="rId4"/>
          </a:graphicData>
        </a:graphic>
      </p:graphicFrame>
      <p:sp>
        <p:nvSpPr>
          <p:cNvPr id="3" name="正方形/長方形 2"/>
          <p:cNvSpPr/>
          <p:nvPr/>
        </p:nvSpPr>
        <p:spPr>
          <a:xfrm>
            <a:off x="3728864" y="4185084"/>
            <a:ext cx="324000" cy="210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00" dirty="0">
                <a:solidFill>
                  <a:schemeClr val="tx1">
                    <a:lumMod val="75000"/>
                    <a:lumOff val="25000"/>
                  </a:schemeClr>
                </a:solidFill>
              </a:rPr>
              <a:t>万人</a:t>
            </a:r>
          </a:p>
        </p:txBody>
      </p:sp>
      <p:sp>
        <p:nvSpPr>
          <p:cNvPr id="16" name="正方形/長方形 15"/>
          <p:cNvSpPr/>
          <p:nvPr/>
        </p:nvSpPr>
        <p:spPr>
          <a:xfrm>
            <a:off x="3284633" y="4172084"/>
            <a:ext cx="324000" cy="210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00" dirty="0">
                <a:solidFill>
                  <a:schemeClr val="tx1">
                    <a:lumMod val="75000"/>
                    <a:lumOff val="25000"/>
                  </a:schemeClr>
                </a:solidFill>
              </a:rPr>
              <a:t>社</a:t>
            </a:r>
          </a:p>
        </p:txBody>
      </p:sp>
      <p:sp>
        <p:nvSpPr>
          <p:cNvPr id="21" name="正方形/長方形 20"/>
          <p:cNvSpPr/>
          <p:nvPr/>
        </p:nvSpPr>
        <p:spPr>
          <a:xfrm>
            <a:off x="543674" y="4170369"/>
            <a:ext cx="324000" cy="210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00" dirty="0">
                <a:solidFill>
                  <a:schemeClr val="tx1">
                    <a:lumMod val="75000"/>
                    <a:lumOff val="25000"/>
                  </a:schemeClr>
                </a:solidFill>
              </a:rPr>
              <a:t>社</a:t>
            </a:r>
          </a:p>
        </p:txBody>
      </p:sp>
      <p:sp>
        <p:nvSpPr>
          <p:cNvPr id="23" name="正方形/長方形 22"/>
          <p:cNvSpPr/>
          <p:nvPr/>
        </p:nvSpPr>
        <p:spPr>
          <a:xfrm>
            <a:off x="128464" y="665380"/>
            <a:ext cx="9577511" cy="360000"/>
          </a:xfrm>
          <a:prstGeom prst="rect">
            <a:avLst/>
          </a:prstGeom>
          <a:solidFill>
            <a:srgbClr val="0070C0"/>
          </a:solidFill>
          <a:ln w="38100">
            <a:noFill/>
          </a:ln>
        </p:spPr>
        <p:txBody>
          <a:bodyPr wrap="square">
            <a:noAutofit/>
          </a:bodyPr>
          <a:lstStyle/>
          <a:p>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大阪経済を取り巻く</a:t>
            </a:r>
            <a:r>
              <a:rPr lang="ja-JP" altLang="en-US" sz="20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状況</a:t>
            </a:r>
            <a:endParaRPr lang="ja-JP" altLang="en-US" sz="2000" b="1" strike="dblStrike" dirty="0">
              <a:solidFill>
                <a:srgbClr val="FF0000"/>
              </a:solidFill>
              <a:effectLst>
                <a:outerShdw blurRad="38100" dist="38100" dir="2700000" algn="tl">
                  <a:srgbClr val="000000">
                    <a:alpha val="43137"/>
                  </a:srgbClr>
                </a:outerShdw>
              </a:effectLst>
            </a:endParaRPr>
          </a:p>
        </p:txBody>
      </p:sp>
      <p:sp>
        <p:nvSpPr>
          <p:cNvPr id="29" name="楕円 28">
            <a:extLst>
              <a:ext uri="{FF2B5EF4-FFF2-40B4-BE49-F238E27FC236}">
                <a16:creationId xmlns:a16="http://schemas.microsoft.com/office/drawing/2014/main" id="{BD4AE7EC-B428-4ABA-8247-3EFCCFEF43F4}"/>
              </a:ext>
            </a:extLst>
          </p:cNvPr>
          <p:cNvSpPr/>
          <p:nvPr/>
        </p:nvSpPr>
        <p:spPr>
          <a:xfrm rot="1688156">
            <a:off x="8896514" y="186150"/>
            <a:ext cx="756084" cy="7217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rgbClr val="FF0000"/>
                </a:solidFill>
              </a:rPr>
              <a:t>改</a:t>
            </a:r>
          </a:p>
        </p:txBody>
      </p:sp>
    </p:spTree>
    <p:extLst>
      <p:ext uri="{BB962C8B-B14F-4D97-AF65-F5344CB8AC3E}">
        <p14:creationId xmlns:p14="http://schemas.microsoft.com/office/powerpoint/2010/main" val="1745415076"/>
      </p:ext>
    </p:extLst>
  </p:cSld>
  <p:clrMapOvr>
    <a:masterClrMapping/>
  </p:clrMapOvr>
</p:sld>
</file>

<file path=ppt/theme/theme1.xml><?xml version="1.0" encoding="utf-8"?>
<a:theme xmlns:a="http://schemas.openxmlformats.org/drawingml/2006/main" name="プレゼンテーション_機構中期経営計画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lumMod val="85000"/>
              <a:lumOff val="15000"/>
            </a:schemeClr>
          </a:solidFill>
        </a:ln>
      </a:spPr>
      <a:bodyPr wrap="none" lIns="72000" tIns="72000" rIns="72000" bIns="72000" rtlCol="0" anchor="ctr">
        <a:noAutofit/>
      </a:bodyPr>
      <a:lstStyle>
        <a:defPPr algn="ctr">
          <a:lnSpc>
            <a:spcPct val="105000"/>
          </a:lnSpc>
          <a:spcBef>
            <a:spcPts val="0"/>
          </a:spcBef>
          <a:defRPr dirty="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プレゼンテーション_機構中期経営計画1</Template>
  <TotalTime>0</TotalTime>
  <Words>13925</Words>
  <Application>Microsoft Office PowerPoint</Application>
  <PresentationFormat>A4 210 x 297 mm</PresentationFormat>
  <Paragraphs>1714</Paragraphs>
  <Slides>40</Slides>
  <Notes>3</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40</vt:i4>
      </vt:variant>
    </vt:vector>
  </HeadingPairs>
  <TitlesOfParts>
    <vt:vector size="55" baseType="lpstr">
      <vt:lpstr>BIZ UDPゴシック</vt:lpstr>
      <vt:lpstr>HG丸ｺﾞｼｯｸM-PRO</vt:lpstr>
      <vt:lpstr>Meiryo UI</vt:lpstr>
      <vt:lpstr>ＭＳ Ｐゴシック</vt:lpstr>
      <vt:lpstr>ＭＳ ゴシック</vt:lpstr>
      <vt:lpstr>ＭＳ 明朝</vt:lpstr>
      <vt:lpstr>メイリオ</vt:lpstr>
      <vt:lpstr>游ゴシックo..</vt:lpstr>
      <vt:lpstr>Arial</vt:lpstr>
      <vt:lpstr>Calibri</vt:lpstr>
      <vt:lpstr>Century</vt:lpstr>
      <vt:lpstr>Microsoft Himalaya</vt:lpstr>
      <vt:lpstr>Times New Roman</vt:lpstr>
      <vt:lpstr>Wingdings</vt:lpstr>
      <vt:lpstr>プレゼンテーション_機構中期経営計画1</vt:lpstr>
      <vt:lpstr>中期経営計画（改定版）</vt:lpstr>
      <vt:lpstr>PowerPoint プレゼンテーション</vt:lpstr>
      <vt:lpstr>１　財団の概要・中期経営計画の策定について</vt:lpstr>
      <vt:lpstr>財団プロフィール・新法人設立の背景</vt:lpstr>
      <vt:lpstr>財団経営理念・行動指針</vt:lpstr>
      <vt:lpstr>中期経営計画策定スケジュール</vt:lpstr>
      <vt:lpstr>２　大阪における中小企業の現状・課題</vt:lpstr>
      <vt:lpstr>大阪の中小企業の実態</vt:lpstr>
      <vt:lpstr>大阪の中小企業の実態</vt:lpstr>
      <vt:lpstr>大阪の中小企業の実態</vt:lpstr>
      <vt:lpstr>大阪の中小企業の実態</vt:lpstr>
      <vt:lpstr>３　財団各事業の取組方針</vt:lpstr>
      <vt:lpstr>財団各事業の取組方針</vt:lpstr>
      <vt:lpstr>財団各事業の取組方針</vt:lpstr>
      <vt:lpstr>財団各事業の取組方針</vt:lpstr>
      <vt:lpstr>財団各事業の取組方針</vt:lpstr>
      <vt:lpstr>財団各事業の取組方針</vt:lpstr>
      <vt:lpstr>財団各事業の取組方針</vt:lpstr>
      <vt:lpstr>財団各事業の取組方針</vt:lpstr>
      <vt:lpstr>財団各事業の取組方針</vt:lpstr>
      <vt:lpstr>財団各事業の取組方針</vt:lpstr>
      <vt:lpstr>財団各事業の取組方針</vt:lpstr>
      <vt:lpstr>財団各事業の取組方針</vt:lpstr>
      <vt:lpstr>財団各事業の取組方針</vt:lpstr>
      <vt:lpstr>財団各事業の取組方針</vt:lpstr>
      <vt:lpstr>財団各事業の取組方針</vt:lpstr>
      <vt:lpstr>財団各事業の取組方針</vt:lpstr>
      <vt:lpstr>財団各事業の取組方針</vt:lpstr>
      <vt:lpstr>財団各事業の取組方針</vt:lpstr>
      <vt:lpstr>財団各事業の取組方針</vt:lpstr>
      <vt:lpstr>４　財団運営面での新たな取組み</vt:lpstr>
      <vt:lpstr>財団運営面での新たな取組み　</vt:lpstr>
      <vt:lpstr>財団運営面での新たな取組み　</vt:lpstr>
      <vt:lpstr>財団運営面での新たな取組み　</vt:lpstr>
      <vt:lpstr>財団運営面での新たな取組み　</vt:lpstr>
      <vt:lpstr>大阪府・大阪市交付金事業による支援機能強化</vt:lpstr>
      <vt:lpstr>大阪府・大阪市交付金事業について</vt:lpstr>
      <vt:lpstr>５　今後の経営目標と収支計画</vt:lpstr>
      <vt:lpstr>成果指標（目標一覧）</vt:lpstr>
      <vt:lpstr>収支計画（改定案）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2021-03-05T04:18:06Z</dcterms:created>
  <dcterms:modified xsi:type="dcterms:W3CDTF">2021-03-05T04:18:10Z</dcterms:modified>
</cp:coreProperties>
</file>