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3681075" cy="9972675"/>
  <p:notesSz cx="9866313" cy="6735763"/>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FFFFFF"/>
    <a:srgbClr val="FFCC00"/>
    <a:srgbClr val="FFFF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87E5E9-6553-4739-B997-81FFEE0F3D02}" v="6" dt="2020-10-04T14:03:30.81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94" autoAdjust="0"/>
    <p:restoredTop sz="92460" autoAdjust="0"/>
  </p:normalViewPr>
  <p:slideViewPr>
    <p:cSldViewPr>
      <p:cViewPr varScale="1">
        <p:scale>
          <a:sx n="48" d="100"/>
          <a:sy n="48" d="100"/>
        </p:scale>
        <p:origin x="1758" y="42"/>
      </p:cViewPr>
      <p:guideLst>
        <p:guide orient="horz" pos="3141"/>
        <p:guide pos="430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microsoft.com/office/2016/11/relationships/changesInfo" Target="changesInfos/changesInfo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deki" userId="bd52d23c33566c11" providerId="LiveId" clId="{E087E5E9-6553-4739-B997-81FFEE0F3D02}"/>
    <pc:docChg chg="modSld">
      <pc:chgData name="hideki" userId="bd52d23c33566c11" providerId="LiveId" clId="{E087E5E9-6553-4739-B997-81FFEE0F3D02}" dt="2020-10-04T14:03:52.254" v="36" actId="207"/>
      <pc:docMkLst>
        <pc:docMk/>
      </pc:docMkLst>
      <pc:sldChg chg="modSp mod">
        <pc:chgData name="hideki" userId="bd52d23c33566c11" providerId="LiveId" clId="{E087E5E9-6553-4739-B997-81FFEE0F3D02}" dt="2020-10-04T14:03:52.254" v="36" actId="207"/>
        <pc:sldMkLst>
          <pc:docMk/>
          <pc:sldMk cId="3044139469" sldId="259"/>
        </pc:sldMkLst>
        <pc:spChg chg="mod">
          <ac:chgData name="hideki" userId="bd52d23c33566c11" providerId="LiveId" clId="{E087E5E9-6553-4739-B997-81FFEE0F3D02}" dt="2020-10-04T14:03:52.254" v="36" actId="207"/>
          <ac:spMkLst>
            <pc:docMk/>
            <pc:sldMk cId="3044139469" sldId="259"/>
            <ac:spMk id="4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4275245" cy="337732"/>
          </a:xfrm>
          <a:prstGeom prst="rect">
            <a:avLst/>
          </a:prstGeom>
        </p:spPr>
        <p:txBody>
          <a:bodyPr vert="horz" lIns="90613" tIns="45308" rIns="90613" bIns="45308"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7918" y="3"/>
            <a:ext cx="4276820" cy="337732"/>
          </a:xfrm>
          <a:prstGeom prst="rect">
            <a:avLst/>
          </a:prstGeom>
        </p:spPr>
        <p:txBody>
          <a:bodyPr vert="horz" lIns="90613" tIns="45308" rIns="90613" bIns="45308" rtlCol="0"/>
          <a:lstStyle>
            <a:lvl1pPr algn="r">
              <a:defRPr sz="1200"/>
            </a:lvl1pPr>
          </a:lstStyle>
          <a:p>
            <a:fld id="{884E71C0-A4BC-45EA-A68A-020263951112}" type="datetimeFigureOut">
              <a:rPr kumimoji="1" lang="ja-JP" altLang="en-US" smtClean="0"/>
              <a:t>2021/2/17</a:t>
            </a:fld>
            <a:endParaRPr kumimoji="1" lang="ja-JP" altLang="en-US"/>
          </a:p>
        </p:txBody>
      </p:sp>
      <p:sp>
        <p:nvSpPr>
          <p:cNvPr id="4" name="スライド イメージ プレースホルダー 3"/>
          <p:cNvSpPr>
            <a:spLocks noGrp="1" noRot="1" noChangeAspect="1"/>
          </p:cNvSpPr>
          <p:nvPr>
            <p:ph type="sldImg" idx="2"/>
          </p:nvPr>
        </p:nvSpPr>
        <p:spPr>
          <a:xfrm>
            <a:off x="3375025" y="844550"/>
            <a:ext cx="3116263" cy="2271713"/>
          </a:xfrm>
          <a:prstGeom prst="rect">
            <a:avLst/>
          </a:prstGeom>
          <a:noFill/>
          <a:ln w="12700">
            <a:solidFill>
              <a:prstClr val="black"/>
            </a:solidFill>
          </a:ln>
        </p:spPr>
        <p:txBody>
          <a:bodyPr vert="horz" lIns="90613" tIns="45308" rIns="90613" bIns="45308" rtlCol="0" anchor="ctr"/>
          <a:lstStyle/>
          <a:p>
            <a:endParaRPr lang="ja-JP" altLang="en-US"/>
          </a:p>
        </p:txBody>
      </p:sp>
      <p:sp>
        <p:nvSpPr>
          <p:cNvPr id="5" name="ノート プレースホルダー 4"/>
          <p:cNvSpPr>
            <a:spLocks noGrp="1"/>
          </p:cNvSpPr>
          <p:nvPr>
            <p:ph type="body" sz="quarter" idx="3"/>
          </p:nvPr>
        </p:nvSpPr>
        <p:spPr>
          <a:xfrm>
            <a:off x="986476" y="3242216"/>
            <a:ext cx="7893365" cy="2651578"/>
          </a:xfrm>
          <a:prstGeom prst="rect">
            <a:avLst/>
          </a:prstGeom>
        </p:spPr>
        <p:txBody>
          <a:bodyPr vert="horz" lIns="90613" tIns="45308" rIns="90613" bIns="45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8034"/>
            <a:ext cx="4275245" cy="337730"/>
          </a:xfrm>
          <a:prstGeom prst="rect">
            <a:avLst/>
          </a:prstGeom>
        </p:spPr>
        <p:txBody>
          <a:bodyPr vert="horz" lIns="90613" tIns="45308" rIns="90613" bIns="453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7918" y="6398034"/>
            <a:ext cx="4276820" cy="337730"/>
          </a:xfrm>
          <a:prstGeom prst="rect">
            <a:avLst/>
          </a:prstGeom>
        </p:spPr>
        <p:txBody>
          <a:bodyPr vert="horz" lIns="90613" tIns="45308" rIns="90613" bIns="45308" rtlCol="0" anchor="b"/>
          <a:lstStyle>
            <a:lvl1pPr algn="r">
              <a:defRPr sz="1200"/>
            </a:lvl1pPr>
          </a:lstStyle>
          <a:p>
            <a:fld id="{87105F7C-0084-4728-A476-D55036B167A2}" type="slidenum">
              <a:rPr kumimoji="1" lang="ja-JP" altLang="en-US" smtClean="0"/>
              <a:t>‹#›</a:t>
            </a:fld>
            <a:endParaRPr kumimoji="1" lang="ja-JP" altLang="en-US"/>
          </a:p>
        </p:txBody>
      </p:sp>
    </p:spTree>
    <p:extLst>
      <p:ext uri="{BB962C8B-B14F-4D97-AF65-F5344CB8AC3E}">
        <p14:creationId xmlns:p14="http://schemas.microsoft.com/office/powerpoint/2010/main" val="34542447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7105F7C-0084-4728-A476-D55036B167A2}" type="slidenum">
              <a:rPr kumimoji="1" lang="ja-JP" altLang="en-US" smtClean="0"/>
              <a:t>1</a:t>
            </a:fld>
            <a:endParaRPr kumimoji="1" lang="ja-JP" altLang="en-US"/>
          </a:p>
        </p:txBody>
      </p:sp>
    </p:spTree>
    <p:extLst>
      <p:ext uri="{BB962C8B-B14F-4D97-AF65-F5344CB8AC3E}">
        <p14:creationId xmlns:p14="http://schemas.microsoft.com/office/powerpoint/2010/main" val="3525749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dirty="0"/>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2021/2/17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2021/2/17</a:t>
            </a:fld>
            <a:endParaRPr kumimoji="1" lang="ja-JP" altLang="en-US" dirty="0"/>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dirty="0"/>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703680" y="223398"/>
            <a:ext cx="10419360" cy="638501"/>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OFIX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中期</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経営</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計画 中間</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見直し（案</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年度～令和</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の概要</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6624513" y="5994449"/>
            <a:ext cx="3378493" cy="307777"/>
          </a:xfrm>
          <a:prstGeom prst="rect">
            <a:avLst/>
          </a:prstGeom>
          <a:noFill/>
          <a:ln>
            <a:noFill/>
            <a:prstDash val="sysDash"/>
          </a:ln>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■当初中期経営計画の収支予定</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10080897" y="5994450"/>
            <a:ext cx="3555323"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■収支決算・今後の見通し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（単位：千円）</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180807" y="1006152"/>
            <a:ext cx="6249383"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中期経営計画策定の趣旨と財団の</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80805" y="3297084"/>
            <a:ext cx="6249383"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■財団におけるこれまでの取組み</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80806" y="6823987"/>
            <a:ext cx="6249383"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■計画の中間見直しの趣旨及び</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取組方向</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72473" y="1292699"/>
            <a:ext cx="6323796" cy="1965446"/>
          </a:xfrm>
          <a:prstGeom prst="roundRect">
            <a:avLst>
              <a:gd name="adj" fmla="val 9064"/>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○大阪府国際交流財団（</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OFIX)</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は、平成元年に財団法人として設立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月に、来阪外客数や外国人労働者が増加する中で、</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当財団のノウハウやネットワークを活用し、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国際都市にふさわしい安全・安心の取組みを推進するため、「財団存続」を決定</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○財団存続にあたり、「事業基盤の確立」と「多文化共生機能（地域における情報の多言語化等）の強化」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を目標とする「中期経営計画」（</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⇒国際都市大阪にふさわしい安全・安心に向けた取組みに重点（外国人</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相談・災害時多言語支援の強</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化）。その他、推進体制の強化、既存事業の見直し、財政基盤の強化に取り組む。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72473" y="3681805"/>
            <a:ext cx="6336886" cy="3070174"/>
          </a:xfrm>
          <a:prstGeom prst="roundRect">
            <a:avLst>
              <a:gd name="adj" fmla="val 660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月に、初の民間企業経営者の理事長が就任し、中期経営経営計画の重点事業を中心に</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を進め、外国人の安全・安心の確保など、財団の役割を果たしてきた。</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solidFill>
                  <a:schemeClr val="tx1"/>
                </a:solidFill>
                <a:latin typeface="Meiryo UI" panose="020B0604030504040204" pitchFamily="50" charset="-128"/>
                <a:ea typeface="Meiryo UI" panose="020B0604030504040204" pitchFamily="50" charset="-128"/>
              </a:rPr>
              <a:t>　</a:t>
            </a:r>
            <a:endParaRPr lang="en-US" altLang="ja-JP" sz="7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＜重点事業＞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368000" indent="-1260000">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外国人相談の強化：国の交付金等を活用し、外国人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相談室等を整備し、平成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月から対応言語数の拡充（</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言語から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言語）や相談時間の拡大（夜間、日曜）を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6800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新型コロナウイルス感染症に関連した健康や生活等の相談にも多数</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68000" lvl="0" indent="-1260000"/>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68000" lvl="0" indent="-1260000"/>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災害時多言語支援：平成</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月の大阪北部地震や</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月の台風</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号の際に、府と災害時多言語支援センターの設置、多言語よる情報提供、外国人相談対応、市町村の支援を実施。</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68000" lvl="0"/>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多言語情報ウェブサイト・アプリ「</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」を開発し、令和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68000" lvl="0"/>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月に運用</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○重点事業を着実・安定的に実施できるよう、府等からの補助金や委託料等の財源を確保し、また、事業</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の再構築や組織体制の見直し等による経費の抑制により、大幅に収支を改善</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256799" y="7280722"/>
            <a:ext cx="6337672" cy="2160240"/>
          </a:xfrm>
          <a:prstGeom prst="roundRect">
            <a:avLst>
              <a:gd name="adj" fmla="val 0"/>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○重点事業である「外国人相談」や「災害時多言語支援」について、府等から補助・委託料等を確保し、予算</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規模や構造が当初の想定から変化していることから、収支計画の見直しを実施</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a:t>
            </a:r>
            <a:endParaRPr lang="en-US" altLang="ja-JP" sz="7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○単年度</a:t>
            </a:r>
            <a:r>
              <a:rPr lang="ja-JP" altLang="en-US" sz="1100" dirty="0" smtClean="0">
                <a:solidFill>
                  <a:schemeClr val="tx1"/>
                </a:solidFill>
                <a:latin typeface="Meiryo UI" panose="020B0604030504040204" pitchFamily="50" charset="-128"/>
                <a:ea typeface="Meiryo UI" panose="020B0604030504040204" pitchFamily="50" charset="-128"/>
              </a:rPr>
              <a:t>の実質的な収支差額（特定資産取崩含む）は当初</a:t>
            </a:r>
            <a:r>
              <a:rPr lang="ja-JP" altLang="en-US" sz="1100" dirty="0">
                <a:solidFill>
                  <a:schemeClr val="tx1"/>
                </a:solidFill>
                <a:latin typeface="Meiryo UI" panose="020B0604030504040204" pitchFamily="50" charset="-128"/>
                <a:ea typeface="Meiryo UI" panose="020B0604030504040204" pitchFamily="50" charset="-128"/>
              </a:rPr>
              <a:t>計画の半分程度に減少するなど収支が</a:t>
            </a:r>
            <a:r>
              <a:rPr lang="ja-JP" altLang="en-US" sz="1100" dirty="0" smtClean="0">
                <a:solidFill>
                  <a:schemeClr val="tx1"/>
                </a:solidFill>
                <a:latin typeface="Meiryo UI" panose="020B0604030504040204" pitchFamily="50" charset="-128"/>
                <a:ea typeface="Meiryo UI" panose="020B0604030504040204" pitchFamily="50" charset="-128"/>
              </a:rPr>
              <a:t>改善し、</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特定</a:t>
            </a:r>
            <a:r>
              <a:rPr lang="ja-JP" altLang="en-US" sz="1100" dirty="0">
                <a:solidFill>
                  <a:schemeClr val="tx1"/>
                </a:solidFill>
                <a:latin typeface="Meiryo UI" panose="020B0604030504040204" pitchFamily="50" charset="-128"/>
                <a:ea typeface="Meiryo UI" panose="020B0604030504040204" pitchFamily="50" charset="-128"/>
              </a:rPr>
              <a:t>資産の計画期間内の</a:t>
            </a:r>
            <a:r>
              <a:rPr lang="ja-JP" altLang="en-US" sz="1100" dirty="0" smtClean="0">
                <a:solidFill>
                  <a:schemeClr val="tx1"/>
                </a:solidFill>
                <a:latin typeface="Meiryo UI" panose="020B0604030504040204" pitchFamily="50" charset="-128"/>
                <a:ea typeface="Meiryo UI" panose="020B0604030504040204" pitchFamily="50" charset="-128"/>
              </a:rPr>
              <a:t>取崩額</a:t>
            </a:r>
            <a:r>
              <a:rPr lang="ja-JP" altLang="en-US" sz="1100" dirty="0">
                <a:solidFill>
                  <a:schemeClr val="tx1"/>
                </a:solidFill>
                <a:latin typeface="Meiryo UI" panose="020B0604030504040204" pitchFamily="50" charset="-128"/>
                <a:ea typeface="Meiryo UI" panose="020B0604030504040204" pitchFamily="50" charset="-128"/>
              </a:rPr>
              <a:t>は大幅に縮減。大阪府堺留学生会館オリオン寮については、</a:t>
            </a:r>
            <a:r>
              <a:rPr lang="ja-JP" altLang="en-US" sz="1100" dirty="0" smtClean="0">
                <a:solidFill>
                  <a:schemeClr val="tx1"/>
                </a:solidFill>
                <a:latin typeface="Meiryo UI" panose="020B0604030504040204" pitchFamily="50" charset="-128"/>
                <a:ea typeface="Meiryo UI" panose="020B0604030504040204" pitchFamily="50" charset="-128"/>
              </a:rPr>
              <a:t>当面維持し、</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必要</a:t>
            </a:r>
            <a:r>
              <a:rPr lang="ja-JP" altLang="en-US" sz="1100" dirty="0">
                <a:solidFill>
                  <a:schemeClr val="tx1"/>
                </a:solidFill>
                <a:latin typeface="Meiryo UI" panose="020B0604030504040204" pitchFamily="50" charset="-128"/>
                <a:ea typeface="Meiryo UI" panose="020B0604030504040204" pitchFamily="50" charset="-128"/>
              </a:rPr>
              <a:t>最低限の改修を行い、</a:t>
            </a:r>
            <a:r>
              <a:rPr lang="ja-JP" altLang="en-US" sz="1100" dirty="0" smtClean="0">
                <a:solidFill>
                  <a:schemeClr val="tx1"/>
                </a:solidFill>
                <a:latin typeface="Meiryo UI" panose="020B0604030504040204" pitchFamily="50" charset="-128"/>
                <a:ea typeface="Meiryo UI" panose="020B0604030504040204" pitchFamily="50" charset="-128"/>
              </a:rPr>
              <a:t>居室使用料</a:t>
            </a:r>
            <a:r>
              <a:rPr lang="ja-JP" altLang="en-US" sz="1100" dirty="0">
                <a:solidFill>
                  <a:schemeClr val="tx1"/>
                </a:solidFill>
                <a:latin typeface="Meiryo UI" panose="020B0604030504040204" pitchFamily="50" charset="-128"/>
                <a:ea typeface="Meiryo UI" panose="020B0604030504040204" pitchFamily="50" charset="-128"/>
              </a:rPr>
              <a:t>の引上げにより収入の増加を図り、財団全体の収支改善に寄与</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a:t>
            </a:r>
            <a:endParaRPr lang="en-US" altLang="ja-JP" sz="7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○中期経営計画では、広域にネットワークを築き、市町村や国際化協会等の活動を支援する「多文化共生の拠</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点機関」をめざしており、各事業の成果目標については、状況の変化等により一部見直しを行うほかは、当初に</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定めた目標を着実かつ確実に実現できるよう取組みを推進</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8056040" y="9436094"/>
            <a:ext cx="2142911" cy="200055"/>
          </a:xfrm>
          <a:prstGeom prst="rect">
            <a:avLst/>
          </a:prstGeom>
          <a:noFill/>
        </p:spPr>
        <p:txBody>
          <a:bodyPr wrap="square" rtlCol="0">
            <a:spAutoFit/>
          </a:bodyPr>
          <a:lstStyle/>
          <a:p>
            <a:pPr algn="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＊オリオン寮売却見込額（約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億円）を含む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731268" y="956698"/>
            <a:ext cx="6838950" cy="5137304"/>
          </a:xfrm>
          <a:prstGeom prst="rect">
            <a:avLst/>
          </a:prstGeom>
        </p:spPr>
        <p:txBody>
          <a:bodyPr>
            <a:spAutoFit/>
          </a:bodyPr>
          <a:lstStyle/>
          <a:p>
            <a:pPr marL="140335" indent="-140335" algn="just">
              <a:spcAft>
                <a:spcPts val="0"/>
              </a:spcAft>
            </a:pPr>
            <a:r>
              <a:rPr lang="ja-JP" altLang="en-US" sz="1050" b="1"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en-US" sz="1050" b="1"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1000" kern="100" dirty="0">
                <a:latin typeface="Meiryo UI" panose="020B0604030504040204" pitchFamily="50" charset="-128"/>
                <a:ea typeface="Meiryo UI" panose="020B0604030504040204" pitchFamily="50" charset="-128"/>
                <a:cs typeface="ＭＳ 明朝" panose="02020609040205080304" pitchFamily="17" charset="-128"/>
              </a:rPr>
              <a:t>※</a:t>
            </a:r>
            <a:r>
              <a:rPr lang="ja-JP" altLang="en-US" sz="1000" kern="100" dirty="0">
                <a:latin typeface="Meiryo UI" panose="020B0604030504040204" pitchFamily="50" charset="-128"/>
                <a:ea typeface="Meiryo UI" panose="020B0604030504040204" pitchFamily="50" charset="-128"/>
                <a:cs typeface="ＭＳ 明朝" panose="02020609040205080304" pitchFamily="17" charset="-128"/>
              </a:rPr>
              <a:t>下線は見直し箇所</a:t>
            </a:r>
            <a:r>
              <a:rPr lang="en-US" altLang="ja-JP" sz="1000" kern="100" dirty="0">
                <a:latin typeface="Meiryo UI" panose="020B0604030504040204" pitchFamily="50" charset="-128"/>
                <a:ea typeface="Meiryo UI" panose="020B0604030504040204" pitchFamily="50" charset="-128"/>
                <a:cs typeface="ＭＳ 明朝" panose="02020609040205080304" pitchFamily="17" charset="-128"/>
              </a:rPr>
              <a:t> </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682750" algn="just">
              <a:spcAft>
                <a:spcPts val="0"/>
              </a:spcAft>
            </a:pPr>
            <a:r>
              <a:rPr lang="en-US" altLang="ja-JP" sz="500" b="1"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500" b="1"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500" b="1"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1050" b="1" kern="100" dirty="0">
                <a:latin typeface="Meiryo UI" panose="020B0604030504040204" pitchFamily="50" charset="-128"/>
                <a:ea typeface="Meiryo UI" panose="020B0604030504040204" pitchFamily="50" charset="-128"/>
                <a:cs typeface="ＭＳ 明朝" panose="02020609040205080304" pitchFamily="17" charset="-128"/>
              </a:rPr>
              <a:t>　　　　　　　　　　　　　　　　　　　</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『安心・快適に暮らす』　＊外国人相談の強化</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外国人情報コーナー・相談件数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1,550</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件　⇒　</a:t>
            </a:r>
            <a:r>
              <a:rPr lang="en-US" altLang="ja-JP" sz="900" u="sng" kern="100" dirty="0">
                <a:latin typeface="Meiryo UI" panose="020B0604030504040204" pitchFamily="50" charset="-128"/>
                <a:ea typeface="Meiryo UI" panose="020B0604030504040204" pitchFamily="50" charset="-128"/>
                <a:cs typeface="ＭＳ 明朝" panose="02020609040205080304" pitchFamily="17" charset="-128"/>
              </a:rPr>
              <a:t>2,700</a:t>
            </a:r>
            <a:r>
              <a:rPr lang="ja-JP" altLang="ja-JP" sz="900" u="sng" kern="100" dirty="0">
                <a:latin typeface="Meiryo UI" panose="020B0604030504040204" pitchFamily="50" charset="-128"/>
                <a:ea typeface="Meiryo UI" panose="020B0604030504040204" pitchFamily="50" charset="-128"/>
                <a:cs typeface="ＭＳ 明朝" panose="02020609040205080304" pitchFamily="17" charset="-128"/>
              </a:rPr>
              <a:t>件</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2</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「やさしい日本語」関係研修等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４回／年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3</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地域合同相談会（市町村等参加）等</a:t>
            </a:r>
            <a:r>
              <a:rPr lang="ja-JP" altLang="en-US" sz="900" u="sng" kern="100" dirty="0">
                <a:latin typeface="Meiryo UI" panose="020B0604030504040204" pitchFamily="50" charset="-128"/>
                <a:ea typeface="Meiryo UI" panose="020B0604030504040204" pitchFamily="50" charset="-128"/>
                <a:cs typeface="Times New Roman" panose="02020603050405020304" pitchFamily="18" charset="0"/>
              </a:rPr>
              <a:t>（オンラインも活用）</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rPr>
              <a:t>3</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回</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名</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4</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観光分野の研修受託、講師派遣等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受託</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2</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回／年、派遣</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回／年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『安全に暮らす』　＊災害時多言語支援の強化</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5</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広域訓練の実施（他府県国際化協会との連携）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回／年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6</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府内国際化協会等との研修、訓練、研究会等の実施</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３回／年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300"/>
              </a:lnSpc>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7</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防災・災害時用多言語アプリの提供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実施済</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『ボランティアの拡充・スキルアップ』</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8</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ボランティア人材登録に係る大学連携（大学・大阪府・</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OFIX</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三者協定締結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件／年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9</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災害時通訳・翻訳ボランティア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新規登録</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者</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30</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名　⇒　</a:t>
            </a:r>
            <a:r>
              <a:rPr lang="en-US" altLang="ja-JP" sz="900" u="sng" kern="100" dirty="0">
                <a:latin typeface="Meiryo UI" panose="020B0604030504040204" pitchFamily="50" charset="-128"/>
                <a:ea typeface="Meiryo UI" panose="020B0604030504040204" pitchFamily="50" charset="-128"/>
                <a:cs typeface="ＭＳ 明朝" panose="02020609040205080304" pitchFamily="17" charset="-128"/>
              </a:rPr>
              <a:t>35 </a:t>
            </a:r>
            <a:r>
              <a:rPr lang="ja-JP" altLang="ja-JP" sz="900" u="sng" kern="100" dirty="0">
                <a:latin typeface="Meiryo UI" panose="020B0604030504040204" pitchFamily="50" charset="-128"/>
                <a:ea typeface="Meiryo UI" panose="020B0604030504040204" pitchFamily="50" charset="-128"/>
                <a:cs typeface="ＭＳ 明朝" panose="02020609040205080304" pitchFamily="17" charset="-128"/>
              </a:rPr>
              <a:t>名</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国際理解教育・外国人サポーター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派遣先満足度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90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『人材の確保・育成』</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11</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令和</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4</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年度までに「多文化共生マネージャー」</a:t>
            </a:r>
            <a:r>
              <a:rPr lang="ja-JP" altLang="ja-JP" sz="900" u="sng" kern="100" dirty="0">
                <a:latin typeface="Meiryo UI" panose="020B0604030504040204" pitchFamily="50" charset="-128"/>
                <a:ea typeface="Meiryo UI" panose="020B0604030504040204" pitchFamily="50" charset="-128"/>
                <a:cs typeface="ＭＳ 明朝" panose="02020609040205080304" pitchFamily="17" charset="-128"/>
              </a:rPr>
              <a:t>等</a:t>
            </a:r>
            <a:r>
              <a:rPr lang="en-US" altLang="ja-JP" sz="900" u="sng" kern="100" dirty="0">
                <a:latin typeface="Meiryo UI" panose="020B0604030504040204" pitchFamily="50" charset="-128"/>
                <a:ea typeface="Meiryo UI" panose="020B0604030504040204" pitchFamily="50" charset="-128"/>
                <a:cs typeface="ＭＳ 明朝" panose="02020609040205080304" pitchFamily="17" charset="-128"/>
              </a:rPr>
              <a:t>(</a:t>
            </a:r>
            <a:r>
              <a:rPr lang="ja-JP" altLang="en-US" sz="900" u="sng" kern="100" dirty="0">
                <a:latin typeface="Meiryo UI" panose="020B0604030504040204" pitchFamily="50" charset="-128"/>
                <a:ea typeface="Meiryo UI" panose="020B0604030504040204" pitchFamily="50" charset="-128"/>
                <a:cs typeface="ＭＳ 明朝" panose="02020609040205080304" pitchFamily="17" charset="-128"/>
              </a:rPr>
              <a:t>災害時外国人支援情報ｺｰﾃﾞｨﾈｰﾀｰ等含む）</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5</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名体制</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『拠点機能の整備』</a:t>
            </a: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12</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令和</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2</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年度までに</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OFIX</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事務所内に「大阪府多文化共生連携センター（仮称）」を</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開設</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endParaRPr lang="en-US" altLang="ja-JP" sz="900" kern="100" dirty="0">
              <a:latin typeface="Meiryo UI" panose="020B0604030504040204" pitchFamily="50" charset="-128"/>
              <a:ea typeface="Meiryo UI" panose="020B0604030504040204" pitchFamily="50" charset="-128"/>
              <a:cs typeface="ＭＳ 明朝" panose="02020609040205080304" pitchFamily="17" charset="-128"/>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13</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府内国際化協会等との職員相互派遣による人材育成</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en-US"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1</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回／年</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『広報の強化』</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14</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ホームページアクセス数　　　　　　　　　　　　　</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rPr>
              <a:t>77,000</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件　⇒　</a:t>
            </a:r>
            <a:r>
              <a:rPr lang="en-US" altLang="ja-JP" sz="900" u="sng" kern="100" dirty="0">
                <a:latin typeface="Meiryo UI" panose="020B0604030504040204" pitchFamily="50" charset="-128"/>
                <a:ea typeface="Meiryo UI" panose="020B0604030504040204" pitchFamily="50" charset="-128"/>
                <a:cs typeface="Times New Roman" panose="02020603050405020304" pitchFamily="18" charset="0"/>
              </a:rPr>
              <a:t>86,000</a:t>
            </a:r>
            <a:r>
              <a:rPr lang="ja-JP" altLang="ja-JP" sz="900" u="sng" kern="100" dirty="0">
                <a:latin typeface="Meiryo UI" panose="020B0604030504040204" pitchFamily="50" charset="-128"/>
                <a:ea typeface="Meiryo UI" panose="020B0604030504040204" pitchFamily="50" charset="-128"/>
                <a:cs typeface="Times New Roman" panose="02020603050405020304" pitchFamily="18" charset="0"/>
              </a:rPr>
              <a:t>件</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／年</a:t>
            </a: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『既存事業の見直し』</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15</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平成</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30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年度から「</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大阪の国際化戦略アクションプログラム事業を</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大阪府に一元化</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実施済</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16</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平成</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30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年度から「</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エセック経済商科大学院大学生研修支援事業」</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を大阪府に一元化</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実施済</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17</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令和</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2</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年度までに「</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大阪府堺留学生会館オリオン寮」の</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方向性を</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確定</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実施済</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Aft>
                <a:spcPts val="0"/>
              </a:spcAft>
            </a:pPr>
            <a:r>
              <a:rPr lang="ja-JP" altLang="en-US" sz="105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1050" kern="100" dirty="0">
                <a:latin typeface="Meiryo UI" panose="020B0604030504040204" pitchFamily="50" charset="-128"/>
                <a:ea typeface="Meiryo UI" panose="020B0604030504040204" pitchFamily="50" charset="-128"/>
                <a:cs typeface="ＭＳ 明朝" panose="02020609040205080304" pitchFamily="17" charset="-128"/>
              </a:rPr>
              <a:t>『財政基盤の強化』</a:t>
            </a:r>
            <a:endParaRPr lang="ja-JP"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marL="838200" indent="-838200"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18</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受益者負担の導入（</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国際理解教育外国人サポーター謝金への受益者負担導入）</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実施済</a:t>
            </a: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19</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受託事業の適正化（</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翻訳業務受託時の事務経費の加算）　</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実施済</a:t>
            </a:r>
          </a:p>
          <a:p>
            <a:pPr algn="just">
              <a:lnSpc>
                <a:spcPts val="1300"/>
              </a:lnSpc>
              <a:spcAft>
                <a:spcPts val="0"/>
              </a:spcAft>
            </a:pPr>
            <a:r>
              <a:rPr lang="ja-JP" altLang="en-US"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en-US" sz="900" kern="100" dirty="0" smtClean="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smtClean="0">
                <a:latin typeface="Meiryo UI" panose="020B0604030504040204" pitchFamily="50" charset="-128"/>
                <a:ea typeface="Meiryo UI" panose="020B0604030504040204" pitchFamily="50" charset="-128"/>
                <a:cs typeface="ＭＳ 明朝" panose="02020609040205080304" pitchFamily="17" charset="-128"/>
              </a:rPr>
              <a:t>【</a:t>
            </a:r>
            <a:r>
              <a:rPr lang="en-US" altLang="ja-JP" sz="900" kern="100" dirty="0">
                <a:latin typeface="Meiryo UI" panose="020B0604030504040204" pitchFamily="50" charset="-128"/>
                <a:ea typeface="Meiryo UI" panose="020B0604030504040204" pitchFamily="50" charset="-128"/>
                <a:cs typeface="ＭＳ 明朝" panose="02020609040205080304" pitchFamily="17" charset="-128"/>
              </a:rPr>
              <a:t>20</a:t>
            </a:r>
            <a:r>
              <a:rPr lang="ja-JP" altLang="ja-JP" sz="900" kern="100" dirty="0">
                <a:latin typeface="Meiryo UI" panose="020B0604030504040204" pitchFamily="50" charset="-128"/>
                <a:ea typeface="Meiryo UI" panose="020B0604030504040204" pitchFamily="50" charset="-128"/>
                <a:cs typeface="ＭＳ 明朝" panose="02020609040205080304" pitchFamily="17" charset="-128"/>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収入確保対策（財政基盤の強化）　　　　　　　　　　　</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rPr>
              <a:t>900</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万円／年</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6624513" y="1006152"/>
            <a:ext cx="6838950" cy="307777"/>
          </a:xfrm>
          <a:prstGeom prst="rect">
            <a:avLst/>
          </a:prstGeom>
        </p:spPr>
        <p:txBody>
          <a:bodyPr>
            <a:spAutoFit/>
          </a:bodyPr>
          <a:lstStyle/>
          <a:p>
            <a:r>
              <a:rPr lang="ja-JP" altLang="en-US" sz="1400" b="1" kern="100" dirty="0">
                <a:latin typeface="Meiryo UI" panose="020B0604030504040204" pitchFamily="50" charset="-128"/>
                <a:ea typeface="Meiryo UI" panose="020B0604030504040204" pitchFamily="50" charset="-128"/>
                <a:cs typeface="ＭＳ 明朝" panose="02020609040205080304" pitchFamily="17" charset="-128"/>
              </a:rPr>
              <a:t>■</a:t>
            </a:r>
            <a:r>
              <a:rPr lang="ja-JP" altLang="ja-JP" sz="1400" b="1" kern="100" dirty="0">
                <a:latin typeface="Meiryo UI" panose="020B0604030504040204" pitchFamily="50" charset="-128"/>
                <a:ea typeface="Meiryo UI" panose="020B0604030504040204" pitchFamily="50" charset="-128"/>
                <a:cs typeface="ＭＳ 明朝" panose="02020609040205080304" pitchFamily="17" charset="-128"/>
              </a:rPr>
              <a:t>計画最終年度</a:t>
            </a:r>
            <a:r>
              <a:rPr lang="ja-JP" altLang="en-US" sz="1400" b="1" kern="100" dirty="0">
                <a:latin typeface="Meiryo UI" panose="020B0604030504040204" pitchFamily="50" charset="-128"/>
                <a:ea typeface="Meiryo UI" panose="020B0604030504040204" pitchFamily="50" charset="-128"/>
                <a:cs typeface="ＭＳ 明朝" panose="02020609040205080304" pitchFamily="17" charset="-128"/>
              </a:rPr>
              <a:t>（令和</a:t>
            </a:r>
            <a:r>
              <a:rPr lang="en-US" altLang="ja-JP" sz="1400" b="1" kern="100" dirty="0">
                <a:latin typeface="Meiryo UI" panose="020B0604030504040204" pitchFamily="50" charset="-128"/>
                <a:ea typeface="Meiryo UI" panose="020B0604030504040204" pitchFamily="50" charset="-128"/>
                <a:cs typeface="ＭＳ 明朝" panose="02020609040205080304" pitchFamily="17" charset="-128"/>
              </a:rPr>
              <a:t>4</a:t>
            </a:r>
            <a:r>
              <a:rPr lang="ja-JP" altLang="en-US" sz="1400" b="1" kern="100" dirty="0">
                <a:latin typeface="Meiryo UI" panose="020B0604030504040204" pitchFamily="50" charset="-128"/>
                <a:ea typeface="Meiryo UI" panose="020B0604030504040204" pitchFamily="50" charset="-128"/>
                <a:cs typeface="ＭＳ 明朝" panose="02020609040205080304" pitchFamily="17" charset="-128"/>
              </a:rPr>
              <a:t>年度</a:t>
            </a:r>
            <a:r>
              <a:rPr lang="ja-JP" altLang="ja-JP" sz="1400" b="1" kern="100" dirty="0">
                <a:latin typeface="Meiryo UI" panose="020B0604030504040204" pitchFamily="50" charset="-128"/>
                <a:ea typeface="Meiryo UI" panose="020B0604030504040204" pitchFamily="50" charset="-128"/>
                <a:cs typeface="ＭＳ 明朝" panose="02020609040205080304" pitchFamily="17" charset="-128"/>
              </a:rPr>
              <a:t>）における</a:t>
            </a:r>
            <a:r>
              <a:rPr lang="ja-JP" altLang="en-US" sz="1400" b="1" kern="100" dirty="0">
                <a:latin typeface="Meiryo UI" panose="020B0604030504040204" pitchFamily="50" charset="-128"/>
                <a:ea typeface="Meiryo UI" panose="020B0604030504040204" pitchFamily="50" charset="-128"/>
                <a:cs typeface="ＭＳ 明朝" panose="02020609040205080304" pitchFamily="17" charset="-128"/>
              </a:rPr>
              <a:t>各事業の</a:t>
            </a:r>
            <a:r>
              <a:rPr lang="ja-JP" altLang="ja-JP" sz="1400" b="1" kern="100" dirty="0">
                <a:latin typeface="Meiryo UI" panose="020B0604030504040204" pitchFamily="50" charset="-128"/>
                <a:ea typeface="Meiryo UI" panose="020B0604030504040204" pitchFamily="50" charset="-128"/>
                <a:cs typeface="ＭＳ 明朝" panose="02020609040205080304" pitchFamily="17" charset="-128"/>
              </a:rPr>
              <a:t>成果目標</a:t>
            </a:r>
            <a:endParaRPr lang="ja-JP" altLang="en-US" sz="1400" dirty="0"/>
          </a:p>
        </p:txBody>
      </p:sp>
      <p:graphicFrame>
        <p:nvGraphicFramePr>
          <p:cNvPr id="4" name="表 3"/>
          <p:cNvGraphicFramePr>
            <a:graphicFrameLocks noGrp="1"/>
          </p:cNvGraphicFramePr>
          <p:nvPr>
            <p:extLst>
              <p:ext uri="{D42A27DB-BD31-4B8C-83A1-F6EECF244321}">
                <p14:modId xmlns:p14="http://schemas.microsoft.com/office/powerpoint/2010/main" val="3868945030"/>
              </p:ext>
            </p:extLst>
          </p:nvPr>
        </p:nvGraphicFramePr>
        <p:xfrm>
          <a:off x="6709360" y="6284877"/>
          <a:ext cx="3441383" cy="3162915"/>
        </p:xfrm>
        <a:graphic>
          <a:graphicData uri="http://schemas.openxmlformats.org/drawingml/2006/table">
            <a:tbl>
              <a:tblPr/>
              <a:tblGrid>
                <a:gridCol w="896308">
                  <a:extLst>
                    <a:ext uri="{9D8B030D-6E8A-4147-A177-3AD203B41FA5}">
                      <a16:colId xmlns:a16="http://schemas.microsoft.com/office/drawing/2014/main" val="2122265395"/>
                    </a:ext>
                  </a:extLst>
                </a:gridCol>
                <a:gridCol w="509015">
                  <a:extLst>
                    <a:ext uri="{9D8B030D-6E8A-4147-A177-3AD203B41FA5}">
                      <a16:colId xmlns:a16="http://schemas.microsoft.com/office/drawing/2014/main" val="1217353627"/>
                    </a:ext>
                  </a:extLst>
                </a:gridCol>
                <a:gridCol w="509015">
                  <a:extLst>
                    <a:ext uri="{9D8B030D-6E8A-4147-A177-3AD203B41FA5}">
                      <a16:colId xmlns:a16="http://schemas.microsoft.com/office/drawing/2014/main" val="4238353883"/>
                    </a:ext>
                  </a:extLst>
                </a:gridCol>
                <a:gridCol w="509015">
                  <a:extLst>
                    <a:ext uri="{9D8B030D-6E8A-4147-A177-3AD203B41FA5}">
                      <a16:colId xmlns:a16="http://schemas.microsoft.com/office/drawing/2014/main" val="2649680341"/>
                    </a:ext>
                  </a:extLst>
                </a:gridCol>
                <a:gridCol w="509015">
                  <a:extLst>
                    <a:ext uri="{9D8B030D-6E8A-4147-A177-3AD203B41FA5}">
                      <a16:colId xmlns:a16="http://schemas.microsoft.com/office/drawing/2014/main" val="218221922"/>
                    </a:ext>
                  </a:extLst>
                </a:gridCol>
                <a:gridCol w="509015">
                  <a:extLst>
                    <a:ext uri="{9D8B030D-6E8A-4147-A177-3AD203B41FA5}">
                      <a16:colId xmlns:a16="http://schemas.microsoft.com/office/drawing/2014/main" val="2210072286"/>
                    </a:ext>
                  </a:extLst>
                </a:gridCol>
              </a:tblGrid>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H30</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2018</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H31</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2019</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H32</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2020</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2021</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H34</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2022</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385714"/>
                  </a:ext>
                </a:extLst>
              </a:tr>
              <a:tr h="15514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基本財産運用収入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19,754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18,487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20,266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23,981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24,101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9147027"/>
                  </a:ext>
                </a:extLst>
              </a:tr>
              <a:tr h="15514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特定資産運用収入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7,622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7,537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2,599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9534840"/>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会費収入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123453"/>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事業収入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22,825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22,825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22,825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1923592"/>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取崩収入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98,725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100,725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91,725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81,100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66,100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664969641"/>
                  </a:ext>
                </a:extLst>
              </a:tr>
              <a:tr h="155140">
                <a:tc>
                  <a:txBody>
                    <a:bodyPr/>
                    <a:lstStyle/>
                    <a:p>
                      <a:pPr algn="just" rtl="0"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うち特定資産取崩</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(83,000)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(85,000)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(76,000)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(81,000)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(66,000)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5024510"/>
                  </a:ext>
                </a:extLst>
              </a:tr>
              <a:tr h="15514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外部資金等収入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12,288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12,288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13,192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15,821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15,821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0559269"/>
                  </a:ext>
                </a:extLst>
              </a:tr>
              <a:tr h="15514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収入合計　</a:t>
                      </a:r>
                      <a:r>
                        <a:rPr lang="en-US" sz="700" b="0" i="0" u="none" strike="noStrike">
                          <a:solidFill>
                            <a:srgbClr val="000000"/>
                          </a:solidFill>
                          <a:effectLst/>
                          <a:latin typeface="メイリオ" panose="020B0604030504040204" pitchFamily="50" charset="-128"/>
                          <a:ea typeface="メイリオ" panose="020B0604030504040204" pitchFamily="50" charset="-128"/>
                        </a:rPr>
                        <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166,494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167,142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155,930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128,808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113,901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2519817531"/>
                  </a:ext>
                </a:extLst>
              </a:tr>
              <a:tr h="15514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事業費</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142,295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142,625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133,448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107,363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91,960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768554"/>
                  </a:ext>
                </a:extLst>
              </a:tr>
              <a:tr h="15514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管理費</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24,742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24,809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22,948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22,263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22,309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6410828"/>
                  </a:ext>
                </a:extLst>
              </a:tr>
              <a:tr h="15514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支出合計　</a:t>
                      </a:r>
                      <a:r>
                        <a:rPr lang="en-US" sz="700" b="0" i="0" u="none" strike="noStrike">
                          <a:solidFill>
                            <a:srgbClr val="000000"/>
                          </a:solidFill>
                          <a:effectLst/>
                          <a:latin typeface="メイリオ" panose="020B0604030504040204" pitchFamily="50" charset="-128"/>
                          <a:ea typeface="メイリオ" panose="020B0604030504040204" pitchFamily="50" charset="-128"/>
                        </a:rPr>
                        <a:t>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167,037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167,434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156,396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129,626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114,269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3171177900"/>
                  </a:ext>
                </a:extLst>
              </a:tr>
              <a:tr h="73755">
                <a:tc gridSpan="2">
                  <a:txBody>
                    <a:bodyPr/>
                    <a:lstStyle/>
                    <a:p>
                      <a:pPr algn="just"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367820"/>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収支差額　</a:t>
                      </a:r>
                      <a:r>
                        <a:rPr lang="en-US" sz="700" b="0" i="0" u="none" strike="noStrike">
                          <a:solidFill>
                            <a:srgbClr val="000000"/>
                          </a:solidFill>
                          <a:effectLst/>
                          <a:latin typeface="メイリオ" panose="020B0604030504040204" pitchFamily="50" charset="-128"/>
                          <a:ea typeface="メイリオ" panose="020B0604030504040204" pitchFamily="50" charset="-128"/>
                        </a:rPr>
                        <a:t>b-a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543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292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466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818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368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59617803"/>
                  </a:ext>
                </a:extLst>
              </a:tr>
              <a:tr h="155140">
                <a:tc>
                  <a:txBody>
                    <a:bodyPr/>
                    <a:lstStyle/>
                    <a:p>
                      <a:pPr algn="l" rtl="0"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実質収支差額</a:t>
                      </a:r>
                      <a:r>
                        <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sz="700" b="0" i="0" u="none" strike="noStrike" dirty="0" err="1" smtClean="0">
                          <a:solidFill>
                            <a:srgbClr val="000000"/>
                          </a:solidFill>
                          <a:effectLst/>
                          <a:latin typeface="メイリオ" panose="020B0604030504040204" pitchFamily="50" charset="-128"/>
                          <a:ea typeface="メイリオ" panose="020B0604030504040204" pitchFamily="50" charset="-128"/>
                        </a:rPr>
                        <a:t>b-a</a:t>
                      </a:r>
                      <a:r>
                        <a:rPr lang="en-US" sz="700" b="0" i="0" u="none" strike="noStrike" dirty="0" err="1">
                          <a:solidFill>
                            <a:srgbClr val="000000"/>
                          </a:solidFill>
                          <a:effectLst/>
                          <a:latin typeface="メイリオ" panose="020B0604030504040204" pitchFamily="50" charset="-128"/>
                          <a:ea typeface="メイリオ" panose="020B0604030504040204" pitchFamily="50" charset="-128"/>
                        </a:rPr>
                        <a:t>+</a:t>
                      </a:r>
                      <a:r>
                        <a:rPr lang="en-US" sz="700" b="0" i="0" u="none" strike="noStrike" dirty="0" err="1" smtClean="0">
                          <a:solidFill>
                            <a:srgbClr val="000000"/>
                          </a:solidFill>
                          <a:effectLst/>
                          <a:latin typeface="メイリオ" panose="020B0604030504040204" pitchFamily="50" charset="-128"/>
                          <a:ea typeface="メイリオ" panose="020B0604030504040204" pitchFamily="50" charset="-128"/>
                        </a:rPr>
                        <a:t>ｃ</a:t>
                      </a:r>
                      <a:endParaRPr lang="en-US" sz="7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(83,543)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(85,292)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(76,466)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(81,818)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(66,368)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8110885"/>
                  </a:ext>
                </a:extLst>
              </a:tr>
              <a:tr h="73755">
                <a:tc>
                  <a:txBody>
                    <a:bodyPr/>
                    <a:lstStyle/>
                    <a:p>
                      <a:pPr algn="just"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188616"/>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現金残額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70,749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70,457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69,991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69,168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68,800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211982"/>
                  </a:ext>
                </a:extLst>
              </a:tr>
              <a:tr h="155140">
                <a:tc gridSpan="4">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有価証券等資産残高</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just" rtl="0"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847349"/>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基本財産</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123272"/>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特定資産</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454,100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369,100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293,100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585,100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519,100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078206"/>
                  </a:ext>
                </a:extLst>
              </a:tr>
              <a:tr h="15514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2,638,757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2,553,757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2,477,757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2,769,757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2,703,757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90577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349203910"/>
              </p:ext>
            </p:extLst>
          </p:nvPr>
        </p:nvGraphicFramePr>
        <p:xfrm>
          <a:off x="10189814" y="6282481"/>
          <a:ext cx="3441384" cy="3165189"/>
        </p:xfrm>
        <a:graphic>
          <a:graphicData uri="http://schemas.openxmlformats.org/drawingml/2006/table">
            <a:tbl>
              <a:tblPr/>
              <a:tblGrid>
                <a:gridCol w="896309">
                  <a:extLst>
                    <a:ext uri="{9D8B030D-6E8A-4147-A177-3AD203B41FA5}">
                      <a16:colId xmlns:a16="http://schemas.microsoft.com/office/drawing/2014/main" val="1343396584"/>
                    </a:ext>
                  </a:extLst>
                </a:gridCol>
                <a:gridCol w="509015">
                  <a:extLst>
                    <a:ext uri="{9D8B030D-6E8A-4147-A177-3AD203B41FA5}">
                      <a16:colId xmlns:a16="http://schemas.microsoft.com/office/drawing/2014/main" val="1737470528"/>
                    </a:ext>
                  </a:extLst>
                </a:gridCol>
                <a:gridCol w="509015">
                  <a:extLst>
                    <a:ext uri="{9D8B030D-6E8A-4147-A177-3AD203B41FA5}">
                      <a16:colId xmlns:a16="http://schemas.microsoft.com/office/drawing/2014/main" val="2027107995"/>
                    </a:ext>
                  </a:extLst>
                </a:gridCol>
                <a:gridCol w="509015">
                  <a:extLst>
                    <a:ext uri="{9D8B030D-6E8A-4147-A177-3AD203B41FA5}">
                      <a16:colId xmlns:a16="http://schemas.microsoft.com/office/drawing/2014/main" val="2110842417"/>
                    </a:ext>
                  </a:extLst>
                </a:gridCol>
                <a:gridCol w="509015">
                  <a:extLst>
                    <a:ext uri="{9D8B030D-6E8A-4147-A177-3AD203B41FA5}">
                      <a16:colId xmlns:a16="http://schemas.microsoft.com/office/drawing/2014/main" val="4017984980"/>
                    </a:ext>
                  </a:extLst>
                </a:gridCol>
                <a:gridCol w="509015">
                  <a:extLst>
                    <a:ext uri="{9D8B030D-6E8A-4147-A177-3AD203B41FA5}">
                      <a16:colId xmlns:a16="http://schemas.microsoft.com/office/drawing/2014/main" val="718485157"/>
                    </a:ext>
                  </a:extLst>
                </a:gridCol>
              </a:tblGrid>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H30</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決算</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2018</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Ｒ１</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決算</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2019</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R2</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見込</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2020</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R3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2021</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メイリオ" panose="020B0604030504040204" pitchFamily="50" charset="-128"/>
                          <a:ea typeface="メイリオ" panose="020B0604030504040204" pitchFamily="50" charset="-128"/>
                        </a:rPr>
                        <a:t>R4</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当初</a:t>
                      </a:r>
                      <a:endPar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2022</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8576651"/>
                  </a:ext>
                </a:extLst>
              </a:tr>
              <a:tr h="15526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基本財産運用収入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21,077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21,334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23,456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23,456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23,456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3086130"/>
                  </a:ext>
                </a:extLst>
              </a:tr>
              <a:tr h="15526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特定資産運用収入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7,584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2,515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2,033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1,993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1,993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1255574"/>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会費収入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5,268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518553"/>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事業収入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23,576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24,061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22,705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21,480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32,238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2243835"/>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取崩収入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64,645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14,649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16,520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31,177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14,820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51594318"/>
                  </a:ext>
                </a:extLst>
              </a:tr>
              <a:tr h="155260">
                <a:tc>
                  <a:txBody>
                    <a:bodyPr/>
                    <a:lstStyle/>
                    <a:p>
                      <a:pPr algn="just" rtl="0"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うち特定資産取崩</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ｃ</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　　</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　　</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　　</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rPr>
                        <a:t>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468024903"/>
                  </a:ext>
                </a:extLst>
              </a:tr>
              <a:tr h="155260">
                <a:tc>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外部資金等収入</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16,752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137,609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50,120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39,879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39,882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281847"/>
                  </a:ext>
                </a:extLst>
              </a:tr>
              <a:tr h="15526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収入合計　</a:t>
                      </a:r>
                      <a:r>
                        <a:rPr lang="en-US" sz="700" b="0" i="0" u="none" strike="noStrike">
                          <a:solidFill>
                            <a:srgbClr val="000000"/>
                          </a:solidFill>
                          <a:effectLst/>
                          <a:latin typeface="メイリオ" panose="020B0604030504040204" pitchFamily="50" charset="-128"/>
                          <a:ea typeface="メイリオ" panose="020B0604030504040204" pitchFamily="50" charset="-128"/>
                        </a:rPr>
                        <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138,902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205,368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119,934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123,085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117,489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2201950725"/>
                  </a:ext>
                </a:extLst>
              </a:tr>
              <a:tr h="15526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事業費</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120,863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203,976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138,043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142,069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123,506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449593"/>
                  </a:ext>
                </a:extLst>
              </a:tr>
              <a:tr h="15526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管理費</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20,788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19,581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20,015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19,432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19,484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3997831"/>
                  </a:ext>
                </a:extLst>
              </a:tr>
              <a:tr h="155260">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支出合計　</a:t>
                      </a:r>
                      <a:r>
                        <a:rPr lang="en-US" sz="700" b="0" i="0" u="none" strike="noStrike">
                          <a:solidFill>
                            <a:srgbClr val="000000"/>
                          </a:solidFill>
                          <a:effectLst/>
                          <a:latin typeface="メイリオ" panose="020B0604030504040204" pitchFamily="50" charset="-128"/>
                          <a:ea typeface="メイリオ" panose="020B0604030504040204" pitchFamily="50" charset="-128"/>
                        </a:rPr>
                        <a:t>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141,651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223,557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158,058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161,501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142,990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698640399"/>
                  </a:ext>
                </a:extLst>
              </a:tr>
              <a:tr h="73812">
                <a:tc gridSpan="2">
                  <a:txBody>
                    <a:bodyPr/>
                    <a:lstStyle/>
                    <a:p>
                      <a:pPr algn="just"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ja-JP" altLang="en-US" sz="300" b="0"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2109217"/>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収支差額　</a:t>
                      </a:r>
                      <a:r>
                        <a:rPr lang="en-US" sz="700" b="0" i="0" u="none" strike="noStrike">
                          <a:solidFill>
                            <a:srgbClr val="000000"/>
                          </a:solidFill>
                          <a:effectLst/>
                          <a:latin typeface="メイリオ" panose="020B0604030504040204" pitchFamily="50" charset="-128"/>
                          <a:ea typeface="メイリオ" panose="020B0604030504040204" pitchFamily="50" charset="-128"/>
                        </a:rPr>
                        <a:t>b-a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2,749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18,189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38,124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38,416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25,501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57473806"/>
                  </a:ext>
                </a:extLst>
              </a:tr>
              <a:tr h="155260">
                <a:tc>
                  <a:txBody>
                    <a:bodyPr/>
                    <a:lstStyle/>
                    <a:p>
                      <a:pPr algn="just" rtl="0"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実質収支差額</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a:t>
                      </a:r>
                      <a:r>
                        <a:rPr lang="en-US" sz="700" b="0" i="0" u="none" strike="noStrike" dirty="0" err="1">
                          <a:solidFill>
                            <a:srgbClr val="000000"/>
                          </a:solidFill>
                          <a:effectLst/>
                          <a:latin typeface="メイリオ" panose="020B0604030504040204" pitchFamily="50" charset="-128"/>
                          <a:ea typeface="メイリオ" panose="020B0604030504040204" pitchFamily="50" charset="-128"/>
                        </a:rPr>
                        <a:t>b-a+ｃ</a:t>
                      </a:r>
                      <a:endParaRPr 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(52,749)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(18,189)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(38,124)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(38,416)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(25,501)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230965164"/>
                  </a:ext>
                </a:extLst>
              </a:tr>
              <a:tr h="73812">
                <a:tc>
                  <a:txBody>
                    <a:bodyPr/>
                    <a:lstStyle/>
                    <a:p>
                      <a:pPr algn="just"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endParaRPr lang="ja-JP" altLang="en-US" sz="3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1991349"/>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現金残額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49,602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121,772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74,065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35,650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10,149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4818208"/>
                  </a:ext>
                </a:extLst>
              </a:tr>
              <a:tr h="155260">
                <a:tc gridSpan="4">
                  <a:txBody>
                    <a:bodyPr/>
                    <a:lstStyle/>
                    <a:p>
                      <a:pPr algn="just"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有価証券等資産残高</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just" rtl="0"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ctr"/>
                      <a:r>
                        <a:rPr lang="ja-JP" altLang="en-US" sz="700" b="1" i="0" u="none" strike="noStrike">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519875"/>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基本財産</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2,184,657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2431700"/>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特定資産</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514,100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6774546"/>
                  </a:ext>
                </a:extLst>
              </a:tr>
              <a:tr h="155260">
                <a:tc>
                  <a:txBody>
                    <a:bodyPr/>
                    <a:lstStyle/>
                    <a:p>
                      <a:pPr algn="just"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2,698,757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2,698,757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2,698,757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a:solidFill>
                            <a:srgbClr val="000000"/>
                          </a:solidFill>
                          <a:effectLst/>
                          <a:latin typeface="メイリオ" panose="020B0604030504040204" pitchFamily="50" charset="-128"/>
                          <a:ea typeface="メイリオ" panose="020B0604030504040204" pitchFamily="50" charset="-128"/>
                        </a:rPr>
                        <a:t>2,698,757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2,698,757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608030"/>
                  </a:ext>
                </a:extLst>
              </a:tr>
            </a:tbl>
          </a:graphicData>
        </a:graphic>
      </p:graphicFrame>
      <p:sp>
        <p:nvSpPr>
          <p:cNvPr id="6" name="正方形/長方形 1"/>
          <p:cNvSpPr>
            <a:spLocks noChangeArrowheads="1"/>
          </p:cNvSpPr>
          <p:nvPr/>
        </p:nvSpPr>
        <p:spPr bwMode="auto">
          <a:xfrm>
            <a:off x="12425238" y="272056"/>
            <a:ext cx="1038225" cy="476250"/>
          </a:xfrm>
          <a:prstGeom prst="rect">
            <a:avLst/>
          </a:prstGeom>
          <a:solidFill>
            <a:srgbClr val="002060"/>
          </a:solidFill>
          <a:ln w="127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rPr>
              <a:t>資料３</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4139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ln>
      </a:spPr>
      <a:bodyPr rtlCol="0" anchor="ctr"/>
      <a:lstStyle>
        <a:defPPr>
          <a:lnSpc>
            <a:spcPts val="1600"/>
          </a:lnSpc>
          <a:defRPr sz="11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2106</Words>
  <Application>Microsoft Office PowerPoint</Application>
  <PresentationFormat>ユーザー設定</PresentationFormat>
  <Paragraphs>313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明朝</vt:lpstr>
      <vt:lpstr>メイリオ</vt:lpstr>
      <vt:lpstr>游ゴシック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2021-02-17T05:08:26Z</dcterms:created>
  <dcterms:modified xsi:type="dcterms:W3CDTF">2021-02-17T05:08:30Z</dcterms:modified>
</cp:coreProperties>
</file>