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handoutMasterIdLst>
    <p:handoutMasterId r:id="rId10"/>
  </p:handoutMasterIdLst>
  <p:sldIdLst>
    <p:sldId id="256" r:id="rId2"/>
    <p:sldId id="257" r:id="rId3"/>
    <p:sldId id="262" r:id="rId4"/>
    <p:sldId id="263" r:id="rId5"/>
    <p:sldId id="260" r:id="rId6"/>
    <p:sldId id="265" r:id="rId7"/>
    <p:sldId id="261"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99"/>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10" autoAdjust="0"/>
    <p:restoredTop sz="98563" autoAdjust="0"/>
  </p:normalViewPr>
  <p:slideViewPr>
    <p:cSldViewPr>
      <p:cViewPr>
        <p:scale>
          <a:sx n="75" d="100"/>
          <a:sy n="75" d="100"/>
        </p:scale>
        <p:origin x="1404"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54B2E4E-966F-4BC6-8FF6-8FB4D3C05380}" type="datetimeFigureOut">
              <a:rPr kumimoji="1" lang="ja-JP" altLang="en-US" smtClean="0"/>
              <a:t>2026/7/3</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74340F9-E777-4006-846B-1A722EFC8365}" type="slidenum">
              <a:rPr kumimoji="1" lang="ja-JP" altLang="en-US" smtClean="0"/>
              <a:t>‹#›</a:t>
            </a:fld>
            <a:endParaRPr kumimoji="1" lang="ja-JP" altLang="en-US"/>
          </a:p>
        </p:txBody>
      </p:sp>
    </p:spTree>
    <p:extLst>
      <p:ext uri="{BB962C8B-B14F-4D97-AF65-F5344CB8AC3E}">
        <p14:creationId xmlns:p14="http://schemas.microsoft.com/office/powerpoint/2010/main" val="3040620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33A5789-27EB-4A52-B6D7-C1264947CC99}" type="datetimeFigureOut">
              <a:rPr kumimoji="1" lang="ja-JP" altLang="en-US" smtClean="0"/>
              <a:t>2026/7/3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8E88E27B-6422-4539-BD71-F64377324BD8}" type="slidenum">
              <a:rPr kumimoji="1" lang="ja-JP" altLang="en-US" smtClean="0"/>
              <a:t>‹#›</a:t>
            </a:fld>
            <a:endParaRPr kumimoji="1" lang="ja-JP" altLang="en-US"/>
          </a:p>
        </p:txBody>
      </p:sp>
    </p:spTree>
    <p:extLst>
      <p:ext uri="{BB962C8B-B14F-4D97-AF65-F5344CB8AC3E}">
        <p14:creationId xmlns:p14="http://schemas.microsoft.com/office/powerpoint/2010/main" val="574328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E88E27B-6422-4539-BD71-F64377324BD8}" type="slidenum">
              <a:rPr kumimoji="1" lang="ja-JP" altLang="en-US" smtClean="0"/>
              <a:t>3</a:t>
            </a:fld>
            <a:endParaRPr kumimoji="1" lang="ja-JP" altLang="en-US"/>
          </a:p>
        </p:txBody>
      </p:sp>
    </p:spTree>
    <p:extLst>
      <p:ext uri="{BB962C8B-B14F-4D97-AF65-F5344CB8AC3E}">
        <p14:creationId xmlns:p14="http://schemas.microsoft.com/office/powerpoint/2010/main" val="229531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BC8CD3B-76BA-4226-87C5-85EB06C9EDC8}" type="datetime1">
              <a:rPr kumimoji="1" lang="ja-JP" altLang="en-US" smtClean="0"/>
              <a:t>2026/7/3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1802629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B9A5D0-0C58-4739-8E3E-897438F0EC66}" type="datetime1">
              <a:rPr kumimoji="1" lang="ja-JP" altLang="en-US" smtClean="0"/>
              <a:t>2026/7/3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18331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077BB2-9C1D-4746-AEA8-CCED8FFCD17B}" type="datetime1">
              <a:rPr kumimoji="1" lang="ja-JP" altLang="en-US" smtClean="0"/>
              <a:t>2026/7/3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33422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FCB6B76-5E5F-4FF3-B853-6E8D6935148A}" type="datetime1">
              <a:rPr kumimoji="1" lang="ja-JP" altLang="en-US" smtClean="0"/>
              <a:t>2026/7/3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41296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A5171C-A1B5-468A-BE87-E9D00E98792B}" type="datetime1">
              <a:rPr kumimoji="1" lang="ja-JP" altLang="en-US" smtClean="0"/>
              <a:t>2026/7/3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410768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58A6C2-A306-49BC-B2FB-5BC886E8E0B1}" type="datetime1">
              <a:rPr kumimoji="1" lang="ja-JP" altLang="en-US" smtClean="0"/>
              <a:t>2026/7/3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412363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FBA52F-7AC1-40DA-A1EF-C0C3B95846DA}" type="datetime1">
              <a:rPr kumimoji="1" lang="ja-JP" altLang="en-US" smtClean="0"/>
              <a:t>2026/7/3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820652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EA470AC-C749-48D5-AB55-C19A576373C2}" type="datetime1">
              <a:rPr kumimoji="1" lang="ja-JP" altLang="en-US" smtClean="0"/>
              <a:t>2026/7/3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754377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9E97D0-C036-4640-9F7D-C9BE6F57971B}" type="datetime1">
              <a:rPr kumimoji="1" lang="ja-JP" altLang="en-US" smtClean="0"/>
              <a:t>2026/7/3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331316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5FC863-9509-4F80-A383-0221A1B5D2F3}" type="datetime1">
              <a:rPr kumimoji="1" lang="ja-JP" altLang="en-US" smtClean="0"/>
              <a:t>2026/7/3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79801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33A715-6230-4190-AF48-B3671FB96713}" type="datetime1">
              <a:rPr kumimoji="1" lang="ja-JP" altLang="en-US" smtClean="0"/>
              <a:t>2026/7/3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524996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941EC-2246-4010-B38A-4D178F8B161D}" type="datetime1">
              <a:rPr kumimoji="1" lang="ja-JP" altLang="en-US" smtClean="0"/>
              <a:t>2026/7/3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500522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ref.osaka.lg.jp/jinji/hyouka/index.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package" Target="../embeddings/Microsoft_Word_Document.docx"/></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908720"/>
            <a:ext cx="8064896" cy="3312368"/>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34925" cmpd="thinThick">
            <a:solidFill>
              <a:schemeClr val="tx1"/>
            </a:solidFill>
          </a:ln>
          <a:effectLst>
            <a:outerShdw blurRad="50800" dist="76200" dir="16200000" rotWithShape="0">
              <a:prstClr val="black">
                <a:alpha val="40000"/>
              </a:prstClr>
            </a:outerShdw>
          </a:effectLst>
        </p:spPr>
        <p:txBody>
          <a:bodyPr>
            <a:normAutofit fontScale="90000"/>
          </a:bodyPr>
          <a:lstStyle/>
          <a:p>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r>
              <a:rPr lang="ja-JP" altLang="en-US" sz="2800" b="1" dirty="0">
                <a:latin typeface="HG丸ｺﾞｼｯｸM-PRO" pitchFamily="50" charset="-128"/>
                <a:ea typeface="HG丸ｺﾞｼｯｸM-PRO" pitchFamily="50" charset="-128"/>
              </a:rPr>
              <a:t>勤勉手当への人事評価結果の反映（令和８年度）</a:t>
            </a:r>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r>
              <a:rPr lang="en-US" altLang="ja-JP" sz="2200" b="1" dirty="0">
                <a:latin typeface="HG丸ｺﾞｼｯｸM-PRO" pitchFamily="50" charset="-128"/>
                <a:ea typeface="HG丸ｺﾞｼｯｸM-PRO" pitchFamily="50" charset="-128"/>
              </a:rPr>
              <a:t>【</a:t>
            </a:r>
            <a:r>
              <a:rPr lang="ja-JP" altLang="en-US" sz="2200" b="1" dirty="0">
                <a:latin typeface="HG丸ｺﾞｼｯｸM-PRO" pitchFamily="50" charset="-128"/>
                <a:ea typeface="HG丸ｺﾞｼｯｸM-PRO" pitchFamily="50" charset="-128"/>
              </a:rPr>
              <a:t>学校教職員及び警察職員を除く</a:t>
            </a:r>
            <a:r>
              <a:rPr lang="en-US" altLang="ja-JP" sz="2200" b="1" dirty="0">
                <a:latin typeface="HG丸ｺﾞｼｯｸM-PRO" pitchFamily="50" charset="-128"/>
                <a:ea typeface="HG丸ｺﾞｼｯｸM-PRO" pitchFamily="50" charset="-128"/>
              </a:rPr>
              <a:t>】</a:t>
            </a:r>
            <a:br>
              <a:rPr lang="en-US" altLang="ja-JP" sz="22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endParaRPr kumimoji="1" lang="ja-JP" altLang="en-US" sz="2800" dirty="0">
              <a:latin typeface="HG丸ｺﾞｼｯｸM-PRO" pitchFamily="50" charset="-128"/>
              <a:ea typeface="HG丸ｺﾞｼｯｸM-PRO" pitchFamily="50" charset="-128"/>
            </a:endParaRPr>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1</a:t>
            </a:fld>
            <a:endParaRPr kumimoji="1" lang="ja-JP" altLang="en-US"/>
          </a:p>
        </p:txBody>
      </p:sp>
      <p:sp>
        <p:nvSpPr>
          <p:cNvPr id="5" name="正方形/長方形 4"/>
          <p:cNvSpPr/>
          <p:nvPr/>
        </p:nvSpPr>
        <p:spPr>
          <a:xfrm>
            <a:off x="2411760" y="4725144"/>
            <a:ext cx="4320480"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2800" b="1" dirty="0">
                <a:solidFill>
                  <a:schemeClr val="tx1"/>
                </a:solidFill>
                <a:latin typeface="HG丸ｺﾞｼｯｸM-PRO" pitchFamily="50" charset="-128"/>
                <a:ea typeface="HG丸ｺﾞｼｯｸM-PRO" pitchFamily="50" charset="-128"/>
              </a:rPr>
              <a:t>総務部　企画厚生課</a:t>
            </a:r>
          </a:p>
        </p:txBody>
      </p:sp>
    </p:spTree>
    <p:extLst>
      <p:ext uri="{BB962C8B-B14F-4D97-AF65-F5344CB8AC3E}">
        <p14:creationId xmlns:p14="http://schemas.microsoft.com/office/powerpoint/2010/main" val="4215763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23337" y="1024317"/>
            <a:ext cx="8397135" cy="726077"/>
          </a:xfrm>
        </p:spPr>
        <p:txBody>
          <a:bodyPr>
            <a:normAutofit/>
          </a:bodyPr>
          <a:lstStyle/>
          <a:p>
            <a:pPr>
              <a:spcAft>
                <a:spcPts val="0"/>
              </a:spcAft>
            </a:pPr>
            <a:r>
              <a:rPr lang="ja-JP" altLang="ja-JP" sz="2000" b="1" kern="100" dirty="0">
                <a:effectLst/>
                <a:latin typeface="Century"/>
                <a:ea typeface="HG丸ｺﾞｼｯｸM-PRO"/>
                <a:cs typeface="Times New Roman"/>
              </a:rPr>
              <a:t>◆　人事評価結果の勤勉手当への反映</a:t>
            </a:r>
            <a:br>
              <a:rPr lang="ja-JP" altLang="ja-JP" sz="2000" kern="100" dirty="0">
                <a:effectLst/>
                <a:latin typeface="Century"/>
                <a:ea typeface="ＭＳ 明朝"/>
                <a:cs typeface="Times New Roman"/>
              </a:rPr>
            </a:br>
            <a:endParaRPr kumimoji="1" lang="ja-JP" altLang="en-US" sz="2000" dirty="0"/>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2</a:t>
            </a:fld>
            <a:endParaRPr kumimoji="1" lang="ja-JP" altLang="en-US"/>
          </a:p>
        </p:txBody>
      </p:sp>
      <p:sp>
        <p:nvSpPr>
          <p:cNvPr id="7" name="角丸四角形 6"/>
          <p:cNvSpPr/>
          <p:nvPr/>
        </p:nvSpPr>
        <p:spPr>
          <a:xfrm>
            <a:off x="655767" y="1679789"/>
            <a:ext cx="8064896" cy="4197483"/>
          </a:xfrm>
          <a:prstGeom prst="roundRect">
            <a:avLst>
              <a:gd name="adj" fmla="val 7390"/>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noAutofit/>
          </a:bodyPr>
          <a:lstStyle/>
          <a:p>
            <a:pPr>
              <a:lnSpc>
                <a:spcPct val="150000"/>
              </a:lnSpc>
            </a:pPr>
            <a:r>
              <a:rPr lang="ja-JP" altLang="en-US" sz="1600" b="1" dirty="0">
                <a:solidFill>
                  <a:schemeClr val="tx1"/>
                </a:solidFill>
                <a:latin typeface="HG丸ｺﾞｼｯｸM-PRO" pitchFamily="50" charset="-128"/>
                <a:ea typeface="HG丸ｺﾞｼｯｸM-PRO" pitchFamily="50" charset="-128"/>
              </a:rPr>
              <a:t>　</a:t>
            </a:r>
            <a:r>
              <a:rPr lang="ja-JP" altLang="ja-JP" sz="1600" b="1" dirty="0">
                <a:solidFill>
                  <a:schemeClr val="tx1"/>
                </a:solidFill>
                <a:latin typeface="HG丸ｺﾞｼｯｸM-PRO" pitchFamily="50" charset="-128"/>
                <a:ea typeface="HG丸ｺﾞｼｯｸM-PRO" pitchFamily="50" charset="-128"/>
              </a:rPr>
              <a:t>大阪府では、</a:t>
            </a:r>
            <a:r>
              <a:rPr lang="ja-JP" altLang="en-US" sz="1600" b="1" dirty="0">
                <a:solidFill>
                  <a:schemeClr val="tx1"/>
                </a:solidFill>
                <a:latin typeface="HG丸ｺﾞｼｯｸM-PRO" pitchFamily="50" charset="-128"/>
                <a:ea typeface="HG丸ｺﾞｼｯｸM-PRO" pitchFamily="50" charset="-128"/>
              </a:rPr>
              <a:t>平成１９年度から人事評価制度の評価結果を給与（</a:t>
            </a:r>
            <a:r>
              <a:rPr lang="en-US" altLang="ja-JP" sz="1600" b="1" dirty="0">
                <a:solidFill>
                  <a:schemeClr val="tx1"/>
                </a:solidFill>
                <a:latin typeface="HG丸ｺﾞｼｯｸM-PRO" pitchFamily="50" charset="-128"/>
                <a:ea typeface="HG丸ｺﾞｼｯｸM-PRO" pitchFamily="50" charset="-128"/>
              </a:rPr>
              <a:t>※ </a:t>
            </a:r>
            <a:r>
              <a:rPr lang="ja-JP" altLang="en-US" sz="1600" b="1" dirty="0">
                <a:solidFill>
                  <a:schemeClr val="tx1"/>
                </a:solidFill>
                <a:latin typeface="HG丸ｺﾞｼｯｸM-PRO" pitchFamily="50" charset="-128"/>
                <a:ea typeface="HG丸ｺﾞｼｯｸM-PRO" pitchFamily="50" charset="-128"/>
              </a:rPr>
              <a:t>勤勉手当の成績率等）に反映させておりますが、平成２６年度からは職員基本条例に基づき、職員の資質、能力及び執務意欲の向上を図ることを目的とした相対評価による人事評価結果を給与（</a:t>
            </a:r>
            <a:r>
              <a:rPr lang="en-US" altLang="ja-JP" sz="1600" b="1" dirty="0">
                <a:solidFill>
                  <a:schemeClr val="tx1"/>
                </a:solidFill>
                <a:latin typeface="HG丸ｺﾞｼｯｸM-PRO" pitchFamily="50" charset="-128"/>
                <a:ea typeface="HG丸ｺﾞｼｯｸM-PRO" pitchFamily="50" charset="-128"/>
              </a:rPr>
              <a:t>※</a:t>
            </a:r>
            <a:r>
              <a:rPr lang="ja-JP" altLang="en-US" sz="1600" b="1" dirty="0">
                <a:solidFill>
                  <a:schemeClr val="tx1"/>
                </a:solidFill>
                <a:latin typeface="HG丸ｺﾞｼｯｸM-PRO" pitchFamily="50" charset="-128"/>
                <a:ea typeface="HG丸ｺﾞｼｯｸM-PRO" pitchFamily="50" charset="-128"/>
              </a:rPr>
              <a:t>）に反映させています。</a:t>
            </a:r>
            <a:endParaRPr lang="en-US" altLang="ja-JP" sz="1600" b="1" dirty="0">
              <a:solidFill>
                <a:schemeClr val="tx1"/>
              </a:solidFill>
              <a:latin typeface="HG丸ｺﾞｼｯｸM-PRO" pitchFamily="50" charset="-128"/>
              <a:ea typeface="HG丸ｺﾞｼｯｸM-PRO" pitchFamily="50" charset="-128"/>
            </a:endParaRPr>
          </a:p>
          <a:p>
            <a:pPr>
              <a:lnSpc>
                <a:spcPct val="150000"/>
              </a:lnSpc>
            </a:pPr>
            <a:r>
              <a:rPr lang="ja-JP" altLang="en-US" sz="1600" b="1" dirty="0">
                <a:solidFill>
                  <a:schemeClr val="tx1"/>
                </a:solidFill>
                <a:latin typeface="HG丸ｺﾞｼｯｸM-PRO" pitchFamily="50" charset="-128"/>
                <a:ea typeface="HG丸ｺﾞｼｯｸM-PRO" pitchFamily="50" charset="-128"/>
              </a:rPr>
              <a:t>　また、令和６年度より相対評価の区分が５段階から６段階に変更されたことに伴い、令和７年度から評価結果の給与反映について変更しています。</a:t>
            </a: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p:txBody>
      </p:sp>
      <p:sp>
        <p:nvSpPr>
          <p:cNvPr id="6" name="正方形/長方形 5"/>
          <p:cNvSpPr/>
          <p:nvPr/>
        </p:nvSpPr>
        <p:spPr>
          <a:xfrm>
            <a:off x="899592" y="3913135"/>
            <a:ext cx="6048672" cy="523220"/>
          </a:xfrm>
          <a:prstGeom prst="rect">
            <a:avLst/>
          </a:prstGeom>
        </p:spPr>
        <p:txBody>
          <a:bodyPr wrap="square">
            <a:spAutoFit/>
          </a:bodyPr>
          <a:lstStyle/>
          <a:p>
            <a:r>
              <a:rPr lang="en-US" altLang="ja-JP" sz="1200" b="1" dirty="0"/>
              <a:t>【</a:t>
            </a:r>
            <a:r>
              <a:rPr lang="ja-JP" altLang="en-US" sz="1200" b="1" dirty="0"/>
              <a:t>人事評価制度</a:t>
            </a:r>
            <a:r>
              <a:rPr lang="en-US" altLang="ja-JP" sz="1200" b="1" dirty="0"/>
              <a:t>】</a:t>
            </a:r>
            <a:endParaRPr lang="en-US" altLang="ja-JP" sz="1200" b="1" dirty="0">
              <a:hlinkClick r:id="rId2"/>
            </a:endParaRPr>
          </a:p>
          <a:p>
            <a:r>
              <a:rPr lang="en-US" altLang="ja-JP" sz="1600" dirty="0">
                <a:hlinkClick r:id="rId2"/>
              </a:rPr>
              <a:t>http://www.pref.osaka.lg.jp/jinji/hyouka/index.html</a:t>
            </a:r>
            <a:endParaRPr lang="ja-JP" altLang="en-US" sz="1600" dirty="0"/>
          </a:p>
        </p:txBody>
      </p:sp>
      <p:sp>
        <p:nvSpPr>
          <p:cNvPr id="10" name="正方形/長方形 9">
            <a:extLst>
              <a:ext uri="{FF2B5EF4-FFF2-40B4-BE49-F238E27FC236}">
                <a16:creationId xmlns:a16="http://schemas.microsoft.com/office/drawing/2014/main" id="{12B69C3E-12A5-4642-9540-297CDAB52BDE}"/>
              </a:ext>
            </a:extLst>
          </p:cNvPr>
          <p:cNvSpPr/>
          <p:nvPr/>
        </p:nvSpPr>
        <p:spPr>
          <a:xfrm>
            <a:off x="870680" y="4518261"/>
            <a:ext cx="4424115" cy="261610"/>
          </a:xfrm>
          <a:prstGeom prst="rect">
            <a:avLst/>
          </a:prstGeom>
        </p:spPr>
        <p:txBody>
          <a:bodyPr wrap="square">
            <a:spAutoFit/>
          </a:bodyPr>
          <a:lstStyle/>
          <a:p>
            <a:r>
              <a:rPr lang="ja-JP" altLang="en-US" sz="1100" b="1" dirty="0"/>
              <a:t>≪参考：職員基本条例第十五条第二項（相対評価の分布割合）≫</a:t>
            </a:r>
          </a:p>
        </p:txBody>
      </p:sp>
      <p:pic>
        <p:nvPicPr>
          <p:cNvPr id="11" name="図 10">
            <a:extLst>
              <a:ext uri="{FF2B5EF4-FFF2-40B4-BE49-F238E27FC236}">
                <a16:creationId xmlns:a16="http://schemas.microsoft.com/office/drawing/2014/main" id="{052C5820-84A1-4D24-9D90-8B51B8170E01}"/>
              </a:ext>
            </a:extLst>
          </p:cNvPr>
          <p:cNvPicPr>
            <a:picLocks noChangeAspect="1"/>
          </p:cNvPicPr>
          <p:nvPr/>
        </p:nvPicPr>
        <p:blipFill>
          <a:blip r:embed="rId3"/>
          <a:stretch>
            <a:fillRect/>
          </a:stretch>
        </p:blipFill>
        <p:spPr>
          <a:xfrm>
            <a:off x="5076056" y="5091827"/>
            <a:ext cx="3488011" cy="432819"/>
          </a:xfrm>
          <a:prstGeom prst="rect">
            <a:avLst/>
          </a:prstGeom>
        </p:spPr>
      </p:pic>
      <p:sp>
        <p:nvSpPr>
          <p:cNvPr id="12" name="テキスト ボックス 11">
            <a:extLst>
              <a:ext uri="{FF2B5EF4-FFF2-40B4-BE49-F238E27FC236}">
                <a16:creationId xmlns:a16="http://schemas.microsoft.com/office/drawing/2014/main" id="{991FFB6B-08B3-4D80-A546-839A59210F6A}"/>
              </a:ext>
            </a:extLst>
          </p:cNvPr>
          <p:cNvSpPr txBox="1"/>
          <p:nvPr/>
        </p:nvSpPr>
        <p:spPr>
          <a:xfrm>
            <a:off x="867604" y="4839167"/>
            <a:ext cx="864699" cy="246221"/>
          </a:xfrm>
          <a:prstGeom prst="rect">
            <a:avLst/>
          </a:prstGeom>
          <a:noFill/>
        </p:spPr>
        <p:txBody>
          <a:bodyPr wrap="square">
            <a:spAutoFit/>
          </a:bodyPr>
          <a:lstStyle/>
          <a:p>
            <a:r>
              <a:rPr lang="ja-JP" altLang="en-US" sz="1000" b="1" dirty="0">
                <a:latin typeface="HG丸ｺﾞｼｯｸM-PRO" panose="020F0600000000000000" pitchFamily="50" charset="-128"/>
                <a:ea typeface="HG丸ｺﾞｼｯｸM-PRO" panose="020F0600000000000000" pitchFamily="50" charset="-128"/>
              </a:rPr>
              <a:t>＜変更前＞</a:t>
            </a:r>
          </a:p>
        </p:txBody>
      </p:sp>
      <p:pic>
        <p:nvPicPr>
          <p:cNvPr id="14" name="図 13">
            <a:extLst>
              <a:ext uri="{FF2B5EF4-FFF2-40B4-BE49-F238E27FC236}">
                <a16:creationId xmlns:a16="http://schemas.microsoft.com/office/drawing/2014/main" id="{47C45304-94A4-4FD0-B8A9-1AFE05B7AE05}"/>
              </a:ext>
            </a:extLst>
          </p:cNvPr>
          <p:cNvPicPr>
            <a:picLocks noChangeAspect="1"/>
          </p:cNvPicPr>
          <p:nvPr/>
        </p:nvPicPr>
        <p:blipFill>
          <a:blip r:embed="rId4"/>
          <a:stretch>
            <a:fillRect/>
          </a:stretch>
        </p:blipFill>
        <p:spPr>
          <a:xfrm>
            <a:off x="978104" y="5108471"/>
            <a:ext cx="3560380" cy="416175"/>
          </a:xfrm>
          <a:prstGeom prst="rect">
            <a:avLst/>
          </a:prstGeom>
        </p:spPr>
      </p:pic>
      <p:sp>
        <p:nvSpPr>
          <p:cNvPr id="16" name="テキスト ボックス 15">
            <a:extLst>
              <a:ext uri="{FF2B5EF4-FFF2-40B4-BE49-F238E27FC236}">
                <a16:creationId xmlns:a16="http://schemas.microsoft.com/office/drawing/2014/main" id="{8CAF766A-62B6-4731-9B94-E8F2B32F4754}"/>
              </a:ext>
            </a:extLst>
          </p:cNvPr>
          <p:cNvSpPr txBox="1"/>
          <p:nvPr/>
        </p:nvSpPr>
        <p:spPr>
          <a:xfrm>
            <a:off x="4910745" y="4779871"/>
            <a:ext cx="841637" cy="246221"/>
          </a:xfrm>
          <a:prstGeom prst="rect">
            <a:avLst/>
          </a:prstGeom>
          <a:noFill/>
        </p:spPr>
        <p:txBody>
          <a:bodyPr wrap="square">
            <a:spAutoFit/>
          </a:bodyPr>
          <a:lstStyle/>
          <a:p>
            <a:r>
              <a:rPr lang="ja-JP" altLang="en-US" sz="1000" b="1" dirty="0">
                <a:latin typeface="HG丸ｺﾞｼｯｸM-PRO" panose="020F0600000000000000" pitchFamily="50" charset="-128"/>
                <a:ea typeface="HG丸ｺﾞｼｯｸM-PRO" panose="020F0600000000000000" pitchFamily="50" charset="-128"/>
              </a:rPr>
              <a:t>＜変更後＞</a:t>
            </a:r>
          </a:p>
        </p:txBody>
      </p:sp>
      <p:sp>
        <p:nvSpPr>
          <p:cNvPr id="17" name="二等辺三角形 16">
            <a:extLst>
              <a:ext uri="{FF2B5EF4-FFF2-40B4-BE49-F238E27FC236}">
                <a16:creationId xmlns:a16="http://schemas.microsoft.com/office/drawing/2014/main" id="{E361F8F5-3F2F-4B6D-83AE-9CEA452602B9}"/>
              </a:ext>
            </a:extLst>
          </p:cNvPr>
          <p:cNvSpPr/>
          <p:nvPr/>
        </p:nvSpPr>
        <p:spPr>
          <a:xfrm rot="5400000">
            <a:off x="4628695" y="5218280"/>
            <a:ext cx="337863" cy="151620"/>
          </a:xfrm>
          <a:prstGeom prst="triangle">
            <a:avLst/>
          </a:prstGeom>
          <a:solidFill>
            <a:schemeClr val="accent2">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ja-JP" altLang="en-US" sz="120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574558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3</a:t>
            </a:fld>
            <a:endParaRPr kumimoji="1" lang="ja-JP" altLang="en-US"/>
          </a:p>
        </p:txBody>
      </p:sp>
      <p:sp>
        <p:nvSpPr>
          <p:cNvPr id="2" name="テキスト ボックス 1"/>
          <p:cNvSpPr txBox="1"/>
          <p:nvPr/>
        </p:nvSpPr>
        <p:spPr>
          <a:xfrm>
            <a:off x="480089" y="662920"/>
            <a:ext cx="7920880" cy="1980863"/>
          </a:xfrm>
          <a:prstGeom prst="rect">
            <a:avLst/>
          </a:prstGeom>
          <a:noFill/>
        </p:spPr>
        <p:txBody>
          <a:bodyPr wrap="square" rtlCol="0">
            <a:spAutoFit/>
          </a:bodyPr>
          <a:lstStyle/>
          <a:p>
            <a:pPr>
              <a:lnSpc>
                <a:spcPct val="150000"/>
              </a:lnSpc>
            </a:pPr>
            <a:r>
              <a:rPr lang="ja-JP" altLang="en-US" sz="1400" dirty="0">
                <a:latin typeface="HG丸ｺﾞｼｯｸM-PRO" pitchFamily="50" charset="-128"/>
                <a:ea typeface="HG丸ｺﾞｼｯｸM-PRO" pitchFamily="50" charset="-128"/>
              </a:rPr>
              <a:t>　　　勤勉手当とは、民間における賞与等の特別給に見合うものとして支給される給与のうち、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成績査定分に相当し、</a:t>
            </a:r>
            <a:r>
              <a:rPr lang="en-US" altLang="ja-JP" sz="1400" dirty="0">
                <a:latin typeface="HG丸ｺﾞｼｯｸM-PRO" pitchFamily="50" charset="-128"/>
                <a:ea typeface="HG丸ｺﾞｼｯｸM-PRO" pitchFamily="50" charset="-128"/>
              </a:rPr>
              <a:t>6</a:t>
            </a:r>
            <a:r>
              <a:rPr lang="ja-JP" altLang="en-US" sz="1400" dirty="0">
                <a:latin typeface="HG丸ｺﾞｼｯｸM-PRO" pitchFamily="50" charset="-128"/>
                <a:ea typeface="HG丸ｺﾞｼｯｸM-PRO" pitchFamily="50" charset="-128"/>
              </a:rPr>
              <a:t>月と</a:t>
            </a:r>
            <a:r>
              <a:rPr lang="en-US" altLang="ja-JP" sz="1400" dirty="0">
                <a:latin typeface="HG丸ｺﾞｼｯｸM-PRO" pitchFamily="50" charset="-128"/>
                <a:ea typeface="HG丸ｺﾞｼｯｸM-PRO" pitchFamily="50" charset="-128"/>
              </a:rPr>
              <a:t>12</a:t>
            </a:r>
            <a:r>
              <a:rPr lang="ja-JP" altLang="en-US" sz="1400" dirty="0">
                <a:latin typeface="HG丸ｺﾞｼｯｸM-PRO" pitchFamily="50" charset="-128"/>
                <a:ea typeface="HG丸ｺﾞｼｯｸM-PRO" pitchFamily="50" charset="-128"/>
              </a:rPr>
              <a:t>月の年</a:t>
            </a:r>
            <a:r>
              <a:rPr lang="en-US" altLang="ja-JP" sz="1400" dirty="0">
                <a:latin typeface="HG丸ｺﾞｼｯｸM-PRO" pitchFamily="50" charset="-128"/>
                <a:ea typeface="HG丸ｺﾞｼｯｸM-PRO" pitchFamily="50" charset="-128"/>
              </a:rPr>
              <a:t>2</a:t>
            </a:r>
            <a:r>
              <a:rPr lang="ja-JP" altLang="en-US" sz="1400" dirty="0">
                <a:latin typeface="HG丸ｺﾞｼｯｸM-PRO" pitchFamily="50" charset="-128"/>
                <a:ea typeface="HG丸ｺﾞｼｯｸM-PRO" pitchFamily="50" charset="-128"/>
              </a:rPr>
              <a:t>回支給されます。なお、この他に賞与の一律支給分</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として期末手当があります。</a:t>
            </a:r>
          </a:p>
          <a:p>
            <a:pPr>
              <a:lnSpc>
                <a:spcPct val="150000"/>
              </a:lnSpc>
            </a:pPr>
            <a:r>
              <a:rPr lang="ja-JP" altLang="en-US" sz="1400" dirty="0">
                <a:latin typeface="HG丸ｺﾞｼｯｸM-PRO" pitchFamily="50" charset="-128"/>
                <a:ea typeface="HG丸ｺﾞｼｯｸM-PRO" pitchFamily="50" charset="-128"/>
              </a:rPr>
              <a:t>　　　民間との均衡を考慮した人事委員会勧告を踏まえ、令和８年度の期末手当と勤勉手当の年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間支給月数は合計</a:t>
            </a:r>
            <a:r>
              <a:rPr lang="en-US" altLang="ja-JP" sz="1400" dirty="0">
                <a:latin typeface="HG丸ｺﾞｼｯｸM-PRO" pitchFamily="50" charset="-128"/>
                <a:ea typeface="HG丸ｺﾞｼｯｸM-PRO" pitchFamily="50" charset="-128"/>
              </a:rPr>
              <a:t>4.65</a:t>
            </a:r>
            <a:r>
              <a:rPr lang="ja-JP" altLang="en-US" sz="1400" dirty="0">
                <a:latin typeface="HG丸ｺﾞｼｯｸM-PRO" pitchFamily="50" charset="-128"/>
                <a:ea typeface="HG丸ｺﾞｼｯｸM-PRO" pitchFamily="50" charset="-128"/>
              </a:rPr>
              <a:t>月です。このうち勤勉手当は、職員の勤務成績に応じて支給されてい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ます。</a:t>
            </a:r>
          </a:p>
        </p:txBody>
      </p:sp>
      <p:sp>
        <p:nvSpPr>
          <p:cNvPr id="5" name="テキスト ボックス 4"/>
          <p:cNvSpPr txBox="1"/>
          <p:nvPr/>
        </p:nvSpPr>
        <p:spPr>
          <a:xfrm>
            <a:off x="2017725" y="4594657"/>
            <a:ext cx="5108549" cy="461665"/>
          </a:xfrm>
          <a:prstGeom prst="rect">
            <a:avLst/>
          </a:prstGeom>
          <a:noFill/>
        </p:spPr>
        <p:txBody>
          <a:bodyPr wrap="square" rtlCol="0">
            <a:spAutoFit/>
          </a:bodyPr>
          <a:lstStyle/>
          <a:p>
            <a:pPr algn="ct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条例上の支給月数</a:t>
            </a:r>
            <a:endParaRPr lang="en-US" altLang="ja-JP" sz="1200" dirty="0">
              <a:latin typeface="HG丸ｺﾞｼｯｸM-PRO" pitchFamily="50" charset="-128"/>
              <a:ea typeface="HG丸ｺﾞｼｯｸM-PRO" pitchFamily="50" charset="-128"/>
            </a:endParaRPr>
          </a:p>
          <a:p>
            <a:pPr algn="ctr"/>
            <a:r>
              <a:rPr lang="ja-JP" altLang="en-US" sz="1200" dirty="0">
                <a:latin typeface="HG丸ｺﾞｼｯｸM-PRO" pitchFamily="50" charset="-128"/>
                <a:ea typeface="HG丸ｺﾞｼｯｸM-PRO" pitchFamily="50" charset="-128"/>
              </a:rPr>
              <a:t>　　　　　　　（勤務成績に応じて異なります。詳細は次ページ参照）</a:t>
            </a:r>
            <a:endParaRPr lang="en-US" altLang="ja-JP" sz="1200" dirty="0">
              <a:latin typeface="HG丸ｺﾞｼｯｸM-PRO" pitchFamily="50" charset="-128"/>
              <a:ea typeface="HG丸ｺﾞｼｯｸM-PRO" pitchFamily="50" charset="-128"/>
            </a:endParaRPr>
          </a:p>
        </p:txBody>
      </p:sp>
      <p:sp>
        <p:nvSpPr>
          <p:cNvPr id="8" name="正方形/長方形 7"/>
          <p:cNvSpPr/>
          <p:nvPr/>
        </p:nvSpPr>
        <p:spPr>
          <a:xfrm>
            <a:off x="514791" y="3013399"/>
            <a:ext cx="388843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　　令和８年６月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日時点の支給月数</a:t>
            </a:r>
            <a:endParaRPr lang="en-US" altLang="ja-JP" sz="1200" dirty="0">
              <a:solidFill>
                <a:schemeClr val="tx1"/>
              </a:solidFill>
              <a:latin typeface="HG丸ｺﾞｼｯｸM-PRO" pitchFamily="50" charset="-128"/>
              <a:ea typeface="HG丸ｺﾞｼｯｸM-PRO" pitchFamily="50" charset="-128"/>
            </a:endParaRPr>
          </a:p>
        </p:txBody>
      </p:sp>
      <p:sp>
        <p:nvSpPr>
          <p:cNvPr id="10" name="タイトル 1"/>
          <p:cNvSpPr>
            <a:spLocks noGrp="1"/>
          </p:cNvSpPr>
          <p:nvPr>
            <p:ph type="title"/>
          </p:nvPr>
        </p:nvSpPr>
        <p:spPr>
          <a:xfrm>
            <a:off x="325729" y="260648"/>
            <a:ext cx="8229600" cy="576064"/>
          </a:xfrm>
        </p:spPr>
        <p:txBody>
          <a:bodyPr>
            <a:normAutofit/>
          </a:bodyPr>
          <a:lstStyle/>
          <a:p>
            <a:pPr algn="l"/>
            <a:r>
              <a:rPr lang="ja-JP" altLang="ja-JP" sz="1600" b="1" dirty="0">
                <a:effectLst/>
                <a:ea typeface="HG丸ｺﾞｼｯｸM-PRO"/>
                <a:cs typeface="Times New Roman"/>
              </a:rPr>
              <a:t>１　</a:t>
            </a:r>
            <a:r>
              <a:rPr lang="ja-JP" altLang="en-US" sz="1600" b="1" dirty="0">
                <a:effectLst/>
                <a:ea typeface="HG丸ｺﾞｼｯｸM-PRO"/>
                <a:cs typeface="Times New Roman"/>
              </a:rPr>
              <a:t>勤勉手当について</a:t>
            </a:r>
            <a:endParaRPr kumimoji="1" lang="ja-JP" altLang="en-US" sz="1600" dirty="0"/>
          </a:p>
        </p:txBody>
      </p:sp>
      <p:sp>
        <p:nvSpPr>
          <p:cNvPr id="13" name="正方形/長方形 12"/>
          <p:cNvSpPr/>
          <p:nvPr/>
        </p:nvSpPr>
        <p:spPr>
          <a:xfrm>
            <a:off x="762661" y="4915162"/>
            <a:ext cx="388843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HG丸ｺﾞｼｯｸM-PRO" pitchFamily="50" charset="-128"/>
              <a:ea typeface="HG丸ｺﾞｼｯｸM-PRO" pitchFamily="50" charset="-128"/>
            </a:endParaRP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3170620100"/>
              </p:ext>
            </p:extLst>
          </p:nvPr>
        </p:nvGraphicFramePr>
        <p:xfrm>
          <a:off x="742751" y="3307796"/>
          <a:ext cx="6478587" cy="1379537"/>
        </p:xfrm>
        <a:graphic>
          <a:graphicData uri="http://schemas.openxmlformats.org/presentationml/2006/ole">
            <mc:AlternateContent xmlns:mc="http://schemas.openxmlformats.org/markup-compatibility/2006">
              <mc:Choice xmlns:v="urn:schemas-microsoft-com:vml" Requires="v">
                <p:oleObj spid="_x0000_s1087" name="Document" r:id="rId4" imgW="6744240" imgH="1434960" progId="Word.Document.12">
                  <p:embed/>
                </p:oleObj>
              </mc:Choice>
              <mc:Fallback>
                <p:oleObj name="Document" r:id="rId4" imgW="6744240" imgH="1434960" progId="Word.Document.12">
                  <p:embed/>
                  <p:pic>
                    <p:nvPicPr>
                      <p:cNvPr id="14" name="オブジェクト 13"/>
                      <p:cNvPicPr/>
                      <p:nvPr/>
                    </p:nvPicPr>
                    <p:blipFill>
                      <a:blip r:embed="rId5"/>
                      <a:stretch>
                        <a:fillRect/>
                      </a:stretch>
                    </p:blipFill>
                    <p:spPr>
                      <a:xfrm>
                        <a:off x="742751" y="3307796"/>
                        <a:ext cx="6478587" cy="1379537"/>
                      </a:xfrm>
                      <a:prstGeom prst="rect">
                        <a:avLst/>
                      </a:prstGeom>
                    </p:spPr>
                  </p:pic>
                </p:oleObj>
              </mc:Fallback>
            </mc:AlternateContent>
          </a:graphicData>
        </a:graphic>
      </p:graphicFrame>
    </p:spTree>
    <p:extLst>
      <p:ext uri="{BB962C8B-B14F-4D97-AF65-F5344CB8AC3E}">
        <p14:creationId xmlns:p14="http://schemas.microsoft.com/office/powerpoint/2010/main" val="1871473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3266" y="88477"/>
            <a:ext cx="8229600" cy="576064"/>
          </a:xfrm>
        </p:spPr>
        <p:txBody>
          <a:bodyPr>
            <a:normAutofit/>
          </a:bodyPr>
          <a:lstStyle/>
          <a:p>
            <a:pPr algn="l"/>
            <a:r>
              <a:rPr lang="ja-JP" altLang="en-US" sz="1600" b="1" dirty="0">
                <a:ea typeface="HG丸ｺﾞｼｯｸM-PRO"/>
                <a:cs typeface="Times New Roman"/>
              </a:rPr>
              <a:t>２</a:t>
            </a:r>
            <a:r>
              <a:rPr lang="ja-JP" altLang="ja-JP" sz="1600" b="1" dirty="0">
                <a:effectLst/>
                <a:ea typeface="HG丸ｺﾞｼｯｸM-PRO"/>
                <a:cs typeface="Times New Roman"/>
              </a:rPr>
              <a:t>　勤勉手当の計算方法</a:t>
            </a:r>
            <a:endParaRPr kumimoji="1" lang="ja-JP" altLang="en-US" sz="1600" dirty="0"/>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4</a:t>
            </a:fld>
            <a:endParaRPr kumimoji="1" lang="ja-JP" altLang="en-US"/>
          </a:p>
        </p:txBody>
      </p:sp>
      <p:sp>
        <p:nvSpPr>
          <p:cNvPr id="3" name="コンテンツ プレースホルダー 2"/>
          <p:cNvSpPr>
            <a:spLocks noGrp="1"/>
          </p:cNvSpPr>
          <p:nvPr>
            <p:ph idx="1"/>
          </p:nvPr>
        </p:nvSpPr>
        <p:spPr>
          <a:xfrm>
            <a:off x="479996" y="542549"/>
            <a:ext cx="8289464" cy="901077"/>
          </a:xfrm>
          <a:solidFill>
            <a:srgbClr val="66FF99"/>
          </a:solidFill>
          <a:ln w="12700">
            <a:solidFill>
              <a:schemeClr val="tx1"/>
            </a:solidFill>
          </a:ln>
        </p:spPr>
        <p:txBody>
          <a:bodyPr>
            <a:normAutofit lnSpcReduction="10000"/>
          </a:bodyPr>
          <a:lstStyle/>
          <a:p>
            <a:pPr marL="0" indent="0">
              <a:buNone/>
            </a:pPr>
            <a:r>
              <a:rPr lang="ja-JP" altLang="en-US" sz="1400" dirty="0">
                <a:latin typeface="HG丸ｺﾞｼｯｸM-PRO" pitchFamily="50" charset="-128"/>
                <a:ea typeface="HG丸ｺﾞｼｯｸM-PRO" pitchFamily="50" charset="-128"/>
              </a:rPr>
              <a:t>◆　</a:t>
            </a:r>
            <a:r>
              <a:rPr lang="ja-JP" altLang="en-US" sz="1400" u="sng" dirty="0">
                <a:latin typeface="HG丸ｺﾞｼｯｸM-PRO" pitchFamily="50" charset="-128"/>
                <a:ea typeface="HG丸ｺﾞｼｯｸM-PRO" pitchFamily="50" charset="-128"/>
              </a:rPr>
              <a:t>勤勉手当基礎額</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１</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期間率</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２</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成績率</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３</a:t>
            </a:r>
            <a:r>
              <a:rPr lang="en-US" altLang="ja-JP" sz="1400" u="sng" dirty="0">
                <a:latin typeface="HG丸ｺﾞｼｯｸM-PRO" pitchFamily="50" charset="-128"/>
                <a:ea typeface="HG丸ｺﾞｼｯｸM-PRO" pitchFamily="50" charset="-128"/>
              </a:rPr>
              <a:t>〕</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１</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給料＋地域手当＋職務や役職に応じた加算</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２</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６月１日又は</a:t>
            </a:r>
            <a:r>
              <a:rPr lang="en-US" altLang="ja-JP" sz="1200" dirty="0">
                <a:latin typeface="HG丸ｺﾞｼｯｸM-PRO" pitchFamily="50" charset="-128"/>
                <a:ea typeface="HG丸ｺﾞｼｯｸM-PRO" pitchFamily="50" charset="-128"/>
              </a:rPr>
              <a:t>12</a:t>
            </a:r>
            <a:r>
              <a:rPr lang="ja-JP" altLang="en-US" sz="1200" dirty="0">
                <a:latin typeface="HG丸ｺﾞｼｯｸM-PRO" pitchFamily="50" charset="-128"/>
                <a:ea typeface="HG丸ｺﾞｼｯｸM-PRO" pitchFamily="50" charset="-128"/>
              </a:rPr>
              <a:t>月１日以前６ケ月以内の勤務期間に応じた支給割合</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３</a:t>
            </a:r>
            <a:r>
              <a:rPr lang="en-US" altLang="ja-JP" sz="1200" dirty="0">
                <a:latin typeface="HG丸ｺﾞｼｯｸM-PRO" pitchFamily="50" charset="-128"/>
                <a:ea typeface="HG丸ｺﾞｼｯｸM-PRO" pitchFamily="50" charset="-128"/>
              </a:rPr>
              <a:t>〕</a:t>
            </a:r>
            <a:r>
              <a:rPr lang="ja-JP" altLang="en-US" sz="1200" b="1" u="sng" dirty="0">
                <a:latin typeface="HG丸ｺﾞｼｯｸM-PRO" pitchFamily="50" charset="-128"/>
                <a:ea typeface="HG丸ｺﾞｼｯｸM-PRO" pitchFamily="50" charset="-128"/>
              </a:rPr>
              <a:t>前年度の人事評価（相対評価）結果をもとに、給与反映区分に応じた成績率を適用</a:t>
            </a:r>
            <a:endParaRPr kumimoji="1" lang="ja-JP" altLang="en-US" dirty="0"/>
          </a:p>
        </p:txBody>
      </p:sp>
      <p:sp>
        <p:nvSpPr>
          <p:cNvPr id="4" name="正方形/長方形 3"/>
          <p:cNvSpPr/>
          <p:nvPr/>
        </p:nvSpPr>
        <p:spPr>
          <a:xfrm>
            <a:off x="10084" y="1448400"/>
            <a:ext cx="438798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丸ｺﾞｼｯｸM-PRO" pitchFamily="50" charset="-128"/>
                <a:ea typeface="HG丸ｺﾞｼｯｸM-PRO" pitchFamily="50" charset="-128"/>
              </a:rPr>
              <a:t>　　</a:t>
            </a:r>
            <a:r>
              <a:rPr lang="ja-JP" altLang="en-US" sz="1200" dirty="0">
                <a:solidFill>
                  <a:schemeClr val="tx1"/>
                </a:solidFill>
                <a:latin typeface="HG丸ｺﾞｼｯｸM-PRO" pitchFamily="50" charset="-128"/>
                <a:ea typeface="HG丸ｺﾞｼｯｸM-PRO" pitchFamily="50" charset="-128"/>
              </a:rPr>
              <a:t>成績率</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月数</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令和</a:t>
            </a:r>
            <a:r>
              <a:rPr lang="en-US" altLang="ja-JP" sz="1200" dirty="0">
                <a:solidFill>
                  <a:schemeClr val="tx1"/>
                </a:solidFill>
                <a:latin typeface="HG丸ｺﾞｼｯｸM-PRO" pitchFamily="50" charset="-128"/>
                <a:ea typeface="HG丸ｺﾞｼｯｸM-PRO" pitchFamily="50" charset="-128"/>
              </a:rPr>
              <a:t>8</a:t>
            </a:r>
            <a:r>
              <a:rPr lang="ja-JP" altLang="en-US" sz="1200" dirty="0">
                <a:solidFill>
                  <a:schemeClr val="tx1"/>
                </a:solidFill>
                <a:latin typeface="HG丸ｺﾞｼｯｸM-PRO" pitchFamily="50" charset="-128"/>
                <a:ea typeface="HG丸ｺﾞｼｯｸM-PRO" pitchFamily="50" charset="-128"/>
              </a:rPr>
              <a:t>年</a:t>
            </a:r>
            <a:r>
              <a:rPr lang="en-US" altLang="ja-JP" sz="1200" dirty="0">
                <a:solidFill>
                  <a:schemeClr val="tx1"/>
                </a:solidFill>
                <a:latin typeface="HG丸ｺﾞｼｯｸM-PRO" pitchFamily="50" charset="-128"/>
                <a:ea typeface="HG丸ｺﾞｼｯｸM-PRO" pitchFamily="50" charset="-128"/>
              </a:rPr>
              <a:t>6</a:t>
            </a:r>
            <a:r>
              <a:rPr lang="ja-JP" altLang="en-US" sz="1200" dirty="0">
                <a:solidFill>
                  <a:schemeClr val="tx1"/>
                </a:solidFill>
                <a:latin typeface="HG丸ｺﾞｼｯｸM-PRO" pitchFamily="50" charset="-128"/>
                <a:ea typeface="HG丸ｺﾞｼｯｸM-PRO" pitchFamily="50" charset="-128"/>
              </a:rPr>
              <a:t>月支給分</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p:txBody>
      </p:sp>
      <p:sp>
        <p:nvSpPr>
          <p:cNvPr id="9" name="正方形/長方形 8"/>
          <p:cNvSpPr/>
          <p:nvPr/>
        </p:nvSpPr>
        <p:spPr>
          <a:xfrm>
            <a:off x="499964" y="6315717"/>
            <a:ext cx="8224212" cy="471615"/>
          </a:xfrm>
          <a:prstGeom prst="rect">
            <a:avLst/>
          </a:prstGeom>
          <a:solidFill>
            <a:schemeClr val="bg2">
              <a:lumMod val="7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chemeClr val="tx1"/>
                </a:solidFill>
                <a:latin typeface="HG丸ｺﾞｼｯｸM-PRO" pitchFamily="50" charset="-128"/>
                <a:ea typeface="HG丸ｺﾞｼｯｸM-PRO" pitchFamily="50" charset="-128"/>
              </a:rPr>
              <a:t>■　勤勉手当の支給基準日（</a:t>
            </a:r>
            <a:r>
              <a:rPr lang="en-US" altLang="ja-JP" sz="1200" dirty="0">
                <a:solidFill>
                  <a:schemeClr val="tx1"/>
                </a:solidFill>
                <a:latin typeface="HG丸ｺﾞｼｯｸM-PRO" pitchFamily="50" charset="-128"/>
                <a:ea typeface="HG丸ｺﾞｼｯｸM-PRO" pitchFamily="50" charset="-128"/>
              </a:rPr>
              <a:t>6</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a:t>
            </a:r>
            <a:r>
              <a:rPr lang="en-US" altLang="ja-JP" sz="1200" dirty="0">
                <a:solidFill>
                  <a:schemeClr val="tx1"/>
                </a:solidFill>
                <a:latin typeface="HG丸ｺﾞｼｯｸM-PRO" pitchFamily="50" charset="-128"/>
                <a:ea typeface="HG丸ｺﾞｼｯｸM-PRO" pitchFamily="50" charset="-128"/>
              </a:rPr>
              <a:t>12</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日）以前６ヶ月の間に、停職・減給等の懲戒処分を受けた職員や、</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訓戒・訓告といった任命権者が定めた服務上の措置を受けた職員は、成績率をさらに引き下げています。</a:t>
            </a:r>
            <a:endParaRPr lang="en-US" altLang="ja-JP" sz="1200" dirty="0">
              <a:solidFill>
                <a:schemeClr val="tx1"/>
              </a:solidFill>
              <a:latin typeface="HG丸ｺﾞｼｯｸM-PRO" pitchFamily="50" charset="-128"/>
              <a:ea typeface="HG丸ｺﾞｼｯｸM-PRO"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697655808"/>
              </p:ext>
            </p:extLst>
          </p:nvPr>
        </p:nvGraphicFramePr>
        <p:xfrm>
          <a:off x="479996" y="1778997"/>
          <a:ext cx="4812084" cy="2477102"/>
        </p:xfrm>
        <a:graphic>
          <a:graphicData uri="http://schemas.openxmlformats.org/drawingml/2006/table">
            <a:tbl>
              <a:tblPr firstRow="1" bandRow="1">
                <a:tableStyleId>{5C22544A-7EE6-4342-B048-85BDC9FD1C3A}</a:tableStyleId>
              </a:tblPr>
              <a:tblGrid>
                <a:gridCol w="1981481">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886387">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435673">
                <a:tc>
                  <a:txBody>
                    <a:bodyPr/>
                    <a:lstStyle/>
                    <a:p>
                      <a:pPr algn="ctr"/>
                      <a:r>
                        <a:rPr kumimoji="1" lang="ja-JP" altLang="en-US" sz="1050" dirty="0">
                          <a:latin typeface="HG丸ｺﾞｼｯｸM-PRO" pitchFamily="50" charset="-128"/>
                          <a:ea typeface="HG丸ｺﾞｼｯｸM-PRO" pitchFamily="50" charset="-128"/>
                        </a:rPr>
                        <a:t>給与反映区分　</a:t>
                      </a:r>
                      <a:endParaRPr kumimoji="1" lang="en-US" altLang="ja-JP" sz="105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algn="ctr"/>
                      <a:r>
                        <a:rPr kumimoji="1" lang="ja-JP" altLang="en-US" sz="1200" dirty="0">
                          <a:latin typeface="HG丸ｺﾞｼｯｸM-PRO" pitchFamily="50" charset="-128"/>
                          <a:ea typeface="HG丸ｺﾞｼｯｸM-PRO" pitchFamily="50" charset="-128"/>
                        </a:rPr>
                        <a:t>部長級、</a:t>
                      </a:r>
                      <a:endParaRPr kumimoji="1" lang="en-US" altLang="ja-JP" sz="1200" dirty="0">
                        <a:latin typeface="HG丸ｺﾞｼｯｸM-PRO" pitchFamily="50" charset="-128"/>
                        <a:ea typeface="HG丸ｺﾞｼｯｸM-PRO" pitchFamily="50" charset="-128"/>
                      </a:endParaRPr>
                    </a:p>
                    <a:p>
                      <a:pPr algn="l"/>
                      <a:r>
                        <a:rPr kumimoji="1" lang="ja-JP" altLang="en-US" sz="1200" baseline="0" dirty="0">
                          <a:latin typeface="HG丸ｺﾞｼｯｸM-PRO" pitchFamily="50" charset="-128"/>
                          <a:ea typeface="HG丸ｺﾞｼｯｸM-PRO" pitchFamily="50" charset="-128"/>
                        </a:rPr>
                        <a:t> </a:t>
                      </a:r>
                      <a:r>
                        <a:rPr kumimoji="1" lang="ja-JP" altLang="en-US" sz="1200" dirty="0">
                          <a:latin typeface="HG丸ｺﾞｼｯｸM-PRO" pitchFamily="50" charset="-128"/>
                          <a:ea typeface="HG丸ｺﾞｼｯｸM-PRO" pitchFamily="50" charset="-128"/>
                        </a:rPr>
                        <a:t>次長級  </a:t>
                      </a:r>
                      <a:endParaRPr kumimoji="1" lang="en-US" altLang="ja-JP" sz="12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HG丸ｺﾞｼｯｸM-PRO" pitchFamily="50" charset="-128"/>
                          <a:ea typeface="HG丸ｺﾞｼｯｸM-PRO" pitchFamily="50" charset="-128"/>
                        </a:rPr>
                        <a:t>課長級</a:t>
                      </a:r>
                      <a:endParaRPr kumimoji="1" lang="en-US" altLang="ja-JP" sz="12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HG丸ｺﾞｼｯｸM-PRO" pitchFamily="50" charset="-128"/>
                          <a:ea typeface="HG丸ｺﾞｼｯｸM-PRO" pitchFamily="50" charset="-128"/>
                        </a:rPr>
                        <a:t>管理職以外</a:t>
                      </a:r>
                      <a:endParaRPr kumimoji="1" lang="en-US" altLang="ja-JP" sz="1050" dirty="0">
                        <a:latin typeface="HG丸ｺﾞｼｯｸM-PRO" pitchFamily="50" charset="-128"/>
                        <a:ea typeface="HG丸ｺﾞｼｯｸM-PRO"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HG丸ｺﾞｼｯｸM-PRO" pitchFamily="50" charset="-128"/>
                          <a:ea typeface="HG丸ｺﾞｼｯｸM-PRO" pitchFamily="50" charset="-128"/>
                        </a:rPr>
                        <a:t>の職員  </a:t>
                      </a: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79723">
                <a:tc>
                  <a:txBody>
                    <a:bodyPr/>
                    <a:lstStyle/>
                    <a:p>
                      <a:r>
                        <a:rPr kumimoji="1" lang="ja-JP" altLang="en-US" sz="1050" dirty="0">
                          <a:latin typeface="HG丸ｺﾞｼｯｸM-PRO" pitchFamily="50" charset="-128"/>
                          <a:ea typeface="HG丸ｺﾞｼｯｸM-PRO" pitchFamily="50" charset="-128"/>
                        </a:rPr>
                        <a:t>特に優秀　　（特区分）</a:t>
                      </a:r>
                      <a:endParaRPr kumimoji="1" lang="en-US" altLang="ja-JP" sz="1050" dirty="0">
                        <a:latin typeface="HG丸ｺﾞｼｯｸM-PRO" pitchFamily="50" charset="-128"/>
                        <a:ea typeface="HG丸ｺﾞｼｯｸM-PRO" pitchFamily="50" charset="-128"/>
                      </a:endParaRP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1.5965</a:t>
                      </a: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1.4635</a:t>
                      </a: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1.2915</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266585">
                <a:tc>
                  <a:txBody>
                    <a:bodyPr/>
                    <a:lstStyle/>
                    <a:p>
                      <a:r>
                        <a:rPr kumimoji="1" lang="ja-JP" altLang="en-US" sz="1050" dirty="0">
                          <a:latin typeface="HG丸ｺﾞｼｯｸM-PRO" pitchFamily="50" charset="-128"/>
                          <a:ea typeface="HG丸ｺﾞｼｯｸM-PRO" pitchFamily="50" charset="-128"/>
                        </a:rPr>
                        <a:t>優秀　　　　（一区分）</a:t>
                      </a:r>
                      <a:endParaRPr kumimoji="1" lang="en-US" altLang="ja-JP"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1.4145</a:t>
                      </a:r>
                    </a:p>
                  </a:txBody>
                  <a:tcPr anchor="ctr"/>
                </a:tc>
                <a:tc>
                  <a:txBody>
                    <a:bodyPr/>
                    <a:lstStyle/>
                    <a:p>
                      <a:pPr algn="ctr"/>
                      <a:r>
                        <a:rPr kumimoji="1" lang="en-US" altLang="ja-JP" sz="1000" dirty="0">
                          <a:latin typeface="HG丸ｺﾞｼｯｸM-PRO" pitchFamily="50" charset="-128"/>
                          <a:ea typeface="HG丸ｺﾞｼｯｸM-PRO" pitchFamily="50" charset="-128"/>
                        </a:rPr>
                        <a:t>1.3555</a:t>
                      </a:r>
                    </a:p>
                  </a:txBody>
                  <a:tcPr anchor="ctr"/>
                </a:tc>
                <a:tc>
                  <a:txBody>
                    <a:bodyPr/>
                    <a:lstStyle/>
                    <a:p>
                      <a:pPr algn="ctr"/>
                      <a:r>
                        <a:rPr kumimoji="1" lang="en-US" altLang="ja-JP" sz="1000" dirty="0">
                          <a:latin typeface="HG丸ｺﾞｼｯｸM-PRO" pitchFamily="50" charset="-128"/>
                          <a:ea typeface="HG丸ｺﾞｼｯｸM-PRO" pitchFamily="50" charset="-128"/>
                        </a:rPr>
                        <a:t>1.1695</a:t>
                      </a:r>
                    </a:p>
                  </a:txBody>
                  <a:tcPr anchor="ctr"/>
                </a:tc>
                <a:extLst>
                  <a:ext uri="{0D108BD9-81ED-4DB2-BD59-A6C34878D82A}">
                    <a16:rowId xmlns:a16="http://schemas.microsoft.com/office/drawing/2014/main" val="553677520"/>
                  </a:ext>
                </a:extLst>
              </a:tr>
              <a:tr h="266585">
                <a:tc>
                  <a:txBody>
                    <a:bodyPr/>
                    <a:lstStyle/>
                    <a:p>
                      <a:r>
                        <a:rPr kumimoji="1" lang="ja-JP" altLang="en-US" sz="1050" dirty="0">
                          <a:latin typeface="HG丸ｺﾞｼｯｸM-PRO" pitchFamily="50" charset="-128"/>
                          <a:ea typeface="HG丸ｺﾞｼｯｸM-PRO" pitchFamily="50" charset="-128"/>
                        </a:rPr>
                        <a:t>優秀　　　　（二区分）</a:t>
                      </a:r>
                      <a:endParaRPr kumimoji="1" lang="en-US" altLang="ja-JP"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1.3235</a:t>
                      </a:r>
                    </a:p>
                  </a:txBody>
                  <a:tcPr anchor="ctr"/>
                </a:tc>
                <a:tc>
                  <a:txBody>
                    <a:bodyPr/>
                    <a:lstStyle/>
                    <a:p>
                      <a:pPr algn="ctr"/>
                      <a:r>
                        <a:rPr kumimoji="1" lang="en-US" altLang="ja-JP" sz="1000" dirty="0">
                          <a:latin typeface="HG丸ｺﾞｼｯｸM-PRO" pitchFamily="50" charset="-128"/>
                          <a:ea typeface="HG丸ｺﾞｼｯｸM-PRO" pitchFamily="50" charset="-128"/>
                        </a:rPr>
                        <a:t>1.3015</a:t>
                      </a:r>
                    </a:p>
                  </a:txBody>
                  <a:tcPr anchor="ctr"/>
                </a:tc>
                <a:tc>
                  <a:txBody>
                    <a:bodyPr/>
                    <a:lstStyle/>
                    <a:p>
                      <a:pPr algn="ctr"/>
                      <a:r>
                        <a:rPr kumimoji="1" lang="en-US" altLang="ja-JP" sz="1000" dirty="0">
                          <a:latin typeface="HG丸ｺﾞｼｯｸM-PRO" pitchFamily="50" charset="-128"/>
                          <a:ea typeface="HG丸ｺﾞｼｯｸM-PRO" pitchFamily="50" charset="-128"/>
                        </a:rPr>
                        <a:t>1.1085</a:t>
                      </a:r>
                    </a:p>
                  </a:txBody>
                  <a:tcPr anchor="ctr"/>
                </a:tc>
                <a:extLst>
                  <a:ext uri="{0D108BD9-81ED-4DB2-BD59-A6C34878D82A}">
                    <a16:rowId xmlns:a16="http://schemas.microsoft.com/office/drawing/2014/main" val="10002"/>
                  </a:ext>
                </a:extLst>
              </a:tr>
              <a:tr h="266585">
                <a:tc>
                  <a:txBody>
                    <a:bodyPr/>
                    <a:lstStyle/>
                    <a:p>
                      <a:r>
                        <a:rPr kumimoji="1" lang="ja-JP" altLang="en-US" sz="1050" dirty="0">
                          <a:latin typeface="HG丸ｺﾞｼｯｸM-PRO" pitchFamily="50" charset="-128"/>
                          <a:ea typeface="HG丸ｺﾞｼｯｸM-PRO" pitchFamily="50" charset="-128"/>
                        </a:rPr>
                        <a:t>良好（標準）（三区分）</a:t>
                      </a:r>
                    </a:p>
                  </a:txBody>
                  <a:tcPr anchor="ctr"/>
                </a:tc>
                <a:tc>
                  <a:txBody>
                    <a:bodyPr/>
                    <a:lstStyle/>
                    <a:p>
                      <a:pPr algn="ctr"/>
                      <a:r>
                        <a:rPr kumimoji="1" lang="en-US" altLang="ja-JP" sz="1000" dirty="0">
                          <a:latin typeface="HG丸ｺﾞｼｯｸM-PRO" pitchFamily="50" charset="-128"/>
                          <a:ea typeface="HG丸ｺﾞｼｯｸM-PRO" pitchFamily="50" charset="-128"/>
                        </a:rPr>
                        <a:t>1.2325</a:t>
                      </a:r>
                      <a:endParaRPr kumimoji="1" lang="ja-JP" altLang="en-US" sz="100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1.2475</a:t>
                      </a:r>
                      <a:endParaRPr kumimoji="1" lang="ja-JP" altLang="en-US" sz="100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1.0475</a:t>
                      </a:r>
                      <a:endParaRPr kumimoji="1" lang="ja-JP" altLang="en-US" sz="10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3"/>
                  </a:ext>
                </a:extLst>
              </a:tr>
              <a:tr h="391467">
                <a:tc>
                  <a:txBody>
                    <a:bodyPr/>
                    <a:lstStyle/>
                    <a:p>
                      <a:pPr algn="l"/>
                      <a:r>
                        <a:rPr kumimoji="1" lang="ja-JP" altLang="en-US" sz="1050" dirty="0">
                          <a:latin typeface="HG丸ｺﾞｼｯｸM-PRO" pitchFamily="50" charset="-128"/>
                          <a:ea typeface="HG丸ｺﾞｼｯｸM-PRO" pitchFamily="50" charset="-128"/>
                        </a:rPr>
                        <a:t>良好でない　（四区分）　  </a:t>
                      </a:r>
                      <a:r>
                        <a:rPr kumimoji="1" lang="en-US" altLang="ja-JP" sz="1050" dirty="0">
                          <a:latin typeface="HG丸ｺﾞｼｯｸM-PRO" pitchFamily="50" charset="-128"/>
                          <a:ea typeface="HG丸ｺﾞｼｯｸM-PRO" pitchFamily="50" charset="-128"/>
                        </a:rPr>
                        <a:t>B</a:t>
                      </a:r>
                    </a:p>
                    <a:p>
                      <a:pPr algn="l"/>
                      <a:r>
                        <a:rPr kumimoji="1" lang="ja-JP" altLang="en-US" sz="1050" dirty="0">
                          <a:latin typeface="HG丸ｺﾞｼｯｸM-PRO" pitchFamily="50" charset="-128"/>
                          <a:ea typeface="HG丸ｺﾞｼｯｸM-PRO" pitchFamily="50" charset="-128"/>
                        </a:rPr>
                        <a:t>　　　　　　　　　　　　  </a:t>
                      </a:r>
                      <a:r>
                        <a:rPr kumimoji="1" lang="en-US" altLang="ja-JP" sz="1050" dirty="0">
                          <a:latin typeface="HG丸ｺﾞｼｯｸM-PRO" pitchFamily="50" charset="-128"/>
                          <a:ea typeface="HG丸ｺﾞｼｯｸM-PRO" pitchFamily="50" charset="-128"/>
                        </a:rPr>
                        <a:t>C</a:t>
                      </a:r>
                      <a:r>
                        <a:rPr kumimoji="1" lang="ja-JP" altLang="en-US" sz="1050" dirty="0">
                          <a:latin typeface="HG丸ｺﾞｼｯｸM-PRO" pitchFamily="50" charset="-128"/>
                          <a:ea typeface="HG丸ｺﾞｼｯｸM-PRO" pitchFamily="50" charset="-128"/>
                        </a:rPr>
                        <a:t>　</a:t>
                      </a:r>
                      <a:r>
                        <a:rPr kumimoji="1" lang="ja-JP" altLang="en-US" sz="1050" baseline="0" dirty="0">
                          <a:latin typeface="HG丸ｺﾞｼｯｸM-PRO" pitchFamily="50" charset="-128"/>
                          <a:ea typeface="HG丸ｺﾞｼｯｸM-PRO" pitchFamily="50" charset="-128"/>
                        </a:rPr>
                        <a:t> </a:t>
                      </a:r>
                      <a:endParaRPr kumimoji="1" lang="ja-JP" altLang="en-US"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1.0075</a:t>
                      </a:r>
                    </a:p>
                    <a:p>
                      <a:pPr algn="ctr"/>
                      <a:r>
                        <a:rPr kumimoji="1" lang="en-US" altLang="ja-JP" sz="1000" dirty="0">
                          <a:latin typeface="HG丸ｺﾞｼｯｸM-PRO" pitchFamily="50" charset="-128"/>
                          <a:ea typeface="HG丸ｺﾞｼｯｸM-PRO" pitchFamily="50" charset="-128"/>
                        </a:rPr>
                        <a:t>0.9415</a:t>
                      </a:r>
                    </a:p>
                  </a:txBody>
                  <a:tcPr anchor="ctr"/>
                </a:tc>
                <a:tc>
                  <a:txBody>
                    <a:bodyPr/>
                    <a:lstStyle/>
                    <a:p>
                      <a:pPr algn="ctr"/>
                      <a:r>
                        <a:rPr kumimoji="1" lang="en-US" altLang="ja-JP" sz="1000" dirty="0">
                          <a:latin typeface="HG丸ｺﾞｼｯｸM-PRO" pitchFamily="50" charset="-128"/>
                          <a:ea typeface="HG丸ｺﾞｼｯｸM-PRO" pitchFamily="50" charset="-128"/>
                        </a:rPr>
                        <a:t>1.0225</a:t>
                      </a:r>
                    </a:p>
                    <a:p>
                      <a:pPr algn="ctr"/>
                      <a:r>
                        <a:rPr kumimoji="1" lang="en-US" altLang="ja-JP" sz="1000" dirty="0">
                          <a:latin typeface="HG丸ｺﾞｼｯｸM-PRO" pitchFamily="50" charset="-128"/>
                          <a:ea typeface="HG丸ｺﾞｼｯｸM-PRO" pitchFamily="50" charset="-128"/>
                        </a:rPr>
                        <a:t>0.9615</a:t>
                      </a:r>
                    </a:p>
                  </a:txBody>
                  <a:tcPr anchor="ctr"/>
                </a:tc>
                <a:tc>
                  <a:txBody>
                    <a:bodyPr/>
                    <a:lstStyle/>
                    <a:p>
                      <a:pPr algn="ctr"/>
                      <a:r>
                        <a:rPr kumimoji="1" lang="en-US" altLang="ja-JP" sz="1000" dirty="0">
                          <a:latin typeface="HG丸ｺﾞｼｯｸM-PRO" pitchFamily="50" charset="-128"/>
                          <a:ea typeface="HG丸ｺﾞｼｯｸM-PRO" pitchFamily="50" charset="-128"/>
                        </a:rPr>
                        <a:t>0.9725</a:t>
                      </a:r>
                    </a:p>
                    <a:p>
                      <a:pPr algn="ctr"/>
                      <a:r>
                        <a:rPr kumimoji="1" lang="en-US" altLang="ja-JP" sz="1000" dirty="0">
                          <a:latin typeface="HG丸ｺﾞｼｯｸM-PRO" pitchFamily="50" charset="-128"/>
                          <a:ea typeface="HG丸ｺﾞｼｯｸM-PRO" pitchFamily="50" charset="-128"/>
                        </a:rPr>
                        <a:t>0.9495</a:t>
                      </a:r>
                    </a:p>
                  </a:txBody>
                  <a:tcPr anchor="ctr"/>
                </a:tc>
                <a:extLst>
                  <a:ext uri="{0D108BD9-81ED-4DB2-BD59-A6C34878D82A}">
                    <a16:rowId xmlns:a16="http://schemas.microsoft.com/office/drawing/2014/main" val="10004"/>
                  </a:ext>
                </a:extLst>
              </a:tr>
              <a:tr h="528944">
                <a:tc>
                  <a:txBody>
                    <a:bodyPr/>
                    <a:lstStyle/>
                    <a:p>
                      <a:pPr algn="l"/>
                      <a:r>
                        <a:rPr kumimoji="1" lang="ja-JP" altLang="en-US" sz="1050" dirty="0">
                          <a:latin typeface="HG丸ｺﾞｼｯｸM-PRO" pitchFamily="50" charset="-128"/>
                          <a:ea typeface="HG丸ｺﾞｼｯｸM-PRO" pitchFamily="50" charset="-128"/>
                        </a:rPr>
                        <a:t>良好でない　（五区分）</a:t>
                      </a:r>
                      <a:r>
                        <a:rPr kumimoji="1" lang="ja-JP" altLang="en-US" sz="1050" baseline="0" dirty="0">
                          <a:latin typeface="HG丸ｺﾞｼｯｸM-PRO" pitchFamily="50" charset="-128"/>
                          <a:ea typeface="HG丸ｺﾞｼｯｸM-PRO" pitchFamily="50" charset="-128"/>
                        </a:rPr>
                        <a:t>  　</a:t>
                      </a:r>
                      <a:r>
                        <a:rPr kumimoji="1" lang="en-US" altLang="ja-JP" sz="1050" dirty="0">
                          <a:latin typeface="HG丸ｺﾞｼｯｸM-PRO" pitchFamily="50" charset="-128"/>
                          <a:ea typeface="HG丸ｺﾞｼｯｸM-PRO" pitchFamily="50" charset="-128"/>
                        </a:rPr>
                        <a:t>C</a:t>
                      </a:r>
                    </a:p>
                    <a:p>
                      <a:pPr algn="r"/>
                      <a:r>
                        <a:rPr kumimoji="1" lang="en-US" altLang="ja-JP" sz="1050" dirty="0">
                          <a:latin typeface="HG丸ｺﾞｼｯｸM-PRO" pitchFamily="50" charset="-128"/>
                          <a:ea typeface="HG丸ｺﾞｼｯｸM-PRO" pitchFamily="50" charset="-128"/>
                        </a:rPr>
                        <a:t>D</a:t>
                      </a:r>
                      <a:endParaRPr kumimoji="1" lang="ja-JP" altLang="en-US"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0.8755</a:t>
                      </a:r>
                    </a:p>
                    <a:p>
                      <a:pPr algn="ctr"/>
                      <a:r>
                        <a:rPr kumimoji="1" lang="en-US" altLang="ja-JP" sz="1000" dirty="0">
                          <a:latin typeface="HG丸ｺﾞｼｯｸM-PRO" pitchFamily="50" charset="-128"/>
                          <a:ea typeface="HG丸ｺﾞｼｯｸM-PRO" pitchFamily="50" charset="-128"/>
                        </a:rPr>
                        <a:t>0.7625</a:t>
                      </a:r>
                    </a:p>
                  </a:txBody>
                  <a:tcPr anchor="ctr"/>
                </a:tc>
                <a:tc>
                  <a:txBody>
                    <a:bodyPr/>
                    <a:lstStyle/>
                    <a:p>
                      <a:pPr algn="ctr"/>
                      <a:r>
                        <a:rPr kumimoji="1" lang="en-US" altLang="ja-JP" sz="1000" dirty="0">
                          <a:latin typeface="HG丸ｺﾞｼｯｸM-PRO" pitchFamily="50" charset="-128"/>
                          <a:ea typeface="HG丸ｺﾞｼｯｸM-PRO" pitchFamily="50" charset="-128"/>
                        </a:rPr>
                        <a:t>0.9005</a:t>
                      </a:r>
                    </a:p>
                    <a:p>
                      <a:pPr algn="ctr"/>
                      <a:r>
                        <a:rPr kumimoji="1" lang="en-US" altLang="ja-JP" sz="1000" dirty="0">
                          <a:latin typeface="HG丸ｺﾞｼｯｸM-PRO" pitchFamily="50" charset="-128"/>
                          <a:ea typeface="HG丸ｺﾞｼｯｸM-PRO" pitchFamily="50" charset="-128"/>
                        </a:rPr>
                        <a:t>0.7875</a:t>
                      </a:r>
                    </a:p>
                  </a:txBody>
                  <a:tcPr anchor="ctr"/>
                </a:tc>
                <a:tc>
                  <a:txBody>
                    <a:bodyPr/>
                    <a:lstStyle/>
                    <a:p>
                      <a:pPr algn="ctr"/>
                      <a:r>
                        <a:rPr kumimoji="1" lang="en-US" altLang="ja-JP" sz="1000" dirty="0">
                          <a:latin typeface="HG丸ｺﾞｼｯｸM-PRO" pitchFamily="50" charset="-128"/>
                          <a:ea typeface="HG丸ｺﾞｼｯｸM-PRO" pitchFamily="50" charset="-128"/>
                        </a:rPr>
                        <a:t>0.9255</a:t>
                      </a:r>
                    </a:p>
                    <a:p>
                      <a:pPr algn="ctr"/>
                      <a:r>
                        <a:rPr kumimoji="1" lang="en-US" altLang="ja-JP" sz="1000" dirty="0">
                          <a:latin typeface="HG丸ｺﾞｼｯｸM-PRO" pitchFamily="50" charset="-128"/>
                          <a:ea typeface="HG丸ｺﾞｼｯｸM-PRO" pitchFamily="50" charset="-128"/>
                        </a:rPr>
                        <a:t>0.8875</a:t>
                      </a:r>
                    </a:p>
                  </a:txBody>
                  <a:tcPr anchor="ctr"/>
                </a:tc>
                <a:extLst>
                  <a:ext uri="{0D108BD9-81ED-4DB2-BD59-A6C34878D82A}">
                    <a16:rowId xmlns:a16="http://schemas.microsoft.com/office/drawing/2014/main" val="10005"/>
                  </a:ext>
                </a:extLst>
              </a:tr>
            </a:tbl>
          </a:graphicData>
        </a:graphic>
      </p:graphicFrame>
      <p:sp>
        <p:nvSpPr>
          <p:cNvPr id="16" name="正方形/長方形 15"/>
          <p:cNvSpPr/>
          <p:nvPr/>
        </p:nvSpPr>
        <p:spPr>
          <a:xfrm>
            <a:off x="5355778" y="1581469"/>
            <a:ext cx="3340120" cy="2916000"/>
          </a:xfrm>
          <a:prstGeom prst="rect">
            <a:avLst/>
          </a:prstGeom>
          <a:solidFill>
            <a:schemeClr val="accent6">
              <a:lumMod val="40000"/>
              <a:lumOff val="60000"/>
              <a:alpha val="50000"/>
            </a:schemeClr>
          </a:solidFill>
          <a:ln>
            <a:solidFill>
              <a:schemeClr val="tx1"/>
            </a:solidFill>
            <a:prstDash val="dash"/>
          </a:ln>
        </p:spPr>
        <p:txBody>
          <a:bodyPr wrap="square">
            <a:spAutoFit/>
          </a:bodyPr>
          <a:lstStyle/>
          <a:p>
            <a:pPr>
              <a:lnSpc>
                <a:spcPts val="1000"/>
              </a:lnSpc>
            </a:pPr>
            <a:r>
              <a:rPr lang="ja-JP" altLang="en-US" sz="1200" dirty="0">
                <a:latin typeface="HG丸ｺﾞｼｯｸM-PRO" pitchFamily="50" charset="-128"/>
                <a:ea typeface="HG丸ｺﾞｼｯｸM-PRO" pitchFamily="50" charset="-128"/>
              </a:rPr>
              <a:t>　　期間率</a:t>
            </a:r>
            <a:endParaRPr lang="en-US" altLang="ja-JP" sz="12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ja-JP" altLang="en-US" sz="900" dirty="0">
              <a:latin typeface="HG丸ｺﾞｼｯｸM-PRO" pitchFamily="50" charset="-128"/>
              <a:ea typeface="HG丸ｺﾞｼｯｸM-PRO"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235173538"/>
              </p:ext>
            </p:extLst>
          </p:nvPr>
        </p:nvGraphicFramePr>
        <p:xfrm>
          <a:off x="5724128" y="1785376"/>
          <a:ext cx="2719216" cy="2647336"/>
        </p:xfrm>
        <a:graphic>
          <a:graphicData uri="http://schemas.openxmlformats.org/drawingml/2006/table">
            <a:tbl>
              <a:tblPr firstRow="1" bandRow="1">
                <a:tableStyleId>{5C22544A-7EE6-4342-B048-85BDC9FD1C3A}</a:tableStyleId>
              </a:tblPr>
              <a:tblGrid>
                <a:gridCol w="1665769">
                  <a:extLst>
                    <a:ext uri="{9D8B030D-6E8A-4147-A177-3AD203B41FA5}">
                      <a16:colId xmlns:a16="http://schemas.microsoft.com/office/drawing/2014/main" val="20000"/>
                    </a:ext>
                  </a:extLst>
                </a:gridCol>
                <a:gridCol w="1053447">
                  <a:extLst>
                    <a:ext uri="{9D8B030D-6E8A-4147-A177-3AD203B41FA5}">
                      <a16:colId xmlns:a16="http://schemas.microsoft.com/office/drawing/2014/main" val="20001"/>
                    </a:ext>
                  </a:extLst>
                </a:gridCol>
              </a:tblGrid>
              <a:tr h="193388">
                <a:tc>
                  <a:txBody>
                    <a:bodyPr/>
                    <a:lstStyle/>
                    <a:p>
                      <a:pPr algn="ctr">
                        <a:lnSpc>
                          <a:spcPts val="500"/>
                        </a:lnSpc>
                      </a:pPr>
                      <a:r>
                        <a:rPr kumimoji="1" lang="ja-JP" altLang="en-US" sz="900" dirty="0">
                          <a:latin typeface="HG丸ｺﾞｼｯｸM-PRO" pitchFamily="50" charset="-128"/>
                          <a:ea typeface="HG丸ｺﾞｼｯｸM-PRO" pitchFamily="50" charset="-128"/>
                        </a:rPr>
                        <a:t>勤務期間</a:t>
                      </a:r>
                    </a:p>
                  </a:txBody>
                  <a:tcPr anchor="ctr"/>
                </a:tc>
                <a:tc>
                  <a:txBody>
                    <a:bodyPr/>
                    <a:lstStyle/>
                    <a:p>
                      <a:pPr algn="ctr">
                        <a:lnSpc>
                          <a:spcPts val="500"/>
                        </a:lnSpc>
                      </a:pPr>
                      <a:r>
                        <a:rPr kumimoji="1" lang="ja-JP" altLang="en-US" sz="900" dirty="0">
                          <a:latin typeface="HG丸ｺﾞｼｯｸM-PRO" pitchFamily="50" charset="-128"/>
                          <a:ea typeface="HG丸ｺﾞｼｯｸM-PRO" pitchFamily="50" charset="-128"/>
                        </a:rPr>
                        <a:t>支給割合</a:t>
                      </a:r>
                      <a:endParaRPr kumimoji="1" lang="en-US" altLang="ja-JP" sz="9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0"/>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６ヶ月　</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１００／１００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1"/>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５ヶ月１５日～６ヶ月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９５／１００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2"/>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５ヶ月　　　～５ヶ月１５日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９０／１００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3"/>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４ヶ月１５日～５ヶ月</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８０／１００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4"/>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４ヶ月　　　～４ヶ月１５日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７０／１００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5"/>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３ヶ月１５日～４ヶ月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６０／１００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6"/>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３ヶ月　　　～３ヶ月１５日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５０／１００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7"/>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２ヶ月１５日～３ヶ月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４０／１００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8"/>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２ヶ月　　　～２ヶ月１５日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３０／１００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9"/>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１ヶ月１５日～２ヶ月</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２０／１００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0"/>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１ヶ月　　　～１ヶ月１５日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１５／１００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1"/>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１５日　　　～１ヶ月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１０／１００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2"/>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１５日未満</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５／１００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3"/>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０</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4"/>
                  </a:ext>
                </a:extLst>
              </a:tr>
            </a:tbl>
          </a:graphicData>
        </a:graphic>
      </p:graphicFrame>
      <p:sp>
        <p:nvSpPr>
          <p:cNvPr id="8" name="角丸四角形 7"/>
          <p:cNvSpPr/>
          <p:nvPr/>
        </p:nvSpPr>
        <p:spPr>
          <a:xfrm>
            <a:off x="499964" y="5198028"/>
            <a:ext cx="8224212" cy="619822"/>
          </a:xfrm>
          <a:prstGeom prst="roundRect">
            <a:avLst>
              <a:gd name="adj"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solidFill>
                <a:latin typeface="HG丸ｺﾞｼｯｸM-PRO" pitchFamily="50" charset="-128"/>
                <a:ea typeface="HG丸ｺﾞｼｯｸM-PRO" pitchFamily="50" charset="-128"/>
              </a:rPr>
              <a:t>■　上位の給与反映区分</a:t>
            </a:r>
            <a:r>
              <a:rPr kumimoji="1" lang="en-US" altLang="ja-JP" sz="1200" dirty="0">
                <a:solidFill>
                  <a:schemeClr val="tx1"/>
                </a:solidFill>
                <a:latin typeface="HG丸ｺﾞｼｯｸM-PRO" pitchFamily="50" charset="-128"/>
                <a:ea typeface="HG丸ｺﾞｼｯｸM-PRO" pitchFamily="50" charset="-128"/>
              </a:rPr>
              <a:t>(</a:t>
            </a:r>
            <a:r>
              <a:rPr kumimoji="1" lang="ja-JP" altLang="en-US" sz="1200" dirty="0">
                <a:solidFill>
                  <a:schemeClr val="tx1"/>
                </a:solidFill>
                <a:latin typeface="HG丸ｺﾞｼｯｸM-PRO" pitchFamily="50" charset="-128"/>
                <a:ea typeface="HG丸ｺﾞｼｯｸM-PRO" pitchFamily="50" charset="-128"/>
              </a:rPr>
              <a:t>「特に優秀」、「優秀」</a:t>
            </a:r>
            <a:r>
              <a:rPr kumimoji="1" lang="en-US" altLang="ja-JP" sz="1200" dirty="0">
                <a:solidFill>
                  <a:schemeClr val="tx1"/>
                </a:solidFill>
                <a:latin typeface="HG丸ｺﾞｼｯｸM-PRO" pitchFamily="50" charset="-128"/>
                <a:ea typeface="HG丸ｺﾞｼｯｸM-PRO" pitchFamily="50" charset="-128"/>
              </a:rPr>
              <a:t>)</a:t>
            </a:r>
            <a:r>
              <a:rPr kumimoji="1" lang="ja-JP" altLang="en-US" sz="1200" dirty="0">
                <a:solidFill>
                  <a:schemeClr val="tx1"/>
                </a:solidFill>
                <a:latin typeface="HG丸ｺﾞｼｯｸM-PRO" pitchFamily="50" charset="-128"/>
                <a:ea typeface="HG丸ｺﾞｼｯｸM-PRO" pitchFamily="50" charset="-128"/>
              </a:rPr>
              <a:t>に配分する原資とするため、</a:t>
            </a:r>
            <a:r>
              <a:rPr lang="ja-JP" altLang="en-US" sz="1200" dirty="0">
                <a:solidFill>
                  <a:schemeClr val="tx1"/>
                </a:solidFill>
                <a:latin typeface="HG丸ｺﾞｼｯｸM-PRO" pitchFamily="50" charset="-128"/>
                <a:ea typeface="HG丸ｺﾞｼｯｸM-PRO" pitchFamily="50" charset="-128"/>
              </a:rPr>
              <a:t>条例上の支給月数：</a:t>
            </a:r>
            <a:r>
              <a:rPr lang="en-US" altLang="ja-JP" sz="1200" dirty="0">
                <a:solidFill>
                  <a:schemeClr val="tx1"/>
                </a:solidFill>
                <a:latin typeface="HG丸ｺﾞｼｯｸM-PRO" pitchFamily="50" charset="-128"/>
                <a:ea typeface="HG丸ｺﾞｼｯｸM-PRO" pitchFamily="50" charset="-128"/>
              </a:rPr>
              <a:t>1.05</a:t>
            </a:r>
            <a:r>
              <a:rPr lang="ja-JP" altLang="en-US" sz="1200" dirty="0">
                <a:solidFill>
                  <a:schemeClr val="tx1"/>
                </a:solidFill>
                <a:latin typeface="HG丸ｺﾞｼｯｸM-PRO" pitchFamily="50" charset="-128"/>
                <a:ea typeface="HG丸ｺﾞｼｯｸM-PRO" pitchFamily="50" charset="-128"/>
              </a:rPr>
              <a:t>月［課長</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級以上職員は</a:t>
            </a:r>
            <a:r>
              <a:rPr lang="en-US" altLang="ja-JP" sz="1200" dirty="0">
                <a:solidFill>
                  <a:schemeClr val="tx1"/>
                </a:solidFill>
                <a:latin typeface="HG丸ｺﾞｼｯｸM-PRO" pitchFamily="50" charset="-128"/>
                <a:ea typeface="HG丸ｺﾞｼｯｸM-PRO" pitchFamily="50" charset="-128"/>
              </a:rPr>
              <a:t>1.25</a:t>
            </a:r>
            <a:r>
              <a:rPr lang="ja-JP" altLang="en-US" sz="1200" dirty="0">
                <a:solidFill>
                  <a:schemeClr val="tx1"/>
                </a:solidFill>
                <a:latin typeface="HG丸ｺﾞｼｯｸM-PRO" pitchFamily="50" charset="-128"/>
                <a:ea typeface="HG丸ｺﾞｼｯｸM-PRO" pitchFamily="50" charset="-128"/>
              </a:rPr>
              <a:t>月］の内の一定月数（課長級及び管理職以外の職員：</a:t>
            </a:r>
            <a:r>
              <a:rPr lang="en-US" altLang="ja-JP" sz="1200" dirty="0">
                <a:solidFill>
                  <a:schemeClr val="tx1"/>
                </a:solidFill>
                <a:latin typeface="HG丸ｺﾞｼｯｸM-PRO" pitchFamily="50" charset="-128"/>
                <a:ea typeface="HG丸ｺﾞｼｯｸM-PRO" pitchFamily="50" charset="-128"/>
              </a:rPr>
              <a:t>0.015</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部長級・次長級職員は</a:t>
            </a:r>
            <a:r>
              <a:rPr lang="en-US" altLang="ja-JP" sz="1200" dirty="0">
                <a:solidFill>
                  <a:schemeClr val="tx1"/>
                </a:solidFill>
                <a:latin typeface="HG丸ｺﾞｼｯｸM-PRO" pitchFamily="50" charset="-128"/>
                <a:ea typeface="HG丸ｺﾞｼｯｸM-PRO" pitchFamily="50" charset="-128"/>
              </a:rPr>
              <a:t>0.03</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月</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を活用しています。</a:t>
            </a:r>
            <a:endParaRPr kumimoji="1" lang="ja-JP" altLang="en-US" sz="1200" dirty="0">
              <a:solidFill>
                <a:schemeClr val="tx1"/>
              </a:solidFill>
              <a:latin typeface="HG丸ｺﾞｼｯｸM-PRO" pitchFamily="50" charset="-128"/>
              <a:ea typeface="HG丸ｺﾞｼｯｸM-PRO" pitchFamily="50" charset="-128"/>
            </a:endParaRPr>
          </a:p>
        </p:txBody>
      </p:sp>
      <p:sp>
        <p:nvSpPr>
          <p:cNvPr id="22" name="テキスト ボックス 21"/>
          <p:cNvSpPr txBox="1"/>
          <p:nvPr/>
        </p:nvSpPr>
        <p:spPr>
          <a:xfrm>
            <a:off x="499964" y="4712425"/>
            <a:ext cx="8224212" cy="461665"/>
          </a:xfrm>
          <a:prstGeom prst="rect">
            <a:avLst/>
          </a:prstGeom>
          <a:solidFill>
            <a:schemeClr val="accent3">
              <a:lumMod val="40000"/>
              <a:lumOff val="60000"/>
            </a:schemeClr>
          </a:solidFill>
        </p:spPr>
        <p:txBody>
          <a:bodyPr wrap="square" rtlCol="0">
            <a:spAutoFit/>
          </a:bodyPr>
          <a:lstStyle/>
          <a:p>
            <a:r>
              <a:rPr lang="ja-JP" altLang="en-US" sz="1200" dirty="0">
                <a:latin typeface="HG丸ｺﾞｼｯｸM-PRO" pitchFamily="50" charset="-128"/>
                <a:ea typeface="HG丸ｺﾞｼｯｸM-PRO" pitchFamily="50" charset="-128"/>
              </a:rPr>
              <a:t>■　勤勉手当にメリハリがつくよう、 「特に優秀」と「良好」の成績率の差は、「優秀</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一区分）」と「良好」との成　　</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　　績率の差の２倍に設定しています。</a:t>
            </a:r>
            <a:endParaRPr lang="en-US" altLang="ja-JP" sz="1200" dirty="0">
              <a:latin typeface="HG丸ｺﾞｼｯｸM-PRO" pitchFamily="50" charset="-128"/>
              <a:ea typeface="HG丸ｺﾞｼｯｸM-PRO"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3665448411"/>
              </p:ext>
            </p:extLst>
          </p:nvPr>
        </p:nvGraphicFramePr>
        <p:xfrm>
          <a:off x="499964" y="4202218"/>
          <a:ext cx="4812084" cy="243840"/>
        </p:xfrm>
        <a:graphic>
          <a:graphicData uri="http://schemas.openxmlformats.org/drawingml/2006/table">
            <a:tbl>
              <a:tblPr firstRow="1" bandRow="1">
                <a:tableStyleId>{5C22544A-7EE6-4342-B048-85BDC9FD1C3A}</a:tableStyleId>
              </a:tblPr>
              <a:tblGrid>
                <a:gridCol w="2003772">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05181">
                <a:tc>
                  <a:txBody>
                    <a:bodyPr/>
                    <a:lstStyle/>
                    <a:p>
                      <a:pPr algn="ctr"/>
                      <a:r>
                        <a:rPr kumimoji="1" lang="ja-JP" altLang="en-US" sz="1000" dirty="0">
                          <a:latin typeface="HG丸ｺﾞｼｯｸM-PRO" pitchFamily="50" charset="-128"/>
                          <a:ea typeface="HG丸ｺﾞｼｯｸM-PRO" pitchFamily="50" charset="-128"/>
                        </a:rPr>
                        <a:t>条例上の支給月数</a:t>
                      </a:r>
                    </a:p>
                  </a:txBody>
                  <a:tcPr anchor="ctr">
                    <a:lnB w="12700" cap="flat" cmpd="sng" algn="ctr">
                      <a:solidFill>
                        <a:schemeClr val="bg1"/>
                      </a:solidFill>
                      <a:prstDash val="solid"/>
                      <a:round/>
                      <a:headEnd type="none" w="med" len="med"/>
                      <a:tailEnd type="none" w="med" len="med"/>
                    </a:lnB>
                  </a:tcPr>
                </a:tc>
                <a:tc>
                  <a:txBody>
                    <a:bodyPr/>
                    <a:lstStyle/>
                    <a:p>
                      <a:pPr algn="ctr"/>
                      <a:r>
                        <a:rPr kumimoji="1" lang="en-US" altLang="ja-JP" sz="1000" dirty="0">
                          <a:latin typeface="HG丸ｺﾞｼｯｸM-PRO" pitchFamily="50" charset="-128"/>
                          <a:ea typeface="HG丸ｺﾞｼｯｸM-PRO" pitchFamily="50" charset="-128"/>
                        </a:rPr>
                        <a:t>1.2625</a:t>
                      </a:r>
                      <a:endParaRPr kumimoji="1" lang="ja-JP" altLang="en-US" sz="10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algn="ctr"/>
                      <a:r>
                        <a:rPr kumimoji="1" lang="en-US" altLang="ja-JP" sz="1000" dirty="0">
                          <a:latin typeface="HG丸ｺﾞｼｯｸM-PRO" pitchFamily="50" charset="-128"/>
                          <a:ea typeface="HG丸ｺﾞｼｯｸM-PRO" pitchFamily="50" charset="-128"/>
                        </a:rPr>
                        <a:t>1.0625</a:t>
                      </a:r>
                      <a:endParaRPr kumimoji="1" lang="ja-JP" altLang="en-US" sz="10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7" name="正方形/長方形 26"/>
          <p:cNvSpPr/>
          <p:nvPr/>
        </p:nvSpPr>
        <p:spPr>
          <a:xfrm>
            <a:off x="446141" y="4493945"/>
            <a:ext cx="4387982" cy="16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参考</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p:txBody>
      </p:sp>
      <p:sp>
        <p:nvSpPr>
          <p:cNvPr id="28" name="正方形/長方形 27"/>
          <p:cNvSpPr/>
          <p:nvPr/>
        </p:nvSpPr>
        <p:spPr>
          <a:xfrm>
            <a:off x="489308" y="3077854"/>
            <a:ext cx="4802772" cy="223873"/>
          </a:xfrm>
          <a:prstGeom prst="rect">
            <a:avLst/>
          </a:prstGeom>
          <a:solidFill>
            <a:schemeClr val="bg1">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512622" y="5839898"/>
            <a:ext cx="8224212" cy="461665"/>
          </a:xfrm>
          <a:prstGeom prst="rect">
            <a:avLst/>
          </a:prstGeom>
          <a:solidFill>
            <a:schemeClr val="accent3">
              <a:lumMod val="40000"/>
              <a:lumOff val="60000"/>
            </a:schemeClr>
          </a:solid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相対評価結果が四区分及び五区分の職員については、二次評価結果を加味して成績率に差を設けて、細分化を行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います。（四区分：「</a:t>
            </a:r>
            <a:r>
              <a:rPr lang="en-US" altLang="ja-JP" sz="1200" dirty="0">
                <a:latin typeface="HG丸ｺﾞｼｯｸM-PRO" panose="020F0600000000000000" pitchFamily="50" charset="-128"/>
                <a:ea typeface="HG丸ｺﾞｼｯｸM-PRO" panose="020F0600000000000000" pitchFamily="50" charset="-128"/>
              </a:rPr>
              <a:t>B</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C</a:t>
            </a:r>
            <a:r>
              <a:rPr lang="ja-JP" altLang="en-US" sz="1200" dirty="0">
                <a:latin typeface="HG丸ｺﾞｼｯｸM-PRO" panose="020F0600000000000000" pitchFamily="50" charset="-128"/>
                <a:ea typeface="HG丸ｺﾞｼｯｸM-PRO" panose="020F0600000000000000" pitchFamily="50" charset="-128"/>
              </a:rPr>
              <a:t>」、五区分：「</a:t>
            </a:r>
            <a:r>
              <a:rPr lang="en-US" altLang="ja-JP" sz="1200" dirty="0">
                <a:latin typeface="HG丸ｺﾞｼｯｸM-PRO" panose="020F0600000000000000" pitchFamily="50" charset="-128"/>
                <a:ea typeface="HG丸ｺﾞｼｯｸM-PRO" panose="020F0600000000000000" pitchFamily="50" charset="-128"/>
              </a:rPr>
              <a:t>C</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D</a:t>
            </a:r>
            <a:r>
              <a:rPr lang="ja-JP" altLang="en-US" sz="1200" dirty="0">
                <a:latin typeface="HG丸ｺﾞｼｯｸM-PRO" panose="020F0600000000000000" pitchFamily="50" charset="-128"/>
                <a:ea typeface="HG丸ｺﾞｼｯｸM-PRO" panose="020F0600000000000000" pitchFamily="50" charset="-128"/>
              </a:rPr>
              <a:t>」）</a:t>
            </a:r>
            <a:endParaRPr lang="en-US" altLang="ja-JP" sz="1200" dirty="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2950395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57791"/>
            <a:ext cx="8229600" cy="490066"/>
          </a:xfrm>
        </p:spPr>
        <p:txBody>
          <a:bodyPr>
            <a:normAutofit/>
          </a:bodyPr>
          <a:lstStyle/>
          <a:p>
            <a:pPr algn="l"/>
            <a:r>
              <a:rPr lang="ja-JP" altLang="ja-JP" sz="1600" b="1" dirty="0">
                <a:effectLst/>
                <a:latin typeface="HG丸ｺﾞｼｯｸM-PRO" pitchFamily="50" charset="-128"/>
                <a:ea typeface="HG丸ｺﾞｼｯｸM-PRO" pitchFamily="50" charset="-128"/>
                <a:cs typeface="Times New Roman"/>
              </a:rPr>
              <a:t>３　</a:t>
            </a:r>
            <a:r>
              <a:rPr lang="ja-JP" altLang="en-US" sz="1600" b="1" dirty="0">
                <a:latin typeface="HG丸ｺﾞｼｯｸM-PRO" pitchFamily="50" charset="-128"/>
                <a:ea typeface="HG丸ｺﾞｼｯｸM-PRO" pitchFamily="50" charset="-128"/>
                <a:cs typeface="Times New Roman"/>
              </a:rPr>
              <a:t> １</a:t>
            </a:r>
            <a:r>
              <a:rPr lang="ja-JP" altLang="ja-JP" sz="1600" b="1" dirty="0">
                <a:latin typeface="HG丸ｺﾞｼｯｸM-PRO" pitchFamily="50" charset="-128"/>
                <a:ea typeface="HG丸ｺﾞｼｯｸM-PRO" pitchFamily="50" charset="-128"/>
                <a:cs typeface="Times New Roman"/>
              </a:rPr>
              <a:t>回あたりの勤勉手当支給</a:t>
            </a:r>
            <a:r>
              <a:rPr lang="ja-JP" altLang="ja-JP" sz="1600" b="1" dirty="0">
                <a:effectLst/>
                <a:latin typeface="HG丸ｺﾞｼｯｸM-PRO" pitchFamily="50" charset="-128"/>
                <a:ea typeface="HG丸ｺﾞｼｯｸM-PRO" pitchFamily="50" charset="-128"/>
                <a:cs typeface="Times New Roman"/>
              </a:rPr>
              <a:t>額</a:t>
            </a:r>
            <a:r>
              <a:rPr lang="ja-JP" altLang="en-US" sz="1600" b="1" dirty="0">
                <a:effectLst/>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令和８</a:t>
            </a:r>
            <a:r>
              <a:rPr lang="ja-JP" altLang="en-US" sz="1600" b="1" dirty="0">
                <a:effectLst/>
                <a:latin typeface="HG丸ｺﾞｼｯｸM-PRO" pitchFamily="50" charset="-128"/>
                <a:ea typeface="HG丸ｺﾞｼｯｸM-PRO" pitchFamily="50" charset="-128"/>
                <a:cs typeface="Times New Roman"/>
              </a:rPr>
              <a:t>年度</a:t>
            </a:r>
            <a:r>
              <a:rPr lang="ja-JP" altLang="ja-JP" sz="1600" b="1" dirty="0">
                <a:effectLst/>
                <a:latin typeface="HG丸ｺﾞｼｯｸM-PRO" pitchFamily="50" charset="-128"/>
                <a:ea typeface="HG丸ｺﾞｼｯｸM-PRO" pitchFamily="50" charset="-128"/>
                <a:cs typeface="Times New Roman"/>
              </a:rPr>
              <a:t>支給モデル</a:t>
            </a:r>
            <a:r>
              <a:rPr lang="ja-JP" altLang="en-US" sz="1600" b="1" dirty="0">
                <a:effectLst/>
                <a:latin typeface="HG丸ｺﾞｼｯｸM-PRO" pitchFamily="50" charset="-128"/>
                <a:ea typeface="HG丸ｺﾞｼｯｸM-PRO" pitchFamily="50" charset="-128"/>
                <a:cs typeface="Times New Roman"/>
              </a:rPr>
              <a:t>）</a:t>
            </a:r>
            <a:r>
              <a:rPr lang="en-US" altLang="ja-JP" sz="1600" b="1" dirty="0">
                <a:effectLst/>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行政職給料表</a:t>
            </a:r>
            <a:r>
              <a:rPr lang="en-US" altLang="ja-JP" sz="1600" b="1" dirty="0">
                <a:effectLst/>
                <a:latin typeface="HG丸ｺﾞｼｯｸM-PRO" pitchFamily="50" charset="-128"/>
                <a:ea typeface="HG丸ｺﾞｼｯｸM-PRO" pitchFamily="50" charset="-128"/>
                <a:cs typeface="Times New Roman"/>
              </a:rPr>
              <a:t>】</a:t>
            </a:r>
            <a:endParaRPr kumimoji="1" lang="ja-JP" altLang="en-US" sz="1600" dirty="0">
              <a:latin typeface="HG丸ｺﾞｼｯｸM-PRO" pitchFamily="50" charset="-128"/>
              <a:ea typeface="HG丸ｺﾞｼｯｸM-PRO" pitchFamily="50" charset="-128"/>
            </a:endParaRPr>
          </a:p>
        </p:txBody>
      </p:sp>
      <p:sp>
        <p:nvSpPr>
          <p:cNvPr id="3" name="コンテンツ プレースホルダー 2"/>
          <p:cNvSpPr>
            <a:spLocks noGrp="1"/>
          </p:cNvSpPr>
          <p:nvPr>
            <p:ph idx="1"/>
          </p:nvPr>
        </p:nvSpPr>
        <p:spPr>
          <a:xfrm>
            <a:off x="683568" y="747857"/>
            <a:ext cx="7992888" cy="360039"/>
          </a:xfrm>
        </p:spPr>
        <p:txBody>
          <a:bodyPr>
            <a:normAutofit/>
          </a:bodyPr>
          <a:lstStyle/>
          <a:p>
            <a:pPr marL="0" indent="0">
              <a:buNone/>
            </a:pPr>
            <a:r>
              <a:rPr lang="ja-JP" altLang="en-US" sz="1200" dirty="0">
                <a:effectLst/>
                <a:ea typeface="HG丸ｺﾞｼｯｸM-PRO"/>
                <a:cs typeface="Times New Roman"/>
              </a:rPr>
              <a:t>　</a:t>
            </a:r>
            <a:r>
              <a:rPr lang="ja-JP" altLang="ja-JP" sz="1200" dirty="0">
                <a:effectLst/>
                <a:ea typeface="HG丸ｺﾞｼｯｸM-PRO"/>
                <a:cs typeface="Times New Roman"/>
              </a:rPr>
              <a:t>各職階においてモデル職員を設定すると、</a:t>
            </a:r>
            <a:r>
              <a:rPr lang="ja-JP" altLang="en-US" sz="1200" dirty="0">
                <a:effectLst/>
                <a:ea typeface="HG丸ｺﾞｼｯｸM-PRO"/>
                <a:cs typeface="Times New Roman"/>
              </a:rPr>
              <a:t>実際に支給される１回あたり</a:t>
            </a:r>
            <a:r>
              <a:rPr lang="ja-JP" altLang="ja-JP" sz="1200" dirty="0">
                <a:effectLst/>
                <a:ea typeface="HG丸ｺﾞｼｯｸM-PRO"/>
                <a:cs typeface="Times New Roman"/>
              </a:rPr>
              <a:t>の勤勉手当支給額は以下のとおりです。</a:t>
            </a:r>
            <a:endParaRPr lang="en-US" altLang="ja-JP" sz="1200" dirty="0">
              <a:effectLst/>
              <a:ea typeface="HG丸ｺﾞｼｯｸM-PRO"/>
              <a:cs typeface="Times New Roman"/>
            </a:endParaRPr>
          </a:p>
          <a:p>
            <a:endParaRPr kumimoji="1" lang="ja-JP" altLang="en-US" sz="1600" dirty="0"/>
          </a:p>
        </p:txBody>
      </p:sp>
      <p:sp>
        <p:nvSpPr>
          <p:cNvPr id="5" name="スライド番号プレースホルダー 4"/>
          <p:cNvSpPr>
            <a:spLocks noGrp="1"/>
          </p:cNvSpPr>
          <p:nvPr>
            <p:ph type="sldNum" sz="quarter" idx="12"/>
          </p:nvPr>
        </p:nvSpPr>
        <p:spPr/>
        <p:txBody>
          <a:bodyPr/>
          <a:lstStyle/>
          <a:p>
            <a:fld id="{A967C466-9EF2-49F0-A6F8-8590E7B38472}" type="slidenum">
              <a:rPr kumimoji="1" lang="ja-JP" altLang="en-US" smtClean="0"/>
              <a:t>5</a:t>
            </a:fld>
            <a:endParaRPr kumimoji="1" lang="ja-JP" altLang="en-US"/>
          </a:p>
        </p:txBody>
      </p:sp>
      <p:graphicFrame>
        <p:nvGraphicFramePr>
          <p:cNvPr id="4" name="表 3">
            <a:extLst>
              <a:ext uri="{FF2B5EF4-FFF2-40B4-BE49-F238E27FC236}">
                <a16:creationId xmlns:a16="http://schemas.microsoft.com/office/drawing/2014/main" id="{375539F7-879A-4FD9-8594-BE07A0806636}"/>
              </a:ext>
            </a:extLst>
          </p:cNvPr>
          <p:cNvGraphicFramePr>
            <a:graphicFrameLocks noGrp="1"/>
          </p:cNvGraphicFramePr>
          <p:nvPr>
            <p:extLst>
              <p:ext uri="{D42A27DB-BD31-4B8C-83A1-F6EECF244321}">
                <p14:modId xmlns:p14="http://schemas.microsoft.com/office/powerpoint/2010/main" val="2393987084"/>
              </p:ext>
            </p:extLst>
          </p:nvPr>
        </p:nvGraphicFramePr>
        <p:xfrm>
          <a:off x="1331640" y="1661001"/>
          <a:ext cx="6336705" cy="4496351"/>
        </p:xfrm>
        <a:graphic>
          <a:graphicData uri="http://schemas.openxmlformats.org/drawingml/2006/table">
            <a:tbl>
              <a:tblPr/>
              <a:tblGrid>
                <a:gridCol w="663214">
                  <a:extLst>
                    <a:ext uri="{9D8B030D-6E8A-4147-A177-3AD203B41FA5}">
                      <a16:colId xmlns:a16="http://schemas.microsoft.com/office/drawing/2014/main" val="690549835"/>
                    </a:ext>
                  </a:extLst>
                </a:gridCol>
                <a:gridCol w="813944">
                  <a:extLst>
                    <a:ext uri="{9D8B030D-6E8A-4147-A177-3AD203B41FA5}">
                      <a16:colId xmlns:a16="http://schemas.microsoft.com/office/drawing/2014/main" val="2917123848"/>
                    </a:ext>
                  </a:extLst>
                </a:gridCol>
                <a:gridCol w="919455">
                  <a:extLst>
                    <a:ext uri="{9D8B030D-6E8A-4147-A177-3AD203B41FA5}">
                      <a16:colId xmlns:a16="http://schemas.microsoft.com/office/drawing/2014/main" val="1392650837"/>
                    </a:ext>
                  </a:extLst>
                </a:gridCol>
                <a:gridCol w="732550">
                  <a:extLst>
                    <a:ext uri="{9D8B030D-6E8A-4147-A177-3AD203B41FA5}">
                      <a16:colId xmlns:a16="http://schemas.microsoft.com/office/drawing/2014/main" val="2793199148"/>
                    </a:ext>
                  </a:extLst>
                </a:gridCol>
                <a:gridCol w="669243">
                  <a:extLst>
                    <a:ext uri="{9D8B030D-6E8A-4147-A177-3AD203B41FA5}">
                      <a16:colId xmlns:a16="http://schemas.microsoft.com/office/drawing/2014/main" val="1445144190"/>
                    </a:ext>
                  </a:extLst>
                </a:gridCol>
                <a:gridCol w="262270">
                  <a:extLst>
                    <a:ext uri="{9D8B030D-6E8A-4147-A177-3AD203B41FA5}">
                      <a16:colId xmlns:a16="http://schemas.microsoft.com/office/drawing/2014/main" val="3012091574"/>
                    </a:ext>
                  </a:extLst>
                </a:gridCol>
                <a:gridCol w="1100332">
                  <a:extLst>
                    <a:ext uri="{9D8B030D-6E8A-4147-A177-3AD203B41FA5}">
                      <a16:colId xmlns:a16="http://schemas.microsoft.com/office/drawing/2014/main" val="1975525092"/>
                    </a:ext>
                  </a:extLst>
                </a:gridCol>
                <a:gridCol w="1175697">
                  <a:extLst>
                    <a:ext uri="{9D8B030D-6E8A-4147-A177-3AD203B41FA5}">
                      <a16:colId xmlns:a16="http://schemas.microsoft.com/office/drawing/2014/main" val="2226816966"/>
                    </a:ext>
                  </a:extLst>
                </a:gridCol>
              </a:tblGrid>
              <a:tr h="38100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900" b="0" i="0" u="none" strike="noStrike" dirty="0">
                          <a:effectLst/>
                          <a:latin typeface="HG丸ｺﾞｼｯｸM-PRO" panose="020F0600000000000000" pitchFamily="50" charset="-128"/>
                          <a:ea typeface="HG丸ｺﾞｼｯｸM-PRO" panose="020F0600000000000000" pitchFamily="50" charset="-128"/>
                        </a:rPr>
                        <a:t>職　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1000" b="0" i="0" u="none" strike="noStrike">
                          <a:effectLst/>
                          <a:latin typeface="HG丸ｺﾞｼｯｸM-PRO" panose="020F0600000000000000" pitchFamily="50" charset="-128"/>
                          <a:ea typeface="HG丸ｺﾞｼｯｸM-PRO" panose="020F0600000000000000" pitchFamily="50" charset="-128"/>
                        </a:rPr>
                        <a:t>級号給</a:t>
                      </a:r>
                      <a:br>
                        <a:rPr lang="zh-TW" altLang="en-US" sz="1000" b="0" i="0" u="none" strike="noStrike">
                          <a:effectLst/>
                          <a:latin typeface="HG丸ｺﾞｼｯｸM-PRO" panose="020F0600000000000000" pitchFamily="50" charset="-128"/>
                          <a:ea typeface="HG丸ｺﾞｼｯｸM-PRO" panose="020F0600000000000000" pitchFamily="50" charset="-128"/>
                        </a:rPr>
                      </a:br>
                      <a:r>
                        <a:rPr lang="zh-TW" altLang="en-US" sz="1000" b="0" i="0" u="none" strike="noStrike">
                          <a:effectLst/>
                          <a:latin typeface="HG丸ｺﾞｼｯｸM-PRO" panose="020F0600000000000000" pitchFamily="50" charset="-128"/>
                          <a:ea typeface="HG丸ｺﾞｼｯｸM-PRO" panose="020F0600000000000000" pitchFamily="50" charset="-128"/>
                        </a:rPr>
                        <a:t>給料月額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gridSpan="3">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給与反映区分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勤勉手当額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良好との差</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extLst>
                  <a:ext uri="{0D108BD9-81ED-4DB2-BD59-A6C34878D82A}">
                    <a16:rowId xmlns:a16="http://schemas.microsoft.com/office/drawing/2014/main" val="1450383355"/>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353,713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66,826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09972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１－</a:t>
                      </a:r>
                      <a:r>
                        <a:rPr lang="en-US" altLang="ja-JP" sz="1000" b="0" i="0" u="none" strike="noStrike" dirty="0">
                          <a:effectLst/>
                          <a:latin typeface="HG丸ｺﾞｼｯｸM-PRO" panose="020F0600000000000000" pitchFamily="50" charset="-128"/>
                          <a:ea typeface="HG丸ｺﾞｼｯｸM-PRO" panose="020F0600000000000000" pitchFamily="50" charset="-128"/>
                        </a:rPr>
                        <a:t>36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320,300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33,413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1428249"/>
                  </a:ext>
                </a:extLst>
              </a:tr>
              <a:tr h="259631">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303,593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16,706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3814297"/>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Ａ</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HG丸ｺﾞｼｯｸM-PRO" panose="020F0600000000000000" pitchFamily="50" charset="-128"/>
                          <a:ea typeface="HG丸ｺﾞｼｯｸM-PRO" panose="020F0600000000000000" pitchFamily="50" charset="-128"/>
                        </a:rPr>
                        <a:t>主　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242,800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286,887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5654045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266,346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20,541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7250245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260,047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26,840</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3726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253,474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33,413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6386027"/>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243,066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43,821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721430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515,039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97,305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5054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466,387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48,653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290982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442,060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24,326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013247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Ｂ</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HG丸ｺﾞｼｯｸM-PRO" panose="020F0600000000000000" pitchFamily="50" charset="-128"/>
                          <a:ea typeface="HG丸ｺﾞｼｯｸM-PRO" panose="020F0600000000000000" pitchFamily="50" charset="-128"/>
                        </a:rPr>
                        <a:t>主　査</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321,400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417,734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341101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387,825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29,909</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6034448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378,653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39,081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2500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369,081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48,653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85694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353,927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63,807</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5466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710,172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134,171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103235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４－</a:t>
                      </a:r>
                      <a:r>
                        <a:rPr lang="en-US" altLang="ja-JP"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643,086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67,085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169214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609,544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33,543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375346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課長補佐</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423,900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576,001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020217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534,760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41,241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304053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522,112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53,889</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143178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508,915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67,086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309633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488,020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87,981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6395200"/>
                  </a:ext>
                </a:extLst>
              </a:tr>
            </a:tbl>
          </a:graphicData>
        </a:graphic>
      </p:graphicFrame>
      <p:sp>
        <p:nvSpPr>
          <p:cNvPr id="6" name="テキスト ボックス 5">
            <a:extLst>
              <a:ext uri="{FF2B5EF4-FFF2-40B4-BE49-F238E27FC236}">
                <a16:creationId xmlns:a16="http://schemas.microsoft.com/office/drawing/2014/main" id="{FB7BB074-802A-4D5B-8F2F-DFEAF8121B8B}"/>
              </a:ext>
            </a:extLst>
          </p:cNvPr>
          <p:cNvSpPr txBox="1"/>
          <p:nvPr/>
        </p:nvSpPr>
        <p:spPr>
          <a:xfrm>
            <a:off x="6732240" y="1340768"/>
            <a:ext cx="1080120" cy="246221"/>
          </a:xfrm>
          <a:prstGeom prst="rect">
            <a:avLst/>
          </a:prstGeom>
          <a:noFill/>
        </p:spPr>
        <p:txBody>
          <a:bodyPr wrap="square" rtlCol="0">
            <a:spAutoFit/>
          </a:bodyPr>
          <a:lstStyle/>
          <a:p>
            <a:pPr algn="ctr"/>
            <a:r>
              <a:rPr kumimoji="1" lang="ja-JP" altLang="en-US" sz="1000" dirty="0">
                <a:latin typeface="HG丸ｺﾞｼｯｸM-PRO" pitchFamily="50" charset="-128"/>
                <a:ea typeface="HG丸ｺﾞｼｯｸM-PRO" pitchFamily="50" charset="-128"/>
              </a:rPr>
              <a:t>（単位：円）</a:t>
            </a:r>
          </a:p>
        </p:txBody>
      </p:sp>
    </p:spTree>
    <p:extLst>
      <p:ext uri="{BB962C8B-B14F-4D97-AF65-F5344CB8AC3E}">
        <p14:creationId xmlns:p14="http://schemas.microsoft.com/office/powerpoint/2010/main" val="2582108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6</a:t>
            </a:fld>
            <a:endParaRPr kumimoji="1" lang="ja-JP" altLang="en-US"/>
          </a:p>
        </p:txBody>
      </p:sp>
      <p:graphicFrame>
        <p:nvGraphicFramePr>
          <p:cNvPr id="6" name="表 5">
            <a:extLst>
              <a:ext uri="{FF2B5EF4-FFF2-40B4-BE49-F238E27FC236}">
                <a16:creationId xmlns:a16="http://schemas.microsoft.com/office/drawing/2014/main" id="{68974ADA-527C-4A83-82B9-111BF94263DD}"/>
              </a:ext>
            </a:extLst>
          </p:cNvPr>
          <p:cNvGraphicFramePr>
            <a:graphicFrameLocks noGrp="1"/>
          </p:cNvGraphicFramePr>
          <p:nvPr>
            <p:extLst>
              <p:ext uri="{D42A27DB-BD31-4B8C-83A1-F6EECF244321}">
                <p14:modId xmlns:p14="http://schemas.microsoft.com/office/powerpoint/2010/main" val="3866872707"/>
              </p:ext>
            </p:extLst>
          </p:nvPr>
        </p:nvGraphicFramePr>
        <p:xfrm>
          <a:off x="1187624" y="404664"/>
          <a:ext cx="6336705" cy="4431784"/>
        </p:xfrm>
        <a:graphic>
          <a:graphicData uri="http://schemas.openxmlformats.org/drawingml/2006/table">
            <a:tbl>
              <a:tblPr/>
              <a:tblGrid>
                <a:gridCol w="663214">
                  <a:extLst>
                    <a:ext uri="{9D8B030D-6E8A-4147-A177-3AD203B41FA5}">
                      <a16:colId xmlns:a16="http://schemas.microsoft.com/office/drawing/2014/main" val="690549835"/>
                    </a:ext>
                  </a:extLst>
                </a:gridCol>
                <a:gridCol w="813944">
                  <a:extLst>
                    <a:ext uri="{9D8B030D-6E8A-4147-A177-3AD203B41FA5}">
                      <a16:colId xmlns:a16="http://schemas.microsoft.com/office/drawing/2014/main" val="2917123848"/>
                    </a:ext>
                  </a:extLst>
                </a:gridCol>
                <a:gridCol w="919455">
                  <a:extLst>
                    <a:ext uri="{9D8B030D-6E8A-4147-A177-3AD203B41FA5}">
                      <a16:colId xmlns:a16="http://schemas.microsoft.com/office/drawing/2014/main" val="1392650837"/>
                    </a:ext>
                  </a:extLst>
                </a:gridCol>
                <a:gridCol w="732550">
                  <a:extLst>
                    <a:ext uri="{9D8B030D-6E8A-4147-A177-3AD203B41FA5}">
                      <a16:colId xmlns:a16="http://schemas.microsoft.com/office/drawing/2014/main" val="2793199148"/>
                    </a:ext>
                  </a:extLst>
                </a:gridCol>
                <a:gridCol w="669243">
                  <a:extLst>
                    <a:ext uri="{9D8B030D-6E8A-4147-A177-3AD203B41FA5}">
                      <a16:colId xmlns:a16="http://schemas.microsoft.com/office/drawing/2014/main" val="1445144190"/>
                    </a:ext>
                  </a:extLst>
                </a:gridCol>
                <a:gridCol w="262270">
                  <a:extLst>
                    <a:ext uri="{9D8B030D-6E8A-4147-A177-3AD203B41FA5}">
                      <a16:colId xmlns:a16="http://schemas.microsoft.com/office/drawing/2014/main" val="3012091574"/>
                    </a:ext>
                  </a:extLst>
                </a:gridCol>
                <a:gridCol w="1100332">
                  <a:extLst>
                    <a:ext uri="{9D8B030D-6E8A-4147-A177-3AD203B41FA5}">
                      <a16:colId xmlns:a16="http://schemas.microsoft.com/office/drawing/2014/main" val="1975525092"/>
                    </a:ext>
                  </a:extLst>
                </a:gridCol>
                <a:gridCol w="1175697">
                  <a:extLst>
                    <a:ext uri="{9D8B030D-6E8A-4147-A177-3AD203B41FA5}">
                      <a16:colId xmlns:a16="http://schemas.microsoft.com/office/drawing/2014/main" val="2226816966"/>
                    </a:ext>
                  </a:extLst>
                </a:gridCol>
              </a:tblGrid>
              <a:tr h="38100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900" b="0" i="0" u="none" strike="noStrike" dirty="0">
                          <a:effectLst/>
                          <a:latin typeface="HG丸ｺﾞｼｯｸM-PRO" panose="020F0600000000000000" pitchFamily="50" charset="-128"/>
                          <a:ea typeface="HG丸ｺﾞｼｯｸM-PRO" panose="020F0600000000000000" pitchFamily="50" charset="-128"/>
                        </a:rPr>
                        <a:t>職　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1000" b="0" i="0" u="none" strike="noStrike" dirty="0">
                          <a:effectLst/>
                          <a:latin typeface="HG丸ｺﾞｼｯｸM-PRO" panose="020F0600000000000000" pitchFamily="50" charset="-128"/>
                          <a:ea typeface="HG丸ｺﾞｼｯｸM-PRO" panose="020F0600000000000000" pitchFamily="50" charset="-128"/>
                        </a:rPr>
                        <a:t>級号給</a:t>
                      </a:r>
                      <a:br>
                        <a:rPr lang="zh-TW" altLang="en-US" sz="1000" b="0" i="0" u="none" strike="noStrike" dirty="0">
                          <a:effectLst/>
                          <a:latin typeface="HG丸ｺﾞｼｯｸM-PRO" panose="020F0600000000000000" pitchFamily="50" charset="-128"/>
                          <a:ea typeface="HG丸ｺﾞｼｯｸM-PRO" panose="020F0600000000000000" pitchFamily="50" charset="-128"/>
                        </a:rPr>
                      </a:br>
                      <a:r>
                        <a:rPr lang="zh-TW" altLang="en-US" sz="1000" b="0" i="0" u="none" strike="noStrike" dirty="0">
                          <a:effectLst/>
                          <a:latin typeface="HG丸ｺﾞｼｯｸM-PRO" panose="020F0600000000000000" pitchFamily="50" charset="-128"/>
                          <a:ea typeface="HG丸ｺﾞｼｯｸM-PRO" panose="020F0600000000000000" pitchFamily="50" charset="-128"/>
                        </a:rPr>
                        <a:t>給料月額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gridSpan="3">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給与反映区分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勤勉手当額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良好との差</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extLst>
                  <a:ext uri="{0D108BD9-81ED-4DB2-BD59-A6C34878D82A}">
                    <a16:rowId xmlns:a16="http://schemas.microsoft.com/office/drawing/2014/main" val="1450383355"/>
                  </a:ext>
                </a:extLst>
              </a:tr>
              <a:tr h="195064">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1,047,005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154,529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09972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a:t>
                      </a:r>
                      <a:r>
                        <a:rPr lang="ja-JP" altLang="en-US" sz="1000" b="0" i="0" u="none" strike="noStrike" dirty="0">
                          <a:effectLst/>
                          <a:latin typeface="HG丸ｺﾞｼｯｸM-PRO" panose="020F0600000000000000" pitchFamily="50" charset="-128"/>
                          <a:ea typeface="HG丸ｺﾞｼｯｸM-PRO" panose="020F0600000000000000" pitchFamily="50" charset="-128"/>
                        </a:rPr>
                        <a:t>－</a:t>
                      </a:r>
                      <a:r>
                        <a:rPr lang="en-US" altLang="ja-JP" sz="1000" b="0" i="0" u="none" strike="noStrike" dirty="0">
                          <a:effectLst/>
                          <a:latin typeface="HG丸ｺﾞｼｯｸM-PRO" panose="020F0600000000000000" pitchFamily="50" charset="-128"/>
                          <a:ea typeface="HG丸ｺﾞｼｯｸM-PRO" panose="020F0600000000000000" pitchFamily="50" charset="-128"/>
                        </a:rPr>
                        <a:t>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969,740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77,264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142824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931,108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38,632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3814297"/>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D</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HG丸ｺﾞｼｯｸM-PRO" panose="020F0600000000000000" pitchFamily="50" charset="-128"/>
                          <a:ea typeface="HG丸ｺﾞｼｯｸM-PRO" panose="020F0600000000000000" pitchFamily="50" charset="-128"/>
                        </a:rPr>
                        <a:t>課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475,800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892,476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56540453"/>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731,508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160,968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7250245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687,868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204,608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372632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644,228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248,248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6386027"/>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563,386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329,090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7214301"/>
                  </a:ext>
                </a:extLst>
              </a:tr>
              <a:tr h="122664">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1,334,091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304,171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505489"/>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7-1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1,182,005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152,085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2909829"/>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1,105,962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76,042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0132470"/>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E</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HG丸ｺﾞｼｯｸM-PRO" panose="020F0600000000000000" pitchFamily="50" charset="-128"/>
                          <a:ea typeface="HG丸ｺﾞｼｯｸM-PRO" panose="020F0600000000000000" pitchFamily="50" charset="-128"/>
                        </a:rPr>
                        <a:t>次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521,100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1,029,920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341101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841,902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188,018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6034448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786,750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243,170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2500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731,598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298,322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85694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637,171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392,749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5466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1,496,405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341,178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103235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endParaRPr lang="ja-JP" alt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1,325,816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170,589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169214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1,240,521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85,294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375346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F</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a:effectLst/>
                          <a:latin typeface="HG丸ｺﾞｼｯｸM-PRO" panose="020F0600000000000000" pitchFamily="50" charset="-128"/>
                          <a:ea typeface="HG丸ｺﾞｼｯｸM-PRO" panose="020F0600000000000000" pitchFamily="50" charset="-128"/>
                        </a:rPr>
                        <a:t>部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584,500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1,155,227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020217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944,333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210,894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304053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882,471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272,756</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143178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820,609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334,618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309633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714,694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440,533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6395200"/>
                  </a:ext>
                </a:extLst>
              </a:tr>
            </a:tbl>
          </a:graphicData>
        </a:graphic>
      </p:graphicFrame>
    </p:spTree>
    <p:extLst>
      <p:ext uri="{BB962C8B-B14F-4D97-AF65-F5344CB8AC3E}">
        <p14:creationId xmlns:p14="http://schemas.microsoft.com/office/powerpoint/2010/main" val="1528359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15200"/>
            <a:ext cx="8229600" cy="706090"/>
          </a:xfrm>
        </p:spPr>
        <p:txBody>
          <a:bodyPr>
            <a:normAutofit/>
          </a:bodyPr>
          <a:lstStyle/>
          <a:p>
            <a:pPr algn="l"/>
            <a:r>
              <a:rPr lang="ja-JP" altLang="ja-JP" sz="1600" b="1" dirty="0">
                <a:effectLst/>
                <a:ea typeface="HG丸ｺﾞｼｯｸM-PRO"/>
                <a:cs typeface="Times New Roman"/>
              </a:rPr>
              <a:t>４　</a:t>
            </a:r>
            <a:r>
              <a:rPr lang="ja-JP" altLang="en-US" sz="1600" b="1" dirty="0">
                <a:effectLst/>
                <a:ea typeface="HG丸ｺﾞｼｯｸM-PRO"/>
                <a:cs typeface="Times New Roman"/>
              </a:rPr>
              <a:t>年間の</a:t>
            </a:r>
            <a:r>
              <a:rPr lang="ja-JP" altLang="ja-JP" sz="1600" b="1" dirty="0">
                <a:effectLst/>
                <a:ea typeface="HG丸ｺﾞｼｯｸM-PRO"/>
                <a:cs typeface="Times New Roman"/>
              </a:rPr>
              <a:t>勤勉手当支給額差</a:t>
            </a:r>
            <a:r>
              <a:rPr lang="ja-JP" altLang="en-US" sz="1600" b="1" dirty="0">
                <a:latin typeface="HG丸ｺﾞｼｯｸM-PRO" pitchFamily="50" charset="-128"/>
                <a:ea typeface="HG丸ｺﾞｼｯｸM-PRO" pitchFamily="50" charset="-128"/>
                <a:cs typeface="Times New Roman"/>
              </a:rPr>
              <a:t>（令和８年度</a:t>
            </a:r>
            <a:r>
              <a:rPr lang="ja-JP" altLang="ja-JP" sz="1600" b="1" dirty="0">
                <a:latin typeface="HG丸ｺﾞｼｯｸM-PRO" pitchFamily="50" charset="-128"/>
                <a:ea typeface="HG丸ｺﾞｼｯｸM-PRO" pitchFamily="50" charset="-128"/>
                <a:cs typeface="Times New Roman"/>
              </a:rPr>
              <a:t>支給モデル</a:t>
            </a:r>
            <a:r>
              <a:rPr lang="ja-JP" altLang="en-US" sz="1600" b="1" dirty="0">
                <a:latin typeface="HG丸ｺﾞｼｯｸM-PRO" pitchFamily="50" charset="-128"/>
                <a:ea typeface="HG丸ｺﾞｼｯｸM-PRO" pitchFamily="50" charset="-128"/>
                <a:cs typeface="Times New Roman"/>
              </a:rPr>
              <a:t>）</a:t>
            </a:r>
            <a:r>
              <a:rPr lang="en-US" altLang="ja-JP" sz="1600" b="1" dirty="0">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行政職給料表</a:t>
            </a:r>
            <a:r>
              <a:rPr lang="en-US" altLang="ja-JP" sz="1600" b="1" dirty="0">
                <a:latin typeface="HG丸ｺﾞｼｯｸM-PRO" pitchFamily="50" charset="-128"/>
                <a:ea typeface="HG丸ｺﾞｼｯｸM-PRO" pitchFamily="50" charset="-128"/>
                <a:cs typeface="Times New Roman"/>
              </a:rPr>
              <a:t>】</a:t>
            </a:r>
            <a:r>
              <a:rPr lang="ja-JP" altLang="ja-JP" sz="1600" b="1" dirty="0">
                <a:effectLst/>
                <a:ea typeface="HG丸ｺﾞｼｯｸM-PRO"/>
                <a:cs typeface="Times New Roman"/>
              </a:rPr>
              <a:t>　</a:t>
            </a:r>
            <a:endParaRPr kumimoji="1" lang="ja-JP" altLang="en-US" sz="1600" dirty="0"/>
          </a:p>
        </p:txBody>
      </p:sp>
      <p:sp>
        <p:nvSpPr>
          <p:cNvPr id="3" name="コンテンツ プレースホルダー 2"/>
          <p:cNvSpPr>
            <a:spLocks noGrp="1"/>
          </p:cNvSpPr>
          <p:nvPr>
            <p:ph idx="1"/>
          </p:nvPr>
        </p:nvSpPr>
        <p:spPr>
          <a:xfrm>
            <a:off x="726086" y="941372"/>
            <a:ext cx="7787208" cy="1368152"/>
          </a:xfrm>
        </p:spPr>
        <p:txBody>
          <a:bodyPr>
            <a:noAutofit/>
          </a:bodyPr>
          <a:lstStyle/>
          <a:p>
            <a:pPr marL="0" indent="0">
              <a:lnSpc>
                <a:spcPct val="150000"/>
              </a:lnSpc>
              <a:buNone/>
            </a:pPr>
            <a:r>
              <a:rPr lang="ja-JP" altLang="en-US" sz="1400" dirty="0">
                <a:effectLst/>
                <a:ea typeface="HG丸ｺﾞｼｯｸM-PRO"/>
                <a:cs typeface="Times New Roman"/>
              </a:rPr>
              <a:t>　</a:t>
            </a:r>
            <a:r>
              <a:rPr lang="ja-JP" altLang="ja-JP" sz="1400" dirty="0">
                <a:latin typeface="HG丸ｺﾞｼｯｸM-PRO" pitchFamily="50" charset="-128"/>
                <a:ea typeface="HG丸ｺﾞｼｯｸM-PRO" pitchFamily="50" charset="-128"/>
              </a:rPr>
              <a:t>給与反映の結果、例えば、部長級職員においては、最上位区分の「特に優秀」と「良好（標準）」の職員との支給額差は年間</a:t>
            </a:r>
            <a:r>
              <a:rPr lang="ja-JP" altLang="en-US" sz="1400" dirty="0">
                <a:latin typeface="HG丸ｺﾞｼｯｸM-PRO" pitchFamily="50" charset="-128"/>
                <a:ea typeface="HG丸ｺﾞｼｯｸM-PRO" pitchFamily="50" charset="-128"/>
              </a:rPr>
              <a:t>約</a:t>
            </a:r>
            <a:r>
              <a:rPr lang="en-US" altLang="ja-JP" sz="1400" dirty="0">
                <a:latin typeface="HG丸ｺﾞｼｯｸM-PRO" pitchFamily="50" charset="-128"/>
                <a:ea typeface="HG丸ｺﾞｼｯｸM-PRO" pitchFamily="50" charset="-128"/>
              </a:rPr>
              <a:t>69</a:t>
            </a:r>
            <a:r>
              <a:rPr lang="ja-JP" altLang="ja-JP" sz="1400" dirty="0">
                <a:latin typeface="HG丸ｺﾞｼｯｸM-PRO" pitchFamily="50" charset="-128"/>
                <a:ea typeface="HG丸ｺﾞｼｯｸM-PRO" pitchFamily="50" charset="-128"/>
              </a:rPr>
              <a:t>万円となります。</a:t>
            </a:r>
            <a:endParaRPr lang="en-US" altLang="ja-JP" sz="1400" dirty="0">
              <a:latin typeface="HG丸ｺﾞｼｯｸM-PRO" pitchFamily="50" charset="-128"/>
              <a:ea typeface="HG丸ｺﾞｼｯｸM-PRO" pitchFamily="50" charset="-128"/>
            </a:endParaRPr>
          </a:p>
          <a:p>
            <a:pPr marL="0" indent="0">
              <a:lnSpc>
                <a:spcPct val="150000"/>
              </a:lnSpc>
              <a:buNone/>
            </a:pPr>
            <a:r>
              <a:rPr lang="ja-JP" altLang="en-US" sz="1400" dirty="0">
                <a:latin typeface="HG丸ｺﾞｼｯｸM-PRO" pitchFamily="50" charset="-128"/>
                <a:ea typeface="HG丸ｺﾞｼｯｸM-PRO" pitchFamily="50" charset="-128"/>
              </a:rPr>
              <a:t>　また、</a:t>
            </a:r>
            <a:r>
              <a:rPr lang="ja-JP" altLang="ja-JP" sz="1400" dirty="0">
                <a:latin typeface="HG丸ｺﾞｼｯｸM-PRO" pitchFamily="50" charset="-128"/>
                <a:ea typeface="HG丸ｺﾞｼｯｸM-PRO" pitchFamily="50" charset="-128"/>
              </a:rPr>
              <a:t>最上位区分の「特に優秀」と最下位区分の「良好でない」</a:t>
            </a:r>
            <a:r>
              <a:rPr lang="ja-JP" altLang="en-US" sz="1400" dirty="0">
                <a:latin typeface="HG丸ｺﾞｼｯｸM-PRO" pitchFamily="50" charset="-128"/>
                <a:ea typeface="HG丸ｺﾞｼｯｸM-PRO" pitchFamily="50" charset="-128"/>
              </a:rPr>
              <a:t>の</a:t>
            </a:r>
            <a:r>
              <a:rPr lang="ja-JP" altLang="ja-JP" sz="1400" dirty="0">
                <a:latin typeface="HG丸ｺﾞｼｯｸM-PRO" pitchFamily="50" charset="-128"/>
                <a:ea typeface="HG丸ｺﾞｼｯｸM-PRO" pitchFamily="50" charset="-128"/>
              </a:rPr>
              <a:t>職員との支給額差は年間約</a:t>
            </a:r>
            <a:r>
              <a:rPr lang="en-US" altLang="ja-JP" sz="1400" dirty="0">
                <a:latin typeface="HG丸ｺﾞｼｯｸM-PRO" pitchFamily="50" charset="-128"/>
                <a:ea typeface="HG丸ｺﾞｼｯｸM-PRO" pitchFamily="50" charset="-128"/>
              </a:rPr>
              <a:t>158</a:t>
            </a:r>
            <a:r>
              <a:rPr lang="ja-JP" altLang="ja-JP" sz="1400" dirty="0">
                <a:latin typeface="HG丸ｺﾞｼｯｸM-PRO" pitchFamily="50" charset="-128"/>
                <a:ea typeface="HG丸ｺﾞｼｯｸM-PRO" pitchFamily="50" charset="-128"/>
              </a:rPr>
              <a:t>万円となります。</a:t>
            </a:r>
            <a:endParaRPr lang="en-US" altLang="ja-JP" sz="1400" dirty="0">
              <a:effectLst/>
              <a:latin typeface="HG丸ｺﾞｼｯｸM-PRO" pitchFamily="50" charset="-128"/>
              <a:ea typeface="HG丸ｺﾞｼｯｸM-PRO" pitchFamily="50" charset="-128"/>
              <a:cs typeface="Times New Roman"/>
            </a:endParaRPr>
          </a:p>
          <a:p>
            <a:pPr marL="0" indent="0">
              <a:lnSpc>
                <a:spcPct val="150000"/>
              </a:lnSpc>
              <a:buNone/>
            </a:pPr>
            <a:endParaRPr kumimoji="1" lang="ja-JP" altLang="en-US" sz="1400" dirty="0"/>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7</a:t>
            </a:fld>
            <a:endParaRPr kumimoji="1" lang="ja-JP" altLang="en-US"/>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3819013503"/>
              </p:ext>
            </p:extLst>
          </p:nvPr>
        </p:nvGraphicFramePr>
        <p:xfrm>
          <a:off x="742950" y="2720975"/>
          <a:ext cx="7297738" cy="2403475"/>
        </p:xfrm>
        <a:graphic>
          <a:graphicData uri="http://schemas.openxmlformats.org/presentationml/2006/ole">
            <mc:AlternateContent xmlns:mc="http://schemas.openxmlformats.org/markup-compatibility/2006">
              <mc:Choice xmlns:v="urn:schemas-microsoft-com:vml" Requires="v">
                <p:oleObj spid="_x0000_s4157" name="Document" r:id="rId3" imgW="6743173" imgH="2220855" progId="Word.Document.12">
                  <p:embed/>
                </p:oleObj>
              </mc:Choice>
              <mc:Fallback>
                <p:oleObj name="Document" r:id="rId3" imgW="6743173" imgH="2220855" progId="Word.Document.12">
                  <p:embed/>
                  <p:pic>
                    <p:nvPicPr>
                      <p:cNvPr id="5" name="オブジェクト 4"/>
                      <p:cNvPicPr/>
                      <p:nvPr/>
                    </p:nvPicPr>
                    <p:blipFill>
                      <a:blip r:embed="rId4"/>
                      <a:stretch>
                        <a:fillRect/>
                      </a:stretch>
                    </p:blipFill>
                    <p:spPr>
                      <a:xfrm>
                        <a:off x="742950" y="2720975"/>
                        <a:ext cx="7297738" cy="2403475"/>
                      </a:xfrm>
                      <a:prstGeom prst="rect">
                        <a:avLst/>
                      </a:prstGeom>
                    </p:spPr>
                  </p:pic>
                </p:oleObj>
              </mc:Fallback>
            </mc:AlternateContent>
          </a:graphicData>
        </a:graphic>
      </p:graphicFrame>
    </p:spTree>
    <p:extLst>
      <p:ext uri="{BB962C8B-B14F-4D97-AF65-F5344CB8AC3E}">
        <p14:creationId xmlns:p14="http://schemas.microsoft.com/office/powerpoint/2010/main" val="33901231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1471</Words>
  <Application>Microsoft Office PowerPoint</Application>
  <PresentationFormat>画面に合わせる (4:3)</PresentationFormat>
  <Paragraphs>471</Paragraphs>
  <Slides>7</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14" baseType="lpstr">
      <vt:lpstr>HG丸ｺﾞｼｯｸM-PRO</vt:lpstr>
      <vt:lpstr>游ゴシック</vt:lpstr>
      <vt:lpstr>Arial</vt:lpstr>
      <vt:lpstr>Calibri</vt:lpstr>
      <vt:lpstr>Century</vt:lpstr>
      <vt:lpstr>Office ​​テーマ</vt:lpstr>
      <vt:lpstr>Document</vt:lpstr>
      <vt:lpstr>  勤勉手当への人事評価結果の反映（令和８年度）   【学校教職員及び警察職員を除く】  </vt:lpstr>
      <vt:lpstr>◆　人事評価結果の勤勉手当への反映 </vt:lpstr>
      <vt:lpstr>１　勤勉手当について</vt:lpstr>
      <vt:lpstr>２　勤勉手当の計算方法</vt:lpstr>
      <vt:lpstr>３　 １回あたりの勤勉手当支給額（令和８年度支給モデル）【行政職給料表】</vt:lpstr>
      <vt:lpstr>PowerPoint プレゼンテーション</vt:lpstr>
      <vt:lpstr>４　年間の勤勉手当支給額差（令和８年度支給モデル）【行政職給料表】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2022-03-25T02:43:00Z</dcterms:created>
  <dcterms:modified xsi:type="dcterms:W3CDTF">2026-07-03T04:43:17Z</dcterms:modified>
</cp:coreProperties>
</file>