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ppt/charts/chart4.xml" ContentType="application/vnd.openxmlformats-officedocument.drawingml.chart+xml"/>
  <Override PartName="/ppt/drawings/drawing4.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 id="2147483660" r:id="rId2"/>
  </p:sldMasterIdLst>
  <p:notesMasterIdLst>
    <p:notesMasterId r:id="rId13"/>
  </p:notesMasterIdLst>
  <p:handoutMasterIdLst>
    <p:handoutMasterId r:id="rId14"/>
  </p:handoutMasterIdLst>
  <p:sldIdLst>
    <p:sldId id="256" r:id="rId3"/>
    <p:sldId id="257" r:id="rId4"/>
    <p:sldId id="259" r:id="rId5"/>
    <p:sldId id="261" r:id="rId6"/>
    <p:sldId id="262" r:id="rId7"/>
    <p:sldId id="271" r:id="rId8"/>
    <p:sldId id="258" r:id="rId9"/>
    <p:sldId id="263" r:id="rId10"/>
    <p:sldId id="264" r:id="rId11"/>
    <p:sldId id="267" r:id="rId12"/>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D0D8E8"/>
    <a:srgbClr val="E9EDF4"/>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574" autoAdjust="0"/>
    <p:restoredTop sz="94095" autoAdjust="0"/>
  </p:normalViewPr>
  <p:slideViewPr>
    <p:cSldViewPr>
      <p:cViewPr varScale="1">
        <p:scale>
          <a:sx n="74" d="100"/>
          <a:sy n="74" d="100"/>
        </p:scale>
        <p:origin x="978" y="72"/>
      </p:cViewPr>
      <p:guideLst>
        <p:guide orient="horz" pos="2160"/>
        <p:guide pos="2880"/>
      </p:guideLst>
    </p:cSldViewPr>
  </p:slideViewPr>
  <p:outlineViewPr>
    <p:cViewPr>
      <p:scale>
        <a:sx n="33" d="100"/>
        <a:sy n="33" d="100"/>
      </p:scale>
      <p:origin x="0" y="568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______.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______1.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______2.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______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R04</c:v>
                </c:pt>
              </c:strCache>
            </c:strRef>
          </c:tx>
          <c:spPr>
            <a:solidFill>
              <a:schemeClr val="accent1"/>
            </a:solidFill>
            <a:ln>
              <a:solidFill>
                <a:schemeClr val="accent1"/>
              </a:solidFill>
            </a:ln>
          </c:spPr>
          <c:invertIfNegative val="0"/>
          <c:dLbls>
            <c:dLbl>
              <c:idx val="0"/>
              <c:layout>
                <c:manualLayout>
                  <c:x val="-0.36412135701275056"/>
                  <c:y val="4.7037037037037039E-3"/>
                </c:manualLayout>
              </c:layout>
              <c:dLblPos val="outEnd"/>
              <c:showLegendKey val="0"/>
              <c:showVal val="1"/>
              <c:showCatName val="0"/>
              <c:showSerName val="1"/>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0-313A-4FE9-A693-D734A1903264}"/>
                </c:ext>
              </c:extLst>
            </c:dLbl>
            <c:dLbl>
              <c:idx val="1"/>
              <c:layout>
                <c:manualLayout>
                  <c:x val="-0.3368858151183971"/>
                  <c:y val="1.8518518518518518E-7"/>
                </c:manualLayout>
              </c:layout>
              <c:dLblPos val="outEnd"/>
              <c:showLegendKey val="0"/>
              <c:showVal val="1"/>
              <c:showCatName val="0"/>
              <c:showSerName val="1"/>
              <c:showPercent val="0"/>
              <c:showBubbleSize val="0"/>
              <c:extLst>
                <c:ext xmlns:c15="http://schemas.microsoft.com/office/drawing/2012/chart" uri="{CE6537A1-D6FC-4f65-9D91-7224C49458BB}">
                  <c15:layout>
                    <c:manualLayout>
                      <c:w val="0.22894398907103822"/>
                      <c:h val="9.6896296296296286E-2"/>
                    </c:manualLayout>
                  </c15:layout>
                </c:ext>
                <c:ext xmlns:c16="http://schemas.microsoft.com/office/drawing/2014/chart" uri="{C3380CC4-5D6E-409C-BE32-E72D297353CC}">
                  <c16:uniqueId val="{00000000-DA90-4B8C-A169-7BB53775B280}"/>
                </c:ext>
              </c:extLst>
            </c:dLbl>
            <c:numFmt formatCode="#,##0&quot;円&quot;;\-#,##0&quot;円&quot;" sourceLinked="0"/>
            <c:spPr>
              <a:noFill/>
              <a:ln>
                <a:noFill/>
              </a:ln>
              <a:effectLst/>
            </c:spPr>
            <c:txPr>
              <a:bodyPr anchorCtr="0"/>
              <a:lstStyle/>
              <a:p>
                <a:pPr algn="ctr">
                  <a:defRPr sz="800">
                    <a:solidFill>
                      <a:schemeClr val="bg1"/>
                    </a:solidFill>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0"/>
              </c:ext>
            </c:extLst>
          </c:dLbls>
          <c:cat>
            <c:strRef>
              <c:f>Sheet1!$A$2:$A$4</c:f>
              <c:strCache>
                <c:ptCount val="3"/>
                <c:pt idx="0">
                  <c:v>大阪府職員</c:v>
                </c:pt>
                <c:pt idx="1">
                  <c:v>民間従業員</c:v>
                </c:pt>
                <c:pt idx="2">
                  <c:v>国家公務員
（大阪市域）</c:v>
                </c:pt>
              </c:strCache>
            </c:strRef>
          </c:cat>
          <c:val>
            <c:numRef>
              <c:f>Sheet1!$B$2:$B$4</c:f>
              <c:numCache>
                <c:formatCode>#,##0</c:formatCode>
                <c:ptCount val="3"/>
                <c:pt idx="0">
                  <c:v>171613</c:v>
                </c:pt>
                <c:pt idx="1">
                  <c:v>178177</c:v>
                </c:pt>
                <c:pt idx="2">
                  <c:v>174696</c:v>
                </c:pt>
              </c:numCache>
            </c:numRef>
          </c:val>
          <c:extLst>
            <c:ext xmlns:c16="http://schemas.microsoft.com/office/drawing/2014/chart" uri="{C3380CC4-5D6E-409C-BE32-E72D297353CC}">
              <c16:uniqueId val="{00000001-313A-4FE9-A693-D734A1903264}"/>
            </c:ext>
          </c:extLst>
        </c:ser>
        <c:ser>
          <c:idx val="1"/>
          <c:order val="1"/>
          <c:tx>
            <c:strRef>
              <c:f>Sheet1!$C$1</c:f>
              <c:strCache>
                <c:ptCount val="1"/>
                <c:pt idx="0">
                  <c:v>R03</c:v>
                </c:pt>
              </c:strCache>
            </c:strRef>
          </c:tx>
          <c:spPr>
            <a:solidFill>
              <a:srgbClr val="D0D8E8"/>
            </a:solidFill>
            <a:ln>
              <a:solidFill>
                <a:schemeClr val="accent1"/>
              </a:solidFill>
            </a:ln>
          </c:spPr>
          <c:invertIfNegative val="0"/>
          <c:dLbls>
            <c:dLbl>
              <c:idx val="1"/>
              <c:layout>
                <c:manualLayout>
                  <c:x val="-0.34417554644808751"/>
                  <c:y val="2.352037037037037E-3"/>
                </c:manualLayout>
              </c:layout>
              <c:dLblPos val="outEnd"/>
              <c:showLegendKey val="0"/>
              <c:showVal val="1"/>
              <c:showCatName val="0"/>
              <c:showSerName val="1"/>
              <c:showPercent val="0"/>
              <c:showBubbleSize val="0"/>
              <c:separator>; </c:separator>
              <c:extLst>
                <c:ext xmlns:c15="http://schemas.microsoft.com/office/drawing/2012/chart" uri="{CE6537A1-D6FC-4f65-9D91-7224C49458BB}">
                  <c15:layout>
                    <c:manualLayout>
                      <c:w val="0.21159426229508196"/>
                      <c:h val="8.278518518518517E-2"/>
                    </c:manualLayout>
                  </c15:layout>
                </c:ext>
                <c:ext xmlns:c16="http://schemas.microsoft.com/office/drawing/2014/chart" uri="{C3380CC4-5D6E-409C-BE32-E72D297353CC}">
                  <c16:uniqueId val="{00000001-B634-489E-AFDB-44EA2741157F}"/>
                </c:ext>
              </c:extLst>
            </c:dLbl>
            <c:numFmt formatCode="#,##0&quot;円&quot;;\-#,##0&quot;円&quot;" sourceLinked="0"/>
            <c:spPr>
              <a:noFill/>
              <a:ln>
                <a:noFill/>
              </a:ln>
              <a:effectLst/>
            </c:spPr>
            <c:txPr>
              <a:bodyPr/>
              <a:lstStyle/>
              <a:p>
                <a:pPr>
                  <a:defRPr sz="800"/>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0"/>
              </c:ext>
            </c:extLst>
          </c:dLbls>
          <c:cat>
            <c:strRef>
              <c:f>Sheet1!$A$2:$A$4</c:f>
              <c:strCache>
                <c:ptCount val="3"/>
                <c:pt idx="0">
                  <c:v>大阪府職員</c:v>
                </c:pt>
                <c:pt idx="1">
                  <c:v>民間従業員</c:v>
                </c:pt>
                <c:pt idx="2">
                  <c:v>国家公務員
（大阪市域）</c:v>
                </c:pt>
              </c:strCache>
            </c:strRef>
          </c:cat>
          <c:val>
            <c:numRef>
              <c:f>Sheet1!$C$2:$C$4</c:f>
              <c:numCache>
                <c:formatCode>#,##0</c:formatCode>
                <c:ptCount val="3"/>
                <c:pt idx="0">
                  <c:v>171613</c:v>
                </c:pt>
                <c:pt idx="1">
                  <c:v>174487</c:v>
                </c:pt>
                <c:pt idx="2">
                  <c:v>174696</c:v>
                </c:pt>
              </c:numCache>
            </c:numRef>
          </c:val>
          <c:extLst>
            <c:ext xmlns:c16="http://schemas.microsoft.com/office/drawing/2014/chart" uri="{C3380CC4-5D6E-409C-BE32-E72D297353CC}">
              <c16:uniqueId val="{00000002-313A-4FE9-A693-D734A1903264}"/>
            </c:ext>
          </c:extLst>
        </c:ser>
        <c:ser>
          <c:idx val="2"/>
          <c:order val="2"/>
          <c:tx>
            <c:strRef>
              <c:f>Sheet1!$D$1</c:f>
              <c:strCache>
                <c:ptCount val="1"/>
                <c:pt idx="0">
                  <c:v>R02</c:v>
                </c:pt>
              </c:strCache>
            </c:strRef>
          </c:tx>
          <c:spPr>
            <a:solidFill>
              <a:srgbClr val="E9EDF4"/>
            </a:solidFill>
            <a:ln>
              <a:solidFill>
                <a:schemeClr val="accent1"/>
              </a:solidFill>
            </a:ln>
          </c:spPr>
          <c:invertIfNegative val="0"/>
          <c:dLbls>
            <c:dLbl>
              <c:idx val="1"/>
              <c:layout>
                <c:manualLayout>
                  <c:x val="-0.34266336520947183"/>
                  <c:y val="-2.35203703703708E-3"/>
                </c:manualLayout>
              </c:layout>
              <c:dLblPos val="outEnd"/>
              <c:showLegendKey val="0"/>
              <c:showVal val="1"/>
              <c:showCatName val="0"/>
              <c:showSerName val="1"/>
              <c:showPercent val="0"/>
              <c:showBubbleSize val="0"/>
              <c:separator>; </c:separator>
              <c:extLst>
                <c:ext xmlns:c15="http://schemas.microsoft.com/office/drawing/2012/chart" uri="{CE6537A1-D6FC-4f65-9D91-7224C49458BB}">
                  <c15:layout>
                    <c:manualLayout>
                      <c:w val="0.214485883424408"/>
                      <c:h val="8.278518518518517E-2"/>
                    </c:manualLayout>
                  </c15:layout>
                </c:ext>
                <c:ext xmlns:c16="http://schemas.microsoft.com/office/drawing/2014/chart" uri="{C3380CC4-5D6E-409C-BE32-E72D297353CC}">
                  <c16:uniqueId val="{00000000-B634-489E-AFDB-44EA2741157F}"/>
                </c:ext>
              </c:extLst>
            </c:dLbl>
            <c:numFmt formatCode="#,##0&quot;円&quot;;\-#,##0&quot;円&quot;" sourceLinked="0"/>
            <c:spPr>
              <a:noFill/>
              <a:ln>
                <a:noFill/>
              </a:ln>
              <a:effectLst/>
            </c:spPr>
            <c:txPr>
              <a:bodyPr/>
              <a:lstStyle/>
              <a:p>
                <a:pPr>
                  <a:defRPr sz="800"/>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0"/>
              </c:ext>
            </c:extLst>
          </c:dLbls>
          <c:cat>
            <c:strRef>
              <c:f>Sheet1!$A$2:$A$4</c:f>
              <c:strCache>
                <c:ptCount val="3"/>
                <c:pt idx="0">
                  <c:v>大阪府職員</c:v>
                </c:pt>
                <c:pt idx="1">
                  <c:v>民間従業員</c:v>
                </c:pt>
                <c:pt idx="2">
                  <c:v>国家公務員
（大阪市域）</c:v>
                </c:pt>
              </c:strCache>
            </c:strRef>
          </c:cat>
          <c:val>
            <c:numRef>
              <c:f>Sheet1!$D$2:$D$4</c:f>
              <c:numCache>
                <c:formatCode>#,##0</c:formatCode>
                <c:ptCount val="3"/>
                <c:pt idx="0">
                  <c:v>171613</c:v>
                </c:pt>
                <c:pt idx="1">
                  <c:v>172415</c:v>
                </c:pt>
                <c:pt idx="2">
                  <c:v>174696</c:v>
                </c:pt>
              </c:numCache>
            </c:numRef>
          </c:val>
          <c:extLst>
            <c:ext xmlns:c16="http://schemas.microsoft.com/office/drawing/2014/chart" uri="{C3380CC4-5D6E-409C-BE32-E72D297353CC}">
              <c16:uniqueId val="{00000003-313A-4FE9-A693-D734A1903264}"/>
            </c:ext>
          </c:extLst>
        </c:ser>
        <c:dLbls>
          <c:showLegendKey val="0"/>
          <c:showVal val="0"/>
          <c:showCatName val="0"/>
          <c:showSerName val="0"/>
          <c:showPercent val="0"/>
          <c:showBubbleSize val="0"/>
        </c:dLbls>
        <c:gapWidth val="50"/>
        <c:axId val="151533568"/>
        <c:axId val="39651008"/>
      </c:barChart>
      <c:catAx>
        <c:axId val="151533568"/>
        <c:scaling>
          <c:orientation val="minMax"/>
        </c:scaling>
        <c:delete val="0"/>
        <c:axPos val="l"/>
        <c:numFmt formatCode="General" sourceLinked="0"/>
        <c:majorTickMark val="out"/>
        <c:minorTickMark val="none"/>
        <c:tickLblPos val="nextTo"/>
        <c:txPr>
          <a:bodyPr/>
          <a:lstStyle/>
          <a:p>
            <a:pPr>
              <a:defRPr sz="900"/>
            </a:pPr>
            <a:endParaRPr lang="ja-JP"/>
          </a:p>
        </c:txPr>
        <c:crossAx val="39651008"/>
        <c:crosses val="autoZero"/>
        <c:auto val="1"/>
        <c:lblAlgn val="ctr"/>
        <c:lblOffset val="100"/>
        <c:noMultiLvlLbl val="0"/>
      </c:catAx>
      <c:valAx>
        <c:axId val="39651008"/>
        <c:scaling>
          <c:orientation val="minMax"/>
          <c:max val="180000"/>
          <c:min val="50000"/>
        </c:scaling>
        <c:delete val="0"/>
        <c:axPos val="b"/>
        <c:majorGridlines/>
        <c:numFmt formatCode="#,##0" sourceLinked="1"/>
        <c:majorTickMark val="out"/>
        <c:minorTickMark val="none"/>
        <c:tickLblPos val="nextTo"/>
        <c:txPr>
          <a:bodyPr/>
          <a:lstStyle/>
          <a:p>
            <a:pPr>
              <a:defRPr sz="800"/>
            </a:pPr>
            <a:endParaRPr lang="ja-JP"/>
          </a:p>
        </c:txPr>
        <c:crossAx val="151533568"/>
        <c:crosses val="autoZero"/>
        <c:crossBetween val="between"/>
        <c:majorUnit val="20000"/>
      </c:valAx>
    </c:plotArea>
    <c:plotVisOnly val="1"/>
    <c:dispBlanksAs val="gap"/>
    <c:showDLblsOverMax val="0"/>
  </c:chart>
  <c:txPr>
    <a:bodyPr/>
    <a:lstStyle/>
    <a:p>
      <a:pPr>
        <a:defRPr sz="11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R04</c:v>
                </c:pt>
              </c:strCache>
            </c:strRef>
          </c:tx>
          <c:spPr>
            <a:solidFill>
              <a:schemeClr val="accent1"/>
            </a:solidFill>
            <a:ln>
              <a:solidFill>
                <a:schemeClr val="accent1"/>
              </a:solidFill>
            </a:ln>
          </c:spPr>
          <c:invertIfNegative val="0"/>
          <c:dLbls>
            <c:dLbl>
              <c:idx val="1"/>
              <c:layout>
                <c:manualLayout>
                  <c:x val="-0.36615368852459013"/>
                  <c:y val="0"/>
                </c:manualLayout>
              </c:layout>
              <c:dLblPos val="outEnd"/>
              <c:showLegendKey val="0"/>
              <c:showVal val="1"/>
              <c:showCatName val="0"/>
              <c:showSerName val="1"/>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1-4327-4553-9D8C-B7A306406089}"/>
                </c:ext>
              </c:extLst>
            </c:dLbl>
            <c:numFmt formatCode="#,##0&quot;円&quot;;\-#,##0&quot;円&quot;" sourceLinked="0"/>
            <c:spPr>
              <a:noFill/>
              <a:ln>
                <a:noFill/>
              </a:ln>
              <a:effectLst/>
            </c:spPr>
            <c:txPr>
              <a:bodyPr/>
              <a:lstStyle/>
              <a:p>
                <a:pPr>
                  <a:defRPr sz="800" b="0">
                    <a:solidFill>
                      <a:schemeClr val="bg1"/>
                    </a:solidFill>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0"/>
              </c:ext>
            </c:extLst>
          </c:dLbls>
          <c:cat>
            <c:strRef>
              <c:f>Sheet1!$A$2:$A$4</c:f>
              <c:strCache>
                <c:ptCount val="3"/>
                <c:pt idx="0">
                  <c:v>大阪府職員</c:v>
                </c:pt>
                <c:pt idx="1">
                  <c:v>民間従業員</c:v>
                </c:pt>
                <c:pt idx="2">
                  <c:v>国家公務員
(大阪市域）</c:v>
                </c:pt>
              </c:strCache>
            </c:strRef>
          </c:cat>
          <c:val>
            <c:numRef>
              <c:f>Sheet1!$B$2:$B$4</c:f>
              <c:numCache>
                <c:formatCode>#,##0</c:formatCode>
                <c:ptCount val="3"/>
                <c:pt idx="0">
                  <c:v>209401</c:v>
                </c:pt>
                <c:pt idx="1">
                  <c:v>215754</c:v>
                </c:pt>
                <c:pt idx="2">
                  <c:v>211352</c:v>
                </c:pt>
              </c:numCache>
            </c:numRef>
          </c:val>
          <c:extLst>
            <c:ext xmlns:c16="http://schemas.microsoft.com/office/drawing/2014/chart" uri="{C3380CC4-5D6E-409C-BE32-E72D297353CC}">
              <c16:uniqueId val="{00000000-6F04-4987-91C9-2CF4A76B6FF4}"/>
            </c:ext>
          </c:extLst>
        </c:ser>
        <c:ser>
          <c:idx val="1"/>
          <c:order val="1"/>
          <c:tx>
            <c:strRef>
              <c:f>Sheet1!$C$1</c:f>
              <c:strCache>
                <c:ptCount val="1"/>
                <c:pt idx="0">
                  <c:v>R03</c:v>
                </c:pt>
              </c:strCache>
            </c:strRef>
          </c:tx>
          <c:spPr>
            <a:solidFill>
              <a:srgbClr val="D0D8E8"/>
            </a:solidFill>
            <a:ln>
              <a:solidFill>
                <a:schemeClr val="accent1"/>
              </a:solidFill>
            </a:ln>
          </c:spPr>
          <c:invertIfNegative val="0"/>
          <c:dLbls>
            <c:numFmt formatCode="#,##0&quot;円&quot;;\-#,##0&quot;円&quot;" sourceLinked="0"/>
            <c:spPr>
              <a:noFill/>
              <a:ln>
                <a:noFill/>
              </a:ln>
              <a:effectLst/>
            </c:spPr>
            <c:txPr>
              <a:bodyPr/>
              <a:lstStyle/>
              <a:p>
                <a:pPr>
                  <a:defRPr sz="800"/>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0"/>
              </c:ext>
            </c:extLst>
          </c:dLbls>
          <c:cat>
            <c:strRef>
              <c:f>Sheet1!$A$2:$A$4</c:f>
              <c:strCache>
                <c:ptCount val="3"/>
                <c:pt idx="0">
                  <c:v>大阪府職員</c:v>
                </c:pt>
                <c:pt idx="1">
                  <c:v>民間従業員</c:v>
                </c:pt>
                <c:pt idx="2">
                  <c:v>国家公務員
(大阪市域）</c:v>
                </c:pt>
              </c:strCache>
            </c:strRef>
          </c:cat>
          <c:val>
            <c:numRef>
              <c:f>Sheet1!$C$2:$C$4</c:f>
              <c:numCache>
                <c:formatCode>#,##0</c:formatCode>
                <c:ptCount val="3"/>
                <c:pt idx="0">
                  <c:v>209401</c:v>
                </c:pt>
                <c:pt idx="1">
                  <c:v>212937</c:v>
                </c:pt>
                <c:pt idx="2">
                  <c:v>211352</c:v>
                </c:pt>
              </c:numCache>
            </c:numRef>
          </c:val>
          <c:extLst>
            <c:ext xmlns:c16="http://schemas.microsoft.com/office/drawing/2014/chart" uri="{C3380CC4-5D6E-409C-BE32-E72D297353CC}">
              <c16:uniqueId val="{00000001-6F04-4987-91C9-2CF4A76B6FF4}"/>
            </c:ext>
          </c:extLst>
        </c:ser>
        <c:ser>
          <c:idx val="2"/>
          <c:order val="2"/>
          <c:tx>
            <c:strRef>
              <c:f>Sheet1!$D$1</c:f>
              <c:strCache>
                <c:ptCount val="1"/>
                <c:pt idx="0">
                  <c:v>R02</c:v>
                </c:pt>
              </c:strCache>
            </c:strRef>
          </c:tx>
          <c:spPr>
            <a:solidFill>
              <a:srgbClr val="E9EDF4"/>
            </a:solidFill>
            <a:ln>
              <a:solidFill>
                <a:schemeClr val="accent1"/>
              </a:solidFill>
            </a:ln>
          </c:spPr>
          <c:invertIfNegative val="0"/>
          <c:dLbls>
            <c:dLbl>
              <c:idx val="1"/>
              <c:layout>
                <c:manualLayout>
                  <c:x val="-0.36593374316939892"/>
                  <c:y val="-4.3116785861827708E-17"/>
                </c:manualLayout>
              </c:layout>
              <c:dLblPos val="outEnd"/>
              <c:showLegendKey val="0"/>
              <c:showVal val="1"/>
              <c:showCatName val="0"/>
              <c:showSerName val="1"/>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0-4327-4553-9D8C-B7A306406089}"/>
                </c:ext>
              </c:extLst>
            </c:dLbl>
            <c:numFmt formatCode="#,##0&quot;円&quot;;\-#,##0&quot;円&quot;" sourceLinked="0"/>
            <c:spPr>
              <a:noFill/>
              <a:ln>
                <a:noFill/>
              </a:ln>
              <a:effectLst/>
            </c:spPr>
            <c:txPr>
              <a:bodyPr/>
              <a:lstStyle/>
              <a:p>
                <a:pPr>
                  <a:defRPr sz="800"/>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0"/>
              </c:ext>
            </c:extLst>
          </c:dLbls>
          <c:cat>
            <c:strRef>
              <c:f>Sheet1!$A$2:$A$4</c:f>
              <c:strCache>
                <c:ptCount val="3"/>
                <c:pt idx="0">
                  <c:v>大阪府職員</c:v>
                </c:pt>
                <c:pt idx="1">
                  <c:v>民間従業員</c:v>
                </c:pt>
                <c:pt idx="2">
                  <c:v>国家公務員
(大阪市域）</c:v>
                </c:pt>
              </c:strCache>
            </c:strRef>
          </c:cat>
          <c:val>
            <c:numRef>
              <c:f>Sheet1!$D$2:$D$4</c:f>
              <c:numCache>
                <c:formatCode>#,##0</c:formatCode>
                <c:ptCount val="3"/>
                <c:pt idx="0">
                  <c:v>209401</c:v>
                </c:pt>
                <c:pt idx="1">
                  <c:v>205883</c:v>
                </c:pt>
                <c:pt idx="2">
                  <c:v>211352</c:v>
                </c:pt>
              </c:numCache>
            </c:numRef>
          </c:val>
          <c:extLst>
            <c:ext xmlns:c16="http://schemas.microsoft.com/office/drawing/2014/chart" uri="{C3380CC4-5D6E-409C-BE32-E72D297353CC}">
              <c16:uniqueId val="{00000002-6F04-4987-91C9-2CF4A76B6FF4}"/>
            </c:ext>
          </c:extLst>
        </c:ser>
        <c:dLbls>
          <c:showLegendKey val="0"/>
          <c:showVal val="0"/>
          <c:showCatName val="0"/>
          <c:showSerName val="0"/>
          <c:showPercent val="0"/>
          <c:showBubbleSize val="0"/>
        </c:dLbls>
        <c:gapWidth val="50"/>
        <c:axId val="109380096"/>
        <c:axId val="82455360"/>
      </c:barChart>
      <c:catAx>
        <c:axId val="109380096"/>
        <c:scaling>
          <c:orientation val="minMax"/>
        </c:scaling>
        <c:delete val="0"/>
        <c:axPos val="l"/>
        <c:numFmt formatCode="General" sourceLinked="0"/>
        <c:majorTickMark val="out"/>
        <c:minorTickMark val="none"/>
        <c:tickLblPos val="nextTo"/>
        <c:txPr>
          <a:bodyPr/>
          <a:lstStyle/>
          <a:p>
            <a:pPr>
              <a:defRPr sz="900"/>
            </a:pPr>
            <a:endParaRPr lang="ja-JP"/>
          </a:p>
        </c:txPr>
        <c:crossAx val="82455360"/>
        <c:crosses val="autoZero"/>
        <c:auto val="1"/>
        <c:lblAlgn val="ctr"/>
        <c:lblOffset val="100"/>
        <c:noMultiLvlLbl val="0"/>
      </c:catAx>
      <c:valAx>
        <c:axId val="82455360"/>
        <c:scaling>
          <c:orientation val="minMax"/>
          <c:max val="220000"/>
          <c:min val="80000"/>
        </c:scaling>
        <c:delete val="0"/>
        <c:axPos val="b"/>
        <c:majorGridlines/>
        <c:numFmt formatCode="#,##0" sourceLinked="1"/>
        <c:majorTickMark val="out"/>
        <c:minorTickMark val="none"/>
        <c:tickLblPos val="nextTo"/>
        <c:txPr>
          <a:bodyPr/>
          <a:lstStyle/>
          <a:p>
            <a:pPr>
              <a:defRPr sz="800"/>
            </a:pPr>
            <a:endParaRPr lang="ja-JP"/>
          </a:p>
        </c:txPr>
        <c:crossAx val="109380096"/>
        <c:crosses val="autoZero"/>
        <c:crossBetween val="between"/>
        <c:majorUnit val="20000"/>
      </c:valAx>
    </c:plotArea>
    <c:plotVisOnly val="1"/>
    <c:dispBlanksAs val="gap"/>
    <c:showDLblsOverMax val="0"/>
  </c:chart>
  <c:txPr>
    <a:bodyPr/>
    <a:lstStyle/>
    <a:p>
      <a:pPr>
        <a:defRPr sz="11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R4</c:v>
                </c:pt>
              </c:strCache>
            </c:strRef>
          </c:tx>
          <c:spPr>
            <a:solidFill>
              <a:schemeClr val="accent1"/>
            </a:solidFill>
            <a:ln>
              <a:solidFill>
                <a:schemeClr val="accent1"/>
              </a:solidFill>
            </a:ln>
          </c:spPr>
          <c:invertIfNegative val="0"/>
          <c:dLbls>
            <c:numFmt formatCode="#,##0&quot;円&quot;;\-#,##0&quot;円&quot;" sourceLinked="0"/>
            <c:spPr>
              <a:noFill/>
              <a:ln>
                <a:noFill/>
              </a:ln>
              <a:effectLst/>
            </c:spPr>
            <c:txPr>
              <a:bodyPr/>
              <a:lstStyle/>
              <a:p>
                <a:pPr>
                  <a:defRPr sz="800" b="0">
                    <a:solidFill>
                      <a:schemeClr val="bg1"/>
                    </a:solidFill>
                  </a:defRPr>
                </a:pPr>
                <a:endParaRPr lang="ja-JP"/>
              </a:p>
            </c:txPr>
            <c:dLblPos val="ctr"/>
            <c:showLegendKey val="0"/>
            <c:showVal val="1"/>
            <c:showCatName val="0"/>
            <c:showSerName val="0"/>
            <c:showPercent val="0"/>
            <c:showBubbleSize val="0"/>
            <c:separator>; </c:separator>
            <c:showLeaderLines val="0"/>
            <c:extLst>
              <c:ext xmlns:c15="http://schemas.microsoft.com/office/drawing/2012/chart" uri="{CE6537A1-D6FC-4f65-9D91-7224C49458BB}">
                <c15:showLeaderLines val="0"/>
              </c:ext>
            </c:extLst>
          </c:dLbls>
          <c:cat>
            <c:strRef>
              <c:f>Sheet1!$A$2:$A$3</c:f>
              <c:strCache>
                <c:ptCount val="2"/>
                <c:pt idx="0">
                  <c:v>大阪府職員</c:v>
                </c:pt>
                <c:pt idx="1">
                  <c:v>国家公務員
(大阪市域）</c:v>
                </c:pt>
              </c:strCache>
            </c:strRef>
          </c:cat>
          <c:val>
            <c:numRef>
              <c:f>Sheet1!$B$2:$B$3</c:f>
              <c:numCache>
                <c:formatCode>#,##0</c:formatCode>
                <c:ptCount val="2"/>
                <c:pt idx="0">
                  <c:v>212755</c:v>
                </c:pt>
                <c:pt idx="1">
                  <c:v>214832</c:v>
                </c:pt>
              </c:numCache>
            </c:numRef>
          </c:val>
          <c:extLst>
            <c:ext xmlns:c16="http://schemas.microsoft.com/office/drawing/2014/chart" uri="{C3380CC4-5D6E-409C-BE32-E72D297353CC}">
              <c16:uniqueId val="{00000000-FE15-4229-AF00-5876991FD470}"/>
            </c:ext>
          </c:extLst>
        </c:ser>
        <c:dLbls>
          <c:showLegendKey val="0"/>
          <c:showVal val="0"/>
          <c:showCatName val="0"/>
          <c:showSerName val="0"/>
          <c:showPercent val="0"/>
          <c:showBubbleSize val="0"/>
        </c:dLbls>
        <c:gapWidth val="100"/>
        <c:axId val="109379584"/>
        <c:axId val="38367744"/>
      </c:barChart>
      <c:catAx>
        <c:axId val="109379584"/>
        <c:scaling>
          <c:orientation val="minMax"/>
        </c:scaling>
        <c:delete val="0"/>
        <c:axPos val="l"/>
        <c:numFmt formatCode="General" sourceLinked="0"/>
        <c:majorTickMark val="out"/>
        <c:minorTickMark val="none"/>
        <c:tickLblPos val="nextTo"/>
        <c:txPr>
          <a:bodyPr/>
          <a:lstStyle/>
          <a:p>
            <a:pPr>
              <a:defRPr sz="900"/>
            </a:pPr>
            <a:endParaRPr lang="ja-JP"/>
          </a:p>
        </c:txPr>
        <c:crossAx val="38367744"/>
        <c:crosses val="autoZero"/>
        <c:auto val="1"/>
        <c:lblAlgn val="ctr"/>
        <c:lblOffset val="100"/>
        <c:noMultiLvlLbl val="0"/>
      </c:catAx>
      <c:valAx>
        <c:axId val="38367744"/>
        <c:scaling>
          <c:orientation val="minMax"/>
          <c:max val="220000"/>
          <c:min val="80000"/>
        </c:scaling>
        <c:delete val="0"/>
        <c:axPos val="b"/>
        <c:majorGridlines/>
        <c:numFmt formatCode="#,##0" sourceLinked="1"/>
        <c:majorTickMark val="out"/>
        <c:minorTickMark val="none"/>
        <c:tickLblPos val="nextTo"/>
        <c:txPr>
          <a:bodyPr/>
          <a:lstStyle/>
          <a:p>
            <a:pPr>
              <a:defRPr sz="800"/>
            </a:pPr>
            <a:endParaRPr lang="ja-JP"/>
          </a:p>
        </c:txPr>
        <c:crossAx val="109379584"/>
        <c:crosses val="autoZero"/>
        <c:crossBetween val="between"/>
        <c:majorUnit val="20000"/>
      </c:valAx>
    </c:plotArea>
    <c:plotVisOnly val="1"/>
    <c:dispBlanksAs val="gap"/>
    <c:showDLblsOverMax val="0"/>
  </c:chart>
  <c:txPr>
    <a:bodyPr/>
    <a:lstStyle/>
    <a:p>
      <a:pPr>
        <a:defRPr sz="11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R4</c:v>
                </c:pt>
              </c:strCache>
            </c:strRef>
          </c:tx>
          <c:spPr>
            <a:solidFill>
              <a:schemeClr val="accent1"/>
            </a:solidFill>
            <a:ln>
              <a:solidFill>
                <a:schemeClr val="accent1"/>
              </a:solidFill>
            </a:ln>
          </c:spPr>
          <c:invertIfNegative val="0"/>
          <c:dLbls>
            <c:numFmt formatCode="#,##0&quot;円&quot;;\-#,##0&quot;円&quot;" sourceLinked="0"/>
            <c:spPr>
              <a:noFill/>
            </c:spPr>
            <c:txPr>
              <a:bodyPr/>
              <a:lstStyle/>
              <a:p>
                <a:pPr>
                  <a:defRPr sz="800" b="0">
                    <a:solidFill>
                      <a:schemeClr val="bg1"/>
                    </a:solidFill>
                  </a:defRPr>
                </a:pPr>
                <a:endParaRPr lang="ja-JP"/>
              </a:p>
            </c:txPr>
            <c:dLblPos val="ctr"/>
            <c:showLegendKey val="0"/>
            <c:showVal val="1"/>
            <c:showCatName val="0"/>
            <c:showSerName val="0"/>
            <c:showPercent val="0"/>
            <c:showBubbleSize val="0"/>
            <c:separator>; </c:separator>
            <c:showLeaderLines val="0"/>
            <c:extLst>
              <c:ext xmlns:c15="http://schemas.microsoft.com/office/drawing/2012/chart" uri="{CE6537A1-D6FC-4f65-9D91-7224C49458BB}">
                <c15:showLeaderLines val="0"/>
              </c:ext>
            </c:extLst>
          </c:dLbls>
          <c:cat>
            <c:strRef>
              <c:f>Sheet1!$A$2:$A$3</c:f>
              <c:strCache>
                <c:ptCount val="2"/>
                <c:pt idx="0">
                  <c:v>大阪府職員</c:v>
                </c:pt>
                <c:pt idx="1">
                  <c:v>国家公務員
（大阪市域）</c:v>
                </c:pt>
              </c:strCache>
            </c:strRef>
          </c:cat>
          <c:val>
            <c:numRef>
              <c:f>Sheet1!$B$2:$B$3</c:f>
              <c:numCache>
                <c:formatCode>#,##0</c:formatCode>
                <c:ptCount val="2"/>
                <c:pt idx="0">
                  <c:v>176085</c:v>
                </c:pt>
                <c:pt idx="1">
                  <c:v>179336</c:v>
                </c:pt>
              </c:numCache>
            </c:numRef>
          </c:val>
          <c:extLst>
            <c:ext xmlns:c16="http://schemas.microsoft.com/office/drawing/2014/chart" uri="{C3380CC4-5D6E-409C-BE32-E72D297353CC}">
              <c16:uniqueId val="{00000000-D31E-4BBE-9808-C95269A66801}"/>
            </c:ext>
          </c:extLst>
        </c:ser>
        <c:dLbls>
          <c:showLegendKey val="0"/>
          <c:showVal val="0"/>
          <c:showCatName val="0"/>
          <c:showSerName val="0"/>
          <c:showPercent val="0"/>
          <c:showBubbleSize val="0"/>
        </c:dLbls>
        <c:gapWidth val="100"/>
        <c:axId val="109381632"/>
        <c:axId val="43164224"/>
      </c:barChart>
      <c:catAx>
        <c:axId val="109381632"/>
        <c:scaling>
          <c:orientation val="minMax"/>
        </c:scaling>
        <c:delete val="0"/>
        <c:axPos val="l"/>
        <c:numFmt formatCode="General" sourceLinked="0"/>
        <c:majorTickMark val="out"/>
        <c:minorTickMark val="none"/>
        <c:tickLblPos val="nextTo"/>
        <c:txPr>
          <a:bodyPr/>
          <a:lstStyle/>
          <a:p>
            <a:pPr>
              <a:defRPr sz="900"/>
            </a:pPr>
            <a:endParaRPr lang="ja-JP"/>
          </a:p>
        </c:txPr>
        <c:crossAx val="43164224"/>
        <c:crosses val="autoZero"/>
        <c:auto val="1"/>
        <c:lblAlgn val="ctr"/>
        <c:lblOffset val="100"/>
        <c:noMultiLvlLbl val="0"/>
      </c:catAx>
      <c:valAx>
        <c:axId val="43164224"/>
        <c:scaling>
          <c:orientation val="minMax"/>
          <c:max val="180000"/>
          <c:min val="50000"/>
        </c:scaling>
        <c:delete val="0"/>
        <c:axPos val="b"/>
        <c:majorGridlines/>
        <c:numFmt formatCode="#,##0" sourceLinked="1"/>
        <c:majorTickMark val="out"/>
        <c:minorTickMark val="none"/>
        <c:tickLblPos val="nextTo"/>
        <c:txPr>
          <a:bodyPr/>
          <a:lstStyle/>
          <a:p>
            <a:pPr>
              <a:defRPr sz="800"/>
            </a:pPr>
            <a:endParaRPr lang="ja-JP"/>
          </a:p>
        </c:txPr>
        <c:crossAx val="109381632"/>
        <c:crosses val="autoZero"/>
        <c:crossBetween val="between"/>
        <c:majorUnit val="20000"/>
      </c:valAx>
    </c:plotArea>
    <c:plotVisOnly val="1"/>
    <c:dispBlanksAs val="gap"/>
    <c:showDLblsOverMax val="0"/>
  </c:chart>
  <c:txPr>
    <a:bodyPr/>
    <a:lstStyle/>
    <a:p>
      <a:pPr>
        <a:defRPr sz="11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0.83616</cdr:x>
      <cdr:y>0.94666</cdr:y>
    </cdr:from>
    <cdr:to>
      <cdr:x>0.95091</cdr:x>
      <cdr:y>1</cdr:y>
    </cdr:to>
    <cdr:sp macro="" textlink="">
      <cdr:nvSpPr>
        <cdr:cNvPr id="2" name="テキスト ボックス 1"/>
        <cdr:cNvSpPr txBox="1"/>
      </cdr:nvSpPr>
      <cdr:spPr>
        <a:xfrm xmlns:a="http://schemas.openxmlformats.org/drawingml/2006/main">
          <a:off x="3672408" y="2555982"/>
          <a:ext cx="503982" cy="14401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（円）</a:t>
          </a: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0.88534</cdr:x>
      <cdr:y>0.94666</cdr:y>
    </cdr:from>
    <cdr:to>
      <cdr:x>1</cdr:x>
      <cdr:y>1</cdr:y>
    </cdr:to>
    <cdr:sp macro="" textlink="">
      <cdr:nvSpPr>
        <cdr:cNvPr id="2" name="テキスト ボックス 1"/>
        <cdr:cNvSpPr txBox="1"/>
      </cdr:nvSpPr>
      <cdr:spPr>
        <a:xfrm xmlns:a="http://schemas.openxmlformats.org/drawingml/2006/main">
          <a:off x="3888432" y="2555984"/>
          <a:ext cx="503568" cy="14401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0.88534</cdr:x>
      <cdr:y>0.9</cdr:y>
    </cdr:from>
    <cdr:to>
      <cdr:x>1</cdr:x>
      <cdr:y>1</cdr:y>
    </cdr:to>
    <cdr:sp macro="" textlink="">
      <cdr:nvSpPr>
        <cdr:cNvPr id="2" name="テキスト ボックス 1"/>
        <cdr:cNvSpPr txBox="1"/>
      </cdr:nvSpPr>
      <cdr:spPr>
        <a:xfrm xmlns:a="http://schemas.openxmlformats.org/drawingml/2006/main">
          <a:off x="3888413" y="1296000"/>
          <a:ext cx="503587" cy="1440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0.83616</cdr:x>
      <cdr:y>0.89875</cdr:y>
    </cdr:from>
    <cdr:to>
      <cdr:x>0.95091</cdr:x>
      <cdr:y>0.99875</cdr:y>
    </cdr:to>
    <cdr:sp macro="" textlink="">
      <cdr:nvSpPr>
        <cdr:cNvPr id="2" name="テキスト ボックス 1"/>
        <cdr:cNvSpPr txBox="1"/>
      </cdr:nvSpPr>
      <cdr:spPr>
        <a:xfrm xmlns:a="http://schemas.openxmlformats.org/drawingml/2006/main">
          <a:off x="3672408" y="1294200"/>
          <a:ext cx="503982" cy="1440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（円）</a:t>
          </a: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448" cy="496253"/>
          </a:xfrm>
          <a:prstGeom prst="rect">
            <a:avLst/>
          </a:prstGeom>
        </p:spPr>
        <p:txBody>
          <a:bodyPr vert="horz" lIns="91312" tIns="45656" rIns="91312" bIns="4565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0643" y="0"/>
            <a:ext cx="2945448" cy="496253"/>
          </a:xfrm>
          <a:prstGeom prst="rect">
            <a:avLst/>
          </a:prstGeom>
        </p:spPr>
        <p:txBody>
          <a:bodyPr vert="horz" lIns="91312" tIns="45656" rIns="91312" bIns="45656" rtlCol="0"/>
          <a:lstStyle>
            <a:lvl1pPr algn="r">
              <a:defRPr sz="1200"/>
            </a:lvl1pPr>
          </a:lstStyle>
          <a:p>
            <a:fld id="{B2B3168B-44BB-4109-BD55-D186F96AF6FC}" type="datetimeFigureOut">
              <a:rPr kumimoji="1" lang="ja-JP" altLang="en-US" smtClean="0"/>
              <a:t>2022/10/6</a:t>
            </a:fld>
            <a:endParaRPr kumimoji="1" lang="ja-JP" altLang="en-US"/>
          </a:p>
        </p:txBody>
      </p:sp>
      <p:sp>
        <p:nvSpPr>
          <p:cNvPr id="4" name="フッター プレースホルダー 3"/>
          <p:cNvSpPr>
            <a:spLocks noGrp="1"/>
          </p:cNvSpPr>
          <p:nvPr>
            <p:ph type="ftr" sz="quarter" idx="2"/>
          </p:nvPr>
        </p:nvSpPr>
        <p:spPr>
          <a:xfrm>
            <a:off x="0" y="9428800"/>
            <a:ext cx="2945448" cy="496252"/>
          </a:xfrm>
          <a:prstGeom prst="rect">
            <a:avLst/>
          </a:prstGeom>
        </p:spPr>
        <p:txBody>
          <a:bodyPr vert="horz" lIns="91312" tIns="45656" rIns="91312" bIns="4565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0643" y="9428800"/>
            <a:ext cx="2945448" cy="496252"/>
          </a:xfrm>
          <a:prstGeom prst="rect">
            <a:avLst/>
          </a:prstGeom>
        </p:spPr>
        <p:txBody>
          <a:bodyPr vert="horz" lIns="91312" tIns="45656" rIns="91312" bIns="45656" rtlCol="0" anchor="b"/>
          <a:lstStyle>
            <a:lvl1pPr algn="r">
              <a:defRPr sz="1200"/>
            </a:lvl1pPr>
          </a:lstStyle>
          <a:p>
            <a:fld id="{4846A629-FF93-4250-BB8B-5CC6FB0224AD}" type="slidenum">
              <a:rPr kumimoji="1" lang="ja-JP" altLang="en-US" smtClean="0"/>
              <a:t>‹#›</a:t>
            </a:fld>
            <a:endParaRPr kumimoji="1" lang="ja-JP" altLang="en-US"/>
          </a:p>
        </p:txBody>
      </p:sp>
    </p:spTree>
    <p:extLst>
      <p:ext uri="{BB962C8B-B14F-4D97-AF65-F5344CB8AC3E}">
        <p14:creationId xmlns:p14="http://schemas.microsoft.com/office/powerpoint/2010/main" val="22806667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448" cy="496253"/>
          </a:xfrm>
          <a:prstGeom prst="rect">
            <a:avLst/>
          </a:prstGeom>
        </p:spPr>
        <p:txBody>
          <a:bodyPr vert="horz" lIns="91312" tIns="45656" rIns="91312" bIns="4565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643" y="0"/>
            <a:ext cx="2945448" cy="496253"/>
          </a:xfrm>
          <a:prstGeom prst="rect">
            <a:avLst/>
          </a:prstGeom>
        </p:spPr>
        <p:txBody>
          <a:bodyPr vert="horz" lIns="91312" tIns="45656" rIns="91312" bIns="45656" rtlCol="0"/>
          <a:lstStyle>
            <a:lvl1pPr algn="r">
              <a:defRPr sz="1200"/>
            </a:lvl1pPr>
          </a:lstStyle>
          <a:p>
            <a:fld id="{58D2D89E-EC5B-41C7-BBDA-95239711C11F}" type="datetimeFigureOut">
              <a:rPr kumimoji="1" lang="ja-JP" altLang="en-US" smtClean="0"/>
              <a:t>2022/10/6</a:t>
            </a:fld>
            <a:endParaRPr kumimoji="1" lang="ja-JP" altLang="en-US"/>
          </a:p>
        </p:txBody>
      </p:sp>
      <p:sp>
        <p:nvSpPr>
          <p:cNvPr id="4" name="スライド イメージ プレースホルダー 3"/>
          <p:cNvSpPr>
            <a:spLocks noGrp="1" noRot="1" noChangeAspect="1"/>
          </p:cNvSpPr>
          <p:nvPr>
            <p:ph type="sldImg" idx="2"/>
          </p:nvPr>
        </p:nvSpPr>
        <p:spPr>
          <a:xfrm>
            <a:off x="919163" y="744538"/>
            <a:ext cx="4959350" cy="3721100"/>
          </a:xfrm>
          <a:prstGeom prst="rect">
            <a:avLst/>
          </a:prstGeom>
          <a:noFill/>
          <a:ln w="12700">
            <a:solidFill>
              <a:prstClr val="black"/>
            </a:solidFill>
          </a:ln>
        </p:spPr>
        <p:txBody>
          <a:bodyPr vert="horz" lIns="91312" tIns="45656" rIns="91312" bIns="45656" rtlCol="0" anchor="ctr"/>
          <a:lstStyle/>
          <a:p>
            <a:endParaRPr lang="ja-JP" altLang="en-US"/>
          </a:p>
        </p:txBody>
      </p:sp>
      <p:sp>
        <p:nvSpPr>
          <p:cNvPr id="5" name="ノート プレースホルダー 4"/>
          <p:cNvSpPr>
            <a:spLocks noGrp="1"/>
          </p:cNvSpPr>
          <p:nvPr>
            <p:ph type="body" sz="quarter" idx="3"/>
          </p:nvPr>
        </p:nvSpPr>
        <p:spPr>
          <a:xfrm>
            <a:off x="680085" y="4715192"/>
            <a:ext cx="5437506" cy="4466274"/>
          </a:xfrm>
          <a:prstGeom prst="rect">
            <a:avLst/>
          </a:prstGeom>
        </p:spPr>
        <p:txBody>
          <a:bodyPr vert="horz" lIns="91312" tIns="45656" rIns="91312" bIns="4565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28800"/>
            <a:ext cx="2945448" cy="496252"/>
          </a:xfrm>
          <a:prstGeom prst="rect">
            <a:avLst/>
          </a:prstGeom>
        </p:spPr>
        <p:txBody>
          <a:bodyPr vert="horz" lIns="91312" tIns="45656" rIns="91312" bIns="4565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643" y="9428800"/>
            <a:ext cx="2945448" cy="496252"/>
          </a:xfrm>
          <a:prstGeom prst="rect">
            <a:avLst/>
          </a:prstGeom>
        </p:spPr>
        <p:txBody>
          <a:bodyPr vert="horz" lIns="91312" tIns="45656" rIns="91312" bIns="45656" rtlCol="0" anchor="b"/>
          <a:lstStyle>
            <a:lvl1pPr algn="r">
              <a:defRPr sz="1200"/>
            </a:lvl1pPr>
          </a:lstStyle>
          <a:p>
            <a:fld id="{D54F776A-1853-4A1C-B57B-8A2F27978D83}" type="slidenum">
              <a:rPr kumimoji="1" lang="ja-JP" altLang="en-US" smtClean="0"/>
              <a:t>‹#›</a:t>
            </a:fld>
            <a:endParaRPr kumimoji="1" lang="ja-JP" altLang="en-US"/>
          </a:p>
        </p:txBody>
      </p:sp>
    </p:spTree>
    <p:extLst>
      <p:ext uri="{BB962C8B-B14F-4D97-AF65-F5344CB8AC3E}">
        <p14:creationId xmlns:p14="http://schemas.microsoft.com/office/powerpoint/2010/main" val="332690549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54F776A-1853-4A1C-B57B-8A2F27978D83}" type="slidenum">
              <a:rPr kumimoji="1" lang="ja-JP" altLang="en-US" smtClean="0"/>
              <a:t>0</a:t>
            </a:fld>
            <a:endParaRPr kumimoji="1" lang="ja-JP" altLang="en-US"/>
          </a:p>
        </p:txBody>
      </p:sp>
    </p:spTree>
    <p:extLst>
      <p:ext uri="{BB962C8B-B14F-4D97-AF65-F5344CB8AC3E}">
        <p14:creationId xmlns:p14="http://schemas.microsoft.com/office/powerpoint/2010/main" val="28433951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4F776A-1853-4A1C-B57B-8A2F27978D83}" type="slidenum">
              <a:rPr kumimoji="1" lang="ja-JP" altLang="en-US" smtClean="0"/>
              <a:t>1</a:t>
            </a:fld>
            <a:endParaRPr kumimoji="1" lang="ja-JP" altLang="en-US"/>
          </a:p>
        </p:txBody>
      </p:sp>
    </p:spTree>
    <p:extLst>
      <p:ext uri="{BB962C8B-B14F-4D97-AF65-F5344CB8AC3E}">
        <p14:creationId xmlns:p14="http://schemas.microsoft.com/office/powerpoint/2010/main" val="17128693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4F776A-1853-4A1C-B57B-8A2F27978D83}" type="slidenum">
              <a:rPr kumimoji="1" lang="ja-JP" altLang="en-US" smtClean="0"/>
              <a:t>3</a:t>
            </a:fld>
            <a:endParaRPr kumimoji="1" lang="ja-JP" altLang="en-US"/>
          </a:p>
        </p:txBody>
      </p:sp>
    </p:spTree>
    <p:extLst>
      <p:ext uri="{BB962C8B-B14F-4D97-AF65-F5344CB8AC3E}">
        <p14:creationId xmlns:p14="http://schemas.microsoft.com/office/powerpoint/2010/main" val="40879588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4F776A-1853-4A1C-B57B-8A2F27978D83}" type="slidenum">
              <a:rPr kumimoji="1" lang="ja-JP" altLang="en-US" smtClean="0"/>
              <a:t>5</a:t>
            </a:fld>
            <a:endParaRPr kumimoji="1" lang="ja-JP" altLang="en-US"/>
          </a:p>
        </p:txBody>
      </p:sp>
    </p:spTree>
    <p:extLst>
      <p:ext uri="{BB962C8B-B14F-4D97-AF65-F5344CB8AC3E}">
        <p14:creationId xmlns:p14="http://schemas.microsoft.com/office/powerpoint/2010/main" val="12535339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4F776A-1853-4A1C-B57B-8A2F27978D83}" type="slidenum">
              <a:rPr kumimoji="1" lang="ja-JP" altLang="en-US" smtClean="0"/>
              <a:t>6</a:t>
            </a:fld>
            <a:endParaRPr kumimoji="1" lang="ja-JP" altLang="en-US"/>
          </a:p>
        </p:txBody>
      </p:sp>
    </p:spTree>
    <p:extLst>
      <p:ext uri="{BB962C8B-B14F-4D97-AF65-F5344CB8AC3E}">
        <p14:creationId xmlns:p14="http://schemas.microsoft.com/office/powerpoint/2010/main" val="1913807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782291CB-6B65-4B24-BAEA-E0BD3FDC1DD2}" type="datetime1">
              <a:rPr kumimoji="1" lang="ja-JP" altLang="en-US" smtClean="0"/>
              <a:t>2022/10/6</a:t>
            </a:fld>
            <a:endParaRPr kumimoji="1" lang="ja-JP" altLang="en-US"/>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991483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A909DEE7-48A8-46AE-9657-E496A9EDD05D}" type="datetime1">
              <a:rPr kumimoji="1" lang="ja-JP" altLang="en-US" smtClean="0"/>
              <a:t>2022/10/6</a:t>
            </a:fld>
            <a:endParaRPr kumimoji="1" lang="ja-JP" altLang="en-US"/>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2599911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ACCDBA91-E5DA-430E-95B8-3AB390463388}" type="datetime1">
              <a:rPr kumimoji="1" lang="ja-JP" altLang="en-US" smtClean="0"/>
              <a:t>2022/10/6</a:t>
            </a:fld>
            <a:endParaRPr kumimoji="1" lang="ja-JP" altLang="en-US"/>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229432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6036C0B-97F7-4D47-92B6-70E946CE7D1E}" type="datetime1">
              <a:rPr kumimoji="1" lang="ja-JP" altLang="en-US" smtClean="0"/>
              <a:t>2022/10/6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38340760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75CEA71-036A-4A48-9D7B-D15F9141879F}" type="datetime1">
              <a:rPr kumimoji="1" lang="ja-JP" altLang="en-US" smtClean="0"/>
              <a:t>2022/10/6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23023886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C9D0228-25DC-4920-B0DB-59F8846D9BC7}" type="datetime1">
              <a:rPr kumimoji="1" lang="ja-JP" altLang="en-US" smtClean="0"/>
              <a:t>2022/10/6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34135195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CB7D641-D399-4E57-B88F-553F66C03F8C}" type="datetime1">
              <a:rPr kumimoji="1" lang="ja-JP" altLang="en-US" smtClean="0"/>
              <a:t>2022/10/6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17867912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83827BA-7D67-48CE-89FD-1F22B14ADC7C}" type="datetime1">
              <a:rPr kumimoji="1" lang="ja-JP" altLang="en-US" smtClean="0"/>
              <a:t>2022/10/6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37684879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A9C7D37-6794-4E2D-904D-18E83438528D}" type="datetime1">
              <a:rPr kumimoji="1" lang="ja-JP" altLang="en-US" smtClean="0"/>
              <a:t>2022/10/6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5620268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7D887E-2F0A-4E6B-B480-4630008D76FD}" type="datetime1">
              <a:rPr kumimoji="1" lang="ja-JP" altLang="en-US" smtClean="0"/>
              <a:t>2022/10/6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11214082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FAB01AD-422E-43E3-9973-C8D61B29FF4C}" type="datetime1">
              <a:rPr kumimoji="1" lang="ja-JP" altLang="en-US" smtClean="0"/>
              <a:t>2022/10/6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81694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0C031F85-20FC-4592-9324-37EECC6EA328}" type="datetime1">
              <a:rPr kumimoji="1" lang="ja-JP" altLang="en-US" smtClean="0"/>
              <a:t>2022/10/6</a:t>
            </a:fld>
            <a:endParaRPr kumimoji="1" lang="ja-JP" altLang="en-US"/>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lvl1pPr>
              <a:defRPr sz="1400">
                <a:latin typeface="メイリオ" panose="020B0604030504040204" pitchFamily="50" charset="-128"/>
                <a:ea typeface="メイリオ" panose="020B0604030504040204" pitchFamily="50" charset="-128"/>
                <a:cs typeface="メイリオ" panose="020B0604030504040204" pitchFamily="50" charset="-128"/>
              </a:defRPr>
            </a:lvl1pPr>
          </a:lstStyle>
          <a:p>
            <a:r>
              <a:rPr lang="en-US" altLang="ja-JP" smtClean="0"/>
              <a:t>- </a:t>
            </a:r>
            <a:fld id="{8B59C122-AA5C-4B6C-B7E2-38C988A3BB8F}" type="slidenum">
              <a:rPr lang="en-US" altLang="ja-JP" smtClean="0"/>
              <a:pPr/>
              <a:t>‹#›</a:t>
            </a:fld>
            <a:r>
              <a:rPr lang="en-US" altLang="ja-JP" smtClean="0"/>
              <a:t> -</a:t>
            </a:r>
            <a:endParaRPr lang="ja-JP" altLang="en-US" dirty="0"/>
          </a:p>
        </p:txBody>
      </p:sp>
    </p:spTree>
    <p:extLst>
      <p:ext uri="{BB962C8B-B14F-4D97-AF65-F5344CB8AC3E}">
        <p14:creationId xmlns:p14="http://schemas.microsoft.com/office/powerpoint/2010/main" val="15469615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23D4288-4138-4618-A885-7E5C10FA8ADF}" type="datetime1">
              <a:rPr kumimoji="1" lang="ja-JP" altLang="en-US" smtClean="0"/>
              <a:t>2022/10/6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7042044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5A8C9F5-3C75-49D5-8310-EE447E1E7932}" type="datetime1">
              <a:rPr kumimoji="1" lang="ja-JP" altLang="en-US" smtClean="0"/>
              <a:t>2022/10/6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12613665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B2F63CF-3915-443D-827D-21E5A5C7BAD4}" type="datetime1">
              <a:rPr kumimoji="1" lang="ja-JP" altLang="en-US" smtClean="0"/>
              <a:t>2022/10/6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2415208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1A8A4909-8FC5-4087-841F-7C40A0DE9262}" type="datetime1">
              <a:rPr kumimoji="1" lang="ja-JP" altLang="en-US" smtClean="0"/>
              <a:t>2022/10/6</a:t>
            </a:fld>
            <a:endParaRPr kumimoji="1" lang="ja-JP" altLang="en-US"/>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338046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a:xfrm>
            <a:off x="457200" y="6356350"/>
            <a:ext cx="2133600" cy="365125"/>
          </a:xfrm>
          <a:prstGeom prst="rect">
            <a:avLst/>
          </a:prstGeom>
        </p:spPr>
        <p:txBody>
          <a:bodyPr/>
          <a:lstStyle/>
          <a:p>
            <a:fld id="{9AA3F5FD-43AF-4B67-82D5-3B541F158DBD}" type="datetime1">
              <a:rPr kumimoji="1" lang="ja-JP" altLang="en-US" smtClean="0"/>
              <a:t>2022/10/6</a:t>
            </a:fld>
            <a:endParaRPr kumimoji="1" lang="ja-JP" altLang="en-US"/>
          </a:p>
        </p:txBody>
      </p:sp>
      <p:sp>
        <p:nvSpPr>
          <p:cNvPr id="6" name="フッター プレースホルダー 5"/>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1132073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a:xfrm>
            <a:off x="457200" y="6356350"/>
            <a:ext cx="2133600" cy="365125"/>
          </a:xfrm>
          <a:prstGeom prst="rect">
            <a:avLst/>
          </a:prstGeom>
        </p:spPr>
        <p:txBody>
          <a:bodyPr/>
          <a:lstStyle/>
          <a:p>
            <a:fld id="{CBC4F206-A854-4CE8-AEED-78C314CB3D7B}" type="datetime1">
              <a:rPr kumimoji="1" lang="ja-JP" altLang="en-US" smtClean="0"/>
              <a:t>2022/10/6</a:t>
            </a:fld>
            <a:endParaRPr kumimoji="1" lang="ja-JP" altLang="en-US"/>
          </a:p>
        </p:txBody>
      </p:sp>
      <p:sp>
        <p:nvSpPr>
          <p:cNvPr id="8" name="フッター プレースホルダー 7"/>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2238934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a:xfrm>
            <a:off x="457200" y="6356350"/>
            <a:ext cx="2133600" cy="365125"/>
          </a:xfrm>
          <a:prstGeom prst="rect">
            <a:avLst/>
          </a:prstGeom>
        </p:spPr>
        <p:txBody>
          <a:bodyPr/>
          <a:lstStyle/>
          <a:p>
            <a:fld id="{10CDC829-B8BF-4948-9314-0A60C9A7F95C}" type="datetime1">
              <a:rPr kumimoji="1" lang="ja-JP" altLang="en-US" smtClean="0"/>
              <a:t>2022/10/6</a:t>
            </a:fld>
            <a:endParaRPr kumimoji="1" lang="ja-JP" altLang="en-US"/>
          </a:p>
        </p:txBody>
      </p:sp>
      <p:sp>
        <p:nvSpPr>
          <p:cNvPr id="4" name="フッター プレースホルダー 3"/>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1631280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457200" y="6356350"/>
            <a:ext cx="2133600" cy="365125"/>
          </a:xfrm>
          <a:prstGeom prst="rect">
            <a:avLst/>
          </a:prstGeom>
        </p:spPr>
        <p:txBody>
          <a:bodyPr/>
          <a:lstStyle/>
          <a:p>
            <a:fld id="{B5453E8C-0335-4D70-8276-52FE45F95189}" type="datetime1">
              <a:rPr kumimoji="1" lang="ja-JP" altLang="en-US" smtClean="0"/>
              <a:t>2022/10/6</a:t>
            </a:fld>
            <a:endParaRPr kumimoji="1" lang="ja-JP" altLang="en-US"/>
          </a:p>
        </p:txBody>
      </p:sp>
      <p:sp>
        <p:nvSpPr>
          <p:cNvPr id="3" name="フッター プレースホルダー 2"/>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243040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a:xfrm>
            <a:off x="457200" y="6356350"/>
            <a:ext cx="2133600" cy="365125"/>
          </a:xfrm>
          <a:prstGeom prst="rect">
            <a:avLst/>
          </a:prstGeom>
        </p:spPr>
        <p:txBody>
          <a:bodyPr/>
          <a:lstStyle/>
          <a:p>
            <a:fld id="{40B8056C-62AF-4DE6-A04E-B486D6BF3913}" type="datetime1">
              <a:rPr kumimoji="1" lang="ja-JP" altLang="en-US" smtClean="0"/>
              <a:t>2022/10/6</a:t>
            </a:fld>
            <a:endParaRPr kumimoji="1" lang="ja-JP" altLang="en-US"/>
          </a:p>
        </p:txBody>
      </p:sp>
      <p:sp>
        <p:nvSpPr>
          <p:cNvPr id="6" name="フッター プレースホルダー 5"/>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138976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a:xfrm>
            <a:off x="457200" y="6356350"/>
            <a:ext cx="2133600" cy="365125"/>
          </a:xfrm>
          <a:prstGeom prst="rect">
            <a:avLst/>
          </a:prstGeom>
        </p:spPr>
        <p:txBody>
          <a:bodyPr/>
          <a:lstStyle/>
          <a:p>
            <a:fld id="{1E6B497F-8260-41EA-B028-F76F6FB49288}" type="datetime1">
              <a:rPr kumimoji="1" lang="ja-JP" altLang="en-US" smtClean="0"/>
              <a:t>2022/10/6</a:t>
            </a:fld>
            <a:endParaRPr kumimoji="1" lang="ja-JP" altLang="en-US"/>
          </a:p>
        </p:txBody>
      </p:sp>
      <p:sp>
        <p:nvSpPr>
          <p:cNvPr id="6" name="フッター プレースホルダー 5"/>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1915427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6" name="スライド番号プレースホルダー 5"/>
          <p:cNvSpPr>
            <a:spLocks noGrp="1"/>
          </p:cNvSpPr>
          <p:nvPr>
            <p:ph type="sldNum" sz="quarter" idx="4"/>
          </p:nvPr>
        </p:nvSpPr>
        <p:spPr>
          <a:xfrm>
            <a:off x="3510930" y="6381328"/>
            <a:ext cx="2133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251FDF-0BDD-4E48-83E5-089752E10C20}" type="slidenum">
              <a:rPr lang="ja-JP" altLang="en-US" smtClean="0"/>
              <a:pPr/>
              <a:t>‹#›</a:t>
            </a:fld>
            <a:endParaRPr lang="ja-JP" altLang="en-US" dirty="0"/>
          </a:p>
        </p:txBody>
      </p:sp>
    </p:spTree>
    <p:extLst>
      <p:ext uri="{BB962C8B-B14F-4D97-AF65-F5344CB8AC3E}">
        <p14:creationId xmlns:p14="http://schemas.microsoft.com/office/powerpoint/2010/main" val="36391603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09030E-71DD-45BC-B3FD-0926ABB16DDA}" type="datetime1">
              <a:rPr kumimoji="1" lang="ja-JP" altLang="en-US" smtClean="0"/>
              <a:t>2022/10/6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12290906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chart" Target="../charts/char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32000" y="1124744"/>
            <a:ext cx="8280000" cy="1109985"/>
          </a:xfrm>
          <a:prstGeom prst="roundRect">
            <a:avLst>
              <a:gd name="adj" fmla="val 10660"/>
            </a:avLst>
          </a:prstGeom>
          <a:solidFill>
            <a:schemeClr val="tx2">
              <a:lumMod val="60000"/>
              <a:lumOff val="40000"/>
            </a:schemeClr>
          </a:solidFill>
        </p:spPr>
        <p:txBody>
          <a:bodyPr lIns="72000" rIns="72000">
            <a:noAutofit/>
          </a:bodyPr>
          <a:lstStyle/>
          <a:p>
            <a:r>
              <a:rPr lang="ja-JP" altLang="en-US" sz="3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a:t>
            </a:r>
            <a:r>
              <a:rPr kumimoji="1" lang="ja-JP" altLang="en-US" sz="3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勧告の仕組みと本年の勧告のポイント</a:t>
            </a:r>
            <a:endParaRPr kumimoji="1" lang="ja-JP" altLang="en-US" sz="3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サブタイトル 2"/>
          <p:cNvSpPr>
            <a:spLocks noGrp="1"/>
          </p:cNvSpPr>
          <p:nvPr>
            <p:ph type="subTitle" idx="1"/>
          </p:nvPr>
        </p:nvSpPr>
        <p:spPr>
          <a:xfrm>
            <a:off x="1855676" y="2996952"/>
            <a:ext cx="5432648" cy="2448272"/>
          </a:xfrm>
          <a:prstGeom prst="roundRect">
            <a:avLst>
              <a:gd name="adj" fmla="val 4483"/>
            </a:avLst>
          </a:prstGeom>
          <a:ln>
            <a:solidFill>
              <a:schemeClr val="tx1">
                <a:lumMod val="65000"/>
                <a:lumOff val="35000"/>
              </a:schemeClr>
            </a:solidFill>
          </a:ln>
        </p:spPr>
        <p:txBody>
          <a:bodyPr tIns="108000" bIns="108000">
            <a:normAutofit fontScale="85000" lnSpcReduction="10000"/>
          </a:bodyPr>
          <a:lstStyle/>
          <a:p>
            <a:r>
              <a:rPr kumimoji="1"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目　　次</a:t>
            </a:r>
            <a:endParaRPr kumimoji="1" lang="en-US" altLang="ja-JP"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6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１　給与勧告の基本的考え方と勧告の手順</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 １　</a:t>
            </a:r>
            <a:endParaRPr lang="en-US" altLang="ja-JP"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２　</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給与</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比較における民間給与の調査</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 </a:t>
            </a:r>
            <a:r>
              <a:rPr kumimoji="1"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２</a:t>
            </a:r>
            <a:endParaRPr kumimoji="1" lang="en-US" altLang="ja-JP"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３　</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民間給与との比較</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方法（ラスパイレス比較）</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 ３</a:t>
            </a:r>
            <a:endParaRPr lang="en-US" altLang="ja-JP"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４　</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ラスパイレス</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比較の計算例</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 </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４</a:t>
            </a:r>
            <a:endParaRPr kumimoji="1" lang="en-US" altLang="ja-JP"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５　</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民間給与との較差等に基づく給与改定</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 </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５</a:t>
            </a:r>
            <a:endParaRPr lang="en-US" altLang="ja-JP"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６</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初任給比較</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 ７</a:t>
            </a:r>
            <a:endParaRPr lang="en-US" altLang="ja-JP"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７　</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大阪府職員モデル給与例</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 ８</a:t>
            </a:r>
            <a:endParaRPr kumimoji="1" lang="en-US" altLang="ja-JP"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８　</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給与勧告の推移</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 </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９</a:t>
            </a:r>
            <a:endParaRPr lang="en-US" altLang="ja-JP"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7164288" y="407683"/>
            <a:ext cx="1548000" cy="461665"/>
          </a:xfrm>
          <a:prstGeom prst="rect">
            <a:avLst/>
          </a:prstGeom>
          <a:noFill/>
        </p:spPr>
        <p:txBody>
          <a:bodyPr wrap="square" rtlCol="0">
            <a:spAutoFit/>
          </a:bodyPr>
          <a:lstStyle/>
          <a:p>
            <a:pPr algn="dist"/>
            <a:r>
              <a:rPr lang="ja-JP" altLang="en-US" sz="12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令和</a:t>
            </a:r>
            <a:r>
              <a:rPr lang="ja-JP" altLang="en-US"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４</a:t>
            </a:r>
            <a:r>
              <a:rPr kumimoji="1" lang="ja-JP" altLang="en-US" sz="12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2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10</a:t>
            </a:r>
            <a:r>
              <a:rPr kumimoji="1" lang="ja-JP" altLang="en-US" sz="12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2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13</a:t>
            </a:r>
            <a:r>
              <a:rPr kumimoji="1" lang="ja-JP" altLang="en-US" sz="12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日</a:t>
            </a:r>
            <a:endParaRPr kumimoji="1" lang="en-US" altLang="ja-JP" sz="12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dist"/>
            <a:r>
              <a:rPr lang="ja-JP" altLang="en-US"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大阪府人事委員会</a:t>
            </a:r>
            <a:endParaRPr kumimoji="1" lang="ja-JP" altLang="en-US"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8180623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57200" y="274638"/>
            <a:ext cx="8280000" cy="720000"/>
          </a:xfrm>
          <a:solidFill>
            <a:schemeClr val="tx2">
              <a:lumMod val="60000"/>
              <a:lumOff val="40000"/>
            </a:schemeClr>
          </a:solidFill>
        </p:spPr>
        <p:txBody>
          <a:bodyPr>
            <a:noAutofit/>
          </a:bodyPr>
          <a:lstStyle/>
          <a:p>
            <a:r>
              <a:rPr kumimoji="1"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８　給与勧告の推移</a:t>
            </a:r>
            <a:endParaRPr kumimoji="1"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D251FDF-0BDD-4E48-83E5-089752E10C20}" type="slidenum">
              <a:rPr kumimoji="1" lang="ja-JP" altLang="en-US" smtClean="0"/>
              <a:t>9</a:t>
            </a:fld>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321573337"/>
              </p:ext>
            </p:extLst>
          </p:nvPr>
        </p:nvGraphicFramePr>
        <p:xfrm>
          <a:off x="467544" y="1052733"/>
          <a:ext cx="8136240" cy="5323509"/>
        </p:xfrm>
        <a:graphic>
          <a:graphicData uri="http://schemas.openxmlformats.org/drawingml/2006/table">
            <a:tbl>
              <a:tblPr firstRow="1" bandRow="1">
                <a:tableStyleId>{5C22544A-7EE6-4342-B048-85BDC9FD1C3A}</a:tableStyleId>
              </a:tblPr>
              <a:tblGrid>
                <a:gridCol w="720080">
                  <a:extLst>
                    <a:ext uri="{9D8B030D-6E8A-4147-A177-3AD203B41FA5}">
                      <a16:colId xmlns:a16="http://schemas.microsoft.com/office/drawing/2014/main" val="20000"/>
                    </a:ext>
                  </a:extLst>
                </a:gridCol>
                <a:gridCol w="1440160">
                  <a:extLst>
                    <a:ext uri="{9D8B030D-6E8A-4147-A177-3AD203B41FA5}">
                      <a16:colId xmlns:a16="http://schemas.microsoft.com/office/drawing/2014/main" val="20001"/>
                    </a:ext>
                  </a:extLst>
                </a:gridCol>
                <a:gridCol w="1440000">
                  <a:extLst>
                    <a:ext uri="{9D8B030D-6E8A-4147-A177-3AD203B41FA5}">
                      <a16:colId xmlns:a16="http://schemas.microsoft.com/office/drawing/2014/main" val="20002"/>
                    </a:ext>
                  </a:extLst>
                </a:gridCol>
                <a:gridCol w="1368000">
                  <a:extLst>
                    <a:ext uri="{9D8B030D-6E8A-4147-A177-3AD203B41FA5}">
                      <a16:colId xmlns:a16="http://schemas.microsoft.com/office/drawing/2014/main" val="20003"/>
                    </a:ext>
                  </a:extLst>
                </a:gridCol>
                <a:gridCol w="1116000">
                  <a:extLst>
                    <a:ext uri="{9D8B030D-6E8A-4147-A177-3AD203B41FA5}">
                      <a16:colId xmlns:a16="http://schemas.microsoft.com/office/drawing/2014/main" val="20004"/>
                    </a:ext>
                  </a:extLst>
                </a:gridCol>
                <a:gridCol w="1224000">
                  <a:extLst>
                    <a:ext uri="{9D8B030D-6E8A-4147-A177-3AD203B41FA5}">
                      <a16:colId xmlns:a16="http://schemas.microsoft.com/office/drawing/2014/main" val="20005"/>
                    </a:ext>
                  </a:extLst>
                </a:gridCol>
                <a:gridCol w="828000">
                  <a:extLst>
                    <a:ext uri="{9D8B030D-6E8A-4147-A177-3AD203B41FA5}">
                      <a16:colId xmlns:a16="http://schemas.microsoft.com/office/drawing/2014/main" val="20006"/>
                    </a:ext>
                  </a:extLst>
                </a:gridCol>
              </a:tblGrid>
              <a:tr h="279798">
                <a:tc rowSpan="2">
                  <a:txBody>
                    <a:bodyPr/>
                    <a:lstStyle/>
                    <a:p>
                      <a:pPr algn="ctr" fontAlgn="ctr"/>
                      <a:r>
                        <a:rPr lang="ja-JP" altLang="en-US" sz="10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年　度</a:t>
                      </a:r>
                    </a:p>
                  </a:txBody>
                  <a:tcPr marL="0" marR="0" marT="0" marB="0" anchor="ctr">
                    <a:lnR w="952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gridSpan="4">
                  <a:txBody>
                    <a:bodyPr/>
                    <a:lstStyle/>
                    <a:p>
                      <a:pPr algn="ctr" fontAlgn="ctr"/>
                      <a:r>
                        <a:rPr lang="zh-TW" altLang="en-US" sz="1000" b="1"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　</a:t>
                      </a:r>
                      <a:r>
                        <a:rPr lang="zh-TW" altLang="en-US" sz="1000" b="1"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例</a:t>
                      </a:r>
                      <a:r>
                        <a:rPr lang="zh-TW" altLang="en-US" sz="1000" b="1"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　</a:t>
                      </a:r>
                      <a:r>
                        <a:rPr lang="zh-TW" altLang="en-US" sz="1000" b="1"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給</a:t>
                      </a:r>
                      <a:endParaRPr lang="zh-TW" altLang="en-US" sz="1000" b="1"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L w="9525" cap="flat" cmpd="sng" algn="ctr">
                      <a:solidFill>
                        <a:schemeClr val="bg1"/>
                      </a:solidFill>
                      <a:prstDash val="solid"/>
                      <a:round/>
                      <a:headEnd type="none" w="med" len="med"/>
                      <a:tailEnd type="none" w="med" len="med"/>
                    </a:lnL>
                    <a:lnB w="9525" cap="flat" cmpd="sng" algn="ctr">
                      <a:solidFill>
                        <a:schemeClr val="bg1"/>
                      </a:solidFill>
                      <a:prstDash val="solid"/>
                      <a:round/>
                      <a:headEnd type="none" w="med" len="med"/>
                      <a:tailEnd type="none" w="med" len="med"/>
                    </a:lnB>
                  </a:tcPr>
                </a:tc>
                <a:tc hMerge="1">
                  <a:txBody>
                    <a:bodyPr/>
                    <a:lstStyle/>
                    <a:p>
                      <a:endParaRPr kumimoji="1" lang="ja-JP" altLang="en-US"/>
                    </a:p>
                  </a:txBody>
                  <a:tcPr>
                    <a:lnB w="9525" cap="flat" cmpd="sng" algn="ctr">
                      <a:solidFill>
                        <a:schemeClr val="bg1"/>
                      </a:solidFill>
                      <a:prstDash val="solid"/>
                      <a:round/>
                      <a:headEnd type="none" w="med" len="med"/>
                      <a:tailEnd type="none" w="med" len="med"/>
                    </a:lnB>
                  </a:tcPr>
                </a:tc>
                <a:tc hMerge="1">
                  <a:txBody>
                    <a:bodyPr/>
                    <a:lstStyle/>
                    <a:p>
                      <a:endParaRPr kumimoji="1" lang="ja-JP" altLang="en-US"/>
                    </a:p>
                  </a:txBody>
                  <a:tcPr>
                    <a:lnB w="9525" cap="flat" cmpd="sng" algn="ctr">
                      <a:solidFill>
                        <a:schemeClr val="bg1"/>
                      </a:solidFill>
                      <a:prstDash val="solid"/>
                      <a:round/>
                      <a:headEnd type="none" w="med" len="med"/>
                      <a:tailEnd type="none" w="med" len="med"/>
                    </a:lnB>
                  </a:tcPr>
                </a:tc>
                <a:tc hMerge="1">
                  <a:txBody>
                    <a:bodyPr/>
                    <a:lstStyle/>
                    <a:p>
                      <a:endParaRPr kumimoji="1" lang="ja-JP" altLang="en-US"/>
                    </a:p>
                  </a:txBody>
                  <a:tcPr>
                    <a:lnB w="9525" cap="flat" cmpd="sng" algn="ctr">
                      <a:solidFill>
                        <a:schemeClr val="bg1"/>
                      </a:solidFill>
                      <a:prstDash val="solid"/>
                      <a:round/>
                      <a:headEnd type="none" w="med" len="med"/>
                      <a:tailEnd type="none" w="med" len="med"/>
                    </a:lnB>
                  </a:tcPr>
                </a:tc>
                <a:tc gridSpan="2">
                  <a:txBody>
                    <a:bodyPr/>
                    <a:lstStyle/>
                    <a:p>
                      <a:pPr algn="ctr" fontAlgn="ctr"/>
                      <a:r>
                        <a:rPr lang="ja-JP" altLang="en-US" sz="1000" b="1"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特　別　給</a:t>
                      </a:r>
                    </a:p>
                  </a:txBody>
                  <a:tcPr marL="0" marR="0" marT="0" marB="0" anchor="ctr">
                    <a:lnR w="9525" cap="flat" cmpd="sng" algn="ctr">
                      <a:solidFill>
                        <a:schemeClr val="bg1"/>
                      </a:solidFill>
                      <a:prstDash val="solid"/>
                      <a:round/>
                      <a:headEnd type="none" w="med" len="med"/>
                      <a:tailEnd type="none" w="med" len="med"/>
                    </a:lnR>
                    <a:lnB w="9525" cap="flat" cmpd="sng" algn="ctr">
                      <a:solidFill>
                        <a:schemeClr val="bg1"/>
                      </a:solidFill>
                      <a:prstDash val="solid"/>
                      <a:round/>
                      <a:headEnd type="none" w="med" len="med"/>
                      <a:tailEnd type="none" w="med" len="med"/>
                    </a:lnB>
                  </a:tcPr>
                </a:tc>
                <a:tc hMerge="1">
                  <a:txBody>
                    <a:bodyPr/>
                    <a:lstStyle/>
                    <a:p>
                      <a:endParaRPr kumimoji="1" lang="ja-JP" altLang="en-US"/>
                    </a:p>
                  </a:txBody>
                  <a:tcPr>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373071">
                <a:tc vMerge="1">
                  <a:txBody>
                    <a:bodyPr/>
                    <a:lstStyle/>
                    <a:p>
                      <a:endParaRPr kumimoji="1" lang="ja-JP" altLang="en-US"/>
                    </a:p>
                  </a:txBody>
                  <a:tcP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fontAlgn="ctr"/>
                      <a:r>
                        <a:rPr lang="ja-JP" altLang="en-US" sz="10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公 民 較 差</a:t>
                      </a:r>
                    </a:p>
                  </a:txBody>
                  <a:tcPr marL="0" marR="0" marT="0" marB="0" anchor="ctr">
                    <a:lnL w="952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gridSpan="2">
                  <a:txBody>
                    <a:bodyPr/>
                    <a:lstStyle/>
                    <a:p>
                      <a:pPr algn="ctr" fontAlgn="ctr"/>
                      <a:r>
                        <a:rPr lang="ja-JP" altLang="en-US" sz="10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勧　　告</a:t>
                      </a:r>
                    </a:p>
                  </a:txBody>
                  <a:tcPr marL="36000" marR="36000" marT="0" marB="0" anchor="ct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endParaRPr kumimoji="1" lang="ja-JP" altLang="en-US"/>
                    </a:p>
                  </a:txBody>
                  <a:tcP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fontAlgn="ctr"/>
                      <a:r>
                        <a:rPr lang="ja-JP" altLang="en-US" sz="10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実施分</a:t>
                      </a:r>
                      <a:r>
                        <a:rPr lang="ja-JP" altLang="en-US" sz="8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1" i="0" u="none" strike="noStrike"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注１）</a:t>
                      </a:r>
                      <a:endParaRPr lang="ja-JP" altLang="en-US" sz="9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fontAlgn="ctr"/>
                      <a:r>
                        <a:rPr lang="ja-JP" altLang="en-US" sz="10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勧　　告</a:t>
                      </a:r>
                    </a:p>
                  </a:txBody>
                  <a:tcPr marL="0" marR="0" marT="0" marB="0" anchor="ct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fontAlgn="ctr"/>
                      <a:r>
                        <a:rPr lang="ja-JP" altLang="en-US" sz="10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実施分</a:t>
                      </a:r>
                      <a:r>
                        <a:rPr lang="ja-JP" altLang="en-US" sz="8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1" i="0" u="none" strike="noStrike"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注１）</a:t>
                      </a:r>
                      <a:endParaRPr lang="ja-JP" altLang="en-US" sz="10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0001"/>
                  </a:ext>
                </a:extLst>
              </a:tr>
              <a:tr h="467064">
                <a:tc>
                  <a:txBody>
                    <a:bodyPr/>
                    <a:lstStyle/>
                    <a:p>
                      <a:pPr algn="ctr" fontAlgn="ct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25</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年度</a:t>
                      </a:r>
                      <a:endPar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T w="127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9,800</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2.56</a:t>
                      </a: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T w="127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9,800</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2.56%</a:t>
                      </a:r>
                      <a:r>
                        <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T w="12700" cap="flat" cmpd="sng" algn="ctr">
                      <a:solidFill>
                        <a:schemeClr val="bg1"/>
                      </a:solidFill>
                      <a:prstDash val="solid"/>
                      <a:round/>
                      <a:headEnd type="none" w="med" len="med"/>
                      <a:tailEnd type="none" w="med" len="med"/>
                    </a:lnT>
                  </a:tcPr>
                </a:tc>
                <a:tc>
                  <a:txBody>
                    <a:bodyPr/>
                    <a:lstStyle/>
                    <a:p>
                      <a:pPr algn="ctr" fontAlgn="ctr"/>
                      <a:r>
                        <a:rPr lang="zh-TW"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（給料表等改定）</a:t>
                      </a:r>
                    </a:p>
                  </a:txBody>
                  <a:tcPr marL="36000" marR="36000" marT="0" marB="0" anchor="ctr"/>
                </a:tc>
                <a:tc>
                  <a:txBody>
                    <a:bodyPr/>
                    <a:lstStyle/>
                    <a:p>
                      <a:pPr algn="ctr" fontAlgn="ctr"/>
                      <a:r>
                        <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br>
                        <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7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（実施はＨ</a:t>
                      </a:r>
                      <a:r>
                        <a:rPr lang="en-US" altLang="ja-JP" sz="7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25.12</a:t>
                      </a:r>
                      <a:r>
                        <a:rPr lang="ja-JP" altLang="en-US" sz="7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0" marR="0" marT="0" marB="0" anchor="ctr">
                    <a:lnT w="12700" cap="flat" cmpd="sng" algn="ctr">
                      <a:solidFill>
                        <a:schemeClr val="bg1"/>
                      </a:solidFill>
                      <a:prstDash val="solid"/>
                      <a:round/>
                      <a:headEnd type="none" w="med" len="med"/>
                      <a:tailEnd type="none" w="med" len="med"/>
                    </a:lnT>
                  </a:tcPr>
                </a:tc>
                <a:tc>
                  <a:txBody>
                    <a:bodyPr/>
                    <a:lstStyle/>
                    <a:p>
                      <a:pPr algn="ctr" fontAlgn="ctr"/>
                      <a:r>
                        <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公民均衡</a:t>
                      </a:r>
                    </a:p>
                  </a:txBody>
                  <a:tcPr marL="36000" marR="36000" marT="0" marB="0" anchor="ctr">
                    <a:lnT w="12700" cap="flat" cmpd="sng" algn="ctr">
                      <a:solidFill>
                        <a:schemeClr val="bg1"/>
                      </a:solidFill>
                      <a:prstDash val="solid"/>
                      <a:round/>
                      <a:headEnd type="none" w="med" len="med"/>
                      <a:tailEnd type="none" w="med" len="med"/>
                    </a:lnT>
                  </a:tcPr>
                </a:tc>
                <a:tc>
                  <a:txBody>
                    <a:bodyPr/>
                    <a:lstStyle/>
                    <a:p>
                      <a:pPr algn="ct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7"/>
                  </a:ext>
                </a:extLst>
              </a:tr>
              <a:tr h="467064">
                <a:tc>
                  <a:txBody>
                    <a:bodyPr/>
                    <a:lstStyle/>
                    <a:p>
                      <a:pPr algn="ctr" fontAlgn="ct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26</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年度</a:t>
                      </a:r>
                      <a:endPar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r" fontAlgn="ct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6,450</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1.65%</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6,450</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1.65%</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ctr" fontAlgn="ct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（給料表改定）</a:t>
                      </a:r>
                      <a:endParaRPr lang="zh-TW"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L w="9525" cap="flat" cmpd="sng" algn="ctr">
                      <a:solidFill>
                        <a:schemeClr val="bg1"/>
                      </a:solidFill>
                      <a:prstDash val="sysDot"/>
                      <a:round/>
                      <a:headEnd type="none" w="med" len="med"/>
                      <a:tailEnd type="none" w="med" len="med"/>
                    </a:lnL>
                  </a:tcPr>
                </a:tc>
                <a:tc>
                  <a:txBody>
                    <a:bodyPr/>
                    <a:lstStyle/>
                    <a:p>
                      <a:pPr algn="ctr" fontAlgn="ct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経過措置を除き実施</a:t>
                      </a:r>
                      <a:endPar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4.10</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　</a:t>
                      </a: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0.15</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36000" marR="36000" marT="0" marB="0" anchor="ctr"/>
                </a:tc>
                <a:tc>
                  <a:txBody>
                    <a:bodyPr/>
                    <a:lstStyle/>
                    <a:p>
                      <a:pPr algn="ctr" fontAlgn="ct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H26</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月分から実施</a:t>
                      </a:r>
                      <a:endPar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extLst>
                  <a:ext uri="{0D108BD9-81ED-4DB2-BD59-A6C34878D82A}">
                    <a16:rowId xmlns:a16="http://schemas.microsoft.com/office/drawing/2014/main" val="10008"/>
                  </a:ext>
                </a:extLst>
              </a:tr>
              <a:tr h="467064">
                <a:tc>
                  <a:txBody>
                    <a:bodyPr/>
                    <a:lstStyle/>
                    <a:p>
                      <a:pPr algn="ctr" fontAlgn="ct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年度</a:t>
                      </a:r>
                      <a:endPar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r" fontAlgn="ct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5,995</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1.55%</a:t>
                      </a:r>
                      <a:r>
                        <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algn="r" fontAlgn="ct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5,995</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　</a:t>
                      </a: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1.55</a:t>
                      </a: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ctr" fontAlgn="ctr"/>
                      <a:r>
                        <a:rPr lang="zh-TW"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（給料表等改定）</a:t>
                      </a:r>
                    </a:p>
                  </a:txBody>
                  <a:tcPr marL="36000" marR="36000" marT="0" marB="0" anchor="ctr">
                    <a:lnL w="9525" cap="flat" cmpd="sng" algn="ctr">
                      <a:solidFill>
                        <a:schemeClr val="bg1"/>
                      </a:solidFill>
                      <a:prstDash val="sysDot"/>
                      <a:round/>
                      <a:headEnd type="none" w="med" len="med"/>
                      <a:tailEnd type="none" w="med" len="med"/>
                    </a:lnL>
                  </a:tcPr>
                </a:tc>
                <a:tc>
                  <a:txBody>
                    <a:bodyPr/>
                    <a:lstStyle/>
                    <a:p>
                      <a:pPr algn="ctr" fontAlgn="ctr"/>
                      <a:r>
                        <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実施せず</a:t>
                      </a:r>
                    </a:p>
                  </a:txBody>
                  <a:tcPr marL="0" marR="0" marT="0" marB="0" anchor="ctr"/>
                </a:tc>
                <a:tc>
                  <a:txBody>
                    <a:bodyPr/>
                    <a:lstStyle/>
                    <a:p>
                      <a:pPr algn="ctr" fontAlgn="ct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4.20</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　</a:t>
                      </a: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0.10</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endPar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ctr" fontAlgn="ctr"/>
                      <a:r>
                        <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36000" marR="36000" marT="0" marB="0" anchor="ctr"/>
                </a:tc>
                <a:extLst>
                  <a:ext uri="{0D108BD9-81ED-4DB2-BD59-A6C34878D82A}">
                    <a16:rowId xmlns:a16="http://schemas.microsoft.com/office/drawing/2014/main" val="10009"/>
                  </a:ext>
                </a:extLst>
              </a:tr>
              <a:tr h="467064">
                <a:tc>
                  <a:txBody>
                    <a:bodyPr/>
                    <a:lstStyle/>
                    <a:p>
                      <a:pPr algn="ctr" fontAlgn="ct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年度</a:t>
                      </a:r>
                      <a:endPar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r" fontAlgn="ctr"/>
                      <a:r>
                        <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1,075</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0.28%</a:t>
                      </a:r>
                      <a:r>
                        <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algn="r" fontAlgn="ctr"/>
                      <a:r>
                        <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1,075</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0.28%</a:t>
                      </a:r>
                      <a:r>
                        <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ctr" fontAlgn="ctr"/>
                      <a:r>
                        <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（給料表等改定）</a:t>
                      </a:r>
                      <a:br>
                        <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b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改定時期は</a:t>
                      </a: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H29.4</a:t>
                      </a:r>
                    </a:p>
                  </a:txBody>
                  <a:tcPr marL="36000" marR="36000" marT="0" marB="0" anchor="ctr">
                    <a:lnL w="9525" cap="flat" cmpd="sng" algn="ctr">
                      <a:solidFill>
                        <a:schemeClr val="bg1"/>
                      </a:solidFill>
                      <a:prstDash val="sysDot"/>
                      <a:round/>
                      <a:headEnd type="none" w="med" len="med"/>
                      <a:tailEnd type="none" w="med" len="med"/>
                    </a:ln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注２</a:t>
                      </a:r>
                      <a:endPar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tc>
                <a:tc>
                  <a:txBody>
                    <a:bodyPr/>
                    <a:lstStyle/>
                    <a:p>
                      <a:pPr algn="ctr" fontAlgn="ct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4.30</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　</a:t>
                      </a: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0.10</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36000" marR="36000" marT="0" marB="0" anchor="ctr"/>
                </a:tc>
                <a:tc>
                  <a:txBody>
                    <a:bodyPr/>
                    <a:lstStyle/>
                    <a:p>
                      <a:pPr algn="ctr" fontAlgn="ct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勧告どおり</a:t>
                      </a:r>
                      <a:r>
                        <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L="36000" marR="36000" marT="0" marB="0" anchor="ctr"/>
                </a:tc>
                <a:extLst>
                  <a:ext uri="{0D108BD9-81ED-4DB2-BD59-A6C34878D82A}">
                    <a16:rowId xmlns:a16="http://schemas.microsoft.com/office/drawing/2014/main" val="10010"/>
                  </a:ext>
                </a:extLst>
              </a:tr>
              <a:tr h="467064">
                <a:tc>
                  <a:txBody>
                    <a:bodyPr/>
                    <a:lstStyle/>
                    <a:p>
                      <a:pPr algn="ctr" fontAlgn="ct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年度</a:t>
                      </a:r>
                      <a:endPar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r" fontAlgn="ct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230</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0.06%</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r" fontAlgn="ct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230</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0.06%</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ctr" fontAlgn="ct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（給料表等改定）</a:t>
                      </a:r>
                      <a:endPar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L w="9525" cap="flat" cmpd="sng" algn="ctr">
                      <a:solidFill>
                        <a:schemeClr val="bg1"/>
                      </a:solidFill>
                      <a:prstDash val="sysDot"/>
                      <a:round/>
                      <a:headEnd type="none" w="med" len="med"/>
                      <a:tailEnd type="none" w="med" len="med"/>
                    </a:ln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0" marR="0" marT="0" marB="0" anchor="ctr"/>
                </a:tc>
                <a:tc>
                  <a:txBody>
                    <a:bodyPr/>
                    <a:lstStyle/>
                    <a:p>
                      <a:pPr algn="ctr" fontAlgn="ct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4.40</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　</a:t>
                      </a: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0.10</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36000" marR="36000" marT="0" marB="0" anchor="ctr"/>
                </a:tc>
                <a:tc>
                  <a:txBody>
                    <a:bodyPr/>
                    <a:lstStyle/>
                    <a:p>
                      <a:pPr algn="ctr" fontAlgn="ct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勧告どおり</a:t>
                      </a:r>
                      <a:endPar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extLst>
                  <a:ext uri="{0D108BD9-81ED-4DB2-BD59-A6C34878D82A}">
                    <a16:rowId xmlns:a16="http://schemas.microsoft.com/office/drawing/2014/main" val="10011"/>
                  </a:ext>
                </a:extLst>
              </a:tr>
              <a:tr h="467064">
                <a:tc>
                  <a:txBody>
                    <a:bodyPr/>
                    <a:lstStyle/>
                    <a:p>
                      <a:pPr algn="ctr" fontAlgn="ct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年度</a:t>
                      </a:r>
                      <a:endPar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r" fontAlgn="ct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1,914</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0.50</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r" fontAlgn="ct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1,914</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0.50</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ctr" fontAlgn="ct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（給料表改定）</a:t>
                      </a:r>
                      <a:endPar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L w="9525" cap="flat" cmpd="sng" algn="ctr">
                      <a:solidFill>
                        <a:schemeClr val="bg1"/>
                      </a:solidFill>
                      <a:prstDash val="sysDot"/>
                      <a:round/>
                      <a:headEnd type="none" w="med" len="med"/>
                      <a:tailEnd type="none" w="med" len="med"/>
                    </a:ln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0" marR="0" marT="0" marB="0" anchor="ctr"/>
                </a:tc>
                <a:tc>
                  <a:txBody>
                    <a:bodyPr/>
                    <a:lstStyle/>
                    <a:p>
                      <a:pPr algn="ctr" fontAlgn="ct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4.45</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　</a:t>
                      </a: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0.05</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36000" marR="36000" marT="0" marB="0" anchor="ctr"/>
                </a:tc>
                <a:tc>
                  <a:txBody>
                    <a:bodyPr/>
                    <a:lstStyle/>
                    <a:p>
                      <a:pPr algn="ctr" fontAlgn="ct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勧告どおり</a:t>
                      </a:r>
                      <a:endPar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extLst>
                  <a:ext uri="{0D108BD9-81ED-4DB2-BD59-A6C34878D82A}">
                    <a16:rowId xmlns:a16="http://schemas.microsoft.com/office/drawing/2014/main" val="10012"/>
                  </a:ext>
                </a:extLst>
              </a:tr>
              <a:tr h="467064">
                <a:tc>
                  <a:txBody>
                    <a:bodyPr/>
                    <a:lstStyle/>
                    <a:p>
                      <a:pPr algn="ctr" fontAlgn="ct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令和元年度</a:t>
                      </a:r>
                      <a:endPar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r" fontAlgn="ct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6,708 </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1.78</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r" fontAlgn="ct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6,708</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1.78</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ctr" fontAlgn="ct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（給料表等改定）</a:t>
                      </a:r>
                      <a:endPar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L w="9525" cap="flat" cmpd="sng" algn="ctr">
                      <a:solidFill>
                        <a:schemeClr val="bg1"/>
                      </a:solidFill>
                      <a:prstDash val="sysDot"/>
                      <a:round/>
                      <a:headEnd type="none" w="med" len="med"/>
                      <a:tailEnd type="none" w="med" len="med"/>
                    </a:ln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初任給、地域手</a:t>
                      </a:r>
                    </a:p>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当のみ実施</a:t>
                      </a:r>
                    </a:p>
                  </a:txBody>
                  <a:tcPr marL="0" marR="0" marT="0" marB="0" anchor="ctr"/>
                </a:tc>
                <a:tc>
                  <a:txBody>
                    <a:bodyPr/>
                    <a:lstStyle/>
                    <a:p>
                      <a:pPr algn="ctr" fontAlgn="ct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4.50</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　</a:t>
                      </a: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0.05</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36000" marR="36000" marT="0" marB="0" anchor="ctr"/>
                </a:tc>
                <a:tc>
                  <a:txBody>
                    <a:bodyPr/>
                    <a:lstStyle/>
                    <a:p>
                      <a:pPr algn="ctr" fontAlgn="ct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勧告どおり</a:t>
                      </a:r>
                      <a:endPar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extLst>
                  <a:ext uri="{0D108BD9-81ED-4DB2-BD59-A6C34878D82A}">
                    <a16:rowId xmlns:a16="http://schemas.microsoft.com/office/drawing/2014/main" val="10013"/>
                  </a:ext>
                </a:extLst>
              </a:tr>
              <a:tr h="467064">
                <a:tc>
                  <a:txBody>
                    <a:bodyPr/>
                    <a:lstStyle/>
                    <a:p>
                      <a:pPr algn="ctr" fontAlgn="ct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２年度</a:t>
                      </a:r>
                      <a:endPar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r" fontAlgn="ct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38</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0.01</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gridSpan="2">
                  <a:txBody>
                    <a:bodyPr/>
                    <a:lstStyle/>
                    <a:p>
                      <a:pPr algn="ctr" fontAlgn="ct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勧告せず</a:t>
                      </a:r>
                      <a:endPar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hMerge="1">
                  <a:txBody>
                    <a:bodyPr/>
                    <a:lstStyle/>
                    <a:p>
                      <a:pPr algn="ctr" fontAlgn="ctr"/>
                      <a:endPar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L w="9525" cap="flat" cmpd="sng" algn="ctr">
                      <a:solidFill>
                        <a:schemeClr val="bg1"/>
                      </a:solidFill>
                      <a:prstDash val="sysDot"/>
                      <a:round/>
                      <a:headEnd type="none" w="med" len="med"/>
                      <a:tailEnd type="none" w="med" len="med"/>
                    </a:ln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tc>
                <a:tc>
                  <a:txBody>
                    <a:bodyPr/>
                    <a:lstStyle/>
                    <a:p>
                      <a:pPr algn="ctr" fontAlgn="ct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4.45</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0.05</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36000" marR="36000" marT="0" marB="0" anchor="ctr"/>
                </a:tc>
                <a:tc>
                  <a:txBody>
                    <a:bodyPr/>
                    <a:lstStyle/>
                    <a:p>
                      <a:pPr algn="ctr" fontAlgn="ct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勧告どおり</a:t>
                      </a:r>
                      <a:endPar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extLst>
                  <a:ext uri="{0D108BD9-81ED-4DB2-BD59-A6C34878D82A}">
                    <a16:rowId xmlns:a16="http://schemas.microsoft.com/office/drawing/2014/main" val="10014"/>
                  </a:ext>
                </a:extLst>
              </a:tr>
              <a:tr h="467064">
                <a:tc>
                  <a:txBody>
                    <a:bodyPr/>
                    <a:lstStyle/>
                    <a:p>
                      <a:pPr algn="ctr" fontAlgn="ct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３年度</a:t>
                      </a:r>
                      <a:endPar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r" fontAlgn="ct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188</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0.05</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gridSpan="2">
                  <a:txBody>
                    <a:bodyPr/>
                    <a:lstStyle/>
                    <a:p>
                      <a:pPr algn="ctr" fontAlgn="ct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勧告せず</a:t>
                      </a:r>
                      <a:endPar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hMerge="1">
                  <a:txBody>
                    <a:bodyPr/>
                    <a:lstStyle/>
                    <a:p>
                      <a:pPr algn="ctr" fontAlgn="ctr"/>
                      <a:endPar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L w="9525" cap="flat" cmpd="sng" algn="ctr">
                      <a:solidFill>
                        <a:schemeClr val="bg1"/>
                      </a:solidFill>
                      <a:prstDash val="sysDot"/>
                      <a:round/>
                      <a:headEnd type="none" w="med" len="med"/>
                      <a:tailEnd type="none" w="med" len="med"/>
                    </a:ln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tc>
                <a:tc>
                  <a:txBody>
                    <a:bodyPr/>
                    <a:lstStyle/>
                    <a:p>
                      <a:pPr algn="ctr" fontAlgn="ct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4.30</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0.15</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36000" marR="36000" marT="0" marB="0" anchor="ctr"/>
                </a:tc>
                <a:tc>
                  <a:txBody>
                    <a:bodyPr/>
                    <a:lstStyle/>
                    <a:p>
                      <a:pPr algn="ctr" fontAlgn="ct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勧告どおり</a:t>
                      </a:r>
                      <a:endPar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extLst>
                  <a:ext uri="{0D108BD9-81ED-4DB2-BD59-A6C34878D82A}">
                    <a16:rowId xmlns:a16="http://schemas.microsoft.com/office/drawing/2014/main" val="10015"/>
                  </a:ext>
                </a:extLst>
              </a:tr>
              <a:tr h="467064">
                <a:tc>
                  <a:txBody>
                    <a:bodyPr/>
                    <a:lstStyle/>
                    <a:p>
                      <a:pPr algn="ctr" fontAlgn="ct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４年度</a:t>
                      </a:r>
                      <a:endPar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1,143 </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0.31</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1,143</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0.31</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R w="9525" cap="flat" cmpd="sng" algn="ctr">
                      <a:solidFill>
                        <a:schemeClr val="bg1"/>
                      </a:solidFill>
                      <a:prstDash val="sysDot"/>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ct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（給料表等改定）</a:t>
                      </a:r>
                      <a:endPar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L w="9525" cap="flat" cmpd="sng" algn="ctr">
                      <a:solidFill>
                        <a:schemeClr val="bg1"/>
                      </a:solidFill>
                      <a:prstDash val="sysDot"/>
                      <a:round/>
                      <a:headEnd type="none" w="med" len="med"/>
                      <a:tailEnd type="none" w="med" len="med"/>
                    </a:lnL>
                    <a:lnB w="12700" cap="flat" cmpd="sng" algn="ctr">
                      <a:solidFill>
                        <a:schemeClr val="bg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B w="12700" cap="flat" cmpd="sng" algn="ctr">
                      <a:solidFill>
                        <a:schemeClr val="bg1"/>
                      </a:solidFill>
                      <a:prstDash val="solid"/>
                      <a:round/>
                      <a:headEnd type="none" w="med" len="med"/>
                      <a:tailEnd type="none" w="med" len="med"/>
                    </a:lnB>
                  </a:tcPr>
                </a:tc>
                <a:tc>
                  <a:txBody>
                    <a:bodyPr/>
                    <a:lstStyle/>
                    <a:p>
                      <a:pPr algn="ctr" fontAlgn="ct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4.40</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　</a:t>
                      </a: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0.10</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36000" marR="36000" marT="0" marB="0" anchor="ctr">
                    <a:lnB w="12700" cap="flat" cmpd="sng" algn="ctr">
                      <a:solidFill>
                        <a:schemeClr val="bg1"/>
                      </a:solidFill>
                      <a:prstDash val="solid"/>
                      <a:round/>
                      <a:headEnd type="none" w="med" len="med"/>
                      <a:tailEnd type="none" w="med" len="med"/>
                    </a:lnB>
                  </a:tcPr>
                </a:tc>
                <a:tc>
                  <a:txBody>
                    <a:bodyPr/>
                    <a:lstStyle/>
                    <a:p>
                      <a:pPr algn="ctr" fontAlgn="ctr"/>
                      <a:endPar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222973633"/>
                  </a:ext>
                </a:extLst>
              </a:tr>
            </a:tbl>
          </a:graphicData>
        </a:graphic>
      </p:graphicFrame>
      <p:sp>
        <p:nvSpPr>
          <p:cNvPr id="8" name="テキスト ボックス 7"/>
          <p:cNvSpPr txBox="1"/>
          <p:nvPr/>
        </p:nvSpPr>
        <p:spPr>
          <a:xfrm>
            <a:off x="395976" y="6433591"/>
            <a:ext cx="4320040" cy="307777"/>
          </a:xfrm>
          <a:prstGeom prst="rect">
            <a:avLst/>
          </a:prstGeom>
          <a:noFill/>
        </p:spPr>
        <p:txBody>
          <a:bodyPr wrap="square" rtlCol="0">
            <a:spAutoFit/>
          </a:bodyPr>
          <a:lstStyle/>
          <a:p>
            <a:r>
              <a:rPr kumimoji="1"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注１　月例給及び特別給の「実施分」は、勧告後、任命権者により実施されたものです。</a:t>
            </a:r>
            <a:endParaRPr kumimoji="1" lang="en-US" altLang="ja-JP" sz="7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　２　勧告どおりの引下げ改定を</a:t>
            </a:r>
            <a:r>
              <a:rPr lang="en-US" altLang="ja-JP" sz="700" dirty="0" smtClean="0">
                <a:latin typeface="メイリオ" panose="020B0604030504040204" pitchFamily="50" charset="-128"/>
                <a:ea typeface="メイリオ" panose="020B0604030504040204" pitchFamily="50" charset="-128"/>
                <a:cs typeface="メイリオ" panose="020B0604030504040204" pitchFamily="50" charset="-128"/>
              </a:rPr>
              <a:t>H29.1</a:t>
            </a:r>
            <a:r>
              <a:rPr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から実施、</a:t>
            </a:r>
            <a:r>
              <a:rPr lang="en-US" altLang="ja-JP" sz="700" dirty="0" smtClean="0">
                <a:latin typeface="メイリオ" panose="020B0604030504040204" pitchFamily="50" charset="-128"/>
                <a:ea typeface="メイリオ" panose="020B0604030504040204" pitchFamily="50" charset="-128"/>
                <a:cs typeface="メイリオ" panose="020B0604030504040204" pitchFamily="50" charset="-128"/>
              </a:rPr>
              <a:t>H28.4</a:t>
            </a:r>
            <a:r>
              <a:rPr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700" dirty="0" smtClean="0">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引下げ</a:t>
            </a:r>
            <a:r>
              <a:rPr lang="ja-JP" altLang="en-US" sz="700" dirty="0">
                <a:latin typeface="メイリオ" panose="020B0604030504040204" pitchFamily="50" charset="-128"/>
                <a:ea typeface="メイリオ" panose="020B0604030504040204" pitchFamily="50" charset="-128"/>
                <a:cs typeface="メイリオ" panose="020B0604030504040204" pitchFamily="50" charset="-128"/>
              </a:rPr>
              <a:t>相当</a:t>
            </a:r>
            <a:r>
              <a:rPr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分を</a:t>
            </a:r>
            <a:r>
              <a:rPr lang="en-US" altLang="ja-JP" sz="700" dirty="0" smtClean="0">
                <a:latin typeface="メイリオ" panose="020B0604030504040204" pitchFamily="50" charset="-128"/>
                <a:ea typeface="メイリオ" panose="020B0604030504040204" pitchFamily="50" charset="-128"/>
                <a:cs typeface="メイリオ" panose="020B0604030504040204" pitchFamily="50" charset="-128"/>
              </a:rPr>
              <a:t>H29.2</a:t>
            </a:r>
            <a:r>
              <a:rPr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に調整。</a:t>
            </a:r>
            <a:endParaRPr kumimoji="1" lang="ja-JP" altLang="en-US" sz="7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4212369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角丸四角形 27"/>
          <p:cNvSpPr/>
          <p:nvPr/>
        </p:nvSpPr>
        <p:spPr>
          <a:xfrm>
            <a:off x="755576" y="5280376"/>
            <a:ext cx="1440000" cy="900000"/>
          </a:xfrm>
          <a:prstGeom prst="roundRect">
            <a:avLst>
              <a:gd name="adj" fmla="val 8828"/>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r>
              <a:rPr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知事</a:t>
            </a:r>
            <a:endParaRPr kumimoji="1"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勧告内容の検討、</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条例改正等の検討、</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議会への提案</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角丸四角形 28"/>
          <p:cNvSpPr/>
          <p:nvPr/>
        </p:nvSpPr>
        <p:spPr>
          <a:xfrm>
            <a:off x="6984546" y="5280376"/>
            <a:ext cx="1440000" cy="900000"/>
          </a:xfrm>
          <a:prstGeom prst="roundRect">
            <a:avLst>
              <a:gd name="adj" fmla="val 8828"/>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t" anchorCtr="0"/>
          <a:lstStyle/>
          <a:p>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議会</a:t>
            </a:r>
            <a:endPar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知事から提出された条例改正案を審議</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下矢印 29"/>
          <p:cNvSpPr/>
          <p:nvPr/>
        </p:nvSpPr>
        <p:spPr>
          <a:xfrm rot="5400000">
            <a:off x="1979692" y="5550376"/>
            <a:ext cx="360040" cy="360000"/>
          </a:xfrm>
          <a:prstGeom prst="downArrow">
            <a:avLst>
              <a:gd name="adj1" fmla="val 50000"/>
              <a:gd name="adj2" fmla="val 47209"/>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下矢印 30"/>
          <p:cNvSpPr/>
          <p:nvPr/>
        </p:nvSpPr>
        <p:spPr>
          <a:xfrm rot="-5400000" flipH="1">
            <a:off x="6652641" y="5550376"/>
            <a:ext cx="360040" cy="360000"/>
          </a:xfrm>
          <a:prstGeom prst="down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角丸四角形 23"/>
          <p:cNvSpPr/>
          <p:nvPr/>
        </p:nvSpPr>
        <p:spPr>
          <a:xfrm>
            <a:off x="3024000" y="2521470"/>
            <a:ext cx="3096000" cy="2340000"/>
          </a:xfrm>
          <a:prstGeom prst="roundRect">
            <a:avLst>
              <a:gd name="adj" fmla="val 3316"/>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bIns="0" rtlCol="0" anchor="b" anchorCtr="0"/>
          <a:lstStyle/>
          <a:p>
            <a:pPr algn="ct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情勢適応の原則（＝民間準拠）</a:t>
            </a:r>
            <a:endParaRPr kumimoji="1"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タイトル 1"/>
          <p:cNvSpPr>
            <a:spLocks noGrp="1"/>
          </p:cNvSpPr>
          <p:nvPr>
            <p:ph type="title"/>
          </p:nvPr>
        </p:nvSpPr>
        <p:spPr>
          <a:xfrm>
            <a:off x="457200" y="274638"/>
            <a:ext cx="8280000" cy="720000"/>
          </a:xfrm>
          <a:solidFill>
            <a:schemeClr val="tx2">
              <a:lumMod val="60000"/>
              <a:lumOff val="40000"/>
            </a:schemeClr>
          </a:solidFill>
        </p:spPr>
        <p:txBody>
          <a:bodyPr>
            <a:noAutofit/>
          </a:bodyPr>
          <a:lstStyle/>
          <a:p>
            <a:r>
              <a:rPr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１　</a:t>
            </a:r>
            <a:r>
              <a:rPr kumimoji="1"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給与勧告の基本的考え方と手順</a:t>
            </a:r>
            <a:r>
              <a:rPr kumimoji="1" lang="en-US" altLang="ja-JP"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～職員の給与はどのようにして決めるのか～</a:t>
            </a:r>
            <a:endParaRPr kumimoji="1"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コンテンツ プレースホルダー 3"/>
          <p:cNvSpPr>
            <a:spLocks noGrp="1"/>
          </p:cNvSpPr>
          <p:nvPr>
            <p:ph idx="1"/>
          </p:nvPr>
        </p:nvSpPr>
        <p:spPr>
          <a:xfrm>
            <a:off x="457200" y="1063301"/>
            <a:ext cx="8229600" cy="1404000"/>
          </a:xfrm>
          <a:prstGeom prst="roundRect">
            <a:avLst>
              <a:gd name="adj" fmla="val 5917"/>
            </a:avLst>
          </a:prstGeom>
          <a:ln>
            <a:solidFill>
              <a:schemeClr val="tx1"/>
            </a:solidFill>
          </a:ln>
        </p:spPr>
        <p:txBody>
          <a:bodyPr tIns="144000" bIns="144000" anchor="ctr" anchorCtr="0">
            <a:noAutofit/>
          </a:bodyPr>
          <a:lstStyle/>
          <a:p>
            <a:pPr marL="0" indent="144000">
              <a:buNone/>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人事委員会勧告は、職員の労働基本権制約の代償措置として、職員の給与を社会一般の情勢に適応した適正なものとする機能を有するものです。（地方公務員法第</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14</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条）</a:t>
            </a:r>
          </a:p>
          <a:p>
            <a:pPr marL="0" indent="144000">
              <a:buNone/>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職員の給与は</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、生計費</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並びに国及び他の地方公共団体の職員並びに民間事業の従事者の給与その他の事情を考慮して定めなければならないとされています。（地方公務員法第</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24</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条第２項）</a:t>
            </a:r>
          </a:p>
          <a:p>
            <a:pPr marL="0" indent="144000">
              <a:buNone/>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人事委員会は、毎年少なくとも一回、給料表が適当であるかどうかについて、地方公共団体の議会及び長に同時に報告するものとされています。（地方公務員法第</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26</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条）</a:t>
            </a:r>
          </a:p>
          <a:p>
            <a:pPr marL="0" indent="144000">
              <a:buNone/>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給与勧告を通じて</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職員の適正</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な処遇を確保することは、職務に精励している職員の士気の向上等に資するものであり、能率的な行政運営を維持する上での基盤となっています</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スライド番号プレースホルダー 2"/>
          <p:cNvSpPr>
            <a:spLocks noGrp="1"/>
          </p:cNvSpPr>
          <p:nvPr>
            <p:ph type="sldNum" sz="quarter" idx="12"/>
          </p:nvPr>
        </p:nvSpPr>
        <p:spPr/>
        <p:txBody>
          <a:bodyPr/>
          <a:lstStyle/>
          <a:p>
            <a:fld id="{1D251FDF-0BDD-4E48-83E5-089752E10C20}" type="slidenum">
              <a:rPr kumimoji="1" lang="ja-JP" altLang="en-US" smtClean="0"/>
              <a:t>1</a:t>
            </a:fld>
            <a:endParaRPr kumimoji="1" lang="ja-JP" altLang="en-US"/>
          </a:p>
        </p:txBody>
      </p:sp>
      <p:sp>
        <p:nvSpPr>
          <p:cNvPr id="5" name="角丸四角形 4"/>
          <p:cNvSpPr/>
          <p:nvPr/>
        </p:nvSpPr>
        <p:spPr>
          <a:xfrm>
            <a:off x="6418768" y="2580050"/>
            <a:ext cx="1980000" cy="2592000"/>
          </a:xfrm>
          <a:prstGeom prst="roundRect">
            <a:avLst>
              <a:gd name="adj" fmla="val 4909"/>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b" anchorCtr="0"/>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民間給与の調査</a:t>
            </a:r>
            <a:endParaRPr kumimoji="1" lang="en-US" altLang="ja-JP"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512</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事業所</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30,000</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対象</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755576" y="2580050"/>
            <a:ext cx="1980000" cy="2376000"/>
          </a:xfrm>
          <a:prstGeom prst="roundRect">
            <a:avLst>
              <a:gd name="adj" fmla="val 5399"/>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b" anchorCtr="0"/>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大阪府職員の調査</a:t>
            </a:r>
            <a:endParaRPr kumimoji="1" lang="en-US" altLang="ja-JP"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67,000</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人対象</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角丸四角形 6"/>
          <p:cNvSpPr/>
          <p:nvPr/>
        </p:nvSpPr>
        <p:spPr>
          <a:xfrm>
            <a:off x="3132000" y="2583954"/>
            <a:ext cx="2880000" cy="576000"/>
          </a:xfrm>
          <a:prstGeom prst="roundRect">
            <a:avLst>
              <a:gd name="adj" fmla="val 8828"/>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kumimoji="1"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月分給与の比較</a:t>
            </a:r>
            <a:endParaRPr kumimoji="1"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役職段階・</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年齢</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・学歴による</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ラスパイレス比較</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角丸四角形 7"/>
          <p:cNvSpPr/>
          <p:nvPr/>
        </p:nvSpPr>
        <p:spPr>
          <a:xfrm>
            <a:off x="3132000" y="3196022"/>
            <a:ext cx="2880000" cy="576000"/>
          </a:xfrm>
          <a:prstGeom prst="roundRect">
            <a:avLst>
              <a:gd name="adj" fmla="val 8828"/>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特別給（ボーナス）</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年間支給</a:t>
            </a: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月数の比較</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角丸四角形 8"/>
          <p:cNvSpPr/>
          <p:nvPr/>
        </p:nvSpPr>
        <p:spPr>
          <a:xfrm>
            <a:off x="3132000" y="3808154"/>
            <a:ext cx="2880000" cy="576000"/>
          </a:xfrm>
          <a:prstGeom prst="roundRect">
            <a:avLst>
              <a:gd name="adj" fmla="val 8828"/>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勤務条件制度の比較</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右矢印 9"/>
          <p:cNvSpPr/>
          <p:nvPr/>
        </p:nvSpPr>
        <p:spPr>
          <a:xfrm>
            <a:off x="2638128" y="2727906"/>
            <a:ext cx="504056" cy="360040"/>
          </a:xfrm>
          <a:prstGeom prst="right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右矢印 10"/>
          <p:cNvSpPr/>
          <p:nvPr/>
        </p:nvSpPr>
        <p:spPr>
          <a:xfrm>
            <a:off x="2638128" y="3303970"/>
            <a:ext cx="504056" cy="360040"/>
          </a:xfrm>
          <a:prstGeom prst="right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右矢印 11"/>
          <p:cNvSpPr/>
          <p:nvPr/>
        </p:nvSpPr>
        <p:spPr>
          <a:xfrm>
            <a:off x="2638128" y="3880070"/>
            <a:ext cx="504056" cy="360040"/>
          </a:xfrm>
          <a:prstGeom prst="right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右矢印 12"/>
          <p:cNvSpPr/>
          <p:nvPr/>
        </p:nvSpPr>
        <p:spPr>
          <a:xfrm flipH="1">
            <a:off x="6012160" y="2727906"/>
            <a:ext cx="504056" cy="360040"/>
          </a:xfrm>
          <a:prstGeom prst="right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右矢印 13"/>
          <p:cNvSpPr/>
          <p:nvPr/>
        </p:nvSpPr>
        <p:spPr>
          <a:xfrm flipH="1">
            <a:off x="6012160" y="3303970"/>
            <a:ext cx="504056" cy="360040"/>
          </a:xfrm>
          <a:prstGeom prst="right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右矢印 14"/>
          <p:cNvSpPr/>
          <p:nvPr/>
        </p:nvSpPr>
        <p:spPr>
          <a:xfrm flipH="1">
            <a:off x="6012160" y="3880070"/>
            <a:ext cx="504056" cy="360040"/>
          </a:xfrm>
          <a:prstGeom prst="right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p:nvPr/>
        </p:nvSpPr>
        <p:spPr>
          <a:xfrm>
            <a:off x="1079576" y="2655926"/>
            <a:ext cx="1332000" cy="504000"/>
          </a:xfrm>
          <a:prstGeom prst="roundRect">
            <a:avLst>
              <a:gd name="adj" fmla="val 882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行政職給料表</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適用者</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16"/>
          <p:cNvSpPr/>
          <p:nvPr/>
        </p:nvSpPr>
        <p:spPr>
          <a:xfrm>
            <a:off x="6742768" y="2655926"/>
            <a:ext cx="1332000" cy="504000"/>
          </a:xfrm>
          <a:prstGeom prst="roundRect">
            <a:avLst>
              <a:gd name="adj" fmla="val 882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rtlCol="0" anchor="ctr"/>
          <a:lstStyle/>
          <a:p>
            <a:pPr algn="ct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民間従業員</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事務・技術関係</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職務従事者</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角丸四角形 17"/>
          <p:cNvSpPr/>
          <p:nvPr/>
        </p:nvSpPr>
        <p:spPr>
          <a:xfrm>
            <a:off x="6742768" y="3231990"/>
            <a:ext cx="1332000" cy="504000"/>
          </a:xfrm>
          <a:prstGeom prst="roundRect">
            <a:avLst>
              <a:gd name="adj" fmla="val 882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前</a:t>
            </a: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8</a:t>
            </a: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月～当年</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7</a:t>
            </a: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月の支給状況</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角丸四角形 18"/>
          <p:cNvSpPr/>
          <p:nvPr/>
        </p:nvSpPr>
        <p:spPr>
          <a:xfrm>
            <a:off x="1079576" y="3231990"/>
            <a:ext cx="1332000" cy="504000"/>
          </a:xfrm>
          <a:prstGeom prst="roundRect">
            <a:avLst>
              <a:gd name="adj" fmla="val 882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年間支給月数</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角丸四角形 19"/>
          <p:cNvSpPr/>
          <p:nvPr/>
        </p:nvSpPr>
        <p:spPr>
          <a:xfrm>
            <a:off x="6742768" y="3808090"/>
            <a:ext cx="1332000" cy="504000"/>
          </a:xfrm>
          <a:prstGeom prst="roundRect">
            <a:avLst>
              <a:gd name="adj" fmla="val 882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給与改定や</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諸手当の支給状況</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角丸四角形 20"/>
          <p:cNvSpPr/>
          <p:nvPr/>
        </p:nvSpPr>
        <p:spPr>
          <a:xfrm>
            <a:off x="1079576" y="3808090"/>
            <a:ext cx="1332000" cy="504000"/>
          </a:xfrm>
          <a:prstGeom prst="roundRect">
            <a:avLst>
              <a:gd name="adj" fmla="val 882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勤務条件、</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諸手当等</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角丸四角形 26"/>
          <p:cNvSpPr/>
          <p:nvPr/>
        </p:nvSpPr>
        <p:spPr>
          <a:xfrm>
            <a:off x="2332661" y="5460376"/>
            <a:ext cx="4320000" cy="540000"/>
          </a:xfrm>
          <a:prstGeom prst="roundRect">
            <a:avLst>
              <a:gd name="adj" fmla="val 8828"/>
            </a:avLst>
          </a:prstGeom>
          <a:solidFill>
            <a:srgbClr val="CC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lang="ja-JP" altLang="en-US"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「職員の給与等に関する報告及び勧告」</a:t>
            </a:r>
            <a:endParaRPr kumimoji="1"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下矢印吹き出し 32"/>
          <p:cNvSpPr/>
          <p:nvPr/>
        </p:nvSpPr>
        <p:spPr>
          <a:xfrm>
            <a:off x="2952000" y="5033272"/>
            <a:ext cx="3240000" cy="504056"/>
          </a:xfrm>
          <a:prstGeom prst="downArrowCallout">
            <a:avLst>
              <a:gd name="adj1" fmla="val 36370"/>
              <a:gd name="adj2" fmla="val 38372"/>
              <a:gd name="adj3" fmla="val 30663"/>
              <a:gd name="adj4" fmla="val 5658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給料表、手当等の勤務条件の改定内容を決定</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下矢印 31"/>
          <p:cNvSpPr/>
          <p:nvPr/>
        </p:nvSpPr>
        <p:spPr>
          <a:xfrm>
            <a:off x="4391980" y="4797184"/>
            <a:ext cx="360040" cy="288000"/>
          </a:xfrm>
          <a:prstGeom prst="downArrow">
            <a:avLst>
              <a:gd name="adj1" fmla="val 50000"/>
              <a:gd name="adj2" fmla="val 63229"/>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角丸四角形吹き出し 33"/>
          <p:cNvSpPr/>
          <p:nvPr/>
        </p:nvSpPr>
        <p:spPr>
          <a:xfrm>
            <a:off x="8074768" y="4545200"/>
            <a:ext cx="943457" cy="684000"/>
          </a:xfrm>
          <a:prstGeom prst="wedgeRoundRectCallout">
            <a:avLst>
              <a:gd name="adj1" fmla="val -68979"/>
              <a:gd name="adj2" fmla="val -22445"/>
              <a:gd name="adj3" fmla="val 16667"/>
            </a:avLst>
          </a:prstGeom>
          <a:solidFill>
            <a:schemeClr val="bg1"/>
          </a:solidFill>
          <a:ln w="952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vert="horz" lIns="36000" tIns="72000" rIns="0" rtlCol="0" anchor="ctr"/>
          <a:lstStyle/>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企業</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規模</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以上かつ</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事業所規模</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以上の事業所</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テキスト ボックス 21"/>
          <p:cNvSpPr txBox="1"/>
          <p:nvPr/>
        </p:nvSpPr>
        <p:spPr>
          <a:xfrm>
            <a:off x="3240000" y="4581128"/>
            <a:ext cx="1332000" cy="276999"/>
          </a:xfrm>
          <a:prstGeom prst="rect">
            <a:avLst/>
          </a:prstGeom>
          <a:noFill/>
        </p:spPr>
        <p:txBody>
          <a:bodyPr wrap="square" lIns="36000" rIns="36000" rtlCol="0" anchor="ctr" anchorCtr="1">
            <a:spAutoFit/>
          </a:bodyPr>
          <a:lstStyle/>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（地</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公法第</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14</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条）</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9415952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457200" y="274638"/>
            <a:ext cx="8280000" cy="720000"/>
          </a:xfrm>
          <a:prstGeom prst="rect">
            <a:avLst/>
          </a:prstGeom>
          <a:solidFill>
            <a:schemeClr val="tx2">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２　給与比較における民間給与の調査</a:t>
            </a:r>
            <a:endPar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コンテンツ プレースホルダー 2"/>
          <p:cNvSpPr txBox="1">
            <a:spLocks/>
          </p:cNvSpPr>
          <p:nvPr/>
        </p:nvSpPr>
        <p:spPr>
          <a:xfrm>
            <a:off x="457200" y="1124744"/>
            <a:ext cx="8280000" cy="116635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◆民間給与の調査対象</a:t>
            </a:r>
            <a:endPar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indent="-144000">
              <a:buNone/>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企業規模</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人</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以上かつ事業所規模</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人以上の事業所</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indent="-144000">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企業</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規模</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人以上の多くの民間企業においては、</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公務と</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同様、課長</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・係長等の役職段階が</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ある</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ため</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、同種・同等</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者同士</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による比較が可能</a:t>
            </a:r>
          </a:p>
          <a:p>
            <a:pPr marL="288000" indent="-144000">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・現行の調査対象であれば、事業所数の関係から、精緻な調査が可能</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148703554"/>
              </p:ext>
            </p:extLst>
          </p:nvPr>
        </p:nvGraphicFramePr>
        <p:xfrm>
          <a:off x="687390" y="2875958"/>
          <a:ext cx="8172448" cy="3073322"/>
        </p:xfrm>
        <a:graphic>
          <a:graphicData uri="http://schemas.openxmlformats.org/drawingml/2006/table">
            <a:tbl>
              <a:tblPr firstRow="1" bandRow="1">
                <a:tableStyleId>{2D5ABB26-0587-4C30-8999-92F81FD0307C}</a:tableStyleId>
              </a:tblPr>
              <a:tblGrid>
                <a:gridCol w="2736304">
                  <a:extLst>
                    <a:ext uri="{9D8B030D-6E8A-4147-A177-3AD203B41FA5}">
                      <a16:colId xmlns:a16="http://schemas.microsoft.com/office/drawing/2014/main" val="20000"/>
                    </a:ext>
                  </a:extLst>
                </a:gridCol>
                <a:gridCol w="1296144">
                  <a:extLst>
                    <a:ext uri="{9D8B030D-6E8A-4147-A177-3AD203B41FA5}">
                      <a16:colId xmlns:a16="http://schemas.microsoft.com/office/drawing/2014/main" val="20001"/>
                    </a:ext>
                  </a:extLst>
                </a:gridCol>
                <a:gridCol w="4140000">
                  <a:extLst>
                    <a:ext uri="{9D8B030D-6E8A-4147-A177-3AD203B41FA5}">
                      <a16:colId xmlns:a16="http://schemas.microsoft.com/office/drawing/2014/main" val="20002"/>
                    </a:ext>
                  </a:extLst>
                </a:gridCol>
              </a:tblGrid>
              <a:tr h="1536661">
                <a:tc>
                  <a:txBody>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企業規模</a:t>
                      </a: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人未満</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tx1"/>
                      </a:solidFill>
                      <a:prstDash val="sysDashDot"/>
                      <a:round/>
                      <a:headEnd type="none" w="med" len="med"/>
                      <a:tailEnd type="none" w="med" len="med"/>
                    </a:lnB>
                  </a:tcPr>
                </a:tc>
                <a:tc>
                  <a:txBody>
                    <a:bodyPr/>
                    <a:lstStyle/>
                    <a:p>
                      <a:pPr algn="ctr"/>
                      <a:r>
                        <a:rPr kumimoji="1" lang="ja-JP" altLang="en-US" sz="1200" dirty="0" smtClean="0">
                          <a:ln>
                            <a:noFill/>
                          </a:ln>
                          <a:latin typeface="メイリオ" panose="020B0604030504040204" pitchFamily="50" charset="-128"/>
                          <a:ea typeface="メイリオ" panose="020B0604030504040204" pitchFamily="50" charset="-128"/>
                          <a:cs typeface="メイリオ" panose="020B0604030504040204" pitchFamily="50" charset="-128"/>
                        </a:rPr>
                        <a:t>役職段階の例</a:t>
                      </a:r>
                      <a:endParaRPr kumimoji="1" lang="en-US" altLang="ja-JP" sz="1200" dirty="0" smtClean="0">
                        <a:ln>
                          <a:noFill/>
                        </a:ln>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ysDash"/>
                      <a:round/>
                      <a:headEnd type="none" w="med" len="med"/>
                      <a:tailEnd type="none" w="med" len="med"/>
                    </a:lnR>
                    <a:lnB w="12700" cap="flat" cmpd="sng" algn="ctr">
                      <a:solidFill>
                        <a:schemeClr val="tx1"/>
                      </a:solidFill>
                      <a:prstDash val="sysDashDot"/>
                      <a:round/>
                      <a:headEnd type="none" w="med" len="med"/>
                      <a:tailEnd type="none" w="med" len="med"/>
                    </a:lnB>
                  </a:tcPr>
                </a:tc>
                <a:tc>
                  <a:txBody>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府内民営事業所の正社員数の割合</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26</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年経済センサス基礎調査（総務省）を基に大阪府人事委員会において集計</a:t>
                      </a:r>
                    </a:p>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tcPr>
                </a:tc>
                <a:extLst>
                  <a:ext uri="{0D108BD9-81ED-4DB2-BD59-A6C34878D82A}">
                    <a16:rowId xmlns:a16="http://schemas.microsoft.com/office/drawing/2014/main" val="10000"/>
                  </a:ext>
                </a:extLst>
              </a:tr>
              <a:tr h="1536661">
                <a:tc>
                  <a:txBody>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企業規模</a:t>
                      </a: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人以上</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ysDashDot"/>
                      <a:round/>
                      <a:headEnd type="none" w="med" len="med"/>
                      <a:tailEnd type="none" w="med" len="med"/>
                    </a:lnT>
                  </a:tcPr>
                </a:tc>
                <a:tc>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ysDash"/>
                      <a:round/>
                      <a:headEnd type="none" w="med" len="med"/>
                      <a:tailEnd type="none" w="med" len="med"/>
                    </a:lnR>
                    <a:lnT w="12700" cap="flat" cmpd="sng" algn="ctr">
                      <a:solidFill>
                        <a:schemeClr val="tx1"/>
                      </a:solidFill>
                      <a:prstDash val="sysDashDot"/>
                      <a:round/>
                      <a:headEnd type="none" w="med" len="med"/>
                      <a:tailEnd type="none" w="med" len="med"/>
                    </a:lnT>
                  </a:tcPr>
                </a:tc>
                <a:tc>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B w="1270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0001"/>
                  </a:ext>
                </a:extLst>
              </a:tr>
            </a:tbl>
          </a:graphicData>
        </a:graphic>
      </p:graphicFrame>
      <p:grpSp>
        <p:nvGrpSpPr>
          <p:cNvPr id="21" name="グループ化 20"/>
          <p:cNvGrpSpPr/>
          <p:nvPr/>
        </p:nvGrpSpPr>
        <p:grpSpPr>
          <a:xfrm>
            <a:off x="3517200" y="3232409"/>
            <a:ext cx="1080000" cy="1080000"/>
            <a:chOff x="3517200" y="3808473"/>
            <a:chExt cx="1080000" cy="1080000"/>
          </a:xfrm>
        </p:grpSpPr>
        <p:sp>
          <p:nvSpPr>
            <p:cNvPr id="40" name="正方形/長方形 39"/>
            <p:cNvSpPr/>
            <p:nvPr/>
          </p:nvSpPr>
          <p:spPr bwMode="auto">
            <a:xfrm>
              <a:off x="3517200" y="4456409"/>
              <a:ext cx="1080000" cy="2160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endParaRPr kumimoji="1" lang="ja-JP" altLang="en-US" sz="1200"/>
            </a:p>
          </p:txBody>
        </p:sp>
        <p:sp>
          <p:nvSpPr>
            <p:cNvPr id="41" name="正方形/長方形 40"/>
            <p:cNvSpPr/>
            <p:nvPr/>
          </p:nvSpPr>
          <p:spPr bwMode="auto">
            <a:xfrm>
              <a:off x="3517200" y="4672387"/>
              <a:ext cx="1080000" cy="2160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係　</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員</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正方形/長方形 41"/>
            <p:cNvSpPr/>
            <p:nvPr/>
          </p:nvSpPr>
          <p:spPr bwMode="auto">
            <a:xfrm>
              <a:off x="3517200" y="3808473"/>
              <a:ext cx="1080000" cy="2160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endParaRPr kumimoji="1" lang="ja-JP" altLang="en-US" sz="1200"/>
            </a:p>
          </p:txBody>
        </p:sp>
        <p:sp>
          <p:nvSpPr>
            <p:cNvPr id="43" name="正方形/長方形 42"/>
            <p:cNvSpPr/>
            <p:nvPr/>
          </p:nvSpPr>
          <p:spPr bwMode="auto">
            <a:xfrm>
              <a:off x="3517200" y="4240430"/>
              <a:ext cx="1080000" cy="2160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endParaRPr kumimoji="1" lang="ja-JP" altLang="en-US" sz="1200"/>
            </a:p>
          </p:txBody>
        </p:sp>
        <p:sp>
          <p:nvSpPr>
            <p:cNvPr id="44" name="正方形/長方形 43"/>
            <p:cNvSpPr/>
            <p:nvPr/>
          </p:nvSpPr>
          <p:spPr bwMode="auto">
            <a:xfrm>
              <a:off x="3517200" y="4024452"/>
              <a:ext cx="1080000" cy="2160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課　</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長</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20" name="グループ化 19"/>
          <p:cNvGrpSpPr/>
          <p:nvPr/>
        </p:nvGrpSpPr>
        <p:grpSpPr>
          <a:xfrm>
            <a:off x="3512636" y="4734773"/>
            <a:ext cx="1080000" cy="1070475"/>
            <a:chOff x="3512636" y="5310837"/>
            <a:chExt cx="1080000" cy="1070475"/>
          </a:xfrm>
        </p:grpSpPr>
        <p:sp>
          <p:nvSpPr>
            <p:cNvPr id="46" name="正方形/長方形 45"/>
            <p:cNvSpPr/>
            <p:nvPr/>
          </p:nvSpPr>
          <p:spPr bwMode="auto">
            <a:xfrm>
              <a:off x="3512636" y="5950598"/>
              <a:ext cx="1080000" cy="2142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係　</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長</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正方形/長方形 46"/>
            <p:cNvSpPr/>
            <p:nvPr/>
          </p:nvSpPr>
          <p:spPr bwMode="auto">
            <a:xfrm>
              <a:off x="3512636" y="6167026"/>
              <a:ext cx="1080000" cy="2142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係　</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員</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正方形/長方形 47"/>
            <p:cNvSpPr/>
            <p:nvPr/>
          </p:nvSpPr>
          <p:spPr bwMode="auto">
            <a:xfrm>
              <a:off x="3512636" y="5310837"/>
              <a:ext cx="1080000" cy="2142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部　</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長</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正方形/長方形 48"/>
            <p:cNvSpPr/>
            <p:nvPr/>
          </p:nvSpPr>
          <p:spPr bwMode="auto">
            <a:xfrm>
              <a:off x="3512636" y="5734169"/>
              <a:ext cx="1080000" cy="2142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課長代理</a:t>
              </a:r>
            </a:p>
          </p:txBody>
        </p:sp>
        <p:sp>
          <p:nvSpPr>
            <p:cNvPr id="50" name="正方形/長方形 49"/>
            <p:cNvSpPr/>
            <p:nvPr/>
          </p:nvSpPr>
          <p:spPr bwMode="auto">
            <a:xfrm>
              <a:off x="3512636" y="5527266"/>
              <a:ext cx="1080000" cy="2142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課　</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長</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9" name="グループ化 18"/>
          <p:cNvGrpSpPr/>
          <p:nvPr/>
        </p:nvGrpSpPr>
        <p:grpSpPr>
          <a:xfrm>
            <a:off x="967491" y="3927971"/>
            <a:ext cx="303751" cy="312430"/>
            <a:chOff x="967491" y="4504035"/>
            <a:chExt cx="303751" cy="312430"/>
          </a:xfrm>
        </p:grpSpPr>
        <p:sp>
          <p:nvSpPr>
            <p:cNvPr id="142" name="直方体 141"/>
            <p:cNvSpPr/>
            <p:nvPr/>
          </p:nvSpPr>
          <p:spPr>
            <a:xfrm>
              <a:off x="967491" y="4504035"/>
              <a:ext cx="303751" cy="312430"/>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43" name="正方形/長方形 142"/>
            <p:cNvSpPr/>
            <p:nvPr/>
          </p:nvSpPr>
          <p:spPr>
            <a:xfrm>
              <a:off x="987409" y="4621196"/>
              <a:ext cx="188203" cy="3347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44" name="正方形/長方形 143"/>
            <p:cNvSpPr/>
            <p:nvPr/>
          </p:nvSpPr>
          <p:spPr>
            <a:xfrm>
              <a:off x="987409" y="4682566"/>
              <a:ext cx="188203" cy="3347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45" name="正方形/長方形 144"/>
            <p:cNvSpPr/>
            <p:nvPr/>
          </p:nvSpPr>
          <p:spPr>
            <a:xfrm>
              <a:off x="1042183" y="4760674"/>
              <a:ext cx="79673" cy="5579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18" name="グループ化 17"/>
          <p:cNvGrpSpPr/>
          <p:nvPr/>
        </p:nvGrpSpPr>
        <p:grpSpPr>
          <a:xfrm>
            <a:off x="1267295" y="3927971"/>
            <a:ext cx="303751" cy="312430"/>
            <a:chOff x="1267295" y="4504035"/>
            <a:chExt cx="303751" cy="312430"/>
          </a:xfrm>
        </p:grpSpPr>
        <p:sp>
          <p:nvSpPr>
            <p:cNvPr id="138" name="直方体 137"/>
            <p:cNvSpPr/>
            <p:nvPr/>
          </p:nvSpPr>
          <p:spPr>
            <a:xfrm>
              <a:off x="1267295" y="4504035"/>
              <a:ext cx="303751" cy="312430"/>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39" name="正方形/長方形 138"/>
            <p:cNvSpPr/>
            <p:nvPr/>
          </p:nvSpPr>
          <p:spPr>
            <a:xfrm>
              <a:off x="1287213" y="4621196"/>
              <a:ext cx="188203" cy="3347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40" name="正方形/長方形 139"/>
            <p:cNvSpPr/>
            <p:nvPr/>
          </p:nvSpPr>
          <p:spPr>
            <a:xfrm>
              <a:off x="1287213" y="4682566"/>
              <a:ext cx="188203" cy="3347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41" name="正方形/長方形 140"/>
            <p:cNvSpPr/>
            <p:nvPr/>
          </p:nvSpPr>
          <p:spPr>
            <a:xfrm>
              <a:off x="1341987" y="4760674"/>
              <a:ext cx="79673" cy="5579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17" name="グループ化 16"/>
          <p:cNvGrpSpPr/>
          <p:nvPr/>
        </p:nvGrpSpPr>
        <p:grpSpPr>
          <a:xfrm>
            <a:off x="2736353" y="3591675"/>
            <a:ext cx="494681" cy="648726"/>
            <a:chOff x="2736353" y="4167739"/>
            <a:chExt cx="494681" cy="648726"/>
          </a:xfrm>
        </p:grpSpPr>
        <p:sp>
          <p:nvSpPr>
            <p:cNvPr id="133" name="直方体 132"/>
            <p:cNvSpPr/>
            <p:nvPr/>
          </p:nvSpPr>
          <p:spPr>
            <a:xfrm>
              <a:off x="2736353" y="4167739"/>
              <a:ext cx="494681" cy="648726"/>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34" name="正方形/長方形 133"/>
            <p:cNvSpPr/>
            <p:nvPr/>
          </p:nvSpPr>
          <p:spPr>
            <a:xfrm>
              <a:off x="2759184" y="4383981"/>
              <a:ext cx="316404" cy="5641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35" name="正方形/長方形 134"/>
            <p:cNvSpPr/>
            <p:nvPr/>
          </p:nvSpPr>
          <p:spPr>
            <a:xfrm>
              <a:off x="2759184" y="4487401"/>
              <a:ext cx="316404" cy="5641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36" name="正方形/長方形 135"/>
            <p:cNvSpPr/>
            <p:nvPr/>
          </p:nvSpPr>
          <p:spPr>
            <a:xfrm>
              <a:off x="2759184" y="4590821"/>
              <a:ext cx="316404" cy="5641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37" name="正方形/長方形 136"/>
            <p:cNvSpPr/>
            <p:nvPr/>
          </p:nvSpPr>
          <p:spPr>
            <a:xfrm>
              <a:off x="2858121" y="4722447"/>
              <a:ext cx="121768" cy="94018"/>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16" name="グループ化 15"/>
          <p:cNvGrpSpPr/>
          <p:nvPr/>
        </p:nvGrpSpPr>
        <p:grpSpPr>
          <a:xfrm>
            <a:off x="807847" y="4919621"/>
            <a:ext cx="800601" cy="813619"/>
            <a:chOff x="807847" y="5495685"/>
            <a:chExt cx="800601" cy="813619"/>
          </a:xfrm>
        </p:grpSpPr>
        <p:sp>
          <p:nvSpPr>
            <p:cNvPr id="126" name="直方体 125"/>
            <p:cNvSpPr/>
            <p:nvPr/>
          </p:nvSpPr>
          <p:spPr>
            <a:xfrm>
              <a:off x="807847" y="5495685"/>
              <a:ext cx="800601" cy="813619"/>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7" name="正方形/長方形 126"/>
            <p:cNvSpPr/>
            <p:nvPr/>
          </p:nvSpPr>
          <p:spPr>
            <a:xfrm>
              <a:off x="1029151" y="6218179"/>
              <a:ext cx="136688" cy="911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8" name="正方形/長方形 127"/>
            <p:cNvSpPr/>
            <p:nvPr/>
          </p:nvSpPr>
          <p:spPr>
            <a:xfrm>
              <a:off x="853410" y="5757345"/>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9" name="正方形/長方形 128"/>
            <p:cNvSpPr/>
            <p:nvPr/>
          </p:nvSpPr>
          <p:spPr>
            <a:xfrm>
              <a:off x="853410" y="5843263"/>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30" name="正方形/長方形 129"/>
            <p:cNvSpPr/>
            <p:nvPr/>
          </p:nvSpPr>
          <p:spPr>
            <a:xfrm>
              <a:off x="853410" y="6101018"/>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31" name="正方形/長方形 130"/>
            <p:cNvSpPr/>
            <p:nvPr/>
          </p:nvSpPr>
          <p:spPr>
            <a:xfrm>
              <a:off x="853410" y="5929181"/>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32" name="正方形/長方形 131"/>
            <p:cNvSpPr/>
            <p:nvPr/>
          </p:nvSpPr>
          <p:spPr>
            <a:xfrm>
              <a:off x="853410" y="6015099"/>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15" name="グループ化 14"/>
          <p:cNvGrpSpPr/>
          <p:nvPr/>
        </p:nvGrpSpPr>
        <p:grpSpPr>
          <a:xfrm>
            <a:off x="1613628" y="4828496"/>
            <a:ext cx="800601" cy="904744"/>
            <a:chOff x="1613628" y="5404560"/>
            <a:chExt cx="800601" cy="904744"/>
          </a:xfrm>
        </p:grpSpPr>
        <p:sp>
          <p:nvSpPr>
            <p:cNvPr id="118" name="直方体 117"/>
            <p:cNvSpPr/>
            <p:nvPr/>
          </p:nvSpPr>
          <p:spPr>
            <a:xfrm>
              <a:off x="1613628" y="5404560"/>
              <a:ext cx="800601" cy="904744"/>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19" name="正方形/長方形 118"/>
            <p:cNvSpPr/>
            <p:nvPr/>
          </p:nvSpPr>
          <p:spPr>
            <a:xfrm>
              <a:off x="1659191" y="5671427"/>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0" name="正方形/長方形 119"/>
            <p:cNvSpPr/>
            <p:nvPr/>
          </p:nvSpPr>
          <p:spPr>
            <a:xfrm>
              <a:off x="1834932" y="6218179"/>
              <a:ext cx="136688" cy="911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1" name="正方形/長方形 120"/>
            <p:cNvSpPr/>
            <p:nvPr/>
          </p:nvSpPr>
          <p:spPr>
            <a:xfrm>
              <a:off x="1659191" y="5757345"/>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2" name="正方形/長方形 121"/>
            <p:cNvSpPr/>
            <p:nvPr/>
          </p:nvSpPr>
          <p:spPr>
            <a:xfrm>
              <a:off x="1659191" y="5843263"/>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3" name="正方形/長方形 122"/>
            <p:cNvSpPr/>
            <p:nvPr/>
          </p:nvSpPr>
          <p:spPr>
            <a:xfrm>
              <a:off x="1659191" y="6101018"/>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4" name="正方形/長方形 123"/>
            <p:cNvSpPr/>
            <p:nvPr/>
          </p:nvSpPr>
          <p:spPr>
            <a:xfrm>
              <a:off x="1659191" y="5929181"/>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5" name="正方形/長方形 124"/>
            <p:cNvSpPr/>
            <p:nvPr/>
          </p:nvSpPr>
          <p:spPr>
            <a:xfrm>
              <a:off x="1659191" y="6015099"/>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14" name="グループ化 13"/>
          <p:cNvGrpSpPr/>
          <p:nvPr/>
        </p:nvGrpSpPr>
        <p:grpSpPr>
          <a:xfrm>
            <a:off x="1882544" y="3791283"/>
            <a:ext cx="423082" cy="449118"/>
            <a:chOff x="1882544" y="4367347"/>
            <a:chExt cx="423082" cy="449118"/>
          </a:xfrm>
        </p:grpSpPr>
        <p:sp>
          <p:nvSpPr>
            <p:cNvPr id="113" name="直方体 112"/>
            <p:cNvSpPr/>
            <p:nvPr/>
          </p:nvSpPr>
          <p:spPr>
            <a:xfrm>
              <a:off x="1882544" y="4367347"/>
              <a:ext cx="423082" cy="449118"/>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14" name="正方形/長方形 113"/>
            <p:cNvSpPr/>
            <p:nvPr/>
          </p:nvSpPr>
          <p:spPr>
            <a:xfrm>
              <a:off x="1902071" y="4517053"/>
              <a:ext cx="270608" cy="39054"/>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15" name="正方形/長方形 114"/>
            <p:cNvSpPr/>
            <p:nvPr/>
          </p:nvSpPr>
          <p:spPr>
            <a:xfrm>
              <a:off x="1902071" y="4588652"/>
              <a:ext cx="270608" cy="39054"/>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16" name="正方形/長方形 115"/>
            <p:cNvSpPr/>
            <p:nvPr/>
          </p:nvSpPr>
          <p:spPr>
            <a:xfrm>
              <a:off x="1902071" y="4660250"/>
              <a:ext cx="270608" cy="39054"/>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17" name="正方形/長方形 116"/>
            <p:cNvSpPr/>
            <p:nvPr/>
          </p:nvSpPr>
          <p:spPr>
            <a:xfrm>
              <a:off x="1986687" y="4751375"/>
              <a:ext cx="104143" cy="6509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91" name="グループ化 90"/>
          <p:cNvGrpSpPr/>
          <p:nvPr/>
        </p:nvGrpSpPr>
        <p:grpSpPr>
          <a:xfrm>
            <a:off x="2300728" y="3791283"/>
            <a:ext cx="423082" cy="449118"/>
            <a:chOff x="1656878" y="292100"/>
            <a:chExt cx="619125" cy="657225"/>
          </a:xfrm>
        </p:grpSpPr>
        <p:sp>
          <p:nvSpPr>
            <p:cNvPr id="108" name="直方体 107"/>
            <p:cNvSpPr/>
            <p:nvPr/>
          </p:nvSpPr>
          <p:spPr>
            <a:xfrm>
              <a:off x="1656878" y="292100"/>
              <a:ext cx="619125" cy="657225"/>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9" name="正方形/長方形 108"/>
            <p:cNvSpPr/>
            <p:nvPr/>
          </p:nvSpPr>
          <p:spPr>
            <a:xfrm>
              <a:off x="1685453" y="511175"/>
              <a:ext cx="396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10" name="正方形/長方形 109"/>
            <p:cNvSpPr/>
            <p:nvPr/>
          </p:nvSpPr>
          <p:spPr>
            <a:xfrm>
              <a:off x="1685453" y="615950"/>
              <a:ext cx="396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11" name="正方形/長方形 110"/>
            <p:cNvSpPr/>
            <p:nvPr/>
          </p:nvSpPr>
          <p:spPr>
            <a:xfrm>
              <a:off x="1685453" y="720725"/>
              <a:ext cx="396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12" name="正方形/長方形 111"/>
            <p:cNvSpPr/>
            <p:nvPr/>
          </p:nvSpPr>
          <p:spPr>
            <a:xfrm>
              <a:off x="1809278" y="854075"/>
              <a:ext cx="152400" cy="952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13" name="グループ化 12"/>
          <p:cNvGrpSpPr/>
          <p:nvPr/>
        </p:nvGrpSpPr>
        <p:grpSpPr>
          <a:xfrm>
            <a:off x="2430433" y="4626718"/>
            <a:ext cx="800601" cy="1106522"/>
            <a:chOff x="2430433" y="5202782"/>
            <a:chExt cx="800601" cy="1106522"/>
          </a:xfrm>
        </p:grpSpPr>
        <p:sp>
          <p:nvSpPr>
            <p:cNvPr id="98" name="直方体 97"/>
            <p:cNvSpPr/>
            <p:nvPr/>
          </p:nvSpPr>
          <p:spPr>
            <a:xfrm>
              <a:off x="2430433" y="5202782"/>
              <a:ext cx="800601" cy="1106522"/>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99" name="正方形/長方形 98"/>
            <p:cNvSpPr/>
            <p:nvPr/>
          </p:nvSpPr>
          <p:spPr>
            <a:xfrm>
              <a:off x="2475996" y="5659338"/>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0" name="正方形/長方形 99"/>
            <p:cNvSpPr/>
            <p:nvPr/>
          </p:nvSpPr>
          <p:spPr>
            <a:xfrm>
              <a:off x="2651737" y="6218178"/>
              <a:ext cx="136688" cy="911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1" name="正方形/長方形 100"/>
            <p:cNvSpPr/>
            <p:nvPr/>
          </p:nvSpPr>
          <p:spPr>
            <a:xfrm>
              <a:off x="2475996" y="5747674"/>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2" name="正方形/長方形 101"/>
            <p:cNvSpPr/>
            <p:nvPr/>
          </p:nvSpPr>
          <p:spPr>
            <a:xfrm>
              <a:off x="2475996" y="5836010"/>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3" name="正方形/長方形 102"/>
            <p:cNvSpPr/>
            <p:nvPr/>
          </p:nvSpPr>
          <p:spPr>
            <a:xfrm>
              <a:off x="2475996" y="6101017"/>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4" name="正方形/長方形 103"/>
            <p:cNvSpPr/>
            <p:nvPr/>
          </p:nvSpPr>
          <p:spPr>
            <a:xfrm>
              <a:off x="2475996" y="5924346"/>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5" name="正方形/長方形 104"/>
            <p:cNvSpPr/>
            <p:nvPr/>
          </p:nvSpPr>
          <p:spPr>
            <a:xfrm>
              <a:off x="2475996" y="6012682"/>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6" name="正方形/長方形 105"/>
            <p:cNvSpPr/>
            <p:nvPr/>
          </p:nvSpPr>
          <p:spPr>
            <a:xfrm>
              <a:off x="2475996" y="5482666"/>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7" name="正方形/長方形 106"/>
            <p:cNvSpPr/>
            <p:nvPr/>
          </p:nvSpPr>
          <p:spPr>
            <a:xfrm>
              <a:off x="2475996" y="5571002"/>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93" name="グループ化 92"/>
          <p:cNvGrpSpPr/>
          <p:nvPr/>
        </p:nvGrpSpPr>
        <p:grpSpPr>
          <a:xfrm>
            <a:off x="1578793" y="3927971"/>
            <a:ext cx="303751" cy="312430"/>
            <a:chOff x="1056446" y="492125"/>
            <a:chExt cx="581024" cy="533400"/>
          </a:xfrm>
        </p:grpSpPr>
        <p:sp>
          <p:nvSpPr>
            <p:cNvPr id="94" name="直方体 93"/>
            <p:cNvSpPr/>
            <p:nvPr/>
          </p:nvSpPr>
          <p:spPr>
            <a:xfrm>
              <a:off x="1056446" y="492125"/>
              <a:ext cx="581024" cy="533400"/>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95" name="正方形/長方形 94"/>
            <p:cNvSpPr/>
            <p:nvPr/>
          </p:nvSpPr>
          <p:spPr>
            <a:xfrm>
              <a:off x="1094545" y="692150"/>
              <a:ext cx="360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96" name="正方形/長方形 95"/>
            <p:cNvSpPr/>
            <p:nvPr/>
          </p:nvSpPr>
          <p:spPr>
            <a:xfrm>
              <a:off x="1094545" y="796925"/>
              <a:ext cx="360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97" name="正方形/長方形 96"/>
            <p:cNvSpPr/>
            <p:nvPr/>
          </p:nvSpPr>
          <p:spPr>
            <a:xfrm>
              <a:off x="1199320" y="930275"/>
              <a:ext cx="152400" cy="952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sp>
        <p:nvSpPr>
          <p:cNvPr id="146" name="正方形/長方形 145"/>
          <p:cNvSpPr/>
          <p:nvPr/>
        </p:nvSpPr>
        <p:spPr bwMode="auto">
          <a:xfrm>
            <a:off x="4813411" y="3485783"/>
            <a:ext cx="1872000" cy="216000"/>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企業規模</a:t>
            </a:r>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人</a:t>
            </a: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未満･･･</a:t>
            </a:r>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35.4</a:t>
            </a: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48" name="テキスト ボックス 49"/>
          <p:cNvSpPr txBox="1"/>
          <p:nvPr/>
        </p:nvSpPr>
        <p:spPr>
          <a:xfrm>
            <a:off x="4773614" y="5472469"/>
            <a:ext cx="4032000" cy="324000"/>
          </a:xfrm>
          <a:prstGeom prst="rect">
            <a:avLst/>
          </a:prstGeom>
          <a:solidFill>
            <a:schemeClr val="lt1"/>
          </a:solidFill>
          <a:ln w="34925" cmpd="dbl">
            <a:solidFill>
              <a:schemeClr val="tx1"/>
            </a:solidFill>
          </a:ln>
        </p:spPr>
        <p:style>
          <a:lnRef idx="0">
            <a:scrgbClr r="0" g="0" b="0"/>
          </a:lnRef>
          <a:fillRef idx="0">
            <a:scrgbClr r="0" g="0" b="0"/>
          </a:fillRef>
          <a:effectRef idx="0">
            <a:scrgbClr r="0" g="0" b="0"/>
          </a:effectRef>
          <a:fontRef idx="minor">
            <a:schemeClr val="dk1"/>
          </a:fontRef>
        </p:style>
        <p:txBody>
          <a:bodyPr wrap="square" lIns="36000" tIns="36000" rIns="36000" bIns="36000" rtlCol="0" anchor="ctr" anchorCtr="1">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府内の民営事業所全体の正社員数の６割を超える人数をカバー</a:t>
            </a:r>
          </a:p>
        </p:txBody>
      </p:sp>
      <p:sp>
        <p:nvSpPr>
          <p:cNvPr id="149" name="右中かっこ 148"/>
          <p:cNvSpPr/>
          <p:nvPr/>
        </p:nvSpPr>
        <p:spPr bwMode="auto">
          <a:xfrm rot="5400000">
            <a:off x="6124542" y="4203208"/>
            <a:ext cx="144000" cy="2340000"/>
          </a:xfrm>
          <a:prstGeom prst="rightBrace">
            <a:avLst>
              <a:gd name="adj1" fmla="val 31071"/>
              <a:gd name="adj2" fmla="val 50000"/>
            </a:avLst>
          </a:prstGeom>
          <a:no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p:spPr>
        <p:txBody>
          <a:bodyPr wrap="square" lIns="18288" tIns="0" rIns="0" bIns="0" rtlCol="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endParaRPr kumimoji="1" lang="ja-JP" altLang="en-US" sz="1100"/>
          </a:p>
        </p:txBody>
      </p:sp>
      <p:sp>
        <p:nvSpPr>
          <p:cNvPr id="156" name="スライド番号プレースホルダー 155"/>
          <p:cNvSpPr>
            <a:spLocks noGrp="1"/>
          </p:cNvSpPr>
          <p:nvPr>
            <p:ph type="sldNum" sz="quarter" idx="12"/>
          </p:nvPr>
        </p:nvSpPr>
        <p:spPr/>
        <p:txBody>
          <a:bodyPr/>
          <a:lstStyle/>
          <a:p>
            <a:fld id="{1D251FDF-0BDD-4E48-83E5-089752E10C20}" type="slidenum">
              <a:rPr kumimoji="1" lang="ja-JP" altLang="en-US" smtClean="0"/>
              <a:t>2</a:t>
            </a:fld>
            <a:endParaRPr kumimoji="1" lang="ja-JP" altLang="en-US"/>
          </a:p>
        </p:txBody>
      </p:sp>
      <p:grpSp>
        <p:nvGrpSpPr>
          <p:cNvPr id="23" name="グループ化 22"/>
          <p:cNvGrpSpPr/>
          <p:nvPr/>
        </p:nvGrpSpPr>
        <p:grpSpPr>
          <a:xfrm>
            <a:off x="5058350" y="3733052"/>
            <a:ext cx="1372995" cy="612000"/>
            <a:chOff x="5058350" y="4309116"/>
            <a:chExt cx="1372995" cy="612000"/>
          </a:xfrm>
        </p:grpSpPr>
        <p:grpSp>
          <p:nvGrpSpPr>
            <p:cNvPr id="180" name="グループ化 179"/>
            <p:cNvGrpSpPr/>
            <p:nvPr/>
          </p:nvGrpSpPr>
          <p:grpSpPr>
            <a:xfrm>
              <a:off x="5058350" y="4336259"/>
              <a:ext cx="266592" cy="533242"/>
              <a:chOff x="457200" y="3429000"/>
              <a:chExt cx="360000" cy="720080"/>
            </a:xfrm>
          </p:grpSpPr>
          <p:sp>
            <p:nvSpPr>
              <p:cNvPr id="181" name="円/楕円 180"/>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82" name="円/楕円 181"/>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83" name="正方形/長方形 182"/>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84" name="グループ化 183"/>
            <p:cNvGrpSpPr/>
            <p:nvPr/>
          </p:nvGrpSpPr>
          <p:grpSpPr>
            <a:xfrm>
              <a:off x="5412913" y="4336259"/>
              <a:ext cx="266592" cy="533242"/>
              <a:chOff x="457200" y="3429000"/>
              <a:chExt cx="360000" cy="720080"/>
            </a:xfrm>
          </p:grpSpPr>
          <p:sp>
            <p:nvSpPr>
              <p:cNvPr id="185" name="円/楕円 184"/>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86" name="円/楕円 185"/>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87" name="正方形/長方形 186"/>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88" name="グループ化 187"/>
            <p:cNvGrpSpPr/>
            <p:nvPr/>
          </p:nvGrpSpPr>
          <p:grpSpPr>
            <a:xfrm>
              <a:off x="5767476" y="4336259"/>
              <a:ext cx="266592" cy="533242"/>
              <a:chOff x="457200" y="3429000"/>
              <a:chExt cx="360000" cy="720080"/>
            </a:xfrm>
          </p:grpSpPr>
          <p:sp>
            <p:nvSpPr>
              <p:cNvPr id="189" name="円/楕円 188"/>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90" name="円/楕円 189"/>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91" name="正方形/長方形 190"/>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92" name="グループ化 191"/>
            <p:cNvGrpSpPr/>
            <p:nvPr/>
          </p:nvGrpSpPr>
          <p:grpSpPr>
            <a:xfrm>
              <a:off x="6122039" y="4336259"/>
              <a:ext cx="266592" cy="533242"/>
              <a:chOff x="457200" y="3429000"/>
              <a:chExt cx="360000" cy="720080"/>
            </a:xfrm>
          </p:grpSpPr>
          <p:sp>
            <p:nvSpPr>
              <p:cNvPr id="193" name="円/楕円 192"/>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94" name="円/楕円 193"/>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95" name="正方形/長方形 194"/>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sp>
          <p:nvSpPr>
            <p:cNvPr id="9" name="正方形/長方形 8"/>
            <p:cNvSpPr/>
            <p:nvPr/>
          </p:nvSpPr>
          <p:spPr>
            <a:xfrm>
              <a:off x="6215345" y="4309116"/>
              <a:ext cx="216000" cy="61200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grpSp>
        <p:nvGrpSpPr>
          <p:cNvPr id="22" name="グループ化 21"/>
          <p:cNvGrpSpPr/>
          <p:nvPr/>
        </p:nvGrpSpPr>
        <p:grpSpPr>
          <a:xfrm>
            <a:off x="5058350" y="4763205"/>
            <a:ext cx="2408662" cy="612000"/>
            <a:chOff x="5058350" y="5339269"/>
            <a:chExt cx="2408662" cy="612000"/>
          </a:xfrm>
        </p:grpSpPr>
        <p:grpSp>
          <p:nvGrpSpPr>
            <p:cNvPr id="8" name="グループ化 7"/>
            <p:cNvGrpSpPr/>
            <p:nvPr/>
          </p:nvGrpSpPr>
          <p:grpSpPr>
            <a:xfrm>
              <a:off x="5058350" y="5377725"/>
              <a:ext cx="266592" cy="533243"/>
              <a:chOff x="457200" y="3429000"/>
              <a:chExt cx="360000" cy="720080"/>
            </a:xfrm>
          </p:grpSpPr>
          <p:sp>
            <p:nvSpPr>
              <p:cNvPr id="6" name="円/楕円 5"/>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51" name="円/楕円 150"/>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7" name="正方形/長方形 6"/>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55" name="グループ化 154"/>
            <p:cNvGrpSpPr/>
            <p:nvPr/>
          </p:nvGrpSpPr>
          <p:grpSpPr>
            <a:xfrm>
              <a:off x="5412913" y="5377725"/>
              <a:ext cx="266592" cy="533243"/>
              <a:chOff x="457200" y="3429000"/>
              <a:chExt cx="360000" cy="720080"/>
            </a:xfrm>
          </p:grpSpPr>
          <p:sp>
            <p:nvSpPr>
              <p:cNvPr id="157" name="円/楕円 156"/>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58" name="円/楕円 157"/>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59" name="正方形/長方形 158"/>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60" name="グループ化 159"/>
            <p:cNvGrpSpPr/>
            <p:nvPr/>
          </p:nvGrpSpPr>
          <p:grpSpPr>
            <a:xfrm>
              <a:off x="5767476" y="5377725"/>
              <a:ext cx="266592" cy="533243"/>
              <a:chOff x="457200" y="3429000"/>
              <a:chExt cx="360000" cy="720080"/>
            </a:xfrm>
          </p:grpSpPr>
          <p:sp>
            <p:nvSpPr>
              <p:cNvPr id="161" name="円/楕円 160"/>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62" name="円/楕円 161"/>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63" name="正方形/長方形 162"/>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64" name="グループ化 163"/>
            <p:cNvGrpSpPr/>
            <p:nvPr/>
          </p:nvGrpSpPr>
          <p:grpSpPr>
            <a:xfrm>
              <a:off x="6122039" y="5377725"/>
              <a:ext cx="266592" cy="533243"/>
              <a:chOff x="457200" y="3429000"/>
              <a:chExt cx="360000" cy="720080"/>
            </a:xfrm>
          </p:grpSpPr>
          <p:sp>
            <p:nvSpPr>
              <p:cNvPr id="165" name="円/楕円 164"/>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66" name="円/楕円 165"/>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67" name="正方形/長方形 166"/>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68" name="グループ化 167"/>
            <p:cNvGrpSpPr/>
            <p:nvPr/>
          </p:nvGrpSpPr>
          <p:grpSpPr>
            <a:xfrm>
              <a:off x="6476602" y="5377725"/>
              <a:ext cx="266592" cy="533243"/>
              <a:chOff x="457200" y="3429000"/>
              <a:chExt cx="360000" cy="720080"/>
            </a:xfrm>
          </p:grpSpPr>
          <p:sp>
            <p:nvSpPr>
              <p:cNvPr id="169" name="円/楕円 168"/>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70" name="円/楕円 169"/>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71" name="正方形/長方形 170"/>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72" name="グループ化 171"/>
            <p:cNvGrpSpPr/>
            <p:nvPr/>
          </p:nvGrpSpPr>
          <p:grpSpPr>
            <a:xfrm>
              <a:off x="6831165" y="5377725"/>
              <a:ext cx="266592" cy="533243"/>
              <a:chOff x="457200" y="3429000"/>
              <a:chExt cx="360000" cy="720080"/>
            </a:xfrm>
          </p:grpSpPr>
          <p:sp>
            <p:nvSpPr>
              <p:cNvPr id="173" name="円/楕円 172"/>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74" name="円/楕円 173"/>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75" name="正方形/長方形 174"/>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76" name="グループ化 175"/>
            <p:cNvGrpSpPr/>
            <p:nvPr/>
          </p:nvGrpSpPr>
          <p:grpSpPr>
            <a:xfrm>
              <a:off x="7185728" y="5377725"/>
              <a:ext cx="266592" cy="533243"/>
              <a:chOff x="457200" y="3429000"/>
              <a:chExt cx="360000" cy="720080"/>
            </a:xfrm>
          </p:grpSpPr>
          <p:sp>
            <p:nvSpPr>
              <p:cNvPr id="177" name="円/楕円 176"/>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78" name="円/楕円 177"/>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79" name="正方形/長方形 178"/>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sp>
          <p:nvSpPr>
            <p:cNvPr id="196" name="正方形/長方形 195"/>
            <p:cNvSpPr/>
            <p:nvPr/>
          </p:nvSpPr>
          <p:spPr>
            <a:xfrm>
              <a:off x="7359012" y="5339269"/>
              <a:ext cx="108000" cy="61200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sp>
        <p:nvSpPr>
          <p:cNvPr id="147" name="正方形/長方形 146"/>
          <p:cNvSpPr/>
          <p:nvPr/>
        </p:nvSpPr>
        <p:spPr bwMode="auto">
          <a:xfrm>
            <a:off x="4813411" y="4526596"/>
            <a:ext cx="1872000" cy="216000"/>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企業規模</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人</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以上</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64.6</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a:t>
            </a:r>
          </a:p>
        </p:txBody>
      </p:sp>
    </p:spTree>
    <p:extLst>
      <p:ext uri="{BB962C8B-B14F-4D97-AF65-F5344CB8AC3E}">
        <p14:creationId xmlns:p14="http://schemas.microsoft.com/office/powerpoint/2010/main" val="39676553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431" y="1071786"/>
            <a:ext cx="8280000" cy="892696"/>
          </a:xfrm>
          <a:prstGeom prst="roundRect">
            <a:avLst/>
          </a:prstGeom>
          <a:ln w="9525"/>
        </p:spPr>
        <p:style>
          <a:lnRef idx="2">
            <a:schemeClr val="dk1"/>
          </a:lnRef>
          <a:fillRef idx="1">
            <a:schemeClr val="lt1"/>
          </a:fillRef>
          <a:effectRef idx="0">
            <a:schemeClr val="dk1"/>
          </a:effectRef>
          <a:fontRef idx="minor">
            <a:schemeClr val="dk1"/>
          </a:fontRef>
        </p:style>
        <p:txBody>
          <a:bodyPr anchor="ctr" anchorCtr="0">
            <a:normAutofit fontScale="92500"/>
          </a:bodyPr>
          <a:lstStyle/>
          <a:p>
            <a:pPr marL="0" indent="0">
              <a:buNone/>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月例給の民間給与との比較（ラスパイレス比較）においては、個々</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の大阪府職員に民間従業員の給与額を支給</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した場合の支給</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総額（Ａ</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現に</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支払う支給</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総額（Ｂ</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）との差を算出しています。</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具体的には、以下のとおり</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、主な給与決定要素である役職</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段階、学歴、</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年齢階層別</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の大阪府職員の平均給与と、これと条件を同じくする民間従業員の平均給与のそれぞれに大阪府職員数を乗じた総額を算出し、両者の水準を比較しています。</a:t>
            </a:r>
          </a:p>
        </p:txBody>
      </p:sp>
      <p:sp>
        <p:nvSpPr>
          <p:cNvPr id="4" name="タイトル 1"/>
          <p:cNvSpPr>
            <a:spLocks noGrp="1"/>
          </p:cNvSpPr>
          <p:nvPr>
            <p:ph type="title"/>
          </p:nvPr>
        </p:nvSpPr>
        <p:spPr>
          <a:xfrm>
            <a:off x="457431" y="274638"/>
            <a:ext cx="8280000" cy="720000"/>
          </a:xfrm>
          <a:solidFill>
            <a:schemeClr val="tx2">
              <a:lumMod val="60000"/>
              <a:lumOff val="40000"/>
            </a:schemeClr>
          </a:solidFill>
        </p:spPr>
        <p:txBody>
          <a:bodyPr>
            <a:noAutofit/>
          </a:bodyPr>
          <a:lstStyle/>
          <a:p>
            <a:r>
              <a:rPr kumimoji="1"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３　民間給与との比較方法</a:t>
            </a:r>
            <a:r>
              <a:rPr kumimoji="1" lang="ja-JP" altLang="en-US"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（ラスパイレス比較）</a:t>
            </a:r>
            <a:endParaRPr kumimoji="1"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D251FDF-0BDD-4E48-83E5-089752E10C20}" type="slidenum">
              <a:rPr kumimoji="1" lang="ja-JP" altLang="en-US" smtClean="0"/>
              <a:t>3</a:t>
            </a:fld>
            <a:endParaRPr kumimoji="1" lang="ja-JP" altLang="en-US"/>
          </a:p>
        </p:txBody>
      </p:sp>
      <p:sp>
        <p:nvSpPr>
          <p:cNvPr id="74" name="AutoShape 7"/>
          <p:cNvSpPr>
            <a:spLocks noChangeArrowheads="1"/>
          </p:cNvSpPr>
          <p:nvPr/>
        </p:nvSpPr>
        <p:spPr bwMode="auto">
          <a:xfrm>
            <a:off x="1297733" y="2907653"/>
            <a:ext cx="792000" cy="479641"/>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300"/>
              </a:lnSpc>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２級</a:t>
            </a:r>
          </a:p>
          <a:p>
            <a:pPr algn="ctr" rtl="0">
              <a:lnSpc>
                <a:spcPts val="1300"/>
              </a:lnSpc>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（副主査）</a:t>
            </a:r>
          </a:p>
        </p:txBody>
      </p:sp>
      <p:sp>
        <p:nvSpPr>
          <p:cNvPr id="75" name="AutoShape 12"/>
          <p:cNvSpPr>
            <a:spLocks noChangeArrowheads="1"/>
          </p:cNvSpPr>
          <p:nvPr/>
        </p:nvSpPr>
        <p:spPr bwMode="auto">
          <a:xfrm>
            <a:off x="1297733" y="2252893"/>
            <a:ext cx="792000" cy="469436"/>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300"/>
              </a:lnSpc>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１級</a:t>
            </a:r>
          </a:p>
          <a:p>
            <a:pPr algn="ctr" rtl="0">
              <a:lnSpc>
                <a:spcPts val="1300"/>
              </a:lnSpc>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（主事）</a:t>
            </a:r>
          </a:p>
        </p:txBody>
      </p:sp>
      <p:sp>
        <p:nvSpPr>
          <p:cNvPr id="139" name="AutoShape 15"/>
          <p:cNvSpPr>
            <a:spLocks noChangeArrowheads="1"/>
          </p:cNvSpPr>
          <p:nvPr/>
        </p:nvSpPr>
        <p:spPr bwMode="auto">
          <a:xfrm>
            <a:off x="2370498" y="2354223"/>
            <a:ext cx="696500" cy="264411"/>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大卒</a:t>
            </a:r>
          </a:p>
        </p:txBody>
      </p:sp>
      <p:sp>
        <p:nvSpPr>
          <p:cNvPr id="140" name="AutoShape 16"/>
          <p:cNvSpPr>
            <a:spLocks noChangeArrowheads="1"/>
          </p:cNvSpPr>
          <p:nvPr/>
        </p:nvSpPr>
        <p:spPr bwMode="auto">
          <a:xfrm>
            <a:off x="2370498" y="2929070"/>
            <a:ext cx="696500" cy="264411"/>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短大卒</a:t>
            </a:r>
          </a:p>
        </p:txBody>
      </p:sp>
      <p:sp>
        <p:nvSpPr>
          <p:cNvPr id="141" name="AutoShape 17"/>
          <p:cNvSpPr>
            <a:spLocks noChangeArrowheads="1"/>
          </p:cNvSpPr>
          <p:nvPr/>
        </p:nvSpPr>
        <p:spPr bwMode="auto">
          <a:xfrm>
            <a:off x="2370498" y="3505966"/>
            <a:ext cx="696500" cy="264411"/>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高卒</a:t>
            </a:r>
          </a:p>
        </p:txBody>
      </p:sp>
      <p:sp>
        <p:nvSpPr>
          <p:cNvPr id="142" name="AutoShape 18"/>
          <p:cNvSpPr>
            <a:spLocks noChangeArrowheads="1"/>
          </p:cNvSpPr>
          <p:nvPr/>
        </p:nvSpPr>
        <p:spPr bwMode="auto">
          <a:xfrm>
            <a:off x="2370498" y="4082863"/>
            <a:ext cx="696500" cy="264411"/>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中卒</a:t>
            </a:r>
          </a:p>
        </p:txBody>
      </p:sp>
      <p:sp>
        <p:nvSpPr>
          <p:cNvPr id="126" name="AutoShape 25"/>
          <p:cNvSpPr>
            <a:spLocks noChangeArrowheads="1"/>
          </p:cNvSpPr>
          <p:nvPr/>
        </p:nvSpPr>
        <p:spPr bwMode="auto">
          <a:xfrm>
            <a:off x="3294104" y="2908842"/>
            <a:ext cx="873234" cy="308538"/>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２１歳</a:t>
            </a:r>
          </a:p>
        </p:txBody>
      </p:sp>
      <p:sp>
        <p:nvSpPr>
          <p:cNvPr id="127" name="AutoShape 26"/>
          <p:cNvSpPr>
            <a:spLocks noChangeArrowheads="1"/>
          </p:cNvSpPr>
          <p:nvPr/>
        </p:nvSpPr>
        <p:spPr bwMode="auto">
          <a:xfrm>
            <a:off x="3294104" y="3481087"/>
            <a:ext cx="873234" cy="308538"/>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１９歳</a:t>
            </a:r>
          </a:p>
        </p:txBody>
      </p:sp>
      <p:sp>
        <p:nvSpPr>
          <p:cNvPr id="128" name="AutoShape 27"/>
          <p:cNvSpPr>
            <a:spLocks noChangeArrowheads="1"/>
          </p:cNvSpPr>
          <p:nvPr/>
        </p:nvSpPr>
        <p:spPr bwMode="auto">
          <a:xfrm>
            <a:off x="3294104" y="4059208"/>
            <a:ext cx="873234" cy="308538"/>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１６歳</a:t>
            </a:r>
          </a:p>
        </p:txBody>
      </p:sp>
      <p:sp>
        <p:nvSpPr>
          <p:cNvPr id="130" name="AutoShape 29"/>
          <p:cNvSpPr>
            <a:spLocks noChangeArrowheads="1"/>
          </p:cNvSpPr>
          <p:nvPr/>
        </p:nvSpPr>
        <p:spPr bwMode="auto">
          <a:xfrm>
            <a:off x="3294104" y="2333879"/>
            <a:ext cx="873234" cy="308538"/>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２３歳</a:t>
            </a:r>
          </a:p>
        </p:txBody>
      </p:sp>
      <p:sp>
        <p:nvSpPr>
          <p:cNvPr id="79" name="AutoShape 38"/>
          <p:cNvSpPr>
            <a:spLocks noChangeArrowheads="1"/>
          </p:cNvSpPr>
          <p:nvPr/>
        </p:nvSpPr>
        <p:spPr bwMode="auto">
          <a:xfrm>
            <a:off x="1288208" y="3564667"/>
            <a:ext cx="792000" cy="487295"/>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300"/>
              </a:lnSpc>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３級</a:t>
            </a:r>
          </a:p>
          <a:p>
            <a:pPr algn="ctr" rtl="0">
              <a:lnSpc>
                <a:spcPts val="900"/>
              </a:lnSpc>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（主査）</a:t>
            </a:r>
          </a:p>
        </p:txBody>
      </p:sp>
      <p:sp>
        <p:nvSpPr>
          <p:cNvPr id="80" name="AutoShape 39"/>
          <p:cNvSpPr>
            <a:spLocks noChangeArrowheads="1"/>
          </p:cNvSpPr>
          <p:nvPr/>
        </p:nvSpPr>
        <p:spPr bwMode="auto">
          <a:xfrm>
            <a:off x="1288207" y="4229335"/>
            <a:ext cx="792000" cy="510257"/>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200"/>
              </a:lnSpc>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４級</a:t>
            </a:r>
          </a:p>
          <a:p>
            <a:pPr algn="ctr" rtl="0">
              <a:lnSpc>
                <a:spcPts val="1100"/>
              </a:lnSpc>
              <a:defRPr sz="1000"/>
            </a:pPr>
            <a:r>
              <a:rPr lang="ja-JP" altLang="en-US" sz="8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（課長補佐）</a:t>
            </a:r>
          </a:p>
        </p:txBody>
      </p:sp>
      <p:sp>
        <p:nvSpPr>
          <p:cNvPr id="81" name="AutoShape 40"/>
          <p:cNvSpPr>
            <a:spLocks noChangeArrowheads="1"/>
          </p:cNvSpPr>
          <p:nvPr/>
        </p:nvSpPr>
        <p:spPr bwMode="auto">
          <a:xfrm>
            <a:off x="1288208" y="4916965"/>
            <a:ext cx="792000" cy="563833"/>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300"/>
              </a:lnSpc>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５級６級</a:t>
            </a:r>
            <a:endParaRPr lang="ja-JP" altLang="en-US" sz="8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rtl="0">
              <a:lnSpc>
                <a:spcPts val="1200"/>
              </a:lnSpc>
              <a:defRPr sz="1000"/>
            </a:pPr>
            <a:r>
              <a:rPr lang="ja-JP" altLang="en-US" sz="8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（課長・参事）</a:t>
            </a:r>
          </a:p>
        </p:txBody>
      </p:sp>
      <p:sp>
        <p:nvSpPr>
          <p:cNvPr id="82" name="AutoShape 41"/>
          <p:cNvSpPr>
            <a:spLocks noChangeArrowheads="1"/>
          </p:cNvSpPr>
          <p:nvPr/>
        </p:nvSpPr>
        <p:spPr bwMode="auto">
          <a:xfrm>
            <a:off x="1288208" y="5658171"/>
            <a:ext cx="792000" cy="579141"/>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300"/>
              </a:lnSpc>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７級８級</a:t>
            </a:r>
          </a:p>
          <a:p>
            <a:pPr algn="ctr" rtl="0">
              <a:lnSpc>
                <a:spcPts val="1100"/>
              </a:lnSpc>
              <a:defRPr sz="1000"/>
            </a:pPr>
            <a:r>
              <a:rPr lang="ja-JP" altLang="en-US" sz="8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（部長・次長）</a:t>
            </a:r>
          </a:p>
        </p:txBody>
      </p:sp>
      <p:sp>
        <p:nvSpPr>
          <p:cNvPr id="83" name="Rectangle 42"/>
          <p:cNvSpPr>
            <a:spLocks noChangeArrowheads="1"/>
          </p:cNvSpPr>
          <p:nvPr/>
        </p:nvSpPr>
        <p:spPr bwMode="auto">
          <a:xfrm>
            <a:off x="1288207" y="2026518"/>
            <a:ext cx="792000" cy="216000"/>
          </a:xfrm>
          <a:prstGeom prst="rect">
            <a:avLst/>
          </a:prstGeom>
          <a:solidFill>
            <a:srgbClr xmlns:mc="http://schemas.openxmlformats.org/markup-compatibility/2006" xmlns:a14="http://schemas.microsoft.com/office/drawing/2010/main" val="FFFFFF" mc:Ignorable="a14" a14:legacySpreadsheetColorIndex="65"/>
          </a:solidFill>
          <a:ln>
            <a:noFill/>
          </a:ln>
          <a:extLs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役職段階</a:t>
            </a:r>
            <a:r>
              <a:rPr lang="en-US" altLang="ja-JP"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84" name="Rectangle 43"/>
          <p:cNvSpPr>
            <a:spLocks noChangeArrowheads="1"/>
          </p:cNvSpPr>
          <p:nvPr/>
        </p:nvSpPr>
        <p:spPr bwMode="auto">
          <a:xfrm>
            <a:off x="2502748" y="2026518"/>
            <a:ext cx="432000" cy="216000"/>
          </a:xfrm>
          <a:prstGeom prst="rect">
            <a:avLst/>
          </a:prstGeom>
          <a:solidFill>
            <a:srgbClr xmlns:mc="http://schemas.openxmlformats.org/markup-compatibility/2006" xmlns:a14="http://schemas.microsoft.com/office/drawing/2010/main" val="FFFFFF" mc:Ignorable="a14" a14:legacySpreadsheetColorIndex="65"/>
          </a:solidFill>
          <a:ln>
            <a:noFill/>
          </a:ln>
          <a:extLs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学歴</a:t>
            </a:r>
            <a:r>
              <a:rPr lang="en-US" altLang="ja-JP"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85" name="Rectangle 44"/>
          <p:cNvSpPr>
            <a:spLocks noChangeArrowheads="1"/>
          </p:cNvSpPr>
          <p:nvPr/>
        </p:nvSpPr>
        <p:spPr bwMode="auto">
          <a:xfrm>
            <a:off x="3294104" y="2026518"/>
            <a:ext cx="873234" cy="216000"/>
          </a:xfrm>
          <a:prstGeom prst="rect">
            <a:avLst/>
          </a:prstGeom>
          <a:solidFill>
            <a:srgbClr xmlns:mc="http://schemas.openxmlformats.org/markup-compatibility/2006" xmlns:a14="http://schemas.microsoft.com/office/drawing/2010/main" val="FFFFFF" mc:Ignorable="a14" a14:legacySpreadsheetColorIndex="65"/>
          </a:solidFill>
          <a:ln>
            <a:noFill/>
          </a:ln>
          <a:extLs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年齢階層</a:t>
            </a:r>
            <a:r>
              <a:rPr lang="en-US" altLang="ja-JP"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5" name="Rectangle 54"/>
          <p:cNvSpPr>
            <a:spLocks noChangeArrowheads="1"/>
          </p:cNvSpPr>
          <p:nvPr/>
        </p:nvSpPr>
        <p:spPr bwMode="auto">
          <a:xfrm>
            <a:off x="377540" y="2764900"/>
            <a:ext cx="612308" cy="2289175"/>
          </a:xfrm>
          <a:prstGeom prst="rec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vert="wordArtVertRtl" wrap="square" lIns="36576" tIns="0" rIns="36576"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2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大阪府職員</a:t>
            </a:r>
            <a:endParaRPr lang="en-US" altLang="ja-JP" sz="12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rtl="0">
              <a:defRPr sz="1000"/>
            </a:pPr>
            <a:r>
              <a:rPr lang="ja-JP" altLang="en-US" sz="12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（事務・技術職員）</a:t>
            </a:r>
          </a:p>
        </p:txBody>
      </p:sp>
      <p:sp>
        <p:nvSpPr>
          <p:cNvPr id="96" name="AutoShape 56"/>
          <p:cNvSpPr>
            <a:spLocks noChangeArrowheads="1"/>
          </p:cNvSpPr>
          <p:nvPr/>
        </p:nvSpPr>
        <p:spPr bwMode="auto">
          <a:xfrm>
            <a:off x="4345629" y="2973607"/>
            <a:ext cx="390346" cy="173567"/>
          </a:xfrm>
          <a:prstGeom prst="rightArrow">
            <a:avLst>
              <a:gd name="adj1" fmla="val 50000"/>
              <a:gd name="adj2" fmla="val 63750"/>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a:lstStyle/>
          <a:p>
            <a:endParaRPr lang="ja-JP" altLang="en-US" sz="14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7" name="AutoShape 57"/>
          <p:cNvSpPr>
            <a:spLocks noChangeArrowheads="1"/>
          </p:cNvSpPr>
          <p:nvPr/>
        </p:nvSpPr>
        <p:spPr bwMode="auto">
          <a:xfrm>
            <a:off x="4345629" y="3549980"/>
            <a:ext cx="390346" cy="173567"/>
          </a:xfrm>
          <a:prstGeom prst="rightArrow">
            <a:avLst>
              <a:gd name="adj1" fmla="val 50000"/>
              <a:gd name="adj2" fmla="val 63750"/>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a:lstStyle/>
          <a:p>
            <a:endParaRPr lang="ja-JP" altLang="en-US" sz="14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8" name="AutoShape 58"/>
          <p:cNvSpPr>
            <a:spLocks noChangeArrowheads="1"/>
          </p:cNvSpPr>
          <p:nvPr/>
        </p:nvSpPr>
        <p:spPr bwMode="auto">
          <a:xfrm>
            <a:off x="4345629" y="4119939"/>
            <a:ext cx="390346" cy="173567"/>
          </a:xfrm>
          <a:prstGeom prst="rightArrow">
            <a:avLst>
              <a:gd name="adj1" fmla="val 50000"/>
              <a:gd name="adj2" fmla="val 63750"/>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a:lstStyle/>
          <a:p>
            <a:endParaRPr lang="ja-JP" altLang="en-US" sz="14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7" name="AutoShape 60"/>
          <p:cNvSpPr>
            <a:spLocks noChangeArrowheads="1"/>
          </p:cNvSpPr>
          <p:nvPr/>
        </p:nvSpPr>
        <p:spPr bwMode="auto">
          <a:xfrm>
            <a:off x="4862972" y="2302357"/>
            <a:ext cx="1370040" cy="364325"/>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民間給与</a:t>
            </a:r>
            <a:r>
              <a:rPr lang="en-US" altLang="ja-JP"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府職員数</a:t>
            </a:r>
            <a:endPar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8" name="AutoShape 61"/>
          <p:cNvSpPr>
            <a:spLocks noChangeArrowheads="1"/>
          </p:cNvSpPr>
          <p:nvPr/>
        </p:nvSpPr>
        <p:spPr bwMode="auto">
          <a:xfrm>
            <a:off x="4862972" y="2880948"/>
            <a:ext cx="1370040" cy="364325"/>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民間給与</a:t>
            </a:r>
            <a:r>
              <a:rPr lang="en-US" altLang="ja-JP"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府職員数</a:t>
            </a:r>
            <a:endPar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9" name="AutoShape 62"/>
          <p:cNvSpPr>
            <a:spLocks noChangeArrowheads="1"/>
          </p:cNvSpPr>
          <p:nvPr/>
        </p:nvSpPr>
        <p:spPr bwMode="auto">
          <a:xfrm>
            <a:off x="4862972" y="3460945"/>
            <a:ext cx="1370040" cy="348822"/>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民間給与</a:t>
            </a:r>
            <a:r>
              <a:rPr lang="en-US" altLang="ja-JP"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府職員数</a:t>
            </a:r>
            <a:endPar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0" name="AutoShape 63"/>
          <p:cNvSpPr>
            <a:spLocks noChangeArrowheads="1"/>
          </p:cNvSpPr>
          <p:nvPr/>
        </p:nvSpPr>
        <p:spPr bwMode="auto">
          <a:xfrm>
            <a:off x="4862972" y="4024559"/>
            <a:ext cx="1370040" cy="364325"/>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民間給与</a:t>
            </a:r>
            <a:r>
              <a:rPr lang="en-US" altLang="ja-JP"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府職員数</a:t>
            </a:r>
            <a:endPar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3" name="AutoShape 65"/>
          <p:cNvSpPr>
            <a:spLocks noChangeArrowheads="1"/>
          </p:cNvSpPr>
          <p:nvPr/>
        </p:nvSpPr>
        <p:spPr bwMode="auto">
          <a:xfrm>
            <a:off x="7206892" y="2302356"/>
            <a:ext cx="1530770" cy="364325"/>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府職員給与</a:t>
            </a:r>
            <a:r>
              <a:rPr lang="en-US" altLang="ja-JP"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府職員数</a:t>
            </a:r>
            <a:endPar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4" name="AutoShape 66"/>
          <p:cNvSpPr>
            <a:spLocks noChangeArrowheads="1"/>
          </p:cNvSpPr>
          <p:nvPr/>
        </p:nvSpPr>
        <p:spPr bwMode="auto">
          <a:xfrm>
            <a:off x="7206892" y="2841234"/>
            <a:ext cx="1530770" cy="364325"/>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府職員給与</a:t>
            </a:r>
            <a:r>
              <a:rPr lang="en-US" altLang="ja-JP"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府職員数</a:t>
            </a:r>
            <a:endPar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5" name="AutoShape 67"/>
          <p:cNvSpPr>
            <a:spLocks noChangeArrowheads="1"/>
          </p:cNvSpPr>
          <p:nvPr/>
        </p:nvSpPr>
        <p:spPr bwMode="auto">
          <a:xfrm>
            <a:off x="7206892" y="3464132"/>
            <a:ext cx="1530770" cy="348822"/>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府職員給与</a:t>
            </a:r>
            <a:r>
              <a:rPr lang="en-US" altLang="ja-JP"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府職員数</a:t>
            </a:r>
            <a:endPar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6" name="AutoShape 68"/>
          <p:cNvSpPr>
            <a:spLocks noChangeArrowheads="1"/>
          </p:cNvSpPr>
          <p:nvPr/>
        </p:nvSpPr>
        <p:spPr bwMode="auto">
          <a:xfrm>
            <a:off x="7206892" y="4031314"/>
            <a:ext cx="1530770" cy="364325"/>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府職員給与</a:t>
            </a:r>
            <a:r>
              <a:rPr lang="en-US" altLang="ja-JP"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府職員数</a:t>
            </a:r>
            <a:endPar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01" name="Group 69"/>
          <p:cNvGrpSpPr>
            <a:grpSpLocks/>
          </p:cNvGrpSpPr>
          <p:nvPr/>
        </p:nvGrpSpPr>
        <p:grpSpPr bwMode="auto">
          <a:xfrm>
            <a:off x="6381234" y="2302357"/>
            <a:ext cx="665885" cy="1992552"/>
            <a:chOff x="8245475" y="336550"/>
            <a:chExt cx="87" cy="257"/>
          </a:xfrm>
        </p:grpSpPr>
        <p:sp>
          <p:nvSpPr>
            <p:cNvPr id="109" name="AutoShape 70"/>
            <p:cNvSpPr>
              <a:spLocks noChangeArrowheads="1"/>
            </p:cNvSpPr>
            <p:nvPr/>
          </p:nvSpPr>
          <p:spPr bwMode="auto">
            <a:xfrm>
              <a:off x="8245477" y="336550"/>
              <a:ext cx="85" cy="42"/>
            </a:xfrm>
            <a:prstGeom prst="leftRightArrow">
              <a:avLst>
                <a:gd name="adj1" fmla="val 50000"/>
                <a:gd name="adj2" fmla="val 40476"/>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36000" rIns="27432" bIns="18288"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突合</a:t>
              </a:r>
            </a:p>
          </p:txBody>
        </p:sp>
        <p:sp>
          <p:nvSpPr>
            <p:cNvPr id="110" name="AutoShape 71"/>
            <p:cNvSpPr>
              <a:spLocks noChangeArrowheads="1"/>
            </p:cNvSpPr>
            <p:nvPr/>
          </p:nvSpPr>
          <p:spPr bwMode="auto">
            <a:xfrm>
              <a:off x="8245477" y="336622"/>
              <a:ext cx="85" cy="42"/>
            </a:xfrm>
            <a:prstGeom prst="leftRightArrow">
              <a:avLst>
                <a:gd name="adj1" fmla="val 50000"/>
                <a:gd name="adj2" fmla="val 40476"/>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36000" rIns="27432" bIns="18288"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突合</a:t>
              </a:r>
            </a:p>
          </p:txBody>
        </p:sp>
        <p:sp>
          <p:nvSpPr>
            <p:cNvPr id="111" name="AutoShape 72"/>
            <p:cNvSpPr>
              <a:spLocks noChangeArrowheads="1"/>
            </p:cNvSpPr>
            <p:nvPr/>
          </p:nvSpPr>
          <p:spPr bwMode="auto">
            <a:xfrm>
              <a:off x="8245475" y="336699"/>
              <a:ext cx="85" cy="43"/>
            </a:xfrm>
            <a:prstGeom prst="leftRightArrow">
              <a:avLst>
                <a:gd name="adj1" fmla="val 50000"/>
                <a:gd name="adj2" fmla="val 40476"/>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36000" rIns="27432" bIns="18288"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突合</a:t>
              </a:r>
            </a:p>
          </p:txBody>
        </p:sp>
        <p:sp>
          <p:nvSpPr>
            <p:cNvPr id="112" name="AutoShape 73"/>
            <p:cNvSpPr>
              <a:spLocks noChangeArrowheads="1"/>
            </p:cNvSpPr>
            <p:nvPr/>
          </p:nvSpPr>
          <p:spPr bwMode="auto">
            <a:xfrm>
              <a:off x="8245477" y="336765"/>
              <a:ext cx="85" cy="42"/>
            </a:xfrm>
            <a:prstGeom prst="leftRightArrow">
              <a:avLst>
                <a:gd name="adj1" fmla="val 50000"/>
                <a:gd name="adj2" fmla="val 40476"/>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36000" rIns="27432" bIns="18288"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突合</a:t>
              </a:r>
            </a:p>
          </p:txBody>
        </p:sp>
      </p:grpSp>
      <p:sp>
        <p:nvSpPr>
          <p:cNvPr id="102" name="AutoShape 75"/>
          <p:cNvSpPr>
            <a:spLocks noChangeArrowheads="1"/>
          </p:cNvSpPr>
          <p:nvPr/>
        </p:nvSpPr>
        <p:spPr bwMode="auto">
          <a:xfrm>
            <a:off x="5184826" y="4484463"/>
            <a:ext cx="727117" cy="289280"/>
          </a:xfrm>
          <a:prstGeom prst="downArrow">
            <a:avLst>
              <a:gd name="adj1" fmla="val 58421"/>
              <a:gd name="adj2" fmla="val 49694"/>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a:lstStyle/>
          <a:p>
            <a:endParaRPr lang="ja-JP" altLang="en-US" sz="14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3" name="Rectangle 77"/>
          <p:cNvSpPr>
            <a:spLocks noChangeArrowheads="1"/>
          </p:cNvSpPr>
          <p:nvPr/>
        </p:nvSpPr>
        <p:spPr bwMode="auto">
          <a:xfrm>
            <a:off x="3625293" y="4896217"/>
            <a:ext cx="2458875" cy="404991"/>
          </a:xfrm>
          <a:prstGeom prst="rect">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民間給与総額</a:t>
            </a: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／府職員総数</a:t>
            </a: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b="0" i="0" u="none" strike="noStrike" baseline="0" dirty="0" smtClean="0">
                <a:latin typeface="メイリオ" panose="020B0604030504040204" pitchFamily="50" charset="-128"/>
                <a:ea typeface="メイリオ" panose="020B0604030504040204" pitchFamily="50" charset="-128"/>
                <a:cs typeface="メイリオ" panose="020B0604030504040204" pitchFamily="50" charset="-128"/>
              </a:rPr>
              <a:t>373,395</a:t>
            </a: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（ａ）</a:t>
            </a:r>
          </a:p>
        </p:txBody>
      </p:sp>
      <p:sp>
        <p:nvSpPr>
          <p:cNvPr id="104" name="Rectangle 78"/>
          <p:cNvSpPr>
            <a:spLocks noChangeArrowheads="1"/>
          </p:cNvSpPr>
          <p:nvPr/>
        </p:nvSpPr>
        <p:spPr bwMode="auto">
          <a:xfrm>
            <a:off x="6153211" y="4896217"/>
            <a:ext cx="2584451" cy="404991"/>
          </a:xfrm>
          <a:prstGeom prst="rect">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300"/>
              </a:lnSpc>
              <a:defRPr sz="1000"/>
            </a:pP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府職員給与</a:t>
            </a: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総額</a:t>
            </a: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／府職員総数</a:t>
            </a: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b="0" i="0" u="none" strike="noStrike" baseline="0" dirty="0" smtClean="0">
                <a:latin typeface="メイリオ" panose="020B0604030504040204" pitchFamily="50" charset="-128"/>
                <a:ea typeface="メイリオ" panose="020B0604030504040204" pitchFamily="50" charset="-128"/>
                <a:cs typeface="メイリオ" panose="020B0604030504040204" pitchFamily="50" charset="-128"/>
              </a:rPr>
              <a:t>372,252</a:t>
            </a: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（ｂ）</a:t>
            </a:r>
            <a:r>
              <a:rPr lang="ja-JP" altLang="en-US" sz="8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p>
        </p:txBody>
      </p:sp>
      <p:sp>
        <p:nvSpPr>
          <p:cNvPr id="105" name="Rectangle 80"/>
          <p:cNvSpPr>
            <a:spLocks noChangeArrowheads="1"/>
          </p:cNvSpPr>
          <p:nvPr/>
        </p:nvSpPr>
        <p:spPr bwMode="auto">
          <a:xfrm>
            <a:off x="4827992" y="2026518"/>
            <a:ext cx="1440000" cy="216000"/>
          </a:xfrm>
          <a:prstGeom prst="rect">
            <a:avLst/>
          </a:prstGeom>
          <a:solidFill>
            <a:srgbClr xmlns:mc="http://schemas.openxmlformats.org/markup-compatibility/2006" xmlns:a14="http://schemas.microsoft.com/office/drawing/2010/main" val="FFFFFF" mc:Ignorable="a14" a14:legacySpreadsheetColorIndex="65"/>
          </a:solidFill>
          <a:ln>
            <a:noFill/>
          </a:ln>
          <a:extLs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27432" tIns="0" rIns="0" bIns="18288" anchor="b"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（民間給与総額（Ａ））</a:t>
            </a:r>
          </a:p>
        </p:txBody>
      </p:sp>
      <p:sp>
        <p:nvSpPr>
          <p:cNvPr id="106" name="Rectangle 81"/>
          <p:cNvSpPr>
            <a:spLocks noChangeArrowheads="1"/>
          </p:cNvSpPr>
          <p:nvPr/>
        </p:nvSpPr>
        <p:spPr bwMode="auto">
          <a:xfrm>
            <a:off x="7180277" y="2026518"/>
            <a:ext cx="1584000" cy="216000"/>
          </a:xfrm>
          <a:prstGeom prst="rect">
            <a:avLst/>
          </a:prstGeom>
          <a:solidFill>
            <a:srgbClr xmlns:mc="http://schemas.openxmlformats.org/markup-compatibility/2006" xmlns:a14="http://schemas.microsoft.com/office/drawing/2010/main" val="FFFFFF" mc:Ignorable="a14" a14:legacySpreadsheetColorIndex="65"/>
          </a:solidFill>
          <a:ln>
            <a:noFill/>
          </a:ln>
          <a:extLs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27432" tIns="0" rIns="0" bIns="18288" anchor="b"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（府職員給与</a:t>
            </a: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総額（Ｂ））</a:t>
            </a:r>
          </a:p>
        </p:txBody>
      </p:sp>
      <p:sp>
        <p:nvSpPr>
          <p:cNvPr id="107" name="AutoShape 56"/>
          <p:cNvSpPr>
            <a:spLocks noChangeArrowheads="1"/>
          </p:cNvSpPr>
          <p:nvPr/>
        </p:nvSpPr>
        <p:spPr bwMode="auto">
          <a:xfrm>
            <a:off x="4345629" y="2395001"/>
            <a:ext cx="390346" cy="173567"/>
          </a:xfrm>
          <a:prstGeom prst="rightArrow">
            <a:avLst>
              <a:gd name="adj1" fmla="val 50000"/>
              <a:gd name="adj2" fmla="val 65875"/>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a:lstStyle/>
          <a:p>
            <a:endParaRPr lang="ja-JP" altLang="en-US" sz="14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8" name="AutoShape 75"/>
          <p:cNvSpPr>
            <a:spLocks noChangeArrowheads="1"/>
          </p:cNvSpPr>
          <p:nvPr/>
        </p:nvSpPr>
        <p:spPr bwMode="auto">
          <a:xfrm>
            <a:off x="7608718" y="4484463"/>
            <a:ext cx="727117" cy="289280"/>
          </a:xfrm>
          <a:prstGeom prst="downArrow">
            <a:avLst>
              <a:gd name="adj1" fmla="val 58421"/>
              <a:gd name="adj2" fmla="val 49694"/>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a:lstStyle/>
          <a:p>
            <a:endParaRPr lang="ja-JP" altLang="en-US" sz="140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44" name="カギ線コネクタ 143"/>
          <p:cNvCxnSpPr>
            <a:stCxn id="95" idx="3"/>
            <a:endCxn id="75" idx="1"/>
          </p:cNvCxnSpPr>
          <p:nvPr/>
        </p:nvCxnSpPr>
        <p:spPr>
          <a:xfrm flipV="1">
            <a:off x="989848" y="2487611"/>
            <a:ext cx="307885" cy="1421877"/>
          </a:xfrm>
          <a:prstGeom prst="bentConnector3">
            <a:avLst/>
          </a:prstGeom>
        </p:spPr>
        <p:style>
          <a:lnRef idx="1">
            <a:schemeClr val="dk1"/>
          </a:lnRef>
          <a:fillRef idx="0">
            <a:schemeClr val="dk1"/>
          </a:fillRef>
          <a:effectRef idx="0">
            <a:schemeClr val="dk1"/>
          </a:effectRef>
          <a:fontRef idx="minor">
            <a:schemeClr val="tx1"/>
          </a:fontRef>
        </p:style>
      </p:cxnSp>
      <p:cxnSp>
        <p:nvCxnSpPr>
          <p:cNvPr id="146" name="カギ線コネクタ 145"/>
          <p:cNvCxnSpPr>
            <a:stCxn id="95" idx="3"/>
            <a:endCxn id="74" idx="1"/>
          </p:cNvCxnSpPr>
          <p:nvPr/>
        </p:nvCxnSpPr>
        <p:spPr>
          <a:xfrm flipV="1">
            <a:off x="989848" y="3147474"/>
            <a:ext cx="307885" cy="762014"/>
          </a:xfrm>
          <a:prstGeom prst="bentConnector3">
            <a:avLst/>
          </a:prstGeom>
        </p:spPr>
        <p:style>
          <a:lnRef idx="1">
            <a:schemeClr val="dk1"/>
          </a:lnRef>
          <a:fillRef idx="0">
            <a:schemeClr val="dk1"/>
          </a:fillRef>
          <a:effectRef idx="0">
            <a:schemeClr val="dk1"/>
          </a:effectRef>
          <a:fontRef idx="minor">
            <a:schemeClr val="tx1"/>
          </a:fontRef>
        </p:style>
      </p:cxnSp>
      <p:cxnSp>
        <p:nvCxnSpPr>
          <p:cNvPr id="148" name="カギ線コネクタ 147"/>
          <p:cNvCxnSpPr>
            <a:stCxn id="95" idx="3"/>
            <a:endCxn id="79" idx="1"/>
          </p:cNvCxnSpPr>
          <p:nvPr/>
        </p:nvCxnSpPr>
        <p:spPr>
          <a:xfrm flipV="1">
            <a:off x="989848" y="3808315"/>
            <a:ext cx="298360" cy="101173"/>
          </a:xfrm>
          <a:prstGeom prst="bentConnector3">
            <a:avLst/>
          </a:prstGeom>
        </p:spPr>
        <p:style>
          <a:lnRef idx="1">
            <a:schemeClr val="dk1"/>
          </a:lnRef>
          <a:fillRef idx="0">
            <a:schemeClr val="dk1"/>
          </a:fillRef>
          <a:effectRef idx="0">
            <a:schemeClr val="dk1"/>
          </a:effectRef>
          <a:fontRef idx="minor">
            <a:schemeClr val="tx1"/>
          </a:fontRef>
        </p:style>
      </p:cxnSp>
      <p:cxnSp>
        <p:nvCxnSpPr>
          <p:cNvPr id="150" name="カギ線コネクタ 149"/>
          <p:cNvCxnSpPr>
            <a:stCxn id="95" idx="3"/>
            <a:endCxn id="80" idx="1"/>
          </p:cNvCxnSpPr>
          <p:nvPr/>
        </p:nvCxnSpPr>
        <p:spPr>
          <a:xfrm>
            <a:off x="989848" y="3909488"/>
            <a:ext cx="298359" cy="574976"/>
          </a:xfrm>
          <a:prstGeom prst="bentConnector3">
            <a:avLst/>
          </a:prstGeom>
        </p:spPr>
        <p:style>
          <a:lnRef idx="1">
            <a:schemeClr val="dk1"/>
          </a:lnRef>
          <a:fillRef idx="0">
            <a:schemeClr val="dk1"/>
          </a:fillRef>
          <a:effectRef idx="0">
            <a:schemeClr val="dk1"/>
          </a:effectRef>
          <a:fontRef idx="minor">
            <a:schemeClr val="tx1"/>
          </a:fontRef>
        </p:style>
      </p:cxnSp>
      <p:cxnSp>
        <p:nvCxnSpPr>
          <p:cNvPr id="152" name="カギ線コネクタ 151"/>
          <p:cNvCxnSpPr>
            <a:stCxn id="95" idx="3"/>
            <a:endCxn id="81" idx="1"/>
          </p:cNvCxnSpPr>
          <p:nvPr/>
        </p:nvCxnSpPr>
        <p:spPr>
          <a:xfrm>
            <a:off x="989848" y="3909488"/>
            <a:ext cx="298360" cy="1289394"/>
          </a:xfrm>
          <a:prstGeom prst="bentConnector3">
            <a:avLst/>
          </a:prstGeom>
        </p:spPr>
        <p:style>
          <a:lnRef idx="1">
            <a:schemeClr val="dk1"/>
          </a:lnRef>
          <a:fillRef idx="0">
            <a:schemeClr val="dk1"/>
          </a:fillRef>
          <a:effectRef idx="0">
            <a:schemeClr val="dk1"/>
          </a:effectRef>
          <a:fontRef idx="minor">
            <a:schemeClr val="tx1"/>
          </a:fontRef>
        </p:style>
      </p:cxnSp>
      <p:cxnSp>
        <p:nvCxnSpPr>
          <p:cNvPr id="154" name="カギ線コネクタ 153"/>
          <p:cNvCxnSpPr>
            <a:stCxn id="95" idx="3"/>
            <a:endCxn id="82" idx="1"/>
          </p:cNvCxnSpPr>
          <p:nvPr/>
        </p:nvCxnSpPr>
        <p:spPr>
          <a:xfrm>
            <a:off x="989848" y="3909488"/>
            <a:ext cx="298360" cy="2038254"/>
          </a:xfrm>
          <a:prstGeom prst="bentConnector3">
            <a:avLst/>
          </a:prstGeom>
        </p:spPr>
        <p:style>
          <a:lnRef idx="1">
            <a:schemeClr val="dk1"/>
          </a:lnRef>
          <a:fillRef idx="0">
            <a:schemeClr val="dk1"/>
          </a:fillRef>
          <a:effectRef idx="0">
            <a:schemeClr val="dk1"/>
          </a:effectRef>
          <a:fontRef idx="minor">
            <a:schemeClr val="tx1"/>
          </a:fontRef>
        </p:style>
      </p:cxnSp>
      <p:cxnSp>
        <p:nvCxnSpPr>
          <p:cNvPr id="168" name="カギ線コネクタ 167"/>
          <p:cNvCxnSpPr>
            <a:stCxn id="75" idx="3"/>
            <a:endCxn id="140" idx="1"/>
          </p:cNvCxnSpPr>
          <p:nvPr/>
        </p:nvCxnSpPr>
        <p:spPr>
          <a:xfrm>
            <a:off x="2089733" y="2487611"/>
            <a:ext cx="280765" cy="573665"/>
          </a:xfrm>
          <a:prstGeom prst="bentConnector3">
            <a:avLst/>
          </a:prstGeom>
        </p:spPr>
        <p:style>
          <a:lnRef idx="1">
            <a:schemeClr val="dk1"/>
          </a:lnRef>
          <a:fillRef idx="0">
            <a:schemeClr val="dk1"/>
          </a:fillRef>
          <a:effectRef idx="0">
            <a:schemeClr val="dk1"/>
          </a:effectRef>
          <a:fontRef idx="minor">
            <a:schemeClr val="tx1"/>
          </a:fontRef>
        </p:style>
      </p:cxnSp>
      <p:cxnSp>
        <p:nvCxnSpPr>
          <p:cNvPr id="170" name="カギ線コネクタ 169"/>
          <p:cNvCxnSpPr>
            <a:stCxn id="75" idx="3"/>
            <a:endCxn id="141" idx="1"/>
          </p:cNvCxnSpPr>
          <p:nvPr/>
        </p:nvCxnSpPr>
        <p:spPr>
          <a:xfrm>
            <a:off x="2089733" y="2487611"/>
            <a:ext cx="280765" cy="1150561"/>
          </a:xfrm>
          <a:prstGeom prst="bentConnector3">
            <a:avLst/>
          </a:prstGeom>
        </p:spPr>
        <p:style>
          <a:lnRef idx="1">
            <a:schemeClr val="dk1"/>
          </a:lnRef>
          <a:fillRef idx="0">
            <a:schemeClr val="dk1"/>
          </a:fillRef>
          <a:effectRef idx="0">
            <a:schemeClr val="dk1"/>
          </a:effectRef>
          <a:fontRef idx="minor">
            <a:schemeClr val="tx1"/>
          </a:fontRef>
        </p:style>
      </p:cxnSp>
      <p:cxnSp>
        <p:nvCxnSpPr>
          <p:cNvPr id="172" name="カギ線コネクタ 171"/>
          <p:cNvCxnSpPr>
            <a:stCxn id="75" idx="3"/>
            <a:endCxn id="142" idx="1"/>
          </p:cNvCxnSpPr>
          <p:nvPr/>
        </p:nvCxnSpPr>
        <p:spPr>
          <a:xfrm>
            <a:off x="2089733" y="2487611"/>
            <a:ext cx="280765" cy="1727458"/>
          </a:xfrm>
          <a:prstGeom prst="bentConnector3">
            <a:avLst/>
          </a:prstGeom>
        </p:spPr>
        <p:style>
          <a:lnRef idx="1">
            <a:schemeClr val="dk1"/>
          </a:lnRef>
          <a:fillRef idx="0">
            <a:schemeClr val="dk1"/>
          </a:fillRef>
          <a:effectRef idx="0">
            <a:schemeClr val="dk1"/>
          </a:effectRef>
          <a:fontRef idx="minor">
            <a:schemeClr val="tx1"/>
          </a:fontRef>
        </p:style>
      </p:cxnSp>
      <p:cxnSp>
        <p:nvCxnSpPr>
          <p:cNvPr id="174" name="直線コネクタ 173"/>
          <p:cNvCxnSpPr>
            <a:stCxn id="139" idx="3"/>
            <a:endCxn id="130" idx="1"/>
          </p:cNvCxnSpPr>
          <p:nvPr/>
        </p:nvCxnSpPr>
        <p:spPr>
          <a:xfrm>
            <a:off x="3066998" y="2486429"/>
            <a:ext cx="227106" cy="1719"/>
          </a:xfrm>
          <a:prstGeom prst="line">
            <a:avLst/>
          </a:prstGeom>
        </p:spPr>
        <p:style>
          <a:lnRef idx="1">
            <a:schemeClr val="dk1"/>
          </a:lnRef>
          <a:fillRef idx="0">
            <a:schemeClr val="dk1"/>
          </a:fillRef>
          <a:effectRef idx="0">
            <a:schemeClr val="dk1"/>
          </a:effectRef>
          <a:fontRef idx="minor">
            <a:schemeClr val="tx1"/>
          </a:fontRef>
        </p:style>
      </p:cxnSp>
      <p:cxnSp>
        <p:nvCxnSpPr>
          <p:cNvPr id="176" name="直線コネクタ 175"/>
          <p:cNvCxnSpPr>
            <a:stCxn id="140" idx="3"/>
            <a:endCxn id="126" idx="1"/>
          </p:cNvCxnSpPr>
          <p:nvPr/>
        </p:nvCxnSpPr>
        <p:spPr>
          <a:xfrm>
            <a:off x="3066998" y="3061276"/>
            <a:ext cx="227106" cy="1835"/>
          </a:xfrm>
          <a:prstGeom prst="line">
            <a:avLst/>
          </a:prstGeom>
        </p:spPr>
        <p:style>
          <a:lnRef idx="1">
            <a:schemeClr val="dk1"/>
          </a:lnRef>
          <a:fillRef idx="0">
            <a:schemeClr val="dk1"/>
          </a:fillRef>
          <a:effectRef idx="0">
            <a:schemeClr val="dk1"/>
          </a:effectRef>
          <a:fontRef idx="minor">
            <a:schemeClr val="tx1"/>
          </a:fontRef>
        </p:style>
      </p:cxnSp>
      <p:cxnSp>
        <p:nvCxnSpPr>
          <p:cNvPr id="178" name="直線コネクタ 177"/>
          <p:cNvCxnSpPr>
            <a:stCxn id="141" idx="3"/>
            <a:endCxn id="127" idx="1"/>
          </p:cNvCxnSpPr>
          <p:nvPr/>
        </p:nvCxnSpPr>
        <p:spPr>
          <a:xfrm flipV="1">
            <a:off x="3066998" y="3635356"/>
            <a:ext cx="227106" cy="2816"/>
          </a:xfrm>
          <a:prstGeom prst="line">
            <a:avLst/>
          </a:prstGeom>
        </p:spPr>
        <p:style>
          <a:lnRef idx="1">
            <a:schemeClr val="dk1"/>
          </a:lnRef>
          <a:fillRef idx="0">
            <a:schemeClr val="dk1"/>
          </a:fillRef>
          <a:effectRef idx="0">
            <a:schemeClr val="dk1"/>
          </a:effectRef>
          <a:fontRef idx="minor">
            <a:schemeClr val="tx1"/>
          </a:fontRef>
        </p:style>
      </p:cxnSp>
      <p:cxnSp>
        <p:nvCxnSpPr>
          <p:cNvPr id="180" name="直線コネクタ 179"/>
          <p:cNvCxnSpPr>
            <a:stCxn id="142" idx="3"/>
            <a:endCxn id="128" idx="1"/>
          </p:cNvCxnSpPr>
          <p:nvPr/>
        </p:nvCxnSpPr>
        <p:spPr>
          <a:xfrm flipV="1">
            <a:off x="3066998" y="4213477"/>
            <a:ext cx="227106" cy="1592"/>
          </a:xfrm>
          <a:prstGeom prst="line">
            <a:avLst/>
          </a:prstGeom>
        </p:spPr>
        <p:style>
          <a:lnRef idx="1">
            <a:schemeClr val="dk1"/>
          </a:lnRef>
          <a:fillRef idx="0">
            <a:schemeClr val="dk1"/>
          </a:fillRef>
          <a:effectRef idx="0">
            <a:schemeClr val="dk1"/>
          </a:effectRef>
          <a:fontRef idx="minor">
            <a:schemeClr val="tx1"/>
          </a:fontRef>
        </p:style>
      </p:cxnSp>
      <p:cxnSp>
        <p:nvCxnSpPr>
          <p:cNvPr id="182" name="直線コネクタ 181"/>
          <p:cNvCxnSpPr>
            <a:stCxn id="75" idx="3"/>
            <a:endCxn id="139" idx="1"/>
          </p:cNvCxnSpPr>
          <p:nvPr/>
        </p:nvCxnSpPr>
        <p:spPr>
          <a:xfrm flipV="1">
            <a:off x="2089733" y="2486429"/>
            <a:ext cx="280765" cy="1182"/>
          </a:xfrm>
          <a:prstGeom prst="line">
            <a:avLst/>
          </a:prstGeom>
        </p:spPr>
        <p:style>
          <a:lnRef idx="1">
            <a:schemeClr val="dk1"/>
          </a:lnRef>
          <a:fillRef idx="0">
            <a:schemeClr val="dk1"/>
          </a:fillRef>
          <a:effectRef idx="0">
            <a:schemeClr val="dk1"/>
          </a:effectRef>
          <a:fontRef idx="minor">
            <a:schemeClr val="tx1"/>
          </a:fontRef>
        </p:style>
      </p:cxnSp>
      <p:sp>
        <p:nvSpPr>
          <p:cNvPr id="183" name="角丸四角形 182"/>
          <p:cNvSpPr/>
          <p:nvPr/>
        </p:nvSpPr>
        <p:spPr>
          <a:xfrm>
            <a:off x="2476133" y="5605489"/>
            <a:ext cx="6261529" cy="684506"/>
          </a:xfrm>
          <a:prstGeom prst="roundRect">
            <a:avLst/>
          </a:prstGeom>
          <a:ln w="38100" cmpd="dbl"/>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本年の</a:t>
            </a:r>
            <a:r>
              <a:rPr lang="ja-JP" altLang="en-US"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較差（</a:t>
            </a:r>
            <a:r>
              <a:rPr lang="en-US" altLang="ja-JP"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a:t>
            </a:r>
            <a:r>
              <a:rPr lang="ja-JP" altLang="en-US"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b</a:t>
            </a:r>
            <a:r>
              <a:rPr lang="ja-JP" altLang="en-US"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1,143</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0.31</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7574377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457200" y="274638"/>
            <a:ext cx="8280000" cy="720000"/>
          </a:xfrm>
          <a:prstGeom prst="rect">
            <a:avLst/>
          </a:prstGeom>
          <a:solidFill>
            <a:schemeClr val="tx2">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４　ラスパイレス比較の計算例</a:t>
            </a:r>
            <a:endPar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D251FDF-0BDD-4E48-83E5-089752E10C20}" type="slidenum">
              <a:rPr kumimoji="1" lang="ja-JP" altLang="en-US" smtClean="0"/>
              <a:t>4</a:t>
            </a:fld>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3494719598"/>
              </p:ext>
            </p:extLst>
          </p:nvPr>
        </p:nvGraphicFramePr>
        <p:xfrm>
          <a:off x="457200" y="1070972"/>
          <a:ext cx="8280000" cy="5220248"/>
        </p:xfrm>
        <a:graphic>
          <a:graphicData uri="http://schemas.openxmlformats.org/drawingml/2006/table">
            <a:tbl>
              <a:tblPr firstRow="1" bandRow="1">
                <a:tableStyleId>{2D5ABB26-0587-4C30-8999-92F81FD0307C}</a:tableStyleId>
              </a:tblPr>
              <a:tblGrid>
                <a:gridCol w="3960000">
                  <a:extLst>
                    <a:ext uri="{9D8B030D-6E8A-4147-A177-3AD203B41FA5}">
                      <a16:colId xmlns:a16="http://schemas.microsoft.com/office/drawing/2014/main" val="20000"/>
                    </a:ext>
                  </a:extLst>
                </a:gridCol>
                <a:gridCol w="2160000">
                  <a:extLst>
                    <a:ext uri="{9D8B030D-6E8A-4147-A177-3AD203B41FA5}">
                      <a16:colId xmlns:a16="http://schemas.microsoft.com/office/drawing/2014/main" val="20001"/>
                    </a:ext>
                  </a:extLst>
                </a:gridCol>
                <a:gridCol w="2160000">
                  <a:extLst>
                    <a:ext uri="{9D8B030D-6E8A-4147-A177-3AD203B41FA5}">
                      <a16:colId xmlns:a16="http://schemas.microsoft.com/office/drawing/2014/main" val="20002"/>
                    </a:ext>
                  </a:extLst>
                </a:gridCol>
              </a:tblGrid>
              <a:tr h="2196000">
                <a:tc>
                  <a:txBody>
                    <a:bodyPr/>
                    <a:lstStyle/>
                    <a:p>
                      <a:pPr marL="288000" indent="-360000"/>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①　府職員の役職段階、年齢階層、学歴別の平均給与額を算出</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216000" indent="-457200"/>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③ １及び２のそれぞれの平均給与額に府職員数を乗じた総額を算出</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216000" indent="-457200"/>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④ それぞれを合計し、その水準（平均額）を比較</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0000"/>
                  </a:ext>
                </a:extLst>
              </a:tr>
              <a:tr h="2232248">
                <a:tc>
                  <a:txBody>
                    <a:bodyPr/>
                    <a:lstStyle/>
                    <a:p>
                      <a:pPr marL="288000" indent="-457200"/>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②　条件（役職段階、年齢、学歴）を同じくする</a:t>
                      </a:r>
                      <a:r>
                        <a:rPr kumimoji="1" lang="ja-JP" altLang="en-US" sz="1200" u="sng" dirty="0" smtClean="0">
                          <a:latin typeface="メイリオ" panose="020B0604030504040204" pitchFamily="50" charset="-128"/>
                          <a:ea typeface="メイリオ" panose="020B0604030504040204" pitchFamily="50" charset="-128"/>
                          <a:cs typeface="メイリオ" panose="020B0604030504040204" pitchFamily="50" charset="-128"/>
                        </a:rPr>
                        <a:t>民間企業従業員</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の平均給与額を算出</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B w="9525" cap="flat" cmpd="sng" algn="ctr">
                      <a:solidFill>
                        <a:schemeClr val="tx1"/>
                      </a:solidFill>
                      <a:prstDash val="solid"/>
                      <a:round/>
                      <a:headEnd type="none" w="med" len="med"/>
                      <a:tailEnd type="none" w="med" len="med"/>
                    </a:lnB>
                  </a:tcPr>
                </a:tc>
                <a:tc>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B w="9525" cap="flat" cmpd="sng" algn="ctr">
                      <a:solidFill>
                        <a:schemeClr val="tx1"/>
                      </a:solidFill>
                      <a:prstDash val="solid"/>
                      <a:round/>
                      <a:headEnd type="none" w="med" len="med"/>
                      <a:tailEnd type="none" w="med" len="med"/>
                    </a:lnB>
                  </a:tcPr>
                </a:tc>
                <a:tc>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92000">
                <a:tc gridSpan="3">
                  <a:txBody>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zh-TW" altLang="en-US" sz="1200" dirty="0" smtClean="0">
                          <a:latin typeface="メイリオ" panose="020B0604030504040204" pitchFamily="50" charset="-128"/>
                          <a:ea typeface="メイリオ" panose="020B0604030504040204" pitchFamily="50" charset="-128"/>
                          <a:cs typeface="メイリオ" panose="020B0604030504040204" pitchFamily="50" charset="-128"/>
                        </a:rPr>
                        <a:t>較差額</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dirty="0" smtClean="0">
                          <a:latin typeface="メイリオ" panose="020B0604030504040204" pitchFamily="50" charset="-128"/>
                          <a:ea typeface="メイリオ" panose="020B0604030504040204" pitchFamily="50" charset="-128"/>
                          <a:cs typeface="メイリオ" panose="020B0604030504040204" pitchFamily="50" charset="-128"/>
                        </a:rPr>
                        <a:t>民間企業従業員平均給与額</a:t>
                      </a:r>
                      <a:r>
                        <a:rPr kumimoji="1" lang="zh-TW"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zh-TW" sz="1200" b="1" dirty="0" smtClean="0">
                          <a:latin typeface="メイリオ" panose="020B0604030504040204" pitchFamily="50" charset="-128"/>
                          <a:ea typeface="メイリオ" panose="020B0604030504040204" pitchFamily="50" charset="-128"/>
                          <a:cs typeface="メイリオ" panose="020B0604030504040204" pitchFamily="50" charset="-128"/>
                        </a:rPr>
                        <a:t>B</a:t>
                      </a:r>
                      <a:r>
                        <a:rPr kumimoji="1" lang="zh-TW"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zh-TW" sz="1200" b="1" smtClean="0">
                          <a:latin typeface="メイリオ" panose="020B0604030504040204" pitchFamily="50" charset="-128"/>
                          <a:ea typeface="メイリオ" panose="020B0604030504040204" pitchFamily="50" charset="-128"/>
                          <a:cs typeface="メイリオ" panose="020B0604030504040204" pitchFamily="50" charset="-128"/>
                        </a:rPr>
                        <a:t>270,400</a:t>
                      </a:r>
                      <a:r>
                        <a:rPr kumimoji="1" lang="zh-TW" altLang="en-US" sz="1200" b="1" smtClean="0">
                          <a:latin typeface="メイリオ" panose="020B0604030504040204" pitchFamily="50" charset="-128"/>
                          <a:ea typeface="メイリオ" panose="020B0604030504040204" pitchFamily="50" charset="-128"/>
                          <a:cs typeface="メイリオ" panose="020B0604030504040204" pitchFamily="50" charset="-128"/>
                        </a:rPr>
                        <a:t>円 </a:t>
                      </a:r>
                      <a:r>
                        <a:rPr kumimoji="1" lang="zh-TW" altLang="en-US" sz="120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zh-TW" altLang="en-US" sz="1200" dirty="0" smtClean="0">
                          <a:latin typeface="メイリオ" panose="020B0604030504040204" pitchFamily="50" charset="-128"/>
                          <a:ea typeface="メイリオ" panose="020B0604030504040204" pitchFamily="50" charset="-128"/>
                          <a:cs typeface="メイリオ" panose="020B0604030504040204" pitchFamily="50" charset="-128"/>
                        </a:rPr>
                        <a:t>府職員平均給与額</a:t>
                      </a:r>
                      <a:r>
                        <a:rPr kumimoji="1" lang="zh-TW"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zh-TW" sz="1200" b="1" dirty="0" smtClean="0">
                          <a:latin typeface="メイリオ" panose="020B0604030504040204" pitchFamily="50" charset="-128"/>
                          <a:ea typeface="メイリオ" panose="020B0604030504040204" pitchFamily="50" charset="-128"/>
                          <a:cs typeface="メイリオ" panose="020B0604030504040204" pitchFamily="50" charset="-128"/>
                        </a:rPr>
                        <a:t>A</a:t>
                      </a:r>
                      <a:r>
                        <a:rPr kumimoji="1" lang="zh-TW"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zh-TW" sz="1200" b="1" dirty="0" smtClean="0">
                          <a:latin typeface="メイリオ" panose="020B0604030504040204" pitchFamily="50" charset="-128"/>
                          <a:ea typeface="メイリオ" panose="020B0604030504040204" pitchFamily="50" charset="-128"/>
                          <a:cs typeface="メイリオ" panose="020B0604030504040204" pitchFamily="50" charset="-128"/>
                        </a:rPr>
                        <a:t>270,200</a:t>
                      </a:r>
                      <a:r>
                        <a:rPr kumimoji="1" lang="zh-TW"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円</a:t>
                      </a:r>
                      <a:r>
                        <a:rPr kumimoji="1" lang="zh-TW" altLang="en-US" sz="1200" b="1" baseline="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zh-TW"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zh-TW" sz="1400" u="sng" dirty="0" smtClean="0">
                          <a:latin typeface="メイリオ" panose="020B0604030504040204" pitchFamily="50" charset="-128"/>
                          <a:ea typeface="メイリオ" panose="020B0604030504040204" pitchFamily="50" charset="-128"/>
                          <a:cs typeface="メイリオ" panose="020B0604030504040204" pitchFamily="50" charset="-128"/>
                        </a:rPr>
                        <a:t>200</a:t>
                      </a:r>
                      <a:r>
                        <a:rPr kumimoji="1" lang="zh-TW" altLang="en-US" sz="1400" u="sng" dirty="0" smtClean="0">
                          <a:latin typeface="メイリオ" panose="020B0604030504040204" pitchFamily="50" charset="-128"/>
                          <a:ea typeface="メイリオ" panose="020B0604030504040204" pitchFamily="50" charset="-128"/>
                          <a:cs typeface="メイリオ" panose="020B0604030504040204" pitchFamily="50" charset="-128"/>
                        </a:rPr>
                        <a:t>円</a:t>
                      </a:r>
                    </a:p>
                    <a:p>
                      <a:endParaRPr kumimoji="1" lang="en-US" altLang="zh-TW"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zh-TW" altLang="en-US" sz="1200" dirty="0" smtClean="0">
                          <a:latin typeface="メイリオ" panose="020B0604030504040204" pitchFamily="50" charset="-128"/>
                          <a:ea typeface="メイリオ" panose="020B0604030504040204" pitchFamily="50" charset="-128"/>
                          <a:cs typeface="メイリオ" panose="020B0604030504040204" pitchFamily="50" charset="-128"/>
                        </a:rPr>
                        <a:t>較差率</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dirty="0" smtClean="0">
                          <a:latin typeface="メイリオ" panose="020B0604030504040204" pitchFamily="50" charset="-128"/>
                          <a:ea typeface="メイリオ" panose="020B0604030504040204" pitchFamily="50" charset="-128"/>
                          <a:cs typeface="メイリオ" panose="020B0604030504040204" pitchFamily="50" charset="-128"/>
                        </a:rPr>
                        <a:t>較差額</a:t>
                      </a:r>
                      <a:r>
                        <a:rPr kumimoji="1" lang="en-US" altLang="zh-TW" sz="1200" u="sng" dirty="0" smtClean="0">
                          <a:latin typeface="メイリオ" panose="020B0604030504040204" pitchFamily="50" charset="-128"/>
                          <a:ea typeface="メイリオ" panose="020B0604030504040204" pitchFamily="50" charset="-128"/>
                          <a:cs typeface="メイリオ" panose="020B0604030504040204" pitchFamily="50" charset="-128"/>
                        </a:rPr>
                        <a:t>200</a:t>
                      </a:r>
                      <a:r>
                        <a:rPr kumimoji="1" lang="zh-TW" altLang="en-US" sz="1200" u="sng" dirty="0" smtClean="0">
                          <a:latin typeface="メイリオ" panose="020B0604030504040204" pitchFamily="50" charset="-128"/>
                          <a:ea typeface="メイリオ" panose="020B0604030504040204" pitchFamily="50" charset="-128"/>
                          <a:cs typeface="メイリオ" panose="020B0604030504040204" pitchFamily="50" charset="-128"/>
                        </a:rPr>
                        <a:t>円</a:t>
                      </a:r>
                      <a:r>
                        <a:rPr kumimoji="1" lang="zh-TW" altLang="en-US" sz="1200" u="none"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zh-TW"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zh-TW" altLang="en-US" sz="1200" dirty="0" smtClean="0">
                          <a:latin typeface="メイリオ" panose="020B0604030504040204" pitchFamily="50" charset="-128"/>
                          <a:ea typeface="メイリオ" panose="020B0604030504040204" pitchFamily="50" charset="-128"/>
                          <a:cs typeface="メイリオ" panose="020B0604030504040204" pitchFamily="50" charset="-128"/>
                        </a:rPr>
                        <a:t>府職員平均給与額</a:t>
                      </a:r>
                      <a:r>
                        <a:rPr kumimoji="1" lang="zh-TW"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zh-TW" sz="1200" b="1" dirty="0" smtClean="0">
                          <a:latin typeface="メイリオ" panose="020B0604030504040204" pitchFamily="50" charset="-128"/>
                          <a:ea typeface="メイリオ" panose="020B0604030504040204" pitchFamily="50" charset="-128"/>
                          <a:cs typeface="メイリオ" panose="020B0604030504040204" pitchFamily="50" charset="-128"/>
                        </a:rPr>
                        <a:t>A</a:t>
                      </a:r>
                      <a:r>
                        <a:rPr kumimoji="1" lang="zh-TW"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zh-TW" sz="1200" b="1" dirty="0" smtClean="0">
                          <a:latin typeface="メイリオ" panose="020B0604030504040204" pitchFamily="50" charset="-128"/>
                          <a:ea typeface="メイリオ" panose="020B0604030504040204" pitchFamily="50" charset="-128"/>
                          <a:cs typeface="メイリオ" panose="020B0604030504040204" pitchFamily="50" charset="-128"/>
                        </a:rPr>
                        <a:t>270,200</a:t>
                      </a:r>
                      <a:r>
                        <a:rPr kumimoji="1" lang="zh-TW"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円 </a:t>
                      </a:r>
                      <a:r>
                        <a:rPr kumimoji="1" lang="en-US" altLang="zh-TW" sz="1200" dirty="0" smtClean="0">
                          <a:latin typeface="メイリオ" panose="020B0604030504040204" pitchFamily="50" charset="-128"/>
                          <a:ea typeface="メイリオ" panose="020B0604030504040204" pitchFamily="50" charset="-128"/>
                          <a:cs typeface="メイリオ" panose="020B0604030504040204" pitchFamily="50" charset="-128"/>
                        </a:rPr>
                        <a:t>× 100 </a:t>
                      </a:r>
                      <a:r>
                        <a:rPr kumimoji="1" lang="zh-TW"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zh-TW" sz="1400" u="none" dirty="0" smtClean="0">
                          <a:latin typeface="メイリオ" panose="020B0604030504040204" pitchFamily="50" charset="-128"/>
                          <a:ea typeface="メイリオ" panose="020B0604030504040204" pitchFamily="50" charset="-128"/>
                          <a:cs typeface="メイリオ" panose="020B0604030504040204" pitchFamily="50" charset="-128"/>
                        </a:rPr>
                        <a:t>0.07</a:t>
                      </a:r>
                      <a:r>
                        <a:rPr kumimoji="1" lang="zh-TW" altLang="en-US" sz="1400" u="none" dirty="0" smtClean="0">
                          <a:latin typeface="メイリオ" panose="020B0604030504040204" pitchFamily="50" charset="-128"/>
                          <a:ea typeface="メイリオ" panose="020B0604030504040204" pitchFamily="50" charset="-128"/>
                          <a:cs typeface="メイリオ" panose="020B0604030504040204" pitchFamily="50" charset="-128"/>
                        </a:rPr>
                        <a:t>％</a:t>
                      </a:r>
                    </a:p>
                  </a:txBody>
                  <a:tcPr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0002"/>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3644617137"/>
              </p:ext>
            </p:extLst>
          </p:nvPr>
        </p:nvGraphicFramePr>
        <p:xfrm>
          <a:off x="827584" y="1889170"/>
          <a:ext cx="1800000" cy="1194340"/>
        </p:xfrm>
        <a:graphic>
          <a:graphicData uri="http://schemas.openxmlformats.org/drawingml/2006/table">
            <a:tbl>
              <a:tblPr firstRow="1" bandRow="1">
                <a:tableStyleId>{5940675A-B579-460E-94D1-54222C63F5DA}</a:tableStyleId>
              </a:tblPr>
              <a:tblGrid>
                <a:gridCol w="1800000">
                  <a:extLst>
                    <a:ext uri="{9D8B030D-6E8A-4147-A177-3AD203B41FA5}">
                      <a16:colId xmlns:a16="http://schemas.microsoft.com/office/drawing/2014/main" val="20000"/>
                    </a:ext>
                  </a:extLst>
                </a:gridCol>
              </a:tblGrid>
              <a:tr h="252000">
                <a:tc>
                  <a:txBody>
                    <a:bodyPr/>
                    <a:lstStyle/>
                    <a:p>
                      <a:pPr algn="ct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府職員</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/X</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歳階層</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大学卒</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280,000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245,000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240,000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algn="ct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３人：平均</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255,000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3659519662"/>
              </p:ext>
            </p:extLst>
          </p:nvPr>
        </p:nvGraphicFramePr>
        <p:xfrm>
          <a:off x="2699792" y="1889170"/>
          <a:ext cx="1800000" cy="1198840"/>
        </p:xfrm>
        <a:graphic>
          <a:graphicData uri="http://schemas.openxmlformats.org/drawingml/2006/table">
            <a:tbl>
              <a:tblPr firstRow="1" bandRow="1">
                <a:tableStyleId>{5940675A-B579-460E-94D1-54222C63F5DA}</a:tableStyleId>
              </a:tblPr>
              <a:tblGrid>
                <a:gridCol w="1800000">
                  <a:extLst>
                    <a:ext uri="{9D8B030D-6E8A-4147-A177-3AD203B41FA5}">
                      <a16:colId xmlns:a16="http://schemas.microsoft.com/office/drawing/2014/main" val="20000"/>
                    </a:ext>
                  </a:extLst>
                </a:gridCol>
              </a:tblGrid>
              <a:tr h="252000">
                <a:tc>
                  <a:txBody>
                    <a:bodyPr/>
                    <a:lstStyle/>
                    <a:p>
                      <a:pPr algn="ct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府職員</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/Y</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歳階層</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大学卒</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76000">
                <a:tc>
                  <a:txBody>
                    <a:bodyPr/>
                    <a:lstStyle/>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300,000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286,000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algn="ct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２人：平均</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293,000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4164960422"/>
              </p:ext>
            </p:extLst>
          </p:nvPr>
        </p:nvGraphicFramePr>
        <p:xfrm>
          <a:off x="799009" y="3853775"/>
          <a:ext cx="1872000" cy="1404000"/>
        </p:xfrm>
        <a:graphic>
          <a:graphicData uri="http://schemas.openxmlformats.org/drawingml/2006/table">
            <a:tbl>
              <a:tblPr firstRow="1" bandRow="1">
                <a:tableStyleId>{5940675A-B579-460E-94D1-54222C63F5DA}</a:tableStyleId>
              </a:tblPr>
              <a:tblGrid>
                <a:gridCol w="1872000">
                  <a:extLst>
                    <a:ext uri="{9D8B030D-6E8A-4147-A177-3AD203B41FA5}">
                      <a16:colId xmlns:a16="http://schemas.microsoft.com/office/drawing/2014/main" val="20000"/>
                    </a:ext>
                  </a:extLst>
                </a:gridCol>
              </a:tblGrid>
              <a:tr h="252000">
                <a:tc>
                  <a:txBody>
                    <a:bodyPr/>
                    <a:lstStyle/>
                    <a:p>
                      <a:pPr algn="ct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民間企業従業員</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/X</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歳階層</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大学卒</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900000">
                <a:tc>
                  <a:txBody>
                    <a:bodyPr/>
                    <a:lstStyle/>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290,000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280,000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270,000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250,000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230,000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52000">
                <a:tc>
                  <a:txBody>
                    <a:bodyPr/>
                    <a:lstStyle/>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人：平均</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264,000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958121029"/>
              </p:ext>
            </p:extLst>
          </p:nvPr>
        </p:nvGraphicFramePr>
        <p:xfrm>
          <a:off x="2709317" y="3853775"/>
          <a:ext cx="1872000" cy="1404000"/>
        </p:xfrm>
        <a:graphic>
          <a:graphicData uri="http://schemas.openxmlformats.org/drawingml/2006/table">
            <a:tbl>
              <a:tblPr firstRow="1" bandRow="1">
                <a:tableStyleId>{5940675A-B579-460E-94D1-54222C63F5DA}</a:tableStyleId>
              </a:tblPr>
              <a:tblGrid>
                <a:gridCol w="1872000">
                  <a:extLst>
                    <a:ext uri="{9D8B030D-6E8A-4147-A177-3AD203B41FA5}">
                      <a16:colId xmlns:a16="http://schemas.microsoft.com/office/drawing/2014/main" val="20000"/>
                    </a:ext>
                  </a:extLst>
                </a:gridCol>
              </a:tblGrid>
              <a:tr h="25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民間企業従業員</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/Y</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歳階層</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大学卒</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900000">
                <a:tc>
                  <a:txBody>
                    <a:bodyPr/>
                    <a:lstStyle/>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300,000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290,000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270,000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260,000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52000">
                <a:tc>
                  <a:txBody>
                    <a:bodyPr/>
                    <a:lstStyle/>
                    <a:p>
                      <a:pPr algn="ct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４人：平均</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280,000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2577537652"/>
              </p:ext>
            </p:extLst>
          </p:nvPr>
        </p:nvGraphicFramePr>
        <p:xfrm>
          <a:off x="4788224" y="1772816"/>
          <a:ext cx="1800000" cy="684000"/>
        </p:xfrm>
        <a:graphic>
          <a:graphicData uri="http://schemas.openxmlformats.org/drawingml/2006/table">
            <a:tbl>
              <a:tblPr firstRow="1" bandRow="1">
                <a:tableStyleId>{5940675A-B579-460E-94D1-54222C63F5DA}</a:tableStyleId>
              </a:tblPr>
              <a:tblGrid>
                <a:gridCol w="1800000">
                  <a:extLst>
                    <a:ext uri="{9D8B030D-6E8A-4147-A177-3AD203B41FA5}">
                      <a16:colId xmlns:a16="http://schemas.microsoft.com/office/drawing/2014/main" val="20000"/>
                    </a:ext>
                  </a:extLst>
                </a:gridCol>
              </a:tblGrid>
              <a:tr h="252000">
                <a:tc>
                  <a:txBody>
                    <a:bodyPr/>
                    <a:lstStyle/>
                    <a:p>
                      <a:pPr algn="ct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府職員</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/X</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歳階層</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大学卒</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32000">
                <a:tc>
                  <a:txBody>
                    <a:bodyPr/>
                    <a:lstStyle/>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255,000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人</a:t>
                      </a:r>
                    </a:p>
                    <a:p>
                      <a:pPr algn="ct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765,000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3123772597"/>
              </p:ext>
            </p:extLst>
          </p:nvPr>
        </p:nvGraphicFramePr>
        <p:xfrm>
          <a:off x="6876456" y="1772816"/>
          <a:ext cx="1800000" cy="1358320"/>
        </p:xfrm>
        <a:graphic>
          <a:graphicData uri="http://schemas.openxmlformats.org/drawingml/2006/table">
            <a:tbl>
              <a:tblPr firstRow="1" bandRow="1">
                <a:tableStyleId>{5940675A-B579-460E-94D1-54222C63F5DA}</a:tableStyleId>
              </a:tblPr>
              <a:tblGrid>
                <a:gridCol w="1800000">
                  <a:extLst>
                    <a:ext uri="{9D8B030D-6E8A-4147-A177-3AD203B41FA5}">
                      <a16:colId xmlns:a16="http://schemas.microsoft.com/office/drawing/2014/main" val="20000"/>
                    </a:ext>
                  </a:extLst>
                </a:gridCol>
              </a:tblGrid>
              <a:tr h="370840">
                <a:tc>
                  <a:txBody>
                    <a:bodyPr/>
                    <a:lstStyle/>
                    <a:p>
                      <a:pPr algn="ct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府職員</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76000">
                <a:tc>
                  <a:txBody>
                    <a:bodyPr/>
                    <a:lstStyle/>
                    <a:p>
                      <a:pPr algn="ctr"/>
                      <a:r>
                        <a:rPr kumimoji="1" lang="en-US" altLang="zh-TW" sz="1050" dirty="0" smtClean="0">
                          <a:latin typeface="メイリオ" panose="020B0604030504040204" pitchFamily="50" charset="-128"/>
                          <a:ea typeface="メイリオ" panose="020B0604030504040204" pitchFamily="50" charset="-128"/>
                          <a:cs typeface="メイリオ" panose="020B0604030504040204" pitchFamily="50" charset="-128"/>
                        </a:rPr>
                        <a:t>765,000</a:t>
                      </a:r>
                      <a:r>
                        <a:rPr kumimoji="1" lang="zh-TW"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zh-TW" sz="1050" dirty="0" smtClean="0">
                          <a:latin typeface="メイリオ" panose="020B0604030504040204" pitchFamily="50" charset="-128"/>
                          <a:ea typeface="メイリオ" panose="020B0604030504040204" pitchFamily="50" charset="-128"/>
                          <a:cs typeface="メイリオ" panose="020B0604030504040204" pitchFamily="50" charset="-128"/>
                        </a:rPr>
                        <a:t>586,000</a:t>
                      </a:r>
                      <a:r>
                        <a:rPr kumimoji="1" lang="zh-TW"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zh-TW" altLang="en-US" sz="1050" dirty="0" smtClean="0">
                          <a:latin typeface="メイリオ" panose="020B0604030504040204" pitchFamily="50" charset="-128"/>
                          <a:ea typeface="メイリオ" panose="020B0604030504040204" pitchFamily="50" charset="-128"/>
                          <a:cs typeface="メイリオ" panose="020B0604030504040204" pitchFamily="50" charset="-128"/>
                        </a:rPr>
                        <a:t>合計：</a:t>
                      </a:r>
                      <a:r>
                        <a:rPr kumimoji="1" lang="en-US" altLang="zh-TW" sz="1050" dirty="0" smtClean="0">
                          <a:latin typeface="メイリオ" panose="020B0604030504040204" pitchFamily="50" charset="-128"/>
                          <a:ea typeface="メイリオ" panose="020B0604030504040204" pitchFamily="50" charset="-128"/>
                          <a:cs typeface="メイリオ" panose="020B0604030504040204" pitchFamily="50" charset="-128"/>
                        </a:rPr>
                        <a:t>1,351,000</a:t>
                      </a:r>
                      <a:r>
                        <a:rPr kumimoji="1" lang="zh-TW"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algn="ct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1,351,000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人</a:t>
                      </a:r>
                    </a:p>
                    <a:p>
                      <a:pPr algn="ct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平均：</a:t>
                      </a:r>
                      <a:r>
                        <a:rPr kumimoji="1"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270,200</a:t>
                      </a:r>
                      <a:r>
                        <a:rPr kumimoji="1"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A</a:t>
                      </a:r>
                      <a:r>
                        <a:rPr kumimoji="1"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2928786964"/>
              </p:ext>
            </p:extLst>
          </p:nvPr>
        </p:nvGraphicFramePr>
        <p:xfrm>
          <a:off x="4788224" y="2492896"/>
          <a:ext cx="1800000" cy="684000"/>
        </p:xfrm>
        <a:graphic>
          <a:graphicData uri="http://schemas.openxmlformats.org/drawingml/2006/table">
            <a:tbl>
              <a:tblPr firstRow="1" bandRow="1">
                <a:tableStyleId>{5940675A-B579-460E-94D1-54222C63F5DA}</a:tableStyleId>
              </a:tblPr>
              <a:tblGrid>
                <a:gridCol w="1800000">
                  <a:extLst>
                    <a:ext uri="{9D8B030D-6E8A-4147-A177-3AD203B41FA5}">
                      <a16:colId xmlns:a16="http://schemas.microsoft.com/office/drawing/2014/main" val="20000"/>
                    </a:ext>
                  </a:extLst>
                </a:gridCol>
              </a:tblGrid>
              <a:tr h="252000">
                <a:tc>
                  <a:txBody>
                    <a:bodyPr/>
                    <a:lstStyle/>
                    <a:p>
                      <a:pPr algn="ct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府職員</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/Y</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歳階層</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大学卒</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32000">
                <a:tc>
                  <a:txBody>
                    <a:bodyPr/>
                    <a:lstStyle/>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293,000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人</a:t>
                      </a:r>
                    </a:p>
                    <a:p>
                      <a:pPr algn="ct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586,000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6" name="表 15"/>
          <p:cNvGraphicFramePr>
            <a:graphicFrameLocks noGrp="1"/>
          </p:cNvGraphicFramePr>
          <p:nvPr>
            <p:extLst>
              <p:ext uri="{D42A27DB-BD31-4B8C-83A1-F6EECF244321}">
                <p14:modId xmlns:p14="http://schemas.microsoft.com/office/powerpoint/2010/main" val="1441032072"/>
              </p:ext>
            </p:extLst>
          </p:nvPr>
        </p:nvGraphicFramePr>
        <p:xfrm>
          <a:off x="4788224" y="3861048"/>
          <a:ext cx="1872000" cy="684000"/>
        </p:xfrm>
        <a:graphic>
          <a:graphicData uri="http://schemas.openxmlformats.org/drawingml/2006/table">
            <a:tbl>
              <a:tblPr firstRow="1" bandRow="1">
                <a:tableStyleId>{5940675A-B579-460E-94D1-54222C63F5DA}</a:tableStyleId>
              </a:tblPr>
              <a:tblGrid>
                <a:gridCol w="1872000">
                  <a:extLst>
                    <a:ext uri="{9D8B030D-6E8A-4147-A177-3AD203B41FA5}">
                      <a16:colId xmlns:a16="http://schemas.microsoft.com/office/drawing/2014/main" val="20000"/>
                    </a:ext>
                  </a:extLst>
                </a:gridCol>
              </a:tblGrid>
              <a:tr h="252000">
                <a:tc>
                  <a:txBody>
                    <a:bodyPr/>
                    <a:lstStyle/>
                    <a:p>
                      <a:pPr algn="ct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民間企業従業員</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/X</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歳階層</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大学卒</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32000">
                <a:tc>
                  <a:txBody>
                    <a:bodyPr/>
                    <a:lstStyle/>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264,000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人</a:t>
                      </a:r>
                    </a:p>
                    <a:p>
                      <a:pPr algn="ct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792,000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1259428317"/>
              </p:ext>
            </p:extLst>
          </p:nvPr>
        </p:nvGraphicFramePr>
        <p:xfrm>
          <a:off x="4788224" y="4581128"/>
          <a:ext cx="1872000" cy="684000"/>
        </p:xfrm>
        <a:graphic>
          <a:graphicData uri="http://schemas.openxmlformats.org/drawingml/2006/table">
            <a:tbl>
              <a:tblPr firstRow="1" bandRow="1">
                <a:tableStyleId>{5940675A-B579-460E-94D1-54222C63F5DA}</a:tableStyleId>
              </a:tblPr>
              <a:tblGrid>
                <a:gridCol w="1872000">
                  <a:extLst>
                    <a:ext uri="{9D8B030D-6E8A-4147-A177-3AD203B41FA5}">
                      <a16:colId xmlns:a16="http://schemas.microsoft.com/office/drawing/2014/main" val="20000"/>
                    </a:ext>
                  </a:extLst>
                </a:gridCol>
              </a:tblGrid>
              <a:tr h="252000">
                <a:tc>
                  <a:txBody>
                    <a:bodyPr/>
                    <a:lstStyle/>
                    <a:p>
                      <a:pPr algn="ct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民間企業従業員</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/Y</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歳階層</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大学卒</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32000">
                <a:tc>
                  <a:txBody>
                    <a:bodyPr/>
                    <a:lstStyle/>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280,000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人</a:t>
                      </a:r>
                    </a:p>
                    <a:p>
                      <a:pPr algn="ct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560,000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8" name="表 17"/>
          <p:cNvGraphicFramePr>
            <a:graphicFrameLocks noGrp="1"/>
          </p:cNvGraphicFramePr>
          <p:nvPr>
            <p:extLst>
              <p:ext uri="{D42A27DB-BD31-4B8C-83A1-F6EECF244321}">
                <p14:modId xmlns:p14="http://schemas.microsoft.com/office/powerpoint/2010/main" val="2865668292"/>
              </p:ext>
            </p:extLst>
          </p:nvPr>
        </p:nvGraphicFramePr>
        <p:xfrm>
          <a:off x="6876456" y="3870880"/>
          <a:ext cx="1800000" cy="1358320"/>
        </p:xfrm>
        <a:graphic>
          <a:graphicData uri="http://schemas.openxmlformats.org/drawingml/2006/table">
            <a:tbl>
              <a:tblPr firstRow="1" bandRow="1">
                <a:tableStyleId>{5940675A-B579-460E-94D1-54222C63F5DA}</a:tableStyleId>
              </a:tblPr>
              <a:tblGrid>
                <a:gridCol w="1800000">
                  <a:extLst>
                    <a:ext uri="{9D8B030D-6E8A-4147-A177-3AD203B41FA5}">
                      <a16:colId xmlns:a16="http://schemas.microsoft.com/office/drawing/2014/main" val="20000"/>
                    </a:ext>
                  </a:extLst>
                </a:gridCol>
              </a:tblGrid>
              <a:tr h="370840">
                <a:tc>
                  <a:txBody>
                    <a:bodyPr/>
                    <a:lstStyle/>
                    <a:p>
                      <a:pPr algn="ct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民間企業従業員</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76000">
                <a:tc>
                  <a:txBody>
                    <a:bodyPr/>
                    <a:lstStyle/>
                    <a:p>
                      <a:pPr algn="ctr"/>
                      <a:r>
                        <a:rPr kumimoji="1" lang="en-US" altLang="zh-TW" sz="1050" dirty="0" smtClean="0">
                          <a:latin typeface="メイリオ" panose="020B0604030504040204" pitchFamily="50" charset="-128"/>
                          <a:ea typeface="メイリオ" panose="020B0604030504040204" pitchFamily="50" charset="-128"/>
                          <a:cs typeface="メイリオ" panose="020B0604030504040204" pitchFamily="50" charset="-128"/>
                        </a:rPr>
                        <a:t>792,000</a:t>
                      </a:r>
                      <a:r>
                        <a:rPr kumimoji="1" lang="zh-TW"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zh-TW" sz="1050" dirty="0" smtClean="0">
                          <a:latin typeface="メイリオ" panose="020B0604030504040204" pitchFamily="50" charset="-128"/>
                          <a:ea typeface="メイリオ" panose="020B0604030504040204" pitchFamily="50" charset="-128"/>
                          <a:cs typeface="メイリオ" panose="020B0604030504040204" pitchFamily="50" charset="-128"/>
                        </a:rPr>
                        <a:t>560,000</a:t>
                      </a:r>
                      <a:r>
                        <a:rPr kumimoji="1" lang="zh-TW"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zh-TW" altLang="en-US" sz="1050" dirty="0" smtClean="0">
                          <a:latin typeface="メイリオ" panose="020B0604030504040204" pitchFamily="50" charset="-128"/>
                          <a:ea typeface="メイリオ" panose="020B0604030504040204" pitchFamily="50" charset="-128"/>
                          <a:cs typeface="メイリオ" panose="020B0604030504040204" pitchFamily="50" charset="-128"/>
                        </a:rPr>
                        <a:t>合計：</a:t>
                      </a:r>
                      <a:r>
                        <a:rPr kumimoji="1" lang="en-US" altLang="zh-TW" sz="1050" dirty="0" smtClean="0">
                          <a:latin typeface="メイリオ" panose="020B0604030504040204" pitchFamily="50" charset="-128"/>
                          <a:ea typeface="メイリオ" panose="020B0604030504040204" pitchFamily="50" charset="-128"/>
                          <a:cs typeface="メイリオ" panose="020B0604030504040204" pitchFamily="50" charset="-128"/>
                        </a:rPr>
                        <a:t>1,352,000</a:t>
                      </a:r>
                      <a:r>
                        <a:rPr kumimoji="1" lang="zh-TW"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1,352,000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人</a:t>
                      </a:r>
                    </a:p>
                    <a:p>
                      <a:pPr algn="ct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平均：</a:t>
                      </a:r>
                      <a:r>
                        <a:rPr kumimoji="1"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270,400</a:t>
                      </a:r>
                      <a:r>
                        <a:rPr kumimoji="1"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B</a:t>
                      </a:r>
                      <a:r>
                        <a:rPr kumimoji="1"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9" name="正方形/長方形 8"/>
          <p:cNvSpPr/>
          <p:nvPr/>
        </p:nvSpPr>
        <p:spPr>
          <a:xfrm>
            <a:off x="755576" y="1719858"/>
            <a:ext cx="3841624" cy="15121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4716016" y="1719858"/>
            <a:ext cx="1920812" cy="15121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6826285" y="1719858"/>
            <a:ext cx="1908000" cy="15121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755576" y="3717216"/>
            <a:ext cx="3852000" cy="1656000"/>
          </a:xfrm>
          <a:prstGeom prst="rect">
            <a:avLst/>
          </a:prstGeom>
          <a:noFill/>
          <a:ln w="317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4710828" y="3717216"/>
            <a:ext cx="2021412" cy="1656000"/>
          </a:xfrm>
          <a:prstGeom prst="rect">
            <a:avLst/>
          </a:prstGeom>
          <a:noFill/>
          <a:ln w="317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6826285" y="3717216"/>
            <a:ext cx="1908000" cy="1656000"/>
          </a:xfrm>
          <a:prstGeom prst="rect">
            <a:avLst/>
          </a:prstGeom>
          <a:noFill/>
          <a:ln w="317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四角形吹き出し 24"/>
          <p:cNvSpPr/>
          <p:nvPr/>
        </p:nvSpPr>
        <p:spPr>
          <a:xfrm>
            <a:off x="4427984" y="3287450"/>
            <a:ext cx="3132000" cy="360000"/>
          </a:xfrm>
          <a:prstGeom prst="wedgeRectCallout">
            <a:avLst>
              <a:gd name="adj1" fmla="val 6842"/>
              <a:gd name="adj2" fmla="val 94250"/>
            </a:avLst>
          </a:prstGeom>
          <a:solidFill>
            <a:schemeClr val="bg1"/>
          </a:solidFill>
          <a:ln w="9525"/>
        </p:spPr>
        <p:style>
          <a:lnRef idx="2">
            <a:schemeClr val="dk1"/>
          </a:lnRef>
          <a:fillRef idx="1">
            <a:schemeClr val="lt1"/>
          </a:fillRef>
          <a:effectRef idx="0">
            <a:schemeClr val="dk1"/>
          </a:effectRef>
          <a:fontRef idx="minor">
            <a:schemeClr val="dk1"/>
          </a:fontRef>
        </p:style>
        <p:txBody>
          <a:bodyPr rtlCol="0" anchor="ctr"/>
          <a:lstStyle/>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左記の民間企業従業員の平均給与額</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に条件（役職</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段階、学歴、</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年齢）が同じ階層の府</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職員数を乗じた額を算出</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角丸四角形 25"/>
          <p:cNvSpPr/>
          <p:nvPr/>
        </p:nvSpPr>
        <p:spPr>
          <a:xfrm>
            <a:off x="5968727" y="2051323"/>
            <a:ext cx="252000" cy="180000"/>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角丸四角形 27"/>
          <p:cNvSpPr/>
          <p:nvPr/>
        </p:nvSpPr>
        <p:spPr>
          <a:xfrm>
            <a:off x="5968727" y="2771403"/>
            <a:ext cx="252000" cy="180000"/>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角丸四角形 28"/>
          <p:cNvSpPr/>
          <p:nvPr/>
        </p:nvSpPr>
        <p:spPr>
          <a:xfrm>
            <a:off x="6014329" y="4139555"/>
            <a:ext cx="252000" cy="180000"/>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角丸四角形 29"/>
          <p:cNvSpPr/>
          <p:nvPr/>
        </p:nvSpPr>
        <p:spPr>
          <a:xfrm>
            <a:off x="6014329" y="4859635"/>
            <a:ext cx="252000" cy="180000"/>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角丸四角形 30"/>
          <p:cNvSpPr/>
          <p:nvPr/>
        </p:nvSpPr>
        <p:spPr>
          <a:xfrm>
            <a:off x="8191004" y="2733303"/>
            <a:ext cx="252000" cy="180000"/>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角丸四角形 31"/>
          <p:cNvSpPr/>
          <p:nvPr/>
        </p:nvSpPr>
        <p:spPr>
          <a:xfrm>
            <a:off x="8124329" y="4847392"/>
            <a:ext cx="252000" cy="180000"/>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058730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457200" y="274638"/>
            <a:ext cx="8280000" cy="720000"/>
          </a:xfrm>
          <a:prstGeom prst="rect">
            <a:avLst/>
          </a:prstGeom>
          <a:solidFill>
            <a:schemeClr val="tx2">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５　民間給与との較差等に基づく給与改定</a:t>
            </a:r>
            <a:endPar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コンテンツ プレースホルダー 4"/>
          <p:cNvSpPr>
            <a:spLocks noGrp="1"/>
          </p:cNvSpPr>
          <p:nvPr>
            <p:ph idx="1"/>
          </p:nvPr>
        </p:nvSpPr>
        <p:spPr>
          <a:xfrm>
            <a:off x="457200" y="1246626"/>
            <a:ext cx="8280000" cy="1056568"/>
          </a:xfrm>
          <a:prstGeom prst="roundRect">
            <a:avLst>
              <a:gd name="adj" fmla="val 4250"/>
            </a:avLst>
          </a:prstGeom>
          <a:ln>
            <a:noFill/>
          </a:ln>
        </p:spPr>
        <p:txBody>
          <a:bodyPr>
            <a:noAutofit/>
          </a:bodyPr>
          <a:lstStyle/>
          <a:p>
            <a:pPr marL="0" indent="0">
              <a:spcBef>
                <a:spcPts val="600"/>
              </a:spcBef>
              <a:buNone/>
            </a:pP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職員</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給与と民間</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給与の</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比較</a:t>
            </a:r>
            <a:endParaRPr lang="ja-JP" altLang="en-US" sz="1100" b="1" dirty="0">
              <a:latin typeface="メイリオ" panose="020B0604030504040204" pitchFamily="50" charset="-128"/>
              <a:ea typeface="メイリオ" panose="020B0604030504040204" pitchFamily="50" charset="-128"/>
              <a:cs typeface="メイリオ" panose="020B0604030504040204" pitchFamily="50" charset="-128"/>
            </a:endParaRPr>
          </a:p>
          <a:p>
            <a:pPr marL="144000" indent="0">
              <a:lnSpc>
                <a:spcPts val="1600"/>
              </a:lnSpc>
              <a:buNone/>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月例給</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について</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は、本府の行政</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職給料表適用職員</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とこれに類似</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する職務に従事する民間の事務・技術</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関係従業員</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の本年</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４月　　</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44000" indent="0">
              <a:lnSpc>
                <a:spcPts val="1600"/>
              </a:lnSpc>
              <a:buNone/>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分</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給与をラスパイレス方式</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ページ</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参照）で</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比較したところ、職員</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給与が民間給与</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を</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1,143</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0.31</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％）下回った</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a:t>
            </a:r>
          </a:p>
          <a:p>
            <a:pPr marL="144000" indent="0">
              <a:lnSpc>
                <a:spcPts val="1600"/>
              </a:lnSpc>
              <a:buNone/>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特別給</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（ボーナス）については、民間における特別給</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の年間支給月数が</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月例給の</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4.42</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月分であった。</a:t>
            </a:r>
            <a:endParaRPr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468464" y="2492896"/>
            <a:ext cx="8280000" cy="615553"/>
          </a:xfrm>
          <a:prstGeom prst="rect">
            <a:avLst/>
          </a:prstGeom>
          <a:noFill/>
        </p:spPr>
        <p:txBody>
          <a:bodyPr wrap="square" rtlCol="0">
            <a:spAutoFit/>
          </a:bodyPr>
          <a:lstStyle/>
          <a:p>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給与改定の内容</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月例給</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a:xfrm>
            <a:off x="3510930" y="6381328"/>
            <a:ext cx="2133600" cy="365125"/>
          </a:xfrm>
        </p:spPr>
        <p:txBody>
          <a:bodyPr/>
          <a:lstStyle/>
          <a:p>
            <a:fld id="{1D251FDF-0BDD-4E48-83E5-089752E10C20}" type="slidenum">
              <a:rPr kumimoji="1" lang="ja-JP" altLang="en-US" smtClean="0"/>
              <a:t>5</a:t>
            </a:fld>
            <a:endParaRPr kumimoji="1" lang="ja-JP" altLang="en-US" dirty="0"/>
          </a:p>
        </p:txBody>
      </p:sp>
      <p:sp>
        <p:nvSpPr>
          <p:cNvPr id="8" name="角丸四角形吹き出し 7"/>
          <p:cNvSpPr/>
          <p:nvPr/>
        </p:nvSpPr>
        <p:spPr>
          <a:xfrm>
            <a:off x="859103" y="3146461"/>
            <a:ext cx="5544616" cy="3234867"/>
          </a:xfrm>
          <a:prstGeom prst="wedgeRoundRectCallout">
            <a:avLst>
              <a:gd name="adj1" fmla="val 54161"/>
              <a:gd name="adj2" fmla="val -39302"/>
              <a:gd name="adj3" fmla="val 16667"/>
            </a:avLst>
          </a:prstGeom>
          <a:solidFill>
            <a:srgbClr val="E9EDF4"/>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r>
              <a:rPr lang="en-US" altLang="ja-JP"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給料月額を引上げ</a:t>
            </a:r>
            <a:r>
              <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pPr>
              <a:lnSpc>
                <a:spcPts val="1600"/>
              </a:lnSpc>
            </a:pP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①行政</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給料表　</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pP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初任給</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は高校卒</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程度</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,000</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円、大学卒</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程度</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3,000</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円の</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引上げ</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pP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24,25</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歳は</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4,000</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26,27</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歳は</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3,000</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円の</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引上げ</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pP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歳以降は</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2,800</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円から改定額を逓減させ</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34</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歳まで引上げ</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800"/>
              </a:lnSpc>
            </a:pP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②その他の給料表</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行政職給料表との均衡を基本に改定</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800"/>
              </a:lnSpc>
            </a:pP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③特定の職員の給料月額等に関する特例の取扱い</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pP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改定後の給料月額が当該特例を適用した場合の給料月額に達しない場合は、</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当該特例の給料月額を維持する所要の措置を構ずること</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800"/>
              </a:lnSpc>
            </a:pP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800"/>
              </a:lnSpc>
            </a:pP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較差解消額の内訳</a:t>
            </a:r>
            <a:r>
              <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pPr>
              <a:lnSpc>
                <a:spcPts val="1600"/>
              </a:lnSpc>
            </a:pP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給料表</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1,022</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　はね返り</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121</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給料</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等に対し一定割合で定められている手当額の増減分（地域手当など</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1646252118"/>
              </p:ext>
            </p:extLst>
          </p:nvPr>
        </p:nvGraphicFramePr>
        <p:xfrm>
          <a:off x="6732239" y="3252465"/>
          <a:ext cx="2122351" cy="2552799"/>
        </p:xfrm>
        <a:graphic>
          <a:graphicData uri="http://schemas.openxmlformats.org/drawingml/2006/table">
            <a:tbl>
              <a:tblPr firstRow="1" bandRow="1">
                <a:tableStyleId>{5940675A-B579-460E-94D1-54222C63F5DA}</a:tableStyleId>
              </a:tblPr>
              <a:tblGrid>
                <a:gridCol w="779639">
                  <a:extLst>
                    <a:ext uri="{9D8B030D-6E8A-4147-A177-3AD203B41FA5}">
                      <a16:colId xmlns:a16="http://schemas.microsoft.com/office/drawing/2014/main" val="20000"/>
                    </a:ext>
                  </a:extLst>
                </a:gridCol>
                <a:gridCol w="563073">
                  <a:extLst>
                    <a:ext uri="{9D8B030D-6E8A-4147-A177-3AD203B41FA5}">
                      <a16:colId xmlns:a16="http://schemas.microsoft.com/office/drawing/2014/main" val="20001"/>
                    </a:ext>
                  </a:extLst>
                </a:gridCol>
                <a:gridCol w="779639">
                  <a:extLst>
                    <a:ext uri="{9D8B030D-6E8A-4147-A177-3AD203B41FA5}">
                      <a16:colId xmlns:a16="http://schemas.microsoft.com/office/drawing/2014/main" val="20002"/>
                    </a:ext>
                  </a:extLst>
                </a:gridCol>
              </a:tblGrid>
              <a:tr h="711696">
                <a:tc>
                  <a:txBody>
                    <a:bodyPr/>
                    <a:lstStyle/>
                    <a:p>
                      <a:pPr algn="ctr">
                        <a:lnSpc>
                          <a:spcPts val="840"/>
                        </a:lnSpc>
                      </a:pPr>
                      <a:endParaRPr kumimoji="1" lang="en-US" altLang="ja-JP"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840"/>
                        </a:lnSpc>
                      </a:pPr>
                      <a:r>
                        <a:rPr kumimoji="1" lang="ja-JP" altLang="en-US"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民間との較差</a:t>
                      </a:r>
                      <a:endParaRPr kumimoji="1" lang="en-US" altLang="ja-JP"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840"/>
                        </a:lnSpc>
                      </a:pPr>
                      <a:r>
                        <a:rPr kumimoji="1" lang="en-US" altLang="ja-JP"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1,143</a:t>
                      </a:r>
                      <a:r>
                        <a:rPr kumimoji="1" lang="ja-JP" altLang="en-US"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a:t>
                      </a:r>
                      <a:endParaRPr kumimoji="1" lang="en-US" altLang="ja-JP"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840"/>
                        </a:lnSpc>
                      </a:pPr>
                      <a:r>
                        <a:rPr kumimoji="1" lang="en-US" altLang="ja-JP"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(0.31%)</a:t>
                      </a:r>
                      <a:endParaRPr kumimoji="1" lang="ja-JP" altLang="en-US"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solidFill>
                      <a:srgbClr val="E9EDF4"/>
                    </a:solidFill>
                  </a:tcPr>
                </a:tc>
                <a:tc>
                  <a:txBody>
                    <a:bodyPr/>
                    <a:lstStyle/>
                    <a:p>
                      <a:pPr algn="ctr"/>
                      <a:r>
                        <a:rPr kumimoji="1" lang="ja-JP" altLang="en-US"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引上げ</a:t>
                      </a:r>
                      <a:endParaRPr kumimoji="1" lang="en-US" altLang="ja-JP"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改定</a:t>
                      </a:r>
                      <a:endParaRPr kumimoji="1"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L w="12700" cap="flat" cmpd="sng" algn="ctr">
                      <a:solidFill>
                        <a:schemeClr val="tx1"/>
                      </a:solidFill>
                      <a:prstDash val="sysDot"/>
                      <a:round/>
                      <a:headEnd type="none" w="med" len="med"/>
                      <a:tailEnd type="none" w="med" len="med"/>
                    </a:lnL>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bg1"/>
                    </a:solidFill>
                  </a:tcPr>
                </a:tc>
                <a:tc>
                  <a:txBody>
                    <a:bodyPr/>
                    <a:lstStyle/>
                    <a:p>
                      <a:pPr algn="ctr"/>
                      <a:endParaRPr kumimoji="1"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rgbClr val="D0D8E8"/>
                      </a:solidFill>
                      <a:prstDash val="solid"/>
                      <a:round/>
                      <a:headEnd type="none" w="med" len="med"/>
                      <a:tailEnd type="none" w="med" len="med"/>
                    </a:lnB>
                    <a:solidFill>
                      <a:srgbClr val="D0D8E8"/>
                    </a:solidFill>
                  </a:tcPr>
                </a:tc>
                <a:extLst>
                  <a:ext uri="{0D108BD9-81ED-4DB2-BD59-A6C34878D82A}">
                    <a16:rowId xmlns:a16="http://schemas.microsoft.com/office/drawing/2014/main" val="10000"/>
                  </a:ext>
                </a:extLst>
              </a:tr>
              <a:tr h="1841103">
                <a:tc>
                  <a:txBody>
                    <a:bodyPr/>
                    <a:lstStyle/>
                    <a:p>
                      <a:pPr algn="ctr"/>
                      <a:endParaRPr kumimoji="1" lang="en-US" altLang="ja-JP"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職員給与</a:t>
                      </a:r>
                      <a:endParaRPr kumimoji="1" lang="en-US" altLang="ja-JP"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en-US" altLang="ja-JP"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372,252</a:t>
                      </a:r>
                      <a:r>
                        <a:rPr kumimoji="1" lang="ja-JP" altLang="en-US"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a:t>
                      </a:r>
                      <a:endParaRPr kumimoji="1"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D0D8E8"/>
                    </a:solidFill>
                  </a:tcPr>
                </a:tc>
                <a:tc>
                  <a:txBody>
                    <a:bodyPr/>
                    <a:lstStyle/>
                    <a:p>
                      <a:endParaRPr kumimoji="1"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en-US" altLang="ja-JP"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民間給与</a:t>
                      </a:r>
                      <a:endParaRPr kumimoji="1" lang="en-US" altLang="ja-JP"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en-US" altLang="ja-JP"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373,395</a:t>
                      </a:r>
                      <a:r>
                        <a:rPr kumimoji="1" lang="ja-JP" altLang="en-US"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a:t>
                      </a:r>
                      <a:endParaRPr kumimoji="1"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rgbClr val="D0D8E8"/>
                      </a:solidFill>
                      <a:prstDash val="solid"/>
                      <a:round/>
                      <a:headEnd type="none" w="med" len="med"/>
                      <a:tailEnd type="none" w="med" len="med"/>
                    </a:lnT>
                    <a:solidFill>
                      <a:srgbClr val="D0D8E8"/>
                    </a:solidFill>
                  </a:tcPr>
                </a:tc>
                <a:extLst>
                  <a:ext uri="{0D108BD9-81ED-4DB2-BD59-A6C34878D82A}">
                    <a16:rowId xmlns:a16="http://schemas.microsoft.com/office/drawing/2014/main" val="10001"/>
                  </a:ext>
                </a:extLst>
              </a:tr>
            </a:tbl>
          </a:graphicData>
        </a:graphic>
      </p:graphicFrame>
      <p:grpSp>
        <p:nvGrpSpPr>
          <p:cNvPr id="3" name="グループ化 2"/>
          <p:cNvGrpSpPr/>
          <p:nvPr/>
        </p:nvGrpSpPr>
        <p:grpSpPr>
          <a:xfrm>
            <a:off x="6849939" y="4800227"/>
            <a:ext cx="1908000" cy="95255"/>
            <a:chOff x="7092280" y="3717032"/>
            <a:chExt cx="1908000" cy="72000"/>
          </a:xfrm>
        </p:grpSpPr>
        <p:sp>
          <p:nvSpPr>
            <p:cNvPr id="21" name="フリーフォーム 20"/>
            <p:cNvSpPr/>
            <p:nvPr/>
          </p:nvSpPr>
          <p:spPr>
            <a:xfrm>
              <a:off x="7092280" y="3717032"/>
              <a:ext cx="1908000" cy="72000"/>
            </a:xfrm>
            <a:custGeom>
              <a:avLst/>
              <a:gdLst>
                <a:gd name="connsiteX0" fmla="*/ 0 w 8191500"/>
                <a:gd name="connsiteY0" fmla="*/ 341328 h 357203"/>
                <a:gd name="connsiteX1" fmla="*/ 682625 w 8191500"/>
                <a:gd name="connsiteY1" fmla="*/ 7953 h 357203"/>
                <a:gd name="connsiteX2" fmla="*/ 1357313 w 8191500"/>
                <a:gd name="connsiteY2" fmla="*/ 349265 h 357203"/>
                <a:gd name="connsiteX3" fmla="*/ 2047875 w 8191500"/>
                <a:gd name="connsiteY3" fmla="*/ 15 h 357203"/>
                <a:gd name="connsiteX4" fmla="*/ 2730500 w 8191500"/>
                <a:gd name="connsiteY4" fmla="*/ 349265 h 357203"/>
                <a:gd name="connsiteX5" fmla="*/ 3413125 w 8191500"/>
                <a:gd name="connsiteY5" fmla="*/ 7953 h 357203"/>
                <a:gd name="connsiteX6" fmla="*/ 4095750 w 8191500"/>
                <a:gd name="connsiteY6" fmla="*/ 341328 h 357203"/>
                <a:gd name="connsiteX7" fmla="*/ 4778375 w 8191500"/>
                <a:gd name="connsiteY7" fmla="*/ 15 h 357203"/>
                <a:gd name="connsiteX8" fmla="*/ 5461000 w 8191500"/>
                <a:gd name="connsiteY8" fmla="*/ 357203 h 357203"/>
                <a:gd name="connsiteX9" fmla="*/ 6151563 w 8191500"/>
                <a:gd name="connsiteY9" fmla="*/ 15 h 357203"/>
                <a:gd name="connsiteX10" fmla="*/ 6818313 w 8191500"/>
                <a:gd name="connsiteY10" fmla="*/ 349265 h 357203"/>
                <a:gd name="connsiteX11" fmla="*/ 7516813 w 8191500"/>
                <a:gd name="connsiteY11" fmla="*/ 15 h 357203"/>
                <a:gd name="connsiteX12" fmla="*/ 8191500 w 8191500"/>
                <a:gd name="connsiteY12" fmla="*/ 357203 h 3572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191500" h="357203">
                  <a:moveTo>
                    <a:pt x="0" y="341328"/>
                  </a:moveTo>
                  <a:cubicBezTo>
                    <a:pt x="228203" y="173979"/>
                    <a:pt x="456406" y="6630"/>
                    <a:pt x="682625" y="7953"/>
                  </a:cubicBezTo>
                  <a:cubicBezTo>
                    <a:pt x="908844" y="9276"/>
                    <a:pt x="1129771" y="350588"/>
                    <a:pt x="1357313" y="349265"/>
                  </a:cubicBezTo>
                  <a:cubicBezTo>
                    <a:pt x="1584855" y="347942"/>
                    <a:pt x="1819011" y="15"/>
                    <a:pt x="2047875" y="15"/>
                  </a:cubicBezTo>
                  <a:cubicBezTo>
                    <a:pt x="2276739" y="15"/>
                    <a:pt x="2502958" y="347942"/>
                    <a:pt x="2730500" y="349265"/>
                  </a:cubicBezTo>
                  <a:cubicBezTo>
                    <a:pt x="2958042" y="350588"/>
                    <a:pt x="3185583" y="9276"/>
                    <a:pt x="3413125" y="7953"/>
                  </a:cubicBezTo>
                  <a:cubicBezTo>
                    <a:pt x="3640667" y="6630"/>
                    <a:pt x="3868208" y="342651"/>
                    <a:pt x="4095750" y="341328"/>
                  </a:cubicBezTo>
                  <a:cubicBezTo>
                    <a:pt x="4323292" y="340005"/>
                    <a:pt x="4550833" y="-2631"/>
                    <a:pt x="4778375" y="15"/>
                  </a:cubicBezTo>
                  <a:cubicBezTo>
                    <a:pt x="5005917" y="2661"/>
                    <a:pt x="5232135" y="357203"/>
                    <a:pt x="5461000" y="357203"/>
                  </a:cubicBezTo>
                  <a:cubicBezTo>
                    <a:pt x="5689865" y="357203"/>
                    <a:pt x="5925344" y="1338"/>
                    <a:pt x="6151563" y="15"/>
                  </a:cubicBezTo>
                  <a:cubicBezTo>
                    <a:pt x="6377782" y="-1308"/>
                    <a:pt x="6590771" y="349265"/>
                    <a:pt x="6818313" y="349265"/>
                  </a:cubicBezTo>
                  <a:cubicBezTo>
                    <a:pt x="7045855" y="349265"/>
                    <a:pt x="7287949" y="-1308"/>
                    <a:pt x="7516813" y="15"/>
                  </a:cubicBezTo>
                  <a:cubicBezTo>
                    <a:pt x="7745677" y="1338"/>
                    <a:pt x="7968588" y="179270"/>
                    <a:pt x="8191500" y="357203"/>
                  </a:cubicBezTo>
                </a:path>
              </a:pathLst>
            </a:custGeom>
            <a:ln w="152400"/>
          </p:spPr>
          <p:style>
            <a:lnRef idx="1">
              <a:schemeClr val="dk1"/>
            </a:lnRef>
            <a:fillRef idx="0">
              <a:schemeClr val="dk1"/>
            </a:fillRef>
            <a:effectRef idx="0">
              <a:schemeClr val="dk1"/>
            </a:effectRef>
            <a:fontRef idx="minor">
              <a:schemeClr val="tx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endParaRPr kumimoji="1" lang="ja-JP" altLang="en-US" sz="1100"/>
            </a:p>
          </p:txBody>
        </p:sp>
        <p:sp>
          <p:nvSpPr>
            <p:cNvPr id="22" name="フリーフォーム 21"/>
            <p:cNvSpPr/>
            <p:nvPr/>
          </p:nvSpPr>
          <p:spPr>
            <a:xfrm>
              <a:off x="7092280" y="3717032"/>
              <a:ext cx="1908000" cy="72000"/>
            </a:xfrm>
            <a:custGeom>
              <a:avLst/>
              <a:gdLst>
                <a:gd name="connsiteX0" fmla="*/ 0 w 8191500"/>
                <a:gd name="connsiteY0" fmla="*/ 341328 h 357203"/>
                <a:gd name="connsiteX1" fmla="*/ 682625 w 8191500"/>
                <a:gd name="connsiteY1" fmla="*/ 7953 h 357203"/>
                <a:gd name="connsiteX2" fmla="*/ 1357313 w 8191500"/>
                <a:gd name="connsiteY2" fmla="*/ 349265 h 357203"/>
                <a:gd name="connsiteX3" fmla="*/ 2047875 w 8191500"/>
                <a:gd name="connsiteY3" fmla="*/ 15 h 357203"/>
                <a:gd name="connsiteX4" fmla="*/ 2730500 w 8191500"/>
                <a:gd name="connsiteY4" fmla="*/ 349265 h 357203"/>
                <a:gd name="connsiteX5" fmla="*/ 3413125 w 8191500"/>
                <a:gd name="connsiteY5" fmla="*/ 7953 h 357203"/>
                <a:gd name="connsiteX6" fmla="*/ 4095750 w 8191500"/>
                <a:gd name="connsiteY6" fmla="*/ 341328 h 357203"/>
                <a:gd name="connsiteX7" fmla="*/ 4778375 w 8191500"/>
                <a:gd name="connsiteY7" fmla="*/ 15 h 357203"/>
                <a:gd name="connsiteX8" fmla="*/ 5461000 w 8191500"/>
                <a:gd name="connsiteY8" fmla="*/ 357203 h 357203"/>
                <a:gd name="connsiteX9" fmla="*/ 6151563 w 8191500"/>
                <a:gd name="connsiteY9" fmla="*/ 15 h 357203"/>
                <a:gd name="connsiteX10" fmla="*/ 6818313 w 8191500"/>
                <a:gd name="connsiteY10" fmla="*/ 349265 h 357203"/>
                <a:gd name="connsiteX11" fmla="*/ 7516813 w 8191500"/>
                <a:gd name="connsiteY11" fmla="*/ 15 h 357203"/>
                <a:gd name="connsiteX12" fmla="*/ 8191500 w 8191500"/>
                <a:gd name="connsiteY12" fmla="*/ 357203 h 3572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191500" h="357203">
                  <a:moveTo>
                    <a:pt x="0" y="341328"/>
                  </a:moveTo>
                  <a:cubicBezTo>
                    <a:pt x="228203" y="173979"/>
                    <a:pt x="456406" y="6630"/>
                    <a:pt x="682625" y="7953"/>
                  </a:cubicBezTo>
                  <a:cubicBezTo>
                    <a:pt x="908844" y="9276"/>
                    <a:pt x="1129771" y="350588"/>
                    <a:pt x="1357313" y="349265"/>
                  </a:cubicBezTo>
                  <a:cubicBezTo>
                    <a:pt x="1584855" y="347942"/>
                    <a:pt x="1819011" y="15"/>
                    <a:pt x="2047875" y="15"/>
                  </a:cubicBezTo>
                  <a:cubicBezTo>
                    <a:pt x="2276739" y="15"/>
                    <a:pt x="2502958" y="347942"/>
                    <a:pt x="2730500" y="349265"/>
                  </a:cubicBezTo>
                  <a:cubicBezTo>
                    <a:pt x="2958042" y="350588"/>
                    <a:pt x="3185583" y="9276"/>
                    <a:pt x="3413125" y="7953"/>
                  </a:cubicBezTo>
                  <a:cubicBezTo>
                    <a:pt x="3640667" y="6630"/>
                    <a:pt x="3868208" y="342651"/>
                    <a:pt x="4095750" y="341328"/>
                  </a:cubicBezTo>
                  <a:cubicBezTo>
                    <a:pt x="4323292" y="340005"/>
                    <a:pt x="4550833" y="-2631"/>
                    <a:pt x="4778375" y="15"/>
                  </a:cubicBezTo>
                  <a:cubicBezTo>
                    <a:pt x="5005917" y="2661"/>
                    <a:pt x="5232135" y="357203"/>
                    <a:pt x="5461000" y="357203"/>
                  </a:cubicBezTo>
                  <a:cubicBezTo>
                    <a:pt x="5689865" y="357203"/>
                    <a:pt x="5925344" y="1338"/>
                    <a:pt x="6151563" y="15"/>
                  </a:cubicBezTo>
                  <a:cubicBezTo>
                    <a:pt x="6377782" y="-1308"/>
                    <a:pt x="6590771" y="349265"/>
                    <a:pt x="6818313" y="349265"/>
                  </a:cubicBezTo>
                  <a:cubicBezTo>
                    <a:pt x="7045855" y="349265"/>
                    <a:pt x="7287949" y="-1308"/>
                    <a:pt x="7516813" y="15"/>
                  </a:cubicBezTo>
                  <a:cubicBezTo>
                    <a:pt x="7745677" y="1338"/>
                    <a:pt x="7968588" y="179270"/>
                    <a:pt x="8191500" y="357203"/>
                  </a:cubicBezTo>
                </a:path>
              </a:pathLst>
            </a:custGeom>
            <a:noFill/>
            <a:ln w="120650">
              <a:solidFill>
                <a:schemeClr val="bg1"/>
              </a:solidFill>
            </a:ln>
          </p:spPr>
          <p:style>
            <a:lnRef idx="1">
              <a:schemeClr val="dk1"/>
            </a:lnRef>
            <a:fillRef idx="0">
              <a:schemeClr val="dk1"/>
            </a:fillRef>
            <a:effectRef idx="0">
              <a:schemeClr val="dk1"/>
            </a:effectRef>
            <a:fontRef idx="minor">
              <a:schemeClr val="tx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endParaRPr kumimoji="1" lang="ja-JP" altLang="en-US" sz="1100"/>
            </a:p>
          </p:txBody>
        </p:sp>
      </p:grpSp>
      <p:sp>
        <p:nvSpPr>
          <p:cNvPr id="23" name="左右矢印 22"/>
          <p:cNvSpPr/>
          <p:nvPr/>
        </p:nvSpPr>
        <p:spPr>
          <a:xfrm>
            <a:off x="7568415" y="4119636"/>
            <a:ext cx="450000" cy="504056"/>
          </a:xfrm>
          <a:prstGeom prst="leftRightArrow">
            <a:avLst>
              <a:gd name="adj1" fmla="val 44960"/>
              <a:gd name="adj2" fmla="val 34369"/>
            </a:avLst>
          </a:prstGeom>
          <a:solidFill>
            <a:srgbClr val="D0D8E8"/>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比較</a:t>
            </a:r>
            <a:endParaRPr kumimoji="1"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4" name="直線矢印コネクタ 23"/>
          <p:cNvCxnSpPr/>
          <p:nvPr/>
        </p:nvCxnSpPr>
        <p:spPr>
          <a:xfrm flipV="1">
            <a:off x="7668344" y="3267770"/>
            <a:ext cx="0" cy="665286"/>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9111971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457200" y="274638"/>
            <a:ext cx="8280000" cy="720000"/>
          </a:xfrm>
          <a:prstGeom prst="rect">
            <a:avLst/>
          </a:prstGeom>
          <a:solidFill>
            <a:schemeClr val="tx2">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５　民間</a:t>
            </a:r>
            <a:r>
              <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給与との較差等に基づく給与</a:t>
            </a:r>
            <a:r>
              <a:rPr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改定</a:t>
            </a:r>
            <a:endParaRPr lang="ja-JP" altLang="en-US"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a:xfrm>
            <a:off x="3510930" y="6381328"/>
            <a:ext cx="2133600" cy="365125"/>
          </a:xfrm>
        </p:spPr>
        <p:txBody>
          <a:bodyPr/>
          <a:lstStyle/>
          <a:p>
            <a:fld id="{1D251FDF-0BDD-4E48-83E5-089752E10C20}" type="slidenum">
              <a:rPr kumimoji="1" lang="ja-JP" altLang="en-US" smtClean="0"/>
              <a:t>6</a:t>
            </a:fld>
            <a:endParaRPr kumimoji="1" lang="ja-JP" altLang="en-US" dirty="0"/>
          </a:p>
        </p:txBody>
      </p:sp>
      <p:sp>
        <p:nvSpPr>
          <p:cNvPr id="29" name="テキスト ボックス 28"/>
          <p:cNvSpPr txBox="1"/>
          <p:nvPr/>
        </p:nvSpPr>
        <p:spPr>
          <a:xfrm>
            <a:off x="395536" y="3307824"/>
            <a:ext cx="8676457" cy="841256"/>
          </a:xfrm>
          <a:prstGeom prst="rect">
            <a:avLst/>
          </a:prstGeom>
          <a:noFill/>
        </p:spPr>
        <p:txBody>
          <a:bodyPr wrap="square" rtlCol="0">
            <a:spAutoFit/>
          </a:bodyPr>
          <a:lstStyle/>
          <a:p>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）再任用職員の給料月額の見直し</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国家</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公務員等よりも低い水準にある再任用職員の給料月額について、高齢層職員の平均給料月額の７割水準にまで引上げ</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（対象：行政</a:t>
            </a:r>
            <a:r>
              <a:rPr lang="ja-JP" altLang="en-US" sz="1100" smtClean="0">
                <a:latin typeface="メイリオ" panose="020B0604030504040204" pitchFamily="50" charset="-128"/>
                <a:ea typeface="メイリオ" panose="020B0604030504040204" pitchFamily="50" charset="-128"/>
                <a:cs typeface="メイリオ" panose="020B0604030504040204" pitchFamily="50" charset="-128"/>
              </a:rPr>
              <a:t>職給料表・</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医療職給料表</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㈡</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の２級・３級、公安職給料表１級～４級）</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539552" y="1196752"/>
            <a:ext cx="7705278" cy="769441"/>
          </a:xfrm>
          <a:prstGeom prst="rect">
            <a:avLst/>
          </a:prstGeom>
          <a:noFill/>
        </p:spPr>
        <p:txBody>
          <a:bodyPr wrap="square" rtlCol="0">
            <a:spAutoFit/>
          </a:bodyPr>
          <a:lstStyle/>
          <a:p>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（２）</a:t>
            </a:r>
            <a:r>
              <a:rPr kumimoji="1"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特別給（ボーナス</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現行</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4.30</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月分</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から</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0.10</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月分引き上げ</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年間</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4.40</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月分</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する</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職員</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＝年間</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4.30</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月分</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、民間＝同</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4.42</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月分）</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（一般の職員の場合の支給月数）</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268765168"/>
              </p:ext>
            </p:extLst>
          </p:nvPr>
        </p:nvGraphicFramePr>
        <p:xfrm>
          <a:off x="1030528" y="1916832"/>
          <a:ext cx="6278198" cy="996792"/>
        </p:xfrm>
        <a:graphic>
          <a:graphicData uri="http://schemas.openxmlformats.org/drawingml/2006/table">
            <a:tbl>
              <a:tblPr firstRow="1" bandRow="1">
                <a:tableStyleId>{5C22544A-7EE6-4342-B048-85BDC9FD1C3A}</a:tableStyleId>
              </a:tblPr>
              <a:tblGrid>
                <a:gridCol w="663382">
                  <a:extLst>
                    <a:ext uri="{9D8B030D-6E8A-4147-A177-3AD203B41FA5}">
                      <a16:colId xmlns:a16="http://schemas.microsoft.com/office/drawing/2014/main" val="20000"/>
                    </a:ext>
                  </a:extLst>
                </a:gridCol>
                <a:gridCol w="622800">
                  <a:extLst>
                    <a:ext uri="{9D8B030D-6E8A-4147-A177-3AD203B41FA5}">
                      <a16:colId xmlns:a16="http://schemas.microsoft.com/office/drawing/2014/main" val="20001"/>
                    </a:ext>
                  </a:extLst>
                </a:gridCol>
                <a:gridCol w="624002">
                  <a:extLst>
                    <a:ext uri="{9D8B030D-6E8A-4147-A177-3AD203B41FA5}">
                      <a16:colId xmlns:a16="http://schemas.microsoft.com/office/drawing/2014/main" val="20002"/>
                    </a:ext>
                  </a:extLst>
                </a:gridCol>
                <a:gridCol w="624002">
                  <a:extLst>
                    <a:ext uri="{9D8B030D-6E8A-4147-A177-3AD203B41FA5}">
                      <a16:colId xmlns:a16="http://schemas.microsoft.com/office/drawing/2014/main" val="20003"/>
                    </a:ext>
                  </a:extLst>
                </a:gridCol>
                <a:gridCol w="624002">
                  <a:extLst>
                    <a:ext uri="{9D8B030D-6E8A-4147-A177-3AD203B41FA5}">
                      <a16:colId xmlns:a16="http://schemas.microsoft.com/office/drawing/2014/main" val="20004"/>
                    </a:ext>
                  </a:extLst>
                </a:gridCol>
                <a:gridCol w="624002">
                  <a:extLst>
                    <a:ext uri="{9D8B030D-6E8A-4147-A177-3AD203B41FA5}">
                      <a16:colId xmlns:a16="http://schemas.microsoft.com/office/drawing/2014/main" val="20005"/>
                    </a:ext>
                  </a:extLst>
                </a:gridCol>
                <a:gridCol w="624002">
                  <a:extLst>
                    <a:ext uri="{9D8B030D-6E8A-4147-A177-3AD203B41FA5}">
                      <a16:colId xmlns:a16="http://schemas.microsoft.com/office/drawing/2014/main" val="20006"/>
                    </a:ext>
                  </a:extLst>
                </a:gridCol>
                <a:gridCol w="624002">
                  <a:extLst>
                    <a:ext uri="{9D8B030D-6E8A-4147-A177-3AD203B41FA5}">
                      <a16:colId xmlns:a16="http://schemas.microsoft.com/office/drawing/2014/main" val="20007"/>
                    </a:ext>
                  </a:extLst>
                </a:gridCol>
                <a:gridCol w="624002">
                  <a:extLst>
                    <a:ext uri="{9D8B030D-6E8A-4147-A177-3AD203B41FA5}">
                      <a16:colId xmlns:a16="http://schemas.microsoft.com/office/drawing/2014/main" val="20008"/>
                    </a:ext>
                  </a:extLst>
                </a:gridCol>
                <a:gridCol w="624002">
                  <a:extLst>
                    <a:ext uri="{9D8B030D-6E8A-4147-A177-3AD203B41FA5}">
                      <a16:colId xmlns:a16="http://schemas.microsoft.com/office/drawing/2014/main" val="20009"/>
                    </a:ext>
                  </a:extLst>
                </a:gridCol>
              </a:tblGrid>
              <a:tr h="249198">
                <a:tc rowSpan="2">
                  <a:txBody>
                    <a:bodyPr/>
                    <a:lstStyle/>
                    <a:p>
                      <a:pPr>
                        <a:lnSpc>
                          <a:spcPts val="900"/>
                        </a:lnSpc>
                      </a:pP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1270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gridSpan="3">
                  <a:txBody>
                    <a:bodyPr/>
                    <a:lstStyle/>
                    <a:p>
                      <a:pPr algn="ctr">
                        <a:lnSpc>
                          <a:spcPts val="900"/>
                        </a:lnSpc>
                      </a:pPr>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月期</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h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gridSpan="3">
                  <a:txBody>
                    <a:bodyPr/>
                    <a:lstStyle/>
                    <a:p>
                      <a:pPr algn="ctr">
                        <a:lnSpc>
                          <a:spcPts val="900"/>
                        </a:lnSpc>
                      </a:pPr>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12</a:t>
                      </a: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月期</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gridSpan="3">
                  <a:txBody>
                    <a:bodyPr/>
                    <a:lstStyle/>
                    <a:p>
                      <a:pPr algn="ctr">
                        <a:lnSpc>
                          <a:spcPts val="900"/>
                        </a:lnSpc>
                      </a:pP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年間</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0000"/>
                  </a:ext>
                </a:extLst>
              </a:tr>
              <a:tr h="249198">
                <a:tc vMerge="1">
                  <a:txBody>
                    <a:bodyPr/>
                    <a:lstStyle/>
                    <a:p>
                      <a:endParaRPr kumimoji="1" lang="ja-JP" altLang="en-US" sz="11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900"/>
                        </a:lnSpc>
                      </a:pPr>
                      <a:r>
                        <a:rPr kumimoji="1" lang="ja-JP" altLang="en-US" sz="11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期末</a:t>
                      </a:r>
                      <a:endPar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900"/>
                        </a:lnSpc>
                      </a:pPr>
                      <a:r>
                        <a:rPr kumimoji="1" lang="ja-JP" altLang="en-US" sz="11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勤勉</a:t>
                      </a:r>
                      <a:endPar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900"/>
                        </a:lnSpc>
                      </a:pPr>
                      <a:r>
                        <a:rPr kumimoji="1" lang="ja-JP" altLang="en-US" sz="11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計</a:t>
                      </a:r>
                      <a:endPar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900"/>
                        </a:lnSpc>
                      </a:pPr>
                      <a:r>
                        <a:rPr kumimoji="1" lang="ja-JP" altLang="en-US" sz="11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期末</a:t>
                      </a:r>
                      <a:endPar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900"/>
                        </a:lnSpc>
                      </a:pPr>
                      <a:r>
                        <a:rPr kumimoji="1" lang="ja-JP" altLang="en-US" sz="11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勤勉</a:t>
                      </a:r>
                      <a:endPar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900"/>
                        </a:lnSpc>
                      </a:pPr>
                      <a:r>
                        <a:rPr kumimoji="1" lang="ja-JP" altLang="en-US" sz="11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計</a:t>
                      </a:r>
                      <a:endPar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900"/>
                        </a:lnSpc>
                      </a:pPr>
                      <a:r>
                        <a:rPr kumimoji="1" lang="ja-JP" altLang="en-US" sz="11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期末</a:t>
                      </a:r>
                      <a:endPar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900"/>
                        </a:lnSpc>
                      </a:pPr>
                      <a:r>
                        <a:rPr kumimoji="1" lang="ja-JP" altLang="en-US" sz="11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勤勉</a:t>
                      </a:r>
                      <a:endPar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900"/>
                        </a:lnSpc>
                      </a:pPr>
                      <a:r>
                        <a:rPr kumimoji="1" lang="ja-JP" altLang="en-US" sz="11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計</a:t>
                      </a:r>
                      <a:endPar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0001"/>
                  </a:ext>
                </a:extLst>
              </a:tr>
              <a:tr h="249198">
                <a:tc>
                  <a:txBody>
                    <a:bodyPr/>
                    <a:lstStyle/>
                    <a:p>
                      <a:pPr>
                        <a:lnSpc>
                          <a:spcPts val="900"/>
                        </a:lnSpc>
                      </a:pP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現行</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rgbClr val="E9EDF4"/>
                    </a:solidFill>
                  </a:tcPr>
                </a:tc>
                <a:tc>
                  <a:txBody>
                    <a:bodyPr/>
                    <a:lstStyle/>
                    <a:p>
                      <a:pPr>
                        <a:lnSpc>
                          <a:spcPts val="900"/>
                        </a:lnSpc>
                      </a:pPr>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1.200</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solidFill>
                      <a:srgbClr val="E9EDF4"/>
                    </a:solidFill>
                  </a:tcPr>
                </a:tc>
                <a:tc>
                  <a:txBody>
                    <a:bodyPr/>
                    <a:lstStyle/>
                    <a:p>
                      <a:pPr>
                        <a:lnSpc>
                          <a:spcPts val="900"/>
                        </a:lnSpc>
                      </a:pPr>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0.950</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28575" cap="flat" cmpd="sng" algn="ctr">
                      <a:solidFill>
                        <a:schemeClr val="bg1"/>
                      </a:solidFill>
                      <a:prstDash val="solid"/>
                      <a:round/>
                      <a:headEnd type="none" w="med" len="med"/>
                      <a:tailEnd type="none" w="med" len="med"/>
                    </a:lnT>
                    <a:solidFill>
                      <a:srgbClr val="E9EDF4"/>
                    </a:solidFill>
                  </a:tcPr>
                </a:tc>
                <a:tc>
                  <a:txBody>
                    <a:bodyPr/>
                    <a:lstStyle/>
                    <a:p>
                      <a:pPr>
                        <a:lnSpc>
                          <a:spcPts val="900"/>
                        </a:lnSpc>
                      </a:pPr>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2.150</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28575" cap="flat" cmpd="sng" algn="ctr">
                      <a:solidFill>
                        <a:schemeClr val="bg1"/>
                      </a:solidFill>
                      <a:prstDash val="solid"/>
                      <a:round/>
                      <a:headEnd type="none" w="med" len="med"/>
                      <a:tailEnd type="none" w="med" len="med"/>
                    </a:lnT>
                    <a:solidFill>
                      <a:srgbClr val="E9EDF4"/>
                    </a:solidFill>
                  </a:tcPr>
                </a:tc>
                <a:tc>
                  <a:txBody>
                    <a:bodyPr/>
                    <a:lstStyle/>
                    <a:p>
                      <a:pPr>
                        <a:lnSpc>
                          <a:spcPts val="900"/>
                        </a:lnSpc>
                      </a:pPr>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1.200</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28575" cap="flat" cmpd="sng" algn="ctr">
                      <a:solidFill>
                        <a:schemeClr val="bg1"/>
                      </a:solidFill>
                      <a:prstDash val="solid"/>
                      <a:round/>
                      <a:headEnd type="none" w="med" len="med"/>
                      <a:tailEnd type="none" w="med" len="med"/>
                    </a:lnT>
                    <a:solidFill>
                      <a:srgbClr val="E9EDF4"/>
                    </a:solidFill>
                  </a:tcPr>
                </a:tc>
                <a:tc>
                  <a:txBody>
                    <a:bodyPr/>
                    <a:lstStyle/>
                    <a:p>
                      <a:pPr>
                        <a:lnSpc>
                          <a:spcPts val="900"/>
                        </a:lnSpc>
                      </a:pPr>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0.950</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28575" cap="flat" cmpd="sng" algn="ctr">
                      <a:solidFill>
                        <a:schemeClr val="bg1"/>
                      </a:solidFill>
                      <a:prstDash val="solid"/>
                      <a:round/>
                      <a:headEnd type="none" w="med" len="med"/>
                      <a:tailEnd type="none" w="med" len="med"/>
                    </a:lnT>
                    <a:solidFill>
                      <a:srgbClr val="E9EDF4"/>
                    </a:solidFill>
                  </a:tcPr>
                </a:tc>
                <a:tc>
                  <a:txBody>
                    <a:bodyPr/>
                    <a:lstStyle/>
                    <a:p>
                      <a:pPr>
                        <a:lnSpc>
                          <a:spcPts val="900"/>
                        </a:lnSpc>
                      </a:pPr>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2.150</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28575" cap="flat" cmpd="sng" algn="ctr">
                      <a:solidFill>
                        <a:schemeClr val="bg1"/>
                      </a:solidFill>
                      <a:prstDash val="solid"/>
                      <a:round/>
                      <a:headEnd type="none" w="med" len="med"/>
                      <a:tailEnd type="none" w="med" len="med"/>
                    </a:lnT>
                    <a:solidFill>
                      <a:srgbClr val="E9EDF4"/>
                    </a:solidFill>
                  </a:tcPr>
                </a:tc>
                <a:tc>
                  <a:txBody>
                    <a:bodyPr/>
                    <a:lstStyle/>
                    <a:p>
                      <a:pPr>
                        <a:lnSpc>
                          <a:spcPts val="900"/>
                        </a:lnSpc>
                      </a:pPr>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2.400</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28575" cap="flat" cmpd="sng" algn="ctr">
                      <a:solidFill>
                        <a:schemeClr val="bg1"/>
                      </a:solidFill>
                      <a:prstDash val="solid"/>
                      <a:round/>
                      <a:headEnd type="none" w="med" len="med"/>
                      <a:tailEnd type="none" w="med" len="med"/>
                    </a:lnT>
                    <a:solidFill>
                      <a:srgbClr val="E9EDF4"/>
                    </a:solidFill>
                  </a:tcPr>
                </a:tc>
                <a:tc>
                  <a:txBody>
                    <a:bodyPr/>
                    <a:lstStyle/>
                    <a:p>
                      <a:pPr>
                        <a:lnSpc>
                          <a:spcPts val="900"/>
                        </a:lnSpc>
                      </a:pPr>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1.900</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28575" cap="flat" cmpd="sng" algn="ctr">
                      <a:solidFill>
                        <a:schemeClr val="bg1"/>
                      </a:solidFill>
                      <a:prstDash val="solid"/>
                      <a:round/>
                      <a:headEnd type="none" w="med" len="med"/>
                      <a:tailEnd type="none" w="med" len="med"/>
                    </a:lnT>
                    <a:solidFill>
                      <a:srgbClr val="E9EDF4"/>
                    </a:solidFill>
                  </a:tcPr>
                </a:tc>
                <a:tc>
                  <a:txBody>
                    <a:bodyPr/>
                    <a:lstStyle/>
                    <a:p>
                      <a:pPr>
                        <a:lnSpc>
                          <a:spcPts val="900"/>
                        </a:lnSpc>
                      </a:pPr>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4.300</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28575" cap="flat" cmpd="sng" algn="ctr">
                      <a:solidFill>
                        <a:schemeClr val="bg1"/>
                      </a:solidFill>
                      <a:prstDash val="solid"/>
                      <a:round/>
                      <a:headEnd type="none" w="med" len="med"/>
                      <a:tailEnd type="none" w="med" len="med"/>
                    </a:lnT>
                    <a:solidFill>
                      <a:srgbClr val="E9EDF4"/>
                    </a:solidFill>
                  </a:tcPr>
                </a:tc>
                <a:extLst>
                  <a:ext uri="{0D108BD9-81ED-4DB2-BD59-A6C34878D82A}">
                    <a16:rowId xmlns:a16="http://schemas.microsoft.com/office/drawing/2014/main" val="10002"/>
                  </a:ext>
                </a:extLst>
              </a:tr>
              <a:tr h="249198">
                <a:tc>
                  <a:txBody>
                    <a:bodyPr/>
                    <a:lstStyle/>
                    <a:p>
                      <a:pPr>
                        <a:lnSpc>
                          <a:spcPts val="900"/>
                        </a:lnSpc>
                      </a:pP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勧告後</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12700" cap="flat" cmpd="sng" algn="ctr">
                      <a:solidFill>
                        <a:schemeClr val="bg1"/>
                      </a:solidFill>
                      <a:prstDash val="solid"/>
                      <a:round/>
                      <a:headEnd type="none" w="med" len="med"/>
                      <a:tailEnd type="none" w="med" len="med"/>
                    </a:lnR>
                    <a:solidFill>
                      <a:srgbClr val="E9EDF4"/>
                    </a:solidFill>
                  </a:tcPr>
                </a:tc>
                <a:tc>
                  <a:txBody>
                    <a:bodyPr/>
                    <a:lstStyle/>
                    <a:p>
                      <a:pPr>
                        <a:lnSpc>
                          <a:spcPts val="900"/>
                        </a:lnSpc>
                      </a:pPr>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1.200</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E9EDF4"/>
                    </a:solidFill>
                  </a:tcPr>
                </a:tc>
                <a:tc>
                  <a:txBody>
                    <a:bodyPr/>
                    <a:lstStyle/>
                    <a:p>
                      <a:pPr>
                        <a:lnSpc>
                          <a:spcPts val="900"/>
                        </a:lnSpc>
                      </a:pPr>
                      <a:r>
                        <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1.000</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D0D8E8"/>
                    </a:solidFill>
                  </a:tcPr>
                </a:tc>
                <a:tc>
                  <a:txBody>
                    <a:bodyPr/>
                    <a:lstStyle/>
                    <a:p>
                      <a:pPr>
                        <a:lnSpc>
                          <a:spcPts val="900"/>
                        </a:lnSpc>
                      </a:pPr>
                      <a:r>
                        <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2.200</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D0D8E8"/>
                    </a:solidFill>
                  </a:tcPr>
                </a:tc>
                <a:tc>
                  <a:txBody>
                    <a:bodyPr/>
                    <a:lstStyle/>
                    <a:p>
                      <a:pPr>
                        <a:lnSpc>
                          <a:spcPts val="900"/>
                        </a:lnSpc>
                      </a:pPr>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1.200</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tc>
                  <a:txBody>
                    <a:bodyPr/>
                    <a:lstStyle/>
                    <a:p>
                      <a:pPr>
                        <a:lnSpc>
                          <a:spcPts val="900"/>
                        </a:lnSpc>
                      </a:pPr>
                      <a:r>
                        <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1.000</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D0D8E8"/>
                    </a:solidFill>
                  </a:tcPr>
                </a:tc>
                <a:tc>
                  <a:txBody>
                    <a:bodyPr/>
                    <a:lstStyle/>
                    <a:p>
                      <a:pPr>
                        <a:lnSpc>
                          <a:spcPts val="900"/>
                        </a:lnSpc>
                      </a:pPr>
                      <a:r>
                        <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2.200</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D0D8E8"/>
                    </a:solidFill>
                  </a:tcPr>
                </a:tc>
                <a:tc>
                  <a:txBody>
                    <a:bodyPr/>
                    <a:lstStyle/>
                    <a:p>
                      <a:pPr>
                        <a:lnSpc>
                          <a:spcPts val="900"/>
                        </a:lnSpc>
                      </a:pPr>
                      <a:r>
                        <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2.400</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tc>
                  <a:txBody>
                    <a:bodyPr/>
                    <a:lstStyle/>
                    <a:p>
                      <a:pPr>
                        <a:lnSpc>
                          <a:spcPts val="900"/>
                        </a:lnSpc>
                      </a:pPr>
                      <a:r>
                        <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2.000</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D0D8E8"/>
                    </a:solidFill>
                  </a:tcPr>
                </a:tc>
                <a:tc>
                  <a:txBody>
                    <a:bodyPr/>
                    <a:lstStyle/>
                    <a:p>
                      <a:pPr>
                        <a:lnSpc>
                          <a:spcPts val="900"/>
                        </a:lnSpc>
                      </a:pPr>
                      <a:r>
                        <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4.400</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D0D8E8"/>
                    </a:solidFill>
                  </a:tcPr>
                </a:tc>
                <a:extLst>
                  <a:ext uri="{0D108BD9-81ED-4DB2-BD59-A6C34878D82A}">
                    <a16:rowId xmlns:a16="http://schemas.microsoft.com/office/drawing/2014/main" val="10003"/>
                  </a:ext>
                </a:extLst>
              </a:tr>
            </a:tbl>
          </a:graphicData>
        </a:graphic>
      </p:graphicFrame>
      <p:sp>
        <p:nvSpPr>
          <p:cNvPr id="10" name="角丸四角形吹き出し 9"/>
          <p:cNvSpPr/>
          <p:nvPr/>
        </p:nvSpPr>
        <p:spPr>
          <a:xfrm>
            <a:off x="7452742" y="2168307"/>
            <a:ext cx="1512168" cy="716528"/>
          </a:xfrm>
          <a:prstGeom prst="wedgeRoundRectCallout">
            <a:avLst>
              <a:gd name="adj1" fmla="val -57751"/>
              <a:gd name="adj2" fmla="val 36287"/>
              <a:gd name="adj3" fmla="val 16667"/>
            </a:avLst>
          </a:prstGeom>
          <a:solidFill>
            <a:srgbClr val="E9EDF4"/>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chorCtr="0"/>
          <a:lstStyle/>
          <a:p>
            <a:r>
              <a:rPr kumimoji="1"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引上げ分は、</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人事院の改定内容</a:t>
            </a:r>
            <a:r>
              <a:rPr kumimoji="1"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等を踏まえ勤勉手当に配分。</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テキスト ボックス 10"/>
          <p:cNvSpPr txBox="1"/>
          <p:nvPr/>
        </p:nvSpPr>
        <p:spPr>
          <a:xfrm>
            <a:off x="395535" y="4373523"/>
            <a:ext cx="8676457" cy="1215717"/>
          </a:xfrm>
          <a:prstGeom prst="rect">
            <a:avLst/>
          </a:prstGeom>
          <a:noFill/>
        </p:spPr>
        <p:txBody>
          <a:bodyPr wrap="square" rtlCol="0">
            <a:spAutoFit/>
          </a:bodyPr>
          <a:lstStyle/>
          <a:p>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）改定時期</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○令和４年４月１日</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：（１）月例給①② 、（２）特別給</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endParaRPr>
          </a:p>
          <a:p>
            <a:pPr>
              <a:lnSpc>
                <a:spcPts val="1600"/>
              </a:lnSpc>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　　　  ○条 例 の 公 布 日 ：（１）月例給③</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○令和５年４月１日：（３）再任用職員の</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給料</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月額の見直し</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7992324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57200" y="274638"/>
            <a:ext cx="8280000" cy="720000"/>
          </a:xfrm>
          <a:solidFill>
            <a:schemeClr val="tx2">
              <a:lumMod val="60000"/>
              <a:lumOff val="40000"/>
            </a:schemeClr>
          </a:solidFill>
        </p:spPr>
        <p:txBody>
          <a:bodyPr>
            <a:noAutofit/>
          </a:bodyPr>
          <a:lstStyle/>
          <a:p>
            <a:r>
              <a:rPr kumimoji="1"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６　初任給比較</a:t>
            </a:r>
            <a:endParaRPr kumimoji="1"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D251FDF-0BDD-4E48-83E5-089752E10C20}" type="slidenum">
              <a:rPr kumimoji="1" lang="ja-JP" altLang="en-US" smtClean="0"/>
              <a:t>7</a:t>
            </a:fld>
            <a:endParaRPr kumimoji="1" lang="ja-JP" altLang="en-US"/>
          </a:p>
        </p:txBody>
      </p:sp>
      <p:graphicFrame>
        <p:nvGraphicFramePr>
          <p:cNvPr id="5" name="グラフ 4"/>
          <p:cNvGraphicFramePr/>
          <p:nvPr>
            <p:extLst>
              <p:ext uri="{D42A27DB-BD31-4B8C-83A1-F6EECF244321}">
                <p14:modId xmlns:p14="http://schemas.microsoft.com/office/powerpoint/2010/main" val="92154922"/>
              </p:ext>
            </p:extLst>
          </p:nvPr>
        </p:nvGraphicFramePr>
        <p:xfrm>
          <a:off x="4355976" y="1340768"/>
          <a:ext cx="4392000" cy="270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グラフ 6"/>
          <p:cNvGraphicFramePr/>
          <p:nvPr>
            <p:extLst>
              <p:ext uri="{D42A27DB-BD31-4B8C-83A1-F6EECF244321}">
                <p14:modId xmlns:p14="http://schemas.microsoft.com/office/powerpoint/2010/main" val="935088828"/>
              </p:ext>
            </p:extLst>
          </p:nvPr>
        </p:nvGraphicFramePr>
        <p:xfrm>
          <a:off x="323528" y="1340768"/>
          <a:ext cx="4392000" cy="2700000"/>
        </p:xfrm>
        <a:graphic>
          <a:graphicData uri="http://schemas.openxmlformats.org/drawingml/2006/chart">
            <c:chart xmlns:c="http://schemas.openxmlformats.org/drawingml/2006/chart" xmlns:r="http://schemas.openxmlformats.org/officeDocument/2006/relationships" r:id="rId3"/>
          </a:graphicData>
        </a:graphic>
      </p:graphicFrame>
      <p:sp>
        <p:nvSpPr>
          <p:cNvPr id="3" name="テキスト ボックス 2"/>
          <p:cNvSpPr txBox="1"/>
          <p:nvPr/>
        </p:nvSpPr>
        <p:spPr>
          <a:xfrm>
            <a:off x="1979712" y="1036365"/>
            <a:ext cx="1368152" cy="340519"/>
          </a:xfrm>
          <a:prstGeom prst="roundRect">
            <a:avLst/>
          </a:prstGeom>
          <a:noFill/>
          <a:ln>
            <a:solidFill>
              <a:schemeClr val="accent1"/>
            </a:solidFill>
          </a:ln>
        </p:spPr>
        <p:txBody>
          <a:bodyPr wrap="square" rtlCol="0" anchor="ctr">
            <a:spAutoFit/>
          </a:bodyPr>
          <a:lstStyle/>
          <a:p>
            <a:pPr algn="ct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大学</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卒程度</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5940152" y="1036365"/>
            <a:ext cx="1368152" cy="340519"/>
          </a:xfrm>
          <a:prstGeom prst="roundRect">
            <a:avLst/>
          </a:prstGeom>
          <a:noFill/>
          <a:ln>
            <a:solidFill>
              <a:schemeClr val="accent1"/>
            </a:solidFill>
          </a:ln>
        </p:spPr>
        <p:txBody>
          <a:bodyPr wrap="square" rtlCol="0" anchor="ctr">
            <a:spAutoFit/>
          </a:bodyPr>
          <a:lstStyle/>
          <a:p>
            <a:pPr algn="ct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高校</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卒程度</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1" name="グラフ 10"/>
          <p:cNvGraphicFramePr/>
          <p:nvPr>
            <p:extLst>
              <p:ext uri="{D42A27DB-BD31-4B8C-83A1-F6EECF244321}">
                <p14:modId xmlns:p14="http://schemas.microsoft.com/office/powerpoint/2010/main" val="3063514690"/>
              </p:ext>
            </p:extLst>
          </p:nvPr>
        </p:nvGraphicFramePr>
        <p:xfrm>
          <a:off x="323528" y="4653136"/>
          <a:ext cx="4392000" cy="1440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グラフ 11"/>
          <p:cNvGraphicFramePr/>
          <p:nvPr>
            <p:extLst>
              <p:ext uri="{D42A27DB-BD31-4B8C-83A1-F6EECF244321}">
                <p14:modId xmlns:p14="http://schemas.microsoft.com/office/powerpoint/2010/main" val="3632867724"/>
              </p:ext>
            </p:extLst>
          </p:nvPr>
        </p:nvGraphicFramePr>
        <p:xfrm>
          <a:off x="4355976" y="4653136"/>
          <a:ext cx="4392000" cy="1440000"/>
        </p:xfrm>
        <a:graphic>
          <a:graphicData uri="http://schemas.openxmlformats.org/drawingml/2006/chart">
            <c:chart xmlns:c="http://schemas.openxmlformats.org/drawingml/2006/chart" xmlns:r="http://schemas.openxmlformats.org/officeDocument/2006/relationships" r:id="rId5"/>
          </a:graphicData>
        </a:graphic>
      </p:graphicFrame>
      <p:sp>
        <p:nvSpPr>
          <p:cNvPr id="6" name="下矢印 5"/>
          <p:cNvSpPr/>
          <p:nvPr/>
        </p:nvSpPr>
        <p:spPr>
          <a:xfrm>
            <a:off x="3636096" y="4149080"/>
            <a:ext cx="1800000" cy="504056"/>
          </a:xfrm>
          <a:prstGeom prst="downArrow">
            <a:avLst>
              <a:gd name="adj1" fmla="val 65176"/>
              <a:gd name="adj2" fmla="val 47674"/>
            </a:avLst>
          </a:prstGeom>
          <a:solidFill>
            <a:srgbClr val="D0D8E8"/>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勧告実施後</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p:cNvSpPr txBox="1"/>
          <p:nvPr/>
        </p:nvSpPr>
        <p:spPr>
          <a:xfrm>
            <a:off x="323528" y="6021288"/>
            <a:ext cx="6300700" cy="477054"/>
          </a:xfrm>
          <a:prstGeom prst="rect">
            <a:avLst/>
          </a:prstGeom>
          <a:noFill/>
        </p:spPr>
        <p:txBody>
          <a:bodyPr wrap="square" rtlCol="0">
            <a:spAutoFit/>
          </a:bodyPr>
          <a:lstStyle/>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注１　国家公務員の</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初任給は</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、給料と地域手当（</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）の合計額。</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２　民間従業員の初任給は、</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2022</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年（</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令和</a:t>
            </a:r>
            <a:r>
              <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年</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）職種別民間給与実態</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調査によるもの。</a:t>
            </a: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大阪府職員の</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初任給は</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、給料と地域</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手当（</a:t>
            </a:r>
            <a:r>
              <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11.8%</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）の合計額。</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テキスト ボックス 13"/>
          <p:cNvSpPr txBox="1"/>
          <p:nvPr/>
        </p:nvSpPr>
        <p:spPr>
          <a:xfrm>
            <a:off x="5555358" y="4078355"/>
            <a:ext cx="2905074" cy="605294"/>
          </a:xfrm>
          <a:prstGeom prst="rect">
            <a:avLst/>
          </a:prstGeom>
          <a:noFill/>
          <a:ln>
            <a:solidFill>
              <a:schemeClr val="accent1"/>
            </a:solidFill>
            <a:prstDash val="dash"/>
          </a:ln>
        </p:spPr>
        <p:txBody>
          <a:bodyPr wrap="square" lIns="36000" rIns="36000" rtlCol="0" anchor="ctr" anchorCtr="1">
            <a:spAutoFit/>
          </a:bodyPr>
          <a:lstStyle/>
          <a:p>
            <a:pPr>
              <a:lnSpc>
                <a:spcPts val="1000"/>
              </a:lnSpc>
            </a:pP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○初任給引上げ額　</a:t>
            </a:r>
            <a:endPar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000"/>
              </a:lnSpc>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国家公務員　</a:t>
            </a: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3</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,000</a:t>
            </a: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円（大卒）、</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4</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,000</a:t>
            </a: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高</a:t>
            </a: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卒）</a:t>
            </a:r>
            <a:endPar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000"/>
              </a:lnSpc>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　大阪府職員　</a:t>
            </a: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3,000</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円（大卒）、</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4</a:t>
            </a: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,000</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円（高卒）　</a:t>
            </a:r>
            <a:endPar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000"/>
              </a:lnSpc>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下記金額</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は、はね</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返り分</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含む</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2915928" y="1972787"/>
            <a:ext cx="1008000" cy="215444"/>
          </a:xfrm>
          <a:prstGeom prst="rect">
            <a:avLst/>
          </a:prstGeom>
          <a:noFill/>
        </p:spPr>
        <p:txBody>
          <a:bodyPr wrap="square" lIns="36000" rIns="36000" rtlCol="0" anchor="ctr" anchorCtr="1">
            <a:spAutoFit/>
          </a:bodyPr>
          <a:lstStyle/>
          <a:p>
            <a:r>
              <a:rPr kumimoji="1" lang="ja-JP" altLang="en-US" sz="8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（勧告実施前）</a:t>
            </a:r>
            <a:endParaRPr kumimoji="1" lang="ja-JP" altLang="en-US" sz="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テキスト ボックス 15"/>
          <p:cNvSpPr txBox="1"/>
          <p:nvPr/>
        </p:nvSpPr>
        <p:spPr>
          <a:xfrm>
            <a:off x="7092392" y="1972787"/>
            <a:ext cx="1008000" cy="215444"/>
          </a:xfrm>
          <a:prstGeom prst="rect">
            <a:avLst/>
          </a:prstGeom>
          <a:noFill/>
        </p:spPr>
        <p:txBody>
          <a:bodyPr wrap="square" lIns="36000" rIns="36000" rtlCol="0" anchor="ctr" anchorCtr="1">
            <a:spAutoFit/>
          </a:bodyPr>
          <a:lstStyle/>
          <a:p>
            <a:r>
              <a:rPr kumimoji="1" lang="ja-JP" altLang="en-US" sz="8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（勧告実施前）</a:t>
            </a:r>
            <a:endParaRPr kumimoji="1" lang="ja-JP" altLang="en-US" sz="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テキスト ボックス 18"/>
          <p:cNvSpPr txBox="1"/>
          <p:nvPr/>
        </p:nvSpPr>
        <p:spPr>
          <a:xfrm>
            <a:off x="2915928" y="3474000"/>
            <a:ext cx="1008000" cy="215444"/>
          </a:xfrm>
          <a:prstGeom prst="rect">
            <a:avLst/>
          </a:prstGeom>
          <a:noFill/>
        </p:spPr>
        <p:txBody>
          <a:bodyPr wrap="square" lIns="36000" rIns="36000" rtlCol="0" anchor="ctr" anchorCtr="1">
            <a:spAutoFit/>
          </a:bodyPr>
          <a:lstStyle/>
          <a:p>
            <a:r>
              <a:rPr kumimoji="1" lang="ja-JP" altLang="en-US" sz="8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（勧告実施前）</a:t>
            </a:r>
            <a:endParaRPr kumimoji="1" lang="ja-JP" altLang="en-US" sz="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p:cNvSpPr txBox="1"/>
          <p:nvPr/>
        </p:nvSpPr>
        <p:spPr>
          <a:xfrm>
            <a:off x="7020384" y="3474000"/>
            <a:ext cx="1008000" cy="215444"/>
          </a:xfrm>
          <a:prstGeom prst="rect">
            <a:avLst/>
          </a:prstGeom>
          <a:noFill/>
        </p:spPr>
        <p:txBody>
          <a:bodyPr wrap="square" lIns="36000" rIns="36000" rtlCol="0" anchor="ctr" anchorCtr="1">
            <a:spAutoFit/>
          </a:bodyPr>
          <a:lstStyle/>
          <a:p>
            <a:r>
              <a:rPr kumimoji="1" lang="ja-JP" altLang="en-US" sz="8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（勧告実施前）</a:t>
            </a:r>
            <a:endParaRPr kumimoji="1" lang="ja-JP" altLang="en-US" sz="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846045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57200" y="274638"/>
            <a:ext cx="8280000" cy="720000"/>
          </a:xfrm>
          <a:solidFill>
            <a:schemeClr val="tx2">
              <a:lumMod val="60000"/>
              <a:lumOff val="40000"/>
            </a:schemeClr>
          </a:solidFill>
        </p:spPr>
        <p:txBody>
          <a:bodyPr tIns="108000" anchor="ctr" anchorCtr="1">
            <a:noAutofit/>
          </a:bodyPr>
          <a:lstStyle/>
          <a:p>
            <a:r>
              <a:rPr kumimoji="1"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７　大阪府職員モデル給与例</a:t>
            </a:r>
            <a:endParaRPr kumimoji="1"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D251FDF-0BDD-4E48-83E5-089752E10C20}" type="slidenum">
              <a:rPr kumimoji="1" lang="ja-JP" altLang="en-US" smtClean="0"/>
              <a:t>8</a:t>
            </a:fld>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2402030434"/>
              </p:ext>
            </p:extLst>
          </p:nvPr>
        </p:nvGraphicFramePr>
        <p:xfrm>
          <a:off x="468466" y="3402632"/>
          <a:ext cx="8279998" cy="2402632"/>
        </p:xfrm>
        <a:graphic>
          <a:graphicData uri="http://schemas.openxmlformats.org/drawingml/2006/table">
            <a:tbl>
              <a:tblPr firstRow="1" bandRow="1">
                <a:tableStyleId>{5C22544A-7EE6-4342-B048-85BDC9FD1C3A}</a:tableStyleId>
              </a:tblPr>
              <a:tblGrid>
                <a:gridCol w="447792">
                  <a:extLst>
                    <a:ext uri="{9D8B030D-6E8A-4147-A177-3AD203B41FA5}">
                      <a16:colId xmlns:a16="http://schemas.microsoft.com/office/drawing/2014/main" val="20000"/>
                    </a:ext>
                  </a:extLst>
                </a:gridCol>
                <a:gridCol w="1156796">
                  <a:extLst>
                    <a:ext uri="{9D8B030D-6E8A-4147-A177-3AD203B41FA5}">
                      <a16:colId xmlns:a16="http://schemas.microsoft.com/office/drawing/2014/main" val="20001"/>
                    </a:ext>
                  </a:extLst>
                </a:gridCol>
                <a:gridCol w="953630">
                  <a:extLst>
                    <a:ext uri="{9D8B030D-6E8A-4147-A177-3AD203B41FA5}">
                      <a16:colId xmlns:a16="http://schemas.microsoft.com/office/drawing/2014/main" val="20002"/>
                    </a:ext>
                  </a:extLst>
                </a:gridCol>
                <a:gridCol w="953630">
                  <a:extLst>
                    <a:ext uri="{9D8B030D-6E8A-4147-A177-3AD203B41FA5}">
                      <a16:colId xmlns:a16="http://schemas.microsoft.com/office/drawing/2014/main" val="20003"/>
                    </a:ext>
                  </a:extLst>
                </a:gridCol>
                <a:gridCol w="953630">
                  <a:extLst>
                    <a:ext uri="{9D8B030D-6E8A-4147-A177-3AD203B41FA5}">
                      <a16:colId xmlns:a16="http://schemas.microsoft.com/office/drawing/2014/main" val="20004"/>
                    </a:ext>
                  </a:extLst>
                </a:gridCol>
                <a:gridCol w="953630">
                  <a:extLst>
                    <a:ext uri="{9D8B030D-6E8A-4147-A177-3AD203B41FA5}">
                      <a16:colId xmlns:a16="http://schemas.microsoft.com/office/drawing/2014/main" val="20005"/>
                    </a:ext>
                  </a:extLst>
                </a:gridCol>
                <a:gridCol w="953630">
                  <a:extLst>
                    <a:ext uri="{9D8B030D-6E8A-4147-A177-3AD203B41FA5}">
                      <a16:colId xmlns:a16="http://schemas.microsoft.com/office/drawing/2014/main" val="20006"/>
                    </a:ext>
                  </a:extLst>
                </a:gridCol>
                <a:gridCol w="953630">
                  <a:extLst>
                    <a:ext uri="{9D8B030D-6E8A-4147-A177-3AD203B41FA5}">
                      <a16:colId xmlns:a16="http://schemas.microsoft.com/office/drawing/2014/main" val="20007"/>
                    </a:ext>
                  </a:extLst>
                </a:gridCol>
                <a:gridCol w="953630">
                  <a:extLst>
                    <a:ext uri="{9D8B030D-6E8A-4147-A177-3AD203B41FA5}">
                      <a16:colId xmlns:a16="http://schemas.microsoft.com/office/drawing/2014/main" val="20008"/>
                    </a:ext>
                  </a:extLst>
                </a:gridCol>
              </a:tblGrid>
              <a:tr h="280599">
                <a:tc rowSpan="2"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職</a:t>
                      </a:r>
                    </a:p>
                  </a:txBody>
                  <a:tcPr anchor="ctr"/>
                </a:tc>
                <a:tc rowSpan="2"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年齢</a:t>
                      </a:r>
                    </a:p>
                  </a:txBody>
                  <a:tcPr anchor="ct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勧告実施前</a:t>
                      </a:r>
                      <a:r>
                        <a:rPr kumimoji="1" lang="en-US" altLang="ja-JP" sz="1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a:t>
                      </a:r>
                      <a:endParaRPr kumimoji="1" lang="ja-JP" altLang="en-US" sz="1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勧告実施後</a:t>
                      </a:r>
                      <a:r>
                        <a:rPr kumimoji="1" lang="en-US" altLang="ja-JP" sz="1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(b)</a:t>
                      </a:r>
                      <a:endParaRPr kumimoji="1" lang="ja-JP" altLang="en-US" sz="1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増減額</a:t>
                      </a:r>
                      <a:r>
                        <a:rPr kumimoji="1" lang="en-US" altLang="ja-JP" sz="1000" b="1"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(b-a</a:t>
                      </a:r>
                      <a:r>
                        <a:rPr kumimoji="1" lang="en-US" altLang="ja-JP" sz="1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0000"/>
                  </a:ext>
                </a:extLst>
              </a:tr>
              <a:tr h="280599">
                <a:tc gridSpan="2" v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v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v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1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給与月額</a:t>
                      </a:r>
                      <a:endParaRPr kumimoji="1"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年間給与</a:t>
                      </a:r>
                      <a:endParaRPr kumimoji="1"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給与月額</a:t>
                      </a:r>
                      <a:endParaRPr kumimoji="1"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年間給与</a:t>
                      </a:r>
                      <a:endParaRPr kumimoji="1"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給与月額</a:t>
                      </a:r>
                      <a:endParaRPr kumimoji="1"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年間給与</a:t>
                      </a:r>
                      <a:endParaRPr kumimoji="1"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0001"/>
                  </a:ext>
                </a:extLst>
              </a:tr>
              <a:tr h="263062">
                <a:tc rowSpan="7">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行政職給料表</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vert="eaVert" anchor="ctr">
                    <a:solidFill>
                      <a:srgbClr val="D0D8E8"/>
                    </a:solidFill>
                  </a:tcPr>
                </a:tc>
                <a:tc>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部長級</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55</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757,232 </a:t>
                      </a:r>
                    </a:p>
                  </a:txBody>
                  <a:tcPr marL="0" marR="72000" marT="0"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12,859,938</a:t>
                      </a:r>
                    </a:p>
                  </a:txBody>
                  <a:tcPr marL="0" marR="72000" marT="0"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757,232 </a:t>
                      </a:r>
                    </a:p>
                  </a:txBody>
                  <a:tcPr marL="0" marR="72000" marT="0"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12,947,686</a:t>
                      </a:r>
                    </a:p>
                  </a:txBody>
                  <a:tcPr marL="0" marR="72000" marT="0"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0</a:t>
                      </a:r>
                    </a:p>
                  </a:txBody>
                  <a:tcPr marL="0" marR="72000" marT="0"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87,748</a:t>
                      </a:r>
                    </a:p>
                  </a:txBody>
                  <a:tcPr marL="0" marR="72000" marT="0" marB="0"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263062">
                <a:tc vMerge="1">
                  <a:txBody>
                    <a:bodyPr/>
                    <a:lstStyle/>
                    <a:p>
                      <a:endPar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次長級</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55</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679,514 </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11,430,372</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679,514 </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11,506,562</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0</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76,190</a:t>
                      </a:r>
                    </a:p>
                  </a:txBody>
                  <a:tcPr marL="0" marR="72000" marT="0" marB="0" anchor="ctr"/>
                </a:tc>
                <a:extLst>
                  <a:ext uri="{0D108BD9-81ED-4DB2-BD59-A6C34878D82A}">
                    <a16:rowId xmlns:a16="http://schemas.microsoft.com/office/drawing/2014/main" val="10003"/>
                  </a:ext>
                </a:extLst>
              </a:tr>
              <a:tr h="263062">
                <a:tc vMerge="1">
                  <a:txBody>
                    <a:bodyPr/>
                    <a:lstStyle/>
                    <a:p>
                      <a:endPar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課長級</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581,583 </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9,695,950</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581,583 </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9,759,136</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0</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63,186</a:t>
                      </a:r>
                    </a:p>
                  </a:txBody>
                  <a:tcPr marL="0" marR="72000" marT="0" marB="0" anchor="ctr"/>
                </a:tc>
                <a:extLst>
                  <a:ext uri="{0D108BD9-81ED-4DB2-BD59-A6C34878D82A}">
                    <a16:rowId xmlns:a16="http://schemas.microsoft.com/office/drawing/2014/main" val="10004"/>
                  </a:ext>
                </a:extLst>
              </a:tr>
              <a:tr h="263062">
                <a:tc vMerge="1">
                  <a:txBody>
                    <a:bodyPr/>
                    <a:lstStyle/>
                    <a:p>
                      <a:endPar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課長補佐級</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465,982 </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7,896,062</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465,982 </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7,949,650</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0</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53,588</a:t>
                      </a:r>
                    </a:p>
                  </a:txBody>
                  <a:tcPr marL="0" marR="72000" marT="0" marB="0" anchor="ctr"/>
                </a:tc>
                <a:extLst>
                  <a:ext uri="{0D108BD9-81ED-4DB2-BD59-A6C34878D82A}">
                    <a16:rowId xmlns:a16="http://schemas.microsoft.com/office/drawing/2014/main" val="10005"/>
                  </a:ext>
                </a:extLst>
              </a:tr>
              <a:tr h="263062">
                <a:tc vMerge="1">
                  <a:txBody>
                    <a:bodyPr/>
                    <a:lstStyle/>
                    <a:p>
                      <a:endPar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主査級</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45</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416,790 </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6,972,894</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416,790 </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7,018,742</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0</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45,848</a:t>
                      </a:r>
                    </a:p>
                  </a:txBody>
                  <a:tcPr marL="0" marR="72000" marT="0" marB="0" anchor="ctr"/>
                </a:tc>
                <a:extLst>
                  <a:ext uri="{0D108BD9-81ED-4DB2-BD59-A6C34878D82A}">
                    <a16:rowId xmlns:a16="http://schemas.microsoft.com/office/drawing/2014/main" val="10006"/>
                  </a:ext>
                </a:extLst>
              </a:tr>
              <a:tr h="263062">
                <a:tc vMerge="1">
                  <a:txBody>
                    <a:bodyPr/>
                    <a:lstStyle/>
                    <a:p>
                      <a:endPar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主事級（副主査）</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35</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317,400 </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5,241,860</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317,400 </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5,275,188</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0</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33,328</a:t>
                      </a:r>
                    </a:p>
                  </a:txBody>
                  <a:tcPr marL="0" marR="72000" marT="0" marB="0" anchor="ctr"/>
                </a:tc>
                <a:extLst>
                  <a:ext uri="{0D108BD9-81ED-4DB2-BD59-A6C34878D82A}">
                    <a16:rowId xmlns:a16="http://schemas.microsoft.com/office/drawing/2014/main" val="10007"/>
                  </a:ext>
                </a:extLst>
              </a:tr>
              <a:tr h="263062">
                <a:tc vMerge="1">
                  <a:txBody>
                    <a:bodyPr/>
                    <a:lstStyle/>
                    <a:p>
                      <a:endPar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主事級</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大卒初任給</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209,401 </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3,413,234</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212,755 </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3,489,182</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3,354</a:t>
                      </a:r>
                    </a:p>
                  </a:txBody>
                  <a:tcPr marL="0" marR="72000" marT="0" marB="0" anchor="ctr"/>
                </a:tc>
                <a:tc>
                  <a:txBody>
                    <a:bodyPr/>
                    <a:lstStyle/>
                    <a:p>
                      <a:pPr algn="r" fontAlgn="ctr"/>
                      <a:r>
                        <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75,948</a:t>
                      </a:r>
                    </a:p>
                  </a:txBody>
                  <a:tcPr marL="0" marR="72000" marT="0" marB="0" anchor="ctr"/>
                </a:tc>
                <a:extLst>
                  <a:ext uri="{0D108BD9-81ED-4DB2-BD59-A6C34878D82A}">
                    <a16:rowId xmlns:a16="http://schemas.microsoft.com/office/drawing/2014/main" val="10008"/>
                  </a:ext>
                </a:extLst>
              </a:tr>
            </a:tbl>
          </a:graphicData>
        </a:graphic>
      </p:graphicFrame>
      <p:sp>
        <p:nvSpPr>
          <p:cNvPr id="6" name="テキスト ボックス 5"/>
          <p:cNvSpPr txBox="1"/>
          <p:nvPr/>
        </p:nvSpPr>
        <p:spPr>
          <a:xfrm>
            <a:off x="8014992" y="3171800"/>
            <a:ext cx="900000" cy="230832"/>
          </a:xfrm>
          <a:prstGeom prst="rect">
            <a:avLst/>
          </a:prstGeom>
          <a:noFill/>
        </p:spPr>
        <p:txBody>
          <a:bodyPr wrap="square" rtlCol="0">
            <a:spAutoFit/>
          </a:bodyPr>
          <a:lstStyle/>
          <a:p>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（単位：円）</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テキスト ボックス 10"/>
          <p:cNvSpPr txBox="1"/>
          <p:nvPr/>
        </p:nvSpPr>
        <p:spPr>
          <a:xfrm>
            <a:off x="467544" y="1124744"/>
            <a:ext cx="8280920" cy="769441"/>
          </a:xfrm>
          <a:prstGeom prst="rect">
            <a:avLst/>
          </a:prstGeom>
          <a:noFill/>
        </p:spPr>
        <p:txBody>
          <a:bodyPr wrap="square" rtlCol="0">
            <a:spAutoFit/>
          </a:bodyPr>
          <a:lstStyle/>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◆モデル給与例計算の前提</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条件</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b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44000"/>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p>
            <a:pPr marL="144000"/>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457200" y="1532228"/>
            <a:ext cx="8291264" cy="1519647"/>
          </a:xfrm>
          <a:prstGeom prst="rect">
            <a:avLst/>
          </a:prstGeom>
          <a:noFill/>
        </p:spPr>
        <p:txBody>
          <a:bodyPr wrap="square" rtlCol="0">
            <a:spAutoFit/>
          </a:bodyPr>
          <a:lstStyle/>
          <a:p>
            <a:pPr>
              <a:lnSpc>
                <a:spcPts val="1600"/>
              </a:lnSpc>
            </a:pP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年齢</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職階ごとに５歳刻みで設定</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pP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モデルとなる給料月額</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モデル年齢の人員分布で最も多い号給の給料月額</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pP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給与月額に含まれるもの</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給料、管理職手当、地域手当</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pP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年間給与に含まれるもの</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上記、「給与月額」</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＋期末・勤勉手当</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pP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留意点</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・年度途中の昇給（定期昇給は毎年１月）、扶養手当等は考慮していない。</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・示した例は一つのモデルケースであり、世帯構成、人事評価結果等の違いにより、</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同じ年齢であっても職員ごとに異なる。</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2271501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bodyPr/>
      <a:lstStyle/>
      <a:style>
        <a:lnRef idx="1">
          <a:schemeClr val="dk1"/>
        </a:lnRef>
        <a:fillRef idx="0">
          <a:schemeClr val="dk1"/>
        </a:fillRef>
        <a:effectRef idx="0">
          <a:schemeClr val="dk1"/>
        </a:effectRef>
        <a:fontRef idx="minor">
          <a:schemeClr val="tx1"/>
        </a:fontRef>
      </a:style>
    </a:lnDef>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2863</Words>
  <Application>Microsoft Office PowerPoint</Application>
  <PresentationFormat>画面に合わせる (4:3)</PresentationFormat>
  <Paragraphs>450</Paragraphs>
  <Slides>10</Slides>
  <Notes>5</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10</vt:i4>
      </vt:variant>
    </vt:vector>
  </HeadingPairs>
  <TitlesOfParts>
    <vt:vector size="17" baseType="lpstr">
      <vt:lpstr>ＭＳ Ｐゴシック</vt:lpstr>
      <vt:lpstr>メイリオ</vt:lpstr>
      <vt:lpstr>Arial</vt:lpstr>
      <vt:lpstr>Calibri</vt:lpstr>
      <vt:lpstr>Wingdings</vt:lpstr>
      <vt:lpstr>Office ​​テーマ</vt:lpstr>
      <vt:lpstr>デザインの設定</vt:lpstr>
      <vt:lpstr>給与勧告の仕組みと本年の勧告のポイント</vt:lpstr>
      <vt:lpstr>１　給与勧告の基本的考え方と手順 ～職員の給与はどのようにして決めるのか～</vt:lpstr>
      <vt:lpstr>PowerPoint プレゼンテーション</vt:lpstr>
      <vt:lpstr>３　民間給与との比較方法（ラスパイレス比較）</vt:lpstr>
      <vt:lpstr>PowerPoint プレゼンテーション</vt:lpstr>
      <vt:lpstr>PowerPoint プレゼンテーション</vt:lpstr>
      <vt:lpstr>PowerPoint プレゼンテーション</vt:lpstr>
      <vt:lpstr>６　初任給比較</vt:lpstr>
      <vt:lpstr>７　大阪府職員モデル給与例</vt:lpstr>
      <vt:lpstr>８　給与勧告の推移</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2017-10-13T07:14:46Z</dcterms:created>
  <dcterms:modified xsi:type="dcterms:W3CDTF">2022-10-06T04:25:01Z</dcterms:modified>
</cp:coreProperties>
</file>