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 id="2147483660" r:id="rId2"/>
  </p:sldMasterIdLst>
  <p:notesMasterIdLst>
    <p:notesMasterId r:id="rId14"/>
  </p:notesMasterIdLst>
  <p:handoutMasterIdLst>
    <p:handoutMasterId r:id="rId15"/>
  </p:handoutMasterIdLst>
  <p:sldIdLst>
    <p:sldId id="256" r:id="rId3"/>
    <p:sldId id="273" r:id="rId4"/>
    <p:sldId id="271" r:id="rId5"/>
    <p:sldId id="257" r:id="rId6"/>
    <p:sldId id="259" r:id="rId7"/>
    <p:sldId id="272" r:id="rId8"/>
    <p:sldId id="260" r:id="rId9"/>
    <p:sldId id="261" r:id="rId10"/>
    <p:sldId id="262" r:id="rId11"/>
    <p:sldId id="264" r:id="rId12"/>
    <p:sldId id="267" r:id="rId13"/>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D0D8E8"/>
    <a:srgbClr val="E9EDF4"/>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32" autoAdjust="0"/>
    <p:restoredTop sz="94700" autoAdjust="0"/>
  </p:normalViewPr>
  <p:slideViewPr>
    <p:cSldViewPr>
      <p:cViewPr>
        <p:scale>
          <a:sx n="100" d="100"/>
          <a:sy n="100" d="100"/>
        </p:scale>
        <p:origin x="678" y="-1422"/>
      </p:cViewPr>
      <p:guideLst>
        <p:guide orient="horz" pos="2160"/>
        <p:guide pos="2880"/>
      </p:guideLst>
    </p:cSldViewPr>
  </p:slideViewPr>
  <p:outlineViewPr>
    <p:cViewPr>
      <p:scale>
        <a:sx n="33" d="100"/>
        <a:sy n="33" d="100"/>
      </p:scale>
      <p:origin x="0" y="568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448" cy="496253"/>
          </a:xfrm>
          <a:prstGeom prst="rect">
            <a:avLst/>
          </a:prstGeom>
        </p:spPr>
        <p:txBody>
          <a:bodyPr vert="horz" lIns="91312" tIns="45656" rIns="91312" bIns="4565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643" y="0"/>
            <a:ext cx="2945448" cy="496253"/>
          </a:xfrm>
          <a:prstGeom prst="rect">
            <a:avLst/>
          </a:prstGeom>
        </p:spPr>
        <p:txBody>
          <a:bodyPr vert="horz" lIns="91312" tIns="45656" rIns="91312" bIns="45656" rtlCol="0"/>
          <a:lstStyle>
            <a:lvl1pPr algn="r">
              <a:defRPr sz="1200"/>
            </a:lvl1pPr>
          </a:lstStyle>
          <a:p>
            <a:fld id="{B2B3168B-44BB-4109-BD55-D186F96AF6FC}" type="datetimeFigureOut">
              <a:rPr kumimoji="1" lang="ja-JP" altLang="en-US" smtClean="0"/>
              <a:t>2021/10/6</a:t>
            </a:fld>
            <a:endParaRPr kumimoji="1" lang="ja-JP" altLang="en-US"/>
          </a:p>
        </p:txBody>
      </p:sp>
      <p:sp>
        <p:nvSpPr>
          <p:cNvPr id="4" name="フッター プレースホルダー 3"/>
          <p:cNvSpPr>
            <a:spLocks noGrp="1"/>
          </p:cNvSpPr>
          <p:nvPr>
            <p:ph type="ftr" sz="quarter" idx="2"/>
          </p:nvPr>
        </p:nvSpPr>
        <p:spPr>
          <a:xfrm>
            <a:off x="0" y="9428800"/>
            <a:ext cx="2945448" cy="496252"/>
          </a:xfrm>
          <a:prstGeom prst="rect">
            <a:avLst/>
          </a:prstGeom>
        </p:spPr>
        <p:txBody>
          <a:bodyPr vert="horz" lIns="91312" tIns="45656" rIns="91312" bIns="4565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0643" y="9428800"/>
            <a:ext cx="2945448" cy="496252"/>
          </a:xfrm>
          <a:prstGeom prst="rect">
            <a:avLst/>
          </a:prstGeom>
        </p:spPr>
        <p:txBody>
          <a:bodyPr vert="horz" lIns="91312" tIns="45656" rIns="91312" bIns="45656" rtlCol="0" anchor="b"/>
          <a:lstStyle>
            <a:lvl1pPr algn="r">
              <a:defRPr sz="1200"/>
            </a:lvl1pPr>
          </a:lstStyle>
          <a:p>
            <a:fld id="{4846A629-FF93-4250-BB8B-5CC6FB0224AD}" type="slidenum">
              <a:rPr kumimoji="1" lang="ja-JP" altLang="en-US" smtClean="0"/>
              <a:t>‹#›</a:t>
            </a:fld>
            <a:endParaRPr kumimoji="1" lang="ja-JP" altLang="en-US"/>
          </a:p>
        </p:txBody>
      </p:sp>
    </p:spTree>
    <p:extLst>
      <p:ext uri="{BB962C8B-B14F-4D97-AF65-F5344CB8AC3E}">
        <p14:creationId xmlns:p14="http://schemas.microsoft.com/office/powerpoint/2010/main" val="22806667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448" cy="496253"/>
          </a:xfrm>
          <a:prstGeom prst="rect">
            <a:avLst/>
          </a:prstGeom>
        </p:spPr>
        <p:txBody>
          <a:bodyPr vert="horz" lIns="91312" tIns="45656" rIns="91312" bIns="4565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643" y="0"/>
            <a:ext cx="2945448" cy="496253"/>
          </a:xfrm>
          <a:prstGeom prst="rect">
            <a:avLst/>
          </a:prstGeom>
        </p:spPr>
        <p:txBody>
          <a:bodyPr vert="horz" lIns="91312" tIns="45656" rIns="91312" bIns="45656" rtlCol="0"/>
          <a:lstStyle>
            <a:lvl1pPr algn="r">
              <a:defRPr sz="1200"/>
            </a:lvl1pPr>
          </a:lstStyle>
          <a:p>
            <a:fld id="{58D2D89E-EC5B-41C7-BBDA-95239711C11F}" type="datetimeFigureOut">
              <a:rPr kumimoji="1" lang="ja-JP" altLang="en-US" smtClean="0"/>
              <a:t>2021/10/6</a:t>
            </a:fld>
            <a:endParaRPr kumimoji="1" lang="ja-JP" altLang="en-US"/>
          </a:p>
        </p:txBody>
      </p:sp>
      <p:sp>
        <p:nvSpPr>
          <p:cNvPr id="4" name="スライド イメージ プレースホルダー 3"/>
          <p:cNvSpPr>
            <a:spLocks noGrp="1" noRot="1" noChangeAspect="1"/>
          </p:cNvSpPr>
          <p:nvPr>
            <p:ph type="sldImg" idx="2"/>
          </p:nvPr>
        </p:nvSpPr>
        <p:spPr>
          <a:xfrm>
            <a:off x="919163" y="744538"/>
            <a:ext cx="4959350" cy="3721100"/>
          </a:xfrm>
          <a:prstGeom prst="rect">
            <a:avLst/>
          </a:prstGeom>
          <a:noFill/>
          <a:ln w="12700">
            <a:solidFill>
              <a:prstClr val="black"/>
            </a:solidFill>
          </a:ln>
        </p:spPr>
        <p:txBody>
          <a:bodyPr vert="horz" lIns="91312" tIns="45656" rIns="91312" bIns="45656" rtlCol="0" anchor="ctr"/>
          <a:lstStyle/>
          <a:p>
            <a:endParaRPr lang="ja-JP" altLang="en-US"/>
          </a:p>
        </p:txBody>
      </p:sp>
      <p:sp>
        <p:nvSpPr>
          <p:cNvPr id="5" name="ノート プレースホルダー 4"/>
          <p:cNvSpPr>
            <a:spLocks noGrp="1"/>
          </p:cNvSpPr>
          <p:nvPr>
            <p:ph type="body" sz="quarter" idx="3"/>
          </p:nvPr>
        </p:nvSpPr>
        <p:spPr>
          <a:xfrm>
            <a:off x="680085" y="4715192"/>
            <a:ext cx="5437506" cy="4466274"/>
          </a:xfrm>
          <a:prstGeom prst="rect">
            <a:avLst/>
          </a:prstGeom>
        </p:spPr>
        <p:txBody>
          <a:bodyPr vert="horz" lIns="91312" tIns="45656" rIns="91312" bIns="4565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800"/>
            <a:ext cx="2945448" cy="496252"/>
          </a:xfrm>
          <a:prstGeom prst="rect">
            <a:avLst/>
          </a:prstGeom>
        </p:spPr>
        <p:txBody>
          <a:bodyPr vert="horz" lIns="91312" tIns="45656" rIns="91312" bIns="4565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3" y="9428800"/>
            <a:ext cx="2945448" cy="496252"/>
          </a:xfrm>
          <a:prstGeom prst="rect">
            <a:avLst/>
          </a:prstGeom>
        </p:spPr>
        <p:txBody>
          <a:bodyPr vert="horz" lIns="91312" tIns="45656" rIns="91312" bIns="45656" rtlCol="0" anchor="b"/>
          <a:lstStyle>
            <a:lvl1pPr algn="r">
              <a:defRPr sz="1200"/>
            </a:lvl1pPr>
          </a:lstStyle>
          <a:p>
            <a:fld id="{D54F776A-1853-4A1C-B57B-8A2F27978D83}" type="slidenum">
              <a:rPr kumimoji="1" lang="ja-JP" altLang="en-US" smtClean="0"/>
              <a:t>‹#›</a:t>
            </a:fld>
            <a:endParaRPr kumimoji="1" lang="ja-JP" altLang="en-US"/>
          </a:p>
        </p:txBody>
      </p:sp>
    </p:spTree>
    <p:extLst>
      <p:ext uri="{BB962C8B-B14F-4D97-AF65-F5344CB8AC3E}">
        <p14:creationId xmlns:p14="http://schemas.microsoft.com/office/powerpoint/2010/main" val="332690549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54F776A-1853-4A1C-B57B-8A2F27978D83}" type="slidenum">
              <a:rPr kumimoji="1" lang="ja-JP" altLang="en-US" smtClean="0"/>
              <a:t>0</a:t>
            </a:fld>
            <a:endParaRPr kumimoji="1" lang="ja-JP" altLang="en-US"/>
          </a:p>
        </p:txBody>
      </p:sp>
    </p:spTree>
    <p:extLst>
      <p:ext uri="{BB962C8B-B14F-4D97-AF65-F5344CB8AC3E}">
        <p14:creationId xmlns:p14="http://schemas.microsoft.com/office/powerpoint/2010/main" val="28433951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4F776A-1853-4A1C-B57B-8A2F27978D83}" type="slidenum">
              <a:rPr kumimoji="1" lang="ja-JP" altLang="en-US" smtClean="0"/>
              <a:t>2</a:t>
            </a:fld>
            <a:endParaRPr kumimoji="1" lang="ja-JP" altLang="en-US"/>
          </a:p>
        </p:txBody>
      </p:sp>
    </p:spTree>
    <p:extLst>
      <p:ext uri="{BB962C8B-B14F-4D97-AF65-F5344CB8AC3E}">
        <p14:creationId xmlns:p14="http://schemas.microsoft.com/office/powerpoint/2010/main" val="12535339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4F776A-1853-4A1C-B57B-8A2F27978D83}" type="slidenum">
              <a:rPr kumimoji="1" lang="ja-JP" altLang="en-US" smtClean="0"/>
              <a:t>3</a:t>
            </a:fld>
            <a:endParaRPr kumimoji="1" lang="ja-JP" altLang="en-US"/>
          </a:p>
        </p:txBody>
      </p:sp>
    </p:spTree>
    <p:extLst>
      <p:ext uri="{BB962C8B-B14F-4D97-AF65-F5344CB8AC3E}">
        <p14:creationId xmlns:p14="http://schemas.microsoft.com/office/powerpoint/2010/main" val="17128693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4F776A-1853-4A1C-B57B-8A2F27978D83}" type="slidenum">
              <a:rPr kumimoji="1" lang="ja-JP" altLang="en-US" smtClean="0"/>
              <a:t>7</a:t>
            </a:fld>
            <a:endParaRPr kumimoji="1" lang="ja-JP" altLang="en-US"/>
          </a:p>
        </p:txBody>
      </p:sp>
    </p:spTree>
    <p:extLst>
      <p:ext uri="{BB962C8B-B14F-4D97-AF65-F5344CB8AC3E}">
        <p14:creationId xmlns:p14="http://schemas.microsoft.com/office/powerpoint/2010/main" val="4087958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CE2869ED-721E-4A9E-8CC0-B43EE4F31726}" type="datetime1">
              <a:rPr kumimoji="1" lang="ja-JP" altLang="en-US" smtClean="0"/>
              <a:t>2021/10/6</a:t>
            </a:fld>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991483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417EC442-C1A0-4FCA-A758-BF6B5DE0D630}" type="datetime1">
              <a:rPr kumimoji="1" lang="ja-JP" altLang="en-US" smtClean="0"/>
              <a:t>2021/10/6</a:t>
            </a:fld>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2599911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7897182E-799E-4FC5-AE41-78AF9EBC1EDD}" type="datetime1">
              <a:rPr kumimoji="1" lang="ja-JP" altLang="en-US" smtClean="0"/>
              <a:t>2021/10/6</a:t>
            </a:fld>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229432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6F58BD5-F3C2-4DFA-AA4A-29AD0EDA59EF}" type="datetime1">
              <a:rPr kumimoji="1" lang="ja-JP" altLang="en-US" smtClean="0"/>
              <a:t>2021/10/6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38340760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ADE5B8F-596F-4795-B86E-1BB6D23322E9}" type="datetime1">
              <a:rPr kumimoji="1" lang="ja-JP" altLang="en-US" smtClean="0"/>
              <a:t>2021/10/6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23023886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725C78E-541F-4AE4-BEE6-F4B8DE8731CE}" type="datetime1">
              <a:rPr kumimoji="1" lang="ja-JP" altLang="en-US" smtClean="0"/>
              <a:t>2021/10/6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34135195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981624C-ACDD-49B2-8ECF-020CBA87B581}" type="datetime1">
              <a:rPr kumimoji="1" lang="ja-JP" altLang="en-US" smtClean="0"/>
              <a:t>2021/10/6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17867912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463764A-09BD-4F33-86C9-354C4BDD2FBF}" type="datetime1">
              <a:rPr kumimoji="1" lang="ja-JP" altLang="en-US" smtClean="0"/>
              <a:t>2021/10/6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37684879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8650E54-26D0-439D-9289-91C955AD460F}" type="datetime1">
              <a:rPr kumimoji="1" lang="ja-JP" altLang="en-US" smtClean="0"/>
              <a:t>2021/10/6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5620268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8D062FC-6567-42F1-AC0C-C38C9F14DCD6}" type="datetime1">
              <a:rPr kumimoji="1" lang="ja-JP" altLang="en-US" smtClean="0"/>
              <a:t>2021/10/6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11214082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8AB8D76-6767-4F24-BE45-878740176B07}" type="datetime1">
              <a:rPr kumimoji="1" lang="ja-JP" altLang="en-US" smtClean="0"/>
              <a:t>2021/10/6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81694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6D9FF4D0-1B9E-4E48-A094-C6C79E96E01E}" type="datetime1">
              <a:rPr kumimoji="1" lang="ja-JP" altLang="en-US" smtClean="0"/>
              <a:t>2021/10/6</a:t>
            </a:fld>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lvl1pPr>
              <a:defRPr sz="1400">
                <a:latin typeface="メイリオ" panose="020B0604030504040204" pitchFamily="50" charset="-128"/>
                <a:ea typeface="メイリオ" panose="020B0604030504040204" pitchFamily="50" charset="-128"/>
                <a:cs typeface="メイリオ" panose="020B0604030504040204" pitchFamily="50" charset="-128"/>
              </a:defRPr>
            </a:lvl1pPr>
          </a:lstStyle>
          <a:p>
            <a:r>
              <a:rPr lang="en-US" altLang="ja-JP"/>
              <a:t>- </a:t>
            </a:r>
            <a:fld id="{8B59C122-AA5C-4B6C-B7E2-38C988A3BB8F}" type="slidenum">
              <a:rPr lang="en-US" altLang="ja-JP" smtClean="0"/>
              <a:pPr/>
              <a:t>‹#›</a:t>
            </a:fld>
            <a:r>
              <a:rPr lang="en-US" altLang="ja-JP"/>
              <a:t> -</a:t>
            </a:r>
            <a:endParaRPr lang="ja-JP" altLang="en-US" dirty="0"/>
          </a:p>
        </p:txBody>
      </p:sp>
    </p:spTree>
    <p:extLst>
      <p:ext uri="{BB962C8B-B14F-4D97-AF65-F5344CB8AC3E}">
        <p14:creationId xmlns:p14="http://schemas.microsoft.com/office/powerpoint/2010/main" val="15469615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B9C4548-E539-44A2-BF2D-7F46A39E260B}" type="datetime1">
              <a:rPr kumimoji="1" lang="ja-JP" altLang="en-US" smtClean="0"/>
              <a:t>2021/10/6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7042044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55D0D27-96A2-4343-9E5C-B95D9231DF71}" type="datetime1">
              <a:rPr kumimoji="1" lang="ja-JP" altLang="en-US" smtClean="0"/>
              <a:t>2021/10/6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12613665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6A919BF-BEED-48B2-90ED-0C1778994545}" type="datetime1">
              <a:rPr kumimoji="1" lang="ja-JP" altLang="en-US" smtClean="0"/>
              <a:t>2021/10/6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2415208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A57F1F1B-D04A-4BC1-97A4-5F49BFA4A7B2}" type="datetime1">
              <a:rPr kumimoji="1" lang="ja-JP" altLang="en-US" smtClean="0"/>
              <a:t>2021/10/6</a:t>
            </a:fld>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338046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a:xfrm>
            <a:off x="457200" y="6356350"/>
            <a:ext cx="2133600" cy="365125"/>
          </a:xfrm>
          <a:prstGeom prst="rect">
            <a:avLst/>
          </a:prstGeom>
        </p:spPr>
        <p:txBody>
          <a:bodyPr/>
          <a:lstStyle/>
          <a:p>
            <a:fld id="{B7AD9554-69EB-4A68-85FB-3D7FAD952C60}" type="datetime1">
              <a:rPr kumimoji="1" lang="ja-JP" altLang="en-US" smtClean="0"/>
              <a:t>2021/10/6</a:t>
            </a:fld>
            <a:endParaRPr kumimoji="1" lang="ja-JP" altLang="en-US"/>
          </a:p>
        </p:txBody>
      </p:sp>
      <p:sp>
        <p:nvSpPr>
          <p:cNvPr id="6" name="フッター プレースホルダー 5"/>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1132073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a:xfrm>
            <a:off x="457200" y="6356350"/>
            <a:ext cx="2133600" cy="365125"/>
          </a:xfrm>
          <a:prstGeom prst="rect">
            <a:avLst/>
          </a:prstGeom>
        </p:spPr>
        <p:txBody>
          <a:bodyPr/>
          <a:lstStyle/>
          <a:p>
            <a:fld id="{B92D9A0D-0D47-422E-946B-0113D7DFF6E7}" type="datetime1">
              <a:rPr kumimoji="1" lang="ja-JP" altLang="en-US" smtClean="0"/>
              <a:t>2021/10/6</a:t>
            </a:fld>
            <a:endParaRPr kumimoji="1" lang="ja-JP" altLang="en-US"/>
          </a:p>
        </p:txBody>
      </p:sp>
      <p:sp>
        <p:nvSpPr>
          <p:cNvPr id="8" name="フッター プレースホルダー 7"/>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2238934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a:xfrm>
            <a:off x="457200" y="6356350"/>
            <a:ext cx="2133600" cy="365125"/>
          </a:xfrm>
          <a:prstGeom prst="rect">
            <a:avLst/>
          </a:prstGeom>
        </p:spPr>
        <p:txBody>
          <a:bodyPr/>
          <a:lstStyle/>
          <a:p>
            <a:fld id="{DF61CF7A-5744-4A65-A758-60E750886F17}" type="datetime1">
              <a:rPr kumimoji="1" lang="ja-JP" altLang="en-US" smtClean="0"/>
              <a:t>2021/10/6</a:t>
            </a:fld>
            <a:endParaRPr kumimoji="1" lang="ja-JP" altLang="en-US"/>
          </a:p>
        </p:txBody>
      </p:sp>
      <p:sp>
        <p:nvSpPr>
          <p:cNvPr id="4" name="フッター プレースホルダー 3"/>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1631280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457200" y="6356350"/>
            <a:ext cx="2133600" cy="365125"/>
          </a:xfrm>
          <a:prstGeom prst="rect">
            <a:avLst/>
          </a:prstGeom>
        </p:spPr>
        <p:txBody>
          <a:bodyPr/>
          <a:lstStyle/>
          <a:p>
            <a:fld id="{9BD40965-0DF1-4097-B4C1-D852041F1AEC}" type="datetime1">
              <a:rPr kumimoji="1" lang="ja-JP" altLang="en-US" smtClean="0"/>
              <a:t>2021/10/6</a:t>
            </a:fld>
            <a:endParaRPr kumimoji="1" lang="ja-JP" altLang="en-US"/>
          </a:p>
        </p:txBody>
      </p:sp>
      <p:sp>
        <p:nvSpPr>
          <p:cNvPr id="3" name="フッター プレースホルダー 2"/>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243040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457200" y="6356350"/>
            <a:ext cx="2133600" cy="365125"/>
          </a:xfrm>
          <a:prstGeom prst="rect">
            <a:avLst/>
          </a:prstGeom>
        </p:spPr>
        <p:txBody>
          <a:bodyPr/>
          <a:lstStyle/>
          <a:p>
            <a:fld id="{ED05C894-C14F-4E1A-A7E3-8E5ECF806D85}" type="datetime1">
              <a:rPr kumimoji="1" lang="ja-JP" altLang="en-US" smtClean="0"/>
              <a:t>2021/10/6</a:t>
            </a:fld>
            <a:endParaRPr kumimoji="1" lang="ja-JP" altLang="en-US"/>
          </a:p>
        </p:txBody>
      </p:sp>
      <p:sp>
        <p:nvSpPr>
          <p:cNvPr id="6" name="フッター プレースホルダー 5"/>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138976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457200" y="6356350"/>
            <a:ext cx="2133600" cy="365125"/>
          </a:xfrm>
          <a:prstGeom prst="rect">
            <a:avLst/>
          </a:prstGeom>
        </p:spPr>
        <p:txBody>
          <a:bodyPr/>
          <a:lstStyle/>
          <a:p>
            <a:fld id="{B652FC68-8A35-4B3E-B0D3-E00B8CFD8815}" type="datetime1">
              <a:rPr kumimoji="1" lang="ja-JP" altLang="en-US" smtClean="0"/>
              <a:t>2021/10/6</a:t>
            </a:fld>
            <a:endParaRPr kumimoji="1" lang="ja-JP" altLang="en-US"/>
          </a:p>
        </p:txBody>
      </p:sp>
      <p:sp>
        <p:nvSpPr>
          <p:cNvPr id="6" name="フッター プレースホルダー 5"/>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1915427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ー 5"/>
          <p:cNvSpPr>
            <a:spLocks noGrp="1"/>
          </p:cNvSpPr>
          <p:nvPr>
            <p:ph type="sldNum" sz="quarter" idx="4"/>
          </p:nvPr>
        </p:nvSpPr>
        <p:spPr>
          <a:xfrm>
            <a:off x="3510930" y="6381328"/>
            <a:ext cx="2133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251FDF-0BDD-4E48-83E5-089752E10C20}" type="slidenum">
              <a:rPr lang="ja-JP" altLang="en-US" smtClean="0"/>
              <a:pPr/>
              <a:t>‹#›</a:t>
            </a:fld>
            <a:endParaRPr lang="ja-JP" altLang="en-US" dirty="0"/>
          </a:p>
        </p:txBody>
      </p:sp>
    </p:spTree>
    <p:extLst>
      <p:ext uri="{BB962C8B-B14F-4D97-AF65-F5344CB8AC3E}">
        <p14:creationId xmlns:p14="http://schemas.microsoft.com/office/powerpoint/2010/main" val="36391603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09EAB0-973F-42D3-AFD2-702F372F7843}" type="datetime1">
              <a:rPr kumimoji="1" lang="ja-JP" altLang="en-US" smtClean="0"/>
              <a:t>2021/10/6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12290906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image" Target="../media/image3.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32000" y="1124744"/>
            <a:ext cx="8280000" cy="1109985"/>
          </a:xfrm>
          <a:prstGeom prst="roundRect">
            <a:avLst>
              <a:gd name="adj" fmla="val 10660"/>
            </a:avLst>
          </a:prstGeom>
          <a:solidFill>
            <a:schemeClr val="tx2">
              <a:lumMod val="60000"/>
              <a:lumOff val="40000"/>
            </a:schemeClr>
          </a:solidFill>
        </p:spPr>
        <p:txBody>
          <a:bodyPr lIns="72000" rIns="72000">
            <a:noAutofit/>
          </a:bodyPr>
          <a:lstStyle/>
          <a:p>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a:t>
            </a:r>
            <a:r>
              <a:rPr kumimoji="1"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勧告の仕組みと本年の勧告のポイント</a:t>
            </a:r>
          </a:p>
        </p:txBody>
      </p:sp>
      <p:sp>
        <p:nvSpPr>
          <p:cNvPr id="3" name="サブタイトル 2"/>
          <p:cNvSpPr>
            <a:spLocks noGrp="1"/>
          </p:cNvSpPr>
          <p:nvPr>
            <p:ph type="subTitle" idx="1"/>
          </p:nvPr>
        </p:nvSpPr>
        <p:spPr>
          <a:xfrm>
            <a:off x="1855676" y="3284984"/>
            <a:ext cx="5432648" cy="2376264"/>
          </a:xfrm>
          <a:prstGeom prst="roundRect">
            <a:avLst>
              <a:gd name="adj" fmla="val 4483"/>
            </a:avLst>
          </a:prstGeom>
          <a:ln>
            <a:solidFill>
              <a:schemeClr val="tx1">
                <a:lumMod val="65000"/>
                <a:lumOff val="35000"/>
              </a:schemeClr>
            </a:solidFill>
          </a:ln>
        </p:spPr>
        <p:txBody>
          <a:bodyPr tIns="108000" bIns="108000">
            <a:normAutofit fontScale="85000" lnSpcReduction="20000"/>
          </a:bodyPr>
          <a:lstStyle/>
          <a:p>
            <a:r>
              <a:rPr kumimoji="1"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目　　次</a:t>
            </a:r>
            <a:endParaRPr kumimoji="1" lang="en-US" altLang="ja-JP"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6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１　本年の勧告のポイント</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１　</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２　</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給与勧告制度の基本的考え方及び勧告の手順</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a:t>
            </a:r>
            <a:r>
              <a:rPr kumimoji="1"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２</a:t>
            </a:r>
            <a:endParaRPr kumimoji="1" lang="en-US" altLang="ja-JP"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３　給与比較における民間給与調査</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３</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４　令和３年職種別民間給与実態調査の概要</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４</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５　調査事業所の状況</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５</a:t>
            </a:r>
            <a:endParaRPr kumimoji="1" lang="en-US" altLang="ja-JP"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６　民間との給与額の比較方法（ラスパイレス比較）</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６</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７　ラスパイレス比較</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の計算例</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７</a:t>
            </a:r>
            <a:endParaRPr kumimoji="1" lang="en-US" altLang="ja-JP"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８　大阪府職員モデル給与例</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８</a:t>
            </a:r>
            <a:endParaRPr kumimoji="1" lang="en-US" altLang="ja-JP"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９</a:t>
            </a:r>
            <a:r>
              <a:rPr kumimoji="1"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給与勧告</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の推移</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９</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7164288" y="407683"/>
            <a:ext cx="1548000" cy="461665"/>
          </a:xfrm>
          <a:prstGeom prst="rect">
            <a:avLst/>
          </a:prstGeom>
          <a:noFill/>
        </p:spPr>
        <p:txBody>
          <a:bodyPr wrap="square" rtlCol="0">
            <a:spAutoFit/>
          </a:bodyPr>
          <a:lstStyle/>
          <a:p>
            <a:pPr algn="dist"/>
            <a:r>
              <a:rPr lang="ja-JP" altLang="en-US"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令和３</a:t>
            </a:r>
            <a:r>
              <a:rPr kumimoji="1" lang="ja-JP" altLang="en-US"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12</a:t>
            </a:r>
            <a:r>
              <a:rPr kumimoji="1" lang="ja-JP" altLang="en-US"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日</a:t>
            </a:r>
            <a:endParaRPr kumimoji="1" lang="en-US" altLang="ja-JP"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dist"/>
            <a:r>
              <a:rPr lang="ja-JP" altLang="en-US"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大阪府人事委員会</a:t>
            </a:r>
            <a:endParaRPr kumimoji="1" lang="ja-JP" altLang="en-US"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180623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7200" y="274638"/>
            <a:ext cx="8280000" cy="720000"/>
          </a:xfrm>
          <a:solidFill>
            <a:schemeClr val="tx2">
              <a:lumMod val="60000"/>
              <a:lumOff val="40000"/>
            </a:schemeClr>
          </a:solidFill>
        </p:spPr>
        <p:txBody>
          <a:bodyPr tIns="108000" anchor="ctr" anchorCtr="1">
            <a:noAutofit/>
          </a:bodyPr>
          <a:lstStyle/>
          <a:p>
            <a:r>
              <a:rPr lang="en-US" altLang="ja-JP"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8</a:t>
            </a:r>
            <a:r>
              <a:rPr kumimoji="1" lang="ja-JP" altLang="en-US" sz="2800" b="1" dirty="0" err="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大阪府職員モデル給与例</a:t>
            </a:r>
            <a:endParaRPr kumimoji="1"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614216505"/>
              </p:ext>
            </p:extLst>
          </p:nvPr>
        </p:nvGraphicFramePr>
        <p:xfrm>
          <a:off x="468525" y="3387824"/>
          <a:ext cx="8279998" cy="2057400"/>
        </p:xfrm>
        <a:graphic>
          <a:graphicData uri="http://schemas.openxmlformats.org/drawingml/2006/table">
            <a:tbl>
              <a:tblPr firstRow="1" bandRow="1">
                <a:tableStyleId>{5C22544A-7EE6-4342-B048-85BDC9FD1C3A}</a:tableStyleId>
              </a:tblPr>
              <a:tblGrid>
                <a:gridCol w="447792">
                  <a:extLst>
                    <a:ext uri="{9D8B030D-6E8A-4147-A177-3AD203B41FA5}">
                      <a16:colId xmlns:a16="http://schemas.microsoft.com/office/drawing/2014/main" val="20000"/>
                    </a:ext>
                  </a:extLst>
                </a:gridCol>
                <a:gridCol w="1156796">
                  <a:extLst>
                    <a:ext uri="{9D8B030D-6E8A-4147-A177-3AD203B41FA5}">
                      <a16:colId xmlns:a16="http://schemas.microsoft.com/office/drawing/2014/main" val="20001"/>
                    </a:ext>
                  </a:extLst>
                </a:gridCol>
                <a:gridCol w="953630">
                  <a:extLst>
                    <a:ext uri="{9D8B030D-6E8A-4147-A177-3AD203B41FA5}">
                      <a16:colId xmlns:a16="http://schemas.microsoft.com/office/drawing/2014/main" val="20002"/>
                    </a:ext>
                  </a:extLst>
                </a:gridCol>
                <a:gridCol w="953630">
                  <a:extLst>
                    <a:ext uri="{9D8B030D-6E8A-4147-A177-3AD203B41FA5}">
                      <a16:colId xmlns:a16="http://schemas.microsoft.com/office/drawing/2014/main" val="20003"/>
                    </a:ext>
                  </a:extLst>
                </a:gridCol>
                <a:gridCol w="953630">
                  <a:extLst>
                    <a:ext uri="{9D8B030D-6E8A-4147-A177-3AD203B41FA5}">
                      <a16:colId xmlns:a16="http://schemas.microsoft.com/office/drawing/2014/main" val="20004"/>
                    </a:ext>
                  </a:extLst>
                </a:gridCol>
                <a:gridCol w="953630">
                  <a:extLst>
                    <a:ext uri="{9D8B030D-6E8A-4147-A177-3AD203B41FA5}">
                      <a16:colId xmlns:a16="http://schemas.microsoft.com/office/drawing/2014/main" val="20005"/>
                    </a:ext>
                  </a:extLst>
                </a:gridCol>
                <a:gridCol w="953630">
                  <a:extLst>
                    <a:ext uri="{9D8B030D-6E8A-4147-A177-3AD203B41FA5}">
                      <a16:colId xmlns:a16="http://schemas.microsoft.com/office/drawing/2014/main" val="20006"/>
                    </a:ext>
                  </a:extLst>
                </a:gridCol>
                <a:gridCol w="953630">
                  <a:extLst>
                    <a:ext uri="{9D8B030D-6E8A-4147-A177-3AD203B41FA5}">
                      <a16:colId xmlns:a16="http://schemas.microsoft.com/office/drawing/2014/main" val="20007"/>
                    </a:ext>
                  </a:extLst>
                </a:gridCol>
                <a:gridCol w="953630">
                  <a:extLst>
                    <a:ext uri="{9D8B030D-6E8A-4147-A177-3AD203B41FA5}">
                      <a16:colId xmlns:a16="http://schemas.microsoft.com/office/drawing/2014/main" val="20008"/>
                    </a:ext>
                  </a:extLst>
                </a:gridCol>
              </a:tblGrid>
              <a:tr h="180000">
                <a:tc rowSpan="2"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職</a:t>
                      </a:r>
                    </a:p>
                  </a:txBody>
                  <a:tcPr anchor="ctr"/>
                </a:tc>
                <a:tc rowSpan="2"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年齢</a:t>
                      </a:r>
                    </a:p>
                  </a:txBody>
                  <a:tcPr anchor="ct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勧告実施前</a:t>
                      </a:r>
                      <a:r>
                        <a:rPr kumimoji="1" lang="en-US" altLang="ja-JP"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勧告実施後</a:t>
                      </a:r>
                      <a:r>
                        <a:rPr kumimoji="1" lang="en-US" altLang="ja-JP"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(b)</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増減額</a:t>
                      </a:r>
                      <a:r>
                        <a:rPr kumimoji="1" lang="en-US" altLang="ja-JP" sz="9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(b-a</a:t>
                      </a:r>
                      <a:r>
                        <a:rPr kumimoji="1" lang="en-US" altLang="ja-JP"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0"/>
                  </a:ext>
                </a:extLst>
              </a:tr>
              <a:tr h="180000">
                <a:tc gridSpan="2" v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v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v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給与月額</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年間給与</a:t>
                      </a: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給与月額</a:t>
                      </a: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年間給与</a:t>
                      </a: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給与月額</a:t>
                      </a: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年間給与</a:t>
                      </a: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r h="180000">
                <a:tc rowSpan="7">
                  <a:txBody>
                    <a:bodyPr/>
                    <a:lstStyle/>
                    <a:p>
                      <a:pPr algn="ct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行政職給料表</a:t>
                      </a:r>
                    </a:p>
                  </a:txBody>
                  <a:tcPr vert="eaVert" anchor="ctr">
                    <a:solidFill>
                      <a:srgbClr val="D0D8E8"/>
                    </a:solidFill>
                  </a:tcPr>
                </a:tc>
                <a:tc>
                  <a:txBody>
                    <a:bodyPr/>
                    <a:lstStyle/>
                    <a:p>
                      <a:pPr algn="ct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部長級</a:t>
                      </a:r>
                    </a:p>
                  </a:txBody>
                  <a:tcPr/>
                </a:tc>
                <a:tc>
                  <a:txBody>
                    <a:bodyPr/>
                    <a:lstStyle/>
                    <a:p>
                      <a:pPr algn="ctr"/>
                      <a:r>
                        <a:rPr kumimoji="1"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55</a:t>
                      </a: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p>
                  </a:txBody>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757,232 </a:t>
                      </a:r>
                    </a:p>
                  </a:txBody>
                  <a:tcPr marL="9525" marR="9525" marT="9525"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12,991,558</a:t>
                      </a:r>
                    </a:p>
                  </a:txBody>
                  <a:tcPr marL="9525" marR="9525" marT="9525"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757,232 </a:t>
                      </a:r>
                    </a:p>
                  </a:txBody>
                  <a:tcPr marL="9525" marR="9525" marT="9525"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12,859,937</a:t>
                      </a:r>
                    </a:p>
                  </a:txBody>
                  <a:tcPr marL="9525" marR="9525" marT="9525"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0</a:t>
                      </a:r>
                    </a:p>
                  </a:txBody>
                  <a:tcPr marL="9525" marR="9525" marT="9525" marB="0" anchor="ctr">
                    <a:lnT w="38100" cap="flat" cmpd="sng" algn="ctr">
                      <a:solidFill>
                        <a:schemeClr val="bg1"/>
                      </a:solidFill>
                      <a:prstDash val="solid"/>
                      <a:round/>
                      <a:headEnd type="none" w="med" len="med"/>
                      <a:tailEnd type="none" w="med" len="med"/>
                    </a:lnT>
                  </a:tcPr>
                </a:tc>
                <a:tc>
                  <a:txBody>
                    <a:bodyPr/>
                    <a:lstStyle/>
                    <a:p>
                      <a:pPr algn="r" fontAlgn="ctr"/>
                      <a:r>
                        <a:rPr lang="ja-JP" altLang="en-US" sz="900" b="0" i="0" u="none" strike="noStrike">
                          <a:solidFill>
                            <a:srgbClr val="000000"/>
                          </a:solidFill>
                          <a:effectLst/>
                          <a:latin typeface="メイリオ" panose="020B0604030504040204" pitchFamily="50" charset="-128"/>
                          <a:ea typeface="メイリオ" panose="020B0604030504040204" pitchFamily="50" charset="-128"/>
                        </a:rPr>
                        <a:t>▲ </a:t>
                      </a: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131,621</a:t>
                      </a:r>
                    </a:p>
                  </a:txBody>
                  <a:tcPr marL="9525" marR="9525" marT="9525" marB="0"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0">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次長級</a:t>
                      </a:r>
                    </a:p>
                  </a:txBody>
                  <a:tcPr/>
                </a:tc>
                <a:tc>
                  <a:txBody>
                    <a:bodyPr/>
                    <a:lstStyle/>
                    <a:p>
                      <a:pPr algn="ctr"/>
                      <a:r>
                        <a:rPr kumimoji="1"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55</a:t>
                      </a: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p>
                  </a:txBody>
                  <a:tcP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679,514 </a:t>
                      </a:r>
                    </a:p>
                  </a:txBody>
                  <a:tcPr marL="9525" marR="9525" marT="9525" marB="0" anchor="ct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11,544,658</a:t>
                      </a:r>
                    </a:p>
                  </a:txBody>
                  <a:tcPr marL="9525" marR="9525" marT="9525" marB="0" anchor="ct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679,514 </a:t>
                      </a:r>
                    </a:p>
                  </a:txBody>
                  <a:tcPr marL="9525" marR="9525" marT="9525" marB="0" anchor="ct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11,430,371</a:t>
                      </a:r>
                    </a:p>
                  </a:txBody>
                  <a:tcPr marL="9525" marR="9525" marT="9525" marB="0" anchor="ct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0</a:t>
                      </a:r>
                    </a:p>
                  </a:txBody>
                  <a:tcPr marL="9525" marR="9525" marT="9525" marB="0" anchor="ctr"/>
                </a:tc>
                <a:tc>
                  <a:txBody>
                    <a:bodyPr/>
                    <a:lstStyle/>
                    <a:p>
                      <a:pPr algn="r" fontAlgn="ctr"/>
                      <a:r>
                        <a:rPr lang="ja-JP" altLang="en-US" sz="900" b="0" i="0" u="none" strike="noStrike">
                          <a:solidFill>
                            <a:srgbClr val="000000"/>
                          </a:solidFill>
                          <a:effectLst/>
                          <a:latin typeface="メイリオ" panose="020B0604030504040204" pitchFamily="50" charset="-128"/>
                          <a:ea typeface="メイリオ" panose="020B0604030504040204" pitchFamily="50" charset="-128"/>
                        </a:rPr>
                        <a:t>▲ </a:t>
                      </a: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114,287</a:t>
                      </a:r>
                    </a:p>
                  </a:txBody>
                  <a:tcPr marL="9525" marR="9525" marT="9525" marB="0" anchor="ctr"/>
                </a:tc>
                <a:extLst>
                  <a:ext uri="{0D108BD9-81ED-4DB2-BD59-A6C34878D82A}">
                    <a16:rowId xmlns:a16="http://schemas.microsoft.com/office/drawing/2014/main" val="10003"/>
                  </a:ext>
                </a:extLst>
              </a:tr>
              <a:tr h="0">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課長級</a:t>
                      </a:r>
                    </a:p>
                  </a:txBody>
                  <a:tcPr/>
                </a:tc>
                <a:tc>
                  <a:txBody>
                    <a:bodyPr/>
                    <a:lstStyle/>
                    <a:p>
                      <a:pPr algn="ctr"/>
                      <a:r>
                        <a:rPr kumimoji="1"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p>
                  </a:txBody>
                  <a:tcP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581,583 </a:t>
                      </a:r>
                    </a:p>
                  </a:txBody>
                  <a:tcPr marL="9525" marR="9525" marT="9525" marB="0" anchor="ct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9,790,726</a:t>
                      </a:r>
                    </a:p>
                  </a:txBody>
                  <a:tcPr marL="9525" marR="9525" marT="9525" marB="0" anchor="ct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581,583 </a:t>
                      </a:r>
                    </a:p>
                  </a:txBody>
                  <a:tcPr marL="9525" marR="9525" marT="9525" marB="0" anchor="ct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9,695,949</a:t>
                      </a:r>
                    </a:p>
                  </a:txBody>
                  <a:tcPr marL="9525" marR="9525" marT="9525" marB="0" anchor="ct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0</a:t>
                      </a:r>
                    </a:p>
                  </a:txBody>
                  <a:tcPr marL="9525" marR="9525" marT="9525" marB="0" anchor="ctr"/>
                </a:tc>
                <a:tc>
                  <a:txBody>
                    <a:bodyPr/>
                    <a:lstStyle/>
                    <a:p>
                      <a:pPr algn="r" fontAlgn="ctr"/>
                      <a:r>
                        <a:rPr lang="ja-JP" altLang="en-US" sz="900" b="0" i="0" u="none" strike="noStrike">
                          <a:solidFill>
                            <a:srgbClr val="000000"/>
                          </a:solidFill>
                          <a:effectLst/>
                          <a:latin typeface="メイリオ" panose="020B0604030504040204" pitchFamily="50" charset="-128"/>
                          <a:ea typeface="メイリオ" panose="020B0604030504040204" pitchFamily="50" charset="-128"/>
                        </a:rPr>
                        <a:t>▲ </a:t>
                      </a: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94,777</a:t>
                      </a:r>
                    </a:p>
                  </a:txBody>
                  <a:tcPr marL="9525" marR="9525" marT="9525" marB="0" anchor="ctr"/>
                </a:tc>
                <a:extLst>
                  <a:ext uri="{0D108BD9-81ED-4DB2-BD59-A6C34878D82A}">
                    <a16:rowId xmlns:a16="http://schemas.microsoft.com/office/drawing/2014/main" val="10004"/>
                  </a:ext>
                </a:extLst>
              </a:tr>
              <a:tr h="0">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課長補佐級</a:t>
                      </a:r>
                    </a:p>
                  </a:txBody>
                  <a:tcPr/>
                </a:tc>
                <a:tc>
                  <a:txBody>
                    <a:bodyPr/>
                    <a:lstStyle/>
                    <a:p>
                      <a:pPr algn="ctr"/>
                      <a:r>
                        <a:rPr kumimoji="1"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p>
                  </a:txBody>
                  <a:tcP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465,758 </a:t>
                      </a:r>
                    </a:p>
                  </a:txBody>
                  <a:tcPr marL="9525" marR="9525" marT="9525" marB="0" anchor="ct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7,972,606</a:t>
                      </a:r>
                    </a:p>
                  </a:txBody>
                  <a:tcPr marL="9525" marR="9525" marT="9525" marB="0" anchor="ct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465,758 </a:t>
                      </a:r>
                    </a:p>
                  </a:txBody>
                  <a:tcPr marL="9525" marR="9525" marT="9525" marB="0" anchor="ct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7,892,263</a:t>
                      </a:r>
                    </a:p>
                  </a:txBody>
                  <a:tcPr marL="9525" marR="9525" marT="9525" marB="0" anchor="ct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0</a:t>
                      </a:r>
                    </a:p>
                  </a:txBody>
                  <a:tcPr marL="9525" marR="9525" marT="9525" marB="0" anchor="ctr"/>
                </a:tc>
                <a:tc>
                  <a:txBody>
                    <a:bodyPr/>
                    <a:lstStyle/>
                    <a:p>
                      <a:pPr algn="r" fontAlgn="ctr"/>
                      <a:r>
                        <a:rPr lang="ja-JP" altLang="en-US" sz="900" b="0" i="0" u="none" strike="noStrike">
                          <a:solidFill>
                            <a:srgbClr val="000000"/>
                          </a:solidFill>
                          <a:effectLst/>
                          <a:latin typeface="メイリオ" panose="020B0604030504040204" pitchFamily="50" charset="-128"/>
                          <a:ea typeface="メイリオ" panose="020B0604030504040204" pitchFamily="50" charset="-128"/>
                        </a:rPr>
                        <a:t>▲ </a:t>
                      </a: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80,343</a:t>
                      </a:r>
                    </a:p>
                  </a:txBody>
                  <a:tcPr marL="9525" marR="9525" marT="9525" marB="0" anchor="ctr"/>
                </a:tc>
                <a:extLst>
                  <a:ext uri="{0D108BD9-81ED-4DB2-BD59-A6C34878D82A}">
                    <a16:rowId xmlns:a16="http://schemas.microsoft.com/office/drawing/2014/main" val="10005"/>
                  </a:ext>
                </a:extLst>
              </a:tr>
              <a:tr h="0">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主査級</a:t>
                      </a:r>
                    </a:p>
                  </a:txBody>
                  <a:tcPr/>
                </a:tc>
                <a:tc>
                  <a:txBody>
                    <a:bodyPr/>
                    <a:lstStyle/>
                    <a:p>
                      <a:pPr algn="ctr"/>
                      <a:r>
                        <a:rPr kumimoji="1"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45</a:t>
                      </a: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p>
                  </a:txBody>
                  <a:tcP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413,883 </a:t>
                      </a:r>
                    </a:p>
                  </a:txBody>
                  <a:tcPr marL="9525" marR="9525" marT="9525" marB="0" anchor="ct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6,992,550</a:t>
                      </a:r>
                    </a:p>
                  </a:txBody>
                  <a:tcPr marL="9525" marR="9525" marT="9525" marB="0" anchor="ct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413,883 </a:t>
                      </a:r>
                    </a:p>
                  </a:txBody>
                  <a:tcPr marL="9525" marR="9525" marT="9525" marB="0" anchor="ct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6,924,259</a:t>
                      </a:r>
                    </a:p>
                  </a:txBody>
                  <a:tcPr marL="9525" marR="9525" marT="9525" marB="0" anchor="ct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0</a:t>
                      </a:r>
                    </a:p>
                  </a:txBody>
                  <a:tcPr marL="9525" marR="9525" marT="9525" marB="0" anchor="ctr"/>
                </a:tc>
                <a:tc>
                  <a:txBody>
                    <a:bodyPr/>
                    <a:lstStyle/>
                    <a:p>
                      <a:pPr algn="r" fontAlgn="ctr"/>
                      <a:r>
                        <a:rPr lang="ja-JP" altLang="en-US" sz="900" b="0" i="0" u="none" strike="noStrike">
                          <a:solidFill>
                            <a:srgbClr val="000000"/>
                          </a:solidFill>
                          <a:effectLst/>
                          <a:latin typeface="メイリオ" panose="020B0604030504040204" pitchFamily="50" charset="-128"/>
                          <a:ea typeface="メイリオ" panose="020B0604030504040204" pitchFamily="50" charset="-128"/>
                        </a:rPr>
                        <a:t>▲ </a:t>
                      </a: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68,291</a:t>
                      </a:r>
                    </a:p>
                  </a:txBody>
                  <a:tcPr marL="9525" marR="9525" marT="9525" marB="0" anchor="ctr"/>
                </a:tc>
                <a:extLst>
                  <a:ext uri="{0D108BD9-81ED-4DB2-BD59-A6C34878D82A}">
                    <a16:rowId xmlns:a16="http://schemas.microsoft.com/office/drawing/2014/main" val="10006"/>
                  </a:ext>
                </a:extLst>
              </a:tr>
              <a:tr h="0">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主事級（副主査）</a:t>
                      </a:r>
                    </a:p>
                  </a:txBody>
                  <a:tcPr/>
                </a:tc>
                <a:tc>
                  <a:txBody>
                    <a:bodyPr/>
                    <a:lstStyle/>
                    <a:p>
                      <a:pPr algn="ctr"/>
                      <a:r>
                        <a:rPr kumimoji="1"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35</a:t>
                      </a: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p>
                  </a:txBody>
                  <a:tcP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317,400 </a:t>
                      </a:r>
                    </a:p>
                  </a:txBody>
                  <a:tcPr marL="9525" marR="9525" marT="9525" marB="0" anchor="ct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5,291,850</a:t>
                      </a:r>
                    </a:p>
                  </a:txBody>
                  <a:tcPr marL="9525" marR="9525" marT="9525" marB="0" anchor="ct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317,400 </a:t>
                      </a:r>
                    </a:p>
                  </a:txBody>
                  <a:tcPr marL="9525" marR="9525" marT="9525" marB="0" anchor="ct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5,241,859</a:t>
                      </a:r>
                    </a:p>
                  </a:txBody>
                  <a:tcPr marL="9525" marR="9525" marT="9525" marB="0" anchor="ct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0</a:t>
                      </a:r>
                    </a:p>
                  </a:txBody>
                  <a:tcPr marL="9525" marR="9525" marT="9525" marB="0" anchor="ctr"/>
                </a:tc>
                <a:tc>
                  <a:txBody>
                    <a:bodyPr/>
                    <a:lstStyle/>
                    <a:p>
                      <a:pPr algn="r" fontAlgn="ctr"/>
                      <a:r>
                        <a:rPr lang="ja-JP" altLang="en-US" sz="900" b="0" i="0" u="none" strike="noStrike">
                          <a:solidFill>
                            <a:srgbClr val="000000"/>
                          </a:solidFill>
                          <a:effectLst/>
                          <a:latin typeface="メイリオ" panose="020B0604030504040204" pitchFamily="50" charset="-128"/>
                          <a:ea typeface="メイリオ" panose="020B0604030504040204" pitchFamily="50" charset="-128"/>
                        </a:rPr>
                        <a:t>▲ </a:t>
                      </a: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49,991</a:t>
                      </a:r>
                    </a:p>
                  </a:txBody>
                  <a:tcPr marL="9525" marR="9525" marT="9525" marB="0" anchor="ctr"/>
                </a:tc>
                <a:extLst>
                  <a:ext uri="{0D108BD9-81ED-4DB2-BD59-A6C34878D82A}">
                    <a16:rowId xmlns:a16="http://schemas.microsoft.com/office/drawing/2014/main" val="10007"/>
                  </a:ext>
                </a:extLst>
              </a:tr>
              <a:tr h="0">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主事級</a:t>
                      </a:r>
                    </a:p>
                  </a:txBody>
                  <a:tcPr/>
                </a:tc>
                <a:tc>
                  <a:txBody>
                    <a:bodyPr/>
                    <a:lstStyle/>
                    <a:p>
                      <a:pPr algn="ct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大卒初任給</a:t>
                      </a:r>
                    </a:p>
                  </a:txBody>
                  <a:tcP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209,401 </a:t>
                      </a:r>
                    </a:p>
                  </a:txBody>
                  <a:tcPr marL="9525" marR="9525" marT="9525" marB="0" anchor="ct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3,444,644</a:t>
                      </a:r>
                    </a:p>
                  </a:txBody>
                  <a:tcPr marL="9525" marR="9525" marT="9525" marB="0" anchor="ct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209,401 </a:t>
                      </a:r>
                    </a:p>
                  </a:txBody>
                  <a:tcPr marL="9525" marR="9525" marT="9525" marB="0" anchor="ct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3,413,234</a:t>
                      </a:r>
                    </a:p>
                  </a:txBody>
                  <a:tcPr marL="9525" marR="9525" marT="9525" marB="0" anchor="ctr"/>
                </a:tc>
                <a:tc>
                  <a:txBody>
                    <a:bodyPr/>
                    <a:lstStyle/>
                    <a:p>
                      <a:pPr algn="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0</a:t>
                      </a:r>
                    </a:p>
                  </a:txBody>
                  <a:tcPr marL="9525" marR="9525" marT="9525" marB="0" anchor="ctr"/>
                </a:tc>
                <a:tc>
                  <a:txBody>
                    <a:bodyPr/>
                    <a:lstStyle/>
                    <a:p>
                      <a:pPr algn="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 </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31,410</a:t>
                      </a:r>
                    </a:p>
                  </a:txBody>
                  <a:tcPr marL="9525" marR="9525" marT="9525" marB="0" anchor="ctr"/>
                </a:tc>
                <a:extLst>
                  <a:ext uri="{0D108BD9-81ED-4DB2-BD59-A6C34878D82A}">
                    <a16:rowId xmlns:a16="http://schemas.microsoft.com/office/drawing/2014/main" val="10008"/>
                  </a:ext>
                </a:extLst>
              </a:tr>
            </a:tbl>
          </a:graphicData>
        </a:graphic>
      </p:graphicFrame>
      <p:sp>
        <p:nvSpPr>
          <p:cNvPr id="6" name="テキスト ボックス 5"/>
          <p:cNvSpPr txBox="1"/>
          <p:nvPr/>
        </p:nvSpPr>
        <p:spPr>
          <a:xfrm>
            <a:off x="8014992" y="3171800"/>
            <a:ext cx="900000" cy="230832"/>
          </a:xfrm>
          <a:prstGeom prst="rect">
            <a:avLst/>
          </a:prstGeom>
          <a:noFill/>
        </p:spPr>
        <p:txBody>
          <a:bodyPr wrap="square" rtlCol="0">
            <a:spAutoFit/>
          </a:bodyPr>
          <a:lstStyle/>
          <a:p>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（単位：円）</a:t>
            </a:r>
          </a:p>
        </p:txBody>
      </p:sp>
      <p:sp>
        <p:nvSpPr>
          <p:cNvPr id="11" name="テキスト ボックス 10"/>
          <p:cNvSpPr txBox="1"/>
          <p:nvPr/>
        </p:nvSpPr>
        <p:spPr>
          <a:xfrm>
            <a:off x="467544" y="1124744"/>
            <a:ext cx="8280920" cy="769441"/>
          </a:xfrm>
          <a:prstGeom prst="rect">
            <a:avLst/>
          </a:prstGeom>
          <a:noFill/>
        </p:spPr>
        <p:txBody>
          <a:bodyPr wrap="square" rtlCol="0">
            <a:spAutoFit/>
          </a:bodyPr>
          <a:lstStyle/>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◆モデル給与例計算の前提条件</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b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144000"/>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p>
          <a:p>
            <a:pPr marL="144000"/>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166754241"/>
              </p:ext>
            </p:extLst>
          </p:nvPr>
        </p:nvGraphicFramePr>
        <p:xfrm>
          <a:off x="683568" y="1340768"/>
          <a:ext cx="8064896" cy="1764000"/>
        </p:xfrm>
        <a:graphic>
          <a:graphicData uri="http://schemas.openxmlformats.org/drawingml/2006/table">
            <a:tbl>
              <a:tblPr firstRow="1" bandRow="1">
                <a:tableStyleId>{2D5ABB26-0587-4C30-8999-92F81FD0307C}</a:tableStyleId>
              </a:tblPr>
              <a:tblGrid>
                <a:gridCol w="2046605">
                  <a:extLst>
                    <a:ext uri="{9D8B030D-6E8A-4147-A177-3AD203B41FA5}">
                      <a16:colId xmlns:a16="http://schemas.microsoft.com/office/drawing/2014/main" val="20000"/>
                    </a:ext>
                  </a:extLst>
                </a:gridCol>
                <a:gridCol w="6018291">
                  <a:extLst>
                    <a:ext uri="{9D8B030D-6E8A-4147-A177-3AD203B41FA5}">
                      <a16:colId xmlns:a16="http://schemas.microsoft.com/office/drawing/2014/main" val="20001"/>
                    </a:ext>
                  </a:extLst>
                </a:gridCol>
              </a:tblGrid>
              <a:tr h="288000">
                <a:tc>
                  <a:txBody>
                    <a:bodyPr/>
                    <a:lstStyle/>
                    <a:p>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モデル年齢</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職階ごとに５歳刻みで設定</a:t>
                      </a:r>
                      <a:endPar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0"/>
                  </a:ext>
                </a:extLst>
              </a:tr>
              <a:tr h="288000">
                <a:tc>
                  <a:txBody>
                    <a:bodyPr/>
                    <a:lstStyle/>
                    <a:p>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モデルとなる給料月額</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モデル年齢の人員分布で最も多い号給の給料月額</a:t>
                      </a:r>
                    </a:p>
                  </a:txBody>
                  <a:tcPr/>
                </a:tc>
                <a:extLst>
                  <a:ext uri="{0D108BD9-81ED-4DB2-BD59-A6C34878D82A}">
                    <a16:rowId xmlns:a16="http://schemas.microsoft.com/office/drawing/2014/main" val="10001"/>
                  </a:ext>
                </a:extLst>
              </a:tr>
              <a:tr h="288000">
                <a:tc>
                  <a:txBody>
                    <a:bodyPr/>
                    <a:lstStyle/>
                    <a:p>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給与月額に含まれるもの</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給料、管理職手当、地域手当</a:t>
                      </a:r>
                      <a:endParaRPr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2"/>
                  </a:ext>
                </a:extLst>
              </a:tr>
              <a:tr h="288000">
                <a:tc>
                  <a:txBody>
                    <a:bodyPr/>
                    <a:lstStyle/>
                    <a:p>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年間給与に含まれるもの</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上記、「給与月額」</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＋期末・勤勉手当</a:t>
                      </a:r>
                      <a:endParaRPr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3"/>
                  </a:ext>
                </a:extLst>
              </a:tr>
              <a:tr h="612000">
                <a:tc>
                  <a:txBody>
                    <a:bodyPr/>
                    <a:lstStyle/>
                    <a:p>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留意点</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indent="-288000"/>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・年度途中の昇給（定期昇給は毎年１月）、扶養手当等は考慮していない。</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・示した例は一つのモデルケースであり、世帯構成、人事評価結果等の違いにより、同じ年齢であっても職員ごとに異なる。</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4"/>
                  </a:ext>
                </a:extLst>
              </a:tr>
            </a:tbl>
          </a:graphicData>
        </a:graphic>
      </p:graphicFrame>
      <p:sp>
        <p:nvSpPr>
          <p:cNvPr id="9" name="テキスト ボックス 8"/>
          <p:cNvSpPr txBox="1"/>
          <p:nvPr/>
        </p:nvSpPr>
        <p:spPr>
          <a:xfrm>
            <a:off x="4500000" y="6525344"/>
            <a:ext cx="360040" cy="307777"/>
          </a:xfrm>
          <a:prstGeom prst="rect">
            <a:avLst/>
          </a:prstGeom>
          <a:noFill/>
        </p:spPr>
        <p:txBody>
          <a:bodyPr wrap="square" rtlCol="0">
            <a:spAutoFit/>
          </a:bodyPr>
          <a:lstStyle/>
          <a:p>
            <a:pPr algn="ctr"/>
            <a:r>
              <a:rPr lang="en-US" altLang="ja-JP" sz="1400" dirty="0">
                <a:solidFill>
                  <a:schemeClr val="bg1">
                    <a:lumMod val="50000"/>
                  </a:schemeClr>
                </a:solidFill>
                <a:latin typeface="メイリオ" panose="020B0604030504040204" pitchFamily="50" charset="-128"/>
                <a:ea typeface="メイリオ" panose="020B0604030504040204" pitchFamily="50" charset="-128"/>
              </a:rPr>
              <a:t>8</a:t>
            </a:r>
            <a:endParaRPr kumimoji="1" lang="ja-JP" altLang="en-US" dirty="0">
              <a:solidFill>
                <a:schemeClr val="bg1">
                  <a:lumMod val="50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2271501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7200" y="274638"/>
            <a:ext cx="8280000" cy="720000"/>
          </a:xfrm>
          <a:solidFill>
            <a:schemeClr val="tx2">
              <a:lumMod val="60000"/>
              <a:lumOff val="40000"/>
            </a:schemeClr>
          </a:solidFill>
        </p:spPr>
        <p:txBody>
          <a:bodyPr>
            <a:noAutofit/>
          </a:bodyPr>
          <a:lstStyle/>
          <a:p>
            <a:r>
              <a:rPr lang="en-US" altLang="ja-JP"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9</a:t>
            </a:r>
            <a:r>
              <a:rPr kumimoji="1" lang="ja-JP" altLang="en-US" sz="2800" b="1" dirty="0" err="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給与勧告の推移</a:t>
            </a:r>
          </a:p>
        </p:txBody>
      </p:sp>
      <p:graphicFrame>
        <p:nvGraphicFramePr>
          <p:cNvPr id="5" name="表 4"/>
          <p:cNvGraphicFramePr>
            <a:graphicFrameLocks noGrp="1"/>
          </p:cNvGraphicFramePr>
          <p:nvPr>
            <p:extLst>
              <p:ext uri="{D42A27DB-BD31-4B8C-83A1-F6EECF244321}">
                <p14:modId xmlns:p14="http://schemas.microsoft.com/office/powerpoint/2010/main" val="2444479103"/>
              </p:ext>
            </p:extLst>
          </p:nvPr>
        </p:nvGraphicFramePr>
        <p:xfrm>
          <a:off x="467544" y="1052736"/>
          <a:ext cx="8280000" cy="5351735"/>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20000"/>
                    </a:ext>
                  </a:extLst>
                </a:gridCol>
                <a:gridCol w="1224000">
                  <a:extLst>
                    <a:ext uri="{9D8B030D-6E8A-4147-A177-3AD203B41FA5}">
                      <a16:colId xmlns:a16="http://schemas.microsoft.com/office/drawing/2014/main" val="20001"/>
                    </a:ext>
                  </a:extLst>
                </a:gridCol>
                <a:gridCol w="1224000">
                  <a:extLst>
                    <a:ext uri="{9D8B030D-6E8A-4147-A177-3AD203B41FA5}">
                      <a16:colId xmlns:a16="http://schemas.microsoft.com/office/drawing/2014/main" val="20002"/>
                    </a:ext>
                  </a:extLst>
                </a:gridCol>
                <a:gridCol w="1548000">
                  <a:extLst>
                    <a:ext uri="{9D8B030D-6E8A-4147-A177-3AD203B41FA5}">
                      <a16:colId xmlns:a16="http://schemas.microsoft.com/office/drawing/2014/main" val="20003"/>
                    </a:ext>
                  </a:extLst>
                </a:gridCol>
                <a:gridCol w="756000">
                  <a:extLst>
                    <a:ext uri="{9D8B030D-6E8A-4147-A177-3AD203B41FA5}">
                      <a16:colId xmlns:a16="http://schemas.microsoft.com/office/drawing/2014/main" val="20004"/>
                    </a:ext>
                  </a:extLst>
                </a:gridCol>
                <a:gridCol w="936000">
                  <a:extLst>
                    <a:ext uri="{9D8B030D-6E8A-4147-A177-3AD203B41FA5}">
                      <a16:colId xmlns:a16="http://schemas.microsoft.com/office/drawing/2014/main" val="20005"/>
                    </a:ext>
                  </a:extLst>
                </a:gridCol>
                <a:gridCol w="684760">
                  <a:extLst>
                    <a:ext uri="{9D8B030D-6E8A-4147-A177-3AD203B41FA5}">
                      <a16:colId xmlns:a16="http://schemas.microsoft.com/office/drawing/2014/main" val="20006"/>
                    </a:ext>
                  </a:extLst>
                </a:gridCol>
                <a:gridCol w="1439240">
                  <a:extLst>
                    <a:ext uri="{9D8B030D-6E8A-4147-A177-3AD203B41FA5}">
                      <a16:colId xmlns:a16="http://schemas.microsoft.com/office/drawing/2014/main" val="20007"/>
                    </a:ext>
                  </a:extLst>
                </a:gridCol>
              </a:tblGrid>
              <a:tr h="195312">
                <a:tc rowSpan="2">
                  <a:txBody>
                    <a:bodyPr/>
                    <a:lstStyle/>
                    <a:p>
                      <a:pPr algn="ctr" fontAlgn="ctr"/>
                      <a:r>
                        <a:rPr lang="ja-JP" altLang="en-US" sz="10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年　度</a:t>
                      </a:r>
                    </a:p>
                  </a:txBody>
                  <a:tcPr marL="0" marR="0" marT="0" marB="0" anchor="ctr">
                    <a:lnR w="952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gridSpan="4">
                  <a:txBody>
                    <a:bodyPr/>
                    <a:lstStyle/>
                    <a:p>
                      <a:pPr algn="ctr" fontAlgn="ctr"/>
                      <a:r>
                        <a:rPr lang="zh-TW" altLang="en-US" sz="1000" b="1"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　　例　　給</a:t>
                      </a:r>
                    </a:p>
                  </a:txBody>
                  <a:tcPr marL="0" marR="0" marT="0" marB="0" anchor="ctr">
                    <a:lnL w="9525" cap="flat" cmpd="sng" algn="ctr">
                      <a:solidFill>
                        <a:schemeClr val="bg1"/>
                      </a:solidFill>
                      <a:prstDash val="solid"/>
                      <a:round/>
                      <a:headEnd type="none" w="med" len="med"/>
                      <a:tailEnd type="none" w="med" len="med"/>
                    </a:lnL>
                    <a:lnB w="9525" cap="flat" cmpd="sng" algn="ctr">
                      <a:solidFill>
                        <a:schemeClr val="bg1"/>
                      </a:solidFill>
                      <a:prstDash val="solid"/>
                      <a:round/>
                      <a:headEnd type="none" w="med" len="med"/>
                      <a:tailEnd type="none" w="med" len="med"/>
                    </a:lnB>
                  </a:tcPr>
                </a:tc>
                <a:tc hMerge="1">
                  <a:txBody>
                    <a:bodyPr/>
                    <a:lstStyle/>
                    <a:p>
                      <a:endParaRPr kumimoji="1" lang="ja-JP" altLang="en-US"/>
                    </a:p>
                  </a:txBody>
                  <a:tcPr>
                    <a:lnB w="9525" cap="flat" cmpd="sng" algn="ctr">
                      <a:solidFill>
                        <a:schemeClr val="bg1"/>
                      </a:solidFill>
                      <a:prstDash val="solid"/>
                      <a:round/>
                      <a:headEnd type="none" w="med" len="med"/>
                      <a:tailEnd type="none" w="med" len="med"/>
                    </a:lnB>
                  </a:tcPr>
                </a:tc>
                <a:tc hMerge="1">
                  <a:txBody>
                    <a:bodyPr/>
                    <a:lstStyle/>
                    <a:p>
                      <a:endParaRPr kumimoji="1" lang="ja-JP" altLang="en-US"/>
                    </a:p>
                  </a:txBody>
                  <a:tcPr>
                    <a:lnB w="9525" cap="flat" cmpd="sng" algn="ctr">
                      <a:solidFill>
                        <a:schemeClr val="bg1"/>
                      </a:solidFill>
                      <a:prstDash val="solid"/>
                      <a:round/>
                      <a:headEnd type="none" w="med" len="med"/>
                      <a:tailEnd type="none" w="med" len="med"/>
                    </a:lnB>
                  </a:tcPr>
                </a:tc>
                <a:tc hMerge="1">
                  <a:txBody>
                    <a:bodyPr/>
                    <a:lstStyle/>
                    <a:p>
                      <a:endParaRPr kumimoji="1" lang="ja-JP" altLang="en-US"/>
                    </a:p>
                  </a:txBody>
                  <a:tcPr>
                    <a:lnB w="9525" cap="flat" cmpd="sng" algn="ctr">
                      <a:solidFill>
                        <a:schemeClr val="bg1"/>
                      </a:solidFill>
                      <a:prstDash val="solid"/>
                      <a:round/>
                      <a:headEnd type="none" w="med" len="med"/>
                      <a:tailEnd type="none" w="med" len="med"/>
                    </a:lnB>
                  </a:tcPr>
                </a:tc>
                <a:tc gridSpan="2">
                  <a:txBody>
                    <a:bodyPr/>
                    <a:lstStyle/>
                    <a:p>
                      <a:pPr algn="ctr" fontAlgn="ctr"/>
                      <a:r>
                        <a:rPr lang="ja-JP" altLang="en-US" sz="1000" b="1"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特　別　給</a:t>
                      </a:r>
                    </a:p>
                  </a:txBody>
                  <a:tcPr marL="0" marR="0" marT="0" marB="0" anchor="ctr">
                    <a:lnR w="9525" cap="flat" cmpd="sng" algn="ctr">
                      <a:solidFill>
                        <a:schemeClr val="bg1"/>
                      </a:solidFill>
                      <a:prstDash val="solid"/>
                      <a:round/>
                      <a:headEnd type="none" w="med" len="med"/>
                      <a:tailEnd type="none" w="med" len="med"/>
                    </a:lnR>
                    <a:lnB w="9525" cap="flat" cmpd="sng" algn="ctr">
                      <a:solidFill>
                        <a:schemeClr val="bg1"/>
                      </a:solidFill>
                      <a:prstDash val="solid"/>
                      <a:round/>
                      <a:headEnd type="none" w="med" len="med"/>
                      <a:tailEnd type="none" w="med" len="med"/>
                    </a:lnB>
                  </a:tcPr>
                </a:tc>
                <a:tc hMerge="1">
                  <a:txBody>
                    <a:bodyPr/>
                    <a:lstStyle/>
                    <a:p>
                      <a:endParaRPr kumimoji="1" lang="ja-JP" altLang="en-US"/>
                    </a:p>
                  </a:txBody>
                  <a:tcPr>
                    <a:lnB w="9525" cap="flat" cmpd="sng" algn="ctr">
                      <a:solidFill>
                        <a:schemeClr val="bg1"/>
                      </a:solidFill>
                      <a:prstDash val="solid"/>
                      <a:round/>
                      <a:headEnd type="none" w="med" len="med"/>
                      <a:tailEnd type="none" w="med" len="med"/>
                    </a:lnB>
                  </a:tcPr>
                </a:tc>
                <a:tc rowSpan="2">
                  <a:txBody>
                    <a:bodyPr/>
                    <a:lstStyle/>
                    <a:p>
                      <a:pPr algn="ctr" fontAlgn="ctr"/>
                      <a:r>
                        <a:rPr lang="ja-JP" altLang="en-US" sz="1000" b="1"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給与制度の</a:t>
                      </a:r>
                      <a:endParaRPr lang="en-US" altLang="ja-JP" sz="1000" b="1"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ja-JP" altLang="en-US" sz="1000" b="1"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主な動き</a:t>
                      </a:r>
                    </a:p>
                  </a:txBody>
                  <a:tcPr marL="0" marR="0" marT="0" marB="0" anchor="ctr">
                    <a:lnL w="9525"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260423">
                <a:tc vMerge="1">
                  <a:txBody>
                    <a:bodyPr/>
                    <a:lstStyle/>
                    <a:p>
                      <a:endParaRPr kumimoji="1" lang="ja-JP" altLang="en-US"/>
                    </a:p>
                  </a:txBody>
                  <a:tcP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fontAlgn="ctr"/>
                      <a:r>
                        <a:rPr lang="ja-JP" altLang="en-US" sz="10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公 民 較 差</a:t>
                      </a:r>
                    </a:p>
                  </a:txBody>
                  <a:tcPr marL="0" marR="0" marT="0" marB="0" anchor="ctr">
                    <a:lnL w="952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gridSpan="2">
                  <a:txBody>
                    <a:bodyPr/>
                    <a:lstStyle/>
                    <a:p>
                      <a:pPr algn="ctr" fontAlgn="ctr"/>
                      <a:r>
                        <a:rPr lang="ja-JP" altLang="en-US" sz="10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勧　　告</a:t>
                      </a:r>
                    </a:p>
                  </a:txBody>
                  <a:tcPr marL="36000" marR="36000" marT="0" marB="0" anchor="ct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endParaRPr kumimoji="1" lang="ja-JP" altLang="en-US"/>
                    </a:p>
                  </a:txBody>
                  <a:tcP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fontAlgn="ctr"/>
                      <a:r>
                        <a:rPr lang="ja-JP" altLang="en-US" sz="7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実施分（注１）</a:t>
                      </a:r>
                      <a:endParaRPr lang="ja-JP" altLang="en-US" sz="8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fontAlgn="ctr"/>
                      <a:r>
                        <a:rPr lang="ja-JP" altLang="en-US" sz="8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勧　　告</a:t>
                      </a:r>
                    </a:p>
                  </a:txBody>
                  <a:tcPr marL="0" marR="0" marT="0" marB="0" anchor="ct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fontAlgn="ctr"/>
                      <a:r>
                        <a:rPr lang="ja-JP" altLang="en-US" sz="7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実施分（注１）</a:t>
                      </a:r>
                    </a:p>
                  </a:txBody>
                  <a:tcPr marL="0" marR="0" marT="0" marB="0" anchor="ctr">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l"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平成</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17</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lnT w="12700" cap="flat" cmpd="sng" algn="ctr">
                      <a:solidFill>
                        <a:schemeClr val="bg1"/>
                      </a:solidFill>
                      <a:prstDash val="solid"/>
                      <a:round/>
                      <a:headEnd type="none" w="med" len="med"/>
                      <a:tailEnd type="none" w="med" len="med"/>
                    </a:lnT>
                  </a:tcPr>
                </a:tc>
                <a:tc>
                  <a:txBody>
                    <a:bodyPr/>
                    <a:lstStyle/>
                    <a:p>
                      <a:pPr algn="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1,150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0.27%</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T w="12700" cap="flat" cmpd="sng" algn="ctr">
                      <a:solidFill>
                        <a:schemeClr val="bg1"/>
                      </a:solidFill>
                      <a:prstDash val="solid"/>
                      <a:round/>
                      <a:headEnd type="none" w="med" len="med"/>
                      <a:tailEnd type="none" w="med" len="med"/>
                    </a:lnT>
                  </a:tcPr>
                </a:tc>
                <a:tc>
                  <a:txBody>
                    <a:bodyPr/>
                    <a:lstStyle/>
                    <a:p>
                      <a:pPr algn="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1,150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0.27%</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l"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（較差を考慮して給与上の措置</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p>
                      <a:pPr algn="l"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　扶養手当改定）</a:t>
                      </a:r>
                    </a:p>
                  </a:txBody>
                  <a:tcPr marL="0" marR="0" marT="0" marB="0" anchor="ctr">
                    <a:lnL w="9525" cap="flat" cmpd="sng" algn="ctr">
                      <a:solidFill>
                        <a:schemeClr val="bg1"/>
                      </a:solidFill>
                      <a:prstDash val="sysDot"/>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algn="ct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0" marR="0" marT="0" marB="0" anchor="ctr">
                    <a:lnT w="12700" cap="flat" cmpd="sng" algn="ctr">
                      <a:solidFill>
                        <a:schemeClr val="bg1"/>
                      </a:solidFill>
                      <a:prstDash val="solid"/>
                      <a:round/>
                      <a:headEnd type="none" w="med" len="med"/>
                      <a:tailEnd type="none" w="med" len="med"/>
                    </a:lnT>
                  </a:tcPr>
                </a:tc>
                <a:tc>
                  <a:txBody>
                    <a:bodyPr/>
                    <a:lstStyle/>
                    <a:p>
                      <a:pPr algn="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4.45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T w="12700" cap="flat" cmpd="sng" algn="ctr">
                      <a:solidFill>
                        <a:schemeClr val="bg1"/>
                      </a:solidFill>
                      <a:prstDash val="solid"/>
                      <a:round/>
                      <a:headEnd type="none" w="med" len="med"/>
                      <a:tailEnd type="none" w="med" len="med"/>
                    </a:lnT>
                  </a:tcPr>
                </a:tc>
                <a:tc>
                  <a:txBody>
                    <a:bodyPr/>
                    <a:lstStyle/>
                    <a:p>
                      <a:pPr algn="ctr" fontAlgn="ctr">
                        <a:lnSpc>
                          <a:spcPts val="900"/>
                        </a:lnSpc>
                      </a:pPr>
                      <a:r>
                        <a:rPr 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H18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月分から実施</a:t>
                      </a:r>
                    </a:p>
                  </a:txBody>
                  <a:tcPr marL="36000" marR="36000" marT="0" marB="0" anchor="ctr">
                    <a:lnT w="12700" cap="flat" cmpd="sng" algn="ctr">
                      <a:solidFill>
                        <a:schemeClr val="bg1"/>
                      </a:solidFill>
                      <a:prstDash val="solid"/>
                      <a:round/>
                      <a:headEnd type="none" w="med" len="med"/>
                      <a:tailEnd type="none" w="med" len="med"/>
                    </a:lnT>
                  </a:tcPr>
                </a:tc>
                <a:tc rowSpan="17">
                  <a:txBody>
                    <a:bodyPr/>
                    <a:lstStyle/>
                    <a:p>
                      <a:pPr algn="l" fontAlgn="ctr"/>
                      <a:endPar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◎期末勤勉手当の減額 </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(H17</a:t>
                      </a: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22</a:t>
                      </a: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p>
                      <a:pPr marL="0" marR="0" indent="0" algn="l"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の減額</a:t>
                      </a:r>
                      <a:endPar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en-US" altLang="zh-TW"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zh-TW"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◎給料月額の減額（</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H20.8</a:t>
                      </a: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p>
                      <a:pPr algn="l" fontAlgn="ct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3.5%</a:t>
                      </a: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14%</a:t>
                      </a: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の減額</a:t>
                      </a:r>
                      <a:endPar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r" fontAlgn="ct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H20.8</a:t>
                      </a: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H23.3</a:t>
                      </a: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p>
                      <a:pPr algn="l" fontAlgn="ct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14%</a:t>
                      </a: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の減額</a:t>
                      </a:r>
                      <a:endPar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r" fontAlgn="ct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H23.4</a:t>
                      </a: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H26.3</a:t>
                      </a: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p>
                      <a:pPr algn="l" fontAlgn="ct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0.7%</a:t>
                      </a: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の減額</a:t>
                      </a:r>
                      <a:endPar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r" fontAlgn="ct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(H26.4</a:t>
                      </a: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～Ｈ</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27.3</a:t>
                      </a: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◎退職手当の</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減額（</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H20</a:t>
                      </a: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24</a:t>
                      </a: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p>
                      <a:pPr algn="l" fontAlgn="ct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9EDF4"/>
                    </a:solidFill>
                  </a:tcPr>
                </a:tc>
                <a:extLst>
                  <a:ext uri="{0D108BD9-81ED-4DB2-BD59-A6C34878D82A}">
                    <a16:rowId xmlns:a16="http://schemas.microsoft.com/office/drawing/2014/main" val="10002"/>
                  </a:ext>
                </a:extLst>
              </a:tr>
              <a:tr h="288000">
                <a:tc>
                  <a:txBody>
                    <a:bodyPr/>
                    <a:lstStyle/>
                    <a:p>
                      <a:pPr algn="ct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6,172</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1.46%</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6,172</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1.46%</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（較差を考慮して給与上の措置）</a:t>
                      </a:r>
                    </a:p>
                  </a:txBody>
                  <a:tcPr marL="0" marR="0" marT="0" marB="0" anchor="ctr">
                    <a:lnL w="9525" cap="flat" cmpd="sng" algn="ctr">
                      <a:solidFill>
                        <a:schemeClr val="bg1"/>
                      </a:solidFill>
                      <a:prstDash val="sysDot"/>
                      <a:round/>
                      <a:headEnd type="none" w="med" len="med"/>
                      <a:tailEnd type="none" w="med" len="med"/>
                    </a:lnL>
                  </a:tcPr>
                </a:tc>
                <a:tc>
                  <a:txBody>
                    <a:bodyPr/>
                    <a:lstStyle/>
                    <a:p>
                      <a:pPr algn="ct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0" marR="0" marT="0" marB="0" anchor="ctr"/>
                </a:tc>
                <a:tc>
                  <a:txBody>
                    <a:bodyPr/>
                    <a:lstStyle/>
                    <a:p>
                      <a:pPr algn="ct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公民均衡</a:t>
                      </a:r>
                    </a:p>
                  </a:txBody>
                  <a:tcPr marL="36000" marR="36000" marT="0" marB="0" anchor="ctr"/>
                </a:tc>
                <a:tc>
                  <a:txBody>
                    <a:bodyPr/>
                    <a:lstStyle/>
                    <a:p>
                      <a:pPr algn="ct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vMerge="1">
                  <a:txBody>
                    <a:bodyPr/>
                    <a:lstStyle/>
                    <a:p>
                      <a:endParaRPr kumimoji="1" lang="ja-JP" altLang="en-US"/>
                    </a:p>
                  </a:txBody>
                  <a:tcPr/>
                </a:tc>
                <a:extLst>
                  <a:ext uri="{0D108BD9-81ED-4DB2-BD59-A6C34878D82A}">
                    <a16:rowId xmlns:a16="http://schemas.microsoft.com/office/drawing/2014/main" val="10003"/>
                  </a:ext>
                </a:extLst>
              </a:tr>
              <a:tr h="288000">
                <a:tc>
                  <a:txBody>
                    <a:bodyPr/>
                    <a:lstStyle/>
                    <a:p>
                      <a:pPr algn="ct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19</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3,980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0.97%</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3,980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0.97%</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lnSpc>
                          <a:spcPts val="900"/>
                        </a:lnSpc>
                      </a:pPr>
                      <a:r>
                        <a:rPr lang="zh-TW"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（給料表改定等）</a:t>
                      </a:r>
                    </a:p>
                  </a:txBody>
                  <a:tcPr marL="36000" marR="36000" marT="0" marB="0" anchor="ctr">
                    <a:lnL w="9525" cap="flat" cmpd="sng" algn="ctr">
                      <a:solidFill>
                        <a:schemeClr val="bg1"/>
                      </a:solidFill>
                      <a:prstDash val="sysDot"/>
                      <a:round/>
                      <a:headEnd type="none" w="med" len="med"/>
                      <a:tailEnd type="none" w="med" len="med"/>
                    </a:lnL>
                  </a:tcPr>
                </a:tc>
                <a:tc>
                  <a:txBody>
                    <a:bodyPr/>
                    <a:lstStyle/>
                    <a:p>
                      <a:pPr algn="ct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0.46%</a:t>
                      </a:r>
                    </a:p>
                  </a:txBody>
                  <a:tcPr marL="0" marR="0" marT="0" marB="0" anchor="ctr"/>
                </a:tc>
                <a:tc>
                  <a:txBody>
                    <a:bodyPr/>
                    <a:lstStyle/>
                    <a:p>
                      <a:pPr algn="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4.50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l"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期末特別手当の改定見送り</a:t>
                      </a:r>
                    </a:p>
                  </a:txBody>
                  <a:tcPr marL="36000" marR="36000" marT="0" marB="0" anchor="ctr"/>
                </a:tc>
                <a:tc vMerge="1">
                  <a:txBody>
                    <a:bodyPr/>
                    <a:lstStyle/>
                    <a:p>
                      <a:endParaRPr kumimoji="1" lang="ja-JP" altLang="en-US"/>
                    </a:p>
                  </a:txBody>
                  <a:tcPr/>
                </a:tc>
                <a:extLst>
                  <a:ext uri="{0D108BD9-81ED-4DB2-BD59-A6C34878D82A}">
                    <a16:rowId xmlns:a16="http://schemas.microsoft.com/office/drawing/2014/main" val="10004"/>
                  </a:ext>
                </a:extLst>
              </a:tr>
              <a:tr h="288000">
                <a:tc>
                  <a:txBody>
                    <a:bodyPr/>
                    <a:lstStyle/>
                    <a:p>
                      <a:pPr algn="ct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204</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gridSpan="2">
                  <a:txBody>
                    <a:bodyPr/>
                    <a:lstStyle/>
                    <a:p>
                      <a:pPr algn="ct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勧告せず</a:t>
                      </a:r>
                    </a:p>
                  </a:txBody>
                  <a:tcPr marL="36000" marR="36000" marT="0" marB="0" anchor="ctr"/>
                </a:tc>
                <a:tc hMerge="1">
                  <a:txBody>
                    <a:bodyPr/>
                    <a:lstStyle/>
                    <a:p>
                      <a:endParaRPr kumimoji="1" lang="ja-JP" altLang="en-US"/>
                    </a:p>
                  </a:txBody>
                  <a:tcPr/>
                </a:tc>
                <a:tc>
                  <a:txBody>
                    <a:bodyPr/>
                    <a:lstStyle/>
                    <a:p>
                      <a:pPr algn="ctr" fontAlgn="ctr">
                        <a:lnSpc>
                          <a:spcPts val="900"/>
                        </a:lnSpc>
                      </a:pPr>
                      <a:r>
                        <a:rPr lang="en-US" altLang="ja-JP"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0" marR="0" marT="0" marB="0" anchor="ctr"/>
                </a:tc>
                <a:tc>
                  <a:txBody>
                    <a:bodyPr/>
                    <a:lstStyle/>
                    <a:p>
                      <a:pPr algn="ct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公民均衡</a:t>
                      </a:r>
                    </a:p>
                  </a:txBody>
                  <a:tcPr marL="36000" marR="36000" marT="0" marB="0" anchor="ctr"/>
                </a:tc>
                <a:tc>
                  <a:txBody>
                    <a:bodyPr/>
                    <a:lstStyle/>
                    <a:p>
                      <a:pPr algn="ct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vMerge="1">
                  <a:txBody>
                    <a:bodyPr/>
                    <a:lstStyle/>
                    <a:p>
                      <a:endParaRPr kumimoji="1" lang="ja-JP" altLang="en-US"/>
                    </a:p>
                  </a:txBody>
                  <a:tcPr/>
                </a:tc>
                <a:extLst>
                  <a:ext uri="{0D108BD9-81ED-4DB2-BD59-A6C34878D82A}">
                    <a16:rowId xmlns:a16="http://schemas.microsoft.com/office/drawing/2014/main" val="10005"/>
                  </a:ext>
                </a:extLst>
              </a:tr>
              <a:tr h="288000">
                <a:tc>
                  <a:txBody>
                    <a:bodyPr/>
                    <a:lstStyle/>
                    <a:p>
                      <a:pPr algn="ct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21</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885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0.22%</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885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0.22%</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（給料表改定等</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住居手当改定）</a:t>
                      </a:r>
                    </a:p>
                  </a:txBody>
                  <a:tcPr marL="0" marR="0" marT="0" marB="0" anchor="ctr">
                    <a:lnL w="9525" cap="flat" cmpd="sng" algn="ctr">
                      <a:solidFill>
                        <a:schemeClr val="bg1"/>
                      </a:solidFill>
                      <a:prstDash val="sysDot"/>
                      <a:round/>
                      <a:headEnd type="none" w="med" len="med"/>
                      <a:tailEnd type="none" w="med" len="med"/>
                    </a:lnL>
                  </a:tcPr>
                </a:tc>
                <a:tc>
                  <a:txBody>
                    <a:bodyPr/>
                    <a:lstStyle/>
                    <a:p>
                      <a:pPr algn="ct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実施せず</a:t>
                      </a:r>
                    </a:p>
                  </a:txBody>
                  <a:tcPr marL="0" marR="0" marT="0" marB="0" anchor="ctr"/>
                </a:tc>
                <a:tc>
                  <a:txBody>
                    <a:bodyPr/>
                    <a:lstStyle/>
                    <a:p>
                      <a:pPr algn="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4.15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0.35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ct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36000" marR="36000" marT="0" marB="0" anchor="ctr"/>
                </a:tc>
                <a:tc vMerge="1">
                  <a:txBody>
                    <a:bodyPr/>
                    <a:lstStyle/>
                    <a:p>
                      <a:endParaRPr kumimoji="1" lang="ja-JP" altLang="en-US"/>
                    </a:p>
                  </a:txBody>
                  <a:tcPr/>
                </a:tc>
                <a:extLst>
                  <a:ext uri="{0D108BD9-81ED-4DB2-BD59-A6C34878D82A}">
                    <a16:rowId xmlns:a16="http://schemas.microsoft.com/office/drawing/2014/main" val="10006"/>
                  </a:ext>
                </a:extLst>
              </a:tr>
              <a:tr h="288000">
                <a:tc>
                  <a:txBody>
                    <a:bodyPr/>
                    <a:lstStyle/>
                    <a:p>
                      <a:pPr algn="ct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22</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199</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gridSpan="2">
                  <a:txBody>
                    <a:bodyPr/>
                    <a:lstStyle/>
                    <a:p>
                      <a:pPr algn="ct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勧告せず</a:t>
                      </a:r>
                    </a:p>
                  </a:txBody>
                  <a:tcPr marL="36000" marR="36000" marT="0" marB="0" anchor="ctr"/>
                </a:tc>
                <a:tc hMerge="1">
                  <a:txBody>
                    <a:bodyPr/>
                    <a:lstStyle/>
                    <a:p>
                      <a:endParaRPr kumimoji="1" lang="ja-JP" altLang="en-US"/>
                    </a:p>
                  </a:txBody>
                  <a:tcPr/>
                </a:tc>
                <a:tc>
                  <a:txBody>
                    <a:bodyPr/>
                    <a:lstStyle/>
                    <a:p>
                      <a:pPr algn="ct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0" marR="0" marT="0" marB="0" anchor="ctr"/>
                </a:tc>
                <a:tc>
                  <a:txBody>
                    <a:bodyPr/>
                    <a:lstStyle/>
                    <a:p>
                      <a:pPr algn="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3.95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0.20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ct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36000" marR="36000" marT="0" marB="0" anchor="ctr"/>
                </a:tc>
                <a:tc vMerge="1">
                  <a:txBody>
                    <a:bodyPr/>
                    <a:lstStyle/>
                    <a:p>
                      <a:endParaRPr kumimoji="1" lang="ja-JP" altLang="en-US"/>
                    </a:p>
                  </a:txBody>
                  <a:tcPr/>
                </a:tc>
                <a:extLst>
                  <a:ext uri="{0D108BD9-81ED-4DB2-BD59-A6C34878D82A}">
                    <a16:rowId xmlns:a16="http://schemas.microsoft.com/office/drawing/2014/main" val="10007"/>
                  </a:ext>
                </a:extLst>
              </a:tr>
              <a:tr h="288000">
                <a:tc>
                  <a:txBody>
                    <a:bodyPr/>
                    <a:lstStyle/>
                    <a:p>
                      <a:pPr algn="ct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23</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315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0.08%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314</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0.08%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（住居手当・扶養手当改定）</a:t>
                      </a:r>
                    </a:p>
                  </a:txBody>
                  <a:tcPr marL="36000" marR="36000" marT="0" marB="0" anchor="ctr">
                    <a:lnL w="9525" cap="flat" cmpd="sng" algn="ctr">
                      <a:solidFill>
                        <a:schemeClr val="bg1"/>
                      </a:solidFill>
                      <a:prstDash val="sysDot"/>
                      <a:round/>
                      <a:headEnd type="none" w="med" len="med"/>
                      <a:tailEnd type="none" w="med" len="med"/>
                    </a:lnL>
                  </a:tcPr>
                </a:tc>
                <a:tc>
                  <a:txBody>
                    <a:bodyPr/>
                    <a:lstStyle/>
                    <a:p>
                      <a:pPr algn="ct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0" marR="0" marT="0" marB="0" anchor="ctr"/>
                </a:tc>
                <a:tc>
                  <a:txBody>
                    <a:bodyPr/>
                    <a:lstStyle/>
                    <a:p>
                      <a:pPr algn="ct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改定見送り</a:t>
                      </a:r>
                    </a:p>
                  </a:txBody>
                  <a:tcPr marL="36000" marR="36000" marT="0" marB="0" anchor="ctr"/>
                </a:tc>
                <a:tc>
                  <a:txBody>
                    <a:bodyPr/>
                    <a:lstStyle/>
                    <a:p>
                      <a:pPr algn="ct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36000" marR="36000" marT="0" marB="0" anchor="ctr"/>
                </a:tc>
                <a:tc vMerge="1">
                  <a:txBody>
                    <a:bodyPr/>
                    <a:lstStyle/>
                    <a:p>
                      <a:endParaRPr kumimoji="1" lang="ja-JP" altLang="en-US"/>
                    </a:p>
                  </a:txBody>
                  <a:tcPr/>
                </a:tc>
                <a:extLst>
                  <a:ext uri="{0D108BD9-81ED-4DB2-BD59-A6C34878D82A}">
                    <a16:rowId xmlns:a16="http://schemas.microsoft.com/office/drawing/2014/main" val="10008"/>
                  </a:ext>
                </a:extLst>
              </a:tr>
              <a:tr h="288000">
                <a:tc>
                  <a:txBody>
                    <a:bodyPr/>
                    <a:lstStyle/>
                    <a:p>
                      <a:pPr algn="ct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24</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1,598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0.41%</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1,598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0.41%</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lnSpc>
                          <a:spcPts val="900"/>
                        </a:lnSpc>
                      </a:pPr>
                      <a:r>
                        <a:rPr lang="zh-TW"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（給料表等改定）</a:t>
                      </a:r>
                    </a:p>
                  </a:txBody>
                  <a:tcPr marL="36000" marR="36000" marT="0" marB="0" anchor="ctr">
                    <a:lnL w="9525" cap="flat" cmpd="sng" algn="ctr">
                      <a:solidFill>
                        <a:schemeClr val="bg1"/>
                      </a:solidFill>
                      <a:prstDash val="sysDot"/>
                      <a:round/>
                      <a:headEnd type="none" w="med" len="med"/>
                      <a:tailEnd type="none" w="med" len="med"/>
                    </a:lnL>
                  </a:tcPr>
                </a:tc>
                <a:tc>
                  <a:txBody>
                    <a:bodyPr/>
                    <a:lstStyle/>
                    <a:p>
                      <a:pPr algn="ct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0" marR="0" marT="0" marB="0" anchor="ctr"/>
                </a:tc>
                <a:tc>
                  <a:txBody>
                    <a:bodyPr/>
                    <a:lstStyle/>
                    <a:p>
                      <a:pPr algn="ct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公民均衡</a:t>
                      </a:r>
                    </a:p>
                  </a:txBody>
                  <a:tcPr marL="36000" marR="36000" marT="0" marB="0" anchor="ctr"/>
                </a:tc>
                <a:tc>
                  <a:txBody>
                    <a:bodyPr/>
                    <a:lstStyle/>
                    <a:p>
                      <a:pPr algn="ct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vMerge="1">
                  <a:txBody>
                    <a:bodyPr/>
                    <a:lstStyle/>
                    <a:p>
                      <a:endParaRPr kumimoji="1" lang="ja-JP" altLang="en-US"/>
                    </a:p>
                  </a:txBody>
                  <a:tcPr/>
                </a:tc>
                <a:extLst>
                  <a:ext uri="{0D108BD9-81ED-4DB2-BD59-A6C34878D82A}">
                    <a16:rowId xmlns:a16="http://schemas.microsoft.com/office/drawing/2014/main" val="10009"/>
                  </a:ext>
                </a:extLst>
              </a:tr>
              <a:tr h="288000">
                <a:tc>
                  <a:txBody>
                    <a:bodyPr/>
                    <a:lstStyle/>
                    <a:p>
                      <a:pPr algn="ct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9,800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2.56%</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9,800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2.56%</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lnSpc>
                          <a:spcPts val="900"/>
                        </a:lnSpc>
                      </a:pPr>
                      <a:r>
                        <a:rPr lang="zh-TW"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（給料表等改定）</a:t>
                      </a:r>
                    </a:p>
                  </a:txBody>
                  <a:tcPr marL="36000" marR="36000" marT="0" marB="0" anchor="ctr">
                    <a:lnL w="9525" cap="flat" cmpd="sng" algn="ctr">
                      <a:solidFill>
                        <a:schemeClr val="bg1"/>
                      </a:solidFill>
                      <a:prstDash val="sysDot"/>
                      <a:round/>
                      <a:headEnd type="none" w="med" len="med"/>
                      <a:tailEnd type="none" w="med" len="med"/>
                    </a:lnL>
                  </a:tcPr>
                </a:tc>
                <a:tc>
                  <a:txBody>
                    <a:bodyPr/>
                    <a:lstStyle/>
                    <a:p>
                      <a:pPr algn="ct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b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（実施はＨ</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25.12</a:t>
                      </a: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0" marR="0" marT="0" marB="0" anchor="ctr"/>
                </a:tc>
                <a:tc>
                  <a:txBody>
                    <a:bodyPr/>
                    <a:lstStyle/>
                    <a:p>
                      <a:pPr algn="ct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公民均衡</a:t>
                      </a:r>
                    </a:p>
                  </a:txBody>
                  <a:tcPr marL="36000" marR="36000" marT="0" marB="0" anchor="ctr"/>
                </a:tc>
                <a:tc>
                  <a:txBody>
                    <a:bodyPr/>
                    <a:lstStyle/>
                    <a:p>
                      <a:pPr algn="ct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vMerge="1">
                  <a:txBody>
                    <a:bodyPr/>
                    <a:lstStyle/>
                    <a:p>
                      <a:endParaRPr kumimoji="1" lang="ja-JP" altLang="en-US"/>
                    </a:p>
                  </a:txBody>
                  <a:tcPr/>
                </a:tc>
                <a:extLst>
                  <a:ext uri="{0D108BD9-81ED-4DB2-BD59-A6C34878D82A}">
                    <a16:rowId xmlns:a16="http://schemas.microsoft.com/office/drawing/2014/main" val="10010"/>
                  </a:ext>
                </a:extLst>
              </a:tr>
              <a:tr h="288000">
                <a:tc>
                  <a:txBody>
                    <a:bodyPr/>
                    <a:lstStyle/>
                    <a:p>
                      <a:pPr algn="ct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26</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6,450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1.65%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marL="0" marR="0" indent="0" algn="r" defTabSz="914400" rtl="0" eaLnBrk="1" fontAlgn="ctr" latinLnBrk="0" hangingPunct="1">
                        <a:lnSpc>
                          <a:spcPts val="900"/>
                        </a:lnSpc>
                        <a:spcBef>
                          <a:spcPts val="0"/>
                        </a:spcBef>
                        <a:spcAft>
                          <a:spcPts val="0"/>
                        </a:spcAft>
                        <a:buClrTx/>
                        <a:buSzTx/>
                        <a:buFontTx/>
                        <a:buNone/>
                        <a:tabLst/>
                        <a:defRPr/>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6,450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1.65%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（給料表改定）</a:t>
                      </a:r>
                      <a:endParaRPr lang="zh-TW"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L w="9525" cap="flat" cmpd="sng" algn="ctr">
                      <a:solidFill>
                        <a:schemeClr val="bg1"/>
                      </a:solidFill>
                      <a:prstDash val="sysDot"/>
                      <a:round/>
                      <a:headEnd type="none" w="med" len="med"/>
                      <a:tailEnd type="none" w="med" len="med"/>
                    </a:lnL>
                  </a:tcPr>
                </a:tc>
                <a:tc>
                  <a:txBody>
                    <a:bodyPr/>
                    <a:lstStyle/>
                    <a:p>
                      <a:pPr algn="ct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経過措置を除き実施</a:t>
                      </a:r>
                    </a:p>
                  </a:txBody>
                  <a:tcPr marL="0" marR="0" marT="0" marB="0" anchor="ctr"/>
                </a:tc>
                <a:tc>
                  <a:txBody>
                    <a:bodyPr/>
                    <a:lstStyle/>
                    <a:p>
                      <a:pPr marL="0" marR="0" indent="0" algn="ctr" defTabSz="914400" rtl="0" eaLnBrk="1" fontAlgn="ctr" latinLnBrk="0" hangingPunct="1">
                        <a:lnSpc>
                          <a:spcPts val="900"/>
                        </a:lnSpc>
                        <a:spcBef>
                          <a:spcPts val="0"/>
                        </a:spcBef>
                        <a:spcAft>
                          <a:spcPts val="0"/>
                        </a:spcAft>
                        <a:buClrTx/>
                        <a:buSzTx/>
                        <a:buFontTx/>
                        <a:buNone/>
                        <a:tabLst/>
                        <a:defRPr/>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4.10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0.15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ct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H26</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月分から実施</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vMerge="1">
                  <a:txBody>
                    <a:bodyPr/>
                    <a:lstStyle/>
                    <a:p>
                      <a:endParaRPr kumimoji="1" lang="ja-JP" altLang="en-US"/>
                    </a:p>
                  </a:txBody>
                  <a:tcPr/>
                </a:tc>
                <a:extLst>
                  <a:ext uri="{0D108BD9-81ED-4DB2-BD59-A6C34878D82A}">
                    <a16:rowId xmlns:a16="http://schemas.microsoft.com/office/drawing/2014/main" val="10011"/>
                  </a:ext>
                </a:extLst>
              </a:tr>
              <a:tr h="288000">
                <a:tc>
                  <a:txBody>
                    <a:bodyPr/>
                    <a:lstStyle/>
                    <a:p>
                      <a:pPr algn="ct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5,995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1.55%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5,995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(1.55%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lnSpc>
                          <a:spcPts val="900"/>
                        </a:lnSpc>
                      </a:pPr>
                      <a:r>
                        <a:rPr lang="zh-TW"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（給料表等改定）</a:t>
                      </a:r>
                    </a:p>
                  </a:txBody>
                  <a:tcPr marL="36000" marR="36000" marT="0" marB="0" anchor="ctr">
                    <a:lnL w="9525" cap="flat" cmpd="sng" algn="ctr">
                      <a:solidFill>
                        <a:schemeClr val="bg1"/>
                      </a:solidFill>
                      <a:prstDash val="sysDot"/>
                      <a:round/>
                      <a:headEnd type="none" w="med" len="med"/>
                      <a:tailEnd type="none" w="med" len="med"/>
                    </a:lnL>
                  </a:tcPr>
                </a:tc>
                <a:tc>
                  <a:txBody>
                    <a:bodyPr/>
                    <a:lstStyle/>
                    <a:p>
                      <a:pPr algn="ct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実施せず</a:t>
                      </a:r>
                    </a:p>
                  </a:txBody>
                  <a:tcPr marL="0" marR="0" marT="0" marB="0" anchor="ctr"/>
                </a:tc>
                <a:tc>
                  <a:txBody>
                    <a:bodyPr/>
                    <a:lstStyle/>
                    <a:p>
                      <a:pPr algn="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4.20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0.10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ct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36000" marR="36000" marT="0" marB="0" anchor="ctr"/>
                </a:tc>
                <a:tc vMerge="1">
                  <a:txBody>
                    <a:bodyPr/>
                    <a:lstStyle/>
                    <a:p>
                      <a:endParaRPr kumimoji="1" lang="ja-JP" altLang="en-US"/>
                    </a:p>
                  </a:txBody>
                  <a:tcPr/>
                </a:tc>
                <a:extLst>
                  <a:ext uri="{0D108BD9-81ED-4DB2-BD59-A6C34878D82A}">
                    <a16:rowId xmlns:a16="http://schemas.microsoft.com/office/drawing/2014/main" val="10012"/>
                  </a:ext>
                </a:extLst>
              </a:tr>
              <a:tr h="288000">
                <a:tc>
                  <a:txBody>
                    <a:bodyPr/>
                    <a:lstStyle/>
                    <a:p>
                      <a:pPr algn="ct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1,075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0.28%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1,075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(▲0.28%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（給料表等改定）</a:t>
                      </a:r>
                      <a:b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b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改定時期は</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H29.4</a:t>
                      </a:r>
                    </a:p>
                  </a:txBody>
                  <a:tcPr marL="36000" marR="36000" marT="0" marB="0" anchor="ctr">
                    <a:lnL w="9525" cap="flat" cmpd="sng" algn="ctr">
                      <a:solidFill>
                        <a:schemeClr val="bg1"/>
                      </a:solidFill>
                      <a:prstDash val="sysDot"/>
                      <a:round/>
                      <a:headEnd type="none" w="med" len="med"/>
                      <a:tailEnd type="none" w="med" len="med"/>
                    </a:lnL>
                  </a:tcPr>
                </a:tc>
                <a:tc>
                  <a:txBody>
                    <a:bodyPr/>
                    <a:lstStyle/>
                    <a:p>
                      <a:pPr marL="0" marR="0" indent="0" algn="ctr" defTabSz="914400" rtl="0" eaLnBrk="1" fontAlgn="ctr" latinLnBrk="0" hangingPunct="1">
                        <a:lnSpc>
                          <a:spcPts val="900"/>
                        </a:lnSpc>
                        <a:spcBef>
                          <a:spcPts val="0"/>
                        </a:spcBef>
                        <a:spcAft>
                          <a:spcPts val="0"/>
                        </a:spcAft>
                        <a:buClrTx/>
                        <a:buSzTx/>
                        <a:buFontTx/>
                        <a:buNone/>
                        <a:tabLst/>
                        <a:defRPr/>
                      </a:pPr>
                      <a:r>
                        <a:rPr lang="ja-JP" altLang="en-US" sz="7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注２</a:t>
                      </a:r>
                      <a:endParaRPr lang="en-US" altLang="ja-JP" sz="7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tc>
                <a:tc>
                  <a:txBody>
                    <a:bodyPr/>
                    <a:lstStyle/>
                    <a:p>
                      <a:pPr algn="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4.30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0.10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ct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　</a:t>
                      </a:r>
                    </a:p>
                  </a:txBody>
                  <a:tcPr marL="36000" marR="36000" marT="0" marB="0" anchor="ctr"/>
                </a:tc>
                <a:tc vMerge="1">
                  <a:txBody>
                    <a:bodyPr/>
                    <a:lstStyle/>
                    <a:p>
                      <a:pPr algn="l" fontAlgn="ct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9EDF4"/>
                    </a:solidFill>
                  </a:tcPr>
                </a:tc>
                <a:extLst>
                  <a:ext uri="{0D108BD9-81ED-4DB2-BD59-A6C34878D82A}">
                    <a16:rowId xmlns:a16="http://schemas.microsoft.com/office/drawing/2014/main" val="10013"/>
                  </a:ext>
                </a:extLst>
              </a:tr>
              <a:tr h="288000">
                <a:tc>
                  <a:txBody>
                    <a:bodyPr/>
                    <a:lstStyle/>
                    <a:p>
                      <a:pPr algn="ct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230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0.06%</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230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0.06%</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（給料表等改定）</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L w="9525" cap="flat" cmpd="sng" algn="ctr">
                      <a:solidFill>
                        <a:schemeClr val="bg1"/>
                      </a:solidFill>
                      <a:prstDash val="sysDot"/>
                      <a:round/>
                      <a:headEnd type="none" w="med" len="med"/>
                      <a:tailEnd type="none" w="med" len="med"/>
                    </a:lnL>
                  </a:tcPr>
                </a:tc>
                <a:tc>
                  <a:txBody>
                    <a:bodyPr/>
                    <a:lstStyle/>
                    <a:p>
                      <a:pPr marL="0" marR="0" indent="0" algn="ctr" defTabSz="914400" rtl="0" eaLnBrk="1" fontAlgn="ctr" latinLnBrk="0" hangingPunct="1">
                        <a:lnSpc>
                          <a:spcPts val="900"/>
                        </a:lnSpc>
                        <a:spcBef>
                          <a:spcPts val="0"/>
                        </a:spcBef>
                        <a:spcAft>
                          <a:spcPts val="0"/>
                        </a:spcAft>
                        <a:buClrTx/>
                        <a:buSzTx/>
                        <a:buFontTx/>
                        <a:buNone/>
                        <a:tabLst/>
                        <a:defRPr/>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0" marR="0" marT="0" marB="0" anchor="ctr"/>
                </a:tc>
                <a:tc>
                  <a:txBody>
                    <a:bodyPr/>
                    <a:lstStyle/>
                    <a:p>
                      <a:pPr algn="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4.40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0.10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ct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36000" marR="36000" marT="0" marB="0" anchor="ctr"/>
                </a:tc>
                <a:tc vMerge="1">
                  <a:txBody>
                    <a:bodyPr/>
                    <a:lstStyle/>
                    <a:p>
                      <a:pPr algn="l" fontAlgn="ct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9EDF4"/>
                    </a:solidFill>
                  </a:tcPr>
                </a:tc>
                <a:extLst>
                  <a:ext uri="{0D108BD9-81ED-4DB2-BD59-A6C34878D82A}">
                    <a16:rowId xmlns:a16="http://schemas.microsoft.com/office/drawing/2014/main" val="10014"/>
                  </a:ext>
                </a:extLst>
              </a:tr>
              <a:tr h="288000">
                <a:tc>
                  <a:txBody>
                    <a:bodyPr/>
                    <a:lstStyle/>
                    <a:p>
                      <a:pPr algn="ct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1,914</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0.50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1,914</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0.50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（給料表改定）</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L w="9525" cap="flat" cmpd="sng" algn="ctr">
                      <a:solidFill>
                        <a:schemeClr val="bg1"/>
                      </a:solidFill>
                      <a:prstDash val="sysDot"/>
                      <a:round/>
                      <a:headEnd type="none" w="med" len="med"/>
                      <a:tailEnd type="none" w="med" len="med"/>
                    </a:lnL>
                  </a:tcPr>
                </a:tc>
                <a:tc>
                  <a:txBody>
                    <a:bodyPr/>
                    <a:lstStyle/>
                    <a:p>
                      <a:pPr marL="0" marR="0" indent="0" algn="ctr" defTabSz="914400" rtl="0" eaLnBrk="1" fontAlgn="ctr" latinLnBrk="0" hangingPunct="1">
                        <a:lnSpc>
                          <a:spcPts val="900"/>
                        </a:lnSpc>
                        <a:spcBef>
                          <a:spcPts val="0"/>
                        </a:spcBef>
                        <a:spcAft>
                          <a:spcPts val="0"/>
                        </a:spcAft>
                        <a:buClrTx/>
                        <a:buSzTx/>
                        <a:buFontTx/>
                        <a:buNone/>
                        <a:tabLst/>
                        <a:defRPr/>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0" marR="0" marT="0" marB="0" anchor="ctr"/>
                </a:tc>
                <a:tc>
                  <a:txBody>
                    <a:bodyPr/>
                    <a:lstStyle/>
                    <a:p>
                      <a:pPr algn="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4.45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ct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36000" marR="36000" marT="0" marB="0" anchor="ctr"/>
                </a:tc>
                <a:tc vMerge="1">
                  <a:txBody>
                    <a:bodyPr/>
                    <a:lstStyle/>
                    <a:p>
                      <a:pPr algn="l" fontAlgn="ct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9EDF4"/>
                    </a:solidFill>
                  </a:tcPr>
                </a:tc>
                <a:extLst>
                  <a:ext uri="{0D108BD9-81ED-4DB2-BD59-A6C34878D82A}">
                    <a16:rowId xmlns:a16="http://schemas.microsoft.com/office/drawing/2014/main" val="10015"/>
                  </a:ext>
                </a:extLst>
              </a:tr>
              <a:tr h="288000">
                <a:tc>
                  <a:txBody>
                    <a:bodyPr/>
                    <a:lstStyle/>
                    <a:p>
                      <a:pPr algn="l"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令和</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元年度</a:t>
                      </a:r>
                    </a:p>
                  </a:txBody>
                  <a:tcPr marL="36000" marR="36000" marT="0" marB="0" anchor="ctr"/>
                </a:tc>
                <a:tc>
                  <a:txBody>
                    <a:bodyPr/>
                    <a:lstStyle/>
                    <a:p>
                      <a:pPr algn="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6,708 </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1.78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6,708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1.78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（給料表等改定）</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L w="9525" cap="flat" cmpd="sng" algn="ctr">
                      <a:solidFill>
                        <a:schemeClr val="bg1"/>
                      </a:solidFill>
                      <a:prstDash val="sysDot"/>
                      <a:round/>
                      <a:headEnd type="none" w="med" len="med"/>
                      <a:tailEnd type="none" w="med" len="med"/>
                    </a:lnL>
                  </a:tcPr>
                </a:tc>
                <a:tc>
                  <a:txBody>
                    <a:bodyPr/>
                    <a:lstStyle/>
                    <a:p>
                      <a:pPr marL="0" marR="0" indent="0" algn="ctr" defTabSz="914400" rtl="0" eaLnBrk="1" fontAlgn="ctr" latinLnBrk="0" hangingPunct="1">
                        <a:lnSpc>
                          <a:spcPts val="900"/>
                        </a:lnSpc>
                        <a:spcBef>
                          <a:spcPts val="0"/>
                        </a:spcBef>
                        <a:spcAft>
                          <a:spcPts val="0"/>
                        </a:spcAft>
                        <a:buClrTx/>
                        <a:buSzTx/>
                        <a:buFontTx/>
                        <a:buNone/>
                        <a:tabLst/>
                        <a:defRPr/>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初任給、地域手当のみ実施</a:t>
                      </a:r>
                    </a:p>
                  </a:txBody>
                  <a:tcPr marL="0" marR="0" marT="0" marB="0" anchor="ctr"/>
                </a:tc>
                <a:tc>
                  <a:txBody>
                    <a:bodyPr/>
                    <a:lstStyle/>
                    <a:p>
                      <a:pPr algn="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4.50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ct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36000" marR="36000" marT="0" marB="0" anchor="ctr"/>
                </a:tc>
                <a:tc vMerge="1">
                  <a:txBody>
                    <a:bodyPr/>
                    <a:lstStyle/>
                    <a:p>
                      <a:pPr algn="l" fontAlgn="ct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9EDF4"/>
                    </a:solidFill>
                  </a:tcPr>
                </a:tc>
                <a:extLst>
                  <a:ext uri="{0D108BD9-81ED-4DB2-BD59-A6C34878D82A}">
                    <a16:rowId xmlns:a16="http://schemas.microsoft.com/office/drawing/2014/main" val="3222973633"/>
                  </a:ext>
                </a:extLst>
              </a:tr>
              <a:tr h="288000">
                <a:tc>
                  <a:txBody>
                    <a:bodyPr/>
                    <a:lstStyle/>
                    <a:p>
                      <a:pPr algn="ct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２年度</a:t>
                      </a:r>
                    </a:p>
                  </a:txBody>
                  <a:tcPr marL="36000" marR="36000" marT="0" marB="0" anchor="ctr">
                    <a:lnB w="12700" cap="flat" cmpd="sng" algn="ctr">
                      <a:solidFill>
                        <a:schemeClr val="bg1"/>
                      </a:solidFill>
                      <a:prstDash val="solid"/>
                      <a:round/>
                      <a:headEnd type="none" w="med" len="med"/>
                      <a:tailEnd type="none" w="med" len="med"/>
                    </a:lnB>
                  </a:tcPr>
                </a:tc>
                <a:tc>
                  <a:txBody>
                    <a:bodyPr/>
                    <a:lstStyle/>
                    <a:p>
                      <a:pPr algn="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0.01</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B w="12700" cap="flat" cmpd="sng" algn="ctr">
                      <a:solidFill>
                        <a:schemeClr val="bg1"/>
                      </a:solidFill>
                      <a:prstDash val="solid"/>
                      <a:round/>
                      <a:headEnd type="none" w="med" len="med"/>
                      <a:tailEnd type="none" w="med" len="med"/>
                    </a:lnB>
                  </a:tcPr>
                </a:tc>
                <a:tc gridSpan="2">
                  <a:txBody>
                    <a:bodyPr/>
                    <a:lstStyle/>
                    <a:p>
                      <a:pPr algn="ct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勧告せず</a:t>
                      </a:r>
                    </a:p>
                  </a:txBody>
                  <a:tcPr marL="36000" marR="36000" marT="0" marB="0" anchor="ctr">
                    <a:lnB w="12700" cap="flat" cmpd="sng" algn="ctr">
                      <a:solidFill>
                        <a:schemeClr val="bg1"/>
                      </a:solidFill>
                      <a:prstDash val="solid"/>
                      <a:round/>
                      <a:headEnd type="none" w="med" len="med"/>
                      <a:tailEnd type="none" w="med" len="med"/>
                    </a:lnB>
                  </a:tcPr>
                </a:tc>
                <a:tc hMerge="1">
                  <a:txBody>
                    <a:bodyPr/>
                    <a:lstStyle/>
                    <a:p>
                      <a:pPr algn="l" fontAlgn="ct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L w="9525" cap="flat" cmpd="sng" algn="ctr">
                      <a:solidFill>
                        <a:schemeClr val="bg1"/>
                      </a:solidFill>
                      <a:prstDash val="sysDot"/>
                      <a:round/>
                      <a:headEnd type="none" w="med" len="med"/>
                      <a:tailEnd type="none" w="med" len="med"/>
                    </a:lnL>
                    <a:lnB w="12700" cap="flat" cmpd="sng" algn="ctr">
                      <a:solidFill>
                        <a:schemeClr val="bg1"/>
                      </a:solidFill>
                      <a:prstDash val="solid"/>
                      <a:round/>
                      <a:headEnd type="none" w="med" len="med"/>
                      <a:tailEnd type="none" w="med" len="med"/>
                    </a:lnB>
                  </a:tcPr>
                </a:tc>
                <a:tc>
                  <a:txBody>
                    <a:bodyPr/>
                    <a:lstStyle/>
                    <a:p>
                      <a:pPr marL="0" marR="0" indent="0" algn="ctr" defTabSz="914400" rtl="0" eaLnBrk="1" fontAlgn="ctr" latinLnBrk="0" hangingPunct="1">
                        <a:lnSpc>
                          <a:spcPts val="900"/>
                        </a:lnSpc>
                        <a:spcBef>
                          <a:spcPts val="0"/>
                        </a:spcBef>
                        <a:spcAft>
                          <a:spcPts val="0"/>
                        </a:spcAft>
                        <a:buClrTx/>
                        <a:buSzTx/>
                        <a:buFontTx/>
                        <a:buNone/>
                        <a:tabLst/>
                        <a:defRPr/>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B w="12700" cap="flat" cmpd="sng" algn="ctr">
                      <a:solidFill>
                        <a:schemeClr val="bg1"/>
                      </a:solidFill>
                      <a:prstDash val="solid"/>
                      <a:round/>
                      <a:headEnd type="none" w="med" len="med"/>
                      <a:tailEnd type="none" w="med" len="med"/>
                    </a:lnB>
                  </a:tcPr>
                </a:tc>
                <a:tc>
                  <a:txBody>
                    <a:bodyPr/>
                    <a:lstStyle/>
                    <a:p>
                      <a:pPr algn="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4.45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B w="127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ts val="900"/>
                        </a:lnSpc>
                        <a:spcBef>
                          <a:spcPts val="0"/>
                        </a:spcBef>
                        <a:spcAft>
                          <a:spcPts val="0"/>
                        </a:spcAft>
                        <a:buClrTx/>
                        <a:buSzTx/>
                        <a:buFontTx/>
                        <a:buNone/>
                        <a:tabLst/>
                        <a:defRPr/>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36000" marR="36000" marT="0" marB="0" anchor="ctr">
                    <a:lnB w="12700" cap="flat" cmpd="sng" algn="ctr">
                      <a:solidFill>
                        <a:schemeClr val="bg1"/>
                      </a:solidFill>
                      <a:prstDash val="solid"/>
                      <a:round/>
                      <a:headEnd type="none" w="med" len="med"/>
                      <a:tailEnd type="none" w="med" len="med"/>
                    </a:lnB>
                  </a:tcPr>
                </a:tc>
                <a:tc vMerge="1">
                  <a:txBody>
                    <a:bodyPr/>
                    <a:lstStyle/>
                    <a:p>
                      <a:pPr algn="l" fontAlgn="ct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9EDF4"/>
                    </a:solidFill>
                  </a:tcPr>
                </a:tc>
                <a:extLst>
                  <a:ext uri="{0D108BD9-81ED-4DB2-BD59-A6C34878D82A}">
                    <a16:rowId xmlns:a16="http://schemas.microsoft.com/office/drawing/2014/main" val="1405712954"/>
                  </a:ext>
                </a:extLst>
              </a:tr>
              <a:tr h="288000">
                <a:tc>
                  <a:txBody>
                    <a:bodyPr/>
                    <a:lstStyle/>
                    <a:p>
                      <a:pPr algn="ct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３年度</a:t>
                      </a:r>
                    </a:p>
                  </a:txBody>
                  <a:tcPr marL="36000" marR="3600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r" defTabSz="914400" rtl="0" eaLnBrk="1" fontAlgn="ctr" latinLnBrk="0" hangingPunct="1">
                        <a:lnSpc>
                          <a:spcPts val="900"/>
                        </a:lnSpc>
                        <a:spcBef>
                          <a:spcPts val="0"/>
                        </a:spcBef>
                        <a:spcAft>
                          <a:spcPts val="0"/>
                        </a:spcAft>
                        <a:buClrTx/>
                        <a:buSzTx/>
                        <a:buFontTx/>
                        <a:buNone/>
                        <a:tabLst/>
                        <a:defRPr/>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188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2">
                  <a:txBody>
                    <a:bodyPr/>
                    <a:lstStyle/>
                    <a:p>
                      <a:pPr marL="0" marR="0" lvl="0" indent="0" algn="ctr" defTabSz="914400" rtl="0" eaLnBrk="1" fontAlgn="ctr" latinLnBrk="0" hangingPunct="1">
                        <a:lnSpc>
                          <a:spcPts val="900"/>
                        </a:lnSpc>
                        <a:spcBef>
                          <a:spcPts val="0"/>
                        </a:spcBef>
                        <a:spcAft>
                          <a:spcPts val="0"/>
                        </a:spcAft>
                        <a:buClrTx/>
                        <a:buSzTx/>
                        <a:buFontTx/>
                        <a:buNone/>
                        <a:tabLst/>
                        <a:defRPr/>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勧告せず</a:t>
                      </a:r>
                    </a:p>
                  </a:txBody>
                  <a:tcPr marL="36000" marR="3600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a:txBody>
                    <a:bodyPr/>
                    <a:lstStyle/>
                    <a:p>
                      <a:pPr marL="0" marR="0" indent="0" algn="ctr" defTabSz="914400" rtl="0" eaLnBrk="1" fontAlgn="ctr" latinLnBrk="0" hangingPunct="1">
                        <a:lnSpc>
                          <a:spcPts val="900"/>
                        </a:lnSpc>
                        <a:spcBef>
                          <a:spcPts val="0"/>
                        </a:spcBef>
                        <a:spcAft>
                          <a:spcPts val="0"/>
                        </a:spcAft>
                        <a:buClrTx/>
                        <a:buSzTx/>
                        <a:buFontTx/>
                        <a:buNone/>
                        <a:tabLst/>
                        <a:defRPr/>
                      </a:pP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4.30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0.15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lnSpc>
                          <a:spcPts val="900"/>
                        </a:lnSpc>
                      </a:pP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3150156017"/>
                  </a:ext>
                </a:extLst>
              </a:tr>
            </a:tbl>
          </a:graphicData>
        </a:graphic>
      </p:graphicFrame>
      <p:sp>
        <p:nvSpPr>
          <p:cNvPr id="6" name="角丸四角形 5"/>
          <p:cNvSpPr/>
          <p:nvPr/>
        </p:nvSpPr>
        <p:spPr>
          <a:xfrm>
            <a:off x="7351737" y="1844824"/>
            <a:ext cx="1332000" cy="432000"/>
          </a:xfrm>
          <a:prstGeom prst="roundRect">
            <a:avLst>
              <a:gd name="adj" fmla="val 3439"/>
            </a:avLst>
          </a:prstGeom>
          <a:ln w="3175"/>
        </p:spPr>
        <p:style>
          <a:lnRef idx="2">
            <a:schemeClr val="dk1"/>
          </a:lnRef>
          <a:fillRef idx="1">
            <a:schemeClr val="lt1"/>
          </a:fillRef>
          <a:effectRef idx="0">
            <a:schemeClr val="dk1"/>
          </a:effectRef>
          <a:fontRef idx="minor">
            <a:schemeClr val="dk1"/>
          </a:fontRef>
        </p:style>
        <p:txBody>
          <a:bodyPr lIns="36000" tIns="36000" rIns="36000" bIns="36000" rtlCol="0" anchor="ctr"/>
          <a:lstStyle/>
          <a:p>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給与構造改革（</a:t>
            </a:r>
            <a:r>
              <a:rPr lang="en-US" altLang="ja-JP" sz="600" dirty="0">
                <a:latin typeface="メイリオ" panose="020B0604030504040204" pitchFamily="50" charset="-128"/>
                <a:ea typeface="メイリオ" panose="020B0604030504040204" pitchFamily="50" charset="-128"/>
                <a:cs typeface="メイリオ" panose="020B0604030504040204" pitchFamily="50" charset="-128"/>
              </a:rPr>
              <a:t>H18</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年度～）</a:t>
            </a:r>
          </a:p>
          <a:p>
            <a:pPr marL="72000" indent="-457200"/>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・給料表の水準を平均</a:t>
            </a:r>
            <a:r>
              <a:rPr lang="en-US" altLang="ja-JP" sz="600" dirty="0">
                <a:latin typeface="メイリオ" panose="020B0604030504040204" pitchFamily="50" charset="-128"/>
                <a:ea typeface="メイリオ" panose="020B0604030504040204" pitchFamily="50" charset="-128"/>
                <a:cs typeface="メイリオ" panose="020B0604030504040204" pitchFamily="50" charset="-128"/>
              </a:rPr>
              <a:t>5.3%</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引下げ　　</a:t>
            </a:r>
          </a:p>
          <a:p>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現給保障等経過措置あり</a:t>
            </a:r>
          </a:p>
        </p:txBody>
      </p:sp>
      <p:sp>
        <p:nvSpPr>
          <p:cNvPr id="7" name="角丸四角形 6"/>
          <p:cNvSpPr/>
          <p:nvPr/>
        </p:nvSpPr>
        <p:spPr>
          <a:xfrm>
            <a:off x="7351737" y="3285072"/>
            <a:ext cx="1332000" cy="792000"/>
          </a:xfrm>
          <a:prstGeom prst="roundRect">
            <a:avLst>
              <a:gd name="adj" fmla="val 3439"/>
            </a:avLst>
          </a:prstGeom>
          <a:ln w="3175"/>
        </p:spPr>
        <p:style>
          <a:lnRef idx="2">
            <a:schemeClr val="dk1"/>
          </a:lnRef>
          <a:fillRef idx="1">
            <a:schemeClr val="lt1"/>
          </a:fillRef>
          <a:effectRef idx="0">
            <a:schemeClr val="dk1"/>
          </a:effectRef>
          <a:fontRef idx="minor">
            <a:schemeClr val="dk1"/>
          </a:fontRef>
        </p:style>
        <p:txBody>
          <a:bodyPr lIns="36000" tIns="36000" rIns="36000" bIns="36000" rtlCol="0" anchor="ctr"/>
          <a:lstStyle/>
          <a:p>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大阪府版公務員制度改革</a:t>
            </a:r>
            <a:endParaRPr lang="en-US" altLang="ja-JP" sz="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dirty="0">
                <a:latin typeface="メイリオ" panose="020B0604030504040204" pitchFamily="50" charset="-128"/>
                <a:ea typeface="メイリオ" panose="020B0604030504040204" pitchFamily="50" charset="-128"/>
                <a:cs typeface="メイリオ" panose="020B0604030504040204" pitchFamily="50" charset="-128"/>
              </a:rPr>
              <a:t>H23</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年度～）</a:t>
            </a:r>
          </a:p>
          <a:p>
            <a:pPr marL="72000" indent="-457200"/>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・独自給料表の導入</a:t>
            </a:r>
          </a:p>
          <a:p>
            <a:pPr marL="72000" indent="-457200"/>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（職務給の徹底、部・次長級の定額化）</a:t>
            </a:r>
          </a:p>
          <a:p>
            <a:pPr marL="72000" indent="-457200"/>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・上位評価者の昇給号給数の見直し</a:t>
            </a:r>
          </a:p>
          <a:p>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（５～８号給を</a:t>
            </a:r>
            <a:r>
              <a:rPr lang="en-US" altLang="ja-JP" sz="600" dirty="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号給とする）</a:t>
            </a:r>
          </a:p>
        </p:txBody>
      </p:sp>
      <p:sp>
        <p:nvSpPr>
          <p:cNvPr id="8" name="テキスト ボックス 7"/>
          <p:cNvSpPr txBox="1"/>
          <p:nvPr/>
        </p:nvSpPr>
        <p:spPr>
          <a:xfrm>
            <a:off x="7351737" y="5373216"/>
            <a:ext cx="1332000" cy="954107"/>
          </a:xfrm>
          <a:prstGeom prst="rect">
            <a:avLst/>
          </a:prstGeom>
          <a:noFill/>
        </p:spPr>
        <p:txBody>
          <a:bodyPr wrap="square" rtlCol="0">
            <a:spAutoFit/>
          </a:bodyPr>
          <a:lstStyle/>
          <a:p>
            <a:pPr marL="216000" indent="-457200"/>
            <a:r>
              <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rPr>
              <a:t>注１　月例給及び特別給の「実施分」は、勧告後、任命権者により実施されたものです。</a:t>
            </a:r>
            <a:endParaRPr kumimoji="1" lang="en-US" altLang="ja-JP" sz="700" dirty="0">
              <a:latin typeface="メイリオ" panose="020B0604030504040204" pitchFamily="50" charset="-128"/>
              <a:ea typeface="メイリオ" panose="020B0604030504040204" pitchFamily="50" charset="-128"/>
              <a:cs typeface="メイリオ" panose="020B0604030504040204" pitchFamily="50" charset="-128"/>
            </a:endParaRPr>
          </a:p>
          <a:p>
            <a:pPr marL="216000" indent="-457200"/>
            <a:r>
              <a:rPr lang="ja-JP" altLang="en-US" sz="700" dirty="0">
                <a:latin typeface="メイリオ" panose="020B0604030504040204" pitchFamily="50" charset="-128"/>
                <a:ea typeface="メイリオ" panose="020B0604030504040204" pitchFamily="50" charset="-128"/>
                <a:cs typeface="メイリオ" panose="020B0604030504040204" pitchFamily="50" charset="-128"/>
              </a:rPr>
              <a:t>注２　勧告どおりの引下げ改定を</a:t>
            </a:r>
            <a:r>
              <a:rPr lang="en-US" altLang="ja-JP" sz="700" dirty="0">
                <a:latin typeface="メイリオ" panose="020B0604030504040204" pitchFamily="50" charset="-128"/>
                <a:ea typeface="メイリオ" panose="020B0604030504040204" pitchFamily="50" charset="-128"/>
                <a:cs typeface="メイリオ" panose="020B0604030504040204" pitchFamily="50" charset="-128"/>
              </a:rPr>
              <a:t>H29.1</a:t>
            </a:r>
            <a:r>
              <a:rPr lang="ja-JP" altLang="en-US" sz="700" dirty="0">
                <a:latin typeface="メイリオ" panose="020B0604030504040204" pitchFamily="50" charset="-128"/>
                <a:ea typeface="メイリオ" panose="020B0604030504040204" pitchFamily="50" charset="-128"/>
                <a:cs typeface="メイリオ" panose="020B0604030504040204" pitchFamily="50" charset="-128"/>
              </a:rPr>
              <a:t>から実施、</a:t>
            </a:r>
            <a:r>
              <a:rPr lang="en-US" altLang="ja-JP" sz="700" dirty="0">
                <a:latin typeface="メイリオ" panose="020B0604030504040204" pitchFamily="50" charset="-128"/>
                <a:ea typeface="メイリオ" panose="020B0604030504040204" pitchFamily="50" charset="-128"/>
                <a:cs typeface="メイリオ" panose="020B0604030504040204" pitchFamily="50" charset="-128"/>
              </a:rPr>
              <a:t>H28.4</a:t>
            </a:r>
            <a:r>
              <a:rPr lang="ja-JP" altLang="en-US" sz="7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700" dirty="0">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700" dirty="0">
                <a:latin typeface="メイリオ" panose="020B0604030504040204" pitchFamily="50" charset="-128"/>
                <a:ea typeface="メイリオ" panose="020B0604030504040204" pitchFamily="50" charset="-128"/>
                <a:cs typeface="メイリオ" panose="020B0604030504040204" pitchFamily="50" charset="-128"/>
              </a:rPr>
              <a:t>引下げ相当分を</a:t>
            </a:r>
            <a:r>
              <a:rPr lang="en-US" altLang="ja-JP" sz="700" dirty="0">
                <a:latin typeface="メイリオ" panose="020B0604030504040204" pitchFamily="50" charset="-128"/>
                <a:ea typeface="メイリオ" panose="020B0604030504040204" pitchFamily="50" charset="-128"/>
                <a:cs typeface="メイリオ" panose="020B0604030504040204" pitchFamily="50" charset="-128"/>
              </a:rPr>
              <a:t>H29.2</a:t>
            </a:r>
            <a:r>
              <a:rPr lang="ja-JP" altLang="en-US" sz="700" dirty="0">
                <a:latin typeface="メイリオ" panose="020B0604030504040204" pitchFamily="50" charset="-128"/>
                <a:ea typeface="メイリオ" panose="020B0604030504040204" pitchFamily="50" charset="-128"/>
                <a:cs typeface="メイリオ" panose="020B0604030504040204" pitchFamily="50" charset="-128"/>
              </a:rPr>
              <a:t>に調整。</a:t>
            </a:r>
            <a:endPar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角丸四角形 8"/>
          <p:cNvSpPr/>
          <p:nvPr/>
        </p:nvSpPr>
        <p:spPr>
          <a:xfrm>
            <a:off x="7351737" y="4437160"/>
            <a:ext cx="1332000" cy="432000"/>
          </a:xfrm>
          <a:prstGeom prst="roundRect">
            <a:avLst>
              <a:gd name="adj" fmla="val 3439"/>
            </a:avLst>
          </a:prstGeom>
          <a:ln w="3175"/>
        </p:spPr>
        <p:style>
          <a:lnRef idx="2">
            <a:schemeClr val="dk1"/>
          </a:lnRef>
          <a:fillRef idx="1">
            <a:schemeClr val="lt1"/>
          </a:fillRef>
          <a:effectRef idx="0">
            <a:schemeClr val="dk1"/>
          </a:effectRef>
          <a:fontRef idx="minor">
            <a:schemeClr val="dk1"/>
          </a:fontRef>
        </p:style>
        <p:txBody>
          <a:bodyPr lIns="36000" tIns="36000" rIns="36000" bIns="36000" rtlCol="0" anchor="ctr"/>
          <a:lstStyle/>
          <a:p>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給与制度の総合的見直し</a:t>
            </a:r>
            <a:endParaRPr lang="en-US" altLang="ja-JP" sz="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dirty="0">
                <a:latin typeface="メイリオ" panose="020B0604030504040204" pitchFamily="50" charset="-128"/>
                <a:ea typeface="メイリオ" panose="020B0604030504040204" pitchFamily="50" charset="-128"/>
                <a:cs typeface="メイリオ" panose="020B0604030504040204" pitchFamily="50" charset="-128"/>
              </a:rPr>
              <a:t>H27</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年度～）</a:t>
            </a:r>
            <a:endParaRPr lang="en-US" altLang="ja-JP" sz="600" dirty="0">
              <a:latin typeface="メイリオ" panose="020B0604030504040204" pitchFamily="50" charset="-128"/>
              <a:ea typeface="メイリオ" panose="020B0604030504040204" pitchFamily="50" charset="-128"/>
              <a:cs typeface="メイリオ" panose="020B0604030504040204" pitchFamily="50" charset="-128"/>
            </a:endParaRPr>
          </a:p>
          <a:p>
            <a:pPr marL="72000" indent="-457200"/>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・給料表の水準を平均</a:t>
            </a:r>
            <a:r>
              <a:rPr lang="en-US" altLang="ja-JP" sz="600" dirty="0">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引下げ</a:t>
            </a:r>
          </a:p>
          <a:p>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・単身赴任手当の引上げ</a:t>
            </a:r>
          </a:p>
        </p:txBody>
      </p:sp>
      <p:sp>
        <p:nvSpPr>
          <p:cNvPr id="11" name="テキスト ボックス 10"/>
          <p:cNvSpPr txBox="1"/>
          <p:nvPr/>
        </p:nvSpPr>
        <p:spPr>
          <a:xfrm>
            <a:off x="4500000" y="6525344"/>
            <a:ext cx="360040" cy="307777"/>
          </a:xfrm>
          <a:prstGeom prst="rect">
            <a:avLst/>
          </a:prstGeom>
          <a:noFill/>
        </p:spPr>
        <p:txBody>
          <a:bodyPr wrap="square" rtlCol="0">
            <a:spAutoFit/>
          </a:bodyPr>
          <a:lstStyle/>
          <a:p>
            <a:pPr algn="ctr"/>
            <a:r>
              <a:rPr lang="en-US" altLang="ja-JP" sz="1400" dirty="0">
                <a:solidFill>
                  <a:schemeClr val="bg1">
                    <a:lumMod val="50000"/>
                  </a:schemeClr>
                </a:solidFill>
                <a:latin typeface="メイリオ" panose="020B0604030504040204" pitchFamily="50" charset="-128"/>
                <a:ea typeface="メイリオ" panose="020B0604030504040204" pitchFamily="50" charset="-128"/>
              </a:rPr>
              <a:t>9</a:t>
            </a:r>
            <a:endParaRPr kumimoji="1" lang="ja-JP" altLang="en-US" dirty="0">
              <a:solidFill>
                <a:schemeClr val="bg1">
                  <a:lumMod val="50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421236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6907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570070" y="3645464"/>
            <a:ext cx="8105466" cy="1430273"/>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タイトル 1"/>
          <p:cNvSpPr txBox="1">
            <a:spLocks/>
          </p:cNvSpPr>
          <p:nvPr/>
        </p:nvSpPr>
        <p:spPr>
          <a:xfrm>
            <a:off x="457200" y="274638"/>
            <a:ext cx="8280000" cy="720000"/>
          </a:xfrm>
          <a:prstGeom prst="rect">
            <a:avLst/>
          </a:prstGeom>
          <a:solidFill>
            <a:schemeClr val="tx2">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１．本年の勧告のポイント</a:t>
            </a:r>
          </a:p>
        </p:txBody>
      </p:sp>
      <p:sp>
        <p:nvSpPr>
          <p:cNvPr id="5" name="コンテンツ プレースホルダー 4"/>
          <p:cNvSpPr>
            <a:spLocks noGrp="1"/>
          </p:cNvSpPr>
          <p:nvPr>
            <p:ph idx="1"/>
          </p:nvPr>
        </p:nvSpPr>
        <p:spPr>
          <a:xfrm>
            <a:off x="437730" y="3212977"/>
            <a:ext cx="8280000" cy="289346"/>
          </a:xfrm>
          <a:prstGeom prst="roundRect">
            <a:avLst>
              <a:gd name="adj" fmla="val 4250"/>
            </a:avLst>
          </a:prstGeom>
          <a:ln>
            <a:noFill/>
          </a:ln>
        </p:spPr>
        <p:txBody>
          <a:bodyPr>
            <a:noAutofit/>
          </a:bodyPr>
          <a:lstStyle/>
          <a:p>
            <a:pPr marL="0" indent="0">
              <a:spcBef>
                <a:spcPts val="600"/>
              </a:spcBef>
              <a:buNone/>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２．給与較差等に基づく給与改定について</a:t>
            </a:r>
            <a:endParaRPr lang="ja-JP" altLang="en-US" sz="11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395536" y="1005317"/>
            <a:ext cx="8280000" cy="276999"/>
          </a:xfrm>
          <a:prstGeom prst="rect">
            <a:avLst/>
          </a:prstGeom>
          <a:noFill/>
        </p:spPr>
        <p:txBody>
          <a:bodyPr wrap="square" rtlCol="0">
            <a:spAutoFit/>
          </a:bodyPr>
          <a:lstStyle/>
          <a:p>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１．職員給与と民間給与との比較</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p:cNvSpPr txBox="1"/>
          <p:nvPr/>
        </p:nvSpPr>
        <p:spPr>
          <a:xfrm>
            <a:off x="1043608" y="5496980"/>
            <a:ext cx="4176464" cy="261610"/>
          </a:xfrm>
          <a:prstGeom prst="rect">
            <a:avLst/>
          </a:prstGeom>
          <a:noFill/>
        </p:spPr>
        <p:txBody>
          <a:bodyPr wrap="square" rtlCol="0">
            <a:spAutoFit/>
          </a:bodyPr>
          <a:lstStyle/>
          <a:p>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p:cNvSpPr txBox="1"/>
          <p:nvPr/>
        </p:nvSpPr>
        <p:spPr>
          <a:xfrm>
            <a:off x="570070" y="4293097"/>
            <a:ext cx="8105466" cy="723275"/>
          </a:xfrm>
          <a:prstGeom prst="rect">
            <a:avLst/>
          </a:prstGeom>
          <a:noFill/>
        </p:spPr>
        <p:txBody>
          <a:bodyPr wrap="square" rtlCol="0">
            <a:spAutoFit/>
          </a:bodyPr>
          <a:lstStyle/>
          <a:p>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（２）特別給について</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・民間の特別給との均衡を図るため、現行</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4.45</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月分から</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0.15</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月分引き下げ、年間</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4.30</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月分に改定</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・民間の支給状況等を踏まえ、</a:t>
            </a:r>
            <a:r>
              <a:rPr lang="ja-JP" altLang="en-US" sz="1000">
                <a:latin typeface="メイリオ" panose="020B0604030504040204" pitchFamily="50" charset="-128"/>
                <a:ea typeface="メイリオ" panose="020B0604030504040204" pitchFamily="50" charset="-128"/>
                <a:cs typeface="メイリオ" panose="020B0604030504040204" pitchFamily="50" charset="-128"/>
              </a:rPr>
              <a:t>期末手当を引下げ</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・改定時期　条例の公布日（令和４年度以降は、令和４年４月１日）</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テキスト ボックス 16"/>
          <p:cNvSpPr txBox="1"/>
          <p:nvPr/>
        </p:nvSpPr>
        <p:spPr>
          <a:xfrm>
            <a:off x="570070" y="3862210"/>
            <a:ext cx="8105466" cy="430887"/>
          </a:xfrm>
          <a:prstGeom prst="rect">
            <a:avLst/>
          </a:prstGeom>
          <a:noFill/>
        </p:spPr>
        <p:txBody>
          <a:bodyPr wrap="square" rtlCol="0">
            <a:spAutoFit/>
          </a:bodyPr>
          <a:lstStyle/>
          <a:p>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（１）月例給について</a:t>
            </a: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・較差が小さく、給料表及び諸手当の適切な改定を行うことが困難であることから、月例給の改定を見送り</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393986595"/>
              </p:ext>
            </p:extLst>
          </p:nvPr>
        </p:nvGraphicFramePr>
        <p:xfrm>
          <a:off x="1904341" y="1844824"/>
          <a:ext cx="5614816" cy="411480"/>
        </p:xfrm>
        <a:graphic>
          <a:graphicData uri="http://schemas.openxmlformats.org/drawingml/2006/table">
            <a:tbl>
              <a:tblPr firstRow="1" bandRow="1">
                <a:tableStyleId>{5C22544A-7EE6-4342-B048-85BDC9FD1C3A}</a:tableStyleId>
              </a:tblPr>
              <a:tblGrid>
                <a:gridCol w="1870804">
                  <a:extLst>
                    <a:ext uri="{9D8B030D-6E8A-4147-A177-3AD203B41FA5}">
                      <a16:colId xmlns:a16="http://schemas.microsoft.com/office/drawing/2014/main" val="20001"/>
                    </a:ext>
                  </a:extLst>
                </a:gridCol>
                <a:gridCol w="1872006">
                  <a:extLst>
                    <a:ext uri="{9D8B030D-6E8A-4147-A177-3AD203B41FA5}">
                      <a16:colId xmlns:a16="http://schemas.microsoft.com/office/drawing/2014/main" val="20004"/>
                    </a:ext>
                  </a:extLst>
                </a:gridCol>
                <a:gridCol w="1872006">
                  <a:extLst>
                    <a:ext uri="{9D8B030D-6E8A-4147-A177-3AD203B41FA5}">
                      <a16:colId xmlns:a16="http://schemas.microsoft.com/office/drawing/2014/main" val="20007"/>
                    </a:ext>
                  </a:extLst>
                </a:gridCol>
              </a:tblGrid>
              <a:tr h="177419">
                <a:tc>
                  <a:txBody>
                    <a:bodyPr/>
                    <a:lstStyle/>
                    <a:p>
                      <a:pPr algn="ctr">
                        <a:lnSpc>
                          <a:spcPts val="900"/>
                        </a:lnSpc>
                      </a:pPr>
                      <a:r>
                        <a:rPr kumimoji="1" lang="zh-TW" altLang="en-US" sz="1000" dirty="0">
                          <a:latin typeface="メイリオ" panose="020B0604030504040204" pitchFamily="50" charset="-128"/>
                          <a:ea typeface="メイリオ" panose="020B0604030504040204" pitchFamily="50" charset="-128"/>
                          <a:cs typeface="メイリオ" panose="020B0604030504040204" pitchFamily="50" charset="-128"/>
                        </a:rPr>
                        <a:t>民間給与（Ａ）</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a:txBody>
                    <a:bodyPr/>
                    <a:lstStyle/>
                    <a:p>
                      <a:pPr algn="ctr">
                        <a:lnSpc>
                          <a:spcPts val="900"/>
                        </a:lnSpc>
                      </a:pPr>
                      <a:r>
                        <a:rPr kumimoji="1" lang="zh-TW" altLang="en-US" sz="1000" dirty="0">
                          <a:latin typeface="メイリオ" panose="020B0604030504040204" pitchFamily="50" charset="-128"/>
                          <a:ea typeface="メイリオ" panose="020B0604030504040204" pitchFamily="50" charset="-128"/>
                          <a:cs typeface="メイリオ" panose="020B0604030504040204" pitchFamily="50" charset="-128"/>
                        </a:rPr>
                        <a:t>職員給与（Ｂ）</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ctr">
                        <a:lnSpc>
                          <a:spcPts val="900"/>
                        </a:lnSpc>
                      </a:pPr>
                      <a:r>
                        <a:rPr kumimoji="1" lang="zh-TW" altLang="en-US" sz="1000" dirty="0">
                          <a:latin typeface="メイリオ" panose="020B0604030504040204" pitchFamily="50" charset="-128"/>
                          <a:ea typeface="メイリオ" panose="020B0604030504040204" pitchFamily="50" charset="-128"/>
                          <a:cs typeface="メイリオ" panose="020B0604030504040204" pitchFamily="50" charset="-128"/>
                        </a:rPr>
                        <a:t>較　　差（Ａ－</a:t>
                      </a:r>
                      <a:r>
                        <a:rPr kumimoji="1" lang="en-US" altLang="zh-TW" sz="1000" dirty="0">
                          <a:latin typeface="メイリオ" panose="020B0604030504040204" pitchFamily="50" charset="-128"/>
                          <a:ea typeface="メイリオ" panose="020B0604030504040204" pitchFamily="50" charset="-128"/>
                          <a:cs typeface="メイリオ" panose="020B0604030504040204" pitchFamily="50" charset="-128"/>
                        </a:rPr>
                        <a:t>B</a:t>
                      </a:r>
                      <a:r>
                        <a:rPr kumimoji="1" lang="zh-TW" altLang="en-US" sz="10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177419">
                <a:tc>
                  <a:txBody>
                    <a:bodyPr/>
                    <a:lstStyle/>
                    <a:p>
                      <a:pPr algn="ctr">
                        <a:lnSpc>
                          <a:spcPts val="900"/>
                        </a:lnSpc>
                      </a:pPr>
                      <a:r>
                        <a:rPr kumimoji="1" lang="en-US" altLang="ja-JP" sz="1000" dirty="0">
                          <a:latin typeface="メイリオ" panose="020B0604030504040204" pitchFamily="50" charset="-128"/>
                          <a:ea typeface="メイリオ" panose="020B0604030504040204" pitchFamily="50" charset="-128"/>
                          <a:cs typeface="メイリオ" panose="020B0604030504040204" pitchFamily="50" charset="-128"/>
                        </a:rPr>
                        <a:t>376,646</a:t>
                      </a:r>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円</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rgbClr val="E9EDF4"/>
                    </a:solidFill>
                  </a:tcPr>
                </a:tc>
                <a:tc>
                  <a:txBody>
                    <a:bodyPr/>
                    <a:lstStyle/>
                    <a:p>
                      <a:pPr algn="ctr">
                        <a:lnSpc>
                          <a:spcPts val="900"/>
                        </a:lnSpc>
                      </a:pPr>
                      <a:r>
                        <a:rPr kumimoji="1" lang="en-US" altLang="ja-JP" sz="1000" dirty="0">
                          <a:latin typeface="メイリオ" panose="020B0604030504040204" pitchFamily="50" charset="-128"/>
                          <a:ea typeface="メイリオ" panose="020B0604030504040204" pitchFamily="50" charset="-128"/>
                          <a:cs typeface="メイリオ" panose="020B0604030504040204" pitchFamily="50" charset="-128"/>
                        </a:rPr>
                        <a:t>376,458</a:t>
                      </a:r>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円</a:t>
                      </a:r>
                    </a:p>
                  </a:txBody>
                  <a:tcPr anchor="ctr">
                    <a:lnT w="12700" cap="flat" cmpd="sng" algn="ctr">
                      <a:solidFill>
                        <a:schemeClr val="bg1"/>
                      </a:solidFill>
                      <a:prstDash val="solid"/>
                      <a:round/>
                      <a:headEnd type="none" w="med" len="med"/>
                      <a:tailEnd type="none" w="med" len="med"/>
                    </a:lnT>
                    <a:solidFill>
                      <a:srgbClr val="E9EDF4"/>
                    </a:solidFill>
                  </a:tcPr>
                </a:tc>
                <a:tc>
                  <a:txBody>
                    <a:bodyPr/>
                    <a:lstStyle/>
                    <a:p>
                      <a:pPr algn="ctr">
                        <a:lnSpc>
                          <a:spcPts val="900"/>
                        </a:lnSpc>
                      </a:pPr>
                      <a:r>
                        <a:rPr kumimoji="1" lang="en-US" altLang="ja-JP" sz="1000" dirty="0">
                          <a:latin typeface="メイリオ" panose="020B0604030504040204" pitchFamily="50" charset="-128"/>
                          <a:ea typeface="メイリオ" panose="020B0604030504040204" pitchFamily="50" charset="-128"/>
                          <a:cs typeface="メイリオ" panose="020B0604030504040204" pitchFamily="50" charset="-128"/>
                        </a:rPr>
                        <a:t>188</a:t>
                      </a:r>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000" dirty="0">
                          <a:latin typeface="メイリオ" panose="020B0604030504040204" pitchFamily="50" charset="-128"/>
                          <a:ea typeface="メイリオ" panose="020B0604030504040204" pitchFamily="50" charset="-128"/>
                          <a:cs typeface="メイリオ" panose="020B0604030504040204" pitchFamily="50" charset="-128"/>
                        </a:rPr>
                        <a:t>0.05%</a:t>
                      </a:r>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a:t>
                      </a:r>
                    </a:p>
                  </a:txBody>
                  <a:tcPr anchor="ctr">
                    <a:lnT w="12700" cap="flat" cmpd="sng" algn="ctr">
                      <a:solidFill>
                        <a:schemeClr val="bg1"/>
                      </a:solidFill>
                      <a:prstDash val="solid"/>
                      <a:round/>
                      <a:headEnd type="none" w="med" len="med"/>
                      <a:tailEnd type="none" w="med" len="med"/>
                    </a:lnT>
                    <a:solidFill>
                      <a:srgbClr val="E9EDF4"/>
                    </a:solidFill>
                  </a:tcPr>
                </a:tc>
                <a:extLst>
                  <a:ext uri="{0D108BD9-81ED-4DB2-BD59-A6C34878D82A}">
                    <a16:rowId xmlns:a16="http://schemas.microsoft.com/office/drawing/2014/main" val="10002"/>
                  </a:ext>
                </a:extLst>
              </a:tr>
            </a:tbl>
          </a:graphicData>
        </a:graphic>
      </p:graphicFrame>
      <p:sp>
        <p:nvSpPr>
          <p:cNvPr id="19" name="テキスト ボックス 18"/>
          <p:cNvSpPr txBox="1"/>
          <p:nvPr/>
        </p:nvSpPr>
        <p:spPr>
          <a:xfrm>
            <a:off x="646820" y="1260049"/>
            <a:ext cx="8173652" cy="584775"/>
          </a:xfrm>
          <a:prstGeom prst="rect">
            <a:avLst/>
          </a:prstGeom>
          <a:noFill/>
        </p:spPr>
        <p:txBody>
          <a:bodyPr wrap="square" rtlCol="0">
            <a:spAutoFit/>
          </a:bodyPr>
          <a:lstStyle/>
          <a:p>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（１）月例給</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・本府の行政職給料表適用職員とこれに類似する職務に従事する民間の事務・技術関係従業員の本年４月分給与をラスパイレス方式</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で比較した結果、職員給与が民間給与を</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188</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％）下回っていた</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646820" y="2341908"/>
            <a:ext cx="8029636" cy="430887"/>
          </a:xfrm>
          <a:prstGeom prst="rect">
            <a:avLst/>
          </a:prstGeom>
          <a:noFill/>
        </p:spPr>
        <p:txBody>
          <a:bodyPr wrap="square" rtlCol="0">
            <a:spAutoFit/>
          </a:bodyPr>
          <a:lstStyle/>
          <a:p>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（２）特別給（ボーナス）</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・民間における特別給の合計額は月例給の</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4.32</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月分であり、職員の支給月数を</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0.13</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月分下回っていた</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21" name="表 20"/>
          <p:cNvGraphicFramePr>
            <a:graphicFrameLocks noGrp="1"/>
          </p:cNvGraphicFramePr>
          <p:nvPr>
            <p:extLst>
              <p:ext uri="{D42A27DB-BD31-4B8C-83A1-F6EECF244321}">
                <p14:modId xmlns:p14="http://schemas.microsoft.com/office/powerpoint/2010/main" val="284503948"/>
              </p:ext>
            </p:extLst>
          </p:nvPr>
        </p:nvGraphicFramePr>
        <p:xfrm>
          <a:off x="2826981" y="2729488"/>
          <a:ext cx="3742810" cy="411480"/>
        </p:xfrm>
        <a:graphic>
          <a:graphicData uri="http://schemas.openxmlformats.org/drawingml/2006/table">
            <a:tbl>
              <a:tblPr firstRow="1" bandRow="1">
                <a:tableStyleId>{5C22544A-7EE6-4342-B048-85BDC9FD1C3A}</a:tableStyleId>
              </a:tblPr>
              <a:tblGrid>
                <a:gridCol w="1870804">
                  <a:extLst>
                    <a:ext uri="{9D8B030D-6E8A-4147-A177-3AD203B41FA5}">
                      <a16:colId xmlns:a16="http://schemas.microsoft.com/office/drawing/2014/main" val="20001"/>
                    </a:ext>
                  </a:extLst>
                </a:gridCol>
                <a:gridCol w="1872006">
                  <a:extLst>
                    <a:ext uri="{9D8B030D-6E8A-4147-A177-3AD203B41FA5}">
                      <a16:colId xmlns:a16="http://schemas.microsoft.com/office/drawing/2014/main" val="20004"/>
                    </a:ext>
                  </a:extLst>
                </a:gridCol>
              </a:tblGrid>
              <a:tr h="149404">
                <a:tc>
                  <a:txBody>
                    <a:bodyPr/>
                    <a:lstStyle/>
                    <a:p>
                      <a:pPr algn="ctr">
                        <a:lnSpc>
                          <a:spcPts val="900"/>
                        </a:lnSpc>
                      </a:pPr>
                      <a:r>
                        <a:rPr kumimoji="1" lang="zh-TW" altLang="en-US" sz="1000" dirty="0">
                          <a:latin typeface="メイリオ" panose="020B0604030504040204" pitchFamily="50" charset="-128"/>
                          <a:ea typeface="メイリオ" panose="020B0604030504040204" pitchFamily="50" charset="-128"/>
                          <a:cs typeface="メイリオ" panose="020B0604030504040204" pitchFamily="50" charset="-128"/>
                        </a:rPr>
                        <a:t>民間</a:t>
                      </a:r>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支給月数</a:t>
                      </a:r>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a:txBody>
                    <a:bodyPr/>
                    <a:lstStyle/>
                    <a:p>
                      <a:pPr algn="ctr">
                        <a:lnSpc>
                          <a:spcPts val="900"/>
                        </a:lnSpc>
                      </a:pPr>
                      <a:r>
                        <a:rPr kumimoji="1" lang="zh-TW" altLang="en-US" sz="1000" dirty="0">
                          <a:latin typeface="メイリオ" panose="020B0604030504040204" pitchFamily="50" charset="-128"/>
                          <a:ea typeface="メイリオ" panose="020B0604030504040204" pitchFamily="50" charset="-128"/>
                          <a:cs typeface="メイリオ" panose="020B0604030504040204" pitchFamily="50" charset="-128"/>
                        </a:rPr>
                        <a:t>職員</a:t>
                      </a:r>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支給月数</a:t>
                      </a: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149404">
                <a:tc>
                  <a:txBody>
                    <a:bodyPr/>
                    <a:lstStyle/>
                    <a:p>
                      <a:pPr algn="ctr">
                        <a:lnSpc>
                          <a:spcPts val="900"/>
                        </a:lnSpc>
                      </a:pPr>
                      <a:r>
                        <a:rPr kumimoji="1" lang="en-US" altLang="ja-JP" sz="1000" dirty="0">
                          <a:latin typeface="メイリオ" panose="020B0604030504040204" pitchFamily="50" charset="-128"/>
                          <a:ea typeface="メイリオ" panose="020B0604030504040204" pitchFamily="50" charset="-128"/>
                          <a:cs typeface="メイリオ" panose="020B0604030504040204" pitchFamily="50" charset="-128"/>
                        </a:rPr>
                        <a:t>4.32</a:t>
                      </a:r>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月</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rgbClr val="E9EDF4"/>
                    </a:solidFill>
                  </a:tcPr>
                </a:tc>
                <a:tc>
                  <a:txBody>
                    <a:bodyPr/>
                    <a:lstStyle/>
                    <a:p>
                      <a:pPr algn="ctr">
                        <a:lnSpc>
                          <a:spcPts val="900"/>
                        </a:lnSpc>
                      </a:pPr>
                      <a:r>
                        <a:rPr kumimoji="1" lang="en-US" altLang="ja-JP" sz="1000" dirty="0">
                          <a:latin typeface="メイリオ" panose="020B0604030504040204" pitchFamily="50" charset="-128"/>
                          <a:ea typeface="メイリオ" panose="020B0604030504040204" pitchFamily="50" charset="-128"/>
                          <a:cs typeface="メイリオ" panose="020B0604030504040204" pitchFamily="50" charset="-128"/>
                        </a:rPr>
                        <a:t>4.45</a:t>
                      </a:r>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月</a:t>
                      </a:r>
                    </a:p>
                  </a:txBody>
                  <a:tcPr anchor="ctr">
                    <a:lnT w="12700" cap="flat" cmpd="sng" algn="ctr">
                      <a:solidFill>
                        <a:schemeClr val="bg1"/>
                      </a:solidFill>
                      <a:prstDash val="solid"/>
                      <a:round/>
                      <a:headEnd type="none" w="med" len="med"/>
                      <a:tailEnd type="none" w="med" len="med"/>
                    </a:lnT>
                    <a:solidFill>
                      <a:srgbClr val="E9EDF4"/>
                    </a:solidFill>
                  </a:tcPr>
                </a:tc>
                <a:extLst>
                  <a:ext uri="{0D108BD9-81ED-4DB2-BD59-A6C34878D82A}">
                    <a16:rowId xmlns:a16="http://schemas.microsoft.com/office/drawing/2014/main" val="10002"/>
                  </a:ext>
                </a:extLst>
              </a:tr>
            </a:tbl>
          </a:graphicData>
        </a:graphic>
      </p:graphicFrame>
      <p:sp>
        <p:nvSpPr>
          <p:cNvPr id="22" name="コンテンツ プレースホルダー 4"/>
          <p:cNvSpPr txBox="1">
            <a:spLocks/>
          </p:cNvSpPr>
          <p:nvPr/>
        </p:nvSpPr>
        <p:spPr>
          <a:xfrm>
            <a:off x="486378" y="5229200"/>
            <a:ext cx="8280000" cy="289346"/>
          </a:xfrm>
          <a:prstGeom prst="roundRect">
            <a:avLst>
              <a:gd name="adj" fmla="val 4250"/>
            </a:avLst>
          </a:prstGeom>
          <a:ln>
            <a:no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spcBef>
                <a:spcPts val="600"/>
              </a:spcBef>
              <a:buFont typeface="Arial" panose="020B0604020202020204" pitchFamily="34" charset="0"/>
              <a:buNone/>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３．その他の給与改定について</a:t>
            </a:r>
            <a:endParaRPr lang="ja-JP" altLang="en-US" sz="11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テキスト ボックス 22"/>
          <p:cNvSpPr txBox="1"/>
          <p:nvPr/>
        </p:nvSpPr>
        <p:spPr>
          <a:xfrm>
            <a:off x="437731" y="5878586"/>
            <a:ext cx="8237806" cy="553998"/>
          </a:xfrm>
          <a:prstGeom prst="rect">
            <a:avLst/>
          </a:prstGeom>
          <a:noFill/>
        </p:spPr>
        <p:txBody>
          <a:bodyPr wrap="square" rtlCol="0">
            <a:spAutoFit/>
          </a:bodyPr>
          <a:lstStyle/>
          <a:p>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・人材確保上の必要性から獣医師の処遇改善を図るため、獣医師に対して、初任給調整手当を支給（月額</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35,000</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円を上限とし、採用</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から</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15</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年以内の期間、１年ごとにその額を減じて支給）</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・改定時期　令和４年４月１日</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タイトル 1"/>
          <p:cNvSpPr txBox="1">
            <a:spLocks/>
          </p:cNvSpPr>
          <p:nvPr/>
        </p:nvSpPr>
        <p:spPr>
          <a:xfrm>
            <a:off x="879646" y="3519743"/>
            <a:ext cx="3548338" cy="274964"/>
          </a:xfrm>
          <a:prstGeom prst="rect">
            <a:avLst/>
          </a:prstGeom>
          <a:solidFill>
            <a:srgbClr val="0070C0"/>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月例給は改定なし、特別給を引下げ（△</a:t>
            </a:r>
            <a:r>
              <a:rPr lang="en-US" altLang="ja-JP"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0.15</a:t>
            </a:r>
            <a:r>
              <a:rPr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月分）</a:t>
            </a:r>
          </a:p>
        </p:txBody>
      </p:sp>
      <p:sp>
        <p:nvSpPr>
          <p:cNvPr id="24" name="角丸四角形 23"/>
          <p:cNvSpPr/>
          <p:nvPr/>
        </p:nvSpPr>
        <p:spPr>
          <a:xfrm>
            <a:off x="570070" y="5659935"/>
            <a:ext cx="8105466" cy="865409"/>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タイトル 1"/>
          <p:cNvSpPr txBox="1">
            <a:spLocks/>
          </p:cNvSpPr>
          <p:nvPr/>
        </p:nvSpPr>
        <p:spPr>
          <a:xfrm>
            <a:off x="857250" y="5543661"/>
            <a:ext cx="2346598" cy="274964"/>
          </a:xfrm>
          <a:prstGeom prst="rect">
            <a:avLst/>
          </a:prstGeom>
          <a:solidFill>
            <a:srgbClr val="0070C0"/>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獣医師に初任給調整手当を支給</a:t>
            </a:r>
          </a:p>
        </p:txBody>
      </p:sp>
      <p:sp>
        <p:nvSpPr>
          <p:cNvPr id="7" name="テキスト ボックス 6"/>
          <p:cNvSpPr txBox="1"/>
          <p:nvPr/>
        </p:nvSpPr>
        <p:spPr>
          <a:xfrm>
            <a:off x="4500000" y="6525344"/>
            <a:ext cx="360040" cy="307777"/>
          </a:xfrm>
          <a:prstGeom prst="rect">
            <a:avLst/>
          </a:prstGeom>
          <a:noFill/>
        </p:spPr>
        <p:txBody>
          <a:bodyPr wrap="square" rtlCol="0">
            <a:spAutoFit/>
          </a:bodyPr>
          <a:lstStyle/>
          <a:p>
            <a:pPr algn="ctr"/>
            <a:r>
              <a:rPr kumimoji="1" lang="en-US" altLang="ja-JP" sz="1400" dirty="0">
                <a:solidFill>
                  <a:schemeClr val="bg1">
                    <a:lumMod val="50000"/>
                  </a:schemeClr>
                </a:solidFill>
                <a:latin typeface="メイリオ" panose="020B0604030504040204" pitchFamily="50" charset="-128"/>
                <a:ea typeface="メイリオ" panose="020B0604030504040204" pitchFamily="50" charset="-128"/>
              </a:rPr>
              <a:t>1</a:t>
            </a:r>
            <a:endParaRPr kumimoji="1" lang="ja-JP" altLang="en-US" dirty="0">
              <a:solidFill>
                <a:schemeClr val="bg1">
                  <a:lumMod val="50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911197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角丸四角形 27"/>
          <p:cNvSpPr/>
          <p:nvPr/>
        </p:nvSpPr>
        <p:spPr>
          <a:xfrm>
            <a:off x="755576" y="5280376"/>
            <a:ext cx="1440000" cy="900000"/>
          </a:xfrm>
          <a:prstGeom prst="roundRect">
            <a:avLst>
              <a:gd name="adj" fmla="val 8828"/>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知事</a:t>
            </a: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勧告内容の検討、</a:t>
            </a:r>
            <a:endParaRPr kumimoji="1"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条例改正等の検討、</a:t>
            </a:r>
            <a:endParaRPr kumimoji="1"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議会への提案</a:t>
            </a:r>
          </a:p>
        </p:txBody>
      </p:sp>
      <p:sp>
        <p:nvSpPr>
          <p:cNvPr id="29" name="角丸四角形 28"/>
          <p:cNvSpPr/>
          <p:nvPr/>
        </p:nvSpPr>
        <p:spPr>
          <a:xfrm>
            <a:off x="6984546" y="5280376"/>
            <a:ext cx="1440000" cy="900000"/>
          </a:xfrm>
          <a:prstGeom prst="roundRect">
            <a:avLst>
              <a:gd name="adj" fmla="val 8828"/>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t" anchorCtr="0"/>
          <a:lstStyle/>
          <a:p>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議会</a:t>
            </a:r>
            <a:endPar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知事から提出された条例改正案を審議</a:t>
            </a:r>
          </a:p>
        </p:txBody>
      </p:sp>
      <p:sp>
        <p:nvSpPr>
          <p:cNvPr id="30" name="下矢印 29"/>
          <p:cNvSpPr/>
          <p:nvPr/>
        </p:nvSpPr>
        <p:spPr>
          <a:xfrm rot="5400000">
            <a:off x="1979692" y="5550376"/>
            <a:ext cx="360040" cy="360000"/>
          </a:xfrm>
          <a:prstGeom prst="downArrow">
            <a:avLst>
              <a:gd name="adj1" fmla="val 50000"/>
              <a:gd name="adj2" fmla="val 47209"/>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下矢印 30"/>
          <p:cNvSpPr/>
          <p:nvPr/>
        </p:nvSpPr>
        <p:spPr>
          <a:xfrm rot="-5400000" flipH="1">
            <a:off x="6652641" y="5550376"/>
            <a:ext cx="360040" cy="360000"/>
          </a:xfrm>
          <a:prstGeom prst="down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角丸四角形 23"/>
          <p:cNvSpPr/>
          <p:nvPr/>
        </p:nvSpPr>
        <p:spPr>
          <a:xfrm>
            <a:off x="3024000" y="2521470"/>
            <a:ext cx="3096000" cy="2340000"/>
          </a:xfrm>
          <a:prstGeom prst="roundRect">
            <a:avLst>
              <a:gd name="adj" fmla="val 3316"/>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bIns="0" rtlCol="0" anchor="b" anchorCtr="0"/>
          <a:lstStyle/>
          <a:p>
            <a:pPr algn="ctr"/>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情勢適応の原則（＝民間準拠）</a:t>
            </a: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タイトル 1"/>
          <p:cNvSpPr>
            <a:spLocks noGrp="1"/>
          </p:cNvSpPr>
          <p:nvPr>
            <p:ph type="title"/>
          </p:nvPr>
        </p:nvSpPr>
        <p:spPr>
          <a:xfrm>
            <a:off x="457200" y="274638"/>
            <a:ext cx="8280000" cy="720000"/>
          </a:xfrm>
          <a:solidFill>
            <a:schemeClr val="tx2">
              <a:lumMod val="60000"/>
              <a:lumOff val="40000"/>
            </a:schemeClr>
          </a:solidFill>
        </p:spPr>
        <p:txBody>
          <a:bodyPr>
            <a:noAutofit/>
          </a:bodyPr>
          <a:lstStyle/>
          <a:p>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２</a:t>
            </a:r>
            <a:r>
              <a:rPr kumimoji="1"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．給与勧告制度の基本的考え方及び勧告の手順</a:t>
            </a:r>
            <a:r>
              <a:rPr kumimoji="1" lang="en-US" altLang="ja-JP"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～職員の給与はどのようにして決めるのか～</a:t>
            </a:r>
            <a:endParaRPr kumimoji="1"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コンテンツ プレースホルダー 3"/>
          <p:cNvSpPr>
            <a:spLocks noGrp="1"/>
          </p:cNvSpPr>
          <p:nvPr>
            <p:ph idx="1"/>
          </p:nvPr>
        </p:nvSpPr>
        <p:spPr>
          <a:xfrm>
            <a:off x="457200" y="1063301"/>
            <a:ext cx="8229600" cy="1404000"/>
          </a:xfrm>
          <a:prstGeom prst="roundRect">
            <a:avLst>
              <a:gd name="adj" fmla="val 5917"/>
            </a:avLst>
          </a:prstGeom>
          <a:ln>
            <a:solidFill>
              <a:schemeClr val="tx1"/>
            </a:solidFill>
          </a:ln>
        </p:spPr>
        <p:txBody>
          <a:bodyPr tIns="144000" bIns="144000" anchor="ctr" anchorCtr="0">
            <a:noAutofit/>
          </a:bodyPr>
          <a:lstStyle/>
          <a:p>
            <a:pPr marL="0" indent="144000">
              <a:buNone/>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人事委員会勧告は、職員の労働基本権制約の代償措置として、職員の給与を社会一般の情勢に適応した適正なものとする機能を有するものです。（地方公務員法第</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14</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条）</a:t>
            </a:r>
          </a:p>
          <a:p>
            <a:pPr marL="0" indent="144000">
              <a:buNone/>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職員の給与は、生計費並びに国及び他の地方公共団体の職員並びに民間事業の従事者の給与その他の事情を考慮して定めなければならないとされています。（地方公務員法第</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24</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条第２項）</a:t>
            </a:r>
          </a:p>
          <a:p>
            <a:pPr marL="0" indent="144000">
              <a:buNone/>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人事委員会は、毎年少なくとも一回、給料表が適当であるかどうかについて、地方公共団体の議会及び長に同時に報告するものとされています。（地方公務員法第</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26</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条）</a:t>
            </a:r>
          </a:p>
          <a:p>
            <a:pPr marL="0" indent="144000">
              <a:buNone/>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給与勧告を通じて職員の適正な処遇を確保することは、職務に精励している職員の士気の向上等に資するものであり、能率的な行政運営を維持する上での基盤となっています。</a:t>
            </a:r>
          </a:p>
        </p:txBody>
      </p:sp>
      <p:sp>
        <p:nvSpPr>
          <p:cNvPr id="5" name="角丸四角形 4"/>
          <p:cNvSpPr/>
          <p:nvPr/>
        </p:nvSpPr>
        <p:spPr>
          <a:xfrm>
            <a:off x="6418768" y="2580050"/>
            <a:ext cx="1980000" cy="2592000"/>
          </a:xfrm>
          <a:prstGeom prst="roundRect">
            <a:avLst>
              <a:gd name="adj" fmla="val 4909"/>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b" anchorCtr="0"/>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民間給与の調査</a:t>
            </a:r>
            <a:endParaRPr kumimoji="1" lang="en-US" altLang="ja-JP"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500</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事業所</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28,000</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755576" y="2580050"/>
            <a:ext cx="1980000" cy="2376000"/>
          </a:xfrm>
          <a:prstGeom prst="roundRect">
            <a:avLst>
              <a:gd name="adj" fmla="val 5399"/>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b" anchorCtr="0"/>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大阪府職員の調査</a:t>
            </a:r>
            <a:endParaRPr kumimoji="1" lang="en-US" altLang="ja-JP"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66,000</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角丸四角形 6"/>
          <p:cNvSpPr/>
          <p:nvPr/>
        </p:nvSpPr>
        <p:spPr>
          <a:xfrm>
            <a:off x="3132000" y="2583954"/>
            <a:ext cx="2880000" cy="576000"/>
          </a:xfrm>
          <a:prstGeom prst="roundRect">
            <a:avLst>
              <a:gd name="adj" fmla="val 8828"/>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月分給与の比較</a:t>
            </a: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役職段階・年齢・学歴による</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ラスパイレス比較</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角丸四角形 7"/>
          <p:cNvSpPr/>
          <p:nvPr/>
        </p:nvSpPr>
        <p:spPr>
          <a:xfrm>
            <a:off x="3132000" y="3196022"/>
            <a:ext cx="2880000" cy="576000"/>
          </a:xfrm>
          <a:prstGeom prst="roundRect">
            <a:avLst>
              <a:gd name="adj" fmla="val 8828"/>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特別給（ボーナス）</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年間支給月数の比較</a:t>
            </a:r>
          </a:p>
        </p:txBody>
      </p:sp>
      <p:sp>
        <p:nvSpPr>
          <p:cNvPr id="9" name="角丸四角形 8"/>
          <p:cNvSpPr/>
          <p:nvPr/>
        </p:nvSpPr>
        <p:spPr>
          <a:xfrm>
            <a:off x="3132000" y="3808154"/>
            <a:ext cx="2880000" cy="576000"/>
          </a:xfrm>
          <a:prstGeom prst="roundRect">
            <a:avLst>
              <a:gd name="adj" fmla="val 8828"/>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勤務条件制度の比較</a:t>
            </a:r>
          </a:p>
        </p:txBody>
      </p:sp>
      <p:sp>
        <p:nvSpPr>
          <p:cNvPr id="10" name="右矢印 9"/>
          <p:cNvSpPr/>
          <p:nvPr/>
        </p:nvSpPr>
        <p:spPr>
          <a:xfrm>
            <a:off x="2638128" y="2727906"/>
            <a:ext cx="504056" cy="360040"/>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右矢印 10"/>
          <p:cNvSpPr/>
          <p:nvPr/>
        </p:nvSpPr>
        <p:spPr>
          <a:xfrm>
            <a:off x="2638128" y="3303970"/>
            <a:ext cx="504056" cy="360040"/>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右矢印 11"/>
          <p:cNvSpPr/>
          <p:nvPr/>
        </p:nvSpPr>
        <p:spPr>
          <a:xfrm>
            <a:off x="2638128" y="3880070"/>
            <a:ext cx="504056" cy="360040"/>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右矢印 12"/>
          <p:cNvSpPr/>
          <p:nvPr/>
        </p:nvSpPr>
        <p:spPr>
          <a:xfrm flipH="1">
            <a:off x="6012160" y="2727906"/>
            <a:ext cx="504056" cy="360040"/>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右矢印 13"/>
          <p:cNvSpPr/>
          <p:nvPr/>
        </p:nvSpPr>
        <p:spPr>
          <a:xfrm flipH="1">
            <a:off x="6012160" y="3303970"/>
            <a:ext cx="504056" cy="360040"/>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右矢印 14"/>
          <p:cNvSpPr/>
          <p:nvPr/>
        </p:nvSpPr>
        <p:spPr>
          <a:xfrm flipH="1">
            <a:off x="6012160" y="3880070"/>
            <a:ext cx="504056" cy="360040"/>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1079576" y="2655926"/>
            <a:ext cx="1332000" cy="504000"/>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行政職給料表</a:t>
            </a:r>
            <a:endParaRPr kumimoji="1"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適用者</a:t>
            </a:r>
          </a:p>
        </p:txBody>
      </p:sp>
      <p:sp>
        <p:nvSpPr>
          <p:cNvPr id="17" name="角丸四角形 16"/>
          <p:cNvSpPr/>
          <p:nvPr/>
        </p:nvSpPr>
        <p:spPr>
          <a:xfrm>
            <a:off x="6742768" y="2655926"/>
            <a:ext cx="1332000" cy="504000"/>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rtlCol="0" anchor="ctr"/>
          <a:lstStyle/>
          <a:p>
            <a:pPr algn="ctr"/>
            <a:r>
              <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民間従業員</a:t>
            </a:r>
            <a:endParaRPr kumimoji="1"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事務・技術関係</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職務従事者</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角丸四角形 17"/>
          <p:cNvSpPr/>
          <p:nvPr/>
        </p:nvSpPr>
        <p:spPr>
          <a:xfrm>
            <a:off x="6742768" y="3231990"/>
            <a:ext cx="1332000" cy="504000"/>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前</a:t>
            </a:r>
            <a:r>
              <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8</a:t>
            </a:r>
            <a:r>
              <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月～当年</a:t>
            </a:r>
            <a:endParaRPr kumimoji="1"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7</a:t>
            </a:r>
            <a:r>
              <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月の支給状況</a:t>
            </a:r>
          </a:p>
        </p:txBody>
      </p:sp>
      <p:sp>
        <p:nvSpPr>
          <p:cNvPr id="19" name="角丸四角形 18"/>
          <p:cNvSpPr/>
          <p:nvPr/>
        </p:nvSpPr>
        <p:spPr>
          <a:xfrm>
            <a:off x="1079576" y="3231990"/>
            <a:ext cx="1332000" cy="504000"/>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年間支給月数</a:t>
            </a:r>
          </a:p>
        </p:txBody>
      </p:sp>
      <p:sp>
        <p:nvSpPr>
          <p:cNvPr id="20" name="角丸四角形 19"/>
          <p:cNvSpPr/>
          <p:nvPr/>
        </p:nvSpPr>
        <p:spPr>
          <a:xfrm>
            <a:off x="6742768" y="3808090"/>
            <a:ext cx="1332000" cy="504000"/>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給与改定や</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諸手当の支給状況</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 20"/>
          <p:cNvSpPr/>
          <p:nvPr/>
        </p:nvSpPr>
        <p:spPr>
          <a:xfrm>
            <a:off x="1079576" y="3808090"/>
            <a:ext cx="1332000" cy="504000"/>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勤務条件、</a:t>
            </a:r>
            <a:endParaRPr kumimoji="1"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諸手当等</a:t>
            </a:r>
          </a:p>
        </p:txBody>
      </p:sp>
      <p:sp>
        <p:nvSpPr>
          <p:cNvPr id="27" name="角丸四角形 26"/>
          <p:cNvSpPr/>
          <p:nvPr/>
        </p:nvSpPr>
        <p:spPr>
          <a:xfrm>
            <a:off x="2332661" y="5460376"/>
            <a:ext cx="4320000" cy="540000"/>
          </a:xfrm>
          <a:prstGeom prst="roundRect">
            <a:avLst>
              <a:gd name="adj" fmla="val 8828"/>
            </a:avLst>
          </a:prstGeom>
          <a:solidFill>
            <a:srgbClr val="CC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「職員の給与等に関する報告及び勧告」</a:t>
            </a:r>
            <a:endParaRPr kumimoji="1"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下矢印吹き出し 32"/>
          <p:cNvSpPr/>
          <p:nvPr/>
        </p:nvSpPr>
        <p:spPr>
          <a:xfrm>
            <a:off x="2952000" y="5033272"/>
            <a:ext cx="3240000" cy="504056"/>
          </a:xfrm>
          <a:prstGeom prst="downArrowCallout">
            <a:avLst>
              <a:gd name="adj1" fmla="val 36370"/>
              <a:gd name="adj2" fmla="val 38372"/>
              <a:gd name="adj3" fmla="val 30663"/>
              <a:gd name="adj4" fmla="val 5658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給料表、手当等の勤務条件の改定内容を決定</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下矢印 31"/>
          <p:cNvSpPr/>
          <p:nvPr/>
        </p:nvSpPr>
        <p:spPr>
          <a:xfrm>
            <a:off x="4391980" y="4797184"/>
            <a:ext cx="360040" cy="288000"/>
          </a:xfrm>
          <a:prstGeom prst="downArrow">
            <a:avLst>
              <a:gd name="adj1" fmla="val 50000"/>
              <a:gd name="adj2" fmla="val 63229"/>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角丸四角形吹き出し 33"/>
          <p:cNvSpPr/>
          <p:nvPr/>
        </p:nvSpPr>
        <p:spPr>
          <a:xfrm>
            <a:off x="8154225" y="4545200"/>
            <a:ext cx="864000" cy="684000"/>
          </a:xfrm>
          <a:prstGeom prst="wedgeRoundRectCallout">
            <a:avLst>
              <a:gd name="adj1" fmla="val -69340"/>
              <a:gd name="adj2" fmla="val -22445"/>
              <a:gd name="adj3" fmla="val 16667"/>
            </a:avLst>
          </a:prstGeom>
          <a:solidFill>
            <a:schemeClr val="bg1"/>
          </a:solidFill>
          <a:ln w="952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vert="horz" lIns="36000" tIns="72000" rIns="0" rtlCol="0" anchor="ctr"/>
          <a:lstStyle/>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企業規模</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人以上かつ</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事業所規模</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人以上事業所</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テキスト ボックス 21"/>
          <p:cNvSpPr txBox="1"/>
          <p:nvPr/>
        </p:nvSpPr>
        <p:spPr>
          <a:xfrm>
            <a:off x="3240000" y="4581128"/>
            <a:ext cx="1332000" cy="276999"/>
          </a:xfrm>
          <a:prstGeom prst="rect">
            <a:avLst/>
          </a:prstGeom>
          <a:noFill/>
        </p:spPr>
        <p:txBody>
          <a:bodyPr wrap="square" lIns="36000" rIns="36000" rtlCol="0" anchor="ctr" anchorCtr="1">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（地公法第</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14</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条）</a:t>
            </a:r>
          </a:p>
        </p:txBody>
      </p:sp>
      <p:sp>
        <p:nvSpPr>
          <p:cNvPr id="38" name="テキスト ボックス 37"/>
          <p:cNvSpPr txBox="1"/>
          <p:nvPr/>
        </p:nvSpPr>
        <p:spPr>
          <a:xfrm>
            <a:off x="4500000" y="6525344"/>
            <a:ext cx="360040" cy="307777"/>
          </a:xfrm>
          <a:prstGeom prst="rect">
            <a:avLst/>
          </a:prstGeom>
          <a:noFill/>
        </p:spPr>
        <p:txBody>
          <a:bodyPr wrap="square" rtlCol="0">
            <a:spAutoFit/>
          </a:bodyPr>
          <a:lstStyle/>
          <a:p>
            <a:pPr algn="ctr"/>
            <a:r>
              <a:rPr lang="en-US" altLang="ja-JP" sz="1400" dirty="0">
                <a:solidFill>
                  <a:schemeClr val="bg1">
                    <a:lumMod val="50000"/>
                  </a:schemeClr>
                </a:solidFill>
                <a:latin typeface="メイリオ" panose="020B0604030504040204" pitchFamily="50" charset="-128"/>
                <a:ea typeface="メイリオ" panose="020B0604030504040204" pitchFamily="50" charset="-128"/>
              </a:rPr>
              <a:t>2</a:t>
            </a:r>
            <a:endParaRPr kumimoji="1" lang="ja-JP" altLang="en-US" dirty="0">
              <a:solidFill>
                <a:schemeClr val="bg1">
                  <a:lumMod val="50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941595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457200" y="274638"/>
            <a:ext cx="8280000" cy="720000"/>
          </a:xfrm>
          <a:prstGeom prst="rect">
            <a:avLst/>
          </a:prstGeom>
          <a:solidFill>
            <a:schemeClr val="tx2">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2800" b="1" dirty="0" err="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給与比較における民間給与調査</a:t>
            </a:r>
          </a:p>
        </p:txBody>
      </p:sp>
      <p:sp>
        <p:nvSpPr>
          <p:cNvPr id="5" name="コンテンツ プレースホルダー 2"/>
          <p:cNvSpPr txBox="1">
            <a:spLocks/>
          </p:cNvSpPr>
          <p:nvPr/>
        </p:nvSpPr>
        <p:spPr>
          <a:xfrm>
            <a:off x="457200" y="1124744"/>
            <a:ext cx="8280000" cy="147549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◆民間給与調査（</a:t>
            </a:r>
            <a:r>
              <a:rPr lang="zh-TW" altLang="en-US" sz="1200" b="1" dirty="0">
                <a:latin typeface="メイリオ" panose="020B0604030504040204" pitchFamily="50" charset="-128"/>
                <a:ea typeface="メイリオ" panose="020B0604030504040204" pitchFamily="50" charset="-128"/>
                <a:cs typeface="メイリオ" panose="020B0604030504040204" pitchFamily="50" charset="-128"/>
              </a:rPr>
              <a:t>職種別民間給与実態調査</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）の対象</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800"/>
              </a:lnSpc>
              <a:buFont typeface="Arial" panose="020B0604020202020204" pitchFamily="34" charset="0"/>
              <a:buNone/>
            </a:pP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indent="-144000">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〇企業規模</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人以上の多くの民間企業においては、公務と同様、課長・係長等の役職段階があることから、</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288000" indent="-144000">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同種・同等の者同士による比較が可能</a:t>
            </a:r>
          </a:p>
          <a:p>
            <a:pPr marL="288000" indent="-144000">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〇現行の調査対象であれば、事業所数の関係で、実地等による精緻な調査が可能</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288000" indent="-144000">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〇企業規模</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人以上の民営事業所の正社員数の割合は、民営事業所全体の正社員数の６割超</a:t>
            </a:r>
          </a:p>
        </p:txBody>
      </p:sp>
      <p:graphicFrame>
        <p:nvGraphicFramePr>
          <p:cNvPr id="2" name="表 1"/>
          <p:cNvGraphicFramePr>
            <a:graphicFrameLocks noGrp="1"/>
          </p:cNvGraphicFramePr>
          <p:nvPr>
            <p:extLst>
              <p:ext uri="{D42A27DB-BD31-4B8C-83A1-F6EECF244321}">
                <p14:modId xmlns:p14="http://schemas.microsoft.com/office/powerpoint/2010/main" val="3030758059"/>
              </p:ext>
            </p:extLst>
          </p:nvPr>
        </p:nvGraphicFramePr>
        <p:xfrm>
          <a:off x="687390" y="3033280"/>
          <a:ext cx="8172448" cy="2916000"/>
        </p:xfrm>
        <a:graphic>
          <a:graphicData uri="http://schemas.openxmlformats.org/drawingml/2006/table">
            <a:tbl>
              <a:tblPr firstRow="1" bandRow="1">
                <a:tableStyleId>{2D5ABB26-0587-4C30-8999-92F81FD0307C}</a:tableStyleId>
              </a:tblPr>
              <a:tblGrid>
                <a:gridCol w="2736304">
                  <a:extLst>
                    <a:ext uri="{9D8B030D-6E8A-4147-A177-3AD203B41FA5}">
                      <a16:colId xmlns:a16="http://schemas.microsoft.com/office/drawing/2014/main" val="20000"/>
                    </a:ext>
                  </a:extLst>
                </a:gridCol>
                <a:gridCol w="1296144">
                  <a:extLst>
                    <a:ext uri="{9D8B030D-6E8A-4147-A177-3AD203B41FA5}">
                      <a16:colId xmlns:a16="http://schemas.microsoft.com/office/drawing/2014/main" val="20001"/>
                    </a:ext>
                  </a:extLst>
                </a:gridCol>
                <a:gridCol w="4140000">
                  <a:extLst>
                    <a:ext uri="{9D8B030D-6E8A-4147-A177-3AD203B41FA5}">
                      <a16:colId xmlns:a16="http://schemas.microsoft.com/office/drawing/2014/main" val="20002"/>
                    </a:ext>
                  </a:extLst>
                </a:gridCol>
              </a:tblGrid>
              <a:tr h="1458000">
                <a:tc>
                  <a:txBody>
                    <a:bodyPr/>
                    <a:lstStyle/>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企業規模</a:t>
                      </a: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人未満</a:t>
                      </a:r>
                    </a:p>
                  </a:txBody>
                  <a:tcPr>
                    <a:lnB w="12700" cap="flat" cmpd="sng" algn="ctr">
                      <a:solidFill>
                        <a:schemeClr val="tx1"/>
                      </a:solidFill>
                      <a:prstDash val="sysDashDot"/>
                      <a:round/>
                      <a:headEnd type="none" w="med" len="med"/>
                      <a:tailEnd type="none" w="med" len="med"/>
                    </a:lnB>
                  </a:tcPr>
                </a:tc>
                <a:tc>
                  <a:txBody>
                    <a:bodyPr/>
                    <a:lstStyle/>
                    <a:p>
                      <a:pPr algn="ctr"/>
                      <a:r>
                        <a:rPr kumimoji="1" lang="ja-JP" altLang="en-US" sz="1200" dirty="0">
                          <a:ln>
                            <a:noFill/>
                          </a:ln>
                          <a:latin typeface="メイリオ" panose="020B0604030504040204" pitchFamily="50" charset="-128"/>
                          <a:ea typeface="メイリオ" panose="020B0604030504040204" pitchFamily="50" charset="-128"/>
                          <a:cs typeface="メイリオ" panose="020B0604030504040204" pitchFamily="50" charset="-128"/>
                        </a:rPr>
                        <a:t>役職段階の例</a:t>
                      </a:r>
                      <a:endParaRPr kumimoji="1" lang="en-US" altLang="ja-JP" sz="1200" dirty="0">
                        <a:ln>
                          <a:noFill/>
                        </a:ln>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ysDash"/>
                      <a:round/>
                      <a:headEnd type="none" w="med" len="med"/>
                      <a:tailEnd type="none" w="med" len="med"/>
                    </a:lnR>
                    <a:lnB w="12700" cap="flat" cmpd="sng" algn="ctr">
                      <a:solidFill>
                        <a:schemeClr val="tx1"/>
                      </a:solidFill>
                      <a:prstDash val="sysDashDot"/>
                      <a:round/>
                      <a:headEnd type="none" w="med" len="med"/>
                      <a:tailEnd type="none" w="med" len="med"/>
                    </a:lnB>
                  </a:tcPr>
                </a:tc>
                <a:tc>
                  <a:txBody>
                    <a:bodyPr/>
                    <a:lstStyle/>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府内民営事業所の正社員数の割合</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108000" indent="-457200"/>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26</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年経済センサス基礎調査（総務省）を基に大阪府人事委員会において集計</a:t>
                      </a:r>
                    </a:p>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tcPr>
                </a:tc>
                <a:extLst>
                  <a:ext uri="{0D108BD9-81ED-4DB2-BD59-A6C34878D82A}">
                    <a16:rowId xmlns:a16="http://schemas.microsoft.com/office/drawing/2014/main" val="10000"/>
                  </a:ext>
                </a:extLst>
              </a:tr>
              <a:tr h="1458000">
                <a:tc>
                  <a:txBody>
                    <a:bodyPr/>
                    <a:lstStyle/>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企業規模</a:t>
                      </a: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人以上</a:t>
                      </a:r>
                    </a:p>
                  </a:txBody>
                  <a:tcPr>
                    <a:lnT w="12700" cap="flat" cmpd="sng" algn="ctr">
                      <a:solidFill>
                        <a:schemeClr val="tx1"/>
                      </a:solidFill>
                      <a:prstDash val="sysDashDot"/>
                      <a:round/>
                      <a:headEnd type="none" w="med" len="med"/>
                      <a:tailEnd type="none" w="med" len="med"/>
                    </a:lnT>
                  </a:tcPr>
                </a:tc>
                <a:tc>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ysDash"/>
                      <a:round/>
                      <a:headEnd type="none" w="med" len="med"/>
                      <a:tailEnd type="none" w="med" len="med"/>
                    </a:lnR>
                    <a:lnT w="12700" cap="flat" cmpd="sng" algn="ctr">
                      <a:solidFill>
                        <a:schemeClr val="tx1"/>
                      </a:solidFill>
                      <a:prstDash val="sysDashDot"/>
                      <a:round/>
                      <a:headEnd type="none" w="med" len="med"/>
                      <a:tailEnd type="none" w="med" len="med"/>
                    </a:lnT>
                  </a:tcPr>
                </a:tc>
                <a:tc>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B w="1270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0001"/>
                  </a:ext>
                </a:extLst>
              </a:tr>
            </a:tbl>
          </a:graphicData>
        </a:graphic>
      </p:graphicFrame>
      <p:grpSp>
        <p:nvGrpSpPr>
          <p:cNvPr id="21" name="グループ化 20"/>
          <p:cNvGrpSpPr/>
          <p:nvPr/>
        </p:nvGrpSpPr>
        <p:grpSpPr>
          <a:xfrm>
            <a:off x="3517200" y="3232409"/>
            <a:ext cx="1080000" cy="1080000"/>
            <a:chOff x="3517200" y="3808473"/>
            <a:chExt cx="1080000" cy="1080000"/>
          </a:xfrm>
        </p:grpSpPr>
        <p:sp>
          <p:nvSpPr>
            <p:cNvPr id="40" name="正方形/長方形 39"/>
            <p:cNvSpPr/>
            <p:nvPr/>
          </p:nvSpPr>
          <p:spPr bwMode="auto">
            <a:xfrm>
              <a:off x="3517200" y="4440392"/>
              <a:ext cx="1080000" cy="232103"/>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endParaRPr kumimoji="1" lang="ja-JP" altLang="en-US" sz="1200"/>
            </a:p>
          </p:txBody>
        </p:sp>
        <p:sp>
          <p:nvSpPr>
            <p:cNvPr id="41" name="正方形/長方形 40"/>
            <p:cNvSpPr/>
            <p:nvPr/>
          </p:nvSpPr>
          <p:spPr bwMode="auto">
            <a:xfrm>
              <a:off x="3517200" y="4672387"/>
              <a:ext cx="1080000" cy="2160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係　員</a:t>
              </a:r>
            </a:p>
          </p:txBody>
        </p:sp>
        <p:sp>
          <p:nvSpPr>
            <p:cNvPr id="42" name="正方形/長方形 41"/>
            <p:cNvSpPr/>
            <p:nvPr/>
          </p:nvSpPr>
          <p:spPr bwMode="auto">
            <a:xfrm>
              <a:off x="3517200" y="3808473"/>
              <a:ext cx="1080000" cy="2160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endParaRPr kumimoji="1" lang="ja-JP" altLang="en-US" sz="1200"/>
            </a:p>
          </p:txBody>
        </p:sp>
        <p:sp>
          <p:nvSpPr>
            <p:cNvPr id="43" name="正方形/長方形 42"/>
            <p:cNvSpPr/>
            <p:nvPr/>
          </p:nvSpPr>
          <p:spPr bwMode="auto">
            <a:xfrm>
              <a:off x="3517200" y="4240430"/>
              <a:ext cx="1080000" cy="2160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endParaRPr kumimoji="1" lang="ja-JP" altLang="en-US" sz="1200"/>
            </a:p>
          </p:txBody>
        </p:sp>
        <p:sp>
          <p:nvSpPr>
            <p:cNvPr id="44" name="正方形/長方形 43"/>
            <p:cNvSpPr/>
            <p:nvPr/>
          </p:nvSpPr>
          <p:spPr bwMode="auto">
            <a:xfrm>
              <a:off x="3517200" y="4024452"/>
              <a:ext cx="1080000" cy="2160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課　長</a:t>
              </a:r>
            </a:p>
          </p:txBody>
        </p:sp>
      </p:grpSp>
      <p:grpSp>
        <p:nvGrpSpPr>
          <p:cNvPr id="20" name="グループ化 19"/>
          <p:cNvGrpSpPr/>
          <p:nvPr/>
        </p:nvGrpSpPr>
        <p:grpSpPr>
          <a:xfrm>
            <a:off x="3512636" y="4734773"/>
            <a:ext cx="1080000" cy="1070475"/>
            <a:chOff x="3512636" y="5310837"/>
            <a:chExt cx="1080000" cy="1070475"/>
          </a:xfrm>
        </p:grpSpPr>
        <p:sp>
          <p:nvSpPr>
            <p:cNvPr id="46" name="正方形/長方形 45"/>
            <p:cNvSpPr/>
            <p:nvPr/>
          </p:nvSpPr>
          <p:spPr bwMode="auto">
            <a:xfrm>
              <a:off x="3512636" y="5950598"/>
              <a:ext cx="1080000" cy="2142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係　長</a:t>
              </a:r>
            </a:p>
          </p:txBody>
        </p:sp>
        <p:sp>
          <p:nvSpPr>
            <p:cNvPr id="47" name="正方形/長方形 46"/>
            <p:cNvSpPr/>
            <p:nvPr/>
          </p:nvSpPr>
          <p:spPr bwMode="auto">
            <a:xfrm>
              <a:off x="3512636" y="6167026"/>
              <a:ext cx="1080000" cy="2142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係　員</a:t>
              </a:r>
            </a:p>
          </p:txBody>
        </p:sp>
        <p:sp>
          <p:nvSpPr>
            <p:cNvPr id="48" name="正方形/長方形 47"/>
            <p:cNvSpPr/>
            <p:nvPr/>
          </p:nvSpPr>
          <p:spPr bwMode="auto">
            <a:xfrm>
              <a:off x="3512636" y="5310837"/>
              <a:ext cx="1080000" cy="2142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部　長</a:t>
              </a:r>
            </a:p>
          </p:txBody>
        </p:sp>
        <p:sp>
          <p:nvSpPr>
            <p:cNvPr id="49" name="正方形/長方形 48"/>
            <p:cNvSpPr/>
            <p:nvPr/>
          </p:nvSpPr>
          <p:spPr bwMode="auto">
            <a:xfrm>
              <a:off x="3512636" y="5734169"/>
              <a:ext cx="1080000" cy="2142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課長代理</a:t>
              </a:r>
            </a:p>
          </p:txBody>
        </p:sp>
        <p:sp>
          <p:nvSpPr>
            <p:cNvPr id="50" name="正方形/長方形 49"/>
            <p:cNvSpPr/>
            <p:nvPr/>
          </p:nvSpPr>
          <p:spPr bwMode="auto">
            <a:xfrm>
              <a:off x="3512636" y="5527266"/>
              <a:ext cx="1080000" cy="2142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課　長</a:t>
              </a:r>
            </a:p>
          </p:txBody>
        </p:sp>
      </p:grpSp>
      <p:grpSp>
        <p:nvGrpSpPr>
          <p:cNvPr id="19" name="グループ化 18"/>
          <p:cNvGrpSpPr/>
          <p:nvPr/>
        </p:nvGrpSpPr>
        <p:grpSpPr>
          <a:xfrm>
            <a:off x="967491" y="3927971"/>
            <a:ext cx="303751" cy="312430"/>
            <a:chOff x="967491" y="4504035"/>
            <a:chExt cx="303751" cy="312430"/>
          </a:xfrm>
        </p:grpSpPr>
        <p:sp>
          <p:nvSpPr>
            <p:cNvPr id="142" name="直方体 141"/>
            <p:cNvSpPr/>
            <p:nvPr/>
          </p:nvSpPr>
          <p:spPr>
            <a:xfrm>
              <a:off x="967491" y="4504035"/>
              <a:ext cx="303751" cy="312430"/>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43" name="正方形/長方形 142"/>
            <p:cNvSpPr/>
            <p:nvPr/>
          </p:nvSpPr>
          <p:spPr>
            <a:xfrm>
              <a:off x="987409" y="4621196"/>
              <a:ext cx="188203" cy="3347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44" name="正方形/長方形 143"/>
            <p:cNvSpPr/>
            <p:nvPr/>
          </p:nvSpPr>
          <p:spPr>
            <a:xfrm>
              <a:off x="987409" y="4682566"/>
              <a:ext cx="188203" cy="3347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45" name="正方形/長方形 144"/>
            <p:cNvSpPr/>
            <p:nvPr/>
          </p:nvSpPr>
          <p:spPr>
            <a:xfrm>
              <a:off x="1042183" y="4760674"/>
              <a:ext cx="79673" cy="5579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18" name="グループ化 17"/>
          <p:cNvGrpSpPr/>
          <p:nvPr/>
        </p:nvGrpSpPr>
        <p:grpSpPr>
          <a:xfrm>
            <a:off x="1267295" y="3927971"/>
            <a:ext cx="303751" cy="312430"/>
            <a:chOff x="1267295" y="4504035"/>
            <a:chExt cx="303751" cy="312430"/>
          </a:xfrm>
        </p:grpSpPr>
        <p:sp>
          <p:nvSpPr>
            <p:cNvPr id="138" name="直方体 137"/>
            <p:cNvSpPr/>
            <p:nvPr/>
          </p:nvSpPr>
          <p:spPr>
            <a:xfrm>
              <a:off x="1267295" y="4504035"/>
              <a:ext cx="303751" cy="312430"/>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9" name="正方形/長方形 138"/>
            <p:cNvSpPr/>
            <p:nvPr/>
          </p:nvSpPr>
          <p:spPr>
            <a:xfrm>
              <a:off x="1287213" y="4621196"/>
              <a:ext cx="188203" cy="3347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40" name="正方形/長方形 139"/>
            <p:cNvSpPr/>
            <p:nvPr/>
          </p:nvSpPr>
          <p:spPr>
            <a:xfrm>
              <a:off x="1287213" y="4682566"/>
              <a:ext cx="188203" cy="3347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41" name="正方形/長方形 140"/>
            <p:cNvSpPr/>
            <p:nvPr/>
          </p:nvSpPr>
          <p:spPr>
            <a:xfrm>
              <a:off x="1341987" y="4760674"/>
              <a:ext cx="79673" cy="5579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17" name="グループ化 16"/>
          <p:cNvGrpSpPr/>
          <p:nvPr/>
        </p:nvGrpSpPr>
        <p:grpSpPr>
          <a:xfrm>
            <a:off x="2736353" y="3591675"/>
            <a:ext cx="494681" cy="648726"/>
            <a:chOff x="2736353" y="4167739"/>
            <a:chExt cx="494681" cy="648726"/>
          </a:xfrm>
        </p:grpSpPr>
        <p:sp>
          <p:nvSpPr>
            <p:cNvPr id="133" name="直方体 132"/>
            <p:cNvSpPr/>
            <p:nvPr/>
          </p:nvSpPr>
          <p:spPr>
            <a:xfrm>
              <a:off x="2736353" y="4167739"/>
              <a:ext cx="494681" cy="648726"/>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4" name="正方形/長方形 133"/>
            <p:cNvSpPr/>
            <p:nvPr/>
          </p:nvSpPr>
          <p:spPr>
            <a:xfrm>
              <a:off x="2759184" y="4383981"/>
              <a:ext cx="316404" cy="5641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5" name="正方形/長方形 134"/>
            <p:cNvSpPr/>
            <p:nvPr/>
          </p:nvSpPr>
          <p:spPr>
            <a:xfrm>
              <a:off x="2759184" y="4487401"/>
              <a:ext cx="316404" cy="5641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6" name="正方形/長方形 135"/>
            <p:cNvSpPr/>
            <p:nvPr/>
          </p:nvSpPr>
          <p:spPr>
            <a:xfrm>
              <a:off x="2759184" y="4590821"/>
              <a:ext cx="316404" cy="5641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7" name="正方形/長方形 136"/>
            <p:cNvSpPr/>
            <p:nvPr/>
          </p:nvSpPr>
          <p:spPr>
            <a:xfrm>
              <a:off x="2858121" y="4722447"/>
              <a:ext cx="121768" cy="94018"/>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16" name="グループ化 15"/>
          <p:cNvGrpSpPr/>
          <p:nvPr/>
        </p:nvGrpSpPr>
        <p:grpSpPr>
          <a:xfrm>
            <a:off x="807847" y="4919621"/>
            <a:ext cx="800601" cy="813619"/>
            <a:chOff x="807847" y="5495685"/>
            <a:chExt cx="800601" cy="813619"/>
          </a:xfrm>
        </p:grpSpPr>
        <p:sp>
          <p:nvSpPr>
            <p:cNvPr id="126" name="直方体 125"/>
            <p:cNvSpPr/>
            <p:nvPr/>
          </p:nvSpPr>
          <p:spPr>
            <a:xfrm>
              <a:off x="807847" y="5495685"/>
              <a:ext cx="800601" cy="813619"/>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7" name="正方形/長方形 126"/>
            <p:cNvSpPr/>
            <p:nvPr/>
          </p:nvSpPr>
          <p:spPr>
            <a:xfrm>
              <a:off x="1029151" y="6218179"/>
              <a:ext cx="136688" cy="911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8" name="正方形/長方形 127"/>
            <p:cNvSpPr/>
            <p:nvPr/>
          </p:nvSpPr>
          <p:spPr>
            <a:xfrm>
              <a:off x="853410" y="5757345"/>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9" name="正方形/長方形 128"/>
            <p:cNvSpPr/>
            <p:nvPr/>
          </p:nvSpPr>
          <p:spPr>
            <a:xfrm>
              <a:off x="853410" y="5843263"/>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0" name="正方形/長方形 129"/>
            <p:cNvSpPr/>
            <p:nvPr/>
          </p:nvSpPr>
          <p:spPr>
            <a:xfrm>
              <a:off x="853410" y="6101018"/>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1" name="正方形/長方形 130"/>
            <p:cNvSpPr/>
            <p:nvPr/>
          </p:nvSpPr>
          <p:spPr>
            <a:xfrm>
              <a:off x="853410" y="5929181"/>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2" name="正方形/長方形 131"/>
            <p:cNvSpPr/>
            <p:nvPr/>
          </p:nvSpPr>
          <p:spPr>
            <a:xfrm>
              <a:off x="853410" y="6015099"/>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15" name="グループ化 14"/>
          <p:cNvGrpSpPr/>
          <p:nvPr/>
        </p:nvGrpSpPr>
        <p:grpSpPr>
          <a:xfrm>
            <a:off x="1613628" y="4828496"/>
            <a:ext cx="800601" cy="904744"/>
            <a:chOff x="1613628" y="5404560"/>
            <a:chExt cx="800601" cy="904744"/>
          </a:xfrm>
        </p:grpSpPr>
        <p:sp>
          <p:nvSpPr>
            <p:cNvPr id="118" name="直方体 117"/>
            <p:cNvSpPr/>
            <p:nvPr/>
          </p:nvSpPr>
          <p:spPr>
            <a:xfrm>
              <a:off x="1613628" y="5404560"/>
              <a:ext cx="800601" cy="904744"/>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9" name="正方形/長方形 118"/>
            <p:cNvSpPr/>
            <p:nvPr/>
          </p:nvSpPr>
          <p:spPr>
            <a:xfrm>
              <a:off x="1659191" y="5671427"/>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0" name="正方形/長方形 119"/>
            <p:cNvSpPr/>
            <p:nvPr/>
          </p:nvSpPr>
          <p:spPr>
            <a:xfrm>
              <a:off x="1834932" y="6218179"/>
              <a:ext cx="136688" cy="911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1" name="正方形/長方形 120"/>
            <p:cNvSpPr/>
            <p:nvPr/>
          </p:nvSpPr>
          <p:spPr>
            <a:xfrm>
              <a:off x="1659191" y="5757345"/>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2" name="正方形/長方形 121"/>
            <p:cNvSpPr/>
            <p:nvPr/>
          </p:nvSpPr>
          <p:spPr>
            <a:xfrm>
              <a:off x="1659191" y="5843263"/>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3" name="正方形/長方形 122"/>
            <p:cNvSpPr/>
            <p:nvPr/>
          </p:nvSpPr>
          <p:spPr>
            <a:xfrm>
              <a:off x="1659191" y="6101018"/>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4" name="正方形/長方形 123"/>
            <p:cNvSpPr/>
            <p:nvPr/>
          </p:nvSpPr>
          <p:spPr>
            <a:xfrm>
              <a:off x="1659191" y="5929181"/>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5" name="正方形/長方形 124"/>
            <p:cNvSpPr/>
            <p:nvPr/>
          </p:nvSpPr>
          <p:spPr>
            <a:xfrm>
              <a:off x="1659191" y="6015099"/>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14" name="グループ化 13"/>
          <p:cNvGrpSpPr/>
          <p:nvPr/>
        </p:nvGrpSpPr>
        <p:grpSpPr>
          <a:xfrm>
            <a:off x="1882544" y="3791283"/>
            <a:ext cx="423082" cy="449118"/>
            <a:chOff x="1882544" y="4367347"/>
            <a:chExt cx="423082" cy="449118"/>
          </a:xfrm>
        </p:grpSpPr>
        <p:sp>
          <p:nvSpPr>
            <p:cNvPr id="113" name="直方体 112"/>
            <p:cNvSpPr/>
            <p:nvPr/>
          </p:nvSpPr>
          <p:spPr>
            <a:xfrm>
              <a:off x="1882544" y="4367347"/>
              <a:ext cx="423082" cy="449118"/>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4" name="正方形/長方形 113"/>
            <p:cNvSpPr/>
            <p:nvPr/>
          </p:nvSpPr>
          <p:spPr>
            <a:xfrm>
              <a:off x="1902071" y="4517053"/>
              <a:ext cx="270608" cy="39054"/>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5" name="正方形/長方形 114"/>
            <p:cNvSpPr/>
            <p:nvPr/>
          </p:nvSpPr>
          <p:spPr>
            <a:xfrm>
              <a:off x="1902071" y="4588652"/>
              <a:ext cx="270608" cy="39054"/>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6" name="正方形/長方形 115"/>
            <p:cNvSpPr/>
            <p:nvPr/>
          </p:nvSpPr>
          <p:spPr>
            <a:xfrm>
              <a:off x="1902071" y="4660250"/>
              <a:ext cx="270608" cy="39054"/>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7" name="正方形/長方形 116"/>
            <p:cNvSpPr/>
            <p:nvPr/>
          </p:nvSpPr>
          <p:spPr>
            <a:xfrm>
              <a:off x="1986687" y="4751375"/>
              <a:ext cx="104143" cy="6509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91" name="グループ化 90"/>
          <p:cNvGrpSpPr/>
          <p:nvPr/>
        </p:nvGrpSpPr>
        <p:grpSpPr>
          <a:xfrm>
            <a:off x="2300728" y="3791283"/>
            <a:ext cx="423082" cy="449118"/>
            <a:chOff x="1656878" y="292100"/>
            <a:chExt cx="619125" cy="657225"/>
          </a:xfrm>
        </p:grpSpPr>
        <p:sp>
          <p:nvSpPr>
            <p:cNvPr id="108" name="直方体 107"/>
            <p:cNvSpPr/>
            <p:nvPr/>
          </p:nvSpPr>
          <p:spPr>
            <a:xfrm>
              <a:off x="1656878" y="292100"/>
              <a:ext cx="619125" cy="657225"/>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9" name="正方形/長方形 108"/>
            <p:cNvSpPr/>
            <p:nvPr/>
          </p:nvSpPr>
          <p:spPr>
            <a:xfrm>
              <a:off x="1685453" y="511175"/>
              <a:ext cx="396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0" name="正方形/長方形 109"/>
            <p:cNvSpPr/>
            <p:nvPr/>
          </p:nvSpPr>
          <p:spPr>
            <a:xfrm>
              <a:off x="1685453" y="615950"/>
              <a:ext cx="396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1" name="正方形/長方形 110"/>
            <p:cNvSpPr/>
            <p:nvPr/>
          </p:nvSpPr>
          <p:spPr>
            <a:xfrm>
              <a:off x="1685453" y="720725"/>
              <a:ext cx="396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2" name="正方形/長方形 111"/>
            <p:cNvSpPr/>
            <p:nvPr/>
          </p:nvSpPr>
          <p:spPr>
            <a:xfrm>
              <a:off x="1809278" y="854075"/>
              <a:ext cx="152400" cy="952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13" name="グループ化 12"/>
          <p:cNvGrpSpPr/>
          <p:nvPr/>
        </p:nvGrpSpPr>
        <p:grpSpPr>
          <a:xfrm>
            <a:off x="2430433" y="4626718"/>
            <a:ext cx="800601" cy="1106522"/>
            <a:chOff x="2430433" y="5202782"/>
            <a:chExt cx="800601" cy="1106522"/>
          </a:xfrm>
        </p:grpSpPr>
        <p:sp>
          <p:nvSpPr>
            <p:cNvPr id="98" name="直方体 97"/>
            <p:cNvSpPr/>
            <p:nvPr/>
          </p:nvSpPr>
          <p:spPr>
            <a:xfrm>
              <a:off x="2430433" y="5202782"/>
              <a:ext cx="800601" cy="1106522"/>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99" name="正方形/長方形 98"/>
            <p:cNvSpPr/>
            <p:nvPr/>
          </p:nvSpPr>
          <p:spPr>
            <a:xfrm>
              <a:off x="2475996" y="5659338"/>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0" name="正方形/長方形 99"/>
            <p:cNvSpPr/>
            <p:nvPr/>
          </p:nvSpPr>
          <p:spPr>
            <a:xfrm>
              <a:off x="2651737" y="6218178"/>
              <a:ext cx="136688" cy="911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1" name="正方形/長方形 100"/>
            <p:cNvSpPr/>
            <p:nvPr/>
          </p:nvSpPr>
          <p:spPr>
            <a:xfrm>
              <a:off x="2475996" y="5747674"/>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2" name="正方形/長方形 101"/>
            <p:cNvSpPr/>
            <p:nvPr/>
          </p:nvSpPr>
          <p:spPr>
            <a:xfrm>
              <a:off x="2475996" y="5836010"/>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3" name="正方形/長方形 102"/>
            <p:cNvSpPr/>
            <p:nvPr/>
          </p:nvSpPr>
          <p:spPr>
            <a:xfrm>
              <a:off x="2475996" y="6101017"/>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4" name="正方形/長方形 103"/>
            <p:cNvSpPr/>
            <p:nvPr/>
          </p:nvSpPr>
          <p:spPr>
            <a:xfrm>
              <a:off x="2475996" y="5924346"/>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5" name="正方形/長方形 104"/>
            <p:cNvSpPr/>
            <p:nvPr/>
          </p:nvSpPr>
          <p:spPr>
            <a:xfrm>
              <a:off x="2475996" y="6012682"/>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6" name="正方形/長方形 105"/>
            <p:cNvSpPr/>
            <p:nvPr/>
          </p:nvSpPr>
          <p:spPr>
            <a:xfrm>
              <a:off x="2475996" y="5482666"/>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7" name="正方形/長方形 106"/>
            <p:cNvSpPr/>
            <p:nvPr/>
          </p:nvSpPr>
          <p:spPr>
            <a:xfrm>
              <a:off x="2475996" y="5571002"/>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93" name="グループ化 92"/>
          <p:cNvGrpSpPr/>
          <p:nvPr/>
        </p:nvGrpSpPr>
        <p:grpSpPr>
          <a:xfrm>
            <a:off x="1578793" y="3927971"/>
            <a:ext cx="303751" cy="312430"/>
            <a:chOff x="1056446" y="492125"/>
            <a:chExt cx="581024" cy="533400"/>
          </a:xfrm>
        </p:grpSpPr>
        <p:sp>
          <p:nvSpPr>
            <p:cNvPr id="94" name="直方体 93"/>
            <p:cNvSpPr/>
            <p:nvPr/>
          </p:nvSpPr>
          <p:spPr>
            <a:xfrm>
              <a:off x="1056446" y="492125"/>
              <a:ext cx="581024" cy="533400"/>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95" name="正方形/長方形 94"/>
            <p:cNvSpPr/>
            <p:nvPr/>
          </p:nvSpPr>
          <p:spPr>
            <a:xfrm>
              <a:off x="1094545" y="692150"/>
              <a:ext cx="360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96" name="正方形/長方形 95"/>
            <p:cNvSpPr/>
            <p:nvPr/>
          </p:nvSpPr>
          <p:spPr>
            <a:xfrm>
              <a:off x="1094545" y="796925"/>
              <a:ext cx="360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97" name="正方形/長方形 96"/>
            <p:cNvSpPr/>
            <p:nvPr/>
          </p:nvSpPr>
          <p:spPr>
            <a:xfrm>
              <a:off x="1199320" y="930275"/>
              <a:ext cx="152400" cy="952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sp>
        <p:nvSpPr>
          <p:cNvPr id="146" name="正方形/長方形 145"/>
          <p:cNvSpPr/>
          <p:nvPr/>
        </p:nvSpPr>
        <p:spPr bwMode="auto">
          <a:xfrm>
            <a:off x="4813410" y="3485783"/>
            <a:ext cx="2134853" cy="216000"/>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企業規模</a:t>
            </a:r>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人未満･･･</a:t>
            </a:r>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35.4</a:t>
            </a: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48" name="テキスト ボックス 49"/>
          <p:cNvSpPr txBox="1"/>
          <p:nvPr/>
        </p:nvSpPr>
        <p:spPr>
          <a:xfrm>
            <a:off x="4773614" y="5472469"/>
            <a:ext cx="4032000" cy="324000"/>
          </a:xfrm>
          <a:prstGeom prst="rect">
            <a:avLst/>
          </a:prstGeom>
          <a:solidFill>
            <a:schemeClr val="lt1"/>
          </a:solidFill>
          <a:ln w="34925" cmpd="dbl">
            <a:solidFill>
              <a:schemeClr val="tx1"/>
            </a:solidFill>
          </a:ln>
        </p:spPr>
        <p:style>
          <a:lnRef idx="0">
            <a:scrgbClr r="0" g="0" b="0"/>
          </a:lnRef>
          <a:fillRef idx="0">
            <a:scrgbClr r="0" g="0" b="0"/>
          </a:fillRef>
          <a:effectRef idx="0">
            <a:scrgbClr r="0" g="0" b="0"/>
          </a:effectRef>
          <a:fontRef idx="minor">
            <a:schemeClr val="dk1"/>
          </a:fontRef>
        </p:style>
        <p:txBody>
          <a:bodyPr wrap="square" lIns="36000" tIns="36000" rIns="36000" bIns="36000" rtlCol="0" anchor="ctr" anchorCtr="1">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府内の民営事業所全体の正社員数の６割を超える人数をカバー</a:t>
            </a:r>
          </a:p>
        </p:txBody>
      </p:sp>
      <p:sp>
        <p:nvSpPr>
          <p:cNvPr id="149" name="右中かっこ 148"/>
          <p:cNvSpPr/>
          <p:nvPr/>
        </p:nvSpPr>
        <p:spPr bwMode="auto">
          <a:xfrm rot="5400000">
            <a:off x="6124542" y="4203208"/>
            <a:ext cx="144000" cy="2340000"/>
          </a:xfrm>
          <a:prstGeom prst="rightBrace">
            <a:avLst>
              <a:gd name="adj1" fmla="val 31071"/>
              <a:gd name="adj2" fmla="val 50000"/>
            </a:avLst>
          </a:prstGeom>
          <a:no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p:spPr>
        <p:txBody>
          <a:bodyPr wrap="square" lIns="18288" tIns="0" rIns="0" bIns="0" rtlCol="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endParaRPr kumimoji="1" lang="ja-JP" altLang="en-US" sz="1100"/>
          </a:p>
        </p:txBody>
      </p:sp>
      <p:grpSp>
        <p:nvGrpSpPr>
          <p:cNvPr id="23" name="グループ化 22"/>
          <p:cNvGrpSpPr/>
          <p:nvPr/>
        </p:nvGrpSpPr>
        <p:grpSpPr>
          <a:xfrm>
            <a:off x="5058350" y="3733052"/>
            <a:ext cx="1372995" cy="612000"/>
            <a:chOff x="5058350" y="4309116"/>
            <a:chExt cx="1372995" cy="612000"/>
          </a:xfrm>
        </p:grpSpPr>
        <p:grpSp>
          <p:nvGrpSpPr>
            <p:cNvPr id="180" name="グループ化 179"/>
            <p:cNvGrpSpPr/>
            <p:nvPr/>
          </p:nvGrpSpPr>
          <p:grpSpPr>
            <a:xfrm>
              <a:off x="5058350" y="4336259"/>
              <a:ext cx="266592" cy="533242"/>
              <a:chOff x="457200" y="3429000"/>
              <a:chExt cx="360000" cy="720080"/>
            </a:xfrm>
          </p:grpSpPr>
          <p:sp>
            <p:nvSpPr>
              <p:cNvPr id="181" name="円/楕円 180"/>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82" name="円/楕円 181"/>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83" name="正方形/長方形 182"/>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84" name="グループ化 183"/>
            <p:cNvGrpSpPr/>
            <p:nvPr/>
          </p:nvGrpSpPr>
          <p:grpSpPr>
            <a:xfrm>
              <a:off x="5412913" y="4336259"/>
              <a:ext cx="266592" cy="533242"/>
              <a:chOff x="457200" y="3429000"/>
              <a:chExt cx="360000" cy="720080"/>
            </a:xfrm>
          </p:grpSpPr>
          <p:sp>
            <p:nvSpPr>
              <p:cNvPr id="185" name="円/楕円 184"/>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86" name="円/楕円 185"/>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87" name="正方形/長方形 186"/>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88" name="グループ化 187"/>
            <p:cNvGrpSpPr/>
            <p:nvPr/>
          </p:nvGrpSpPr>
          <p:grpSpPr>
            <a:xfrm>
              <a:off x="5767476" y="4336259"/>
              <a:ext cx="266592" cy="533242"/>
              <a:chOff x="457200" y="3429000"/>
              <a:chExt cx="360000" cy="720080"/>
            </a:xfrm>
          </p:grpSpPr>
          <p:sp>
            <p:nvSpPr>
              <p:cNvPr id="189" name="円/楕円 188"/>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90" name="円/楕円 189"/>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91" name="正方形/長方形 190"/>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92" name="グループ化 191"/>
            <p:cNvGrpSpPr/>
            <p:nvPr/>
          </p:nvGrpSpPr>
          <p:grpSpPr>
            <a:xfrm>
              <a:off x="6122039" y="4336259"/>
              <a:ext cx="266592" cy="533242"/>
              <a:chOff x="457200" y="3429000"/>
              <a:chExt cx="360000" cy="720080"/>
            </a:xfrm>
          </p:grpSpPr>
          <p:sp>
            <p:nvSpPr>
              <p:cNvPr id="193" name="円/楕円 192"/>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94" name="円/楕円 193"/>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95" name="正方形/長方形 194"/>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sp>
          <p:nvSpPr>
            <p:cNvPr id="9" name="正方形/長方形 8"/>
            <p:cNvSpPr/>
            <p:nvPr/>
          </p:nvSpPr>
          <p:spPr>
            <a:xfrm>
              <a:off x="6215345" y="4309116"/>
              <a:ext cx="216000" cy="61200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grpSp>
        <p:nvGrpSpPr>
          <p:cNvPr id="22" name="グループ化 21"/>
          <p:cNvGrpSpPr/>
          <p:nvPr/>
        </p:nvGrpSpPr>
        <p:grpSpPr>
          <a:xfrm>
            <a:off x="5058350" y="4763205"/>
            <a:ext cx="2481940" cy="612000"/>
            <a:chOff x="5058350" y="5339269"/>
            <a:chExt cx="2481940" cy="612000"/>
          </a:xfrm>
        </p:grpSpPr>
        <p:grpSp>
          <p:nvGrpSpPr>
            <p:cNvPr id="8" name="グループ化 7"/>
            <p:cNvGrpSpPr/>
            <p:nvPr/>
          </p:nvGrpSpPr>
          <p:grpSpPr>
            <a:xfrm>
              <a:off x="5058350" y="5377725"/>
              <a:ext cx="266592" cy="533243"/>
              <a:chOff x="457200" y="3429000"/>
              <a:chExt cx="360000" cy="720080"/>
            </a:xfrm>
          </p:grpSpPr>
          <p:sp>
            <p:nvSpPr>
              <p:cNvPr id="6" name="円/楕円 5"/>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51" name="円/楕円 150"/>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7" name="正方形/長方形 6"/>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55" name="グループ化 154"/>
            <p:cNvGrpSpPr/>
            <p:nvPr/>
          </p:nvGrpSpPr>
          <p:grpSpPr>
            <a:xfrm>
              <a:off x="5412913" y="5377725"/>
              <a:ext cx="266592" cy="533243"/>
              <a:chOff x="457200" y="3429000"/>
              <a:chExt cx="360000" cy="720080"/>
            </a:xfrm>
          </p:grpSpPr>
          <p:sp>
            <p:nvSpPr>
              <p:cNvPr id="157" name="円/楕円 156"/>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58" name="円/楕円 157"/>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59" name="正方形/長方形 158"/>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60" name="グループ化 159"/>
            <p:cNvGrpSpPr/>
            <p:nvPr/>
          </p:nvGrpSpPr>
          <p:grpSpPr>
            <a:xfrm>
              <a:off x="5767476" y="5377725"/>
              <a:ext cx="266592" cy="533243"/>
              <a:chOff x="457200" y="3429000"/>
              <a:chExt cx="360000" cy="720080"/>
            </a:xfrm>
          </p:grpSpPr>
          <p:sp>
            <p:nvSpPr>
              <p:cNvPr id="161" name="円/楕円 160"/>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62" name="円/楕円 161"/>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63" name="正方形/長方形 162"/>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64" name="グループ化 163"/>
            <p:cNvGrpSpPr/>
            <p:nvPr/>
          </p:nvGrpSpPr>
          <p:grpSpPr>
            <a:xfrm>
              <a:off x="6122039" y="5377725"/>
              <a:ext cx="266592" cy="533243"/>
              <a:chOff x="457200" y="3429000"/>
              <a:chExt cx="360000" cy="720080"/>
            </a:xfrm>
          </p:grpSpPr>
          <p:sp>
            <p:nvSpPr>
              <p:cNvPr id="165" name="円/楕円 164"/>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66" name="円/楕円 165"/>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67" name="正方形/長方形 166"/>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68" name="グループ化 167"/>
            <p:cNvGrpSpPr/>
            <p:nvPr/>
          </p:nvGrpSpPr>
          <p:grpSpPr>
            <a:xfrm>
              <a:off x="6476602" y="5377725"/>
              <a:ext cx="266592" cy="533243"/>
              <a:chOff x="457200" y="3429000"/>
              <a:chExt cx="360000" cy="720080"/>
            </a:xfrm>
          </p:grpSpPr>
          <p:sp>
            <p:nvSpPr>
              <p:cNvPr id="169" name="円/楕円 168"/>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70" name="円/楕円 169"/>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71" name="正方形/長方形 170"/>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72" name="グループ化 171"/>
            <p:cNvGrpSpPr/>
            <p:nvPr/>
          </p:nvGrpSpPr>
          <p:grpSpPr>
            <a:xfrm>
              <a:off x="6831165" y="5377725"/>
              <a:ext cx="266592" cy="533243"/>
              <a:chOff x="457200" y="3429000"/>
              <a:chExt cx="360000" cy="720080"/>
            </a:xfrm>
          </p:grpSpPr>
          <p:sp>
            <p:nvSpPr>
              <p:cNvPr id="173" name="円/楕円 172"/>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74" name="円/楕円 173"/>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75" name="正方形/長方形 174"/>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76" name="グループ化 175"/>
            <p:cNvGrpSpPr/>
            <p:nvPr/>
          </p:nvGrpSpPr>
          <p:grpSpPr>
            <a:xfrm>
              <a:off x="7185728" y="5377725"/>
              <a:ext cx="266592" cy="533243"/>
              <a:chOff x="457200" y="3429000"/>
              <a:chExt cx="360000" cy="720080"/>
            </a:xfrm>
          </p:grpSpPr>
          <p:sp>
            <p:nvSpPr>
              <p:cNvPr id="177" name="円/楕円 176"/>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78" name="円/楕円 177"/>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79" name="正方形/長方形 178"/>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sp>
          <p:nvSpPr>
            <p:cNvPr id="196" name="正方形/長方形 195"/>
            <p:cNvSpPr/>
            <p:nvPr/>
          </p:nvSpPr>
          <p:spPr>
            <a:xfrm>
              <a:off x="7359011" y="5339269"/>
              <a:ext cx="181279" cy="61200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sp>
        <p:nvSpPr>
          <p:cNvPr id="147" name="正方形/長方形 146"/>
          <p:cNvSpPr/>
          <p:nvPr/>
        </p:nvSpPr>
        <p:spPr bwMode="auto">
          <a:xfrm>
            <a:off x="4813411" y="4526596"/>
            <a:ext cx="2134852" cy="216000"/>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企業規模</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人以上</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64.6</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52" name="テキスト ボックス 151"/>
          <p:cNvSpPr txBox="1"/>
          <p:nvPr/>
        </p:nvSpPr>
        <p:spPr>
          <a:xfrm>
            <a:off x="4500000" y="6525344"/>
            <a:ext cx="360040" cy="307777"/>
          </a:xfrm>
          <a:prstGeom prst="rect">
            <a:avLst/>
          </a:prstGeom>
          <a:noFill/>
        </p:spPr>
        <p:txBody>
          <a:bodyPr wrap="square" rtlCol="0">
            <a:spAutoFit/>
          </a:bodyPr>
          <a:lstStyle/>
          <a:p>
            <a:pPr algn="ctr"/>
            <a:r>
              <a:rPr lang="en-US" altLang="ja-JP" sz="1400" dirty="0">
                <a:solidFill>
                  <a:schemeClr val="bg1">
                    <a:lumMod val="50000"/>
                  </a:schemeClr>
                </a:solidFill>
                <a:latin typeface="メイリオ" panose="020B0604030504040204" pitchFamily="50" charset="-128"/>
                <a:ea typeface="メイリオ" panose="020B0604030504040204" pitchFamily="50" charset="-128"/>
              </a:rPr>
              <a:t>3</a:t>
            </a:r>
            <a:endParaRPr kumimoji="1" lang="ja-JP" altLang="en-US" dirty="0">
              <a:solidFill>
                <a:schemeClr val="bg1">
                  <a:lumMod val="50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967655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457200" y="274638"/>
            <a:ext cx="8280000" cy="720000"/>
          </a:xfrm>
          <a:prstGeom prst="rect">
            <a:avLst/>
          </a:prstGeom>
          <a:solidFill>
            <a:schemeClr val="tx2">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．令和３年職種別民間給与実態調査の概要</a:t>
            </a:r>
          </a:p>
        </p:txBody>
      </p:sp>
      <p:graphicFrame>
        <p:nvGraphicFramePr>
          <p:cNvPr id="6" name="表 5"/>
          <p:cNvGraphicFramePr>
            <a:graphicFrameLocks noGrp="1"/>
          </p:cNvGraphicFramePr>
          <p:nvPr>
            <p:extLst>
              <p:ext uri="{D42A27DB-BD31-4B8C-83A1-F6EECF244321}">
                <p14:modId xmlns:p14="http://schemas.microsoft.com/office/powerpoint/2010/main" val="2289435973"/>
              </p:ext>
            </p:extLst>
          </p:nvPr>
        </p:nvGraphicFramePr>
        <p:xfrm>
          <a:off x="955411" y="1268761"/>
          <a:ext cx="6928956" cy="1108755"/>
        </p:xfrm>
        <a:graphic>
          <a:graphicData uri="http://schemas.openxmlformats.org/drawingml/2006/table">
            <a:tbl>
              <a:tblPr firstRow="1" bandRow="1">
                <a:tableStyleId>{5C22544A-7EE6-4342-B048-85BDC9FD1C3A}</a:tableStyleId>
              </a:tblPr>
              <a:tblGrid>
                <a:gridCol w="1428889">
                  <a:extLst>
                    <a:ext uri="{9D8B030D-6E8A-4147-A177-3AD203B41FA5}">
                      <a16:colId xmlns:a16="http://schemas.microsoft.com/office/drawing/2014/main" val="20001"/>
                    </a:ext>
                  </a:extLst>
                </a:gridCol>
                <a:gridCol w="3567611">
                  <a:extLst>
                    <a:ext uri="{9D8B030D-6E8A-4147-A177-3AD203B41FA5}">
                      <a16:colId xmlns:a16="http://schemas.microsoft.com/office/drawing/2014/main" val="20004"/>
                    </a:ext>
                  </a:extLst>
                </a:gridCol>
                <a:gridCol w="1932456">
                  <a:extLst>
                    <a:ext uri="{9D8B030D-6E8A-4147-A177-3AD203B41FA5}">
                      <a16:colId xmlns:a16="http://schemas.microsoft.com/office/drawing/2014/main" val="1724870875"/>
                    </a:ext>
                  </a:extLst>
                </a:gridCol>
              </a:tblGrid>
              <a:tr h="294070">
                <a:tc>
                  <a:txBody>
                    <a:bodyPr/>
                    <a:lstStyle/>
                    <a:p>
                      <a:pPr algn="ctr">
                        <a:lnSpc>
                          <a:spcPts val="900"/>
                        </a:lnSpc>
                      </a:pP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a:txBody>
                    <a:bodyPr/>
                    <a:lstStyle/>
                    <a:p>
                      <a:pPr algn="ctr">
                        <a:lnSpc>
                          <a:spcPts val="900"/>
                        </a:lnSpc>
                      </a:pPr>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調査の内容</a:t>
                      </a:r>
                    </a:p>
                  </a:txBody>
                  <a:tcPr anchor="ctr">
                    <a:lnB w="12700" cap="flat" cmpd="sng" algn="ctr">
                      <a:solidFill>
                        <a:schemeClr val="bg1"/>
                      </a:solidFill>
                      <a:prstDash val="solid"/>
                      <a:round/>
                      <a:headEnd type="none" w="med" len="med"/>
                      <a:tailEnd type="none" w="med" len="med"/>
                    </a:lnB>
                  </a:tcPr>
                </a:tc>
                <a:tc>
                  <a:txBody>
                    <a:bodyPr/>
                    <a:lstStyle/>
                    <a:p>
                      <a:pPr algn="ctr">
                        <a:lnSpc>
                          <a:spcPts val="900"/>
                        </a:lnSpc>
                      </a:pPr>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調査期間</a:t>
                      </a: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367605">
                <a:tc>
                  <a:txBody>
                    <a:bodyPr/>
                    <a:lstStyle/>
                    <a:p>
                      <a:pPr algn="l">
                        <a:lnSpc>
                          <a:spcPct val="100000"/>
                        </a:lnSpc>
                      </a:pPr>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事業所単位で行う</a:t>
                      </a:r>
                      <a:endParaRPr kumimoji="1"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調査事項</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9EDF4"/>
                    </a:solidFill>
                  </a:tcPr>
                </a:tc>
                <a:tc>
                  <a:txBody>
                    <a:bodyPr/>
                    <a:lstStyle/>
                    <a:p>
                      <a:pPr marL="0" indent="0">
                        <a:lnSpc>
                          <a:spcPct val="100000"/>
                        </a:lnSpc>
                        <a:buNone/>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①昨年８月から本年７月までの特別給の支給実績</a:t>
                      </a:r>
                    </a:p>
                    <a:p>
                      <a:pPr marL="0" indent="0">
                        <a:lnSpc>
                          <a:spcPct val="100000"/>
                        </a:lnSpc>
                        <a:buNone/>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②民間企業における給与改定の状況等</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9EDF4"/>
                    </a:solidFill>
                  </a:tcPr>
                </a:tc>
                <a:tc rowSpan="2">
                  <a:txBody>
                    <a:bodyPr/>
                    <a:lstStyle/>
                    <a:p>
                      <a:pPr algn="ctr">
                        <a:lnSpc>
                          <a:spcPct val="1000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令和３年４月</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26</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日（月曜日）</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000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～同年６月</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22</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日（火曜日）</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solidFill>
                      <a:srgbClr val="E9EDF4"/>
                    </a:solidFill>
                  </a:tcPr>
                </a:tc>
                <a:extLst>
                  <a:ext uri="{0D108BD9-81ED-4DB2-BD59-A6C34878D82A}">
                    <a16:rowId xmlns:a16="http://schemas.microsoft.com/office/drawing/2014/main" val="10002"/>
                  </a:ext>
                </a:extLst>
              </a:tr>
              <a:tr h="418445">
                <a:tc>
                  <a:txBody>
                    <a:bodyPr/>
                    <a:lstStyle/>
                    <a:p>
                      <a:pPr algn="l">
                        <a:lnSpc>
                          <a:spcPct val="100000"/>
                        </a:lnSpc>
                      </a:pPr>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従業員別に行う</a:t>
                      </a:r>
                      <a:endParaRPr kumimoji="1"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調査事項（</a:t>
                      </a:r>
                      <a:r>
                        <a:rPr kumimoji="1" lang="en-US" altLang="ja-JP" sz="1000" dirty="0">
                          <a:latin typeface="メイリオ" panose="020B0604030504040204" pitchFamily="50" charset="-128"/>
                          <a:ea typeface="メイリオ" panose="020B0604030504040204" pitchFamily="50" charset="-128"/>
                          <a:cs typeface="メイリオ" panose="020B0604030504040204" pitchFamily="50" charset="-128"/>
                        </a:rPr>
                        <a:t>54</a:t>
                      </a:r>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職種）</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rgbClr val="E9EDF4"/>
                    </a:solidFill>
                  </a:tcPr>
                </a:tc>
                <a:tc>
                  <a:txBody>
                    <a:bodyPr/>
                    <a:lstStyle/>
                    <a:p>
                      <a:pPr marL="0" indent="0">
                        <a:lnSpc>
                          <a:spcPct val="100000"/>
                        </a:lnSpc>
                        <a:buNone/>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③本年４月分として個々の従業員に支払われた給与月額等</a:t>
                      </a:r>
                    </a:p>
                    <a:p>
                      <a:pPr marL="0" indent="0">
                        <a:lnSpc>
                          <a:spcPct val="100000"/>
                        </a:lnSpc>
                        <a:buNone/>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④本年４月分の初任給の状況</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solidFill>
                      <a:srgbClr val="E9EDF4"/>
                    </a:solidFill>
                  </a:tcPr>
                </a:tc>
                <a:tc vMerge="1">
                  <a:txBody>
                    <a:bodyPr/>
                    <a:lstStyle/>
                    <a:p>
                      <a:pPr algn="ctr">
                        <a:lnSpc>
                          <a:spcPct val="100000"/>
                        </a:lnSpc>
                      </a:pP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solidFill>
                      <a:srgbClr val="E9EDF4"/>
                    </a:solidFill>
                  </a:tcPr>
                </a:tc>
                <a:extLst>
                  <a:ext uri="{0D108BD9-81ED-4DB2-BD59-A6C34878D82A}">
                    <a16:rowId xmlns:a16="http://schemas.microsoft.com/office/drawing/2014/main" val="1505637424"/>
                  </a:ext>
                </a:extLst>
              </a:tr>
            </a:tbl>
          </a:graphicData>
        </a:graphic>
      </p:graphicFrame>
      <p:sp>
        <p:nvSpPr>
          <p:cNvPr id="7" name="コンテンツ プレースホルダー 2"/>
          <p:cNvSpPr txBox="1">
            <a:spLocks/>
          </p:cNvSpPr>
          <p:nvPr/>
        </p:nvSpPr>
        <p:spPr>
          <a:xfrm>
            <a:off x="469418" y="1038578"/>
            <a:ext cx="8423062" cy="577479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１．調査の内容等</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900"/>
              </a:lnSpc>
              <a:spcBef>
                <a:spcPts val="0"/>
              </a:spcBef>
              <a:buNone/>
            </a:pP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２．調査機関</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1300"/>
              </a:lnSpc>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・人事院並びに都道府県、政令指定都市、特別区及び和歌山市の各人事委員会</a:t>
            </a:r>
          </a:p>
          <a:p>
            <a:pPr marL="0" indent="0">
              <a:lnSpc>
                <a:spcPts val="900"/>
              </a:lnSpc>
              <a:spcBef>
                <a:spcPts val="0"/>
              </a:spcBef>
              <a:buNone/>
            </a:pPr>
            <a:endParaRPr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３．調査の範囲等</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（１）調査の範囲</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1300"/>
              </a:lnSpc>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zh-TW" altLang="en-US" sz="1200" dirty="0">
                <a:latin typeface="メイリオ" panose="020B0604030504040204" pitchFamily="50" charset="-128"/>
                <a:ea typeface="メイリオ" panose="020B0604030504040204" pitchFamily="50" charset="-128"/>
                <a:cs typeface="メイリオ" panose="020B0604030504040204" pitchFamily="50" charset="-128"/>
              </a:rPr>
              <a:t>調査対象事業所（母集団事業所）</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は、全産業（宗教等を除く）の企業規模</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人以上で、かつ、事業所規模</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人</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1300"/>
              </a:lnSpc>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以上の府内の民間事業所</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4,427</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事業所</a:t>
            </a:r>
          </a:p>
          <a:p>
            <a:pPr marL="0" indent="0">
              <a:lnSpc>
                <a:spcPts val="1300"/>
              </a:lnSpc>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・新型コロナウイルス感染症に対処する厳しい医療現場の環境に鑑み、昨年に引き続き、病院は調査対象外</a:t>
            </a:r>
            <a:endParaRPr lang="zh-TW" altLang="en-US" sz="12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（２）調査対象の抽出</a:t>
            </a:r>
          </a:p>
          <a:p>
            <a:pPr marL="0" indent="0">
              <a:lnSpc>
                <a:spcPts val="1300"/>
              </a:lnSpc>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ア 標本事業所の抽出</a:t>
            </a:r>
          </a:p>
          <a:p>
            <a:pPr marL="0" indent="0">
              <a:lnSpc>
                <a:spcPts val="1300"/>
              </a:lnSpc>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・調査対象事業所を組織、規模、産業により</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42</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層に層化し、これらの層から</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687</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事業所を無作為に抽出し調査</a:t>
            </a:r>
          </a:p>
          <a:p>
            <a:pPr marL="0" indent="0">
              <a:lnSpc>
                <a:spcPts val="1300"/>
              </a:lnSpc>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・調査事業所（調査を完了した事業所）は</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501</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事業所</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1300"/>
              </a:lnSpc>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イ 従業員の抽出</a:t>
            </a:r>
          </a:p>
          <a:p>
            <a:pPr marL="0" indent="0">
              <a:lnSpc>
                <a:spcPts val="1300"/>
              </a:lnSpc>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・初任給関係以外の調査職種については、これに該当する従業員が多数に上るときは、抽出した従業員について</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1300"/>
              </a:lnSpc>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調査。なお、臨時の従業員及び役員は全て除外</a:t>
            </a:r>
          </a:p>
          <a:p>
            <a:pPr marL="0" indent="0">
              <a:lnSpc>
                <a:spcPts val="1300"/>
              </a:lnSpc>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ウ 調査実人員（月例給調査）</a:t>
            </a:r>
          </a:p>
          <a:p>
            <a:pPr marL="0" indent="0">
              <a:lnSpc>
                <a:spcPts val="1300"/>
              </a:lnSpc>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28,157</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人（うち初任給関係</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1,851</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人）。なお、調査職種該当者（母集団）の推定数は</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287,535</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人</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（３）集計</a:t>
            </a:r>
          </a:p>
          <a:p>
            <a:pPr marL="628650" indent="-628650">
              <a:lnSpc>
                <a:spcPts val="1300"/>
              </a:lnSpc>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・総計及び平均の算出に際しては</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、調査</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データを層</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ごとに母集団</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における</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人数や</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事業所数分に復元して</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実施。（抽</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628650" indent="-628650">
              <a:lnSpc>
                <a:spcPts val="1300"/>
              </a:lnSpc>
              <a:buNone/>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出率の逆数を乗じて復元）</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コンテンツ プレースホルダー 2"/>
          <p:cNvSpPr txBox="1">
            <a:spLocks/>
          </p:cNvSpPr>
          <p:nvPr/>
        </p:nvSpPr>
        <p:spPr>
          <a:xfrm>
            <a:off x="800130" y="2652920"/>
            <a:ext cx="8435280" cy="3718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4500000" y="6525344"/>
            <a:ext cx="360040" cy="307777"/>
          </a:xfrm>
          <a:prstGeom prst="rect">
            <a:avLst/>
          </a:prstGeom>
          <a:noFill/>
        </p:spPr>
        <p:txBody>
          <a:bodyPr wrap="square" rtlCol="0">
            <a:spAutoFit/>
          </a:bodyPr>
          <a:lstStyle/>
          <a:p>
            <a:pPr algn="ctr"/>
            <a:r>
              <a:rPr lang="en-US" altLang="ja-JP" sz="1400" dirty="0">
                <a:solidFill>
                  <a:schemeClr val="bg1">
                    <a:lumMod val="50000"/>
                  </a:schemeClr>
                </a:solidFill>
                <a:latin typeface="メイリオ" panose="020B0604030504040204" pitchFamily="50" charset="-128"/>
                <a:ea typeface="メイリオ" panose="020B0604030504040204" pitchFamily="50" charset="-128"/>
              </a:rPr>
              <a:t>4</a:t>
            </a:r>
            <a:endParaRPr kumimoji="1" lang="ja-JP" altLang="en-US" dirty="0">
              <a:solidFill>
                <a:schemeClr val="bg1">
                  <a:lumMod val="50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9634868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7200" y="274638"/>
            <a:ext cx="8280000" cy="720000"/>
          </a:xfrm>
          <a:solidFill>
            <a:schemeClr val="tx2">
              <a:lumMod val="60000"/>
              <a:lumOff val="40000"/>
            </a:schemeClr>
          </a:solidFill>
        </p:spPr>
        <p:txBody>
          <a:bodyPr>
            <a:noAutofit/>
          </a:bodyPr>
          <a:lstStyle/>
          <a:p>
            <a:r>
              <a:rPr lang="en-US" altLang="ja-JP"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2800" b="1" dirty="0" err="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調査事業所の状況</a:t>
            </a:r>
          </a:p>
        </p:txBody>
      </p:sp>
      <p:sp>
        <p:nvSpPr>
          <p:cNvPr id="11" name="テキスト ボックス 10"/>
          <p:cNvSpPr txBox="1"/>
          <p:nvPr/>
        </p:nvSpPr>
        <p:spPr>
          <a:xfrm>
            <a:off x="4500000" y="6525344"/>
            <a:ext cx="360040" cy="307777"/>
          </a:xfrm>
          <a:prstGeom prst="rect">
            <a:avLst/>
          </a:prstGeom>
          <a:noFill/>
        </p:spPr>
        <p:txBody>
          <a:bodyPr wrap="square" rtlCol="0">
            <a:spAutoFit/>
          </a:bodyPr>
          <a:lstStyle/>
          <a:p>
            <a:pPr algn="ctr"/>
            <a:r>
              <a:rPr lang="en-US" altLang="ja-JP" sz="1400" dirty="0">
                <a:solidFill>
                  <a:schemeClr val="bg1">
                    <a:lumMod val="50000"/>
                  </a:schemeClr>
                </a:solidFill>
                <a:latin typeface="メイリオ" panose="020B0604030504040204" pitchFamily="50" charset="-128"/>
                <a:ea typeface="メイリオ" panose="020B0604030504040204" pitchFamily="50" charset="-128"/>
              </a:rPr>
              <a:t>5</a:t>
            </a:r>
            <a:endParaRPr kumimoji="1" lang="ja-JP" altLang="en-US" dirty="0">
              <a:solidFill>
                <a:schemeClr val="bg1">
                  <a:lumMod val="50000"/>
                </a:schemeClr>
              </a:solidFill>
              <a:latin typeface="メイリオ" panose="020B0604030504040204" pitchFamily="50" charset="-128"/>
              <a:ea typeface="メイリオ" panose="020B0604030504040204" pitchFamily="50" charset="-128"/>
            </a:endParaRPr>
          </a:p>
        </p:txBody>
      </p:sp>
      <p:sp>
        <p:nvSpPr>
          <p:cNvPr id="5" name="右矢印 4"/>
          <p:cNvSpPr/>
          <p:nvPr/>
        </p:nvSpPr>
        <p:spPr>
          <a:xfrm>
            <a:off x="3679381" y="1363242"/>
            <a:ext cx="2005712" cy="3456383"/>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dirty="0"/>
          </a:p>
        </p:txBody>
      </p:sp>
      <p:sp>
        <p:nvSpPr>
          <p:cNvPr id="9" name="テキスト ボックス 8"/>
          <p:cNvSpPr txBox="1"/>
          <p:nvPr/>
        </p:nvSpPr>
        <p:spPr>
          <a:xfrm>
            <a:off x="3679380" y="2682468"/>
            <a:ext cx="1935846" cy="784830"/>
          </a:xfrm>
          <a:prstGeom prst="rect">
            <a:avLst/>
          </a:prstGeom>
          <a:noFill/>
          <a:ln>
            <a:noFill/>
            <a:prstDash val="dash"/>
          </a:ln>
        </p:spPr>
        <p:txBody>
          <a:bodyPr wrap="square" lIns="36000" rIns="36000" rtlCol="0" anchor="ctr" anchorCtr="1">
            <a:spAutoFit/>
          </a:bodyPr>
          <a:lstStyle/>
          <a:p>
            <a:pPr>
              <a:lnSpc>
                <a:spcPct val="200000"/>
              </a:lnSpc>
            </a:pPr>
            <a:r>
              <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調査対象事業所（母集団）から調査事業所を抽出</a:t>
            </a:r>
            <a:endParaRPr lang="en-US" altLang="ja-JP"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正方形/長方形 13"/>
          <p:cNvSpPr/>
          <p:nvPr/>
        </p:nvSpPr>
        <p:spPr>
          <a:xfrm>
            <a:off x="3275856" y="4819625"/>
            <a:ext cx="2737345" cy="1592739"/>
          </a:xfrm>
          <a:prstGeom prst="rect">
            <a:avLst/>
          </a:prstGeom>
          <a:ln>
            <a:prstDash val="dash"/>
          </a:ln>
        </p:spPr>
        <p:style>
          <a:lnRef idx="1">
            <a:schemeClr val="dk1"/>
          </a:lnRef>
          <a:fillRef idx="0">
            <a:schemeClr val="dk1"/>
          </a:fillRef>
          <a:effectRef idx="0">
            <a:schemeClr val="dk1"/>
          </a:effectRef>
          <a:fontRef idx="minor">
            <a:schemeClr val="tx1"/>
          </a:fontRef>
        </p:style>
        <p:txBody>
          <a:bodyPr rtlCol="0" anchor="ctr"/>
          <a:lstStyle/>
          <a:p>
            <a:pPr>
              <a:lnSpc>
                <a:spcPct val="150000"/>
              </a:lnSpc>
            </a:pPr>
            <a:r>
              <a:rPr lang="ja-JP" altLang="en-US" sz="1600" dirty="0">
                <a:latin typeface="HG丸ｺﾞｼｯｸM-PRO" panose="020F0600000000000000" pitchFamily="50" charset="-128"/>
                <a:ea typeface="HG丸ｺﾞｼｯｸM-PRO" panose="020F0600000000000000" pitchFamily="50" charset="-128"/>
              </a:rPr>
              <a:t>調査事業所の抽出後も産業及び企業規模別の構成比が調査対象事業所（母集団）と概ね一致</a:t>
            </a:r>
          </a:p>
        </p:txBody>
      </p:sp>
      <p:pic>
        <p:nvPicPr>
          <p:cNvPr id="3" name="図 2"/>
          <p:cNvPicPr>
            <a:picLocks noChangeAspect="1"/>
          </p:cNvPicPr>
          <p:nvPr/>
        </p:nvPicPr>
        <p:blipFill>
          <a:blip r:embed="rId2"/>
          <a:stretch>
            <a:fillRect/>
          </a:stretch>
        </p:blipFill>
        <p:spPr>
          <a:xfrm>
            <a:off x="251520" y="980728"/>
            <a:ext cx="2873886" cy="3114610"/>
          </a:xfrm>
          <a:prstGeom prst="rect">
            <a:avLst/>
          </a:prstGeom>
        </p:spPr>
      </p:pic>
      <p:pic>
        <p:nvPicPr>
          <p:cNvPr id="10" name="図 9"/>
          <p:cNvPicPr>
            <a:picLocks noChangeAspect="1"/>
          </p:cNvPicPr>
          <p:nvPr/>
        </p:nvPicPr>
        <p:blipFill>
          <a:blip r:embed="rId3"/>
          <a:stretch>
            <a:fillRect/>
          </a:stretch>
        </p:blipFill>
        <p:spPr>
          <a:xfrm>
            <a:off x="6005726" y="980728"/>
            <a:ext cx="2932815" cy="3073688"/>
          </a:xfrm>
          <a:prstGeom prst="rect">
            <a:avLst/>
          </a:prstGeom>
        </p:spPr>
      </p:pic>
      <p:pic>
        <p:nvPicPr>
          <p:cNvPr id="12" name="図 11"/>
          <p:cNvPicPr>
            <a:picLocks noChangeAspect="1"/>
          </p:cNvPicPr>
          <p:nvPr/>
        </p:nvPicPr>
        <p:blipFill>
          <a:blip r:embed="rId4"/>
          <a:stretch>
            <a:fillRect/>
          </a:stretch>
        </p:blipFill>
        <p:spPr>
          <a:xfrm>
            <a:off x="288236" y="4099818"/>
            <a:ext cx="2837170" cy="2595811"/>
          </a:xfrm>
          <a:prstGeom prst="rect">
            <a:avLst/>
          </a:prstGeom>
        </p:spPr>
      </p:pic>
      <p:pic>
        <p:nvPicPr>
          <p:cNvPr id="13" name="図 12"/>
          <p:cNvPicPr>
            <a:picLocks noChangeAspect="1"/>
          </p:cNvPicPr>
          <p:nvPr/>
        </p:nvPicPr>
        <p:blipFill>
          <a:blip r:embed="rId5"/>
          <a:stretch>
            <a:fillRect/>
          </a:stretch>
        </p:blipFill>
        <p:spPr>
          <a:xfrm>
            <a:off x="6048876" y="4099818"/>
            <a:ext cx="2837170" cy="2595811"/>
          </a:xfrm>
          <a:prstGeom prst="rect">
            <a:avLst/>
          </a:prstGeom>
        </p:spPr>
      </p:pic>
    </p:spTree>
    <p:extLst>
      <p:ext uri="{BB962C8B-B14F-4D97-AF65-F5344CB8AC3E}">
        <p14:creationId xmlns:p14="http://schemas.microsoft.com/office/powerpoint/2010/main" val="3162781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正方形/長方形 63"/>
          <p:cNvSpPr/>
          <p:nvPr/>
        </p:nvSpPr>
        <p:spPr>
          <a:xfrm>
            <a:off x="7013638" y="2313552"/>
            <a:ext cx="1780241" cy="2410914"/>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p:cNvSpPr/>
          <p:nvPr/>
        </p:nvSpPr>
        <p:spPr>
          <a:xfrm>
            <a:off x="4735975" y="2313552"/>
            <a:ext cx="1780241" cy="2410914"/>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コンテンツ プレースホルダー 2"/>
          <p:cNvSpPr>
            <a:spLocks noGrp="1"/>
          </p:cNvSpPr>
          <p:nvPr>
            <p:ph idx="1"/>
          </p:nvPr>
        </p:nvSpPr>
        <p:spPr>
          <a:xfrm>
            <a:off x="457431" y="1071786"/>
            <a:ext cx="8280000" cy="892696"/>
          </a:xfrm>
          <a:prstGeom prst="roundRect">
            <a:avLst/>
          </a:prstGeom>
          <a:ln w="9525"/>
        </p:spPr>
        <p:style>
          <a:lnRef idx="2">
            <a:schemeClr val="dk1"/>
          </a:lnRef>
          <a:fillRef idx="1">
            <a:schemeClr val="lt1"/>
          </a:fillRef>
          <a:effectRef idx="0">
            <a:schemeClr val="dk1"/>
          </a:effectRef>
          <a:fontRef idx="minor">
            <a:schemeClr val="dk1"/>
          </a:fontRef>
        </p:style>
        <p:txBody>
          <a:bodyPr anchor="ctr" anchorCtr="0">
            <a:normAutofit fontScale="92500"/>
          </a:bodyPr>
          <a:lstStyle/>
          <a:p>
            <a:pPr marL="0" indent="0">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個々の大阪府職員に民間従業員の給与額を支給したとすれば、これに要する支給総額（Ａ）が、現に大阪府職員に支払っている支給総額（Ｂ）に比べてどの程度の差があるかを算出するのが、ラスパイレス方式と呼ばれる比較方法です。</a:t>
            </a:r>
          </a:p>
          <a:p>
            <a:pPr marL="0" indent="0">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具体的には、以下のとおり、主な給与決定要素である役職段階、学歴、年齢別の大阪府職員の平均給与と、これと条件を同じくする民間従業員の平均給与のそれぞれに大阪府職員数を乗じた総額を算出し、両者の水準を比較しています。</a:t>
            </a:r>
          </a:p>
        </p:txBody>
      </p:sp>
      <p:sp>
        <p:nvSpPr>
          <p:cNvPr id="4" name="タイトル 1"/>
          <p:cNvSpPr>
            <a:spLocks noGrp="1"/>
          </p:cNvSpPr>
          <p:nvPr>
            <p:ph type="title"/>
          </p:nvPr>
        </p:nvSpPr>
        <p:spPr>
          <a:xfrm>
            <a:off x="457431" y="274638"/>
            <a:ext cx="8280000" cy="720000"/>
          </a:xfrm>
          <a:solidFill>
            <a:schemeClr val="tx2">
              <a:lumMod val="60000"/>
              <a:lumOff val="40000"/>
            </a:schemeClr>
          </a:solidFill>
        </p:spPr>
        <p:txBody>
          <a:bodyPr>
            <a:noAutofit/>
          </a:bodyPr>
          <a:lstStyle/>
          <a:p>
            <a:r>
              <a:rPr lang="en-US" altLang="ja-JP"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2800" b="1" dirty="0" err="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民間との給与額の比較方法</a:t>
            </a:r>
            <a:r>
              <a:rPr kumimoji="1"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（ラスパイレス比較）</a:t>
            </a:r>
            <a:endParaRPr kumimoji="1"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3" name="Rectangle 42"/>
          <p:cNvSpPr>
            <a:spLocks noChangeArrowheads="1"/>
          </p:cNvSpPr>
          <p:nvPr/>
        </p:nvSpPr>
        <p:spPr bwMode="auto">
          <a:xfrm>
            <a:off x="1288383" y="2097552"/>
            <a:ext cx="792000" cy="216000"/>
          </a:xfrm>
          <a:prstGeom prst="rect">
            <a:avLst/>
          </a:prstGeom>
          <a:solidFill>
            <a:srgbClr xmlns:mc="http://schemas.openxmlformats.org/markup-compatibility/2006" xmlns:a14="http://schemas.microsoft.com/office/drawing/2010/main" val="FFFFFF" mc:Ignorable="a14" a14:legacySpreadsheetColorIndex="65"/>
          </a:solidFill>
          <a:ln>
            <a:noFill/>
          </a:ln>
          <a:extLs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役職段階</a:t>
            </a:r>
            <a:r>
              <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84" name="Rectangle 43"/>
          <p:cNvSpPr>
            <a:spLocks noChangeArrowheads="1"/>
          </p:cNvSpPr>
          <p:nvPr/>
        </p:nvSpPr>
        <p:spPr bwMode="auto">
          <a:xfrm>
            <a:off x="2502924" y="2097552"/>
            <a:ext cx="432000" cy="216000"/>
          </a:xfrm>
          <a:prstGeom prst="rect">
            <a:avLst/>
          </a:prstGeom>
          <a:solidFill>
            <a:srgbClr xmlns:mc="http://schemas.openxmlformats.org/markup-compatibility/2006" xmlns:a14="http://schemas.microsoft.com/office/drawing/2010/main" val="FFFFFF" mc:Ignorable="a14" a14:legacySpreadsheetColorIndex="65"/>
          </a:solidFill>
          <a:ln>
            <a:noFill/>
          </a:ln>
          <a:extLs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学歴</a:t>
            </a:r>
            <a:r>
              <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85" name="Rectangle 44"/>
          <p:cNvSpPr>
            <a:spLocks noChangeArrowheads="1"/>
          </p:cNvSpPr>
          <p:nvPr/>
        </p:nvSpPr>
        <p:spPr bwMode="auto">
          <a:xfrm>
            <a:off x="3514897" y="2097552"/>
            <a:ext cx="432000" cy="216000"/>
          </a:xfrm>
          <a:prstGeom prst="rect">
            <a:avLst/>
          </a:prstGeom>
          <a:solidFill>
            <a:srgbClr xmlns:mc="http://schemas.openxmlformats.org/markup-compatibility/2006" xmlns:a14="http://schemas.microsoft.com/office/drawing/2010/main" val="FFFFFF" mc:Ignorable="a14" a14:legacySpreadsheetColorIndex="65"/>
          </a:solidFill>
          <a:ln>
            <a:noFill/>
          </a:ln>
          <a:extLs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年齢</a:t>
            </a:r>
            <a:r>
              <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p:txBody>
      </p:sp>
      <p:grpSp>
        <p:nvGrpSpPr>
          <p:cNvPr id="12" name="グループ化 11"/>
          <p:cNvGrpSpPr/>
          <p:nvPr/>
        </p:nvGrpSpPr>
        <p:grpSpPr>
          <a:xfrm>
            <a:off x="4689680" y="2512004"/>
            <a:ext cx="1826536" cy="2998851"/>
            <a:chOff x="4689680" y="2302357"/>
            <a:chExt cx="1826536" cy="2998851"/>
          </a:xfrm>
        </p:grpSpPr>
        <p:grpSp>
          <p:nvGrpSpPr>
            <p:cNvPr id="10" name="グループ化 9"/>
            <p:cNvGrpSpPr/>
            <p:nvPr/>
          </p:nvGrpSpPr>
          <p:grpSpPr>
            <a:xfrm>
              <a:off x="4934980" y="2302357"/>
              <a:ext cx="1370040" cy="2086527"/>
              <a:chOff x="4934980" y="2302357"/>
              <a:chExt cx="1370040" cy="2086527"/>
            </a:xfrm>
          </p:grpSpPr>
          <p:sp>
            <p:nvSpPr>
              <p:cNvPr id="117" name="AutoShape 60"/>
              <p:cNvSpPr>
                <a:spLocks noChangeArrowheads="1"/>
              </p:cNvSpPr>
              <p:nvPr/>
            </p:nvSpPr>
            <p:spPr bwMode="auto">
              <a:xfrm>
                <a:off x="4934980" y="2302357"/>
                <a:ext cx="1370040" cy="3643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民間給与</a:t>
                </a:r>
                <a:r>
                  <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p>
            </p:txBody>
          </p:sp>
          <p:sp>
            <p:nvSpPr>
              <p:cNvPr id="118" name="AutoShape 61"/>
              <p:cNvSpPr>
                <a:spLocks noChangeArrowheads="1"/>
              </p:cNvSpPr>
              <p:nvPr/>
            </p:nvSpPr>
            <p:spPr bwMode="auto">
              <a:xfrm>
                <a:off x="4934980" y="2880948"/>
                <a:ext cx="1370040" cy="3643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民間給与</a:t>
                </a:r>
                <a:r>
                  <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p>
            </p:txBody>
          </p:sp>
          <p:sp>
            <p:nvSpPr>
              <p:cNvPr id="119" name="AutoShape 62"/>
              <p:cNvSpPr>
                <a:spLocks noChangeArrowheads="1"/>
              </p:cNvSpPr>
              <p:nvPr/>
            </p:nvSpPr>
            <p:spPr bwMode="auto">
              <a:xfrm>
                <a:off x="4934980" y="3460945"/>
                <a:ext cx="1370040" cy="348822"/>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民間給与</a:t>
                </a:r>
                <a:r>
                  <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p>
            </p:txBody>
          </p:sp>
          <p:sp>
            <p:nvSpPr>
              <p:cNvPr id="120" name="AutoShape 63"/>
              <p:cNvSpPr>
                <a:spLocks noChangeArrowheads="1"/>
              </p:cNvSpPr>
              <p:nvPr/>
            </p:nvSpPr>
            <p:spPr bwMode="auto">
              <a:xfrm>
                <a:off x="4934980" y="4024559"/>
                <a:ext cx="1370040" cy="3643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民間給与</a:t>
                </a:r>
                <a:r>
                  <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p>
            </p:txBody>
          </p:sp>
        </p:grpSp>
        <p:sp>
          <p:nvSpPr>
            <p:cNvPr id="102" name="AutoShape 75"/>
            <p:cNvSpPr>
              <a:spLocks noChangeArrowheads="1"/>
            </p:cNvSpPr>
            <p:nvPr/>
          </p:nvSpPr>
          <p:spPr bwMode="auto">
            <a:xfrm>
              <a:off x="5256834" y="4484463"/>
              <a:ext cx="727117" cy="289280"/>
            </a:xfrm>
            <a:prstGeom prst="downArrow">
              <a:avLst>
                <a:gd name="adj1" fmla="val 58421"/>
                <a:gd name="adj2" fmla="val 49694"/>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14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3" name="Rectangle 77"/>
            <p:cNvSpPr>
              <a:spLocks noChangeArrowheads="1"/>
            </p:cNvSpPr>
            <p:nvPr/>
          </p:nvSpPr>
          <p:spPr bwMode="auto">
            <a:xfrm>
              <a:off x="4689680" y="4896217"/>
              <a:ext cx="1826536" cy="404991"/>
            </a:xfrm>
            <a:prstGeom prst="rect">
              <a:avLst/>
            </a:prstGeom>
            <a:solidFill>
              <a:schemeClr val="accent6">
                <a:lumMod val="40000"/>
                <a:lumOff val="60000"/>
              </a:schemeClr>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民間給与総額</a:t>
              </a:r>
              <a:r>
                <a:rPr lang="ja-JP" altLang="en-US" sz="1000" b="0" i="0" u="none" strike="noStrike"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b="1"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府職員総数</a:t>
              </a:r>
              <a:endParaRPr lang="en-US" altLang="ja-JP" sz="1000" b="1"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rtl="0">
                <a:defRPr sz="1000"/>
              </a:pPr>
              <a:r>
                <a:rPr lang="ja-JP" altLang="en-US"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（ａ）</a:t>
              </a:r>
            </a:p>
          </p:txBody>
        </p:sp>
      </p:grpSp>
      <p:sp>
        <p:nvSpPr>
          <p:cNvPr id="105" name="Rectangle 80"/>
          <p:cNvSpPr>
            <a:spLocks noChangeArrowheads="1"/>
          </p:cNvSpPr>
          <p:nvPr/>
        </p:nvSpPr>
        <p:spPr bwMode="auto">
          <a:xfrm>
            <a:off x="4860192" y="2097552"/>
            <a:ext cx="1440000" cy="216000"/>
          </a:xfrm>
          <a:prstGeom prst="rect">
            <a:avLst/>
          </a:prstGeom>
          <a:solidFill>
            <a:srgbClr xmlns:mc="http://schemas.openxmlformats.org/markup-compatibility/2006" xmlns:a14="http://schemas.microsoft.com/office/drawing/2010/main" val="FFFFFF" mc:Ignorable="a14" a14:legacySpreadsheetColorIndex="65"/>
          </a:solidFill>
          <a:ln>
            <a:noFill/>
          </a:ln>
          <a:extLs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27432" tIns="0" rIns="0" bIns="18288" anchor="b"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（民間給与総額（Ａ））</a:t>
            </a:r>
          </a:p>
        </p:txBody>
      </p:sp>
      <p:sp>
        <p:nvSpPr>
          <p:cNvPr id="106" name="Rectangle 81"/>
          <p:cNvSpPr>
            <a:spLocks noChangeArrowheads="1"/>
          </p:cNvSpPr>
          <p:nvPr/>
        </p:nvSpPr>
        <p:spPr bwMode="auto">
          <a:xfrm>
            <a:off x="7164287" y="2097552"/>
            <a:ext cx="1584000" cy="216000"/>
          </a:xfrm>
          <a:prstGeom prst="rect">
            <a:avLst/>
          </a:prstGeom>
          <a:solidFill>
            <a:srgbClr xmlns:mc="http://schemas.openxmlformats.org/markup-compatibility/2006" xmlns:a14="http://schemas.microsoft.com/office/drawing/2010/main" val="FFFFFF" mc:Ignorable="a14" a14:legacySpreadsheetColorIndex="65"/>
          </a:solidFill>
          <a:ln>
            <a:noFill/>
          </a:ln>
          <a:extLs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27432" tIns="0" rIns="0" bIns="18288" anchor="b"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（府職員給与総額（Ｂ））</a:t>
            </a:r>
          </a:p>
        </p:txBody>
      </p:sp>
      <p:grpSp>
        <p:nvGrpSpPr>
          <p:cNvPr id="9" name="グループ化 8"/>
          <p:cNvGrpSpPr/>
          <p:nvPr/>
        </p:nvGrpSpPr>
        <p:grpSpPr>
          <a:xfrm>
            <a:off x="4345629" y="2604648"/>
            <a:ext cx="390346" cy="1898505"/>
            <a:chOff x="4345629" y="2395001"/>
            <a:chExt cx="390346" cy="1898505"/>
          </a:xfrm>
        </p:grpSpPr>
        <p:sp>
          <p:nvSpPr>
            <p:cNvPr id="96" name="AutoShape 56"/>
            <p:cNvSpPr>
              <a:spLocks noChangeArrowheads="1"/>
            </p:cNvSpPr>
            <p:nvPr/>
          </p:nvSpPr>
          <p:spPr bwMode="auto">
            <a:xfrm>
              <a:off x="4345629" y="2967401"/>
              <a:ext cx="390346" cy="173567"/>
            </a:xfrm>
            <a:prstGeom prst="rightArrow">
              <a:avLst>
                <a:gd name="adj1" fmla="val 50000"/>
                <a:gd name="adj2" fmla="val 63750"/>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14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7" name="AutoShape 57"/>
            <p:cNvSpPr>
              <a:spLocks noChangeArrowheads="1"/>
            </p:cNvSpPr>
            <p:nvPr/>
          </p:nvSpPr>
          <p:spPr bwMode="auto">
            <a:xfrm>
              <a:off x="4345629" y="3549980"/>
              <a:ext cx="390346" cy="173567"/>
            </a:xfrm>
            <a:prstGeom prst="rightArrow">
              <a:avLst>
                <a:gd name="adj1" fmla="val 50000"/>
                <a:gd name="adj2" fmla="val 63750"/>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14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8" name="AutoShape 58"/>
            <p:cNvSpPr>
              <a:spLocks noChangeArrowheads="1"/>
            </p:cNvSpPr>
            <p:nvPr/>
          </p:nvSpPr>
          <p:spPr bwMode="auto">
            <a:xfrm>
              <a:off x="4345629" y="4119939"/>
              <a:ext cx="390346" cy="173567"/>
            </a:xfrm>
            <a:prstGeom prst="rightArrow">
              <a:avLst>
                <a:gd name="adj1" fmla="val 50000"/>
                <a:gd name="adj2" fmla="val 63750"/>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14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7" name="AutoShape 56"/>
            <p:cNvSpPr>
              <a:spLocks noChangeArrowheads="1"/>
            </p:cNvSpPr>
            <p:nvPr/>
          </p:nvSpPr>
          <p:spPr bwMode="auto">
            <a:xfrm>
              <a:off x="4345629" y="2395001"/>
              <a:ext cx="390346" cy="173567"/>
            </a:xfrm>
            <a:prstGeom prst="rightArrow">
              <a:avLst>
                <a:gd name="adj1" fmla="val 50000"/>
                <a:gd name="adj2" fmla="val 65875"/>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140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3" name="グループ化 12"/>
          <p:cNvGrpSpPr/>
          <p:nvPr/>
        </p:nvGrpSpPr>
        <p:grpSpPr>
          <a:xfrm>
            <a:off x="7001319" y="2512003"/>
            <a:ext cx="1891161" cy="2998852"/>
            <a:chOff x="7001319" y="2302356"/>
            <a:chExt cx="1891161" cy="2998852"/>
          </a:xfrm>
        </p:grpSpPr>
        <p:grpSp>
          <p:nvGrpSpPr>
            <p:cNvPr id="11" name="グループ化 10"/>
            <p:cNvGrpSpPr/>
            <p:nvPr/>
          </p:nvGrpSpPr>
          <p:grpSpPr>
            <a:xfrm>
              <a:off x="7190903" y="2302356"/>
              <a:ext cx="1530770" cy="2093283"/>
              <a:chOff x="7190903" y="2302356"/>
              <a:chExt cx="1530770" cy="2093283"/>
            </a:xfrm>
          </p:grpSpPr>
          <p:sp>
            <p:nvSpPr>
              <p:cNvPr id="113" name="AutoShape 65"/>
              <p:cNvSpPr>
                <a:spLocks noChangeArrowheads="1"/>
              </p:cNvSpPr>
              <p:nvPr/>
            </p:nvSpPr>
            <p:spPr bwMode="auto">
              <a:xfrm>
                <a:off x="7190903" y="2302356"/>
                <a:ext cx="1530770" cy="3643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府職員給与</a:t>
                </a:r>
                <a:r>
                  <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p>
            </p:txBody>
          </p:sp>
          <p:sp>
            <p:nvSpPr>
              <p:cNvPr id="114" name="AutoShape 66"/>
              <p:cNvSpPr>
                <a:spLocks noChangeArrowheads="1"/>
              </p:cNvSpPr>
              <p:nvPr/>
            </p:nvSpPr>
            <p:spPr bwMode="auto">
              <a:xfrm>
                <a:off x="7190903" y="2841234"/>
                <a:ext cx="1530770" cy="3643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府職員給与</a:t>
                </a:r>
                <a:r>
                  <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p>
            </p:txBody>
          </p:sp>
          <p:sp>
            <p:nvSpPr>
              <p:cNvPr id="115" name="AutoShape 67"/>
              <p:cNvSpPr>
                <a:spLocks noChangeArrowheads="1"/>
              </p:cNvSpPr>
              <p:nvPr/>
            </p:nvSpPr>
            <p:spPr bwMode="auto">
              <a:xfrm>
                <a:off x="7190903" y="3464132"/>
                <a:ext cx="1530770" cy="348822"/>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府職員給与</a:t>
                </a:r>
                <a:r>
                  <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p>
            </p:txBody>
          </p:sp>
          <p:sp>
            <p:nvSpPr>
              <p:cNvPr id="116" name="AutoShape 68"/>
              <p:cNvSpPr>
                <a:spLocks noChangeArrowheads="1"/>
              </p:cNvSpPr>
              <p:nvPr/>
            </p:nvSpPr>
            <p:spPr bwMode="auto">
              <a:xfrm>
                <a:off x="7190903" y="4031314"/>
                <a:ext cx="1530770" cy="3643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府職員給与</a:t>
                </a:r>
                <a:r>
                  <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p>
            </p:txBody>
          </p:sp>
        </p:grpSp>
        <p:sp>
          <p:nvSpPr>
            <p:cNvPr id="104" name="Rectangle 78"/>
            <p:cNvSpPr>
              <a:spLocks noChangeArrowheads="1"/>
            </p:cNvSpPr>
            <p:nvPr/>
          </p:nvSpPr>
          <p:spPr bwMode="auto">
            <a:xfrm>
              <a:off x="7001319" y="4896217"/>
              <a:ext cx="1891161" cy="404991"/>
            </a:xfrm>
            <a:prstGeom prst="rect">
              <a:avLst/>
            </a:prstGeom>
            <a:solidFill>
              <a:schemeClr val="accent5">
                <a:lumMod val="40000"/>
                <a:lumOff val="60000"/>
              </a:schemeClr>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300"/>
                </a:lnSpc>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府職員給与総額</a:t>
              </a:r>
              <a:r>
                <a:rPr lang="ja-JP" altLang="en-US" sz="1000" b="0" i="0" u="none" strike="noStrike"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b="1"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府職員総数</a:t>
              </a:r>
              <a:endParaRPr lang="en-US" altLang="ja-JP" sz="1000" b="1"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300"/>
                </a:lnSpc>
                <a:defRPr sz="1000"/>
              </a:pPr>
              <a:r>
                <a:rPr lang="ja-JP" altLang="en-US"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（ｂ）</a:t>
              </a:r>
              <a:r>
                <a:rPr lang="ja-JP" altLang="en-US" sz="8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p>
          </p:txBody>
        </p:sp>
        <p:sp>
          <p:nvSpPr>
            <p:cNvPr id="108" name="AutoShape 75"/>
            <p:cNvSpPr>
              <a:spLocks noChangeArrowheads="1"/>
            </p:cNvSpPr>
            <p:nvPr/>
          </p:nvSpPr>
          <p:spPr bwMode="auto">
            <a:xfrm>
              <a:off x="7592729" y="4484463"/>
              <a:ext cx="727117" cy="289280"/>
            </a:xfrm>
            <a:prstGeom prst="downArrow">
              <a:avLst>
                <a:gd name="adj1" fmla="val 58421"/>
                <a:gd name="adj2" fmla="val 49694"/>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140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8" name="グループ化 7"/>
          <p:cNvGrpSpPr/>
          <p:nvPr/>
        </p:nvGrpSpPr>
        <p:grpSpPr>
          <a:xfrm>
            <a:off x="423174" y="2492896"/>
            <a:ext cx="3789798" cy="3984419"/>
            <a:chOff x="377540" y="2252893"/>
            <a:chExt cx="3789798" cy="3984419"/>
          </a:xfrm>
        </p:grpSpPr>
        <p:sp>
          <p:nvSpPr>
            <p:cNvPr id="74" name="AutoShape 7"/>
            <p:cNvSpPr>
              <a:spLocks noChangeArrowheads="1"/>
            </p:cNvSpPr>
            <p:nvPr/>
          </p:nvSpPr>
          <p:spPr bwMode="auto">
            <a:xfrm>
              <a:off x="1297733" y="2907653"/>
              <a:ext cx="792000" cy="479641"/>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300"/>
                </a:lnSpc>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２級</a:t>
              </a:r>
            </a:p>
            <a:p>
              <a:pPr algn="ctr" rtl="0">
                <a:lnSpc>
                  <a:spcPts val="1300"/>
                </a:lnSpc>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（副主査）</a:t>
              </a:r>
            </a:p>
          </p:txBody>
        </p:sp>
        <p:sp>
          <p:nvSpPr>
            <p:cNvPr id="75" name="AutoShape 12"/>
            <p:cNvSpPr>
              <a:spLocks noChangeArrowheads="1"/>
            </p:cNvSpPr>
            <p:nvPr/>
          </p:nvSpPr>
          <p:spPr bwMode="auto">
            <a:xfrm>
              <a:off x="1297733" y="2252893"/>
              <a:ext cx="792000" cy="469436"/>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300"/>
                </a:lnSpc>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１級</a:t>
              </a:r>
            </a:p>
            <a:p>
              <a:pPr algn="ctr" rtl="0">
                <a:lnSpc>
                  <a:spcPts val="1300"/>
                </a:lnSpc>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（主事）</a:t>
              </a:r>
            </a:p>
          </p:txBody>
        </p:sp>
        <p:sp>
          <p:nvSpPr>
            <p:cNvPr id="139" name="AutoShape 15"/>
            <p:cNvSpPr>
              <a:spLocks noChangeArrowheads="1"/>
            </p:cNvSpPr>
            <p:nvPr/>
          </p:nvSpPr>
          <p:spPr bwMode="auto">
            <a:xfrm>
              <a:off x="2370498" y="2354223"/>
              <a:ext cx="696500" cy="264411"/>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大卒</a:t>
              </a:r>
            </a:p>
          </p:txBody>
        </p:sp>
        <p:sp>
          <p:nvSpPr>
            <p:cNvPr id="140" name="AutoShape 16"/>
            <p:cNvSpPr>
              <a:spLocks noChangeArrowheads="1"/>
            </p:cNvSpPr>
            <p:nvPr/>
          </p:nvSpPr>
          <p:spPr bwMode="auto">
            <a:xfrm>
              <a:off x="2370498" y="2929070"/>
              <a:ext cx="696500" cy="264411"/>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短大卒</a:t>
              </a:r>
            </a:p>
          </p:txBody>
        </p:sp>
        <p:sp>
          <p:nvSpPr>
            <p:cNvPr id="141" name="AutoShape 17"/>
            <p:cNvSpPr>
              <a:spLocks noChangeArrowheads="1"/>
            </p:cNvSpPr>
            <p:nvPr/>
          </p:nvSpPr>
          <p:spPr bwMode="auto">
            <a:xfrm>
              <a:off x="2370498" y="3505966"/>
              <a:ext cx="696500" cy="264411"/>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高卒</a:t>
              </a:r>
            </a:p>
          </p:txBody>
        </p:sp>
        <p:sp>
          <p:nvSpPr>
            <p:cNvPr id="142" name="AutoShape 18"/>
            <p:cNvSpPr>
              <a:spLocks noChangeArrowheads="1"/>
            </p:cNvSpPr>
            <p:nvPr/>
          </p:nvSpPr>
          <p:spPr bwMode="auto">
            <a:xfrm>
              <a:off x="2370498" y="4082863"/>
              <a:ext cx="696500" cy="264411"/>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中卒</a:t>
              </a:r>
            </a:p>
          </p:txBody>
        </p:sp>
        <p:sp>
          <p:nvSpPr>
            <p:cNvPr id="126" name="AutoShape 25"/>
            <p:cNvSpPr>
              <a:spLocks noChangeArrowheads="1"/>
            </p:cNvSpPr>
            <p:nvPr/>
          </p:nvSpPr>
          <p:spPr bwMode="auto">
            <a:xfrm>
              <a:off x="3294104" y="2908842"/>
              <a:ext cx="873234" cy="308538"/>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２１歳</a:t>
              </a:r>
            </a:p>
          </p:txBody>
        </p:sp>
        <p:sp>
          <p:nvSpPr>
            <p:cNvPr id="127" name="AutoShape 26"/>
            <p:cNvSpPr>
              <a:spLocks noChangeArrowheads="1"/>
            </p:cNvSpPr>
            <p:nvPr/>
          </p:nvSpPr>
          <p:spPr bwMode="auto">
            <a:xfrm>
              <a:off x="3294104" y="3481087"/>
              <a:ext cx="873234" cy="308538"/>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１９歳</a:t>
              </a:r>
            </a:p>
          </p:txBody>
        </p:sp>
        <p:sp>
          <p:nvSpPr>
            <p:cNvPr id="128" name="AutoShape 27"/>
            <p:cNvSpPr>
              <a:spLocks noChangeArrowheads="1"/>
            </p:cNvSpPr>
            <p:nvPr/>
          </p:nvSpPr>
          <p:spPr bwMode="auto">
            <a:xfrm>
              <a:off x="3294104" y="4059208"/>
              <a:ext cx="873234" cy="308538"/>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１６歳</a:t>
              </a:r>
            </a:p>
          </p:txBody>
        </p:sp>
        <p:sp>
          <p:nvSpPr>
            <p:cNvPr id="130" name="AutoShape 29"/>
            <p:cNvSpPr>
              <a:spLocks noChangeArrowheads="1"/>
            </p:cNvSpPr>
            <p:nvPr/>
          </p:nvSpPr>
          <p:spPr bwMode="auto">
            <a:xfrm>
              <a:off x="3294104" y="2333879"/>
              <a:ext cx="873234" cy="308538"/>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２３歳</a:t>
              </a:r>
            </a:p>
          </p:txBody>
        </p:sp>
        <p:sp>
          <p:nvSpPr>
            <p:cNvPr id="79" name="AutoShape 38"/>
            <p:cNvSpPr>
              <a:spLocks noChangeArrowheads="1"/>
            </p:cNvSpPr>
            <p:nvPr/>
          </p:nvSpPr>
          <p:spPr bwMode="auto">
            <a:xfrm>
              <a:off x="1288208" y="3564667"/>
              <a:ext cx="792000" cy="487295"/>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300"/>
                </a:lnSpc>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３級</a:t>
              </a:r>
            </a:p>
            <a:p>
              <a:pPr algn="ctr" rtl="0">
                <a:lnSpc>
                  <a:spcPts val="900"/>
                </a:lnSpc>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（主査）</a:t>
              </a:r>
            </a:p>
          </p:txBody>
        </p:sp>
        <p:sp>
          <p:nvSpPr>
            <p:cNvPr id="80" name="AutoShape 39"/>
            <p:cNvSpPr>
              <a:spLocks noChangeArrowheads="1"/>
            </p:cNvSpPr>
            <p:nvPr/>
          </p:nvSpPr>
          <p:spPr bwMode="auto">
            <a:xfrm>
              <a:off x="1288207" y="4229335"/>
              <a:ext cx="792000" cy="510257"/>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200"/>
                </a:lnSpc>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４級</a:t>
              </a:r>
            </a:p>
            <a:p>
              <a:pPr algn="ctr" rtl="0">
                <a:lnSpc>
                  <a:spcPts val="1100"/>
                </a:lnSpc>
                <a:defRPr sz="1000"/>
              </a:pPr>
              <a:r>
                <a:rPr lang="ja-JP" altLang="en-US" sz="8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（課長補佐）</a:t>
              </a:r>
            </a:p>
          </p:txBody>
        </p:sp>
        <p:sp>
          <p:nvSpPr>
            <p:cNvPr id="81" name="AutoShape 40"/>
            <p:cNvSpPr>
              <a:spLocks noChangeArrowheads="1"/>
            </p:cNvSpPr>
            <p:nvPr/>
          </p:nvSpPr>
          <p:spPr bwMode="auto">
            <a:xfrm>
              <a:off x="1288208" y="4916965"/>
              <a:ext cx="792000" cy="563833"/>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300"/>
                </a:lnSpc>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５級６級</a:t>
              </a:r>
              <a:endParaRPr lang="ja-JP" altLang="en-US" sz="8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rtl="0">
                <a:lnSpc>
                  <a:spcPts val="1200"/>
                </a:lnSpc>
                <a:defRPr sz="1000"/>
              </a:pPr>
              <a:r>
                <a:rPr lang="ja-JP" altLang="en-US" sz="8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（課長・参事）</a:t>
              </a:r>
            </a:p>
          </p:txBody>
        </p:sp>
        <p:sp>
          <p:nvSpPr>
            <p:cNvPr id="82" name="AutoShape 41"/>
            <p:cNvSpPr>
              <a:spLocks noChangeArrowheads="1"/>
            </p:cNvSpPr>
            <p:nvPr/>
          </p:nvSpPr>
          <p:spPr bwMode="auto">
            <a:xfrm>
              <a:off x="1288208" y="5658171"/>
              <a:ext cx="792000" cy="579141"/>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300"/>
                </a:lnSpc>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７級８級</a:t>
              </a:r>
            </a:p>
            <a:p>
              <a:pPr algn="ctr" rtl="0">
                <a:lnSpc>
                  <a:spcPts val="1100"/>
                </a:lnSpc>
                <a:defRPr sz="1000"/>
              </a:pPr>
              <a:r>
                <a:rPr lang="ja-JP" altLang="en-US" sz="8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（部長・次長）</a:t>
              </a:r>
            </a:p>
          </p:txBody>
        </p:sp>
        <p:sp>
          <p:nvSpPr>
            <p:cNvPr id="95" name="Rectangle 54"/>
            <p:cNvSpPr>
              <a:spLocks noChangeArrowheads="1"/>
            </p:cNvSpPr>
            <p:nvPr/>
          </p:nvSpPr>
          <p:spPr bwMode="auto">
            <a:xfrm>
              <a:off x="377540" y="2764900"/>
              <a:ext cx="612308" cy="2289175"/>
            </a:xfrm>
            <a:prstGeom prst="rec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vert="wordArtVertRtl" wrap="square" lIns="36576" tIns="0" rIns="36576"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2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大阪府職員</a:t>
              </a:r>
              <a:endParaRPr lang="en-US" altLang="ja-JP" sz="12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rtl="0">
                <a:defRPr sz="1000"/>
              </a:pPr>
              <a:r>
                <a:rPr lang="ja-JP" altLang="en-US" sz="12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（事務・技術職員）</a:t>
              </a:r>
            </a:p>
          </p:txBody>
        </p:sp>
        <p:cxnSp>
          <p:nvCxnSpPr>
            <p:cNvPr id="144" name="カギ線コネクタ 143"/>
            <p:cNvCxnSpPr>
              <a:stCxn id="95" idx="3"/>
              <a:endCxn id="75" idx="1"/>
            </p:cNvCxnSpPr>
            <p:nvPr/>
          </p:nvCxnSpPr>
          <p:spPr>
            <a:xfrm flipV="1">
              <a:off x="989848" y="2487611"/>
              <a:ext cx="307885" cy="1421877"/>
            </a:xfrm>
            <a:prstGeom prst="bentConnector3">
              <a:avLst/>
            </a:prstGeom>
          </p:spPr>
          <p:style>
            <a:lnRef idx="1">
              <a:schemeClr val="dk1"/>
            </a:lnRef>
            <a:fillRef idx="0">
              <a:schemeClr val="dk1"/>
            </a:fillRef>
            <a:effectRef idx="0">
              <a:schemeClr val="dk1"/>
            </a:effectRef>
            <a:fontRef idx="minor">
              <a:schemeClr val="tx1"/>
            </a:fontRef>
          </p:style>
        </p:cxnSp>
        <p:cxnSp>
          <p:nvCxnSpPr>
            <p:cNvPr id="146" name="カギ線コネクタ 145"/>
            <p:cNvCxnSpPr>
              <a:stCxn id="95" idx="3"/>
              <a:endCxn id="74" idx="1"/>
            </p:cNvCxnSpPr>
            <p:nvPr/>
          </p:nvCxnSpPr>
          <p:spPr>
            <a:xfrm flipV="1">
              <a:off x="989848" y="3147474"/>
              <a:ext cx="307885" cy="762014"/>
            </a:xfrm>
            <a:prstGeom prst="bentConnector3">
              <a:avLst/>
            </a:prstGeom>
          </p:spPr>
          <p:style>
            <a:lnRef idx="1">
              <a:schemeClr val="dk1"/>
            </a:lnRef>
            <a:fillRef idx="0">
              <a:schemeClr val="dk1"/>
            </a:fillRef>
            <a:effectRef idx="0">
              <a:schemeClr val="dk1"/>
            </a:effectRef>
            <a:fontRef idx="minor">
              <a:schemeClr val="tx1"/>
            </a:fontRef>
          </p:style>
        </p:cxnSp>
        <p:cxnSp>
          <p:nvCxnSpPr>
            <p:cNvPr id="148" name="カギ線コネクタ 147"/>
            <p:cNvCxnSpPr>
              <a:stCxn id="95" idx="3"/>
              <a:endCxn id="79" idx="1"/>
            </p:cNvCxnSpPr>
            <p:nvPr/>
          </p:nvCxnSpPr>
          <p:spPr>
            <a:xfrm flipV="1">
              <a:off x="989848" y="3808315"/>
              <a:ext cx="298360" cy="101173"/>
            </a:xfrm>
            <a:prstGeom prst="bentConnector3">
              <a:avLst/>
            </a:prstGeom>
          </p:spPr>
          <p:style>
            <a:lnRef idx="1">
              <a:schemeClr val="dk1"/>
            </a:lnRef>
            <a:fillRef idx="0">
              <a:schemeClr val="dk1"/>
            </a:fillRef>
            <a:effectRef idx="0">
              <a:schemeClr val="dk1"/>
            </a:effectRef>
            <a:fontRef idx="minor">
              <a:schemeClr val="tx1"/>
            </a:fontRef>
          </p:style>
        </p:cxnSp>
        <p:cxnSp>
          <p:nvCxnSpPr>
            <p:cNvPr id="150" name="カギ線コネクタ 149"/>
            <p:cNvCxnSpPr>
              <a:stCxn id="95" idx="3"/>
              <a:endCxn id="80" idx="1"/>
            </p:cNvCxnSpPr>
            <p:nvPr/>
          </p:nvCxnSpPr>
          <p:spPr>
            <a:xfrm>
              <a:off x="989848" y="3909488"/>
              <a:ext cx="298359" cy="574976"/>
            </a:xfrm>
            <a:prstGeom prst="bentConnector3">
              <a:avLst/>
            </a:prstGeom>
          </p:spPr>
          <p:style>
            <a:lnRef idx="1">
              <a:schemeClr val="dk1"/>
            </a:lnRef>
            <a:fillRef idx="0">
              <a:schemeClr val="dk1"/>
            </a:fillRef>
            <a:effectRef idx="0">
              <a:schemeClr val="dk1"/>
            </a:effectRef>
            <a:fontRef idx="minor">
              <a:schemeClr val="tx1"/>
            </a:fontRef>
          </p:style>
        </p:cxnSp>
        <p:cxnSp>
          <p:nvCxnSpPr>
            <p:cNvPr id="152" name="カギ線コネクタ 151"/>
            <p:cNvCxnSpPr>
              <a:stCxn id="95" idx="3"/>
              <a:endCxn id="81" idx="1"/>
            </p:cNvCxnSpPr>
            <p:nvPr/>
          </p:nvCxnSpPr>
          <p:spPr>
            <a:xfrm>
              <a:off x="989848" y="3909488"/>
              <a:ext cx="298360" cy="1289394"/>
            </a:xfrm>
            <a:prstGeom prst="bentConnector3">
              <a:avLst/>
            </a:prstGeom>
          </p:spPr>
          <p:style>
            <a:lnRef idx="1">
              <a:schemeClr val="dk1"/>
            </a:lnRef>
            <a:fillRef idx="0">
              <a:schemeClr val="dk1"/>
            </a:fillRef>
            <a:effectRef idx="0">
              <a:schemeClr val="dk1"/>
            </a:effectRef>
            <a:fontRef idx="minor">
              <a:schemeClr val="tx1"/>
            </a:fontRef>
          </p:style>
        </p:cxnSp>
        <p:cxnSp>
          <p:nvCxnSpPr>
            <p:cNvPr id="154" name="カギ線コネクタ 153"/>
            <p:cNvCxnSpPr>
              <a:stCxn id="95" idx="3"/>
              <a:endCxn id="82" idx="1"/>
            </p:cNvCxnSpPr>
            <p:nvPr/>
          </p:nvCxnSpPr>
          <p:spPr>
            <a:xfrm>
              <a:off x="989848" y="3909488"/>
              <a:ext cx="298360" cy="2038254"/>
            </a:xfrm>
            <a:prstGeom prst="bentConnector3">
              <a:avLst/>
            </a:prstGeom>
          </p:spPr>
          <p:style>
            <a:lnRef idx="1">
              <a:schemeClr val="dk1"/>
            </a:lnRef>
            <a:fillRef idx="0">
              <a:schemeClr val="dk1"/>
            </a:fillRef>
            <a:effectRef idx="0">
              <a:schemeClr val="dk1"/>
            </a:effectRef>
            <a:fontRef idx="minor">
              <a:schemeClr val="tx1"/>
            </a:fontRef>
          </p:style>
        </p:cxnSp>
        <p:cxnSp>
          <p:nvCxnSpPr>
            <p:cNvPr id="168" name="カギ線コネクタ 167"/>
            <p:cNvCxnSpPr>
              <a:stCxn id="75" idx="3"/>
              <a:endCxn id="140" idx="1"/>
            </p:cNvCxnSpPr>
            <p:nvPr/>
          </p:nvCxnSpPr>
          <p:spPr>
            <a:xfrm>
              <a:off x="2089733" y="2487611"/>
              <a:ext cx="280765" cy="573665"/>
            </a:xfrm>
            <a:prstGeom prst="bentConnector3">
              <a:avLst/>
            </a:prstGeom>
          </p:spPr>
          <p:style>
            <a:lnRef idx="1">
              <a:schemeClr val="dk1"/>
            </a:lnRef>
            <a:fillRef idx="0">
              <a:schemeClr val="dk1"/>
            </a:fillRef>
            <a:effectRef idx="0">
              <a:schemeClr val="dk1"/>
            </a:effectRef>
            <a:fontRef idx="minor">
              <a:schemeClr val="tx1"/>
            </a:fontRef>
          </p:style>
        </p:cxnSp>
        <p:cxnSp>
          <p:nvCxnSpPr>
            <p:cNvPr id="170" name="カギ線コネクタ 169"/>
            <p:cNvCxnSpPr>
              <a:stCxn id="75" idx="3"/>
              <a:endCxn id="141" idx="1"/>
            </p:cNvCxnSpPr>
            <p:nvPr/>
          </p:nvCxnSpPr>
          <p:spPr>
            <a:xfrm>
              <a:off x="2089733" y="2487611"/>
              <a:ext cx="280765" cy="1150561"/>
            </a:xfrm>
            <a:prstGeom prst="bentConnector3">
              <a:avLst/>
            </a:prstGeom>
          </p:spPr>
          <p:style>
            <a:lnRef idx="1">
              <a:schemeClr val="dk1"/>
            </a:lnRef>
            <a:fillRef idx="0">
              <a:schemeClr val="dk1"/>
            </a:fillRef>
            <a:effectRef idx="0">
              <a:schemeClr val="dk1"/>
            </a:effectRef>
            <a:fontRef idx="minor">
              <a:schemeClr val="tx1"/>
            </a:fontRef>
          </p:style>
        </p:cxnSp>
        <p:cxnSp>
          <p:nvCxnSpPr>
            <p:cNvPr id="172" name="カギ線コネクタ 171"/>
            <p:cNvCxnSpPr>
              <a:stCxn id="75" idx="3"/>
              <a:endCxn id="142" idx="1"/>
            </p:cNvCxnSpPr>
            <p:nvPr/>
          </p:nvCxnSpPr>
          <p:spPr>
            <a:xfrm>
              <a:off x="2089733" y="2487611"/>
              <a:ext cx="280765" cy="1727458"/>
            </a:xfrm>
            <a:prstGeom prst="bentConnector3">
              <a:avLst/>
            </a:prstGeom>
          </p:spPr>
          <p:style>
            <a:lnRef idx="1">
              <a:schemeClr val="dk1"/>
            </a:lnRef>
            <a:fillRef idx="0">
              <a:schemeClr val="dk1"/>
            </a:fillRef>
            <a:effectRef idx="0">
              <a:schemeClr val="dk1"/>
            </a:effectRef>
            <a:fontRef idx="minor">
              <a:schemeClr val="tx1"/>
            </a:fontRef>
          </p:style>
        </p:cxnSp>
        <p:cxnSp>
          <p:nvCxnSpPr>
            <p:cNvPr id="174" name="直線コネクタ 173"/>
            <p:cNvCxnSpPr>
              <a:stCxn id="139" idx="3"/>
              <a:endCxn id="130" idx="1"/>
            </p:cNvCxnSpPr>
            <p:nvPr/>
          </p:nvCxnSpPr>
          <p:spPr>
            <a:xfrm>
              <a:off x="3066998" y="2486429"/>
              <a:ext cx="227106" cy="1719"/>
            </a:xfrm>
            <a:prstGeom prst="line">
              <a:avLst/>
            </a:prstGeom>
          </p:spPr>
          <p:style>
            <a:lnRef idx="1">
              <a:schemeClr val="dk1"/>
            </a:lnRef>
            <a:fillRef idx="0">
              <a:schemeClr val="dk1"/>
            </a:fillRef>
            <a:effectRef idx="0">
              <a:schemeClr val="dk1"/>
            </a:effectRef>
            <a:fontRef idx="minor">
              <a:schemeClr val="tx1"/>
            </a:fontRef>
          </p:style>
        </p:cxnSp>
        <p:cxnSp>
          <p:nvCxnSpPr>
            <p:cNvPr id="176" name="直線コネクタ 175"/>
            <p:cNvCxnSpPr>
              <a:stCxn id="140" idx="3"/>
              <a:endCxn id="126" idx="1"/>
            </p:cNvCxnSpPr>
            <p:nvPr/>
          </p:nvCxnSpPr>
          <p:spPr>
            <a:xfrm>
              <a:off x="3066998" y="3061276"/>
              <a:ext cx="227106" cy="1835"/>
            </a:xfrm>
            <a:prstGeom prst="line">
              <a:avLst/>
            </a:prstGeom>
          </p:spPr>
          <p:style>
            <a:lnRef idx="1">
              <a:schemeClr val="dk1"/>
            </a:lnRef>
            <a:fillRef idx="0">
              <a:schemeClr val="dk1"/>
            </a:fillRef>
            <a:effectRef idx="0">
              <a:schemeClr val="dk1"/>
            </a:effectRef>
            <a:fontRef idx="minor">
              <a:schemeClr val="tx1"/>
            </a:fontRef>
          </p:style>
        </p:cxnSp>
        <p:cxnSp>
          <p:nvCxnSpPr>
            <p:cNvPr id="178" name="直線コネクタ 177"/>
            <p:cNvCxnSpPr>
              <a:stCxn id="141" idx="3"/>
              <a:endCxn id="127" idx="1"/>
            </p:cNvCxnSpPr>
            <p:nvPr/>
          </p:nvCxnSpPr>
          <p:spPr>
            <a:xfrm flipV="1">
              <a:off x="3066998" y="3635356"/>
              <a:ext cx="227106" cy="2816"/>
            </a:xfrm>
            <a:prstGeom prst="line">
              <a:avLst/>
            </a:prstGeom>
          </p:spPr>
          <p:style>
            <a:lnRef idx="1">
              <a:schemeClr val="dk1"/>
            </a:lnRef>
            <a:fillRef idx="0">
              <a:schemeClr val="dk1"/>
            </a:fillRef>
            <a:effectRef idx="0">
              <a:schemeClr val="dk1"/>
            </a:effectRef>
            <a:fontRef idx="minor">
              <a:schemeClr val="tx1"/>
            </a:fontRef>
          </p:style>
        </p:cxnSp>
        <p:cxnSp>
          <p:nvCxnSpPr>
            <p:cNvPr id="180" name="直線コネクタ 179"/>
            <p:cNvCxnSpPr>
              <a:stCxn id="142" idx="3"/>
              <a:endCxn id="128" idx="1"/>
            </p:cNvCxnSpPr>
            <p:nvPr/>
          </p:nvCxnSpPr>
          <p:spPr>
            <a:xfrm flipV="1">
              <a:off x="3066998" y="4213477"/>
              <a:ext cx="227106" cy="1592"/>
            </a:xfrm>
            <a:prstGeom prst="line">
              <a:avLst/>
            </a:prstGeom>
          </p:spPr>
          <p:style>
            <a:lnRef idx="1">
              <a:schemeClr val="dk1"/>
            </a:lnRef>
            <a:fillRef idx="0">
              <a:schemeClr val="dk1"/>
            </a:fillRef>
            <a:effectRef idx="0">
              <a:schemeClr val="dk1"/>
            </a:effectRef>
            <a:fontRef idx="minor">
              <a:schemeClr val="tx1"/>
            </a:fontRef>
          </p:style>
        </p:cxnSp>
        <p:cxnSp>
          <p:nvCxnSpPr>
            <p:cNvPr id="182" name="直線コネクタ 181"/>
            <p:cNvCxnSpPr>
              <a:stCxn id="75" idx="3"/>
              <a:endCxn id="139" idx="1"/>
            </p:cNvCxnSpPr>
            <p:nvPr/>
          </p:nvCxnSpPr>
          <p:spPr>
            <a:xfrm flipV="1">
              <a:off x="2089733" y="2486429"/>
              <a:ext cx="280765" cy="1182"/>
            </a:xfrm>
            <a:prstGeom prst="line">
              <a:avLst/>
            </a:prstGeom>
          </p:spPr>
          <p:style>
            <a:lnRef idx="1">
              <a:schemeClr val="dk1"/>
            </a:lnRef>
            <a:fillRef idx="0">
              <a:schemeClr val="dk1"/>
            </a:fillRef>
            <a:effectRef idx="0">
              <a:schemeClr val="dk1"/>
            </a:effectRef>
            <a:fontRef idx="minor">
              <a:schemeClr val="tx1"/>
            </a:fontRef>
          </p:style>
        </p:cxnSp>
      </p:grpSp>
      <p:sp>
        <p:nvSpPr>
          <p:cNvPr id="183" name="角丸四角形 182"/>
          <p:cNvSpPr/>
          <p:nvPr/>
        </p:nvSpPr>
        <p:spPr>
          <a:xfrm>
            <a:off x="4716016" y="5924770"/>
            <a:ext cx="3920409" cy="528566"/>
          </a:xfrm>
          <a:prstGeom prst="roundRect">
            <a:avLst/>
          </a:prstGeom>
          <a:noFill/>
          <a:ln w="38100" cmpd="dbl"/>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民間との給与較差　（ａ）－（ｂ）</a:t>
            </a:r>
            <a:endParaRPr lang="ja-JP" altLang="en-US" sz="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 name="テキスト ボックス 57"/>
          <p:cNvSpPr txBox="1"/>
          <p:nvPr/>
        </p:nvSpPr>
        <p:spPr>
          <a:xfrm>
            <a:off x="4500000" y="6525344"/>
            <a:ext cx="360040" cy="307777"/>
          </a:xfrm>
          <a:prstGeom prst="rect">
            <a:avLst/>
          </a:prstGeom>
          <a:noFill/>
        </p:spPr>
        <p:txBody>
          <a:bodyPr wrap="square" rtlCol="0">
            <a:spAutoFit/>
          </a:bodyPr>
          <a:lstStyle/>
          <a:p>
            <a:pPr algn="ctr"/>
            <a:r>
              <a:rPr lang="en-US" altLang="ja-JP" sz="1400" dirty="0">
                <a:solidFill>
                  <a:schemeClr val="bg1">
                    <a:lumMod val="50000"/>
                  </a:schemeClr>
                </a:solidFill>
                <a:latin typeface="メイリオ" panose="020B0604030504040204" pitchFamily="50" charset="-128"/>
                <a:ea typeface="メイリオ" panose="020B0604030504040204" pitchFamily="50" charset="-128"/>
              </a:rPr>
              <a:t>6</a:t>
            </a:r>
            <a:endParaRPr kumimoji="1" lang="ja-JP" altLang="en-US" dirty="0">
              <a:solidFill>
                <a:schemeClr val="bg1">
                  <a:lumMod val="50000"/>
                </a:schemeClr>
              </a:solidFill>
              <a:latin typeface="メイリオ" panose="020B0604030504040204" pitchFamily="50" charset="-128"/>
              <a:ea typeface="メイリオ" panose="020B0604030504040204" pitchFamily="50" charset="-128"/>
            </a:endParaRPr>
          </a:p>
        </p:txBody>
      </p:sp>
      <p:sp>
        <p:nvSpPr>
          <p:cNvPr id="6" name="左中かっこ 5"/>
          <p:cNvSpPr/>
          <p:nvPr/>
        </p:nvSpPr>
        <p:spPr>
          <a:xfrm rot="16200000">
            <a:off x="6581495" y="3619341"/>
            <a:ext cx="294110" cy="4221752"/>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7574377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457200" y="274638"/>
            <a:ext cx="8280000" cy="720000"/>
          </a:xfrm>
          <a:prstGeom prst="rect">
            <a:avLst/>
          </a:prstGeom>
          <a:solidFill>
            <a:schemeClr val="tx2">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2800" b="1" dirty="0" err="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ラスパイレス比較の計算例</a:t>
            </a:r>
          </a:p>
        </p:txBody>
      </p:sp>
      <p:graphicFrame>
        <p:nvGraphicFramePr>
          <p:cNvPr id="5" name="表 4"/>
          <p:cNvGraphicFramePr>
            <a:graphicFrameLocks noGrp="1"/>
          </p:cNvGraphicFramePr>
          <p:nvPr>
            <p:extLst>
              <p:ext uri="{D42A27DB-BD31-4B8C-83A1-F6EECF244321}">
                <p14:modId xmlns:p14="http://schemas.microsoft.com/office/powerpoint/2010/main" val="3694688031"/>
              </p:ext>
            </p:extLst>
          </p:nvPr>
        </p:nvGraphicFramePr>
        <p:xfrm>
          <a:off x="457200" y="1070973"/>
          <a:ext cx="8277084" cy="5416672"/>
        </p:xfrm>
        <a:graphic>
          <a:graphicData uri="http://schemas.openxmlformats.org/drawingml/2006/table">
            <a:tbl>
              <a:tblPr firstRow="1" bandRow="1">
                <a:tableStyleId>{2D5ABB26-0587-4C30-8999-92F81FD0307C}</a:tableStyleId>
              </a:tblPr>
              <a:tblGrid>
                <a:gridCol w="3958606">
                  <a:extLst>
                    <a:ext uri="{9D8B030D-6E8A-4147-A177-3AD203B41FA5}">
                      <a16:colId xmlns:a16="http://schemas.microsoft.com/office/drawing/2014/main" val="20000"/>
                    </a:ext>
                  </a:extLst>
                </a:gridCol>
                <a:gridCol w="2159239">
                  <a:extLst>
                    <a:ext uri="{9D8B030D-6E8A-4147-A177-3AD203B41FA5}">
                      <a16:colId xmlns:a16="http://schemas.microsoft.com/office/drawing/2014/main" val="20001"/>
                    </a:ext>
                  </a:extLst>
                </a:gridCol>
                <a:gridCol w="2159239">
                  <a:extLst>
                    <a:ext uri="{9D8B030D-6E8A-4147-A177-3AD203B41FA5}">
                      <a16:colId xmlns:a16="http://schemas.microsoft.com/office/drawing/2014/main" val="20002"/>
                    </a:ext>
                  </a:extLst>
                </a:gridCol>
              </a:tblGrid>
              <a:tr h="2376000">
                <a:tc>
                  <a:txBody>
                    <a:bodyPr/>
                    <a:lstStyle/>
                    <a:p>
                      <a:pPr marL="180975" indent="-180975"/>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①</a:t>
                      </a:r>
                      <a:r>
                        <a:rPr kumimoji="1" lang="ja-JP" altLang="en-US" sz="1200" baseline="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府職員の役職段階、年齢階層、学歴別の平均給与額を算出</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txBody>
                  <a:tcPr marL="0" marR="0"/>
                </a:tc>
                <a:tc>
                  <a:txBody>
                    <a:bodyPr/>
                    <a:lstStyle/>
                    <a:p>
                      <a:pPr marL="327025" indent="-568325"/>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baseline="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③ ①及び②のそれぞれの 平均給与額に</a:t>
                      </a:r>
                      <a:r>
                        <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府職員数</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を乗じた総額を算出</a:t>
                      </a:r>
                    </a:p>
                  </a:txBody>
                  <a:tcPr marL="0" marR="0"/>
                </a:tc>
                <a:tc>
                  <a:txBody>
                    <a:bodyPr/>
                    <a:lstStyle/>
                    <a:p>
                      <a:pPr marL="361950" indent="-361950"/>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　④ それぞれを合計し、その水準（平均額）を比較</a:t>
                      </a:r>
                    </a:p>
                  </a:txBody>
                  <a:tcPr marL="0" marR="0"/>
                </a:tc>
                <a:extLst>
                  <a:ext uri="{0D108BD9-81ED-4DB2-BD59-A6C34878D82A}">
                    <a16:rowId xmlns:a16="http://schemas.microsoft.com/office/drawing/2014/main" val="10000"/>
                  </a:ext>
                </a:extLst>
              </a:tr>
              <a:tr h="2392672">
                <a:tc>
                  <a:txBody>
                    <a:bodyPr/>
                    <a:lstStyle/>
                    <a:p>
                      <a:pPr marL="169863" indent="-339725"/>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②</a:t>
                      </a:r>
                      <a:r>
                        <a:rPr kumimoji="1" lang="ja-JP" altLang="en-US" sz="1200" baseline="0" dirty="0">
                          <a:latin typeface="メイリオ" panose="020B0604030504040204" pitchFamily="50" charset="-128"/>
                          <a:ea typeface="メイリオ" panose="020B0604030504040204" pitchFamily="50" charset="-128"/>
                          <a:cs typeface="メイリオ" panose="020B0604030504040204" pitchFamily="50" charset="-128"/>
                        </a:rPr>
                        <a:t> 府職員と</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条件（役職段階、年齢、学歴）を同じくする</a:t>
                      </a:r>
                      <a:r>
                        <a:rPr kumimoji="1" lang="ja-JP" altLang="en-US" sz="1200" u="sng" dirty="0">
                          <a:latin typeface="メイリオ" panose="020B0604030504040204" pitchFamily="50" charset="-128"/>
                          <a:ea typeface="メイリオ" panose="020B0604030504040204" pitchFamily="50" charset="-128"/>
                          <a:cs typeface="メイリオ" panose="020B0604030504040204" pitchFamily="50" charset="-128"/>
                        </a:rPr>
                        <a:t>民間従業員</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の平均給与額を算出</a:t>
                      </a:r>
                    </a:p>
                  </a:txBody>
                  <a:tcPr marL="0" marR="0">
                    <a:lnB w="9525" cap="flat" cmpd="sng" algn="ctr">
                      <a:solidFill>
                        <a:schemeClr val="tx1"/>
                      </a:solidFill>
                      <a:prstDash val="solid"/>
                      <a:round/>
                      <a:headEnd type="none" w="med" len="med"/>
                      <a:tailEnd type="none" w="med" len="med"/>
                    </a:lnB>
                  </a:tcPr>
                </a:tc>
                <a:tc>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B w="9525" cap="flat" cmpd="sng" algn="ctr">
                      <a:solidFill>
                        <a:schemeClr val="tx1"/>
                      </a:solidFill>
                      <a:prstDash val="solid"/>
                      <a:round/>
                      <a:headEnd type="none" w="med" len="med"/>
                      <a:tailEnd type="none" w="med" len="med"/>
                    </a:lnB>
                  </a:tcPr>
                </a:tc>
                <a:tc>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48000">
                <a:tc gridSpan="3">
                  <a:txBody>
                    <a:bodyPr/>
                    <a:lstStyle/>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zh-TW" altLang="en-US" sz="1200" dirty="0">
                          <a:latin typeface="メイリオ" panose="020B0604030504040204" pitchFamily="50" charset="-128"/>
                          <a:ea typeface="メイリオ" panose="020B0604030504040204" pitchFamily="50" charset="-128"/>
                          <a:cs typeface="メイリオ" panose="020B0604030504040204" pitchFamily="50" charset="-128"/>
                        </a:rPr>
                        <a:t>較差額</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dirty="0">
                          <a:latin typeface="メイリオ" panose="020B0604030504040204" pitchFamily="50" charset="-128"/>
                          <a:ea typeface="メイリオ" panose="020B0604030504040204" pitchFamily="50" charset="-128"/>
                          <a:cs typeface="メイリオ" panose="020B0604030504040204" pitchFamily="50" charset="-128"/>
                        </a:rPr>
                        <a:t>民間従業員平均給与額</a:t>
                      </a:r>
                      <a:r>
                        <a:rPr kumimoji="1" lang="zh-TW" altLang="en-US" sz="1200" b="1"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zh-TW" sz="1200" b="1" dirty="0">
                          <a:latin typeface="メイリオ" panose="020B0604030504040204" pitchFamily="50" charset="-128"/>
                          <a:ea typeface="メイリオ" panose="020B0604030504040204" pitchFamily="50" charset="-128"/>
                          <a:cs typeface="メイリオ" panose="020B0604030504040204" pitchFamily="50" charset="-128"/>
                        </a:rPr>
                        <a:t>B</a:t>
                      </a:r>
                      <a:r>
                        <a:rPr kumimoji="1" lang="zh-TW" altLang="en-US" sz="1200" b="1"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zh-TW" sz="1200" b="1" dirty="0">
                          <a:latin typeface="メイリオ" panose="020B0604030504040204" pitchFamily="50" charset="-128"/>
                          <a:ea typeface="メイリオ" panose="020B0604030504040204" pitchFamily="50" charset="-128"/>
                          <a:cs typeface="メイリオ" panose="020B0604030504040204" pitchFamily="50" charset="-128"/>
                        </a:rPr>
                        <a:t>270,400</a:t>
                      </a:r>
                      <a:r>
                        <a:rPr kumimoji="1" lang="zh-TW" altLang="en-US" sz="1200" b="1" dirty="0">
                          <a:latin typeface="メイリオ" panose="020B0604030504040204" pitchFamily="50" charset="-128"/>
                          <a:ea typeface="メイリオ" panose="020B0604030504040204" pitchFamily="50" charset="-128"/>
                          <a:cs typeface="メイリオ" panose="020B0604030504040204" pitchFamily="50" charset="-128"/>
                        </a:rPr>
                        <a:t>円 </a:t>
                      </a:r>
                      <a:r>
                        <a:rPr kumimoji="1" lang="zh-TW" altLang="en-US" sz="1200" dirty="0">
                          <a:latin typeface="メイリオ" panose="020B0604030504040204" pitchFamily="50" charset="-128"/>
                          <a:ea typeface="メイリオ" panose="020B0604030504040204" pitchFamily="50" charset="-128"/>
                          <a:cs typeface="メイリオ" panose="020B0604030504040204" pitchFamily="50" charset="-128"/>
                        </a:rPr>
                        <a:t>－ 府職員平均給与額</a:t>
                      </a:r>
                      <a:r>
                        <a:rPr kumimoji="1" lang="zh-TW" altLang="en-US" sz="1200" b="1"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zh-TW" sz="1200" b="1" dirty="0">
                          <a:latin typeface="メイリオ" panose="020B0604030504040204" pitchFamily="50" charset="-128"/>
                          <a:ea typeface="メイリオ" panose="020B0604030504040204" pitchFamily="50" charset="-128"/>
                          <a:cs typeface="メイリオ" panose="020B0604030504040204" pitchFamily="50" charset="-128"/>
                        </a:rPr>
                        <a:t>A</a:t>
                      </a:r>
                      <a:r>
                        <a:rPr kumimoji="1" lang="zh-TW" altLang="en-US" sz="1200" b="1"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zh-TW" sz="1200" b="1" dirty="0">
                          <a:latin typeface="メイリオ" panose="020B0604030504040204" pitchFamily="50" charset="-128"/>
                          <a:ea typeface="メイリオ" panose="020B0604030504040204" pitchFamily="50" charset="-128"/>
                          <a:cs typeface="メイリオ" panose="020B0604030504040204" pitchFamily="50" charset="-128"/>
                        </a:rPr>
                        <a:t>270,200</a:t>
                      </a:r>
                      <a:r>
                        <a:rPr kumimoji="1" lang="zh-TW" altLang="en-US" sz="1200" b="1" dirty="0">
                          <a:latin typeface="メイリオ" panose="020B0604030504040204" pitchFamily="50" charset="-128"/>
                          <a:ea typeface="メイリオ" panose="020B0604030504040204" pitchFamily="50" charset="-128"/>
                          <a:cs typeface="メイリオ" panose="020B0604030504040204" pitchFamily="50" charset="-128"/>
                        </a:rPr>
                        <a:t>円</a:t>
                      </a:r>
                      <a:r>
                        <a:rPr kumimoji="1" lang="zh-TW" altLang="en-US" sz="1200" b="1" baseline="0" dirty="0">
                          <a:latin typeface="メイリオ" panose="020B0604030504040204" pitchFamily="50" charset="-128"/>
                          <a:ea typeface="メイリオ" panose="020B0604030504040204" pitchFamily="50" charset="-128"/>
                          <a:cs typeface="メイリオ" panose="020B0604030504040204" pitchFamily="50" charset="-128"/>
                        </a:rPr>
                        <a:t> </a:t>
                      </a:r>
                      <a:r>
                        <a:rPr kumimoji="1" lang="zh-TW"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zh-TW" sz="1400" u="sng" dirty="0">
                          <a:latin typeface="メイリオ" panose="020B0604030504040204" pitchFamily="50" charset="-128"/>
                          <a:ea typeface="メイリオ" panose="020B0604030504040204" pitchFamily="50" charset="-128"/>
                          <a:cs typeface="メイリオ" panose="020B0604030504040204" pitchFamily="50" charset="-128"/>
                        </a:rPr>
                        <a:t>200</a:t>
                      </a:r>
                      <a:r>
                        <a:rPr kumimoji="1" lang="zh-TW" altLang="en-US" sz="1400" u="sng" dirty="0">
                          <a:latin typeface="メイリオ" panose="020B0604030504040204" pitchFamily="50" charset="-128"/>
                          <a:ea typeface="メイリオ" panose="020B0604030504040204" pitchFamily="50" charset="-128"/>
                          <a:cs typeface="メイリオ" panose="020B0604030504040204" pitchFamily="50" charset="-128"/>
                        </a:rPr>
                        <a:t>円</a:t>
                      </a:r>
                    </a:p>
                    <a:p>
                      <a:pPr>
                        <a:lnSpc>
                          <a:spcPts val="600"/>
                        </a:lnSpc>
                      </a:pPr>
                      <a:endParaRPr kumimoji="1" lang="en-US" altLang="zh-TW" sz="8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zh-TW" altLang="en-US" sz="1200" dirty="0">
                          <a:latin typeface="メイリオ" panose="020B0604030504040204" pitchFamily="50" charset="-128"/>
                          <a:ea typeface="メイリオ" panose="020B0604030504040204" pitchFamily="50" charset="-128"/>
                          <a:cs typeface="メイリオ" panose="020B0604030504040204" pitchFamily="50" charset="-128"/>
                        </a:rPr>
                        <a:t>較差率</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dirty="0">
                          <a:latin typeface="メイリオ" panose="020B0604030504040204" pitchFamily="50" charset="-128"/>
                          <a:ea typeface="メイリオ" panose="020B0604030504040204" pitchFamily="50" charset="-128"/>
                          <a:cs typeface="メイリオ" panose="020B0604030504040204" pitchFamily="50" charset="-128"/>
                        </a:rPr>
                        <a:t>較差額</a:t>
                      </a:r>
                      <a:r>
                        <a:rPr kumimoji="1" lang="en-US" altLang="zh-TW" sz="1200" u="sng" dirty="0">
                          <a:latin typeface="メイリオ" panose="020B0604030504040204" pitchFamily="50" charset="-128"/>
                          <a:ea typeface="メイリオ" panose="020B0604030504040204" pitchFamily="50" charset="-128"/>
                          <a:cs typeface="メイリオ" panose="020B0604030504040204" pitchFamily="50" charset="-128"/>
                        </a:rPr>
                        <a:t>200</a:t>
                      </a:r>
                      <a:r>
                        <a:rPr kumimoji="1" lang="zh-TW" altLang="en-US" sz="1200" u="sng" dirty="0">
                          <a:latin typeface="メイリオ" panose="020B0604030504040204" pitchFamily="50" charset="-128"/>
                          <a:ea typeface="メイリオ" panose="020B0604030504040204" pitchFamily="50" charset="-128"/>
                          <a:cs typeface="メイリオ" panose="020B0604030504040204" pitchFamily="50" charset="-128"/>
                        </a:rPr>
                        <a:t>円</a:t>
                      </a:r>
                      <a:r>
                        <a:rPr kumimoji="1" lang="zh-TW" altLang="en-US" sz="1200" u="none" dirty="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zh-TW" sz="12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zh-TW" altLang="en-US" sz="1200" dirty="0">
                          <a:latin typeface="メイリオ" panose="020B0604030504040204" pitchFamily="50" charset="-128"/>
                          <a:ea typeface="メイリオ" panose="020B0604030504040204" pitchFamily="50" charset="-128"/>
                          <a:cs typeface="メイリオ" panose="020B0604030504040204" pitchFamily="50" charset="-128"/>
                        </a:rPr>
                        <a:t>府職員平均給与額</a:t>
                      </a:r>
                      <a:r>
                        <a:rPr kumimoji="1" lang="zh-TW" altLang="en-US" sz="1200" b="1"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zh-TW" sz="1200" b="1" dirty="0">
                          <a:latin typeface="メイリオ" panose="020B0604030504040204" pitchFamily="50" charset="-128"/>
                          <a:ea typeface="メイリオ" panose="020B0604030504040204" pitchFamily="50" charset="-128"/>
                          <a:cs typeface="メイリオ" panose="020B0604030504040204" pitchFamily="50" charset="-128"/>
                        </a:rPr>
                        <a:t>A</a:t>
                      </a:r>
                      <a:r>
                        <a:rPr kumimoji="1" lang="zh-TW" altLang="en-US" sz="1200" b="1"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zh-TW" sz="1200" b="1" dirty="0">
                          <a:latin typeface="メイリオ" panose="020B0604030504040204" pitchFamily="50" charset="-128"/>
                          <a:ea typeface="メイリオ" panose="020B0604030504040204" pitchFamily="50" charset="-128"/>
                          <a:cs typeface="メイリオ" panose="020B0604030504040204" pitchFamily="50" charset="-128"/>
                        </a:rPr>
                        <a:t>270,200</a:t>
                      </a:r>
                      <a:r>
                        <a:rPr kumimoji="1" lang="zh-TW" altLang="en-US" sz="1200" b="1" dirty="0">
                          <a:latin typeface="メイリオ" panose="020B0604030504040204" pitchFamily="50" charset="-128"/>
                          <a:ea typeface="メイリオ" panose="020B0604030504040204" pitchFamily="50" charset="-128"/>
                          <a:cs typeface="メイリオ" panose="020B0604030504040204" pitchFamily="50" charset="-128"/>
                        </a:rPr>
                        <a:t>円 </a:t>
                      </a:r>
                      <a:r>
                        <a:rPr kumimoji="1" lang="en-US" altLang="zh-TW" sz="1200" dirty="0">
                          <a:latin typeface="メイリオ" panose="020B0604030504040204" pitchFamily="50" charset="-128"/>
                          <a:ea typeface="メイリオ" panose="020B0604030504040204" pitchFamily="50" charset="-128"/>
                          <a:cs typeface="メイリオ" panose="020B0604030504040204" pitchFamily="50" charset="-128"/>
                        </a:rPr>
                        <a:t>× 100 </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zh-TW" sz="1400" u="none" dirty="0">
                          <a:latin typeface="メイリオ" panose="020B0604030504040204" pitchFamily="50" charset="-128"/>
                          <a:ea typeface="メイリオ" panose="020B0604030504040204" pitchFamily="50" charset="-128"/>
                          <a:cs typeface="メイリオ" panose="020B0604030504040204" pitchFamily="50" charset="-128"/>
                        </a:rPr>
                        <a:t>0.07</a:t>
                      </a:r>
                      <a:r>
                        <a:rPr kumimoji="1" lang="zh-TW" altLang="en-US" sz="1400" u="none" dirty="0">
                          <a:latin typeface="メイリオ" panose="020B0604030504040204" pitchFamily="50" charset="-128"/>
                          <a:ea typeface="メイリオ" panose="020B0604030504040204" pitchFamily="50" charset="-128"/>
                          <a:cs typeface="メイリオ" panose="020B0604030504040204" pitchFamily="50" charset="-128"/>
                        </a:rPr>
                        <a:t>％</a:t>
                      </a:r>
                    </a:p>
                  </a:txBody>
                  <a:tcPr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2"/>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1805073584"/>
              </p:ext>
            </p:extLst>
          </p:nvPr>
        </p:nvGraphicFramePr>
        <p:xfrm>
          <a:off x="647992" y="1870120"/>
          <a:ext cx="1800000" cy="1194340"/>
        </p:xfrm>
        <a:graphic>
          <a:graphicData uri="http://schemas.openxmlformats.org/drawingml/2006/table">
            <a:tbl>
              <a:tblPr firstRow="1" bandRow="1">
                <a:tableStyleId>{5940675A-B579-460E-94D1-54222C63F5DA}</a:tableStyleId>
              </a:tblPr>
              <a:tblGrid>
                <a:gridCol w="1800000">
                  <a:extLst>
                    <a:ext uri="{9D8B030D-6E8A-4147-A177-3AD203B41FA5}">
                      <a16:colId xmlns:a16="http://schemas.microsoft.com/office/drawing/2014/main" val="20000"/>
                    </a:ext>
                  </a:extLst>
                </a:gridCol>
              </a:tblGrid>
              <a:tr h="252000">
                <a:tc>
                  <a:txBody>
                    <a:bodyPr/>
                    <a:lstStyle/>
                    <a:p>
                      <a:pPr algn="ct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府職員</a:t>
                      </a: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/X</a:t>
                      </a: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ct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280,000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245,000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240,000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gn="ct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３人：平均</a:t>
                      </a: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255,000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179136345"/>
              </p:ext>
            </p:extLst>
          </p:nvPr>
        </p:nvGraphicFramePr>
        <p:xfrm>
          <a:off x="2520200" y="1870120"/>
          <a:ext cx="1800000" cy="1198840"/>
        </p:xfrm>
        <a:graphic>
          <a:graphicData uri="http://schemas.openxmlformats.org/drawingml/2006/table">
            <a:tbl>
              <a:tblPr firstRow="1" bandRow="1">
                <a:tableStyleId>{5940675A-B579-460E-94D1-54222C63F5DA}</a:tableStyleId>
              </a:tblPr>
              <a:tblGrid>
                <a:gridCol w="1800000">
                  <a:extLst>
                    <a:ext uri="{9D8B030D-6E8A-4147-A177-3AD203B41FA5}">
                      <a16:colId xmlns:a16="http://schemas.microsoft.com/office/drawing/2014/main" val="20000"/>
                    </a:ext>
                  </a:extLst>
                </a:gridCol>
              </a:tblGrid>
              <a:tr h="252000">
                <a:tc>
                  <a:txBody>
                    <a:bodyPr/>
                    <a:lstStyle/>
                    <a:p>
                      <a:pPr algn="ct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府職員</a:t>
                      </a: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/Y</a:t>
                      </a: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76000">
                <a:tc>
                  <a:txBody>
                    <a:bodyPr/>
                    <a:lstStyle/>
                    <a:p>
                      <a:pPr algn="ct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300,000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286,000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gn="ct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２人：平均</a:t>
                      </a: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293,000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1427776404"/>
              </p:ext>
            </p:extLst>
          </p:nvPr>
        </p:nvGraphicFramePr>
        <p:xfrm>
          <a:off x="647992" y="4110945"/>
          <a:ext cx="1800000" cy="1404000"/>
        </p:xfrm>
        <a:graphic>
          <a:graphicData uri="http://schemas.openxmlformats.org/drawingml/2006/table">
            <a:tbl>
              <a:tblPr firstRow="1" bandRow="1">
                <a:tableStyleId>{5940675A-B579-460E-94D1-54222C63F5DA}</a:tableStyleId>
              </a:tblPr>
              <a:tblGrid>
                <a:gridCol w="1800000">
                  <a:extLst>
                    <a:ext uri="{9D8B030D-6E8A-4147-A177-3AD203B41FA5}">
                      <a16:colId xmlns:a16="http://schemas.microsoft.com/office/drawing/2014/main" val="20000"/>
                    </a:ext>
                  </a:extLst>
                </a:gridCol>
              </a:tblGrid>
              <a:tr h="252000">
                <a:tc>
                  <a:txBody>
                    <a:bodyPr/>
                    <a:lstStyle/>
                    <a:p>
                      <a:pPr algn="ct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民間従業員</a:t>
                      </a: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/X</a:t>
                      </a: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900000">
                <a:tc>
                  <a:txBody>
                    <a:bodyPr/>
                    <a:lstStyle/>
                    <a:p>
                      <a:pPr algn="ct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290,000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280,000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270,000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250,000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230,000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52000">
                <a:tc>
                  <a:txBody>
                    <a:bodyPr/>
                    <a:lstStyle/>
                    <a:p>
                      <a:pPr algn="ct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人：平均</a:t>
                      </a: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264,000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941085495"/>
              </p:ext>
            </p:extLst>
          </p:nvPr>
        </p:nvGraphicFramePr>
        <p:xfrm>
          <a:off x="2529725" y="4118565"/>
          <a:ext cx="1790475" cy="1404000"/>
        </p:xfrm>
        <a:graphic>
          <a:graphicData uri="http://schemas.openxmlformats.org/drawingml/2006/table">
            <a:tbl>
              <a:tblPr firstRow="1" bandRow="1">
                <a:tableStyleId>{5940675A-B579-460E-94D1-54222C63F5DA}</a:tableStyleId>
              </a:tblPr>
              <a:tblGrid>
                <a:gridCol w="1790475">
                  <a:extLst>
                    <a:ext uri="{9D8B030D-6E8A-4147-A177-3AD203B41FA5}">
                      <a16:colId xmlns:a16="http://schemas.microsoft.com/office/drawing/2014/main" val="20000"/>
                    </a:ext>
                  </a:extLst>
                </a:gridCol>
              </a:tblGrid>
              <a:tr h="25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民間従業員</a:t>
                      </a: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/Y</a:t>
                      </a: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900000">
                <a:tc>
                  <a:txBody>
                    <a:bodyPr/>
                    <a:lstStyle/>
                    <a:p>
                      <a:pPr algn="ct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300,000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290,000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270,000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260,000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52000">
                <a:tc>
                  <a:txBody>
                    <a:bodyPr/>
                    <a:lstStyle/>
                    <a:p>
                      <a:pPr algn="ct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４人：平均</a:t>
                      </a: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280,000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1467912097"/>
              </p:ext>
            </p:extLst>
          </p:nvPr>
        </p:nvGraphicFramePr>
        <p:xfrm>
          <a:off x="4739620" y="1772816"/>
          <a:ext cx="1800000" cy="684000"/>
        </p:xfrm>
        <a:graphic>
          <a:graphicData uri="http://schemas.openxmlformats.org/drawingml/2006/table">
            <a:tbl>
              <a:tblPr firstRow="1" bandRow="1">
                <a:tableStyleId>{5940675A-B579-460E-94D1-54222C63F5DA}</a:tableStyleId>
              </a:tblPr>
              <a:tblGrid>
                <a:gridCol w="1800000">
                  <a:extLst>
                    <a:ext uri="{9D8B030D-6E8A-4147-A177-3AD203B41FA5}">
                      <a16:colId xmlns:a16="http://schemas.microsoft.com/office/drawing/2014/main" val="20000"/>
                    </a:ext>
                  </a:extLst>
                </a:gridCol>
              </a:tblGrid>
              <a:tr h="252000">
                <a:tc>
                  <a:txBody>
                    <a:bodyPr/>
                    <a:lstStyle/>
                    <a:p>
                      <a:pPr algn="ct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府職員</a:t>
                      </a: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/X</a:t>
                      </a: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32000">
                <a:tc>
                  <a:txBody>
                    <a:bodyPr/>
                    <a:lstStyle/>
                    <a:p>
                      <a:pPr algn="ct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255,000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 </a:t>
                      </a: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050" dirty="0">
                          <a:effectLst/>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050" dirty="0">
                          <a:effectLst/>
                          <a:latin typeface="メイリオ" panose="020B0604030504040204" pitchFamily="50" charset="-128"/>
                          <a:ea typeface="メイリオ" panose="020B0604030504040204" pitchFamily="50" charset="-128"/>
                          <a:cs typeface="メイリオ" panose="020B0604030504040204" pitchFamily="50" charset="-128"/>
                        </a:rPr>
                        <a:t>人</a:t>
                      </a:r>
                    </a:p>
                    <a:p>
                      <a:pPr algn="ct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765,000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3390892243"/>
              </p:ext>
            </p:extLst>
          </p:nvPr>
        </p:nvGraphicFramePr>
        <p:xfrm>
          <a:off x="6876456" y="1772816"/>
          <a:ext cx="1800000" cy="1358320"/>
        </p:xfrm>
        <a:graphic>
          <a:graphicData uri="http://schemas.openxmlformats.org/drawingml/2006/table">
            <a:tbl>
              <a:tblPr firstRow="1" bandRow="1">
                <a:tableStyleId>{5940675A-B579-460E-94D1-54222C63F5DA}</a:tableStyleId>
              </a:tblPr>
              <a:tblGrid>
                <a:gridCol w="1800000">
                  <a:extLst>
                    <a:ext uri="{9D8B030D-6E8A-4147-A177-3AD203B41FA5}">
                      <a16:colId xmlns:a16="http://schemas.microsoft.com/office/drawing/2014/main" val="20000"/>
                    </a:ext>
                  </a:extLst>
                </a:gridCol>
              </a:tblGrid>
              <a:tr h="370840">
                <a:tc>
                  <a:txBody>
                    <a:bodyPr/>
                    <a:lstStyle/>
                    <a:p>
                      <a:pPr algn="ct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府職員</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76000">
                <a:tc>
                  <a:txBody>
                    <a:bodyPr/>
                    <a:lstStyle/>
                    <a:p>
                      <a:pPr algn="ctr"/>
                      <a:r>
                        <a:rPr kumimoji="1" lang="en-US" altLang="zh-TW" sz="1050" dirty="0">
                          <a:latin typeface="メイリオ" panose="020B0604030504040204" pitchFamily="50" charset="-128"/>
                          <a:ea typeface="メイリオ" panose="020B0604030504040204" pitchFamily="50" charset="-128"/>
                          <a:cs typeface="メイリオ" panose="020B0604030504040204" pitchFamily="50" charset="-128"/>
                        </a:rPr>
                        <a:t>765,000</a:t>
                      </a:r>
                      <a:r>
                        <a:rPr kumimoji="1" lang="zh-TW" altLang="en-US" sz="1050" dirty="0">
                          <a:latin typeface="メイリオ" panose="020B0604030504040204" pitchFamily="50" charset="-128"/>
                          <a:ea typeface="メイリオ" panose="020B0604030504040204" pitchFamily="50" charset="-128"/>
                          <a:cs typeface="メイリオ" panose="020B0604030504040204" pitchFamily="50" charset="-128"/>
                        </a:rPr>
                        <a:t>円 ＋ </a:t>
                      </a:r>
                      <a:r>
                        <a:rPr kumimoji="1" lang="en-US" altLang="zh-TW" sz="1050" dirty="0">
                          <a:latin typeface="メイリオ" panose="020B0604030504040204" pitchFamily="50" charset="-128"/>
                          <a:ea typeface="メイリオ" panose="020B0604030504040204" pitchFamily="50" charset="-128"/>
                          <a:cs typeface="メイリオ" panose="020B0604030504040204" pitchFamily="50" charset="-128"/>
                        </a:rPr>
                        <a:t>586,000</a:t>
                      </a:r>
                      <a:r>
                        <a:rPr kumimoji="1" lang="zh-TW"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zh-TW" altLang="en-US" sz="1050" dirty="0">
                          <a:latin typeface="メイリオ" panose="020B0604030504040204" pitchFamily="50" charset="-128"/>
                          <a:ea typeface="メイリオ" panose="020B0604030504040204" pitchFamily="50" charset="-128"/>
                          <a:cs typeface="メイリオ" panose="020B0604030504040204" pitchFamily="50" charset="-128"/>
                        </a:rPr>
                        <a:t>合計：</a:t>
                      </a:r>
                      <a:r>
                        <a:rPr kumimoji="1" lang="en-US" altLang="zh-TW" sz="1050" dirty="0">
                          <a:latin typeface="メイリオ" panose="020B0604030504040204" pitchFamily="50" charset="-128"/>
                          <a:ea typeface="メイリオ" panose="020B0604030504040204" pitchFamily="50" charset="-128"/>
                          <a:cs typeface="メイリオ" panose="020B0604030504040204" pitchFamily="50" charset="-128"/>
                        </a:rPr>
                        <a:t>1,351,000</a:t>
                      </a:r>
                      <a:r>
                        <a:rPr kumimoji="1" lang="zh-TW"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gn="ct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1,351,000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 </a:t>
                      </a: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 5</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人</a:t>
                      </a:r>
                    </a:p>
                    <a:p>
                      <a:pPr algn="ct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平均：</a:t>
                      </a:r>
                      <a:r>
                        <a:rPr kumimoji="1"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270,200</a:t>
                      </a:r>
                      <a:r>
                        <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A</a:t>
                      </a:r>
                      <a:r>
                        <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3260905343"/>
              </p:ext>
            </p:extLst>
          </p:nvPr>
        </p:nvGraphicFramePr>
        <p:xfrm>
          <a:off x="4739620" y="2492896"/>
          <a:ext cx="1800000" cy="684000"/>
        </p:xfrm>
        <a:graphic>
          <a:graphicData uri="http://schemas.openxmlformats.org/drawingml/2006/table">
            <a:tbl>
              <a:tblPr firstRow="1" bandRow="1">
                <a:tableStyleId>{5940675A-B579-460E-94D1-54222C63F5DA}</a:tableStyleId>
              </a:tblPr>
              <a:tblGrid>
                <a:gridCol w="1800000">
                  <a:extLst>
                    <a:ext uri="{9D8B030D-6E8A-4147-A177-3AD203B41FA5}">
                      <a16:colId xmlns:a16="http://schemas.microsoft.com/office/drawing/2014/main" val="20000"/>
                    </a:ext>
                  </a:extLst>
                </a:gridCol>
              </a:tblGrid>
              <a:tr h="252000">
                <a:tc>
                  <a:txBody>
                    <a:bodyPr/>
                    <a:lstStyle/>
                    <a:p>
                      <a:pPr algn="ct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府職員</a:t>
                      </a: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/Y</a:t>
                      </a: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32000">
                <a:tc>
                  <a:txBody>
                    <a:bodyPr/>
                    <a:lstStyle/>
                    <a:p>
                      <a:pPr algn="ct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293,000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 </a:t>
                      </a: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 2</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人</a:t>
                      </a:r>
                    </a:p>
                    <a:p>
                      <a:pPr algn="ct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586,000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6" name="表 15"/>
          <p:cNvGraphicFramePr>
            <a:graphicFrameLocks noGrp="1"/>
          </p:cNvGraphicFramePr>
          <p:nvPr>
            <p:extLst>
              <p:ext uri="{D42A27DB-BD31-4B8C-83A1-F6EECF244321}">
                <p14:modId xmlns:p14="http://schemas.microsoft.com/office/powerpoint/2010/main" val="2588499682"/>
              </p:ext>
            </p:extLst>
          </p:nvPr>
        </p:nvGraphicFramePr>
        <p:xfrm>
          <a:off x="4739620" y="4106796"/>
          <a:ext cx="1800000" cy="684000"/>
        </p:xfrm>
        <a:graphic>
          <a:graphicData uri="http://schemas.openxmlformats.org/drawingml/2006/table">
            <a:tbl>
              <a:tblPr firstRow="1" bandRow="1">
                <a:tableStyleId>{5940675A-B579-460E-94D1-54222C63F5DA}</a:tableStyleId>
              </a:tblPr>
              <a:tblGrid>
                <a:gridCol w="1800000">
                  <a:extLst>
                    <a:ext uri="{9D8B030D-6E8A-4147-A177-3AD203B41FA5}">
                      <a16:colId xmlns:a16="http://schemas.microsoft.com/office/drawing/2014/main" val="20000"/>
                    </a:ext>
                  </a:extLst>
                </a:gridCol>
              </a:tblGrid>
              <a:tr h="252000">
                <a:tc>
                  <a:txBody>
                    <a:bodyPr/>
                    <a:lstStyle/>
                    <a:p>
                      <a:pPr algn="ct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民間従業員</a:t>
                      </a: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/X</a:t>
                      </a: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32000">
                <a:tc>
                  <a:txBody>
                    <a:bodyPr/>
                    <a:lstStyle/>
                    <a:p>
                      <a:pPr algn="ct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264,000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 </a:t>
                      </a: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 3</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人</a:t>
                      </a:r>
                    </a:p>
                    <a:p>
                      <a:pPr algn="ct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792,000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3899285407"/>
              </p:ext>
            </p:extLst>
          </p:nvPr>
        </p:nvGraphicFramePr>
        <p:xfrm>
          <a:off x="4748423" y="4829149"/>
          <a:ext cx="1791198" cy="684000"/>
        </p:xfrm>
        <a:graphic>
          <a:graphicData uri="http://schemas.openxmlformats.org/drawingml/2006/table">
            <a:tbl>
              <a:tblPr firstRow="1" bandRow="1">
                <a:tableStyleId>{5940675A-B579-460E-94D1-54222C63F5DA}</a:tableStyleId>
              </a:tblPr>
              <a:tblGrid>
                <a:gridCol w="1791198">
                  <a:extLst>
                    <a:ext uri="{9D8B030D-6E8A-4147-A177-3AD203B41FA5}">
                      <a16:colId xmlns:a16="http://schemas.microsoft.com/office/drawing/2014/main" val="20000"/>
                    </a:ext>
                  </a:extLst>
                </a:gridCol>
              </a:tblGrid>
              <a:tr h="252000">
                <a:tc>
                  <a:txBody>
                    <a:bodyPr/>
                    <a:lstStyle/>
                    <a:p>
                      <a:pPr algn="ct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民間従業員</a:t>
                      </a: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/Y</a:t>
                      </a: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32000">
                <a:tc>
                  <a:txBody>
                    <a:bodyPr/>
                    <a:lstStyle/>
                    <a:p>
                      <a:pPr algn="ct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280,000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 </a:t>
                      </a: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 2</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人</a:t>
                      </a:r>
                    </a:p>
                    <a:p>
                      <a:pPr algn="ct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560,000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8" name="表 17"/>
          <p:cNvGraphicFramePr>
            <a:graphicFrameLocks noGrp="1"/>
          </p:cNvGraphicFramePr>
          <p:nvPr>
            <p:extLst>
              <p:ext uri="{D42A27DB-BD31-4B8C-83A1-F6EECF244321}">
                <p14:modId xmlns:p14="http://schemas.microsoft.com/office/powerpoint/2010/main" val="3470448950"/>
              </p:ext>
            </p:extLst>
          </p:nvPr>
        </p:nvGraphicFramePr>
        <p:xfrm>
          <a:off x="6876456" y="4110807"/>
          <a:ext cx="1800000" cy="1404095"/>
        </p:xfrm>
        <a:graphic>
          <a:graphicData uri="http://schemas.openxmlformats.org/drawingml/2006/table">
            <a:tbl>
              <a:tblPr firstRow="1" bandRow="1">
                <a:tableStyleId>{5940675A-B579-460E-94D1-54222C63F5DA}</a:tableStyleId>
              </a:tblPr>
              <a:tblGrid>
                <a:gridCol w="1800000">
                  <a:extLst>
                    <a:ext uri="{9D8B030D-6E8A-4147-A177-3AD203B41FA5}">
                      <a16:colId xmlns:a16="http://schemas.microsoft.com/office/drawing/2014/main" val="20000"/>
                    </a:ext>
                  </a:extLst>
                </a:gridCol>
              </a:tblGrid>
              <a:tr h="383337">
                <a:tc>
                  <a:txBody>
                    <a:bodyPr/>
                    <a:lstStyle/>
                    <a:p>
                      <a:pPr algn="ctr"/>
                      <a:r>
                        <a:rPr kumimoji="1" lang="zh-TW" altLang="en-US" sz="900" dirty="0">
                          <a:latin typeface="メイリオ" panose="020B0604030504040204" pitchFamily="50" charset="-128"/>
                          <a:ea typeface="メイリオ" panose="020B0604030504040204" pitchFamily="50" charset="-128"/>
                          <a:cs typeface="メイリオ" panose="020B0604030504040204" pitchFamily="50" charset="-128"/>
                        </a:rPr>
                        <a:t>民間従業員</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95411">
                <a:tc>
                  <a:txBody>
                    <a:bodyPr/>
                    <a:lstStyle/>
                    <a:p>
                      <a:pPr algn="ctr"/>
                      <a:r>
                        <a:rPr kumimoji="1" lang="en-US" altLang="zh-TW" sz="1050" dirty="0">
                          <a:latin typeface="メイリオ" panose="020B0604030504040204" pitchFamily="50" charset="-128"/>
                          <a:ea typeface="メイリオ" panose="020B0604030504040204" pitchFamily="50" charset="-128"/>
                          <a:cs typeface="メイリオ" panose="020B0604030504040204" pitchFamily="50" charset="-128"/>
                        </a:rPr>
                        <a:t>792,000</a:t>
                      </a:r>
                      <a:r>
                        <a:rPr kumimoji="1" lang="zh-TW" altLang="en-US" sz="1050" dirty="0">
                          <a:latin typeface="メイリオ" panose="020B0604030504040204" pitchFamily="50" charset="-128"/>
                          <a:ea typeface="メイリオ" panose="020B0604030504040204" pitchFamily="50" charset="-128"/>
                          <a:cs typeface="メイリオ" panose="020B0604030504040204" pitchFamily="50" charset="-128"/>
                        </a:rPr>
                        <a:t>円 ＋ </a:t>
                      </a:r>
                      <a:r>
                        <a:rPr kumimoji="1" lang="en-US" altLang="zh-TW" sz="1050" dirty="0">
                          <a:latin typeface="メイリオ" panose="020B0604030504040204" pitchFamily="50" charset="-128"/>
                          <a:ea typeface="メイリオ" panose="020B0604030504040204" pitchFamily="50" charset="-128"/>
                          <a:cs typeface="メイリオ" panose="020B0604030504040204" pitchFamily="50" charset="-128"/>
                        </a:rPr>
                        <a:t>560,000</a:t>
                      </a:r>
                      <a:r>
                        <a:rPr kumimoji="1" lang="zh-TW"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zh-TW" altLang="en-US" sz="1050" dirty="0">
                          <a:latin typeface="メイリオ" panose="020B0604030504040204" pitchFamily="50" charset="-128"/>
                          <a:ea typeface="メイリオ" panose="020B0604030504040204" pitchFamily="50" charset="-128"/>
                          <a:cs typeface="メイリオ" panose="020B0604030504040204" pitchFamily="50" charset="-128"/>
                        </a:rPr>
                        <a:t>合計：</a:t>
                      </a:r>
                      <a:r>
                        <a:rPr kumimoji="1" lang="en-US" altLang="zh-TW" sz="1050" dirty="0">
                          <a:latin typeface="メイリオ" panose="020B0604030504040204" pitchFamily="50" charset="-128"/>
                          <a:ea typeface="メイリオ" panose="020B0604030504040204" pitchFamily="50" charset="-128"/>
                          <a:cs typeface="メイリオ" panose="020B0604030504040204" pitchFamily="50" charset="-128"/>
                        </a:rPr>
                        <a:t>1,352,000</a:t>
                      </a:r>
                      <a:r>
                        <a:rPr kumimoji="1" lang="zh-TW" altLang="en-US" sz="1050" dirty="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25347">
                <a:tc>
                  <a:txBody>
                    <a:bodyPr/>
                    <a:lstStyle/>
                    <a:p>
                      <a:pPr algn="ct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1,352,000</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円 </a:t>
                      </a: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 5</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人</a:t>
                      </a:r>
                    </a:p>
                    <a:p>
                      <a:pPr algn="ct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平均：</a:t>
                      </a:r>
                      <a:r>
                        <a:rPr kumimoji="1"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270,400</a:t>
                      </a:r>
                      <a:r>
                        <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B</a:t>
                      </a:r>
                      <a:r>
                        <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9" name="正方形/長方形 8"/>
          <p:cNvSpPr/>
          <p:nvPr/>
        </p:nvSpPr>
        <p:spPr>
          <a:xfrm>
            <a:off x="575984" y="1700808"/>
            <a:ext cx="3841624" cy="15121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4667412" y="1719858"/>
            <a:ext cx="1920812" cy="15121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6826285" y="1719858"/>
            <a:ext cx="1908000" cy="15121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611763" y="3959558"/>
            <a:ext cx="3841624" cy="1656000"/>
          </a:xfrm>
          <a:prstGeom prst="rect">
            <a:avLst/>
          </a:prstGeom>
          <a:noFill/>
          <a:ln w="317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4667412" y="3972590"/>
            <a:ext cx="1920812" cy="1656000"/>
          </a:xfrm>
          <a:prstGeom prst="rect">
            <a:avLst/>
          </a:prstGeom>
          <a:noFill/>
          <a:ln w="317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6826285" y="3976600"/>
            <a:ext cx="1908000" cy="1656000"/>
          </a:xfrm>
          <a:prstGeom prst="rect">
            <a:avLst/>
          </a:prstGeom>
          <a:noFill/>
          <a:ln w="317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角丸四角形 27"/>
          <p:cNvSpPr/>
          <p:nvPr/>
        </p:nvSpPr>
        <p:spPr>
          <a:xfrm>
            <a:off x="5940152" y="2771403"/>
            <a:ext cx="252000" cy="180000"/>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角丸四角形 29"/>
          <p:cNvSpPr/>
          <p:nvPr/>
        </p:nvSpPr>
        <p:spPr>
          <a:xfrm>
            <a:off x="5940152" y="5112254"/>
            <a:ext cx="252000" cy="180000"/>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角丸四角形 30"/>
          <p:cNvSpPr/>
          <p:nvPr/>
        </p:nvSpPr>
        <p:spPr>
          <a:xfrm>
            <a:off x="8208432" y="2733303"/>
            <a:ext cx="252000" cy="180000"/>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4500000" y="6525344"/>
            <a:ext cx="360040" cy="307777"/>
          </a:xfrm>
          <a:prstGeom prst="rect">
            <a:avLst/>
          </a:prstGeom>
          <a:noFill/>
        </p:spPr>
        <p:txBody>
          <a:bodyPr wrap="square" rtlCol="0">
            <a:spAutoFit/>
          </a:bodyPr>
          <a:lstStyle/>
          <a:p>
            <a:pPr algn="ctr"/>
            <a:r>
              <a:rPr lang="en-US" altLang="ja-JP" sz="1400" dirty="0">
                <a:solidFill>
                  <a:schemeClr val="bg1">
                    <a:lumMod val="50000"/>
                  </a:schemeClr>
                </a:solidFill>
                <a:latin typeface="メイリオ" panose="020B0604030504040204" pitchFamily="50" charset="-128"/>
                <a:ea typeface="メイリオ" panose="020B0604030504040204" pitchFamily="50" charset="-128"/>
              </a:rPr>
              <a:t>7</a:t>
            </a:r>
            <a:endParaRPr kumimoji="1" lang="ja-JP" altLang="en-US" dirty="0">
              <a:solidFill>
                <a:schemeClr val="bg1">
                  <a:lumMod val="50000"/>
                </a:schemeClr>
              </a:solidFill>
              <a:latin typeface="メイリオ" panose="020B0604030504040204" pitchFamily="50" charset="-128"/>
              <a:ea typeface="メイリオ" panose="020B0604030504040204" pitchFamily="50" charset="-128"/>
            </a:endParaRPr>
          </a:p>
        </p:txBody>
      </p:sp>
      <p:sp>
        <p:nvSpPr>
          <p:cNvPr id="2" name="角丸四角形吹き出し 1"/>
          <p:cNvSpPr/>
          <p:nvPr/>
        </p:nvSpPr>
        <p:spPr>
          <a:xfrm>
            <a:off x="4680020" y="3361903"/>
            <a:ext cx="1859600" cy="540679"/>
          </a:xfrm>
          <a:prstGeom prst="wedgeRoundRectCallout">
            <a:avLst>
              <a:gd name="adj1" fmla="val 22783"/>
              <a:gd name="adj2" fmla="val 97059"/>
              <a:gd name="adj3" fmla="val 16667"/>
            </a:avLst>
          </a:prstGeom>
          <a:noFill/>
          <a:ln w="12700"/>
        </p:spPr>
        <p:style>
          <a:lnRef idx="2">
            <a:schemeClr val="dk1"/>
          </a:lnRef>
          <a:fillRef idx="1">
            <a:schemeClr val="lt1"/>
          </a:fillRef>
          <a:effectRef idx="0">
            <a:schemeClr val="dk1"/>
          </a:effectRef>
          <a:fontRef idx="minor">
            <a:schemeClr val="dk1"/>
          </a:fontRef>
        </p:style>
        <p:txBody>
          <a:bodyPr lIns="108000" tIns="72000" rIns="108000" bIns="72000" rtlCol="0" anchor="ctr"/>
          <a:lstStyle/>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②の平均給与額に条件が同じ階層の「</a:t>
            </a: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府職員数」</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を乗じた額を算出</a:t>
            </a: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角丸四角形 32"/>
          <p:cNvSpPr/>
          <p:nvPr/>
        </p:nvSpPr>
        <p:spPr>
          <a:xfrm>
            <a:off x="5940152" y="2060848"/>
            <a:ext cx="252000" cy="180000"/>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角丸四角形 34"/>
          <p:cNvSpPr/>
          <p:nvPr/>
        </p:nvSpPr>
        <p:spPr>
          <a:xfrm>
            <a:off x="5940152" y="4391169"/>
            <a:ext cx="252000" cy="180000"/>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角丸四角形 35"/>
          <p:cNvSpPr/>
          <p:nvPr/>
        </p:nvSpPr>
        <p:spPr>
          <a:xfrm>
            <a:off x="8149540" y="5126869"/>
            <a:ext cx="252000" cy="180000"/>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058730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bodyPr/>
      <a:lstStyle/>
      <a:style>
        <a:lnRef idx="1">
          <a:schemeClr val="dk1"/>
        </a:lnRef>
        <a:fillRef idx="0">
          <a:schemeClr val="dk1"/>
        </a:fillRef>
        <a:effectRef idx="0">
          <a:schemeClr val="dk1"/>
        </a:effectRef>
        <a:fontRef idx="minor">
          <a:schemeClr val="tx1"/>
        </a:fontRef>
      </a:style>
    </a:lnDef>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3375</Words>
  <Application>Microsoft Office PowerPoint</Application>
  <PresentationFormat>画面に合わせる (4:3)</PresentationFormat>
  <Paragraphs>505</Paragraphs>
  <Slides>11</Slides>
  <Notes>4</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11</vt:i4>
      </vt:variant>
    </vt:vector>
  </HeadingPairs>
  <TitlesOfParts>
    <vt:vector size="18" baseType="lpstr">
      <vt:lpstr>HG丸ｺﾞｼｯｸM-PRO</vt:lpstr>
      <vt:lpstr>ＭＳ Ｐゴシック</vt:lpstr>
      <vt:lpstr>メイリオ</vt:lpstr>
      <vt:lpstr>Arial</vt:lpstr>
      <vt:lpstr>Calibri</vt:lpstr>
      <vt:lpstr>Office ​​テーマ</vt:lpstr>
      <vt:lpstr>デザインの設定</vt:lpstr>
      <vt:lpstr>給与勧告の仕組みと本年の勧告のポイント</vt:lpstr>
      <vt:lpstr>PowerPoint プレゼンテーション</vt:lpstr>
      <vt:lpstr>PowerPoint プレゼンテーション</vt:lpstr>
      <vt:lpstr>２．給与勧告制度の基本的考え方及び勧告の手順 ～職員の給与はどのようにして決めるのか～</vt:lpstr>
      <vt:lpstr>PowerPoint プレゼンテーション</vt:lpstr>
      <vt:lpstr>PowerPoint プレゼンテーション</vt:lpstr>
      <vt:lpstr>5．調査事業所の状況</vt:lpstr>
      <vt:lpstr>6．民間との給与額の比較方法（ラスパイレス比較）</vt:lpstr>
      <vt:lpstr>PowerPoint プレゼンテーション</vt:lpstr>
      <vt:lpstr>8．大阪府職員モデル給与例</vt:lpstr>
      <vt:lpstr>9．給与勧告の推移</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2017-10-13T07:14:46Z</dcterms:created>
  <dcterms:modified xsi:type="dcterms:W3CDTF">2021-10-06T03:47:35Z</dcterms:modified>
</cp:coreProperties>
</file>