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71" r:id="rId4"/>
    <p:sldId id="257" r:id="rId5"/>
    <p:sldId id="259" r:id="rId6"/>
    <p:sldId id="272" r:id="rId7"/>
    <p:sldId id="260" r:id="rId8"/>
    <p:sldId id="261" r:id="rId9"/>
    <p:sldId id="262" r:id="rId10"/>
    <p:sldId id="264" r:id="rId11"/>
    <p:sldId id="267" r:id="rId1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4700" autoAdjust="0"/>
  </p:normalViewPr>
  <p:slideViewPr>
    <p:cSldViewPr>
      <p:cViewPr varScale="1">
        <p:scale>
          <a:sx n="70" d="100"/>
          <a:sy n="70" d="100"/>
        </p:scale>
        <p:origin x="1626" y="72"/>
      </p:cViewPr>
      <p:guideLst>
        <p:guide orient="horz" pos="2160"/>
        <p:guide pos="288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12" tIns="45656" rIns="91312" bIns="45656" rtlCol="0"/>
          <a:lstStyle>
            <a:lvl1pPr algn="r">
              <a:defRPr sz="1200"/>
            </a:lvl1pPr>
          </a:lstStyle>
          <a:p>
            <a:fld id="{B2B3168B-44BB-4109-BD55-D186F96AF6FC}" type="datetimeFigureOut">
              <a:rPr kumimoji="1" lang="ja-JP" altLang="en-US" smtClean="0"/>
              <a:t>2020/11/19</a:t>
            </a:fld>
            <a:endParaRPr kumimoji="1" lang="ja-JP" altLang="en-US"/>
          </a:p>
        </p:txBody>
      </p:sp>
      <p:sp>
        <p:nvSpPr>
          <p:cNvPr id="4" name="フッター プレースホルダー 3"/>
          <p:cNvSpPr>
            <a:spLocks noGrp="1"/>
          </p:cNvSpPr>
          <p:nvPr>
            <p:ph type="ftr" sz="quarter" idx="2"/>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lIns="91312" tIns="45656" rIns="91312" bIns="45656"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58D2D89E-EC5B-41C7-BBDA-95239711C11F}" type="datetimeFigureOut">
              <a:rPr kumimoji="1" lang="ja-JP" altLang="en-US" smtClean="0"/>
              <a:t>2020/11/19</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284339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125353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2</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6</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782291CB-6B65-4B24-BAEA-E0BD3FDC1DD2}"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909DEE7-48A8-46AE-9657-E496A9EDD05D}"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CCDBA91-E5DA-430E-95B8-3AB390463388}"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2020/11/19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2020/11/19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2020/11/19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2020/11/19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2020/11/19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C031F85-20FC-4592-9324-37EECC6EA328}"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mtClean="0"/>
              <a:t>- </a:t>
            </a:r>
            <a:fld id="{8B59C122-AA5C-4B6C-B7E2-38C988A3BB8F}" type="slidenum">
              <a:rPr lang="en-US" altLang="ja-JP" smtClean="0"/>
              <a:pPr/>
              <a:t>‹#›</a:t>
            </a:fld>
            <a:r>
              <a:rPr lang="en-US" altLang="ja-JP" smtClean="0"/>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2020/11/19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1A8A4909-8FC5-4087-841F-7C40A0DE9262}" type="datetime1">
              <a:rPr kumimoji="1" lang="ja-JP" altLang="en-US" smtClean="0"/>
              <a:t>2020/11/19</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9AA3F5FD-43AF-4B67-82D5-3B541F158DBD}" type="datetime1">
              <a:rPr kumimoji="1" lang="ja-JP" altLang="en-US" smtClean="0"/>
              <a:t>2020/11/19</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CBC4F206-A854-4CE8-AEED-78C314CB3D7B}" type="datetime1">
              <a:rPr kumimoji="1" lang="ja-JP" altLang="en-US" smtClean="0"/>
              <a:t>2020/11/19</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10CDC829-B8BF-4948-9314-0A60C9A7F95C}" type="datetime1">
              <a:rPr kumimoji="1" lang="ja-JP" altLang="en-US" smtClean="0"/>
              <a:t>2020/11/19</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B5453E8C-0335-4D70-8276-52FE45F95189}" type="datetime1">
              <a:rPr kumimoji="1" lang="ja-JP" altLang="en-US" smtClean="0"/>
              <a:t>2020/11/19</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0B8056C-62AF-4DE6-A04E-B486D6BF3913}" type="datetime1">
              <a:rPr kumimoji="1" lang="ja-JP" altLang="en-US" smtClean="0"/>
              <a:t>2020/11/19</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1E6B497F-8260-41EA-B028-F76F6FB49288}" type="datetime1">
              <a:rPr kumimoji="1" lang="ja-JP" altLang="en-US" smtClean="0"/>
              <a:t>2020/11/19</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3510930" y="638132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9030E-71DD-45BC-B3FD-0926ABB16DDA}" type="datetime1">
              <a:rPr kumimoji="1" lang="ja-JP" altLang="en-US" smtClean="0"/>
              <a:t>2020/11/19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2000" y="1124744"/>
            <a:ext cx="8280000" cy="1109985"/>
          </a:xfrm>
          <a:prstGeom prst="roundRect">
            <a:avLst>
              <a:gd name="adj" fmla="val 10660"/>
            </a:avLst>
          </a:prstGeom>
          <a:solidFill>
            <a:schemeClr val="tx2">
              <a:lumMod val="60000"/>
              <a:lumOff val="40000"/>
            </a:schemeClr>
          </a:solidFill>
        </p:spPr>
        <p:txBody>
          <a:bodyPr lIns="72000" rIns="72000">
            <a:noAutofit/>
          </a:body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勧告の仕組みと本年の勧告のポイント</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1855676" y="3284984"/>
            <a:ext cx="5432648" cy="2376264"/>
          </a:xfrm>
          <a:prstGeom prst="roundRect">
            <a:avLst>
              <a:gd name="adj" fmla="val 4483"/>
            </a:avLst>
          </a:prstGeom>
          <a:ln>
            <a:solidFill>
              <a:schemeClr val="tx1">
                <a:lumMod val="65000"/>
                <a:lumOff val="35000"/>
              </a:schemeClr>
            </a:solidFill>
          </a:ln>
        </p:spPr>
        <p:txBody>
          <a:bodyPr tIns="108000" bIns="108000">
            <a:normAutofit fontScale="85000" lnSpcReduction="20000"/>
          </a:bodyPr>
          <a:lstStyle/>
          <a:p>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目　　次</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１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本年の給与に関する報告及び勧告の</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概要</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１　</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２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給与勧告制度の基本的考え方及び勧告の</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手順</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３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給与比較における民間給与</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３</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４　令和２年職種別民間給与実態調査の</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概要．</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４</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５　調査事業所の状況</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（月例給調査）</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５</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６　民間との給与額の比較方法（ラスパイレス比較）</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６</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７　ラスパイレス比較</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の計算例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７</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８　大阪府職員モデル給与例</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８</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９</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給与勧告</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９</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164288" y="407683"/>
            <a:ext cx="1548000" cy="461665"/>
          </a:xfrm>
          <a:prstGeom prst="rect">
            <a:avLst/>
          </a:prstGeom>
          <a:noFill/>
        </p:spPr>
        <p:txBody>
          <a:bodyPr wrap="square" rtlCol="0">
            <a:spAutoFit/>
          </a:bodyPr>
          <a:lstStyle/>
          <a:p>
            <a:pPr algn="dist"/>
            <a:r>
              <a:rPr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8062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給与勧告の推移</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9</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620451096"/>
              </p:ext>
            </p:extLst>
          </p:nvPr>
        </p:nvGraphicFramePr>
        <p:xfrm>
          <a:off x="467544" y="1052736"/>
          <a:ext cx="8280000" cy="5364004"/>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56000">
                  <a:extLst>
                    <a:ext uri="{9D8B030D-6E8A-4147-A177-3AD203B41FA5}">
                      <a16:colId xmlns:a16="http://schemas.microsoft.com/office/drawing/2014/main" val="20004"/>
                    </a:ext>
                  </a:extLst>
                </a:gridCol>
                <a:gridCol w="936000">
                  <a:extLst>
                    <a:ext uri="{9D8B030D-6E8A-4147-A177-3AD203B41FA5}">
                      <a16:colId xmlns:a16="http://schemas.microsoft.com/office/drawing/2014/main" val="20005"/>
                    </a:ext>
                  </a:extLst>
                </a:gridCol>
                <a:gridCol w="684760">
                  <a:extLst>
                    <a:ext uri="{9D8B030D-6E8A-4147-A177-3AD203B41FA5}">
                      <a16:colId xmlns:a16="http://schemas.microsoft.com/office/drawing/2014/main" val="20006"/>
                    </a:ext>
                  </a:extLst>
                </a:gridCol>
                <a:gridCol w="1439240">
                  <a:extLst>
                    <a:ext uri="{9D8B030D-6E8A-4147-A177-3AD203B41FA5}">
                      <a16:colId xmlns:a16="http://schemas.microsoft.com/office/drawing/2014/main" val="20007"/>
                    </a:ext>
                  </a:extLst>
                </a:gridCol>
              </a:tblGrid>
              <a:tr h="184696">
                <a:tc row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952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fontAlgn="ct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例　　給</a:t>
                      </a:r>
                    </a:p>
                  </a:txBody>
                  <a:tcPr marL="0" marR="0" marT="0" marB="0"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grid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　別　給</a:t>
                      </a: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row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給与制度</a:t>
                      </a:r>
                      <a:r>
                        <a:rPr lang="ja-JP"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主</a:t>
                      </a: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な動き</a:t>
                      </a:r>
                    </a:p>
                  </a:txBody>
                  <a:tcPr marL="0" marR="0" marT="0" marB="0" anchor="ctr">
                    <a:lnL w="952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46268">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 民 較 差</a:t>
                      </a:r>
                    </a:p>
                  </a:txBody>
                  <a:tcPr marL="0" marR="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36000" marR="3600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7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7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308315">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平成</a:t>
                      </a:r>
                      <a:endPar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扶養</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手当改定）</a:t>
                      </a:r>
                    </a:p>
                  </a:txBody>
                  <a:tcPr marL="0" marR="0" marT="0" marB="0" anchor="b">
                    <a:lnL w="9525"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ctr" fontAlgn="ctr"/>
                      <a:r>
                        <a:rPr 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p>
                  </a:txBody>
                  <a:tcPr marL="36000" marR="36000" marT="0" marB="0" anchor="ctr">
                    <a:lnT w="12700" cap="flat" cmpd="sng" algn="ctr">
                      <a:solidFill>
                        <a:schemeClr val="bg1"/>
                      </a:solidFill>
                      <a:prstDash val="solid"/>
                      <a:round/>
                      <a:headEnd type="none" w="med" len="med"/>
                      <a:tailEnd type="none" w="med" len="med"/>
                    </a:lnT>
                  </a:tcPr>
                </a:tc>
                <a:tc rowSpan="16">
                  <a:txBody>
                    <a:bodyPr/>
                    <a:lstStyle/>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◎期末勤勉手当の減額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(H17</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zh-TW"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zh-TW"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◎給料月額の減額（</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H23.3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H23.4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0.7%</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27.3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◎退職手当の</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p>
                    <a:p>
                      <a:pPr algn="l" fontAlgn="ctr"/>
                      <a:endPar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308315">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3"/>
                  </a:ext>
                </a:extLst>
              </a:tr>
              <a:tr h="308315">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0.46%</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期末特別手当の改定見送り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4"/>
                  </a:ext>
                </a:extLst>
              </a:tr>
              <a:tr h="308315">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204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5"/>
                  </a:ext>
                </a:extLst>
              </a:tr>
              <a:tr h="308315">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住居手当改定）</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6"/>
                  </a:ext>
                </a:extLst>
              </a:tr>
              <a:tr h="308315">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199</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7"/>
                  </a:ext>
                </a:extLst>
              </a:tr>
              <a:tr h="308315">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（住居手当・扶養手当改定）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改定見送り</a:t>
                      </a: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8"/>
                  </a:ext>
                </a:extLst>
              </a:tr>
              <a:tr h="308315">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9"/>
                  </a:ext>
                </a:extLst>
              </a:tr>
              <a:tr h="308315">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（実施はＨ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25.12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0"/>
                  </a:ext>
                </a:extLst>
              </a:tr>
              <a:tr h="308315">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経過措置を除き実施</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月分から実施</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1"/>
                  </a:ext>
                </a:extLst>
              </a:tr>
              <a:tr h="308315">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2"/>
                  </a:ext>
                </a:extLst>
              </a:tr>
              <a:tr h="308315">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7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3"/>
                  </a:ext>
                </a:extLst>
              </a:tr>
              <a:tr h="308315">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4"/>
                  </a:ext>
                </a:extLst>
              </a:tr>
              <a:tr h="308315">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5"/>
                  </a:ext>
                </a:extLst>
              </a:tr>
              <a:tr h="308315">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令和</a:t>
                      </a:r>
                      <a:endPar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元年度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6,708 </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6,708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初任給、地域手当のみ実施</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3222973633"/>
                  </a:ext>
                </a:extLst>
              </a:tr>
              <a:tr h="308315">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２年度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gridSpan="2">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勧告せず</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hMerge="1">
                  <a:txBody>
                    <a:bodyPr/>
                    <a:lstStyle/>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ctr"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405712954"/>
                  </a:ext>
                </a:extLst>
              </a:tr>
            </a:tbl>
          </a:graphicData>
        </a:graphic>
      </p:graphicFrame>
      <p:sp>
        <p:nvSpPr>
          <p:cNvPr id="6" name="角丸四角形 5"/>
          <p:cNvSpPr/>
          <p:nvPr/>
        </p:nvSpPr>
        <p:spPr>
          <a:xfrm>
            <a:off x="7351737" y="1844824"/>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給与構造</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改革（</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を平均</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現給保障等</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経過措置あり</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7351737" y="3501096"/>
            <a:ext cx="1332000" cy="79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大阪府版公務員制度</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改革</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H23</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独自給料表の導入</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職務給の徹底</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、部・次長級の</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定額化）</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上位評価者の</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昇給号給数の見直し</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５～８号給を</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号給と</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する）</a:t>
            </a:r>
          </a:p>
        </p:txBody>
      </p:sp>
      <p:sp>
        <p:nvSpPr>
          <p:cNvPr id="8" name="テキスト ボックス 7"/>
          <p:cNvSpPr txBox="1"/>
          <p:nvPr/>
        </p:nvSpPr>
        <p:spPr>
          <a:xfrm>
            <a:off x="7351737" y="5427221"/>
            <a:ext cx="1332000" cy="954107"/>
          </a:xfrm>
          <a:prstGeom prst="rect">
            <a:avLst/>
          </a:prstGeom>
          <a:noFill/>
        </p:spPr>
        <p:txBody>
          <a:bodyPr wrap="square" rtlCol="0">
            <a:spAutoFit/>
          </a:bodyPr>
          <a:lstStyle/>
          <a:p>
            <a:pPr marL="216000" indent="-457200"/>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注１　月例給及び特別給の「実施分」は、勧告後、任命権者により実施されたものです。</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16000" indent="-457200"/>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注</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　勧告どおりの引下げ改定を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相当</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分を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に調整。</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7344456" y="4797152"/>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給与制度の総合的</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見直し</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H27</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a:t>
            </a: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単身赴任手当の</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引上げ</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21236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．本年の給与に関する報告及び勧告の概要</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4"/>
          <p:cNvSpPr>
            <a:spLocks noGrp="1"/>
          </p:cNvSpPr>
          <p:nvPr>
            <p:ph idx="1"/>
          </p:nvPr>
        </p:nvSpPr>
        <p:spPr>
          <a:xfrm>
            <a:off x="476843" y="1622256"/>
            <a:ext cx="8280000" cy="289346"/>
          </a:xfrm>
          <a:prstGeom prst="roundRect">
            <a:avLst>
              <a:gd name="adj" fmla="val 4250"/>
            </a:avLst>
          </a:prstGeom>
          <a:ln>
            <a:noFill/>
          </a:ln>
        </p:spPr>
        <p:txBody>
          <a:bodyPr>
            <a:noAutofit/>
          </a:bodyPr>
          <a:lstStyle/>
          <a:p>
            <a:pPr marL="0" indent="0">
              <a:spcBef>
                <a:spcPts val="600"/>
              </a:spcBef>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１．特別給にかかる報告及び勧告（</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10634" y="4882634"/>
            <a:ext cx="8280000" cy="276999"/>
          </a:xfrm>
          <a:prstGeom prst="rect">
            <a:avLst/>
          </a:prstGeom>
          <a:noFill/>
        </p:spPr>
        <p:txBody>
          <a:bodyPr wrap="square" rtlCol="0">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２．月例給にかかる報告（</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3510930" y="6525344"/>
            <a:ext cx="2133600" cy="365125"/>
          </a:xfrm>
        </p:spPr>
        <p:txBody>
          <a:bodyPr/>
          <a:lstStyle/>
          <a:p>
            <a:fld id="{1D251FDF-0BDD-4E48-83E5-089752E10C20}" type="slidenum">
              <a:rPr kumimoji="1" lang="ja-JP" altLang="en-US" smtClean="0"/>
              <a:t>1</a:t>
            </a:fld>
            <a:endParaRPr kumimoji="1" lang="ja-JP" altLang="en-US" dirty="0"/>
          </a:p>
        </p:txBody>
      </p:sp>
      <p:sp>
        <p:nvSpPr>
          <p:cNvPr id="13" name="テキスト ボックス 12"/>
          <p:cNvSpPr txBox="1"/>
          <p:nvPr/>
        </p:nvSpPr>
        <p:spPr>
          <a:xfrm>
            <a:off x="583191" y="4472878"/>
            <a:ext cx="8676457" cy="430887"/>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改定時期</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条例の公布日（令和</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年度以降は、令和</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日）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755825" y="2617406"/>
            <a:ext cx="7705278" cy="646331"/>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（２）特別</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給</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の改定について</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現行</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月分から</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0.</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05</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月分引き下げ</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（一般の職員の場合の支給月数）</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330936032"/>
              </p:ext>
            </p:extLst>
          </p:nvPr>
        </p:nvGraphicFramePr>
        <p:xfrm>
          <a:off x="1266944" y="3176735"/>
          <a:ext cx="6278198" cy="1296143"/>
        </p:xfrm>
        <a:graphic>
          <a:graphicData uri="http://schemas.openxmlformats.org/drawingml/2006/table">
            <a:tbl>
              <a:tblPr firstRow="1" bandRow="1">
                <a:tableStyleId>{5C22544A-7EE6-4342-B048-85BDC9FD1C3A}</a:tableStyleId>
              </a:tblPr>
              <a:tblGrid>
                <a:gridCol w="663382">
                  <a:extLst>
                    <a:ext uri="{9D8B030D-6E8A-4147-A177-3AD203B41FA5}">
                      <a16:colId xmlns:a16="http://schemas.microsoft.com/office/drawing/2014/main" val="20000"/>
                    </a:ext>
                  </a:extLst>
                </a:gridCol>
                <a:gridCol w="622800">
                  <a:extLst>
                    <a:ext uri="{9D8B030D-6E8A-4147-A177-3AD203B41FA5}">
                      <a16:colId xmlns:a16="http://schemas.microsoft.com/office/drawing/2014/main" val="20001"/>
                    </a:ext>
                  </a:extLst>
                </a:gridCol>
                <a:gridCol w="624002">
                  <a:extLst>
                    <a:ext uri="{9D8B030D-6E8A-4147-A177-3AD203B41FA5}">
                      <a16:colId xmlns:a16="http://schemas.microsoft.com/office/drawing/2014/main" val="20002"/>
                    </a:ext>
                  </a:extLst>
                </a:gridCol>
                <a:gridCol w="624002">
                  <a:extLst>
                    <a:ext uri="{9D8B030D-6E8A-4147-A177-3AD203B41FA5}">
                      <a16:colId xmlns:a16="http://schemas.microsoft.com/office/drawing/2014/main" val="20003"/>
                    </a:ext>
                  </a:extLst>
                </a:gridCol>
                <a:gridCol w="624002">
                  <a:extLst>
                    <a:ext uri="{9D8B030D-6E8A-4147-A177-3AD203B41FA5}">
                      <a16:colId xmlns:a16="http://schemas.microsoft.com/office/drawing/2014/main" val="20004"/>
                    </a:ext>
                  </a:extLst>
                </a:gridCol>
                <a:gridCol w="624002">
                  <a:extLst>
                    <a:ext uri="{9D8B030D-6E8A-4147-A177-3AD203B41FA5}">
                      <a16:colId xmlns:a16="http://schemas.microsoft.com/office/drawing/2014/main" val="20005"/>
                    </a:ext>
                  </a:extLst>
                </a:gridCol>
                <a:gridCol w="624002">
                  <a:extLst>
                    <a:ext uri="{9D8B030D-6E8A-4147-A177-3AD203B41FA5}">
                      <a16:colId xmlns:a16="http://schemas.microsoft.com/office/drawing/2014/main" val="20006"/>
                    </a:ext>
                  </a:extLst>
                </a:gridCol>
                <a:gridCol w="624002">
                  <a:extLst>
                    <a:ext uri="{9D8B030D-6E8A-4147-A177-3AD203B41FA5}">
                      <a16:colId xmlns:a16="http://schemas.microsoft.com/office/drawing/2014/main" val="20007"/>
                    </a:ext>
                  </a:extLst>
                </a:gridCol>
                <a:gridCol w="624002">
                  <a:extLst>
                    <a:ext uri="{9D8B030D-6E8A-4147-A177-3AD203B41FA5}">
                      <a16:colId xmlns:a16="http://schemas.microsoft.com/office/drawing/2014/main" val="20008"/>
                    </a:ext>
                  </a:extLst>
                </a:gridCol>
                <a:gridCol w="624002">
                  <a:extLst>
                    <a:ext uri="{9D8B030D-6E8A-4147-A177-3AD203B41FA5}">
                      <a16:colId xmlns:a16="http://schemas.microsoft.com/office/drawing/2014/main" val="20009"/>
                    </a:ext>
                  </a:extLst>
                </a:gridCol>
              </a:tblGrid>
              <a:tr h="217085">
                <a:tc rowSpan="2">
                  <a:txBody>
                    <a:bodyPr/>
                    <a:lstStyle/>
                    <a:p>
                      <a:pPr>
                        <a:lnSpc>
                          <a:spcPts val="9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lnSpc>
                          <a:spcPts val="9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年間</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17085">
                <a:tc vMerge="1">
                  <a:txBody>
                    <a:bodyPr/>
                    <a:lstStyle/>
                    <a:p>
                      <a:endParaRPr kumimoji="1"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10718">
                <a:tc>
                  <a:txBody>
                    <a:bodyPr/>
                    <a:lstStyle/>
                    <a:p>
                      <a:pPr>
                        <a:lnSpc>
                          <a:spcPts val="9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現行</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2.250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2.250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1.900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4.500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217085">
                <a:tc>
                  <a:txBody>
                    <a:bodyPr/>
                    <a:lstStyle/>
                    <a:p>
                      <a:pPr>
                        <a:lnSpc>
                          <a:spcPts val="9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勧告後</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1.250</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extLst>
                  <a:ext uri="{0D108BD9-81ED-4DB2-BD59-A6C34878D82A}">
                    <a16:rowId xmlns:a16="http://schemas.microsoft.com/office/drawing/2014/main" val="10003"/>
                  </a:ext>
                </a:extLst>
              </a:tr>
              <a:tr h="217085">
                <a:tc gridSpan="10">
                  <a:txBody>
                    <a:bodyPr/>
                    <a:lstStyle/>
                    <a:p>
                      <a:pPr>
                        <a:lnSpc>
                          <a:spcPts val="9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月以降</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pPr>
                        <a:lnSpc>
                          <a:spcPts val="9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pPr>
                        <a:lnSpc>
                          <a:spcPts val="900"/>
                        </a:lnSpc>
                      </a:pP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extLst>
                  <a:ext uri="{0D108BD9-81ED-4DB2-BD59-A6C34878D82A}">
                    <a16:rowId xmlns:a16="http://schemas.microsoft.com/office/drawing/2014/main" val="1400437671"/>
                  </a:ext>
                </a:extLst>
              </a:tr>
              <a:tr h="217085">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R3</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1.275</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0D8E8"/>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1.275</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4.450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extLst>
                  <a:ext uri="{0D108BD9-81ED-4DB2-BD59-A6C34878D82A}">
                    <a16:rowId xmlns:a16="http://schemas.microsoft.com/office/drawing/2014/main" val="2320040914"/>
                  </a:ext>
                </a:extLst>
              </a:tr>
            </a:tbl>
          </a:graphicData>
        </a:graphic>
      </p:graphicFrame>
      <p:sp>
        <p:nvSpPr>
          <p:cNvPr id="16" name="角丸四角形吹き出し 15"/>
          <p:cNvSpPr/>
          <p:nvPr/>
        </p:nvSpPr>
        <p:spPr>
          <a:xfrm>
            <a:off x="7545142" y="3347803"/>
            <a:ext cx="1512168" cy="823987"/>
          </a:xfrm>
          <a:prstGeom prst="wedgeRoundRectCallout">
            <a:avLst>
              <a:gd name="adj1" fmla="val -58381"/>
              <a:gd name="adj2" fmla="val 20682"/>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引き下げる</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月分は、民間の支給状況等を踏まえ期末手当を見直し</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788553" y="6088882"/>
            <a:ext cx="5069718" cy="430887"/>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（２）給与改定について</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職員給与と民間給与がほぼ均衡していることから、給与改定を見送り。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47256597"/>
              </p:ext>
            </p:extLst>
          </p:nvPr>
        </p:nvGraphicFramePr>
        <p:xfrm>
          <a:off x="2019439" y="5619273"/>
          <a:ext cx="5614816" cy="411480"/>
        </p:xfrm>
        <a:graphic>
          <a:graphicData uri="http://schemas.openxmlformats.org/drawingml/2006/table">
            <a:tbl>
              <a:tblPr firstRow="1" bandRow="1">
                <a:tableStyleId>{5C22544A-7EE6-4342-B048-85BDC9FD1C3A}</a:tableStyleId>
              </a:tblPr>
              <a:tblGrid>
                <a:gridCol w="1870804">
                  <a:extLst>
                    <a:ext uri="{9D8B030D-6E8A-4147-A177-3AD203B41FA5}">
                      <a16:colId xmlns:a16="http://schemas.microsoft.com/office/drawing/2014/main" val="20001"/>
                    </a:ext>
                  </a:extLst>
                </a:gridCol>
                <a:gridCol w="1872006">
                  <a:extLst>
                    <a:ext uri="{9D8B030D-6E8A-4147-A177-3AD203B41FA5}">
                      <a16:colId xmlns:a16="http://schemas.microsoft.com/office/drawing/2014/main" val="20004"/>
                    </a:ext>
                  </a:extLst>
                </a:gridCol>
                <a:gridCol w="1872006">
                  <a:extLst>
                    <a:ext uri="{9D8B030D-6E8A-4147-A177-3AD203B41FA5}">
                      <a16:colId xmlns:a16="http://schemas.microsoft.com/office/drawing/2014/main" val="20007"/>
                    </a:ext>
                  </a:extLst>
                </a:gridCol>
              </a:tblGrid>
              <a:tr h="137885">
                <a:tc>
                  <a:txBody>
                    <a:bodyPr/>
                    <a:lstStyle/>
                    <a:p>
                      <a:pPr algn="ctr">
                        <a:lnSpc>
                          <a:spcPts val="900"/>
                        </a:lnSpc>
                      </a:pPr>
                      <a:r>
                        <a:rPr kumimoji="1"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民間給与（Ａ）</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職員給与（Ｂ）</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較　　差（Ａ－</a:t>
                      </a:r>
                      <a:r>
                        <a:rPr kumimoji="1" lang="en-US" altLang="zh-TW" sz="10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37885">
                <a:tc>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379,278</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379,240</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tc>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0.01%</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bl>
          </a:graphicData>
        </a:graphic>
      </p:graphicFrame>
      <p:sp>
        <p:nvSpPr>
          <p:cNvPr id="19" name="テキスト ボックス 18"/>
          <p:cNvSpPr txBox="1"/>
          <p:nvPr/>
        </p:nvSpPr>
        <p:spPr>
          <a:xfrm>
            <a:off x="707564" y="5102045"/>
            <a:ext cx="8173652" cy="600164"/>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）民間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給与</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との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比較</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本府</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の行政職給料表適用職員とこれに類似する職務に従事する民間の事務・技術関係従業員の本年４月分給与を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ラスパイ</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レス</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方式</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（６ページ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参照）で比較したところ、職員給与が民間給与を</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％）下回ることが明らかになった</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07564" y="1820518"/>
            <a:ext cx="8029636" cy="430887"/>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（１）特別給の民間との比較</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民間</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における特別給の合計額が月例給の</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4.47</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月分にあたることが明らかになった。</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3757459031"/>
              </p:ext>
            </p:extLst>
          </p:nvPr>
        </p:nvGraphicFramePr>
        <p:xfrm>
          <a:off x="2922985" y="2228666"/>
          <a:ext cx="3742810" cy="411480"/>
        </p:xfrm>
        <a:graphic>
          <a:graphicData uri="http://schemas.openxmlformats.org/drawingml/2006/table">
            <a:tbl>
              <a:tblPr firstRow="1" bandRow="1">
                <a:tableStyleId>{5C22544A-7EE6-4342-B048-85BDC9FD1C3A}</a:tableStyleId>
              </a:tblPr>
              <a:tblGrid>
                <a:gridCol w="1870804">
                  <a:extLst>
                    <a:ext uri="{9D8B030D-6E8A-4147-A177-3AD203B41FA5}">
                      <a16:colId xmlns:a16="http://schemas.microsoft.com/office/drawing/2014/main" val="20001"/>
                    </a:ext>
                  </a:extLst>
                </a:gridCol>
                <a:gridCol w="1872006">
                  <a:extLst>
                    <a:ext uri="{9D8B030D-6E8A-4147-A177-3AD203B41FA5}">
                      <a16:colId xmlns:a16="http://schemas.microsoft.com/office/drawing/2014/main" val="20004"/>
                    </a:ext>
                  </a:extLst>
                </a:gridCol>
              </a:tblGrid>
              <a:tr h="119913">
                <a:tc>
                  <a:txBody>
                    <a:bodyPr/>
                    <a:lstStyle/>
                    <a:p>
                      <a:pPr algn="ctr">
                        <a:lnSpc>
                          <a:spcPts val="900"/>
                        </a:lnSpc>
                      </a:pPr>
                      <a:r>
                        <a:rPr kumimoji="1"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民間</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支給月数</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支給月数</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19913">
                <a:tc>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4.47</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lnSpc>
                          <a:spcPts val="900"/>
                        </a:lnSpc>
                      </a:pP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bl>
          </a:graphicData>
        </a:graphic>
      </p:graphicFrame>
      <p:sp>
        <p:nvSpPr>
          <p:cNvPr id="18" name="テキスト ボックス 17"/>
          <p:cNvSpPr txBox="1"/>
          <p:nvPr/>
        </p:nvSpPr>
        <p:spPr>
          <a:xfrm>
            <a:off x="583191" y="1088473"/>
            <a:ext cx="8173652" cy="553998"/>
          </a:xfrm>
          <a:prstGeom prst="rect">
            <a:avLst/>
          </a:prstGeom>
          <a:noFill/>
        </p:spPr>
        <p:txBody>
          <a:bodyPr wrap="square" rtlCol="0">
            <a:spAutoFit/>
          </a:bodyPr>
          <a:lstStyle/>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本年</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は、勧告の基礎となる民間給与実態調査について、新型コロナウイルス感染症</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の感染拡大の影響</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を考慮し、例年より時期を遅らせた上で、２回に分けて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実施した。</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先行</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して調査を実施した特別給（ボーナス）については</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報告</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・勧告、</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月例給について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に報告を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実施した。</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11197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75557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勧告内容の検討、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条例改正等の検討、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議会への提案</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98454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知事から提出された条例改正案を審議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下矢印 29"/>
          <p:cNvSpPr/>
          <p:nvPr/>
        </p:nvSpPr>
        <p:spPr>
          <a:xfrm rot="5400000">
            <a:off x="1979692" y="5550376"/>
            <a:ext cx="360040" cy="360000"/>
          </a:xfrm>
          <a:prstGeom prst="downArrow">
            <a:avLst>
              <a:gd name="adj1" fmla="val 50000"/>
              <a:gd name="adj2" fmla="val 4720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flipH="1">
            <a:off x="6652641" y="5550376"/>
            <a:ext cx="360040" cy="360000"/>
          </a:xfrm>
          <a:prstGeom prst="down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024000" y="2521470"/>
            <a:ext cx="3096000" cy="2340000"/>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b" anchorCtr="0"/>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情勢適応の原則（＝民間準拠）</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．給与勧告制度の基本的考え方及び勧告の手順</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idx="1"/>
          </p:nvPr>
        </p:nvSpPr>
        <p:spPr>
          <a:xfrm>
            <a:off x="457200" y="1063301"/>
            <a:ext cx="8229600" cy="1404000"/>
          </a:xfrm>
          <a:prstGeom prst="roundRect">
            <a:avLst>
              <a:gd name="adj" fmla="val 5917"/>
            </a:avLst>
          </a:prstGeom>
          <a:ln>
            <a:solidFill>
              <a:schemeClr val="tx1"/>
            </a:solidFill>
          </a:ln>
        </p:spPr>
        <p:txBody>
          <a:bodyPr tIns="144000" bIns="144000" anchor="ctr" anchorCtr="0">
            <a:noAutofit/>
          </a:bodyPr>
          <a:lstStyle/>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職員の給与は</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、生計費</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並びに国及び他の地方公共団体の職員並びに民間事業の従事者の給与その他の事情を考慮して定めなければならないとされています。（地方公務員法第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条第２項）</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人事委員会は、毎年少なくとも一回、給料表が適当であるかどうかについて、地方公共団体の議会及び長に同時に報告するものとされています。（地方公務員法第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給与勧告を通じて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職員の適正</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な処遇を確保することは、職務に精励している職員の士気の向上等に資するものであり、能率的な行政運営を維持する上での基盤となっています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2</a:t>
            </a:fld>
            <a:endParaRPr kumimoji="1" lang="ja-JP" altLang="en-US"/>
          </a:p>
        </p:txBody>
      </p:sp>
      <p:sp>
        <p:nvSpPr>
          <p:cNvPr id="5" name="角丸四角形 4"/>
          <p:cNvSpPr/>
          <p:nvPr/>
        </p:nvSpPr>
        <p:spPr>
          <a:xfrm>
            <a:off x="6418768" y="2580050"/>
            <a:ext cx="1980000" cy="259200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30,000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55576" y="2580050"/>
            <a:ext cx="1980000" cy="2376000"/>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大阪府職員の調査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67,000</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132000" y="25839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月分給与の比較</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年齢</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・学歴による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132000" y="3196022"/>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月数の比較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132000" y="38081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右矢印 9"/>
          <p:cNvSpPr/>
          <p:nvPr/>
        </p:nvSpPr>
        <p:spPr>
          <a:xfrm>
            <a:off x="2638128"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2638128"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638128"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H="1">
            <a:off x="6012160"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H="1">
            <a:off x="6012160"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H="1">
            <a:off x="6012160"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79576"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適用者</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6742768"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職務従事者</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6742768"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月～当年</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月の支給状況</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1079576"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6742768"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79576"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諸手当等</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26"/>
          <p:cNvSpPr/>
          <p:nvPr/>
        </p:nvSpPr>
        <p:spPr>
          <a:xfrm>
            <a:off x="2332661" y="5460376"/>
            <a:ext cx="4320000" cy="540000"/>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下矢印吹き出し 32"/>
          <p:cNvSpPr/>
          <p:nvPr/>
        </p:nvSpPr>
        <p:spPr>
          <a:xfrm>
            <a:off x="2952000" y="5033272"/>
            <a:ext cx="3240000" cy="504056"/>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 31"/>
          <p:cNvSpPr/>
          <p:nvPr/>
        </p:nvSpPr>
        <p:spPr>
          <a:xfrm>
            <a:off x="4391980" y="4797184"/>
            <a:ext cx="360040" cy="288000"/>
          </a:xfrm>
          <a:prstGeom prst="downArrow">
            <a:avLst>
              <a:gd name="adj1" fmla="val 50000"/>
              <a:gd name="adj2" fmla="val 6322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吹き出し 33"/>
          <p:cNvSpPr/>
          <p:nvPr/>
        </p:nvSpPr>
        <p:spPr>
          <a:xfrm>
            <a:off x="8154225" y="4545200"/>
            <a:ext cx="864000" cy="684000"/>
          </a:xfrm>
          <a:prstGeom prst="wedgeRoundRectCallout">
            <a:avLst>
              <a:gd name="adj1" fmla="val -69340"/>
              <a:gd name="adj2" fmla="val -22445"/>
              <a:gd name="adj3" fmla="val 16667"/>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36000" tIns="72000" rIns="0" rtlCol="0" anchor="ctr"/>
          <a:lstStyle/>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以上かつ</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以上事業所</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40000" y="4581128"/>
            <a:ext cx="1332000" cy="276999"/>
          </a:xfrm>
          <a:prstGeom prst="rect">
            <a:avLst/>
          </a:prstGeom>
          <a:noFill/>
        </p:spPr>
        <p:txBody>
          <a:bodyPr wrap="square" lIns="36000" rIns="36000" rtlCol="0" anchor="ctr" anchorCtr="1">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公法第</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41595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給与比較における民間給与調査</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2"/>
          <p:cNvSpPr txBox="1">
            <a:spLocks/>
          </p:cNvSpPr>
          <p:nvPr/>
        </p:nvSpPr>
        <p:spPr>
          <a:xfrm>
            <a:off x="457200" y="1124744"/>
            <a:ext cx="8280000" cy="147549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◆民間給与調査（</a:t>
            </a:r>
            <a:r>
              <a:rPr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職種別民間給与実態調査</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）の対象</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以上かつ事業所規模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人以上の事業所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・同規模の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多くの民間企業においては、公務と同様、課長・係長等の役職段階があることから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同士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による比較が可能</a:t>
            </a: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・同規模であれば、事業所数の関係で、実地による精緻な調査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可能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人以上の民営事業所の正社員数の割合は、民営事業所全体の正社員数の６割超</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30758059"/>
              </p:ext>
            </p:extLst>
          </p:nvPr>
        </p:nvGraphicFramePr>
        <p:xfrm>
          <a:off x="687390" y="3033280"/>
          <a:ext cx="8172448" cy="2916000"/>
        </p:xfrm>
        <a:graphic>
          <a:graphicData uri="http://schemas.openxmlformats.org/drawingml/2006/table">
            <a:tbl>
              <a:tblPr firstRow="1" bandRow="1">
                <a:tableStyleId>{2D5ABB26-0587-4C30-8999-92F81FD0307C}</a:tableStyleId>
              </a:tblPr>
              <a:tblGrid>
                <a:gridCol w="27363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4140000">
                  <a:extLst>
                    <a:ext uri="{9D8B030D-6E8A-4147-A177-3AD203B41FA5}">
                      <a16:colId xmlns:a16="http://schemas.microsoft.com/office/drawing/2014/main" val="20002"/>
                    </a:ext>
                  </a:extLst>
                </a:gridCol>
              </a:tblGrid>
              <a:tr h="1458000">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ysDashDot"/>
                      <a:round/>
                      <a:headEnd type="none" w="med" len="med"/>
                      <a:tailEnd type="none" w="med" len="med"/>
                    </a:lnB>
                  </a:tcPr>
                </a:tc>
                <a:tc>
                  <a:txBody>
                    <a:bodyPr/>
                    <a:lstStyle/>
                    <a:p>
                      <a:pPr algn="ctr"/>
                      <a:r>
                        <a:rPr kumimoji="1" lang="ja-JP" altLang="en-US" sz="1200" dirty="0" smtClean="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1200" dirty="0" smtClean="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08000" indent="-457200"/>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年経済センサス基礎調査（総務省）を基に大阪府人事委員会において集計</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458000">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21" name="グループ化 20"/>
          <p:cNvGrpSpPr/>
          <p:nvPr/>
        </p:nvGrpSpPr>
        <p:grpSpPr>
          <a:xfrm>
            <a:off x="3517200" y="3232409"/>
            <a:ext cx="1080000" cy="1080000"/>
            <a:chOff x="3517200" y="3808473"/>
            <a:chExt cx="1080000" cy="1080000"/>
          </a:xfrm>
        </p:grpSpPr>
        <p:sp>
          <p:nvSpPr>
            <p:cNvPr id="40" name="正方形/長方形 39"/>
            <p:cNvSpPr/>
            <p:nvPr/>
          </p:nvSpPr>
          <p:spPr bwMode="auto">
            <a:xfrm>
              <a:off x="3517200" y="4440392"/>
              <a:ext cx="1080000" cy="23210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1" name="正方形/長方形 40"/>
            <p:cNvSpPr/>
            <p:nvPr/>
          </p:nvSpPr>
          <p:spPr bwMode="auto">
            <a:xfrm>
              <a:off x="3517200" y="4672387"/>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bwMode="auto">
            <a:xfrm>
              <a:off x="3517200" y="3808473"/>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3" name="正方形/長方形 42"/>
            <p:cNvSpPr/>
            <p:nvPr/>
          </p:nvSpPr>
          <p:spPr bwMode="auto">
            <a:xfrm>
              <a:off x="3517200" y="4240430"/>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4" name="正方形/長方形 43"/>
            <p:cNvSpPr/>
            <p:nvPr/>
          </p:nvSpPr>
          <p:spPr bwMode="auto">
            <a:xfrm>
              <a:off x="3517200" y="4024452"/>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0" name="グループ化 19"/>
          <p:cNvGrpSpPr/>
          <p:nvPr/>
        </p:nvGrpSpPr>
        <p:grpSpPr>
          <a:xfrm>
            <a:off x="3512636" y="4734773"/>
            <a:ext cx="1080000" cy="1070475"/>
            <a:chOff x="3512636" y="5310837"/>
            <a:chExt cx="1080000" cy="1070475"/>
          </a:xfrm>
        </p:grpSpPr>
        <p:sp>
          <p:nvSpPr>
            <p:cNvPr id="46" name="正方形/長方形 45"/>
            <p:cNvSpPr/>
            <p:nvPr/>
          </p:nvSpPr>
          <p:spPr bwMode="auto">
            <a:xfrm>
              <a:off x="3512636" y="5950598"/>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bwMode="auto">
            <a:xfrm>
              <a:off x="3512636" y="616702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bwMode="auto">
            <a:xfrm>
              <a:off x="3512636" y="5310837"/>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部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bwMode="auto">
            <a:xfrm>
              <a:off x="3512636" y="5734169"/>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50" name="正方形/長方形 49"/>
            <p:cNvSpPr/>
            <p:nvPr/>
          </p:nvSpPr>
          <p:spPr bwMode="auto">
            <a:xfrm>
              <a:off x="3512636" y="552726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9" name="グループ化 18"/>
          <p:cNvGrpSpPr/>
          <p:nvPr/>
        </p:nvGrpSpPr>
        <p:grpSpPr>
          <a:xfrm>
            <a:off x="967491" y="3927971"/>
            <a:ext cx="303751" cy="312430"/>
            <a:chOff x="967491" y="4504035"/>
            <a:chExt cx="303751" cy="312430"/>
          </a:xfrm>
        </p:grpSpPr>
        <p:sp>
          <p:nvSpPr>
            <p:cNvPr id="142" name="直方体 141"/>
            <p:cNvSpPr/>
            <p:nvPr/>
          </p:nvSpPr>
          <p:spPr>
            <a:xfrm>
              <a:off x="967491"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3" name="正方形/長方形 142"/>
            <p:cNvSpPr/>
            <p:nvPr/>
          </p:nvSpPr>
          <p:spPr>
            <a:xfrm>
              <a:off x="987409"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4" name="正方形/長方形 143"/>
            <p:cNvSpPr/>
            <p:nvPr/>
          </p:nvSpPr>
          <p:spPr>
            <a:xfrm>
              <a:off x="987409"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5" name="正方形/長方形 144"/>
            <p:cNvSpPr/>
            <p:nvPr/>
          </p:nvSpPr>
          <p:spPr>
            <a:xfrm>
              <a:off x="1042183"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8" name="グループ化 17"/>
          <p:cNvGrpSpPr/>
          <p:nvPr/>
        </p:nvGrpSpPr>
        <p:grpSpPr>
          <a:xfrm>
            <a:off x="1267295" y="3927971"/>
            <a:ext cx="303751" cy="312430"/>
            <a:chOff x="1267295" y="4504035"/>
            <a:chExt cx="303751" cy="312430"/>
          </a:xfrm>
        </p:grpSpPr>
        <p:sp>
          <p:nvSpPr>
            <p:cNvPr id="138" name="直方体 137"/>
            <p:cNvSpPr/>
            <p:nvPr/>
          </p:nvSpPr>
          <p:spPr>
            <a:xfrm>
              <a:off x="1267295"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9" name="正方形/長方形 138"/>
            <p:cNvSpPr/>
            <p:nvPr/>
          </p:nvSpPr>
          <p:spPr>
            <a:xfrm>
              <a:off x="1287213"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0" name="正方形/長方形 139"/>
            <p:cNvSpPr/>
            <p:nvPr/>
          </p:nvSpPr>
          <p:spPr>
            <a:xfrm>
              <a:off x="1287213"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1" name="正方形/長方形 140"/>
            <p:cNvSpPr/>
            <p:nvPr/>
          </p:nvSpPr>
          <p:spPr>
            <a:xfrm>
              <a:off x="1341987"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7" name="グループ化 16"/>
          <p:cNvGrpSpPr/>
          <p:nvPr/>
        </p:nvGrpSpPr>
        <p:grpSpPr>
          <a:xfrm>
            <a:off x="2736353" y="3591675"/>
            <a:ext cx="494681" cy="648726"/>
            <a:chOff x="2736353" y="4167739"/>
            <a:chExt cx="494681" cy="648726"/>
          </a:xfrm>
        </p:grpSpPr>
        <p:sp>
          <p:nvSpPr>
            <p:cNvPr id="133" name="直方体 132"/>
            <p:cNvSpPr/>
            <p:nvPr/>
          </p:nvSpPr>
          <p:spPr>
            <a:xfrm>
              <a:off x="2736353" y="4167739"/>
              <a:ext cx="494681" cy="648726"/>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4" name="正方形/長方形 133"/>
            <p:cNvSpPr/>
            <p:nvPr/>
          </p:nvSpPr>
          <p:spPr>
            <a:xfrm>
              <a:off x="2759184" y="438398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5" name="正方形/長方形 134"/>
            <p:cNvSpPr/>
            <p:nvPr/>
          </p:nvSpPr>
          <p:spPr>
            <a:xfrm>
              <a:off x="2759184" y="448740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6" name="正方形/長方形 135"/>
            <p:cNvSpPr/>
            <p:nvPr/>
          </p:nvSpPr>
          <p:spPr>
            <a:xfrm>
              <a:off x="2759184" y="459082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7" name="正方形/長方形 136"/>
            <p:cNvSpPr/>
            <p:nvPr/>
          </p:nvSpPr>
          <p:spPr>
            <a:xfrm>
              <a:off x="2858121" y="4722447"/>
              <a:ext cx="121768" cy="94018"/>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6" name="グループ化 15"/>
          <p:cNvGrpSpPr/>
          <p:nvPr/>
        </p:nvGrpSpPr>
        <p:grpSpPr>
          <a:xfrm>
            <a:off x="807847" y="4919621"/>
            <a:ext cx="800601" cy="813619"/>
            <a:chOff x="807847" y="5495685"/>
            <a:chExt cx="800601" cy="813619"/>
          </a:xfrm>
        </p:grpSpPr>
        <p:sp>
          <p:nvSpPr>
            <p:cNvPr id="126" name="直方体 125"/>
            <p:cNvSpPr/>
            <p:nvPr/>
          </p:nvSpPr>
          <p:spPr>
            <a:xfrm>
              <a:off x="807847" y="5495685"/>
              <a:ext cx="800601" cy="813619"/>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7" name="正方形/長方形 126"/>
            <p:cNvSpPr/>
            <p:nvPr/>
          </p:nvSpPr>
          <p:spPr>
            <a:xfrm>
              <a:off x="1029151"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8" name="正方形/長方形 127"/>
            <p:cNvSpPr/>
            <p:nvPr/>
          </p:nvSpPr>
          <p:spPr>
            <a:xfrm>
              <a:off x="853410"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9" name="正方形/長方形 128"/>
            <p:cNvSpPr/>
            <p:nvPr/>
          </p:nvSpPr>
          <p:spPr>
            <a:xfrm>
              <a:off x="853410"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0" name="正方形/長方形 129"/>
            <p:cNvSpPr/>
            <p:nvPr/>
          </p:nvSpPr>
          <p:spPr>
            <a:xfrm>
              <a:off x="853410"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1" name="正方形/長方形 130"/>
            <p:cNvSpPr/>
            <p:nvPr/>
          </p:nvSpPr>
          <p:spPr>
            <a:xfrm>
              <a:off x="853410"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2" name="正方形/長方形 131"/>
            <p:cNvSpPr/>
            <p:nvPr/>
          </p:nvSpPr>
          <p:spPr>
            <a:xfrm>
              <a:off x="853410"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5" name="グループ化 14"/>
          <p:cNvGrpSpPr/>
          <p:nvPr/>
        </p:nvGrpSpPr>
        <p:grpSpPr>
          <a:xfrm>
            <a:off x="1613628" y="4828496"/>
            <a:ext cx="800601" cy="904744"/>
            <a:chOff x="1613628" y="5404560"/>
            <a:chExt cx="800601" cy="904744"/>
          </a:xfrm>
        </p:grpSpPr>
        <p:sp>
          <p:nvSpPr>
            <p:cNvPr id="118" name="直方体 117"/>
            <p:cNvSpPr/>
            <p:nvPr/>
          </p:nvSpPr>
          <p:spPr>
            <a:xfrm>
              <a:off x="1613628" y="5404560"/>
              <a:ext cx="800601" cy="904744"/>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9" name="正方形/長方形 118"/>
            <p:cNvSpPr/>
            <p:nvPr/>
          </p:nvSpPr>
          <p:spPr>
            <a:xfrm>
              <a:off x="1659191" y="567142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0" name="正方形/長方形 119"/>
            <p:cNvSpPr/>
            <p:nvPr/>
          </p:nvSpPr>
          <p:spPr>
            <a:xfrm>
              <a:off x="1834932"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1" name="正方形/長方形 120"/>
            <p:cNvSpPr/>
            <p:nvPr/>
          </p:nvSpPr>
          <p:spPr>
            <a:xfrm>
              <a:off x="1659191"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2" name="正方形/長方形 121"/>
            <p:cNvSpPr/>
            <p:nvPr/>
          </p:nvSpPr>
          <p:spPr>
            <a:xfrm>
              <a:off x="1659191"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3" name="正方形/長方形 122"/>
            <p:cNvSpPr/>
            <p:nvPr/>
          </p:nvSpPr>
          <p:spPr>
            <a:xfrm>
              <a:off x="1659191"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4" name="正方形/長方形 123"/>
            <p:cNvSpPr/>
            <p:nvPr/>
          </p:nvSpPr>
          <p:spPr>
            <a:xfrm>
              <a:off x="1659191"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5" name="正方形/長方形 124"/>
            <p:cNvSpPr/>
            <p:nvPr/>
          </p:nvSpPr>
          <p:spPr>
            <a:xfrm>
              <a:off x="1659191"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4" name="グループ化 13"/>
          <p:cNvGrpSpPr/>
          <p:nvPr/>
        </p:nvGrpSpPr>
        <p:grpSpPr>
          <a:xfrm>
            <a:off x="1882544" y="3791283"/>
            <a:ext cx="423082" cy="449118"/>
            <a:chOff x="1882544" y="4367347"/>
            <a:chExt cx="423082" cy="449118"/>
          </a:xfrm>
        </p:grpSpPr>
        <p:sp>
          <p:nvSpPr>
            <p:cNvPr id="113" name="直方体 112"/>
            <p:cNvSpPr/>
            <p:nvPr/>
          </p:nvSpPr>
          <p:spPr>
            <a:xfrm>
              <a:off x="1882544" y="4367347"/>
              <a:ext cx="423082" cy="449118"/>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4" name="正方形/長方形 113"/>
            <p:cNvSpPr/>
            <p:nvPr/>
          </p:nvSpPr>
          <p:spPr>
            <a:xfrm>
              <a:off x="1902071" y="4517053"/>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5" name="正方形/長方形 114"/>
            <p:cNvSpPr/>
            <p:nvPr/>
          </p:nvSpPr>
          <p:spPr>
            <a:xfrm>
              <a:off x="1902071" y="4588652"/>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6" name="正方形/長方形 115"/>
            <p:cNvSpPr/>
            <p:nvPr/>
          </p:nvSpPr>
          <p:spPr>
            <a:xfrm>
              <a:off x="1902071" y="4660250"/>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7" name="正方形/長方形 116"/>
            <p:cNvSpPr/>
            <p:nvPr/>
          </p:nvSpPr>
          <p:spPr>
            <a:xfrm>
              <a:off x="1986687" y="4751375"/>
              <a:ext cx="104143" cy="6509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1" name="グループ化 90"/>
          <p:cNvGrpSpPr/>
          <p:nvPr/>
        </p:nvGrpSpPr>
        <p:grpSpPr>
          <a:xfrm>
            <a:off x="2300728" y="3791283"/>
            <a:ext cx="423082" cy="449118"/>
            <a:chOff x="1656878" y="292100"/>
            <a:chExt cx="619125" cy="657225"/>
          </a:xfrm>
        </p:grpSpPr>
        <p:sp>
          <p:nvSpPr>
            <p:cNvPr id="108" name="直方体 107"/>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9" name="正方形/長方形 108"/>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0" name="正方形/長方形 109"/>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1" name="正方形/長方形 110"/>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2" name="正方形/長方形 111"/>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3" name="グループ化 12"/>
          <p:cNvGrpSpPr/>
          <p:nvPr/>
        </p:nvGrpSpPr>
        <p:grpSpPr>
          <a:xfrm>
            <a:off x="2430433" y="4626718"/>
            <a:ext cx="800601" cy="1106522"/>
            <a:chOff x="2430433" y="5202782"/>
            <a:chExt cx="800601" cy="1106522"/>
          </a:xfrm>
        </p:grpSpPr>
        <p:sp>
          <p:nvSpPr>
            <p:cNvPr id="98" name="直方体 97"/>
            <p:cNvSpPr/>
            <p:nvPr/>
          </p:nvSpPr>
          <p:spPr>
            <a:xfrm>
              <a:off x="2430433" y="5202782"/>
              <a:ext cx="800601" cy="1106522"/>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9" name="正方形/長方形 98"/>
            <p:cNvSpPr/>
            <p:nvPr/>
          </p:nvSpPr>
          <p:spPr>
            <a:xfrm>
              <a:off x="2475996" y="565933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0" name="正方形/長方形 99"/>
            <p:cNvSpPr/>
            <p:nvPr/>
          </p:nvSpPr>
          <p:spPr>
            <a:xfrm>
              <a:off x="2651737" y="6218178"/>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1" name="正方形/長方形 100"/>
            <p:cNvSpPr/>
            <p:nvPr/>
          </p:nvSpPr>
          <p:spPr>
            <a:xfrm>
              <a:off x="2475996" y="5747674"/>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2" name="正方形/長方形 101"/>
            <p:cNvSpPr/>
            <p:nvPr/>
          </p:nvSpPr>
          <p:spPr>
            <a:xfrm>
              <a:off x="2475996" y="5836010"/>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3" name="正方形/長方形 102"/>
            <p:cNvSpPr/>
            <p:nvPr/>
          </p:nvSpPr>
          <p:spPr>
            <a:xfrm>
              <a:off x="2475996" y="610101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4" name="正方形/長方形 103"/>
            <p:cNvSpPr/>
            <p:nvPr/>
          </p:nvSpPr>
          <p:spPr>
            <a:xfrm>
              <a:off x="2475996" y="592434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5" name="正方形/長方形 104"/>
            <p:cNvSpPr/>
            <p:nvPr/>
          </p:nvSpPr>
          <p:spPr>
            <a:xfrm>
              <a:off x="2475996" y="601268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6" name="正方形/長方形 105"/>
            <p:cNvSpPr/>
            <p:nvPr/>
          </p:nvSpPr>
          <p:spPr>
            <a:xfrm>
              <a:off x="2475996" y="548266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7" name="正方形/長方形 106"/>
            <p:cNvSpPr/>
            <p:nvPr/>
          </p:nvSpPr>
          <p:spPr>
            <a:xfrm>
              <a:off x="2475996" y="557100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3" name="グループ化 92"/>
          <p:cNvGrpSpPr/>
          <p:nvPr/>
        </p:nvGrpSpPr>
        <p:grpSpPr>
          <a:xfrm>
            <a:off x="1578793" y="3927971"/>
            <a:ext cx="303751" cy="312430"/>
            <a:chOff x="1056446" y="492125"/>
            <a:chExt cx="581024" cy="533400"/>
          </a:xfrm>
        </p:grpSpPr>
        <p:sp>
          <p:nvSpPr>
            <p:cNvPr id="94" name="直方体 93"/>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5" name="正方形/長方形 94"/>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正方形/長方形 95"/>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7" name="正方形/長方形 96"/>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46" name="正方形/長方形 145"/>
          <p:cNvSpPr/>
          <p:nvPr/>
        </p:nvSpPr>
        <p:spPr bwMode="auto">
          <a:xfrm>
            <a:off x="4813410" y="3485783"/>
            <a:ext cx="2134853"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35.4</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テキスト ボックス 49"/>
          <p:cNvSpPr txBox="1"/>
          <p:nvPr/>
        </p:nvSpPr>
        <p:spPr>
          <a:xfrm>
            <a:off x="4773614" y="5472469"/>
            <a:ext cx="4032000" cy="324000"/>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36000" tIns="36000" rIns="36000" bIns="36000"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の６割</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を超える人数をカバー</a:t>
            </a:r>
          </a:p>
        </p:txBody>
      </p:sp>
      <p:sp>
        <p:nvSpPr>
          <p:cNvPr id="149" name="右中かっこ 148"/>
          <p:cNvSpPr/>
          <p:nvPr/>
        </p:nvSpPr>
        <p:spPr bwMode="auto">
          <a:xfrm rot="5400000">
            <a:off x="6124542" y="4203208"/>
            <a:ext cx="144000" cy="234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100"/>
          </a:p>
        </p:txBody>
      </p:sp>
      <p:sp>
        <p:nvSpPr>
          <p:cNvPr id="156" name="スライド番号プレースホルダー 155"/>
          <p:cNvSpPr>
            <a:spLocks noGrp="1"/>
          </p:cNvSpPr>
          <p:nvPr>
            <p:ph type="sldNum" sz="quarter" idx="12"/>
          </p:nvPr>
        </p:nvSpPr>
        <p:spPr/>
        <p:txBody>
          <a:bodyPr/>
          <a:lstStyle/>
          <a:p>
            <a:fld id="{1D251FDF-0BDD-4E48-83E5-089752E10C20}" type="slidenum">
              <a:rPr kumimoji="1" lang="ja-JP" altLang="en-US" smtClean="0"/>
              <a:t>3</a:t>
            </a:fld>
            <a:endParaRPr kumimoji="1" lang="ja-JP" altLang="en-US"/>
          </a:p>
        </p:txBody>
      </p:sp>
      <p:grpSp>
        <p:nvGrpSpPr>
          <p:cNvPr id="23" name="グループ化 22"/>
          <p:cNvGrpSpPr/>
          <p:nvPr/>
        </p:nvGrpSpPr>
        <p:grpSpPr>
          <a:xfrm>
            <a:off x="5058350" y="3733052"/>
            <a:ext cx="1372995" cy="612000"/>
            <a:chOff x="5058350" y="4309116"/>
            <a:chExt cx="1372995" cy="612000"/>
          </a:xfrm>
        </p:grpSpPr>
        <p:grpSp>
          <p:nvGrpSpPr>
            <p:cNvPr id="180" name="グループ化 179"/>
            <p:cNvGrpSpPr/>
            <p:nvPr/>
          </p:nvGrpSpPr>
          <p:grpSpPr>
            <a:xfrm>
              <a:off x="5058350" y="4336259"/>
              <a:ext cx="266592" cy="533242"/>
              <a:chOff x="457200" y="3429000"/>
              <a:chExt cx="360000" cy="720080"/>
            </a:xfrm>
          </p:grpSpPr>
          <p:sp>
            <p:nvSpPr>
              <p:cNvPr id="181"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2"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3" name="正方形/長方形 18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5412913" y="4336259"/>
              <a:ext cx="266592" cy="533242"/>
              <a:chOff x="457200" y="3429000"/>
              <a:chExt cx="360000" cy="720080"/>
            </a:xfrm>
          </p:grpSpPr>
          <p:sp>
            <p:nvSpPr>
              <p:cNvPr id="18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7" name="正方形/長方形 18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8" name="グループ化 187"/>
            <p:cNvGrpSpPr/>
            <p:nvPr/>
          </p:nvGrpSpPr>
          <p:grpSpPr>
            <a:xfrm>
              <a:off x="5767476" y="4336259"/>
              <a:ext cx="266592" cy="533242"/>
              <a:chOff x="457200" y="3429000"/>
              <a:chExt cx="360000" cy="720080"/>
            </a:xfrm>
          </p:grpSpPr>
          <p:sp>
            <p:nvSpPr>
              <p:cNvPr id="189"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0"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1" name="正方形/長方形 1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92" name="グループ化 191"/>
            <p:cNvGrpSpPr/>
            <p:nvPr/>
          </p:nvGrpSpPr>
          <p:grpSpPr>
            <a:xfrm>
              <a:off x="6122039" y="4336259"/>
              <a:ext cx="266592" cy="533242"/>
              <a:chOff x="457200" y="3429000"/>
              <a:chExt cx="360000" cy="720080"/>
            </a:xfrm>
          </p:grpSpPr>
          <p:sp>
            <p:nvSpPr>
              <p:cNvPr id="193"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4"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5" name="正方形/長方形 19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9" name="正方形/長方形 8"/>
            <p:cNvSpPr/>
            <p:nvPr/>
          </p:nvSpPr>
          <p:spPr>
            <a:xfrm>
              <a:off x="6215345" y="4309116"/>
              <a:ext cx="216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22" name="グループ化 21"/>
          <p:cNvGrpSpPr/>
          <p:nvPr/>
        </p:nvGrpSpPr>
        <p:grpSpPr>
          <a:xfrm>
            <a:off x="5058350" y="4763205"/>
            <a:ext cx="2481940" cy="612000"/>
            <a:chOff x="5058350" y="5339269"/>
            <a:chExt cx="2481940" cy="612000"/>
          </a:xfrm>
        </p:grpSpPr>
        <p:grpSp>
          <p:nvGrpSpPr>
            <p:cNvPr id="8" name="グループ化 7"/>
            <p:cNvGrpSpPr/>
            <p:nvPr/>
          </p:nvGrpSpPr>
          <p:grpSpPr>
            <a:xfrm>
              <a:off x="5058350" y="5377725"/>
              <a:ext cx="266592" cy="533243"/>
              <a:chOff x="457200" y="3429000"/>
              <a:chExt cx="360000" cy="720080"/>
            </a:xfrm>
          </p:grpSpPr>
          <p:sp>
            <p:nvSpPr>
              <p:cNvPr id="6"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55" name="グループ化 154"/>
            <p:cNvGrpSpPr/>
            <p:nvPr/>
          </p:nvGrpSpPr>
          <p:grpSpPr>
            <a:xfrm>
              <a:off x="5412913" y="5377725"/>
              <a:ext cx="266592" cy="533243"/>
              <a:chOff x="457200" y="3429000"/>
              <a:chExt cx="360000" cy="720080"/>
            </a:xfrm>
          </p:grpSpPr>
          <p:sp>
            <p:nvSpPr>
              <p:cNvPr id="157"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正方形/長方形 15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5767476" y="5377725"/>
              <a:ext cx="266592" cy="533243"/>
              <a:chOff x="457200" y="3429000"/>
              <a:chExt cx="360000" cy="720080"/>
            </a:xfrm>
          </p:grpSpPr>
          <p:sp>
            <p:nvSpPr>
              <p:cNvPr id="161"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正方形/長方形 16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4" name="グループ化 163"/>
            <p:cNvGrpSpPr/>
            <p:nvPr/>
          </p:nvGrpSpPr>
          <p:grpSpPr>
            <a:xfrm>
              <a:off x="6122039" y="5377725"/>
              <a:ext cx="266592" cy="533243"/>
              <a:chOff x="457200" y="3429000"/>
              <a:chExt cx="360000" cy="720080"/>
            </a:xfrm>
          </p:grpSpPr>
          <p:sp>
            <p:nvSpPr>
              <p:cNvPr id="165"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6"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7" name="正方形/長方形 16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8" name="グループ化 167"/>
            <p:cNvGrpSpPr/>
            <p:nvPr/>
          </p:nvGrpSpPr>
          <p:grpSpPr>
            <a:xfrm>
              <a:off x="6476602" y="5377725"/>
              <a:ext cx="266592" cy="533243"/>
              <a:chOff x="457200" y="3429000"/>
              <a:chExt cx="360000" cy="720080"/>
            </a:xfrm>
          </p:grpSpPr>
          <p:sp>
            <p:nvSpPr>
              <p:cNvPr id="16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1" name="正方形/長方形 17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2" name="グループ化 171"/>
            <p:cNvGrpSpPr/>
            <p:nvPr/>
          </p:nvGrpSpPr>
          <p:grpSpPr>
            <a:xfrm>
              <a:off x="6831165" y="5377725"/>
              <a:ext cx="266592" cy="533243"/>
              <a:chOff x="457200" y="3429000"/>
              <a:chExt cx="360000" cy="720080"/>
            </a:xfrm>
          </p:grpSpPr>
          <p:sp>
            <p:nvSpPr>
              <p:cNvPr id="173"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4"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5" name="正方形/長方形 17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a:off x="7185728" y="5377725"/>
              <a:ext cx="266592" cy="533243"/>
              <a:chOff x="457200" y="3429000"/>
              <a:chExt cx="360000" cy="720080"/>
            </a:xfrm>
          </p:grpSpPr>
          <p:sp>
            <p:nvSpPr>
              <p:cNvPr id="177"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8"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9" name="正方形/長方形 17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96" name="正方形/長方形 195"/>
            <p:cNvSpPr/>
            <p:nvPr/>
          </p:nvSpPr>
          <p:spPr>
            <a:xfrm>
              <a:off x="7359011" y="5339269"/>
              <a:ext cx="181279"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47" name="正方形/長方形 146"/>
          <p:cNvSpPr/>
          <p:nvPr/>
        </p:nvSpPr>
        <p:spPr bwMode="auto">
          <a:xfrm>
            <a:off x="4813411" y="4526596"/>
            <a:ext cx="2134852"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64.6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765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．令和２年職種別民間給与実態調査の概要</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6" name="スライド番号プレースホルダー 155"/>
          <p:cNvSpPr>
            <a:spLocks noGrp="1"/>
          </p:cNvSpPr>
          <p:nvPr>
            <p:ph type="sldNum" sz="quarter" idx="12"/>
          </p:nvPr>
        </p:nvSpPr>
        <p:spPr>
          <a:xfrm>
            <a:off x="3510930" y="6453336"/>
            <a:ext cx="2133600" cy="365125"/>
          </a:xfrm>
        </p:spPr>
        <p:txBody>
          <a:bodyPr/>
          <a:lstStyle/>
          <a:p>
            <a:fld id="{1D251FDF-0BDD-4E48-83E5-089752E10C20}" type="slidenum">
              <a:rPr kumimoji="1" lang="ja-JP" altLang="en-US" smtClean="0"/>
              <a:t>4</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125821629"/>
              </p:ext>
            </p:extLst>
          </p:nvPr>
        </p:nvGraphicFramePr>
        <p:xfrm>
          <a:off x="955411" y="1268761"/>
          <a:ext cx="6784941" cy="1108755"/>
        </p:xfrm>
        <a:graphic>
          <a:graphicData uri="http://schemas.openxmlformats.org/drawingml/2006/table">
            <a:tbl>
              <a:tblPr firstRow="1" bandRow="1">
                <a:tableStyleId>{5C22544A-7EE6-4342-B048-85BDC9FD1C3A}</a:tableStyleId>
              </a:tblPr>
              <a:tblGrid>
                <a:gridCol w="968349">
                  <a:extLst>
                    <a:ext uri="{9D8B030D-6E8A-4147-A177-3AD203B41FA5}">
                      <a16:colId xmlns:a16="http://schemas.microsoft.com/office/drawing/2014/main" val="20001"/>
                    </a:ext>
                  </a:extLst>
                </a:gridCol>
                <a:gridCol w="3656352">
                  <a:extLst>
                    <a:ext uri="{9D8B030D-6E8A-4147-A177-3AD203B41FA5}">
                      <a16:colId xmlns:a16="http://schemas.microsoft.com/office/drawing/2014/main" val="20004"/>
                    </a:ext>
                  </a:extLst>
                </a:gridCol>
                <a:gridCol w="2160240">
                  <a:extLst>
                    <a:ext uri="{9D8B030D-6E8A-4147-A177-3AD203B41FA5}">
                      <a16:colId xmlns:a16="http://schemas.microsoft.com/office/drawing/2014/main" val="1724870875"/>
                    </a:ext>
                  </a:extLst>
                </a:gridCol>
              </a:tblGrid>
              <a:tr h="294070">
                <a:tc>
                  <a:txBody>
                    <a:bodyPr/>
                    <a:lstStyle/>
                    <a:p>
                      <a:pPr algn="ctr">
                        <a:lnSpc>
                          <a:spcPts val="900"/>
                        </a:lnSpc>
                      </a:pP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調査の内容</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調査期間</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67605">
                <a:tc>
                  <a:txBody>
                    <a:bodyPr/>
                    <a:lstStyle/>
                    <a:p>
                      <a:pPr algn="ctr">
                        <a:lnSpc>
                          <a:spcPct val="100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特別給等調査</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marL="0" indent="0">
                        <a:lnSpc>
                          <a:spcPct val="100000"/>
                        </a:lnSpc>
                        <a:buNone/>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①昨年８月から本年７月までの特別給の支給実績</a:t>
                      </a:r>
                    </a:p>
                    <a:p>
                      <a:pPr marL="0" indent="0">
                        <a:lnSpc>
                          <a:spcPct val="100000"/>
                        </a:lnSpc>
                        <a:buNone/>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②民間企業における給与改定の状況等</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a:lnSpc>
                          <a:spcPct val="100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令和２年６月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日（月曜日）</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～同年７月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日（金曜日）</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418445">
                <a:tc>
                  <a:txBody>
                    <a:bodyPr/>
                    <a:lstStyle/>
                    <a:p>
                      <a:pPr algn="ctr">
                        <a:lnSpc>
                          <a:spcPct val="100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月例給調査</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marL="0" indent="0">
                        <a:lnSpc>
                          <a:spcPct val="100000"/>
                        </a:lnSpc>
                        <a:buNone/>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③本年４月分として個々の従業員に支払われた給与月額等</a:t>
                      </a:r>
                    </a:p>
                    <a:p>
                      <a:pPr marL="0" indent="0">
                        <a:lnSpc>
                          <a:spcPct val="100000"/>
                        </a:lnSpc>
                        <a:buNone/>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④本年４月分の初任給の状況</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tc>
                  <a:txBody>
                    <a:bodyPr/>
                    <a:lstStyle/>
                    <a:p>
                      <a:pPr algn="ctr">
                        <a:lnSpc>
                          <a:spcPct val="100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令和２年８月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日（月曜日）</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～同年９月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日（水曜日）</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505637424"/>
                  </a:ext>
                </a:extLst>
              </a:tr>
            </a:tbl>
          </a:graphicData>
        </a:graphic>
      </p:graphicFrame>
      <p:sp>
        <p:nvSpPr>
          <p:cNvPr id="7" name="コンテンツ プレースホルダー 2"/>
          <p:cNvSpPr txBox="1">
            <a:spLocks/>
          </p:cNvSpPr>
          <p:nvPr/>
        </p:nvSpPr>
        <p:spPr>
          <a:xfrm>
            <a:off x="457200" y="1057059"/>
            <a:ext cx="8280000" cy="5774798"/>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１</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．調査の内容</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本年</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においては、新型コロナウイルス感染症の感染拡大の影響により</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、①及び②に</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関する調査を先行して実施</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２</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調査機関</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人事院</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並びに都道府県、政令指定都市、特別区及び和歌山市の各人事委員会</a:t>
            </a:r>
          </a:p>
          <a:p>
            <a:pPr marL="0" indent="0">
              <a:buNone/>
            </a:pP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３</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の範囲</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範囲</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ア</a:t>
            </a: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　調査対象事業所（母集団事業所）</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全産業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人以上で、かつ、事業所規模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人以上の府内の民間事業所</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4,484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事業所</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本年</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は、新型コロナウイルス感染症に対処する厳しい医療現場の環境に鑑み、病院は調査対象から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除外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イ</a:t>
            </a: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　調査対象</a:t>
            </a: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職種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（月例給調査）</a:t>
            </a:r>
            <a:endParaRPr lang="zh-TW"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54</a:t>
            </a: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職種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（２）調査</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対象の抽出</a:t>
            </a: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ア</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標本事業所の抽出</a:t>
            </a: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調査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対象事業所</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を組織</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、規模、産業により</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層に層化し、これらの層から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687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事業所を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無作為に抽出し調査</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調査事業所（調査を完了した事業所）は以下のとおり</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・特別給等調査 ：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547</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所</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・月例給調査　 ：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イ</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従業員の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抽出（月例給調査）</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初任給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関係以外の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調査職種に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ついては、これに該当する従業員が多数に上るときは、抽出した従業員について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調査</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なお</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、臨時の従業員及び役員は全て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除外</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調査実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人員（月例給調査）</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30,177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人（うち初任給関係</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1,673</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なお</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、調査職種該当者（母集団）の推定数は</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285,892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（３）集計</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総計</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及び平均の算出に際しては、母集団に復元</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して実施</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コンテンツ プレースホルダー 2"/>
          <p:cNvSpPr txBox="1">
            <a:spLocks/>
          </p:cNvSpPr>
          <p:nvPr/>
        </p:nvSpPr>
        <p:spPr>
          <a:xfrm>
            <a:off x="800130" y="2652920"/>
            <a:ext cx="8435280" cy="3718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63486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調査事業所の状況（月例給調査）</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5</a:t>
            </a:fld>
            <a:endParaRPr kumimoji="1" lang="ja-JP" altLang="en-US"/>
          </a:p>
        </p:txBody>
      </p:sp>
      <p:sp>
        <p:nvSpPr>
          <p:cNvPr id="5" name="右矢印 4"/>
          <p:cNvSpPr/>
          <p:nvPr/>
        </p:nvSpPr>
        <p:spPr>
          <a:xfrm>
            <a:off x="3923928" y="3314961"/>
            <a:ext cx="1296081" cy="1194159"/>
          </a:xfrm>
          <a:prstGeom prst="rightArrow">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pic>
        <p:nvPicPr>
          <p:cNvPr id="13" name="図 1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110" y="1036346"/>
            <a:ext cx="2970000" cy="3103200"/>
          </a:xfrm>
          <a:prstGeom prst="rect">
            <a:avLst/>
          </a:prstGeom>
          <a:noFill/>
          <a:ln>
            <a:noFill/>
          </a:ln>
        </p:spPr>
      </p:pic>
      <p:pic>
        <p:nvPicPr>
          <p:cNvPr id="14" name="図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7827" y="1036346"/>
            <a:ext cx="2970000" cy="3103200"/>
          </a:xfrm>
          <a:prstGeom prst="rect">
            <a:avLst/>
          </a:prstGeom>
          <a:noFill/>
          <a:ln>
            <a:noFill/>
          </a:ln>
        </p:spPr>
      </p:pic>
      <p:pic>
        <p:nvPicPr>
          <p:cNvPr id="15" name="図 1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7211" y="4141219"/>
            <a:ext cx="2923200" cy="2671200"/>
          </a:xfrm>
          <a:prstGeom prst="rect">
            <a:avLst/>
          </a:prstGeom>
          <a:noFill/>
          <a:ln>
            <a:noFill/>
          </a:ln>
        </p:spPr>
      </p:pic>
      <p:pic>
        <p:nvPicPr>
          <p:cNvPr id="16" name="図 1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57453" y="4133503"/>
            <a:ext cx="2923200" cy="2671200"/>
          </a:xfrm>
          <a:prstGeom prst="rect">
            <a:avLst/>
          </a:prstGeom>
          <a:noFill/>
          <a:ln>
            <a:noFill/>
          </a:ln>
        </p:spPr>
      </p:pic>
      <p:sp>
        <p:nvSpPr>
          <p:cNvPr id="9" name="テキスト ボックス 8"/>
          <p:cNvSpPr txBox="1"/>
          <p:nvPr/>
        </p:nvSpPr>
        <p:spPr>
          <a:xfrm>
            <a:off x="3779912" y="4805040"/>
            <a:ext cx="1728192" cy="605294"/>
          </a:xfrm>
          <a:prstGeom prst="rect">
            <a:avLst/>
          </a:prstGeom>
          <a:noFill/>
          <a:ln>
            <a:solidFill>
              <a:schemeClr val="accent1"/>
            </a:solidFill>
            <a:prstDash val="dash"/>
          </a:ln>
        </p:spPr>
        <p:txBody>
          <a:bodyPr wrap="square" lIns="36000" rIns="36000" rtlCol="0" anchor="ctr" anchorCtr="1">
            <a:spAutoFit/>
          </a:bodyPr>
          <a:lstStyle/>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調査事業所の抽出後も、産業</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規模別に見た構成比</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が調査対象事業所（母集団）</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と概ね一致</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62781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431" y="1071786"/>
            <a:ext cx="8280000" cy="892696"/>
          </a:xfrm>
          <a:prstGeom prst="roundRect">
            <a:avLst/>
          </a:prstGeom>
          <a:ln w="9525"/>
        </p:spPr>
        <p:style>
          <a:lnRef idx="2">
            <a:schemeClr val="dk1"/>
          </a:lnRef>
          <a:fillRef idx="1">
            <a:schemeClr val="lt1"/>
          </a:fillRef>
          <a:effectRef idx="0">
            <a:schemeClr val="dk1"/>
          </a:effectRef>
          <a:fontRef idx="minor">
            <a:schemeClr val="dk1"/>
          </a:fontRef>
        </p:style>
        <p:txBody>
          <a:bodyPr anchor="ctr" anchorCtr="0">
            <a:normAutofit fontScale="92500"/>
          </a:bodyPr>
          <a:lstStyle/>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個々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大阪府職員に民間従業員の給与額を支給したとすれば、これに要する支給総額（Ａ）が、現に支払っている支給総額（Ｂ）に比べてどの程度の差があるかを算出するのが、ラスパイレス方式と呼ばれる比較方法です。</a:t>
            </a: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具体的には、以下のとおり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、主な給与決定要素である役職</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段階、学歴、年齢別の大阪府職員の平均給与と、これと条件を同じくする民間従業員の平均給与のそれぞれに大阪府職員数を乗じた総額を算出し、両者の水準を比較しています。</a:t>
            </a:r>
          </a:p>
        </p:txBody>
      </p:sp>
      <p:sp>
        <p:nvSpPr>
          <p:cNvPr id="4" name="タイトル 1"/>
          <p:cNvSpPr>
            <a:spLocks noGrp="1"/>
          </p:cNvSpPr>
          <p:nvPr>
            <p:ph type="title"/>
          </p:nvPr>
        </p:nvSpPr>
        <p:spPr>
          <a:xfrm>
            <a:off x="457431"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民間との給与額の比較方法</a:t>
            </a: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6</a:t>
            </a:fld>
            <a:endParaRPr kumimoji="1" lang="ja-JP" altLang="en-US"/>
          </a:p>
        </p:txBody>
      </p:sp>
      <p:sp>
        <p:nvSpPr>
          <p:cNvPr id="74" name="AutoShape 7"/>
          <p:cNvSpPr>
            <a:spLocks noChangeArrowheads="1"/>
          </p:cNvSpPr>
          <p:nvPr/>
        </p:nvSpPr>
        <p:spPr bwMode="auto">
          <a:xfrm>
            <a:off x="1297733" y="2907653"/>
            <a:ext cx="792000" cy="4796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297733" y="2252893"/>
            <a:ext cx="792000" cy="46943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2370498" y="235422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2370498" y="2929070"/>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2370498" y="3505966"/>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2370498" y="408286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3294104" y="2908842"/>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3294104" y="3481087"/>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3294104" y="4059208"/>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3294104" y="2333879"/>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288208" y="3564667"/>
            <a:ext cx="792000" cy="48729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rtl="0">
              <a:lnSpc>
                <a:spcPts val="9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288207" y="4229335"/>
            <a:ext cx="792000" cy="510257"/>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288208" y="4916965"/>
            <a:ext cx="792000" cy="563833"/>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lnSpc>
                <a:spcPts val="12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288208" y="5658171"/>
            <a:ext cx="792000" cy="5791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3" name="Rectangle 42"/>
          <p:cNvSpPr>
            <a:spLocks noChangeArrowheads="1"/>
          </p:cNvSpPr>
          <p:nvPr/>
        </p:nvSpPr>
        <p:spPr bwMode="auto">
          <a:xfrm>
            <a:off x="1288207" y="2026518"/>
            <a:ext cx="79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Rectangle 43"/>
          <p:cNvSpPr>
            <a:spLocks noChangeArrowheads="1"/>
          </p:cNvSpPr>
          <p:nvPr/>
        </p:nvSpPr>
        <p:spPr bwMode="auto">
          <a:xfrm>
            <a:off x="2502748"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3514721"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5" name="Rectangle 54"/>
          <p:cNvSpPr>
            <a:spLocks noChangeArrowheads="1"/>
          </p:cNvSpPr>
          <p:nvPr/>
        </p:nvSpPr>
        <p:spPr bwMode="auto">
          <a:xfrm>
            <a:off x="377540" y="2764900"/>
            <a:ext cx="612308" cy="2289175"/>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36576" tIns="0"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（事務・技術職員）</a:t>
            </a:r>
          </a:p>
        </p:txBody>
      </p:sp>
      <p:sp>
        <p:nvSpPr>
          <p:cNvPr id="96" name="AutoShape 56"/>
          <p:cNvSpPr>
            <a:spLocks noChangeArrowheads="1"/>
          </p:cNvSpPr>
          <p:nvPr/>
        </p:nvSpPr>
        <p:spPr bwMode="auto">
          <a:xfrm>
            <a:off x="4345629" y="2973607"/>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4345629" y="3549980"/>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4345629" y="4119939"/>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AutoShape 60"/>
          <p:cNvSpPr>
            <a:spLocks noChangeArrowheads="1"/>
          </p:cNvSpPr>
          <p:nvPr/>
        </p:nvSpPr>
        <p:spPr bwMode="auto">
          <a:xfrm>
            <a:off x="4862972" y="2302357"/>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AutoShape 61"/>
          <p:cNvSpPr>
            <a:spLocks noChangeArrowheads="1"/>
          </p:cNvSpPr>
          <p:nvPr/>
        </p:nvSpPr>
        <p:spPr bwMode="auto">
          <a:xfrm>
            <a:off x="4862972" y="2880948"/>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AutoShape 62"/>
          <p:cNvSpPr>
            <a:spLocks noChangeArrowheads="1"/>
          </p:cNvSpPr>
          <p:nvPr/>
        </p:nvSpPr>
        <p:spPr bwMode="auto">
          <a:xfrm>
            <a:off x="4862972" y="3460945"/>
            <a:ext cx="137004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AutoShape 63"/>
          <p:cNvSpPr>
            <a:spLocks noChangeArrowheads="1"/>
          </p:cNvSpPr>
          <p:nvPr/>
        </p:nvSpPr>
        <p:spPr bwMode="auto">
          <a:xfrm>
            <a:off x="4862972" y="4024559"/>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AutoShape 65"/>
          <p:cNvSpPr>
            <a:spLocks noChangeArrowheads="1"/>
          </p:cNvSpPr>
          <p:nvPr/>
        </p:nvSpPr>
        <p:spPr bwMode="auto">
          <a:xfrm>
            <a:off x="7206892" y="2302356"/>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AutoShape 66"/>
          <p:cNvSpPr>
            <a:spLocks noChangeArrowheads="1"/>
          </p:cNvSpPr>
          <p:nvPr/>
        </p:nvSpPr>
        <p:spPr bwMode="auto">
          <a:xfrm>
            <a:off x="7206892" y="284123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AutoShape 67"/>
          <p:cNvSpPr>
            <a:spLocks noChangeArrowheads="1"/>
          </p:cNvSpPr>
          <p:nvPr/>
        </p:nvSpPr>
        <p:spPr bwMode="auto">
          <a:xfrm>
            <a:off x="7206892" y="3464132"/>
            <a:ext cx="153077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AutoShape 68"/>
          <p:cNvSpPr>
            <a:spLocks noChangeArrowheads="1"/>
          </p:cNvSpPr>
          <p:nvPr/>
        </p:nvSpPr>
        <p:spPr bwMode="auto">
          <a:xfrm>
            <a:off x="7206892" y="403131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AutoShape 75"/>
          <p:cNvSpPr>
            <a:spLocks noChangeArrowheads="1"/>
          </p:cNvSpPr>
          <p:nvPr/>
        </p:nvSpPr>
        <p:spPr bwMode="auto">
          <a:xfrm>
            <a:off x="5184826"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3625293" y="4896217"/>
            <a:ext cx="2458875"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ａ）</a:t>
            </a:r>
          </a:p>
        </p:txBody>
      </p:sp>
      <p:sp>
        <p:nvSpPr>
          <p:cNvPr id="104" name="Rectangle 78"/>
          <p:cNvSpPr>
            <a:spLocks noChangeArrowheads="1"/>
          </p:cNvSpPr>
          <p:nvPr/>
        </p:nvSpPr>
        <p:spPr bwMode="auto">
          <a:xfrm>
            <a:off x="6153211" y="4896217"/>
            <a:ext cx="2584451"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ｂ）</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5" name="Rectangle 80"/>
          <p:cNvSpPr>
            <a:spLocks noChangeArrowheads="1"/>
          </p:cNvSpPr>
          <p:nvPr/>
        </p:nvSpPr>
        <p:spPr bwMode="auto">
          <a:xfrm>
            <a:off x="4827992" y="2026518"/>
            <a:ext cx="1440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（民間給与総額（Ａ））</a:t>
            </a:r>
          </a:p>
        </p:txBody>
      </p:sp>
      <p:sp>
        <p:nvSpPr>
          <p:cNvPr id="106" name="Rectangle 81"/>
          <p:cNvSpPr>
            <a:spLocks noChangeArrowheads="1"/>
          </p:cNvSpPr>
          <p:nvPr/>
        </p:nvSpPr>
        <p:spPr bwMode="auto">
          <a:xfrm>
            <a:off x="7180277" y="2026518"/>
            <a:ext cx="1584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総額（Ｂ））</a:t>
            </a:r>
          </a:p>
        </p:txBody>
      </p:sp>
      <p:sp>
        <p:nvSpPr>
          <p:cNvPr id="107" name="AutoShape 56"/>
          <p:cNvSpPr>
            <a:spLocks noChangeArrowheads="1"/>
          </p:cNvSpPr>
          <p:nvPr/>
        </p:nvSpPr>
        <p:spPr bwMode="auto">
          <a:xfrm>
            <a:off x="4345629" y="2395001"/>
            <a:ext cx="390346" cy="173567"/>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AutoShape 75"/>
          <p:cNvSpPr>
            <a:spLocks noChangeArrowheads="1"/>
          </p:cNvSpPr>
          <p:nvPr/>
        </p:nvSpPr>
        <p:spPr bwMode="auto">
          <a:xfrm>
            <a:off x="7608718"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4" name="カギ線コネクタ 143"/>
          <p:cNvCxnSpPr>
            <a:stCxn id="95" idx="3"/>
            <a:endCxn id="75" idx="1"/>
          </p:cNvCxnSpPr>
          <p:nvPr/>
        </p:nvCxnSpPr>
        <p:spPr>
          <a:xfrm flipV="1">
            <a:off x="989848" y="2487611"/>
            <a:ext cx="307885" cy="1421877"/>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89848" y="3147474"/>
            <a:ext cx="307885" cy="76201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89848" y="3808315"/>
            <a:ext cx="298360" cy="101173"/>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89848" y="3909488"/>
            <a:ext cx="298359" cy="574976"/>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89848" y="3909488"/>
            <a:ext cx="298360" cy="1289394"/>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89848" y="3909488"/>
            <a:ext cx="298360" cy="2038254"/>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2089733" y="2487611"/>
            <a:ext cx="280765" cy="573665"/>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2089733" y="2487611"/>
            <a:ext cx="280765" cy="1150561"/>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2089733" y="2487611"/>
            <a:ext cx="280765" cy="1727458"/>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3066998" y="2486429"/>
            <a:ext cx="227106" cy="171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3066998" y="3061276"/>
            <a:ext cx="227106" cy="1835"/>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3066998" y="3635356"/>
            <a:ext cx="227106" cy="2816"/>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3066998" y="4213477"/>
            <a:ext cx="227106" cy="1592"/>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2089733" y="2486429"/>
            <a:ext cx="280765" cy="1182"/>
          </a:xfrm>
          <a:prstGeom prst="line">
            <a:avLst/>
          </a:prstGeom>
        </p:spPr>
        <p:style>
          <a:lnRef idx="1">
            <a:schemeClr val="dk1"/>
          </a:lnRef>
          <a:fillRef idx="0">
            <a:schemeClr val="dk1"/>
          </a:fillRef>
          <a:effectRef idx="0">
            <a:schemeClr val="dk1"/>
          </a:effectRef>
          <a:fontRef idx="minor">
            <a:schemeClr val="tx1"/>
          </a:fontRef>
        </p:style>
      </p:cxnSp>
      <p:sp>
        <p:nvSpPr>
          <p:cNvPr id="183" name="角丸四角形 182"/>
          <p:cNvSpPr/>
          <p:nvPr/>
        </p:nvSpPr>
        <p:spPr>
          <a:xfrm>
            <a:off x="4123963" y="5756208"/>
            <a:ext cx="3920409" cy="528566"/>
          </a:xfrm>
          <a:prstGeom prst="roundRect">
            <a:avLst/>
          </a:prstGeom>
          <a:noFill/>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民間との給与較差　（ａ）－（ｂ）</a:t>
            </a: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AutoShape 75"/>
          <p:cNvSpPr>
            <a:spLocks noChangeArrowheads="1"/>
          </p:cNvSpPr>
          <p:nvPr/>
        </p:nvSpPr>
        <p:spPr bwMode="auto">
          <a:xfrm>
            <a:off x="5720609" y="5382741"/>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57437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ラスパイレス比較の計算例</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7</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94719598"/>
              </p:ext>
            </p:extLst>
          </p:nvPr>
        </p:nvGraphicFramePr>
        <p:xfrm>
          <a:off x="457200" y="1070972"/>
          <a:ext cx="8280000" cy="5220248"/>
        </p:xfrm>
        <a:graphic>
          <a:graphicData uri="http://schemas.openxmlformats.org/drawingml/2006/table">
            <a:tbl>
              <a:tblPr firstRow="1" bandRow="1">
                <a:tableStyleId>{2D5ABB26-0587-4C30-8999-92F81FD0307C}</a:tableStyleId>
              </a:tblPr>
              <a:tblGrid>
                <a:gridCol w="3960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tblGrid>
              <a:tr h="2196000">
                <a:tc>
                  <a:txBody>
                    <a:bodyPr/>
                    <a:lstStyle/>
                    <a:p>
                      <a:pPr marL="288000" indent="-3600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　府職員の役職段階、年齢階層、学歴別の平均給与額を算出</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③ １及び２のそれぞれの平均給与額に府職員数を乗じた総額を算出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④ それぞれを合計し、その水準（平均額）を比較</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232248">
                <a:tc>
                  <a:txBody>
                    <a:bodyPr/>
                    <a:lstStyle/>
                    <a:p>
                      <a:pPr marL="288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②　条件（役職段階、年齢、学歴）を同じくする</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の平均給与額を算出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2000">
                <a:tc gridSpan="3">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b="1"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円</a:t>
                      </a:r>
                    </a:p>
                    <a:p>
                      <a:endPar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較差率</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en-US" altLang="zh-TW" sz="12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100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none" dirty="0" smtClean="0">
                          <a:latin typeface="メイリオ" panose="020B0604030504040204" pitchFamily="50" charset="-128"/>
                          <a:ea typeface="メイリオ" panose="020B0604030504040204" pitchFamily="50" charset="-128"/>
                          <a:cs typeface="メイリオ" panose="020B0604030504040204" pitchFamily="50" charset="-128"/>
                        </a:rPr>
                        <a:t>0.07</a:t>
                      </a:r>
                      <a:r>
                        <a:rPr kumimoji="1" lang="zh-TW" altLang="en-US" sz="1400" u="none"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644617137"/>
              </p:ext>
            </p:extLst>
          </p:nvPr>
        </p:nvGraphicFramePr>
        <p:xfrm>
          <a:off x="827584" y="1889170"/>
          <a:ext cx="1800000" cy="11943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３人：平均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659519662"/>
              </p:ext>
            </p:extLst>
          </p:nvPr>
        </p:nvGraphicFramePr>
        <p:xfrm>
          <a:off x="2699792" y="1889170"/>
          <a:ext cx="1800000" cy="11988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２人：平均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164960422"/>
              </p:ext>
            </p:extLst>
          </p:nvPr>
        </p:nvGraphicFramePr>
        <p:xfrm>
          <a:off x="799009"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230,000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958121029"/>
              </p:ext>
            </p:extLst>
          </p:nvPr>
        </p:nvGraphicFramePr>
        <p:xfrm>
          <a:off x="2709317"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４人：平均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577537652"/>
              </p:ext>
            </p:extLst>
          </p:nvPr>
        </p:nvGraphicFramePr>
        <p:xfrm>
          <a:off x="4788224" y="177281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23772597"/>
              </p:ext>
            </p:extLst>
          </p:nvPr>
        </p:nvGraphicFramePr>
        <p:xfrm>
          <a:off x="6876456" y="1772816"/>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928786964"/>
              </p:ext>
            </p:extLst>
          </p:nvPr>
        </p:nvGraphicFramePr>
        <p:xfrm>
          <a:off x="4788224" y="249289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441032072"/>
              </p:ext>
            </p:extLst>
          </p:nvPr>
        </p:nvGraphicFramePr>
        <p:xfrm>
          <a:off x="4788224" y="386104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259428317"/>
              </p:ext>
            </p:extLst>
          </p:nvPr>
        </p:nvGraphicFramePr>
        <p:xfrm>
          <a:off x="4788224" y="458112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865668292"/>
              </p:ext>
            </p:extLst>
          </p:nvPr>
        </p:nvGraphicFramePr>
        <p:xfrm>
          <a:off x="6876456" y="3870880"/>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正方形/長方形 8"/>
          <p:cNvSpPr/>
          <p:nvPr/>
        </p:nvSpPr>
        <p:spPr>
          <a:xfrm>
            <a:off x="755576" y="1719858"/>
            <a:ext cx="3841624"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716016" y="1719858"/>
            <a:ext cx="1920812"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826285" y="1719858"/>
            <a:ext cx="1908000"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55576" y="3717216"/>
            <a:ext cx="3852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710828" y="3717216"/>
            <a:ext cx="2021412"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6285" y="3717216"/>
            <a:ext cx="1908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吹き出し 24"/>
          <p:cNvSpPr/>
          <p:nvPr/>
        </p:nvSpPr>
        <p:spPr>
          <a:xfrm>
            <a:off x="4427984" y="3287450"/>
            <a:ext cx="3132000" cy="360000"/>
          </a:xfrm>
          <a:prstGeom prst="wedgeRectCallout">
            <a:avLst>
              <a:gd name="adj1" fmla="val 6842"/>
              <a:gd name="adj2" fmla="val 94250"/>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左記の民間企業従業員の平均給与額</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に条件（役職</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段階、学歴、</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年齢）が同じ階層の府</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職員数を乗じた額を算出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角丸四角形 25"/>
          <p:cNvSpPr/>
          <p:nvPr/>
        </p:nvSpPr>
        <p:spPr>
          <a:xfrm>
            <a:off x="5968727" y="205132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968727" y="27714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6014329" y="413955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014329" y="485963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8191004" y="27333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8124329" y="4847392"/>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5873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chor="ctr" anchorCtr="1">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8</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871882023"/>
              </p:ext>
            </p:extLst>
          </p:nvPr>
        </p:nvGraphicFramePr>
        <p:xfrm>
          <a:off x="468525" y="3387824"/>
          <a:ext cx="8279998" cy="2057400"/>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18000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18000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80000">
                <a:tc rowSpan="7">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solidFill>
                      <a:srgbClr val="D0D8E8"/>
                    </a:solidFill>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757,232 </a:t>
                      </a:r>
                    </a:p>
                  </a:txBody>
                  <a:tcPr marL="9525" marR="72000"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13,035,432</a:t>
                      </a:r>
                    </a:p>
                  </a:txBody>
                  <a:tcPr marL="9525" marR="72000"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757,232 </a:t>
                      </a:r>
                    </a:p>
                  </a:txBody>
                  <a:tcPr marL="9525" marR="72000"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12,991,558</a:t>
                      </a:r>
                    </a:p>
                  </a:txBody>
                  <a:tcPr marL="9525" marR="72000"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lnT w="381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43,874</a:t>
                      </a:r>
                    </a:p>
                  </a:txBody>
                  <a:tcPr marL="9525" marR="72000" marT="9525"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次長級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679,514 </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11,582,752</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679,514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11,544,657</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38,095</a:t>
                      </a:r>
                    </a:p>
                  </a:txBody>
                  <a:tcPr marL="9525" marR="72000" marT="9525" marB="0" anchor="ctr"/>
                </a:tc>
                <a:extLst>
                  <a:ext uri="{0D108BD9-81ED-4DB2-BD59-A6C34878D82A}">
                    <a16:rowId xmlns:a16="http://schemas.microsoft.com/office/drawing/2014/main" val="10003"/>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584,266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9,870,026</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584,266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9,838,261</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31,765</a:t>
                      </a:r>
                    </a:p>
                  </a:txBody>
                  <a:tcPr marL="9525" marR="72000" marT="9525" marB="0" anchor="ctr"/>
                </a:tc>
                <a:extLst>
                  <a:ext uri="{0D108BD9-81ED-4DB2-BD59-A6C34878D82A}">
                    <a16:rowId xmlns:a16="http://schemas.microsoft.com/office/drawing/2014/main" val="10004"/>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課長補佐級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466,876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8,018,592</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466,876 </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7,991,746</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26,846</a:t>
                      </a:r>
                    </a:p>
                  </a:txBody>
                  <a:tcPr marL="9525" marR="72000" marT="9525" marB="0" anchor="ctr"/>
                </a:tc>
                <a:extLst>
                  <a:ext uri="{0D108BD9-81ED-4DB2-BD59-A6C34878D82A}">
                    <a16:rowId xmlns:a16="http://schemas.microsoft.com/office/drawing/2014/main" val="10005"/>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主査級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417,461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7,075,962</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417,461 </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7,053,001</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tc>
                <a:tc>
                  <a:txBody>
                    <a:bodyPr/>
                    <a:lstStyle/>
                    <a:p>
                      <a:pPr algn="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22,961</a:t>
                      </a:r>
                    </a:p>
                  </a:txBody>
                  <a:tcPr marL="9525" marR="72000" marT="9525" marB="0" anchor="ctr"/>
                </a:tc>
                <a:extLst>
                  <a:ext uri="{0D108BD9-81ED-4DB2-BD59-A6C34878D82A}">
                    <a16:rowId xmlns:a16="http://schemas.microsoft.com/office/drawing/2014/main" val="10006"/>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主事級（副主査）</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303,089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5,069,158</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303,089 </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5,053,246</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tc>
                <a:tc>
                  <a:txBody>
                    <a:bodyPr/>
                    <a:lstStyle/>
                    <a:p>
                      <a:pPr algn="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15,912</a:t>
                      </a:r>
                    </a:p>
                  </a:txBody>
                  <a:tcPr marL="9525" marR="72000" marT="9525" marB="0" anchor="ctr"/>
                </a:tc>
                <a:extLst>
                  <a:ext uri="{0D108BD9-81ED-4DB2-BD59-A6C34878D82A}">
                    <a16:rowId xmlns:a16="http://schemas.microsoft.com/office/drawing/2014/main" val="10007"/>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209,401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3,455,114</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209,401 </a:t>
                      </a:r>
                    </a:p>
                  </a:txBody>
                  <a:tcPr marL="9525" marR="72000"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3,444,644</a:t>
                      </a:r>
                    </a:p>
                  </a:txBody>
                  <a:tcPr marL="9525" marR="72000"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525" marR="72000" marT="9525" marB="0" anchor="ctr"/>
                </a:tc>
                <a:tc>
                  <a:txBody>
                    <a:bodyPr/>
                    <a:lstStyle/>
                    <a:p>
                      <a:pPr algn="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10,470</a:t>
                      </a:r>
                    </a:p>
                  </a:txBody>
                  <a:tcPr marL="9525" marR="72000" marT="9525" marB="0" anchor="ct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014992" y="3171800"/>
            <a:ext cx="900000"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（単位：円）</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467544" y="1124744"/>
            <a:ext cx="828092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条件</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20636944"/>
              </p:ext>
            </p:extLst>
          </p:nvPr>
        </p:nvGraphicFramePr>
        <p:xfrm>
          <a:off x="683568" y="1340768"/>
          <a:ext cx="8064896" cy="1764000"/>
        </p:xfrm>
        <a:graphic>
          <a:graphicData uri="http://schemas.openxmlformats.org/drawingml/2006/table">
            <a:tbl>
              <a:tblPr firstRow="1" bandRow="1">
                <a:tableStyleId>{2D5ABB26-0587-4C30-8999-92F81FD0307C}</a:tableStyleId>
              </a:tblPr>
              <a:tblGrid>
                <a:gridCol w="2046605">
                  <a:extLst>
                    <a:ext uri="{9D8B030D-6E8A-4147-A177-3AD203B41FA5}">
                      <a16:colId xmlns:a16="http://schemas.microsoft.com/office/drawing/2014/main" val="20000"/>
                    </a:ext>
                  </a:extLst>
                </a:gridCol>
                <a:gridCol w="6018291">
                  <a:extLst>
                    <a:ext uri="{9D8B030D-6E8A-4147-A177-3AD203B41FA5}">
                      <a16:colId xmlns:a16="http://schemas.microsoft.com/office/drawing/2014/main" val="20001"/>
                    </a:ext>
                  </a:extLst>
                </a:gridCol>
              </a:tblGrid>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職階ごとに５歳刻みで設定</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モデル年齢の人員分布で最も多い号給の給料月額</a:t>
                      </a:r>
                    </a:p>
                  </a:txBody>
                  <a:tcPr/>
                </a:tc>
                <a:extLst>
                  <a:ext uri="{0D108BD9-81ED-4DB2-BD59-A6C34878D82A}">
                    <a16:rowId xmlns:a16="http://schemas.microsoft.com/office/drawing/2014/main" val="10001"/>
                  </a:ext>
                </a:extLst>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給料、管理職手当、地域手当</a:t>
                      </a:r>
                      <a:endPar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上記、「給与月額」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3"/>
                  </a:ext>
                </a:extLst>
              </a:tr>
              <a:tr h="612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288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・年度途中の昇給（定期昇給は毎年１月）、扶養手当等は考慮していない。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・示した例は一つのモデルケースであり、世帯構成、人事評価結果等の違いにより、同じ年齢であっても職員ごとに異なる。</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7150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3525</Words>
  <Application>Microsoft Office PowerPoint</Application>
  <PresentationFormat>画面に合わせる (4:3)</PresentationFormat>
  <Paragraphs>551</Paragraphs>
  <Slides>10</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10</vt:i4>
      </vt:variant>
    </vt:vector>
  </HeadingPairs>
  <TitlesOfParts>
    <vt:vector size="16" baseType="lpstr">
      <vt:lpstr>ＭＳ Ｐゴシック</vt:lpstr>
      <vt:lpstr>メイリオ</vt:lpstr>
      <vt:lpstr>Arial</vt:lpstr>
      <vt:lpstr>Calibri</vt:lpstr>
      <vt:lpstr>Office ​​テーマ</vt:lpstr>
      <vt:lpstr>デザインの設定</vt:lpstr>
      <vt:lpstr>給与勧告の仕組みと本年の勧告のポイント</vt:lpstr>
      <vt:lpstr>PowerPoint プレゼンテーション</vt:lpstr>
      <vt:lpstr>２．給与勧告制度の基本的考え方及び勧告の手順 ～職員の給与はどのようにして決めるのか～</vt:lpstr>
      <vt:lpstr>PowerPoint プレゼンテーション</vt:lpstr>
      <vt:lpstr>PowerPoint プレゼンテーション</vt:lpstr>
      <vt:lpstr>5．調査事業所の状況（月例給調査）</vt:lpstr>
      <vt:lpstr>6．民間との給与額の比較方法（ラスパイレス比較）</vt:lpstr>
      <vt:lpstr>PowerPoint プレゼンテーション</vt:lpstr>
      <vt:lpstr>8．大阪府職員モデル給与例</vt:lpstr>
      <vt:lpstr>9．給与勧告の推移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2020-11-19T07:59:49Z</dcterms:modified>
</cp:coreProperties>
</file>