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71" r:id="rId5"/>
    <p:sldId id="258" r:id="rId6"/>
    <p:sldId id="259" r:id="rId7"/>
    <p:sldId id="260" r:id="rId8"/>
    <p:sldId id="261" r:id="rId9"/>
    <p:sldId id="262" r:id="rId10"/>
    <p:sldId id="263" r:id="rId11"/>
    <p:sldId id="264" r:id="rId12"/>
    <p:sldId id="270" r:id="rId13"/>
    <p:sldId id="265" r:id="rId14"/>
    <p:sldId id="266" r:id="rId15"/>
    <p:sldId id="267" r:id="rId16"/>
    <p:sldId id="269" r:id="rId17"/>
    <p:sldId id="268"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94700" autoAdjust="0"/>
  </p:normalViewPr>
  <p:slideViewPr>
    <p:cSldViewPr>
      <p:cViewPr>
        <p:scale>
          <a:sx n="100" d="100"/>
          <a:sy n="100" d="100"/>
        </p:scale>
        <p:origin x="228" y="-1236"/>
      </p:cViewPr>
      <p:guideLst>
        <p:guide orient="horz" pos="2160"/>
        <p:guide pos="288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_____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R01</c:v>
                </c:pt>
              </c:strCache>
            </c:strRef>
          </c:tx>
          <c:spPr>
            <a:solidFill>
              <a:schemeClr val="accent1"/>
            </a:solidFill>
            <a:ln>
              <a:solidFill>
                <a:schemeClr val="accent1"/>
              </a:solidFill>
            </a:ln>
          </c:spPr>
          <c:invertIfNegative val="0"/>
          <c:dLbls>
            <c:dLbl>
              <c:idx val="0"/>
              <c:layout>
                <c:manualLayout>
                  <c:x val="-0.37857946265938075"/>
                  <c:y val="4.7037037037037039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313A-4FE9-A693-D734A1903264}"/>
                </c:ext>
              </c:extLst>
            </c:dLbl>
            <c:dLbl>
              <c:idx val="1"/>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DA90-4B8C-A169-7BB53775B280}"/>
                </c:ext>
              </c:extLst>
            </c:dLbl>
            <c:numFmt formatCode="#,##0&quot;円&quot;;\-#,##0&quot;円&quot;" sourceLinked="0"/>
            <c:spPr>
              <a:noFill/>
              <a:ln>
                <a:noFill/>
              </a:ln>
              <a:effectLst/>
            </c:spPr>
            <c:txPr>
              <a:bodyPr anchorCtr="0"/>
              <a:lstStyle/>
              <a:p>
                <a:pPr algn="ctr">
                  <a:defRPr sz="800">
                    <a:solidFill>
                      <a:schemeClr val="bg1"/>
                    </a:solidFill>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Sheet1!$B$2:$B$4</c:f>
              <c:numCache>
                <c:formatCode>#,##0</c:formatCode>
                <c:ptCount val="3"/>
                <c:pt idx="0">
                  <c:v>164835</c:v>
                </c:pt>
                <c:pt idx="1">
                  <c:v>170729</c:v>
                </c:pt>
                <c:pt idx="2">
                  <c:v>172376</c:v>
                </c:pt>
              </c:numCache>
            </c:numRef>
          </c:val>
          <c:extLst>
            <c:ext xmlns:c16="http://schemas.microsoft.com/office/drawing/2014/chart" uri="{C3380CC4-5D6E-409C-BE32-E72D297353CC}">
              <c16:uniqueId val="{00000001-313A-4FE9-A693-D734A1903264}"/>
            </c:ext>
          </c:extLst>
        </c:ser>
        <c:ser>
          <c:idx val="1"/>
          <c:order val="1"/>
          <c:tx>
            <c:strRef>
              <c:f>Sheet1!$C$1</c:f>
              <c:strCache>
                <c:ptCount val="1"/>
                <c:pt idx="0">
                  <c:v>H30</c:v>
                </c:pt>
              </c:strCache>
            </c:strRef>
          </c:tx>
          <c:spPr>
            <a:solidFill>
              <a:srgbClr val="D0D8E8"/>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Sheet1!$C$2:$C$4</c:f>
              <c:numCache>
                <c:formatCode>#,##0</c:formatCode>
                <c:ptCount val="3"/>
                <c:pt idx="0">
                  <c:v>164835</c:v>
                </c:pt>
                <c:pt idx="1">
                  <c:v>168001</c:v>
                </c:pt>
                <c:pt idx="2">
                  <c:v>172376</c:v>
                </c:pt>
              </c:numCache>
            </c:numRef>
          </c:val>
          <c:extLst>
            <c:ext xmlns:c16="http://schemas.microsoft.com/office/drawing/2014/chart" uri="{C3380CC4-5D6E-409C-BE32-E72D297353CC}">
              <c16:uniqueId val="{00000002-313A-4FE9-A693-D734A1903264}"/>
            </c:ext>
          </c:extLst>
        </c:ser>
        <c:ser>
          <c:idx val="2"/>
          <c:order val="2"/>
          <c:tx>
            <c:strRef>
              <c:f>Sheet1!$D$1</c:f>
              <c:strCache>
                <c:ptCount val="1"/>
                <c:pt idx="0">
                  <c:v>H29</c:v>
                </c:pt>
              </c:strCache>
            </c:strRef>
          </c:tx>
          <c:spPr>
            <a:solidFill>
              <a:srgbClr val="E9EDF4"/>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Sheet1!$D$2:$D$4</c:f>
              <c:numCache>
                <c:formatCode>#,##0</c:formatCode>
                <c:ptCount val="3"/>
                <c:pt idx="0">
                  <c:v>164835</c:v>
                </c:pt>
                <c:pt idx="1">
                  <c:v>167064</c:v>
                </c:pt>
                <c:pt idx="2">
                  <c:v>170636</c:v>
                </c:pt>
              </c:numCache>
            </c:numRef>
          </c:val>
          <c:extLst>
            <c:ext xmlns:c16="http://schemas.microsoft.com/office/drawing/2014/chart" uri="{C3380CC4-5D6E-409C-BE32-E72D297353CC}">
              <c16:uniqueId val="{00000003-313A-4FE9-A693-D734A1903264}"/>
            </c:ext>
          </c:extLst>
        </c:ser>
        <c:dLbls>
          <c:showLegendKey val="0"/>
          <c:showVal val="0"/>
          <c:showCatName val="0"/>
          <c:showSerName val="0"/>
          <c:showPercent val="0"/>
          <c:showBubbleSize val="0"/>
        </c:dLbls>
        <c:gapWidth val="50"/>
        <c:axId val="151533568"/>
        <c:axId val="39651008"/>
      </c:barChart>
      <c:catAx>
        <c:axId val="151533568"/>
        <c:scaling>
          <c:orientation val="minMax"/>
        </c:scaling>
        <c:delete val="0"/>
        <c:axPos val="l"/>
        <c:numFmt formatCode="General" sourceLinked="0"/>
        <c:majorTickMark val="out"/>
        <c:minorTickMark val="none"/>
        <c:tickLblPos val="nextTo"/>
        <c:txPr>
          <a:bodyPr/>
          <a:lstStyle/>
          <a:p>
            <a:pPr>
              <a:defRPr sz="900"/>
            </a:pPr>
            <a:endParaRPr lang="ja-JP"/>
          </a:p>
        </c:txPr>
        <c:crossAx val="39651008"/>
        <c:crosses val="autoZero"/>
        <c:auto val="1"/>
        <c:lblAlgn val="ctr"/>
        <c:lblOffset val="100"/>
        <c:noMultiLvlLbl val="0"/>
      </c:catAx>
      <c:valAx>
        <c:axId val="39651008"/>
        <c:scaling>
          <c:orientation val="minMax"/>
          <c:max val="180000"/>
          <c:min val="50000"/>
        </c:scaling>
        <c:delete val="0"/>
        <c:axPos val="b"/>
        <c:majorGridlines/>
        <c:numFmt formatCode="#,##0" sourceLinked="1"/>
        <c:majorTickMark val="out"/>
        <c:minorTickMark val="none"/>
        <c:tickLblPos val="nextTo"/>
        <c:txPr>
          <a:bodyPr/>
          <a:lstStyle/>
          <a:p>
            <a:pPr>
              <a:defRPr sz="800"/>
            </a:pPr>
            <a:endParaRPr lang="ja-JP"/>
          </a:p>
        </c:txPr>
        <c:crossAx val="151533568"/>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R01</c:v>
                </c:pt>
              </c:strCache>
            </c:strRef>
          </c:tx>
          <c:spPr>
            <a:solidFill>
              <a:schemeClr val="accent1"/>
            </a:solidFill>
            <a:ln>
              <a:solidFill>
                <a:schemeClr val="accent1"/>
              </a:solidFill>
            </a:ln>
          </c:spPr>
          <c:invertIfNegative val="0"/>
          <c:dLbls>
            <c:numFmt formatCode="#,##0&quot;円&quot;;\-#,##0&quot;円&quot;" sourceLinked="0"/>
            <c:spPr>
              <a:noFill/>
              <a:ln>
                <a:noFill/>
              </a:ln>
              <a:effectLst/>
            </c:spPr>
            <c:txPr>
              <a:bodyPr/>
              <a:lstStyle/>
              <a:p>
                <a:pPr>
                  <a:defRPr sz="800" b="0">
                    <a:solidFill>
                      <a:schemeClr val="bg1"/>
                    </a:solidFill>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Sheet1!$B$2:$B$4</c:f>
              <c:numCache>
                <c:formatCode>#,##0</c:formatCode>
                <c:ptCount val="3"/>
                <c:pt idx="0">
                  <c:v>202908</c:v>
                </c:pt>
                <c:pt idx="1">
                  <c:v>205805</c:v>
                </c:pt>
                <c:pt idx="2">
                  <c:v>209612</c:v>
                </c:pt>
              </c:numCache>
            </c:numRef>
          </c:val>
          <c:extLst>
            <c:ext xmlns:c16="http://schemas.microsoft.com/office/drawing/2014/chart" uri="{C3380CC4-5D6E-409C-BE32-E72D297353CC}">
              <c16:uniqueId val="{00000000-6F04-4987-91C9-2CF4A76B6FF4}"/>
            </c:ext>
          </c:extLst>
        </c:ser>
        <c:ser>
          <c:idx val="1"/>
          <c:order val="1"/>
          <c:tx>
            <c:strRef>
              <c:f>Sheet1!$C$1</c:f>
              <c:strCache>
                <c:ptCount val="1"/>
                <c:pt idx="0">
                  <c:v>H30</c:v>
                </c:pt>
              </c:strCache>
            </c:strRef>
          </c:tx>
          <c:spPr>
            <a:solidFill>
              <a:srgbClr val="D0D8E8"/>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Sheet1!$C$2:$C$4</c:f>
              <c:numCache>
                <c:formatCode>#,##0</c:formatCode>
                <c:ptCount val="3"/>
                <c:pt idx="0">
                  <c:v>202908</c:v>
                </c:pt>
                <c:pt idx="1">
                  <c:v>207002</c:v>
                </c:pt>
                <c:pt idx="2">
                  <c:v>209612</c:v>
                </c:pt>
              </c:numCache>
            </c:numRef>
          </c:val>
          <c:extLst>
            <c:ext xmlns:c16="http://schemas.microsoft.com/office/drawing/2014/chart" uri="{C3380CC4-5D6E-409C-BE32-E72D297353CC}">
              <c16:uniqueId val="{00000001-6F04-4987-91C9-2CF4A76B6FF4}"/>
            </c:ext>
          </c:extLst>
        </c:ser>
        <c:ser>
          <c:idx val="2"/>
          <c:order val="2"/>
          <c:tx>
            <c:strRef>
              <c:f>Sheet1!$D$1</c:f>
              <c:strCache>
                <c:ptCount val="1"/>
                <c:pt idx="0">
                  <c:v>H29</c:v>
                </c:pt>
              </c:strCache>
            </c:strRef>
          </c:tx>
          <c:spPr>
            <a:solidFill>
              <a:srgbClr val="E9EDF4"/>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Sheet1!$D$2:$D$4</c:f>
              <c:numCache>
                <c:formatCode>#,##0</c:formatCode>
                <c:ptCount val="3"/>
                <c:pt idx="0">
                  <c:v>202908</c:v>
                </c:pt>
                <c:pt idx="1">
                  <c:v>204112</c:v>
                </c:pt>
                <c:pt idx="2">
                  <c:v>207872</c:v>
                </c:pt>
              </c:numCache>
            </c:numRef>
          </c:val>
          <c:extLst>
            <c:ext xmlns:c16="http://schemas.microsoft.com/office/drawing/2014/chart" uri="{C3380CC4-5D6E-409C-BE32-E72D297353CC}">
              <c16:uniqueId val="{00000002-6F04-4987-91C9-2CF4A76B6FF4}"/>
            </c:ext>
          </c:extLst>
        </c:ser>
        <c:dLbls>
          <c:showLegendKey val="0"/>
          <c:showVal val="0"/>
          <c:showCatName val="0"/>
          <c:showSerName val="0"/>
          <c:showPercent val="0"/>
          <c:showBubbleSize val="0"/>
        </c:dLbls>
        <c:gapWidth val="50"/>
        <c:axId val="109380096"/>
        <c:axId val="82455360"/>
      </c:barChart>
      <c:catAx>
        <c:axId val="109380096"/>
        <c:scaling>
          <c:orientation val="minMax"/>
        </c:scaling>
        <c:delete val="0"/>
        <c:axPos val="l"/>
        <c:numFmt formatCode="General" sourceLinked="0"/>
        <c:majorTickMark val="out"/>
        <c:minorTickMark val="none"/>
        <c:tickLblPos val="nextTo"/>
        <c:txPr>
          <a:bodyPr/>
          <a:lstStyle/>
          <a:p>
            <a:pPr>
              <a:defRPr sz="900"/>
            </a:pPr>
            <a:endParaRPr lang="ja-JP"/>
          </a:p>
        </c:txPr>
        <c:crossAx val="82455360"/>
        <c:crosses val="autoZero"/>
        <c:auto val="1"/>
        <c:lblAlgn val="ctr"/>
        <c:lblOffset val="100"/>
        <c:noMultiLvlLbl val="0"/>
      </c:catAx>
      <c:valAx>
        <c:axId val="82455360"/>
        <c:scaling>
          <c:orientation val="minMax"/>
          <c:max val="220000"/>
          <c:min val="80000"/>
        </c:scaling>
        <c:delete val="0"/>
        <c:axPos val="b"/>
        <c:majorGridlines/>
        <c:numFmt formatCode="#,##0" sourceLinked="1"/>
        <c:majorTickMark val="out"/>
        <c:minorTickMark val="none"/>
        <c:tickLblPos val="nextTo"/>
        <c:txPr>
          <a:bodyPr/>
          <a:lstStyle/>
          <a:p>
            <a:pPr>
              <a:defRPr sz="800"/>
            </a:pPr>
            <a:endParaRPr lang="ja-JP"/>
          </a:p>
        </c:txPr>
        <c:crossAx val="109380096"/>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H31</c:v>
                </c:pt>
              </c:strCache>
            </c:strRef>
          </c:tx>
          <c:spPr>
            <a:solidFill>
              <a:schemeClr val="accent1"/>
            </a:solidFill>
            <a:ln>
              <a:solidFill>
                <a:schemeClr val="accent1"/>
              </a:solidFill>
            </a:ln>
          </c:spPr>
          <c:invertIfNegative val="0"/>
          <c:dLbls>
            <c:numFmt formatCode="#,##0&quot;円&quot;;\-#,##0&quot;円&quot;" sourceLinked="0"/>
            <c:spPr>
              <a:noFill/>
              <a:ln>
                <a:noFill/>
              </a:ln>
              <a:effectLst/>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Sheet1!$A$2:$A$3</c:f>
              <c:strCache>
                <c:ptCount val="2"/>
                <c:pt idx="0">
                  <c:v>大阪府職員</c:v>
                </c:pt>
                <c:pt idx="1">
                  <c:v>国家公務員
(大阪市域）</c:v>
                </c:pt>
              </c:strCache>
            </c:strRef>
          </c:cat>
          <c:val>
            <c:numRef>
              <c:f>Sheet1!$B$2:$B$3</c:f>
              <c:numCache>
                <c:formatCode>#,##0</c:formatCode>
                <c:ptCount val="2"/>
                <c:pt idx="0">
                  <c:v>209401</c:v>
                </c:pt>
                <c:pt idx="1">
                  <c:v>211352</c:v>
                </c:pt>
              </c:numCache>
            </c:numRef>
          </c:val>
          <c:extLst>
            <c:ext xmlns:c16="http://schemas.microsoft.com/office/drawing/2014/chart" uri="{C3380CC4-5D6E-409C-BE32-E72D297353CC}">
              <c16:uniqueId val="{00000000-FE15-4229-AF00-5876991FD470}"/>
            </c:ext>
          </c:extLst>
        </c:ser>
        <c:dLbls>
          <c:showLegendKey val="0"/>
          <c:showVal val="0"/>
          <c:showCatName val="0"/>
          <c:showSerName val="0"/>
          <c:showPercent val="0"/>
          <c:showBubbleSize val="0"/>
        </c:dLbls>
        <c:gapWidth val="100"/>
        <c:axId val="109379584"/>
        <c:axId val="38367744"/>
      </c:barChart>
      <c:catAx>
        <c:axId val="109379584"/>
        <c:scaling>
          <c:orientation val="minMax"/>
        </c:scaling>
        <c:delete val="0"/>
        <c:axPos val="l"/>
        <c:numFmt formatCode="General" sourceLinked="0"/>
        <c:majorTickMark val="out"/>
        <c:minorTickMark val="none"/>
        <c:tickLblPos val="nextTo"/>
        <c:txPr>
          <a:bodyPr/>
          <a:lstStyle/>
          <a:p>
            <a:pPr>
              <a:defRPr sz="900"/>
            </a:pPr>
            <a:endParaRPr lang="ja-JP"/>
          </a:p>
        </c:txPr>
        <c:crossAx val="38367744"/>
        <c:crosses val="autoZero"/>
        <c:auto val="1"/>
        <c:lblAlgn val="ctr"/>
        <c:lblOffset val="100"/>
        <c:noMultiLvlLbl val="0"/>
      </c:catAx>
      <c:valAx>
        <c:axId val="38367744"/>
        <c:scaling>
          <c:orientation val="minMax"/>
          <c:max val="220000"/>
          <c:min val="80000"/>
        </c:scaling>
        <c:delete val="0"/>
        <c:axPos val="b"/>
        <c:majorGridlines/>
        <c:numFmt formatCode="#,##0" sourceLinked="1"/>
        <c:majorTickMark val="out"/>
        <c:minorTickMark val="none"/>
        <c:tickLblPos val="nextTo"/>
        <c:txPr>
          <a:bodyPr/>
          <a:lstStyle/>
          <a:p>
            <a:pPr>
              <a:defRPr sz="800"/>
            </a:pPr>
            <a:endParaRPr lang="ja-JP"/>
          </a:p>
        </c:txPr>
        <c:crossAx val="109379584"/>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H31</c:v>
                </c:pt>
              </c:strCache>
            </c:strRef>
          </c:tx>
          <c:spPr>
            <a:solidFill>
              <a:schemeClr val="accent1"/>
            </a:solidFill>
            <a:ln>
              <a:solidFill>
                <a:schemeClr val="accent1"/>
              </a:solidFill>
            </a:ln>
          </c:spPr>
          <c:invertIfNegative val="0"/>
          <c:dLbls>
            <c:numFmt formatCode="#,##0&quot;円&quot;;\-#,##0&quot;円&quot;" sourceLinked="0"/>
            <c:spPr>
              <a:noFill/>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Sheet1!$A$2:$A$3</c:f>
              <c:strCache>
                <c:ptCount val="2"/>
                <c:pt idx="0">
                  <c:v>大阪府職員</c:v>
                </c:pt>
                <c:pt idx="1">
                  <c:v>国家公務員
（大阪市域）</c:v>
                </c:pt>
              </c:strCache>
            </c:strRef>
          </c:cat>
          <c:val>
            <c:numRef>
              <c:f>Sheet1!$B$2:$B$3</c:f>
              <c:numCache>
                <c:formatCode>#,##0</c:formatCode>
                <c:ptCount val="2"/>
                <c:pt idx="0">
                  <c:v>171613</c:v>
                </c:pt>
                <c:pt idx="1">
                  <c:v>174696</c:v>
                </c:pt>
              </c:numCache>
            </c:numRef>
          </c:val>
          <c:extLst>
            <c:ext xmlns:c16="http://schemas.microsoft.com/office/drawing/2014/chart" uri="{C3380CC4-5D6E-409C-BE32-E72D297353CC}">
              <c16:uniqueId val="{00000000-D31E-4BBE-9808-C95269A66801}"/>
            </c:ext>
          </c:extLst>
        </c:ser>
        <c:dLbls>
          <c:showLegendKey val="0"/>
          <c:showVal val="0"/>
          <c:showCatName val="0"/>
          <c:showSerName val="0"/>
          <c:showPercent val="0"/>
          <c:showBubbleSize val="0"/>
        </c:dLbls>
        <c:gapWidth val="100"/>
        <c:axId val="109381632"/>
        <c:axId val="43164224"/>
      </c:barChart>
      <c:catAx>
        <c:axId val="109381632"/>
        <c:scaling>
          <c:orientation val="minMax"/>
        </c:scaling>
        <c:delete val="0"/>
        <c:axPos val="l"/>
        <c:numFmt formatCode="General" sourceLinked="0"/>
        <c:majorTickMark val="out"/>
        <c:minorTickMark val="none"/>
        <c:tickLblPos val="nextTo"/>
        <c:txPr>
          <a:bodyPr/>
          <a:lstStyle/>
          <a:p>
            <a:pPr>
              <a:defRPr sz="900"/>
            </a:pPr>
            <a:endParaRPr lang="ja-JP"/>
          </a:p>
        </c:txPr>
        <c:crossAx val="43164224"/>
        <c:crosses val="autoZero"/>
        <c:auto val="1"/>
        <c:lblAlgn val="ctr"/>
        <c:lblOffset val="100"/>
        <c:noMultiLvlLbl val="0"/>
      </c:catAx>
      <c:valAx>
        <c:axId val="43164224"/>
        <c:scaling>
          <c:orientation val="minMax"/>
          <c:max val="180000"/>
          <c:min val="50000"/>
        </c:scaling>
        <c:delete val="0"/>
        <c:axPos val="b"/>
        <c:majorGridlines/>
        <c:numFmt formatCode="#,##0" sourceLinked="1"/>
        <c:majorTickMark val="out"/>
        <c:minorTickMark val="none"/>
        <c:tickLblPos val="nextTo"/>
        <c:txPr>
          <a:bodyPr/>
          <a:lstStyle/>
          <a:p>
            <a:pPr>
              <a:defRPr sz="800"/>
            </a:pPr>
            <a:endParaRPr lang="ja-JP"/>
          </a:p>
        </c:txPr>
        <c:crossAx val="109381632"/>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922705314009664E-2"/>
          <c:y val="3.2312963633074003E-2"/>
          <c:w val="0.93220531400966189"/>
          <c:h val="0.88074999999999992"/>
        </c:manualLayout>
      </c:layout>
      <c:barChart>
        <c:barDir val="col"/>
        <c:grouping val="stacked"/>
        <c:varyColors val="0"/>
        <c:ser>
          <c:idx val="0"/>
          <c:order val="0"/>
          <c:tx>
            <c:strRef>
              <c:f>Sheet1!$A$2</c:f>
              <c:strCache>
                <c:ptCount val="1"/>
                <c:pt idx="0">
                  <c:v>年間給与（減額後）-(b)</c:v>
                </c:pt>
              </c:strCache>
            </c:strRef>
          </c:tx>
          <c:spPr>
            <a:solidFill>
              <a:schemeClr val="accent1"/>
            </a:solidFill>
            <a:ln>
              <a:solidFill>
                <a:schemeClr val="accent1"/>
              </a:solidFill>
            </a:ln>
          </c:spPr>
          <c:invertIfNegative val="0"/>
          <c:dLbls>
            <c:spPr>
              <a:noFill/>
              <a:ln>
                <a:noFill/>
              </a:ln>
              <a:effectLst/>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pt idx="12">
                  <c:v>30年度</c:v>
                </c:pt>
                <c:pt idx="13">
                  <c:v>元年度</c:v>
                </c:pt>
              </c:strCache>
            </c:strRef>
          </c:cat>
          <c:val>
            <c:numRef>
              <c:f>Sheet1!$B$2:$O$2</c:f>
              <c:numCache>
                <c:formatCode>General</c:formatCode>
                <c:ptCount val="14"/>
                <c:pt idx="0">
                  <c:v>689.8</c:v>
                </c:pt>
                <c:pt idx="1">
                  <c:v>669.6</c:v>
                </c:pt>
                <c:pt idx="2">
                  <c:v>650.20000000000005</c:v>
                </c:pt>
                <c:pt idx="3">
                  <c:v>629.79999999999995</c:v>
                </c:pt>
                <c:pt idx="4">
                  <c:v>611.6</c:v>
                </c:pt>
                <c:pt idx="5">
                  <c:v>607.5</c:v>
                </c:pt>
                <c:pt idx="6">
                  <c:v>600.9</c:v>
                </c:pt>
                <c:pt idx="7">
                  <c:v>590.1</c:v>
                </c:pt>
                <c:pt idx="8">
                  <c:v>619.29999999999995</c:v>
                </c:pt>
                <c:pt idx="9">
                  <c:v>626.79999999999995</c:v>
                </c:pt>
                <c:pt idx="10">
                  <c:v>625.79999999999995</c:v>
                </c:pt>
                <c:pt idx="11" formatCode="0.0">
                  <c:v>628.70000000000005</c:v>
                </c:pt>
                <c:pt idx="12" formatCode="0.0">
                  <c:v>631.70000000000005</c:v>
                </c:pt>
                <c:pt idx="13" formatCode="0.0">
                  <c:v>623.9</c:v>
                </c:pt>
              </c:numCache>
            </c:numRef>
          </c:val>
          <c:extLst>
            <c:ext xmlns:c16="http://schemas.microsoft.com/office/drawing/2014/chart" uri="{C3380CC4-5D6E-409C-BE32-E72D297353CC}">
              <c16:uniqueId val="{00000000-5586-4EF8-A1FF-3E99ACACB167}"/>
            </c:ext>
          </c:extLst>
        </c:ser>
        <c:ser>
          <c:idx val="1"/>
          <c:order val="1"/>
          <c:tx>
            <c:strRef>
              <c:f>Sheet1!$A$3</c:f>
              <c:strCache>
                <c:ptCount val="1"/>
                <c:pt idx="0">
                  <c:v>減額(a)-(b)</c:v>
                </c:pt>
              </c:strCache>
            </c:strRef>
          </c:tx>
          <c:spPr>
            <a:solidFill>
              <a:schemeClr val="bg1"/>
            </a:solidFill>
            <a:ln>
              <a:solidFill>
                <a:schemeClr val="accent1"/>
              </a:solidFill>
            </a:ln>
          </c:spPr>
          <c:invertIfNegative val="0"/>
          <c:dLbls>
            <c:dLbl>
              <c:idx val="9"/>
              <c:delete val="1"/>
              <c:extLst>
                <c:ext xmlns:c15="http://schemas.microsoft.com/office/drawing/2012/chart" uri="{CE6537A1-D6FC-4f65-9D91-7224C49458BB}"/>
                <c:ext xmlns:c16="http://schemas.microsoft.com/office/drawing/2014/chart" uri="{C3380CC4-5D6E-409C-BE32-E72D297353CC}">
                  <c16:uniqueId val="{00000001-5586-4EF8-A1FF-3E99ACACB167}"/>
                </c:ext>
              </c:extLst>
            </c:dLbl>
            <c:dLbl>
              <c:idx val="10"/>
              <c:delete val="1"/>
              <c:extLst>
                <c:ext xmlns:c15="http://schemas.microsoft.com/office/drawing/2012/chart" uri="{CE6537A1-D6FC-4f65-9D91-7224C49458BB}"/>
                <c:ext xmlns:c16="http://schemas.microsoft.com/office/drawing/2014/chart" uri="{C3380CC4-5D6E-409C-BE32-E72D297353CC}">
                  <c16:uniqueId val="{00000002-5586-4EF8-A1FF-3E99ACACB167}"/>
                </c:ext>
              </c:extLst>
            </c:dLbl>
            <c:dLbl>
              <c:idx val="11"/>
              <c:delete val="1"/>
              <c:extLst>
                <c:ext xmlns:c15="http://schemas.microsoft.com/office/drawing/2012/chart" uri="{CE6537A1-D6FC-4f65-9D91-7224C49458BB}"/>
                <c:ext xmlns:c16="http://schemas.microsoft.com/office/drawing/2014/chart" uri="{C3380CC4-5D6E-409C-BE32-E72D297353CC}">
                  <c16:uniqueId val="{00000003-5586-4EF8-A1FF-3E99ACACB167}"/>
                </c:ext>
              </c:extLst>
            </c:dLbl>
            <c:dLbl>
              <c:idx val="12"/>
              <c:delete val="1"/>
              <c:extLst>
                <c:ext xmlns:c15="http://schemas.microsoft.com/office/drawing/2012/chart" uri="{CE6537A1-D6FC-4f65-9D91-7224C49458BB}"/>
                <c:ext xmlns:c16="http://schemas.microsoft.com/office/drawing/2014/chart" uri="{C3380CC4-5D6E-409C-BE32-E72D297353CC}">
                  <c16:uniqueId val="{00000004-5586-4EF8-A1FF-3E99ACACB167}"/>
                </c:ext>
              </c:extLst>
            </c:dLbl>
            <c:dLbl>
              <c:idx val="13"/>
              <c:delete val="1"/>
              <c:extLst>
                <c:ext xmlns:c15="http://schemas.microsoft.com/office/drawing/2012/chart" uri="{CE6537A1-D6FC-4f65-9D91-7224C49458BB}"/>
                <c:ext xmlns:c16="http://schemas.microsoft.com/office/drawing/2014/chart" uri="{C3380CC4-5D6E-409C-BE32-E72D297353CC}">
                  <c16:uniqueId val="{0000000B-5586-4EF8-A1FF-3E99ACACB167}"/>
                </c:ext>
              </c:extLst>
            </c:dLbl>
            <c:spPr>
              <a:noFill/>
              <a:ln>
                <a:noFill/>
              </a:ln>
              <a:effectLst/>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pt idx="12">
                  <c:v>30年度</c:v>
                </c:pt>
                <c:pt idx="13">
                  <c:v>元年度</c:v>
                </c:pt>
              </c:strCache>
            </c:strRef>
          </c:cat>
          <c:val>
            <c:numRef>
              <c:f>Sheet1!$B$3:$O$3</c:f>
              <c:numCache>
                <c:formatCode>General</c:formatCode>
                <c:ptCount val="14"/>
                <c:pt idx="0">
                  <c:v>8.4000000000000909</c:v>
                </c:pt>
                <c:pt idx="1">
                  <c:v>8.1999999999999318</c:v>
                </c:pt>
                <c:pt idx="2">
                  <c:v>31.399999999999977</c:v>
                </c:pt>
                <c:pt idx="3">
                  <c:v>39.100000000000023</c:v>
                </c:pt>
                <c:pt idx="4">
                  <c:v>37.600000000000023</c:v>
                </c:pt>
                <c:pt idx="5">
                  <c:v>25.700000000000045</c:v>
                </c:pt>
                <c:pt idx="6">
                  <c:v>24.700000000000045</c:v>
                </c:pt>
                <c:pt idx="7">
                  <c:v>23.5</c:v>
                </c:pt>
                <c:pt idx="8">
                  <c:v>8.4000000000000909</c:v>
                </c:pt>
                <c:pt idx="9">
                  <c:v>0</c:v>
                </c:pt>
                <c:pt idx="10">
                  <c:v>0</c:v>
                </c:pt>
                <c:pt idx="11">
                  <c:v>0</c:v>
                </c:pt>
                <c:pt idx="12">
                  <c:v>0</c:v>
                </c:pt>
                <c:pt idx="13">
                  <c:v>0</c:v>
                </c:pt>
              </c:numCache>
            </c:numRef>
          </c:val>
          <c:extLst>
            <c:ext xmlns:c16="http://schemas.microsoft.com/office/drawing/2014/chart" uri="{C3380CC4-5D6E-409C-BE32-E72D297353CC}">
              <c16:uniqueId val="{00000005-5586-4EF8-A1FF-3E99ACACB167}"/>
            </c:ext>
          </c:extLst>
        </c:ser>
        <c:ser>
          <c:idx val="2"/>
          <c:order val="2"/>
          <c:tx>
            <c:strRef>
              <c:f>Sheet1!$A$4</c:f>
              <c:strCache>
                <c:ptCount val="1"/>
                <c:pt idx="0">
                  <c:v>年間給与（減額前）-(a)</c:v>
                </c:pt>
              </c:strCache>
            </c:strRef>
          </c:tx>
          <c:spPr>
            <a:noFill/>
            <a:ln>
              <a:noFill/>
            </a:ln>
          </c:spPr>
          <c:invertIfNegative val="0"/>
          <c:dLbls>
            <c:dLbl>
              <c:idx val="9"/>
              <c:delete val="1"/>
              <c:extLst>
                <c:ext xmlns:c15="http://schemas.microsoft.com/office/drawing/2012/chart" uri="{CE6537A1-D6FC-4f65-9D91-7224C49458BB}"/>
                <c:ext xmlns:c16="http://schemas.microsoft.com/office/drawing/2014/chart" uri="{C3380CC4-5D6E-409C-BE32-E72D297353CC}">
                  <c16:uniqueId val="{00000006-5586-4EF8-A1FF-3E99ACACB167}"/>
                </c:ext>
              </c:extLst>
            </c:dLbl>
            <c:dLbl>
              <c:idx val="10"/>
              <c:delete val="1"/>
              <c:extLst>
                <c:ext xmlns:c15="http://schemas.microsoft.com/office/drawing/2012/chart" uri="{CE6537A1-D6FC-4f65-9D91-7224C49458BB}"/>
                <c:ext xmlns:c16="http://schemas.microsoft.com/office/drawing/2014/chart" uri="{C3380CC4-5D6E-409C-BE32-E72D297353CC}">
                  <c16:uniqueId val="{00000007-5586-4EF8-A1FF-3E99ACACB167}"/>
                </c:ext>
              </c:extLst>
            </c:dLbl>
            <c:dLbl>
              <c:idx val="11"/>
              <c:delete val="1"/>
              <c:extLst>
                <c:ext xmlns:c15="http://schemas.microsoft.com/office/drawing/2012/chart" uri="{CE6537A1-D6FC-4f65-9D91-7224C49458BB}"/>
                <c:ext xmlns:c16="http://schemas.microsoft.com/office/drawing/2014/chart" uri="{C3380CC4-5D6E-409C-BE32-E72D297353CC}">
                  <c16:uniqueId val="{00000008-5586-4EF8-A1FF-3E99ACACB167}"/>
                </c:ext>
              </c:extLst>
            </c:dLbl>
            <c:dLbl>
              <c:idx val="12"/>
              <c:delete val="1"/>
              <c:extLst>
                <c:ext xmlns:c15="http://schemas.microsoft.com/office/drawing/2012/chart" uri="{CE6537A1-D6FC-4f65-9D91-7224C49458BB}"/>
                <c:ext xmlns:c16="http://schemas.microsoft.com/office/drawing/2014/chart" uri="{C3380CC4-5D6E-409C-BE32-E72D297353CC}">
                  <c16:uniqueId val="{00000009-5586-4EF8-A1FF-3E99ACACB167}"/>
                </c:ext>
              </c:extLst>
            </c:dLbl>
            <c:dLbl>
              <c:idx val="13"/>
              <c:delete val="1"/>
              <c:extLst>
                <c:ext xmlns:c15="http://schemas.microsoft.com/office/drawing/2012/chart" uri="{CE6537A1-D6FC-4f65-9D91-7224C49458BB}"/>
                <c:ext xmlns:c16="http://schemas.microsoft.com/office/drawing/2014/chart" uri="{C3380CC4-5D6E-409C-BE32-E72D297353CC}">
                  <c16:uniqueId val="{00000000-887F-41DE-BE22-D8581F857AF5}"/>
                </c:ext>
              </c:extLst>
            </c:dLbl>
            <c:spPr>
              <a:noFill/>
              <a:ln>
                <a:noFill/>
              </a:ln>
              <a:effectLst/>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pt idx="12">
                  <c:v>30年度</c:v>
                </c:pt>
                <c:pt idx="13">
                  <c:v>元年度</c:v>
                </c:pt>
              </c:strCache>
            </c:strRef>
          </c:cat>
          <c:val>
            <c:numRef>
              <c:f>Sheet1!$B$4:$O$4</c:f>
              <c:numCache>
                <c:formatCode>General</c:formatCode>
                <c:ptCount val="14"/>
                <c:pt idx="0">
                  <c:v>698.2</c:v>
                </c:pt>
                <c:pt idx="1">
                  <c:v>677.8</c:v>
                </c:pt>
                <c:pt idx="2">
                  <c:v>681.6</c:v>
                </c:pt>
                <c:pt idx="3">
                  <c:v>668.9</c:v>
                </c:pt>
                <c:pt idx="4">
                  <c:v>649.20000000000005</c:v>
                </c:pt>
                <c:pt idx="5">
                  <c:v>633.20000000000005</c:v>
                </c:pt>
                <c:pt idx="6">
                  <c:v>625.6</c:v>
                </c:pt>
                <c:pt idx="7">
                  <c:v>613.6</c:v>
                </c:pt>
                <c:pt idx="8">
                  <c:v>627.70000000000005</c:v>
                </c:pt>
                <c:pt idx="9">
                  <c:v>626.79999999999995</c:v>
                </c:pt>
                <c:pt idx="10">
                  <c:v>625.79999999999995</c:v>
                </c:pt>
                <c:pt idx="11" formatCode="0.0">
                  <c:v>628.70000000000005</c:v>
                </c:pt>
                <c:pt idx="12" formatCode="0.0">
                  <c:v>631.70000000000005</c:v>
                </c:pt>
                <c:pt idx="13" formatCode="0.0">
                  <c:v>623.9</c:v>
                </c:pt>
              </c:numCache>
            </c:numRef>
          </c:val>
          <c:extLst>
            <c:ext xmlns:c16="http://schemas.microsoft.com/office/drawing/2014/chart" uri="{C3380CC4-5D6E-409C-BE32-E72D297353CC}">
              <c16:uniqueId val="{0000000A-5586-4EF8-A1FF-3E99ACACB167}"/>
            </c:ext>
          </c:extLst>
        </c:ser>
        <c:dLbls>
          <c:showLegendKey val="0"/>
          <c:showVal val="0"/>
          <c:showCatName val="0"/>
          <c:showSerName val="0"/>
          <c:showPercent val="0"/>
          <c:showBubbleSize val="0"/>
        </c:dLbls>
        <c:gapWidth val="30"/>
        <c:overlap val="100"/>
        <c:axId val="236339712"/>
        <c:axId val="39673152"/>
      </c:barChart>
      <c:catAx>
        <c:axId val="236339712"/>
        <c:scaling>
          <c:orientation val="minMax"/>
        </c:scaling>
        <c:delete val="0"/>
        <c:axPos val="b"/>
        <c:numFmt formatCode="General" sourceLinked="0"/>
        <c:majorTickMark val="out"/>
        <c:minorTickMark val="none"/>
        <c:tickLblPos val="nextTo"/>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39673152"/>
        <c:crosses val="autoZero"/>
        <c:auto val="1"/>
        <c:lblAlgn val="ctr"/>
        <c:lblOffset val="100"/>
        <c:noMultiLvlLbl val="0"/>
      </c:catAx>
      <c:valAx>
        <c:axId val="39673152"/>
        <c:scaling>
          <c:orientation val="minMax"/>
          <c:max val="720"/>
          <c:min val="520"/>
        </c:scaling>
        <c:delete val="0"/>
        <c:axPos val="l"/>
        <c:majorGridlines/>
        <c:numFmt formatCode="General" sourceLinked="1"/>
        <c:majorTickMark val="out"/>
        <c:minorTickMark val="none"/>
        <c:tickLblPos val="nextTo"/>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236339712"/>
        <c:crosses val="autoZero"/>
        <c:crossBetween val="between"/>
        <c:majorUnit val="20"/>
      </c:valAx>
    </c:plotArea>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75042087542087"/>
          <c:y val="5.0334215991074585E-2"/>
          <c:w val="0.87865081369248033"/>
          <c:h val="0.89933156801785086"/>
        </c:manualLayout>
      </c:layout>
      <c:barChart>
        <c:barDir val="col"/>
        <c:grouping val="clustered"/>
        <c:varyColors val="0"/>
        <c:ser>
          <c:idx val="0"/>
          <c:order val="0"/>
          <c:tx>
            <c:strRef>
              <c:f>Sheet1!$A$2</c:f>
              <c:strCache>
                <c:ptCount val="1"/>
                <c:pt idx="0">
                  <c:v>職員給与（減額措置前）</c:v>
                </c:pt>
              </c:strCache>
            </c:strRef>
          </c:tx>
          <c:spPr>
            <a:solidFill>
              <a:srgbClr val="E9EDF4"/>
            </a:solidFill>
            <a:ln>
              <a:solidFill>
                <a:schemeClr val="tx1"/>
              </a:solidFill>
            </a:ln>
          </c:spPr>
          <c:invertIfNegative val="0"/>
          <c:dLbls>
            <c:dLbl>
              <c:idx val="0"/>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0-63E3-46E6-BBDE-0F5D4F97120D}"/>
                </c:ext>
              </c:extLst>
            </c:dLbl>
            <c:dLbl>
              <c:idx val="2"/>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1-63E3-46E6-BBDE-0F5D4F97120D}"/>
                </c:ext>
              </c:extLst>
            </c:dLbl>
            <c:dLbl>
              <c:idx val="3"/>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2-63E3-46E6-BBDE-0F5D4F97120D}"/>
                </c:ext>
              </c:extLst>
            </c:dLbl>
            <c:dLbl>
              <c:idx val="4"/>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3-63E3-46E6-BBDE-0F5D4F97120D}"/>
                </c:ext>
              </c:extLst>
            </c:dLbl>
            <c:dLbl>
              <c:idx val="5"/>
              <c:layout/>
              <c:tx>
                <c:rich>
                  <a:bodyPr rot="0" vert="eaVert" anchorCtr="0"/>
                  <a:lstStyle/>
                  <a:p>
                    <a:pPr algn="l">
                      <a:defRPr sz="600">
                        <a:latin typeface="メイリオ" panose="020B0604030504040204" pitchFamily="50" charset="-128"/>
                        <a:ea typeface="メイリオ" panose="020B0604030504040204" pitchFamily="50" charset="-128"/>
                        <a:cs typeface="メイリオ" panose="020B0604030504040204" pitchFamily="50" charset="-128"/>
                      </a:defRPr>
                    </a:pPr>
                    <a:r>
                      <a:rPr lang="ja-JP" altLang="en-US" smtClean="0"/>
                      <a:t>職員給与</a:t>
                    </a:r>
                    <a:endParaRPr lang="ja-JP" altLang="en-US" dirty="0"/>
                  </a:p>
                </c:rich>
              </c:tx>
              <c:spPr>
                <a:noFill/>
                <a:ln>
                  <a:noFill/>
                </a:ln>
                <a:effectLst/>
              </c:spPr>
              <c:dLblPos val="inEnd"/>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0-41C8-4768-8CBA-57735E486E71}"/>
                </c:ext>
              </c:extLst>
            </c:dLbl>
            <c:spPr>
              <a:noFill/>
              <a:ln>
                <a:noFill/>
              </a:ln>
              <a:effectLst/>
            </c:spPr>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大阪府</c:v>
                </c:pt>
                <c:pt idx="1">
                  <c:v>大阪市</c:v>
                </c:pt>
                <c:pt idx="2">
                  <c:v>堺市</c:v>
                </c:pt>
                <c:pt idx="3">
                  <c:v>国</c:v>
                </c:pt>
                <c:pt idx="4">
                  <c:v>神奈川県</c:v>
                </c:pt>
                <c:pt idx="5">
                  <c:v>愛知県</c:v>
                </c:pt>
              </c:strCache>
            </c:strRef>
          </c:cat>
          <c:val>
            <c:numRef>
              <c:f>Sheet1!$B$2:$G$2</c:f>
              <c:numCache>
                <c:formatCode>#,##0</c:formatCode>
                <c:ptCount val="6"/>
                <c:pt idx="0">
                  <c:v>376836</c:v>
                </c:pt>
                <c:pt idx="1">
                  <c:v>396380</c:v>
                </c:pt>
                <c:pt idx="2">
                  <c:v>400386</c:v>
                </c:pt>
                <c:pt idx="3">
                  <c:v>411123</c:v>
                </c:pt>
                <c:pt idx="4">
                  <c:v>395105</c:v>
                </c:pt>
                <c:pt idx="5">
                  <c:v>385669</c:v>
                </c:pt>
              </c:numCache>
            </c:numRef>
          </c:val>
          <c:extLst>
            <c:ext xmlns:c16="http://schemas.microsoft.com/office/drawing/2014/chart" uri="{C3380CC4-5D6E-409C-BE32-E72D297353CC}">
              <c16:uniqueId val="{00000004-63E3-46E6-BBDE-0F5D4F97120D}"/>
            </c:ext>
          </c:extLst>
        </c:ser>
        <c:ser>
          <c:idx val="1"/>
          <c:order val="1"/>
          <c:tx>
            <c:strRef>
              <c:f>Sheet1!$A$3</c:f>
              <c:strCache>
                <c:ptCount val="1"/>
                <c:pt idx="0">
                  <c:v>民間給与</c:v>
                </c:pt>
              </c:strCache>
            </c:strRef>
          </c:tx>
          <c:spPr>
            <a:solidFill>
              <a:srgbClr val="E9EDF4"/>
            </a:solidFill>
            <a:ln>
              <a:solidFill>
                <a:schemeClr val="tx1"/>
              </a:solidFill>
            </a:ln>
          </c:spPr>
          <c:invertIfNegative val="0"/>
          <c:dLbls>
            <c:spPr>
              <a:noFill/>
              <a:ln>
                <a:noFill/>
              </a:ln>
              <a:effectLst/>
            </c:spPr>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大阪府</c:v>
                </c:pt>
                <c:pt idx="1">
                  <c:v>大阪市</c:v>
                </c:pt>
                <c:pt idx="2">
                  <c:v>堺市</c:v>
                </c:pt>
                <c:pt idx="3">
                  <c:v>国</c:v>
                </c:pt>
                <c:pt idx="4">
                  <c:v>神奈川県</c:v>
                </c:pt>
                <c:pt idx="5">
                  <c:v>愛知県</c:v>
                </c:pt>
              </c:strCache>
            </c:strRef>
          </c:cat>
          <c:val>
            <c:numRef>
              <c:f>Sheet1!$B$3:$G$3</c:f>
              <c:numCache>
                <c:formatCode>#,##0</c:formatCode>
                <c:ptCount val="6"/>
                <c:pt idx="0">
                  <c:v>383544</c:v>
                </c:pt>
                <c:pt idx="1">
                  <c:v>397719</c:v>
                </c:pt>
                <c:pt idx="2">
                  <c:v>400620</c:v>
                </c:pt>
                <c:pt idx="3">
                  <c:v>411510</c:v>
                </c:pt>
                <c:pt idx="4">
                  <c:v>395545</c:v>
                </c:pt>
                <c:pt idx="5">
                  <c:v>386173</c:v>
                </c:pt>
              </c:numCache>
            </c:numRef>
          </c:val>
          <c:extLst>
            <c:ext xmlns:c16="http://schemas.microsoft.com/office/drawing/2014/chart" uri="{C3380CC4-5D6E-409C-BE32-E72D297353CC}">
              <c16:uniqueId val="{00000005-63E3-46E6-BBDE-0F5D4F97120D}"/>
            </c:ext>
          </c:extLst>
        </c:ser>
        <c:ser>
          <c:idx val="2"/>
          <c:order val="2"/>
          <c:tx>
            <c:strRef>
              <c:f>Sheet1!$A$4</c:f>
              <c:strCache>
                <c:ptCount val="1"/>
                <c:pt idx="0">
                  <c:v>職員給与（減額措置後）</c:v>
                </c:pt>
              </c:strCache>
            </c:strRef>
          </c:tx>
          <c:spPr>
            <a:solidFill>
              <a:srgbClr val="E9EDF4"/>
            </a:solidFill>
            <a:ln>
              <a:solidFill>
                <a:schemeClr val="tx1"/>
              </a:solidFill>
            </a:ln>
          </c:spPr>
          <c:invertIfNegative val="0"/>
          <c:dLbls>
            <c:spPr>
              <a:noFill/>
              <a:ln>
                <a:noFill/>
              </a:ln>
              <a:effectLst/>
            </c:spPr>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大阪府</c:v>
                </c:pt>
                <c:pt idx="1">
                  <c:v>大阪市</c:v>
                </c:pt>
                <c:pt idx="2">
                  <c:v>堺市</c:v>
                </c:pt>
                <c:pt idx="3">
                  <c:v>国</c:v>
                </c:pt>
                <c:pt idx="4">
                  <c:v>神奈川県</c:v>
                </c:pt>
                <c:pt idx="5">
                  <c:v>愛知県</c:v>
                </c:pt>
              </c:strCache>
            </c:strRef>
          </c:cat>
          <c:val>
            <c:numRef>
              <c:f>Sheet1!$B$4:$G$4</c:f>
              <c:numCache>
                <c:formatCode>#,##0</c:formatCode>
                <c:ptCount val="6"/>
                <c:pt idx="0" formatCode="General">
                  <c:v>0</c:v>
                </c:pt>
                <c:pt idx="1">
                  <c:v>395737</c:v>
                </c:pt>
                <c:pt idx="2" formatCode="General">
                  <c:v>0</c:v>
                </c:pt>
                <c:pt idx="3" formatCode="General">
                  <c:v>0</c:v>
                </c:pt>
                <c:pt idx="4" formatCode="General">
                  <c:v>0</c:v>
                </c:pt>
                <c:pt idx="5">
                  <c:v>0</c:v>
                </c:pt>
              </c:numCache>
            </c:numRef>
          </c:val>
          <c:extLst>
            <c:ext xmlns:c16="http://schemas.microsoft.com/office/drawing/2014/chart" uri="{C3380CC4-5D6E-409C-BE32-E72D297353CC}">
              <c16:uniqueId val="{00000006-63E3-46E6-BBDE-0F5D4F97120D}"/>
            </c:ext>
          </c:extLst>
        </c:ser>
        <c:dLbls>
          <c:showLegendKey val="0"/>
          <c:showVal val="0"/>
          <c:showCatName val="0"/>
          <c:showSerName val="0"/>
          <c:showPercent val="0"/>
          <c:showBubbleSize val="0"/>
        </c:dLbls>
        <c:gapWidth val="70"/>
        <c:overlap val="-30"/>
        <c:axId val="2512384"/>
        <c:axId val="43169408"/>
      </c:barChart>
      <c:catAx>
        <c:axId val="2512384"/>
        <c:scaling>
          <c:orientation val="minMax"/>
        </c:scaling>
        <c:delete val="1"/>
        <c:axPos val="b"/>
        <c:numFmt formatCode="General" sourceLinked="0"/>
        <c:majorTickMark val="out"/>
        <c:minorTickMark val="none"/>
        <c:tickLblPos val="nextTo"/>
        <c:crossAx val="43169408"/>
        <c:crosses val="autoZero"/>
        <c:auto val="1"/>
        <c:lblAlgn val="ctr"/>
        <c:lblOffset val="100"/>
        <c:noMultiLvlLbl val="0"/>
      </c:catAx>
      <c:valAx>
        <c:axId val="43169408"/>
        <c:scaling>
          <c:orientation val="minMax"/>
          <c:max val="420000"/>
          <c:min val="340000"/>
        </c:scaling>
        <c:delete val="0"/>
        <c:axPos val="l"/>
        <c:majorGridlines/>
        <c:numFmt formatCode="#,##0" sourceLinked="1"/>
        <c:majorTickMark val="out"/>
        <c:minorTickMark val="none"/>
        <c:tickLblPos val="nextTo"/>
        <c:txPr>
          <a:bodyPr/>
          <a:lstStyle/>
          <a:p>
            <a:pPr>
              <a:defRPr sz="1200"/>
            </a:pPr>
            <a:endParaRPr lang="ja-JP"/>
          </a:p>
        </c:txPr>
        <c:crossAx val="2512384"/>
        <c:crosses val="autoZero"/>
        <c:crossBetween val="between"/>
        <c:majorUnit val="10000"/>
      </c:valAx>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0.83616</cdr:x>
      <cdr:y>0.94666</cdr:y>
    </cdr:from>
    <cdr:to>
      <cdr:x>0.95091</cdr:x>
      <cdr:y>1</cdr:y>
    </cdr:to>
    <cdr:sp macro="" textlink="">
      <cdr:nvSpPr>
        <cdr:cNvPr id="2" name="テキスト ボックス 1"/>
        <cdr:cNvSpPr txBox="1"/>
      </cdr:nvSpPr>
      <cdr:spPr>
        <a:xfrm xmlns:a="http://schemas.openxmlformats.org/drawingml/2006/main">
          <a:off x="3672408" y="2555982"/>
          <a:ext cx="503982" cy="1440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0.88534</cdr:x>
      <cdr:y>0.94666</cdr:y>
    </cdr:from>
    <cdr:to>
      <cdr:x>1</cdr:x>
      <cdr:y>1</cdr:y>
    </cdr:to>
    <cdr:sp macro="" textlink="">
      <cdr:nvSpPr>
        <cdr:cNvPr id="2" name="テキスト ボックス 1"/>
        <cdr:cNvSpPr txBox="1"/>
      </cdr:nvSpPr>
      <cdr:spPr>
        <a:xfrm xmlns:a="http://schemas.openxmlformats.org/drawingml/2006/main">
          <a:off x="3888432" y="2555984"/>
          <a:ext cx="503568"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0.88534</cdr:x>
      <cdr:y>0.9</cdr:y>
    </cdr:from>
    <cdr:to>
      <cdr:x>1</cdr:x>
      <cdr:y>1</cdr:y>
    </cdr:to>
    <cdr:sp macro="" textlink="">
      <cdr:nvSpPr>
        <cdr:cNvPr id="2" name="テキスト ボックス 1"/>
        <cdr:cNvSpPr txBox="1"/>
      </cdr:nvSpPr>
      <cdr:spPr>
        <a:xfrm xmlns:a="http://schemas.openxmlformats.org/drawingml/2006/main">
          <a:off x="3888413" y="1296000"/>
          <a:ext cx="503587"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0.83616</cdr:x>
      <cdr:y>0.89875</cdr:y>
    </cdr:from>
    <cdr:to>
      <cdr:x>0.95091</cdr:x>
      <cdr:y>0.99875</cdr:y>
    </cdr:to>
    <cdr:sp macro="" textlink="">
      <cdr:nvSpPr>
        <cdr:cNvPr id="2" name="テキスト ボックス 1"/>
        <cdr:cNvSpPr txBox="1"/>
      </cdr:nvSpPr>
      <cdr:spPr>
        <a:xfrm xmlns:a="http://schemas.openxmlformats.org/drawingml/2006/main">
          <a:off x="3672408" y="1294200"/>
          <a:ext cx="503982"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2B3168B-44BB-4109-BD55-D186F96AF6FC}" type="datetimeFigureOut">
              <a:rPr kumimoji="1" lang="ja-JP" altLang="en-US" smtClean="0"/>
              <a:t>2019/10/17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58D2D89E-EC5B-41C7-BBDA-95239711C11F}" type="datetimeFigureOut">
              <a:rPr kumimoji="1" lang="ja-JP" altLang="en-US" smtClean="0"/>
              <a:t>2019/10/17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284339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2</a:t>
            </a:fld>
            <a:endParaRPr kumimoji="1" lang="ja-JP" altLang="en-US"/>
          </a:p>
        </p:txBody>
      </p:sp>
    </p:spTree>
    <p:extLst>
      <p:ext uri="{BB962C8B-B14F-4D97-AF65-F5344CB8AC3E}">
        <p14:creationId xmlns:p14="http://schemas.microsoft.com/office/powerpoint/2010/main" val="1253533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3</a:t>
            </a:fld>
            <a:endParaRPr kumimoji="1" lang="ja-JP" altLang="en-US"/>
          </a:p>
        </p:txBody>
      </p:sp>
    </p:spTree>
    <p:extLst>
      <p:ext uri="{BB962C8B-B14F-4D97-AF65-F5344CB8AC3E}">
        <p14:creationId xmlns:p14="http://schemas.microsoft.com/office/powerpoint/2010/main" val="1913807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6</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782291CB-6B65-4B24-BAEA-E0BD3FDC1DD2}"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909DEE7-48A8-46AE-9657-E496A9EDD05D}"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CCDBA91-E5DA-430E-95B8-3AB390463388}"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2019/10/17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2019/10/17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2019/10/17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2019/10/17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2019/10/17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C031F85-20FC-4592-9324-37EECC6EA328}"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mtClean="0"/>
              <a:t>- </a:t>
            </a:r>
            <a:fld id="{8B59C122-AA5C-4B6C-B7E2-38C988A3BB8F}" type="slidenum">
              <a:rPr lang="en-US" altLang="ja-JP" smtClean="0"/>
              <a:pPr/>
              <a:t>‹#›</a:t>
            </a:fld>
            <a:r>
              <a:rPr lang="en-US" altLang="ja-JP" smtClean="0"/>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2019/10/17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1A8A4909-8FC5-4087-841F-7C40A0DE9262}" type="datetime1">
              <a:rPr kumimoji="1" lang="ja-JP" altLang="en-US" smtClean="0"/>
              <a:t>2019/10/17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9AA3F5FD-43AF-4B67-82D5-3B541F158DBD}" type="datetime1">
              <a:rPr kumimoji="1" lang="ja-JP" altLang="en-US" smtClean="0"/>
              <a:t>2019/10/17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CBC4F206-A854-4CE8-AEED-78C314CB3D7B}" type="datetime1">
              <a:rPr kumimoji="1" lang="ja-JP" altLang="en-US" smtClean="0"/>
              <a:t>2019/10/17</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10CDC829-B8BF-4948-9314-0A60C9A7F95C}" type="datetime1">
              <a:rPr kumimoji="1" lang="ja-JP" altLang="en-US" smtClean="0"/>
              <a:t>2019/10/17</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B5453E8C-0335-4D70-8276-52FE45F95189}" type="datetime1">
              <a:rPr kumimoji="1" lang="ja-JP" altLang="en-US" smtClean="0"/>
              <a:t>2019/10/17</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0B8056C-62AF-4DE6-A04E-B486D6BF3913}" type="datetime1">
              <a:rPr kumimoji="1" lang="ja-JP" altLang="en-US" smtClean="0"/>
              <a:t>2019/10/17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1E6B497F-8260-41EA-B028-F76F6FB49288}" type="datetime1">
              <a:rPr kumimoji="1" lang="ja-JP" altLang="en-US" smtClean="0"/>
              <a:t>2019/10/17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3510930" y="638132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9030E-71DD-45BC-B3FD-0926ABB16DDA}" type="datetime1">
              <a:rPr kumimoji="1" lang="ja-JP" altLang="en-US" smtClean="0"/>
              <a:t>2019/10/17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2000" y="1124744"/>
            <a:ext cx="8280000" cy="1109985"/>
          </a:xfrm>
          <a:prstGeom prst="roundRect">
            <a:avLst>
              <a:gd name="adj" fmla="val 10660"/>
            </a:avLst>
          </a:prstGeom>
          <a:solidFill>
            <a:schemeClr val="tx2">
              <a:lumMod val="60000"/>
              <a:lumOff val="40000"/>
            </a:schemeClr>
          </a:solidFill>
        </p:spPr>
        <p:txBody>
          <a:bodyPr lIns="72000" rIns="72000">
            <a:noAutofit/>
          </a:bodyPr>
          <a:lstStyle/>
          <a:p>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a:t>
            </a:r>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勧告の仕組みと本年の勧告のポイント</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1855676" y="2996952"/>
            <a:ext cx="5432648" cy="3240000"/>
          </a:xfrm>
          <a:prstGeom prst="roundRect">
            <a:avLst>
              <a:gd name="adj" fmla="val 4483"/>
            </a:avLst>
          </a:prstGeom>
          <a:ln>
            <a:solidFill>
              <a:schemeClr val="tx1">
                <a:lumMod val="65000"/>
                <a:lumOff val="35000"/>
              </a:schemeClr>
            </a:solidFill>
          </a:ln>
        </p:spPr>
        <p:txBody>
          <a:bodyPr tIns="108000" bIns="108000">
            <a:normAutofit fontScale="85000" lnSpcReduction="20000"/>
          </a:bodyPr>
          <a:lstStyle/>
          <a:p>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目　　次</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１　給与勧告制度の基本的考え方及び勧告の手順</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１　</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２　民間給与との較差等に基づく給与改定</a:t>
            </a:r>
            <a:r>
              <a:rPr kumimoji="1"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３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給与比較における民間給与</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４</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４　調査事業所の状況</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５</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５　民間との給与額の比較方法（ラスパイレス比較）</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６</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６　ラスパイレス比較</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の計算例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７</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７　初任給比較</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８</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８　大阪府職員モデル給与例</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９</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９　大阪府</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職員と民間従業員の役職別給与比較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Ｐ１１</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０</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適用給料表別職員数・構成比</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Ｐ１２</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１１　給与勧告</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Ｐ１３</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１２　大阪府職員（行政職給料表適用者）の年間給与の推移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Ｐ１４</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１３　他団体と</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Ｐ１５</a:t>
            </a:r>
            <a:endPar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164288" y="407683"/>
            <a:ext cx="1548000" cy="461665"/>
          </a:xfrm>
          <a:prstGeom prst="rect">
            <a:avLst/>
          </a:prstGeom>
          <a:noFill/>
        </p:spPr>
        <p:txBody>
          <a:bodyPr wrap="square" rtlCol="0">
            <a:spAutoFit/>
          </a:bodyPr>
          <a:lstStyle/>
          <a:p>
            <a:pPr algn="dist"/>
            <a:r>
              <a:rPr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元</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8062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chor="ctr" anchorCtr="1">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．大阪府職員モデル給与例－１</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給料表適用者</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9</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4152008480"/>
              </p:ext>
            </p:extLst>
          </p:nvPr>
        </p:nvGraphicFramePr>
        <p:xfrm>
          <a:off x="468525" y="3387824"/>
          <a:ext cx="8279998" cy="2057400"/>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18000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18000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80000">
                <a:tc rowSpan="7">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solidFill>
                      <a:srgbClr val="D0D8E8"/>
                    </a:solidFill>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751,814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12,902,228</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760,921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13,102,596</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9,107</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200,368</a:t>
                      </a:r>
                    </a:p>
                  </a:txBody>
                  <a:tcPr marL="0" marR="7200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次長級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674,652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11,464,494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683,204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11,649,182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8,552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184,688</a:t>
                      </a:r>
                    </a:p>
                  </a:txBody>
                  <a:tcPr marL="0" marR="72000" marT="0" marB="0" anchor="ctr"/>
                </a:tc>
                <a:extLst>
                  <a:ext uri="{0D108BD9-81ED-4DB2-BD59-A6C34878D82A}">
                    <a16:rowId xmlns:a16="http://schemas.microsoft.com/office/drawing/2014/main" val="10003"/>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580,968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9,811,040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588,845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9,977,300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7,877</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166,260</a:t>
                      </a:r>
                    </a:p>
                  </a:txBody>
                  <a:tcPr marL="0" marR="72000" marT="0" marB="0" anchor="ctr"/>
                </a:tc>
                <a:extLst>
                  <a:ext uri="{0D108BD9-81ED-4DB2-BD59-A6C34878D82A}">
                    <a16:rowId xmlns:a16="http://schemas.microsoft.com/office/drawing/2014/main" val="10004"/>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課長補佐級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463,092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7,926,972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470,119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8,074,288</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7,027</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147,316</a:t>
                      </a:r>
                    </a:p>
                  </a:txBody>
                  <a:tcPr marL="0" marR="72000" marT="0" marB="0" anchor="ctr"/>
                </a:tc>
                <a:extLst>
                  <a:ext uri="{0D108BD9-81ED-4DB2-BD59-A6C34878D82A}">
                    <a16:rowId xmlns:a16="http://schemas.microsoft.com/office/drawing/2014/main" val="10005"/>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主査級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414,474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7,002,534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421,150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7,138,490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6,676</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135,956</a:t>
                      </a:r>
                    </a:p>
                  </a:txBody>
                  <a:tcPr marL="0" marR="72000" marT="0" marB="0" anchor="ctr"/>
                </a:tc>
                <a:extLst>
                  <a:ext uri="{0D108BD9-81ED-4DB2-BD59-A6C34878D82A}">
                    <a16:rowId xmlns:a16="http://schemas.microsoft.com/office/drawing/2014/main" val="10006"/>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主事級（副主査）</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315,129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5,253,984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321,313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5,373,956</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6,184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119,972</a:t>
                      </a:r>
                    </a:p>
                  </a:txBody>
                  <a:tcPr marL="0" marR="72000" marT="0" marB="0" anchor="ctr"/>
                </a:tc>
                <a:extLst>
                  <a:ext uri="{0D108BD9-81ED-4DB2-BD59-A6C34878D82A}">
                    <a16:rowId xmlns:a16="http://schemas.microsoft.com/office/drawing/2014/main" val="10007"/>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202,908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3,337,834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209,401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3,455,114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6,493</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117,280</a:t>
                      </a:r>
                    </a:p>
                  </a:txBody>
                  <a:tcPr marL="0" marR="72000" marT="0" marB="0" anchor="ct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014992" y="3171800"/>
            <a:ext cx="900000"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（単位：円）</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467544" y="1124744"/>
            <a:ext cx="828092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条件</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06363577"/>
              </p:ext>
            </p:extLst>
          </p:nvPr>
        </p:nvGraphicFramePr>
        <p:xfrm>
          <a:off x="683568" y="1340768"/>
          <a:ext cx="8064896" cy="1764000"/>
        </p:xfrm>
        <a:graphic>
          <a:graphicData uri="http://schemas.openxmlformats.org/drawingml/2006/table">
            <a:tbl>
              <a:tblPr firstRow="1" bandRow="1">
                <a:tableStyleId>{2D5ABB26-0587-4C30-8999-92F81FD0307C}</a:tableStyleId>
              </a:tblPr>
              <a:tblGrid>
                <a:gridCol w="2046605">
                  <a:extLst>
                    <a:ext uri="{9D8B030D-6E8A-4147-A177-3AD203B41FA5}">
                      <a16:colId xmlns:a16="http://schemas.microsoft.com/office/drawing/2014/main" val="20000"/>
                    </a:ext>
                  </a:extLst>
                </a:gridCol>
                <a:gridCol w="6018291">
                  <a:extLst>
                    <a:ext uri="{9D8B030D-6E8A-4147-A177-3AD203B41FA5}">
                      <a16:colId xmlns:a16="http://schemas.microsoft.com/office/drawing/2014/main" val="20001"/>
                    </a:ext>
                  </a:extLst>
                </a:gridCol>
              </a:tblGrid>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職階ごとに５歳刻みで設定</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モデル年齢の人員分布で最も多い号給の給料月額</a:t>
                      </a:r>
                    </a:p>
                  </a:txBody>
                  <a:tcPr/>
                </a:tc>
                <a:extLst>
                  <a:ext uri="{0D108BD9-81ED-4DB2-BD59-A6C34878D82A}">
                    <a16:rowId xmlns:a16="http://schemas.microsoft.com/office/drawing/2014/main" val="10001"/>
                  </a:ext>
                </a:extLst>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給料、管理職手当、地域手当、義務教育等教員特別手当、教職調整額</a:t>
                      </a:r>
                      <a:endPar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上記、「給与月額」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3"/>
                  </a:ext>
                </a:extLst>
              </a:tr>
              <a:tr h="612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288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・年度途中の昇給（定期昇給は毎年１月）、扶養手当等は考慮していない。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・示した例は一つのモデルケースであり、世帯構成、人事評価結果等の違いにより、同じ年齢であっても職員ごとに異なる。</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7150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（教育職、公安職給料表適用者）</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10</a:t>
            </a:fld>
            <a:endParaRPr kumimoji="1" lang="ja-JP" altLang="en-US"/>
          </a:p>
        </p:txBody>
      </p:sp>
      <p:sp>
        <p:nvSpPr>
          <p:cNvPr id="6" name="テキスト ボックス 5"/>
          <p:cNvSpPr txBox="1"/>
          <p:nvPr/>
        </p:nvSpPr>
        <p:spPr>
          <a:xfrm>
            <a:off x="8014992" y="980728"/>
            <a:ext cx="900000"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（単位：円）</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35748016"/>
              </p:ext>
            </p:extLst>
          </p:nvPr>
        </p:nvGraphicFramePr>
        <p:xfrm>
          <a:off x="468525" y="1174984"/>
          <a:ext cx="8279998" cy="1837928"/>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bg1"/>
                      </a:solidFill>
                      <a:prstDash val="solid"/>
                      <a:round/>
                      <a:headEnd type="none" w="med" len="med"/>
                      <a:tailEnd type="none" w="med" len="med"/>
                    </a:lnR>
                    <a:solidFill>
                      <a:srgbClr val="D0D8E8"/>
                    </a:solidFill>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0">
                <a:tc rowSpan="6">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高等学校等</a:t>
                      </a:r>
                      <a:endPar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教育職給料表</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D0D8E8"/>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校長</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632,530 </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10,501,896</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640,720 </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10,674,032</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8,190</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172,136</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2"/>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591,665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9,615,120</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599,566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9,774,784</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7,901</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159,664</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3"/>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首席・指導教諭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492,386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8,287,040</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499,725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8,438,160</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7,339</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151,120</a:t>
                      </a:r>
                    </a:p>
                  </a:txBody>
                  <a:tcPr marL="9525" marR="72000" marT="9525" marB="0" anchor="ctr">
                    <a:solidFill>
                      <a:srgbClr val="D0D8E8"/>
                    </a:solidFill>
                  </a:tcPr>
                </a:tc>
                <a:extLst>
                  <a:ext uri="{0D108BD9-81ED-4DB2-BD59-A6C34878D82A}">
                    <a16:rowId xmlns:a16="http://schemas.microsoft.com/office/drawing/2014/main" val="10004"/>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471,423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7,830,828</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478,613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7,975,502</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7,190</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144,674</a:t>
                      </a:r>
                    </a:p>
                  </a:txBody>
                  <a:tcPr marL="9525" marR="72000" marT="9525" marB="0" anchor="ctr">
                    <a:solidFill>
                      <a:srgbClr val="E9EDF4"/>
                    </a:solidFill>
                  </a:tcPr>
                </a:tc>
                <a:extLst>
                  <a:ext uri="{0D108BD9-81ED-4DB2-BD59-A6C34878D82A}">
                    <a16:rowId xmlns:a16="http://schemas.microsoft.com/office/drawing/2014/main" val="10005"/>
                  </a:ext>
                </a:extLst>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379,980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6,312,786</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387,218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6,453,536</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7,238</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140,750</a:t>
                      </a:r>
                    </a:p>
                  </a:txBody>
                  <a:tcPr marL="9525" marR="72000" marT="9525" marB="0" anchor="ctr">
                    <a:solidFill>
                      <a:srgbClr val="D0D8E8"/>
                    </a:solidFill>
                  </a:tcPr>
                </a:tc>
                <a:extLst>
                  <a:ext uri="{0D108BD9-81ED-4DB2-BD59-A6C34878D82A}">
                    <a16:rowId xmlns:a16="http://schemas.microsoft.com/office/drawing/2014/main" val="10006"/>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3,907,032</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245,724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4,042,744</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7,511</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135,712</a:t>
                      </a:r>
                    </a:p>
                  </a:txBody>
                  <a:tcPr marL="9525" marR="72000" marT="9525" marB="0" anchor="ctr">
                    <a:solidFill>
                      <a:srgbClr val="E9EDF4"/>
                    </a:solidFill>
                  </a:tcPr>
                </a:tc>
                <a:extLst>
                  <a:ext uri="{0D108BD9-81ED-4DB2-BD59-A6C34878D82A}">
                    <a16:rowId xmlns:a16="http://schemas.microsoft.com/office/drawing/2014/main" val="10007"/>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874628914"/>
              </p:ext>
            </p:extLst>
          </p:nvPr>
        </p:nvGraphicFramePr>
        <p:xfrm>
          <a:off x="468525" y="3047192"/>
          <a:ext cx="8279998" cy="1380728"/>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0">
                <a:tc rowSpan="6">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小学校・中学校</a:t>
                      </a:r>
                      <a:endPar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教育職給料表</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校長</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592,792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9,835,362</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600,696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10,000,556</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7,904</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165,194</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566,079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9,187,464</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573,796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9,342,690</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7,717</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155,226</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1"/>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首席・指導教諭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469,198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7,895,768</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476,371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8,042,806</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7,173</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147,038</a:t>
                      </a:r>
                    </a:p>
                  </a:txBody>
                  <a:tcPr marL="9525" marR="72000" marT="9525" marB="0" anchor="ctr">
                    <a:solidFill>
                      <a:srgbClr val="D0D8E8"/>
                    </a:solidFill>
                  </a:tcPr>
                </a:tc>
                <a:extLst>
                  <a:ext uri="{0D108BD9-81ED-4DB2-BD59-A6C34878D82A}">
                    <a16:rowId xmlns:a16="http://schemas.microsoft.com/office/drawing/2014/main" val="10002"/>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456,300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7,578,690</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463,381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7,720,752</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7,081</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142,062</a:t>
                      </a:r>
                      <a:endPar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solidFill>
                      <a:srgbClr val="E9EDF4"/>
                    </a:solidFill>
                  </a:tcPr>
                </a:tc>
                <a:extLst>
                  <a:ext uri="{0D108BD9-81ED-4DB2-BD59-A6C34878D82A}">
                    <a16:rowId xmlns:a16="http://schemas.microsoft.com/office/drawing/2014/main" val="10003"/>
                  </a:ext>
                </a:extLst>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388,160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6,448,700</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395,457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6,590,860</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7,297</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142,160</a:t>
                      </a:r>
                    </a:p>
                  </a:txBody>
                  <a:tcPr marL="9525" marR="72000" marT="9525" marB="0" anchor="ctr">
                    <a:solidFill>
                      <a:srgbClr val="D0D8E8"/>
                    </a:solidFill>
                  </a:tcPr>
                </a:tc>
                <a:extLst>
                  <a:ext uri="{0D108BD9-81ED-4DB2-BD59-A6C34878D82A}">
                    <a16:rowId xmlns:a16="http://schemas.microsoft.com/office/drawing/2014/main" val="10004"/>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3,907,032</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245,724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4,042,744</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7,511</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135,712</a:t>
                      </a:r>
                    </a:p>
                  </a:txBody>
                  <a:tcPr marL="9525" marR="72000" marT="9525" marB="0" anchor="ctr">
                    <a:solidFill>
                      <a:srgbClr val="E9EDF4"/>
                    </a:solidFill>
                  </a:tcPr>
                </a:tc>
                <a:extLst>
                  <a:ext uri="{0D108BD9-81ED-4DB2-BD59-A6C34878D82A}">
                    <a16:rowId xmlns:a16="http://schemas.microsoft.com/office/drawing/2014/main" val="1000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257098140"/>
              </p:ext>
            </p:extLst>
          </p:nvPr>
        </p:nvGraphicFramePr>
        <p:xfrm>
          <a:off x="468525" y="4457208"/>
          <a:ext cx="8275202" cy="1837928"/>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2000">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0">
                <a:tc rowSpan="8">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公安職給料表</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警視</a:t>
                      </a:r>
                      <a:r>
                        <a:rPr kumimoji="1" lang="ja-JP" altLang="en-US"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所属長級）</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0" marR="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58</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622,016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10,630,400</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630,524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10,812,972</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8,508</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182,572</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警視（管理官級）</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512,154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8,766,794</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519,870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8,928,764</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7,716</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161,970</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1"/>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警部</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486,957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8,335,484</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494,491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8,492,878</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7,534</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157,394</a:t>
                      </a:r>
                    </a:p>
                  </a:txBody>
                  <a:tcPr marL="9525" marR="72000" marT="9525" marB="0" anchor="ctr">
                    <a:solidFill>
                      <a:srgbClr val="D0D8E8"/>
                    </a:solidFill>
                  </a:tcPr>
                </a:tc>
                <a:extLst>
                  <a:ext uri="{0D108BD9-81ED-4DB2-BD59-A6C34878D82A}">
                    <a16:rowId xmlns:a16="http://schemas.microsoft.com/office/drawing/2014/main" val="10002"/>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警部補</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448,551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7,578,266</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455,808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7,725,940</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7,257</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147,674</a:t>
                      </a:r>
                    </a:p>
                  </a:txBody>
                  <a:tcPr marL="9525" marR="72000" marT="9525" marB="0" anchor="ctr">
                    <a:solidFill>
                      <a:srgbClr val="E9EDF4"/>
                    </a:solidFill>
                  </a:tcPr>
                </a:tc>
                <a:extLst>
                  <a:ext uri="{0D108BD9-81ED-4DB2-BD59-A6C34878D82A}">
                    <a16:rowId xmlns:a16="http://schemas.microsoft.com/office/drawing/2014/main" val="10003"/>
                  </a:ext>
                </a:extLst>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巡査部長</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388,278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6,473,560</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395,101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6,608,062</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6,823</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134,502</a:t>
                      </a:r>
                    </a:p>
                  </a:txBody>
                  <a:tcPr marL="9525" marR="72000" marT="9525" marB="0" anchor="ctr">
                    <a:solidFill>
                      <a:srgbClr val="D0D8E8"/>
                    </a:solidFill>
                  </a:tcPr>
                </a:tc>
                <a:extLst>
                  <a:ext uri="{0D108BD9-81ED-4DB2-BD59-A6C34878D82A}">
                    <a16:rowId xmlns:a16="http://schemas.microsoft.com/office/drawing/2014/main" val="10004"/>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巡査長</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312,798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5,145,526</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319,300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5,268,450</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6,502</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122,924</a:t>
                      </a:r>
                    </a:p>
                  </a:txBody>
                  <a:tcPr marL="9525" marR="72000" marT="9525" marB="0" anchor="ctr">
                    <a:solidFill>
                      <a:srgbClr val="E9EDF4"/>
                    </a:solidFill>
                  </a:tcPr>
                </a:tc>
                <a:extLst>
                  <a:ext uri="{0D108BD9-81ED-4DB2-BD59-A6C34878D82A}">
                    <a16:rowId xmlns:a16="http://schemas.microsoft.com/office/drawing/2014/main" val="10005"/>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247,863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4,077,344</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255,239 </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4,211,442</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7,376</a:t>
                      </a:r>
                    </a:p>
                  </a:txBody>
                  <a:tcPr marL="9525" marR="72000" marT="9525" marB="0" anchor="ctr">
                    <a:solidFill>
                      <a:srgbClr val="D0D8E8"/>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134,098</a:t>
                      </a:r>
                    </a:p>
                  </a:txBody>
                  <a:tcPr marL="9525" marR="72000" marT="9525" marB="0" anchor="ctr">
                    <a:solidFill>
                      <a:srgbClr val="D0D8E8"/>
                    </a:solidFill>
                  </a:tcPr>
                </a:tc>
                <a:extLst>
                  <a:ext uri="{0D108BD9-81ED-4DB2-BD59-A6C34878D82A}">
                    <a16:rowId xmlns:a16="http://schemas.microsoft.com/office/drawing/2014/main" val="10006"/>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227,994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3,750,500</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235,562 </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3,886,770</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7,568</a:t>
                      </a:r>
                    </a:p>
                  </a:txBody>
                  <a:tcPr marL="9525" marR="72000" marT="9525" marB="0" anchor="ctr">
                    <a:solidFill>
                      <a:srgbClr val="E9EDF4"/>
                    </a:solidFill>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136,270</a:t>
                      </a:r>
                    </a:p>
                  </a:txBody>
                  <a:tcPr marL="9525" marR="72000" marT="9525" marB="0" anchor="ctr">
                    <a:solidFill>
                      <a:srgbClr val="E9EDF4"/>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63124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7600" y="1096144"/>
            <a:ext cx="8229600" cy="244624"/>
          </a:xfrm>
        </p:spPr>
        <p:txBody>
          <a:bodyPr>
            <a:normAutofit/>
          </a:bodyPr>
          <a:lstStyle/>
          <a:p>
            <a:pPr marL="0" indent="0" algn="r">
              <a:buNone/>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３１</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年職員給与実態調査と２０１９年（平成</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３１</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年）職種別民間給与実態調査のデータから試算）</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９</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．大阪府職員と民間従業員の役職別給与比較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302297606"/>
              </p:ext>
            </p:extLst>
          </p:nvPr>
        </p:nvGraphicFramePr>
        <p:xfrm>
          <a:off x="457200" y="1312240"/>
          <a:ext cx="8280000" cy="8640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tblGrid>
              <a:tr h="288000">
                <a:tc rowSpan="3">
                  <a:txBody>
                    <a:bodyPr/>
                    <a:lstStyle/>
                    <a:p>
                      <a:pPr algn="l"/>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大阪府職員の状況</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行政職給料表適用者</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gn="l"/>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（府職員の平均）</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主査級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主事級（副主査除く）</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88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88000">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900" b="0" i="0" u="none" strike="noStrike" dirty="0" smtClean="0">
                          <a:solidFill>
                            <a:schemeClr val="tx1"/>
                          </a:solidFill>
                          <a:effectLst/>
                          <a:latin typeface="メイリオ"/>
                        </a:rPr>
                        <a:t>58.3</a:t>
                      </a:r>
                      <a:r>
                        <a:rPr lang="ja-JP" altLang="en-US" sz="900" b="0" i="0" u="none" strike="noStrike" dirty="0" smtClean="0">
                          <a:solidFill>
                            <a:schemeClr val="tx1"/>
                          </a:solidFill>
                          <a:effectLst/>
                          <a:latin typeface="メイリオ"/>
                        </a:rPr>
                        <a:t>歳</a:t>
                      </a:r>
                      <a:endParaRPr lang="ja-JP" altLang="en-US" sz="900" b="0" i="0" u="none" strike="noStrike" dirty="0">
                        <a:solidFill>
                          <a:schemeClr val="tx1"/>
                        </a:solidFill>
                        <a:effectLst/>
                        <a:latin typeface="メイリオ"/>
                      </a:endParaRPr>
                    </a:p>
                  </a:txBody>
                  <a:tcPr marL="0" marR="0" marT="0"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771,515</a:t>
                      </a:r>
                      <a:r>
                        <a:rPr lang="ja-JP" altLang="en-US" sz="900" b="0" i="0" u="none" strike="noStrike" dirty="0" smtClean="0">
                          <a:solidFill>
                            <a:schemeClr val="tx1"/>
                          </a:solidFill>
                          <a:effectLst/>
                          <a:latin typeface="メイリオ"/>
                        </a:rPr>
                        <a:t>円</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55.2</a:t>
                      </a:r>
                      <a:r>
                        <a:rPr lang="ja-JP" altLang="en-US" sz="900" b="0" i="0" u="none" strike="noStrike" dirty="0" smtClean="0">
                          <a:solidFill>
                            <a:schemeClr val="tx1"/>
                          </a:solidFill>
                          <a:effectLst/>
                          <a:latin typeface="メイリオ"/>
                        </a:rPr>
                        <a:t>歳</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617,059</a:t>
                      </a:r>
                      <a:r>
                        <a:rPr lang="ja-JP" altLang="en-US" sz="900" b="0" i="0" u="none" strike="noStrike" dirty="0" smtClean="0">
                          <a:solidFill>
                            <a:schemeClr val="tx1"/>
                          </a:solidFill>
                          <a:effectLst/>
                          <a:latin typeface="メイリオ"/>
                        </a:rPr>
                        <a:t>円</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47.3</a:t>
                      </a:r>
                      <a:r>
                        <a:rPr lang="ja-JP" altLang="en-US" sz="900" b="0" i="0" u="none" strike="noStrike" dirty="0" smtClean="0">
                          <a:solidFill>
                            <a:schemeClr val="tx1"/>
                          </a:solidFill>
                          <a:effectLst/>
                          <a:latin typeface="メイリオ"/>
                        </a:rPr>
                        <a:t>歳</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421,078</a:t>
                      </a:r>
                      <a:r>
                        <a:rPr lang="ja-JP" altLang="en-US" sz="900" b="0" i="0" u="none" strike="noStrike" dirty="0" smtClean="0">
                          <a:solidFill>
                            <a:schemeClr val="tx1"/>
                          </a:solidFill>
                          <a:effectLst/>
                          <a:latin typeface="メイリオ"/>
                        </a:rPr>
                        <a:t>円</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26.8</a:t>
                      </a:r>
                      <a:r>
                        <a:rPr lang="ja-JP" altLang="en-US" sz="900" b="0" i="0" u="none" strike="noStrike" dirty="0" smtClean="0">
                          <a:solidFill>
                            <a:schemeClr val="tx1"/>
                          </a:solidFill>
                          <a:effectLst/>
                          <a:latin typeface="メイリオ"/>
                        </a:rPr>
                        <a:t>歳</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237,286</a:t>
                      </a:r>
                      <a:r>
                        <a:rPr lang="ja-JP" altLang="en-US" sz="900" b="0" i="0" u="none" strike="noStrike" dirty="0" smtClean="0">
                          <a:solidFill>
                            <a:schemeClr val="tx1"/>
                          </a:solidFill>
                          <a:effectLst/>
                          <a:latin typeface="メイリオ"/>
                        </a:rPr>
                        <a:t>円</a:t>
                      </a:r>
                      <a:endParaRPr lang="ja-JP" altLang="en-US" sz="900" b="0" i="0" u="none" strike="noStrike" dirty="0">
                        <a:solidFill>
                          <a:schemeClr val="tx1"/>
                        </a:solidFill>
                        <a:effectLst/>
                        <a:latin typeface="メイリオ"/>
                      </a:endParaRPr>
                    </a:p>
                  </a:txBody>
                  <a:tcPr marL="0" marR="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208931616"/>
              </p:ext>
            </p:extLst>
          </p:nvPr>
        </p:nvGraphicFramePr>
        <p:xfrm>
          <a:off x="457200" y="2542104"/>
          <a:ext cx="8280000" cy="16686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tblGrid>
              <a:tr h="288000">
                <a:tc rowSpan="2">
                  <a:txBody>
                    <a:bodyP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民間従業員（企業規模）</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80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chemeClr val="tx1"/>
                          </a:solidFill>
                          <a:effectLst/>
                          <a:latin typeface="メイリオ"/>
                        </a:rPr>
                        <a:t>57.9</a:t>
                      </a:r>
                      <a:r>
                        <a:rPr lang="ja-JP" altLang="en-US" sz="900" b="0" i="0" u="none" strike="noStrike" dirty="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786,675</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55.0</a:t>
                      </a:r>
                      <a:r>
                        <a:rPr lang="ja-JP" altLang="en-US" sz="900" b="0" i="0" u="none" strike="noStrike" dirty="0" smtClean="0">
                          <a:solidFill>
                            <a:schemeClr val="tx1"/>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615,945</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47.0</a:t>
                      </a:r>
                      <a:r>
                        <a:rPr lang="ja-JP" altLang="en-US" sz="900" b="0" i="0" u="none" strike="noStrike" dirty="0" smtClean="0">
                          <a:solidFill>
                            <a:schemeClr val="tx1"/>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440,398</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27.0</a:t>
                      </a:r>
                      <a:r>
                        <a:rPr lang="ja-JP" altLang="en-US" sz="900" b="0" i="0" u="none" strike="noStrike" dirty="0" smtClean="0">
                          <a:solidFill>
                            <a:schemeClr val="tx1"/>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261,561</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smtClean="0">
                          <a:solidFill>
                            <a:schemeClr val="tx1"/>
                          </a:solidFill>
                          <a:effectLst/>
                          <a:latin typeface="メイリオ"/>
                        </a:rPr>
                        <a:t>57.9</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765,030</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55.0</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606,770</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47.0</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430,338</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27.0</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255,716</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499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smtClean="0">
                          <a:solidFill>
                            <a:schemeClr val="tx1"/>
                          </a:solidFill>
                          <a:effectLst/>
                          <a:latin typeface="メイリオ"/>
                        </a:rPr>
                        <a:t>57.9</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579,382</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55.0</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493,040</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47.0</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373,091</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26.9</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229,283</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57.8</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678,216</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54.9</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461,920</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46.8</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382,065</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27.0</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228,347</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7" name="テキスト ボックス 6"/>
          <p:cNvSpPr txBox="1"/>
          <p:nvPr/>
        </p:nvSpPr>
        <p:spPr>
          <a:xfrm>
            <a:off x="457200" y="2163000"/>
            <a:ext cx="8208912" cy="215444"/>
          </a:xfrm>
          <a:prstGeom prst="rect">
            <a:avLst/>
          </a:prstGeom>
          <a:noFill/>
        </p:spPr>
        <p:txBody>
          <a:bodyPr wrap="square" rtlCol="0">
            <a:spAutoFit/>
          </a:bodyPr>
          <a:lstStyle/>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給与額</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勧告実施前</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の給与額</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で、給料</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（調整額を含む。）・管理職手当・扶養手当・地域手当・住居手当・単身赴任手当（基礎額）の合計額です</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457200" y="4209726"/>
            <a:ext cx="8208912"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民間従業員の年齢</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及び給与</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額は、同役職の</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府職員の平均年齢（四捨五入値）の</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１歳の民間従業員の単純平均値です。</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２　給与</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額は、きまって</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支給する給与額から時間外手当と通勤手当を除いた金額です。</a:t>
            </a:r>
          </a:p>
        </p:txBody>
      </p:sp>
      <p:graphicFrame>
        <p:nvGraphicFramePr>
          <p:cNvPr id="9" name="表 8"/>
          <p:cNvGraphicFramePr>
            <a:graphicFrameLocks noGrp="1"/>
          </p:cNvGraphicFramePr>
          <p:nvPr>
            <p:extLst>
              <p:ext uri="{D42A27DB-BD31-4B8C-83A1-F6EECF244321}">
                <p14:modId xmlns:p14="http://schemas.microsoft.com/office/powerpoint/2010/main" val="30991208"/>
              </p:ext>
            </p:extLst>
          </p:nvPr>
        </p:nvGraphicFramePr>
        <p:xfrm>
          <a:off x="457200" y="4610240"/>
          <a:ext cx="8280000" cy="16686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tblGrid>
              <a:tr h="288000">
                <a:tc rowSpan="2">
                  <a:txBody>
                    <a:bodyP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差引（府職員ー民間従業員）</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80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smtClean="0">
                          <a:solidFill>
                            <a:schemeClr val="tx1"/>
                          </a:solidFill>
                          <a:effectLst/>
                          <a:latin typeface="メイリオ"/>
                        </a:rPr>
                        <a:t>0.4</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15,160</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0.2</a:t>
                      </a:r>
                      <a:r>
                        <a:rPr lang="ja-JP" altLang="en-US" sz="900" b="0" i="0" u="none" strike="noStrike" dirty="0" smtClean="0">
                          <a:solidFill>
                            <a:schemeClr val="tx1"/>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1,114</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0.3</a:t>
                      </a:r>
                      <a:r>
                        <a:rPr lang="ja-JP" altLang="en-US" sz="900" b="0" i="0" u="none" strike="noStrike" dirty="0" smtClean="0">
                          <a:solidFill>
                            <a:schemeClr val="tx1"/>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19,320</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0.2</a:t>
                      </a:r>
                      <a:r>
                        <a:rPr lang="ja-JP" altLang="en-US" sz="900" b="0" i="0" u="none" strike="noStrike" dirty="0" smtClean="0">
                          <a:solidFill>
                            <a:schemeClr val="tx1"/>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24,275</a:t>
                      </a:r>
                      <a:r>
                        <a:rPr lang="ja-JP" altLang="en-US" sz="900" b="0" i="0" u="none" strike="noStrike" dirty="0" smtClean="0">
                          <a:solidFill>
                            <a:schemeClr val="tx1"/>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smtClean="0">
                          <a:solidFill>
                            <a:schemeClr val="tx1"/>
                          </a:solidFill>
                          <a:effectLst/>
                          <a:latin typeface="メイリオ"/>
                        </a:rPr>
                        <a:t>0.4</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6,485</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0.2</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10,289</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0.3</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9,260</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0.2</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18,430</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499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smtClean="0">
                          <a:solidFill>
                            <a:schemeClr val="tx1"/>
                          </a:solidFill>
                          <a:effectLst/>
                          <a:latin typeface="メイリオ"/>
                        </a:rPr>
                        <a:t>0.4</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192,133</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0.2</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124,019</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0.3</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47,987</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0.1</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8,003</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effectLst/>
                          <a:latin typeface="メイリオ"/>
                        </a:rPr>
                        <a:t>0.5</a:t>
                      </a:r>
                      <a:r>
                        <a:rPr lang="ja-JP" altLang="en-US" sz="900" b="0" i="0" u="none" strike="noStrike" dirty="0" smtClean="0">
                          <a:solidFill>
                            <a:schemeClr val="tx1"/>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93,299</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0.3</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155,139</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0.5</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39,013</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dirty="0" smtClean="0">
                          <a:solidFill>
                            <a:schemeClr val="tx1"/>
                          </a:solidFill>
                          <a:effectLst/>
                          <a:latin typeface="メイリオ"/>
                        </a:rPr>
                        <a:t>▲</a:t>
                      </a:r>
                      <a:r>
                        <a:rPr lang="en-US" altLang="ja-JP" sz="900" b="0" i="0" u="none" strike="noStrike" dirty="0" smtClean="0">
                          <a:solidFill>
                            <a:schemeClr val="tx1"/>
                          </a:solidFill>
                          <a:effectLst/>
                          <a:latin typeface="メイリオ"/>
                        </a:rPr>
                        <a:t>0.2</a:t>
                      </a:r>
                      <a:r>
                        <a:rPr lang="ja-JP" altLang="en-US" sz="900" b="0" i="0" u="none" strike="noStrike" dirty="0" smtClean="0">
                          <a:solidFill>
                            <a:schemeClr val="tx1"/>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a:rPr>
                        <a:t>8,939</a:t>
                      </a:r>
                      <a:r>
                        <a:rPr lang="ja-JP" altLang="en-US" sz="900" b="0" i="0" u="none" strike="noStrike" dirty="0" smtClean="0">
                          <a:solidFill>
                            <a:schemeClr val="tx1"/>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76833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2051720" y="3068960"/>
            <a:ext cx="5675245" cy="3473813"/>
          </a:xfrm>
          <a:prstGeom prst="rect">
            <a:avLst/>
          </a:prstGeom>
        </p:spPr>
      </p:pic>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適用給料表別職員数・構成比</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12</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496194467"/>
              </p:ext>
            </p:extLst>
          </p:nvPr>
        </p:nvGraphicFramePr>
        <p:xfrm>
          <a:off x="458019" y="1307789"/>
          <a:ext cx="8280000" cy="162268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648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720000">
                  <a:extLst>
                    <a:ext uri="{9D8B030D-6E8A-4147-A177-3AD203B41FA5}">
                      <a16:colId xmlns:a16="http://schemas.microsoft.com/office/drawing/2014/main" val="20006"/>
                    </a:ext>
                  </a:extLst>
                </a:gridCol>
                <a:gridCol w="972000">
                  <a:extLst>
                    <a:ext uri="{9D8B030D-6E8A-4147-A177-3AD203B41FA5}">
                      <a16:colId xmlns:a16="http://schemas.microsoft.com/office/drawing/2014/main" val="20007"/>
                    </a:ext>
                  </a:extLst>
                </a:gridCol>
                <a:gridCol w="648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gridCol w="720000">
                  <a:extLst>
                    <a:ext uri="{9D8B030D-6E8A-4147-A177-3AD203B41FA5}">
                      <a16:colId xmlns:a16="http://schemas.microsoft.com/office/drawing/2014/main" val="20010"/>
                    </a:ext>
                  </a:extLst>
                </a:gridCol>
                <a:gridCol w="648000">
                  <a:extLst>
                    <a:ext uri="{9D8B030D-6E8A-4147-A177-3AD203B41FA5}">
                      <a16:colId xmlns:a16="http://schemas.microsoft.com/office/drawing/2014/main" val="20011"/>
                    </a:ext>
                  </a:extLst>
                </a:gridCol>
              </a:tblGrid>
              <a:tr h="0">
                <a:tc rowSpan="2">
                  <a:txBody>
                    <a:bodyPr/>
                    <a:lstStyle/>
                    <a:p>
                      <a:pPr algn="ct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行政職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研究職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gridSpan="3">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医療職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grid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教育職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公安職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特定任期付職員</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技能労務職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合計</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0840">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（二）</a:t>
                      </a: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（三）</a:t>
                      </a: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高等学校等</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小学校・中学校</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52000">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職員数</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10,892</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52</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11,473</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22,376</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21,635</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433</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67,010</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252000">
                <a:tc v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gridSpan="3">
                  <a:txBody>
                    <a:bodyPr/>
                    <a:lstStyle/>
                    <a:p>
                      <a:pPr algn="ct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130</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hMerge="1">
                  <a:txBody>
                    <a:bodyPr/>
                    <a:lstStyle/>
                    <a:p>
                      <a:endParaRPr kumimoji="1" lang="ja-JP" altLang="en-US"/>
                    </a:p>
                  </a:txBody>
                  <a:tcPr>
                    <a:solidFill>
                      <a:srgbClr val="E9EDF4"/>
                    </a:solidFill>
                  </a:tcPr>
                </a:tc>
                <a:tc hMerge="1">
                  <a:txBody>
                    <a:bodyPr/>
                    <a:lstStyle/>
                    <a:p>
                      <a:endParaRPr kumimoji="1" lang="ja-JP" altLang="en-US"/>
                    </a:p>
                  </a:txBody>
                  <a:tcPr>
                    <a:solidFill>
                      <a:srgbClr val="E9EDF4"/>
                    </a:solidFill>
                  </a:tcPr>
                </a:tc>
                <a:tc gridSpan="2">
                  <a:txBody>
                    <a:bodyPr/>
                    <a:lstStyle/>
                    <a:p>
                      <a:pPr algn="ct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33,849</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h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extLst>
                  <a:ext uri="{0D108BD9-81ED-4DB2-BD59-A6C34878D82A}">
                    <a16:rowId xmlns:a16="http://schemas.microsoft.com/office/drawing/2014/main" val="10003"/>
                  </a:ext>
                </a:extLst>
              </a:tr>
              <a:tr h="252000">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構成比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16.3%</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0" marR="0" marT="0" marB="0" anchor="ctr">
                    <a:solidFill>
                      <a:srgbClr val="E9EDF4"/>
                    </a:solidFill>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17.1%</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33.4%</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32.3%</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0" marR="0" marT="0" marB="0" anchor="ctr">
                    <a:solidFill>
                      <a:srgbClr val="E9EDF4"/>
                    </a:solidFill>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0.6%</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p>
                  </a:txBody>
                  <a:tcPr marL="0" marR="0" marT="0" marB="0" anchor="ctr">
                    <a:solidFill>
                      <a:srgbClr val="E9EDF4"/>
                    </a:solidFill>
                  </a:tcPr>
                </a:tc>
                <a:extLst>
                  <a:ext uri="{0D108BD9-81ED-4DB2-BD59-A6C34878D82A}">
                    <a16:rowId xmlns:a16="http://schemas.microsoft.com/office/drawing/2014/main" val="10004"/>
                  </a:ext>
                </a:extLst>
              </a:tr>
              <a:tr h="252000">
                <a:tc v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gridSpan="3">
                  <a:txBody>
                    <a:bodyPr/>
                    <a:lstStyle/>
                    <a:p>
                      <a:pPr algn="ct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0.2%</a:t>
                      </a:r>
                    </a:p>
                  </a:txBody>
                  <a:tcPr marL="0" marR="0" marT="0" marB="0" anchor="ctr">
                    <a:solidFill>
                      <a:srgbClr val="E9EDF4"/>
                    </a:solidFill>
                  </a:tcPr>
                </a:tc>
                <a:tc hMerge="1">
                  <a:txBody>
                    <a:bodyPr/>
                    <a:lstStyle/>
                    <a:p>
                      <a:endParaRPr kumimoji="1" lang="ja-JP" altLang="en-US"/>
                    </a:p>
                  </a:txBody>
                  <a:tcPr>
                    <a:solidFill>
                      <a:srgbClr val="E9EDF4"/>
                    </a:solidFill>
                  </a:tcPr>
                </a:tc>
                <a:tc hMerge="1">
                  <a:txBody>
                    <a:bodyPr/>
                    <a:lstStyle/>
                    <a:p>
                      <a:endParaRPr kumimoji="1" lang="ja-JP" altLang="en-US"/>
                    </a:p>
                  </a:txBody>
                  <a:tcPr>
                    <a:solidFill>
                      <a:srgbClr val="E9EDF4"/>
                    </a:solidFill>
                  </a:tcPr>
                </a:tc>
                <a:tc gridSpan="2">
                  <a:txBody>
                    <a:bodyPr/>
                    <a:lstStyle/>
                    <a:p>
                      <a:pPr algn="ct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50.5%</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h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extLst>
                  <a:ext uri="{0D108BD9-81ED-4DB2-BD59-A6C34878D82A}">
                    <a16:rowId xmlns:a16="http://schemas.microsoft.com/office/drawing/2014/main" val="10005"/>
                  </a:ext>
                </a:extLst>
              </a:tr>
            </a:tbl>
          </a:graphicData>
        </a:graphic>
      </p:graphicFrame>
      <p:sp>
        <p:nvSpPr>
          <p:cNvPr id="7" name="テキスト ボックス 6"/>
          <p:cNvSpPr txBox="1"/>
          <p:nvPr/>
        </p:nvSpPr>
        <p:spPr>
          <a:xfrm>
            <a:off x="395536" y="1127657"/>
            <a:ext cx="1656184" cy="246221"/>
          </a:xfrm>
          <a:prstGeom prst="rect">
            <a:avLst/>
          </a:prstGeom>
          <a:noFill/>
        </p:spPr>
        <p:txBody>
          <a:bodyPr wrap="square" rtlCol="0" anchor="ctr" anchorCtr="0">
            <a:spAutoFit/>
          </a:bodyPr>
          <a:lstStyle/>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月１日現在</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780472" y="2924944"/>
            <a:ext cx="5040000" cy="230832"/>
          </a:xfrm>
          <a:prstGeom prst="rect">
            <a:avLst/>
          </a:prstGeom>
          <a:noFill/>
        </p:spPr>
        <p:txBody>
          <a:bodyPr wrap="square" rtlCol="0" anchor="ctr" anchorCtr="0">
            <a:spAutoFit/>
          </a:bodyPr>
          <a:lstStyle/>
          <a:p>
            <a:pPr algn="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構成比</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はそれぞれ端数処理をしているため、合計が</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％とならない場合がある。</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68135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給与勧告の推移</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13</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527096929"/>
              </p:ext>
            </p:extLst>
          </p:nvPr>
        </p:nvGraphicFramePr>
        <p:xfrm>
          <a:off x="467544" y="1052736"/>
          <a:ext cx="8280000" cy="539999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56000">
                  <a:extLst>
                    <a:ext uri="{9D8B030D-6E8A-4147-A177-3AD203B41FA5}">
                      <a16:colId xmlns:a16="http://schemas.microsoft.com/office/drawing/2014/main" val="20004"/>
                    </a:ext>
                  </a:extLst>
                </a:gridCol>
                <a:gridCol w="936000">
                  <a:extLst>
                    <a:ext uri="{9D8B030D-6E8A-4147-A177-3AD203B41FA5}">
                      <a16:colId xmlns:a16="http://schemas.microsoft.com/office/drawing/2014/main" val="20005"/>
                    </a:ext>
                  </a:extLst>
                </a:gridCol>
                <a:gridCol w="684760">
                  <a:extLst>
                    <a:ext uri="{9D8B030D-6E8A-4147-A177-3AD203B41FA5}">
                      <a16:colId xmlns:a16="http://schemas.microsoft.com/office/drawing/2014/main" val="20006"/>
                    </a:ext>
                  </a:extLst>
                </a:gridCol>
                <a:gridCol w="1439240">
                  <a:extLst>
                    <a:ext uri="{9D8B030D-6E8A-4147-A177-3AD203B41FA5}">
                      <a16:colId xmlns:a16="http://schemas.microsoft.com/office/drawing/2014/main" val="20007"/>
                    </a:ext>
                  </a:extLst>
                </a:gridCol>
              </a:tblGrid>
              <a:tr h="197277">
                <a:tc row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952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fontAlgn="ct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例　　給</a:t>
                      </a:r>
                    </a:p>
                  </a:txBody>
                  <a:tcPr marL="0" marR="0" marT="0" marB="0"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grid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　別　給</a:t>
                      </a: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row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給与制度</a:t>
                      </a:r>
                      <a:r>
                        <a:rPr lang="ja-JP"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主</a:t>
                      </a: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な動き</a:t>
                      </a:r>
                    </a:p>
                  </a:txBody>
                  <a:tcPr marL="0" marR="0" marT="0" marB="0" anchor="ctr">
                    <a:lnL w="952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63041">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 民 較 差</a:t>
                      </a:r>
                    </a:p>
                  </a:txBody>
                  <a:tcPr marL="0" marR="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36000" marR="3600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7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7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扶養</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手当改定）</a:t>
                      </a:r>
                    </a:p>
                  </a:txBody>
                  <a:tcPr marL="0" marR="0" marT="0" marB="0" anchor="b">
                    <a:lnL w="9525"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ctr" fontAlgn="ctr"/>
                      <a:r>
                        <a:rPr 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p>
                  </a:txBody>
                  <a:tcPr marL="36000" marR="36000" marT="0" marB="0" anchor="ctr">
                    <a:lnT w="12700" cap="flat" cmpd="sng" algn="ctr">
                      <a:solidFill>
                        <a:schemeClr val="bg1"/>
                      </a:solidFill>
                      <a:prstDash val="solid"/>
                      <a:round/>
                      <a:headEnd type="none" w="med" len="med"/>
                      <a:tailEnd type="none" w="med" len="med"/>
                    </a:lnT>
                  </a:tcPr>
                </a:tc>
                <a:tc rowSpan="15">
                  <a:txBody>
                    <a:bodyPr/>
                    <a:lstStyle/>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◎期末勤勉手当の減額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(H17</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zh-TW"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zh-TW"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◎給料月額の減額（</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H23.3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H23.4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0.7%</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27.3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◎退職手当の</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p>
                    <a:p>
                      <a:pPr algn="l" fontAlgn="ctr"/>
                      <a:endPar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329312">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3"/>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0.46%</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期末特別手当の改定見送り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4"/>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204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5"/>
                  </a:ext>
                </a:extLst>
              </a:tr>
              <a:tr h="329312">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住居手当改定）</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6"/>
                  </a:ext>
                </a:extLst>
              </a:tr>
              <a:tr h="329312">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199</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7"/>
                  </a:ext>
                </a:extLst>
              </a:tr>
              <a:tr h="329312">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（住居手当・扶養手当改定）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改定見送り</a:t>
                      </a: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8"/>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9"/>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（実施はＨ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25.12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0"/>
                  </a:ext>
                </a:extLst>
              </a:tr>
              <a:tr h="329312">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経過措置を除き実施</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月分から実施</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1"/>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2"/>
                  </a:ext>
                </a:extLst>
              </a:tr>
              <a:tr h="329312">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7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3"/>
                  </a:ext>
                </a:extLst>
              </a:tr>
              <a:tr h="329312">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4"/>
                  </a:ext>
                </a:extLst>
              </a:tr>
              <a:tr h="329312">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5"/>
                  </a:ext>
                </a:extLst>
              </a:tr>
              <a:tr h="329312">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元年度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6,708 </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6,708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ctr"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3222973633"/>
                  </a:ext>
                </a:extLst>
              </a:tr>
            </a:tbl>
          </a:graphicData>
        </a:graphic>
      </p:graphicFrame>
      <p:sp>
        <p:nvSpPr>
          <p:cNvPr id="6" name="角丸四角形 5"/>
          <p:cNvSpPr/>
          <p:nvPr/>
        </p:nvSpPr>
        <p:spPr>
          <a:xfrm>
            <a:off x="7351737" y="1844824"/>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給与構造</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改革（</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を平均</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現給保障等</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経過措置あり</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7351737" y="3501096"/>
            <a:ext cx="1332000" cy="79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大阪府版公務員制度</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改革</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H23</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独自給料表の導入</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職務給の徹底</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、部・次長級の</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定額化）</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上位評価者の</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昇給号給数の見直し</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５～８号給を</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号給と</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する）</a:t>
            </a:r>
          </a:p>
        </p:txBody>
      </p:sp>
      <p:sp>
        <p:nvSpPr>
          <p:cNvPr id="8" name="テキスト ボックス 7"/>
          <p:cNvSpPr txBox="1"/>
          <p:nvPr/>
        </p:nvSpPr>
        <p:spPr>
          <a:xfrm>
            <a:off x="395976" y="6433591"/>
            <a:ext cx="4320040" cy="307777"/>
          </a:xfrm>
          <a:prstGeom prst="rect">
            <a:avLst/>
          </a:prstGeom>
          <a:noFill/>
        </p:spPr>
        <p:txBody>
          <a:bodyPr wrap="square" rtlCol="0">
            <a:spAutoFit/>
          </a:bodyPr>
          <a:lstStyle/>
          <a:p>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注１　月例給及び特別給の「実施分」は、勧告後、任命権者により実施されたものです。</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　２　勧告どおりの引下げ改定を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相当</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分を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に調整。</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7344456" y="4797152"/>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給与制度の総合的</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見直し</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H27</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a:t>
            </a: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単身赴任手当の</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引上げ</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21236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a:t>
            </a:r>
            <a:r>
              <a:rPr kumimoji="1"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行政職給料表適用者</a:t>
            </a:r>
            <a:r>
              <a:rPr kumimoji="1"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の年間給与の推移</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14</a:t>
            </a:fld>
            <a:endParaRPr kumimoji="1" lang="ja-JP" altLang="en-US"/>
          </a:p>
        </p:txBody>
      </p:sp>
      <p:graphicFrame>
        <p:nvGraphicFramePr>
          <p:cNvPr id="5" name="グラフ 4"/>
          <p:cNvGraphicFramePr/>
          <p:nvPr>
            <p:extLst>
              <p:ext uri="{D42A27DB-BD31-4B8C-83A1-F6EECF244321}">
                <p14:modId xmlns:p14="http://schemas.microsoft.com/office/powerpoint/2010/main" val="3819266364"/>
              </p:ext>
            </p:extLst>
          </p:nvPr>
        </p:nvGraphicFramePr>
        <p:xfrm>
          <a:off x="468464" y="1636707"/>
          <a:ext cx="8280000" cy="2808000"/>
        </p:xfrm>
        <a:graphic>
          <a:graphicData uri="http://schemas.openxmlformats.org/drawingml/2006/chart">
            <c:chart xmlns:c="http://schemas.openxmlformats.org/drawingml/2006/chart" xmlns:r="http://schemas.openxmlformats.org/officeDocument/2006/relationships" r:id="rId2"/>
          </a:graphicData>
        </a:graphic>
      </p:graphicFrame>
      <p:sp>
        <p:nvSpPr>
          <p:cNvPr id="6" name="角丸四角形吹き出し 5"/>
          <p:cNvSpPr/>
          <p:nvPr/>
        </p:nvSpPr>
        <p:spPr>
          <a:xfrm>
            <a:off x="4139952" y="1832941"/>
            <a:ext cx="1296000" cy="648072"/>
          </a:xfrm>
          <a:prstGeom prst="wedgeRoundRectCallout">
            <a:avLst>
              <a:gd name="adj1" fmla="val 49028"/>
              <a:gd name="adj2" fmla="val 103653"/>
              <a:gd name="adj3" fmla="val 16667"/>
            </a:avLst>
          </a:prstGeom>
          <a:ln w="952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給与減額措置に</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よる</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給与の減額</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年度まで）</a:t>
            </a:r>
          </a:p>
        </p:txBody>
      </p:sp>
      <p:sp>
        <p:nvSpPr>
          <p:cNvPr id="7" name="テキスト ボックス 6"/>
          <p:cNvSpPr txBox="1"/>
          <p:nvPr/>
        </p:nvSpPr>
        <p:spPr>
          <a:xfrm>
            <a:off x="419967" y="1628800"/>
            <a:ext cx="432000" cy="195814"/>
          </a:xfrm>
          <a:prstGeom prst="rect">
            <a:avLst/>
          </a:prstGeom>
          <a:solidFill>
            <a:schemeClr val="bg1"/>
          </a:solidFill>
        </p:spPr>
        <p:txBody>
          <a:bodyPr wrap="square" lIns="0" tIns="36000" rIns="0" bIns="36000" rtlCol="0" anchor="ctr" anchorCtr="1">
            <a:spAutoFit/>
          </a:bodyPr>
          <a:lstStyle/>
          <a:p>
            <a:pPr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9584" y="4105860"/>
            <a:ext cx="288000" cy="211203"/>
          </a:xfrm>
          <a:prstGeom prst="rect">
            <a:avLst/>
          </a:prstGeom>
          <a:solidFill>
            <a:schemeClr val="bg1"/>
          </a:solidFill>
        </p:spPr>
        <p:txBody>
          <a:bodyPr wrap="square" lIns="72000" tIns="36000" rIns="0" bIns="36000" rtlCol="0" anchor="ctr" anchorCtr="1">
            <a:spAutoFit/>
          </a:bodyPr>
          <a:lstStyle/>
          <a:p>
            <a:pPr algn="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0</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Freeform 45"/>
          <p:cNvSpPr>
            <a:spLocks/>
          </p:cNvSpPr>
          <p:nvPr/>
        </p:nvSpPr>
        <p:spPr bwMode="auto">
          <a:xfrm>
            <a:off x="892575" y="3959490"/>
            <a:ext cx="7704000" cy="216000"/>
          </a:xfrm>
          <a:custGeom>
            <a:avLst/>
            <a:gdLst>
              <a:gd name="T0" fmla="*/ 1521 w 1627"/>
              <a:gd name="T1" fmla="*/ 46 h 87"/>
              <a:gd name="T2" fmla="*/ 1460 w 1627"/>
              <a:gd name="T3" fmla="*/ 21 h 87"/>
              <a:gd name="T4" fmla="*/ 1384 w 1627"/>
              <a:gd name="T5" fmla="*/ 21 h 87"/>
              <a:gd name="T6" fmla="*/ 1322 w 1627"/>
              <a:gd name="T7" fmla="*/ 46 h 87"/>
              <a:gd name="T8" fmla="*/ 1221 w 1627"/>
              <a:gd name="T9" fmla="*/ 21 h 87"/>
              <a:gd name="T10" fmla="*/ 1160 w 1627"/>
              <a:gd name="T11" fmla="*/ 46 h 87"/>
              <a:gd name="T12" fmla="*/ 1096 w 1627"/>
              <a:gd name="T13" fmla="*/ 5 h 87"/>
              <a:gd name="T14" fmla="*/ 1033 w 1627"/>
              <a:gd name="T15" fmla="*/ 46 h 87"/>
              <a:gd name="T16" fmla="*/ 972 w 1627"/>
              <a:gd name="T17" fmla="*/ 21 h 87"/>
              <a:gd name="T18" fmla="*/ 871 w 1627"/>
              <a:gd name="T19" fmla="*/ 46 h 87"/>
              <a:gd name="T20" fmla="*/ 809 w 1627"/>
              <a:gd name="T21" fmla="*/ 21 h 87"/>
              <a:gd name="T22" fmla="*/ 733 w 1627"/>
              <a:gd name="T23" fmla="*/ 21 h 87"/>
              <a:gd name="T24" fmla="*/ 672 w 1627"/>
              <a:gd name="T25" fmla="*/ 46 h 87"/>
              <a:gd name="T26" fmla="*/ 570 w 1627"/>
              <a:gd name="T27" fmla="*/ 21 h 87"/>
              <a:gd name="T28" fmla="*/ 527 w 1627"/>
              <a:gd name="T29" fmla="*/ 54 h 87"/>
              <a:gd name="T30" fmla="*/ 484 w 1627"/>
              <a:gd name="T31" fmla="*/ 21 h 87"/>
              <a:gd name="T32" fmla="*/ 408 w 1627"/>
              <a:gd name="T33" fmla="*/ 21 h 87"/>
              <a:gd name="T34" fmla="*/ 346 w 1627"/>
              <a:gd name="T35" fmla="*/ 46 h 87"/>
              <a:gd name="T36" fmla="*/ 283 w 1627"/>
              <a:gd name="T37" fmla="*/ 5 h 87"/>
              <a:gd name="T38" fmla="*/ 220 w 1627"/>
              <a:gd name="T39" fmla="*/ 46 h 87"/>
              <a:gd name="T40" fmla="*/ 158 w 1627"/>
              <a:gd name="T41" fmla="*/ 21 h 87"/>
              <a:gd name="T42" fmla="*/ 82 w 1627"/>
              <a:gd name="T43" fmla="*/ 21 h 87"/>
              <a:gd name="T44" fmla="*/ 21 w 1627"/>
              <a:gd name="T45" fmla="*/ 46 h 87"/>
              <a:gd name="T46" fmla="*/ 0 w 1627"/>
              <a:gd name="T47" fmla="*/ 65 h 87"/>
              <a:gd name="T48" fmla="*/ 77 w 1627"/>
              <a:gd name="T49" fmla="*/ 66 h 87"/>
              <a:gd name="T50" fmla="*/ 120 w 1627"/>
              <a:gd name="T51" fmla="*/ 33 h 87"/>
              <a:gd name="T52" fmla="*/ 164 w 1627"/>
              <a:gd name="T53" fmla="*/ 66 h 87"/>
              <a:gd name="T54" fmla="*/ 265 w 1627"/>
              <a:gd name="T55" fmla="*/ 41 h 87"/>
              <a:gd name="T56" fmla="*/ 301 w 1627"/>
              <a:gd name="T57" fmla="*/ 41 h 87"/>
              <a:gd name="T58" fmla="*/ 402 w 1627"/>
              <a:gd name="T59" fmla="*/ 66 h 87"/>
              <a:gd name="T60" fmla="*/ 464 w 1627"/>
              <a:gd name="T61" fmla="*/ 41 h 87"/>
              <a:gd name="T62" fmla="*/ 565 w 1627"/>
              <a:gd name="T63" fmla="*/ 66 h 87"/>
              <a:gd name="T64" fmla="*/ 627 w 1627"/>
              <a:gd name="T65" fmla="*/ 41 h 87"/>
              <a:gd name="T66" fmla="*/ 728 w 1627"/>
              <a:gd name="T67" fmla="*/ 66 h 87"/>
              <a:gd name="T68" fmla="*/ 789 w 1627"/>
              <a:gd name="T69" fmla="*/ 41 h 87"/>
              <a:gd name="T70" fmla="*/ 890 w 1627"/>
              <a:gd name="T71" fmla="*/ 66 h 87"/>
              <a:gd name="T72" fmla="*/ 952 w 1627"/>
              <a:gd name="T73" fmla="*/ 41 h 87"/>
              <a:gd name="T74" fmla="*/ 1053 w 1627"/>
              <a:gd name="T75" fmla="*/ 66 h 87"/>
              <a:gd name="T76" fmla="*/ 1115 w 1627"/>
              <a:gd name="T77" fmla="*/ 41 h 87"/>
              <a:gd name="T78" fmla="*/ 1216 w 1627"/>
              <a:gd name="T79" fmla="*/ 66 h 87"/>
              <a:gd name="T80" fmla="*/ 1277 w 1627"/>
              <a:gd name="T81" fmla="*/ 41 h 87"/>
              <a:gd name="T82" fmla="*/ 1378 w 1627"/>
              <a:gd name="T83" fmla="*/ 66 h 87"/>
              <a:gd name="T84" fmla="*/ 1440 w 1627"/>
              <a:gd name="T85" fmla="*/ 41 h 87"/>
              <a:gd name="T86" fmla="*/ 1541 w 1627"/>
              <a:gd name="T87" fmla="*/ 66 h 87"/>
              <a:gd name="T88" fmla="*/ 1584 w 1627"/>
              <a:gd name="T89" fmla="*/ 33 h 87"/>
              <a:gd name="T90" fmla="*/ 1627 w 1627"/>
              <a:gd name="T91" fmla="*/ 65 h 87"/>
              <a:gd name="T92" fmla="*/ 1622 w 1627"/>
              <a:gd name="T9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27" h="87">
                <a:moveTo>
                  <a:pt x="1546" y="21"/>
                </a:moveTo>
                <a:cubicBezTo>
                  <a:pt x="1521" y="46"/>
                  <a:pt x="1521" y="46"/>
                  <a:pt x="1521" y="46"/>
                </a:cubicBezTo>
                <a:cubicBezTo>
                  <a:pt x="1511" y="56"/>
                  <a:pt x="1495" y="56"/>
                  <a:pt x="1485" y="46"/>
                </a:cubicBezTo>
                <a:cubicBezTo>
                  <a:pt x="1460" y="21"/>
                  <a:pt x="1460" y="21"/>
                  <a:pt x="1460" y="21"/>
                </a:cubicBezTo>
                <a:cubicBezTo>
                  <a:pt x="1450" y="11"/>
                  <a:pt x="1436" y="5"/>
                  <a:pt x="1422" y="5"/>
                </a:cubicBezTo>
                <a:cubicBezTo>
                  <a:pt x="1407" y="5"/>
                  <a:pt x="1394" y="11"/>
                  <a:pt x="1384" y="21"/>
                </a:cubicBezTo>
                <a:cubicBezTo>
                  <a:pt x="1359" y="46"/>
                  <a:pt x="1359" y="46"/>
                  <a:pt x="1359" y="46"/>
                </a:cubicBezTo>
                <a:cubicBezTo>
                  <a:pt x="1349" y="56"/>
                  <a:pt x="1332" y="56"/>
                  <a:pt x="1322" y="46"/>
                </a:cubicBezTo>
                <a:cubicBezTo>
                  <a:pt x="1322" y="46"/>
                  <a:pt x="1297" y="21"/>
                  <a:pt x="1297" y="21"/>
                </a:cubicBezTo>
                <a:cubicBezTo>
                  <a:pt x="1276" y="0"/>
                  <a:pt x="1242" y="0"/>
                  <a:pt x="1221" y="21"/>
                </a:cubicBezTo>
                <a:cubicBezTo>
                  <a:pt x="1221" y="21"/>
                  <a:pt x="1196" y="46"/>
                  <a:pt x="1196" y="46"/>
                </a:cubicBezTo>
                <a:cubicBezTo>
                  <a:pt x="1186" y="56"/>
                  <a:pt x="1170" y="56"/>
                  <a:pt x="1160" y="46"/>
                </a:cubicBezTo>
                <a:cubicBezTo>
                  <a:pt x="1134" y="21"/>
                  <a:pt x="1134" y="21"/>
                  <a:pt x="1134" y="21"/>
                </a:cubicBezTo>
                <a:cubicBezTo>
                  <a:pt x="1124" y="11"/>
                  <a:pt x="1111" y="5"/>
                  <a:pt x="1096" y="5"/>
                </a:cubicBezTo>
                <a:cubicBezTo>
                  <a:pt x="1082" y="5"/>
                  <a:pt x="1069" y="11"/>
                  <a:pt x="1058" y="21"/>
                </a:cubicBezTo>
                <a:cubicBezTo>
                  <a:pt x="1033" y="46"/>
                  <a:pt x="1033" y="46"/>
                  <a:pt x="1033" y="46"/>
                </a:cubicBezTo>
                <a:cubicBezTo>
                  <a:pt x="1023" y="56"/>
                  <a:pt x="1007" y="56"/>
                  <a:pt x="997" y="46"/>
                </a:cubicBezTo>
                <a:cubicBezTo>
                  <a:pt x="997" y="46"/>
                  <a:pt x="972" y="21"/>
                  <a:pt x="972" y="21"/>
                </a:cubicBezTo>
                <a:cubicBezTo>
                  <a:pt x="951" y="0"/>
                  <a:pt x="917" y="0"/>
                  <a:pt x="896" y="21"/>
                </a:cubicBezTo>
                <a:cubicBezTo>
                  <a:pt x="896" y="21"/>
                  <a:pt x="871" y="46"/>
                  <a:pt x="871" y="46"/>
                </a:cubicBezTo>
                <a:cubicBezTo>
                  <a:pt x="861" y="56"/>
                  <a:pt x="844" y="56"/>
                  <a:pt x="834" y="46"/>
                </a:cubicBezTo>
                <a:cubicBezTo>
                  <a:pt x="809" y="21"/>
                  <a:pt x="809" y="21"/>
                  <a:pt x="809" y="21"/>
                </a:cubicBezTo>
                <a:cubicBezTo>
                  <a:pt x="799" y="11"/>
                  <a:pt x="785" y="5"/>
                  <a:pt x="771" y="5"/>
                </a:cubicBezTo>
                <a:cubicBezTo>
                  <a:pt x="757" y="5"/>
                  <a:pt x="743" y="11"/>
                  <a:pt x="733" y="21"/>
                </a:cubicBezTo>
                <a:cubicBezTo>
                  <a:pt x="708" y="46"/>
                  <a:pt x="708" y="46"/>
                  <a:pt x="708" y="46"/>
                </a:cubicBezTo>
                <a:cubicBezTo>
                  <a:pt x="698" y="56"/>
                  <a:pt x="682" y="56"/>
                  <a:pt x="672" y="46"/>
                </a:cubicBezTo>
                <a:cubicBezTo>
                  <a:pt x="672" y="46"/>
                  <a:pt x="646" y="21"/>
                  <a:pt x="646" y="21"/>
                </a:cubicBezTo>
                <a:cubicBezTo>
                  <a:pt x="625" y="0"/>
                  <a:pt x="591" y="0"/>
                  <a:pt x="570" y="21"/>
                </a:cubicBezTo>
                <a:cubicBezTo>
                  <a:pt x="570" y="21"/>
                  <a:pt x="545" y="46"/>
                  <a:pt x="545" y="46"/>
                </a:cubicBezTo>
                <a:cubicBezTo>
                  <a:pt x="540" y="51"/>
                  <a:pt x="534" y="54"/>
                  <a:pt x="527" y="54"/>
                </a:cubicBezTo>
                <a:cubicBezTo>
                  <a:pt x="520" y="54"/>
                  <a:pt x="514" y="51"/>
                  <a:pt x="509" y="46"/>
                </a:cubicBezTo>
                <a:cubicBezTo>
                  <a:pt x="509" y="46"/>
                  <a:pt x="484" y="21"/>
                  <a:pt x="484" y="21"/>
                </a:cubicBezTo>
                <a:cubicBezTo>
                  <a:pt x="474" y="11"/>
                  <a:pt x="460" y="5"/>
                  <a:pt x="446" y="5"/>
                </a:cubicBezTo>
                <a:cubicBezTo>
                  <a:pt x="431" y="5"/>
                  <a:pt x="418" y="11"/>
                  <a:pt x="408" y="21"/>
                </a:cubicBezTo>
                <a:cubicBezTo>
                  <a:pt x="408" y="21"/>
                  <a:pt x="383" y="46"/>
                  <a:pt x="383" y="46"/>
                </a:cubicBezTo>
                <a:cubicBezTo>
                  <a:pt x="373" y="56"/>
                  <a:pt x="356" y="56"/>
                  <a:pt x="346" y="46"/>
                </a:cubicBezTo>
                <a:cubicBezTo>
                  <a:pt x="346" y="46"/>
                  <a:pt x="321" y="21"/>
                  <a:pt x="321" y="21"/>
                </a:cubicBezTo>
                <a:cubicBezTo>
                  <a:pt x="311" y="11"/>
                  <a:pt x="297" y="5"/>
                  <a:pt x="283" y="5"/>
                </a:cubicBezTo>
                <a:cubicBezTo>
                  <a:pt x="269" y="5"/>
                  <a:pt x="255" y="11"/>
                  <a:pt x="245" y="21"/>
                </a:cubicBezTo>
                <a:cubicBezTo>
                  <a:pt x="245" y="21"/>
                  <a:pt x="220" y="46"/>
                  <a:pt x="220" y="46"/>
                </a:cubicBezTo>
                <a:cubicBezTo>
                  <a:pt x="210" y="56"/>
                  <a:pt x="194" y="56"/>
                  <a:pt x="184" y="46"/>
                </a:cubicBezTo>
                <a:cubicBezTo>
                  <a:pt x="184" y="46"/>
                  <a:pt x="158" y="21"/>
                  <a:pt x="158" y="21"/>
                </a:cubicBezTo>
                <a:cubicBezTo>
                  <a:pt x="148" y="11"/>
                  <a:pt x="135" y="5"/>
                  <a:pt x="120" y="5"/>
                </a:cubicBezTo>
                <a:cubicBezTo>
                  <a:pt x="106" y="5"/>
                  <a:pt x="93" y="11"/>
                  <a:pt x="82" y="21"/>
                </a:cubicBezTo>
                <a:cubicBezTo>
                  <a:pt x="82" y="21"/>
                  <a:pt x="57" y="46"/>
                  <a:pt x="57" y="46"/>
                </a:cubicBezTo>
                <a:cubicBezTo>
                  <a:pt x="47" y="56"/>
                  <a:pt x="31" y="56"/>
                  <a:pt x="21" y="46"/>
                </a:cubicBezTo>
                <a:cubicBezTo>
                  <a:pt x="21" y="46"/>
                  <a:pt x="7" y="32"/>
                  <a:pt x="0" y="25"/>
                </a:cubicBezTo>
                <a:cubicBezTo>
                  <a:pt x="0" y="65"/>
                  <a:pt x="0" y="65"/>
                  <a:pt x="0" y="65"/>
                </a:cubicBezTo>
                <a:cubicBezTo>
                  <a:pt x="1" y="65"/>
                  <a:pt x="1" y="66"/>
                  <a:pt x="1" y="66"/>
                </a:cubicBezTo>
                <a:cubicBezTo>
                  <a:pt x="22" y="87"/>
                  <a:pt x="56" y="87"/>
                  <a:pt x="77" y="66"/>
                </a:cubicBezTo>
                <a:cubicBezTo>
                  <a:pt x="77" y="66"/>
                  <a:pt x="102" y="41"/>
                  <a:pt x="102" y="41"/>
                </a:cubicBezTo>
                <a:cubicBezTo>
                  <a:pt x="107" y="36"/>
                  <a:pt x="114" y="33"/>
                  <a:pt x="120" y="33"/>
                </a:cubicBezTo>
                <a:cubicBezTo>
                  <a:pt x="127" y="33"/>
                  <a:pt x="134" y="36"/>
                  <a:pt x="139" y="41"/>
                </a:cubicBezTo>
                <a:cubicBezTo>
                  <a:pt x="139" y="41"/>
                  <a:pt x="164" y="66"/>
                  <a:pt x="164" y="66"/>
                </a:cubicBezTo>
                <a:cubicBezTo>
                  <a:pt x="185" y="87"/>
                  <a:pt x="219" y="87"/>
                  <a:pt x="240" y="66"/>
                </a:cubicBezTo>
                <a:cubicBezTo>
                  <a:pt x="240" y="66"/>
                  <a:pt x="265" y="41"/>
                  <a:pt x="265" y="41"/>
                </a:cubicBezTo>
                <a:cubicBezTo>
                  <a:pt x="270" y="36"/>
                  <a:pt x="276" y="33"/>
                  <a:pt x="283" y="33"/>
                </a:cubicBezTo>
                <a:cubicBezTo>
                  <a:pt x="290" y="33"/>
                  <a:pt x="296" y="36"/>
                  <a:pt x="301" y="41"/>
                </a:cubicBezTo>
                <a:cubicBezTo>
                  <a:pt x="301" y="41"/>
                  <a:pt x="326" y="66"/>
                  <a:pt x="326" y="66"/>
                </a:cubicBezTo>
                <a:cubicBezTo>
                  <a:pt x="347" y="87"/>
                  <a:pt x="381" y="87"/>
                  <a:pt x="402" y="66"/>
                </a:cubicBezTo>
                <a:cubicBezTo>
                  <a:pt x="402" y="66"/>
                  <a:pt x="428" y="41"/>
                  <a:pt x="428" y="41"/>
                </a:cubicBezTo>
                <a:cubicBezTo>
                  <a:pt x="438" y="31"/>
                  <a:pt x="454" y="31"/>
                  <a:pt x="464" y="41"/>
                </a:cubicBezTo>
                <a:cubicBezTo>
                  <a:pt x="464" y="41"/>
                  <a:pt x="489" y="66"/>
                  <a:pt x="489" y="66"/>
                </a:cubicBezTo>
                <a:cubicBezTo>
                  <a:pt x="510" y="87"/>
                  <a:pt x="544" y="87"/>
                  <a:pt x="565" y="66"/>
                </a:cubicBezTo>
                <a:cubicBezTo>
                  <a:pt x="565" y="66"/>
                  <a:pt x="590" y="41"/>
                  <a:pt x="590" y="41"/>
                </a:cubicBezTo>
                <a:cubicBezTo>
                  <a:pt x="600" y="31"/>
                  <a:pt x="617" y="31"/>
                  <a:pt x="627" y="41"/>
                </a:cubicBezTo>
                <a:cubicBezTo>
                  <a:pt x="627" y="41"/>
                  <a:pt x="652" y="66"/>
                  <a:pt x="652" y="66"/>
                </a:cubicBezTo>
                <a:cubicBezTo>
                  <a:pt x="673" y="87"/>
                  <a:pt x="707" y="87"/>
                  <a:pt x="728" y="66"/>
                </a:cubicBezTo>
                <a:cubicBezTo>
                  <a:pt x="753" y="41"/>
                  <a:pt x="753" y="41"/>
                  <a:pt x="753" y="41"/>
                </a:cubicBezTo>
                <a:cubicBezTo>
                  <a:pt x="763" y="31"/>
                  <a:pt x="779" y="31"/>
                  <a:pt x="789" y="41"/>
                </a:cubicBezTo>
                <a:cubicBezTo>
                  <a:pt x="814" y="66"/>
                  <a:pt x="814" y="66"/>
                  <a:pt x="814" y="66"/>
                </a:cubicBezTo>
                <a:cubicBezTo>
                  <a:pt x="835" y="87"/>
                  <a:pt x="869" y="87"/>
                  <a:pt x="890" y="66"/>
                </a:cubicBezTo>
                <a:cubicBezTo>
                  <a:pt x="890" y="66"/>
                  <a:pt x="916" y="41"/>
                  <a:pt x="916" y="41"/>
                </a:cubicBezTo>
                <a:cubicBezTo>
                  <a:pt x="926" y="31"/>
                  <a:pt x="942" y="31"/>
                  <a:pt x="952" y="41"/>
                </a:cubicBezTo>
                <a:cubicBezTo>
                  <a:pt x="952" y="41"/>
                  <a:pt x="977" y="66"/>
                  <a:pt x="977" y="66"/>
                </a:cubicBezTo>
                <a:cubicBezTo>
                  <a:pt x="998" y="87"/>
                  <a:pt x="1032" y="87"/>
                  <a:pt x="1053" y="66"/>
                </a:cubicBezTo>
                <a:cubicBezTo>
                  <a:pt x="1078" y="41"/>
                  <a:pt x="1078" y="41"/>
                  <a:pt x="1078" y="41"/>
                </a:cubicBezTo>
                <a:cubicBezTo>
                  <a:pt x="1088" y="31"/>
                  <a:pt x="1105" y="31"/>
                  <a:pt x="1115" y="41"/>
                </a:cubicBezTo>
                <a:cubicBezTo>
                  <a:pt x="1140" y="66"/>
                  <a:pt x="1140" y="66"/>
                  <a:pt x="1140" y="66"/>
                </a:cubicBezTo>
                <a:cubicBezTo>
                  <a:pt x="1161" y="87"/>
                  <a:pt x="1195" y="87"/>
                  <a:pt x="1216" y="66"/>
                </a:cubicBezTo>
                <a:cubicBezTo>
                  <a:pt x="1216" y="66"/>
                  <a:pt x="1241" y="41"/>
                  <a:pt x="1241" y="41"/>
                </a:cubicBezTo>
                <a:cubicBezTo>
                  <a:pt x="1251" y="31"/>
                  <a:pt x="1267" y="31"/>
                  <a:pt x="1277" y="41"/>
                </a:cubicBezTo>
                <a:cubicBezTo>
                  <a:pt x="1277" y="41"/>
                  <a:pt x="1302" y="66"/>
                  <a:pt x="1302" y="66"/>
                </a:cubicBezTo>
                <a:cubicBezTo>
                  <a:pt x="1323" y="87"/>
                  <a:pt x="1357" y="87"/>
                  <a:pt x="1378" y="66"/>
                </a:cubicBezTo>
                <a:cubicBezTo>
                  <a:pt x="1404" y="41"/>
                  <a:pt x="1404" y="41"/>
                  <a:pt x="1404" y="41"/>
                </a:cubicBezTo>
                <a:cubicBezTo>
                  <a:pt x="1414" y="31"/>
                  <a:pt x="1430" y="31"/>
                  <a:pt x="1440" y="41"/>
                </a:cubicBezTo>
                <a:cubicBezTo>
                  <a:pt x="1465" y="66"/>
                  <a:pt x="1465" y="66"/>
                  <a:pt x="1465" y="66"/>
                </a:cubicBezTo>
                <a:cubicBezTo>
                  <a:pt x="1486" y="87"/>
                  <a:pt x="1520" y="87"/>
                  <a:pt x="1541" y="66"/>
                </a:cubicBezTo>
                <a:cubicBezTo>
                  <a:pt x="1566" y="41"/>
                  <a:pt x="1566" y="41"/>
                  <a:pt x="1566" y="41"/>
                </a:cubicBezTo>
                <a:cubicBezTo>
                  <a:pt x="1571" y="36"/>
                  <a:pt x="1578" y="33"/>
                  <a:pt x="1584" y="33"/>
                </a:cubicBezTo>
                <a:cubicBezTo>
                  <a:pt x="1591" y="33"/>
                  <a:pt x="1598" y="36"/>
                  <a:pt x="1603" y="41"/>
                </a:cubicBezTo>
                <a:cubicBezTo>
                  <a:pt x="1627" y="65"/>
                  <a:pt x="1627" y="65"/>
                  <a:pt x="1627" y="65"/>
                </a:cubicBezTo>
                <a:cubicBezTo>
                  <a:pt x="1627" y="25"/>
                  <a:pt x="1627" y="25"/>
                  <a:pt x="1627" y="25"/>
                </a:cubicBezTo>
                <a:cubicBezTo>
                  <a:pt x="1622" y="21"/>
                  <a:pt x="1622" y="21"/>
                  <a:pt x="1622" y="21"/>
                </a:cubicBezTo>
                <a:cubicBezTo>
                  <a:pt x="1601" y="0"/>
                  <a:pt x="1567" y="0"/>
                  <a:pt x="1546" y="21"/>
                </a:cubicBezTo>
                <a:close/>
              </a:path>
            </a:pathLst>
          </a:custGeom>
          <a:solidFill>
            <a:schemeClr val="bg1"/>
          </a:solidFill>
          <a:ln>
            <a:solidFill>
              <a:schemeClr val="accent1"/>
            </a:solidFill>
          </a:ln>
          <a:effectLst>
            <a:glow>
              <a:schemeClr val="accent1">
                <a:alpha val="0"/>
              </a:schemeClr>
            </a:glow>
            <a:outerShdw dir="5400000" algn="ctr" rotWithShape="0">
              <a:srgbClr val="000000"/>
            </a:outerShdw>
            <a:softEdge rad="0"/>
          </a:effectLst>
          <a:extLst/>
        </p:spPr>
        <p:txBody>
          <a:bodyPr/>
          <a:lstStyle/>
          <a:p>
            <a:endParaRPr lang="ja-JP" altLang="en-US"/>
          </a:p>
        </p:txBody>
      </p:sp>
      <p:graphicFrame>
        <p:nvGraphicFramePr>
          <p:cNvPr id="11" name="表 10"/>
          <p:cNvGraphicFramePr>
            <a:graphicFrameLocks noGrp="1"/>
          </p:cNvGraphicFramePr>
          <p:nvPr>
            <p:extLst>
              <p:ext uri="{D42A27DB-BD31-4B8C-83A1-F6EECF244321}">
                <p14:modId xmlns:p14="http://schemas.microsoft.com/office/powerpoint/2010/main" val="3241378412"/>
              </p:ext>
            </p:extLst>
          </p:nvPr>
        </p:nvGraphicFramePr>
        <p:xfrm>
          <a:off x="305406" y="4499595"/>
          <a:ext cx="8352000" cy="1677592"/>
        </p:xfrm>
        <a:graphic>
          <a:graphicData uri="http://schemas.openxmlformats.org/drawingml/2006/table">
            <a:tbl>
              <a:tblPr firstRow="1" bandRow="1">
                <a:tableStyleId>{5C22544A-7EE6-4342-B048-85BDC9FD1C3A}</a:tableStyleId>
              </a:tblPr>
              <a:tblGrid>
                <a:gridCol w="556800">
                  <a:extLst>
                    <a:ext uri="{9D8B030D-6E8A-4147-A177-3AD203B41FA5}">
                      <a16:colId xmlns:a16="http://schemas.microsoft.com/office/drawing/2014/main" val="20000"/>
                    </a:ext>
                  </a:extLst>
                </a:gridCol>
                <a:gridCol w="556800">
                  <a:extLst>
                    <a:ext uri="{9D8B030D-6E8A-4147-A177-3AD203B41FA5}">
                      <a16:colId xmlns:a16="http://schemas.microsoft.com/office/drawing/2014/main" val="20001"/>
                    </a:ext>
                  </a:extLst>
                </a:gridCol>
                <a:gridCol w="556800">
                  <a:extLst>
                    <a:ext uri="{9D8B030D-6E8A-4147-A177-3AD203B41FA5}">
                      <a16:colId xmlns:a16="http://schemas.microsoft.com/office/drawing/2014/main" val="20002"/>
                    </a:ext>
                  </a:extLst>
                </a:gridCol>
                <a:gridCol w="556800">
                  <a:extLst>
                    <a:ext uri="{9D8B030D-6E8A-4147-A177-3AD203B41FA5}">
                      <a16:colId xmlns:a16="http://schemas.microsoft.com/office/drawing/2014/main" val="20003"/>
                    </a:ext>
                  </a:extLst>
                </a:gridCol>
                <a:gridCol w="556800">
                  <a:extLst>
                    <a:ext uri="{9D8B030D-6E8A-4147-A177-3AD203B41FA5}">
                      <a16:colId xmlns:a16="http://schemas.microsoft.com/office/drawing/2014/main" val="20004"/>
                    </a:ext>
                  </a:extLst>
                </a:gridCol>
                <a:gridCol w="556800">
                  <a:extLst>
                    <a:ext uri="{9D8B030D-6E8A-4147-A177-3AD203B41FA5}">
                      <a16:colId xmlns:a16="http://schemas.microsoft.com/office/drawing/2014/main" val="20005"/>
                    </a:ext>
                  </a:extLst>
                </a:gridCol>
                <a:gridCol w="556800">
                  <a:extLst>
                    <a:ext uri="{9D8B030D-6E8A-4147-A177-3AD203B41FA5}">
                      <a16:colId xmlns:a16="http://schemas.microsoft.com/office/drawing/2014/main" val="20006"/>
                    </a:ext>
                  </a:extLst>
                </a:gridCol>
                <a:gridCol w="556800">
                  <a:extLst>
                    <a:ext uri="{9D8B030D-6E8A-4147-A177-3AD203B41FA5}">
                      <a16:colId xmlns:a16="http://schemas.microsoft.com/office/drawing/2014/main" val="20007"/>
                    </a:ext>
                  </a:extLst>
                </a:gridCol>
                <a:gridCol w="556800">
                  <a:extLst>
                    <a:ext uri="{9D8B030D-6E8A-4147-A177-3AD203B41FA5}">
                      <a16:colId xmlns:a16="http://schemas.microsoft.com/office/drawing/2014/main" val="20008"/>
                    </a:ext>
                  </a:extLst>
                </a:gridCol>
                <a:gridCol w="556800">
                  <a:extLst>
                    <a:ext uri="{9D8B030D-6E8A-4147-A177-3AD203B41FA5}">
                      <a16:colId xmlns:a16="http://schemas.microsoft.com/office/drawing/2014/main" val="20009"/>
                    </a:ext>
                  </a:extLst>
                </a:gridCol>
                <a:gridCol w="556800">
                  <a:extLst>
                    <a:ext uri="{9D8B030D-6E8A-4147-A177-3AD203B41FA5}">
                      <a16:colId xmlns:a16="http://schemas.microsoft.com/office/drawing/2014/main" val="20010"/>
                    </a:ext>
                  </a:extLst>
                </a:gridCol>
                <a:gridCol w="556800">
                  <a:extLst>
                    <a:ext uri="{9D8B030D-6E8A-4147-A177-3AD203B41FA5}">
                      <a16:colId xmlns:a16="http://schemas.microsoft.com/office/drawing/2014/main" val="20011"/>
                    </a:ext>
                  </a:extLst>
                </a:gridCol>
                <a:gridCol w="556800">
                  <a:extLst>
                    <a:ext uri="{9D8B030D-6E8A-4147-A177-3AD203B41FA5}">
                      <a16:colId xmlns:a16="http://schemas.microsoft.com/office/drawing/2014/main" val="20012"/>
                    </a:ext>
                  </a:extLst>
                </a:gridCol>
                <a:gridCol w="556800">
                  <a:extLst>
                    <a:ext uri="{9D8B030D-6E8A-4147-A177-3AD203B41FA5}">
                      <a16:colId xmlns:a16="http://schemas.microsoft.com/office/drawing/2014/main" val="20013"/>
                    </a:ext>
                  </a:extLst>
                </a:gridCol>
                <a:gridCol w="556800">
                  <a:extLst>
                    <a:ext uri="{9D8B030D-6E8A-4147-A177-3AD203B41FA5}">
                      <a16:colId xmlns:a16="http://schemas.microsoft.com/office/drawing/2014/main" val="2368799443"/>
                    </a:ext>
                  </a:extLst>
                </a:gridCol>
              </a:tblGrid>
              <a:tr h="291438">
                <a:tc>
                  <a:txBody>
                    <a:bodyPr/>
                    <a:lstStyle/>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年間給与</a:t>
                      </a:r>
                      <a:endPar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（減額前）</a:t>
                      </a:r>
                      <a:r>
                        <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698.2</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677.8</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681.6</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668.9</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649.2</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633.2</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625.6</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613.6</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627.7</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626.8</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625.8</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628.7</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631.7</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623.9</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0"/>
                  </a:ext>
                </a:extLst>
              </a:tr>
              <a:tr h="198022">
                <a:tc>
                  <a:txBody>
                    <a:bodyPr/>
                    <a:lstStyle/>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年間給与</a:t>
                      </a:r>
                      <a:endPar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（減額後）</a:t>
                      </a:r>
                      <a:r>
                        <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(b)</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689.8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669.6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650.2</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629.8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611.6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607.5</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600.9</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590.1</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619.3</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626.8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628.7</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T w="12700" cap="flat" cmpd="sng" algn="ctr">
                      <a:solidFill>
                        <a:schemeClr val="bg1"/>
                      </a:solidFill>
                      <a:prstDash val="solid"/>
                      <a:round/>
                      <a:headEnd type="none" w="med" len="med"/>
                      <a:tailEnd type="none" w="med" len="med"/>
                    </a:lnT>
                  </a:tcPr>
                </a:tc>
                <a:tc>
                  <a:txBody>
                    <a:bodyPr/>
                    <a:lstStyle/>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631.7</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T w="12700" cap="flat" cmpd="sng" algn="ctr">
                      <a:solidFill>
                        <a:schemeClr val="bg1"/>
                      </a:solidFill>
                      <a:prstDash val="solid"/>
                      <a:round/>
                      <a:headEnd type="none" w="med" len="med"/>
                      <a:tailEnd type="none" w="med" len="med"/>
                    </a:lnT>
                  </a:tcP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623.9</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98022">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b="0" i="0" u="none" strike="noStrike"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b)</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8.4</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8.2</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31.4</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39.1</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37.6</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25.7</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24.7</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23.5</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8.4</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2"/>
                  </a:ext>
                </a:extLst>
              </a:tr>
              <a:tr h="198022">
                <a:tc>
                  <a:txBody>
                    <a:bodyPr/>
                    <a:lstStyle/>
                    <a:p>
                      <a:pPr algn="ctr" fontAlgn="ctr"/>
                      <a:r>
                        <a:rPr lang="zh-TW"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平均給与月額</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422,757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410,331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407,091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402,125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398,243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393,726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389,819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382,830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390,895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386,768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383,916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383,175</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382,731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376,836</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3"/>
                  </a:ext>
                </a:extLst>
              </a:tr>
              <a:tr h="198022">
                <a:tc>
                  <a:txBody>
                    <a:bodyPr/>
                    <a:lstStyle/>
                    <a:p>
                      <a:pPr algn="ctr" fontAlgn="ct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前年との差引き</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3,247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12,426</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3,240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4,966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3,882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4,517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6,989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8,065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4,127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2,852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741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444</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5,895</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4"/>
                  </a:ext>
                </a:extLst>
              </a:tr>
              <a:tr h="198022">
                <a:tc>
                  <a:txBody>
                    <a:bodyPr/>
                    <a:lstStyle/>
                    <a:p>
                      <a:pPr algn="ctr" fontAlgn="ctr"/>
                      <a:r>
                        <a:rPr lang="zh-CN"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en-US" altLang="zh-CN"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CN"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支給月数</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4.30</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4.40</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4.45</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5"/>
                  </a:ext>
                </a:extLst>
              </a:tr>
              <a:tr h="198022">
                <a:tc>
                  <a:txBody>
                    <a:bodyPr/>
                    <a:lstStyle/>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行政職給料表</a:t>
                      </a:r>
                      <a:endPar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適用職員数</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14,489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14,249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14,083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13,509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13,103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12,263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12,042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11,790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11,707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11,566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11,527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10,893</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10,918</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10,892</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6"/>
                  </a:ext>
                </a:extLst>
              </a:tr>
              <a:tr h="198022">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平均年齢</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41.8</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7"/>
                  </a:ext>
                </a:extLst>
              </a:tr>
            </a:tbl>
          </a:graphicData>
        </a:graphic>
      </p:graphicFrame>
      <p:sp>
        <p:nvSpPr>
          <p:cNvPr id="3" name="テキスト ボックス 2"/>
          <p:cNvSpPr txBox="1"/>
          <p:nvPr/>
        </p:nvSpPr>
        <p:spPr>
          <a:xfrm>
            <a:off x="467544" y="1118022"/>
            <a:ext cx="8280920" cy="510778"/>
          </a:xfrm>
          <a:prstGeom prst="roundRect">
            <a:avLst/>
          </a:prstGeom>
          <a:noFill/>
          <a:ln>
            <a:solidFill>
              <a:schemeClr val="tx1"/>
            </a:solid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からの給与構造改革後における大阪府職員の年間給与の推移を見ると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元</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にかけて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万円</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減少して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います。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251960" y="6253281"/>
            <a:ext cx="4320040" cy="200055"/>
          </a:xfrm>
          <a:prstGeom prst="rect">
            <a:avLst/>
          </a:prstGeom>
          <a:noFill/>
        </p:spPr>
        <p:txBody>
          <a:bodyPr wrap="square" rtlCol="0">
            <a:spAutoFit/>
          </a:bodyPr>
          <a:lstStyle/>
          <a:p>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注</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　年間給与、平均給与月額及び期末勤勉手当支給</a:t>
            </a:r>
            <a:r>
              <a:rPr lang="ja-JP" altLang="en-US" sz="700">
                <a:latin typeface="メイリオ" panose="020B0604030504040204" pitchFamily="50" charset="-128"/>
                <a:ea typeface="メイリオ" panose="020B0604030504040204" pitchFamily="50" charset="-128"/>
                <a:cs typeface="メイリオ" panose="020B0604030504040204" pitchFamily="50" charset="-128"/>
              </a:rPr>
              <a:t>月数</a:t>
            </a:r>
            <a:r>
              <a:rPr lang="ja-JP" altLang="en-US" sz="700" smtClean="0">
                <a:latin typeface="メイリオ" panose="020B0604030504040204" pitchFamily="50" charset="-128"/>
                <a:ea typeface="メイリオ" panose="020B0604030504040204" pitchFamily="50" charset="-128"/>
                <a:cs typeface="メイリオ" panose="020B0604030504040204" pitchFamily="50" charset="-128"/>
              </a:rPr>
              <a:t>は、勧告</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実施前の</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数値。</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98345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124744"/>
            <a:ext cx="8229600" cy="5001419"/>
          </a:xfrm>
        </p:spPr>
        <p:txBody>
          <a:bodyPr>
            <a:normAutofit/>
          </a:bodyPr>
          <a:lstStyle/>
          <a:p>
            <a:pPr marL="0" indent="0">
              <a:buNone/>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○各団体の勧告に基づく</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年４月１日</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時点の平均給与比較</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他団体との比較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15</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929968404"/>
              </p:ext>
            </p:extLst>
          </p:nvPr>
        </p:nvGraphicFramePr>
        <p:xfrm>
          <a:off x="755576" y="3753280"/>
          <a:ext cx="7848870" cy="2196000"/>
        </p:xfrm>
        <a:graphic>
          <a:graphicData uri="http://schemas.openxmlformats.org/drawingml/2006/table">
            <a:tbl>
              <a:tblPr firstRow="1" bandRow="1">
                <a:tableStyleId>{5C22544A-7EE6-4342-B048-85BDC9FD1C3A}</a:tableStyleId>
              </a:tblPr>
              <a:tblGrid>
                <a:gridCol w="1468704">
                  <a:extLst>
                    <a:ext uri="{9D8B030D-6E8A-4147-A177-3AD203B41FA5}">
                      <a16:colId xmlns:a16="http://schemas.microsoft.com/office/drawing/2014/main" val="20000"/>
                    </a:ext>
                  </a:extLst>
                </a:gridCol>
                <a:gridCol w="1063361">
                  <a:extLst>
                    <a:ext uri="{9D8B030D-6E8A-4147-A177-3AD203B41FA5}">
                      <a16:colId xmlns:a16="http://schemas.microsoft.com/office/drawing/2014/main" val="20001"/>
                    </a:ext>
                  </a:extLst>
                </a:gridCol>
                <a:gridCol w="1063361">
                  <a:extLst>
                    <a:ext uri="{9D8B030D-6E8A-4147-A177-3AD203B41FA5}">
                      <a16:colId xmlns:a16="http://schemas.microsoft.com/office/drawing/2014/main" val="20002"/>
                    </a:ext>
                  </a:extLst>
                </a:gridCol>
                <a:gridCol w="1063361">
                  <a:extLst>
                    <a:ext uri="{9D8B030D-6E8A-4147-A177-3AD203B41FA5}">
                      <a16:colId xmlns:a16="http://schemas.microsoft.com/office/drawing/2014/main" val="20003"/>
                    </a:ext>
                  </a:extLst>
                </a:gridCol>
                <a:gridCol w="1063361">
                  <a:extLst>
                    <a:ext uri="{9D8B030D-6E8A-4147-A177-3AD203B41FA5}">
                      <a16:colId xmlns:a16="http://schemas.microsoft.com/office/drawing/2014/main" val="20004"/>
                    </a:ext>
                  </a:extLst>
                </a:gridCol>
                <a:gridCol w="1063361">
                  <a:extLst>
                    <a:ext uri="{9D8B030D-6E8A-4147-A177-3AD203B41FA5}">
                      <a16:colId xmlns:a16="http://schemas.microsoft.com/office/drawing/2014/main" val="20005"/>
                    </a:ext>
                  </a:extLst>
                </a:gridCol>
                <a:gridCol w="1063361">
                  <a:extLst>
                    <a:ext uri="{9D8B030D-6E8A-4147-A177-3AD203B41FA5}">
                      <a16:colId xmlns:a16="http://schemas.microsoft.com/office/drawing/2014/main" val="20006"/>
                    </a:ext>
                  </a:extLst>
                </a:gridCol>
              </a:tblGrid>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職員給与</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（減額措置前）･･･</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a:t>
                      </a:r>
                    </a:p>
                  </a:txBody>
                  <a:tcPr marL="9525" marR="9525" marT="9525" marB="0" anchor="ct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376,836</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396,380</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400,386</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411,123</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395,105</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385,669</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0"/>
                  </a:ext>
                </a:extLst>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zh-TW" sz="8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a:t>
                      </a:r>
                    </a:p>
                  </a:txBody>
                  <a:tcPr marL="9525" marR="9525" marT="9525" marB="0" anchor="ctr">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383,544</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397,719</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400,620</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411,510</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395,545</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386,173</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1"/>
                  </a:ext>
                </a:extLst>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z="11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給与</a:t>
                      </a: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（減額措置後）･･･ｃ</a:t>
                      </a:r>
                    </a:p>
                  </a:txBody>
                  <a:tcPr marL="9525" marR="9525" marT="9525" marB="0" anchor="ct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395,737</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en-US" altLang="ja-JP" sz="10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396000">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較差（減額措置前）</a:t>
                      </a:r>
                      <a:b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0" i="0" u="none" strike="noStrike">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sz="1100" b="0" i="0" u="none" strike="noStrike"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b-a(b/a-100</a:t>
                      </a:r>
                      <a:r>
                        <a:rPr 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6,708</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(1.78%)</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1,339</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(0.34%)</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234</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(0.06%)</a:t>
                      </a:r>
                      <a:endParaRPr lang="en-US" altLang="ja-JP" sz="1100" b="0" i="0" u="none" strike="noStrike"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387</a:t>
                      </a:r>
                    </a:p>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(0.09%)</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440</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(0.11%)</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504</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(0.13%)</a:t>
                      </a:r>
                    </a:p>
                  </a:txBody>
                  <a:tcPr marL="72000" marR="72000" marT="9525" marB="0" anchor="ct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3"/>
                  </a:ext>
                </a:extLst>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較差（減額措置後）</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b="0" i="0" u="none" strike="noStrike"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b-c(b/c-100</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R w="76200" cap="flat" cmpd="sng" algn="ctr">
                      <a:solidFill>
                        <a:schemeClr val="bg1"/>
                      </a:solidFill>
                      <a:prstDash val="solid"/>
                      <a:round/>
                      <a:headEnd type="none" w="med" len="med"/>
                      <a:tailEnd type="none" w="med" len="med"/>
                    </a:lnR>
                    <a:solidFill>
                      <a:schemeClr val="accent1"/>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1,982</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(0.50%)</a:t>
                      </a:r>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solidFill>
                      <a:srgbClr val="E9EDF4"/>
                    </a:solidFill>
                  </a:tcPr>
                </a:tc>
                <a:extLst>
                  <a:ext uri="{0D108BD9-81ED-4DB2-BD59-A6C34878D82A}">
                    <a16:rowId xmlns:a16="http://schemas.microsoft.com/office/drawing/2014/main" val="10004"/>
                  </a:ext>
                </a:extLst>
              </a:tr>
              <a:tr h="360000">
                <a:tc>
                  <a:txBody>
                    <a:bodyPr/>
                    <a:lstStyle/>
                    <a:p>
                      <a:pPr algn="l" fontAlgn="ctr"/>
                      <a:r>
                        <a:rPr lang="ja-JP" altLang="en-US" sz="11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勧告実施後職員給与</a:t>
                      </a:r>
                      <a:endParaRPr lang="en-US" altLang="ja-JP" sz="11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（減額措置実施の場合は、減額措置後）</a:t>
                      </a:r>
                      <a:endParaRPr lang="en-US" altLang="ja-JP" sz="6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R w="76200" cap="flat" cmpd="sng" algn="ctr">
                      <a:solidFill>
                        <a:schemeClr val="bg1"/>
                      </a:solidFill>
                      <a:prstDash val="solid"/>
                      <a:round/>
                      <a:headEnd type="none" w="med" len="med"/>
                      <a:tailEnd type="none" w="med" len="med"/>
                    </a:lnR>
                    <a:solidFill>
                      <a:schemeClr val="accent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383,544</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397,719</a:t>
                      </a:r>
                    </a:p>
                    <a:p>
                      <a:pPr algn="r" fontAlgn="ct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（減額措置後未公表）</a:t>
                      </a:r>
                      <a:endParaRPr lang="en-US" altLang="ja-JP" sz="105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月例給は改定なし</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411,510</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l" fontAlgn="ctr"/>
                      <a:r>
                        <a:rPr lang="ja-JP" altLang="en-US" sz="700" b="0" i="0" u="none" strike="noStrike"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月例給は</a:t>
                      </a:r>
                      <a:r>
                        <a:rPr lang="ja-JP" altLang="en-US" sz="700" b="0" i="0" u="none" strike="noStrike"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未公表</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386,173</a:t>
                      </a:r>
                    </a:p>
                  </a:txBody>
                  <a:tcPr marL="72000" marR="72000" marT="9525" marB="0" anchor="ctr">
                    <a:lnL w="76200" cap="flat" cmpd="sng" algn="ctr">
                      <a:solidFill>
                        <a:schemeClr val="bg1"/>
                      </a:solidFill>
                      <a:prstDash val="solid"/>
                      <a:round/>
                      <a:headEnd type="none" w="med" len="med"/>
                      <a:tailEnd type="none" w="med" len="med"/>
                    </a:lnL>
                    <a:solidFill>
                      <a:srgbClr val="E9EDF4"/>
                    </a:solidFill>
                  </a:tcPr>
                </a:tc>
                <a:extLst>
                  <a:ext uri="{0D108BD9-81ED-4DB2-BD59-A6C34878D82A}">
                    <a16:rowId xmlns:a16="http://schemas.microsoft.com/office/drawing/2014/main" val="10005"/>
                  </a:ext>
                </a:extLst>
              </a:tr>
            </a:tbl>
          </a:graphicData>
        </a:graphic>
      </p:graphicFrame>
      <p:sp>
        <p:nvSpPr>
          <p:cNvPr id="8" name="テキスト ボックス 7"/>
          <p:cNvSpPr txBox="1"/>
          <p:nvPr/>
        </p:nvSpPr>
        <p:spPr>
          <a:xfrm>
            <a:off x="755576" y="5949280"/>
            <a:ext cx="7272808" cy="369332"/>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１　職員給与と比較するため、ラスパイレス方式で算出したもの。</a:t>
            </a:r>
          </a:p>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２　国、堺市、神奈川県の民間及び職員給与については、本年度の新規学卒者は含まれていない</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7" name="グラフ 16"/>
          <p:cNvGraphicFramePr/>
          <p:nvPr>
            <p:extLst>
              <p:ext uri="{D42A27DB-BD31-4B8C-83A1-F6EECF244321}">
                <p14:modId xmlns:p14="http://schemas.microsoft.com/office/powerpoint/2010/main" val="2763364966"/>
              </p:ext>
            </p:extLst>
          </p:nvPr>
        </p:nvGraphicFramePr>
        <p:xfrm>
          <a:off x="1547664" y="1768351"/>
          <a:ext cx="7128000" cy="1992222"/>
        </p:xfrm>
        <a:graphic>
          <a:graphicData uri="http://schemas.openxmlformats.org/drawingml/2006/chart">
            <c:chart xmlns:c="http://schemas.openxmlformats.org/drawingml/2006/chart" xmlns:r="http://schemas.openxmlformats.org/officeDocument/2006/relationships" r:id="rId2"/>
          </a:graphicData>
        </a:graphic>
      </p:graphicFrame>
      <p:sp>
        <p:nvSpPr>
          <p:cNvPr id="18" name="角丸四角形 17"/>
          <p:cNvSpPr/>
          <p:nvPr/>
        </p:nvSpPr>
        <p:spPr>
          <a:xfrm>
            <a:off x="2267744" y="1350709"/>
            <a:ext cx="4104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民間データの一部を共有する団体</a:t>
            </a:r>
          </a:p>
        </p:txBody>
      </p:sp>
      <p:sp>
        <p:nvSpPr>
          <p:cNvPr id="20" name="角丸四角形 19"/>
          <p:cNvSpPr/>
          <p:nvPr/>
        </p:nvSpPr>
        <p:spPr>
          <a:xfrm>
            <a:off x="6444208" y="1350709"/>
            <a:ext cx="2160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参考：類似</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団体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民間データを共有しない）</a:t>
            </a:r>
          </a:p>
        </p:txBody>
      </p:sp>
      <p:sp>
        <p:nvSpPr>
          <p:cNvPr id="19" name="テキスト ボックス 18"/>
          <p:cNvSpPr txBox="1"/>
          <p:nvPr/>
        </p:nvSpPr>
        <p:spPr>
          <a:xfrm>
            <a:off x="6660232"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神奈川県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7668344"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愛知</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411760"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大阪府</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419872"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大阪市</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427984"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堺市</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5436096"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国</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263505" y="4347845"/>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5263505" y="3952934"/>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6333644" y="4347845"/>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6333644" y="3952934"/>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7380312" y="4347845"/>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7380312" y="3952934"/>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2195736"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41.8</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3221912"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42.9</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4230024"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43.0</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5238136"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43.4</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462312"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42.0</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7470384"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41.5</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82125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75557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勧告内容の検討、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条例改正等の検討、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議会への提案</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98454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知事から提出された条例改正案を審議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下矢印 29"/>
          <p:cNvSpPr/>
          <p:nvPr/>
        </p:nvSpPr>
        <p:spPr>
          <a:xfrm rot="5400000">
            <a:off x="1979692" y="5550376"/>
            <a:ext cx="360040" cy="360000"/>
          </a:xfrm>
          <a:prstGeom prst="downArrow">
            <a:avLst>
              <a:gd name="adj1" fmla="val 50000"/>
              <a:gd name="adj2" fmla="val 4720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flipH="1">
            <a:off x="6652641" y="5550376"/>
            <a:ext cx="360040" cy="360000"/>
          </a:xfrm>
          <a:prstGeom prst="down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024000" y="2521470"/>
            <a:ext cx="3096000" cy="2340000"/>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b" anchorCtr="0"/>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情勢適応の原則（＝民間準拠）</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１．給与勧告制度の基本的考え方及び勧告の手順</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idx="1"/>
          </p:nvPr>
        </p:nvSpPr>
        <p:spPr>
          <a:xfrm>
            <a:off x="457200" y="1063301"/>
            <a:ext cx="8229600" cy="1404000"/>
          </a:xfrm>
          <a:prstGeom prst="roundRect">
            <a:avLst>
              <a:gd name="adj" fmla="val 5917"/>
            </a:avLst>
          </a:prstGeom>
          <a:ln>
            <a:solidFill>
              <a:schemeClr val="tx1"/>
            </a:solidFill>
          </a:ln>
        </p:spPr>
        <p:txBody>
          <a:bodyPr tIns="144000" bIns="144000" anchor="ctr" anchorCtr="0">
            <a:noAutofit/>
          </a:bodyPr>
          <a:lstStyle/>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職員の給与は</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、生計費</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並びに国及び他の地方公共団体の職員並びに民間事業の従事者の給与その他の事情を考慮して定めなければならないとされています。（地方公務員法第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条第２項）</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人事委員会は、毎年少なくとも一回、給料表が適当であるかどうかについて、地方公共団体の議会及び長に同時に報告するものとされています。（地方公務員法第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給与勧告を通じて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職員の適正</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な処遇を確保することは、職務に精励している職員の士気の向上等に資するものであり、能率的な行政運営を維持する上での基盤となっています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1</a:t>
            </a:fld>
            <a:endParaRPr kumimoji="1" lang="ja-JP" altLang="en-US"/>
          </a:p>
        </p:txBody>
      </p:sp>
      <p:sp>
        <p:nvSpPr>
          <p:cNvPr id="5" name="角丸四角形 4"/>
          <p:cNvSpPr/>
          <p:nvPr/>
        </p:nvSpPr>
        <p:spPr>
          <a:xfrm>
            <a:off x="6418768" y="2580050"/>
            <a:ext cx="1980000" cy="259200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615</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55576" y="2580050"/>
            <a:ext cx="1980000" cy="2376000"/>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大阪府職員の調査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人対象</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132000" y="25839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月分給与の比較</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年齢</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・学歴による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132000" y="3196022"/>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月数の比較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132000" y="38081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右矢印 9"/>
          <p:cNvSpPr/>
          <p:nvPr/>
        </p:nvSpPr>
        <p:spPr>
          <a:xfrm>
            <a:off x="2638128"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2638128"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638128"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H="1">
            <a:off x="6012160"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H="1">
            <a:off x="6012160"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H="1">
            <a:off x="6012160"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79576"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適用者</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6742768"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職務従事者</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6742768"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月～当年</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月の支給状況</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1079576"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6742768"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79576"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諸手当等</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26"/>
          <p:cNvSpPr/>
          <p:nvPr/>
        </p:nvSpPr>
        <p:spPr>
          <a:xfrm>
            <a:off x="2332661" y="5460376"/>
            <a:ext cx="4320000" cy="540000"/>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下矢印吹き出し 32"/>
          <p:cNvSpPr/>
          <p:nvPr/>
        </p:nvSpPr>
        <p:spPr>
          <a:xfrm>
            <a:off x="2952000" y="5033272"/>
            <a:ext cx="3240000" cy="504056"/>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 31"/>
          <p:cNvSpPr/>
          <p:nvPr/>
        </p:nvSpPr>
        <p:spPr>
          <a:xfrm>
            <a:off x="4391980" y="4797184"/>
            <a:ext cx="360040" cy="288000"/>
          </a:xfrm>
          <a:prstGeom prst="downArrow">
            <a:avLst>
              <a:gd name="adj1" fmla="val 50000"/>
              <a:gd name="adj2" fmla="val 6322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吹き出し 33"/>
          <p:cNvSpPr/>
          <p:nvPr/>
        </p:nvSpPr>
        <p:spPr>
          <a:xfrm>
            <a:off x="8154225" y="4545200"/>
            <a:ext cx="864000" cy="684000"/>
          </a:xfrm>
          <a:prstGeom prst="wedgeRoundRectCallout">
            <a:avLst>
              <a:gd name="adj1" fmla="val -69340"/>
              <a:gd name="adj2" fmla="val -22445"/>
              <a:gd name="adj3" fmla="val 16667"/>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36000" tIns="72000" rIns="0" rtlCol="0" anchor="ctr"/>
          <a:lstStyle/>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以上かつ</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以上事業所</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40000" y="4581128"/>
            <a:ext cx="1332000" cy="276999"/>
          </a:xfrm>
          <a:prstGeom prst="rect">
            <a:avLst/>
          </a:prstGeom>
          <a:noFill/>
        </p:spPr>
        <p:txBody>
          <a:bodyPr wrap="square" lIns="36000" rIns="36000" rtlCol="0" anchor="ctr" anchorCtr="1">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公法第</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41595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．民間給与との較差等に基づく給与改定</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5" name="コンテンツ プレースホルダー 4"/>
          <p:cNvSpPr>
            <a:spLocks noGrp="1"/>
          </p:cNvSpPr>
          <p:nvPr>
            <p:ph idx="1"/>
          </p:nvPr>
        </p:nvSpPr>
        <p:spPr>
          <a:xfrm>
            <a:off x="457200" y="1246625"/>
            <a:ext cx="8280000" cy="1102255"/>
          </a:xfrm>
          <a:prstGeom prst="roundRect">
            <a:avLst>
              <a:gd name="adj" fmla="val 4250"/>
            </a:avLst>
          </a:prstGeom>
          <a:ln>
            <a:noFill/>
          </a:ln>
        </p:spPr>
        <p:txBody>
          <a:bodyPr>
            <a:noAutofit/>
          </a:bodyPr>
          <a:lstStyle/>
          <a:p>
            <a:pPr marL="0" indent="0">
              <a:spcBef>
                <a:spcPts val="600"/>
              </a:spcBef>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給与と民間給与との比較</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月例給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は、本府の行政</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職給料表適用職員</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とこれに類似</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する職務に従事する民間の事務・技術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関係従業員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の本年</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４月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給与をラスパイレス方式</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ページ</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参照）で</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比較したところ、職員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給与が民間給与</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6,708</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回る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明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らかに</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なった。</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特別給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（ボーナス）については、民間における特別給の合計額が月例給の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にあたることが明らかになった</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8464" y="2492896"/>
            <a:ext cx="8280000" cy="615553"/>
          </a:xfrm>
          <a:prstGeom prst="rect">
            <a:avLst/>
          </a:prstGeom>
          <a:noFill/>
        </p:spPr>
        <p:txBody>
          <a:bodyPr wrap="square" rtlCol="0">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給与改定の内容</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（１）給与</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較差の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解消</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3510930" y="6381328"/>
            <a:ext cx="2133600" cy="365125"/>
          </a:xfrm>
        </p:spPr>
        <p:txBody>
          <a:bodyPr/>
          <a:lstStyle/>
          <a:p>
            <a:fld id="{1D251FDF-0BDD-4E48-83E5-089752E10C20}" type="slidenum">
              <a:rPr kumimoji="1" lang="ja-JP" altLang="en-US" smtClean="0"/>
              <a:t>2</a:t>
            </a:fld>
            <a:endParaRPr kumimoji="1" lang="ja-JP" altLang="en-US" dirty="0"/>
          </a:p>
        </p:txBody>
      </p:sp>
      <p:sp>
        <p:nvSpPr>
          <p:cNvPr id="8" name="角丸四角形吹き出し 7"/>
          <p:cNvSpPr/>
          <p:nvPr/>
        </p:nvSpPr>
        <p:spPr>
          <a:xfrm>
            <a:off x="899592" y="3212975"/>
            <a:ext cx="5830977" cy="2736305"/>
          </a:xfrm>
          <a:prstGeom prst="wedgeRoundRectCallout">
            <a:avLst>
              <a:gd name="adj1" fmla="val 54653"/>
              <a:gd name="adj2" fmla="val -33816"/>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①給料月額を引上げ</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行政</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初任給は高校卒程度</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円、大学卒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程度</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引上げ</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歳台半ば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台後半</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4,400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3,400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引上げ</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歳台以降は</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、一律</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3,300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円の引上げ（</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平均改定率</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その他</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の給料表：行政職給料表との均衡を基本に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改定</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②地域手当支給割合を引上げ</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支給</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割合を</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ポイント引上げ（</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11%→11.8%</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較差解消額の内訳</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給料表</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3,595</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　地域手当</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2,679</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　はね返り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434</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等に対し一定割合で定められている手当額の増減分（地域手当など</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164595972"/>
              </p:ext>
            </p:extLst>
          </p:nvPr>
        </p:nvGraphicFramePr>
        <p:xfrm>
          <a:off x="7090591" y="3428999"/>
          <a:ext cx="1764000" cy="1584177"/>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510854">
                <a:tc>
                  <a:txBody>
                    <a:bodyPr/>
                    <a:lstStyle/>
                    <a:p>
                      <a:pPr algn="ctr">
                        <a:lnSpc>
                          <a:spcPts val="840"/>
                        </a:lnSpc>
                      </a:pP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40"/>
                        </a:lnSpc>
                      </a:pP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民間との較差</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40"/>
                        </a:lnSpc>
                      </a:pP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6,708</a:t>
                      </a: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40"/>
                        </a:lnSpc>
                      </a:pP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(1.78%)</a:t>
                      </a:r>
                      <a:endPar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solidFill>
                      <a:srgbClr val="E9EDF4"/>
                    </a:solidFill>
                  </a:tcPr>
                </a:tc>
                <a:tc>
                  <a:txBody>
                    <a:bodyPr/>
                    <a:lstStyle/>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引上げ</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改定</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ysDot"/>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rgbClr val="D0D8E8"/>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1073323">
                <a:tc>
                  <a:txBody>
                    <a:bodyPr/>
                    <a:lstStyle/>
                    <a:p>
                      <a:pPr algn="ct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職員給与</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376,836</a:t>
                      </a: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383,544</a:t>
                      </a: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rgbClr val="D0D8E8"/>
                      </a:solidFill>
                      <a:prstDash val="solid"/>
                      <a:round/>
                      <a:headEnd type="none" w="med" len="med"/>
                      <a:tailEnd type="none" w="med" len="med"/>
                    </a:lnT>
                    <a:solidFill>
                      <a:srgbClr val="D0D8E8"/>
                    </a:solidFill>
                  </a:tcPr>
                </a:tc>
                <a:extLst>
                  <a:ext uri="{0D108BD9-81ED-4DB2-BD59-A6C34878D82A}">
                    <a16:rowId xmlns:a16="http://schemas.microsoft.com/office/drawing/2014/main" val="10001"/>
                  </a:ext>
                </a:extLst>
              </a:tr>
            </a:tbl>
          </a:graphicData>
        </a:graphic>
      </p:graphicFrame>
      <p:grpSp>
        <p:nvGrpSpPr>
          <p:cNvPr id="3" name="グループ化 2"/>
          <p:cNvGrpSpPr/>
          <p:nvPr/>
        </p:nvGrpSpPr>
        <p:grpSpPr>
          <a:xfrm>
            <a:off x="7020272" y="4725144"/>
            <a:ext cx="1908000" cy="95255"/>
            <a:chOff x="7092280" y="3717032"/>
            <a:chExt cx="1908000" cy="72000"/>
          </a:xfrm>
        </p:grpSpPr>
        <p:sp>
          <p:nvSpPr>
            <p:cNvPr id="21" name="フリーフォーム 20"/>
            <p:cNvSpPr/>
            <p:nvPr/>
          </p:nvSpPr>
          <p:spPr>
            <a:xfrm>
              <a:off x="7092280" y="3717032"/>
              <a:ext cx="1908000" cy="72000"/>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ln w="152400"/>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フリーフォーム 21"/>
            <p:cNvSpPr/>
            <p:nvPr/>
          </p:nvSpPr>
          <p:spPr>
            <a:xfrm>
              <a:off x="7092280" y="3717032"/>
              <a:ext cx="1908000" cy="72000"/>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noFill/>
            <a:ln w="120650">
              <a:solidFill>
                <a:schemeClr val="bg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grpSp>
      <p:sp>
        <p:nvSpPr>
          <p:cNvPr id="23" name="左右矢印 22"/>
          <p:cNvSpPr/>
          <p:nvPr/>
        </p:nvSpPr>
        <p:spPr>
          <a:xfrm>
            <a:off x="7749272" y="4077073"/>
            <a:ext cx="450000" cy="504056"/>
          </a:xfrm>
          <a:prstGeom prst="leftRightArrow">
            <a:avLst>
              <a:gd name="adj1" fmla="val 44960"/>
              <a:gd name="adj2" fmla="val 34369"/>
            </a:avLst>
          </a:prstGeom>
          <a:solidFill>
            <a:srgbClr val="D0D8E8"/>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比較</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p:nvPr/>
        </p:nvCxnSpPr>
        <p:spPr>
          <a:xfrm flipH="1" flipV="1">
            <a:off x="7740352" y="3429002"/>
            <a:ext cx="8920" cy="50405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11197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．民間給与との較差等に基づく給与</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改定－２</a:t>
            </a:r>
            <a:endPar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3510930" y="6381328"/>
            <a:ext cx="2133600" cy="365125"/>
          </a:xfrm>
        </p:spPr>
        <p:txBody>
          <a:bodyPr/>
          <a:lstStyle/>
          <a:p>
            <a:fld id="{1D251FDF-0BDD-4E48-83E5-089752E10C20}" type="slidenum">
              <a:rPr kumimoji="1" lang="ja-JP" altLang="en-US" smtClean="0"/>
              <a:t>3</a:t>
            </a:fld>
            <a:endParaRPr kumimoji="1" lang="ja-JP" altLang="en-US" dirty="0"/>
          </a:p>
        </p:txBody>
      </p:sp>
      <p:sp>
        <p:nvSpPr>
          <p:cNvPr id="29" name="テキスト ボックス 28"/>
          <p:cNvSpPr txBox="1"/>
          <p:nvPr/>
        </p:nvSpPr>
        <p:spPr>
          <a:xfrm>
            <a:off x="395536" y="3140968"/>
            <a:ext cx="8676457" cy="3139321"/>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（３）国家</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公務員の制度に準じた</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改正</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初任給調整手当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改正</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医師等に対する初任給調整手当の限度額を引上げ（</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250,900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251,200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住居手当の改正</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72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手当の支給対象となる家賃額の下限を引上げ（</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16,000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72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手当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額の上限を引上げ（</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27,000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28,000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（４）</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教育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職給料表の改定</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臨時的任用職員（講師等）に適用される小学校・中学校教育職給料表１級の最高号給を</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55</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歳程度までの経験年数を勘案</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した</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初任給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が決定できるよう</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引上げ（</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125</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号給→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157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号給）</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（５）改定時期</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〇平成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年４月１日</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（１）給与較差の解消、（２）特別給、（３）の①初任給調整手当の改正</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〇令和２年４月１日</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（３）の②住居手当の改正、（４）教育職給料表の改定</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住居手当の改正によって、手当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額が</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円を超える減額となる職員等については、１年間、所要の経過</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措置を実施</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9552" y="1196752"/>
            <a:ext cx="7705278" cy="769441"/>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特別給（ボーナス</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現行</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月分引き上げ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、民間＝同</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（一般の職員の場合の支給月数）</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268987417"/>
              </p:ext>
            </p:extLst>
          </p:nvPr>
        </p:nvGraphicFramePr>
        <p:xfrm>
          <a:off x="1030528" y="1916832"/>
          <a:ext cx="6278198" cy="996792"/>
        </p:xfrm>
        <a:graphic>
          <a:graphicData uri="http://schemas.openxmlformats.org/drawingml/2006/table">
            <a:tbl>
              <a:tblPr firstRow="1" bandRow="1">
                <a:tableStyleId>{5C22544A-7EE6-4342-B048-85BDC9FD1C3A}</a:tableStyleId>
              </a:tblPr>
              <a:tblGrid>
                <a:gridCol w="663382">
                  <a:extLst>
                    <a:ext uri="{9D8B030D-6E8A-4147-A177-3AD203B41FA5}">
                      <a16:colId xmlns:a16="http://schemas.microsoft.com/office/drawing/2014/main" val="20000"/>
                    </a:ext>
                  </a:extLst>
                </a:gridCol>
                <a:gridCol w="622800">
                  <a:extLst>
                    <a:ext uri="{9D8B030D-6E8A-4147-A177-3AD203B41FA5}">
                      <a16:colId xmlns:a16="http://schemas.microsoft.com/office/drawing/2014/main" val="20001"/>
                    </a:ext>
                  </a:extLst>
                </a:gridCol>
                <a:gridCol w="624002">
                  <a:extLst>
                    <a:ext uri="{9D8B030D-6E8A-4147-A177-3AD203B41FA5}">
                      <a16:colId xmlns:a16="http://schemas.microsoft.com/office/drawing/2014/main" val="20002"/>
                    </a:ext>
                  </a:extLst>
                </a:gridCol>
                <a:gridCol w="624002">
                  <a:extLst>
                    <a:ext uri="{9D8B030D-6E8A-4147-A177-3AD203B41FA5}">
                      <a16:colId xmlns:a16="http://schemas.microsoft.com/office/drawing/2014/main" val="20003"/>
                    </a:ext>
                  </a:extLst>
                </a:gridCol>
                <a:gridCol w="624002">
                  <a:extLst>
                    <a:ext uri="{9D8B030D-6E8A-4147-A177-3AD203B41FA5}">
                      <a16:colId xmlns:a16="http://schemas.microsoft.com/office/drawing/2014/main" val="20004"/>
                    </a:ext>
                  </a:extLst>
                </a:gridCol>
                <a:gridCol w="624002">
                  <a:extLst>
                    <a:ext uri="{9D8B030D-6E8A-4147-A177-3AD203B41FA5}">
                      <a16:colId xmlns:a16="http://schemas.microsoft.com/office/drawing/2014/main" val="20005"/>
                    </a:ext>
                  </a:extLst>
                </a:gridCol>
                <a:gridCol w="624002">
                  <a:extLst>
                    <a:ext uri="{9D8B030D-6E8A-4147-A177-3AD203B41FA5}">
                      <a16:colId xmlns:a16="http://schemas.microsoft.com/office/drawing/2014/main" val="20006"/>
                    </a:ext>
                  </a:extLst>
                </a:gridCol>
                <a:gridCol w="624002">
                  <a:extLst>
                    <a:ext uri="{9D8B030D-6E8A-4147-A177-3AD203B41FA5}">
                      <a16:colId xmlns:a16="http://schemas.microsoft.com/office/drawing/2014/main" val="20007"/>
                    </a:ext>
                  </a:extLst>
                </a:gridCol>
                <a:gridCol w="624002">
                  <a:extLst>
                    <a:ext uri="{9D8B030D-6E8A-4147-A177-3AD203B41FA5}">
                      <a16:colId xmlns:a16="http://schemas.microsoft.com/office/drawing/2014/main" val="20008"/>
                    </a:ext>
                  </a:extLst>
                </a:gridCol>
                <a:gridCol w="624002">
                  <a:extLst>
                    <a:ext uri="{9D8B030D-6E8A-4147-A177-3AD203B41FA5}">
                      <a16:colId xmlns:a16="http://schemas.microsoft.com/office/drawing/2014/main" val="20009"/>
                    </a:ext>
                  </a:extLst>
                </a:gridCol>
              </a:tblGrid>
              <a:tr h="249198">
                <a:tc rowSpan="2">
                  <a:txBody>
                    <a:bodyPr/>
                    <a:lstStyle/>
                    <a:p>
                      <a:pPr>
                        <a:lnSpc>
                          <a:spcPts val="9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lnSpc>
                          <a:spcPts val="9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49198">
                <a:tc vMerge="1">
                  <a:txBody>
                    <a:bodyPr/>
                    <a:lstStyle/>
                    <a:p>
                      <a:endParaRPr kumimoji="1"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49198">
                <a:tc>
                  <a:txBody>
                    <a:bodyPr/>
                    <a:lstStyle/>
                    <a:p>
                      <a:pPr>
                        <a:lnSpc>
                          <a:spcPts val="9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現行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1.850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249198">
                <a:tc>
                  <a:txBody>
                    <a:bodyPr/>
                    <a:lstStyle/>
                    <a:p>
                      <a:pPr>
                        <a:lnSpc>
                          <a:spcPts val="9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勧告後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2.250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2.250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extLst>
                  <a:ext uri="{0D108BD9-81ED-4DB2-BD59-A6C34878D82A}">
                    <a16:rowId xmlns:a16="http://schemas.microsoft.com/office/drawing/2014/main" val="10003"/>
                  </a:ext>
                </a:extLst>
              </a:tr>
            </a:tbl>
          </a:graphicData>
        </a:graphic>
      </p:graphicFrame>
      <p:sp>
        <p:nvSpPr>
          <p:cNvPr id="10" name="角丸四角形吹き出し 9"/>
          <p:cNvSpPr/>
          <p:nvPr/>
        </p:nvSpPr>
        <p:spPr>
          <a:xfrm>
            <a:off x="7452742" y="2060848"/>
            <a:ext cx="1512168" cy="823987"/>
          </a:xfrm>
          <a:prstGeom prst="wedgeRoundRectCallout">
            <a:avLst>
              <a:gd name="adj1" fmla="val -57751"/>
              <a:gd name="adj2" fmla="val 36287"/>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引き上げる</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月分は、民間の支給状況等を踏まえ勤勉手当に配分。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99232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給与比較における民間給与調査</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2"/>
          <p:cNvSpPr txBox="1">
            <a:spLocks/>
          </p:cNvSpPr>
          <p:nvPr/>
        </p:nvSpPr>
        <p:spPr>
          <a:xfrm>
            <a:off x="457200" y="1124744"/>
            <a:ext cx="8280000" cy="147549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◆民間給与の調査対象</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以上かつ事業所規模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人以上の事業所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・同規模の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多くの民間企業においては、公務と同様、課長・係長等の役職段階があることから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同士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による比較が可能</a:t>
            </a: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・同規模であれば、事業所数の関係で、実地による精緻な調査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可能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人以上の民営事業所の正社員数の割合は、民営事業所全体の正社員数の６割超</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590866697"/>
              </p:ext>
            </p:extLst>
          </p:nvPr>
        </p:nvGraphicFramePr>
        <p:xfrm>
          <a:off x="687390" y="3033280"/>
          <a:ext cx="8172448" cy="2916000"/>
        </p:xfrm>
        <a:graphic>
          <a:graphicData uri="http://schemas.openxmlformats.org/drawingml/2006/table">
            <a:tbl>
              <a:tblPr firstRow="1" bandRow="1">
                <a:tableStyleId>{2D5ABB26-0587-4C30-8999-92F81FD0307C}</a:tableStyleId>
              </a:tblPr>
              <a:tblGrid>
                <a:gridCol w="27363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4140000">
                  <a:extLst>
                    <a:ext uri="{9D8B030D-6E8A-4147-A177-3AD203B41FA5}">
                      <a16:colId xmlns:a16="http://schemas.microsoft.com/office/drawing/2014/main" val="20002"/>
                    </a:ext>
                  </a:extLst>
                </a:gridCol>
              </a:tblGrid>
              <a:tr h="1458000">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ysDashDot"/>
                      <a:round/>
                      <a:headEnd type="none" w="med" len="med"/>
                      <a:tailEnd type="none" w="med" len="med"/>
                    </a:lnB>
                  </a:tcPr>
                </a:tc>
                <a:tc>
                  <a:txBody>
                    <a:bodyPr/>
                    <a:lstStyle/>
                    <a:p>
                      <a:pPr algn="ctr"/>
                      <a:r>
                        <a:rPr kumimoji="1" lang="ja-JP" altLang="en-US" sz="1200" dirty="0" smtClean="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1200" dirty="0" smtClean="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年経済センサス基礎調査（総務省）を基に大阪府人事委員会において集計</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458000">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21" name="グループ化 20"/>
          <p:cNvGrpSpPr/>
          <p:nvPr/>
        </p:nvGrpSpPr>
        <p:grpSpPr>
          <a:xfrm>
            <a:off x="3517200" y="3232409"/>
            <a:ext cx="1080000" cy="1080000"/>
            <a:chOff x="3517200" y="3808473"/>
            <a:chExt cx="1080000" cy="1080000"/>
          </a:xfrm>
        </p:grpSpPr>
        <p:sp>
          <p:nvSpPr>
            <p:cNvPr id="40" name="正方形/長方形 39"/>
            <p:cNvSpPr/>
            <p:nvPr/>
          </p:nvSpPr>
          <p:spPr bwMode="auto">
            <a:xfrm>
              <a:off x="3517200" y="4456409"/>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1" name="正方形/長方形 40"/>
            <p:cNvSpPr/>
            <p:nvPr/>
          </p:nvSpPr>
          <p:spPr bwMode="auto">
            <a:xfrm>
              <a:off x="3517200" y="4672387"/>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bwMode="auto">
            <a:xfrm>
              <a:off x="3517200" y="3808473"/>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3" name="正方形/長方形 42"/>
            <p:cNvSpPr/>
            <p:nvPr/>
          </p:nvSpPr>
          <p:spPr bwMode="auto">
            <a:xfrm>
              <a:off x="3517200" y="4240430"/>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4" name="正方形/長方形 43"/>
            <p:cNvSpPr/>
            <p:nvPr/>
          </p:nvSpPr>
          <p:spPr bwMode="auto">
            <a:xfrm>
              <a:off x="3517200" y="4024452"/>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0" name="グループ化 19"/>
          <p:cNvGrpSpPr/>
          <p:nvPr/>
        </p:nvGrpSpPr>
        <p:grpSpPr>
          <a:xfrm>
            <a:off x="3512636" y="4734773"/>
            <a:ext cx="1080000" cy="1070475"/>
            <a:chOff x="3512636" y="5310837"/>
            <a:chExt cx="1080000" cy="1070475"/>
          </a:xfrm>
        </p:grpSpPr>
        <p:sp>
          <p:nvSpPr>
            <p:cNvPr id="46" name="正方形/長方形 45"/>
            <p:cNvSpPr/>
            <p:nvPr/>
          </p:nvSpPr>
          <p:spPr bwMode="auto">
            <a:xfrm>
              <a:off x="3512636" y="5950598"/>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bwMode="auto">
            <a:xfrm>
              <a:off x="3512636" y="616702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bwMode="auto">
            <a:xfrm>
              <a:off x="3512636" y="5310837"/>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部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bwMode="auto">
            <a:xfrm>
              <a:off x="3512636" y="5734169"/>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50" name="正方形/長方形 49"/>
            <p:cNvSpPr/>
            <p:nvPr/>
          </p:nvSpPr>
          <p:spPr bwMode="auto">
            <a:xfrm>
              <a:off x="3512636" y="552726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9" name="グループ化 18"/>
          <p:cNvGrpSpPr/>
          <p:nvPr/>
        </p:nvGrpSpPr>
        <p:grpSpPr>
          <a:xfrm>
            <a:off x="967491" y="3927971"/>
            <a:ext cx="303751" cy="312430"/>
            <a:chOff x="967491" y="4504035"/>
            <a:chExt cx="303751" cy="312430"/>
          </a:xfrm>
        </p:grpSpPr>
        <p:sp>
          <p:nvSpPr>
            <p:cNvPr id="142" name="直方体 141"/>
            <p:cNvSpPr/>
            <p:nvPr/>
          </p:nvSpPr>
          <p:spPr>
            <a:xfrm>
              <a:off x="967491"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3" name="正方形/長方形 142"/>
            <p:cNvSpPr/>
            <p:nvPr/>
          </p:nvSpPr>
          <p:spPr>
            <a:xfrm>
              <a:off x="987409"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4" name="正方形/長方形 143"/>
            <p:cNvSpPr/>
            <p:nvPr/>
          </p:nvSpPr>
          <p:spPr>
            <a:xfrm>
              <a:off x="987409"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5" name="正方形/長方形 144"/>
            <p:cNvSpPr/>
            <p:nvPr/>
          </p:nvSpPr>
          <p:spPr>
            <a:xfrm>
              <a:off x="1042183"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8" name="グループ化 17"/>
          <p:cNvGrpSpPr/>
          <p:nvPr/>
        </p:nvGrpSpPr>
        <p:grpSpPr>
          <a:xfrm>
            <a:off x="1267295" y="3927971"/>
            <a:ext cx="303751" cy="312430"/>
            <a:chOff x="1267295" y="4504035"/>
            <a:chExt cx="303751" cy="312430"/>
          </a:xfrm>
        </p:grpSpPr>
        <p:sp>
          <p:nvSpPr>
            <p:cNvPr id="138" name="直方体 137"/>
            <p:cNvSpPr/>
            <p:nvPr/>
          </p:nvSpPr>
          <p:spPr>
            <a:xfrm>
              <a:off x="1267295"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9" name="正方形/長方形 138"/>
            <p:cNvSpPr/>
            <p:nvPr/>
          </p:nvSpPr>
          <p:spPr>
            <a:xfrm>
              <a:off x="1287213"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0" name="正方形/長方形 139"/>
            <p:cNvSpPr/>
            <p:nvPr/>
          </p:nvSpPr>
          <p:spPr>
            <a:xfrm>
              <a:off x="1287213"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1" name="正方形/長方形 140"/>
            <p:cNvSpPr/>
            <p:nvPr/>
          </p:nvSpPr>
          <p:spPr>
            <a:xfrm>
              <a:off x="1341987"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7" name="グループ化 16"/>
          <p:cNvGrpSpPr/>
          <p:nvPr/>
        </p:nvGrpSpPr>
        <p:grpSpPr>
          <a:xfrm>
            <a:off x="2736353" y="3591675"/>
            <a:ext cx="494681" cy="648726"/>
            <a:chOff x="2736353" y="4167739"/>
            <a:chExt cx="494681" cy="648726"/>
          </a:xfrm>
        </p:grpSpPr>
        <p:sp>
          <p:nvSpPr>
            <p:cNvPr id="133" name="直方体 132"/>
            <p:cNvSpPr/>
            <p:nvPr/>
          </p:nvSpPr>
          <p:spPr>
            <a:xfrm>
              <a:off x="2736353" y="4167739"/>
              <a:ext cx="494681" cy="648726"/>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4" name="正方形/長方形 133"/>
            <p:cNvSpPr/>
            <p:nvPr/>
          </p:nvSpPr>
          <p:spPr>
            <a:xfrm>
              <a:off x="2759184" y="438398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5" name="正方形/長方形 134"/>
            <p:cNvSpPr/>
            <p:nvPr/>
          </p:nvSpPr>
          <p:spPr>
            <a:xfrm>
              <a:off x="2759184" y="448740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6" name="正方形/長方形 135"/>
            <p:cNvSpPr/>
            <p:nvPr/>
          </p:nvSpPr>
          <p:spPr>
            <a:xfrm>
              <a:off x="2759184" y="459082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7" name="正方形/長方形 136"/>
            <p:cNvSpPr/>
            <p:nvPr/>
          </p:nvSpPr>
          <p:spPr>
            <a:xfrm>
              <a:off x="2858121" y="4722447"/>
              <a:ext cx="121768" cy="94018"/>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6" name="グループ化 15"/>
          <p:cNvGrpSpPr/>
          <p:nvPr/>
        </p:nvGrpSpPr>
        <p:grpSpPr>
          <a:xfrm>
            <a:off x="807847" y="4919621"/>
            <a:ext cx="800601" cy="813619"/>
            <a:chOff x="807847" y="5495685"/>
            <a:chExt cx="800601" cy="813619"/>
          </a:xfrm>
        </p:grpSpPr>
        <p:sp>
          <p:nvSpPr>
            <p:cNvPr id="126" name="直方体 125"/>
            <p:cNvSpPr/>
            <p:nvPr/>
          </p:nvSpPr>
          <p:spPr>
            <a:xfrm>
              <a:off x="807847" y="5495685"/>
              <a:ext cx="800601" cy="813619"/>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7" name="正方形/長方形 126"/>
            <p:cNvSpPr/>
            <p:nvPr/>
          </p:nvSpPr>
          <p:spPr>
            <a:xfrm>
              <a:off x="1029151"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8" name="正方形/長方形 127"/>
            <p:cNvSpPr/>
            <p:nvPr/>
          </p:nvSpPr>
          <p:spPr>
            <a:xfrm>
              <a:off x="853410"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9" name="正方形/長方形 128"/>
            <p:cNvSpPr/>
            <p:nvPr/>
          </p:nvSpPr>
          <p:spPr>
            <a:xfrm>
              <a:off x="853410"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0" name="正方形/長方形 129"/>
            <p:cNvSpPr/>
            <p:nvPr/>
          </p:nvSpPr>
          <p:spPr>
            <a:xfrm>
              <a:off x="853410"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1" name="正方形/長方形 130"/>
            <p:cNvSpPr/>
            <p:nvPr/>
          </p:nvSpPr>
          <p:spPr>
            <a:xfrm>
              <a:off x="853410"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2" name="正方形/長方形 131"/>
            <p:cNvSpPr/>
            <p:nvPr/>
          </p:nvSpPr>
          <p:spPr>
            <a:xfrm>
              <a:off x="853410"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5" name="グループ化 14"/>
          <p:cNvGrpSpPr/>
          <p:nvPr/>
        </p:nvGrpSpPr>
        <p:grpSpPr>
          <a:xfrm>
            <a:off x="1613628" y="4828496"/>
            <a:ext cx="800601" cy="904744"/>
            <a:chOff x="1613628" y="5404560"/>
            <a:chExt cx="800601" cy="904744"/>
          </a:xfrm>
        </p:grpSpPr>
        <p:sp>
          <p:nvSpPr>
            <p:cNvPr id="118" name="直方体 117"/>
            <p:cNvSpPr/>
            <p:nvPr/>
          </p:nvSpPr>
          <p:spPr>
            <a:xfrm>
              <a:off x="1613628" y="5404560"/>
              <a:ext cx="800601" cy="904744"/>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9" name="正方形/長方形 118"/>
            <p:cNvSpPr/>
            <p:nvPr/>
          </p:nvSpPr>
          <p:spPr>
            <a:xfrm>
              <a:off x="1659191" y="567142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0" name="正方形/長方形 119"/>
            <p:cNvSpPr/>
            <p:nvPr/>
          </p:nvSpPr>
          <p:spPr>
            <a:xfrm>
              <a:off x="1834932"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1" name="正方形/長方形 120"/>
            <p:cNvSpPr/>
            <p:nvPr/>
          </p:nvSpPr>
          <p:spPr>
            <a:xfrm>
              <a:off x="1659191"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2" name="正方形/長方形 121"/>
            <p:cNvSpPr/>
            <p:nvPr/>
          </p:nvSpPr>
          <p:spPr>
            <a:xfrm>
              <a:off x="1659191"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3" name="正方形/長方形 122"/>
            <p:cNvSpPr/>
            <p:nvPr/>
          </p:nvSpPr>
          <p:spPr>
            <a:xfrm>
              <a:off x="1659191"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4" name="正方形/長方形 123"/>
            <p:cNvSpPr/>
            <p:nvPr/>
          </p:nvSpPr>
          <p:spPr>
            <a:xfrm>
              <a:off x="1659191"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5" name="正方形/長方形 124"/>
            <p:cNvSpPr/>
            <p:nvPr/>
          </p:nvSpPr>
          <p:spPr>
            <a:xfrm>
              <a:off x="1659191"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4" name="グループ化 13"/>
          <p:cNvGrpSpPr/>
          <p:nvPr/>
        </p:nvGrpSpPr>
        <p:grpSpPr>
          <a:xfrm>
            <a:off x="1882544" y="3791283"/>
            <a:ext cx="423082" cy="449118"/>
            <a:chOff x="1882544" y="4367347"/>
            <a:chExt cx="423082" cy="449118"/>
          </a:xfrm>
        </p:grpSpPr>
        <p:sp>
          <p:nvSpPr>
            <p:cNvPr id="113" name="直方体 112"/>
            <p:cNvSpPr/>
            <p:nvPr/>
          </p:nvSpPr>
          <p:spPr>
            <a:xfrm>
              <a:off x="1882544" y="4367347"/>
              <a:ext cx="423082" cy="449118"/>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4" name="正方形/長方形 113"/>
            <p:cNvSpPr/>
            <p:nvPr/>
          </p:nvSpPr>
          <p:spPr>
            <a:xfrm>
              <a:off x="1902071" y="4517053"/>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5" name="正方形/長方形 114"/>
            <p:cNvSpPr/>
            <p:nvPr/>
          </p:nvSpPr>
          <p:spPr>
            <a:xfrm>
              <a:off x="1902071" y="4588652"/>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6" name="正方形/長方形 115"/>
            <p:cNvSpPr/>
            <p:nvPr/>
          </p:nvSpPr>
          <p:spPr>
            <a:xfrm>
              <a:off x="1902071" y="4660250"/>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7" name="正方形/長方形 116"/>
            <p:cNvSpPr/>
            <p:nvPr/>
          </p:nvSpPr>
          <p:spPr>
            <a:xfrm>
              <a:off x="1986687" y="4751375"/>
              <a:ext cx="104143" cy="6509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1" name="グループ化 90"/>
          <p:cNvGrpSpPr/>
          <p:nvPr/>
        </p:nvGrpSpPr>
        <p:grpSpPr>
          <a:xfrm>
            <a:off x="2300728" y="3791283"/>
            <a:ext cx="423082" cy="449118"/>
            <a:chOff x="1656878" y="292100"/>
            <a:chExt cx="619125" cy="657225"/>
          </a:xfrm>
        </p:grpSpPr>
        <p:sp>
          <p:nvSpPr>
            <p:cNvPr id="108" name="直方体 107"/>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9" name="正方形/長方形 108"/>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0" name="正方形/長方形 109"/>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1" name="正方形/長方形 110"/>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2" name="正方形/長方形 111"/>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3" name="グループ化 12"/>
          <p:cNvGrpSpPr/>
          <p:nvPr/>
        </p:nvGrpSpPr>
        <p:grpSpPr>
          <a:xfrm>
            <a:off x="2430433" y="4626718"/>
            <a:ext cx="800601" cy="1106522"/>
            <a:chOff x="2430433" y="5202782"/>
            <a:chExt cx="800601" cy="1106522"/>
          </a:xfrm>
        </p:grpSpPr>
        <p:sp>
          <p:nvSpPr>
            <p:cNvPr id="98" name="直方体 97"/>
            <p:cNvSpPr/>
            <p:nvPr/>
          </p:nvSpPr>
          <p:spPr>
            <a:xfrm>
              <a:off x="2430433" y="5202782"/>
              <a:ext cx="800601" cy="1106522"/>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9" name="正方形/長方形 98"/>
            <p:cNvSpPr/>
            <p:nvPr/>
          </p:nvSpPr>
          <p:spPr>
            <a:xfrm>
              <a:off x="2475996" y="565933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0" name="正方形/長方形 99"/>
            <p:cNvSpPr/>
            <p:nvPr/>
          </p:nvSpPr>
          <p:spPr>
            <a:xfrm>
              <a:off x="2651737" y="6218178"/>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1" name="正方形/長方形 100"/>
            <p:cNvSpPr/>
            <p:nvPr/>
          </p:nvSpPr>
          <p:spPr>
            <a:xfrm>
              <a:off x="2475996" y="5747674"/>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2" name="正方形/長方形 101"/>
            <p:cNvSpPr/>
            <p:nvPr/>
          </p:nvSpPr>
          <p:spPr>
            <a:xfrm>
              <a:off x="2475996" y="5836010"/>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3" name="正方形/長方形 102"/>
            <p:cNvSpPr/>
            <p:nvPr/>
          </p:nvSpPr>
          <p:spPr>
            <a:xfrm>
              <a:off x="2475996" y="610101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4" name="正方形/長方形 103"/>
            <p:cNvSpPr/>
            <p:nvPr/>
          </p:nvSpPr>
          <p:spPr>
            <a:xfrm>
              <a:off x="2475996" y="592434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5" name="正方形/長方形 104"/>
            <p:cNvSpPr/>
            <p:nvPr/>
          </p:nvSpPr>
          <p:spPr>
            <a:xfrm>
              <a:off x="2475996" y="601268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6" name="正方形/長方形 105"/>
            <p:cNvSpPr/>
            <p:nvPr/>
          </p:nvSpPr>
          <p:spPr>
            <a:xfrm>
              <a:off x="2475996" y="548266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7" name="正方形/長方形 106"/>
            <p:cNvSpPr/>
            <p:nvPr/>
          </p:nvSpPr>
          <p:spPr>
            <a:xfrm>
              <a:off x="2475996" y="557100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3" name="グループ化 92"/>
          <p:cNvGrpSpPr/>
          <p:nvPr/>
        </p:nvGrpSpPr>
        <p:grpSpPr>
          <a:xfrm>
            <a:off x="1578793" y="3927971"/>
            <a:ext cx="303751" cy="312430"/>
            <a:chOff x="1056446" y="492125"/>
            <a:chExt cx="581024" cy="533400"/>
          </a:xfrm>
        </p:grpSpPr>
        <p:sp>
          <p:nvSpPr>
            <p:cNvPr id="94" name="直方体 93"/>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5" name="正方形/長方形 94"/>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正方形/長方形 95"/>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7" name="正方形/長方形 96"/>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46" name="正方形/長方形 145"/>
          <p:cNvSpPr/>
          <p:nvPr/>
        </p:nvSpPr>
        <p:spPr bwMode="auto">
          <a:xfrm>
            <a:off x="4813411" y="3485783"/>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35.4</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8" name="テキスト ボックス 49"/>
          <p:cNvSpPr txBox="1"/>
          <p:nvPr/>
        </p:nvSpPr>
        <p:spPr>
          <a:xfrm>
            <a:off x="4773614" y="5472469"/>
            <a:ext cx="4032000" cy="324000"/>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36000" tIns="36000" rIns="36000" bIns="36000"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sp>
        <p:nvSpPr>
          <p:cNvPr id="149" name="右中かっこ 148"/>
          <p:cNvSpPr/>
          <p:nvPr/>
        </p:nvSpPr>
        <p:spPr bwMode="auto">
          <a:xfrm rot="5400000">
            <a:off x="6124542" y="4203208"/>
            <a:ext cx="144000" cy="234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100"/>
          </a:p>
        </p:txBody>
      </p:sp>
      <p:sp>
        <p:nvSpPr>
          <p:cNvPr id="156" name="スライド番号プレースホルダー 155"/>
          <p:cNvSpPr>
            <a:spLocks noGrp="1"/>
          </p:cNvSpPr>
          <p:nvPr>
            <p:ph type="sldNum" sz="quarter" idx="12"/>
          </p:nvPr>
        </p:nvSpPr>
        <p:spPr/>
        <p:txBody>
          <a:bodyPr/>
          <a:lstStyle/>
          <a:p>
            <a:fld id="{1D251FDF-0BDD-4E48-83E5-089752E10C20}" type="slidenum">
              <a:rPr kumimoji="1" lang="ja-JP" altLang="en-US" smtClean="0"/>
              <a:t>4</a:t>
            </a:fld>
            <a:endParaRPr kumimoji="1" lang="ja-JP" altLang="en-US"/>
          </a:p>
        </p:txBody>
      </p:sp>
      <p:grpSp>
        <p:nvGrpSpPr>
          <p:cNvPr id="23" name="グループ化 22"/>
          <p:cNvGrpSpPr/>
          <p:nvPr/>
        </p:nvGrpSpPr>
        <p:grpSpPr>
          <a:xfrm>
            <a:off x="5058350" y="3733052"/>
            <a:ext cx="1372995" cy="612000"/>
            <a:chOff x="5058350" y="4309116"/>
            <a:chExt cx="1372995" cy="612000"/>
          </a:xfrm>
        </p:grpSpPr>
        <p:grpSp>
          <p:nvGrpSpPr>
            <p:cNvPr id="180" name="グループ化 179"/>
            <p:cNvGrpSpPr/>
            <p:nvPr/>
          </p:nvGrpSpPr>
          <p:grpSpPr>
            <a:xfrm>
              <a:off x="5058350" y="4336259"/>
              <a:ext cx="266592" cy="533242"/>
              <a:chOff x="457200" y="3429000"/>
              <a:chExt cx="360000" cy="720080"/>
            </a:xfrm>
          </p:grpSpPr>
          <p:sp>
            <p:nvSpPr>
              <p:cNvPr id="181"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2"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3" name="正方形/長方形 18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5412913" y="4336259"/>
              <a:ext cx="266592" cy="533242"/>
              <a:chOff x="457200" y="3429000"/>
              <a:chExt cx="360000" cy="720080"/>
            </a:xfrm>
          </p:grpSpPr>
          <p:sp>
            <p:nvSpPr>
              <p:cNvPr id="18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7" name="正方形/長方形 18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8" name="グループ化 187"/>
            <p:cNvGrpSpPr/>
            <p:nvPr/>
          </p:nvGrpSpPr>
          <p:grpSpPr>
            <a:xfrm>
              <a:off x="5767476" y="4336259"/>
              <a:ext cx="266592" cy="533242"/>
              <a:chOff x="457200" y="3429000"/>
              <a:chExt cx="360000" cy="720080"/>
            </a:xfrm>
          </p:grpSpPr>
          <p:sp>
            <p:nvSpPr>
              <p:cNvPr id="189"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0"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1" name="正方形/長方形 1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92" name="グループ化 191"/>
            <p:cNvGrpSpPr/>
            <p:nvPr/>
          </p:nvGrpSpPr>
          <p:grpSpPr>
            <a:xfrm>
              <a:off x="6122039" y="4336259"/>
              <a:ext cx="266592" cy="533242"/>
              <a:chOff x="457200" y="3429000"/>
              <a:chExt cx="360000" cy="720080"/>
            </a:xfrm>
          </p:grpSpPr>
          <p:sp>
            <p:nvSpPr>
              <p:cNvPr id="193"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4"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5" name="正方形/長方形 19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9" name="正方形/長方形 8"/>
            <p:cNvSpPr/>
            <p:nvPr/>
          </p:nvSpPr>
          <p:spPr>
            <a:xfrm>
              <a:off x="6215345" y="4309116"/>
              <a:ext cx="216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22" name="グループ化 21"/>
          <p:cNvGrpSpPr/>
          <p:nvPr/>
        </p:nvGrpSpPr>
        <p:grpSpPr>
          <a:xfrm>
            <a:off x="5058350" y="4763205"/>
            <a:ext cx="2408662" cy="612000"/>
            <a:chOff x="5058350" y="5339269"/>
            <a:chExt cx="2408662" cy="612000"/>
          </a:xfrm>
        </p:grpSpPr>
        <p:grpSp>
          <p:nvGrpSpPr>
            <p:cNvPr id="8" name="グループ化 7"/>
            <p:cNvGrpSpPr/>
            <p:nvPr/>
          </p:nvGrpSpPr>
          <p:grpSpPr>
            <a:xfrm>
              <a:off x="5058350" y="5377725"/>
              <a:ext cx="266592" cy="533243"/>
              <a:chOff x="457200" y="3429000"/>
              <a:chExt cx="360000" cy="720080"/>
            </a:xfrm>
          </p:grpSpPr>
          <p:sp>
            <p:nvSpPr>
              <p:cNvPr id="6"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55" name="グループ化 154"/>
            <p:cNvGrpSpPr/>
            <p:nvPr/>
          </p:nvGrpSpPr>
          <p:grpSpPr>
            <a:xfrm>
              <a:off x="5412913" y="5377725"/>
              <a:ext cx="266592" cy="533243"/>
              <a:chOff x="457200" y="3429000"/>
              <a:chExt cx="360000" cy="720080"/>
            </a:xfrm>
          </p:grpSpPr>
          <p:sp>
            <p:nvSpPr>
              <p:cNvPr id="157"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正方形/長方形 15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5767476" y="5377725"/>
              <a:ext cx="266592" cy="533243"/>
              <a:chOff x="457200" y="3429000"/>
              <a:chExt cx="360000" cy="720080"/>
            </a:xfrm>
          </p:grpSpPr>
          <p:sp>
            <p:nvSpPr>
              <p:cNvPr id="161"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正方形/長方形 16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4" name="グループ化 163"/>
            <p:cNvGrpSpPr/>
            <p:nvPr/>
          </p:nvGrpSpPr>
          <p:grpSpPr>
            <a:xfrm>
              <a:off x="6122039" y="5377725"/>
              <a:ext cx="266592" cy="533243"/>
              <a:chOff x="457200" y="3429000"/>
              <a:chExt cx="360000" cy="720080"/>
            </a:xfrm>
          </p:grpSpPr>
          <p:sp>
            <p:nvSpPr>
              <p:cNvPr id="165"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6"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7" name="正方形/長方形 16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8" name="グループ化 167"/>
            <p:cNvGrpSpPr/>
            <p:nvPr/>
          </p:nvGrpSpPr>
          <p:grpSpPr>
            <a:xfrm>
              <a:off x="6476602" y="5377725"/>
              <a:ext cx="266592" cy="533243"/>
              <a:chOff x="457200" y="3429000"/>
              <a:chExt cx="360000" cy="720080"/>
            </a:xfrm>
          </p:grpSpPr>
          <p:sp>
            <p:nvSpPr>
              <p:cNvPr id="16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1" name="正方形/長方形 17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2" name="グループ化 171"/>
            <p:cNvGrpSpPr/>
            <p:nvPr/>
          </p:nvGrpSpPr>
          <p:grpSpPr>
            <a:xfrm>
              <a:off x="6831165" y="5377725"/>
              <a:ext cx="266592" cy="533243"/>
              <a:chOff x="457200" y="3429000"/>
              <a:chExt cx="360000" cy="720080"/>
            </a:xfrm>
          </p:grpSpPr>
          <p:sp>
            <p:nvSpPr>
              <p:cNvPr id="173"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4"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5" name="正方形/長方形 17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a:off x="7185728" y="5377725"/>
              <a:ext cx="266592" cy="533243"/>
              <a:chOff x="457200" y="3429000"/>
              <a:chExt cx="360000" cy="720080"/>
            </a:xfrm>
          </p:grpSpPr>
          <p:sp>
            <p:nvSpPr>
              <p:cNvPr id="177"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8"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9" name="正方形/長方形 17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96" name="正方形/長方形 195"/>
            <p:cNvSpPr/>
            <p:nvPr/>
          </p:nvSpPr>
          <p:spPr>
            <a:xfrm>
              <a:off x="7359012" y="5339269"/>
              <a:ext cx="108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47" name="正方形/長方形 146"/>
          <p:cNvSpPr/>
          <p:nvPr/>
        </p:nvSpPr>
        <p:spPr bwMode="auto">
          <a:xfrm>
            <a:off x="4813411" y="4526596"/>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64.6</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96765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．調査事業所の状況</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5</a:t>
            </a:fld>
            <a:endParaRPr kumimoji="1" lang="ja-JP" altLang="en-US"/>
          </a:p>
        </p:txBody>
      </p:sp>
      <p:pic>
        <p:nvPicPr>
          <p:cNvPr id="8" name="図 7"/>
          <p:cNvPicPr>
            <a:picLocks noChangeAspect="1"/>
          </p:cNvPicPr>
          <p:nvPr/>
        </p:nvPicPr>
        <p:blipFill>
          <a:blip r:embed="rId2"/>
          <a:stretch>
            <a:fillRect/>
          </a:stretch>
        </p:blipFill>
        <p:spPr>
          <a:xfrm>
            <a:off x="832088" y="4141022"/>
            <a:ext cx="2921428" cy="2671396"/>
          </a:xfrm>
          <a:prstGeom prst="rect">
            <a:avLst/>
          </a:prstGeom>
        </p:spPr>
      </p:pic>
      <p:pic>
        <p:nvPicPr>
          <p:cNvPr id="7" name="図 6"/>
          <p:cNvPicPr>
            <a:picLocks noChangeAspect="1"/>
          </p:cNvPicPr>
          <p:nvPr/>
        </p:nvPicPr>
        <p:blipFill>
          <a:blip r:embed="rId3"/>
          <a:stretch>
            <a:fillRect/>
          </a:stretch>
        </p:blipFill>
        <p:spPr>
          <a:xfrm>
            <a:off x="5436032" y="4141023"/>
            <a:ext cx="2921429" cy="2671396"/>
          </a:xfrm>
          <a:prstGeom prst="rect">
            <a:avLst/>
          </a:prstGeom>
        </p:spPr>
      </p:pic>
      <p:sp>
        <p:nvSpPr>
          <p:cNvPr id="9" name="テキスト ボックス 8"/>
          <p:cNvSpPr txBox="1"/>
          <p:nvPr/>
        </p:nvSpPr>
        <p:spPr>
          <a:xfrm>
            <a:off x="3707904" y="4805040"/>
            <a:ext cx="1728192" cy="605294"/>
          </a:xfrm>
          <a:prstGeom prst="rect">
            <a:avLst/>
          </a:prstGeom>
          <a:noFill/>
          <a:ln>
            <a:solidFill>
              <a:schemeClr val="accent1"/>
            </a:solidFill>
            <a:prstDash val="dash"/>
          </a:ln>
        </p:spPr>
        <p:txBody>
          <a:bodyPr wrap="square" lIns="36000" rIns="36000" rtlCol="0" anchor="ctr" anchorCtr="1">
            <a:spAutoFit/>
          </a:bodyPr>
          <a:lstStyle/>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調査事業所の抽出後も、産業</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規模別に見た構成比</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が調査対象事業所（母集団）</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と概ね一致</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 name="図 9"/>
          <p:cNvPicPr>
            <a:picLocks noChangeAspect="1"/>
          </p:cNvPicPr>
          <p:nvPr/>
        </p:nvPicPr>
        <p:blipFill>
          <a:blip r:embed="rId4"/>
          <a:stretch>
            <a:fillRect/>
          </a:stretch>
        </p:blipFill>
        <p:spPr>
          <a:xfrm>
            <a:off x="799647" y="1036346"/>
            <a:ext cx="2867191" cy="3104676"/>
          </a:xfrm>
          <a:prstGeom prst="rect">
            <a:avLst/>
          </a:prstGeom>
        </p:spPr>
      </p:pic>
      <p:pic>
        <p:nvPicPr>
          <p:cNvPr id="11" name="図 10"/>
          <p:cNvPicPr>
            <a:picLocks noChangeAspect="1"/>
          </p:cNvPicPr>
          <p:nvPr/>
        </p:nvPicPr>
        <p:blipFill>
          <a:blip r:embed="rId5"/>
          <a:stretch>
            <a:fillRect/>
          </a:stretch>
        </p:blipFill>
        <p:spPr>
          <a:xfrm>
            <a:off x="5199367" y="1036346"/>
            <a:ext cx="2969434" cy="3104676"/>
          </a:xfrm>
          <a:prstGeom prst="rect">
            <a:avLst/>
          </a:prstGeom>
        </p:spPr>
      </p:pic>
      <p:sp>
        <p:nvSpPr>
          <p:cNvPr id="5" name="右矢印 4"/>
          <p:cNvSpPr/>
          <p:nvPr/>
        </p:nvSpPr>
        <p:spPr>
          <a:xfrm>
            <a:off x="3923928" y="3314961"/>
            <a:ext cx="1296081" cy="1194159"/>
          </a:xfrm>
          <a:prstGeom prst="rightArrow">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Tree>
    <p:extLst>
      <p:ext uri="{BB962C8B-B14F-4D97-AF65-F5344CB8AC3E}">
        <p14:creationId xmlns:p14="http://schemas.microsoft.com/office/powerpoint/2010/main" val="3162781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431" y="1071786"/>
            <a:ext cx="8280000" cy="892696"/>
          </a:xfrm>
          <a:prstGeom prst="roundRect">
            <a:avLst/>
          </a:prstGeom>
          <a:ln w="9525"/>
        </p:spPr>
        <p:style>
          <a:lnRef idx="2">
            <a:schemeClr val="dk1"/>
          </a:lnRef>
          <a:fillRef idx="1">
            <a:schemeClr val="lt1"/>
          </a:fillRef>
          <a:effectRef idx="0">
            <a:schemeClr val="dk1"/>
          </a:effectRef>
          <a:fontRef idx="minor">
            <a:schemeClr val="dk1"/>
          </a:fontRef>
        </p:style>
        <p:txBody>
          <a:bodyPr anchor="ctr" anchorCtr="0">
            <a:normAutofit fontScale="92500"/>
          </a:bodyPr>
          <a:lstStyle/>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個々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大阪府職員に民間従業員の給与額を支給したとすれば、これに要する支給総額（Ａ）が、現に支払っている支給総額（Ｂ）に比べてどの程度の差があるかを算出するのが、ラスパイレス方式と呼ばれる比較方法です。</a:t>
            </a: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具体的には、以下のとおり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、主な給与決定要素である役職</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段階、学歴、年齢別の大阪府職員の平均給与と、これと条件を同じくする民間従業員の平均給与のそれぞれに大阪府職員数を乗じた総額を算出し、両者の水準を比較しています。</a:t>
            </a:r>
          </a:p>
        </p:txBody>
      </p:sp>
      <p:sp>
        <p:nvSpPr>
          <p:cNvPr id="4" name="タイトル 1"/>
          <p:cNvSpPr>
            <a:spLocks noGrp="1"/>
          </p:cNvSpPr>
          <p:nvPr>
            <p:ph type="title"/>
          </p:nvPr>
        </p:nvSpPr>
        <p:spPr>
          <a:xfrm>
            <a:off x="457431"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．民間との給与額の比較方法</a:t>
            </a: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6</a:t>
            </a:fld>
            <a:endParaRPr kumimoji="1" lang="ja-JP" altLang="en-US"/>
          </a:p>
        </p:txBody>
      </p:sp>
      <p:sp>
        <p:nvSpPr>
          <p:cNvPr id="74" name="AutoShape 7"/>
          <p:cNvSpPr>
            <a:spLocks noChangeArrowheads="1"/>
          </p:cNvSpPr>
          <p:nvPr/>
        </p:nvSpPr>
        <p:spPr bwMode="auto">
          <a:xfrm>
            <a:off x="1297733" y="2907653"/>
            <a:ext cx="792000" cy="4796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297733" y="2252893"/>
            <a:ext cx="792000" cy="46943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2370498" y="235422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2370498" y="2929070"/>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2370498" y="3505966"/>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2370498" y="408286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3294104" y="2908842"/>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3294104" y="3481087"/>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3294104" y="4059208"/>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3294104" y="2333879"/>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288208" y="3564667"/>
            <a:ext cx="792000" cy="48729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rtl="0">
              <a:lnSpc>
                <a:spcPts val="9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288207" y="4229335"/>
            <a:ext cx="792000" cy="510257"/>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288208" y="4916965"/>
            <a:ext cx="792000" cy="563833"/>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lnSpc>
                <a:spcPts val="12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288208" y="5658171"/>
            <a:ext cx="792000" cy="5791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3" name="Rectangle 42"/>
          <p:cNvSpPr>
            <a:spLocks noChangeArrowheads="1"/>
          </p:cNvSpPr>
          <p:nvPr/>
        </p:nvSpPr>
        <p:spPr bwMode="auto">
          <a:xfrm>
            <a:off x="1288207" y="2026518"/>
            <a:ext cx="79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Rectangle 43"/>
          <p:cNvSpPr>
            <a:spLocks noChangeArrowheads="1"/>
          </p:cNvSpPr>
          <p:nvPr/>
        </p:nvSpPr>
        <p:spPr bwMode="auto">
          <a:xfrm>
            <a:off x="2502748"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3514721"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5" name="Rectangle 54"/>
          <p:cNvSpPr>
            <a:spLocks noChangeArrowheads="1"/>
          </p:cNvSpPr>
          <p:nvPr/>
        </p:nvSpPr>
        <p:spPr bwMode="auto">
          <a:xfrm>
            <a:off x="377540" y="2764900"/>
            <a:ext cx="612308" cy="2289175"/>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36576" tIns="0"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（事務・技術職員）</a:t>
            </a:r>
          </a:p>
        </p:txBody>
      </p:sp>
      <p:sp>
        <p:nvSpPr>
          <p:cNvPr id="96" name="AutoShape 56"/>
          <p:cNvSpPr>
            <a:spLocks noChangeArrowheads="1"/>
          </p:cNvSpPr>
          <p:nvPr/>
        </p:nvSpPr>
        <p:spPr bwMode="auto">
          <a:xfrm>
            <a:off x="4345629" y="2973607"/>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4345629" y="3549980"/>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4345629" y="4119939"/>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AutoShape 60"/>
          <p:cNvSpPr>
            <a:spLocks noChangeArrowheads="1"/>
          </p:cNvSpPr>
          <p:nvPr/>
        </p:nvSpPr>
        <p:spPr bwMode="auto">
          <a:xfrm>
            <a:off x="4862972" y="2302357"/>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AutoShape 61"/>
          <p:cNvSpPr>
            <a:spLocks noChangeArrowheads="1"/>
          </p:cNvSpPr>
          <p:nvPr/>
        </p:nvSpPr>
        <p:spPr bwMode="auto">
          <a:xfrm>
            <a:off x="4862972" y="2880948"/>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AutoShape 62"/>
          <p:cNvSpPr>
            <a:spLocks noChangeArrowheads="1"/>
          </p:cNvSpPr>
          <p:nvPr/>
        </p:nvSpPr>
        <p:spPr bwMode="auto">
          <a:xfrm>
            <a:off x="4862972" y="3460945"/>
            <a:ext cx="137004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AutoShape 63"/>
          <p:cNvSpPr>
            <a:spLocks noChangeArrowheads="1"/>
          </p:cNvSpPr>
          <p:nvPr/>
        </p:nvSpPr>
        <p:spPr bwMode="auto">
          <a:xfrm>
            <a:off x="4862972" y="4024559"/>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AutoShape 65"/>
          <p:cNvSpPr>
            <a:spLocks noChangeArrowheads="1"/>
          </p:cNvSpPr>
          <p:nvPr/>
        </p:nvSpPr>
        <p:spPr bwMode="auto">
          <a:xfrm>
            <a:off x="7206892" y="2302356"/>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AutoShape 66"/>
          <p:cNvSpPr>
            <a:spLocks noChangeArrowheads="1"/>
          </p:cNvSpPr>
          <p:nvPr/>
        </p:nvSpPr>
        <p:spPr bwMode="auto">
          <a:xfrm>
            <a:off x="7206892" y="284123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AutoShape 67"/>
          <p:cNvSpPr>
            <a:spLocks noChangeArrowheads="1"/>
          </p:cNvSpPr>
          <p:nvPr/>
        </p:nvSpPr>
        <p:spPr bwMode="auto">
          <a:xfrm>
            <a:off x="7206892" y="3464132"/>
            <a:ext cx="153077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AutoShape 68"/>
          <p:cNvSpPr>
            <a:spLocks noChangeArrowheads="1"/>
          </p:cNvSpPr>
          <p:nvPr/>
        </p:nvSpPr>
        <p:spPr bwMode="auto">
          <a:xfrm>
            <a:off x="7206892" y="403131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1" name="Group 69"/>
          <p:cNvGrpSpPr>
            <a:grpSpLocks/>
          </p:cNvGrpSpPr>
          <p:nvPr/>
        </p:nvGrpSpPr>
        <p:grpSpPr bwMode="auto">
          <a:xfrm>
            <a:off x="6381234" y="2302357"/>
            <a:ext cx="665885" cy="1992552"/>
            <a:chOff x="8245475" y="336550"/>
            <a:chExt cx="87" cy="257"/>
          </a:xfrm>
        </p:grpSpPr>
        <p:sp>
          <p:nvSpPr>
            <p:cNvPr id="109" name="AutoShape 70"/>
            <p:cNvSpPr>
              <a:spLocks noChangeArrowheads="1"/>
            </p:cNvSpPr>
            <p:nvPr/>
          </p:nvSpPr>
          <p:spPr bwMode="auto">
            <a:xfrm>
              <a:off x="8245477" y="336550"/>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0" name="AutoShape 71"/>
            <p:cNvSpPr>
              <a:spLocks noChangeArrowheads="1"/>
            </p:cNvSpPr>
            <p:nvPr/>
          </p:nvSpPr>
          <p:spPr bwMode="auto">
            <a:xfrm>
              <a:off x="8245477" y="336622"/>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1" name="AutoShape 72"/>
            <p:cNvSpPr>
              <a:spLocks noChangeArrowheads="1"/>
            </p:cNvSpPr>
            <p:nvPr/>
          </p:nvSpPr>
          <p:spPr bwMode="auto">
            <a:xfrm>
              <a:off x="8245475" y="336699"/>
              <a:ext cx="85" cy="43"/>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2" name="AutoShape 73"/>
            <p:cNvSpPr>
              <a:spLocks noChangeArrowheads="1"/>
            </p:cNvSpPr>
            <p:nvPr/>
          </p:nvSpPr>
          <p:spPr bwMode="auto">
            <a:xfrm>
              <a:off x="8245477" y="336765"/>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grpSp>
      <p:sp>
        <p:nvSpPr>
          <p:cNvPr id="102" name="AutoShape 75"/>
          <p:cNvSpPr>
            <a:spLocks noChangeArrowheads="1"/>
          </p:cNvSpPr>
          <p:nvPr/>
        </p:nvSpPr>
        <p:spPr bwMode="auto">
          <a:xfrm>
            <a:off x="5184826"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3625293" y="4896217"/>
            <a:ext cx="2458875"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0" i="0" u="none" strike="noStrike" baseline="0" dirty="0" smtClean="0">
                <a:latin typeface="メイリオ" panose="020B0604030504040204" pitchFamily="50" charset="-128"/>
                <a:ea typeface="メイリオ" panose="020B0604030504040204" pitchFamily="50" charset="-128"/>
                <a:cs typeface="メイリオ" panose="020B0604030504040204" pitchFamily="50" charset="-128"/>
              </a:rPr>
              <a:t>383,544</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（ａ）</a:t>
            </a:r>
          </a:p>
        </p:txBody>
      </p:sp>
      <p:sp>
        <p:nvSpPr>
          <p:cNvPr id="104" name="Rectangle 78"/>
          <p:cNvSpPr>
            <a:spLocks noChangeArrowheads="1"/>
          </p:cNvSpPr>
          <p:nvPr/>
        </p:nvSpPr>
        <p:spPr bwMode="auto">
          <a:xfrm>
            <a:off x="6153211" y="4896217"/>
            <a:ext cx="2584451"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0" i="0" u="none" strike="noStrike" baseline="0" dirty="0" smtClean="0">
                <a:latin typeface="メイリオ" panose="020B0604030504040204" pitchFamily="50" charset="-128"/>
                <a:ea typeface="メイリオ" panose="020B0604030504040204" pitchFamily="50" charset="-128"/>
                <a:cs typeface="メイリオ" panose="020B0604030504040204" pitchFamily="50" charset="-128"/>
              </a:rPr>
              <a:t>376,836</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（ｂ）</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5" name="Rectangle 80"/>
          <p:cNvSpPr>
            <a:spLocks noChangeArrowheads="1"/>
          </p:cNvSpPr>
          <p:nvPr/>
        </p:nvSpPr>
        <p:spPr bwMode="auto">
          <a:xfrm>
            <a:off x="4827992" y="2026518"/>
            <a:ext cx="1440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（民間給与総額（Ａ））</a:t>
            </a:r>
          </a:p>
        </p:txBody>
      </p:sp>
      <p:sp>
        <p:nvSpPr>
          <p:cNvPr id="106" name="Rectangle 81"/>
          <p:cNvSpPr>
            <a:spLocks noChangeArrowheads="1"/>
          </p:cNvSpPr>
          <p:nvPr/>
        </p:nvSpPr>
        <p:spPr bwMode="auto">
          <a:xfrm>
            <a:off x="7180277" y="2026518"/>
            <a:ext cx="1584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総額（Ｂ））</a:t>
            </a:r>
          </a:p>
        </p:txBody>
      </p:sp>
      <p:sp>
        <p:nvSpPr>
          <p:cNvPr id="107" name="AutoShape 56"/>
          <p:cNvSpPr>
            <a:spLocks noChangeArrowheads="1"/>
          </p:cNvSpPr>
          <p:nvPr/>
        </p:nvSpPr>
        <p:spPr bwMode="auto">
          <a:xfrm>
            <a:off x="4345629" y="2395001"/>
            <a:ext cx="390346" cy="173567"/>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AutoShape 75"/>
          <p:cNvSpPr>
            <a:spLocks noChangeArrowheads="1"/>
          </p:cNvSpPr>
          <p:nvPr/>
        </p:nvSpPr>
        <p:spPr bwMode="auto">
          <a:xfrm>
            <a:off x="7608718"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4" name="カギ線コネクタ 143"/>
          <p:cNvCxnSpPr>
            <a:stCxn id="95" idx="3"/>
            <a:endCxn id="75" idx="1"/>
          </p:cNvCxnSpPr>
          <p:nvPr/>
        </p:nvCxnSpPr>
        <p:spPr>
          <a:xfrm flipV="1">
            <a:off x="989848" y="2487611"/>
            <a:ext cx="307885" cy="1421877"/>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89848" y="3147474"/>
            <a:ext cx="307885" cy="76201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89848" y="3808315"/>
            <a:ext cx="298360" cy="101173"/>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89848" y="3909488"/>
            <a:ext cx="298359" cy="574976"/>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89848" y="3909488"/>
            <a:ext cx="298360" cy="1289394"/>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89848" y="3909488"/>
            <a:ext cx="298360" cy="2038254"/>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2089733" y="2487611"/>
            <a:ext cx="280765" cy="573665"/>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2089733" y="2487611"/>
            <a:ext cx="280765" cy="1150561"/>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2089733" y="2487611"/>
            <a:ext cx="280765" cy="1727458"/>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3066998" y="2486429"/>
            <a:ext cx="227106" cy="171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3066998" y="3061276"/>
            <a:ext cx="227106" cy="1835"/>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3066998" y="3635356"/>
            <a:ext cx="227106" cy="2816"/>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3066998" y="4213477"/>
            <a:ext cx="227106" cy="1592"/>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2089733" y="2486429"/>
            <a:ext cx="280765" cy="1182"/>
          </a:xfrm>
          <a:prstGeom prst="line">
            <a:avLst/>
          </a:prstGeom>
        </p:spPr>
        <p:style>
          <a:lnRef idx="1">
            <a:schemeClr val="dk1"/>
          </a:lnRef>
          <a:fillRef idx="0">
            <a:schemeClr val="dk1"/>
          </a:fillRef>
          <a:effectRef idx="0">
            <a:schemeClr val="dk1"/>
          </a:effectRef>
          <a:fontRef idx="minor">
            <a:schemeClr val="tx1"/>
          </a:fontRef>
        </p:style>
      </p:cxnSp>
      <p:sp>
        <p:nvSpPr>
          <p:cNvPr id="183" name="角丸四角形 182"/>
          <p:cNvSpPr/>
          <p:nvPr/>
        </p:nvSpPr>
        <p:spPr>
          <a:xfrm>
            <a:off x="2476133" y="5605489"/>
            <a:ext cx="6261529" cy="684506"/>
          </a:xfrm>
          <a:prstGeom prst="roundRect">
            <a:avLst/>
          </a:prstGeom>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本年の較差　</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6,708</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算定方法</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ａ</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ｂ</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57437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．ラスパイレス比較の計算例</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7</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94719598"/>
              </p:ext>
            </p:extLst>
          </p:nvPr>
        </p:nvGraphicFramePr>
        <p:xfrm>
          <a:off x="457200" y="1070972"/>
          <a:ext cx="8280000" cy="5220248"/>
        </p:xfrm>
        <a:graphic>
          <a:graphicData uri="http://schemas.openxmlformats.org/drawingml/2006/table">
            <a:tbl>
              <a:tblPr firstRow="1" bandRow="1">
                <a:tableStyleId>{2D5ABB26-0587-4C30-8999-92F81FD0307C}</a:tableStyleId>
              </a:tblPr>
              <a:tblGrid>
                <a:gridCol w="3960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tblGrid>
              <a:tr h="2196000">
                <a:tc>
                  <a:txBody>
                    <a:bodyPr/>
                    <a:lstStyle/>
                    <a:p>
                      <a:pPr marL="288000" indent="-3600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　府職員の役職段階、年齢階層、学歴別の平均給与額を算出</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③ １及び２のそれぞれの平均給与額に府職員数を乗じた総額を算出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④ それぞれを合計し、その水準（平均額）を比較</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232248">
                <a:tc>
                  <a:txBody>
                    <a:bodyPr/>
                    <a:lstStyle/>
                    <a:p>
                      <a:pPr marL="288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②　条件（役職段階、年齢、学歴）を同じくする</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の平均給与額を算出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2000">
                <a:tc gridSpan="3">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zh-TW" altLang="en-US" sz="1200" b="1"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zh-TW" altLang="en-US" sz="120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b="1"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円</a:t>
                      </a:r>
                    </a:p>
                    <a:p>
                      <a:endPar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較差率</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en-US" altLang="zh-TW" sz="12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100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none" dirty="0" smtClean="0">
                          <a:latin typeface="メイリオ" panose="020B0604030504040204" pitchFamily="50" charset="-128"/>
                          <a:ea typeface="メイリオ" panose="020B0604030504040204" pitchFamily="50" charset="-128"/>
                          <a:cs typeface="メイリオ" panose="020B0604030504040204" pitchFamily="50" charset="-128"/>
                        </a:rPr>
                        <a:t>0.07</a:t>
                      </a:r>
                      <a:r>
                        <a:rPr kumimoji="1" lang="zh-TW" altLang="en-US" sz="1400" u="none"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644617137"/>
              </p:ext>
            </p:extLst>
          </p:nvPr>
        </p:nvGraphicFramePr>
        <p:xfrm>
          <a:off x="827584" y="1889170"/>
          <a:ext cx="1800000" cy="11943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３人：平均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659519662"/>
              </p:ext>
            </p:extLst>
          </p:nvPr>
        </p:nvGraphicFramePr>
        <p:xfrm>
          <a:off x="2699792" y="1889170"/>
          <a:ext cx="1800000" cy="11988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２人：平均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164960422"/>
              </p:ext>
            </p:extLst>
          </p:nvPr>
        </p:nvGraphicFramePr>
        <p:xfrm>
          <a:off x="799009"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230,000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958121029"/>
              </p:ext>
            </p:extLst>
          </p:nvPr>
        </p:nvGraphicFramePr>
        <p:xfrm>
          <a:off x="2709317"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４人：平均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577537652"/>
              </p:ext>
            </p:extLst>
          </p:nvPr>
        </p:nvGraphicFramePr>
        <p:xfrm>
          <a:off x="4788224" y="177281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23772597"/>
              </p:ext>
            </p:extLst>
          </p:nvPr>
        </p:nvGraphicFramePr>
        <p:xfrm>
          <a:off x="6876456" y="1772816"/>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928786964"/>
              </p:ext>
            </p:extLst>
          </p:nvPr>
        </p:nvGraphicFramePr>
        <p:xfrm>
          <a:off x="4788224" y="249289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441032072"/>
              </p:ext>
            </p:extLst>
          </p:nvPr>
        </p:nvGraphicFramePr>
        <p:xfrm>
          <a:off x="4788224" y="386104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259428317"/>
              </p:ext>
            </p:extLst>
          </p:nvPr>
        </p:nvGraphicFramePr>
        <p:xfrm>
          <a:off x="4788224" y="458112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865668292"/>
              </p:ext>
            </p:extLst>
          </p:nvPr>
        </p:nvGraphicFramePr>
        <p:xfrm>
          <a:off x="6876456" y="3870880"/>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正方形/長方形 8"/>
          <p:cNvSpPr/>
          <p:nvPr/>
        </p:nvSpPr>
        <p:spPr>
          <a:xfrm>
            <a:off x="755576" y="1719858"/>
            <a:ext cx="3841624"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716016" y="1719858"/>
            <a:ext cx="1920812"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826285" y="1719858"/>
            <a:ext cx="1908000"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55576" y="3717216"/>
            <a:ext cx="3852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710828" y="3717216"/>
            <a:ext cx="2021412"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6285" y="3717216"/>
            <a:ext cx="1908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吹き出し 24"/>
          <p:cNvSpPr/>
          <p:nvPr/>
        </p:nvSpPr>
        <p:spPr>
          <a:xfrm>
            <a:off x="4427984" y="3287450"/>
            <a:ext cx="3132000" cy="360000"/>
          </a:xfrm>
          <a:prstGeom prst="wedgeRectCallout">
            <a:avLst>
              <a:gd name="adj1" fmla="val 6842"/>
              <a:gd name="adj2" fmla="val 94250"/>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左記の民間企業従業員の平均給与額</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に条件（役職</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段階、学歴、</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年齢）が同じ階層の府</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職員数を乗じた額を算出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角丸四角形 25"/>
          <p:cNvSpPr/>
          <p:nvPr/>
        </p:nvSpPr>
        <p:spPr>
          <a:xfrm>
            <a:off x="5968727" y="205132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968727" y="27714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6014329" y="413955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014329" y="485963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8191004" y="27333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8124329" y="4847392"/>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5873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．初任給比較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8</a:t>
            </a:fld>
            <a:endParaRPr kumimoji="1" lang="ja-JP" altLang="en-US"/>
          </a:p>
        </p:txBody>
      </p:sp>
      <p:graphicFrame>
        <p:nvGraphicFramePr>
          <p:cNvPr id="5" name="グラフ 4"/>
          <p:cNvGraphicFramePr/>
          <p:nvPr>
            <p:extLst>
              <p:ext uri="{D42A27DB-BD31-4B8C-83A1-F6EECF244321}">
                <p14:modId xmlns:p14="http://schemas.microsoft.com/office/powerpoint/2010/main" val="723490549"/>
              </p:ext>
            </p:extLst>
          </p:nvPr>
        </p:nvGraphicFramePr>
        <p:xfrm>
          <a:off x="4355976" y="1340768"/>
          <a:ext cx="4392000" cy="27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p:nvPr>
            <p:extLst>
              <p:ext uri="{D42A27DB-BD31-4B8C-83A1-F6EECF244321}">
                <p14:modId xmlns:p14="http://schemas.microsoft.com/office/powerpoint/2010/main" val="790070359"/>
              </p:ext>
            </p:extLst>
          </p:nvPr>
        </p:nvGraphicFramePr>
        <p:xfrm>
          <a:off x="323528" y="1340768"/>
          <a:ext cx="4392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1979712" y="1036365"/>
            <a:ext cx="1368152" cy="340519"/>
          </a:xfrm>
          <a:prstGeom prst="roundRect">
            <a:avLst/>
          </a:prstGeom>
          <a:noFill/>
          <a:ln>
            <a:solidFill>
              <a:schemeClr val="accent1"/>
            </a:solidFill>
          </a:ln>
        </p:spPr>
        <p:txBody>
          <a:bodyPr wrap="square" rtlCol="0" anchor="ctr">
            <a:spAutoFit/>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大学</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卒程度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940152" y="1036365"/>
            <a:ext cx="1368152" cy="340519"/>
          </a:xfrm>
          <a:prstGeom prst="roundRect">
            <a:avLst/>
          </a:prstGeom>
          <a:noFill/>
          <a:ln>
            <a:solidFill>
              <a:schemeClr val="accent1"/>
            </a:solidFill>
          </a:ln>
        </p:spPr>
        <p:txBody>
          <a:bodyPr wrap="square" rtlCol="0" anchor="ctr">
            <a:spAutoFit/>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高校</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卒程度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グラフ 10"/>
          <p:cNvGraphicFramePr/>
          <p:nvPr>
            <p:extLst>
              <p:ext uri="{D42A27DB-BD31-4B8C-83A1-F6EECF244321}">
                <p14:modId xmlns:p14="http://schemas.microsoft.com/office/powerpoint/2010/main" val="3989013174"/>
              </p:ext>
            </p:extLst>
          </p:nvPr>
        </p:nvGraphicFramePr>
        <p:xfrm>
          <a:off x="323528" y="4653136"/>
          <a:ext cx="4392000" cy="14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p:nvPr>
            <p:extLst>
              <p:ext uri="{D42A27DB-BD31-4B8C-83A1-F6EECF244321}">
                <p14:modId xmlns:p14="http://schemas.microsoft.com/office/powerpoint/2010/main" val="2680317294"/>
              </p:ext>
            </p:extLst>
          </p:nvPr>
        </p:nvGraphicFramePr>
        <p:xfrm>
          <a:off x="4355976" y="4653136"/>
          <a:ext cx="4392000" cy="1440000"/>
        </p:xfrm>
        <a:graphic>
          <a:graphicData uri="http://schemas.openxmlformats.org/drawingml/2006/chart">
            <c:chart xmlns:c="http://schemas.openxmlformats.org/drawingml/2006/chart" xmlns:r="http://schemas.openxmlformats.org/officeDocument/2006/relationships" r:id="rId5"/>
          </a:graphicData>
        </a:graphic>
      </p:graphicFrame>
      <p:sp>
        <p:nvSpPr>
          <p:cNvPr id="6" name="下矢印 5"/>
          <p:cNvSpPr/>
          <p:nvPr/>
        </p:nvSpPr>
        <p:spPr>
          <a:xfrm>
            <a:off x="3636096" y="4149080"/>
            <a:ext cx="1800000" cy="504056"/>
          </a:xfrm>
          <a:prstGeom prst="downArrow">
            <a:avLst>
              <a:gd name="adj1" fmla="val 65176"/>
              <a:gd name="adj2" fmla="val 47674"/>
            </a:avLst>
          </a:prstGeom>
          <a:solidFill>
            <a:srgbClr val="D0D8E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勧告実施後</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323528" y="6021288"/>
            <a:ext cx="6300700" cy="4770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注１　国家公務員の</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初任給は</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、給料と地域手当（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）の合計額。</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２　民間従業員の初任給は、</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）職種別民間給与実態</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調査によるもの。</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大阪府職員の</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初任給は</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、給料と地域手当</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（勧告実施前</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％、勧告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後</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11.8</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）の合計額。</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555358" y="4078355"/>
            <a:ext cx="2905074" cy="605294"/>
          </a:xfrm>
          <a:prstGeom prst="rect">
            <a:avLst/>
          </a:prstGeom>
          <a:noFill/>
          <a:ln>
            <a:solidFill>
              <a:schemeClr val="accent1"/>
            </a:solidFill>
            <a:prstDash val="dash"/>
          </a:ln>
        </p:spPr>
        <p:txBody>
          <a:bodyPr wrap="square" lIns="36000" rIns="36000" rtlCol="0" anchor="ctr" anchorCtr="1">
            <a:spAutoFit/>
          </a:bodyPr>
          <a:lstStyle/>
          <a:p>
            <a:pPr>
              <a:lnSpc>
                <a:spcPts val="1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○初任給引上げ額　</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国家公務員　</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1,500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円（大卒）、</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2,000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高</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卒）</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大阪府職員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4,500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円（大卒）、</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円（高卒）　</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下記金額</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は、はね</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返り分</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含む</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843864" y="1972787"/>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948264" y="1972787"/>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2772000" y="3474000"/>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876368" y="3474000"/>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4604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3202</Words>
  <Application>Microsoft Office PowerPoint</Application>
  <PresentationFormat>画面に合わせる (4:3)</PresentationFormat>
  <Paragraphs>1121</Paragraphs>
  <Slides>16</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16</vt:i4>
      </vt:variant>
    </vt:vector>
  </HeadingPairs>
  <TitlesOfParts>
    <vt:vector size="22" baseType="lpstr">
      <vt:lpstr>ＭＳ Ｐゴシック</vt:lpstr>
      <vt:lpstr>メイリオ</vt:lpstr>
      <vt:lpstr>Arial</vt:lpstr>
      <vt:lpstr>Calibri</vt:lpstr>
      <vt:lpstr>Office ​​テーマ</vt:lpstr>
      <vt:lpstr>デザインの設定</vt:lpstr>
      <vt:lpstr>給与勧告の仕組みと本年の勧告のポイント</vt:lpstr>
      <vt:lpstr>１．給与勧告制度の基本的考え方及び勧告の手順 ～職員の給与はどのようにして決めるのか～</vt:lpstr>
      <vt:lpstr>PowerPoint プレゼンテーション</vt:lpstr>
      <vt:lpstr>PowerPoint プレゼンテーション</vt:lpstr>
      <vt:lpstr>PowerPoint プレゼンテーション</vt:lpstr>
      <vt:lpstr>４．調査事業所の状況</vt:lpstr>
      <vt:lpstr>５．民間との給与額の比較方法（ラスパイレス比較）</vt:lpstr>
      <vt:lpstr>PowerPoint プレゼンテーション</vt:lpstr>
      <vt:lpstr>７．初任給比較</vt:lpstr>
      <vt:lpstr>８．大阪府職員モデル給与例－１ （行政職給料表適用者）</vt:lpstr>
      <vt:lpstr>８．大阪府職員モデル給与例－２ （教育職、公安職給料表適用者）</vt:lpstr>
      <vt:lpstr>９．大阪府職員と民間従業員の役職別給与比較</vt:lpstr>
      <vt:lpstr>10．適用給料表別職員数・構成比</vt:lpstr>
      <vt:lpstr>11．給与勧告の推移</vt:lpstr>
      <vt:lpstr>12．大阪府職員(行政職給料表適用者)の年間給与の推移</vt:lpstr>
      <vt:lpstr>13．他団体との比較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2019-10-17T04:02:09Z</dcterms:modified>
</cp:coreProperties>
</file>