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5" r:id="rId1"/>
  </p:sldMasterIdLst>
  <p:notesMasterIdLst>
    <p:notesMasterId r:id="rId4"/>
  </p:notesMasterIdLst>
  <p:handoutMasterIdLst>
    <p:handoutMasterId r:id="rId5"/>
  </p:handoutMasterIdLst>
  <p:sldIdLst>
    <p:sldId id="439" r:id="rId2"/>
    <p:sldId id="440" r:id="rId3"/>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D56080ED-C72D-4DAE-BA12-5A94A13E9DD4}">
          <p14:sldIdLst>
            <p14:sldId id="439"/>
          </p14:sldIdLst>
        </p14:section>
        <p14:section name="タイトルなしのセクション" id="{411E2FA1-09F3-4A18-B7FA-1F8D1E3F202A}">
          <p14:sldIdLst>
            <p14:sldId id="440"/>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E5"/>
    <a:srgbClr val="57C3D9"/>
    <a:srgbClr val="66CCFF"/>
    <a:srgbClr val="0099FF"/>
    <a:srgbClr val="CDFFF9"/>
    <a:srgbClr val="EAEAEA"/>
    <a:srgbClr val="FFFFCC"/>
    <a:srgbClr val="F8F8F8"/>
    <a:srgbClr val="191916"/>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46" autoAdjust="0"/>
    <p:restoredTop sz="94419" autoAdjust="0"/>
  </p:normalViewPr>
  <p:slideViewPr>
    <p:cSldViewPr snapToGrid="0">
      <p:cViewPr>
        <p:scale>
          <a:sx n="100" d="100"/>
          <a:sy n="100" d="100"/>
        </p:scale>
        <p:origin x="1056" y="-24"/>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16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6" y="0"/>
            <a:ext cx="2946247" cy="498328"/>
          </a:xfrm>
          <a:prstGeom prst="rect">
            <a:avLst/>
          </a:prstGeom>
        </p:spPr>
        <p:txBody>
          <a:bodyPr vert="horz" lIns="91933" tIns="45965" rIns="91933" bIns="4596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9826" y="0"/>
            <a:ext cx="2946246" cy="498328"/>
          </a:xfrm>
          <a:prstGeom prst="rect">
            <a:avLst/>
          </a:prstGeom>
        </p:spPr>
        <p:txBody>
          <a:bodyPr vert="horz" lIns="91933" tIns="45965" rIns="91933" bIns="45965" rtlCol="0"/>
          <a:lstStyle>
            <a:lvl1pPr algn="r">
              <a:defRPr sz="1200"/>
            </a:lvl1pPr>
          </a:lstStyle>
          <a:p>
            <a:fld id="{A58D29C7-0D05-430B-9328-71DEF6BB8E4A}" type="datetimeFigureOut">
              <a:rPr kumimoji="1" lang="ja-JP" altLang="en-US" smtClean="0"/>
              <a:t>2026/10/5</a:t>
            </a:fld>
            <a:endParaRPr kumimoji="1" lang="ja-JP" altLang="en-US"/>
          </a:p>
        </p:txBody>
      </p:sp>
      <p:sp>
        <p:nvSpPr>
          <p:cNvPr id="4" name="フッター プレースホルダー 3"/>
          <p:cNvSpPr>
            <a:spLocks noGrp="1"/>
          </p:cNvSpPr>
          <p:nvPr>
            <p:ph type="ftr" sz="quarter" idx="2"/>
          </p:nvPr>
        </p:nvSpPr>
        <p:spPr>
          <a:xfrm>
            <a:off x="26" y="9428310"/>
            <a:ext cx="2946247" cy="498328"/>
          </a:xfrm>
          <a:prstGeom prst="rect">
            <a:avLst/>
          </a:prstGeom>
        </p:spPr>
        <p:txBody>
          <a:bodyPr vert="horz" lIns="91933" tIns="45965" rIns="91933" bIns="4596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9826" y="9428310"/>
            <a:ext cx="2946246" cy="498328"/>
          </a:xfrm>
          <a:prstGeom prst="rect">
            <a:avLst/>
          </a:prstGeom>
        </p:spPr>
        <p:txBody>
          <a:bodyPr vert="horz" lIns="91933" tIns="45965" rIns="91933" bIns="45965" rtlCol="0" anchor="b"/>
          <a:lstStyle>
            <a:lvl1pPr algn="r">
              <a:defRPr sz="1200"/>
            </a:lvl1pPr>
          </a:lstStyle>
          <a:p>
            <a:fld id="{E1F71EC3-3FE0-4A9E-A3F7-3B04E9D1C4E8}" type="slidenum">
              <a:rPr kumimoji="1" lang="ja-JP" altLang="en-US" smtClean="0"/>
              <a:t>‹#›</a:t>
            </a:fld>
            <a:endParaRPr kumimoji="1" lang="ja-JP" altLang="en-US"/>
          </a:p>
        </p:txBody>
      </p:sp>
    </p:spTree>
    <p:extLst>
      <p:ext uri="{BB962C8B-B14F-4D97-AF65-F5344CB8AC3E}">
        <p14:creationId xmlns:p14="http://schemas.microsoft.com/office/powerpoint/2010/main" val="2782803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8" y="27"/>
            <a:ext cx="2945659" cy="498056"/>
          </a:xfrm>
          <a:prstGeom prst="rect">
            <a:avLst/>
          </a:prstGeom>
        </p:spPr>
        <p:txBody>
          <a:bodyPr vert="horz" lIns="91926" tIns="45962" rIns="91926" bIns="45962"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0469" y="27"/>
            <a:ext cx="2945659" cy="498056"/>
          </a:xfrm>
          <a:prstGeom prst="rect">
            <a:avLst/>
          </a:prstGeom>
        </p:spPr>
        <p:txBody>
          <a:bodyPr vert="horz" lIns="91926" tIns="45962" rIns="91926" bIns="45962" rtlCol="0"/>
          <a:lstStyle>
            <a:lvl1pPr algn="r">
              <a:defRPr sz="1200"/>
            </a:lvl1pPr>
          </a:lstStyle>
          <a:p>
            <a:fld id="{9BDCF167-51B7-4CAD-BE82-151190420AA2}" type="datetimeFigureOut">
              <a:rPr kumimoji="1" lang="ja-JP" altLang="en-US" smtClean="0"/>
              <a:t>2026/10/5</a:t>
            </a:fld>
            <a:endParaRPr kumimoji="1" lang="ja-JP" altLang="en-US" dirty="0"/>
          </a:p>
        </p:txBody>
      </p:sp>
      <p:sp>
        <p:nvSpPr>
          <p:cNvPr id="4" name="スライド イメージ プレースホルダー 3"/>
          <p:cNvSpPr>
            <a:spLocks noGrp="1" noRot="1" noChangeAspect="1"/>
          </p:cNvSpPr>
          <p:nvPr>
            <p:ph type="sldImg" idx="2"/>
          </p:nvPr>
        </p:nvSpPr>
        <p:spPr>
          <a:xfrm>
            <a:off x="981075" y="1241425"/>
            <a:ext cx="4835525" cy="3348038"/>
          </a:xfrm>
          <a:prstGeom prst="rect">
            <a:avLst/>
          </a:prstGeom>
          <a:noFill/>
          <a:ln w="12700">
            <a:solidFill>
              <a:prstClr val="black"/>
            </a:solidFill>
          </a:ln>
        </p:spPr>
        <p:txBody>
          <a:bodyPr vert="horz" lIns="91926" tIns="45962" rIns="91926" bIns="45962" rtlCol="0" anchor="ctr"/>
          <a:lstStyle/>
          <a:p>
            <a:endParaRPr lang="ja-JP" altLang="en-US" dirty="0"/>
          </a:p>
        </p:txBody>
      </p:sp>
      <p:sp>
        <p:nvSpPr>
          <p:cNvPr id="5" name="ノート プレースホルダー 4"/>
          <p:cNvSpPr>
            <a:spLocks noGrp="1"/>
          </p:cNvSpPr>
          <p:nvPr>
            <p:ph type="body" sz="quarter" idx="3"/>
          </p:nvPr>
        </p:nvSpPr>
        <p:spPr>
          <a:xfrm>
            <a:off x="679768" y="4777222"/>
            <a:ext cx="5438140" cy="3908614"/>
          </a:xfrm>
          <a:prstGeom prst="rect">
            <a:avLst/>
          </a:prstGeom>
        </p:spPr>
        <p:txBody>
          <a:bodyPr vert="horz" lIns="91926" tIns="45962" rIns="91926" bIns="4596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8" y="9428584"/>
            <a:ext cx="2945659" cy="498055"/>
          </a:xfrm>
          <a:prstGeom prst="rect">
            <a:avLst/>
          </a:prstGeom>
        </p:spPr>
        <p:txBody>
          <a:bodyPr vert="horz" lIns="91926" tIns="45962" rIns="91926" bIns="45962"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0469" y="9428584"/>
            <a:ext cx="2945659" cy="498055"/>
          </a:xfrm>
          <a:prstGeom prst="rect">
            <a:avLst/>
          </a:prstGeom>
        </p:spPr>
        <p:txBody>
          <a:bodyPr vert="horz" lIns="91926" tIns="45962" rIns="91926" bIns="45962" rtlCol="0" anchor="b"/>
          <a:lstStyle>
            <a:lvl1pPr algn="r">
              <a:defRPr sz="1200"/>
            </a:lvl1pPr>
          </a:lstStyle>
          <a:p>
            <a:fld id="{C3DB7791-673F-4489-96A8-989498257948}" type="slidenum">
              <a:rPr kumimoji="1" lang="ja-JP" altLang="en-US" smtClean="0"/>
              <a:t>‹#›</a:t>
            </a:fld>
            <a:endParaRPr kumimoji="1" lang="ja-JP" altLang="en-US" dirty="0"/>
          </a:p>
        </p:txBody>
      </p:sp>
    </p:spTree>
    <p:extLst>
      <p:ext uri="{BB962C8B-B14F-4D97-AF65-F5344CB8AC3E}">
        <p14:creationId xmlns:p14="http://schemas.microsoft.com/office/powerpoint/2010/main" val="15428861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3DB7791-673F-4489-96A8-989498257948}" type="slidenum">
              <a:rPr kumimoji="1" lang="ja-JP" altLang="en-US" smtClean="0"/>
              <a:t>1</a:t>
            </a:fld>
            <a:endParaRPr kumimoji="1" lang="ja-JP" altLang="en-US" dirty="0"/>
          </a:p>
        </p:txBody>
      </p:sp>
    </p:spTree>
    <p:extLst>
      <p:ext uri="{BB962C8B-B14F-4D97-AF65-F5344CB8AC3E}">
        <p14:creationId xmlns:p14="http://schemas.microsoft.com/office/powerpoint/2010/main" val="1983339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defTabSz="913120">
              <a:defRPr/>
            </a:pPr>
            <a:fld id="{C3DB7791-673F-4489-96A8-989498257948}" type="slidenum">
              <a:rPr lang="ja-JP" altLang="en-US">
                <a:solidFill>
                  <a:prstClr val="black"/>
                </a:solidFill>
                <a:latin typeface="游ゴシック" panose="020F0502020204030204"/>
                <a:ea typeface="游ゴシック" panose="020B0400000000000000" pitchFamily="50" charset="-128"/>
              </a:rPr>
              <a:pPr defTabSz="913120">
                <a:defRPr/>
              </a:pPr>
              <a:t>2</a:t>
            </a:fld>
            <a:endParaRPr lang="ja-JP" altLang="en-US" dirty="0">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572001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C3D4E44-475B-4AAE-98D9-44ADD05E36A1}" type="datetime1">
              <a:rPr kumimoji="1" lang="ja-JP" altLang="en-US" smtClean="0"/>
              <a:t>2026/10/5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pPr>
              <a:defRPr/>
            </a:pPr>
            <a:fld id="{D8FA0CD3-24DC-4BDB-9A1F-6507FDAA5AD4}" type="slidenum">
              <a:rPr lang="en-US" altLang="ja-JP" smtClean="0"/>
              <a:pPr>
                <a:defRPr/>
              </a:pPr>
              <a:t>‹#›</a:t>
            </a:fld>
            <a:endParaRPr lang="en-US" altLang="ja-JP" dirty="0"/>
          </a:p>
        </p:txBody>
      </p:sp>
    </p:spTree>
    <p:extLst>
      <p:ext uri="{BB962C8B-B14F-4D97-AF65-F5344CB8AC3E}">
        <p14:creationId xmlns:p14="http://schemas.microsoft.com/office/powerpoint/2010/main" val="2675448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242470-4666-40A6-AC40-8CB48F4C36EF}" type="datetime1">
              <a:rPr kumimoji="1" lang="ja-JP" altLang="en-US" smtClean="0"/>
              <a:t>2026/10/5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pPr>
              <a:defRPr/>
            </a:pPr>
            <a:fld id="{DE4B57AB-63DB-49FB-BEE3-5FEA39F237CD}" type="slidenum">
              <a:rPr lang="en-US" altLang="ja-JP" smtClean="0"/>
              <a:pPr>
                <a:defRPr/>
              </a:pPr>
              <a:t>‹#›</a:t>
            </a:fld>
            <a:endParaRPr lang="en-US" altLang="ja-JP" dirty="0"/>
          </a:p>
        </p:txBody>
      </p:sp>
    </p:spTree>
    <p:extLst>
      <p:ext uri="{BB962C8B-B14F-4D97-AF65-F5344CB8AC3E}">
        <p14:creationId xmlns:p14="http://schemas.microsoft.com/office/powerpoint/2010/main" val="708858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0489D89-8694-410E-8AE7-F0A693DEF3DD}" type="datetime1">
              <a:rPr kumimoji="1" lang="ja-JP" altLang="en-US" smtClean="0"/>
              <a:t>2026/10/5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pPr>
              <a:defRPr/>
            </a:pPr>
            <a:fld id="{4F85D73B-9104-43DE-AFA9-C036E45BD149}" type="slidenum">
              <a:rPr lang="en-US" altLang="ja-JP" smtClean="0"/>
              <a:pPr>
                <a:defRPr/>
              </a:pPr>
              <a:t>‹#›</a:t>
            </a:fld>
            <a:endParaRPr lang="en-US" altLang="ja-JP" dirty="0"/>
          </a:p>
        </p:txBody>
      </p:sp>
    </p:spTree>
    <p:extLst>
      <p:ext uri="{BB962C8B-B14F-4D97-AF65-F5344CB8AC3E}">
        <p14:creationId xmlns:p14="http://schemas.microsoft.com/office/powerpoint/2010/main" val="404039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7407D94-C426-4A1A-8B34-9DF11F95D118}" type="datetime1">
              <a:rPr kumimoji="1" lang="ja-JP" altLang="en-US" smtClean="0"/>
              <a:t>2026/10/5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pPr>
              <a:defRPr/>
            </a:pPr>
            <a:fld id="{3B5F345D-9324-47AC-AF78-EDAFFAC5CB98}" type="slidenum">
              <a:rPr lang="en-US" altLang="ja-JP" smtClean="0"/>
              <a:pPr>
                <a:defRPr/>
              </a:pPr>
              <a:t>‹#›</a:t>
            </a:fld>
            <a:endParaRPr lang="en-US" altLang="ja-JP" dirty="0"/>
          </a:p>
        </p:txBody>
      </p:sp>
    </p:spTree>
    <p:extLst>
      <p:ext uri="{BB962C8B-B14F-4D97-AF65-F5344CB8AC3E}">
        <p14:creationId xmlns:p14="http://schemas.microsoft.com/office/powerpoint/2010/main" val="2050294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B1EB78D-8EE3-45DF-905E-9A7BECF900AD}" type="datetime1">
              <a:rPr kumimoji="1" lang="ja-JP" altLang="en-US" smtClean="0"/>
              <a:t>2026/10/5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pPr>
              <a:defRPr/>
            </a:pPr>
            <a:fld id="{0F899E02-D8BA-4F49-8751-6C99A214625B}" type="slidenum">
              <a:rPr lang="en-US" altLang="ja-JP" smtClean="0"/>
              <a:pPr>
                <a:defRPr/>
              </a:pPr>
              <a:t>‹#›</a:t>
            </a:fld>
            <a:endParaRPr lang="en-US" altLang="ja-JP" dirty="0"/>
          </a:p>
        </p:txBody>
      </p:sp>
    </p:spTree>
    <p:extLst>
      <p:ext uri="{BB962C8B-B14F-4D97-AF65-F5344CB8AC3E}">
        <p14:creationId xmlns:p14="http://schemas.microsoft.com/office/powerpoint/2010/main" val="1298137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33E9529-B258-4EB3-A3FA-78FA12A31B13}" type="datetime1">
              <a:rPr kumimoji="1" lang="ja-JP" altLang="en-US" smtClean="0"/>
              <a:t>2026/10/5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pPr>
              <a:defRPr/>
            </a:pPr>
            <a:fld id="{988DF671-AB6F-4B90-96AA-80003F3159D7}" type="slidenum">
              <a:rPr lang="en-US" altLang="ja-JP" smtClean="0"/>
              <a:pPr>
                <a:defRPr/>
              </a:pPr>
              <a:t>‹#›</a:t>
            </a:fld>
            <a:endParaRPr lang="en-US" altLang="ja-JP" dirty="0"/>
          </a:p>
        </p:txBody>
      </p:sp>
    </p:spTree>
    <p:extLst>
      <p:ext uri="{BB962C8B-B14F-4D97-AF65-F5344CB8AC3E}">
        <p14:creationId xmlns:p14="http://schemas.microsoft.com/office/powerpoint/2010/main" val="365301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F65428E-AA6A-4BCB-AE8A-433086904E30}" type="datetime1">
              <a:rPr kumimoji="1" lang="ja-JP" altLang="en-US" smtClean="0"/>
              <a:t>2026/10/5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2D53B146-5757-4E9C-ACCA-1D20ACF0F387}" type="slidenum">
              <a:rPr lang="en-US" altLang="ja-JP" smtClean="0"/>
              <a:pPr>
                <a:defRPr/>
              </a:pPr>
              <a:t>‹#›</a:t>
            </a:fld>
            <a:endParaRPr lang="en-US" altLang="ja-JP" dirty="0"/>
          </a:p>
        </p:txBody>
      </p:sp>
    </p:spTree>
    <p:extLst>
      <p:ext uri="{BB962C8B-B14F-4D97-AF65-F5344CB8AC3E}">
        <p14:creationId xmlns:p14="http://schemas.microsoft.com/office/powerpoint/2010/main" val="2722347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1517DED-A50D-4182-9A7D-AAEC921E4F32}" type="datetime1">
              <a:rPr kumimoji="1" lang="ja-JP" altLang="en-US" smtClean="0"/>
              <a:t>2026/10/5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pPr>
              <a:defRPr/>
            </a:pPr>
            <a:fld id="{C7DB7E12-E558-4708-9C2A-B9CA38F49849}" type="slidenum">
              <a:rPr lang="en-US" altLang="ja-JP" smtClean="0"/>
              <a:pPr>
                <a:defRPr/>
              </a:pPr>
              <a:t>‹#›</a:t>
            </a:fld>
            <a:endParaRPr lang="en-US" altLang="ja-JP" dirty="0"/>
          </a:p>
        </p:txBody>
      </p:sp>
    </p:spTree>
    <p:extLst>
      <p:ext uri="{BB962C8B-B14F-4D97-AF65-F5344CB8AC3E}">
        <p14:creationId xmlns:p14="http://schemas.microsoft.com/office/powerpoint/2010/main" val="271996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kumimoji="1" lang="ja-JP" altLang="en-US"/>
              <a:t>アイコンをクリックして図を追加</a:t>
            </a:r>
            <a:endParaRPr kumimoji="1" lang="ja-JP" altLang="en-US" dirty="0"/>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A8DD7E3-A7ED-4D77-8F4B-5002F2EF2D20}" type="datetime1">
              <a:rPr kumimoji="1" lang="ja-JP" altLang="en-US" smtClean="0"/>
              <a:t>2026/10/5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pPr>
              <a:defRPr/>
            </a:pPr>
            <a:fld id="{ABA32638-1F82-41D0-B400-A2D54DAA18F8}" type="slidenum">
              <a:rPr lang="en-US" altLang="ja-JP" smtClean="0"/>
              <a:pPr>
                <a:defRPr/>
              </a:pPr>
              <a:t>‹#›</a:t>
            </a:fld>
            <a:endParaRPr lang="en-US" altLang="ja-JP" dirty="0"/>
          </a:p>
        </p:txBody>
      </p:sp>
    </p:spTree>
    <p:extLst>
      <p:ext uri="{BB962C8B-B14F-4D97-AF65-F5344CB8AC3E}">
        <p14:creationId xmlns:p14="http://schemas.microsoft.com/office/powerpoint/2010/main" val="4015955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B19A0A0-7B00-4A16-804F-F89E66C3D45C}" type="datetime1">
              <a:rPr kumimoji="1" lang="ja-JP" altLang="en-US" smtClean="0"/>
              <a:t>2026/10/5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pPr>
              <a:defRPr/>
            </a:pPr>
            <a:fld id="{7EDC6E5C-2764-40C4-AEE4-DCEB508011DD}" type="slidenum">
              <a:rPr lang="en-US" altLang="ja-JP" smtClean="0"/>
              <a:pPr>
                <a:defRPr/>
              </a:pPr>
              <a:t>‹#›</a:t>
            </a:fld>
            <a:endParaRPr lang="en-US" altLang="ja-JP" dirty="0"/>
          </a:p>
        </p:txBody>
      </p:sp>
    </p:spTree>
    <p:extLst>
      <p:ext uri="{BB962C8B-B14F-4D97-AF65-F5344CB8AC3E}">
        <p14:creationId xmlns:p14="http://schemas.microsoft.com/office/powerpoint/2010/main" val="3815600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E475D90-800E-4D9A-A669-D061F99B60D2}" type="datetime1">
              <a:rPr kumimoji="1" lang="ja-JP" altLang="en-US" smtClean="0"/>
              <a:t>2026/10/5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pPr>
              <a:defRPr/>
            </a:pPr>
            <a:fld id="{4F8E8E92-7995-4F2C-9C09-2E591090F75F}" type="slidenum">
              <a:rPr lang="en-US" altLang="ja-JP" smtClean="0"/>
              <a:pPr>
                <a:defRPr/>
              </a:pPr>
              <a:t>‹#›</a:t>
            </a:fld>
            <a:endParaRPr lang="en-US" altLang="ja-JP" dirty="0"/>
          </a:p>
        </p:txBody>
      </p:sp>
    </p:spTree>
    <p:extLst>
      <p:ext uri="{BB962C8B-B14F-4D97-AF65-F5344CB8AC3E}">
        <p14:creationId xmlns:p14="http://schemas.microsoft.com/office/powerpoint/2010/main" val="2094632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4E635F46-AFDB-41DE-9F8A-6D02676FCA15}" type="datetime1">
              <a:rPr kumimoji="1" lang="ja-JP" altLang="en-US" smtClean="0"/>
              <a:t>2026/10/5</a:t>
            </a:fld>
            <a:endParaRPr kumimoji="1" lang="ja-JP" altLang="en-US" dirty="0"/>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a:defRPr/>
            </a:pPr>
            <a:fld id="{D8FA0CD3-24DC-4BDB-9A1F-6507FDAA5AD4}" type="slidenum">
              <a:rPr lang="en-US" altLang="ja-JP" smtClean="0"/>
              <a:pPr>
                <a:defRPr/>
              </a:pPr>
              <a:t>‹#›</a:t>
            </a:fld>
            <a:endParaRPr lang="en-US" altLang="ja-JP" dirty="0"/>
          </a:p>
        </p:txBody>
      </p:sp>
    </p:spTree>
    <p:extLst>
      <p:ext uri="{BB962C8B-B14F-4D97-AF65-F5344CB8AC3E}">
        <p14:creationId xmlns:p14="http://schemas.microsoft.com/office/powerpoint/2010/main" val="355620568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6810" y="-12827"/>
            <a:ext cx="9925509" cy="432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ja-JP" altLang="en-US" b="1" dirty="0">
                <a:solidFill>
                  <a:schemeClr val="bg1"/>
                </a:solidFill>
                <a:latin typeface="Meiryo UI" panose="020B0604030504040204" pitchFamily="50" charset="-128"/>
                <a:ea typeface="Meiryo UI" panose="020B0604030504040204" pitchFamily="50" charset="-128"/>
              </a:rPr>
              <a:t>令和８年　職員</a:t>
            </a:r>
            <a:r>
              <a:rPr kumimoji="1" lang="ja-JP" altLang="en-US" b="1" dirty="0">
                <a:solidFill>
                  <a:schemeClr val="bg1"/>
                </a:solidFill>
                <a:latin typeface="Meiryo UI" panose="020B0604030504040204" pitchFamily="50" charset="-128"/>
                <a:ea typeface="Meiryo UI" panose="020B0604030504040204" pitchFamily="50" charset="-128"/>
              </a:rPr>
              <a:t>の給与等に関する報告及び勧告の概要</a:t>
            </a:r>
            <a:endParaRPr kumimoji="1" lang="ja-JP" altLang="en-US" dirty="0">
              <a:solidFill>
                <a:schemeClr val="bg1"/>
              </a:solidFill>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7C7A5CB3-5E16-49D4-A235-8BFD62195672}"/>
              </a:ext>
            </a:extLst>
          </p:cNvPr>
          <p:cNvGrpSpPr/>
          <p:nvPr/>
        </p:nvGrpSpPr>
        <p:grpSpPr>
          <a:xfrm>
            <a:off x="156672" y="443528"/>
            <a:ext cx="9567303" cy="1241908"/>
            <a:chOff x="62912" y="1769648"/>
            <a:chExt cx="9707238" cy="814393"/>
          </a:xfrm>
        </p:grpSpPr>
        <p:sp>
          <p:nvSpPr>
            <p:cNvPr id="53" name="角丸四角形 52"/>
            <p:cNvSpPr/>
            <p:nvPr/>
          </p:nvSpPr>
          <p:spPr>
            <a:xfrm>
              <a:off x="62913" y="1870365"/>
              <a:ext cx="9707237" cy="713676"/>
            </a:xfrm>
            <a:prstGeom prst="roundRect">
              <a:avLst>
                <a:gd name="adj" fmla="val 6280"/>
              </a:avLst>
            </a:prstGeom>
            <a:solidFill>
              <a:schemeClr val="accent1">
                <a:lumMod val="20000"/>
                <a:lumOff val="80000"/>
                <a:alpha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Aft>
                  <a:spcPts val="600"/>
                </a:spcAft>
                <a:defRPr/>
              </a:pPr>
              <a:r>
                <a:rPr lang="ja-JP" altLang="en-US" sz="12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en-US"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人材獲得競争の観点から、初任給について国家公務員一般職を目安に引上げ</a:t>
              </a:r>
              <a:endParaRPr lang="en-US" altLang="ja-JP"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spcAft>
                  <a:spcPts val="600"/>
                </a:spcAft>
                <a:defRPr/>
              </a:pPr>
              <a:r>
                <a:rPr lang="ja-JP" altLang="en-US"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▶業務遂行において重要な役割を担う中堅層以上の職員については、令和７年を上回る改定</a:t>
              </a:r>
              <a:endParaRPr lang="en-US" altLang="ja-JP"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spcAft>
                  <a:spcPts val="600"/>
                </a:spcAft>
                <a:defRPr/>
              </a:pPr>
              <a:r>
                <a:rPr lang="ja-JP" altLang="en-US" sz="120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▶大阪府域内の地域手当の支給割合を引上げ</a:t>
              </a:r>
              <a:r>
                <a:rPr lang="ja-JP"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a:t>
              </a:r>
              <a:r>
                <a:rPr lang="en-US" altLang="ja-JP"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12.8 </a:t>
              </a:r>
              <a:r>
                <a:rPr lang="ja-JP"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　</a:t>
              </a:r>
              <a:r>
                <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13.2</a:t>
              </a:r>
              <a:r>
                <a:rPr lang="ja-JP"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a:t>
              </a:r>
              <a:endPar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marR="0" lvl="0" algn="l" defTabSz="914400" rtl="0" eaLnBrk="1" fontAlgn="auto" latinLnBrk="0" hangingPunct="1">
                <a:spcAft>
                  <a:spcPts val="600"/>
                </a:spcAft>
                <a:buClrTx/>
                <a:buSzTx/>
                <a:tabLst/>
                <a:defRPr/>
              </a:pPr>
              <a:r>
                <a:rPr lang="ja-JP"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▶特別給（ボーナス）の年間支給月数を</a:t>
              </a:r>
              <a:r>
                <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0.05</a:t>
              </a:r>
              <a:r>
                <a:rPr lang="ja-JP"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 </a:t>
              </a:r>
              <a:r>
                <a:rPr lang="ja-JP"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引上げ</a:t>
              </a:r>
              <a:r>
                <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en-US"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r>
                <a:rPr lang="en-US" altLang="zh-TW"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4.</a:t>
              </a:r>
              <a:r>
                <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65</a:t>
              </a:r>
              <a:r>
                <a:rPr lang="zh-TW"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　</a:t>
              </a:r>
              <a:r>
                <a:rPr lang="ja-JP"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a:t>
              </a:r>
              <a:r>
                <a:rPr lang="zh-TW"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en-US" altLang="zh-TW"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4.</a:t>
              </a:r>
              <a:r>
                <a:rPr lang="en-US" altLang="ja-JP"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70</a:t>
              </a:r>
              <a:r>
                <a:rPr lang="zh-TW" altLang="en-US"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r>
                <a:rPr lang="ja-JP" altLang="en-US" sz="1200" b="1"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en-US" altLang="ja-JP" sz="1200" b="1"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marR="0" lvl="0" algn="l" defTabSz="914400" rtl="0" eaLnBrk="1" fontAlgn="auto" latinLnBrk="0" hangingPunct="1">
                <a:lnSpc>
                  <a:spcPts val="2000"/>
                </a:lnSpc>
                <a:spcAft>
                  <a:spcPts val="200"/>
                </a:spcAft>
                <a:buClrTx/>
                <a:buSzTx/>
                <a:tabLst/>
                <a:defRPr/>
              </a:pPr>
              <a:r>
                <a:rPr lang="en-US" altLang="ja-JP" sz="120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p>
          </p:txBody>
        </p:sp>
        <p:sp>
          <p:nvSpPr>
            <p:cNvPr id="61" name="正方形/長方形 60"/>
            <p:cNvSpPr/>
            <p:nvPr/>
          </p:nvSpPr>
          <p:spPr>
            <a:xfrm>
              <a:off x="62912" y="1769648"/>
              <a:ext cx="1439999" cy="1416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eiryo UI" panose="020B0604030504040204" pitchFamily="50" charset="-128"/>
                  <a:ea typeface="Meiryo UI" panose="020B0604030504040204" pitchFamily="50" charset="-128"/>
                </a:rPr>
                <a:t>勧告のポイント</a:t>
              </a:r>
              <a:r>
                <a:rPr lang="en-US" altLang="ja-JP" sz="1400" b="1" dirty="0">
                  <a:solidFill>
                    <a:schemeClr val="bg1"/>
                  </a:solidFill>
                  <a:latin typeface="Meiryo UI" panose="020B0604030504040204" pitchFamily="50" charset="-128"/>
                  <a:ea typeface="Meiryo UI" panose="020B0604030504040204" pitchFamily="50" charset="-128"/>
                </a:rPr>
                <a:t> </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grpSp>
      <p:sp>
        <p:nvSpPr>
          <p:cNvPr id="67" name="角丸四角形 66"/>
          <p:cNvSpPr/>
          <p:nvPr/>
        </p:nvSpPr>
        <p:spPr>
          <a:xfrm>
            <a:off x="156672" y="1907246"/>
            <a:ext cx="9576339" cy="4910406"/>
          </a:xfrm>
          <a:prstGeom prst="roundRect">
            <a:avLst>
              <a:gd name="adj" fmla="val 2874"/>
            </a:avLst>
          </a:prstGeom>
          <a:solidFill>
            <a:schemeClr val="bg1">
              <a:lumMod val="95000"/>
              <a:alpha val="36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R="0" lvl="0" algn="l" defTabSz="914400" rtl="0" eaLnBrk="1" fontAlgn="auto" latinLnBrk="0" hangingPunct="1">
              <a:lnSpc>
                <a:spcPts val="1800"/>
              </a:lnSpc>
              <a:spcBef>
                <a:spcPts val="0"/>
              </a:spcBef>
              <a:spcAft>
                <a:spcPts val="0"/>
              </a:spcAft>
              <a:buClrTx/>
              <a:buSzTx/>
              <a:tabLst/>
              <a:defRPr/>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4" name="テキスト ボックス 13"/>
          <p:cNvSpPr txBox="1"/>
          <p:nvPr/>
        </p:nvSpPr>
        <p:spPr>
          <a:xfrm>
            <a:off x="8375516" y="-10203"/>
            <a:ext cx="1498061" cy="430887"/>
          </a:xfrm>
          <a:prstGeom prst="rect">
            <a:avLst/>
          </a:prstGeom>
          <a:solidFill>
            <a:srgbClr val="002060"/>
          </a:solidFill>
        </p:spPr>
        <p:txBody>
          <a:bodyPr wrap="square" rtlCol="0">
            <a:spAutoFit/>
          </a:bodyPr>
          <a:lstStyle/>
          <a:p>
            <a:pPr algn="r"/>
            <a:r>
              <a:rPr lang="ja-JP" altLang="en-US" sz="1100" dirty="0">
                <a:solidFill>
                  <a:schemeClr val="bg1"/>
                </a:solidFill>
                <a:latin typeface="Meiryo UI" panose="020B0604030504040204" pitchFamily="50" charset="-128"/>
                <a:ea typeface="Meiryo UI" panose="020B0604030504040204" pitchFamily="50" charset="-128"/>
              </a:rPr>
              <a:t>令和８年</a:t>
            </a:r>
            <a:r>
              <a:rPr lang="en-US" altLang="ja-JP" sz="1100" dirty="0">
                <a:solidFill>
                  <a:schemeClr val="bg1"/>
                </a:solidFill>
                <a:latin typeface="Meiryo UI" panose="020B0604030504040204" pitchFamily="50" charset="-128"/>
                <a:ea typeface="Meiryo UI" panose="020B0604030504040204" pitchFamily="50" charset="-128"/>
              </a:rPr>
              <a:t>10</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a:solidFill>
                  <a:schemeClr val="bg1"/>
                </a:solidFill>
                <a:latin typeface="Meiryo UI" panose="020B0604030504040204" pitchFamily="50" charset="-128"/>
                <a:ea typeface="Meiryo UI" panose="020B0604030504040204" pitchFamily="50" charset="-128"/>
              </a:rPr>
              <a:t>15</a:t>
            </a:r>
            <a:r>
              <a:rPr lang="ja-JP" altLang="en-US" sz="1100" dirty="0">
                <a:solidFill>
                  <a:schemeClr val="bg1"/>
                </a:solidFill>
                <a:latin typeface="Meiryo UI" panose="020B0604030504040204" pitchFamily="50" charset="-128"/>
                <a:ea typeface="Meiryo UI" panose="020B0604030504040204" pitchFamily="50" charset="-128"/>
              </a:rPr>
              <a:t>日</a:t>
            </a:r>
            <a:endParaRPr lang="en-US" altLang="ja-JP" sz="1100" dirty="0">
              <a:solidFill>
                <a:schemeClr val="bg1"/>
              </a:solidFill>
              <a:latin typeface="Meiryo UI" panose="020B0604030504040204" pitchFamily="50" charset="-128"/>
              <a:ea typeface="Meiryo UI" panose="020B0604030504040204" pitchFamily="50" charset="-128"/>
            </a:endParaRPr>
          </a:p>
          <a:p>
            <a:pPr algn="r"/>
            <a:r>
              <a:rPr lang="ja-JP" altLang="en-US" sz="1100" dirty="0">
                <a:solidFill>
                  <a:schemeClr val="bg1"/>
                </a:solidFill>
                <a:latin typeface="Meiryo UI" panose="020B0604030504040204" pitchFamily="50" charset="-128"/>
                <a:ea typeface="Meiryo UI" panose="020B0604030504040204" pitchFamily="50" charset="-128"/>
              </a:rPr>
              <a:t>大阪府人事委員会</a:t>
            </a:r>
            <a:endParaRPr kumimoji="1" lang="ja-JP" altLang="en-US" sz="1100" dirty="0">
              <a:solidFill>
                <a:schemeClr val="bg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EF82301D-B1FD-4378-BF0E-E8094C2B70E7}"/>
              </a:ext>
            </a:extLst>
          </p:cNvPr>
          <p:cNvSpPr/>
          <p:nvPr/>
        </p:nvSpPr>
        <p:spPr>
          <a:xfrm>
            <a:off x="5120793" y="4598709"/>
            <a:ext cx="4526540" cy="1578771"/>
          </a:xfrm>
          <a:prstGeom prst="rect">
            <a:avLst/>
          </a:prstGeom>
          <a:noFill/>
          <a:ln>
            <a:noFill/>
            <a:prstDash val="dash"/>
          </a:ln>
        </p:spPr>
        <p:style>
          <a:lnRef idx="2">
            <a:schemeClr val="dk1"/>
          </a:lnRef>
          <a:fillRef idx="1">
            <a:schemeClr val="lt1"/>
          </a:fillRef>
          <a:effectRef idx="0">
            <a:schemeClr val="dk1"/>
          </a:effectRef>
          <a:fontRef idx="minor">
            <a:schemeClr val="dk1"/>
          </a:fontRef>
        </p:style>
        <p:txBody>
          <a:bodyPr lIns="72000" tIns="72000" rIns="72000" bIns="72000" rtlCol="0" anchor="t" anchorCtr="0"/>
          <a:lstStyle/>
          <a:p>
            <a:pPr>
              <a:lnSpc>
                <a:spcPts val="1400"/>
              </a:lnSpc>
              <a:spcBef>
                <a:spcPts val="600"/>
              </a:spcBef>
            </a:pPr>
            <a:r>
              <a:rPr lang="ja-JP"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ja-JP" altLang="ja-JP"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職員（行政職給料表適用者）の平均給与月額等への影響額</a:t>
            </a:r>
            <a:endParaRPr lang="en-US" altLang="ja-JP" sz="1050" dirty="0">
              <a:latin typeface="Meiryo UI" panose="020B0604030504040204" pitchFamily="50" charset="-128"/>
              <a:ea typeface="Meiryo UI" panose="020B0604030504040204" pitchFamily="50" charset="-128"/>
            </a:endParaRPr>
          </a:p>
          <a:p>
            <a:pPr>
              <a:lnSpc>
                <a:spcPts val="1400"/>
              </a:lnSpc>
            </a:pPr>
            <a:endParaRPr lang="en-US" altLang="ja-JP" sz="1000" dirty="0">
              <a:latin typeface="Meiryo UI" panose="020B0604030504040204" pitchFamily="50" charset="-128"/>
              <a:ea typeface="Meiryo UI" panose="020B0604030504040204" pitchFamily="50" charset="-128"/>
            </a:endParaRPr>
          </a:p>
          <a:p>
            <a:pPr>
              <a:lnSpc>
                <a:spcPts val="1400"/>
              </a:lnSpc>
            </a:pPr>
            <a:endParaRPr lang="en-US" altLang="ja-JP" sz="1000" dirty="0">
              <a:latin typeface="Meiryo UI" panose="020B0604030504040204" pitchFamily="50" charset="-128"/>
              <a:ea typeface="Meiryo UI" panose="020B0604030504040204" pitchFamily="50" charset="-128"/>
            </a:endParaRPr>
          </a:p>
          <a:p>
            <a:pPr>
              <a:lnSpc>
                <a:spcPts val="1400"/>
              </a:lnSpc>
            </a:pPr>
            <a:endParaRPr lang="en-US" altLang="ja-JP" sz="1000" dirty="0">
              <a:latin typeface="Meiryo UI" panose="020B0604030504040204" pitchFamily="50" charset="-128"/>
              <a:ea typeface="Meiryo UI" panose="020B0604030504040204" pitchFamily="50" charset="-128"/>
            </a:endParaRPr>
          </a:p>
          <a:p>
            <a:pPr>
              <a:lnSpc>
                <a:spcPts val="1400"/>
              </a:lnSpc>
            </a:pPr>
            <a:endParaRPr lang="en-US" altLang="ja-JP" sz="1000" dirty="0">
              <a:latin typeface="Meiryo UI" panose="020B0604030504040204" pitchFamily="50" charset="-128"/>
              <a:ea typeface="Meiryo UI" panose="020B0604030504040204" pitchFamily="50" charset="-128"/>
            </a:endParaRPr>
          </a:p>
          <a:p>
            <a:pPr>
              <a:lnSpc>
                <a:spcPts val="1400"/>
              </a:lnSpc>
              <a:spcBef>
                <a:spcPts val="800"/>
              </a:spcBef>
            </a:pPr>
            <a:r>
              <a:rPr lang="ja-JP"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ja-JP" altLang="ja-JP" sz="1050" b="1"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大阪府財政への影響額（令和</a:t>
            </a:r>
            <a:r>
              <a:rPr lang="ja-JP" altLang="en-US" sz="1050" b="1"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８</a:t>
            </a:r>
            <a:r>
              <a:rPr lang="ja-JP" altLang="ja-JP" sz="1050" b="1"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年度）</a:t>
            </a:r>
            <a:r>
              <a:rPr lang="ja-JP" altLang="ja-JP" sz="1050" b="1" dirty="0">
                <a:solidFill>
                  <a:schemeClr val="tx1"/>
                </a:solidFill>
                <a:effectLst/>
                <a:ea typeface="HG丸ｺﾞｼｯｸM-PRO" panose="020F0600000000000000" pitchFamily="50" charset="-128"/>
                <a:cs typeface="Arial" panose="020B0604020202020204" pitchFamily="34" charset="0"/>
              </a:rPr>
              <a:t> </a:t>
            </a:r>
            <a:endParaRPr lang="en-US" altLang="ja-JP" sz="1050" b="1" dirty="0">
              <a:solidFill>
                <a:schemeClr val="tx1"/>
              </a:solidFill>
              <a:ea typeface="HG丸ｺﾞｼｯｸM-PRO" panose="020F0600000000000000" pitchFamily="50" charset="-128"/>
              <a:cs typeface="Arial" panose="020B0604020202020204" pitchFamily="34" charset="0"/>
            </a:endParaRPr>
          </a:p>
          <a:p>
            <a:pPr>
              <a:lnSpc>
                <a:spcPts val="1400"/>
              </a:lnSpc>
            </a:pPr>
            <a:r>
              <a:rPr lang="ja-JP" altLang="en-US" sz="1000" b="1" kern="100" dirty="0">
                <a:solidFill>
                  <a:schemeClr val="tx1"/>
                </a:solidFill>
                <a:effectLst/>
                <a:latin typeface="HG丸ｺﾞｼｯｸM-PRO" panose="020F0600000000000000" pitchFamily="50" charset="-128"/>
                <a:ea typeface="HG丸ｺﾞｼｯｸM-PRO" panose="020F0600000000000000" pitchFamily="50" charset="-128"/>
                <a:cs typeface="Arial" panose="020B0604020202020204" pitchFamily="34" charset="0"/>
              </a:rPr>
              <a:t>　</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年間で約</a:t>
            </a:r>
            <a:r>
              <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198</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億円の増額（月例給：</a:t>
            </a:r>
            <a:r>
              <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133.6</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億円、特別給：</a:t>
            </a:r>
            <a:r>
              <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64</a:t>
            </a:r>
            <a:r>
              <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.4</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億円）</a:t>
            </a:r>
            <a:endParaRPr lang="ja-JP" altLang="ja-JP" sz="105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pPr>
            <a:r>
              <a:rPr lang="en-US" altLang="ja-JP" sz="105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ja-JP"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※警察、学校を含む（共済費除く）</a:t>
            </a:r>
            <a:endParaRPr lang="en-US" altLang="ja-JP" sz="1050" dirty="0">
              <a:solidFill>
                <a:schemeClr val="tx1"/>
              </a:solidFill>
              <a:latin typeface="Meiryo UI" panose="020B0604030504040204" pitchFamily="50" charset="-128"/>
              <a:ea typeface="Meiryo UI" panose="020B0604030504040204" pitchFamily="50" charset="-128"/>
            </a:endParaRPr>
          </a:p>
        </p:txBody>
      </p:sp>
      <p:sp>
        <p:nvSpPr>
          <p:cNvPr id="41" name="正方形/長方形 40">
            <a:extLst>
              <a:ext uri="{FF2B5EF4-FFF2-40B4-BE49-F238E27FC236}">
                <a16:creationId xmlns:a16="http://schemas.microsoft.com/office/drawing/2014/main" id="{47138307-6676-41BC-B629-A9C216A155FA}"/>
              </a:ext>
            </a:extLst>
          </p:cNvPr>
          <p:cNvSpPr/>
          <p:nvPr/>
        </p:nvSpPr>
        <p:spPr>
          <a:xfrm>
            <a:off x="258666" y="1933575"/>
            <a:ext cx="4937975" cy="4857749"/>
          </a:xfrm>
          <a:prstGeom prst="rect">
            <a:avLst/>
          </a:prstGeom>
          <a:noFill/>
          <a:ln>
            <a:noFill/>
            <a:prstDash val="dash"/>
          </a:ln>
        </p:spPr>
        <p:style>
          <a:lnRef idx="2">
            <a:schemeClr val="dk1"/>
          </a:lnRef>
          <a:fillRef idx="1">
            <a:schemeClr val="lt1"/>
          </a:fillRef>
          <a:effectRef idx="0">
            <a:schemeClr val="dk1"/>
          </a:effectRef>
          <a:fontRef idx="minor">
            <a:schemeClr val="dk1"/>
          </a:fontRef>
        </p:style>
        <p:txBody>
          <a:bodyPr lIns="72000" tIns="72000" rIns="72000" bIns="72000" rtlCol="0" anchor="t" anchorCtr="0"/>
          <a:lstStyle/>
          <a:p>
            <a:pPr algn="just">
              <a:lnSpc>
                <a:spcPts val="1400"/>
              </a:lnSpc>
              <a:spcBef>
                <a:spcPts val="100"/>
              </a:spcBef>
              <a:spcAft>
                <a:spcPts val="100"/>
              </a:spcAft>
            </a:pPr>
            <a:r>
              <a:rPr lang="ja-JP" altLang="en-US" sz="105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１．</a:t>
            </a:r>
            <a:r>
              <a:rPr lang="ja-JP" altLang="ja-JP" sz="105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月例給</a:t>
            </a:r>
            <a:endParaRPr lang="en-US" alt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spcBef>
                <a:spcPts val="100"/>
              </a:spcBef>
              <a:spcAft>
                <a:spcPts val="200"/>
              </a:spcAft>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105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民間給与との較差 </a:t>
            </a:r>
            <a:r>
              <a:rPr lang="en-US" altLang="ja-JP" sz="105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12,278</a:t>
            </a:r>
            <a:r>
              <a:rPr lang="ja-JP" altLang="en-US" sz="105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 </a:t>
            </a:r>
            <a:r>
              <a:rPr lang="ja-JP" altLang="en-US" sz="105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を解消するため次のとおり改定</a:t>
            </a:r>
            <a:endParaRPr lang="en-US" altLang="ja-JP" sz="10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en-US" altLang="ja-JP"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1</a:t>
            </a: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ja-JP" sz="1000" kern="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行政職給料表</a:t>
            </a:r>
            <a:endParaRPr lang="en-US" altLang="ja-JP" sz="1000" kern="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1000" kern="0" dirty="0">
                <a:solidFill>
                  <a:schemeClr val="tx1"/>
                </a:solidFill>
                <a:latin typeface="Meiryo UI" panose="020B0604030504040204" pitchFamily="50" charset="-128"/>
                <a:ea typeface="Meiryo UI" panose="020B0604030504040204" pitchFamily="50" charset="-128"/>
                <a:cs typeface="Arial" panose="020B0604020202020204" pitchFamily="34" charset="0"/>
              </a:rPr>
              <a:t>　国が示した令和８年度の支給割合に基づき地域手当を引き上げるとともに、</a:t>
            </a:r>
            <a:endParaRPr lang="en-US" altLang="ja-JP" sz="1000" kern="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0" dirty="0">
                <a:solidFill>
                  <a:schemeClr val="tx1"/>
                </a:solidFill>
                <a:latin typeface="Meiryo UI" panose="020B0604030504040204" pitchFamily="50" charset="-128"/>
                <a:ea typeface="Meiryo UI" panose="020B0604030504040204" pitchFamily="50" charset="-128"/>
                <a:cs typeface="Arial" panose="020B0604020202020204" pitchFamily="34" charset="0"/>
              </a:rPr>
              <a:t>　　残余の民間給与との較差に基づき全職員を対象に改定を実施</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r>
              <a:rPr lang="ja-JP"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平均改定率</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2.91%</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en-US" altLang="ja-JP" sz="900" kern="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・人材獲得競争の観点</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から</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、大阪市域に在勤する国家公務員一般職の初任給を</a:t>
            </a:r>
            <a:endPar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目安に、</a:t>
            </a:r>
            <a:r>
              <a:rPr lang="ja-JP" altLang="en-US"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以下のとおり</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引上げ</a:t>
            </a:r>
            <a:endPar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zh-TW" altLang="en-US"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大卒：</a:t>
            </a:r>
            <a:r>
              <a:rPr lang="en-US" altLang="ja-JP" sz="900" b="1"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8,900</a:t>
            </a:r>
            <a:r>
              <a:rPr lang="zh-TW" altLang="en-US" sz="900" b="1"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円</a:t>
            </a:r>
            <a:r>
              <a:rPr lang="zh-TW" altLang="en-US"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［改定率：</a:t>
            </a:r>
            <a:r>
              <a:rPr lang="en-US" altLang="zh-TW"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3.7</a:t>
            </a:r>
            <a:r>
              <a:rPr lang="zh-TW" altLang="en-US"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a:t>
            </a:r>
            <a:r>
              <a:rPr lang="en-US" altLang="zh-TW"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 </a:t>
            </a:r>
            <a:r>
              <a:rPr lang="zh-TW" altLang="en-US"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高卒：</a:t>
            </a:r>
            <a:r>
              <a:rPr lang="en-US" altLang="ja-JP" sz="900" b="1"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9,300</a:t>
            </a:r>
            <a:r>
              <a:rPr lang="zh-TW" altLang="en-US" sz="900" b="1"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円</a:t>
            </a:r>
            <a:r>
              <a:rPr lang="zh-TW" altLang="en-US"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［改定率：</a:t>
            </a:r>
            <a:r>
              <a:rPr lang="en-US" altLang="zh-TW"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4.6</a:t>
            </a:r>
            <a:r>
              <a:rPr lang="zh-TW" altLang="en-US" sz="8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a:t>
            </a:r>
            <a:endParaRPr lang="en-US" altLang="zh-TW"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a:t>
            </a:r>
            <a:r>
              <a:rPr lang="ja-JP" altLang="en-US"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組織での業務遂行において重要な役割を担っている中堅層以上の職員について、</a:t>
            </a:r>
            <a:endPar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令和７年を上回る改定</a:t>
            </a:r>
            <a:endPar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en-US" sz="8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 </a:t>
            </a:r>
            <a:r>
              <a:rPr lang="ja-JP"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【改定の内訳】</a:t>
            </a:r>
            <a:r>
              <a:rPr lang="ja-JP" altLang="en-US"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　</a:t>
            </a:r>
            <a:r>
              <a:rPr lang="ja-JP"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給料表</a:t>
            </a:r>
            <a:r>
              <a:rPr lang="en-US"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9,587</a:t>
            </a:r>
            <a:r>
              <a:rPr lang="ja-JP"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円、</a:t>
            </a:r>
            <a:r>
              <a:rPr lang="ja-JP" altLang="en-US"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地域手当</a:t>
            </a:r>
            <a:r>
              <a:rPr lang="en-US" altLang="ja-JP"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1,380</a:t>
            </a:r>
            <a:r>
              <a:rPr lang="ja-JP" altLang="en-US"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rPr>
              <a:t>円、</a:t>
            </a:r>
            <a:r>
              <a:rPr lang="ja-JP"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はね返り分</a:t>
            </a:r>
            <a:r>
              <a:rPr lang="ja-JP" altLang="ja-JP" sz="900" kern="100" baseline="300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a:t>
            </a:r>
            <a:r>
              <a:rPr lang="en-US"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1,311</a:t>
            </a:r>
            <a:r>
              <a:rPr lang="ja-JP" altLang="ja-JP" sz="90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円</a:t>
            </a:r>
            <a:endParaRPr lang="en-US" altLang="ja-JP" sz="900" kern="100" dirty="0">
              <a:solidFill>
                <a:schemeClr val="tx1"/>
              </a:solidFill>
              <a:highlight>
                <a:srgbClr val="FEFFE5"/>
              </a:highlight>
              <a:latin typeface="Meiryo UI" panose="020B0604030504040204" pitchFamily="50" charset="-128"/>
              <a:ea typeface="Meiryo UI" panose="020B0604030504040204" pitchFamily="50" charset="-128"/>
              <a:cs typeface="Arial" panose="020B0604020202020204" pitchFamily="34" charset="0"/>
            </a:endParaRPr>
          </a:p>
          <a:p>
            <a:pPr marL="612000" indent="-635000" algn="just">
              <a:lnSpc>
                <a:spcPts val="1400"/>
              </a:lnSpc>
            </a:pPr>
            <a:r>
              <a:rPr lang="ja-JP" altLang="en-US" sz="8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ja-JP" sz="8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※給料表の改定による諸手当（地域手当等）の増減分</a:t>
            </a:r>
            <a:endParaRPr lang="en-US" altLang="ja-JP" sz="8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en-US" altLang="ja-JP"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2</a:t>
            </a: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）地域手当</a:t>
            </a:r>
            <a:endParaRPr lang="en-US" altLang="ja-JP"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国における地域手当の見直しを踏まえ、以下のとおり支給割合を引き上げ</a:t>
            </a:r>
            <a:endParaRPr lang="en-US" altLang="ja-JP"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・府内の地域手当の支給割合を令和</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８年度から引上げ（</a:t>
            </a:r>
            <a:r>
              <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12.8</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 </a:t>
            </a:r>
            <a:r>
              <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13.2%</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spcAft>
                <a:spcPts val="600"/>
              </a:spcAft>
              <a:defRPr/>
            </a:pP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・府域外における支給割合の上限を令和８年度から引上げ（</a:t>
            </a:r>
            <a:r>
              <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18</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 </a:t>
            </a:r>
            <a:r>
              <a:rPr lang="en-US" altLang="ja-JP"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20</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ja-JP"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spcAft>
                <a:spcPts val="600"/>
              </a:spcAft>
            </a:pPr>
            <a:r>
              <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en-US" altLang="ja-JP"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3</a:t>
            </a:r>
            <a:r>
              <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ja-JP" sz="10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その他の給料表は、行政職給料表との均衡を基本に改定</a:t>
            </a:r>
            <a:r>
              <a:rPr lang="ja-JP" altLang="en-US" sz="11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endParaRPr lang="en-US" altLang="ja-JP" sz="11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marL="266700" indent="-266700" algn="just">
              <a:lnSpc>
                <a:spcPts val="1400"/>
              </a:lnSpc>
            </a:pPr>
            <a:r>
              <a:rPr lang="en-US" altLang="ja-JP"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2</a:t>
            </a:r>
            <a:r>
              <a:rPr lang="ja-JP" altLang="en-US"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en-US" sz="105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特別給（</a:t>
            </a:r>
            <a:r>
              <a:rPr lang="ja-JP" altLang="ja-JP" sz="105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ボーナス</a:t>
            </a:r>
            <a:r>
              <a:rPr lang="ja-JP" altLang="en-US" sz="105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endParaRPr lang="en-US" altLang="ja-JP" sz="7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marL="266700" indent="-266700" algn="just">
              <a:lnSpc>
                <a:spcPts val="1400"/>
              </a:lnSpc>
            </a:pPr>
            <a:r>
              <a:rPr lang="ja-JP" altLang="en-US" sz="105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endParaRPr lang="en-US" altLang="ja-JP" sz="105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marL="266700" indent="-266700" algn="just">
              <a:lnSpc>
                <a:spcPts val="1400"/>
              </a:lnSpc>
              <a:spcBef>
                <a:spcPts val="600"/>
              </a:spcBef>
            </a:pPr>
            <a:r>
              <a:rPr lang="ja-JP" altLang="en-US" sz="100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10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民間の支給状況等を踏まえ、</a:t>
            </a:r>
            <a:r>
              <a:rPr lang="ja-JP" altLang="ja-JP" sz="10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期末手当及び勤勉手当の支給月数を</a:t>
            </a:r>
            <a:r>
              <a:rPr lang="en-US" altLang="ja-JP"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0.05</a:t>
            </a:r>
            <a:r>
              <a:rPr lang="ja-JP" altLang="ja-JP" sz="10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月分引上げ</a:t>
            </a:r>
            <a:endParaRPr lang="en-US" altLang="ja-JP" sz="10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marL="266700" indent="-266700" algn="just">
              <a:lnSpc>
                <a:spcPts val="1400"/>
              </a:lnSpc>
              <a:spcBef>
                <a:spcPts val="200"/>
              </a:spcBef>
            </a:pPr>
            <a:r>
              <a:rPr lang="en-US" altLang="ja-JP" sz="9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ja-JP" sz="9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【改定の内訳（一般の職員の場合）</a:t>
            </a:r>
            <a:r>
              <a:rPr lang="en-US" altLang="ja-JP" sz="9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endParaRPr lang="en-US" altLang="ja-JP" sz="900" dirty="0">
              <a:solidFill>
                <a:srgbClr val="00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pPr>
              <a:lnSpc>
                <a:spcPts val="1400"/>
              </a:lnSpc>
            </a:pPr>
            <a:endParaRPr lang="en-US" altLang="ja-JP" sz="1000" dirty="0">
              <a:solidFill>
                <a:srgbClr val="00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pPr>
              <a:lnSpc>
                <a:spcPts val="1400"/>
              </a:lnSpc>
            </a:pPr>
            <a:endParaRPr lang="en-US" altLang="ja-JP" sz="1000" dirty="0">
              <a:solidFill>
                <a:srgbClr val="000000"/>
              </a:solidFill>
              <a:latin typeface="HG丸ｺﾞｼｯｸM-PRO" panose="020F0600000000000000" pitchFamily="50" charset="-128"/>
              <a:ea typeface="HG丸ｺﾞｼｯｸM-PRO" panose="020F0600000000000000" pitchFamily="50" charset="-128"/>
              <a:cs typeface="Arial" panose="020B0604020202020204" pitchFamily="34" charset="0"/>
            </a:endParaRPr>
          </a:p>
          <a:p>
            <a:pPr>
              <a:lnSpc>
                <a:spcPts val="1300"/>
              </a:lnSpc>
            </a:pPr>
            <a:endParaRPr lang="en-US" altLang="ja-JP" sz="800" dirty="0">
              <a:latin typeface="Meiryo UI" panose="020B0604030504040204" pitchFamily="50" charset="-128"/>
              <a:ea typeface="Meiryo UI" panose="020B0604030504040204" pitchFamily="50" charset="-128"/>
            </a:endParaRPr>
          </a:p>
          <a:p>
            <a:pPr>
              <a:lnSpc>
                <a:spcPts val="1300"/>
              </a:lnSpc>
            </a:pPr>
            <a:endParaRPr lang="en-US" altLang="ja-JP" sz="1050" dirty="0">
              <a:latin typeface="Meiryo UI" panose="020B0604030504040204" pitchFamily="50" charset="-128"/>
              <a:ea typeface="Meiryo UI" panose="020B0604030504040204" pitchFamily="50" charset="-128"/>
            </a:endParaRPr>
          </a:p>
        </p:txBody>
      </p:sp>
      <p:graphicFrame>
        <p:nvGraphicFramePr>
          <p:cNvPr id="18" name="表 17">
            <a:extLst>
              <a:ext uri="{FF2B5EF4-FFF2-40B4-BE49-F238E27FC236}">
                <a16:creationId xmlns:a16="http://schemas.microsoft.com/office/drawing/2014/main" id="{32D3A78D-8F6C-4DFD-B2A6-BDC111653620}"/>
              </a:ext>
            </a:extLst>
          </p:cNvPr>
          <p:cNvGraphicFramePr>
            <a:graphicFrameLocks noGrp="1"/>
          </p:cNvGraphicFramePr>
          <p:nvPr>
            <p:extLst>
              <p:ext uri="{D42A27DB-BD31-4B8C-83A1-F6EECF244321}">
                <p14:modId xmlns:p14="http://schemas.microsoft.com/office/powerpoint/2010/main" val="3169293623"/>
              </p:ext>
            </p:extLst>
          </p:nvPr>
        </p:nvGraphicFramePr>
        <p:xfrm>
          <a:off x="578214" y="6153763"/>
          <a:ext cx="4140001" cy="504000"/>
        </p:xfrm>
        <a:graphic>
          <a:graphicData uri="http://schemas.openxmlformats.org/drawingml/2006/table">
            <a:tbl>
              <a:tblPr firstRow="1" firstCol="1" bandRow="1"/>
              <a:tblGrid>
                <a:gridCol w="733535">
                  <a:extLst>
                    <a:ext uri="{9D8B030D-6E8A-4147-A177-3AD203B41FA5}">
                      <a16:colId xmlns:a16="http://schemas.microsoft.com/office/drawing/2014/main" val="1928499063"/>
                    </a:ext>
                  </a:extLst>
                </a:gridCol>
                <a:gridCol w="1703233">
                  <a:extLst>
                    <a:ext uri="{9D8B030D-6E8A-4147-A177-3AD203B41FA5}">
                      <a16:colId xmlns:a16="http://schemas.microsoft.com/office/drawing/2014/main" val="484322752"/>
                    </a:ext>
                  </a:extLst>
                </a:gridCol>
                <a:gridCol w="1703233">
                  <a:extLst>
                    <a:ext uri="{9D8B030D-6E8A-4147-A177-3AD203B41FA5}">
                      <a16:colId xmlns:a16="http://schemas.microsoft.com/office/drawing/2014/main" val="619820532"/>
                    </a:ext>
                  </a:extLst>
                </a:gridCol>
              </a:tblGrid>
              <a:tr h="144000">
                <a:tc>
                  <a:txBody>
                    <a:bodyPr/>
                    <a:lstStyle/>
                    <a:p>
                      <a:pPr algn="ctr"/>
                      <a:r>
                        <a:rPr lang="en-US" sz="90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CDDC"/>
                    </a:solidFill>
                  </a:tcPr>
                </a:tc>
                <a:tc>
                  <a:txBody>
                    <a:bodyPr/>
                    <a:lstStyle/>
                    <a:p>
                      <a:pPr algn="ctr"/>
                      <a:r>
                        <a:rPr 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６月期</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CDDC"/>
                    </a:solidFill>
                  </a:tcPr>
                </a:tc>
                <a:tc>
                  <a:txBody>
                    <a:bodyPr/>
                    <a:lstStyle/>
                    <a:p>
                      <a:pPr algn="ctr"/>
                      <a:r>
                        <a:rPr lang="en-US"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12</a:t>
                      </a:r>
                      <a:r>
                        <a:rPr 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月期</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CDDC"/>
                    </a:solidFill>
                  </a:tcPr>
                </a:tc>
                <a:extLst>
                  <a:ext uri="{0D108BD9-81ED-4DB2-BD59-A6C34878D82A}">
                    <a16:rowId xmlns:a16="http://schemas.microsoft.com/office/drawing/2014/main" val="3312258798"/>
                  </a:ext>
                </a:extLst>
              </a:tr>
              <a:tr h="180000">
                <a:tc>
                  <a:txBody>
                    <a:bodyPr/>
                    <a:lstStyle/>
                    <a:p>
                      <a:pPr algn="ctr"/>
                      <a:r>
                        <a:rPr 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期末手当</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indent="133350"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1.275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月（現行</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1.2625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indent="13335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1.275</a:t>
                      </a:r>
                      <a:r>
                        <a:rPr lang="ja-JP"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（現行</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1.2625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112098"/>
                  </a:ext>
                </a:extLst>
              </a:tr>
              <a:tr h="180000">
                <a:tc>
                  <a:txBody>
                    <a:bodyPr/>
                    <a:lstStyle/>
                    <a:p>
                      <a:pPr algn="ctr"/>
                      <a:r>
                        <a:rPr 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勤勉手当</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indent="133350"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1.075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月（現行</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1.0625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indent="13335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1.075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月（現行</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1.0625</a:t>
                      </a:r>
                      <a:r>
                        <a:rPr lang="ja-JP"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月</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749711"/>
                  </a:ext>
                </a:extLst>
              </a:tr>
            </a:tbl>
          </a:graphicData>
        </a:graphic>
      </p:graphicFrame>
      <p:graphicFrame>
        <p:nvGraphicFramePr>
          <p:cNvPr id="19" name="表 18">
            <a:extLst>
              <a:ext uri="{FF2B5EF4-FFF2-40B4-BE49-F238E27FC236}">
                <a16:creationId xmlns:a16="http://schemas.microsoft.com/office/drawing/2014/main" id="{53B43C14-FF5D-4BBA-83A8-686FEACB338F}"/>
              </a:ext>
            </a:extLst>
          </p:cNvPr>
          <p:cNvGraphicFramePr>
            <a:graphicFrameLocks noGrp="1"/>
          </p:cNvGraphicFramePr>
          <p:nvPr>
            <p:extLst>
              <p:ext uri="{D42A27DB-BD31-4B8C-83A1-F6EECF244321}">
                <p14:modId xmlns:p14="http://schemas.microsoft.com/office/powerpoint/2010/main" val="4237903887"/>
              </p:ext>
            </p:extLst>
          </p:nvPr>
        </p:nvGraphicFramePr>
        <p:xfrm>
          <a:off x="5261925" y="4911113"/>
          <a:ext cx="4248000" cy="619462"/>
        </p:xfrm>
        <a:graphic>
          <a:graphicData uri="http://schemas.openxmlformats.org/drawingml/2006/table">
            <a:tbl>
              <a:tblPr firstRow="1" firstCol="1" bandRow="1"/>
              <a:tblGrid>
                <a:gridCol w="1260000">
                  <a:extLst>
                    <a:ext uri="{9D8B030D-6E8A-4147-A177-3AD203B41FA5}">
                      <a16:colId xmlns:a16="http://schemas.microsoft.com/office/drawing/2014/main" val="3451763679"/>
                    </a:ext>
                  </a:extLst>
                </a:gridCol>
                <a:gridCol w="1008000">
                  <a:extLst>
                    <a:ext uri="{9D8B030D-6E8A-4147-A177-3AD203B41FA5}">
                      <a16:colId xmlns:a16="http://schemas.microsoft.com/office/drawing/2014/main" val="1200396260"/>
                    </a:ext>
                  </a:extLst>
                </a:gridCol>
                <a:gridCol w="1008000">
                  <a:extLst>
                    <a:ext uri="{9D8B030D-6E8A-4147-A177-3AD203B41FA5}">
                      <a16:colId xmlns:a16="http://schemas.microsoft.com/office/drawing/2014/main" val="1510981322"/>
                    </a:ext>
                  </a:extLst>
                </a:gridCol>
                <a:gridCol w="972000">
                  <a:extLst>
                    <a:ext uri="{9D8B030D-6E8A-4147-A177-3AD203B41FA5}">
                      <a16:colId xmlns:a16="http://schemas.microsoft.com/office/drawing/2014/main" val="3737907150"/>
                    </a:ext>
                  </a:extLst>
                </a:gridCol>
              </a:tblGrid>
              <a:tr h="187462">
                <a:tc>
                  <a:txBody>
                    <a:bodyPr/>
                    <a:lstStyle/>
                    <a:p>
                      <a:pPr algn="ctr">
                        <a:lnSpc>
                          <a:spcPts val="1500"/>
                        </a:lnSpc>
                      </a:pPr>
                      <a:r>
                        <a:rPr lang="en-US" sz="9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 </a:t>
                      </a:r>
                      <a:r>
                        <a:rPr lang="ja-JP" altLang="en-US" sz="9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令和</a:t>
                      </a:r>
                      <a:r>
                        <a:rPr lang="en-US" altLang="ja-JP" sz="9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8</a:t>
                      </a:r>
                      <a:r>
                        <a:rPr lang="ja-JP" altLang="en-US" sz="9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年度</a:t>
                      </a:r>
                      <a:endParaRPr lang="ja-JP"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lnSpc>
                          <a:spcPts val="1500"/>
                        </a:lnSpc>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現行</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lnSpc>
                          <a:spcPts val="1500"/>
                        </a:lnSpc>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勧告後</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lnSpc>
                          <a:spcPts val="1500"/>
                        </a:lnSpc>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増減</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extLst>
                  <a:ext uri="{0D108BD9-81ED-4DB2-BD59-A6C34878D82A}">
                    <a16:rowId xmlns:a16="http://schemas.microsoft.com/office/drawing/2014/main" val="3290139811"/>
                  </a:ext>
                </a:extLst>
              </a:tr>
              <a:tr h="216000">
                <a:tc>
                  <a:txBody>
                    <a:bodyPr/>
                    <a:lstStyle/>
                    <a:p>
                      <a:pPr algn="ctr">
                        <a:lnSpc>
                          <a:spcPts val="1500"/>
                        </a:lnSpc>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平均給与月額</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397,064</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409,342</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a:t>
                      </a: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,278</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91798875"/>
                  </a:ext>
                </a:extLst>
              </a:tr>
              <a:tr h="216000">
                <a:tc>
                  <a:txBody>
                    <a:bodyPr/>
                    <a:lstStyle/>
                    <a:p>
                      <a:pPr algn="ctr">
                        <a:lnSpc>
                          <a:spcPts val="1500"/>
                        </a:lnSpc>
                      </a:pPr>
                      <a:r>
                        <a:rPr lang="ja-JP" sz="9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平均年間給与額</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6,635</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千円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kern="100">
                          <a:solidFill>
                            <a:schemeClr val="tx1"/>
                          </a:solidFill>
                          <a:effectLst/>
                          <a:latin typeface="Meiryo UI" panose="020B0604030504040204" pitchFamily="50" charset="-128"/>
                          <a:ea typeface="Meiryo UI" panose="020B0604030504040204" pitchFamily="50" charset="-128"/>
                          <a:cs typeface="Arial" panose="020B0604020202020204" pitchFamily="34" charset="0"/>
                        </a:rPr>
                        <a:t>6,86</a:t>
                      </a:r>
                      <a:r>
                        <a:rPr lang="en-US" altLang="ja-JP" sz="900" kern="100">
                          <a:solidFill>
                            <a:schemeClr val="tx1"/>
                          </a:solidFill>
                          <a:effectLst/>
                          <a:latin typeface="Meiryo UI" panose="020B0604030504040204" pitchFamily="50" charset="-128"/>
                          <a:ea typeface="Meiryo UI" panose="020B0604030504040204" pitchFamily="50" charset="-128"/>
                          <a:cs typeface="Arial" panose="020B0604020202020204" pitchFamily="34" charset="0"/>
                        </a:rPr>
                        <a:t>4</a:t>
                      </a:r>
                      <a:r>
                        <a:rPr lang="ja-JP" sz="900" kern="10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千円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22</a:t>
                      </a: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9</a:t>
                      </a:r>
                      <a:r>
                        <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千円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5312689"/>
                  </a:ext>
                </a:extLst>
              </a:tr>
            </a:tbl>
          </a:graphicData>
        </a:graphic>
      </p:graphicFrame>
      <p:sp>
        <p:nvSpPr>
          <p:cNvPr id="45" name="正方形/長方形 44">
            <a:extLst>
              <a:ext uri="{FF2B5EF4-FFF2-40B4-BE49-F238E27FC236}">
                <a16:creationId xmlns:a16="http://schemas.microsoft.com/office/drawing/2014/main" id="{2EE867A3-B565-40E8-B746-03FF748F19F3}"/>
              </a:ext>
            </a:extLst>
          </p:cNvPr>
          <p:cNvSpPr/>
          <p:nvPr/>
        </p:nvSpPr>
        <p:spPr>
          <a:xfrm>
            <a:off x="5120793" y="2003653"/>
            <a:ext cx="4526540" cy="2514179"/>
          </a:xfrm>
          <a:prstGeom prst="rect">
            <a:avLst/>
          </a:prstGeom>
          <a:noFill/>
          <a:ln>
            <a:noFill/>
            <a:prstDash val="dash"/>
          </a:ln>
        </p:spPr>
        <p:style>
          <a:lnRef idx="2">
            <a:schemeClr val="dk1"/>
          </a:lnRef>
          <a:fillRef idx="1">
            <a:schemeClr val="lt1"/>
          </a:fillRef>
          <a:effectRef idx="0">
            <a:schemeClr val="dk1"/>
          </a:effectRef>
          <a:fontRef idx="minor">
            <a:schemeClr val="dk1"/>
          </a:fontRef>
        </p:style>
        <p:txBody>
          <a:bodyPr lIns="72000" tIns="72000" rIns="72000" bIns="72000" rtlCol="0" anchor="t" anchorCtr="0"/>
          <a:lstStyle/>
          <a:p>
            <a:pPr>
              <a:lnSpc>
                <a:spcPts val="1400"/>
              </a:lnSpc>
              <a:spcBef>
                <a:spcPts val="600"/>
              </a:spcBef>
            </a:pPr>
            <a:r>
              <a:rPr lang="ja-JP" altLang="en-US" sz="1050" b="1"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新規採用</a:t>
            </a:r>
            <a:r>
              <a:rPr lang="zh-TW"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職員（行政職給料表適用者）</a:t>
            </a:r>
            <a:r>
              <a:rPr lang="ja-JP"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の初任給</a:t>
            </a:r>
            <a:endParaRPr lang="en-US" altLang="ja-JP"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nSpc>
                <a:spcPts val="1400"/>
              </a:lnSpc>
              <a:spcBef>
                <a:spcPts val="600"/>
              </a:spcBef>
            </a:pPr>
            <a:endParaRPr lang="en-US" altLang="ja-JP" sz="110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pPr>
            <a:r>
              <a:rPr lang="ja-JP" altLang="en-US" sz="9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endParaRPr lang="en-US" altLang="ja-JP" sz="1000" dirty="0">
              <a:latin typeface="Meiryo UI" panose="020B0604030504040204" pitchFamily="50" charset="-128"/>
              <a:ea typeface="Meiryo UI" panose="020B0604030504040204" pitchFamily="50" charset="-128"/>
            </a:endParaRPr>
          </a:p>
          <a:p>
            <a:pPr>
              <a:lnSpc>
                <a:spcPts val="1400"/>
              </a:lnSpc>
            </a:pPr>
            <a:endParaRPr lang="en-US" altLang="ja-JP" sz="1000" dirty="0">
              <a:latin typeface="Meiryo UI" panose="020B0604030504040204" pitchFamily="50" charset="-128"/>
              <a:ea typeface="Meiryo UI" panose="020B0604030504040204" pitchFamily="50" charset="-128"/>
            </a:endParaRPr>
          </a:p>
          <a:p>
            <a:pPr>
              <a:lnSpc>
                <a:spcPts val="1400"/>
              </a:lnSpc>
            </a:pPr>
            <a:r>
              <a:rPr lang="en-US" altLang="ja-JP" sz="1000" dirty="0">
                <a:latin typeface="Meiryo UI" panose="020B0604030504040204" pitchFamily="50" charset="-128"/>
                <a:ea typeface="Meiryo UI" panose="020B0604030504040204" pitchFamily="50" charset="-128"/>
              </a:rPr>
              <a:t>  </a:t>
            </a:r>
            <a:r>
              <a:rPr lang="en-US" altLang="ja-JP" sz="8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a:t>
            </a:r>
            <a:r>
              <a:rPr lang="ja-JP" altLang="en-US" sz="8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地域手当の支給割合</a:t>
            </a:r>
            <a:endParaRPr lang="en-US" altLang="ja-JP" sz="8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nSpc>
                <a:spcPts val="1400"/>
              </a:lnSpc>
            </a:pPr>
            <a:r>
              <a:rPr lang="ja-JP" altLang="en-US" sz="8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府</a:t>
            </a:r>
            <a:r>
              <a:rPr lang="ja-JP" altLang="en-US"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は改定前</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12.8</a:t>
            </a:r>
            <a:r>
              <a:rPr lang="ja-JP" altLang="en-US"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改定後</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13.2</a:t>
            </a:r>
            <a:r>
              <a:rPr lang="ja-JP" altLang="en-US"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国は</a:t>
            </a:r>
            <a:r>
              <a:rPr lang="en-US" altLang="ja-JP"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16.0</a:t>
            </a:r>
            <a:r>
              <a:rPr lang="ja-JP" altLang="en-US" sz="8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％（大阪市域</a:t>
            </a:r>
            <a:r>
              <a:rPr lang="ja-JP" altLang="en-US" sz="8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）を適用</a:t>
            </a:r>
            <a:endParaRPr lang="en-US" altLang="ja-JP" sz="800" dirty="0">
              <a:latin typeface="Meiryo UI" panose="020B0604030504040204" pitchFamily="50" charset="-128"/>
              <a:ea typeface="Meiryo UI" panose="020B0604030504040204" pitchFamily="50" charset="-128"/>
            </a:endParaRPr>
          </a:p>
        </p:txBody>
      </p:sp>
      <p:graphicFrame>
        <p:nvGraphicFramePr>
          <p:cNvPr id="44" name="表 43">
            <a:extLst>
              <a:ext uri="{FF2B5EF4-FFF2-40B4-BE49-F238E27FC236}">
                <a16:creationId xmlns:a16="http://schemas.microsoft.com/office/drawing/2014/main" id="{4C626E1B-CC9B-4066-93B9-A750ACAC7821}"/>
              </a:ext>
            </a:extLst>
          </p:cNvPr>
          <p:cNvGraphicFramePr>
            <a:graphicFrameLocks noGrp="1"/>
          </p:cNvGraphicFramePr>
          <p:nvPr>
            <p:extLst>
              <p:ext uri="{D42A27DB-BD31-4B8C-83A1-F6EECF244321}">
                <p14:modId xmlns:p14="http://schemas.microsoft.com/office/powerpoint/2010/main" val="3398913250"/>
              </p:ext>
            </p:extLst>
          </p:nvPr>
        </p:nvGraphicFramePr>
        <p:xfrm>
          <a:off x="5261925" y="2315320"/>
          <a:ext cx="4215496" cy="1759916"/>
        </p:xfrm>
        <a:graphic>
          <a:graphicData uri="http://schemas.openxmlformats.org/drawingml/2006/table">
            <a:tbl>
              <a:tblPr firstRow="1" firstCol="1" bandRow="1"/>
              <a:tblGrid>
                <a:gridCol w="710150">
                  <a:extLst>
                    <a:ext uri="{9D8B030D-6E8A-4147-A177-3AD203B41FA5}">
                      <a16:colId xmlns:a16="http://schemas.microsoft.com/office/drawing/2014/main" val="1928499063"/>
                    </a:ext>
                  </a:extLst>
                </a:gridCol>
                <a:gridCol w="816673">
                  <a:extLst>
                    <a:ext uri="{9D8B030D-6E8A-4147-A177-3AD203B41FA5}">
                      <a16:colId xmlns:a16="http://schemas.microsoft.com/office/drawing/2014/main" val="484322752"/>
                    </a:ext>
                  </a:extLst>
                </a:gridCol>
                <a:gridCol w="936000">
                  <a:extLst>
                    <a:ext uri="{9D8B030D-6E8A-4147-A177-3AD203B41FA5}">
                      <a16:colId xmlns:a16="http://schemas.microsoft.com/office/drawing/2014/main" val="1851085833"/>
                    </a:ext>
                  </a:extLst>
                </a:gridCol>
                <a:gridCol w="816673">
                  <a:extLst>
                    <a:ext uri="{9D8B030D-6E8A-4147-A177-3AD203B41FA5}">
                      <a16:colId xmlns:a16="http://schemas.microsoft.com/office/drawing/2014/main" val="619820532"/>
                    </a:ext>
                  </a:extLst>
                </a:gridCol>
                <a:gridCol w="936000">
                  <a:extLst>
                    <a:ext uri="{9D8B030D-6E8A-4147-A177-3AD203B41FA5}">
                      <a16:colId xmlns:a16="http://schemas.microsoft.com/office/drawing/2014/main" val="2029838422"/>
                    </a:ext>
                  </a:extLst>
                </a:gridCol>
              </a:tblGrid>
              <a:tr h="205186">
                <a:tc rowSpan="2">
                  <a:txBody>
                    <a:bodyPr/>
                    <a:lstStyle/>
                    <a:p>
                      <a:pPr algn="ctr"/>
                      <a:r>
                        <a:rPr lang="en-US" sz="900" b="1"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 </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gridSpan="2">
                  <a:txBody>
                    <a:bodyPr/>
                    <a:lstStyle/>
                    <a:p>
                      <a:pPr algn="ctr"/>
                      <a:r>
                        <a:rPr lang="ja-JP" altLang="en-US" sz="900" b="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大卒程度</a:t>
                      </a:r>
                      <a:endParaRPr lang="ja-JP" sz="9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DDC"/>
                    </a:solidFill>
                  </a:tcPr>
                </a:tc>
                <a:tc hMerge="1">
                  <a:txBody>
                    <a:bodyPr/>
                    <a:lstStyle/>
                    <a:p>
                      <a:endParaRPr kumimoji="1" lang="ja-JP" altLang="en-US"/>
                    </a:p>
                  </a:txBody>
                  <a:tcPr/>
                </a:tc>
                <a:tc gridSpan="2">
                  <a:txBody>
                    <a:bodyPr/>
                    <a:lstStyle/>
                    <a:p>
                      <a:pPr algn="ctr"/>
                      <a:r>
                        <a:rPr lang="ja-JP" altLang="en-US" sz="900" b="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高卒程度</a:t>
                      </a:r>
                      <a:endParaRPr lang="ja-JP" sz="9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DDC"/>
                    </a:solidFill>
                  </a:tcPr>
                </a:tc>
                <a:tc hMerge="1">
                  <a:txBody>
                    <a:bodyPr/>
                    <a:lstStyle/>
                    <a:p>
                      <a:endParaRPr kumimoji="1" lang="ja-JP" altLang="en-US"/>
                    </a:p>
                  </a:txBody>
                  <a:tcPr/>
                </a:tc>
                <a:extLst>
                  <a:ext uri="{0D108BD9-81ED-4DB2-BD59-A6C34878D82A}">
                    <a16:rowId xmlns:a16="http://schemas.microsoft.com/office/drawing/2014/main" val="3312258798"/>
                  </a:ext>
                </a:extLst>
              </a:tr>
              <a:tr h="404582">
                <a:tc vMerge="1">
                  <a:txBody>
                    <a:bodyPr/>
                    <a:lstStyle/>
                    <a:p>
                      <a:endParaRPr kumimoji="1" lang="ja-JP" altLang="en-US"/>
                    </a:p>
                  </a:txBody>
                  <a:tcPr/>
                </a:tc>
                <a:tc>
                  <a:txBody>
                    <a:bodyPr/>
                    <a:lstStyle/>
                    <a:p>
                      <a:pPr algn="ctr"/>
                      <a:r>
                        <a:rPr lang="ja-JP" altLang="en-US" sz="900" b="0" kern="100" dirty="0">
                          <a:effectLst/>
                          <a:latin typeface="Meiryo UI" panose="020B0604030504040204" pitchFamily="50" charset="-128"/>
                          <a:ea typeface="Meiryo UI" panose="020B0604030504040204" pitchFamily="50" charset="-128"/>
                          <a:cs typeface="Arial" panose="020B0604020202020204" pitchFamily="34" charset="0"/>
                        </a:rPr>
                        <a:t>給料月額</a:t>
                      </a:r>
                      <a:endParaRPr lang="ja-JP" sz="9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r>
                        <a:rPr lang="ja-JP" altLang="en-US" sz="900" b="0" kern="100" dirty="0">
                          <a:effectLst/>
                          <a:latin typeface="Meiryo UI" panose="020B0604030504040204" pitchFamily="50" charset="-128"/>
                          <a:ea typeface="Meiryo UI" panose="020B0604030504040204" pitchFamily="50" charset="-128"/>
                          <a:cs typeface="Arial" panose="020B0604020202020204" pitchFamily="34" charset="0"/>
                        </a:rPr>
                        <a:t>初任給</a:t>
                      </a:r>
                      <a:endParaRPr lang="en-US" altLang="ja-JP" sz="900" b="0" kern="100" dirty="0">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800" b="0" kern="100" dirty="0">
                          <a:effectLst/>
                          <a:latin typeface="Meiryo UI" panose="020B0604030504040204" pitchFamily="50" charset="-128"/>
                          <a:ea typeface="Meiryo UI" panose="020B0604030504040204" pitchFamily="50" charset="-128"/>
                          <a:cs typeface="Arial" panose="020B0604020202020204" pitchFamily="34" charset="0"/>
                        </a:rPr>
                        <a:t>（地域手当含む）</a:t>
                      </a:r>
                      <a:endParaRPr lang="ja-JP" sz="8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r>
                        <a:rPr lang="ja-JP" altLang="en-US" sz="900" b="0" kern="100" dirty="0">
                          <a:effectLst/>
                          <a:latin typeface="Meiryo UI" panose="020B0604030504040204" pitchFamily="50" charset="-128"/>
                          <a:ea typeface="Meiryo UI" panose="020B0604030504040204" pitchFamily="50" charset="-128"/>
                          <a:cs typeface="Arial" panose="020B0604020202020204" pitchFamily="34" charset="0"/>
                        </a:rPr>
                        <a:t>給料月額</a:t>
                      </a:r>
                      <a:endParaRPr lang="ja-JP" sz="9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tc>
                  <a:txBody>
                    <a:bodyPr/>
                    <a:lstStyle/>
                    <a:p>
                      <a:pPr algn="ctr"/>
                      <a:r>
                        <a:rPr lang="ja-JP" altLang="en-US" sz="900" b="0" kern="100" dirty="0">
                          <a:effectLst/>
                          <a:latin typeface="Meiryo UI" panose="020B0604030504040204" pitchFamily="50" charset="-128"/>
                          <a:ea typeface="Meiryo UI" panose="020B0604030504040204" pitchFamily="50" charset="-128"/>
                          <a:cs typeface="Arial" panose="020B0604020202020204" pitchFamily="34" charset="0"/>
                        </a:rPr>
                        <a:t>初任給</a:t>
                      </a:r>
                      <a:endParaRPr lang="en-US" altLang="ja-JP" sz="900" b="0" kern="100" dirty="0">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800" b="0" kern="100" dirty="0">
                          <a:effectLst/>
                          <a:latin typeface="Meiryo UI" panose="020B0604030504040204" pitchFamily="50" charset="-128"/>
                          <a:ea typeface="Meiryo UI" panose="020B0604030504040204" pitchFamily="50" charset="-128"/>
                          <a:cs typeface="Arial" panose="020B0604020202020204" pitchFamily="34" charset="0"/>
                        </a:rPr>
                        <a:t>（地域手当含む）</a:t>
                      </a:r>
                      <a:endParaRPr lang="ja-JP" sz="800" b="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CDDC"/>
                    </a:solidFill>
                  </a:tcPr>
                </a:tc>
                <a:extLst>
                  <a:ext uri="{0D108BD9-81ED-4DB2-BD59-A6C34878D82A}">
                    <a16:rowId xmlns:a16="http://schemas.microsoft.com/office/drawing/2014/main" val="4243593483"/>
                  </a:ext>
                </a:extLst>
              </a:tr>
              <a:tr h="291300">
                <a:tc>
                  <a:txBody>
                    <a:bodyPr/>
                    <a:lstStyle/>
                    <a:p>
                      <a:pPr algn="ctr"/>
                      <a:r>
                        <a:rPr lang="ja-JP" altLang="en-US"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府</a:t>
                      </a:r>
                      <a:endParaRPr lang="en-US" alt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（改定前）</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238,100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268,576</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204,100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230,224</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6112098"/>
                  </a:ext>
                </a:extLst>
              </a:tr>
              <a:tr h="291300">
                <a:tc>
                  <a:txBody>
                    <a:bodyPr/>
                    <a:lstStyle/>
                    <a:p>
                      <a:pPr algn="ctr"/>
                      <a:r>
                        <a:rPr lang="ja-JP" altLang="en-US"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府</a:t>
                      </a:r>
                      <a:endParaRPr lang="en-US" altLang="ja-JP"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900" kern="100"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（改定後）</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247,000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279,604</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213,400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241,568</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E5"/>
                    </a:solidFill>
                  </a:tcPr>
                </a:tc>
                <a:extLst>
                  <a:ext uri="{0D108BD9-81ED-4DB2-BD59-A6C34878D82A}">
                    <a16:rowId xmlns:a16="http://schemas.microsoft.com/office/drawing/2014/main" val="3951749711"/>
                  </a:ext>
                </a:extLst>
              </a:tr>
              <a:tr h="276248">
                <a:tc>
                  <a:txBody>
                    <a:bodyPr/>
                    <a:lstStyle/>
                    <a:p>
                      <a:pPr algn="ctr"/>
                      <a:r>
                        <a:rPr lang="ja-JP" altLang="en-US" sz="900" kern="100" dirty="0">
                          <a:effectLst/>
                          <a:latin typeface="Meiryo UI" panose="020B0604030504040204" pitchFamily="50" charset="-128"/>
                          <a:ea typeface="Meiryo UI" panose="020B0604030504040204" pitchFamily="50" charset="-128"/>
                          <a:cs typeface="Arial" panose="020B0604020202020204" pitchFamily="34" charset="0"/>
                        </a:rPr>
                        <a:t>国</a:t>
                      </a:r>
                      <a:endParaRPr lang="en-US" altLang="ja-JP" sz="900" kern="100" dirty="0">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900" kern="100" dirty="0">
                          <a:effectLst/>
                          <a:latin typeface="Meiryo UI" panose="020B0604030504040204" pitchFamily="50" charset="-128"/>
                          <a:ea typeface="Meiryo UI" panose="020B0604030504040204" pitchFamily="50" charset="-128"/>
                          <a:cs typeface="Arial" panose="020B0604020202020204" pitchFamily="34" charset="0"/>
                        </a:rPr>
                        <a:t>（改定前）</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232,000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dirty="0">
                          <a:solidFill>
                            <a:schemeClr val="tx1"/>
                          </a:solidFill>
                          <a:latin typeface="Meiryo UI" panose="020B0604030504040204" pitchFamily="50" charset="-128"/>
                          <a:ea typeface="Meiryo UI" panose="020B0604030504040204" pitchFamily="50" charset="-128"/>
                        </a:rPr>
                        <a:t>269,120</a:t>
                      </a:r>
                      <a:r>
                        <a:rPr kumimoji="1" lang="ja-JP" altLang="en-US" sz="900" dirty="0">
                          <a:solidFill>
                            <a:schemeClr val="tx1"/>
                          </a:solidFill>
                          <a:latin typeface="Meiryo UI" panose="020B0604030504040204" pitchFamily="50" charset="-128"/>
                          <a:ea typeface="Meiryo UI" panose="020B0604030504040204" pitchFamily="50" charset="-128"/>
                        </a:rPr>
                        <a:t>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200,300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dirty="0">
                          <a:solidFill>
                            <a:schemeClr val="tx1"/>
                          </a:solidFill>
                          <a:latin typeface="Meiryo UI" panose="020B0604030504040204" pitchFamily="50" charset="-128"/>
                          <a:ea typeface="Meiryo UI" panose="020B0604030504040204" pitchFamily="50" charset="-128"/>
                        </a:rPr>
                        <a:t>232,348</a:t>
                      </a:r>
                      <a:r>
                        <a:rPr kumimoji="1" lang="ja-JP" altLang="en-US" sz="900" dirty="0">
                          <a:solidFill>
                            <a:schemeClr val="tx1"/>
                          </a:solidFill>
                          <a:latin typeface="Meiryo UI" panose="020B0604030504040204" pitchFamily="50" charset="-128"/>
                          <a:ea typeface="Meiryo UI" panose="020B0604030504040204" pitchFamily="50" charset="-128"/>
                        </a:rPr>
                        <a:t>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398610"/>
                  </a:ext>
                </a:extLst>
              </a:tr>
              <a:tr h="291300">
                <a:tc>
                  <a:txBody>
                    <a:bodyPr/>
                    <a:lstStyle/>
                    <a:p>
                      <a:pPr algn="ctr"/>
                      <a:r>
                        <a:rPr lang="ja-JP" altLang="en-US" sz="900" kern="100" dirty="0">
                          <a:effectLst/>
                          <a:latin typeface="Meiryo UI" panose="020B0604030504040204" pitchFamily="50" charset="-128"/>
                          <a:ea typeface="Meiryo UI" panose="020B0604030504040204" pitchFamily="50" charset="-128"/>
                          <a:cs typeface="Arial" panose="020B0604020202020204" pitchFamily="34" charset="0"/>
                        </a:rPr>
                        <a:t>国</a:t>
                      </a:r>
                      <a:endParaRPr lang="en-US" altLang="ja-JP" sz="900" kern="100" dirty="0">
                        <a:effectLst/>
                        <a:latin typeface="Meiryo UI" panose="020B0604030504040204" pitchFamily="50" charset="-128"/>
                        <a:ea typeface="Meiryo UI" panose="020B0604030504040204" pitchFamily="50" charset="-128"/>
                        <a:cs typeface="Arial" panose="020B0604020202020204" pitchFamily="34" charset="0"/>
                      </a:endParaRPr>
                    </a:p>
                    <a:p>
                      <a:pPr algn="ctr"/>
                      <a:r>
                        <a:rPr lang="ja-JP" altLang="en-US" sz="900" kern="100" dirty="0">
                          <a:effectLst/>
                          <a:latin typeface="Meiryo UI" panose="020B0604030504040204" pitchFamily="50" charset="-128"/>
                          <a:ea typeface="Meiryo UI" panose="020B0604030504040204" pitchFamily="50" charset="-128"/>
                          <a:cs typeface="Arial" panose="020B0604020202020204" pitchFamily="34" charset="0"/>
                        </a:rPr>
                        <a:t>（改定後）</a:t>
                      </a:r>
                      <a:endParaRPr lang="ja-JP" sz="900" kern="100" dirty="0">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241,500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FE5"/>
                    </a:solidFill>
                  </a:tcPr>
                </a:tc>
                <a:tc>
                  <a:txBody>
                    <a:bodyPr/>
                    <a:lstStyle/>
                    <a:p>
                      <a:pPr algn="ctr"/>
                      <a:r>
                        <a:rPr kumimoji="1" lang="en-US" altLang="ja-JP" sz="900" dirty="0">
                          <a:solidFill>
                            <a:schemeClr val="tx1"/>
                          </a:solidFill>
                          <a:latin typeface="Meiryo UI" panose="020B0604030504040204" pitchFamily="50" charset="-128"/>
                          <a:ea typeface="Meiryo UI" panose="020B0604030504040204" pitchFamily="50" charset="-128"/>
                        </a:rPr>
                        <a:t>280,140</a:t>
                      </a:r>
                      <a:r>
                        <a:rPr kumimoji="1" lang="ja-JP" altLang="en-US" sz="900" dirty="0">
                          <a:solidFill>
                            <a:schemeClr val="tx1"/>
                          </a:solidFill>
                          <a:latin typeface="Meiryo UI" panose="020B0604030504040204" pitchFamily="50" charset="-128"/>
                          <a:ea typeface="Meiryo UI" panose="020B0604030504040204" pitchFamily="50" charset="-128"/>
                        </a:rPr>
                        <a:t>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FE5"/>
                    </a:solidFill>
                  </a:tcPr>
                </a:tc>
                <a:tc>
                  <a:txBody>
                    <a:bodyPr/>
                    <a:lstStyle/>
                    <a:p>
                      <a:pPr marL="0" indent="0" algn="ctr"/>
                      <a:r>
                        <a:rPr lang="en-US" alt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209,800</a:t>
                      </a:r>
                      <a:r>
                        <a:rPr lang="ja-JP" altLang="en-US"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円</a:t>
                      </a:r>
                      <a:endParaRPr lang="ja-JP" sz="9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FE5"/>
                    </a:solidFill>
                  </a:tcPr>
                </a:tc>
                <a:tc>
                  <a:txBody>
                    <a:bodyPr/>
                    <a:lstStyle/>
                    <a:p>
                      <a:pPr algn="ctr"/>
                      <a:r>
                        <a:rPr kumimoji="1" lang="en-US" altLang="ja-JP" sz="900" kern="1200" dirty="0">
                          <a:solidFill>
                            <a:schemeClr val="tx1"/>
                          </a:solidFill>
                          <a:latin typeface="Meiryo UI" panose="020B0604030504040204" pitchFamily="50" charset="-128"/>
                          <a:ea typeface="Meiryo UI" panose="020B0604030504040204" pitchFamily="50" charset="-128"/>
                          <a:cs typeface="+mn-cs"/>
                        </a:rPr>
                        <a:t>243,368</a:t>
                      </a:r>
                      <a:r>
                        <a:rPr kumimoji="1" lang="ja-JP" altLang="en-US" sz="900" dirty="0">
                          <a:solidFill>
                            <a:schemeClr val="tx1"/>
                          </a:solidFill>
                          <a:latin typeface="Meiryo UI" panose="020B0604030504040204" pitchFamily="50" charset="-128"/>
                          <a:ea typeface="Meiryo UI" panose="020B0604030504040204" pitchFamily="50" charset="-128"/>
                        </a:rPr>
                        <a:t>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FFE5"/>
                    </a:solidFill>
                  </a:tcPr>
                </a:tc>
                <a:extLst>
                  <a:ext uri="{0D108BD9-81ED-4DB2-BD59-A6C34878D82A}">
                    <a16:rowId xmlns:a16="http://schemas.microsoft.com/office/drawing/2014/main" val="457970637"/>
                  </a:ext>
                </a:extLst>
              </a:tr>
            </a:tbl>
          </a:graphicData>
        </a:graphic>
      </p:graphicFrame>
      <p:sp>
        <p:nvSpPr>
          <p:cNvPr id="20" name="二等辺三角形 19">
            <a:extLst>
              <a:ext uri="{FF2B5EF4-FFF2-40B4-BE49-F238E27FC236}">
                <a16:creationId xmlns:a16="http://schemas.microsoft.com/office/drawing/2014/main" id="{64085F00-69DE-4737-B2FC-EC0B6DE5C9F7}"/>
              </a:ext>
            </a:extLst>
          </p:cNvPr>
          <p:cNvSpPr/>
          <p:nvPr/>
        </p:nvSpPr>
        <p:spPr>
          <a:xfrm rot="5400000">
            <a:off x="4826132" y="3138921"/>
            <a:ext cx="497378" cy="243641"/>
          </a:xfrm>
          <a:prstGeom prst="triangle">
            <a:avLst/>
          </a:prstGeom>
          <a:solidFill>
            <a:schemeClr val="accent2">
              <a:alpha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1" name="正方形/長方形 20">
            <a:extLst>
              <a:ext uri="{FF2B5EF4-FFF2-40B4-BE49-F238E27FC236}">
                <a16:creationId xmlns:a16="http://schemas.microsoft.com/office/drawing/2014/main" id="{EF82301D-B1FD-4378-BF0E-E8094C2B70E7}"/>
              </a:ext>
            </a:extLst>
          </p:cNvPr>
          <p:cNvSpPr/>
          <p:nvPr/>
        </p:nvSpPr>
        <p:spPr>
          <a:xfrm>
            <a:off x="5120793" y="6241008"/>
            <a:ext cx="4526540" cy="478572"/>
          </a:xfrm>
          <a:prstGeom prst="rect">
            <a:avLst/>
          </a:prstGeom>
          <a:noFill/>
          <a:ln>
            <a:noFill/>
            <a:prstDash val="dash"/>
          </a:ln>
        </p:spPr>
        <p:style>
          <a:lnRef idx="2">
            <a:schemeClr val="dk1"/>
          </a:lnRef>
          <a:fillRef idx="1">
            <a:schemeClr val="lt1"/>
          </a:fillRef>
          <a:effectRef idx="0">
            <a:schemeClr val="dk1"/>
          </a:effectRef>
          <a:fontRef idx="minor">
            <a:schemeClr val="dk1"/>
          </a:fontRef>
        </p:style>
        <p:txBody>
          <a:bodyPr lIns="72000" tIns="72000" rIns="72000" bIns="72000" rtlCol="0" anchor="t" anchorCtr="0"/>
          <a:lstStyle/>
          <a:p>
            <a:pPr>
              <a:lnSpc>
                <a:spcPts val="1400"/>
              </a:lnSpc>
            </a:pPr>
            <a:r>
              <a:rPr lang="ja-JP" altLang="en-US"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rPr>
              <a:t>■実施時期</a:t>
            </a:r>
            <a:endParaRPr lang="en-US" altLang="ja-JP" sz="1050" b="1" dirty="0">
              <a:solidFill>
                <a:srgbClr val="000000"/>
              </a:solidFill>
              <a:effectLst/>
              <a:latin typeface="Meiryo UI" panose="020B0604030504040204" pitchFamily="50" charset="-128"/>
              <a:ea typeface="Meiryo UI" panose="020B0604030504040204" pitchFamily="50" charset="-128"/>
              <a:cs typeface="Arial" panose="020B0604020202020204" pitchFamily="34" charset="0"/>
            </a:endParaRPr>
          </a:p>
          <a:p>
            <a:pPr>
              <a:lnSpc>
                <a:spcPts val="1400"/>
              </a:lnSpc>
            </a:pPr>
            <a:r>
              <a:rPr lang="ja-JP" altLang="en-US" sz="1050" kern="100" dirty="0">
                <a:effectLst/>
                <a:latin typeface="Meiryo UI" panose="020B0604030504040204" pitchFamily="50" charset="-128"/>
                <a:ea typeface="Meiryo UI" panose="020B0604030504040204" pitchFamily="50" charset="-128"/>
                <a:cs typeface="Arial" panose="020B0604020202020204" pitchFamily="34" charset="0"/>
              </a:rPr>
              <a:t>　 </a:t>
            </a:r>
            <a:r>
              <a:rPr lang="ja-JP" altLang="en-US"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令和</a:t>
            </a:r>
            <a:r>
              <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８</a:t>
            </a:r>
            <a:r>
              <a:rPr lang="ja-JP" altLang="en-US" sz="100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年</a:t>
            </a:r>
            <a:r>
              <a:rPr lang="ja-JP" altLang="en-US" sz="1000" kern="100" dirty="0">
                <a:effectLst/>
                <a:latin typeface="Meiryo UI" panose="020B0604030504040204" pitchFamily="50" charset="-128"/>
                <a:ea typeface="Meiryo UI" panose="020B0604030504040204" pitchFamily="50" charset="-128"/>
                <a:cs typeface="Arial" panose="020B0604020202020204" pitchFamily="34" charset="0"/>
              </a:rPr>
              <a:t>４月</a:t>
            </a:r>
            <a:r>
              <a:rPr lang="en-US" altLang="ja-JP" sz="1000" kern="100" dirty="0">
                <a:effectLst/>
                <a:latin typeface="Meiryo UI" panose="020B0604030504040204" pitchFamily="50" charset="-128"/>
                <a:ea typeface="Meiryo UI" panose="020B0604030504040204" pitchFamily="50" charset="-128"/>
                <a:cs typeface="Arial" panose="020B0604020202020204" pitchFamily="34" charset="0"/>
              </a:rPr>
              <a:t>1</a:t>
            </a:r>
            <a:r>
              <a:rPr lang="ja-JP" altLang="en-US" sz="1000" kern="100" dirty="0">
                <a:effectLst/>
                <a:latin typeface="Meiryo UI" panose="020B0604030504040204" pitchFamily="50" charset="-128"/>
                <a:ea typeface="Meiryo UI" panose="020B0604030504040204" pitchFamily="50" charset="-128"/>
                <a:cs typeface="Arial" panose="020B0604020202020204" pitchFamily="34" charset="0"/>
              </a:rPr>
              <a:t>日</a:t>
            </a:r>
            <a:r>
              <a:rPr lang="ja-JP" altLang="en-US" sz="1000" kern="100" dirty="0">
                <a:latin typeface="Meiryo UI" panose="020B0604030504040204" pitchFamily="50" charset="-128"/>
                <a:ea typeface="Meiryo UI" panose="020B0604030504040204" pitchFamily="50" charset="-128"/>
                <a:cs typeface="Arial" panose="020B0604020202020204" pitchFamily="34" charset="0"/>
              </a:rPr>
              <a:t>（遡及改定）</a:t>
            </a:r>
            <a:endParaRPr lang="ja-JP" altLang="ja-JP" sz="1050" kern="100" dirty="0">
              <a:effectLst/>
              <a:latin typeface="Meiryo UI" panose="020B0604030504040204" pitchFamily="50" charset="-128"/>
              <a:ea typeface="Meiryo UI" panose="020B0604030504040204" pitchFamily="50" charset="-128"/>
              <a:cs typeface="Arial" panose="020B0604020202020204" pitchFamily="34" charset="0"/>
            </a:endParaRPr>
          </a:p>
        </p:txBody>
      </p:sp>
      <p:sp>
        <p:nvSpPr>
          <p:cNvPr id="43" name="正方形/長方形 42">
            <a:extLst>
              <a:ext uri="{FF2B5EF4-FFF2-40B4-BE49-F238E27FC236}">
                <a16:creationId xmlns:a16="http://schemas.microsoft.com/office/drawing/2014/main" id="{61F11552-5AB2-4874-A9E3-71AD5D5B424D}"/>
              </a:ext>
            </a:extLst>
          </p:cNvPr>
          <p:cNvSpPr/>
          <p:nvPr/>
        </p:nvSpPr>
        <p:spPr>
          <a:xfrm>
            <a:off x="5120793" y="1763524"/>
            <a:ext cx="560160" cy="21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bg1"/>
                </a:solidFill>
                <a:latin typeface="Meiryo UI" panose="020B0604030504040204" pitchFamily="50" charset="-128"/>
                <a:ea typeface="Meiryo UI" panose="020B0604030504040204" pitchFamily="50" charset="-128"/>
              </a:rPr>
              <a:t>参考</a:t>
            </a:r>
            <a:r>
              <a:rPr lang="en-US" altLang="ja-JP" sz="1400" b="1" dirty="0">
                <a:solidFill>
                  <a:schemeClr val="bg1"/>
                </a:solidFill>
                <a:latin typeface="Meiryo UI" panose="020B0604030504040204" pitchFamily="50" charset="-128"/>
                <a:ea typeface="Meiryo UI" panose="020B0604030504040204" pitchFamily="50" charset="-128"/>
              </a:rPr>
              <a:t> </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sp>
        <p:nvSpPr>
          <p:cNvPr id="39" name="正方形/長方形 38">
            <a:extLst>
              <a:ext uri="{FF2B5EF4-FFF2-40B4-BE49-F238E27FC236}">
                <a16:creationId xmlns:a16="http://schemas.microsoft.com/office/drawing/2014/main" id="{49CE3211-0CB8-498B-A531-A81982F26710}"/>
              </a:ext>
            </a:extLst>
          </p:cNvPr>
          <p:cNvSpPr/>
          <p:nvPr/>
        </p:nvSpPr>
        <p:spPr>
          <a:xfrm>
            <a:off x="146818" y="1765793"/>
            <a:ext cx="1330290" cy="21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bg1"/>
                </a:solidFill>
                <a:latin typeface="Meiryo UI" panose="020B0604030504040204" pitchFamily="50" charset="-128"/>
                <a:ea typeface="Meiryo UI" panose="020B0604030504040204" pitchFamily="50" charset="-128"/>
              </a:rPr>
              <a:t> 勧告の内容①　</a:t>
            </a:r>
            <a:r>
              <a:rPr lang="en-US" altLang="ja-JP" sz="1400" b="1" dirty="0">
                <a:solidFill>
                  <a:schemeClr val="bg1"/>
                </a:solidFill>
                <a:latin typeface="Meiryo UI" panose="020B0604030504040204" pitchFamily="50" charset="-128"/>
                <a:ea typeface="Meiryo UI" panose="020B0604030504040204" pitchFamily="50" charset="-128"/>
              </a:rPr>
              <a:t> </a:t>
            </a:r>
            <a:endParaRPr kumimoji="1" lang="ja-JP" altLang="en-US" sz="1400" b="1" dirty="0">
              <a:solidFill>
                <a:schemeClr val="bg1"/>
              </a:solidFill>
              <a:latin typeface="Meiryo UI" panose="020B0604030504040204" pitchFamily="50" charset="-128"/>
              <a:ea typeface="Meiryo UI" panose="020B0604030504040204" pitchFamily="50" charset="-128"/>
            </a:endParaRPr>
          </a:p>
        </p:txBody>
      </p:sp>
      <p:graphicFrame>
        <p:nvGraphicFramePr>
          <p:cNvPr id="28" name="表 27">
            <a:extLst>
              <a:ext uri="{FF2B5EF4-FFF2-40B4-BE49-F238E27FC236}">
                <a16:creationId xmlns:a16="http://schemas.microsoft.com/office/drawing/2014/main" id="{353B8880-C985-45DD-BC6E-BAB7B843DA12}"/>
              </a:ext>
            </a:extLst>
          </p:cNvPr>
          <p:cNvGraphicFramePr>
            <a:graphicFrameLocks noGrp="1"/>
          </p:cNvGraphicFramePr>
          <p:nvPr>
            <p:extLst>
              <p:ext uri="{D42A27DB-BD31-4B8C-83A1-F6EECF244321}">
                <p14:modId xmlns:p14="http://schemas.microsoft.com/office/powerpoint/2010/main" val="3856998678"/>
              </p:ext>
            </p:extLst>
          </p:nvPr>
        </p:nvGraphicFramePr>
        <p:xfrm>
          <a:off x="578214" y="5440575"/>
          <a:ext cx="3486150" cy="180000"/>
        </p:xfrm>
        <a:graphic>
          <a:graphicData uri="http://schemas.openxmlformats.org/drawingml/2006/table">
            <a:tbl>
              <a:tblPr firstRow="1" firstCol="1" bandRow="1"/>
              <a:tblGrid>
                <a:gridCol w="1743075">
                  <a:extLst>
                    <a:ext uri="{9D8B030D-6E8A-4147-A177-3AD203B41FA5}">
                      <a16:colId xmlns:a16="http://schemas.microsoft.com/office/drawing/2014/main" val="1928499063"/>
                    </a:ext>
                  </a:extLst>
                </a:gridCol>
                <a:gridCol w="1743075">
                  <a:extLst>
                    <a:ext uri="{9D8B030D-6E8A-4147-A177-3AD203B41FA5}">
                      <a16:colId xmlns:a16="http://schemas.microsoft.com/office/drawing/2014/main" val="484322752"/>
                    </a:ext>
                  </a:extLst>
                </a:gridCol>
              </a:tblGrid>
              <a:tr h="180000">
                <a:tc>
                  <a:txBody>
                    <a:bodyPr/>
                    <a:lstStyle/>
                    <a:p>
                      <a:pPr algn="ctr"/>
                      <a:r>
                        <a:rPr lang="zh-TW" altLang="en-US"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民間支給月数</a:t>
                      </a:r>
                      <a:r>
                        <a:rPr lang="en-US"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en-US"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en-US"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年間</a:t>
                      </a:r>
                      <a:r>
                        <a:rPr lang="en-US" altLang="ja-JP"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4.71</a:t>
                      </a:r>
                      <a:r>
                        <a:rPr lang="ja-JP" altLang="en-US"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月</a:t>
                      </a:r>
                      <a:endParaRPr lang="ja-JP"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CDDC"/>
                    </a:solidFill>
                  </a:tcPr>
                </a:tc>
                <a:tc>
                  <a:txBody>
                    <a:bodyPr/>
                    <a:lstStyle/>
                    <a:p>
                      <a:pPr algn="ctr"/>
                      <a:r>
                        <a:rPr lang="zh-TW" altLang="en-US"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職員支給月数</a:t>
                      </a:r>
                      <a:r>
                        <a:rPr lang="ja-JP" altLang="en-US" sz="900" b="0" kern="100" dirty="0">
                          <a:solidFill>
                            <a:schemeClr val="tx1"/>
                          </a:solidFill>
                          <a:effectLst/>
                          <a:latin typeface="Meiryo UI" panose="020B0604030504040204" pitchFamily="50" charset="-128"/>
                          <a:ea typeface="Meiryo UI" panose="020B0604030504040204" pitchFamily="50" charset="-128"/>
                          <a:cs typeface="Arial" panose="020B0604020202020204" pitchFamily="34" charset="0"/>
                        </a:rPr>
                        <a:t>　</a:t>
                      </a:r>
                      <a:r>
                        <a:rPr lang="ja-JP" altLang="en-US"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年間</a:t>
                      </a:r>
                      <a:r>
                        <a:rPr lang="en-US" altLang="ja-JP"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4.70</a:t>
                      </a:r>
                      <a:r>
                        <a:rPr lang="ja-JP" altLang="en-US"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rPr>
                        <a:t>月</a:t>
                      </a:r>
                      <a:endParaRPr lang="ja-JP" sz="900" b="0" kern="100" dirty="0">
                        <a:solidFill>
                          <a:schemeClr val="tx1"/>
                        </a:solidFill>
                        <a:effectLst/>
                        <a:highlight>
                          <a:srgbClr val="FEFFE5"/>
                        </a:highlight>
                        <a:latin typeface="Meiryo UI" panose="020B0604030504040204" pitchFamily="50" charset="-128"/>
                        <a:ea typeface="Meiryo UI" panose="020B0604030504040204" pitchFamily="50" charset="-128"/>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CDDC"/>
                    </a:solidFill>
                  </a:tcPr>
                </a:tc>
                <a:extLst>
                  <a:ext uri="{0D108BD9-81ED-4DB2-BD59-A6C34878D82A}">
                    <a16:rowId xmlns:a16="http://schemas.microsoft.com/office/drawing/2014/main" val="3312258798"/>
                  </a:ext>
                </a:extLst>
              </a:tr>
            </a:tbl>
          </a:graphicData>
        </a:graphic>
      </p:graphicFrame>
      <p:sp>
        <p:nvSpPr>
          <p:cNvPr id="3" name="四角形: 角を丸くする 2">
            <a:extLst>
              <a:ext uri="{FF2B5EF4-FFF2-40B4-BE49-F238E27FC236}">
                <a16:creationId xmlns:a16="http://schemas.microsoft.com/office/drawing/2014/main" id="{1FBB0706-C06A-449A-9535-D5189B94147B}"/>
              </a:ext>
            </a:extLst>
          </p:cNvPr>
          <p:cNvSpPr/>
          <p:nvPr/>
        </p:nvSpPr>
        <p:spPr>
          <a:xfrm>
            <a:off x="6231751" y="822177"/>
            <a:ext cx="3415582" cy="779608"/>
          </a:xfrm>
          <a:prstGeom prst="roundRect">
            <a:avLst>
              <a:gd name="adj" fmla="val 8836"/>
            </a:avLst>
          </a:prstGeom>
          <a:solidFill>
            <a:schemeClr val="accent1">
              <a:lumMod val="60000"/>
              <a:lumOff val="40000"/>
              <a:alpha val="34000"/>
            </a:schemeClr>
          </a:solidFill>
          <a:ln w="28575">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nSpc>
                <a:spcPct val="150000"/>
              </a:lnSpc>
            </a:pPr>
            <a:r>
              <a:rPr lang="ja-JP" altLang="en-US" sz="1100" b="1"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1200" b="1" u="sng" dirty="0">
                <a:solidFill>
                  <a:srgbClr val="000000"/>
                </a:solidFill>
                <a:latin typeface="Meiryo UI" panose="020B0604030504040204" pitchFamily="50" charset="-128"/>
                <a:ea typeface="Meiryo UI" panose="020B0604030504040204" pitchFamily="50" charset="-128"/>
                <a:cs typeface="Arial" panose="020B0604020202020204" pitchFamily="34" charset="0"/>
              </a:rPr>
              <a:t>公民</a:t>
            </a:r>
            <a:r>
              <a:rPr lang="ja-JP" altLang="en-US"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rPr>
              <a:t>較差 </a:t>
            </a:r>
            <a:r>
              <a:rPr lang="en-US" altLang="ja-JP"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rPr>
              <a:t>12,278</a:t>
            </a:r>
            <a:r>
              <a:rPr lang="ja-JP" altLang="en-US"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rPr>
              <a:t>円（</a:t>
            </a:r>
            <a:r>
              <a:rPr lang="en-US" altLang="ja-JP"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rPr>
              <a:t>3.09</a:t>
            </a:r>
            <a:r>
              <a:rPr lang="ja-JP" altLang="en-US"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en-US" altLang="ja-JP" sz="1200" b="1" u="sng"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ct val="150000"/>
              </a:lnSpc>
            </a:pPr>
            <a:r>
              <a:rPr lang="ja-JP" altLang="en-US" sz="9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令和</a:t>
            </a:r>
            <a:r>
              <a:rPr lang="ja-JP" altLang="en-US" sz="1000" dirty="0">
                <a:solidFill>
                  <a:schemeClr val="tx1"/>
                </a:solidFill>
                <a:latin typeface="Meiryo UI" panose="020B0604030504040204" pitchFamily="50" charset="-128"/>
                <a:ea typeface="Meiryo UI" panose="020B0604030504040204" pitchFamily="50" charset="-128"/>
                <a:cs typeface="Arial" panose="020B0604020202020204" pitchFamily="34" charset="0"/>
              </a:rPr>
              <a:t>８</a:t>
            </a:r>
            <a:r>
              <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年</a:t>
            </a:r>
            <a:r>
              <a:rPr lang="en-US" altLang="ja-JP"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4</a:t>
            </a:r>
            <a:r>
              <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rPr>
              <a:t>月分の民間給与と職員給与を調査して公民比較</a:t>
            </a:r>
            <a:endParaRPr lang="en-US" altLang="ja-JP" sz="1000" b="1"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225044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角丸四角形 22"/>
          <p:cNvSpPr/>
          <p:nvPr/>
        </p:nvSpPr>
        <p:spPr>
          <a:xfrm>
            <a:off x="119141" y="683756"/>
            <a:ext cx="3503919" cy="5916829"/>
          </a:xfrm>
          <a:prstGeom prst="roundRect">
            <a:avLst>
              <a:gd name="adj" fmla="val 2789"/>
            </a:avLst>
          </a:prstGeom>
          <a:solidFill>
            <a:schemeClr val="accent1">
              <a:lumMod val="20000"/>
              <a:lumOff val="80000"/>
              <a:alpha val="5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49" name="正方形/長方形 48"/>
          <p:cNvSpPr/>
          <p:nvPr/>
        </p:nvSpPr>
        <p:spPr>
          <a:xfrm>
            <a:off x="-6810" y="-12827"/>
            <a:ext cx="9925509" cy="432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gn="ctr">
              <a:defRPr/>
            </a:pPr>
            <a:r>
              <a:rPr lang="ja-JP" altLang="en-US" b="1" dirty="0">
                <a:solidFill>
                  <a:prstClr val="white"/>
                </a:solidFill>
                <a:latin typeface="Meiryo UI" panose="020B0604030504040204" pitchFamily="50" charset="-128"/>
                <a:ea typeface="Meiryo UI" panose="020B0604030504040204" pitchFamily="50" charset="-128"/>
              </a:rPr>
              <a:t>令和</a:t>
            </a:r>
            <a:r>
              <a:rPr lang="ja-JP" altLang="en-US" b="1" dirty="0">
                <a:solidFill>
                  <a:schemeClr val="bg1"/>
                </a:solidFill>
                <a:latin typeface="Meiryo UI" panose="020B0604030504040204" pitchFamily="50" charset="-128"/>
                <a:ea typeface="Meiryo UI" panose="020B0604030504040204" pitchFamily="50" charset="-128"/>
              </a:rPr>
              <a:t>８</a:t>
            </a:r>
            <a:r>
              <a:rPr lang="ja-JP" altLang="en-US" b="1" dirty="0">
                <a:solidFill>
                  <a:prstClr val="white"/>
                </a:solidFill>
                <a:latin typeface="Meiryo UI" panose="020B0604030504040204" pitchFamily="50" charset="-128"/>
                <a:ea typeface="Meiryo UI" panose="020B0604030504040204" pitchFamily="50" charset="-128"/>
              </a:rPr>
              <a:t>年　職員の</a:t>
            </a:r>
            <a:r>
              <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給与等に関する報告及び勧告の概要②</a:t>
            </a:r>
            <a:endParaRPr kumimoji="1" lang="ja-JP"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7" name="角丸四角形 66"/>
          <p:cNvSpPr/>
          <p:nvPr/>
        </p:nvSpPr>
        <p:spPr>
          <a:xfrm>
            <a:off x="3738244" y="675950"/>
            <a:ext cx="6015356" cy="5916828"/>
          </a:xfrm>
          <a:prstGeom prst="roundRect">
            <a:avLst>
              <a:gd name="adj" fmla="val 1698"/>
            </a:avLst>
          </a:prstGeom>
          <a:solidFill>
            <a:schemeClr val="accent2">
              <a:lumMod val="20000"/>
              <a:lumOff val="80000"/>
              <a:alpha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ts val="18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4" name="テキスト ボックス 13"/>
          <p:cNvSpPr txBox="1"/>
          <p:nvPr/>
        </p:nvSpPr>
        <p:spPr>
          <a:xfrm>
            <a:off x="8414424" y="-7045"/>
            <a:ext cx="1472120" cy="430887"/>
          </a:xfrm>
          <a:prstGeom prst="rect">
            <a:avLst/>
          </a:prstGeom>
          <a:solidFill>
            <a:srgbClr val="002060"/>
          </a:solidFill>
        </p:spPr>
        <p:txBody>
          <a:bodyPr wrap="square" rtlCol="0">
            <a:spAutoFit/>
          </a:bodyPr>
          <a:lstStyle/>
          <a:p>
            <a:pPr algn="r"/>
            <a:r>
              <a:rPr lang="ja-JP" altLang="en-US" sz="1100" dirty="0">
                <a:solidFill>
                  <a:schemeClr val="bg1"/>
                </a:solidFill>
                <a:latin typeface="Meiryo UI" panose="020B0604030504040204" pitchFamily="50" charset="-128"/>
                <a:ea typeface="Meiryo UI" panose="020B0604030504040204" pitchFamily="50" charset="-128"/>
              </a:rPr>
              <a:t>令和８年</a:t>
            </a:r>
            <a:r>
              <a:rPr lang="en-US" altLang="ja-JP" sz="1100" dirty="0">
                <a:solidFill>
                  <a:schemeClr val="bg1"/>
                </a:solidFill>
                <a:latin typeface="Meiryo UI" panose="020B0604030504040204" pitchFamily="50" charset="-128"/>
                <a:ea typeface="Meiryo UI" panose="020B0604030504040204" pitchFamily="50" charset="-128"/>
              </a:rPr>
              <a:t>10</a:t>
            </a:r>
            <a:r>
              <a:rPr lang="ja-JP" altLang="en-US" sz="1100" dirty="0">
                <a:solidFill>
                  <a:schemeClr val="bg1"/>
                </a:solidFill>
                <a:latin typeface="Meiryo UI" panose="020B0604030504040204" pitchFamily="50" charset="-128"/>
                <a:ea typeface="Meiryo UI" panose="020B0604030504040204" pitchFamily="50" charset="-128"/>
              </a:rPr>
              <a:t>月</a:t>
            </a:r>
            <a:r>
              <a:rPr lang="en-US" altLang="ja-JP" sz="1100" dirty="0">
                <a:solidFill>
                  <a:schemeClr val="bg1"/>
                </a:solidFill>
                <a:latin typeface="Meiryo UI" panose="020B0604030504040204" pitchFamily="50" charset="-128"/>
                <a:ea typeface="Meiryo UI" panose="020B0604030504040204" pitchFamily="50" charset="-128"/>
              </a:rPr>
              <a:t>15</a:t>
            </a:r>
            <a:r>
              <a:rPr lang="ja-JP" altLang="en-US" sz="1100" dirty="0">
                <a:solidFill>
                  <a:schemeClr val="bg1"/>
                </a:solidFill>
                <a:latin typeface="Meiryo UI" panose="020B0604030504040204" pitchFamily="50" charset="-128"/>
                <a:ea typeface="Meiryo UI" panose="020B0604030504040204" pitchFamily="50" charset="-128"/>
              </a:rPr>
              <a:t>日</a:t>
            </a:r>
            <a:endParaRPr lang="en-US" altLang="ja-JP" sz="1100" dirty="0">
              <a:solidFill>
                <a:schemeClr val="bg1"/>
              </a:solidFill>
              <a:latin typeface="Meiryo UI" panose="020B0604030504040204" pitchFamily="50" charset="-128"/>
              <a:ea typeface="Meiryo UI" panose="020B0604030504040204"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10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大阪府人事委員会</a:t>
            </a:r>
          </a:p>
        </p:txBody>
      </p:sp>
      <p:sp>
        <p:nvSpPr>
          <p:cNvPr id="15" name="正方形/長方形 14">
            <a:extLst>
              <a:ext uri="{FF2B5EF4-FFF2-40B4-BE49-F238E27FC236}">
                <a16:creationId xmlns:a16="http://schemas.microsoft.com/office/drawing/2014/main" id="{EF82301D-B1FD-4378-BF0E-E8094C2B70E7}"/>
              </a:ext>
            </a:extLst>
          </p:cNvPr>
          <p:cNvSpPr/>
          <p:nvPr/>
        </p:nvSpPr>
        <p:spPr>
          <a:xfrm>
            <a:off x="3830489" y="766861"/>
            <a:ext cx="5898778" cy="5833724"/>
          </a:xfrm>
          <a:prstGeom prst="rect">
            <a:avLst/>
          </a:prstGeom>
          <a:solidFill>
            <a:srgbClr val="FFFFCC">
              <a:alpha val="0"/>
            </a:srgbClr>
          </a:solidFill>
          <a:ln>
            <a:noFill/>
            <a:prstDash val="dash"/>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0" marR="0" lvl="0" indent="0" algn="l" defTabSz="914400" rtl="0" eaLnBrk="1" fontAlgn="auto" latinLnBrk="0" hangingPunct="1">
              <a:lnSpc>
                <a:spcPts val="18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１．給与制度のあり方</a:t>
            </a:r>
            <a:endParaRPr kumimoji="1" lang="en-US" altLang="ja-JP"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）管理職の給与制度　</a:t>
            </a:r>
            <a:endPar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216000" lvl="0" indent="-216000">
              <a:lnSpc>
                <a:spcPts val="1300"/>
              </a:lnSpc>
              <a:spcAft>
                <a:spcPts val="400"/>
              </a:spcAft>
              <a:defRPr/>
            </a:pPr>
            <a:r>
              <a:rPr lang="ja-JP" altLang="en-US" sz="900" dirty="0">
                <a:solidFill>
                  <a:schemeClr val="tx1"/>
                </a:solidFill>
                <a:latin typeface="Meiryo UI" panose="020B0604030504040204" pitchFamily="50" charset="-128"/>
                <a:ea typeface="Meiryo UI" panose="020B0604030504040204" pitchFamily="50" charset="-128"/>
              </a:rPr>
              <a:t>　　  課長級を含めた管理職の給与制度について、職務・職責をより一層重視したものとするべく具体的な検討を進められたい</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2</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）教育職員の給与</a:t>
            </a:r>
            <a:endPar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・新設される主務教諭への任用が、職務の複雑、困難及び責任の度に基づいて適正に行われるよう留意されたい</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・教諭と同等の職務の内容や責任を有する臨時的任用職員を任用する場合は、適正な職務の級への格付けを行うよう</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spcAft>
                <a:spcPts val="600"/>
              </a:spcAft>
              <a:defRPr/>
            </a:pPr>
            <a:r>
              <a:rPr lang="ja-JP" altLang="en-US" sz="900" dirty="0">
                <a:solidFill>
                  <a:schemeClr val="tx1"/>
                </a:solidFill>
                <a:latin typeface="Meiryo UI" panose="020B0604030504040204" pitchFamily="50" charset="-128"/>
                <a:ea typeface="Meiryo UI" panose="020B0604030504040204" pitchFamily="50" charset="-128"/>
              </a:rPr>
              <a:t>　　  適切に対応されたい</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２．人材の確保・育成</a:t>
            </a:r>
            <a:endParaRPr kumimoji="1" lang="en-US" altLang="ja-JP"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a:lnSpc>
                <a:spcPts val="1300"/>
              </a:lnSpc>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）人材の確保</a:t>
            </a:r>
            <a:endParaRPr kumimoji="1" lang="en-US" altLang="ja-JP" sz="900" b="1" i="0" u="none" strike="noStrike" kern="1200" cap="none" spc="0" normalizeH="0" baseline="0" noProof="0" dirty="0">
              <a:ln>
                <a:noFill/>
              </a:ln>
              <a:solidFill>
                <a:schemeClr val="tx1"/>
              </a:solidFill>
              <a:effectLst/>
              <a:highlight>
                <a:srgbClr val="FFFF00"/>
              </a:highlight>
              <a:uLnTx/>
              <a:uFillTx/>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・近年の採用試験制度改正後に入庁した職員の勤務状況等を踏まえ、改正の効果検証を進めるとともに、求職者の</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就職観に即した戦略的な広報活動に取り組まれたい</a:t>
            </a: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・技術職等の確保については、認知度向上策の効果検証や辞退防止に取り組むとともに、新たな選考試験の実施や</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受験資格の見直し等、幅広い受験者層の確保策を検討されたい</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）人材の育成</a:t>
            </a:r>
            <a:endParaRPr lang="en-US" altLang="ja-JP" sz="1000" b="1" dirty="0">
              <a:solidFill>
                <a:schemeClr val="tx1"/>
              </a:solidFill>
              <a:highlight>
                <a:srgbClr val="FFFF00"/>
              </a:highlight>
              <a:latin typeface="Meiryo UI" panose="020B0604030504040204" pitchFamily="50" charset="-128"/>
              <a:ea typeface="Meiryo UI" panose="020B0604030504040204" pitchFamily="50" charset="-128"/>
            </a:endParaRPr>
          </a:p>
          <a:p>
            <a:pPr lvl="0">
              <a:lnSpc>
                <a:spcPts val="1300"/>
              </a:lnSpc>
              <a:defRPr/>
            </a:pPr>
            <a:r>
              <a:rPr lang="ja-JP" altLang="en-US" sz="1000" b="1"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・ライフステージや経験に応じた育成が重要であることから、若手職員は対話や</a:t>
            </a:r>
            <a:r>
              <a:rPr lang="en-US" altLang="ja-JP" sz="900" dirty="0">
                <a:solidFill>
                  <a:schemeClr val="tx1"/>
                </a:solidFill>
                <a:latin typeface="Meiryo UI" panose="020B0604030504040204" pitchFamily="50" charset="-128"/>
                <a:ea typeface="Meiryo UI" panose="020B0604030504040204" pitchFamily="50" charset="-128"/>
              </a:rPr>
              <a:t>1on1</a:t>
            </a:r>
            <a:r>
              <a:rPr lang="ja-JP" altLang="en-US" sz="900" dirty="0">
                <a:solidFill>
                  <a:schemeClr val="tx1"/>
                </a:solidFill>
                <a:latin typeface="Meiryo UI" panose="020B0604030504040204" pitchFamily="50" charset="-128"/>
                <a:ea typeface="Meiryo UI" panose="020B0604030504040204" pitchFamily="50" charset="-128"/>
              </a:rPr>
              <a:t>ミーティング等による成長支援を、</a:t>
            </a:r>
            <a:endParaRPr lang="en-US" altLang="ja-JP" sz="900" dirty="0">
              <a:solidFill>
                <a:schemeClr val="tx1"/>
              </a:solidFill>
              <a:latin typeface="Meiryo UI" panose="020B0604030504040204" pitchFamily="50" charset="-128"/>
              <a:ea typeface="Meiryo UI" panose="020B0604030504040204" pitchFamily="50" charset="-128"/>
            </a:endParaRPr>
          </a:p>
          <a:p>
            <a:pPr lvl="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社会人採用職員は経験を生かせる育成を、ベテラン層は適材適所の配置を進められたい</a:t>
            </a:r>
          </a:p>
          <a:p>
            <a:pPr marL="216000" indent="-216000">
              <a:lnSpc>
                <a:spcPts val="1300"/>
              </a:lnSpc>
              <a:spcAft>
                <a:spcPts val="400"/>
              </a:spcAft>
              <a:defRPr/>
            </a:pPr>
            <a:r>
              <a:rPr lang="ja-JP" altLang="en-US" sz="900" dirty="0">
                <a:solidFill>
                  <a:schemeClr val="tx1"/>
                </a:solidFill>
                <a:latin typeface="Meiryo UI" panose="020B0604030504040204" pitchFamily="50" charset="-128"/>
                <a:ea typeface="Meiryo UI" panose="020B0604030504040204" pitchFamily="50" charset="-128"/>
              </a:rPr>
              <a:t>　　・職員のキャリア形成支援の取組を推進し、不断の検証を通じて研修等の体制を構築されたい</a:t>
            </a:r>
            <a:endParaRPr kumimoji="1" lang="en-US" altLang="ja-JP" sz="900" b="0" i="0"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a:lnSpc>
                <a:spcPts val="1300"/>
              </a:lnSpc>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3</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）人事評価制度とその活用</a:t>
            </a:r>
            <a:endParaRPr kumimoji="1" lang="en-US" altLang="ja-JP" sz="1000" b="1" i="0" u="none" strike="noStrike" kern="1200" cap="none" spc="0" normalizeH="0" baseline="0" noProof="0" dirty="0">
              <a:ln>
                <a:noFill/>
              </a:ln>
              <a:solidFill>
                <a:schemeClr val="tx1"/>
              </a:solidFill>
              <a:effectLst/>
              <a:highlight>
                <a:srgbClr val="FFFF00"/>
              </a:highlight>
              <a:uLnTx/>
              <a:uFillTx/>
              <a:latin typeface="Meiryo UI" panose="020B0604030504040204" pitchFamily="50" charset="-128"/>
              <a:ea typeface="Meiryo UI" panose="020B0604030504040204" pitchFamily="50" charset="-128"/>
            </a:endParaRPr>
          </a:p>
          <a:p>
            <a:pPr marL="216000" indent="-216000">
              <a:lnSpc>
                <a:spcPts val="1300"/>
              </a:lnSpc>
              <a:spcAft>
                <a:spcPts val="600"/>
              </a:spcAft>
              <a:defRPr/>
            </a:pPr>
            <a:r>
              <a:rPr lang="ja-JP" altLang="en-US" sz="1000"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制度改正後３年の節目にあたり、人事評価制度の意義に沿ったものとなるよう検証し、適切な措置を講じられたい</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Times New Roman" panose="02020603050405020304" pitchFamily="18" charset="0"/>
              </a:rPr>
              <a:t>３．職場の魅力向上</a:t>
            </a:r>
            <a:endParaRPr kumimoji="1" lang="en-US" altLang="ja-JP"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Times New Roman" panose="02020603050405020304" pitchFamily="18" charset="0"/>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1</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）安心・安全な職場環境の確保</a:t>
            </a:r>
            <a:endPar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216000" lvl="0" indent="-216000">
              <a:lnSpc>
                <a:spcPts val="1300"/>
              </a:lnSpc>
              <a:defRPr/>
            </a:pPr>
            <a:r>
              <a:rPr lang="ja-JP" altLang="en-US" sz="1000"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庁内生成ＡＩの活用や</a:t>
            </a:r>
            <a:r>
              <a:rPr lang="zh-TW" altLang="en-US" sz="900" dirty="0">
                <a:solidFill>
                  <a:schemeClr val="tx1"/>
                </a:solidFill>
                <a:latin typeface="Meiryo UI" panose="020B0604030504040204" pitchFamily="50" charset="-128"/>
                <a:ea typeface="Meiryo UI" panose="020B0604030504040204" pitchFamily="50" charset="-128"/>
              </a:rPr>
              <a:t>時間外勤務縮減</a:t>
            </a:r>
            <a:r>
              <a:rPr lang="ja-JP" altLang="en-US" sz="900" dirty="0">
                <a:solidFill>
                  <a:schemeClr val="tx1"/>
                </a:solidFill>
                <a:latin typeface="Meiryo UI" panose="020B0604030504040204" pitchFamily="50" charset="-128"/>
                <a:ea typeface="Meiryo UI" panose="020B0604030504040204" pitchFamily="50" charset="-128"/>
              </a:rPr>
              <a:t>に効果のあった好事例を全庁で共有するなど公務能率の向上に取り組み、</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業務の質的・量的変化に即応した組織編成や人員配置のあり方についても検討されたい</a:t>
            </a:r>
            <a:endParaRPr kumimoji="1" lang="en-US" altLang="ja-JP" sz="9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）働きやすい職場環境の実現</a:t>
            </a:r>
            <a:endPar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216000" lvl="0" indent="-216000">
              <a:lnSpc>
                <a:spcPts val="1300"/>
              </a:lnSpc>
              <a:defRPr/>
            </a:pPr>
            <a:r>
              <a:rPr lang="ja-JP" altLang="en-US" sz="1000"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・職場勤務とテレワークを効果的に組み合わせた働き方により業務効率性の向上を図るとともに、フレックスタイム制度を</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より利用しやすいものとするため、制度運用の改善を検討されたい</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・育児休業の欠員代替への新たな人材確保の手法や業務分担が増加する職員への人事評価への反映等について、</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調査・研究を進められたい</a:t>
            </a:r>
            <a:endParaRPr lang="en-US" altLang="ja-JP" sz="900" dirty="0">
              <a:solidFill>
                <a:schemeClr val="tx1"/>
              </a:solidFill>
              <a:latin typeface="Meiryo UI" panose="020B0604030504040204" pitchFamily="50" charset="-128"/>
              <a:ea typeface="Meiryo UI" panose="020B0604030504040204" pitchFamily="50" charset="-128"/>
            </a:endParaRPr>
          </a:p>
          <a:p>
            <a:pPr marL="216000" lvl="0" indent="-216000">
              <a:lnSpc>
                <a:spcPts val="1300"/>
              </a:lnSpc>
              <a:defRPr/>
            </a:pPr>
            <a:r>
              <a:rPr lang="ja-JP" altLang="en-US" sz="900" dirty="0">
                <a:solidFill>
                  <a:schemeClr val="tx1"/>
                </a:solidFill>
                <a:latin typeface="Meiryo UI" panose="020B0604030504040204" pitchFamily="50" charset="-128"/>
                <a:ea typeface="Meiryo UI" panose="020B0604030504040204" pitchFamily="50" charset="-128"/>
              </a:rPr>
              <a:t>　　・職員をカスハラから守り、より質の高い行政サービスを提供できる職場環境が確保できるよう、組織的な対応を進められたい</a:t>
            </a:r>
            <a:endParaRPr lang="en-US" altLang="ja-JP" sz="9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3</a:t>
            </a:r>
            <a:r>
              <a:rPr kumimoji="1" lang="ja-JP" altLang="en-US" sz="10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）教育職員の長時間勤務の縮減に向けた取組</a:t>
            </a:r>
            <a:endParaRPr lang="en-US" altLang="ja-JP" sz="1000" b="1"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000" b="1" dirty="0">
                <a:solidFill>
                  <a:schemeClr val="tx1"/>
                </a:solidFill>
                <a:latin typeface="Meiryo UI" panose="020B0604030504040204" pitchFamily="50" charset="-128"/>
                <a:ea typeface="Meiryo UI" panose="020B0604030504040204" pitchFamily="50" charset="-128"/>
              </a:rPr>
              <a:t>　　 </a:t>
            </a:r>
            <a:r>
              <a:rPr kumimoji="1" lang="ja-JP" altLang="en-US" sz="900" b="0" i="0" u="none" strike="noStrike" kern="1200" cap="none" spc="0" normalizeH="0" noProof="0" dirty="0">
                <a:ln>
                  <a:noFill/>
                </a:ln>
                <a:solidFill>
                  <a:schemeClr val="tx1"/>
                </a:solidFill>
                <a:effectLst/>
                <a:uLnTx/>
                <a:uFillTx/>
                <a:latin typeface="Meiryo UI" panose="020B0604030504040204" pitchFamily="50" charset="-128"/>
                <a:ea typeface="Meiryo UI" panose="020B0604030504040204" pitchFamily="50" charset="-128"/>
              </a:rPr>
              <a:t>長時間勤務を着実に縮減していくため、部活動指導員や部活動大阪モデル、教頭の多忙化解消</a:t>
            </a:r>
            <a:r>
              <a:rPr lang="ja-JP" altLang="en-US" sz="900" dirty="0">
                <a:solidFill>
                  <a:schemeClr val="tx1"/>
                </a:solidFill>
                <a:latin typeface="Meiryo UI" panose="020B0604030504040204" pitchFamily="50" charset="-128"/>
                <a:ea typeface="Meiryo UI" panose="020B0604030504040204" pitchFamily="50" charset="-128"/>
              </a:rPr>
              <a:t>に向けた</a:t>
            </a:r>
            <a:r>
              <a:rPr kumimoji="1" lang="ja-JP" altLang="en-US" sz="900" b="0" i="0" u="none" strike="noStrike" kern="1200" cap="none" spc="0" normalizeH="0" noProof="0" dirty="0">
                <a:ln>
                  <a:noFill/>
                </a:ln>
                <a:solidFill>
                  <a:schemeClr val="tx1"/>
                </a:solidFill>
                <a:effectLst/>
                <a:uLnTx/>
                <a:uFillTx/>
                <a:latin typeface="Meiryo UI" panose="020B0604030504040204" pitchFamily="50" charset="-128"/>
                <a:ea typeface="Meiryo UI" panose="020B0604030504040204" pitchFamily="50" charset="-128"/>
              </a:rPr>
              <a:t>スクール・サポート・</a:t>
            </a:r>
            <a:endParaRPr kumimoji="1" lang="en-US" altLang="ja-JP" sz="900" b="0" i="0" u="none" strike="noStrike" kern="1200" cap="none" spc="0" normalizeH="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900" dirty="0">
                <a:solidFill>
                  <a:schemeClr val="tx1"/>
                </a:solidFill>
                <a:latin typeface="Meiryo UI" panose="020B0604030504040204" pitchFamily="50" charset="-128"/>
                <a:ea typeface="Meiryo UI" panose="020B0604030504040204" pitchFamily="50" charset="-128"/>
              </a:rPr>
              <a:t>　　　</a:t>
            </a:r>
            <a:r>
              <a:rPr kumimoji="1" lang="ja-JP" altLang="en-US" sz="900" b="0" i="0" u="none" strike="noStrike" kern="1200" cap="none" spc="0" normalizeH="0" noProof="0" dirty="0">
                <a:ln>
                  <a:noFill/>
                </a:ln>
                <a:solidFill>
                  <a:schemeClr val="tx1"/>
                </a:solidFill>
                <a:effectLst/>
                <a:uLnTx/>
                <a:uFillTx/>
                <a:latin typeface="Meiryo UI" panose="020B0604030504040204" pitchFamily="50" charset="-128"/>
                <a:ea typeface="Meiryo UI" panose="020B0604030504040204" pitchFamily="50" charset="-128"/>
              </a:rPr>
              <a:t>スタッフ等の取組について現状分析や効果検証を行い</a:t>
            </a:r>
            <a:r>
              <a:rPr lang="ja-JP" altLang="en-US" sz="900" dirty="0">
                <a:solidFill>
                  <a:schemeClr val="tx1"/>
                </a:solidFill>
                <a:latin typeface="Meiryo UI" panose="020B0604030504040204" pitchFamily="50" charset="-128"/>
                <a:ea typeface="Meiryo UI" panose="020B0604030504040204" pitchFamily="50" charset="-128"/>
              </a:rPr>
              <a:t>、学校の実情を踏まえた実効性のある取組を推進されたい</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41" name="正方形/長方形 40">
            <a:extLst>
              <a:ext uri="{FF2B5EF4-FFF2-40B4-BE49-F238E27FC236}">
                <a16:creationId xmlns:a16="http://schemas.microsoft.com/office/drawing/2014/main" id="{47138307-6676-41BC-B629-A9C216A155FA}"/>
              </a:ext>
            </a:extLst>
          </p:cNvPr>
          <p:cNvSpPr/>
          <p:nvPr/>
        </p:nvSpPr>
        <p:spPr>
          <a:xfrm>
            <a:off x="176733" y="860612"/>
            <a:ext cx="3503919" cy="5739973"/>
          </a:xfrm>
          <a:prstGeom prst="rect">
            <a:avLst/>
          </a:prstGeom>
          <a:solidFill>
            <a:schemeClr val="accent1">
              <a:lumMod val="20000"/>
              <a:lumOff val="80000"/>
              <a:alpha val="0"/>
            </a:schemeClr>
          </a:solidFill>
          <a:ln>
            <a:noFill/>
            <a:prstDash val="dash"/>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lvl="0" algn="just">
              <a:lnSpc>
                <a:spcPts val="1400"/>
              </a:lnSpc>
              <a:spcBef>
                <a:spcPts val="600"/>
              </a:spcBef>
              <a:spcAft>
                <a:spcPts val="1200"/>
              </a:spcAft>
              <a:defRPr/>
            </a:pPr>
            <a:r>
              <a:rPr lang="ja-JP" altLang="en-US"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１．その他諸手当に関する勧告</a:t>
            </a:r>
            <a:endParaRPr lang="en-US" altLang="ja-JP" sz="10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en-US" altLang="ja-JP"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1</a:t>
            </a: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zh-TW"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初任給調整手当</a:t>
            </a:r>
            <a:endParaRPr lang="en-US" altLang="ja-JP" sz="10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600"/>
              </a:lnSpc>
              <a:defRPr/>
            </a:pPr>
            <a:r>
              <a:rPr lang="ja-JP" altLang="en-US" sz="1050"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dirty="0">
                <a:latin typeface="Meiryo UI" panose="020B0604030504040204" pitchFamily="50" charset="-128"/>
                <a:ea typeface="Meiryo UI" panose="020B0604030504040204" pitchFamily="50" charset="-128"/>
              </a:rPr>
              <a:t>医師等の初任給調整手当の上限額を</a:t>
            </a:r>
            <a:r>
              <a:rPr lang="ja-JP" altLang="en-US" sz="900" dirty="0">
                <a:solidFill>
                  <a:schemeClr val="tx1"/>
                </a:solidFill>
                <a:latin typeface="Meiryo UI" panose="020B0604030504040204" pitchFamily="50" charset="-128"/>
                <a:ea typeface="Meiryo UI" panose="020B0604030504040204" pitchFamily="50" charset="-128"/>
              </a:rPr>
              <a:t>国に準じて改定</a:t>
            </a:r>
            <a:endParaRPr lang="ja-JP" altLang="en-US" sz="10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66700" lvl="0" indent="-266700" algn="just">
              <a:lnSpc>
                <a:spcPts val="1400"/>
              </a:lnSpc>
              <a:spcBef>
                <a:spcPts val="600"/>
              </a:spcBef>
              <a:defRPr/>
            </a:pPr>
            <a:r>
              <a:rPr lang="ja-JP" altLang="en-US"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en-US" altLang="ja-JP"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2</a:t>
            </a:r>
            <a:r>
              <a:rPr lang="ja-JP" altLang="en-US" sz="105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a:t>
            </a:r>
            <a:r>
              <a:rPr lang="ja-JP" altLang="en-US" sz="10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rPr>
              <a:t>宿日直手当</a:t>
            </a:r>
            <a:endParaRPr lang="en-US" altLang="ja-JP" sz="1000" b="1" kern="1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marL="216000" lvl="0" indent="-216000" eaLnBrk="0">
              <a:lnSpc>
                <a:spcPts val="1400"/>
              </a:lnSpc>
              <a:defRPr/>
            </a:pPr>
            <a:r>
              <a:rPr lang="ja-JP" altLang="en-US" sz="900" kern="100" dirty="0">
                <a:solidFill>
                  <a:prstClr val="black"/>
                </a:solidFill>
                <a:latin typeface="Meiryo UI" panose="020B0604030504040204" pitchFamily="50" charset="-128"/>
                <a:ea typeface="Meiryo UI" panose="020B0604030504040204" pitchFamily="50" charset="-128"/>
                <a:cs typeface="Arial" panose="020B0604020202020204" pitchFamily="34" charset="0"/>
              </a:rPr>
              <a:t>     　宿直勤務又は日直勤務１回に係る支給額を引上げ</a:t>
            </a:r>
            <a:endParaRPr lang="en-US" altLang="ja-JP" sz="900" kern="100" dirty="0">
              <a:solidFill>
                <a:prstClr val="black"/>
              </a:solidFill>
              <a:latin typeface="Meiryo UI" panose="020B0604030504040204" pitchFamily="50" charset="-128"/>
              <a:ea typeface="Meiryo UI" panose="020B0604030504040204" pitchFamily="50" charset="-128"/>
              <a:cs typeface="Arial" panose="020B0604020202020204" pitchFamily="34" charset="0"/>
            </a:endParaRPr>
          </a:p>
          <a:p>
            <a:pPr marL="216000" lvl="0" indent="-216000" eaLnBrk="0">
              <a:lnSpc>
                <a:spcPts val="1400"/>
              </a:lnSpc>
              <a:defRPr/>
            </a:pP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・通常 </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6,900</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円→</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7,100</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円</a:t>
            </a:r>
            <a:endPar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lvl="0" indent="-216000" eaLnBrk="0">
              <a:lnSpc>
                <a:spcPts val="1400"/>
              </a:lnSpc>
              <a:spcAft>
                <a:spcPts val="1200"/>
              </a:spcAft>
              <a:defRPr/>
            </a:pP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・特殊業務（警察官等）</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8,200</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円→</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8,400</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円</a:t>
            </a:r>
            <a:endPar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0" marR="0" lvl="0" indent="0" algn="l" defTabSz="914400" rtl="0" eaLnBrk="1" fontAlgn="auto" latinLnBrk="0" hangingPunct="1">
              <a:lnSpc>
                <a:spcPts val="1400"/>
              </a:lnSpc>
              <a:buClrTx/>
              <a:buSzTx/>
              <a:buFontTx/>
              <a:buNone/>
              <a:tabLst/>
              <a:defRPr/>
            </a:pPr>
            <a:r>
              <a:rPr lang="ja-JP" altLang="en-US" sz="1000" b="1" dirty="0">
                <a:solidFill>
                  <a:prstClr val="black"/>
                </a:solidFill>
                <a:latin typeface="Meiryo UI" panose="020B0604030504040204" pitchFamily="50" charset="-128"/>
                <a:ea typeface="Meiryo UI" panose="020B0604030504040204" pitchFamily="50" charset="-128"/>
                <a:cs typeface="Arial" panose="020B0604020202020204" pitchFamily="34" charset="0"/>
              </a:rPr>
              <a:t>　■</a:t>
            </a:r>
            <a:r>
              <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実施時期</a:t>
            </a:r>
            <a:endParaRPr kumimoji="1" lang="en-US" altLang="ja-JP"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216000" marR="0" lvl="0" indent="-216000" algn="l" defTabSz="914400" rtl="0" eaLnBrk="1" fontAlgn="auto" latinLnBrk="0" hangingPunct="1">
              <a:lnSpc>
                <a:spcPts val="1400"/>
              </a:lnSpc>
              <a:spcBef>
                <a:spcPts val="0"/>
              </a:spcBef>
              <a:spcAft>
                <a:spcPts val="600"/>
              </a:spcAft>
              <a:buClrTx/>
              <a:buSzTx/>
              <a:buFontTx/>
              <a:buNone/>
              <a:tabLst/>
              <a:defRPr/>
            </a:pP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kumimoji="1" lang="ja-JP" altLang="en-US" sz="900" i="0" u="none" strike="noStrike" kern="1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panose="020B0604020202020204" pitchFamily="34" charset="0"/>
              </a:rPr>
              <a:t>令和</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８</a:t>
            </a:r>
            <a:r>
              <a:rPr kumimoji="1" lang="ja-JP" altLang="en-US" sz="900" i="0" u="none" strike="noStrike" kern="1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panose="020B0604020202020204" pitchFamily="34" charset="0"/>
              </a:rPr>
              <a:t>年４月</a:t>
            </a:r>
            <a:r>
              <a:rPr kumimoji="1" lang="en-US" altLang="ja-JP" sz="900" i="0" u="none" strike="noStrike" kern="1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panose="020B0604020202020204" pitchFamily="34" charset="0"/>
              </a:rPr>
              <a:t>1</a:t>
            </a:r>
            <a:r>
              <a:rPr kumimoji="1" lang="ja-JP" altLang="en-US" sz="900" i="0" u="none" strike="noStrike" kern="1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Arial" panose="020B0604020202020204" pitchFamily="34" charset="0"/>
              </a:rPr>
              <a:t>日（遡及改定）</a:t>
            </a:r>
            <a:endPar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marR="0" lvl="0" indent="-216000" algn="l" defTabSz="914400" rtl="0" eaLnBrk="1" fontAlgn="auto" latinLnBrk="0" hangingPunct="1">
              <a:lnSpc>
                <a:spcPts val="1400"/>
              </a:lnSpc>
              <a:spcBef>
                <a:spcPts val="0"/>
              </a:spcBef>
              <a:spcAft>
                <a:spcPts val="600"/>
              </a:spcAft>
              <a:buClrTx/>
              <a:buSzTx/>
              <a:buFontTx/>
              <a:buNone/>
              <a:tabLst/>
              <a:defRPr/>
            </a:pPr>
            <a:endParaRPr lang="en-US" altLang="ja-JP"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lnSpc>
                <a:spcPts val="1400"/>
              </a:lnSpc>
              <a:spcAft>
                <a:spcPts val="1200"/>
              </a:spcAft>
              <a:defRPr/>
            </a:pPr>
            <a:r>
              <a:rPr lang="ja-JP" altLang="en-US" sz="1050" b="1" dirty="0">
                <a:solidFill>
                  <a:schemeClr val="tx1"/>
                </a:solidFill>
                <a:latin typeface="Meiryo UI" panose="020B0604030504040204" pitchFamily="50" charset="-128"/>
                <a:ea typeface="Meiryo UI" panose="020B0604030504040204" pitchFamily="50" charset="-128"/>
              </a:rPr>
              <a:t>２．定年前再任用短時間勤務職員等の給料月額</a:t>
            </a:r>
            <a:endParaRPr lang="en-US" altLang="ja-JP" sz="1000" b="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defRPr/>
            </a:pPr>
            <a:r>
              <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rPr>
              <a:t>　　民間の再雇用者の状況を踏まえ、再任用職員の給料月額を改善</a:t>
            </a:r>
            <a:endParaRPr lang="en-US" altLang="ja-JP"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r>
              <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［行政職給料表の</a:t>
            </a:r>
            <a:r>
              <a:rPr lang="ja-JP"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平均改定率</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 11.18%</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lang="en-US" altLang="ja-JP" sz="900" kern="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pPr>
            <a:endPar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lang="ja-JP" altLang="en-US" sz="1000" b="1" dirty="0">
                <a:solidFill>
                  <a:schemeClr val="tx1"/>
                </a:solidFill>
                <a:latin typeface="Meiryo UI" panose="020B0604030504040204" pitchFamily="50" charset="-128"/>
                <a:ea typeface="Meiryo UI" panose="020B0604030504040204" pitchFamily="50" charset="-128"/>
                <a:cs typeface="Arial" panose="020B0604020202020204" pitchFamily="34" charset="0"/>
              </a:rPr>
              <a:t>　■実施時期</a:t>
            </a:r>
          </a:p>
          <a:p>
            <a:pPr marL="216000" indent="-216000" algn="just">
              <a:lnSpc>
                <a:spcPts val="1400"/>
              </a:lnSpc>
              <a:defRPr/>
            </a:pPr>
            <a:r>
              <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令和８年４月</a:t>
            </a:r>
            <a:r>
              <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1</a:t>
            </a:r>
            <a:r>
              <a:rPr lang="ja-JP" altLang="en-US"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rPr>
              <a:t>日（遡及改定）</a:t>
            </a:r>
            <a:endParaRPr lang="en-US" altLang="ja-JP" sz="900" kern="1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indent="-216000" algn="just">
              <a:lnSpc>
                <a:spcPts val="1400"/>
              </a:lnSpc>
              <a:defRPr/>
            </a:pPr>
            <a:endParaRPr lang="en-US" altLang="ja-JP"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indent="-216000" algn="just">
              <a:lnSpc>
                <a:spcPts val="1400"/>
              </a:lnSpc>
              <a:defRPr/>
            </a:pPr>
            <a:endParaRPr lang="en-US" altLang="ja-JP"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lnSpc>
                <a:spcPts val="1400"/>
              </a:lnSpc>
              <a:spcAft>
                <a:spcPts val="1200"/>
              </a:spcAft>
              <a:defRPr/>
            </a:pPr>
            <a:r>
              <a:rPr lang="ja-JP" altLang="en-US" sz="1050" b="1" dirty="0">
                <a:solidFill>
                  <a:schemeClr val="tx1"/>
                </a:solidFill>
                <a:latin typeface="Meiryo UI" panose="020B0604030504040204" pitchFamily="50" charset="-128"/>
                <a:ea typeface="Meiryo UI" panose="020B0604030504040204" pitchFamily="50" charset="-128"/>
              </a:rPr>
              <a:t>３．主務教諭の設置に伴う給料表の改定</a:t>
            </a:r>
            <a:endParaRPr lang="en-US" altLang="ja-JP" sz="1000" b="1"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defRPr/>
            </a:pPr>
            <a:r>
              <a:rPr lang="ja-JP" altLang="en-US" sz="900" dirty="0">
                <a:solidFill>
                  <a:srgbClr val="000000"/>
                </a:solidFill>
                <a:latin typeface="Meiryo UI" panose="020B0604030504040204" pitchFamily="50" charset="-128"/>
                <a:ea typeface="Meiryo UI" panose="020B0604030504040204" pitchFamily="50" charset="-128"/>
                <a:cs typeface="Arial" panose="020B0604020202020204" pitchFamily="34" charset="0"/>
              </a:rPr>
              <a:t>　　主務教諭の職務の級を教諭と主幹教諭等の職務の級の間に格付ける　</a:t>
            </a:r>
            <a:endParaRPr lang="en-US" altLang="ja-JP" sz="9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defRPr/>
            </a:pPr>
            <a:r>
              <a:rPr lang="ja-JP" altLang="en-US" sz="900" dirty="0">
                <a:solidFill>
                  <a:srgbClr val="000000"/>
                </a:solidFill>
                <a:latin typeface="Meiryo UI" panose="020B0604030504040204" pitchFamily="50" charset="-128"/>
                <a:ea typeface="Meiryo UI" panose="020B0604030504040204" pitchFamily="50" charset="-128"/>
                <a:cs typeface="Arial" panose="020B0604020202020204" pitchFamily="34" charset="0"/>
              </a:rPr>
              <a:t>　　とともに、教育職給料表を当該職務の級を含めた６級制に編成</a:t>
            </a:r>
            <a:endParaRPr lang="en-US" altLang="ja-JP" sz="9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algn="just">
              <a:lnSpc>
                <a:spcPts val="1400"/>
              </a:lnSpc>
              <a:defRPr/>
            </a:pPr>
            <a:endParaRPr lang="ja-JP" altLang="en-US" sz="9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r>
              <a:rPr lang="ja-JP" altLang="en-US" sz="1000" b="1" dirty="0">
                <a:solidFill>
                  <a:srgbClr val="000000"/>
                </a:solidFill>
                <a:latin typeface="Meiryo UI" panose="020B0604030504040204" pitchFamily="50" charset="-128"/>
                <a:ea typeface="Meiryo UI" panose="020B0604030504040204" pitchFamily="50" charset="-128"/>
                <a:cs typeface="Arial" panose="020B0604020202020204" pitchFamily="34" charset="0"/>
              </a:rPr>
              <a:t>　■実施時期</a:t>
            </a:r>
          </a:p>
          <a:p>
            <a:pPr marL="216000" lvl="0" indent="-216000" algn="just">
              <a:lnSpc>
                <a:spcPts val="1400"/>
              </a:lnSpc>
              <a:defRPr/>
            </a:pPr>
            <a:r>
              <a:rPr lang="ja-JP" altLang="en-US" sz="9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rPr>
              <a:t>令和９年４月１日</a:t>
            </a:r>
            <a:endParaRPr lang="en-US" altLang="ja-JP"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indent="-216000" algn="just">
              <a:lnSpc>
                <a:spcPts val="1400"/>
              </a:lnSpc>
              <a:defRPr/>
            </a:pPr>
            <a:endPar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marL="216000" lvl="0" indent="-216000" algn="just">
              <a:lnSpc>
                <a:spcPts val="1400"/>
              </a:lnSpc>
              <a:defRPr/>
            </a:pPr>
            <a:endParaRPr lang="ja-JP" altLang="en-US" sz="9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400"/>
              </a:lnSpc>
              <a:defRPr/>
            </a:pPr>
            <a:endPar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lvl="0" algn="just">
              <a:lnSpc>
                <a:spcPts val="1300"/>
              </a:lnSpc>
              <a:defRPr/>
            </a:pPr>
            <a:endParaRPr lang="ja-JP" altLang="en-US" sz="10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marL="0" marR="0" lvl="0" indent="0" algn="just" defTabSz="914400" rtl="0" eaLnBrk="1" fontAlgn="auto" latinLnBrk="0" hangingPunct="1">
              <a:lnSpc>
                <a:spcPts val="1300"/>
              </a:lnSpc>
              <a:spcBef>
                <a:spcPts val="0"/>
              </a:spcBef>
              <a:spcAft>
                <a:spcPts val="0"/>
              </a:spcAft>
              <a:buClrTx/>
              <a:buSzTx/>
              <a:buFontTx/>
              <a:buNone/>
              <a:tabLst/>
              <a:defRPr/>
            </a:pPr>
            <a:endParaRPr lang="en-US" altLang="ja-JP" sz="1000" dirty="0">
              <a:solidFill>
                <a:srgbClr val="000000"/>
              </a:solidFill>
              <a:latin typeface="Meiryo UI" panose="020B0604030504040204" pitchFamily="50" charset="-128"/>
              <a:ea typeface="Meiryo UI" panose="020B0604030504040204" pitchFamily="50" charset="-128"/>
              <a:cs typeface="Arial" panose="020B0604020202020204" pitchFamily="34" charset="0"/>
            </a:endParaRPr>
          </a:p>
          <a:p>
            <a:pPr marL="0" marR="0" lvl="0" indent="0" algn="l" defTabSz="914400" rtl="0" eaLnBrk="1" fontAlgn="auto" latinLnBrk="0" hangingPunct="1">
              <a:lnSpc>
                <a:spcPts val="13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ts val="13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3" name="正方形/長方形 32">
            <a:extLst>
              <a:ext uri="{FF2B5EF4-FFF2-40B4-BE49-F238E27FC236}">
                <a16:creationId xmlns:a16="http://schemas.microsoft.com/office/drawing/2014/main" id="{7A4C049A-5EDD-4823-A1B0-1B5AC5AC2396}"/>
              </a:ext>
            </a:extLst>
          </p:cNvPr>
          <p:cNvSpPr/>
          <p:nvPr/>
        </p:nvSpPr>
        <p:spPr>
          <a:xfrm>
            <a:off x="3830489" y="550861"/>
            <a:ext cx="3024000" cy="21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給与制度、人事管理等に関する意見</a:t>
            </a:r>
          </a:p>
        </p:txBody>
      </p:sp>
      <p:sp>
        <p:nvSpPr>
          <p:cNvPr id="39" name="正方形/長方形 38">
            <a:extLst>
              <a:ext uri="{FF2B5EF4-FFF2-40B4-BE49-F238E27FC236}">
                <a16:creationId xmlns:a16="http://schemas.microsoft.com/office/drawing/2014/main" id="{49CE3211-0CB8-498B-A531-A81982F26710}"/>
              </a:ext>
            </a:extLst>
          </p:cNvPr>
          <p:cNvSpPr/>
          <p:nvPr/>
        </p:nvSpPr>
        <p:spPr>
          <a:xfrm>
            <a:off x="119142" y="550861"/>
            <a:ext cx="1401928" cy="21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ja-JP" altLang="en-US" sz="1400" b="1" dirty="0">
                <a:solidFill>
                  <a:prstClr val="white"/>
                </a:solidFill>
                <a:latin typeface="Meiryo UI" panose="020B0604030504040204" pitchFamily="50" charset="-128"/>
                <a:ea typeface="Meiryo UI" panose="020B0604030504040204" pitchFamily="50" charset="-128"/>
              </a:rPr>
              <a:t> 勧告の内容②</a:t>
            </a:r>
            <a:endPar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6552598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R6概要_</Template>
  <TotalTime>0</TotalTime>
  <Words>1522</Words>
  <Application>Microsoft Office PowerPoint</Application>
  <PresentationFormat>A4 210 x 297 mm</PresentationFormat>
  <Paragraphs>181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HG丸ｺﾞｼｯｸM-PRO</vt:lpstr>
      <vt:lpstr>Meiryo UI</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2026-10-05T02:14:39Z</dcterms:created>
  <dcterms:modified xsi:type="dcterms:W3CDTF">2026-10-05T03:01:49Z</dcterms:modified>
</cp:coreProperties>
</file>