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
  </p:notesMasterIdLst>
  <p:sldIdLst>
    <p:sldId id="298" r:id="rId2"/>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E4EDF8"/>
    <a:srgbClr val="ECF1F8"/>
    <a:srgbClr val="EAF5DB"/>
    <a:srgbClr val="DDFFEC"/>
    <a:srgbClr val="C1FFDD"/>
    <a:srgbClr val="217C1A"/>
    <a:srgbClr val="CCFFFF"/>
    <a:srgbClr val="66FF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98" autoAdjust="0"/>
    <p:restoredTop sz="89145" autoAdjust="0"/>
  </p:normalViewPr>
  <p:slideViewPr>
    <p:cSldViewPr>
      <p:cViewPr varScale="1">
        <p:scale>
          <a:sx n="81" d="100"/>
          <a:sy n="81" d="100"/>
        </p:scale>
        <p:origin x="994" y="91"/>
      </p:cViewPr>
      <p:guideLst>
        <p:guide orient="horz" pos="2160"/>
        <p:guide pos="370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787" cy="496967"/>
          </a:xfrm>
          <a:prstGeom prst="rect">
            <a:avLst/>
          </a:prstGeom>
        </p:spPr>
        <p:txBody>
          <a:bodyPr vert="horz" lIns="91425" tIns="45714" rIns="91425"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6967"/>
          </a:xfrm>
          <a:prstGeom prst="rect">
            <a:avLst/>
          </a:prstGeom>
        </p:spPr>
        <p:txBody>
          <a:bodyPr vert="horz" lIns="91425" tIns="45714" rIns="91425" bIns="45714" rtlCol="0"/>
          <a:lstStyle>
            <a:lvl1pPr algn="r">
              <a:defRPr sz="1200"/>
            </a:lvl1pPr>
          </a:lstStyle>
          <a:p>
            <a:fld id="{D1E7D217-4567-4732-9875-5368B21BABCB}"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25" tIns="45714" rIns="91425" bIns="45714"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25" tIns="45714" rIns="91425"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8"/>
            <a:ext cx="2949787" cy="496967"/>
          </a:xfrm>
          <a:prstGeom prst="rect">
            <a:avLst/>
          </a:prstGeom>
        </p:spPr>
        <p:txBody>
          <a:bodyPr vert="horz" lIns="91425" tIns="45714" rIns="91425"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7" cy="496967"/>
          </a:xfrm>
          <a:prstGeom prst="rect">
            <a:avLst/>
          </a:prstGeom>
        </p:spPr>
        <p:txBody>
          <a:bodyPr vert="horz" lIns="91425" tIns="45714" rIns="91425" bIns="45714" rtlCol="0" anchor="b"/>
          <a:lstStyle>
            <a:lvl1pPr algn="r">
              <a:defRPr sz="1200"/>
            </a:lvl1pPr>
          </a:lstStyle>
          <a:p>
            <a:fld id="{5E193927-7860-4075-9EE3-ABC4F231BF0D}" type="slidenum">
              <a:rPr kumimoji="1" lang="ja-JP" altLang="en-US" smtClean="0"/>
              <a:t>‹#›</a:t>
            </a:fld>
            <a:endParaRPr kumimoji="1" lang="ja-JP" altLang="en-US"/>
          </a:p>
        </p:txBody>
      </p:sp>
    </p:spTree>
    <p:extLst>
      <p:ext uri="{BB962C8B-B14F-4D97-AF65-F5344CB8AC3E}">
        <p14:creationId xmlns:p14="http://schemas.microsoft.com/office/powerpoint/2010/main" val="34952038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E193927-7860-4075-9EE3-ABC4F231BF0D}" type="slidenum">
              <a:rPr kumimoji="1" lang="ja-JP" altLang="en-US" smtClean="0"/>
              <a:t>1</a:t>
            </a:fld>
            <a:endParaRPr kumimoji="1" lang="ja-JP" altLang="en-US"/>
          </a:p>
        </p:txBody>
      </p:sp>
    </p:spTree>
    <p:extLst>
      <p:ext uri="{BB962C8B-B14F-4D97-AF65-F5344CB8AC3E}">
        <p14:creationId xmlns:p14="http://schemas.microsoft.com/office/powerpoint/2010/main" val="72724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0EF984-3E55-4C81-93E2-8573DD7CB94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2CC3E3-00C2-46CF-A3FF-947D3DB8DC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A42BDEC-5635-4D6F-8BA2-64E9C604FD93}"/>
              </a:ext>
            </a:extLst>
          </p:cNvPr>
          <p:cNvSpPr>
            <a:spLocks noGrp="1"/>
          </p:cNvSpPr>
          <p:nvPr>
            <p:ph type="dt" sz="half" idx="10"/>
          </p:nvPr>
        </p:nvSpPr>
        <p:spPr/>
        <p:txBody>
          <a:bodyPr/>
          <a:lstStyle/>
          <a:p>
            <a:fld id="{32FA811E-0C81-4F11-BC4F-B8B4362603E3}"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73194C1B-4C74-4221-982A-8B547A1EB7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9868CE-F7CB-4C06-A55E-A80B304655CA}"/>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773704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756808-4A57-4B4B-9818-C03B212A90E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0031BE2-7C64-437E-80A5-9881C78E5B0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1BE4A4-E297-4A2C-A51A-7DCA22368FEE}"/>
              </a:ext>
            </a:extLst>
          </p:cNvPr>
          <p:cNvSpPr>
            <a:spLocks noGrp="1"/>
          </p:cNvSpPr>
          <p:nvPr>
            <p:ph type="dt" sz="half" idx="10"/>
          </p:nvPr>
        </p:nvSpPr>
        <p:spPr/>
        <p:txBody>
          <a:bodyPr/>
          <a:lstStyle/>
          <a:p>
            <a:fld id="{BB1A0918-84CA-4FA7-A8CE-D6E9CC3C2F1D}"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55A57BC9-06C0-4965-B38F-1499B9392FB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B9F9234-ABA3-4452-A2D9-2254C991CA83}"/>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53794271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FDB6E2F-8A68-4D71-A52B-4E6FBB564B8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E9CFB3B-6E6A-4186-BF0A-BB2C5CBC042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DD02118-1079-447F-A51A-420E6B56D32F}"/>
              </a:ext>
            </a:extLst>
          </p:cNvPr>
          <p:cNvSpPr>
            <a:spLocks noGrp="1"/>
          </p:cNvSpPr>
          <p:nvPr>
            <p:ph type="dt" sz="half" idx="10"/>
          </p:nvPr>
        </p:nvSpPr>
        <p:spPr/>
        <p:txBody>
          <a:bodyPr/>
          <a:lstStyle/>
          <a:p>
            <a:fld id="{55B90995-C85D-4E9F-8EA4-FE4E98AC725F}"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AF4D65D3-F872-4EA5-8BF0-606DBA90293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D4944C-8F12-4474-B678-D9AAD504ACCF}"/>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284261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DCA9C2-9F2A-4C25-8AD8-6BB42D4B749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16194E7-6E81-4B28-B90F-8A815B8F0E9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D579D6-6DF4-4E68-A281-0CC07BF19E1A}"/>
              </a:ext>
            </a:extLst>
          </p:cNvPr>
          <p:cNvSpPr>
            <a:spLocks noGrp="1"/>
          </p:cNvSpPr>
          <p:nvPr>
            <p:ph type="dt" sz="half" idx="10"/>
          </p:nvPr>
        </p:nvSpPr>
        <p:spPr/>
        <p:txBody>
          <a:bodyPr/>
          <a:lstStyle/>
          <a:p>
            <a:fld id="{4C353035-5545-470C-A78A-16C552BF1626}"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34390422-CFF5-4FEA-9D7C-05B094057B7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914E1F-B1D4-4EE7-9770-924CC4AE1310}"/>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2507024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A6B309-A064-4B24-92B1-9DF5C5061B2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8C3938-183D-44BC-8094-E3136E872E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F29344C-E1F8-41B7-A8A2-2D4918E36829}"/>
              </a:ext>
            </a:extLst>
          </p:cNvPr>
          <p:cNvSpPr>
            <a:spLocks noGrp="1"/>
          </p:cNvSpPr>
          <p:nvPr>
            <p:ph type="dt" sz="half" idx="10"/>
          </p:nvPr>
        </p:nvSpPr>
        <p:spPr/>
        <p:txBody>
          <a:bodyPr/>
          <a:lstStyle/>
          <a:p>
            <a:fld id="{DAED3505-FCA9-4C77-B0BB-3D1C0F975B46}"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124025B3-1AE3-4EF8-A6AB-5B69C92C986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1CF8C5E-5AD6-495B-96C1-AE2ACE1D5EB9}"/>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306223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D84101-5FC1-4E75-8435-6129A9E5A9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346AA41-977C-4ECC-AFAC-78A108E4EAA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01D2D83-E5D5-4205-97BE-4745D87E67C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B82A538-C528-4F51-86FB-5F75F7076DBB}"/>
              </a:ext>
            </a:extLst>
          </p:cNvPr>
          <p:cNvSpPr>
            <a:spLocks noGrp="1"/>
          </p:cNvSpPr>
          <p:nvPr>
            <p:ph type="dt" sz="half" idx="10"/>
          </p:nvPr>
        </p:nvSpPr>
        <p:spPr/>
        <p:txBody>
          <a:bodyPr/>
          <a:lstStyle/>
          <a:p>
            <a:fld id="{5EDA0FA7-E59A-4EE2-AA6B-272809968A44}"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5B80B012-E6A9-492A-A463-65C300D6DED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6528FC6-BBA6-42D9-B12A-1219DDB5660A}"/>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194005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7C730A-B6F9-4866-952A-4E3198589DC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D8EC95-7A2F-4C95-9A7C-012EEABA92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035F61B-D896-43CC-BBBD-5AAD83AED91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B58AAE8-D52A-4802-AD66-E6A8584346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ED5F587-2C9A-45B3-ACBF-AD697A62B95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950B214-F185-4FDC-A39C-AE41E380A238}"/>
              </a:ext>
            </a:extLst>
          </p:cNvPr>
          <p:cNvSpPr>
            <a:spLocks noGrp="1"/>
          </p:cNvSpPr>
          <p:nvPr>
            <p:ph type="dt" sz="half" idx="10"/>
          </p:nvPr>
        </p:nvSpPr>
        <p:spPr/>
        <p:txBody>
          <a:bodyPr/>
          <a:lstStyle/>
          <a:p>
            <a:fld id="{20E61215-E4CE-4281-8D4E-2CE9685D040E}" type="datetime1">
              <a:rPr kumimoji="1" lang="ja-JP" altLang="en-US" smtClean="0"/>
              <a:t>2026/8/24</a:t>
            </a:fld>
            <a:endParaRPr kumimoji="1" lang="ja-JP" altLang="en-US"/>
          </a:p>
        </p:txBody>
      </p:sp>
      <p:sp>
        <p:nvSpPr>
          <p:cNvPr id="8" name="フッター プレースホルダー 7">
            <a:extLst>
              <a:ext uri="{FF2B5EF4-FFF2-40B4-BE49-F238E27FC236}">
                <a16:creationId xmlns:a16="http://schemas.microsoft.com/office/drawing/2014/main" id="{C50CBDE8-5644-4B9E-BFD4-DD5654A67798}"/>
              </a:ext>
            </a:extLst>
          </p:cNvPr>
          <p:cNvSpPr>
            <a:spLocks noGrp="1"/>
          </p:cNvSpPr>
          <p:nvPr>
            <p:ph type="ftr" sz="quarter" idx="11"/>
          </p:nvPr>
        </p:nvSpPr>
        <p:spPr/>
        <p:txBody>
          <a:bodyPr/>
          <a:lstStyle/>
          <a:p>
            <a:endParaRPr kumimoji="1" lang="ja-JP" altLang="en-US" dirty="0"/>
          </a:p>
        </p:txBody>
      </p:sp>
      <p:sp>
        <p:nvSpPr>
          <p:cNvPr id="9" name="スライド番号プレースホルダー 8">
            <a:extLst>
              <a:ext uri="{FF2B5EF4-FFF2-40B4-BE49-F238E27FC236}">
                <a16:creationId xmlns:a16="http://schemas.microsoft.com/office/drawing/2014/main" id="{A0EB20BE-A732-41A9-B831-3C5A81585A95}"/>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dirty="0"/>
          </a:p>
        </p:txBody>
      </p:sp>
    </p:spTree>
    <p:extLst>
      <p:ext uri="{BB962C8B-B14F-4D97-AF65-F5344CB8AC3E}">
        <p14:creationId xmlns:p14="http://schemas.microsoft.com/office/powerpoint/2010/main" val="4144876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EEDCA6-823C-431D-98D7-D323E11BF1A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60F7237-7482-46F1-971D-4E3D10F171DA}"/>
              </a:ext>
            </a:extLst>
          </p:cNvPr>
          <p:cNvSpPr>
            <a:spLocks noGrp="1"/>
          </p:cNvSpPr>
          <p:nvPr>
            <p:ph type="dt" sz="half" idx="10"/>
          </p:nvPr>
        </p:nvSpPr>
        <p:spPr/>
        <p:txBody>
          <a:bodyPr/>
          <a:lstStyle/>
          <a:p>
            <a:fld id="{F19C9E0B-83DE-4F17-8CB0-4BB37C11B80B}" type="datetime1">
              <a:rPr kumimoji="1" lang="ja-JP" altLang="en-US" smtClean="0"/>
              <a:t>2026/8/24</a:t>
            </a:fld>
            <a:endParaRPr kumimoji="1" lang="ja-JP" altLang="en-US"/>
          </a:p>
        </p:txBody>
      </p:sp>
      <p:sp>
        <p:nvSpPr>
          <p:cNvPr id="4" name="フッター プレースホルダー 3">
            <a:extLst>
              <a:ext uri="{FF2B5EF4-FFF2-40B4-BE49-F238E27FC236}">
                <a16:creationId xmlns:a16="http://schemas.microsoft.com/office/drawing/2014/main" id="{93BD7994-CED0-4C2D-ACF8-662CAF5AE6F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91FD74B-D372-418C-A242-31485402FC4A}"/>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3110979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AAD8E63-4AA8-459C-B97F-13BC17BBB22F}"/>
              </a:ext>
            </a:extLst>
          </p:cNvPr>
          <p:cNvSpPr>
            <a:spLocks noGrp="1"/>
          </p:cNvSpPr>
          <p:nvPr>
            <p:ph type="dt" sz="half" idx="10"/>
          </p:nvPr>
        </p:nvSpPr>
        <p:spPr/>
        <p:txBody>
          <a:bodyPr/>
          <a:lstStyle/>
          <a:p>
            <a:fld id="{7D1D38F8-438A-4A10-9AA7-53ABABAC16CA}" type="datetime1">
              <a:rPr kumimoji="1" lang="ja-JP" altLang="en-US" smtClean="0"/>
              <a:t>2026/8/24</a:t>
            </a:fld>
            <a:endParaRPr kumimoji="1" lang="ja-JP" altLang="en-US"/>
          </a:p>
        </p:txBody>
      </p:sp>
      <p:sp>
        <p:nvSpPr>
          <p:cNvPr id="3" name="フッター プレースホルダー 2">
            <a:extLst>
              <a:ext uri="{FF2B5EF4-FFF2-40B4-BE49-F238E27FC236}">
                <a16:creationId xmlns:a16="http://schemas.microsoft.com/office/drawing/2014/main" id="{658BD7AE-05D9-4888-B73A-1777CA31280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73FA5FE-4B69-498A-A4A1-9FE034FC105D}"/>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354302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DA878A-E3C5-4FFF-BF50-7D54536C833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CA34C5A-E43E-4294-ADC9-8BA9DC8CA7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9DD7DA6-BFF2-477B-B91D-B52F006E6F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B962EBB-41EB-4F33-9382-E64283712D51}"/>
              </a:ext>
            </a:extLst>
          </p:cNvPr>
          <p:cNvSpPr>
            <a:spLocks noGrp="1"/>
          </p:cNvSpPr>
          <p:nvPr>
            <p:ph type="dt" sz="half" idx="10"/>
          </p:nvPr>
        </p:nvSpPr>
        <p:spPr/>
        <p:txBody>
          <a:bodyPr/>
          <a:lstStyle/>
          <a:p>
            <a:fld id="{BB1A0918-84CA-4FA7-A8CE-D6E9CC3C2F1D}"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41EC29CD-591D-4D52-AF43-2C0BD8CEB4D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6A07B17-F890-47EB-8729-93397ABB9586}"/>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31620542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21AB7D-707D-4601-9F02-9240F667A0F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9601508-670A-4A97-BEDE-EE90FCE84B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69C9797-1461-4D28-BE8C-81191E420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93E148-69F1-45DB-9B5B-8786A0F4D609}"/>
              </a:ext>
            </a:extLst>
          </p:cNvPr>
          <p:cNvSpPr>
            <a:spLocks noGrp="1"/>
          </p:cNvSpPr>
          <p:nvPr>
            <p:ph type="dt" sz="half" idx="10"/>
          </p:nvPr>
        </p:nvSpPr>
        <p:spPr/>
        <p:txBody>
          <a:bodyPr/>
          <a:lstStyle/>
          <a:p>
            <a:fld id="{5744BC85-1B51-474E-A6F4-8082C56BD7FE}"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329FB508-3955-46B9-B353-85BA715D2F4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B1A6DCA-9E97-40F9-877B-D49E7D2EBD2E}"/>
              </a:ext>
            </a:extLst>
          </p:cNvPr>
          <p:cNvSpPr>
            <a:spLocks noGrp="1"/>
          </p:cNvSpPr>
          <p:nvPr>
            <p:ph type="sldNum" sz="quarter" idx="12"/>
          </p:nvPr>
        </p:nvSpPr>
        <p:spPr/>
        <p:txBody>
          <a:body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60547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E7E46B1-B782-4FB0-BE12-73E15B8A12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3F4BF6A-16E6-4298-9E86-4B93A21F73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5E4FDF3-9C41-4E59-A05B-0411BF576C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1A0918-84CA-4FA7-A8CE-D6E9CC3C2F1D}"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378BACF1-2DC0-4320-A718-E3F357DA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4B2F761-1647-4673-BAEC-2E46BEA93F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27D584-A576-45D2-B019-B9B023FD52A3}" type="slidenum">
              <a:rPr kumimoji="1" lang="ja-JP" altLang="en-US" smtClean="0"/>
              <a:t>‹#›</a:t>
            </a:fld>
            <a:endParaRPr kumimoji="1" lang="ja-JP" altLang="en-US"/>
          </a:p>
        </p:txBody>
      </p:sp>
    </p:spTree>
    <p:extLst>
      <p:ext uri="{BB962C8B-B14F-4D97-AF65-F5344CB8AC3E}">
        <p14:creationId xmlns:p14="http://schemas.microsoft.com/office/powerpoint/2010/main" val="348476770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587067A3-60F0-4003-81BF-DA0092AA8DCE}"/>
              </a:ext>
            </a:extLst>
          </p:cNvPr>
          <p:cNvSpPr txBox="1"/>
          <p:nvPr/>
        </p:nvSpPr>
        <p:spPr>
          <a:xfrm>
            <a:off x="119336" y="428716"/>
            <a:ext cx="12072664" cy="182101"/>
          </a:xfrm>
          <a:prstGeom prst="rect">
            <a:avLst/>
          </a:prstGeom>
          <a:noFill/>
          <a:ln>
            <a:noFill/>
          </a:ln>
        </p:spPr>
        <p:txBody>
          <a:bodyPr wrap="square">
            <a:spAutoFit/>
          </a:bodyPr>
          <a:lstStyle/>
          <a:p>
            <a:pPr marL="180975" indent="-180975">
              <a:lnSpc>
                <a:spcPts val="700"/>
              </a:lnSpc>
              <a:spcBef>
                <a:spcPts val="400"/>
              </a:spcBef>
            </a:pPr>
            <a:r>
              <a:rPr lang="ja-JP" altLang="en-US" sz="900" dirty="0">
                <a:solidFill>
                  <a:schemeClr val="dk1"/>
                </a:solidFill>
                <a:latin typeface="BIZ UDPゴシック" panose="020B0400000000000000" pitchFamily="50" charset="-128"/>
                <a:ea typeface="BIZ UDPゴシック" panose="020B0400000000000000" pitchFamily="50" charset="-128"/>
              </a:rPr>
              <a:t>「</a:t>
            </a:r>
            <a:r>
              <a:rPr lang="ja-JP" altLang="ja-JP" sz="1100" kern="100" dirty="0">
                <a:latin typeface="BIZ UDPゴシック" panose="020B0400000000000000" pitchFamily="50" charset="-128"/>
                <a:ea typeface="BIZ UDPゴシック" panose="020B0400000000000000" pitchFamily="50" charset="-128"/>
                <a:cs typeface="Times New Roman" panose="02020603050405020304" pitchFamily="18" charset="0"/>
              </a:rPr>
              <a:t>大阪府障がい者サポートカンパニー制度実施要領</a:t>
            </a:r>
            <a:r>
              <a:rPr lang="ja-JP" altLang="en-US" sz="11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100" kern="100" dirty="0">
                <a:latin typeface="BIZ UDPゴシック" panose="020B0400000000000000" pitchFamily="50" charset="-128"/>
                <a:ea typeface="BIZ UDPゴシック" panose="020B0400000000000000" pitchFamily="50" charset="-128"/>
                <a:cs typeface="Times New Roman" panose="02020603050405020304" pitchFamily="18" charset="0"/>
              </a:rPr>
              <a:t>大阪府障がい者サポートカンパニー登録基準</a:t>
            </a:r>
            <a:r>
              <a:rPr lang="ja-JP" altLang="en-US" sz="1100" kern="100" dirty="0">
                <a:latin typeface="BIZ UDPゴシック" panose="020B0400000000000000" pitchFamily="50" charset="-128"/>
                <a:ea typeface="BIZ UDPゴシック" panose="020B0400000000000000" pitchFamily="50" charset="-128"/>
                <a:cs typeface="Times New Roman" panose="02020603050405020304" pitchFamily="18" charset="0"/>
              </a:rPr>
              <a:t>」　について、環境変化を踏まえた見直し、取扱い明記のための追記及び文言修正を行う。</a:t>
            </a:r>
            <a:endParaRPr lang="ja-JP" altLang="ja-JP" sz="11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3" name="テキスト ボックス 12">
            <a:extLst>
              <a:ext uri="{FF2B5EF4-FFF2-40B4-BE49-F238E27FC236}">
                <a16:creationId xmlns:a16="http://schemas.microsoft.com/office/drawing/2014/main" id="{F87CFB1F-339A-436C-9687-FD1EE673B109}"/>
              </a:ext>
            </a:extLst>
          </p:cNvPr>
          <p:cNvSpPr txBox="1"/>
          <p:nvPr/>
        </p:nvSpPr>
        <p:spPr>
          <a:xfrm>
            <a:off x="119336" y="6016807"/>
            <a:ext cx="1820064" cy="261610"/>
          </a:xfrm>
          <a:prstGeom prst="rect">
            <a:avLst/>
          </a:prstGeom>
          <a:noFill/>
        </p:spPr>
        <p:txBody>
          <a:bodyPr wrap="square">
            <a:spAutoFit/>
          </a:bodyPr>
          <a:lstStyle/>
          <a:p>
            <a:pPr marL="180975" indent="-180975">
              <a:spcBef>
                <a:spcPts val="400"/>
              </a:spcBef>
            </a:pPr>
            <a:r>
              <a:rPr lang="ja-JP" altLang="en-US" sz="1100" b="1" dirty="0">
                <a:latin typeface="BIZ UDPゴシック" panose="020B0400000000000000" pitchFamily="50" charset="-128"/>
                <a:ea typeface="BIZ UDPゴシック" panose="020B0400000000000000" pitchFamily="50" charset="-128"/>
              </a:rPr>
              <a:t>■参考：制度変更等</a:t>
            </a:r>
            <a:endParaRPr lang="en-US" altLang="ja-JP" sz="1100" b="1" dirty="0">
              <a:latin typeface="BIZ UDPゴシック" panose="020B0400000000000000" pitchFamily="50" charset="-128"/>
              <a:ea typeface="BIZ UDPゴシック" panose="020B0400000000000000" pitchFamily="50" charset="-128"/>
            </a:endParaRPr>
          </a:p>
        </p:txBody>
      </p:sp>
      <p:graphicFrame>
        <p:nvGraphicFramePr>
          <p:cNvPr id="14" name="表 14">
            <a:extLst>
              <a:ext uri="{FF2B5EF4-FFF2-40B4-BE49-F238E27FC236}">
                <a16:creationId xmlns:a16="http://schemas.microsoft.com/office/drawing/2014/main" id="{C2AE907D-06DB-4E48-BFF8-5A92C9BE77CC}"/>
              </a:ext>
            </a:extLst>
          </p:cNvPr>
          <p:cNvGraphicFramePr>
            <a:graphicFrameLocks noGrp="1"/>
          </p:cNvGraphicFramePr>
          <p:nvPr>
            <p:extLst>
              <p:ext uri="{D42A27DB-BD31-4B8C-83A1-F6EECF244321}">
                <p14:modId xmlns:p14="http://schemas.microsoft.com/office/powerpoint/2010/main" val="5014000"/>
              </p:ext>
            </p:extLst>
          </p:nvPr>
        </p:nvGraphicFramePr>
        <p:xfrm>
          <a:off x="1631503" y="6022316"/>
          <a:ext cx="10387153" cy="779780"/>
        </p:xfrm>
        <a:graphic>
          <a:graphicData uri="http://schemas.openxmlformats.org/drawingml/2006/table">
            <a:tbl>
              <a:tblPr>
                <a:tableStyleId>{2D5ABB26-0587-4C30-8999-92F81FD0307C}</a:tableStyleId>
              </a:tblPr>
              <a:tblGrid>
                <a:gridCol w="699168">
                  <a:extLst>
                    <a:ext uri="{9D8B030D-6E8A-4147-A177-3AD203B41FA5}">
                      <a16:colId xmlns:a16="http://schemas.microsoft.com/office/drawing/2014/main" val="2338526630"/>
                    </a:ext>
                  </a:extLst>
                </a:gridCol>
                <a:gridCol w="9687985">
                  <a:extLst>
                    <a:ext uri="{9D8B030D-6E8A-4147-A177-3AD203B41FA5}">
                      <a16:colId xmlns:a16="http://schemas.microsoft.com/office/drawing/2014/main" val="3564440350"/>
                    </a:ext>
                  </a:extLst>
                </a:gridCol>
              </a:tblGrid>
              <a:tr h="158971">
                <a:tc>
                  <a:txBody>
                    <a:bodyPr/>
                    <a:lstStyle/>
                    <a:p>
                      <a:pPr>
                        <a:lnSpc>
                          <a:spcPts val="700"/>
                        </a:lnSpc>
                      </a:pPr>
                      <a:r>
                        <a:rPr kumimoji="1" lang="ja-JP" altLang="en-US" sz="900" dirty="0">
                          <a:latin typeface="BIZ UDPゴシック" panose="020B0400000000000000" pitchFamily="50" charset="-128"/>
                          <a:ea typeface="BIZ UDPゴシック" panose="020B0400000000000000" pitchFamily="50" charset="-128"/>
                        </a:rPr>
                        <a:t>雇用率</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180975" indent="-180975" algn="l">
                        <a:lnSpc>
                          <a:spcPts val="700"/>
                        </a:lnSpc>
                        <a:spcBef>
                          <a:spcPts val="400"/>
                        </a:spcBef>
                      </a:pPr>
                      <a:r>
                        <a:rPr kumimoji="1" lang="ja-JP" altLang="en-US" sz="900" b="0" dirty="0">
                          <a:solidFill>
                            <a:schemeClr val="tx1"/>
                          </a:solidFill>
                          <a:latin typeface="BIZ UDPゴシック" panose="020B0400000000000000" pitchFamily="50" charset="-128"/>
                          <a:ea typeface="BIZ UDPゴシック" panose="020B0400000000000000" pitchFamily="50" charset="-128"/>
                        </a:rPr>
                        <a:t>●障がい者の法定雇用率の引き上げ</a:t>
                      </a:r>
                      <a:r>
                        <a:rPr lang="ja-JP" altLang="en-US" sz="900" dirty="0">
                          <a:latin typeface="BIZ UDPゴシック" panose="020B0400000000000000" pitchFamily="50" charset="-128"/>
                          <a:ea typeface="BIZ UDPゴシック" panose="020B0400000000000000" pitchFamily="50" charset="-128"/>
                        </a:rPr>
                        <a:t>　　　　　　　　　　　　</a:t>
                      </a:r>
                      <a:r>
                        <a:rPr lang="en-US" altLang="ja-JP" sz="900" dirty="0">
                          <a:latin typeface="BIZ UDPゴシック" panose="020B0400000000000000" pitchFamily="50" charset="-128"/>
                          <a:ea typeface="BIZ UDPゴシック" panose="020B0400000000000000" pitchFamily="50" charset="-128"/>
                        </a:rPr>
                        <a:t>R6.4</a:t>
                      </a:r>
                      <a:r>
                        <a:rPr lang="ja-JP" altLang="en-US" sz="900" dirty="0">
                          <a:latin typeface="BIZ UDPゴシック" panose="020B0400000000000000" pitchFamily="50" charset="-128"/>
                          <a:ea typeface="BIZ UDPゴシック" panose="020B0400000000000000" pitchFamily="50" charset="-128"/>
                        </a:rPr>
                        <a:t>月：</a:t>
                      </a:r>
                      <a:r>
                        <a:rPr lang="en-US" altLang="ja-JP" sz="900" dirty="0">
                          <a:latin typeface="BIZ UDPゴシック" panose="020B0400000000000000" pitchFamily="50" charset="-128"/>
                          <a:ea typeface="BIZ UDPゴシック" panose="020B0400000000000000" pitchFamily="50" charset="-128"/>
                        </a:rPr>
                        <a:t>2.5</a:t>
                      </a:r>
                      <a:r>
                        <a:rPr lang="ja-JP" altLang="en-US" sz="900" dirty="0">
                          <a:latin typeface="BIZ UDPゴシック" panose="020B0400000000000000" pitchFamily="50" charset="-128"/>
                          <a:ea typeface="BIZ UDPゴシック" panose="020B0400000000000000" pitchFamily="50" charset="-128"/>
                        </a:rPr>
                        <a:t>％　　</a:t>
                      </a:r>
                      <a:r>
                        <a:rPr lang="en-US" altLang="ja-JP" sz="900" dirty="0">
                          <a:latin typeface="BIZ UDPゴシック" panose="020B0400000000000000" pitchFamily="50" charset="-128"/>
                          <a:ea typeface="BIZ UDPゴシック" panose="020B0400000000000000" pitchFamily="50" charset="-128"/>
                        </a:rPr>
                        <a:t>R8.7</a:t>
                      </a:r>
                      <a:r>
                        <a:rPr lang="ja-JP" altLang="en-US" sz="900" dirty="0">
                          <a:latin typeface="BIZ UDPゴシック" panose="020B0400000000000000" pitchFamily="50" charset="-128"/>
                          <a:ea typeface="BIZ UDPゴシック" panose="020B0400000000000000" pitchFamily="50" charset="-128"/>
                        </a:rPr>
                        <a:t>月：</a:t>
                      </a:r>
                      <a:r>
                        <a:rPr lang="en-US" altLang="ja-JP" sz="900" dirty="0">
                          <a:latin typeface="BIZ UDPゴシック" panose="020B0400000000000000" pitchFamily="50" charset="-128"/>
                          <a:ea typeface="BIZ UDPゴシック" panose="020B0400000000000000" pitchFamily="50" charset="-128"/>
                        </a:rPr>
                        <a:t>2.7</a:t>
                      </a:r>
                      <a:r>
                        <a:rPr lang="ja-JP" altLang="en-US" sz="900" dirty="0">
                          <a:latin typeface="BIZ UDPゴシック" panose="020B0400000000000000" pitchFamily="50" charset="-128"/>
                          <a:ea typeface="BIZ UDPゴシック" panose="020B0400000000000000" pitchFamily="50" charset="-128"/>
                        </a:rPr>
                        <a:t>％　　　障がい者雇用数、実雇用率ともに過去最高を更新（</a:t>
                      </a:r>
                      <a:r>
                        <a:rPr lang="en-US" altLang="ja-JP" sz="900" dirty="0">
                          <a:latin typeface="BIZ UDPゴシック" panose="020B0400000000000000" pitchFamily="50" charset="-128"/>
                          <a:ea typeface="BIZ UDPゴシック" panose="020B0400000000000000" pitchFamily="50" charset="-128"/>
                        </a:rPr>
                        <a:t>R</a:t>
                      </a:r>
                      <a:r>
                        <a:rPr lang="ja-JP" altLang="en-US" sz="900" dirty="0">
                          <a:latin typeface="BIZ UDPゴシック" panose="020B0400000000000000" pitchFamily="50" charset="-128"/>
                          <a:ea typeface="BIZ UDPゴシック" panose="020B0400000000000000" pitchFamily="50" charset="-128"/>
                        </a:rPr>
                        <a:t>７）</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9369986"/>
                  </a:ext>
                </a:extLst>
              </a:tr>
              <a:tr h="528409">
                <a:tc>
                  <a:txBody>
                    <a:bodyPr/>
                    <a:lstStyle/>
                    <a:p>
                      <a:pPr marL="0" marR="0" lvl="0" indent="0" algn="l" defTabSz="914400" rtl="0" eaLnBrk="1" fontAlgn="auto" latinLnBrk="0" hangingPunct="1">
                        <a:lnSpc>
                          <a:spcPts val="700"/>
                        </a:lnSpc>
                        <a:spcBef>
                          <a:spcPts val="0"/>
                        </a:spcBef>
                        <a:spcAft>
                          <a:spcPts val="0"/>
                        </a:spcAft>
                        <a:buClrTx/>
                        <a:buSzTx/>
                        <a:buFontTx/>
                        <a:buNone/>
                        <a:tabLst/>
                        <a:defRPr/>
                      </a:pPr>
                      <a:r>
                        <a:rPr kumimoji="1" lang="ja-JP" altLang="en-US" sz="900" b="0" dirty="0">
                          <a:solidFill>
                            <a:schemeClr val="tx1"/>
                          </a:solidFill>
                          <a:latin typeface="BIZ UDPゴシック" panose="020B0400000000000000" pitchFamily="50" charset="-128"/>
                          <a:ea typeface="BIZ UDPゴシック" panose="020B0400000000000000" pitchFamily="50" charset="-128"/>
                        </a:rPr>
                        <a:t>就</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a:t>
                      </a:r>
                    </a:p>
                    <a:p>
                      <a:pPr>
                        <a:lnSpc>
                          <a:spcPts val="700"/>
                        </a:lnSpc>
                      </a:pPr>
                      <a:endParaRPr kumimoji="1" lang="ja-JP" altLang="en-US" sz="9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180975" indent="-180975" algn="l">
                        <a:lnSpc>
                          <a:spcPts val="700"/>
                        </a:lnSpc>
                        <a:spcBef>
                          <a:spcPts val="400"/>
                        </a:spcBef>
                      </a:pPr>
                      <a:r>
                        <a:rPr kumimoji="1" lang="ja-JP" altLang="en-US" sz="900" b="0" dirty="0">
                          <a:solidFill>
                            <a:schemeClr val="tx1"/>
                          </a:solidFill>
                          <a:latin typeface="BIZ UDPゴシック" panose="020B0400000000000000" pitchFamily="50" charset="-128"/>
                          <a:ea typeface="BIZ UDPゴシック" panose="020B0400000000000000" pitchFamily="50" charset="-128"/>
                        </a:rPr>
                        <a:t>●スコア制度の導入（</a:t>
                      </a:r>
                      <a:r>
                        <a:rPr kumimoji="1" lang="en-US" altLang="ja-JP" sz="900" b="0" dirty="0">
                          <a:solidFill>
                            <a:schemeClr val="tx1"/>
                          </a:solidFill>
                          <a:latin typeface="BIZ UDPゴシック" panose="020B0400000000000000" pitchFamily="50" charset="-128"/>
                          <a:ea typeface="BIZ UDPゴシック" panose="020B0400000000000000" pitchFamily="50" charset="-128"/>
                        </a:rPr>
                        <a:t>R3</a:t>
                      </a:r>
                      <a:r>
                        <a:rPr kumimoji="1" lang="ja-JP" altLang="en-US" sz="900" b="0" dirty="0">
                          <a:solidFill>
                            <a:schemeClr val="tx1"/>
                          </a:solidFill>
                          <a:latin typeface="BIZ UDPゴシック" panose="020B0400000000000000" pitchFamily="50" charset="-128"/>
                          <a:ea typeface="BIZ UDPゴシック" panose="020B0400000000000000" pitchFamily="50" charset="-128"/>
                        </a:rPr>
                        <a:t>導入、</a:t>
                      </a:r>
                      <a:r>
                        <a:rPr kumimoji="1" lang="en-US" altLang="ja-JP" sz="900" b="0" dirty="0">
                          <a:solidFill>
                            <a:schemeClr val="tx1"/>
                          </a:solidFill>
                          <a:latin typeface="BIZ UDPゴシック" panose="020B0400000000000000" pitchFamily="50" charset="-128"/>
                          <a:ea typeface="BIZ UDPゴシック" panose="020B0400000000000000" pitchFamily="50" charset="-128"/>
                        </a:rPr>
                        <a:t>R6</a:t>
                      </a:r>
                      <a:r>
                        <a:rPr kumimoji="1" lang="ja-JP" altLang="en-US" sz="900" b="0" dirty="0">
                          <a:solidFill>
                            <a:schemeClr val="tx1"/>
                          </a:solidFill>
                          <a:latin typeface="BIZ UDPゴシック" panose="020B0400000000000000" pitchFamily="50" charset="-128"/>
                          <a:ea typeface="BIZ UDPゴシック" panose="020B0400000000000000" pitchFamily="50" charset="-128"/>
                        </a:rPr>
                        <a:t>改正）　　　　　　　　　　生産活動収支改善と効果的な取組等がスコアで評価され、基本報酬に反映</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180975" indent="-180975" algn="l">
                        <a:lnSpc>
                          <a:spcPts val="700"/>
                        </a:lnSpc>
                        <a:spcBef>
                          <a:spcPts val="400"/>
                        </a:spcBef>
                      </a:pPr>
                      <a:r>
                        <a:rPr kumimoji="1" lang="ja-JP" altLang="en-US" sz="900" b="0" dirty="0">
                          <a:solidFill>
                            <a:schemeClr val="tx1"/>
                          </a:solidFill>
                          <a:latin typeface="BIZ UDPゴシック" panose="020B0400000000000000" pitchFamily="50" charset="-128"/>
                          <a:ea typeface="BIZ UDPゴシック" panose="020B0400000000000000" pitchFamily="50" charset="-128"/>
                        </a:rPr>
                        <a:t>●障害福祉サービス等情報公表制度（</a:t>
                      </a:r>
                      <a:r>
                        <a:rPr kumimoji="1" lang="en-US" altLang="ja-JP" sz="900" b="0" dirty="0">
                          <a:solidFill>
                            <a:schemeClr val="tx1"/>
                          </a:solidFill>
                          <a:latin typeface="BIZ UDPゴシック" panose="020B0400000000000000" pitchFamily="50" charset="-128"/>
                          <a:ea typeface="BIZ UDPゴシック" panose="020B0400000000000000" pitchFamily="50" charset="-128"/>
                        </a:rPr>
                        <a:t>H30</a:t>
                      </a:r>
                      <a:r>
                        <a:rPr kumimoji="1" lang="ja-JP" altLang="en-US" sz="900" b="0" dirty="0">
                          <a:solidFill>
                            <a:schemeClr val="tx1"/>
                          </a:solidFill>
                          <a:latin typeface="BIZ UDPゴシック" panose="020B0400000000000000" pitchFamily="50" charset="-128"/>
                          <a:ea typeface="BIZ UDPゴシック" panose="020B0400000000000000" pitchFamily="50" charset="-128"/>
                        </a:rPr>
                        <a:t>施行）　　　　利用者がニーズに応じたサービスを選択するため事業内容公表</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180975" indent="-180975" algn="l">
                        <a:lnSpc>
                          <a:spcPts val="700"/>
                        </a:lnSpc>
                        <a:spcBef>
                          <a:spcPts val="400"/>
                        </a:spcBef>
                      </a:pPr>
                      <a:r>
                        <a:rPr kumimoji="1" lang="ja-JP" altLang="en-US" sz="900" b="0" dirty="0">
                          <a:solidFill>
                            <a:schemeClr val="tx1"/>
                          </a:solidFill>
                          <a:latin typeface="BIZ UDPゴシック" panose="020B0400000000000000" pitchFamily="50" charset="-128"/>
                          <a:ea typeface="BIZ UDPゴシック" panose="020B0400000000000000" pitchFamily="50" charset="-128"/>
                        </a:rPr>
                        <a:t>●就</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a:t>
                      </a:r>
                      <a:r>
                        <a:rPr kumimoji="1" lang="ja-JP" altLang="en-US" sz="900" b="0" dirty="0">
                          <a:solidFill>
                            <a:schemeClr val="tx1"/>
                          </a:solidFill>
                          <a:latin typeface="BIZ UDPゴシック" panose="020B0400000000000000" pitchFamily="50" charset="-128"/>
                          <a:ea typeface="BIZ UDPゴシック" panose="020B0400000000000000" pitchFamily="50" charset="-128"/>
                        </a:rPr>
                        <a:t>の好事例集（</a:t>
                      </a:r>
                      <a:r>
                        <a:rPr kumimoji="1" lang="en-US" altLang="ja-JP" sz="900" b="0" dirty="0">
                          <a:solidFill>
                            <a:schemeClr val="tx1"/>
                          </a:solidFill>
                          <a:latin typeface="BIZ UDPゴシック" panose="020B0400000000000000" pitchFamily="50" charset="-128"/>
                          <a:ea typeface="BIZ UDPゴシック" panose="020B0400000000000000" pitchFamily="50" charset="-128"/>
                        </a:rPr>
                        <a:t>H30</a:t>
                      </a:r>
                      <a:r>
                        <a:rPr kumimoji="1" lang="ja-JP" altLang="en-US" sz="900" b="0" dirty="0">
                          <a:solidFill>
                            <a:schemeClr val="tx1"/>
                          </a:solidFill>
                          <a:latin typeface="BIZ UDPゴシック" panose="020B0400000000000000" pitchFamily="50" charset="-128"/>
                          <a:ea typeface="BIZ UDPゴシック" panose="020B0400000000000000" pitchFamily="50" charset="-128"/>
                        </a:rPr>
                        <a:t>～）　　　　　　　　　　　　　　　　　　厚生労働省</a:t>
                      </a:r>
                      <a:r>
                        <a:rPr kumimoji="1" lang="en-US" altLang="ja-JP" sz="900" b="0" dirty="0">
                          <a:solidFill>
                            <a:schemeClr val="tx1"/>
                          </a:solidFill>
                          <a:latin typeface="BIZ UDPゴシック" panose="020B0400000000000000" pitchFamily="50" charset="-128"/>
                          <a:ea typeface="BIZ UDPゴシック" panose="020B0400000000000000" pitchFamily="50" charset="-128"/>
                        </a:rPr>
                        <a:t>HP</a:t>
                      </a:r>
                      <a:r>
                        <a:rPr kumimoji="1" lang="ja-JP" altLang="en-US" sz="900" b="0" dirty="0">
                          <a:solidFill>
                            <a:schemeClr val="tx1"/>
                          </a:solidFill>
                          <a:latin typeface="BIZ UDPゴシック" panose="020B0400000000000000" pitchFamily="50" charset="-128"/>
                          <a:ea typeface="BIZ UDPゴシック" panose="020B0400000000000000" pitchFamily="50" charset="-128"/>
                        </a:rPr>
                        <a:t>にて、全国の就</a:t>
                      </a:r>
                      <a:r>
                        <a:rPr kumimoji="1" lang="en-US" altLang="ja-JP" sz="900" b="0" dirty="0">
                          <a:solidFill>
                            <a:schemeClr val="tx1"/>
                          </a:solidFill>
                          <a:latin typeface="BIZ UDPゴシック" panose="020B0400000000000000" pitchFamily="50" charset="-128"/>
                          <a:ea typeface="BIZ UDPゴシック" panose="020B0400000000000000" pitchFamily="50" charset="-128"/>
                        </a:rPr>
                        <a:t>A</a:t>
                      </a:r>
                      <a:r>
                        <a:rPr kumimoji="1" lang="ja-JP" altLang="en-US" sz="900" b="0" dirty="0">
                          <a:solidFill>
                            <a:schemeClr val="tx1"/>
                          </a:solidFill>
                          <a:latin typeface="BIZ UDPゴシック" panose="020B0400000000000000" pitchFamily="50" charset="-128"/>
                          <a:ea typeface="BIZ UDPゴシック" panose="020B0400000000000000" pitchFamily="50" charset="-128"/>
                        </a:rPr>
                        <a:t>の経営改善、生産活動の事例集等を公開</a:t>
                      </a:r>
                      <a:endParaRPr kumimoji="1" lang="en-US" altLang="ja-JP" sz="900" b="0" dirty="0">
                        <a:solidFill>
                          <a:schemeClr val="tx1"/>
                        </a:solidFill>
                        <a:latin typeface="BIZ UDPゴシック" panose="020B0400000000000000" pitchFamily="50" charset="-128"/>
                        <a:ea typeface="BIZ UDPゴシック" panose="020B0400000000000000" pitchFamily="50" charset="-128"/>
                      </a:endParaRPr>
                    </a:p>
                    <a:p>
                      <a:pPr marL="180975" indent="-180975" algn="l">
                        <a:lnSpc>
                          <a:spcPts val="700"/>
                        </a:lnSpc>
                        <a:spcBef>
                          <a:spcPts val="400"/>
                        </a:spcBef>
                      </a:pPr>
                      <a:r>
                        <a:rPr lang="ja-JP" altLang="en-US" sz="900" dirty="0">
                          <a:solidFill>
                            <a:schemeClr val="dk1"/>
                          </a:solidFill>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就労継続支援事業所指定・指導ガイドライン（</a:t>
                      </a:r>
                      <a:r>
                        <a:rPr lang="en-US" altLang="ja-JP" sz="900" dirty="0">
                          <a:latin typeface="BIZ UDPゴシック" panose="020B0400000000000000" pitchFamily="50" charset="-128"/>
                          <a:ea typeface="BIZ UDPゴシック" panose="020B0400000000000000" pitchFamily="50" charset="-128"/>
                        </a:rPr>
                        <a:t>R7</a:t>
                      </a:r>
                      <a:r>
                        <a:rPr lang="ja-JP" altLang="en-US" sz="900" dirty="0">
                          <a:latin typeface="BIZ UDPゴシック" panose="020B0400000000000000" pitchFamily="50" charset="-128"/>
                          <a:ea typeface="BIZ UDPゴシック" panose="020B0400000000000000" pitchFamily="50" charset="-128"/>
                        </a:rPr>
                        <a:t>）</a:t>
                      </a:r>
                      <a:r>
                        <a:rPr kumimoji="1" lang="ja-JP" altLang="en-US" sz="900" b="0" kern="1200" dirty="0">
                          <a:solidFill>
                            <a:schemeClr val="dk1"/>
                          </a:solidFill>
                          <a:effectLst/>
                          <a:latin typeface="BIZ UDPゴシック" panose="020B0400000000000000" pitchFamily="50" charset="-128"/>
                          <a:ea typeface="BIZ UDPゴシック" panose="020B0400000000000000" pitchFamily="50" charset="-128"/>
                        </a:rPr>
                        <a:t>　　　厚生労働省が適切な事業所運営に向け、ガイドライン</a:t>
                      </a:r>
                      <a:r>
                        <a:rPr lang="ja-JP" altLang="en-US" sz="900" dirty="0">
                          <a:solidFill>
                            <a:schemeClr val="dk1"/>
                          </a:solidFill>
                          <a:latin typeface="BIZ UDPゴシック" panose="020B0400000000000000" pitchFamily="50" charset="-128"/>
                          <a:ea typeface="BIZ UDPゴシック" panose="020B0400000000000000" pitchFamily="50" charset="-128"/>
                        </a:rPr>
                        <a:t>を</a:t>
                      </a:r>
                      <a:r>
                        <a:rPr kumimoji="1" lang="ja-JP" altLang="en-US" sz="900" b="0" kern="1200" dirty="0">
                          <a:solidFill>
                            <a:schemeClr val="dk1"/>
                          </a:solidFill>
                          <a:effectLst/>
                          <a:latin typeface="BIZ UDPゴシック" panose="020B0400000000000000" pitchFamily="50" charset="-128"/>
                          <a:ea typeface="BIZ UDPゴシック" panose="020B0400000000000000" pitchFamily="50" charset="-128"/>
                        </a:rPr>
                        <a:t>発出</a:t>
                      </a:r>
                      <a:endParaRPr kumimoji="1" lang="en-US" altLang="ja-JP" sz="900" b="0" kern="1200" dirty="0">
                        <a:solidFill>
                          <a:schemeClr val="dk1"/>
                        </a:solidFill>
                        <a:effectLst/>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6617871"/>
                  </a:ext>
                </a:extLst>
              </a:tr>
            </a:tbl>
          </a:graphicData>
        </a:graphic>
      </p:graphicFrame>
      <p:graphicFrame>
        <p:nvGraphicFramePr>
          <p:cNvPr id="3" name="表 2">
            <a:extLst>
              <a:ext uri="{FF2B5EF4-FFF2-40B4-BE49-F238E27FC236}">
                <a16:creationId xmlns:a16="http://schemas.microsoft.com/office/drawing/2014/main" id="{7FE0A87E-F8B1-4A95-8F73-0CED6AE8B456}"/>
              </a:ext>
            </a:extLst>
          </p:cNvPr>
          <p:cNvGraphicFramePr>
            <a:graphicFrameLocks noGrp="1"/>
          </p:cNvGraphicFramePr>
          <p:nvPr>
            <p:extLst>
              <p:ext uri="{D42A27DB-BD31-4B8C-83A1-F6EECF244321}">
                <p14:modId xmlns:p14="http://schemas.microsoft.com/office/powerpoint/2010/main" val="4100280796"/>
              </p:ext>
            </p:extLst>
          </p:nvPr>
        </p:nvGraphicFramePr>
        <p:xfrm>
          <a:off x="173342" y="605165"/>
          <a:ext cx="11845315" cy="5322367"/>
        </p:xfrm>
        <a:graphic>
          <a:graphicData uri="http://schemas.openxmlformats.org/drawingml/2006/table">
            <a:tbl>
              <a:tblPr firstRow="1"/>
              <a:tblGrid>
                <a:gridCol w="402855">
                  <a:extLst>
                    <a:ext uri="{9D8B030D-6E8A-4147-A177-3AD203B41FA5}">
                      <a16:colId xmlns:a16="http://schemas.microsoft.com/office/drawing/2014/main" val="2567127229"/>
                    </a:ext>
                  </a:extLst>
                </a:gridCol>
                <a:gridCol w="2329776">
                  <a:extLst>
                    <a:ext uri="{9D8B030D-6E8A-4147-A177-3AD203B41FA5}">
                      <a16:colId xmlns:a16="http://schemas.microsoft.com/office/drawing/2014/main" val="1059031348"/>
                    </a:ext>
                  </a:extLst>
                </a:gridCol>
                <a:gridCol w="9112684">
                  <a:extLst>
                    <a:ext uri="{9D8B030D-6E8A-4147-A177-3AD203B41FA5}">
                      <a16:colId xmlns:a16="http://schemas.microsoft.com/office/drawing/2014/main" val="136467765"/>
                    </a:ext>
                  </a:extLst>
                </a:gridCol>
              </a:tblGrid>
              <a:tr h="165960">
                <a:tc>
                  <a:txBody>
                    <a:bodyPr/>
                    <a:lstStyle/>
                    <a:p>
                      <a:pPr algn="ctr" fontAlgn="ctr"/>
                      <a:r>
                        <a:rPr lang="ja-JP" altLang="en-US" sz="1100" b="1" i="0" u="none" strike="noStrike" dirty="0">
                          <a:solidFill>
                            <a:schemeClr val="bg1"/>
                          </a:solidFill>
                          <a:effectLst/>
                          <a:latin typeface="BIZ UDPゴシック" panose="020B0400000000000000" pitchFamily="50" charset="-128"/>
                          <a:ea typeface="BIZ UDPゴシック" panose="020B0400000000000000" pitchFamily="50" charset="-128"/>
                        </a:rPr>
                        <a:t>対象</a:t>
                      </a:r>
                    </a:p>
                  </a:txBody>
                  <a:tcPr marL="5795" marR="5795" marT="5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ctr" fontAlgn="ctr"/>
                      <a:r>
                        <a:rPr lang="ja-JP" altLang="en-US" sz="1100" b="1" i="0" u="none" strike="noStrike" dirty="0">
                          <a:solidFill>
                            <a:schemeClr val="bg1"/>
                          </a:solidFill>
                          <a:effectLst/>
                          <a:latin typeface="BIZ UDPゴシック" panose="020B0400000000000000" pitchFamily="50" charset="-128"/>
                          <a:ea typeface="BIZ UDPゴシック" panose="020B0400000000000000" pitchFamily="50" charset="-128"/>
                        </a:rPr>
                        <a:t>主な改正内容</a:t>
                      </a:r>
                    </a:p>
                  </a:txBody>
                  <a:tcPr marL="5795" marR="5795" marT="5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ctr" fontAlgn="ctr"/>
                      <a:r>
                        <a:rPr lang="ja-JP" altLang="en-US" sz="1100" b="1" i="0" u="none" strike="noStrike" dirty="0">
                          <a:solidFill>
                            <a:schemeClr val="bg1"/>
                          </a:solidFill>
                          <a:effectLst/>
                          <a:latin typeface="BIZ UDPゴシック" panose="020B0400000000000000" pitchFamily="50" charset="-128"/>
                          <a:ea typeface="BIZ UDPゴシック" panose="020B0400000000000000" pitchFamily="50" charset="-128"/>
                        </a:rPr>
                        <a:t>理由</a:t>
                      </a:r>
                    </a:p>
                  </a:txBody>
                  <a:tcPr marL="5795" marR="5795" marT="5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2302473804"/>
                  </a:ext>
                </a:extLst>
              </a:tr>
              <a:tr h="1209606">
                <a:tc rowSpan="5">
                  <a:txBody>
                    <a:bodyPr/>
                    <a:lstStyle/>
                    <a:p>
                      <a:pPr algn="ctr"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登録基準</a:t>
                      </a:r>
                    </a:p>
                    <a:p>
                      <a:pPr algn="ctr" fontAlgn="t"/>
                      <a:endPar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360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特例子会社制度等に該当する場合の</a:t>
                      </a:r>
                      <a:endParaRPr lang="en-US" altLang="ja-JP"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登録基準の明記</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・各特例制度に該当する場合の、登録主体、対象となる</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障がい者雇用数を明記する。</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・親事業主・特例子会社は法律上、一体として扱うとあり、</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合算した雇用率達成で可とする。（ア、イ）</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・その他の関係会社については、単体の雇用率達成を</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必要とする。（イ、ウ）</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・申請主体が事業共同組合の場合は合算し、</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特定事業主の場合は、単体の達成を必要とする。（エ）</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496938"/>
                  </a:ext>
                </a:extLst>
              </a:tr>
              <a:tr h="493817">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障害者雇用状況報告義務のない</a:t>
                      </a:r>
                      <a:endParaRPr lang="en-US" altLang="ja-JP" sz="1050" b="1" i="0" u="none" strike="noStrike" dirty="0">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事業者の登録要件の見直し</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現状</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障がい者雇用数の要件を要せず、障がい者雇用等の施策への協力又は協力意思があれば登録可。</a:t>
                      </a:r>
                    </a:p>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改正案</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登録</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府障がい者雇用セミナー参加　　　 優良登録</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変更なし</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改正前に登録済の事業者は、当該登録期間満了まで登録有効</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9090778"/>
                  </a:ext>
                </a:extLst>
              </a:tr>
              <a:tr h="1944932">
                <a:tc vMerge="1">
                  <a:txBody>
                    <a:bodyPr/>
                    <a:lstStyle/>
                    <a:p>
                      <a:pPr algn="l" fontAlgn="t"/>
                      <a:endPar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就</a:t>
                      </a:r>
                      <a:r>
                        <a:rPr lang="en-US" altLang="ja-JP" sz="1050" b="1"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事業所の登録制度の廃止</a:t>
                      </a:r>
                    </a:p>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障害福祉サービス等事業者の要件整備</a:t>
                      </a:r>
                      <a:endParaRPr lang="en-US" altLang="ja-JP" sz="1050" b="1"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endPar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国</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利用者は、雇用契約あり、法定雇用障がい者数に算定可となっている。</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一方、厚生労働省「障害者雇用に関する優良な中小事業主に対する認定制度（もにす認定）」では、</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「指定就労支援Ａ型の利用者を除き、雇用率制度の対象障害者を１名以上雇用していること」としている。</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経緯</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の経営改善支援及び好事例発掘を目的に、就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のサポートカンパニー登録要件を</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H30</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年より新設</a:t>
                      </a:r>
                      <a:b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登録数は低迷。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H30</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導入後に就Ａの報酬制度変更（スコア制度導入）、就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の運営事例等の情報の増。　→制度見直しが必要。</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方針</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①就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「事業所」としての登録制度廃止</a:t>
                      </a:r>
                      <a:b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今後、就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には、就労支援力や経営力向上に関するセミナー・情報発信や、適正な事業所運営に向けた指導等を通じ、質向上に向けた支援を行う。</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②障害福祉サービス等「事業者」（法人）の登録要件整備</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事業内容が「障がい福祉」であり、利用者募集のための事業ＰＲとしての活用も想定されることから、一般企業と一部要件を変更。　　　　　　</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改正案</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指定障害福祉サービス事業及び指定障害児支援事業を運営する事業者の場合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登録：ア就</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利用者以外で１名以上</a:t>
                      </a:r>
                      <a:r>
                        <a:rPr lang="ja-JP" altLang="en-US" sz="1050" b="0" i="0" u="sng" strike="noStrike" dirty="0">
                          <a:solidFill>
                            <a:schemeClr val="tx1">
                              <a:lumMod val="95000"/>
                              <a:lumOff val="5000"/>
                            </a:schemeClr>
                          </a:solidFill>
                          <a:effectLst/>
                          <a:highlight>
                            <a:srgbClr val="FFFF99"/>
                          </a:highlight>
                          <a:latin typeface="BIZ UDPゴシック" panose="020B0400000000000000" pitchFamily="50" charset="-128"/>
                          <a:ea typeface="BIZ UDPゴシック" panose="020B0400000000000000" pitchFamily="50" charset="-128"/>
                        </a:rPr>
                        <a:t>を１年以上</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雇用　イ法定雇用障がい者数充足　　ウ指定後１年経過　　エ　行政処分等なし　　　　　　</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優良登録：上記に加え、府施策への協力実績　（障がい者実習受け入れ、障がい者施設への発注実績は要件から除外）</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改正前に登録済の事業者は、当該登録期間満了まで登録有効</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318142"/>
                  </a:ext>
                </a:extLst>
              </a:tr>
              <a:tr h="340694">
                <a:tc vMerge="1">
                  <a:txBody>
                    <a:bodyPr/>
                    <a:lstStyle/>
                    <a:p>
                      <a:pPr algn="l" fontAlgn="t"/>
                      <a:endPar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障害者虐待防止法に基づく</a:t>
                      </a:r>
                      <a:endParaRPr lang="en-US" altLang="ja-JP"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障がい者虐待に関する取扱いの明記</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・府として障がい者虐待防止は重要と考えており、虐待防止に係る要件を追記する。</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「過去３年、虐待の事実が認められていないこと、また、過去に判断有の場合、対応終結日から３年以上が経過し、登録申請時点に事実が存在しないこと。」</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3260831"/>
                  </a:ext>
                </a:extLst>
              </a:tr>
              <a:tr h="244186">
                <a:tc vMerge="1">
                  <a:txBody>
                    <a:bodyPr/>
                    <a:lstStyle/>
                    <a:p>
                      <a:pPr algn="ctr"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登</a:t>
                      </a:r>
                      <a:endParaRPr lang="en-US" altLang="ja-JP"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t"/>
                      <a:endPar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360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rowSpan="2">
                  <a:txBody>
                    <a:bodyPr/>
                    <a:lstStyle/>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法定雇用障がい者数達成の時点の</a:t>
                      </a:r>
                      <a:endParaRPr lang="en-US" altLang="ja-JP" sz="105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1" i="0" u="none" strike="noStrike" dirty="0">
                          <a:solidFill>
                            <a:srgbClr val="000000"/>
                          </a:solidFill>
                          <a:effectLst/>
                          <a:latin typeface="BIZ UDPゴシック" panose="020B0400000000000000" pitchFamily="50" charset="-128"/>
                          <a:ea typeface="BIZ UDPゴシック" panose="020B0400000000000000" pitchFamily="50" charset="-128"/>
                        </a:rPr>
                        <a:t>取扱いの明記</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rowSpan="2">
                  <a:txBody>
                    <a:bodyPr/>
                    <a:lstStyle/>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・法定雇用障がい者数達成状況は、登録申請日の直前に国へ報告した各年の６月１日現在の障害者雇用状況報告書の写しを提出することとしているが、</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月</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1</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日時点は未達</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だったが、その後に達成した場合、申請日時点の状況を当該報告書に準じた様式にて、提出できる旨を明記する。</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2703703"/>
                  </a:ext>
                </a:extLst>
              </a:tr>
              <a:tr h="244186">
                <a:tc rowSpan="2">
                  <a:txBody>
                    <a:bodyPr/>
                    <a:lstStyle/>
                    <a:p>
                      <a:pPr algn="ctr" fontAlgn="t"/>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実施</a:t>
                      </a:r>
                      <a:endParaRPr lang="en-US" altLang="ja-JP" sz="1050" b="1"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t"/>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要領</a:t>
                      </a:r>
                    </a:p>
                  </a:txBody>
                  <a:tcPr marL="36000" marR="36000" marT="360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vMerge="1">
                  <a:txBody>
                    <a:bodyPr/>
                    <a:lstStyle/>
                    <a:p>
                      <a:endParaRPr kumimoji="1" lang="ja-JP" altLang="en-US"/>
                    </a:p>
                  </a:txBody>
                  <a:tcPr/>
                </a:tc>
                <a:tc vMerge="1">
                  <a:txBody>
                    <a:bodyPr/>
                    <a:lstStyle/>
                    <a:p>
                      <a:endParaRPr kumimoji="1" lang="ja-JP" altLang="en-US" dirty="0"/>
                    </a:p>
                  </a:txBody>
                  <a:tcPr/>
                </a:tc>
                <a:extLst>
                  <a:ext uri="{0D108BD9-81ED-4DB2-BD59-A6C34878D82A}">
                    <a16:rowId xmlns:a16="http://schemas.microsoft.com/office/drawing/2014/main" val="1892802910"/>
                  </a:ext>
                </a:extLst>
              </a:tr>
              <a:tr h="340694">
                <a:tc vMerge="1">
                  <a:txBody>
                    <a:bodyPr/>
                    <a:lstStyle/>
                    <a:p>
                      <a:pPr algn="ctr" fontAlgn="t"/>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実</a:t>
                      </a:r>
                    </a:p>
                  </a:txBody>
                  <a:tcPr marL="36000" marR="36000" marT="360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ロゴマークの取扱いの明記</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DF8"/>
                    </a:solidFill>
                  </a:tcPr>
                </a:tc>
                <a:tc>
                  <a:txBody>
                    <a:bodyPr/>
                    <a:lstStyle/>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・ロゴマークの取扱いを明記する。</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・任意のサイズで使用でき、白黒使用も可。ただし、一部が欠けた状態での使用については認めない。</a:t>
                      </a:r>
                    </a:p>
                  </a:txBody>
                  <a:tcPr marL="36000" marR="36000" marT="36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5522554"/>
                  </a:ext>
                </a:extLst>
              </a:tr>
            </a:tbl>
          </a:graphicData>
        </a:graphic>
      </p:graphicFrame>
      <p:graphicFrame>
        <p:nvGraphicFramePr>
          <p:cNvPr id="2" name="表 1">
            <a:extLst>
              <a:ext uri="{FF2B5EF4-FFF2-40B4-BE49-F238E27FC236}">
                <a16:creationId xmlns:a16="http://schemas.microsoft.com/office/drawing/2014/main" id="{DB40C8F9-7CD6-464F-BEFA-C74F506C3DE7}"/>
              </a:ext>
            </a:extLst>
          </p:cNvPr>
          <p:cNvGraphicFramePr>
            <a:graphicFrameLocks noGrp="1"/>
          </p:cNvGraphicFramePr>
          <p:nvPr>
            <p:extLst>
              <p:ext uri="{D42A27DB-BD31-4B8C-83A1-F6EECF244321}">
                <p14:modId xmlns:p14="http://schemas.microsoft.com/office/powerpoint/2010/main" val="2486923207"/>
              </p:ext>
            </p:extLst>
          </p:nvPr>
        </p:nvGraphicFramePr>
        <p:xfrm>
          <a:off x="6347500" y="820493"/>
          <a:ext cx="5616624" cy="1150620"/>
        </p:xfrm>
        <a:graphic>
          <a:graphicData uri="http://schemas.openxmlformats.org/drawingml/2006/table">
            <a:tbl>
              <a:tblPr/>
              <a:tblGrid>
                <a:gridCol w="1568412">
                  <a:extLst>
                    <a:ext uri="{9D8B030D-6E8A-4147-A177-3AD203B41FA5}">
                      <a16:colId xmlns:a16="http://schemas.microsoft.com/office/drawing/2014/main" val="1480530294"/>
                    </a:ext>
                  </a:extLst>
                </a:gridCol>
                <a:gridCol w="535307">
                  <a:extLst>
                    <a:ext uri="{9D8B030D-6E8A-4147-A177-3AD203B41FA5}">
                      <a16:colId xmlns:a16="http://schemas.microsoft.com/office/drawing/2014/main" val="3817084095"/>
                    </a:ext>
                  </a:extLst>
                </a:gridCol>
                <a:gridCol w="1208649">
                  <a:extLst>
                    <a:ext uri="{9D8B030D-6E8A-4147-A177-3AD203B41FA5}">
                      <a16:colId xmlns:a16="http://schemas.microsoft.com/office/drawing/2014/main" val="3927745312"/>
                    </a:ext>
                  </a:extLst>
                </a:gridCol>
                <a:gridCol w="2304256">
                  <a:extLst>
                    <a:ext uri="{9D8B030D-6E8A-4147-A177-3AD203B41FA5}">
                      <a16:colId xmlns:a16="http://schemas.microsoft.com/office/drawing/2014/main" val="1636246667"/>
                    </a:ext>
                  </a:extLst>
                </a:gridCol>
              </a:tblGrid>
              <a:tr h="0">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項目</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法</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申請主体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対象となる障がい者雇用数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41656636"/>
                  </a:ext>
                </a:extLst>
              </a:tr>
              <a:tr h="67778">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ア　</a:t>
                      </a:r>
                      <a:r>
                        <a:rPr lang="zh-CN"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特例子会社制度</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４４条</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親事業主、特例子会社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親事業主及び特例子会社の合算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6338797"/>
                  </a:ext>
                </a:extLst>
              </a:tr>
              <a:tr h="67778">
                <a:tc rowSpan="2">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イ　関係会社特例</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４５条</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親事業主、特例子会社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親事業主、特例子会社及び関係会社の合算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551860"/>
                  </a:ext>
                </a:extLst>
              </a:tr>
              <a:tr h="67778">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関係会社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関係会社単体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785172"/>
                  </a:ext>
                </a:extLst>
              </a:tr>
              <a:tr h="93158">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ウ　企業グループ算定特例</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（関係子会社特例）</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４５条の２</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親事業主、関係子会社</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申請主体の親事業主もしくは関係子会社単体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111727"/>
                  </a:ext>
                </a:extLst>
              </a:tr>
              <a:tr h="140970">
                <a:tc rowSpan="2">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エ　</a:t>
                      </a:r>
                      <a:r>
                        <a:rPr lang="zh-TW"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事業協同組合等算定特例</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４５条の３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900" b="0" i="0" u="none" strike="noStrike" dirty="0">
                          <a:solidFill>
                            <a:schemeClr val="tx1"/>
                          </a:solidFill>
                          <a:effectLst/>
                          <a:latin typeface="BIZ UDPゴシック" panose="020B0400000000000000" pitchFamily="50" charset="-128"/>
                          <a:ea typeface="BIZ UDPゴシック" panose="020B0400000000000000" pitchFamily="50" charset="-128"/>
                        </a:rPr>
                        <a:t>事業協同組合等</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chemeClr val="tx1"/>
                          </a:solidFill>
                          <a:effectLst/>
                          <a:latin typeface="BIZ UDPゴシック" panose="020B0400000000000000" pitchFamily="50" charset="-128"/>
                          <a:ea typeface="BIZ UDPゴシック" panose="020B0400000000000000" pitchFamily="50" charset="-128"/>
                        </a:rPr>
                        <a:t>事業協同組合等及び特定事業主単体の合算</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1789804"/>
                  </a:ext>
                </a:extLst>
              </a:tr>
              <a:tr h="86689">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900" b="0" i="0" u="none" strike="noStrike" dirty="0">
                          <a:solidFill>
                            <a:schemeClr val="tx1"/>
                          </a:solidFill>
                          <a:effectLst/>
                          <a:latin typeface="BIZ UDPゴシック" panose="020B0400000000000000" pitchFamily="50" charset="-128"/>
                          <a:ea typeface="BIZ UDPゴシック" panose="020B0400000000000000" pitchFamily="50" charset="-128"/>
                        </a:rPr>
                        <a:t>特定事業主</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chemeClr val="tx1"/>
                          </a:solidFill>
                          <a:effectLst/>
                          <a:latin typeface="BIZ UDPゴシック" panose="020B0400000000000000" pitchFamily="50" charset="-128"/>
                          <a:ea typeface="BIZ UDPゴシック" panose="020B0400000000000000" pitchFamily="50" charset="-128"/>
                        </a:rPr>
                        <a:t>特定事業主単体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6188087"/>
                  </a:ext>
                </a:extLst>
              </a:tr>
            </a:tbl>
          </a:graphicData>
        </a:graphic>
      </p:graphicFrame>
      <p:sp>
        <p:nvSpPr>
          <p:cNvPr id="9" name="テキスト ボックス 8">
            <a:extLst>
              <a:ext uri="{FF2B5EF4-FFF2-40B4-BE49-F238E27FC236}">
                <a16:creationId xmlns:a16="http://schemas.microsoft.com/office/drawing/2014/main" id="{00D8C090-BDD0-41E6-AB43-BA5AC7F21DB1}"/>
              </a:ext>
            </a:extLst>
          </p:cNvPr>
          <p:cNvSpPr txBox="1"/>
          <p:nvPr/>
        </p:nvSpPr>
        <p:spPr>
          <a:xfrm>
            <a:off x="0" y="-19580"/>
            <a:ext cx="12192000" cy="369332"/>
          </a:xfrm>
          <a:prstGeom prst="rect">
            <a:avLst/>
          </a:prstGeom>
          <a:solidFill>
            <a:schemeClr val="tx2"/>
          </a:solidFill>
        </p:spPr>
        <p:txBody>
          <a:bodyPr wrap="square">
            <a:spAutoFit/>
          </a:bodyPr>
          <a:lstStyle/>
          <a:p>
            <a:pPr algn="ctr"/>
            <a:r>
              <a:rPr lang="ja-JP" altLang="en-US" dirty="0">
                <a:solidFill>
                  <a:schemeClr val="bg1"/>
                </a:solidFill>
                <a:latin typeface="BIZ UDPゴシック" panose="020B0400000000000000" pitchFamily="50" charset="-128"/>
                <a:ea typeface="BIZ UDPゴシック" panose="020B0400000000000000" pitchFamily="50" charset="-128"/>
              </a:rPr>
              <a:t>大阪府障がい者サポートカンパニー制度　見直し内容</a:t>
            </a:r>
          </a:p>
        </p:txBody>
      </p:sp>
      <p:sp>
        <p:nvSpPr>
          <p:cNvPr id="4" name="吹き出し: 線 3">
            <a:extLst>
              <a:ext uri="{FF2B5EF4-FFF2-40B4-BE49-F238E27FC236}">
                <a16:creationId xmlns:a16="http://schemas.microsoft.com/office/drawing/2014/main" id="{F3B4C5E4-084D-447F-AF35-F73809EADF05}"/>
              </a:ext>
            </a:extLst>
          </p:cNvPr>
          <p:cNvSpPr/>
          <p:nvPr/>
        </p:nvSpPr>
        <p:spPr>
          <a:xfrm>
            <a:off x="9552384" y="2348880"/>
            <a:ext cx="2376264" cy="864096"/>
          </a:xfrm>
          <a:prstGeom prst="borderCallout1">
            <a:avLst>
              <a:gd name="adj1" fmla="val 97741"/>
              <a:gd name="adj2" fmla="val 698"/>
              <a:gd name="adj3" fmla="val 227202"/>
              <a:gd name="adj4" fmla="val -146491"/>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50" b="1" u="sng" dirty="0">
                <a:solidFill>
                  <a:schemeClr val="tx1"/>
                </a:solidFill>
                <a:latin typeface="UD デジタル 教科書体 NK-R" panose="02020400000000000000" pitchFamily="18" charset="-128"/>
                <a:ea typeface="UD デジタル 教科書体 NK-R" panose="02020400000000000000" pitchFamily="18" charset="-128"/>
              </a:rPr>
              <a:t>「就労移行支援体制加算（</a:t>
            </a:r>
            <a:r>
              <a:rPr kumimoji="1" lang="en-US" altLang="ja-JP" sz="1050" b="1" u="sng"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50" b="1" u="sng"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105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050" b="1" u="sng" dirty="0">
                <a:solidFill>
                  <a:schemeClr val="tx1"/>
                </a:solidFill>
                <a:latin typeface="UD デジタル 教科書体 NK-R" panose="02020400000000000000" pitchFamily="18" charset="-128"/>
                <a:ea typeface="UD デジタル 教科書体 NK-R" panose="02020400000000000000" pitchFamily="18" charset="-128"/>
              </a:rPr>
              <a:t>終了後の継続雇用状況を登録要件化</a:t>
            </a:r>
            <a:endParaRPr kumimoji="1" lang="en-US" altLang="ja-JP" sz="105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900" dirty="0">
                <a:solidFill>
                  <a:schemeClr val="tx1"/>
                </a:solidFill>
                <a:latin typeface="UD デジタル 教科書体 NK-R" panose="02020400000000000000" pitchFamily="18" charset="-128"/>
                <a:ea typeface="UD デジタル 教科書体 NK-R" panose="02020400000000000000" pitchFamily="18" charset="-128"/>
              </a:rPr>
              <a:t>就Ａ等から一般就労へ移行し、６月以上の就労継続者１名以上の場合の加算</a:t>
            </a:r>
          </a:p>
        </p:txBody>
      </p:sp>
      <p:pic>
        <p:nvPicPr>
          <p:cNvPr id="10" name="図 9">
            <a:extLst>
              <a:ext uri="{FF2B5EF4-FFF2-40B4-BE49-F238E27FC236}">
                <a16:creationId xmlns:a16="http://schemas.microsoft.com/office/drawing/2014/main" id="{51142B8F-2079-4E1D-94AA-1E5EBFC8B2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40516" y="5648561"/>
            <a:ext cx="1080120" cy="1080120"/>
          </a:xfrm>
          <a:prstGeom prst="rect">
            <a:avLst/>
          </a:prstGeom>
        </p:spPr>
      </p:pic>
      <p:sp>
        <p:nvSpPr>
          <p:cNvPr id="7" name="テキスト ボックス 6">
            <a:extLst>
              <a:ext uri="{FF2B5EF4-FFF2-40B4-BE49-F238E27FC236}">
                <a16:creationId xmlns:a16="http://schemas.microsoft.com/office/drawing/2014/main" id="{9E6F04B2-14C7-4CA0-F986-B8A029DA3B7B}"/>
              </a:ext>
            </a:extLst>
          </p:cNvPr>
          <p:cNvSpPr txBox="1"/>
          <p:nvPr/>
        </p:nvSpPr>
        <p:spPr>
          <a:xfrm>
            <a:off x="10704512" y="24879"/>
            <a:ext cx="1365615" cy="276999"/>
          </a:xfrm>
          <a:prstGeom prst="rect">
            <a:avLst/>
          </a:prstGeom>
          <a:solidFill>
            <a:schemeClr val="bg1"/>
          </a:solidFill>
          <a:ln w="12700">
            <a:solidFill>
              <a:schemeClr val="tx1"/>
            </a:solidFill>
          </a:ln>
        </p:spPr>
        <p:txBody>
          <a:bodyPr wrap="square" rtlCol="0">
            <a:spAutoFit/>
          </a:bodyPr>
          <a:lstStyle/>
          <a:p>
            <a:pPr algn="ctr"/>
            <a:r>
              <a:rPr kumimoji="1" lang="ja-JP" altLang="en-US" sz="1200"/>
              <a:t>参考資料７</a:t>
            </a:r>
            <a:endParaRPr kumimoji="1" lang="ja-JP" altLang="en-US" sz="1200" dirty="0"/>
          </a:p>
        </p:txBody>
      </p:sp>
    </p:spTree>
    <p:extLst>
      <p:ext uri="{BB962C8B-B14F-4D97-AF65-F5344CB8AC3E}">
        <p14:creationId xmlns:p14="http://schemas.microsoft.com/office/powerpoint/2010/main" val="3182929961"/>
      </p:ext>
    </p:extLst>
  </p:cSld>
  <p:clrMapOvr>
    <a:masterClrMapping/>
  </p:clrMapOvr>
</p:sld>
</file>

<file path=ppt/theme/theme1.xml><?xml version="1.0" encoding="utf-8"?>
<a:theme xmlns:a="http://schemas.openxmlformats.org/drawingml/2006/main" name="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8273</TotalTime>
  <Words>1172</Words>
  <Application>Microsoft Office PowerPoint</Application>
  <PresentationFormat>ワイド画面</PresentationFormat>
  <Paragraphs>85</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UDPゴシック</vt:lpstr>
      <vt:lpstr>UD デジタル 教科書体 NK-R</vt:lpstr>
      <vt:lpstr>游ゴシック</vt:lpstr>
      <vt:lpstr>游ゴシック Light</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大阪府</dc:creator>
  <cp:lastModifiedBy>塩田　尚子</cp:lastModifiedBy>
  <cp:revision>17</cp:revision>
  <cp:lastPrinted>2026-03-19T02:10:48Z</cp:lastPrinted>
  <dcterms:created xsi:type="dcterms:W3CDTF">2011-10-28T06:14:24Z</dcterms:created>
  <dcterms:modified xsi:type="dcterms:W3CDTF">2026-08-24T02:46:29Z</dcterms:modified>
</cp:coreProperties>
</file>