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1" r:id="rId2"/>
    <p:sldId id="272" r:id="rId3"/>
    <p:sldId id="273" r:id="rId4"/>
    <p:sldId id="274" r:id="rId5"/>
    <p:sldId id="264" r:id="rId6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94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r>
              <a:rPr lang="ja-JP" sz="1600"/>
              <a:t>就労継続支援Ａ型</a:t>
            </a:r>
            <a:endParaRPr lang="en-US" sz="16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全国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R3.3</c:v>
                </c:pt>
                <c:pt idx="1">
                  <c:v>R4.3</c:v>
                </c:pt>
                <c:pt idx="2">
                  <c:v>R5.3</c:v>
                </c:pt>
                <c:pt idx="3">
                  <c:v>R6.3</c:v>
                </c:pt>
                <c:pt idx="4">
                  <c:v>R7.2</c:v>
                </c:pt>
              </c:strCache>
            </c:strRef>
          </c:cat>
          <c:val>
            <c:numRef>
              <c:f>Sheet1!$B$2:$F$2</c:f>
              <c:numCache>
                <c:formatCode>#,##0_);[Red]\(#,##0\)</c:formatCode>
                <c:ptCount val="5"/>
                <c:pt idx="0">
                  <c:v>3956</c:v>
                </c:pt>
                <c:pt idx="1">
                  <c:v>4196</c:v>
                </c:pt>
                <c:pt idx="2">
                  <c:v>4414</c:v>
                </c:pt>
                <c:pt idx="3">
                  <c:v>4634</c:v>
                </c:pt>
                <c:pt idx="4">
                  <c:v>4371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73-45B2-BA32-943C18F184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95323663"/>
        <c:axId val="1995325327"/>
      </c:bar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大阪府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R3.3</c:v>
                </c:pt>
                <c:pt idx="1">
                  <c:v>R4.3</c:v>
                </c:pt>
                <c:pt idx="2">
                  <c:v>R5.3</c:v>
                </c:pt>
                <c:pt idx="3">
                  <c:v>R6.3</c:v>
                </c:pt>
                <c:pt idx="4">
                  <c:v>R7.2</c:v>
                </c:pt>
              </c:strCache>
            </c:strRef>
          </c:cat>
          <c:val>
            <c:numRef>
              <c:f>Sheet1!$B$3:$F$3</c:f>
              <c:numCache>
                <c:formatCode>#,##0_);[Red]\(#,##0\)</c:formatCode>
                <c:ptCount val="5"/>
                <c:pt idx="0">
                  <c:v>384</c:v>
                </c:pt>
                <c:pt idx="1">
                  <c:v>419</c:v>
                </c:pt>
                <c:pt idx="2">
                  <c:v>468</c:v>
                </c:pt>
                <c:pt idx="3">
                  <c:v>503</c:v>
                </c:pt>
                <c:pt idx="4">
                  <c:v>479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73-45B2-BA32-943C18F184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5323663"/>
        <c:axId val="1995325327"/>
      </c:lineChart>
      <c:catAx>
        <c:axId val="199532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1995325327"/>
        <c:crosses val="autoZero"/>
        <c:auto val="1"/>
        <c:lblAlgn val="ctr"/>
        <c:lblOffset val="100"/>
        <c:noMultiLvlLbl val="0"/>
      </c:catAx>
      <c:valAx>
        <c:axId val="1995325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19953236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>
          <a:latin typeface="Meiryo UI" panose="020B0604030504040204" pitchFamily="50" charset="-128"/>
          <a:ea typeface="Meiryo UI" panose="020B0604030504040204" pitchFamily="50" charset="-128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r>
              <a:rPr lang="ja-JP" sz="1600"/>
              <a:t>就労継続支援Ｂ型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全国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R3.3</c:v>
                </c:pt>
                <c:pt idx="1">
                  <c:v>R4.3</c:v>
                </c:pt>
                <c:pt idx="2">
                  <c:v>R5.3</c:v>
                </c:pt>
                <c:pt idx="3">
                  <c:v>R6.3</c:v>
                </c:pt>
                <c:pt idx="4">
                  <c:v>R7.2</c:v>
                </c:pt>
              </c:strCache>
            </c:strRef>
          </c:cat>
          <c:val>
            <c:numRef>
              <c:f>Sheet1!$B$2:$F$2</c:f>
              <c:numCache>
                <c:formatCode>#,##0_);[Red]\(#,##0\)</c:formatCode>
                <c:ptCount val="5"/>
                <c:pt idx="0">
                  <c:v>13972</c:v>
                </c:pt>
                <c:pt idx="1">
                  <c:v>15070</c:v>
                </c:pt>
                <c:pt idx="2">
                  <c:v>16187</c:v>
                </c:pt>
                <c:pt idx="3">
                  <c:v>17295</c:v>
                </c:pt>
                <c:pt idx="4">
                  <c:v>18621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3A-4321-A705-17C29A21C1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55495103"/>
        <c:axId val="1855516735"/>
      </c:bar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大阪府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R3.3</c:v>
                </c:pt>
                <c:pt idx="1">
                  <c:v>R4.3</c:v>
                </c:pt>
                <c:pt idx="2">
                  <c:v>R5.3</c:v>
                </c:pt>
                <c:pt idx="3">
                  <c:v>R6.3</c:v>
                </c:pt>
                <c:pt idx="4">
                  <c:v>R7.2</c:v>
                </c:pt>
              </c:strCache>
            </c:strRef>
          </c:cat>
          <c:val>
            <c:numRef>
              <c:f>Sheet1!$B$3:$F$3</c:f>
              <c:numCache>
                <c:formatCode>#,##0_);[Red]\(#,##0\)</c:formatCode>
                <c:ptCount val="5"/>
                <c:pt idx="0">
                  <c:v>1149</c:v>
                </c:pt>
                <c:pt idx="1">
                  <c:v>1291</c:v>
                </c:pt>
                <c:pt idx="2">
                  <c:v>1531</c:v>
                </c:pt>
                <c:pt idx="3">
                  <c:v>1738</c:v>
                </c:pt>
                <c:pt idx="4">
                  <c:v>1985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73A-4321-A705-17C29A21C1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5495103"/>
        <c:axId val="1855516735"/>
      </c:lineChart>
      <c:catAx>
        <c:axId val="1855495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1855516735"/>
        <c:crosses val="autoZero"/>
        <c:auto val="1"/>
        <c:lblAlgn val="ctr"/>
        <c:lblOffset val="100"/>
        <c:noMultiLvlLbl val="0"/>
      </c:catAx>
      <c:valAx>
        <c:axId val="18555167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1855495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>
          <a:latin typeface="Meiryo UI" panose="020B0604030504040204" pitchFamily="50" charset="-128"/>
          <a:ea typeface="Meiryo UI" panose="020B0604030504040204" pitchFamily="50" charset="-128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r>
              <a:rPr lang="ja-JP" altLang="en-US" sz="1600"/>
              <a:t>主要</a:t>
            </a:r>
            <a:r>
              <a:rPr lang="ja-JP" sz="1600"/>
              <a:t>都道府県別　就労継続支援Ａ型事業所数（令和</a:t>
            </a:r>
            <a:r>
              <a:rPr lang="en-US" sz="1600" dirty="0"/>
              <a:t>6</a:t>
            </a:r>
            <a:r>
              <a:rPr lang="ja-JP" sz="1600" dirty="0"/>
              <a:t>年</a:t>
            </a:r>
            <a:r>
              <a:rPr lang="en-US" sz="1600" dirty="0"/>
              <a:t>10</a:t>
            </a:r>
            <a:r>
              <a:rPr lang="ja-JP" sz="1600" dirty="0"/>
              <a:t>月</a:t>
            </a:r>
            <a:r>
              <a:rPr lang="en-US" sz="1600" dirty="0"/>
              <a:t>1</a:t>
            </a:r>
            <a:r>
              <a:rPr lang="ja-JP" sz="1600" dirty="0"/>
              <a:t>日時点）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事業所数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北海道</c:v>
                </c:pt>
                <c:pt idx="1">
                  <c:v>宮城県</c:v>
                </c:pt>
                <c:pt idx="2">
                  <c:v>埼玉県</c:v>
                </c:pt>
                <c:pt idx="3">
                  <c:v>千葉県</c:v>
                </c:pt>
                <c:pt idx="4">
                  <c:v>東京都</c:v>
                </c:pt>
                <c:pt idx="5">
                  <c:v>神奈川県</c:v>
                </c:pt>
                <c:pt idx="6">
                  <c:v>新潟県</c:v>
                </c:pt>
                <c:pt idx="7">
                  <c:v>静岡県</c:v>
                </c:pt>
                <c:pt idx="8">
                  <c:v>愛知県</c:v>
                </c:pt>
                <c:pt idx="9">
                  <c:v>京都府</c:v>
                </c:pt>
                <c:pt idx="10">
                  <c:v>大阪府</c:v>
                </c:pt>
                <c:pt idx="11">
                  <c:v>兵庫県</c:v>
                </c:pt>
                <c:pt idx="12">
                  <c:v>岡山県</c:v>
                </c:pt>
                <c:pt idx="13">
                  <c:v>広島県</c:v>
                </c:pt>
                <c:pt idx="14">
                  <c:v>福岡県</c:v>
                </c:pt>
                <c:pt idx="15">
                  <c:v>熊本県</c:v>
                </c:pt>
              </c:strCache>
            </c:strRef>
          </c:cat>
          <c:val>
            <c:numRef>
              <c:f>Sheet1!$B$2:$B$17</c:f>
              <c:numCache>
                <c:formatCode>#,##0_);[Red]\(#,##0\)</c:formatCode>
                <c:ptCount val="16"/>
                <c:pt idx="0">
                  <c:v>248</c:v>
                </c:pt>
                <c:pt idx="1">
                  <c:v>67</c:v>
                </c:pt>
                <c:pt idx="2">
                  <c:v>121</c:v>
                </c:pt>
                <c:pt idx="3">
                  <c:v>158</c:v>
                </c:pt>
                <c:pt idx="4">
                  <c:v>87</c:v>
                </c:pt>
                <c:pt idx="5">
                  <c:v>116</c:v>
                </c:pt>
                <c:pt idx="6">
                  <c:v>52</c:v>
                </c:pt>
                <c:pt idx="7">
                  <c:v>152</c:v>
                </c:pt>
                <c:pt idx="8">
                  <c:v>255</c:v>
                </c:pt>
                <c:pt idx="9">
                  <c:v>99</c:v>
                </c:pt>
                <c:pt idx="10">
                  <c:v>471</c:v>
                </c:pt>
                <c:pt idx="11">
                  <c:v>209</c:v>
                </c:pt>
                <c:pt idx="12">
                  <c:v>108</c:v>
                </c:pt>
                <c:pt idx="13">
                  <c:v>91</c:v>
                </c:pt>
                <c:pt idx="14">
                  <c:v>342</c:v>
                </c:pt>
                <c:pt idx="15">
                  <c:v>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1A-4ECF-B58D-9583ED4DD9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6518512"/>
        <c:axId val="766526000"/>
      </c:barChart>
      <c:catAx>
        <c:axId val="76651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766526000"/>
        <c:crosses val="autoZero"/>
        <c:auto val="1"/>
        <c:lblAlgn val="ctr"/>
        <c:lblOffset val="100"/>
        <c:noMultiLvlLbl val="0"/>
      </c:catAx>
      <c:valAx>
        <c:axId val="76652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76651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Meiryo UI" panose="020B0604030504040204" pitchFamily="50" charset="-128"/>
          <a:ea typeface="Meiryo UI" panose="020B0604030504040204" pitchFamily="50" charset="-128"/>
        </a:defRPr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r>
              <a:rPr lang="ja-JP" altLang="en-US" sz="1600" dirty="0"/>
              <a:t>主要</a:t>
            </a:r>
            <a:r>
              <a:rPr lang="ja-JP" sz="1600" dirty="0"/>
              <a:t>都道府県別　就労継続支援Ｂ型事業所数（令和</a:t>
            </a:r>
            <a:r>
              <a:rPr lang="en-US" sz="1600" dirty="0"/>
              <a:t>6</a:t>
            </a:r>
            <a:r>
              <a:rPr lang="ja-JP" sz="1600" dirty="0"/>
              <a:t>年</a:t>
            </a:r>
            <a:r>
              <a:rPr lang="en-US" sz="1600" dirty="0"/>
              <a:t>10</a:t>
            </a:r>
            <a:r>
              <a:rPr lang="ja-JP" sz="1600" dirty="0"/>
              <a:t>月</a:t>
            </a:r>
            <a:r>
              <a:rPr lang="en-US" sz="1600" dirty="0"/>
              <a:t>1</a:t>
            </a:r>
            <a:r>
              <a:rPr lang="ja-JP" sz="1600" dirty="0"/>
              <a:t>日時点）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事業所数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北海道</c:v>
                </c:pt>
                <c:pt idx="1">
                  <c:v>宮城県</c:v>
                </c:pt>
                <c:pt idx="2">
                  <c:v>埼玉県</c:v>
                </c:pt>
                <c:pt idx="3">
                  <c:v>千葉県</c:v>
                </c:pt>
                <c:pt idx="4">
                  <c:v>東京都</c:v>
                </c:pt>
                <c:pt idx="5">
                  <c:v>神奈川県</c:v>
                </c:pt>
                <c:pt idx="6">
                  <c:v>新潟県</c:v>
                </c:pt>
                <c:pt idx="7">
                  <c:v>静岡県</c:v>
                </c:pt>
                <c:pt idx="8">
                  <c:v>愛知県</c:v>
                </c:pt>
                <c:pt idx="9">
                  <c:v>京都府</c:v>
                </c:pt>
                <c:pt idx="10">
                  <c:v>大阪府</c:v>
                </c:pt>
                <c:pt idx="11">
                  <c:v>兵庫県</c:v>
                </c:pt>
                <c:pt idx="12">
                  <c:v>岡山県</c:v>
                </c:pt>
                <c:pt idx="13">
                  <c:v>広島県</c:v>
                </c:pt>
                <c:pt idx="14">
                  <c:v>福岡県</c:v>
                </c:pt>
                <c:pt idx="15">
                  <c:v>熊本県</c:v>
                </c:pt>
              </c:strCache>
            </c:strRef>
          </c:cat>
          <c:val>
            <c:numRef>
              <c:f>Sheet1!$B$2:$B$17</c:f>
              <c:numCache>
                <c:formatCode>#,##0_);[Red]\(#,##0\)</c:formatCode>
                <c:ptCount val="16"/>
                <c:pt idx="0">
                  <c:v>1308</c:v>
                </c:pt>
                <c:pt idx="1">
                  <c:v>328</c:v>
                </c:pt>
                <c:pt idx="2">
                  <c:v>603</c:v>
                </c:pt>
                <c:pt idx="3">
                  <c:v>558</c:v>
                </c:pt>
                <c:pt idx="4">
                  <c:v>946</c:v>
                </c:pt>
                <c:pt idx="5">
                  <c:v>726</c:v>
                </c:pt>
                <c:pt idx="6">
                  <c:v>282</c:v>
                </c:pt>
                <c:pt idx="7">
                  <c:v>509</c:v>
                </c:pt>
                <c:pt idx="8">
                  <c:v>955</c:v>
                </c:pt>
                <c:pt idx="9">
                  <c:v>371</c:v>
                </c:pt>
                <c:pt idx="10">
                  <c:v>1827</c:v>
                </c:pt>
                <c:pt idx="11">
                  <c:v>943</c:v>
                </c:pt>
                <c:pt idx="12">
                  <c:v>315</c:v>
                </c:pt>
                <c:pt idx="13">
                  <c:v>401</c:v>
                </c:pt>
                <c:pt idx="14">
                  <c:v>795</c:v>
                </c:pt>
                <c:pt idx="15">
                  <c:v>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1A-4ECF-B58D-9583ED4DD9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66518512"/>
        <c:axId val="766526000"/>
      </c:barChart>
      <c:catAx>
        <c:axId val="76651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766526000"/>
        <c:crosses val="autoZero"/>
        <c:auto val="1"/>
        <c:lblAlgn val="ctr"/>
        <c:lblOffset val="100"/>
        <c:noMultiLvlLbl val="0"/>
      </c:catAx>
      <c:valAx>
        <c:axId val="76652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76651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Meiryo UI" panose="020B0604030504040204" pitchFamily="50" charset="-128"/>
          <a:ea typeface="Meiryo UI" panose="020B0604030504040204" pitchFamily="50" charset="-128"/>
        </a:defRPr>
      </a:pPr>
      <a:endParaRPr lang="ja-JP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r>
              <a:rPr lang="ja-JP" altLang="en-US" sz="1600" dirty="0"/>
              <a:t>主要</a:t>
            </a:r>
            <a:r>
              <a:rPr lang="ja-JP" sz="1600" dirty="0"/>
              <a:t>都道府県別　福祉施設からの一般就労者数（令和</a:t>
            </a:r>
            <a:r>
              <a:rPr lang="en-US" sz="1600" dirty="0"/>
              <a:t>5</a:t>
            </a:r>
            <a:r>
              <a:rPr lang="ja-JP" sz="1600" dirty="0"/>
              <a:t>年度実績）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事業所数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北海道</c:v>
                </c:pt>
                <c:pt idx="1">
                  <c:v>宮城県</c:v>
                </c:pt>
                <c:pt idx="2">
                  <c:v>埼玉県</c:v>
                </c:pt>
                <c:pt idx="3">
                  <c:v>千葉県</c:v>
                </c:pt>
                <c:pt idx="4">
                  <c:v>東京都</c:v>
                </c:pt>
                <c:pt idx="5">
                  <c:v>神奈川県</c:v>
                </c:pt>
                <c:pt idx="6">
                  <c:v>新潟県</c:v>
                </c:pt>
                <c:pt idx="7">
                  <c:v>静岡県</c:v>
                </c:pt>
                <c:pt idx="8">
                  <c:v>愛知県</c:v>
                </c:pt>
                <c:pt idx="9">
                  <c:v>京都府</c:v>
                </c:pt>
                <c:pt idx="10">
                  <c:v>大阪府</c:v>
                </c:pt>
                <c:pt idx="11">
                  <c:v>兵庫県</c:v>
                </c:pt>
                <c:pt idx="12">
                  <c:v>岡山県</c:v>
                </c:pt>
                <c:pt idx="13">
                  <c:v>広島県</c:v>
                </c:pt>
                <c:pt idx="14">
                  <c:v>福岡県</c:v>
                </c:pt>
                <c:pt idx="15">
                  <c:v>熊本県</c:v>
                </c:pt>
              </c:strCache>
            </c:strRef>
          </c:cat>
          <c:val>
            <c:numRef>
              <c:f>Sheet1!$B$2:$B$17</c:f>
              <c:numCache>
                <c:formatCode>#,##0_);[Red]\(#,##0\)</c:formatCode>
                <c:ptCount val="16"/>
                <c:pt idx="0">
                  <c:v>938</c:v>
                </c:pt>
                <c:pt idx="1">
                  <c:v>506</c:v>
                </c:pt>
                <c:pt idx="2">
                  <c:v>1516</c:v>
                </c:pt>
                <c:pt idx="3">
                  <c:v>1277</c:v>
                </c:pt>
                <c:pt idx="4">
                  <c:v>3093</c:v>
                </c:pt>
                <c:pt idx="5">
                  <c:v>2210</c:v>
                </c:pt>
                <c:pt idx="6">
                  <c:v>382</c:v>
                </c:pt>
                <c:pt idx="7">
                  <c:v>590</c:v>
                </c:pt>
                <c:pt idx="8">
                  <c:v>2162</c:v>
                </c:pt>
                <c:pt idx="9">
                  <c:v>508</c:v>
                </c:pt>
                <c:pt idx="10">
                  <c:v>3263</c:v>
                </c:pt>
                <c:pt idx="11">
                  <c:v>933</c:v>
                </c:pt>
                <c:pt idx="12">
                  <c:v>415</c:v>
                </c:pt>
                <c:pt idx="13">
                  <c:v>567</c:v>
                </c:pt>
                <c:pt idx="14">
                  <c:v>1209</c:v>
                </c:pt>
                <c:pt idx="15">
                  <c:v>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1A-4ECF-B58D-9583ED4DD9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66518512"/>
        <c:axId val="766526000"/>
      </c:barChart>
      <c:catAx>
        <c:axId val="76651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766526000"/>
        <c:crosses val="autoZero"/>
        <c:auto val="1"/>
        <c:lblAlgn val="ctr"/>
        <c:lblOffset val="100"/>
        <c:noMultiLvlLbl val="0"/>
      </c:catAx>
      <c:valAx>
        <c:axId val="76652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76651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Meiryo UI" panose="020B0604030504040204" pitchFamily="50" charset="-128"/>
          <a:ea typeface="Meiryo UI" panose="020B0604030504040204" pitchFamily="50" charset="-128"/>
        </a:defRPr>
      </a:pPr>
      <a:endParaRPr lang="ja-JP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/>
              <a:t>平均工賃月額の実績と目標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3950684519563584E-2"/>
          <c:y val="0.11344617361926491"/>
          <c:w val="0.90552416492875398"/>
          <c:h val="0.77489465109313105"/>
        </c:manualLayout>
      </c:layout>
      <c:lineChart>
        <c:grouping val="standard"/>
        <c:varyColors val="0"/>
        <c:ser>
          <c:idx val="0"/>
          <c:order val="0"/>
          <c:tx>
            <c:strRef>
              <c:f>グラフ_R03実績更新!$B$29</c:f>
              <c:strCache>
                <c:ptCount val="1"/>
                <c:pt idx="0">
                  <c:v>全国実績</c:v>
                </c:pt>
              </c:strCache>
            </c:strRef>
          </c:tx>
          <c:spPr>
            <a:ln w="28575" cap="rnd" cmpd="dbl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2"/>
            <c:marker>
              <c:symbol val="circle"/>
              <c:size val="6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 cmpd="dbl">
                <a:solidFill>
                  <a:schemeClr val="bg1">
                    <a:lumMod val="50000"/>
                  </a:schemeClr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3BB9-4ADA-B671-4094AD68B0D8}"/>
              </c:ext>
            </c:extLst>
          </c:dPt>
          <c:dPt>
            <c:idx val="5"/>
            <c:marker>
              <c:symbol val="circle"/>
              <c:size val="6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  <a:prstDash val="sysDot"/>
                </a:ln>
                <a:effectLst/>
              </c:spPr>
            </c:marker>
            <c:bubble3D val="0"/>
            <c:spPr>
              <a:ln w="28575" cap="rnd" cmpd="dbl">
                <a:solidFill>
                  <a:schemeClr val="bg1">
                    <a:lumMod val="5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BB9-4ADA-B671-4094AD68B0D8}"/>
              </c:ext>
            </c:extLst>
          </c:dPt>
          <c:dPt>
            <c:idx val="9"/>
            <c:marker>
              <c:symbol val="circle"/>
              <c:size val="6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 cmpd="dbl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ED4D-490D-8EDF-6662EA026DBE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DD7D3A02-6067-4694-BAAD-7931E907E2F6}" type="VALUE">
                      <a:rPr lang="en-US" altLang="ja-JP" b="0" i="0" u="none"/>
                      <a:pPr/>
                      <a:t>[値]</a:t>
                    </a:fld>
                    <a:endParaRPr lang="ja-JP" alt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BB9-4ADA-B671-4094AD68B0D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F4803D8-B60D-47B5-A54D-A13F2BFA0B03}" type="VALUE">
                      <a:rPr lang="en-US" altLang="ja-JP" b="0" i="0" u="none"/>
                      <a:pPr/>
                      <a:t>[値]</a:t>
                    </a:fld>
                    <a:endParaRPr lang="ja-JP" alt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BB9-4ADA-B671-4094AD68B0D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23AFF35-E001-4077-AC62-0B8445C1626A}" type="VALUE">
                      <a:rPr lang="en-US" altLang="ja-JP" b="0" i="0" u="none"/>
                      <a:pPr/>
                      <a:t>[値]</a:t>
                    </a:fld>
                    <a:endParaRPr lang="ja-JP" alt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BB9-4ADA-B671-4094AD68B0D8}"/>
                </c:ext>
              </c:extLst>
            </c:dLbl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グラフ_R03実績更新!$F$28:$U$28</c:f>
              <c:strCache>
                <c:ptCount val="16"/>
                <c:pt idx="0">
                  <c:v>H26</c:v>
                </c:pt>
                <c:pt idx="1">
                  <c:v>H27</c:v>
                </c:pt>
                <c:pt idx="2">
                  <c:v>H28</c:v>
                </c:pt>
                <c:pt idx="3">
                  <c:v>H29</c:v>
                </c:pt>
                <c:pt idx="4">
                  <c:v>H30</c:v>
                </c:pt>
                <c:pt idx="5">
                  <c:v>R1</c:v>
                </c:pt>
                <c:pt idx="6">
                  <c:v>R2</c:v>
                </c:pt>
                <c:pt idx="7">
                  <c:v>R3</c:v>
                </c:pt>
                <c:pt idx="8">
                  <c:v>R4</c:v>
                </c:pt>
                <c:pt idx="9">
                  <c:v>R5</c:v>
                </c:pt>
                <c:pt idx="10">
                  <c:v>R6</c:v>
                </c:pt>
                <c:pt idx="11">
                  <c:v>R7</c:v>
                </c:pt>
                <c:pt idx="12">
                  <c:v>R8</c:v>
                </c:pt>
                <c:pt idx="13">
                  <c:v>R9</c:v>
                </c:pt>
                <c:pt idx="14">
                  <c:v>R10</c:v>
                </c:pt>
                <c:pt idx="15">
                  <c:v>R11</c:v>
                </c:pt>
              </c:strCache>
            </c:strRef>
          </c:cat>
          <c:val>
            <c:numRef>
              <c:f>グラフ_R03実績更新!$F$29:$U$29</c:f>
              <c:numCache>
                <c:formatCode>#,##0_);[Red]\(#,##0\)</c:formatCode>
                <c:ptCount val="16"/>
                <c:pt idx="0">
                  <c:v>14838</c:v>
                </c:pt>
                <c:pt idx="1">
                  <c:v>15033</c:v>
                </c:pt>
                <c:pt idx="2">
                  <c:v>15295</c:v>
                </c:pt>
                <c:pt idx="3">
                  <c:v>15603</c:v>
                </c:pt>
                <c:pt idx="4">
                  <c:v>16118</c:v>
                </c:pt>
                <c:pt idx="5">
                  <c:v>16369</c:v>
                </c:pt>
                <c:pt idx="6">
                  <c:v>15776</c:v>
                </c:pt>
                <c:pt idx="7">
                  <c:v>16507</c:v>
                </c:pt>
                <c:pt idx="8">
                  <c:v>17031</c:v>
                </c:pt>
                <c:pt idx="9">
                  <c:v>22649</c:v>
                </c:pt>
                <c:pt idx="10">
                  <c:v>24141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BB9-4ADA-B671-4094AD68B0D8}"/>
            </c:ext>
          </c:extLst>
        </c:ser>
        <c:ser>
          <c:idx val="2"/>
          <c:order val="2"/>
          <c:tx>
            <c:strRef>
              <c:f>グラフ_R03実績更新!$B$30</c:f>
              <c:strCache>
                <c:ptCount val="1"/>
                <c:pt idx="0">
                  <c:v>大阪府実績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5"/>
            <c:marker>
              <c:symbol val="circle"/>
              <c:size val="5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  <a:prstDash val="sysDot"/>
                </a:ln>
                <a:effectLst/>
              </c:spPr>
            </c:marker>
            <c:bubble3D val="0"/>
            <c:spPr>
              <a:ln w="28575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BB9-4ADA-B671-4094AD68B0D8}"/>
              </c:ext>
            </c:extLst>
          </c:dPt>
          <c:dPt>
            <c:idx val="9"/>
            <c:marker>
              <c:symbol val="circle"/>
              <c:size val="5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ED4D-490D-8EDF-6662EA026DBE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593AFC8B-294E-4C6A-BA0F-89747A4C3063}" type="VALUE">
                      <a:rPr lang="en-US" altLang="ja-JP" b="0" i="0" u="none"/>
                      <a:pPr/>
                      <a:t>[値]</a:t>
                    </a:fld>
                    <a:endParaRPr lang="ja-JP" alt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3BB9-4ADA-B671-4094AD68B0D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2E72B35-C5D0-4515-B353-40B12AD25A66}" type="VALUE">
                      <a:rPr lang="en-US" altLang="ja-JP" b="0" i="0" u="none"/>
                      <a:pPr/>
                      <a:t>[値]</a:t>
                    </a:fld>
                    <a:endParaRPr lang="ja-JP" alt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BB9-4ADA-B671-4094AD68B0D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DB8EBDD-9B63-4E07-866A-AB32FC4CA5DF}" type="VALUE">
                      <a:rPr lang="en-US" altLang="ja-JP" b="0" i="0" u="none"/>
                      <a:pPr/>
                      <a:t>[値]</a:t>
                    </a:fld>
                    <a:endParaRPr lang="ja-JP" alt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3BB9-4ADA-B671-4094AD68B0D8}"/>
                </c:ext>
              </c:extLst>
            </c:dLbl>
            <c:dLbl>
              <c:idx val="5"/>
              <c:layout>
                <c:manualLayout>
                  <c:x val="-2.4727621021289156E-2"/>
                  <c:y val="5.6312337455849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BB9-4ADA-B671-4094AD68B0D8}"/>
                </c:ext>
              </c:extLst>
            </c:dLbl>
            <c:dLbl>
              <c:idx val="6"/>
              <c:layout>
                <c:manualLayout>
                  <c:x val="-4.6245041555466347E-2"/>
                  <c:y val="-2.99010506884866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BB9-4ADA-B671-4094AD68B0D8}"/>
                </c:ext>
              </c:extLst>
            </c:dLbl>
            <c:dLbl>
              <c:idx val="9"/>
              <c:layout>
                <c:manualLayout>
                  <c:x val="-1.0214173384495031E-2"/>
                  <c:y val="4.9123686972435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D4D-490D-8EDF-6662EA026DBE}"/>
                </c:ext>
              </c:extLst>
            </c:dLbl>
            <c:dLbl>
              <c:idx val="10"/>
              <c:layout>
                <c:manualLayout>
                  <c:x val="-6.2974582950264618E-2"/>
                  <c:y val="-1.76944262898195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4D-490D-8EDF-6662EA026DBE}"/>
                </c:ext>
              </c:extLst>
            </c:dLbl>
            <c:dLbl>
              <c:idx val="11"/>
              <c:layout>
                <c:manualLayout>
                  <c:x val="-5.3038278680576464E-2"/>
                  <c:y val="-4.4916620581849601E-2"/>
                </c:manualLayout>
              </c:layout>
              <c:tx>
                <c:rich>
                  <a:bodyPr/>
                  <a:lstStyle/>
                  <a:p>
                    <a:fld id="{85C34DC1-7119-432D-A282-65786852D36E}" type="VALUE">
                      <a:rPr lang="en-US" altLang="ja-JP" smtClean="0"/>
                      <a:pPr/>
                      <a:t>[値]</a:t>
                    </a:fld>
                    <a:r>
                      <a:rPr lang="ja-JP" altLang="en-US" dirty="0"/>
                      <a:t>（速報値）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ED4D-490D-8EDF-6662EA026DBE}"/>
                </c:ext>
              </c:extLst>
            </c:dLbl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グラフ_R03実績更新!$F$28:$U$28</c:f>
              <c:strCache>
                <c:ptCount val="16"/>
                <c:pt idx="0">
                  <c:v>H26</c:v>
                </c:pt>
                <c:pt idx="1">
                  <c:v>H27</c:v>
                </c:pt>
                <c:pt idx="2">
                  <c:v>H28</c:v>
                </c:pt>
                <c:pt idx="3">
                  <c:v>H29</c:v>
                </c:pt>
                <c:pt idx="4">
                  <c:v>H30</c:v>
                </c:pt>
                <c:pt idx="5">
                  <c:v>R1</c:v>
                </c:pt>
                <c:pt idx="6">
                  <c:v>R2</c:v>
                </c:pt>
                <c:pt idx="7">
                  <c:v>R3</c:v>
                </c:pt>
                <c:pt idx="8">
                  <c:v>R4</c:v>
                </c:pt>
                <c:pt idx="9">
                  <c:v>R5</c:v>
                </c:pt>
                <c:pt idx="10">
                  <c:v>R6</c:v>
                </c:pt>
                <c:pt idx="11">
                  <c:v>R7</c:v>
                </c:pt>
                <c:pt idx="12">
                  <c:v>R8</c:v>
                </c:pt>
                <c:pt idx="13">
                  <c:v>R9</c:v>
                </c:pt>
                <c:pt idx="14">
                  <c:v>R10</c:v>
                </c:pt>
                <c:pt idx="15">
                  <c:v>R11</c:v>
                </c:pt>
              </c:strCache>
            </c:strRef>
          </c:cat>
          <c:val>
            <c:numRef>
              <c:f>グラフ_R03実績更新!$F$30:$U$30</c:f>
              <c:numCache>
                <c:formatCode>#,##0_);[Red]\(#,##0\)</c:formatCode>
                <c:ptCount val="16"/>
                <c:pt idx="0">
                  <c:v>10763</c:v>
                </c:pt>
                <c:pt idx="1">
                  <c:v>11190</c:v>
                </c:pt>
                <c:pt idx="2">
                  <c:v>11209</c:v>
                </c:pt>
                <c:pt idx="3">
                  <c:v>11575</c:v>
                </c:pt>
                <c:pt idx="4">
                  <c:v>12009</c:v>
                </c:pt>
                <c:pt idx="5">
                  <c:v>12693</c:v>
                </c:pt>
                <c:pt idx="6">
                  <c:v>12142</c:v>
                </c:pt>
                <c:pt idx="7">
                  <c:v>12786</c:v>
                </c:pt>
                <c:pt idx="8">
                  <c:v>13681</c:v>
                </c:pt>
                <c:pt idx="9">
                  <c:v>18176</c:v>
                </c:pt>
                <c:pt idx="10">
                  <c:v>19747</c:v>
                </c:pt>
                <c:pt idx="11">
                  <c:v>21189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3BB9-4ADA-B671-4094AD68B0D8}"/>
            </c:ext>
          </c:extLst>
        </c:ser>
        <c:ser>
          <c:idx val="3"/>
          <c:order val="3"/>
          <c:tx>
            <c:strRef>
              <c:f>グラフ_R03実績更新!$B$32</c:f>
              <c:strCache>
                <c:ptCount val="1"/>
                <c:pt idx="0">
                  <c:v>R6-8目標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19050">
                <a:solidFill>
                  <a:srgbClr val="FF0000"/>
                </a:solidFill>
                <a:prstDash val="sysDash"/>
              </a:ln>
              <a:effectLst/>
            </c:spPr>
          </c:marker>
          <c:dLbls>
            <c:dLbl>
              <c:idx val="6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BB9-4ADA-B671-4094AD68B0D8}"/>
                </c:ext>
              </c:extLst>
            </c:dLbl>
            <c:dLbl>
              <c:idx val="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BB9-4ADA-B671-4094AD68B0D8}"/>
                </c:ext>
              </c:extLst>
            </c:dLbl>
            <c:dLbl>
              <c:idx val="8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BB9-4ADA-B671-4094AD68B0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グラフ_R03実績更新!$F$28:$U$28</c:f>
              <c:strCache>
                <c:ptCount val="16"/>
                <c:pt idx="0">
                  <c:v>H26</c:v>
                </c:pt>
                <c:pt idx="1">
                  <c:v>H27</c:v>
                </c:pt>
                <c:pt idx="2">
                  <c:v>H28</c:v>
                </c:pt>
                <c:pt idx="3">
                  <c:v>H29</c:v>
                </c:pt>
                <c:pt idx="4">
                  <c:v>H30</c:v>
                </c:pt>
                <c:pt idx="5">
                  <c:v>R1</c:v>
                </c:pt>
                <c:pt idx="6">
                  <c:v>R2</c:v>
                </c:pt>
                <c:pt idx="7">
                  <c:v>R3</c:v>
                </c:pt>
                <c:pt idx="8">
                  <c:v>R4</c:v>
                </c:pt>
                <c:pt idx="9">
                  <c:v>R5</c:v>
                </c:pt>
                <c:pt idx="10">
                  <c:v>R6</c:v>
                </c:pt>
                <c:pt idx="11">
                  <c:v>R7</c:v>
                </c:pt>
                <c:pt idx="12">
                  <c:v>R8</c:v>
                </c:pt>
                <c:pt idx="13">
                  <c:v>R9</c:v>
                </c:pt>
                <c:pt idx="14">
                  <c:v>R10</c:v>
                </c:pt>
                <c:pt idx="15">
                  <c:v>R11</c:v>
                </c:pt>
              </c:strCache>
            </c:strRef>
          </c:cat>
          <c:val>
            <c:numRef>
              <c:f>グラフ_R03実績更新!$F$32:$U$32</c:f>
              <c:numCache>
                <c:formatCode>General</c:formatCode>
                <c:ptCount val="16"/>
                <c:pt idx="10" formatCode="#,##0_);[Red]\(#,##0\)">
                  <c:v>19000</c:v>
                </c:pt>
                <c:pt idx="11" formatCode="#,##0_);[Red]\(#,##0\)">
                  <c:v>20000</c:v>
                </c:pt>
                <c:pt idx="12" formatCode="#,##0_);[Red]\(#,##0\)">
                  <c:v>21000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3BB9-4ADA-B671-4094AD68B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8818848"/>
        <c:axId val="1178811776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グラフ_R03実績更新!#REF!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グラフ_R03実績更新!$F$28:$U$28</c15:sqref>
                        </c15:formulaRef>
                      </c:ext>
                    </c:extLst>
                    <c:strCache>
                      <c:ptCount val="16"/>
                      <c:pt idx="0">
                        <c:v>H26</c:v>
                      </c:pt>
                      <c:pt idx="1">
                        <c:v>H27</c:v>
                      </c:pt>
                      <c:pt idx="2">
                        <c:v>H28</c:v>
                      </c:pt>
                      <c:pt idx="3">
                        <c:v>H29</c:v>
                      </c:pt>
                      <c:pt idx="4">
                        <c:v>H30</c:v>
                      </c:pt>
                      <c:pt idx="5">
                        <c:v>R1</c:v>
                      </c:pt>
                      <c:pt idx="6">
                        <c:v>R2</c:v>
                      </c:pt>
                      <c:pt idx="7">
                        <c:v>R3</c:v>
                      </c:pt>
                      <c:pt idx="8">
                        <c:v>R4</c:v>
                      </c:pt>
                      <c:pt idx="9">
                        <c:v>R5</c:v>
                      </c:pt>
                      <c:pt idx="10">
                        <c:v>R6</c:v>
                      </c:pt>
                      <c:pt idx="11">
                        <c:v>R7</c:v>
                      </c:pt>
                      <c:pt idx="12">
                        <c:v>R8</c:v>
                      </c:pt>
                      <c:pt idx="13">
                        <c:v>R9</c:v>
                      </c:pt>
                      <c:pt idx="14">
                        <c:v>R10</c:v>
                      </c:pt>
                      <c:pt idx="15">
                        <c:v>R11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グラフ_R03実績更新!#REF!</c15:sqref>
                        </c15:formulaRef>
                      </c:ext>
                    </c:extLst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7-3BB9-4ADA-B671-4094AD68B0D8}"/>
                  </c:ext>
                </c:extLst>
              </c15:ser>
            </c15:filteredLineSeries>
          </c:ext>
        </c:extLst>
      </c:lineChart>
      <c:catAx>
        <c:axId val="117881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178811776"/>
        <c:crosses val="autoZero"/>
        <c:auto val="1"/>
        <c:lblAlgn val="ctr"/>
        <c:lblOffset val="100"/>
        <c:noMultiLvlLbl val="0"/>
      </c:catAx>
      <c:valAx>
        <c:axId val="1178811776"/>
        <c:scaling>
          <c:orientation val="minMax"/>
          <c:min val="8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1178818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0.79619</cdr:x>
      <cdr:y>0.11365</cdr:y>
    </cdr:from>
    <cdr:to>
      <cdr:x>0.96581</cdr:x>
      <cdr:y>0.17065</cdr:y>
    </cdr:to>
    <cdr:sp macro="" textlink="">
      <cdr:nvSpPr>
        <cdr:cNvPr id="2" name="テキスト ボックス 6">
          <a:extLst xmlns:a="http://schemas.openxmlformats.org/drawingml/2006/main">
            <a:ext uri="{FF2B5EF4-FFF2-40B4-BE49-F238E27FC236}">
              <a16:creationId xmlns:a16="http://schemas.microsoft.com/office/drawing/2014/main" id="{0E811BE7-C308-4C09-A5CA-A08C892FA712}"/>
            </a:ext>
          </a:extLst>
        </cdr:cNvPr>
        <cdr:cNvSpPr txBox="1"/>
      </cdr:nvSpPr>
      <cdr:spPr>
        <a:xfrm xmlns:a="http://schemas.openxmlformats.org/drawingml/2006/main">
          <a:off x="6879112" y="613729"/>
          <a:ext cx="146546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ja-JP"/>
          </a:defPPr>
          <a:lvl1pPr marL="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rPr>
            <a:t>全国計　</a:t>
          </a:r>
          <a:r>
            <a: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rPr>
            <a:t>17,973</a:t>
          </a:r>
          <a:endParaRPr kumimoji="1" lang="ja-JP" altLang="en-US" sz="1400" dirty="0">
            <a:latin typeface="Meiryo UI" panose="020B0604030504040204" pitchFamily="50" charset="-128"/>
            <a:ea typeface="Meiryo UI" panose="020B0604030504040204" pitchFamily="50" charset="-128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0.78669</cdr:x>
      <cdr:y>0.13449</cdr:y>
    </cdr:from>
    <cdr:to>
      <cdr:x>0.95631</cdr:x>
      <cdr:y>0.19149</cdr:y>
    </cdr:to>
    <cdr:sp macro="" textlink="">
      <cdr:nvSpPr>
        <cdr:cNvPr id="3" name="テキスト ボックス 6">
          <a:extLst xmlns:a="http://schemas.openxmlformats.org/drawingml/2006/main">
            <a:ext uri="{FF2B5EF4-FFF2-40B4-BE49-F238E27FC236}">
              <a16:creationId xmlns:a16="http://schemas.microsoft.com/office/drawing/2014/main" id="{0E811BE7-C308-4C09-A5CA-A08C892FA712}"/>
            </a:ext>
          </a:extLst>
        </cdr:cNvPr>
        <cdr:cNvSpPr txBox="1"/>
      </cdr:nvSpPr>
      <cdr:spPr>
        <a:xfrm xmlns:a="http://schemas.openxmlformats.org/drawingml/2006/main">
          <a:off x="6797018" y="726270"/>
          <a:ext cx="146546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ja-JP"/>
          </a:defPPr>
          <a:lvl1pPr marL="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umimoji="1"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rPr>
            <a:t>全国計　</a:t>
          </a:r>
          <a:r>
            <a: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rPr>
            <a:t>25,308</a:t>
          </a:r>
          <a:endParaRPr kumimoji="1" lang="ja-JP" altLang="en-US" sz="1400" dirty="0">
            <a:latin typeface="Meiryo UI" panose="020B0604030504040204" pitchFamily="50" charset="-128"/>
            <a:ea typeface="Meiryo UI" panose="020B0604030504040204" pitchFamily="50" charset="-128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AA388-9462-4617-A5AC-6121DD955A90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DF846-0D1B-4957-B345-35ED3BF915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8465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D6CB-2068-4829-AC09-9ED5CEE3504B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0465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B3531-CB82-402C-8B17-2BA4C24DF519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8671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38E9-49BB-478C-BF2B-3F9B76121914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81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3076F-C399-4D47-BB6A-4DE09DF780DA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1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F404-5A7C-45FD-B8DB-4AD412873EFE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459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E309-1013-4D9C-BA31-2FDFABC9F307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122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1CA98-B292-4DF2-B211-361D4CA89FCC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2504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8C68A-30FD-4D1E-8B03-E93249F78C46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51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3D0FA-3EE3-4DA0-9875-B19EAB2B8C12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716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7ECBC-3B08-4B2C-8298-AC66D485C5CF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187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573C-D4BF-4464-8689-82FD330C2358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2208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D9203-660D-4BB3-B94D-09DEC32140D6}" type="datetime1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2B853-6433-4886-A61B-4F606F990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798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対角する 2 つの角を切り取った四角形 3"/>
          <p:cNvSpPr/>
          <p:nvPr/>
        </p:nvSpPr>
        <p:spPr>
          <a:xfrm>
            <a:off x="0" y="0"/>
            <a:ext cx="12192000" cy="360000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全国と府内　就労継続支援事業所数の推移</a:t>
            </a:r>
            <a:endParaRPr lang="ja-JP" altLang="en-US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4EED2F2E-D281-484D-BD93-DA08C8EFEE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2366951"/>
              </p:ext>
            </p:extLst>
          </p:nvPr>
        </p:nvGraphicFramePr>
        <p:xfrm>
          <a:off x="1332403" y="1183478"/>
          <a:ext cx="4320000" cy="4585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グラフ 17">
            <a:extLst>
              <a:ext uri="{FF2B5EF4-FFF2-40B4-BE49-F238E27FC236}">
                <a16:creationId xmlns:a16="http://schemas.microsoft.com/office/drawing/2014/main" id="{10CF9828-6247-4165-80C2-E6EB4589F3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5030215"/>
              </p:ext>
            </p:extLst>
          </p:nvPr>
        </p:nvGraphicFramePr>
        <p:xfrm>
          <a:off x="6184490" y="1183478"/>
          <a:ext cx="4320000" cy="4585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37685FD-9E2C-4FDA-A3C8-4F6A0E7A6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13DF20-E377-4D26-9FC0-853FFF57884D}"/>
              </a:ext>
            </a:extLst>
          </p:cNvPr>
          <p:cNvSpPr txBox="1"/>
          <p:nvPr/>
        </p:nvSpPr>
        <p:spPr>
          <a:xfrm>
            <a:off x="2835779" y="6124236"/>
            <a:ext cx="7394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出典：大阪府就労人数調査、</a:t>
            </a:r>
            <a:r>
              <a:rPr kumimoji="1" lang="zh-CN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厚生労働省社会保障審議会障害者部会（第</a:t>
            </a:r>
            <a:r>
              <a:rPr kumimoji="1" lang="en-US" altLang="zh-CN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147</a:t>
            </a:r>
            <a:r>
              <a:rPr kumimoji="1" lang="zh-CN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回）参考資料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47BDDA-F234-2832-35E3-CF770182CECE}"/>
              </a:ext>
            </a:extLst>
          </p:cNvPr>
          <p:cNvSpPr txBox="1"/>
          <p:nvPr/>
        </p:nvSpPr>
        <p:spPr>
          <a:xfrm>
            <a:off x="9620655" y="188558"/>
            <a:ext cx="2305456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参考資料１</a:t>
            </a:r>
          </a:p>
        </p:txBody>
      </p:sp>
    </p:spTree>
    <p:extLst>
      <p:ext uri="{BB962C8B-B14F-4D97-AF65-F5344CB8AC3E}">
        <p14:creationId xmlns:p14="http://schemas.microsoft.com/office/powerpoint/2010/main" val="3866422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対角する 2 つの角を切り取った四角形 3"/>
          <p:cNvSpPr/>
          <p:nvPr/>
        </p:nvSpPr>
        <p:spPr>
          <a:xfrm>
            <a:off x="0" y="0"/>
            <a:ext cx="12192000" cy="360000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就労継続支援</a:t>
            </a:r>
            <a:r>
              <a:rPr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</a:t>
            </a:r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型事業所数　他府県との比較</a:t>
            </a:r>
            <a:endParaRPr lang="ja-JP" altLang="en-US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37685FD-9E2C-4FDA-A3C8-4F6A0E7A6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2</a:t>
            </a:fld>
            <a:endParaRPr kumimoji="1" lang="ja-JP" altLang="en-US"/>
          </a:p>
        </p:txBody>
      </p:sp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374218BB-6083-4229-AF5F-DF99432B89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3107242"/>
              </p:ext>
            </p:extLst>
          </p:nvPr>
        </p:nvGraphicFramePr>
        <p:xfrm>
          <a:off x="2032000" y="719666"/>
          <a:ext cx="8640000" cy="5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FEF39A5-C162-45F9-800C-7CEC037905DA}"/>
              </a:ext>
            </a:extLst>
          </p:cNvPr>
          <p:cNvSpPr txBox="1"/>
          <p:nvPr/>
        </p:nvSpPr>
        <p:spPr>
          <a:xfrm>
            <a:off x="2835779" y="6124236"/>
            <a:ext cx="3057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出典：</a:t>
            </a:r>
            <a:r>
              <a:rPr lang="zh-TW" altLang="en-US" sz="1400" b="0" i="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令和６年社会福祉施設等調査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E811BE7-C308-4C09-A5CA-A08C892FA712}"/>
              </a:ext>
            </a:extLst>
          </p:cNvPr>
          <p:cNvSpPr txBox="1"/>
          <p:nvPr/>
        </p:nvSpPr>
        <p:spPr>
          <a:xfrm>
            <a:off x="8965251" y="1350719"/>
            <a:ext cx="1353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全国計　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4,634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8043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対角する 2 つの角を切り取った四角形 3"/>
          <p:cNvSpPr/>
          <p:nvPr/>
        </p:nvSpPr>
        <p:spPr>
          <a:xfrm>
            <a:off x="0" y="0"/>
            <a:ext cx="12192000" cy="360000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就労継続支援</a:t>
            </a:r>
            <a:r>
              <a:rPr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</a:t>
            </a:r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型事業所数　他府県との比較</a:t>
            </a:r>
            <a:endParaRPr lang="ja-JP" altLang="en-US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37685FD-9E2C-4FDA-A3C8-4F6A0E7A6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3</a:t>
            </a:fld>
            <a:endParaRPr kumimoji="1" lang="ja-JP" altLang="en-US"/>
          </a:p>
        </p:txBody>
      </p:sp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374218BB-6083-4229-AF5F-DF99432B89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1719140"/>
              </p:ext>
            </p:extLst>
          </p:nvPr>
        </p:nvGraphicFramePr>
        <p:xfrm>
          <a:off x="2032000" y="719666"/>
          <a:ext cx="8640000" cy="5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DFB9FCD-C5C4-4FD9-9974-A2A35F43DD7E}"/>
              </a:ext>
            </a:extLst>
          </p:cNvPr>
          <p:cNvSpPr txBox="1"/>
          <p:nvPr/>
        </p:nvSpPr>
        <p:spPr>
          <a:xfrm>
            <a:off x="2835779" y="6124236"/>
            <a:ext cx="3057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出典：</a:t>
            </a:r>
            <a:r>
              <a:rPr lang="zh-TW" altLang="en-US" sz="1400" b="0" i="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令和６年社会福祉施設等調査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7366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対角する 2 つの角を切り取った四角形 3"/>
          <p:cNvSpPr/>
          <p:nvPr/>
        </p:nvSpPr>
        <p:spPr>
          <a:xfrm>
            <a:off x="0" y="0"/>
            <a:ext cx="12192000" cy="360000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福祉施設からの一般就労者数　他府県との比較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37685FD-9E2C-4FDA-A3C8-4F6A0E7A6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4</a:t>
            </a:fld>
            <a:endParaRPr kumimoji="1" lang="ja-JP" altLang="en-US"/>
          </a:p>
        </p:txBody>
      </p:sp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374218BB-6083-4229-AF5F-DF99432B89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8657233"/>
              </p:ext>
            </p:extLst>
          </p:nvPr>
        </p:nvGraphicFramePr>
        <p:xfrm>
          <a:off x="2032000" y="719665"/>
          <a:ext cx="8640000" cy="5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04D979-DF93-47D7-9F61-9F17AA75DE43}"/>
              </a:ext>
            </a:extLst>
          </p:cNvPr>
          <p:cNvSpPr txBox="1"/>
          <p:nvPr/>
        </p:nvSpPr>
        <p:spPr>
          <a:xfrm>
            <a:off x="2835779" y="6124236"/>
            <a:ext cx="58400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出典：</a:t>
            </a:r>
            <a:r>
              <a:rPr lang="ja-JP" altLang="en-US" sz="1400" b="0" i="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厚生労働省社会保障審議会障害者部会（第</a:t>
            </a:r>
            <a:r>
              <a:rPr lang="en-US" altLang="ja-JP" sz="1400" b="0" i="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147</a:t>
            </a:r>
            <a:r>
              <a:rPr lang="ja-JP" altLang="en-US" sz="1400" b="0" i="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回）参考資料</a:t>
            </a:r>
            <a:r>
              <a:rPr lang="en-US" altLang="ja-JP" sz="1400" b="0" i="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1301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対角する 2 つの角を切り取った四角形 3"/>
          <p:cNvSpPr/>
          <p:nvPr/>
        </p:nvSpPr>
        <p:spPr>
          <a:xfrm>
            <a:off x="0" y="15503"/>
            <a:ext cx="12192000" cy="360000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全国と府内　就労継続支援</a:t>
            </a:r>
            <a:r>
              <a:rPr lang="en-US" altLang="ja-JP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</a:t>
            </a:r>
            <a:r>
              <a:rPr lang="ja-JP" alt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型事業の平均工賃月額</a:t>
            </a:r>
            <a:endParaRPr lang="ja-JP" altLang="en-US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B6EB86E1-9CA1-4FCD-A168-776C5CDABD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2780100"/>
              </p:ext>
            </p:extLst>
          </p:nvPr>
        </p:nvGraphicFramePr>
        <p:xfrm>
          <a:off x="772238" y="863079"/>
          <a:ext cx="10972792" cy="5131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3780C97-84AA-431A-9922-E04995083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B853-6433-4886-A61B-4F606F990335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02728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206</Words>
  <PresentationFormat>ワイド画面</PresentationFormat>
  <Paragraphs>38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2026-03-27T06:38:29Z</cp:lastPrinted>
  <dcterms:created xsi:type="dcterms:W3CDTF">2022-02-10T09:23:01Z</dcterms:created>
  <dcterms:modified xsi:type="dcterms:W3CDTF">2026-08-25T05:15:50Z</dcterms:modified>
</cp:coreProperties>
</file>