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8" r:id="rId2"/>
    <p:sldId id="269" r:id="rId3"/>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95" autoAdjust="0"/>
    <p:restoredTop sz="94660"/>
  </p:normalViewPr>
  <p:slideViewPr>
    <p:cSldViewPr snapToGrid="0">
      <p:cViewPr varScale="1">
        <p:scale>
          <a:sx n="92" d="100"/>
          <a:sy n="92" d="100"/>
        </p:scale>
        <p:origin x="134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E430A727-362C-4F58-BD76-2CB27203E826}"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7339C7B0-764F-4C64-BFE9-D08F6957C143}" type="slidenum">
              <a:rPr kumimoji="1" lang="ja-JP" altLang="en-US" smtClean="0"/>
              <a:t>‹#›</a:t>
            </a:fld>
            <a:endParaRPr kumimoji="1" lang="ja-JP" altLang="en-US"/>
          </a:p>
        </p:txBody>
      </p:sp>
    </p:spTree>
    <p:extLst>
      <p:ext uri="{BB962C8B-B14F-4D97-AF65-F5344CB8AC3E}">
        <p14:creationId xmlns:p14="http://schemas.microsoft.com/office/powerpoint/2010/main" val="5500883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3ACBDBC-0AC0-4FED-8138-9A89C50EFD7A}"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362070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D056FB1-20F6-47B3-B464-9DFE5274E3E6}"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44981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0505DD-80C3-4CAE-8444-E0D4D2F05AFB}"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4279547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30FD9A4-9AF2-40B2-8EB0-B0328839EBAA}"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13072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67DC11D-E6E4-4D39-BCA7-7364E09200D6}"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392282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D5FDB9A-C9B8-476E-AAB9-44D17FFA7AB5}"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3876418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4CF0030-EE07-4F21-AA64-466F3F2AABCA}" type="datetime1">
              <a:rPr kumimoji="1" lang="ja-JP" altLang="en-US" smtClean="0"/>
              <a:t>2026/8/24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342688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4574B16-39B4-4A27-AF9C-9CFF1A1BA9E9}" type="datetime1">
              <a:rPr kumimoji="1" lang="ja-JP" altLang="en-US" smtClean="0"/>
              <a:t>2026/8/24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103386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C61DB-16D1-4596-A994-CF88F6031824}" type="datetime1">
              <a:rPr kumimoji="1" lang="ja-JP" altLang="en-US" smtClean="0"/>
              <a:t>2026/8/24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1776548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6F4CD1-07B1-49EF-B353-4F18D87D064F}"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1912076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42E6F3-7705-444D-8487-1831946C56C6}"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2114165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29CF8F-A3A0-4F7D-8623-1786004132C5}" type="datetime1">
              <a:rPr kumimoji="1" lang="ja-JP" altLang="en-US" smtClean="0"/>
              <a:t>2026/8/24</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E80BF-74E9-4C4B-92BE-4A0B2325993C}" type="slidenum">
              <a:rPr kumimoji="1" lang="ja-JP" altLang="en-US" smtClean="0"/>
              <a:t>‹#›</a:t>
            </a:fld>
            <a:endParaRPr kumimoji="1" lang="ja-JP" altLang="en-US"/>
          </a:p>
        </p:txBody>
      </p:sp>
    </p:spTree>
    <p:extLst>
      <p:ext uri="{BB962C8B-B14F-4D97-AF65-F5344CB8AC3E}">
        <p14:creationId xmlns:p14="http://schemas.microsoft.com/office/powerpoint/2010/main" val="3784095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68008-36CF-6824-56F4-319F1D416B9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1F977CCF-7407-4771-DAD2-7A00EF3F12B8}"/>
              </a:ext>
            </a:extLst>
          </p:cNvPr>
          <p:cNvSpPr/>
          <p:nvPr/>
        </p:nvSpPr>
        <p:spPr>
          <a:xfrm>
            <a:off x="0" y="0"/>
            <a:ext cx="9906000" cy="5076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大阪府所管就労継続支援Ｂ型事業所に対する指定・指導の強化について</a:t>
            </a:r>
          </a:p>
        </p:txBody>
      </p:sp>
      <p:sp>
        <p:nvSpPr>
          <p:cNvPr id="4" name="テキスト ボックス 3">
            <a:extLst>
              <a:ext uri="{FF2B5EF4-FFF2-40B4-BE49-F238E27FC236}">
                <a16:creationId xmlns:a16="http://schemas.microsoft.com/office/drawing/2014/main" id="{4D4E1333-97DB-55F2-5F29-1894F350A536}"/>
              </a:ext>
            </a:extLst>
          </p:cNvPr>
          <p:cNvSpPr txBox="1"/>
          <p:nvPr/>
        </p:nvSpPr>
        <p:spPr>
          <a:xfrm>
            <a:off x="355904" y="2150372"/>
            <a:ext cx="9194192" cy="4225259"/>
          </a:xfrm>
          <a:prstGeom prst="rect">
            <a:avLst/>
          </a:prstGeom>
          <a:noFill/>
          <a:ln>
            <a:solidFill>
              <a:schemeClr val="tx1"/>
            </a:solidFill>
          </a:ln>
        </p:spPr>
        <p:txBody>
          <a:bodyPr wrap="square" rtlCol="0" anchor="ctr" anchorCtr="0">
            <a:spAutoFit/>
          </a:bodyPr>
          <a:lstStyle/>
          <a:p>
            <a:pPr algn="just">
              <a:lnSpc>
                <a:spcPts val="2400"/>
              </a:lnSpc>
              <a:tabLst>
                <a:tab pos="1710690" algn="l"/>
              </a:tabLst>
            </a:pP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◆具体的な取組み</a:t>
            </a:r>
            <a:endPar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800"/>
              </a:lnSpc>
              <a:tabLst>
                <a:tab pos="1710690" algn="l"/>
              </a:tabLst>
            </a:pP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  １</a:t>
            </a:r>
            <a:r>
              <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運営指導の強化</a:t>
            </a:r>
            <a:endPar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a:p>
            <a:pPr marL="265113" indent="-265113" algn="just">
              <a:lnSpc>
                <a:spcPts val="1800"/>
              </a:lnSpc>
              <a:tabLst>
                <a:tab pos="265113" algn="l"/>
                <a:tab pos="1709738" algn="l"/>
              </a:tabLst>
            </a:pP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latin typeface="Meiryo UI" panose="020B0604030504040204" pitchFamily="50" charset="-128"/>
                <a:ea typeface="Meiryo UI" panose="020B0604030504040204" pitchFamily="50" charset="-128"/>
              </a:rPr>
              <a:t>在宅支援を実施している事業所を中心に、国の</a:t>
            </a:r>
            <a:r>
              <a:rPr lang="ja-JP" altLang="ja-JP" sz="1400" dirty="0">
                <a:latin typeface="Meiryo UI" panose="020B0604030504040204" pitchFamily="50" charset="-128"/>
                <a:ea typeface="Meiryo UI" panose="020B0604030504040204" pitchFamily="50" charset="-128"/>
              </a:rPr>
              <a:t>ガイドラインに基づき､訓練内容や緊急時の対応方法等の確認を行うとともに､公認会計士等の専門家を活用し､収益から工賃が支払われているか等の確認･指導を</a:t>
            </a:r>
            <a:r>
              <a:rPr lang="ja-JP" altLang="en-US" sz="1400" dirty="0">
                <a:latin typeface="Meiryo UI" panose="020B0604030504040204" pitchFamily="50" charset="-128"/>
                <a:ea typeface="Meiryo UI" panose="020B0604030504040204" pitchFamily="50" charset="-128"/>
              </a:rPr>
              <a:t>実施（</a:t>
            </a:r>
            <a:r>
              <a:rPr lang="en-US" altLang="ja-JP" sz="1400" dirty="0">
                <a:latin typeface="Meiryo UI" panose="020B0604030504040204" pitchFamily="50" charset="-128"/>
                <a:ea typeface="Meiryo UI" panose="020B0604030504040204" pitchFamily="50" charset="-128"/>
              </a:rPr>
              <a:t>R8.8</a:t>
            </a:r>
            <a:r>
              <a:rPr lang="ja-JP" altLang="en-US" sz="1400" dirty="0">
                <a:latin typeface="Meiryo UI" panose="020B0604030504040204" pitchFamily="50" charset="-128"/>
                <a:ea typeface="Meiryo UI" panose="020B0604030504040204" pitchFamily="50" charset="-128"/>
              </a:rPr>
              <a:t>～）</a:t>
            </a:r>
            <a:endPar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800"/>
              </a:lnSpc>
              <a:spcBef>
                <a:spcPts val="600"/>
              </a:spcBef>
              <a:tabLst>
                <a:tab pos="1710690" algn="l"/>
              </a:tabLst>
            </a:pP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  ２</a:t>
            </a:r>
            <a:r>
              <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新規指定時の審査の強化</a:t>
            </a:r>
            <a:endPar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a:p>
            <a:pPr marL="265113" indent="-265113" algn="just">
              <a:lnSpc>
                <a:spcPts val="1800"/>
              </a:lnSpc>
              <a:tabLst>
                <a:tab pos="1710690" algn="l"/>
              </a:tabLst>
            </a:pP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400" dirty="0">
                <a:latin typeface="Meiryo UI" panose="020B0604030504040204" pitchFamily="50" charset="-128"/>
                <a:ea typeface="Meiryo UI" panose="020B0604030504040204" pitchFamily="50" charset="-128"/>
              </a:rPr>
              <a:t>新規指定をより適切に行うため、国のガイドラインに基づき、</a:t>
            </a:r>
            <a:r>
              <a:rPr lang="ja-JP" altLang="en-US" sz="1400" dirty="0">
                <a:latin typeface="Meiryo UI" panose="020B0604030504040204" pitchFamily="50" charset="-128"/>
                <a:ea typeface="Meiryo UI" panose="020B0604030504040204" pitchFamily="50" charset="-128"/>
              </a:rPr>
              <a:t>指定希望者に対して、開設予定市町に開所意向や事業計画の事前説明を行うよう案内。また、</a:t>
            </a:r>
            <a:r>
              <a:rPr lang="ja-JP" altLang="ja-JP" sz="1400" dirty="0">
                <a:latin typeface="Meiryo UI" panose="020B0604030504040204" pitchFamily="50" charset="-128"/>
                <a:ea typeface="Meiryo UI" panose="020B0604030504040204" pitchFamily="50" charset="-128"/>
              </a:rPr>
              <a:t>協議を行う際は、代理人等でなく必ず申請法人の代表者等に対応させる</a:t>
            </a:r>
            <a:r>
              <a:rPr lang="ja-JP" altLang="en-US" sz="1400" dirty="0">
                <a:latin typeface="Meiryo UI" panose="020B0604030504040204" pitchFamily="50" charset="-128"/>
                <a:ea typeface="Meiryo UI" panose="020B0604030504040204" pitchFamily="50" charset="-128"/>
              </a:rPr>
              <a:t>等</a:t>
            </a:r>
            <a:r>
              <a:rPr lang="ja-JP" altLang="ja-JP" sz="1400" dirty="0">
                <a:latin typeface="Meiryo UI" panose="020B0604030504040204" pitchFamily="50" charset="-128"/>
                <a:ea typeface="Meiryo UI" panose="020B0604030504040204" pitchFamily="50" charset="-128"/>
              </a:rPr>
              <a:t>より厳しい審査を</a:t>
            </a:r>
            <a:r>
              <a:rPr lang="ja-JP" altLang="en-US" sz="1400" dirty="0">
                <a:latin typeface="Meiryo UI" panose="020B0604030504040204" pitchFamily="50" charset="-128"/>
                <a:ea typeface="Meiryo UI" panose="020B0604030504040204" pitchFamily="50" charset="-128"/>
              </a:rPr>
              <a:t>実施（</a:t>
            </a:r>
            <a:r>
              <a:rPr lang="en-US" altLang="ja-JP" sz="1400" dirty="0">
                <a:latin typeface="Meiryo UI" panose="020B0604030504040204" pitchFamily="50" charset="-128"/>
                <a:ea typeface="Meiryo UI" panose="020B0604030504040204" pitchFamily="50" charset="-128"/>
              </a:rPr>
              <a:t>R8.9</a:t>
            </a:r>
            <a:r>
              <a:rPr lang="ja-JP" altLang="en-US" sz="1400" dirty="0">
                <a:latin typeface="Meiryo UI" panose="020B0604030504040204" pitchFamily="50" charset="-128"/>
                <a:ea typeface="Meiryo UI" panose="020B0604030504040204" pitchFamily="50" charset="-128"/>
              </a:rPr>
              <a:t>新規指定分～）</a:t>
            </a:r>
            <a:endPar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800"/>
              </a:lnSpc>
              <a:spcBef>
                <a:spcPts val="600"/>
              </a:spcBef>
              <a:tabLst>
                <a:tab pos="1710690" algn="l"/>
              </a:tabLst>
            </a:pP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  ３</a:t>
            </a:r>
            <a:r>
              <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kern="100" dirty="0">
                <a:latin typeface="Meiryo UI" panose="020B0604030504040204" pitchFamily="50" charset="-128"/>
                <a:ea typeface="Meiryo UI" panose="020B0604030504040204" pitchFamily="50" charset="-128"/>
                <a:cs typeface="Times New Roman" panose="02020603050405020304" pitchFamily="18" charset="0"/>
              </a:rPr>
              <a:t>いわゆる総量規制の導入可否等の検討</a:t>
            </a:r>
            <a:endParaRPr lang="en-US"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a:p>
            <a:pPr marL="265113" indent="-265113"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新規参入事業所の急増や</a:t>
            </a:r>
            <a:r>
              <a:rPr lang="ja-JP" altLang="ja-JP" sz="1400" dirty="0">
                <a:latin typeface="Meiryo UI" panose="020B0604030504040204" pitchFamily="50" charset="-128"/>
                <a:ea typeface="Meiryo UI" panose="020B0604030504040204" pitchFamily="50" charset="-128"/>
              </a:rPr>
              <a:t>大阪市及び東大阪市</a:t>
            </a:r>
            <a:r>
              <a:rPr lang="ja-JP" altLang="en-US" sz="1400" dirty="0">
                <a:latin typeface="Meiryo UI" panose="020B0604030504040204" pitchFamily="50" charset="-128"/>
                <a:ea typeface="Meiryo UI" panose="020B0604030504040204" pitchFamily="50" charset="-128"/>
              </a:rPr>
              <a:t>が</a:t>
            </a:r>
            <a:r>
              <a:rPr lang="ja-JP" altLang="ja-JP" sz="1400" dirty="0">
                <a:latin typeface="Meiryo UI" panose="020B0604030504040204" pitchFamily="50" charset="-128"/>
                <a:ea typeface="Meiryo UI" panose="020B0604030504040204" pitchFamily="50" charset="-128"/>
              </a:rPr>
              <a:t>総量規制</a:t>
            </a:r>
            <a:r>
              <a:rPr lang="ja-JP" altLang="en-US" sz="1400" dirty="0">
                <a:latin typeface="Meiryo UI" panose="020B0604030504040204" pitchFamily="50" charset="-128"/>
                <a:ea typeface="Meiryo UI" panose="020B0604030504040204" pitchFamily="50" charset="-128"/>
              </a:rPr>
              <a:t>を</a:t>
            </a:r>
            <a:r>
              <a:rPr lang="ja-JP" altLang="ja-JP" sz="1400" dirty="0">
                <a:latin typeface="Meiryo UI" panose="020B0604030504040204" pitchFamily="50" charset="-128"/>
                <a:ea typeface="Meiryo UI" panose="020B0604030504040204" pitchFamily="50" charset="-128"/>
              </a:rPr>
              <a:t>開始</a:t>
            </a:r>
            <a:r>
              <a:rPr lang="ja-JP" altLang="en-US" sz="1400" dirty="0">
                <a:latin typeface="Meiryo UI" panose="020B0604030504040204" pitchFamily="50" charset="-128"/>
                <a:ea typeface="Meiryo UI" panose="020B0604030504040204" pitchFamily="50" charset="-128"/>
              </a:rPr>
              <a:t>したことなどを踏まえ、府所管のＢ型事業所に対する総量規制の導入可否等の検討を開始（</a:t>
            </a:r>
            <a:r>
              <a:rPr lang="en-US" altLang="ja-JP" sz="1400" dirty="0">
                <a:latin typeface="Meiryo UI" panose="020B0604030504040204" pitchFamily="50" charset="-128"/>
                <a:ea typeface="Meiryo UI" panose="020B0604030504040204" pitchFamily="50" charset="-128"/>
              </a:rPr>
              <a:t>R8.</a:t>
            </a:r>
            <a:r>
              <a:rPr lang="ja-JP" altLang="en-US" sz="1400" dirty="0">
                <a:latin typeface="Meiryo UI" panose="020B0604030504040204" pitchFamily="50" charset="-128"/>
                <a:ea typeface="Meiryo UI" panose="020B0604030504040204" pitchFamily="50" charset="-128"/>
              </a:rPr>
              <a:t>６～）</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latin typeface="Meiryo UI" panose="020B0604030504040204" pitchFamily="50" charset="-128"/>
                <a:ea typeface="Meiryo UI" panose="020B0604030504040204" pitchFamily="50" charset="-128"/>
              </a:rPr>
              <a:t>総量規制とは？⇒裏面参照</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latin typeface="Meiryo UI" panose="020B0604030504040204" pitchFamily="50" charset="-128"/>
                <a:ea typeface="Meiryo UI" panose="020B0604030504040204" pitchFamily="50" charset="-128"/>
              </a:rPr>
              <a:t>検討方法</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・先行導入事例の確認</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・各団体からの意見聴取</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・自立支援協議会からの意見聴取</a:t>
            </a:r>
            <a:endParaRPr lang="en-US" altLang="ja-JP" sz="1400" dirty="0">
              <a:latin typeface="Meiryo UI" panose="020B0604030504040204" pitchFamily="50" charset="-128"/>
              <a:ea typeface="Meiryo UI" panose="020B0604030504040204" pitchFamily="50" charset="-128"/>
            </a:endParaRPr>
          </a:p>
          <a:p>
            <a:pPr marL="265113" indent="-265113"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・府所管９市町への意向確認 など</a:t>
            </a:r>
            <a:endParaRPr lang="en-US" altLang="ja-JP" sz="14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F4B916A4-DF20-3130-EC4A-3F67CAA8F04F}"/>
              </a:ext>
            </a:extLst>
          </p:cNvPr>
          <p:cNvSpPr txBox="1"/>
          <p:nvPr/>
        </p:nvSpPr>
        <p:spPr>
          <a:xfrm>
            <a:off x="949569" y="6471768"/>
            <a:ext cx="6351563" cy="369332"/>
          </a:xfrm>
          <a:prstGeom prst="rect">
            <a:avLst/>
          </a:prstGeom>
          <a:noFill/>
        </p:spPr>
        <p:txBody>
          <a:bodyPr wrap="square" rtlCol="0">
            <a:spAutoFit/>
          </a:bodyPr>
          <a:lstStyle/>
          <a:p>
            <a:endParaRPr kumimoji="1" lang="ja-JP" altLang="en-US" dirty="0"/>
          </a:p>
        </p:txBody>
      </p:sp>
      <p:sp>
        <p:nvSpPr>
          <p:cNvPr id="24" name="テキスト ボックス 23">
            <a:extLst>
              <a:ext uri="{FF2B5EF4-FFF2-40B4-BE49-F238E27FC236}">
                <a16:creationId xmlns:a16="http://schemas.microsoft.com/office/drawing/2014/main" id="{0A48C3C2-AD9B-0DF9-5165-7EF1902C683E}"/>
              </a:ext>
            </a:extLst>
          </p:cNvPr>
          <p:cNvSpPr txBox="1"/>
          <p:nvPr/>
        </p:nvSpPr>
        <p:spPr>
          <a:xfrm>
            <a:off x="355904" y="688733"/>
            <a:ext cx="9194192" cy="1365502"/>
          </a:xfrm>
          <a:prstGeom prst="rect">
            <a:avLst/>
          </a:prstGeom>
          <a:noFill/>
        </p:spPr>
        <p:txBody>
          <a:bodyPr wrap="square" rtlCol="0">
            <a:spAutoFit/>
          </a:bodyPr>
          <a:lstStyle/>
          <a:p>
            <a:pPr algn="just">
              <a:lnSpc>
                <a:spcPts val="2000"/>
              </a:lnSpc>
              <a:tabLst>
                <a:tab pos="1710690" algn="l"/>
              </a:tabLst>
            </a:pP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◆現状</a:t>
            </a:r>
            <a:endPar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800"/>
              </a:lnSpc>
              <a:tabLst>
                <a:tab pos="1710690" algn="l"/>
              </a:tabLs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400" dirty="0">
                <a:latin typeface="Meiryo UI" panose="020B0604030504040204" pitchFamily="50" charset="-128"/>
                <a:ea typeface="Meiryo UI" panose="020B0604030504040204" pitchFamily="50" charset="-128"/>
              </a:rPr>
              <a:t>全国的に</a:t>
            </a:r>
            <a:r>
              <a:rPr lang="ja-JP" altLang="en-US" sz="1400" dirty="0">
                <a:latin typeface="Meiryo UI" panose="020B0604030504040204" pitchFamily="50" charset="-128"/>
                <a:ea typeface="Meiryo UI" panose="020B0604030504040204" pitchFamily="50" charset="-128"/>
              </a:rPr>
              <a:t>Ｂ型事業所が急増し</a:t>
            </a:r>
            <a:r>
              <a:rPr lang="ja-JP" altLang="ja-JP" sz="1400" dirty="0">
                <a:latin typeface="Meiryo UI" panose="020B0604030504040204" pitchFamily="50" charset="-128"/>
                <a:ea typeface="Meiryo UI" panose="020B0604030504040204" pitchFamily="50" charset="-128"/>
              </a:rPr>
              <a:t>不適切な運営を行う事業所があるとの指摘</a:t>
            </a:r>
            <a:r>
              <a:rPr lang="ja-JP" altLang="en-US" sz="1400" dirty="0">
                <a:latin typeface="Meiryo UI" panose="020B0604030504040204" pitchFamily="50" charset="-128"/>
                <a:ea typeface="Meiryo UI" panose="020B0604030504040204" pitchFamily="50" charset="-128"/>
              </a:rPr>
              <a:t>がある中</a:t>
            </a:r>
            <a:r>
              <a:rPr lang="en-US" altLang="ja-JP"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国が</a:t>
            </a:r>
            <a:r>
              <a:rPr lang="ja-JP" altLang="en-US" sz="1400" dirty="0">
                <a:latin typeface="Meiryo UI" panose="020B0604030504040204" pitchFamily="50" charset="-128"/>
                <a:ea typeface="Meiryo UI" panose="020B0604030504040204" pitchFamily="50" charset="-128"/>
              </a:rPr>
              <a:t>「指定･指導のガイドライン」を</a:t>
            </a:r>
            <a:r>
              <a:rPr lang="ja-JP" altLang="ja-JP" sz="1400" dirty="0">
                <a:latin typeface="Meiryo UI" panose="020B0604030504040204" pitchFamily="50" charset="-128"/>
                <a:ea typeface="Meiryo UI" panose="020B0604030504040204" pitchFamily="50" charset="-128"/>
              </a:rPr>
              <a:t>発出</a:t>
            </a:r>
            <a:endParaRPr lang="en-US" altLang="ja-JP" sz="1400" dirty="0">
              <a:latin typeface="Meiryo UI" panose="020B0604030504040204" pitchFamily="50" charset="-128"/>
              <a:ea typeface="Meiryo UI" panose="020B0604030504040204" pitchFamily="50" charset="-128"/>
            </a:endParaRPr>
          </a:p>
          <a:p>
            <a:pPr algn="just">
              <a:lnSpc>
                <a:spcPts val="1800"/>
              </a:lnSpc>
              <a:spcBef>
                <a:spcPts val="300"/>
              </a:spcBef>
              <a:tabLst>
                <a:tab pos="1710690" algn="l"/>
              </a:tabLs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latin typeface="Meiryo UI" panose="020B0604030504040204" pitchFamily="50" charset="-128"/>
                <a:ea typeface="Meiryo UI" panose="020B0604030504040204" pitchFamily="50" charset="-128"/>
              </a:rPr>
              <a:t>府所管のＢ型事業所においても、新規参入事業所が急増（年間</a:t>
            </a:r>
            <a:r>
              <a:rPr lang="en-US" altLang="ja-JP" sz="1400" dirty="0">
                <a:latin typeface="Meiryo UI" panose="020B0604030504040204" pitchFamily="50" charset="-128"/>
                <a:ea typeface="Meiryo UI" panose="020B0604030504040204" pitchFamily="50" charset="-128"/>
              </a:rPr>
              <a:t>10</a:t>
            </a:r>
            <a:r>
              <a:rPr lang="ja-JP" altLang="en-US" sz="1400" dirty="0">
                <a:latin typeface="Meiryo UI" panose="020B0604030504040204" pitchFamily="50" charset="-128"/>
                <a:ea typeface="Meiryo UI" panose="020B0604030504040204" pitchFamily="50" charset="-128"/>
              </a:rPr>
              <a:t>数件程度⇒</a:t>
            </a:r>
            <a:r>
              <a:rPr lang="en-US" altLang="ja-JP" sz="1400" dirty="0">
                <a:latin typeface="Meiryo UI" panose="020B0604030504040204" pitchFamily="50" charset="-128"/>
                <a:ea typeface="Meiryo UI" panose="020B0604030504040204" pitchFamily="50" charset="-128"/>
              </a:rPr>
              <a:t>R7</a:t>
            </a:r>
            <a:r>
              <a:rPr lang="ja-JP" altLang="en-US" sz="1400" dirty="0">
                <a:latin typeface="Meiryo UI" panose="020B0604030504040204" pitchFamily="50" charset="-128"/>
                <a:ea typeface="Meiryo UI" panose="020B0604030504040204" pitchFamily="50" charset="-128"/>
              </a:rPr>
              <a:t>は</a:t>
            </a:r>
            <a:r>
              <a:rPr lang="en-US" altLang="ja-JP" sz="1400" dirty="0">
                <a:latin typeface="Meiryo UI" panose="020B0604030504040204" pitchFamily="50" charset="-128"/>
                <a:ea typeface="Meiryo UI" panose="020B0604030504040204" pitchFamily="50" charset="-128"/>
              </a:rPr>
              <a:t>36</a:t>
            </a:r>
            <a:r>
              <a:rPr lang="ja-JP" altLang="en-US" sz="1400" dirty="0">
                <a:latin typeface="Meiryo UI" panose="020B0604030504040204" pitchFamily="50" charset="-128"/>
                <a:ea typeface="Meiryo UI" panose="020B0604030504040204" pitchFamily="50" charset="-128"/>
              </a:rPr>
              <a:t>件）</a:t>
            </a:r>
            <a:endParaRPr lang="en-US" altLang="ja-JP" sz="1400" dirty="0">
              <a:latin typeface="Meiryo UI" panose="020B0604030504040204" pitchFamily="50" charset="-128"/>
              <a:ea typeface="Meiryo UI" panose="020B0604030504040204" pitchFamily="50" charset="-128"/>
            </a:endParaRPr>
          </a:p>
          <a:p>
            <a:pPr algn="just">
              <a:lnSpc>
                <a:spcPts val="1800"/>
              </a:lnSpc>
              <a:tabLst>
                <a:tab pos="1710690" algn="l"/>
              </a:tabLst>
            </a:pPr>
            <a:r>
              <a:rPr lang="ja-JP" altLang="en-US" sz="1400" dirty="0">
                <a:latin typeface="Meiryo UI" panose="020B0604030504040204" pitchFamily="50" charset="-128"/>
                <a:ea typeface="Meiryo UI" panose="020B0604030504040204" pitchFamily="50" charset="-128"/>
              </a:rPr>
              <a:t>　   また、昨年度の在宅支援に関する実態調査の結果、「植物等の育成」などを行っている事案が一定数確認されたところ</a:t>
            </a:r>
            <a:endParaRPr lang="en-US" altLang="ja-JP" sz="1400" dirty="0">
              <a:latin typeface="Meiryo UI" panose="020B0604030504040204" pitchFamily="50" charset="-128"/>
              <a:ea typeface="Meiryo UI" panose="020B0604030504040204" pitchFamily="50" charset="-128"/>
            </a:endParaRPr>
          </a:p>
          <a:p>
            <a:pPr algn="just">
              <a:lnSpc>
                <a:spcPts val="1800"/>
              </a:lnSpc>
              <a:spcBef>
                <a:spcPts val="600"/>
              </a:spcBef>
              <a:tabLst>
                <a:tab pos="1710690" algn="l"/>
              </a:tabLst>
            </a:pPr>
            <a:r>
              <a:rPr lang="ja-JP" altLang="en-US" sz="1400" dirty="0">
                <a:latin typeface="Meiryo UI" panose="020B0604030504040204" pitchFamily="50" charset="-128"/>
                <a:ea typeface="Meiryo UI" panose="020B0604030504040204" pitchFamily="50" charset="-128"/>
              </a:rPr>
              <a:t>  ⇒</a:t>
            </a:r>
            <a:r>
              <a:rPr lang="ja-JP" altLang="en-US" sz="1400" u="sng" dirty="0">
                <a:latin typeface="Meiryo UI" panose="020B0604030504040204" pitchFamily="50" charset="-128"/>
                <a:ea typeface="Meiryo UI" panose="020B0604030504040204" pitchFamily="50" charset="-128"/>
              </a:rPr>
              <a:t>上記のことから、今年度、府所管Ｂ型事業所に対する指定・指導を強化する。 </a:t>
            </a:r>
            <a:r>
              <a:rPr lang="en-US" altLang="ja-JP" sz="1400" u="sng" dirty="0">
                <a:latin typeface="Meiryo UI" panose="020B0604030504040204" pitchFamily="50" charset="-128"/>
                <a:ea typeface="Meiryo UI" panose="020B0604030504040204" pitchFamily="50" charset="-128"/>
              </a:rPr>
              <a:t>※R8.4.1</a:t>
            </a:r>
            <a:r>
              <a:rPr lang="ja-JP" altLang="en-US" sz="1400" u="sng" dirty="0">
                <a:latin typeface="Meiryo UI" panose="020B0604030504040204" pitchFamily="50" charset="-128"/>
                <a:ea typeface="Meiryo UI" panose="020B0604030504040204" pitchFamily="50" charset="-128"/>
              </a:rPr>
              <a:t>現在</a:t>
            </a:r>
            <a:r>
              <a:rPr lang="en-US" altLang="ja-JP" sz="1400" u="sng" dirty="0">
                <a:latin typeface="Meiryo UI" panose="020B0604030504040204" pitchFamily="50" charset="-128"/>
                <a:ea typeface="Meiryo UI" panose="020B0604030504040204" pitchFamily="50" charset="-128"/>
              </a:rPr>
              <a:t>192</a:t>
            </a:r>
            <a:r>
              <a:rPr lang="ja-JP" altLang="en-US" sz="1400" u="sng" dirty="0">
                <a:latin typeface="Meiryo UI" panose="020B0604030504040204" pitchFamily="50" charset="-128"/>
                <a:ea typeface="Meiryo UI" panose="020B0604030504040204" pitchFamily="50" charset="-128"/>
              </a:rPr>
              <a:t>事業所</a:t>
            </a:r>
            <a:endParaRPr lang="en-US" altLang="ja-JP" sz="1400" u="sng" dirty="0">
              <a:latin typeface="Meiryo UI" panose="020B0604030504040204" pitchFamily="50" charset="-128"/>
              <a:ea typeface="Meiryo UI" panose="020B0604030504040204" pitchFamily="50" charset="-128"/>
            </a:endParaRPr>
          </a:p>
        </p:txBody>
      </p:sp>
      <p:sp>
        <p:nvSpPr>
          <p:cNvPr id="5" name="テキスト ボックス 2">
            <a:extLst>
              <a:ext uri="{FF2B5EF4-FFF2-40B4-BE49-F238E27FC236}">
                <a16:creationId xmlns:a16="http://schemas.microsoft.com/office/drawing/2014/main" id="{86C6E93C-3C7B-71B0-19F8-E8283CC4F5DC}"/>
              </a:ext>
            </a:extLst>
          </p:cNvPr>
          <p:cNvSpPr txBox="1"/>
          <p:nvPr/>
        </p:nvSpPr>
        <p:spPr>
          <a:xfrm>
            <a:off x="8903802" y="74610"/>
            <a:ext cx="905934" cy="369332"/>
          </a:xfrm>
          <a:prstGeom prst="rect">
            <a:avLst/>
          </a:prstGeom>
          <a:solidFill>
            <a:schemeClr val="bg1"/>
          </a:solidFill>
          <a:ln w="6350">
            <a:solidFill>
              <a:schemeClr val="tx1"/>
            </a:solidFill>
          </a:ln>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kumimoji="1" lang="ja-JP" altLang="en-US" dirty="0"/>
              <a:t>資料５</a:t>
            </a:r>
          </a:p>
        </p:txBody>
      </p:sp>
    </p:spTree>
    <p:extLst>
      <p:ext uri="{BB962C8B-B14F-4D97-AF65-F5344CB8AC3E}">
        <p14:creationId xmlns:p14="http://schemas.microsoft.com/office/powerpoint/2010/main" val="3683041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E0BF-66D3-B180-5FEA-28830D260597}"/>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39C07D8-C1CF-B699-BE12-6388D9D39B76}"/>
              </a:ext>
            </a:extLst>
          </p:cNvPr>
          <p:cNvSpPr/>
          <p:nvPr/>
        </p:nvSpPr>
        <p:spPr>
          <a:xfrm>
            <a:off x="0" y="0"/>
            <a:ext cx="9906000" cy="5076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大阪府所管就労継続支援Ｂ型事業所に対する指定・指導の強化について</a:t>
            </a:r>
          </a:p>
        </p:txBody>
      </p:sp>
      <p:sp>
        <p:nvSpPr>
          <p:cNvPr id="23" name="テキスト ボックス 22">
            <a:extLst>
              <a:ext uri="{FF2B5EF4-FFF2-40B4-BE49-F238E27FC236}">
                <a16:creationId xmlns:a16="http://schemas.microsoft.com/office/drawing/2014/main" id="{A0188F2F-29F9-D9BB-C2C1-6714218518EE}"/>
              </a:ext>
            </a:extLst>
          </p:cNvPr>
          <p:cNvSpPr txBox="1"/>
          <p:nvPr/>
        </p:nvSpPr>
        <p:spPr>
          <a:xfrm>
            <a:off x="226255" y="614173"/>
            <a:ext cx="9453490" cy="1734834"/>
          </a:xfrm>
          <a:prstGeom prst="rect">
            <a:avLst/>
          </a:prstGeom>
          <a:noFill/>
        </p:spPr>
        <p:txBody>
          <a:bodyPr wrap="square" rtlCol="0">
            <a:spAutoFit/>
          </a:bodyPr>
          <a:lstStyle/>
          <a:p>
            <a:pPr algn="just">
              <a:lnSpc>
                <a:spcPts val="2000"/>
              </a:lnSpc>
              <a:tabLst>
                <a:tab pos="1710690" algn="l"/>
              </a:tabLst>
            </a:pPr>
            <a:r>
              <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いわゆる総量規制とは？</a:t>
            </a:r>
            <a:endParaRPr lang="en-US"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2000"/>
              </a:lnSpc>
              <a:tabLst>
                <a:tab pos="1710690" algn="l"/>
              </a:tabLst>
            </a:pP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300" dirty="0">
                <a:latin typeface="Meiryo UI" panose="020B0604030504040204" pitchFamily="50" charset="-128"/>
                <a:ea typeface="Meiryo UI" panose="020B0604030504040204" pitchFamily="50" charset="-128"/>
              </a:rPr>
              <a:t>事業所等から指定申請があった時に、</a:t>
            </a:r>
            <a:endParaRPr lang="en-US" altLang="ja-JP" sz="1300" dirty="0">
              <a:latin typeface="Meiryo UI" panose="020B0604030504040204" pitchFamily="50" charset="-128"/>
              <a:ea typeface="Meiryo UI" panose="020B0604030504040204" pitchFamily="50" charset="-128"/>
            </a:endParaRPr>
          </a:p>
          <a:p>
            <a:pPr marL="361950" indent="-361950">
              <a:lnSpc>
                <a:spcPts val="1800"/>
              </a:lnSpc>
            </a:pPr>
            <a:r>
              <a:rPr lang="ja-JP" altLang="en-US" sz="1300" dirty="0">
                <a:latin typeface="Meiryo UI" panose="020B0604030504040204" pitchFamily="50" charset="-128"/>
                <a:ea typeface="Meiryo UI" panose="020B0604030504040204" pitchFamily="50" charset="-128"/>
              </a:rPr>
              <a:t>　　</a:t>
            </a:r>
            <a:r>
              <a:rPr lang="ja-JP" altLang="ja-JP" sz="1300" dirty="0">
                <a:latin typeface="Meiryo UI" panose="020B0604030504040204" pitchFamily="50" charset="-128"/>
                <a:ea typeface="Meiryo UI" panose="020B0604030504040204" pitchFamily="50" charset="-128"/>
              </a:rPr>
              <a:t> ①「都道府県等が定める区域における当該サービスの利用(入所)定員の総数</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供給サービス量</a:t>
            </a:r>
            <a:r>
              <a:rPr lang="en-US"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が</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「都道府県等の障害福祉計画等において定める、都道府県等が定める区域における当該サービスの必要利用</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入所</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定員の総数</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サービス見込量</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a:t>
            </a:r>
            <a:r>
              <a:rPr lang="en-US" altLang="ja-JP" sz="1300" dirty="0">
                <a:latin typeface="Meiryo UI" panose="020B0604030504040204" pitchFamily="50" charset="-128"/>
                <a:ea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rPr>
              <a:t>以上</a:t>
            </a:r>
            <a:r>
              <a:rPr lang="ja-JP" altLang="ja-JP" sz="1300" dirty="0">
                <a:latin typeface="Meiryo UI" panose="020B0604030504040204" pitchFamily="50" charset="-128"/>
                <a:ea typeface="Meiryo UI" panose="020B0604030504040204" pitchFamily="50" charset="-128"/>
              </a:rPr>
              <a:t>となっている又は当該指定により超えることになると認める場合</a:t>
            </a:r>
            <a:endParaRPr lang="en-US" altLang="ja-JP" sz="1300" dirty="0">
              <a:latin typeface="Meiryo UI" panose="020B0604030504040204" pitchFamily="50" charset="-128"/>
              <a:ea typeface="Meiryo UI" panose="020B0604030504040204" pitchFamily="50" charset="-128"/>
            </a:endParaRPr>
          </a:p>
          <a:p>
            <a:pPr marL="361950" indent="-361950">
              <a:lnSpc>
                <a:spcPts val="1800"/>
              </a:lnSpc>
            </a:pPr>
            <a:r>
              <a:rPr lang="ja-JP" altLang="en-US" sz="1300" dirty="0">
                <a:latin typeface="Meiryo UI" panose="020B0604030504040204" pitchFamily="50" charset="-128"/>
                <a:ea typeface="Meiryo UI" panose="020B0604030504040204" pitchFamily="50" charset="-128"/>
              </a:rPr>
              <a:t>　　 </a:t>
            </a:r>
            <a:r>
              <a:rPr lang="ja-JP" altLang="ja-JP" sz="1300" dirty="0">
                <a:latin typeface="Meiryo UI" panose="020B0604030504040204" pitchFamily="50" charset="-128"/>
                <a:ea typeface="Meiryo UI" panose="020B0604030504040204" pitchFamily="50" charset="-128"/>
              </a:rPr>
              <a:t>②都道府県等の障害福祉計画等の達成に支障を生じるおそれがあると認める場合</a:t>
            </a:r>
            <a:endParaRPr lang="en-US" altLang="ja-JP" sz="1300" dirty="0">
              <a:latin typeface="Meiryo UI" panose="020B0604030504040204" pitchFamily="50" charset="-128"/>
              <a:ea typeface="Meiryo UI" panose="020B0604030504040204" pitchFamily="50" charset="-128"/>
            </a:endParaRPr>
          </a:p>
          <a:p>
            <a:pPr marL="361950" indent="-361950">
              <a:lnSpc>
                <a:spcPts val="1800"/>
              </a:lnSpc>
            </a:pPr>
            <a:r>
              <a:rPr lang="ja-JP" altLang="en-US" sz="1300" dirty="0">
                <a:latin typeface="Meiryo UI" panose="020B0604030504040204" pitchFamily="50" charset="-128"/>
                <a:ea typeface="Meiryo UI" panose="020B0604030504040204" pitchFamily="50" charset="-128"/>
              </a:rPr>
              <a:t>　 </a:t>
            </a:r>
            <a:r>
              <a:rPr lang="ja-JP" altLang="ja-JP" sz="1300" dirty="0">
                <a:latin typeface="Meiryo UI" panose="020B0604030504040204" pitchFamily="50" charset="-128"/>
                <a:ea typeface="Meiryo UI" panose="020B0604030504040204" pitchFamily="50" charset="-128"/>
              </a:rPr>
              <a:t>のいずれかに該当する場合は、指定しないことができる制度。 </a:t>
            </a:r>
            <a:r>
              <a:rPr lang="en-US"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対象</a:t>
            </a:r>
            <a:r>
              <a:rPr lang="en-US" altLang="ja-JP"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生活介護、A型、B型、者支援施設</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児発、放デイ、児入所施設</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  </a:t>
            </a:r>
            <a:endParaRPr lang="ja-JP" alt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7893E9CA-84D7-A4ED-92FF-F7165148AEA2}"/>
              </a:ext>
            </a:extLst>
          </p:cNvPr>
          <p:cNvSpPr txBox="1"/>
          <p:nvPr/>
        </p:nvSpPr>
        <p:spPr>
          <a:xfrm>
            <a:off x="412634" y="2494481"/>
            <a:ext cx="8973521" cy="523220"/>
          </a:xfrm>
          <a:prstGeom prst="rect">
            <a:avLst/>
          </a:prstGeom>
          <a:noFill/>
        </p:spPr>
        <p:txBody>
          <a:bodyPr wrap="square" rtlCol="0">
            <a:spAutoFit/>
          </a:bodyPr>
          <a:lstStyle/>
          <a:p>
            <a:r>
              <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rPr>
              <a:t>《R7</a:t>
            </a:r>
            <a:r>
              <a:rPr lang="ja-JP" altLang="en-US" sz="1400" kern="100" dirty="0">
                <a:effectLst/>
                <a:latin typeface="Meiryo UI" panose="020B0604030504040204" pitchFamily="50" charset="-128"/>
                <a:ea typeface="Meiryo UI" panose="020B0604030504040204" pitchFamily="50" charset="-128"/>
                <a:cs typeface="Times New Roman" panose="02020603050405020304" pitchFamily="18" charset="0"/>
              </a:rPr>
              <a:t>年度 </a:t>
            </a: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府内市町村における「サービス見込量」に対する「供給サービス量」</a:t>
            </a:r>
            <a:r>
              <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300" kern="100" dirty="0">
                <a:latin typeface="Meiryo UI" panose="020B0604030504040204" pitchFamily="50" charset="-128"/>
                <a:ea typeface="Meiryo UI" panose="020B0604030504040204" pitchFamily="50" charset="-128"/>
                <a:cs typeface="Times New Roman" panose="02020603050405020304" pitchFamily="18" charset="0"/>
              </a:rPr>
              <a:t>⇒府内の全ての圏域</a:t>
            </a: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おいて、「</a:t>
            </a:r>
            <a:r>
              <a:rPr lang="ja-JP" altLang="en-US" sz="1300" kern="100" dirty="0">
                <a:latin typeface="Meiryo UI" panose="020B0604030504040204" pitchFamily="50" charset="-128"/>
                <a:ea typeface="Meiryo UI" panose="020B0604030504040204" pitchFamily="50" charset="-128"/>
                <a:cs typeface="Times New Roman" panose="02020603050405020304" pitchFamily="18" charset="0"/>
              </a:rPr>
              <a:t>供給サービス量」</a:t>
            </a: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が「サービス見込量」を上回っているため総量規制が可能な状況</a:t>
            </a:r>
            <a:endParaRPr kumimoji="1" lang="ja-JP" altLang="en-US" sz="1300" dirty="0"/>
          </a:p>
        </p:txBody>
      </p:sp>
      <p:graphicFrame>
        <p:nvGraphicFramePr>
          <p:cNvPr id="8" name="表 7">
            <a:extLst>
              <a:ext uri="{FF2B5EF4-FFF2-40B4-BE49-F238E27FC236}">
                <a16:creationId xmlns:a16="http://schemas.microsoft.com/office/drawing/2014/main" id="{EA2EACC0-5D35-D5CE-39DC-44074517E452}"/>
              </a:ext>
            </a:extLst>
          </p:cNvPr>
          <p:cNvGraphicFramePr>
            <a:graphicFrameLocks noGrp="1"/>
          </p:cNvGraphicFramePr>
          <p:nvPr>
            <p:extLst>
              <p:ext uri="{D42A27DB-BD31-4B8C-83A1-F6EECF244321}">
                <p14:modId xmlns:p14="http://schemas.microsoft.com/office/powerpoint/2010/main" val="586330869"/>
              </p:ext>
            </p:extLst>
          </p:nvPr>
        </p:nvGraphicFramePr>
        <p:xfrm>
          <a:off x="466240" y="3017701"/>
          <a:ext cx="8973519" cy="3263387"/>
        </p:xfrm>
        <a:graphic>
          <a:graphicData uri="http://schemas.openxmlformats.org/drawingml/2006/table">
            <a:tbl>
              <a:tblPr firstRow="1" firstCol="1" bandRow="1">
                <a:tableStyleId>{5C22544A-7EE6-4342-B048-85BDC9FD1C3A}</a:tableStyleId>
              </a:tblPr>
              <a:tblGrid>
                <a:gridCol w="1121690">
                  <a:extLst>
                    <a:ext uri="{9D8B030D-6E8A-4147-A177-3AD203B41FA5}">
                      <a16:colId xmlns:a16="http://schemas.microsoft.com/office/drawing/2014/main" val="3952571932"/>
                    </a:ext>
                  </a:extLst>
                </a:gridCol>
                <a:gridCol w="1121690">
                  <a:extLst>
                    <a:ext uri="{9D8B030D-6E8A-4147-A177-3AD203B41FA5}">
                      <a16:colId xmlns:a16="http://schemas.microsoft.com/office/drawing/2014/main" val="4078063067"/>
                    </a:ext>
                  </a:extLst>
                </a:gridCol>
                <a:gridCol w="1121690">
                  <a:extLst>
                    <a:ext uri="{9D8B030D-6E8A-4147-A177-3AD203B41FA5}">
                      <a16:colId xmlns:a16="http://schemas.microsoft.com/office/drawing/2014/main" val="1499079508"/>
                    </a:ext>
                  </a:extLst>
                </a:gridCol>
                <a:gridCol w="1121690">
                  <a:extLst>
                    <a:ext uri="{9D8B030D-6E8A-4147-A177-3AD203B41FA5}">
                      <a16:colId xmlns:a16="http://schemas.microsoft.com/office/drawing/2014/main" val="2417258147"/>
                    </a:ext>
                  </a:extLst>
                </a:gridCol>
                <a:gridCol w="1075328">
                  <a:extLst>
                    <a:ext uri="{9D8B030D-6E8A-4147-A177-3AD203B41FA5}">
                      <a16:colId xmlns:a16="http://schemas.microsoft.com/office/drawing/2014/main" val="2135258717"/>
                    </a:ext>
                  </a:extLst>
                </a:gridCol>
                <a:gridCol w="1168051">
                  <a:extLst>
                    <a:ext uri="{9D8B030D-6E8A-4147-A177-3AD203B41FA5}">
                      <a16:colId xmlns:a16="http://schemas.microsoft.com/office/drawing/2014/main" val="398792865"/>
                    </a:ext>
                  </a:extLst>
                </a:gridCol>
                <a:gridCol w="1121690">
                  <a:extLst>
                    <a:ext uri="{9D8B030D-6E8A-4147-A177-3AD203B41FA5}">
                      <a16:colId xmlns:a16="http://schemas.microsoft.com/office/drawing/2014/main" val="3477043122"/>
                    </a:ext>
                  </a:extLst>
                </a:gridCol>
                <a:gridCol w="1121690">
                  <a:extLst>
                    <a:ext uri="{9D8B030D-6E8A-4147-A177-3AD203B41FA5}">
                      <a16:colId xmlns:a16="http://schemas.microsoft.com/office/drawing/2014/main" val="444500352"/>
                    </a:ext>
                  </a:extLst>
                </a:gridCol>
              </a:tblGrid>
              <a:tr h="578739">
                <a:tc>
                  <a:txBody>
                    <a:bodyPr/>
                    <a:lstStyle/>
                    <a:p>
                      <a:pPr algn="ctr">
                        <a:lnSpc>
                          <a:spcPts val="1400"/>
                        </a:lnSpc>
                      </a:pPr>
                      <a:r>
                        <a:rPr lang="en-US" sz="1100" kern="100" dirty="0">
                          <a:effectLst/>
                          <a:latin typeface="Meiryo UI" panose="020B0604030504040204" pitchFamily="50" charset="-128"/>
                          <a:ea typeface="Meiryo UI" panose="020B0604030504040204" pitchFamily="50" charset="-128"/>
                        </a:rPr>
                        <a:t> </a:t>
                      </a:r>
                      <a:r>
                        <a:rPr lang="ja-JP" altLang="en-US" sz="1100" kern="100" dirty="0">
                          <a:effectLst/>
                          <a:latin typeface="Meiryo UI" panose="020B0604030504040204" pitchFamily="50" charset="-128"/>
                          <a:ea typeface="Meiryo UI" panose="020B0604030504040204" pitchFamily="50" charset="-128"/>
                        </a:rPr>
                        <a:t>圏域</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en-US" altLang="ja-JP" sz="900" b="0" kern="100" dirty="0">
                          <a:effectLst/>
                          <a:latin typeface="Meiryo UI" panose="020B0604030504040204" pitchFamily="50" charset="-128"/>
                          <a:ea typeface="Meiryo UI" panose="020B0604030504040204" pitchFamily="50" charset="-128"/>
                        </a:rPr>
                        <a:t>R7</a:t>
                      </a:r>
                      <a:r>
                        <a:rPr lang="ja-JP" altLang="en-US" sz="900" b="0" kern="100" dirty="0">
                          <a:effectLst/>
                          <a:latin typeface="Meiryo UI" panose="020B0604030504040204" pitchFamily="50" charset="-128"/>
                          <a:ea typeface="Meiryo UI" panose="020B0604030504040204" pitchFamily="50" charset="-128"/>
                        </a:rPr>
                        <a:t>見込量</a:t>
                      </a:r>
                      <a:endParaRPr lang="en-US" altLang="ja-JP" sz="900" b="0" kern="100" dirty="0">
                        <a:effectLst/>
                        <a:latin typeface="Meiryo UI" panose="020B0604030504040204" pitchFamily="50" charset="-128"/>
                        <a:ea typeface="Meiryo UI" panose="020B0604030504040204" pitchFamily="50" charset="-128"/>
                      </a:endParaRPr>
                    </a:p>
                    <a:p>
                      <a:pPr algn="ctr">
                        <a:lnSpc>
                          <a:spcPts val="1400"/>
                        </a:lnSpc>
                      </a:pPr>
                      <a:r>
                        <a:rPr lang="ja-JP" altLang="en-US" sz="900" b="0" kern="100" dirty="0">
                          <a:effectLst/>
                          <a:latin typeface="Meiryo UI" panose="020B0604030504040204" pitchFamily="50" charset="-128"/>
                          <a:ea typeface="Meiryo UI" panose="020B0604030504040204" pitchFamily="50" charset="-128"/>
                          <a:cs typeface="Times New Roman" panose="02020603050405020304" pitchFamily="18" charset="0"/>
                        </a:rPr>
                        <a:t>人日／月</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en-US" altLang="ja-JP" sz="900" b="0" kern="100" dirty="0">
                          <a:effectLst/>
                          <a:latin typeface="Meiryo UI" panose="020B0604030504040204" pitchFamily="50" charset="-128"/>
                          <a:ea typeface="Meiryo UI" panose="020B0604030504040204" pitchFamily="50" charset="-128"/>
                        </a:rPr>
                        <a:t>R7</a:t>
                      </a:r>
                      <a:r>
                        <a:rPr lang="ja-JP" altLang="en-US" sz="900" b="0" kern="100" dirty="0">
                          <a:effectLst/>
                          <a:latin typeface="Meiryo UI" panose="020B0604030504040204" pitchFamily="50" charset="-128"/>
                          <a:ea typeface="Meiryo UI" panose="020B0604030504040204" pitchFamily="50" charset="-128"/>
                        </a:rPr>
                        <a:t>供給量</a:t>
                      </a:r>
                      <a:endParaRPr lang="en-US" altLang="ja-JP" sz="900" b="0" kern="100" dirty="0">
                        <a:effectLst/>
                        <a:latin typeface="Meiryo UI" panose="020B0604030504040204" pitchFamily="50" charset="-128"/>
                        <a:ea typeface="Meiryo UI" panose="020B0604030504040204" pitchFamily="50" charset="-128"/>
                      </a:endParaRPr>
                    </a:p>
                    <a:p>
                      <a:pPr algn="ctr">
                        <a:lnSpc>
                          <a:spcPts val="1400"/>
                        </a:lnSpc>
                      </a:pPr>
                      <a:r>
                        <a:rPr lang="ja-JP" altLang="en-US" sz="900" b="0" kern="100" dirty="0">
                          <a:effectLst/>
                          <a:latin typeface="Meiryo UI" panose="020B0604030504040204" pitchFamily="50" charset="-128"/>
                          <a:ea typeface="Meiryo UI" panose="020B0604030504040204" pitchFamily="50" charset="-128"/>
                        </a:rPr>
                        <a:t>人日／月</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ja-JP" altLang="en-US" sz="1000" b="0" kern="100" dirty="0">
                          <a:effectLst/>
                          <a:latin typeface="Meiryo UI" panose="020B0604030504040204" pitchFamily="50" charset="-128"/>
                          <a:ea typeface="Meiryo UI" panose="020B0604030504040204" pitchFamily="50" charset="-128"/>
                        </a:rPr>
                        <a:t>達成状況</a:t>
                      </a:r>
                      <a:endParaRPr lang="ja-JP" sz="10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en-US" sz="1100" kern="100" dirty="0">
                          <a:effectLst/>
                          <a:latin typeface="Meiryo UI" panose="020B0604030504040204" pitchFamily="50" charset="-128"/>
                          <a:ea typeface="Meiryo UI" panose="020B0604030504040204" pitchFamily="50" charset="-128"/>
                        </a:rPr>
                        <a:t> </a:t>
                      </a:r>
                      <a:r>
                        <a:rPr lang="ja-JP" altLang="en-US" sz="1100" kern="100" dirty="0">
                          <a:effectLst/>
                          <a:latin typeface="Meiryo UI" panose="020B0604030504040204" pitchFamily="50" charset="-128"/>
                          <a:ea typeface="Meiryo UI" panose="020B0604030504040204" pitchFamily="50" charset="-128"/>
                        </a:rPr>
                        <a:t>圏域</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en-US" altLang="ja-JP" sz="900" b="0" kern="100" dirty="0">
                          <a:effectLst/>
                          <a:latin typeface="Meiryo UI" panose="020B0604030504040204" pitchFamily="50" charset="-128"/>
                          <a:ea typeface="Meiryo UI" panose="020B0604030504040204" pitchFamily="50" charset="-128"/>
                        </a:rPr>
                        <a:t>R7</a:t>
                      </a:r>
                      <a:r>
                        <a:rPr lang="ja-JP" altLang="en-US" sz="900" b="0" kern="100" dirty="0">
                          <a:effectLst/>
                          <a:latin typeface="Meiryo UI" panose="020B0604030504040204" pitchFamily="50" charset="-128"/>
                          <a:ea typeface="Meiryo UI" panose="020B0604030504040204" pitchFamily="50" charset="-128"/>
                        </a:rPr>
                        <a:t>見込量</a:t>
                      </a:r>
                      <a:endParaRPr lang="en-US" altLang="ja-JP" sz="900" b="0" kern="100" dirty="0">
                        <a:effectLst/>
                        <a:latin typeface="Meiryo UI" panose="020B0604030504040204" pitchFamily="50" charset="-128"/>
                        <a:ea typeface="Meiryo UI" panose="020B0604030504040204" pitchFamily="50" charset="-128"/>
                      </a:endParaRPr>
                    </a:p>
                    <a:p>
                      <a:pPr algn="ctr">
                        <a:lnSpc>
                          <a:spcPts val="1400"/>
                        </a:lnSpc>
                      </a:pPr>
                      <a:r>
                        <a:rPr lang="ja-JP" altLang="en-US" sz="900" b="0" kern="100" dirty="0">
                          <a:effectLst/>
                          <a:latin typeface="Meiryo UI" panose="020B0604030504040204" pitchFamily="50" charset="-128"/>
                          <a:ea typeface="Meiryo UI" panose="020B0604030504040204" pitchFamily="50" charset="-128"/>
                          <a:cs typeface="Times New Roman" panose="02020603050405020304" pitchFamily="18" charset="0"/>
                        </a:rPr>
                        <a:t>人日／月</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en-US" altLang="ja-JP" sz="900" b="0" kern="100" dirty="0">
                          <a:effectLst/>
                          <a:latin typeface="Meiryo UI" panose="020B0604030504040204" pitchFamily="50" charset="-128"/>
                          <a:ea typeface="Meiryo UI" panose="020B0604030504040204" pitchFamily="50" charset="-128"/>
                        </a:rPr>
                        <a:t>R7</a:t>
                      </a:r>
                      <a:r>
                        <a:rPr lang="ja-JP" altLang="en-US" sz="900" b="0" kern="100" dirty="0">
                          <a:effectLst/>
                          <a:latin typeface="Meiryo UI" panose="020B0604030504040204" pitchFamily="50" charset="-128"/>
                          <a:ea typeface="Meiryo UI" panose="020B0604030504040204" pitchFamily="50" charset="-128"/>
                        </a:rPr>
                        <a:t>供給量</a:t>
                      </a:r>
                      <a:endParaRPr lang="en-US" altLang="ja-JP" sz="900" b="0" kern="100" dirty="0">
                        <a:effectLst/>
                        <a:latin typeface="Meiryo UI" panose="020B0604030504040204" pitchFamily="50" charset="-128"/>
                        <a:ea typeface="Meiryo UI" panose="020B0604030504040204" pitchFamily="50" charset="-128"/>
                      </a:endParaRPr>
                    </a:p>
                    <a:p>
                      <a:pPr algn="ctr">
                        <a:lnSpc>
                          <a:spcPts val="1400"/>
                        </a:lnSpc>
                      </a:pPr>
                      <a:r>
                        <a:rPr lang="ja-JP" altLang="en-US" sz="900" b="0" kern="100" dirty="0">
                          <a:effectLst/>
                          <a:latin typeface="Meiryo UI" panose="020B0604030504040204" pitchFamily="50" charset="-128"/>
                          <a:ea typeface="Meiryo UI" panose="020B0604030504040204" pitchFamily="50" charset="-128"/>
                        </a:rPr>
                        <a:t>人日／月</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ts val="1400"/>
                        </a:lnSpc>
                      </a:pPr>
                      <a:r>
                        <a:rPr lang="ja-JP" altLang="en-US" sz="1000" b="0" kern="100" dirty="0">
                          <a:effectLst/>
                          <a:latin typeface="Meiryo UI" panose="020B0604030504040204" pitchFamily="50" charset="-128"/>
                          <a:ea typeface="Meiryo UI" panose="020B0604030504040204" pitchFamily="50" charset="-128"/>
                        </a:rPr>
                        <a:t>達成状況</a:t>
                      </a:r>
                      <a:endParaRPr lang="ja-JP" sz="10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469349402"/>
                  </a:ext>
                </a:extLst>
              </a:tr>
              <a:tr h="268971">
                <a:tc>
                  <a:txBody>
                    <a:bodyPr/>
                    <a:lstStyle/>
                    <a:p>
                      <a:pPr algn="ctr">
                        <a:lnSpc>
                          <a:spcPts val="1400"/>
                        </a:lnSpc>
                      </a:pPr>
                      <a:r>
                        <a:rPr lang="ja-JP" altLang="en-US" sz="1100" b="0" kern="100" dirty="0">
                          <a:effectLst/>
                          <a:latin typeface="Meiryo UI" panose="020B0604030504040204" pitchFamily="50" charset="-128"/>
                          <a:ea typeface="Meiryo UI" panose="020B0604030504040204" pitchFamily="50" charset="-128"/>
                          <a:cs typeface="Times New Roman" panose="02020603050405020304" pitchFamily="18" charset="0"/>
                        </a:rPr>
                        <a:t>大阪市</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defTabSz="266700" fontAlgn="ctr">
                        <a:tabLst>
                          <a:tab pos="989013" algn="l"/>
                        </a:tabLst>
                      </a:pP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279,997</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380,544</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中河内八尾</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15,688</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20,344</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2809715616"/>
                  </a:ext>
                </a:extLst>
              </a:tr>
              <a:tr h="266851">
                <a:tc>
                  <a:txBody>
                    <a:bodyPr/>
                    <a:lstStyle/>
                    <a:p>
                      <a:pPr algn="ctr">
                        <a:lnSpc>
                          <a:spcPts val="1400"/>
                        </a:lnSpc>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豊能北</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8,474</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9,182</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108</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中河内東大阪</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31,225</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43,166</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138</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817933397"/>
                  </a:ext>
                </a:extLst>
              </a:tr>
              <a:tr h="268971">
                <a:tc>
                  <a:txBody>
                    <a:bodyPr/>
                    <a:lstStyle/>
                    <a:p>
                      <a:pPr algn="ctr">
                        <a:lnSpc>
                          <a:spcPts val="1400"/>
                        </a:lnSpc>
                      </a:pPr>
                      <a:r>
                        <a:rPr lang="ja-JP" altLang="en-US" sz="1100" b="0" kern="100" dirty="0">
                          <a:effectLst/>
                          <a:latin typeface="Meiryo UI" panose="020B0604030504040204" pitchFamily="50" charset="-128"/>
                          <a:ea typeface="Meiryo UI" panose="020B0604030504040204" pitchFamily="50" charset="-128"/>
                          <a:cs typeface="Times New Roman" panose="02020603050405020304" pitchFamily="18" charset="0"/>
                        </a:rPr>
                        <a:t>豊能豊中</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12,671</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15,108</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南河内北</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17,172</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21,618</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3256334313"/>
                  </a:ext>
                </a:extLst>
              </a:tr>
              <a:tr h="268971">
                <a:tc>
                  <a:txBody>
                    <a:bodyPr/>
                    <a:lstStyle/>
                    <a:p>
                      <a:pPr algn="ctr">
                        <a:lnSpc>
                          <a:spcPts val="1400"/>
                        </a:lnSpc>
                      </a:pPr>
                      <a:r>
                        <a:rPr lang="ja-JP" altLang="en-US" sz="1100" b="0" kern="100" dirty="0">
                          <a:effectLst/>
                          <a:latin typeface="Meiryo UI" panose="020B0604030504040204" pitchFamily="50" charset="-128"/>
                          <a:ea typeface="Meiryo UI" panose="020B0604030504040204" pitchFamily="50" charset="-128"/>
                          <a:cs typeface="Times New Roman" panose="02020603050405020304" pitchFamily="18" charset="0"/>
                        </a:rPr>
                        <a:t>豊能吹田</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9,531</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11,935</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125</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南河内南</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20,242</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21,142</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2990705719"/>
                  </a:ext>
                </a:extLst>
              </a:tr>
              <a:tr h="266851">
                <a:tc>
                  <a:txBody>
                    <a:bodyPr/>
                    <a:lstStyle/>
                    <a:p>
                      <a:pPr algn="ctr">
                        <a:lnSpc>
                          <a:spcPts val="1400"/>
                        </a:lnSpc>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三島</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13,019</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15,476</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堺市</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64,681</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70,717</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777432016"/>
                  </a:ext>
                </a:extLst>
              </a:tr>
              <a:tr h="266851">
                <a:tc>
                  <a:txBody>
                    <a:bodyPr/>
                    <a:lstStyle/>
                    <a:p>
                      <a:pPr algn="ctr">
                        <a:lnSpc>
                          <a:spcPts val="1400"/>
                        </a:lnSpc>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三島高槻</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10,641</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12,612</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泉州北</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28,856</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29,337</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80223385"/>
                  </a:ext>
                </a:extLst>
              </a:tr>
              <a:tr h="266851">
                <a:tc>
                  <a:txBody>
                    <a:bodyPr/>
                    <a:lstStyle/>
                    <a:p>
                      <a:pPr algn="ctr">
                        <a:lnSpc>
                          <a:spcPts val="1400"/>
                        </a:lnSpc>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北河内枚方</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15,475</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18,312</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118</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泉州中</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23,134</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24,857</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1620309350"/>
                  </a:ext>
                </a:extLst>
              </a:tr>
              <a:tr h="276629">
                <a:tc>
                  <a:txBody>
                    <a:bodyPr/>
                    <a:lstStyle/>
                    <a:p>
                      <a:pPr algn="ctr">
                        <a:lnSpc>
                          <a:spcPts val="1400"/>
                        </a:lnSpc>
                      </a:pPr>
                      <a:r>
                        <a:rPr lang="zh-CN"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北河内寝屋川</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10,001</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13,190</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132</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泉州南</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22,482</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24,551</a:t>
                      </a:r>
                    </a:p>
                  </a:txBody>
                  <a:tcPr marL="7620" marR="180000" marT="7620" marB="0" anchor="ct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256338029"/>
                  </a:ext>
                </a:extLst>
              </a:tr>
              <a:tr h="266851">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北河内西</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15,385</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18,881</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123</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rowSpan="2">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大阪府全域</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rowSpan="2">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608,753</a:t>
                      </a:r>
                    </a:p>
                  </a:txBody>
                  <a:tcPr marL="7620" marR="180000" marT="7620" marB="0" anchor="ctr"/>
                </a:tc>
                <a:tc rowSpan="2">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764,077</a:t>
                      </a:r>
                    </a:p>
                  </a:txBody>
                  <a:tcPr marL="7620" marR="180000" marT="7620" marB="0" anchor="ctr"/>
                </a:tc>
                <a:tc rowSpan="2">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extLst>
                  <a:ext uri="{0D108BD9-81ED-4DB2-BD59-A6C34878D82A}">
                    <a16:rowId xmlns:a16="http://schemas.microsoft.com/office/drawing/2014/main" val="3841147261"/>
                  </a:ext>
                </a:extLst>
              </a:tr>
              <a:tr h="266851">
                <a:tc>
                  <a:txBody>
                    <a:bodyPr/>
                    <a:lstStyle/>
                    <a:p>
                      <a:pPr algn="ctr">
                        <a:lnSpc>
                          <a:spcPts val="1400"/>
                        </a:lnSpc>
                      </a:pPr>
                      <a:r>
                        <a:rPr lang="ja-JP" altLang="en-US"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北河内東</a:t>
                      </a: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10,079</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13,105</a:t>
                      </a:r>
                    </a:p>
                  </a:txBody>
                  <a:tcPr marL="7620" marR="180000" marT="7620" marB="0" anchor="ctr"/>
                </a:tc>
                <a:tc>
                  <a:txBody>
                    <a:bodyPr/>
                    <a:lstStyle/>
                    <a:p>
                      <a:pPr lvl="0"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tc>
                <a:tc vMerge="1">
                  <a:txBody>
                    <a:bodyPr/>
                    <a:lstStyle/>
                    <a:p>
                      <a:pPr algn="ctr">
                        <a:lnSpc>
                          <a:spcPts val="1400"/>
                        </a:lnSpc>
                      </a:pPr>
                      <a:endParaRPr lang="ja-JP" sz="105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solidFill>
                      <a:schemeClr val="accent1"/>
                    </a:solidFill>
                  </a:tcPr>
                </a:tc>
                <a:tc vMerge="1">
                  <a:txBody>
                    <a:bodyPr/>
                    <a:lstStyle/>
                    <a:p>
                      <a:pPr algn="r" fontAlgn="ctr"/>
                      <a:endParaRPr lang="en-US" altLang="ja-JP" sz="10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txBody>
                  <a:tcPr marL="7620" marR="7620" marT="7620" marB="0" anchor="ctr"/>
                </a:tc>
                <a:tc vMerge="1">
                  <a:txBody>
                    <a:bodyPr/>
                    <a:lstStyle/>
                    <a:p>
                      <a:pPr algn="r" fontAlgn="ctr"/>
                      <a:endParaRPr lang="en-US" altLang="ja-JP" sz="10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txBody>
                  <a:tcPr marL="7620" marR="7620" marT="7620" marB="0" anchor="ctr"/>
                </a:tc>
                <a:tc vMerge="1">
                  <a:txBody>
                    <a:bodyPr/>
                    <a:lstStyle/>
                    <a:p>
                      <a:pPr algn="r" fontAlgn="ctr"/>
                      <a:endParaRPr lang="en-US" altLang="ja-JP" sz="10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txBody>
                  <a:tcPr marL="7620" marR="7620" marT="7620" marB="0" anchor="ctr"/>
                </a:tc>
                <a:extLst>
                  <a:ext uri="{0D108BD9-81ED-4DB2-BD59-A6C34878D82A}">
                    <a16:rowId xmlns:a16="http://schemas.microsoft.com/office/drawing/2014/main" val="2315283203"/>
                  </a:ext>
                </a:extLst>
              </a:tr>
            </a:tbl>
          </a:graphicData>
        </a:graphic>
      </p:graphicFrame>
      <p:sp>
        <p:nvSpPr>
          <p:cNvPr id="9" name="テキスト ボックス 8">
            <a:extLst>
              <a:ext uri="{FF2B5EF4-FFF2-40B4-BE49-F238E27FC236}">
                <a16:creationId xmlns:a16="http://schemas.microsoft.com/office/drawing/2014/main" id="{35FE3294-3F31-7238-EFA4-9DF87633C6EA}"/>
              </a:ext>
            </a:extLst>
          </p:cNvPr>
          <p:cNvSpPr txBox="1"/>
          <p:nvPr/>
        </p:nvSpPr>
        <p:spPr>
          <a:xfrm>
            <a:off x="388272" y="6245648"/>
            <a:ext cx="9103062" cy="276999"/>
          </a:xfrm>
          <a:prstGeom prst="rect">
            <a:avLst/>
          </a:prstGeom>
          <a:noFill/>
        </p:spPr>
        <p:txBody>
          <a:bodyPr wrap="square" rtlCol="0">
            <a:spAutoFit/>
          </a:bodyPr>
          <a:lstStyle/>
          <a:p>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府所管９市町</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三島</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茨木</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摂津</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島本</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、北河内西</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守口</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門真</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、北河内東</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大東</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四條畷</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a:latin typeface="Meiryo UI" panose="020B0604030504040204" pitchFamily="50" charset="-128"/>
                <a:ea typeface="Meiryo UI" panose="020B0604030504040204" pitchFamily="50" charset="-128"/>
                <a:cs typeface="Times New Roman" panose="02020603050405020304" pitchFamily="18" charset="0"/>
              </a:rPr>
              <a:t>交野</a:t>
            </a:r>
            <a:r>
              <a:rPr lang="en-US" altLang="ja-JP" sz="1200" kern="10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、南河内北</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松原</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柏原</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羽曳野</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藤井寺</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endParaRPr kumimoji="1" lang="ja-JP" altLang="en-US" sz="1200" dirty="0"/>
          </a:p>
        </p:txBody>
      </p:sp>
    </p:spTree>
    <p:extLst>
      <p:ext uri="{BB962C8B-B14F-4D97-AF65-F5344CB8AC3E}">
        <p14:creationId xmlns:p14="http://schemas.microsoft.com/office/powerpoint/2010/main" val="39408903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1943</TotalTime>
  <Words>801</Words>
  <PresentationFormat>A4 210 x 297 mm</PresentationFormat>
  <Paragraphs>117</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2026-08-10T07:54:27Z</cp:lastPrinted>
  <dcterms:created xsi:type="dcterms:W3CDTF">2025-01-08T06:31:07Z</dcterms:created>
  <dcterms:modified xsi:type="dcterms:W3CDTF">2026-08-24T09:39:03Z</dcterms:modified>
</cp:coreProperties>
</file>