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16" r:id="rId1"/>
  </p:sldMasterIdLst>
  <p:notesMasterIdLst>
    <p:notesMasterId r:id="rId7"/>
  </p:notesMasterIdLst>
  <p:sldIdLst>
    <p:sldId id="479" r:id="rId2"/>
    <p:sldId id="484" r:id="rId3"/>
    <p:sldId id="477" r:id="rId4"/>
    <p:sldId id="481" r:id="rId5"/>
    <p:sldId id="483" r:id="rId6"/>
  </p:sldIdLst>
  <p:sldSz cx="9906000" cy="6858000" type="A4"/>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タイトルなしのセクション" id="{19F20065-EB80-4944-8555-CB4774B903AE}">
          <p14:sldIdLst>
            <p14:sldId id="479"/>
            <p14:sldId id="484"/>
            <p14:sldId id="477"/>
            <p14:sldId id="481"/>
            <p14:sldId id="483"/>
          </p14:sldIdLst>
        </p14:section>
      </p14:sectionLst>
    </p:ext>
    <p:ext uri="{EFAFB233-063F-42B5-8137-9DF3F51BA10A}">
      <p15:sldGuideLst xmlns:p15="http://schemas.microsoft.com/office/powerpoint/2012/main">
        <p15:guide id="1" orient="horz" pos="2205" userDrawn="1">
          <p15:clr>
            <a:srgbClr val="A4A3A4"/>
          </p15:clr>
        </p15:guide>
        <p15:guide id="2" pos="3347"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4E07846-E9B4-4DF7-2468-142B50426755}" name="塩田　尚子" initials="尚塩" userId="S::ShiotaHi@lan.pref.osaka.jp::34aedfed-17a4-4675-b29c-0e0c4a855579" providerId="AD"/>
  <p188:author id="{AAB28669-9A12-D59D-B722-61576428B73F}" name="米村　祥一" initials="祥米" userId="S::YonemuraS@lan.pref.osaka.jp::a39c568d-4c63-4086-aaa5-0f43738ef1a1" providerId="AD"/>
  <p188:author id="{5F7B0BC3-ACD3-EB7D-3BD2-90F808E6918E}" name="枡谷　拓真" initials="拓枡" userId="S::MasutaniT@lan.pref.osaka.jp::eab2b627-6161-405a-96f7-af62c228ef5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F1F8"/>
    <a:srgbClr val="CCFF99"/>
    <a:srgbClr val="99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淡色スタイル 2 - アクセント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中間スタイル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D7AC3CCA-C797-4891-BE02-D94E43425B78}" styleName="スタイル (中間)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5701" autoAdjust="0"/>
  </p:normalViewPr>
  <p:slideViewPr>
    <p:cSldViewPr>
      <p:cViewPr varScale="1">
        <p:scale>
          <a:sx n="88" d="100"/>
          <a:sy n="88" d="100"/>
        </p:scale>
        <p:origin x="1003" y="67"/>
      </p:cViewPr>
      <p:guideLst>
        <p:guide orient="horz" pos="2205"/>
        <p:guide pos="334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12" Type="http://schemas.microsoft.com/office/2018/10/relationships/authors" Targe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vl1pPr>
          </a:lstStyle>
          <a:p>
            <a:fld id="{9E39B713-D880-4A3B-BC64-D1606EAE0817}" type="datetimeFigureOut">
              <a:rPr kumimoji="1" lang="ja-JP" altLang="en-US" smtClean="0"/>
              <a:t>2026/8/27</a:t>
            </a:fld>
            <a:endParaRPr kumimoji="1" lang="ja-JP" altLang="en-US"/>
          </a:p>
        </p:txBody>
      </p:sp>
      <p:sp>
        <p:nvSpPr>
          <p:cNvPr id="4" name="スライド イメージ プレースホルダー 3"/>
          <p:cNvSpPr>
            <a:spLocks noGrp="1" noRot="1" noChangeAspect="1"/>
          </p:cNvSpPr>
          <p:nvPr>
            <p:ph type="sldImg" idx="2"/>
          </p:nvPr>
        </p:nvSpPr>
        <p:spPr>
          <a:xfrm>
            <a:off x="712788" y="746125"/>
            <a:ext cx="5381625" cy="37258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21186"/>
            <a:ext cx="5445760" cy="4472702"/>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6"/>
            <a:ext cx="2949787" cy="49696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6"/>
            <a:ext cx="2949787" cy="496967"/>
          </a:xfrm>
          <a:prstGeom prst="rect">
            <a:avLst/>
          </a:prstGeom>
        </p:spPr>
        <p:txBody>
          <a:bodyPr vert="horz" lIns="91440" tIns="45720" rIns="91440" bIns="45720" rtlCol="0" anchor="b"/>
          <a:lstStyle>
            <a:lvl1pPr algn="r">
              <a:defRPr sz="1200"/>
            </a:lvl1pPr>
          </a:lstStyle>
          <a:p>
            <a:fld id="{59D48037-39D8-441C-98F3-7DCD2F34C505}" type="slidenum">
              <a:rPr kumimoji="1" lang="ja-JP" altLang="en-US" smtClean="0"/>
              <a:t>‹#›</a:t>
            </a:fld>
            <a:endParaRPr kumimoji="1" lang="ja-JP" altLang="en-US"/>
          </a:p>
        </p:txBody>
      </p:sp>
    </p:spTree>
    <p:extLst>
      <p:ext uri="{BB962C8B-B14F-4D97-AF65-F5344CB8AC3E}">
        <p14:creationId xmlns:p14="http://schemas.microsoft.com/office/powerpoint/2010/main" val="234476030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9D48037-39D8-441C-98F3-7DCD2F34C505}" type="slidenum">
              <a:rPr kumimoji="1" lang="ja-JP" altLang="en-US" smtClean="0"/>
              <a:t>1</a:t>
            </a:fld>
            <a:endParaRPr kumimoji="1" lang="ja-JP" altLang="en-US"/>
          </a:p>
        </p:txBody>
      </p:sp>
    </p:spTree>
    <p:extLst>
      <p:ext uri="{BB962C8B-B14F-4D97-AF65-F5344CB8AC3E}">
        <p14:creationId xmlns:p14="http://schemas.microsoft.com/office/powerpoint/2010/main" val="16384204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26"/>
            <a:ext cx="84201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9" indent="0" algn="ctr">
              <a:buNone/>
              <a:defRPr>
                <a:solidFill>
                  <a:schemeClr val="tx1">
                    <a:tint val="75000"/>
                  </a:schemeClr>
                </a:solidFill>
              </a:defRPr>
            </a:lvl2pPr>
            <a:lvl3pPr marL="914418" indent="0" algn="ctr">
              <a:buNone/>
              <a:defRPr>
                <a:solidFill>
                  <a:schemeClr val="tx1">
                    <a:tint val="75000"/>
                  </a:schemeClr>
                </a:solidFill>
              </a:defRPr>
            </a:lvl3pPr>
            <a:lvl4pPr marL="1371627" indent="0" algn="ctr">
              <a:buNone/>
              <a:defRPr>
                <a:solidFill>
                  <a:schemeClr val="tx1">
                    <a:tint val="75000"/>
                  </a:schemeClr>
                </a:solidFill>
              </a:defRPr>
            </a:lvl4pPr>
            <a:lvl5pPr marL="1828837" indent="0" algn="ctr">
              <a:buNone/>
              <a:defRPr>
                <a:solidFill>
                  <a:schemeClr val="tx1">
                    <a:tint val="75000"/>
                  </a:schemeClr>
                </a:solidFill>
              </a:defRPr>
            </a:lvl5pPr>
            <a:lvl6pPr marL="2286046" indent="0" algn="ctr">
              <a:buNone/>
              <a:defRPr>
                <a:solidFill>
                  <a:schemeClr val="tx1">
                    <a:tint val="75000"/>
                  </a:schemeClr>
                </a:solidFill>
              </a:defRPr>
            </a:lvl6pPr>
            <a:lvl7pPr marL="2743255" indent="0" algn="ctr">
              <a:buNone/>
              <a:defRPr>
                <a:solidFill>
                  <a:schemeClr val="tx1">
                    <a:tint val="75000"/>
                  </a:schemeClr>
                </a:solidFill>
              </a:defRPr>
            </a:lvl7pPr>
            <a:lvl8pPr marL="3200464" indent="0" algn="ctr">
              <a:buNone/>
              <a:defRPr>
                <a:solidFill>
                  <a:schemeClr val="tx1">
                    <a:tint val="75000"/>
                  </a:schemeClr>
                </a:solidFill>
              </a:defRPr>
            </a:lvl8pPr>
            <a:lvl9pPr marL="3657673"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4910ECB4-396F-4B20-883C-8B47D659F675}" type="datetime1">
              <a:rPr kumimoji="1" lang="ja-JP" altLang="en-US" smtClean="0"/>
              <a:t>2026/8/27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D72AB0E-980E-481D-A624-F3B6A8F5BF62}" type="slidenum">
              <a:rPr kumimoji="1" lang="ja-JP" altLang="en-US" smtClean="0"/>
              <a:t>‹#›</a:t>
            </a:fld>
            <a:endParaRPr kumimoji="1" lang="ja-JP" altLang="en-US"/>
          </a:p>
        </p:txBody>
      </p:sp>
    </p:spTree>
    <p:extLst>
      <p:ext uri="{BB962C8B-B14F-4D97-AF65-F5344CB8AC3E}">
        <p14:creationId xmlns:p14="http://schemas.microsoft.com/office/powerpoint/2010/main" val="1366453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CA3A620-3A83-4871-9E34-AE6A25D5D0FE}" type="datetime1">
              <a:rPr kumimoji="1" lang="ja-JP" altLang="en-US" smtClean="0"/>
              <a:t>2026/8/27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D72AB0E-980E-481D-A624-F3B6A8F5BF62}" type="slidenum">
              <a:rPr kumimoji="1" lang="ja-JP" altLang="en-US" smtClean="0"/>
              <a:t>‹#›</a:t>
            </a:fld>
            <a:endParaRPr kumimoji="1" lang="ja-JP" altLang="en-US"/>
          </a:p>
        </p:txBody>
      </p:sp>
    </p:spTree>
    <p:extLst>
      <p:ext uri="{BB962C8B-B14F-4D97-AF65-F5344CB8AC3E}">
        <p14:creationId xmlns:p14="http://schemas.microsoft.com/office/powerpoint/2010/main" val="3765514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39"/>
            <a:ext cx="222885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95300" y="274639"/>
            <a:ext cx="652145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0E3AE34-7957-44A4-99C2-201C5D1DB307}" type="datetime1">
              <a:rPr kumimoji="1" lang="ja-JP" altLang="en-US" smtClean="0"/>
              <a:t>2026/8/27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D72AB0E-980E-481D-A624-F3B6A8F5BF62}" type="slidenum">
              <a:rPr kumimoji="1" lang="ja-JP" altLang="en-US" smtClean="0"/>
              <a:t>‹#›</a:t>
            </a:fld>
            <a:endParaRPr kumimoji="1" lang="ja-JP" altLang="en-US"/>
          </a:p>
        </p:txBody>
      </p:sp>
    </p:spTree>
    <p:extLst>
      <p:ext uri="{BB962C8B-B14F-4D97-AF65-F5344CB8AC3E}">
        <p14:creationId xmlns:p14="http://schemas.microsoft.com/office/powerpoint/2010/main" val="992641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80E67C6-B3DB-4A57-A81E-64F875C3750D}" type="datetime1">
              <a:rPr kumimoji="1" lang="ja-JP" altLang="en-US" smtClean="0"/>
              <a:t>2026/8/27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D72AB0E-980E-481D-A624-F3B6A8F5BF62}" type="slidenum">
              <a:rPr kumimoji="1" lang="ja-JP" altLang="en-US" smtClean="0"/>
              <a:t>‹#›</a:t>
            </a:fld>
            <a:endParaRPr kumimoji="1" lang="ja-JP" altLang="en-US"/>
          </a:p>
        </p:txBody>
      </p:sp>
    </p:spTree>
    <p:extLst>
      <p:ext uri="{BB962C8B-B14F-4D97-AF65-F5344CB8AC3E}">
        <p14:creationId xmlns:p14="http://schemas.microsoft.com/office/powerpoint/2010/main" val="14540809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01"/>
            <a:ext cx="84201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82506" y="2906714"/>
            <a:ext cx="8420100" cy="1500187"/>
          </a:xfrm>
        </p:spPr>
        <p:txBody>
          <a:bodyPr anchor="b"/>
          <a:lstStyle>
            <a:lvl1pPr marL="0" indent="0">
              <a:buNone/>
              <a:defRPr sz="2000">
                <a:solidFill>
                  <a:schemeClr val="tx1">
                    <a:tint val="75000"/>
                  </a:schemeClr>
                </a:solidFill>
              </a:defRPr>
            </a:lvl1pPr>
            <a:lvl2pPr marL="457209" indent="0">
              <a:buNone/>
              <a:defRPr sz="1786">
                <a:solidFill>
                  <a:schemeClr val="tx1">
                    <a:tint val="75000"/>
                  </a:schemeClr>
                </a:solidFill>
              </a:defRPr>
            </a:lvl2pPr>
            <a:lvl3pPr marL="914418" indent="0">
              <a:buNone/>
              <a:defRPr sz="1571">
                <a:solidFill>
                  <a:schemeClr val="tx1">
                    <a:tint val="75000"/>
                  </a:schemeClr>
                </a:solidFill>
              </a:defRPr>
            </a:lvl3pPr>
            <a:lvl4pPr marL="1371627" indent="0">
              <a:buNone/>
              <a:defRPr sz="1429">
                <a:solidFill>
                  <a:schemeClr val="tx1">
                    <a:tint val="75000"/>
                  </a:schemeClr>
                </a:solidFill>
              </a:defRPr>
            </a:lvl4pPr>
            <a:lvl5pPr marL="1828837" indent="0">
              <a:buNone/>
              <a:defRPr sz="1429">
                <a:solidFill>
                  <a:schemeClr val="tx1">
                    <a:tint val="75000"/>
                  </a:schemeClr>
                </a:solidFill>
              </a:defRPr>
            </a:lvl5pPr>
            <a:lvl6pPr marL="2286046" indent="0">
              <a:buNone/>
              <a:defRPr sz="1429">
                <a:solidFill>
                  <a:schemeClr val="tx1">
                    <a:tint val="75000"/>
                  </a:schemeClr>
                </a:solidFill>
              </a:defRPr>
            </a:lvl6pPr>
            <a:lvl7pPr marL="2743255" indent="0">
              <a:buNone/>
              <a:defRPr sz="1429">
                <a:solidFill>
                  <a:schemeClr val="tx1">
                    <a:tint val="75000"/>
                  </a:schemeClr>
                </a:solidFill>
              </a:defRPr>
            </a:lvl7pPr>
            <a:lvl8pPr marL="3200464" indent="0">
              <a:buNone/>
              <a:defRPr sz="1429">
                <a:solidFill>
                  <a:schemeClr val="tx1">
                    <a:tint val="75000"/>
                  </a:schemeClr>
                </a:solidFill>
              </a:defRPr>
            </a:lvl8pPr>
            <a:lvl9pPr marL="3657673" indent="0">
              <a:buNone/>
              <a:defRPr sz="1429">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2277EA49-554A-4167-BDDF-6EF0BDDDFAA3}" type="datetime1">
              <a:rPr kumimoji="1" lang="ja-JP" altLang="en-US" smtClean="0"/>
              <a:t>2026/8/27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D72AB0E-980E-481D-A624-F3B6A8F5BF62}" type="slidenum">
              <a:rPr kumimoji="1" lang="ja-JP" altLang="en-US" smtClean="0"/>
              <a:t>‹#›</a:t>
            </a:fld>
            <a:endParaRPr kumimoji="1" lang="ja-JP" altLang="en-US"/>
          </a:p>
        </p:txBody>
      </p:sp>
    </p:spTree>
    <p:extLst>
      <p:ext uri="{BB962C8B-B14F-4D97-AF65-F5344CB8AC3E}">
        <p14:creationId xmlns:p14="http://schemas.microsoft.com/office/powerpoint/2010/main" val="17808920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95300" y="1600201"/>
            <a:ext cx="4375150" cy="4525963"/>
          </a:xfrm>
        </p:spPr>
        <p:txBody>
          <a:bodyPr/>
          <a:lstStyle>
            <a:lvl1pPr>
              <a:defRPr sz="2786"/>
            </a:lvl1pPr>
            <a:lvl2pPr>
              <a:defRPr sz="2429"/>
            </a:lvl2pPr>
            <a:lvl3pPr>
              <a:defRPr sz="2000"/>
            </a:lvl3pPr>
            <a:lvl4pPr>
              <a:defRPr sz="1786"/>
            </a:lvl4pPr>
            <a:lvl5pPr>
              <a:defRPr sz="1786"/>
            </a:lvl5pPr>
            <a:lvl6pPr>
              <a:defRPr sz="1786"/>
            </a:lvl6pPr>
            <a:lvl7pPr>
              <a:defRPr sz="1786"/>
            </a:lvl7pPr>
            <a:lvl8pPr>
              <a:defRPr sz="1786"/>
            </a:lvl8pPr>
            <a:lvl9pPr>
              <a:defRPr sz="1786"/>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5035550" y="1600201"/>
            <a:ext cx="4375150" cy="4525963"/>
          </a:xfrm>
        </p:spPr>
        <p:txBody>
          <a:bodyPr/>
          <a:lstStyle>
            <a:lvl1pPr>
              <a:defRPr sz="2786"/>
            </a:lvl1pPr>
            <a:lvl2pPr>
              <a:defRPr sz="2429"/>
            </a:lvl2pPr>
            <a:lvl3pPr>
              <a:defRPr sz="2000"/>
            </a:lvl3pPr>
            <a:lvl4pPr>
              <a:defRPr sz="1786"/>
            </a:lvl4pPr>
            <a:lvl5pPr>
              <a:defRPr sz="1786"/>
            </a:lvl5pPr>
            <a:lvl6pPr>
              <a:defRPr sz="1786"/>
            </a:lvl6pPr>
            <a:lvl7pPr>
              <a:defRPr sz="1786"/>
            </a:lvl7pPr>
            <a:lvl8pPr>
              <a:defRPr sz="1786"/>
            </a:lvl8pPr>
            <a:lvl9pPr>
              <a:defRPr sz="1786"/>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81BA5EB-E5DE-4FC2-B048-753A9411F41B}" type="datetime1">
              <a:rPr kumimoji="1" lang="ja-JP" altLang="en-US" smtClean="0"/>
              <a:t>2026/8/27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3D72AB0E-980E-481D-A624-F3B6A8F5BF62}" type="slidenum">
              <a:rPr kumimoji="1" lang="ja-JP" altLang="en-US" smtClean="0"/>
              <a:t>‹#›</a:t>
            </a:fld>
            <a:endParaRPr kumimoji="1" lang="ja-JP" altLang="en-US"/>
          </a:p>
        </p:txBody>
      </p:sp>
    </p:spTree>
    <p:extLst>
      <p:ext uri="{BB962C8B-B14F-4D97-AF65-F5344CB8AC3E}">
        <p14:creationId xmlns:p14="http://schemas.microsoft.com/office/powerpoint/2010/main" val="2635539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95300" y="1535113"/>
            <a:ext cx="4376870" cy="639762"/>
          </a:xfrm>
        </p:spPr>
        <p:txBody>
          <a:bodyPr anchor="b"/>
          <a:lstStyle>
            <a:lvl1pPr marL="0" indent="0">
              <a:buNone/>
              <a:defRPr sz="2429" b="1"/>
            </a:lvl1pPr>
            <a:lvl2pPr marL="457209" indent="0">
              <a:buNone/>
              <a:defRPr sz="2000" b="1"/>
            </a:lvl2pPr>
            <a:lvl3pPr marL="914418" indent="0">
              <a:buNone/>
              <a:defRPr sz="1786" b="1"/>
            </a:lvl3pPr>
            <a:lvl4pPr marL="1371627" indent="0">
              <a:buNone/>
              <a:defRPr sz="1571" b="1"/>
            </a:lvl4pPr>
            <a:lvl5pPr marL="1828837" indent="0">
              <a:buNone/>
              <a:defRPr sz="1571" b="1"/>
            </a:lvl5pPr>
            <a:lvl6pPr marL="2286046" indent="0">
              <a:buNone/>
              <a:defRPr sz="1571" b="1"/>
            </a:lvl6pPr>
            <a:lvl7pPr marL="2743255" indent="0">
              <a:buNone/>
              <a:defRPr sz="1571" b="1"/>
            </a:lvl7pPr>
            <a:lvl8pPr marL="3200464" indent="0">
              <a:buNone/>
              <a:defRPr sz="1571" b="1"/>
            </a:lvl8pPr>
            <a:lvl9pPr marL="3657673" indent="0">
              <a:buNone/>
              <a:defRPr sz="1571"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95300" y="2174875"/>
            <a:ext cx="4376870" cy="3951288"/>
          </a:xfrm>
        </p:spPr>
        <p:txBody>
          <a:bodyPr/>
          <a:lstStyle>
            <a:lvl1pPr>
              <a:defRPr sz="2429"/>
            </a:lvl1pPr>
            <a:lvl2pPr>
              <a:defRPr sz="2000"/>
            </a:lvl2pPr>
            <a:lvl3pPr>
              <a:defRPr sz="1786"/>
            </a:lvl3pPr>
            <a:lvl4pPr>
              <a:defRPr sz="1571"/>
            </a:lvl4pPr>
            <a:lvl5pPr>
              <a:defRPr sz="1571"/>
            </a:lvl5pPr>
            <a:lvl6pPr>
              <a:defRPr sz="1571"/>
            </a:lvl6pPr>
            <a:lvl7pPr>
              <a:defRPr sz="1571"/>
            </a:lvl7pPr>
            <a:lvl8pPr>
              <a:defRPr sz="1571"/>
            </a:lvl8pPr>
            <a:lvl9pPr>
              <a:defRPr sz="1571"/>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5032111" y="1535113"/>
            <a:ext cx="4378590" cy="639762"/>
          </a:xfrm>
        </p:spPr>
        <p:txBody>
          <a:bodyPr anchor="b"/>
          <a:lstStyle>
            <a:lvl1pPr marL="0" indent="0">
              <a:buNone/>
              <a:defRPr sz="2429" b="1"/>
            </a:lvl1pPr>
            <a:lvl2pPr marL="457209" indent="0">
              <a:buNone/>
              <a:defRPr sz="2000" b="1"/>
            </a:lvl2pPr>
            <a:lvl3pPr marL="914418" indent="0">
              <a:buNone/>
              <a:defRPr sz="1786" b="1"/>
            </a:lvl3pPr>
            <a:lvl4pPr marL="1371627" indent="0">
              <a:buNone/>
              <a:defRPr sz="1571" b="1"/>
            </a:lvl4pPr>
            <a:lvl5pPr marL="1828837" indent="0">
              <a:buNone/>
              <a:defRPr sz="1571" b="1"/>
            </a:lvl5pPr>
            <a:lvl6pPr marL="2286046" indent="0">
              <a:buNone/>
              <a:defRPr sz="1571" b="1"/>
            </a:lvl6pPr>
            <a:lvl7pPr marL="2743255" indent="0">
              <a:buNone/>
              <a:defRPr sz="1571" b="1"/>
            </a:lvl7pPr>
            <a:lvl8pPr marL="3200464" indent="0">
              <a:buNone/>
              <a:defRPr sz="1571" b="1"/>
            </a:lvl8pPr>
            <a:lvl9pPr marL="3657673" indent="0">
              <a:buNone/>
              <a:defRPr sz="1571"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5032111" y="2174875"/>
            <a:ext cx="4378590" cy="3951288"/>
          </a:xfrm>
        </p:spPr>
        <p:txBody>
          <a:bodyPr/>
          <a:lstStyle>
            <a:lvl1pPr>
              <a:defRPr sz="2429"/>
            </a:lvl1pPr>
            <a:lvl2pPr>
              <a:defRPr sz="2000"/>
            </a:lvl2pPr>
            <a:lvl3pPr>
              <a:defRPr sz="1786"/>
            </a:lvl3pPr>
            <a:lvl4pPr>
              <a:defRPr sz="1571"/>
            </a:lvl4pPr>
            <a:lvl5pPr>
              <a:defRPr sz="1571"/>
            </a:lvl5pPr>
            <a:lvl6pPr>
              <a:defRPr sz="1571"/>
            </a:lvl6pPr>
            <a:lvl7pPr>
              <a:defRPr sz="1571"/>
            </a:lvl7pPr>
            <a:lvl8pPr>
              <a:defRPr sz="1571"/>
            </a:lvl8pPr>
            <a:lvl9pPr>
              <a:defRPr sz="1571"/>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109E22-58FF-40EC-84B1-CECE9D0788B9}" type="datetime1">
              <a:rPr kumimoji="1" lang="ja-JP" altLang="en-US" smtClean="0"/>
              <a:t>2026/8/27</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3D72AB0E-980E-481D-A624-F3B6A8F5BF62}" type="slidenum">
              <a:rPr kumimoji="1" lang="ja-JP" altLang="en-US" smtClean="0"/>
              <a:t>‹#›</a:t>
            </a:fld>
            <a:endParaRPr kumimoji="1" lang="ja-JP" altLang="en-US"/>
          </a:p>
        </p:txBody>
      </p:sp>
    </p:spTree>
    <p:extLst>
      <p:ext uri="{BB962C8B-B14F-4D97-AF65-F5344CB8AC3E}">
        <p14:creationId xmlns:p14="http://schemas.microsoft.com/office/powerpoint/2010/main" val="257333563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2A809C28-4007-4D33-A372-471F07CE5363}" type="datetime1">
              <a:rPr kumimoji="1" lang="ja-JP" altLang="en-US" smtClean="0"/>
              <a:t>2026/8/27</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3D72AB0E-980E-481D-A624-F3B6A8F5BF62}" type="slidenum">
              <a:rPr kumimoji="1" lang="ja-JP" altLang="en-US" smtClean="0"/>
              <a:t>‹#›</a:t>
            </a:fld>
            <a:endParaRPr kumimoji="1" lang="ja-JP" altLang="en-US"/>
          </a:p>
        </p:txBody>
      </p:sp>
    </p:spTree>
    <p:extLst>
      <p:ext uri="{BB962C8B-B14F-4D97-AF65-F5344CB8AC3E}">
        <p14:creationId xmlns:p14="http://schemas.microsoft.com/office/powerpoint/2010/main" val="320500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27FCB0BF-9788-4472-B2F0-477742A9B37B}" type="datetime1">
              <a:rPr kumimoji="1" lang="ja-JP" altLang="en-US" smtClean="0"/>
              <a:t>2026/8/27</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3D72AB0E-980E-481D-A624-F3B6A8F5BF62}" type="slidenum">
              <a:rPr kumimoji="1" lang="ja-JP" altLang="en-US" smtClean="0"/>
              <a:t>‹#›</a:t>
            </a:fld>
            <a:endParaRPr kumimoji="1" lang="ja-JP" altLang="en-US"/>
          </a:p>
        </p:txBody>
      </p:sp>
    </p:spTree>
    <p:extLst>
      <p:ext uri="{BB962C8B-B14F-4D97-AF65-F5344CB8AC3E}">
        <p14:creationId xmlns:p14="http://schemas.microsoft.com/office/powerpoint/2010/main" val="14536104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1" y="273050"/>
            <a:ext cx="3259006"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872971" y="273051"/>
            <a:ext cx="5537729" cy="5853113"/>
          </a:xfrm>
        </p:spPr>
        <p:txBody>
          <a:bodyPr/>
          <a:lstStyle>
            <a:lvl1pPr>
              <a:defRPr sz="3214"/>
            </a:lvl1pPr>
            <a:lvl2pPr>
              <a:defRPr sz="2786"/>
            </a:lvl2pPr>
            <a:lvl3pPr>
              <a:defRPr sz="2429"/>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95301" y="1435101"/>
            <a:ext cx="3259006" cy="4691063"/>
          </a:xfrm>
        </p:spPr>
        <p:txBody>
          <a:bodyPr/>
          <a:lstStyle>
            <a:lvl1pPr marL="0" indent="0">
              <a:buNone/>
              <a:defRPr sz="1429"/>
            </a:lvl1pPr>
            <a:lvl2pPr marL="457209" indent="0">
              <a:buNone/>
              <a:defRPr sz="1214"/>
            </a:lvl2pPr>
            <a:lvl3pPr marL="914418" indent="0">
              <a:buNone/>
              <a:defRPr sz="1000"/>
            </a:lvl3pPr>
            <a:lvl4pPr marL="1371627" indent="0">
              <a:buNone/>
              <a:defRPr sz="929"/>
            </a:lvl4pPr>
            <a:lvl5pPr marL="1828837" indent="0">
              <a:buNone/>
              <a:defRPr sz="929"/>
            </a:lvl5pPr>
            <a:lvl6pPr marL="2286046" indent="0">
              <a:buNone/>
              <a:defRPr sz="929"/>
            </a:lvl6pPr>
            <a:lvl7pPr marL="2743255" indent="0">
              <a:buNone/>
              <a:defRPr sz="929"/>
            </a:lvl7pPr>
            <a:lvl8pPr marL="3200464" indent="0">
              <a:buNone/>
              <a:defRPr sz="929"/>
            </a:lvl8pPr>
            <a:lvl9pPr marL="3657673" indent="0">
              <a:buNone/>
              <a:defRPr sz="929"/>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9BA2625E-14E3-44BA-8ADF-A277CBBC05A7}" type="datetime1">
              <a:rPr kumimoji="1" lang="ja-JP" altLang="en-US" smtClean="0"/>
              <a:t>2026/8/27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3D72AB0E-980E-481D-A624-F3B6A8F5BF62}" type="slidenum">
              <a:rPr kumimoji="1" lang="ja-JP" altLang="en-US" smtClean="0"/>
              <a:t>‹#›</a:t>
            </a:fld>
            <a:endParaRPr kumimoji="1" lang="ja-JP" altLang="en-US"/>
          </a:p>
        </p:txBody>
      </p:sp>
    </p:spTree>
    <p:extLst>
      <p:ext uri="{BB962C8B-B14F-4D97-AF65-F5344CB8AC3E}">
        <p14:creationId xmlns:p14="http://schemas.microsoft.com/office/powerpoint/2010/main" val="2805102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941645" y="612775"/>
            <a:ext cx="5943600" cy="4114800"/>
          </a:xfrm>
        </p:spPr>
        <p:txBody>
          <a:bodyPr/>
          <a:lstStyle>
            <a:lvl1pPr marL="0" indent="0">
              <a:buNone/>
              <a:defRPr sz="3214"/>
            </a:lvl1pPr>
            <a:lvl2pPr marL="457209" indent="0">
              <a:buNone/>
              <a:defRPr sz="2786"/>
            </a:lvl2pPr>
            <a:lvl3pPr marL="914418" indent="0">
              <a:buNone/>
              <a:defRPr sz="2429"/>
            </a:lvl3pPr>
            <a:lvl4pPr marL="1371627" indent="0">
              <a:buNone/>
              <a:defRPr sz="2000"/>
            </a:lvl4pPr>
            <a:lvl5pPr marL="1828837" indent="0">
              <a:buNone/>
              <a:defRPr sz="2000"/>
            </a:lvl5pPr>
            <a:lvl6pPr marL="2286046" indent="0">
              <a:buNone/>
              <a:defRPr sz="2000"/>
            </a:lvl6pPr>
            <a:lvl7pPr marL="2743255" indent="0">
              <a:buNone/>
              <a:defRPr sz="2000"/>
            </a:lvl7pPr>
            <a:lvl8pPr marL="3200464" indent="0">
              <a:buNone/>
              <a:defRPr sz="2000"/>
            </a:lvl8pPr>
            <a:lvl9pPr marL="3657673" indent="0">
              <a:buNone/>
              <a:defRPr sz="2000"/>
            </a:lvl9pPr>
          </a:lstStyle>
          <a:p>
            <a:endParaRPr kumimoji="1" lang="ja-JP" altLang="en-US"/>
          </a:p>
        </p:txBody>
      </p:sp>
      <p:sp>
        <p:nvSpPr>
          <p:cNvPr id="4" name="テキスト プレースホルダー 3"/>
          <p:cNvSpPr>
            <a:spLocks noGrp="1"/>
          </p:cNvSpPr>
          <p:nvPr>
            <p:ph type="body" sz="half" idx="2"/>
          </p:nvPr>
        </p:nvSpPr>
        <p:spPr>
          <a:xfrm>
            <a:off x="1941645" y="5367338"/>
            <a:ext cx="5943600" cy="804862"/>
          </a:xfrm>
        </p:spPr>
        <p:txBody>
          <a:bodyPr/>
          <a:lstStyle>
            <a:lvl1pPr marL="0" indent="0">
              <a:buNone/>
              <a:defRPr sz="1429"/>
            </a:lvl1pPr>
            <a:lvl2pPr marL="457209" indent="0">
              <a:buNone/>
              <a:defRPr sz="1214"/>
            </a:lvl2pPr>
            <a:lvl3pPr marL="914418" indent="0">
              <a:buNone/>
              <a:defRPr sz="1000"/>
            </a:lvl3pPr>
            <a:lvl4pPr marL="1371627" indent="0">
              <a:buNone/>
              <a:defRPr sz="929"/>
            </a:lvl4pPr>
            <a:lvl5pPr marL="1828837" indent="0">
              <a:buNone/>
              <a:defRPr sz="929"/>
            </a:lvl5pPr>
            <a:lvl6pPr marL="2286046" indent="0">
              <a:buNone/>
              <a:defRPr sz="929"/>
            </a:lvl6pPr>
            <a:lvl7pPr marL="2743255" indent="0">
              <a:buNone/>
              <a:defRPr sz="929"/>
            </a:lvl7pPr>
            <a:lvl8pPr marL="3200464" indent="0">
              <a:buNone/>
              <a:defRPr sz="929"/>
            </a:lvl8pPr>
            <a:lvl9pPr marL="3657673" indent="0">
              <a:buNone/>
              <a:defRPr sz="929"/>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759FC7C-4027-4BD3-BBC9-AABF1BA416AD}" type="datetime1">
              <a:rPr kumimoji="1" lang="ja-JP" altLang="en-US" smtClean="0"/>
              <a:t>2026/8/27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3D72AB0E-980E-481D-A624-F3B6A8F5BF62}" type="slidenum">
              <a:rPr kumimoji="1" lang="ja-JP" altLang="en-US" smtClean="0"/>
              <a:t>‹#›</a:t>
            </a:fld>
            <a:endParaRPr kumimoji="1" lang="ja-JP" altLang="en-US"/>
          </a:p>
        </p:txBody>
      </p:sp>
    </p:spTree>
    <p:extLst>
      <p:ext uri="{BB962C8B-B14F-4D97-AF65-F5344CB8AC3E}">
        <p14:creationId xmlns:p14="http://schemas.microsoft.com/office/powerpoint/2010/main" val="17644994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95300" y="274638"/>
            <a:ext cx="8915400" cy="1143000"/>
          </a:xfrm>
          <a:prstGeom prst="rect">
            <a:avLst/>
          </a:prstGeom>
        </p:spPr>
        <p:txBody>
          <a:bodyPr vert="horz" lIns="128016" tIns="64008" rIns="128016" bIns="64008"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95300" y="1600201"/>
            <a:ext cx="8915400" cy="4525963"/>
          </a:xfrm>
          <a:prstGeom prst="rect">
            <a:avLst/>
          </a:prstGeom>
        </p:spPr>
        <p:txBody>
          <a:bodyPr vert="horz" lIns="128016" tIns="64008" rIns="128016" bIns="64008"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95300" y="6356351"/>
            <a:ext cx="2311400" cy="365125"/>
          </a:xfrm>
          <a:prstGeom prst="rect">
            <a:avLst/>
          </a:prstGeom>
        </p:spPr>
        <p:txBody>
          <a:bodyPr vert="horz" lIns="128016" tIns="64008" rIns="128016" bIns="64008" rtlCol="0" anchor="ctr"/>
          <a:lstStyle>
            <a:lvl1pPr algn="l">
              <a:defRPr sz="1214">
                <a:solidFill>
                  <a:schemeClr val="tx1">
                    <a:tint val="75000"/>
                  </a:schemeClr>
                </a:solidFill>
              </a:defRPr>
            </a:lvl1pPr>
          </a:lstStyle>
          <a:p>
            <a:fld id="{5D24C5EB-7FEE-48EE-93D1-6B3D9A3E20E4}" type="datetime1">
              <a:rPr kumimoji="1" lang="ja-JP" altLang="en-US" smtClean="0"/>
              <a:t>2026/8/27</a:t>
            </a:fld>
            <a:endParaRPr kumimoji="1" lang="ja-JP" altLang="en-US"/>
          </a:p>
        </p:txBody>
      </p:sp>
      <p:sp>
        <p:nvSpPr>
          <p:cNvPr id="5" name="フッター プレースホルダー 4"/>
          <p:cNvSpPr>
            <a:spLocks noGrp="1"/>
          </p:cNvSpPr>
          <p:nvPr>
            <p:ph type="ftr" sz="quarter" idx="3"/>
          </p:nvPr>
        </p:nvSpPr>
        <p:spPr>
          <a:xfrm>
            <a:off x="3384550" y="6356351"/>
            <a:ext cx="3136900" cy="365125"/>
          </a:xfrm>
          <a:prstGeom prst="rect">
            <a:avLst/>
          </a:prstGeom>
        </p:spPr>
        <p:txBody>
          <a:bodyPr vert="horz" lIns="128016" tIns="64008" rIns="128016" bIns="64008" rtlCol="0" anchor="ctr"/>
          <a:lstStyle>
            <a:lvl1pPr algn="ctr">
              <a:defRPr sz="1214">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099300" y="6356351"/>
            <a:ext cx="2311400" cy="365125"/>
          </a:xfrm>
          <a:prstGeom prst="rect">
            <a:avLst/>
          </a:prstGeom>
        </p:spPr>
        <p:txBody>
          <a:bodyPr vert="horz" lIns="128016" tIns="64008" rIns="128016" bIns="64008" rtlCol="0" anchor="ctr"/>
          <a:lstStyle>
            <a:lvl1pPr algn="r">
              <a:defRPr sz="1214">
                <a:solidFill>
                  <a:schemeClr val="tx1">
                    <a:tint val="75000"/>
                  </a:schemeClr>
                </a:solidFill>
              </a:defRPr>
            </a:lvl1pPr>
          </a:lstStyle>
          <a:p>
            <a:fld id="{3D72AB0E-980E-481D-A624-F3B6A8F5BF62}" type="slidenum">
              <a:rPr kumimoji="1" lang="ja-JP" altLang="en-US" smtClean="0"/>
              <a:t>‹#›</a:t>
            </a:fld>
            <a:endParaRPr kumimoji="1" lang="ja-JP" altLang="en-US"/>
          </a:p>
        </p:txBody>
      </p:sp>
    </p:spTree>
    <p:extLst>
      <p:ext uri="{BB962C8B-B14F-4D97-AF65-F5344CB8AC3E}">
        <p14:creationId xmlns:p14="http://schemas.microsoft.com/office/powerpoint/2010/main" val="1072523726"/>
      </p:ext>
    </p:extLst>
  </p:cSld>
  <p:clrMap bg1="lt1" tx1="dk1" bg2="lt2" tx2="dk2" accent1="accent1" accent2="accent2" accent3="accent3" accent4="accent4" accent5="accent5" accent6="accent6" hlink="hlink" folHlink="folHlink"/>
  <p:sldLayoutIdLst>
    <p:sldLayoutId id="2147484017" r:id="rId1"/>
    <p:sldLayoutId id="2147484018" r:id="rId2"/>
    <p:sldLayoutId id="2147484019" r:id="rId3"/>
    <p:sldLayoutId id="2147484020" r:id="rId4"/>
    <p:sldLayoutId id="2147484021" r:id="rId5"/>
    <p:sldLayoutId id="2147484022" r:id="rId6"/>
    <p:sldLayoutId id="2147484023" r:id="rId7"/>
    <p:sldLayoutId id="2147484024" r:id="rId8"/>
    <p:sldLayoutId id="2147484025" r:id="rId9"/>
    <p:sldLayoutId id="2147484026" r:id="rId10"/>
    <p:sldLayoutId id="2147484027" r:id="rId11"/>
  </p:sldLayoutIdLst>
  <p:hf hdr="0" ftr="0" dt="0"/>
  <p:txStyles>
    <p:titleStyle>
      <a:lvl1pPr algn="ctr" defTabSz="914418" rtl="0" eaLnBrk="1" latinLnBrk="0" hangingPunct="1">
        <a:spcBef>
          <a:spcPct val="0"/>
        </a:spcBef>
        <a:buNone/>
        <a:defRPr kumimoji="1" sz="4429" kern="1200">
          <a:solidFill>
            <a:schemeClr val="tx1"/>
          </a:solidFill>
          <a:latin typeface="+mj-lt"/>
          <a:ea typeface="+mj-ea"/>
          <a:cs typeface="+mj-cs"/>
        </a:defRPr>
      </a:lvl1pPr>
    </p:titleStyle>
    <p:bodyStyle>
      <a:lvl1pPr marL="342907" indent="-342907" algn="l" defTabSz="914418" rtl="0" eaLnBrk="1" latinLnBrk="0" hangingPunct="1">
        <a:spcBef>
          <a:spcPct val="20000"/>
        </a:spcBef>
        <a:buFont typeface="Arial" panose="020B0604020202020204" pitchFamily="34" charset="0"/>
        <a:buChar char="•"/>
        <a:defRPr kumimoji="1" sz="3214" kern="1200">
          <a:solidFill>
            <a:schemeClr val="tx1"/>
          </a:solidFill>
          <a:latin typeface="+mn-lt"/>
          <a:ea typeface="+mn-ea"/>
          <a:cs typeface="+mn-cs"/>
        </a:defRPr>
      </a:lvl1pPr>
      <a:lvl2pPr marL="742965" indent="-285756" algn="l" defTabSz="914418" rtl="0" eaLnBrk="1" latinLnBrk="0" hangingPunct="1">
        <a:spcBef>
          <a:spcPct val="20000"/>
        </a:spcBef>
        <a:buFont typeface="Arial" panose="020B0604020202020204" pitchFamily="34" charset="0"/>
        <a:buChar char="–"/>
        <a:defRPr kumimoji="1" sz="2786" kern="1200">
          <a:solidFill>
            <a:schemeClr val="tx1"/>
          </a:solidFill>
          <a:latin typeface="+mn-lt"/>
          <a:ea typeface="+mn-ea"/>
          <a:cs typeface="+mn-cs"/>
        </a:defRPr>
      </a:lvl2pPr>
      <a:lvl3pPr marL="1143023" indent="-228605" algn="l" defTabSz="914418" rtl="0" eaLnBrk="1" latinLnBrk="0" hangingPunct="1">
        <a:spcBef>
          <a:spcPct val="20000"/>
        </a:spcBef>
        <a:buFont typeface="Arial" panose="020B0604020202020204" pitchFamily="34" charset="0"/>
        <a:buChar char="•"/>
        <a:defRPr kumimoji="1" sz="2429" kern="1200">
          <a:solidFill>
            <a:schemeClr val="tx1"/>
          </a:solidFill>
          <a:latin typeface="+mn-lt"/>
          <a:ea typeface="+mn-ea"/>
          <a:cs typeface="+mn-cs"/>
        </a:defRPr>
      </a:lvl3pPr>
      <a:lvl4pPr marL="1600232" indent="-228605" algn="l" defTabSz="91441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41" indent="-228605" algn="l" defTabSz="91441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50" indent="-228605" algn="l" defTabSz="91441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59" indent="-228605" algn="l" defTabSz="91441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69" indent="-228605" algn="l" defTabSz="91441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78" indent="-228605" algn="l" defTabSz="91441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18" rtl="0" eaLnBrk="1" latinLnBrk="0" hangingPunct="1">
        <a:defRPr kumimoji="1" sz="1786" kern="1200">
          <a:solidFill>
            <a:schemeClr val="tx1"/>
          </a:solidFill>
          <a:latin typeface="+mn-lt"/>
          <a:ea typeface="+mn-ea"/>
          <a:cs typeface="+mn-cs"/>
        </a:defRPr>
      </a:lvl1pPr>
      <a:lvl2pPr marL="457209" algn="l" defTabSz="914418" rtl="0" eaLnBrk="1" latinLnBrk="0" hangingPunct="1">
        <a:defRPr kumimoji="1" sz="1786" kern="1200">
          <a:solidFill>
            <a:schemeClr val="tx1"/>
          </a:solidFill>
          <a:latin typeface="+mn-lt"/>
          <a:ea typeface="+mn-ea"/>
          <a:cs typeface="+mn-cs"/>
        </a:defRPr>
      </a:lvl2pPr>
      <a:lvl3pPr marL="914418" algn="l" defTabSz="914418" rtl="0" eaLnBrk="1" latinLnBrk="0" hangingPunct="1">
        <a:defRPr kumimoji="1" sz="1786" kern="1200">
          <a:solidFill>
            <a:schemeClr val="tx1"/>
          </a:solidFill>
          <a:latin typeface="+mn-lt"/>
          <a:ea typeface="+mn-ea"/>
          <a:cs typeface="+mn-cs"/>
        </a:defRPr>
      </a:lvl3pPr>
      <a:lvl4pPr marL="1371627" algn="l" defTabSz="914418" rtl="0" eaLnBrk="1" latinLnBrk="0" hangingPunct="1">
        <a:defRPr kumimoji="1" sz="1786" kern="1200">
          <a:solidFill>
            <a:schemeClr val="tx1"/>
          </a:solidFill>
          <a:latin typeface="+mn-lt"/>
          <a:ea typeface="+mn-ea"/>
          <a:cs typeface="+mn-cs"/>
        </a:defRPr>
      </a:lvl4pPr>
      <a:lvl5pPr marL="1828837" algn="l" defTabSz="914418" rtl="0" eaLnBrk="1" latinLnBrk="0" hangingPunct="1">
        <a:defRPr kumimoji="1" sz="1786" kern="1200">
          <a:solidFill>
            <a:schemeClr val="tx1"/>
          </a:solidFill>
          <a:latin typeface="+mn-lt"/>
          <a:ea typeface="+mn-ea"/>
          <a:cs typeface="+mn-cs"/>
        </a:defRPr>
      </a:lvl5pPr>
      <a:lvl6pPr marL="2286046" algn="l" defTabSz="914418" rtl="0" eaLnBrk="1" latinLnBrk="0" hangingPunct="1">
        <a:defRPr kumimoji="1" sz="1786" kern="1200">
          <a:solidFill>
            <a:schemeClr val="tx1"/>
          </a:solidFill>
          <a:latin typeface="+mn-lt"/>
          <a:ea typeface="+mn-ea"/>
          <a:cs typeface="+mn-cs"/>
        </a:defRPr>
      </a:lvl6pPr>
      <a:lvl7pPr marL="2743255" algn="l" defTabSz="914418" rtl="0" eaLnBrk="1" latinLnBrk="0" hangingPunct="1">
        <a:defRPr kumimoji="1" sz="1786" kern="1200">
          <a:solidFill>
            <a:schemeClr val="tx1"/>
          </a:solidFill>
          <a:latin typeface="+mn-lt"/>
          <a:ea typeface="+mn-ea"/>
          <a:cs typeface="+mn-cs"/>
        </a:defRPr>
      </a:lvl7pPr>
      <a:lvl8pPr marL="3200464" algn="l" defTabSz="914418" rtl="0" eaLnBrk="1" latinLnBrk="0" hangingPunct="1">
        <a:defRPr kumimoji="1" sz="1786" kern="1200">
          <a:solidFill>
            <a:schemeClr val="tx1"/>
          </a:solidFill>
          <a:latin typeface="+mn-lt"/>
          <a:ea typeface="+mn-ea"/>
          <a:cs typeface="+mn-cs"/>
        </a:defRPr>
      </a:lvl8pPr>
      <a:lvl9pPr marL="3657673" algn="l" defTabSz="914418" rtl="0" eaLnBrk="1" latinLnBrk="0" hangingPunct="1">
        <a:defRPr kumimoji="1" sz="1786"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12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FBEDC-84D8-CEDB-461D-195019A790EF}"/>
            </a:ext>
          </a:extLst>
        </p:cNvPr>
        <p:cNvGrpSpPr/>
        <p:nvPr/>
      </p:nvGrpSpPr>
      <p:grpSpPr>
        <a:xfrm>
          <a:off x="0" y="0"/>
          <a:ext cx="0" cy="0"/>
          <a:chOff x="0" y="0"/>
          <a:chExt cx="0" cy="0"/>
        </a:xfrm>
      </p:grpSpPr>
      <p:sp>
        <p:nvSpPr>
          <p:cNvPr id="35" name="テキスト ボックス 34">
            <a:extLst>
              <a:ext uri="{FF2B5EF4-FFF2-40B4-BE49-F238E27FC236}">
                <a16:creationId xmlns:a16="http://schemas.microsoft.com/office/drawing/2014/main" id="{BA7D8359-8BD3-C7E4-A8AB-8C910D63BEB9}"/>
              </a:ext>
            </a:extLst>
          </p:cNvPr>
          <p:cNvSpPr txBox="1"/>
          <p:nvPr/>
        </p:nvSpPr>
        <p:spPr>
          <a:xfrm>
            <a:off x="272480" y="404664"/>
            <a:ext cx="1495503"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○事業の概要</a:t>
            </a:r>
          </a:p>
        </p:txBody>
      </p:sp>
      <p:graphicFrame>
        <p:nvGraphicFramePr>
          <p:cNvPr id="40" name="コンテンツ プレースホルダー 3">
            <a:extLst>
              <a:ext uri="{FF2B5EF4-FFF2-40B4-BE49-F238E27FC236}">
                <a16:creationId xmlns:a16="http://schemas.microsoft.com/office/drawing/2014/main" id="{0F0B2363-1E7B-7D0A-B97A-495A67BC136B}"/>
              </a:ext>
            </a:extLst>
          </p:cNvPr>
          <p:cNvGraphicFramePr>
            <a:graphicFrameLocks/>
          </p:cNvGraphicFramePr>
          <p:nvPr>
            <p:extLst>
              <p:ext uri="{D42A27DB-BD31-4B8C-83A1-F6EECF244321}">
                <p14:modId xmlns:p14="http://schemas.microsoft.com/office/powerpoint/2010/main" val="1810233977"/>
              </p:ext>
            </p:extLst>
          </p:nvPr>
        </p:nvGraphicFramePr>
        <p:xfrm>
          <a:off x="338497" y="727806"/>
          <a:ext cx="9151006" cy="5762627"/>
        </p:xfrm>
        <a:graphic>
          <a:graphicData uri="http://schemas.openxmlformats.org/drawingml/2006/table">
            <a:tbl>
              <a:tblPr bandRow="1">
                <a:tableStyleId>{5C22544A-7EE6-4342-B048-85BDC9FD1C3A}</a:tableStyleId>
              </a:tblPr>
              <a:tblGrid>
                <a:gridCol w="1048030">
                  <a:extLst>
                    <a:ext uri="{9D8B030D-6E8A-4147-A177-3AD203B41FA5}">
                      <a16:colId xmlns:a16="http://schemas.microsoft.com/office/drawing/2014/main" val="2597787310"/>
                    </a:ext>
                  </a:extLst>
                </a:gridCol>
                <a:gridCol w="4051488">
                  <a:extLst>
                    <a:ext uri="{9D8B030D-6E8A-4147-A177-3AD203B41FA5}">
                      <a16:colId xmlns:a16="http://schemas.microsoft.com/office/drawing/2014/main" val="1712841494"/>
                    </a:ext>
                  </a:extLst>
                </a:gridCol>
                <a:gridCol w="4051488">
                  <a:extLst>
                    <a:ext uri="{9D8B030D-6E8A-4147-A177-3AD203B41FA5}">
                      <a16:colId xmlns:a16="http://schemas.microsoft.com/office/drawing/2014/main" val="3023027337"/>
                    </a:ext>
                  </a:extLst>
                </a:gridCol>
              </a:tblGrid>
              <a:tr h="1050282">
                <a:tc gridSpan="3">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企業や社会福祉法人、</a:t>
                      </a:r>
                      <a:r>
                        <a:rPr kumimoji="1" lang="en-US" altLang="ja-JP" sz="13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NPO</a:t>
                      </a:r>
                      <a:r>
                        <a:rPr kumimoji="1" lang="ja-JP" altLang="en-US" sz="13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等の民間教育訓練機関を活用し、障がい者の能力、適性及び障がい者ニーズに対応した職業訓練を実施。</a:t>
                      </a:r>
                      <a:endParaRPr kumimoji="1" lang="en-US" altLang="ja-JP" sz="13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18"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訓練には、求職中の障がいのある方の就職を支援するため、多様な訓練の受講機会を提供し、就職に必要となる知識や技能の習得を図ることを目的とした「求職者訓練」と、在職障がい者の定着及び雇用継続を支援するため、多様なニーズに対応した訓練を実施する「在職者訓練」がある。</a:t>
                      </a:r>
                      <a:endParaRPr kumimoji="1" lang="en-US" altLang="ja-JP" sz="13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txBody>
                  <a:tcPr marL="68580" marR="68580" marT="34290" marB="34290" anchor="ctr">
                    <a:solidFill>
                      <a:schemeClr val="bg1"/>
                    </a:solidFill>
                  </a:tcPr>
                </a:tc>
                <a:tc hMerge="1">
                  <a:txBody>
                    <a:bodyPr/>
                    <a:lstStyle/>
                    <a:p>
                      <a:pPr algn="ctr"/>
                      <a:endParaRPr kumimoji="1" lang="ja-JP" altLang="en-US" sz="1400" b="1" dirty="0">
                        <a:solidFill>
                          <a:schemeClr val="bg1"/>
                        </a:solidFill>
                        <a:latin typeface="HG丸ｺﾞｼｯｸM-PRO" panose="020F0600000000000000" pitchFamily="50" charset="-128"/>
                        <a:ea typeface="HG丸ｺﾞｼｯｸM-PRO" panose="020F0600000000000000" pitchFamily="50" charset="-128"/>
                      </a:endParaRPr>
                    </a:p>
                  </a:txBody>
                  <a:tcPr marL="68580" marR="68580" marT="34290" marB="34290" anchor="ctr">
                    <a:solidFill>
                      <a:srgbClr val="0070C0"/>
                    </a:solidFill>
                  </a:tcPr>
                </a:tc>
                <a:tc hMerge="1">
                  <a:txBody>
                    <a:bodyPr/>
                    <a:lstStyle/>
                    <a:p>
                      <a:pPr algn="ctr"/>
                      <a:endParaRPr kumimoji="1" lang="ja-JP" altLang="en-US" sz="1400" b="1" dirty="0">
                        <a:solidFill>
                          <a:schemeClr val="bg1"/>
                        </a:solidFill>
                        <a:latin typeface="HG丸ｺﾞｼｯｸM-PRO" panose="020F0600000000000000" pitchFamily="50" charset="-128"/>
                        <a:ea typeface="HG丸ｺﾞｼｯｸM-PRO" panose="020F0600000000000000" pitchFamily="50" charset="-128"/>
                      </a:endParaRPr>
                    </a:p>
                  </a:txBody>
                  <a:tcPr marL="68580" marR="68580" marT="34290" marB="34290" anchor="ctr">
                    <a:solidFill>
                      <a:srgbClr val="0070C0"/>
                    </a:solidFill>
                  </a:tcPr>
                </a:tc>
                <a:extLst>
                  <a:ext uri="{0D108BD9-81ED-4DB2-BD59-A6C34878D82A}">
                    <a16:rowId xmlns:a16="http://schemas.microsoft.com/office/drawing/2014/main" val="4085417357"/>
                  </a:ext>
                </a:extLst>
              </a:tr>
              <a:tr h="104522">
                <a:tc>
                  <a:txBody>
                    <a:bodyPr/>
                    <a:lstStyle/>
                    <a:p>
                      <a:pPr algn="ctr"/>
                      <a:endParaRPr kumimoji="1" lang="ja-JP" altLang="en-US" sz="1300" b="0" dirty="0">
                        <a:solidFill>
                          <a:schemeClr val="bg1"/>
                        </a:solidFill>
                        <a:latin typeface="HG丸ｺﾞｼｯｸM-PRO" panose="020F0600000000000000" pitchFamily="50" charset="-128"/>
                        <a:ea typeface="HG丸ｺﾞｼｯｸM-PRO" panose="020F0600000000000000" pitchFamily="50" charset="-128"/>
                      </a:endParaRPr>
                    </a:p>
                  </a:txBody>
                  <a:tcPr marL="68580" marR="68580" marT="34290" marB="34290" anchor="ctr">
                    <a:solidFill>
                      <a:srgbClr val="0070C0"/>
                    </a:solidFill>
                  </a:tcPr>
                </a:tc>
                <a:tc>
                  <a:txBody>
                    <a:bodyPr/>
                    <a:lstStyle/>
                    <a:p>
                      <a:pPr algn="ctr"/>
                      <a:r>
                        <a:rPr kumimoji="1" lang="ja-JP" altLang="en-US" sz="1300" b="0" dirty="0">
                          <a:solidFill>
                            <a:schemeClr val="bg1"/>
                          </a:solidFill>
                          <a:latin typeface="HG丸ｺﾞｼｯｸM-PRO" panose="020F0600000000000000" pitchFamily="50" charset="-128"/>
                          <a:ea typeface="HG丸ｺﾞｼｯｸM-PRO" panose="020F0600000000000000" pitchFamily="50" charset="-128"/>
                        </a:rPr>
                        <a:t>求職者訓練</a:t>
                      </a:r>
                    </a:p>
                  </a:txBody>
                  <a:tcPr marL="68580" marR="68580" marT="34290" marB="34290" anchor="ctr">
                    <a:solidFill>
                      <a:srgbClr val="0070C0"/>
                    </a:solidFill>
                  </a:tcPr>
                </a:tc>
                <a:tc>
                  <a:txBody>
                    <a:bodyPr/>
                    <a:lstStyle/>
                    <a:p>
                      <a:pPr algn="ctr"/>
                      <a:r>
                        <a:rPr kumimoji="1" lang="ja-JP" altLang="en-US" sz="1300" b="0" dirty="0">
                          <a:solidFill>
                            <a:schemeClr val="bg1"/>
                          </a:solidFill>
                          <a:latin typeface="HG丸ｺﾞｼｯｸM-PRO" panose="020F0600000000000000" pitchFamily="50" charset="-128"/>
                          <a:ea typeface="HG丸ｺﾞｼｯｸM-PRO" panose="020F0600000000000000" pitchFamily="50" charset="-128"/>
                        </a:rPr>
                        <a:t>在職者訓練</a:t>
                      </a:r>
                    </a:p>
                  </a:txBody>
                  <a:tcPr marL="68580" marR="68580" marT="34290" marB="34290" anchor="ctr">
                    <a:solidFill>
                      <a:srgbClr val="0070C0"/>
                    </a:solidFill>
                  </a:tcPr>
                </a:tc>
                <a:extLst>
                  <a:ext uri="{0D108BD9-81ED-4DB2-BD59-A6C34878D82A}">
                    <a16:rowId xmlns:a16="http://schemas.microsoft.com/office/drawing/2014/main" val="1994739793"/>
                  </a:ext>
                </a:extLst>
              </a:tr>
              <a:tr h="2022938">
                <a:tc>
                  <a:txBody>
                    <a:bodyPr/>
                    <a:lstStyle/>
                    <a:p>
                      <a:pPr algn="ctr"/>
                      <a:r>
                        <a:rPr kumimoji="1" lang="ja-JP" altLang="en-US" sz="1300" b="0" dirty="0">
                          <a:latin typeface="HG丸ｺﾞｼｯｸM-PRO" panose="020F0600000000000000" pitchFamily="50" charset="-128"/>
                          <a:ea typeface="HG丸ｺﾞｼｯｸM-PRO" panose="020F0600000000000000" pitchFamily="50" charset="-128"/>
                        </a:rPr>
                        <a:t>対 象 者</a:t>
                      </a:r>
                    </a:p>
                  </a:txBody>
                  <a:tcPr marL="68580" marR="68580" marT="34290" marB="34290" anchor="ctr"/>
                </a:tc>
                <a:tc>
                  <a:txBody>
                    <a:bodyPr/>
                    <a:lstStyle/>
                    <a:p>
                      <a:r>
                        <a:rPr kumimoji="1" lang="ja-JP" altLang="en-US" sz="1300" b="0" dirty="0">
                          <a:solidFill>
                            <a:schemeClr val="tx1"/>
                          </a:solidFill>
                          <a:latin typeface="HG丸ｺﾞｼｯｸM-PRO" panose="020F0600000000000000" pitchFamily="50" charset="-128"/>
                          <a:ea typeface="HG丸ｺﾞｼｯｸM-PRO" panose="020F0600000000000000" pitchFamily="50" charset="-128"/>
                        </a:rPr>
                        <a:t>以下の要件をすべてを満たす方が対象</a:t>
                      </a:r>
                      <a:endParaRPr kumimoji="1" lang="en-US" altLang="ja-JP" sz="1300" b="0" dirty="0">
                        <a:solidFill>
                          <a:schemeClr val="tx1"/>
                        </a:solidFill>
                        <a:latin typeface="HG丸ｺﾞｼｯｸM-PRO" panose="020F0600000000000000" pitchFamily="50" charset="-128"/>
                        <a:ea typeface="HG丸ｺﾞｼｯｸM-PRO" panose="020F0600000000000000" pitchFamily="50" charset="-128"/>
                      </a:endParaRPr>
                    </a:p>
                    <a:p>
                      <a:r>
                        <a:rPr kumimoji="1" lang="ja-JP" altLang="en-US" sz="1300" b="0" dirty="0">
                          <a:latin typeface="HG丸ｺﾞｼｯｸM-PRO" panose="020F0600000000000000" pitchFamily="50" charset="-128"/>
                          <a:ea typeface="HG丸ｺﾞｼｯｸM-PRO" panose="020F0600000000000000" pitchFamily="50" charset="-128"/>
                        </a:rPr>
                        <a:t>①身体障がい者・知的障がい者・精神又は発達障が</a:t>
                      </a:r>
                      <a:br>
                        <a:rPr kumimoji="1" lang="en-US" altLang="ja-JP" sz="1300" b="0" dirty="0">
                          <a:latin typeface="HG丸ｺﾞｼｯｸM-PRO" panose="020F0600000000000000" pitchFamily="50" charset="-128"/>
                          <a:ea typeface="HG丸ｺﾞｼｯｸM-PRO" panose="020F0600000000000000" pitchFamily="50" charset="-128"/>
                        </a:rPr>
                      </a:br>
                      <a:r>
                        <a:rPr kumimoji="1" lang="ja-JP" altLang="en-US" sz="1300" b="0" dirty="0">
                          <a:latin typeface="HG丸ｺﾞｼｯｸM-PRO" panose="020F0600000000000000" pitchFamily="50" charset="-128"/>
                          <a:ea typeface="HG丸ｺﾞｼｯｸM-PRO" panose="020F0600000000000000" pitchFamily="50" charset="-128"/>
                        </a:rPr>
                        <a:t>　い者の方</a:t>
                      </a:r>
                    </a:p>
                    <a:p>
                      <a:r>
                        <a:rPr kumimoji="1" lang="ja-JP" altLang="en-US" sz="1300" b="0" dirty="0">
                          <a:latin typeface="HG丸ｺﾞｼｯｸM-PRO" panose="020F0600000000000000" pitchFamily="50" charset="-128"/>
                          <a:ea typeface="HG丸ｺﾞｼｯｸM-PRO" panose="020F0600000000000000" pitchFamily="50" charset="-128"/>
                        </a:rPr>
                        <a:t>②職業訓練を通じて早期（訓練終了後</a:t>
                      </a:r>
                      <a:r>
                        <a:rPr kumimoji="1" lang="en-US" altLang="ja-JP" sz="1300" b="0" dirty="0">
                          <a:latin typeface="HG丸ｺﾞｼｯｸM-PRO" panose="020F0600000000000000" pitchFamily="50" charset="-128"/>
                          <a:ea typeface="HG丸ｺﾞｼｯｸM-PRO" panose="020F0600000000000000" pitchFamily="50" charset="-128"/>
                        </a:rPr>
                        <a:t>3</a:t>
                      </a:r>
                      <a:r>
                        <a:rPr kumimoji="1" lang="ja-JP" altLang="en-US" sz="1300" b="0" dirty="0">
                          <a:latin typeface="HG丸ｺﾞｼｯｸM-PRO" panose="020F0600000000000000" pitchFamily="50" charset="-128"/>
                          <a:ea typeface="HG丸ｺﾞｼｯｸM-PRO" panose="020F0600000000000000" pitchFamily="50" charset="-128"/>
                        </a:rPr>
                        <a:t>ヶ月以内）</a:t>
                      </a:r>
                      <a:br>
                        <a:rPr kumimoji="1" lang="en-US" altLang="ja-JP" sz="1300" b="0" dirty="0">
                          <a:latin typeface="HG丸ｺﾞｼｯｸM-PRO" panose="020F0600000000000000" pitchFamily="50" charset="-128"/>
                          <a:ea typeface="HG丸ｺﾞｼｯｸM-PRO" panose="020F0600000000000000" pitchFamily="50" charset="-128"/>
                        </a:rPr>
                      </a:br>
                      <a:r>
                        <a:rPr kumimoji="1" lang="ja-JP" altLang="en-US" sz="1300" b="0" dirty="0">
                          <a:latin typeface="HG丸ｺﾞｼｯｸM-PRO" panose="020F0600000000000000" pitchFamily="50" charset="-128"/>
                          <a:ea typeface="HG丸ｺﾞｼｯｸM-PRO" panose="020F0600000000000000" pitchFamily="50" charset="-128"/>
                        </a:rPr>
                        <a:t>　に就職しようとする意志がある方</a:t>
                      </a:r>
                    </a:p>
                    <a:p>
                      <a:r>
                        <a:rPr kumimoji="1" lang="ja-JP" altLang="en-US" sz="1300" b="0" dirty="0">
                          <a:latin typeface="HG丸ｺﾞｼｯｸM-PRO" panose="020F0600000000000000" pitchFamily="50" charset="-128"/>
                          <a:ea typeface="HG丸ｺﾞｼｯｸM-PRO" panose="020F0600000000000000" pitchFamily="50" charset="-128"/>
                        </a:rPr>
                        <a:t>③就労に向けた準備（訓練に必要な気力と体力が備</a:t>
                      </a:r>
                      <a:br>
                        <a:rPr kumimoji="1" lang="en-US" altLang="ja-JP" sz="1300" b="0" dirty="0">
                          <a:latin typeface="HG丸ｺﾞｼｯｸM-PRO" panose="020F0600000000000000" pitchFamily="50" charset="-128"/>
                          <a:ea typeface="HG丸ｺﾞｼｯｸM-PRO" panose="020F0600000000000000" pitchFamily="50" charset="-128"/>
                        </a:rPr>
                      </a:br>
                      <a:r>
                        <a:rPr kumimoji="1" lang="ja-JP" altLang="en-US" sz="1300" b="0" dirty="0">
                          <a:latin typeface="HG丸ｺﾞｼｯｸM-PRO" panose="020F0600000000000000" pitchFamily="50" charset="-128"/>
                          <a:ea typeface="HG丸ｺﾞｼｯｸM-PRO" panose="020F0600000000000000" pitchFamily="50" charset="-128"/>
                        </a:rPr>
                        <a:t>　わっている、自分で訓練実施場所に通うことがで</a:t>
                      </a:r>
                      <a:br>
                        <a:rPr kumimoji="1" lang="en-US" altLang="ja-JP" sz="1300" b="0" dirty="0">
                          <a:latin typeface="HG丸ｺﾞｼｯｸM-PRO" panose="020F0600000000000000" pitchFamily="50" charset="-128"/>
                          <a:ea typeface="HG丸ｺﾞｼｯｸM-PRO" panose="020F0600000000000000" pitchFamily="50" charset="-128"/>
                        </a:rPr>
                      </a:br>
                      <a:r>
                        <a:rPr kumimoji="1" lang="ja-JP" altLang="en-US" sz="1300" b="0" dirty="0">
                          <a:latin typeface="HG丸ｺﾞｼｯｸM-PRO" panose="020F0600000000000000" pitchFamily="50" charset="-128"/>
                          <a:ea typeface="HG丸ｺﾞｼｯｸM-PRO" panose="020F0600000000000000" pitchFamily="50" charset="-128"/>
                        </a:rPr>
                        <a:t>　きる、生活リズムが整っている、自分で身の回り</a:t>
                      </a:r>
                      <a:br>
                        <a:rPr kumimoji="1" lang="en-US" altLang="ja-JP" sz="1300" b="0" dirty="0">
                          <a:latin typeface="HG丸ｺﾞｼｯｸM-PRO" panose="020F0600000000000000" pitchFamily="50" charset="-128"/>
                          <a:ea typeface="HG丸ｺﾞｼｯｸM-PRO" panose="020F0600000000000000" pitchFamily="50" charset="-128"/>
                        </a:rPr>
                      </a:br>
                      <a:r>
                        <a:rPr kumimoji="1" lang="ja-JP" altLang="en-US" sz="1300" b="0" dirty="0">
                          <a:latin typeface="HG丸ｺﾞｼｯｸM-PRO" panose="020F0600000000000000" pitchFamily="50" charset="-128"/>
                          <a:ea typeface="HG丸ｺﾞｼｯｸM-PRO" panose="020F0600000000000000" pitchFamily="50" charset="-128"/>
                        </a:rPr>
                        <a:t>　の基本的なことができること）が整っている方</a:t>
                      </a:r>
                    </a:p>
                    <a:p>
                      <a:r>
                        <a:rPr kumimoji="1" lang="ja-JP" altLang="en-US" sz="1300" b="0" dirty="0">
                          <a:latin typeface="HG丸ｺﾞｼｯｸM-PRO" panose="020F0600000000000000" pitchFamily="50" charset="-128"/>
                          <a:ea typeface="HG丸ｺﾞｼｯｸM-PRO" panose="020F0600000000000000" pitchFamily="50" charset="-128"/>
                        </a:rPr>
                        <a:t>④ハローワークに求職申込を行った方で、ハロー</a:t>
                      </a:r>
                      <a:br>
                        <a:rPr kumimoji="1" lang="en-US" altLang="ja-JP" sz="1300" b="0" dirty="0">
                          <a:latin typeface="HG丸ｺﾞｼｯｸM-PRO" panose="020F0600000000000000" pitchFamily="50" charset="-128"/>
                          <a:ea typeface="HG丸ｺﾞｼｯｸM-PRO" panose="020F0600000000000000" pitchFamily="50" charset="-128"/>
                        </a:rPr>
                      </a:br>
                      <a:r>
                        <a:rPr kumimoji="1" lang="ja-JP" altLang="en-US" sz="1300" b="0" dirty="0">
                          <a:latin typeface="HG丸ｺﾞｼｯｸM-PRO" panose="020F0600000000000000" pitchFamily="50" charset="-128"/>
                          <a:ea typeface="HG丸ｺﾞｼｯｸM-PRO" panose="020F0600000000000000" pitchFamily="50" charset="-128"/>
                        </a:rPr>
                        <a:t>　ワーク所長が必要性を認め、受講あっせんを受け</a:t>
                      </a:r>
                      <a:br>
                        <a:rPr kumimoji="1" lang="en-US" altLang="ja-JP" sz="1300" b="0" dirty="0">
                          <a:latin typeface="HG丸ｺﾞｼｯｸM-PRO" panose="020F0600000000000000" pitchFamily="50" charset="-128"/>
                          <a:ea typeface="HG丸ｺﾞｼｯｸM-PRO" panose="020F0600000000000000" pitchFamily="50" charset="-128"/>
                        </a:rPr>
                      </a:br>
                      <a:r>
                        <a:rPr kumimoji="1" lang="ja-JP" altLang="en-US" sz="1300" b="0" dirty="0">
                          <a:latin typeface="HG丸ｺﾞｼｯｸM-PRO" panose="020F0600000000000000" pitchFamily="50" charset="-128"/>
                          <a:ea typeface="HG丸ｺﾞｼｯｸM-PRO" panose="020F0600000000000000" pitchFamily="50" charset="-128"/>
                        </a:rPr>
                        <a:t>　ることができる方</a:t>
                      </a:r>
                    </a:p>
                  </a:txBody>
                  <a:tcPr marL="68580" marR="68580" marT="34290" marB="34290" anchor="ctr"/>
                </a:tc>
                <a:tc>
                  <a:txBody>
                    <a:bodyPr/>
                    <a:lstStyle/>
                    <a:p>
                      <a:r>
                        <a:rPr kumimoji="1" lang="ja-JP" altLang="en-US" sz="1300" b="0" dirty="0">
                          <a:solidFill>
                            <a:schemeClr val="tx1"/>
                          </a:solidFill>
                          <a:latin typeface="HG丸ｺﾞｼｯｸM-PRO" panose="020F0600000000000000" pitchFamily="50" charset="-128"/>
                          <a:ea typeface="HG丸ｺﾞｼｯｸM-PRO" panose="020F0600000000000000" pitchFamily="50" charset="-128"/>
                        </a:rPr>
                        <a:t>以下の要件をすべて満たす方が対象</a:t>
                      </a:r>
                      <a:endParaRPr kumimoji="1" lang="en-US" altLang="ja-JP" sz="1300" b="0" dirty="0">
                        <a:solidFill>
                          <a:schemeClr val="tx1"/>
                        </a:solidFill>
                        <a:latin typeface="HG丸ｺﾞｼｯｸM-PRO" panose="020F0600000000000000" pitchFamily="50" charset="-128"/>
                        <a:ea typeface="HG丸ｺﾞｼｯｸM-PRO" panose="020F0600000000000000" pitchFamily="50" charset="-128"/>
                      </a:endParaRPr>
                    </a:p>
                    <a:p>
                      <a:r>
                        <a:rPr kumimoji="1" lang="ja-JP" altLang="en-US" sz="1300" b="0" dirty="0">
                          <a:latin typeface="HG丸ｺﾞｼｯｸM-PRO" panose="020F0600000000000000" pitchFamily="50" charset="-128"/>
                          <a:ea typeface="HG丸ｺﾞｼｯｸM-PRO" panose="020F0600000000000000" pitchFamily="50" charset="-128"/>
                        </a:rPr>
                        <a:t>①府内企業に在職中（雇用契約による）</a:t>
                      </a:r>
                      <a:endParaRPr kumimoji="1" lang="en-US" altLang="ja-JP" sz="1300" b="0" dirty="0">
                        <a:latin typeface="HG丸ｺﾞｼｯｸM-PRO" panose="020F0600000000000000" pitchFamily="50" charset="-128"/>
                        <a:ea typeface="HG丸ｺﾞｼｯｸM-PRO" panose="020F0600000000000000" pitchFamily="50" charset="-128"/>
                      </a:endParaRPr>
                    </a:p>
                    <a:p>
                      <a:r>
                        <a:rPr kumimoji="1" lang="ja-JP" altLang="en-US" sz="1300" b="0" dirty="0">
                          <a:latin typeface="HG丸ｺﾞｼｯｸM-PRO" panose="020F0600000000000000" pitchFamily="50" charset="-128"/>
                          <a:ea typeface="HG丸ｺﾞｼｯｸM-PRO" panose="020F0600000000000000" pitchFamily="50" charset="-128"/>
                        </a:rPr>
                        <a:t>　であって、訓練実施に企業の承認が得</a:t>
                      </a:r>
                      <a:endParaRPr kumimoji="1" lang="en-US" altLang="ja-JP" sz="1300" b="0" dirty="0">
                        <a:latin typeface="HG丸ｺﾞｼｯｸM-PRO" panose="020F0600000000000000" pitchFamily="50" charset="-128"/>
                        <a:ea typeface="HG丸ｺﾞｼｯｸM-PRO" panose="020F0600000000000000" pitchFamily="50" charset="-128"/>
                      </a:endParaRPr>
                    </a:p>
                    <a:p>
                      <a:r>
                        <a:rPr kumimoji="1" lang="ja-JP" altLang="en-US" sz="1300" b="0" dirty="0">
                          <a:latin typeface="HG丸ｺﾞｼｯｸM-PRO" panose="020F0600000000000000" pitchFamily="50" charset="-128"/>
                          <a:ea typeface="HG丸ｺﾞｼｯｸM-PRO" panose="020F0600000000000000" pitchFamily="50" charset="-128"/>
                        </a:rPr>
                        <a:t>　られている方</a:t>
                      </a:r>
                    </a:p>
                    <a:p>
                      <a:r>
                        <a:rPr kumimoji="1" lang="ja-JP" altLang="en-US" sz="1300" b="0" dirty="0">
                          <a:latin typeface="HG丸ｺﾞｼｯｸM-PRO" panose="020F0600000000000000" pitchFamily="50" charset="-128"/>
                          <a:ea typeface="HG丸ｺﾞｼｯｸM-PRO" panose="020F0600000000000000" pitchFamily="50" charset="-128"/>
                        </a:rPr>
                        <a:t>②障がい者であることを証明する手帳か</a:t>
                      </a:r>
                      <a:endParaRPr kumimoji="1" lang="en-US" altLang="ja-JP" sz="1300" b="0" dirty="0">
                        <a:latin typeface="HG丸ｺﾞｼｯｸM-PRO" panose="020F0600000000000000" pitchFamily="50" charset="-128"/>
                        <a:ea typeface="HG丸ｺﾞｼｯｸM-PRO" panose="020F0600000000000000" pitchFamily="50" charset="-128"/>
                      </a:endParaRPr>
                    </a:p>
                    <a:p>
                      <a:r>
                        <a:rPr kumimoji="1" lang="ja-JP" altLang="en-US" sz="1300" b="0" dirty="0">
                          <a:latin typeface="HG丸ｺﾞｼｯｸM-PRO" panose="020F0600000000000000" pitchFamily="50" charset="-128"/>
                          <a:ea typeface="HG丸ｺﾞｼｯｸM-PRO" panose="020F0600000000000000" pitchFamily="50" charset="-128"/>
                        </a:rPr>
                        <a:t>　診断書等を所持している方</a:t>
                      </a:r>
                    </a:p>
                  </a:txBody>
                  <a:tcPr marL="68580" marR="68580" marT="34290" marB="34290"/>
                </a:tc>
                <a:extLst>
                  <a:ext uri="{0D108BD9-81ED-4DB2-BD59-A6C34878D82A}">
                    <a16:rowId xmlns:a16="http://schemas.microsoft.com/office/drawing/2014/main" val="1681700543"/>
                  </a:ext>
                </a:extLst>
              </a:tr>
              <a:tr h="852913">
                <a:tc>
                  <a:txBody>
                    <a:bodyPr/>
                    <a:lstStyle/>
                    <a:p>
                      <a:pPr algn="ctr"/>
                      <a:r>
                        <a:rPr kumimoji="1" lang="ja-JP" altLang="en-US" sz="1300" b="0" dirty="0">
                          <a:latin typeface="HG丸ｺﾞｼｯｸM-PRO" panose="020F0600000000000000" pitchFamily="50" charset="-128"/>
                          <a:ea typeface="HG丸ｺﾞｼｯｸM-PRO" panose="020F0600000000000000" pitchFamily="50" charset="-128"/>
                        </a:rPr>
                        <a:t>訓練概要</a:t>
                      </a:r>
                    </a:p>
                  </a:txBody>
                  <a:tcPr marL="68580" marR="68580" marT="34290" marB="34290" anchor="ctr"/>
                </a:tc>
                <a:tc>
                  <a:txBody>
                    <a:bodyPr/>
                    <a:lstStyle/>
                    <a:p>
                      <a:r>
                        <a:rPr kumimoji="1" lang="ja-JP" altLang="en-US" sz="1300" b="0" dirty="0">
                          <a:latin typeface="HG丸ｺﾞｼｯｸM-PRO" panose="020F0600000000000000" pitchFamily="50" charset="-128"/>
                          <a:ea typeface="HG丸ｺﾞｼｯｸM-PRO" panose="020F0600000000000000" pitchFamily="50" charset="-128"/>
                        </a:rPr>
                        <a:t>知識・技能習得訓練コースのほか、職場実習を付けた訓練コースやすべての訓練過程を訓練受託事業所で行うコースや自宅で訓練を受けることができる</a:t>
                      </a:r>
                      <a:r>
                        <a:rPr kumimoji="1" lang="en-US" altLang="ja-JP" sz="1300" b="0" dirty="0">
                          <a:latin typeface="HG丸ｺﾞｼｯｸM-PRO" panose="020F0600000000000000" pitchFamily="50" charset="-128"/>
                          <a:ea typeface="HG丸ｺﾞｼｯｸM-PRO" panose="020F0600000000000000" pitchFamily="50" charset="-128"/>
                        </a:rPr>
                        <a:t>e-</a:t>
                      </a:r>
                      <a:r>
                        <a:rPr kumimoji="1" lang="ja-JP" altLang="en-US" sz="1300" b="0" dirty="0">
                          <a:latin typeface="HG丸ｺﾞｼｯｸM-PRO" panose="020F0600000000000000" pitchFamily="50" charset="-128"/>
                          <a:ea typeface="HG丸ｺﾞｼｯｸM-PRO" panose="020F0600000000000000" pitchFamily="50" charset="-128"/>
                        </a:rPr>
                        <a:t>ラーニングのコースを実施。</a:t>
                      </a:r>
                      <a:endParaRPr kumimoji="1" lang="en-US" altLang="ja-JP" sz="1300" b="0" dirty="0">
                        <a:latin typeface="HG丸ｺﾞｼｯｸM-PRO" panose="020F0600000000000000" pitchFamily="50" charset="-128"/>
                        <a:ea typeface="HG丸ｺﾞｼｯｸM-PRO" panose="020F0600000000000000" pitchFamily="50" charset="-128"/>
                      </a:endParaRPr>
                    </a:p>
                  </a:txBody>
                  <a:tcPr marL="68580" marR="68580" marT="34290" marB="34290" anchor="ctr"/>
                </a:tc>
                <a:tc>
                  <a:txBody>
                    <a:bodyPr/>
                    <a:lstStyle/>
                    <a:p>
                      <a:pPr algn="l"/>
                      <a:r>
                        <a:rPr kumimoji="1" lang="ja-JP" altLang="en-US" sz="1300" b="0" dirty="0">
                          <a:latin typeface="HG丸ｺﾞｼｯｸM-PRO" panose="020F0600000000000000" pitchFamily="50" charset="-128"/>
                          <a:ea typeface="HG丸ｺﾞｼｯｸM-PRO" panose="020F0600000000000000" pitchFamily="50" charset="-128"/>
                        </a:rPr>
                        <a:t>訓練施設に通所するコースと訓練施設から職場に指導員を派遣するコース及び通所と派遣を併用するコースを実施。</a:t>
                      </a:r>
                    </a:p>
                  </a:txBody>
                  <a:tcPr marL="68580" marR="68580" marT="34290" marB="34290"/>
                </a:tc>
                <a:extLst>
                  <a:ext uri="{0D108BD9-81ED-4DB2-BD59-A6C34878D82A}">
                    <a16:rowId xmlns:a16="http://schemas.microsoft.com/office/drawing/2014/main" val="3014622473"/>
                  </a:ext>
                </a:extLst>
              </a:tr>
              <a:tr h="1129667">
                <a:tc>
                  <a:txBody>
                    <a:bodyPr/>
                    <a:lstStyle/>
                    <a:p>
                      <a:pPr algn="ctr"/>
                      <a:r>
                        <a:rPr kumimoji="1" lang="ja-JP" altLang="en-US" sz="1300" b="0" dirty="0">
                          <a:latin typeface="HG丸ｺﾞｼｯｸM-PRO" panose="020F0600000000000000" pitchFamily="50" charset="-128"/>
                          <a:ea typeface="HG丸ｺﾞｼｯｸM-PRO" panose="020F0600000000000000" pitchFamily="50" charset="-128"/>
                        </a:rPr>
                        <a:t>訓練生確保の取り組み</a:t>
                      </a:r>
                    </a:p>
                  </a:txBody>
                  <a:tcPr marL="68580" marR="68580" marT="34290" marB="34290" anchor="ctr"/>
                </a:tc>
                <a:tc>
                  <a:txBody>
                    <a:bodyPr/>
                    <a:lstStyle/>
                    <a:p>
                      <a:r>
                        <a:rPr kumimoji="1" lang="ja-JP" altLang="en-US" sz="1300" b="0" dirty="0">
                          <a:latin typeface="HG丸ｺﾞｼｯｸM-PRO" panose="020F0600000000000000" pitchFamily="50" charset="-128"/>
                          <a:ea typeface="HG丸ｺﾞｼｯｸM-PRO" panose="020F0600000000000000" pitchFamily="50" charset="-128"/>
                        </a:rPr>
                        <a:t>・</a:t>
                      </a:r>
                      <a:r>
                        <a:rPr kumimoji="1" lang="ja-JP" altLang="en-US" sz="1300" b="0" dirty="0">
                          <a:solidFill>
                            <a:schemeClr val="tx1"/>
                          </a:solidFill>
                          <a:latin typeface="HG丸ｺﾞｼｯｸM-PRO" panose="020F0600000000000000" pitchFamily="50" charset="-128"/>
                          <a:ea typeface="HG丸ｺﾞｼｯｸM-PRO" panose="020F0600000000000000" pitchFamily="50" charset="-128"/>
                        </a:rPr>
                        <a:t>大阪府</a:t>
                      </a:r>
                      <a:r>
                        <a:rPr kumimoji="1" lang="ja-JP" altLang="en-US" sz="1300" b="0" dirty="0">
                          <a:latin typeface="HG丸ｺﾞｼｯｸM-PRO" panose="020F0600000000000000" pitchFamily="50" charset="-128"/>
                          <a:ea typeface="HG丸ｺﾞｼｯｸM-PRO" panose="020F0600000000000000" pitchFamily="50" charset="-128"/>
                        </a:rPr>
                        <a:t>ホームページへの掲載</a:t>
                      </a:r>
                      <a:endParaRPr kumimoji="1" lang="en-US" altLang="ja-JP" sz="1300" b="0" dirty="0">
                        <a:latin typeface="HG丸ｺﾞｼｯｸM-PRO" panose="020F0600000000000000" pitchFamily="50" charset="-128"/>
                        <a:ea typeface="HG丸ｺﾞｼｯｸM-PRO" panose="020F0600000000000000" pitchFamily="50" charset="-128"/>
                      </a:endParaRPr>
                    </a:p>
                    <a:p>
                      <a:r>
                        <a:rPr kumimoji="1" lang="ja-JP" altLang="en-US" sz="1300" b="0" dirty="0">
                          <a:latin typeface="HG丸ｺﾞｼｯｸM-PRO" panose="020F0600000000000000" pitchFamily="50" charset="-128"/>
                          <a:ea typeface="HG丸ｺﾞｼｯｸM-PRO" panose="020F0600000000000000" pitchFamily="50" charset="-128"/>
                        </a:rPr>
                        <a:t>・府内ハローワークでの窓口案内</a:t>
                      </a:r>
                      <a:endParaRPr kumimoji="1" lang="en-US" altLang="ja-JP" sz="1300" b="0" dirty="0">
                        <a:latin typeface="HG丸ｺﾞｼｯｸM-PRO" panose="020F0600000000000000" pitchFamily="50" charset="-128"/>
                        <a:ea typeface="HG丸ｺﾞｼｯｸM-PRO" panose="020F0600000000000000" pitchFamily="50" charset="-128"/>
                      </a:endParaRPr>
                    </a:p>
                    <a:p>
                      <a:r>
                        <a:rPr kumimoji="1" lang="ja-JP" altLang="en-US" sz="1300" b="0" dirty="0">
                          <a:latin typeface="HG丸ｺﾞｼｯｸM-PRO" panose="020F0600000000000000" pitchFamily="50" charset="-128"/>
                          <a:ea typeface="HG丸ｺﾞｼｯｸM-PRO" panose="020F0600000000000000" pitchFamily="50" charset="-128"/>
                        </a:rPr>
                        <a:t>・府内市町村役場内のチラシ配架</a:t>
                      </a:r>
                      <a:endParaRPr kumimoji="1" lang="en-US" altLang="ja-JP" sz="1300" b="0" dirty="0">
                        <a:latin typeface="HG丸ｺﾞｼｯｸM-PRO" panose="020F0600000000000000" pitchFamily="50" charset="-128"/>
                        <a:ea typeface="HG丸ｺﾞｼｯｸM-PRO" panose="020F0600000000000000" pitchFamily="50" charset="-128"/>
                      </a:endParaRPr>
                    </a:p>
                    <a:p>
                      <a:r>
                        <a:rPr kumimoji="1" lang="ja-JP" altLang="en-US" sz="1300" b="0" dirty="0">
                          <a:latin typeface="HG丸ｺﾞｼｯｸM-PRO" panose="020F0600000000000000" pitchFamily="50" charset="-128"/>
                          <a:ea typeface="HG丸ｺﾞｼｯｸM-PRO" panose="020F0600000000000000" pitchFamily="50" charset="-128"/>
                        </a:rPr>
                        <a:t>・サービス管理者向け研修等でのチラシ配布</a:t>
                      </a:r>
                      <a:endParaRPr kumimoji="1" lang="en-US" altLang="ja-JP" sz="1300" b="0" dirty="0">
                        <a:latin typeface="HG丸ｺﾞｼｯｸM-PRO" panose="020F0600000000000000" pitchFamily="50" charset="-128"/>
                        <a:ea typeface="HG丸ｺﾞｼｯｸM-PRO" panose="020F0600000000000000" pitchFamily="50" charset="-128"/>
                      </a:endParaRPr>
                    </a:p>
                    <a:p>
                      <a:r>
                        <a:rPr kumimoji="1" lang="ja-JP" altLang="en-US" sz="1300" b="0" dirty="0">
                          <a:latin typeface="HG丸ｺﾞｼｯｸM-PRO" panose="020F0600000000000000" pitchFamily="50" charset="-128"/>
                          <a:ea typeface="HG丸ｺﾞｼｯｸM-PRO" panose="020F0600000000000000" pitchFamily="50" charset="-128"/>
                        </a:rPr>
                        <a:t>・庁内広報ツール（もずやんつぶやきなど）</a:t>
                      </a:r>
                      <a:endParaRPr kumimoji="1" lang="en-US" altLang="ja-JP" sz="1300" b="0" dirty="0">
                        <a:latin typeface="HG丸ｺﾞｼｯｸM-PRO" panose="020F0600000000000000" pitchFamily="50" charset="-128"/>
                        <a:ea typeface="HG丸ｺﾞｼｯｸM-PRO" panose="020F0600000000000000" pitchFamily="50" charset="-128"/>
                      </a:endParaRPr>
                    </a:p>
                  </a:txBody>
                  <a:tcPr marL="68580" marR="68580" marT="34290" marB="34290" anchor="ctr"/>
                </a:tc>
                <a:tc>
                  <a:txBody>
                    <a:bodyPr/>
                    <a:lstStyle/>
                    <a:p>
                      <a:r>
                        <a:rPr kumimoji="1" lang="ja-JP" altLang="en-US" sz="1300" b="0" dirty="0">
                          <a:latin typeface="HG丸ｺﾞｼｯｸM-PRO" panose="020F0600000000000000" pitchFamily="50" charset="-128"/>
                          <a:ea typeface="HG丸ｺﾞｼｯｸM-PRO" panose="020F0600000000000000" pitchFamily="50" charset="-128"/>
                        </a:rPr>
                        <a:t>・</a:t>
                      </a:r>
                      <a:r>
                        <a:rPr kumimoji="1" lang="ja-JP" altLang="en-US" sz="1300" b="0" dirty="0">
                          <a:solidFill>
                            <a:schemeClr val="tx1"/>
                          </a:solidFill>
                          <a:latin typeface="HG丸ｺﾞｼｯｸM-PRO" panose="020F0600000000000000" pitchFamily="50" charset="-128"/>
                          <a:ea typeface="HG丸ｺﾞｼｯｸM-PRO" panose="020F0600000000000000" pitchFamily="50" charset="-128"/>
                        </a:rPr>
                        <a:t>大阪府</a:t>
                      </a:r>
                      <a:r>
                        <a:rPr kumimoji="1" lang="ja-JP" altLang="en-US" sz="1300" b="0" dirty="0">
                          <a:latin typeface="HG丸ｺﾞｼｯｸM-PRO" panose="020F0600000000000000" pitchFamily="50" charset="-128"/>
                          <a:ea typeface="HG丸ｺﾞｼｯｸM-PRO" panose="020F0600000000000000" pitchFamily="50" charset="-128"/>
                        </a:rPr>
                        <a:t>ホームページへの掲載</a:t>
                      </a:r>
                    </a:p>
                    <a:p>
                      <a:r>
                        <a:rPr kumimoji="1" lang="ja-JP" altLang="en-US" sz="1300" b="0" dirty="0">
                          <a:latin typeface="HG丸ｺﾞｼｯｸM-PRO" panose="020F0600000000000000" pitchFamily="50" charset="-128"/>
                          <a:ea typeface="HG丸ｺﾞｼｯｸM-PRO" panose="020F0600000000000000" pitchFamily="50" charset="-128"/>
                        </a:rPr>
                        <a:t>・府内ハローワークでの窓口案内</a:t>
                      </a:r>
                    </a:p>
                    <a:p>
                      <a:r>
                        <a:rPr kumimoji="1" lang="ja-JP" altLang="en-US" sz="1300" b="0" dirty="0">
                          <a:latin typeface="HG丸ｺﾞｼｯｸM-PRO" panose="020F0600000000000000" pitchFamily="50" charset="-128"/>
                          <a:ea typeface="HG丸ｺﾞｼｯｸM-PRO" panose="020F0600000000000000" pitchFamily="50" charset="-128"/>
                        </a:rPr>
                        <a:t>・府内市町村役場内のチラシ配架</a:t>
                      </a:r>
                    </a:p>
                    <a:p>
                      <a:r>
                        <a:rPr kumimoji="1" lang="ja-JP" altLang="en-US" sz="1300" b="0" dirty="0">
                          <a:solidFill>
                            <a:schemeClr val="tx1"/>
                          </a:solidFill>
                          <a:latin typeface="HG丸ｺﾞｼｯｸM-PRO" panose="020F0600000000000000" pitchFamily="50" charset="-128"/>
                          <a:ea typeface="HG丸ｺﾞｼｯｸM-PRO" panose="020F0600000000000000" pitchFamily="50" charset="-128"/>
                        </a:rPr>
                        <a:t>・サポカンメールマガジン掲載</a:t>
                      </a:r>
                    </a:p>
                    <a:p>
                      <a:r>
                        <a:rPr kumimoji="1" lang="ja-JP" altLang="en-US" sz="1300" b="0" dirty="0">
                          <a:solidFill>
                            <a:schemeClr val="tx1"/>
                          </a:solidFill>
                          <a:latin typeface="HG丸ｺﾞｼｯｸM-PRO" panose="020F0600000000000000" pitchFamily="50" charset="-128"/>
                          <a:ea typeface="HG丸ｺﾞｼｯｸM-PRO" panose="020F0600000000000000" pitchFamily="50" charset="-128"/>
                        </a:rPr>
                        <a:t>・全障協の会議における事業周知</a:t>
                      </a:r>
                    </a:p>
                  </a:txBody>
                  <a:tcPr marL="68580" marR="68580" marT="34290" marB="34290" anchor="ctr"/>
                </a:tc>
                <a:extLst>
                  <a:ext uri="{0D108BD9-81ED-4DB2-BD59-A6C34878D82A}">
                    <a16:rowId xmlns:a16="http://schemas.microsoft.com/office/drawing/2014/main" val="3911249529"/>
                  </a:ext>
                </a:extLst>
              </a:tr>
            </a:tbl>
          </a:graphicData>
        </a:graphic>
      </p:graphicFrame>
      <p:sp>
        <p:nvSpPr>
          <p:cNvPr id="4" name="対角する 2 つの角を切り取った四角形 37">
            <a:extLst>
              <a:ext uri="{FF2B5EF4-FFF2-40B4-BE49-F238E27FC236}">
                <a16:creationId xmlns:a16="http://schemas.microsoft.com/office/drawing/2014/main" id="{7608AE86-6BB1-CA60-8CB2-4544ED6789E1}"/>
              </a:ext>
            </a:extLst>
          </p:cNvPr>
          <p:cNvSpPr/>
          <p:nvPr/>
        </p:nvSpPr>
        <p:spPr>
          <a:xfrm>
            <a:off x="0" y="-4065"/>
            <a:ext cx="9906000" cy="405154"/>
          </a:xfrm>
          <a:prstGeom prst="snip2Diag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buFont typeface="Arial" pitchFamily="34" charset="0"/>
              <a:buNone/>
              <a:defRPr/>
            </a:pPr>
            <a:r>
              <a:rPr lang="en-US" altLang="ja-JP" sz="14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大阪府施策の今後のあり方について</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　</a:t>
            </a:r>
            <a:r>
              <a:rPr lang="ja-JP" altLang="en-US" dirty="0">
                <a:latin typeface="Meiryo UI" panose="020B0604030504040204" pitchFamily="50" charset="-128"/>
                <a:ea typeface="Meiryo UI" panose="020B0604030504040204" pitchFamily="50" charset="-128"/>
                <a:cs typeface="Meiryo UI" panose="020B0604030504040204" pitchFamily="50" charset="-128"/>
              </a:rPr>
              <a:t>障がい者の多様なニーズに対応した委託訓練事業</a:t>
            </a:r>
            <a:endParaRPr lang="ja-JP" altLang="en-US" sz="2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テキスト ボックス 2">
            <a:extLst>
              <a:ext uri="{FF2B5EF4-FFF2-40B4-BE49-F238E27FC236}">
                <a16:creationId xmlns:a16="http://schemas.microsoft.com/office/drawing/2014/main" id="{9A8381B7-B032-7A43-2E98-49C6BCECF57C}"/>
              </a:ext>
            </a:extLst>
          </p:cNvPr>
          <p:cNvSpPr txBox="1"/>
          <p:nvPr/>
        </p:nvSpPr>
        <p:spPr>
          <a:xfrm>
            <a:off x="8566934" y="44624"/>
            <a:ext cx="1195150"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kumimoji="1" lang="ja-JP" altLang="en-US" sz="1400" b="1" dirty="0"/>
              <a:t>資料４</a:t>
            </a:r>
          </a:p>
        </p:txBody>
      </p:sp>
      <p:sp>
        <p:nvSpPr>
          <p:cNvPr id="2" name="スライド番号プレースホルダー 3">
            <a:extLst>
              <a:ext uri="{FF2B5EF4-FFF2-40B4-BE49-F238E27FC236}">
                <a16:creationId xmlns:a16="http://schemas.microsoft.com/office/drawing/2014/main" id="{123B6276-A5C2-DFC8-4827-0FAC813C4C5B}"/>
              </a:ext>
            </a:extLst>
          </p:cNvPr>
          <p:cNvSpPr>
            <a:spLocks noGrp="1"/>
          </p:cNvSpPr>
          <p:nvPr>
            <p:ph type="sldNum" sz="quarter" idx="12"/>
          </p:nvPr>
        </p:nvSpPr>
        <p:spPr>
          <a:xfrm>
            <a:off x="7833320" y="6381328"/>
            <a:ext cx="1878013" cy="296664"/>
          </a:xfrm>
        </p:spPr>
        <p:txBody>
          <a:bodyPr/>
          <a:lstStyle/>
          <a:p>
            <a:fld id="{3D72AB0E-980E-481D-A624-F3B6A8F5BF62}" type="slidenum">
              <a:rPr kumimoji="1" lang="ja-JP" altLang="en-US" smtClean="0"/>
              <a:t>1</a:t>
            </a:fld>
            <a:endParaRPr kumimoji="1" lang="ja-JP" altLang="en-US" dirty="0"/>
          </a:p>
        </p:txBody>
      </p:sp>
    </p:spTree>
    <p:extLst>
      <p:ext uri="{BB962C8B-B14F-4D97-AF65-F5344CB8AC3E}">
        <p14:creationId xmlns:p14="http://schemas.microsoft.com/office/powerpoint/2010/main" val="4202804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コンテンツ プレースホルダー 3">
            <a:extLst>
              <a:ext uri="{FF2B5EF4-FFF2-40B4-BE49-F238E27FC236}">
                <a16:creationId xmlns:a16="http://schemas.microsoft.com/office/drawing/2014/main" id="{89273A84-25F6-5944-EB43-54B62765EAAF}"/>
              </a:ext>
            </a:extLst>
          </p:cNvPr>
          <p:cNvGraphicFramePr>
            <a:graphicFrameLocks/>
          </p:cNvGraphicFramePr>
          <p:nvPr>
            <p:extLst>
              <p:ext uri="{D42A27DB-BD31-4B8C-83A1-F6EECF244321}">
                <p14:modId xmlns:p14="http://schemas.microsoft.com/office/powerpoint/2010/main" val="117537517"/>
              </p:ext>
            </p:extLst>
          </p:nvPr>
        </p:nvGraphicFramePr>
        <p:xfrm>
          <a:off x="495300" y="1658366"/>
          <a:ext cx="9063543" cy="4778072"/>
        </p:xfrm>
        <a:graphic>
          <a:graphicData uri="http://schemas.openxmlformats.org/drawingml/2006/table">
            <a:tbl>
              <a:tblPr firstRow="1" bandRow="1">
                <a:tableStyleId>{5C22544A-7EE6-4342-B048-85BDC9FD1C3A}</a:tableStyleId>
              </a:tblPr>
              <a:tblGrid>
                <a:gridCol w="1363518">
                  <a:extLst>
                    <a:ext uri="{9D8B030D-6E8A-4147-A177-3AD203B41FA5}">
                      <a16:colId xmlns:a16="http://schemas.microsoft.com/office/drawing/2014/main" val="2597787310"/>
                    </a:ext>
                  </a:extLst>
                </a:gridCol>
                <a:gridCol w="7700025">
                  <a:extLst>
                    <a:ext uri="{9D8B030D-6E8A-4147-A177-3AD203B41FA5}">
                      <a16:colId xmlns:a16="http://schemas.microsoft.com/office/drawing/2014/main" val="1712841494"/>
                    </a:ext>
                  </a:extLst>
                </a:gridCol>
              </a:tblGrid>
              <a:tr h="293866">
                <a:tc gridSpan="2">
                  <a:txBody>
                    <a:bodyPr/>
                    <a:lstStyle/>
                    <a:p>
                      <a:pPr algn="ctr"/>
                      <a:r>
                        <a:rPr kumimoji="1" lang="ja-JP" altLang="en-US" sz="1300" b="1" dirty="0">
                          <a:solidFill>
                            <a:schemeClr val="bg1"/>
                          </a:solidFill>
                          <a:latin typeface="HG丸ｺﾞｼｯｸM-PRO" panose="020F0600000000000000" pitchFamily="50" charset="-128"/>
                          <a:ea typeface="HG丸ｺﾞｼｯｸM-PRO" panose="020F0600000000000000" pitchFamily="50" charset="-128"/>
                        </a:rPr>
                        <a:t>ワークトレーニング科</a:t>
                      </a:r>
                    </a:p>
                  </a:txBody>
                  <a:tcPr marL="68580" marR="68580" marT="34290" marB="34290" anchor="ctr">
                    <a:solidFill>
                      <a:srgbClr val="0070C0"/>
                    </a:solidFill>
                  </a:tcPr>
                </a:tc>
                <a:tc hMerge="1">
                  <a:txBody>
                    <a:bodyPr/>
                    <a:lstStyle/>
                    <a:p>
                      <a:pPr algn="ctr"/>
                      <a:endParaRPr kumimoji="1" lang="ja-JP" altLang="en-US" sz="1400" b="1" dirty="0">
                        <a:solidFill>
                          <a:schemeClr val="bg1"/>
                        </a:solidFill>
                        <a:latin typeface="HG丸ｺﾞｼｯｸM-PRO" panose="020F0600000000000000" pitchFamily="50" charset="-128"/>
                        <a:ea typeface="HG丸ｺﾞｼｯｸM-PRO" panose="020F0600000000000000" pitchFamily="50" charset="-128"/>
                      </a:endParaRPr>
                    </a:p>
                  </a:txBody>
                  <a:tcPr marL="68580" marR="68580" marT="34290" marB="34290" anchor="ctr">
                    <a:solidFill>
                      <a:srgbClr val="0070C0"/>
                    </a:solidFill>
                  </a:tcPr>
                </a:tc>
                <a:extLst>
                  <a:ext uri="{0D108BD9-81ED-4DB2-BD59-A6C34878D82A}">
                    <a16:rowId xmlns:a16="http://schemas.microsoft.com/office/drawing/2014/main" val="1994739793"/>
                  </a:ext>
                </a:extLst>
              </a:tr>
              <a:tr h="366829">
                <a:tc>
                  <a:txBody>
                    <a:bodyPr/>
                    <a:lstStyle/>
                    <a:p>
                      <a:pPr algn="ctr"/>
                      <a:r>
                        <a:rPr kumimoji="1" lang="ja-JP" altLang="en-US" sz="1300" dirty="0">
                          <a:latin typeface="HG丸ｺﾞｼｯｸM-PRO" panose="020F0600000000000000" pitchFamily="50" charset="-128"/>
                          <a:ea typeface="HG丸ｺﾞｼｯｸM-PRO" panose="020F0600000000000000" pitchFamily="50" charset="-128"/>
                        </a:rPr>
                        <a:t>訓練期間</a:t>
                      </a:r>
                    </a:p>
                  </a:txBody>
                  <a:tcPr marL="68580" marR="68580" marT="34290" marB="34290" anchor="ctr"/>
                </a:tc>
                <a:tc>
                  <a:txBody>
                    <a:bodyPr/>
                    <a:lstStyle/>
                    <a:p>
                      <a:r>
                        <a:rPr kumimoji="1" lang="en-US" altLang="ja-JP" sz="1300" dirty="0">
                          <a:latin typeface="HG丸ｺﾞｼｯｸM-PRO" panose="020F0600000000000000" pitchFamily="50" charset="-128"/>
                          <a:ea typeface="HG丸ｺﾞｼｯｸM-PRO" panose="020F0600000000000000" pitchFamily="50" charset="-128"/>
                        </a:rPr>
                        <a:t>1</a:t>
                      </a:r>
                      <a:r>
                        <a:rPr kumimoji="1" lang="ja-JP" altLang="en-US" sz="1300" dirty="0">
                          <a:latin typeface="HG丸ｺﾞｼｯｸM-PRO" panose="020F0600000000000000" pitchFamily="50" charset="-128"/>
                          <a:ea typeface="HG丸ｺﾞｼｯｸM-PRO" panose="020F0600000000000000" pitchFamily="50" charset="-128"/>
                        </a:rPr>
                        <a:t>年間（</a:t>
                      </a:r>
                      <a:r>
                        <a:rPr kumimoji="1" lang="en-US" altLang="ja-JP" sz="1300" dirty="0">
                          <a:latin typeface="HG丸ｺﾞｼｯｸM-PRO" panose="020F0600000000000000" pitchFamily="50" charset="-128"/>
                          <a:ea typeface="HG丸ｺﾞｼｯｸM-PRO" panose="020F0600000000000000" pitchFamily="50" charset="-128"/>
                        </a:rPr>
                        <a:t>4</a:t>
                      </a:r>
                      <a:r>
                        <a:rPr kumimoji="1" lang="ja-JP" altLang="en-US" sz="1300" dirty="0">
                          <a:latin typeface="HG丸ｺﾞｼｯｸM-PRO" panose="020F0600000000000000" pitchFamily="50" charset="-128"/>
                          <a:ea typeface="HG丸ｺﾞｼｯｸM-PRO" panose="020F0600000000000000" pitchFamily="50" charset="-128"/>
                        </a:rPr>
                        <a:t>月入校）</a:t>
                      </a:r>
                      <a:endParaRPr kumimoji="1" lang="en-US" altLang="ja-JP" sz="1300" dirty="0">
                        <a:latin typeface="HG丸ｺﾞｼｯｸM-PRO" panose="020F0600000000000000" pitchFamily="50" charset="-128"/>
                        <a:ea typeface="HG丸ｺﾞｼｯｸM-PRO" panose="020F0600000000000000" pitchFamily="50" charset="-128"/>
                      </a:endParaRPr>
                    </a:p>
                  </a:txBody>
                  <a:tcPr marL="68580" marR="68580" marT="34290" marB="34290" anchor="ctr"/>
                </a:tc>
                <a:extLst>
                  <a:ext uri="{0D108BD9-81ED-4DB2-BD59-A6C34878D82A}">
                    <a16:rowId xmlns:a16="http://schemas.microsoft.com/office/drawing/2014/main" val="1163936494"/>
                  </a:ext>
                </a:extLst>
              </a:tr>
              <a:tr h="390060">
                <a:tc>
                  <a:txBody>
                    <a:bodyPr/>
                    <a:lstStyle/>
                    <a:p>
                      <a:pPr algn="ctr"/>
                      <a:r>
                        <a:rPr kumimoji="1" lang="ja-JP" altLang="en-US" sz="1300" dirty="0">
                          <a:latin typeface="HG丸ｺﾞｼｯｸM-PRO" panose="020F0600000000000000" pitchFamily="50" charset="-128"/>
                          <a:ea typeface="HG丸ｺﾞｼｯｸM-PRO" panose="020F0600000000000000" pitchFamily="50" charset="-128"/>
                        </a:rPr>
                        <a:t>定員</a:t>
                      </a:r>
                    </a:p>
                  </a:txBody>
                  <a:tcPr marL="68580" marR="68580" marT="34290" marB="34290" anchor="ctr"/>
                </a:tc>
                <a:tc>
                  <a:txBody>
                    <a:bodyPr/>
                    <a:lstStyle/>
                    <a:p>
                      <a:r>
                        <a:rPr kumimoji="1" lang="en-US" altLang="ja-JP" sz="1300" dirty="0">
                          <a:latin typeface="HG丸ｺﾞｼｯｸM-PRO" panose="020F0600000000000000" pitchFamily="50" charset="-128"/>
                          <a:ea typeface="HG丸ｺﾞｼｯｸM-PRO" panose="020F0600000000000000" pitchFamily="50" charset="-128"/>
                        </a:rPr>
                        <a:t>15</a:t>
                      </a:r>
                      <a:r>
                        <a:rPr kumimoji="1" lang="ja-JP" altLang="en-US" sz="1300" dirty="0">
                          <a:latin typeface="HG丸ｺﾞｼｯｸM-PRO" panose="020F0600000000000000" pitchFamily="50" charset="-128"/>
                          <a:ea typeface="HG丸ｺﾞｼｯｸM-PRO" panose="020F0600000000000000" pitchFamily="50" charset="-128"/>
                        </a:rPr>
                        <a:t>名（令和</a:t>
                      </a:r>
                      <a:r>
                        <a:rPr kumimoji="1" lang="en-US" altLang="ja-JP" sz="1300" dirty="0">
                          <a:latin typeface="HG丸ｺﾞｼｯｸM-PRO" panose="020F0600000000000000" pitchFamily="50" charset="-128"/>
                          <a:ea typeface="HG丸ｺﾞｼｯｸM-PRO" panose="020F0600000000000000" pitchFamily="50" charset="-128"/>
                        </a:rPr>
                        <a:t>8</a:t>
                      </a:r>
                      <a:r>
                        <a:rPr kumimoji="1" lang="ja-JP" altLang="en-US" sz="1300" dirty="0">
                          <a:latin typeface="HG丸ｺﾞｼｯｸM-PRO" panose="020F0600000000000000" pitchFamily="50" charset="-128"/>
                          <a:ea typeface="HG丸ｺﾞｼｯｸM-PRO" panose="020F0600000000000000" pitchFamily="50" charset="-128"/>
                        </a:rPr>
                        <a:t>年</a:t>
                      </a:r>
                      <a:r>
                        <a:rPr kumimoji="1" lang="en-US" altLang="ja-JP" sz="1300" dirty="0">
                          <a:latin typeface="HG丸ｺﾞｼｯｸM-PRO" panose="020F0600000000000000" pitchFamily="50" charset="-128"/>
                          <a:ea typeface="HG丸ｺﾞｼｯｸM-PRO" panose="020F0600000000000000" pitchFamily="50" charset="-128"/>
                        </a:rPr>
                        <a:t>4</a:t>
                      </a:r>
                      <a:r>
                        <a:rPr kumimoji="1" lang="ja-JP" altLang="en-US" sz="1300" dirty="0">
                          <a:latin typeface="HG丸ｺﾞｼｯｸM-PRO" panose="020F0600000000000000" pitchFamily="50" charset="-128"/>
                          <a:ea typeface="HG丸ｺﾞｼｯｸM-PRO" panose="020F0600000000000000" pitchFamily="50" charset="-128"/>
                        </a:rPr>
                        <a:t>月入校）</a:t>
                      </a:r>
                      <a:endParaRPr kumimoji="1" lang="en-US" altLang="ja-JP" sz="1300" dirty="0">
                        <a:latin typeface="HG丸ｺﾞｼｯｸM-PRO" panose="020F0600000000000000" pitchFamily="50" charset="-128"/>
                        <a:ea typeface="HG丸ｺﾞｼｯｸM-PRO" panose="020F0600000000000000" pitchFamily="50" charset="-128"/>
                      </a:endParaRPr>
                    </a:p>
                  </a:txBody>
                  <a:tcPr marL="68580" marR="68580" marT="34290" marB="34290" anchor="ctr"/>
                </a:tc>
                <a:extLst>
                  <a:ext uri="{0D108BD9-81ED-4DB2-BD59-A6C34878D82A}">
                    <a16:rowId xmlns:a16="http://schemas.microsoft.com/office/drawing/2014/main" val="1063705379"/>
                  </a:ext>
                </a:extLst>
              </a:tr>
              <a:tr h="1536219">
                <a:tc>
                  <a:txBody>
                    <a:bodyPr/>
                    <a:lstStyle/>
                    <a:p>
                      <a:pPr algn="ctr"/>
                      <a:r>
                        <a:rPr kumimoji="1" lang="ja-JP" altLang="en-US" sz="1300" dirty="0">
                          <a:latin typeface="HG丸ｺﾞｼｯｸM-PRO" panose="020F0600000000000000" pitchFamily="50" charset="-128"/>
                          <a:ea typeface="HG丸ｺﾞｼｯｸM-PRO" panose="020F0600000000000000" pitchFamily="50" charset="-128"/>
                        </a:rPr>
                        <a:t>対 象 者</a:t>
                      </a:r>
                    </a:p>
                  </a:txBody>
                  <a:tcPr marL="68580" marR="68580" marT="34290" marB="34290" anchor="ctr"/>
                </a:tc>
                <a:tc>
                  <a:txBody>
                    <a:bodyPr/>
                    <a:lstStyle/>
                    <a:p>
                      <a:r>
                        <a:rPr kumimoji="1" lang="ja-JP" altLang="en-US" sz="1300" dirty="0">
                          <a:solidFill>
                            <a:schemeClr val="tx1"/>
                          </a:solidFill>
                          <a:latin typeface="HG丸ｺﾞｼｯｸM-PRO" panose="020F0600000000000000" pitchFamily="50" charset="-128"/>
                          <a:ea typeface="HG丸ｺﾞｼｯｸM-PRO" panose="020F0600000000000000" pitchFamily="50" charset="-128"/>
                        </a:rPr>
                        <a:t>以下の要件をすべてを満たす方が対象</a:t>
                      </a:r>
                      <a:endParaRPr kumimoji="1" lang="en-US" altLang="ja-JP" sz="1300" dirty="0">
                        <a:solidFill>
                          <a:schemeClr val="tx1"/>
                        </a:solidFill>
                        <a:latin typeface="HG丸ｺﾞｼｯｸM-PRO" panose="020F0600000000000000" pitchFamily="50" charset="-128"/>
                        <a:ea typeface="HG丸ｺﾞｼｯｸM-PRO" panose="020F0600000000000000" pitchFamily="50" charset="-128"/>
                      </a:endParaRPr>
                    </a:p>
                    <a:p>
                      <a:r>
                        <a:rPr kumimoji="1" lang="ja-JP" altLang="en-US" sz="1300" dirty="0">
                          <a:latin typeface="HG丸ｺﾞｼｯｸM-PRO" panose="020F0600000000000000" pitchFamily="50" charset="-128"/>
                          <a:ea typeface="HG丸ｺﾞｼｯｸM-PRO" panose="020F0600000000000000" pitchFamily="50" charset="-128"/>
                        </a:rPr>
                        <a:t>① 療育手帳を所持している方（又は申請中で、訓練開始の前日までに手帳の交付が見込まれる方）、</a:t>
                      </a:r>
                      <a:br>
                        <a:rPr kumimoji="1" lang="en-US" altLang="ja-JP" sz="1300" dirty="0">
                          <a:latin typeface="HG丸ｺﾞｼｯｸM-PRO" panose="020F0600000000000000" pitchFamily="50" charset="-128"/>
                          <a:ea typeface="HG丸ｺﾞｼｯｸM-PRO" panose="020F0600000000000000" pitchFamily="50" charset="-128"/>
                        </a:rPr>
                      </a:br>
                      <a:r>
                        <a:rPr kumimoji="1" lang="ja-JP" altLang="en-US" sz="1300" dirty="0">
                          <a:latin typeface="HG丸ｺﾞｼｯｸM-PRO" panose="020F0600000000000000" pitchFamily="50" charset="-128"/>
                          <a:ea typeface="HG丸ｺﾞｼｯｸM-PRO" panose="020F0600000000000000" pitchFamily="50" charset="-128"/>
                        </a:rPr>
                        <a:t>　 又は、障害者職業センター等の公的判定機関で知的障がい者と判定された方</a:t>
                      </a:r>
                      <a:endParaRPr kumimoji="1" lang="en-US" altLang="ja-JP" sz="1300" dirty="0">
                        <a:latin typeface="HG丸ｺﾞｼｯｸM-PRO" panose="020F0600000000000000" pitchFamily="50" charset="-128"/>
                        <a:ea typeface="HG丸ｺﾞｼｯｸM-PRO" panose="020F0600000000000000" pitchFamily="50" charset="-128"/>
                      </a:endParaRPr>
                    </a:p>
                    <a:p>
                      <a:r>
                        <a:rPr kumimoji="1" lang="ja-JP" altLang="en-US" sz="1300" dirty="0">
                          <a:latin typeface="HG丸ｺﾞｼｯｸM-PRO" panose="020F0600000000000000" pitchFamily="50" charset="-128"/>
                          <a:ea typeface="HG丸ｺﾞｼｯｸM-PRO" panose="020F0600000000000000" pitchFamily="50" charset="-128"/>
                        </a:rPr>
                        <a:t>② 症状が安定していて、日常生活の上で支援の必要がなく、集合訓練を受けることのできる方</a:t>
                      </a:r>
                      <a:endParaRPr kumimoji="1" lang="en-US" altLang="ja-JP" sz="1300" dirty="0">
                        <a:latin typeface="HG丸ｺﾞｼｯｸM-PRO" panose="020F0600000000000000" pitchFamily="50" charset="-128"/>
                        <a:ea typeface="HG丸ｺﾞｼｯｸM-PRO" panose="020F0600000000000000" pitchFamily="50" charset="-128"/>
                      </a:endParaRPr>
                    </a:p>
                    <a:p>
                      <a:r>
                        <a:rPr kumimoji="1" lang="ja-JP" altLang="en-US" sz="1300" dirty="0">
                          <a:latin typeface="HG丸ｺﾞｼｯｸM-PRO" panose="020F0600000000000000" pitchFamily="50" charset="-128"/>
                          <a:ea typeface="HG丸ｺﾞｼｯｸM-PRO" panose="020F0600000000000000" pitchFamily="50" charset="-128"/>
                        </a:rPr>
                        <a:t>③ ハローワークにおいて求職登録している方</a:t>
                      </a:r>
                      <a:endParaRPr kumimoji="1" lang="en-US" altLang="ja-JP" sz="1300" dirty="0">
                        <a:latin typeface="HG丸ｺﾞｼｯｸM-PRO" panose="020F0600000000000000" pitchFamily="50" charset="-128"/>
                        <a:ea typeface="HG丸ｺﾞｼｯｸM-PRO" panose="020F0600000000000000" pitchFamily="50" charset="-128"/>
                      </a:endParaRPr>
                    </a:p>
                    <a:p>
                      <a:r>
                        <a:rPr kumimoji="1" lang="ja-JP" altLang="en-US" sz="1300" dirty="0">
                          <a:latin typeface="HG丸ｺﾞｼｯｸM-PRO" panose="020F0600000000000000" pitchFamily="50" charset="-128"/>
                          <a:ea typeface="HG丸ｺﾞｼｯｸM-PRO" panose="020F0600000000000000" pitchFamily="50" charset="-128"/>
                        </a:rPr>
                        <a:t>④ 職業訓練を受けることにより就労が見込める方</a:t>
                      </a:r>
                      <a:endParaRPr kumimoji="1" lang="en-US" altLang="ja-JP" sz="1300" dirty="0">
                        <a:latin typeface="HG丸ｺﾞｼｯｸM-PRO" panose="020F0600000000000000" pitchFamily="50" charset="-128"/>
                        <a:ea typeface="HG丸ｺﾞｼｯｸM-PRO" panose="020F0600000000000000" pitchFamily="50" charset="-128"/>
                      </a:endParaRPr>
                    </a:p>
                  </a:txBody>
                  <a:tcPr marL="68580" marR="68580" marT="34290" marB="34290" anchor="ctr"/>
                </a:tc>
                <a:extLst>
                  <a:ext uri="{0D108BD9-81ED-4DB2-BD59-A6C34878D82A}">
                    <a16:rowId xmlns:a16="http://schemas.microsoft.com/office/drawing/2014/main" val="1681700543"/>
                  </a:ext>
                </a:extLst>
              </a:tr>
              <a:tr h="785305">
                <a:tc>
                  <a:txBody>
                    <a:bodyPr/>
                    <a:lstStyle/>
                    <a:p>
                      <a:pPr algn="ctr"/>
                      <a:r>
                        <a:rPr kumimoji="1" lang="ja-JP" altLang="en-US" sz="1300" dirty="0">
                          <a:latin typeface="HG丸ｺﾞｼｯｸM-PRO" panose="020F0600000000000000" pitchFamily="50" charset="-128"/>
                          <a:ea typeface="HG丸ｺﾞｼｯｸM-PRO" panose="020F0600000000000000" pitchFamily="50" charset="-128"/>
                        </a:rPr>
                        <a:t>訓練概要</a:t>
                      </a:r>
                    </a:p>
                  </a:txBody>
                  <a:tcPr marL="68580" marR="68580" marT="34290" marB="34290" anchor="ctr"/>
                </a:tc>
                <a:tc>
                  <a:txBody>
                    <a:bodyPr/>
                    <a:lstStyle/>
                    <a:p>
                      <a:r>
                        <a:rPr kumimoji="1" lang="en-US" altLang="ja-JP" sz="1300" dirty="0">
                          <a:latin typeface="HG丸ｺﾞｼｯｸM-PRO" panose="020F0600000000000000" pitchFamily="50" charset="-128"/>
                          <a:ea typeface="HG丸ｺﾞｼｯｸM-PRO" panose="020F0600000000000000" pitchFamily="50" charset="-128"/>
                        </a:rPr>
                        <a:t>4</a:t>
                      </a:r>
                      <a:r>
                        <a:rPr kumimoji="1" lang="ja-JP" altLang="en-US" sz="1300" dirty="0">
                          <a:latin typeface="HG丸ｺﾞｼｯｸM-PRO" panose="020F0600000000000000" pitchFamily="50" charset="-128"/>
                          <a:ea typeface="HG丸ｺﾞｼｯｸM-PRO" panose="020F0600000000000000" pitchFamily="50" charset="-128"/>
                        </a:rPr>
                        <a:t>月入校</a:t>
                      </a:r>
                      <a:r>
                        <a:rPr kumimoji="1" lang="en-US" altLang="ja-JP" sz="1300" dirty="0">
                          <a:latin typeface="HG丸ｺﾞｼｯｸM-PRO" panose="020F0600000000000000" pitchFamily="50" charset="-128"/>
                          <a:ea typeface="HG丸ｺﾞｼｯｸM-PRO" panose="020F0600000000000000" pitchFamily="50" charset="-128"/>
                        </a:rPr>
                        <a:t>1</a:t>
                      </a:r>
                      <a:r>
                        <a:rPr kumimoji="1" lang="ja-JP" altLang="en-US" sz="1300" dirty="0">
                          <a:latin typeface="HG丸ｺﾞｼｯｸM-PRO" panose="020F0600000000000000" pitchFamily="50" charset="-128"/>
                          <a:ea typeface="HG丸ｺﾞｼｯｸM-PRO" panose="020F0600000000000000" pitchFamily="50" charset="-128"/>
                        </a:rPr>
                        <a:t>年間訓練。ものづくり、物流、事務補助、清掃などの技能・技術を習得するほか、「体育」や「社会生活技能」を通じて、社会人力を高め長く働き続ける力を養う。また、会社見学及び職場実習を積極的に行い、仕事に対する実践的な力を身に付ける。</a:t>
                      </a:r>
                      <a:endParaRPr kumimoji="1" lang="en-US" altLang="ja-JP" sz="1300" dirty="0">
                        <a:latin typeface="HG丸ｺﾞｼｯｸM-PRO" panose="020F0600000000000000" pitchFamily="50" charset="-128"/>
                        <a:ea typeface="HG丸ｺﾞｼｯｸM-PRO" panose="020F0600000000000000" pitchFamily="50" charset="-128"/>
                      </a:endParaRPr>
                    </a:p>
                  </a:txBody>
                  <a:tcPr marL="68580" marR="68580" marT="34290" marB="34290" anchor="ctr"/>
                </a:tc>
                <a:extLst>
                  <a:ext uri="{0D108BD9-81ED-4DB2-BD59-A6C34878D82A}">
                    <a16:rowId xmlns:a16="http://schemas.microsoft.com/office/drawing/2014/main" val="3014622473"/>
                  </a:ext>
                </a:extLst>
              </a:tr>
              <a:tr h="1405793">
                <a:tc>
                  <a:txBody>
                    <a:bodyPr/>
                    <a:lstStyle/>
                    <a:p>
                      <a:pPr algn="ctr"/>
                      <a:r>
                        <a:rPr kumimoji="1" lang="ja-JP" altLang="en-US" sz="1300" dirty="0">
                          <a:latin typeface="HG丸ｺﾞｼｯｸM-PRO" panose="020F0600000000000000" pitchFamily="50" charset="-128"/>
                          <a:ea typeface="HG丸ｺﾞｼｯｸM-PRO" panose="020F0600000000000000" pitchFamily="50" charset="-128"/>
                        </a:rPr>
                        <a:t>訓練生確保の</a:t>
                      </a:r>
                      <a:endParaRPr kumimoji="1" lang="en-US" altLang="ja-JP" sz="1300" dirty="0">
                        <a:latin typeface="HG丸ｺﾞｼｯｸM-PRO" panose="020F0600000000000000" pitchFamily="50" charset="-128"/>
                        <a:ea typeface="HG丸ｺﾞｼｯｸM-PRO" panose="020F0600000000000000" pitchFamily="50" charset="-128"/>
                      </a:endParaRPr>
                    </a:p>
                    <a:p>
                      <a:pPr algn="ctr"/>
                      <a:r>
                        <a:rPr kumimoji="1" lang="ja-JP" altLang="en-US" sz="1300" dirty="0">
                          <a:latin typeface="HG丸ｺﾞｼｯｸM-PRO" panose="020F0600000000000000" pitchFamily="50" charset="-128"/>
                          <a:ea typeface="HG丸ｺﾞｼｯｸM-PRO" panose="020F0600000000000000" pitchFamily="50" charset="-128"/>
                        </a:rPr>
                        <a:t>取り組み</a:t>
                      </a:r>
                    </a:p>
                  </a:txBody>
                  <a:tcPr marL="68580" marR="68580" marT="34290" marB="34290" anchor="ctr"/>
                </a:tc>
                <a:tc>
                  <a:txBody>
                    <a:bodyPr/>
                    <a:lstStyle/>
                    <a:p>
                      <a:r>
                        <a:rPr kumimoji="1" lang="ja-JP" altLang="en-US" sz="1300" dirty="0">
                          <a:latin typeface="HG丸ｺﾞｼｯｸM-PRO" panose="020F0600000000000000" pitchFamily="50" charset="-128"/>
                          <a:ea typeface="HG丸ｺﾞｼｯｸM-PRO" panose="020F0600000000000000" pitchFamily="50" charset="-128"/>
                        </a:rPr>
                        <a:t>・</a:t>
                      </a:r>
                      <a:r>
                        <a:rPr kumimoji="1" lang="ja-JP" altLang="en-US" sz="1300" dirty="0">
                          <a:solidFill>
                            <a:schemeClr val="tx1"/>
                          </a:solidFill>
                          <a:latin typeface="HG丸ｺﾞｼｯｸM-PRO" panose="020F0600000000000000" pitchFamily="50" charset="-128"/>
                          <a:ea typeface="HG丸ｺﾞｼｯｸM-PRO" panose="020F0600000000000000" pitchFamily="50" charset="-128"/>
                        </a:rPr>
                        <a:t>大阪府</a:t>
                      </a:r>
                      <a:r>
                        <a:rPr kumimoji="1" lang="ja-JP" altLang="en-US" sz="1300" dirty="0">
                          <a:latin typeface="HG丸ｺﾞｼｯｸM-PRO" panose="020F0600000000000000" pitchFamily="50" charset="-128"/>
                          <a:ea typeface="HG丸ｺﾞｼｯｸM-PRO" panose="020F0600000000000000" pitchFamily="50" charset="-128"/>
                        </a:rPr>
                        <a:t>ホームページ、ぎせんこうホームページへの掲載</a:t>
                      </a:r>
                      <a:endParaRPr kumimoji="1" lang="en-US" altLang="ja-JP" sz="1300" dirty="0">
                        <a:latin typeface="HG丸ｺﾞｼｯｸM-PRO" panose="020F0600000000000000" pitchFamily="50" charset="-128"/>
                        <a:ea typeface="HG丸ｺﾞｼｯｸM-PRO" panose="020F0600000000000000" pitchFamily="50" charset="-128"/>
                      </a:endParaRPr>
                    </a:p>
                    <a:p>
                      <a:r>
                        <a:rPr kumimoji="1" lang="ja-JP" altLang="en-US" sz="1300" dirty="0">
                          <a:latin typeface="HG丸ｺﾞｼｯｸM-PRO" panose="020F0600000000000000" pitchFamily="50" charset="-128"/>
                          <a:ea typeface="HG丸ｺﾞｼｯｸM-PRO" panose="020F0600000000000000" pitchFamily="50" charset="-128"/>
                        </a:rPr>
                        <a:t>・府内ハローワークでの窓口案内</a:t>
                      </a:r>
                      <a:endParaRPr kumimoji="1" lang="en-US" altLang="ja-JP" sz="1300" dirty="0">
                        <a:latin typeface="HG丸ｺﾞｼｯｸM-PRO" panose="020F0600000000000000" pitchFamily="50" charset="-128"/>
                        <a:ea typeface="HG丸ｺﾞｼｯｸM-PRO" panose="020F0600000000000000" pitchFamily="50" charset="-128"/>
                      </a:endParaRPr>
                    </a:p>
                    <a:p>
                      <a:r>
                        <a:rPr kumimoji="1" lang="ja-JP" altLang="en-US" sz="1300" dirty="0">
                          <a:latin typeface="HG丸ｺﾞｼｯｸM-PRO" panose="020F0600000000000000" pitchFamily="50" charset="-128"/>
                          <a:ea typeface="HG丸ｺﾞｼｯｸM-PRO" panose="020F0600000000000000" pitchFamily="50" charset="-128"/>
                        </a:rPr>
                        <a:t>・府内市町村役場内のチラシ配架</a:t>
                      </a:r>
                      <a:endParaRPr kumimoji="1" lang="en-US" altLang="ja-JP" sz="1300" dirty="0">
                        <a:latin typeface="HG丸ｺﾞｼｯｸM-PRO" panose="020F0600000000000000" pitchFamily="50" charset="-128"/>
                        <a:ea typeface="HG丸ｺﾞｼｯｸM-PRO" panose="020F0600000000000000" pitchFamily="50" charset="-128"/>
                      </a:endParaRPr>
                    </a:p>
                    <a:p>
                      <a:r>
                        <a:rPr kumimoji="1" lang="ja-JP" altLang="en-US" sz="1300" dirty="0">
                          <a:latin typeface="HG丸ｺﾞｼｯｸM-PRO" panose="020F0600000000000000" pitchFamily="50" charset="-128"/>
                          <a:ea typeface="HG丸ｺﾞｼｯｸM-PRO" panose="020F0600000000000000" pitchFamily="50" charset="-128"/>
                        </a:rPr>
                        <a:t>・近隣府県ハローワーク、府内および近隣府県の支援学校、府内図書館などへの説明会の開催案内や</a:t>
                      </a:r>
                      <a:br>
                        <a:rPr kumimoji="1" lang="en-US" altLang="ja-JP" sz="1300" dirty="0">
                          <a:latin typeface="HG丸ｺﾞｼｯｸM-PRO" panose="020F0600000000000000" pitchFamily="50" charset="-128"/>
                          <a:ea typeface="HG丸ｺﾞｼｯｸM-PRO" panose="020F0600000000000000" pitchFamily="50" charset="-128"/>
                        </a:rPr>
                      </a:br>
                      <a:r>
                        <a:rPr kumimoji="1" lang="ja-JP" altLang="en-US" sz="1300" dirty="0">
                          <a:latin typeface="HG丸ｺﾞｼｯｸM-PRO" panose="020F0600000000000000" pitchFamily="50" charset="-128"/>
                          <a:ea typeface="HG丸ｺﾞｼｯｸM-PRO" panose="020F0600000000000000" pitchFamily="50" charset="-128"/>
                        </a:rPr>
                        <a:t>　募集案内の送付</a:t>
                      </a:r>
                      <a:endParaRPr kumimoji="1" lang="en-US" altLang="ja-JP" sz="1300" dirty="0">
                        <a:latin typeface="HG丸ｺﾞｼｯｸM-PRO" panose="020F0600000000000000" pitchFamily="50" charset="-128"/>
                        <a:ea typeface="HG丸ｺﾞｼｯｸM-PRO" panose="020F0600000000000000" pitchFamily="50" charset="-128"/>
                      </a:endParaRPr>
                    </a:p>
                    <a:p>
                      <a:r>
                        <a:rPr kumimoji="1" lang="ja-JP" altLang="en-US" sz="1300" dirty="0">
                          <a:latin typeface="HG丸ｺﾞｼｯｸM-PRO" panose="020F0600000000000000" pitchFamily="50" charset="-128"/>
                          <a:ea typeface="HG丸ｺﾞｼｯｸM-PRO" panose="020F0600000000000000" pitchFamily="50" charset="-128"/>
                        </a:rPr>
                        <a:t>・庁内広報ツール（もずやんつぶやきなど）</a:t>
                      </a:r>
                      <a:endParaRPr kumimoji="1" lang="en-US" altLang="ja-JP" sz="1300" dirty="0">
                        <a:latin typeface="HG丸ｺﾞｼｯｸM-PRO" panose="020F0600000000000000" pitchFamily="50" charset="-128"/>
                        <a:ea typeface="HG丸ｺﾞｼｯｸM-PRO" panose="020F0600000000000000" pitchFamily="50" charset="-128"/>
                      </a:endParaRPr>
                    </a:p>
                  </a:txBody>
                  <a:tcPr marL="68580" marR="68580" marT="34290" marB="34290" anchor="ctr"/>
                </a:tc>
                <a:extLst>
                  <a:ext uri="{0D108BD9-81ED-4DB2-BD59-A6C34878D82A}">
                    <a16:rowId xmlns:a16="http://schemas.microsoft.com/office/drawing/2014/main" val="3911249529"/>
                  </a:ext>
                </a:extLst>
              </a:tr>
            </a:tbl>
          </a:graphicData>
        </a:graphic>
      </p:graphicFrame>
      <p:sp>
        <p:nvSpPr>
          <p:cNvPr id="21" name="テキスト ボックス 20">
            <a:extLst>
              <a:ext uri="{FF2B5EF4-FFF2-40B4-BE49-F238E27FC236}">
                <a16:creationId xmlns:a16="http://schemas.microsoft.com/office/drawing/2014/main" id="{C1F4C154-C326-4F03-2441-A0B8652AA3B8}"/>
              </a:ext>
            </a:extLst>
          </p:cNvPr>
          <p:cNvSpPr txBox="1"/>
          <p:nvPr/>
        </p:nvSpPr>
        <p:spPr>
          <a:xfrm>
            <a:off x="400193" y="822066"/>
            <a:ext cx="9105614" cy="757451"/>
          </a:xfrm>
          <a:prstGeom prst="rect">
            <a:avLst/>
          </a:prstGeom>
          <a:noFill/>
        </p:spPr>
        <p:txBody>
          <a:bodyPr wrap="square" rtlCol="0">
            <a:spAutoFit/>
          </a:bodyPr>
          <a:lstStyle/>
          <a:p>
            <a:pPr>
              <a:lnSpc>
                <a:spcPts val="1800"/>
              </a:lnSpc>
            </a:pPr>
            <a:r>
              <a:rPr kumimoji="1" lang="ja-JP" altLang="en-US" sz="1300" dirty="0">
                <a:latin typeface="HG丸ｺﾞｼｯｸM-PRO" panose="020F0600000000000000" pitchFamily="50" charset="-128"/>
                <a:ea typeface="HG丸ｺﾞｼｯｸM-PRO" panose="020F0600000000000000" pitchFamily="50" charset="-128"/>
              </a:rPr>
              <a:t>平成</a:t>
            </a:r>
            <a:r>
              <a:rPr kumimoji="1" lang="en-US" altLang="ja-JP" sz="1300" dirty="0">
                <a:latin typeface="HG丸ｺﾞｼｯｸM-PRO" panose="020F0600000000000000" pitchFamily="50" charset="-128"/>
                <a:ea typeface="HG丸ｺﾞｼｯｸM-PRO" panose="020F0600000000000000" pitchFamily="50" charset="-128"/>
              </a:rPr>
              <a:t>25</a:t>
            </a:r>
            <a:r>
              <a:rPr kumimoji="1" lang="ja-JP" altLang="en-US" sz="1300" dirty="0">
                <a:latin typeface="HG丸ｺﾞｼｯｸM-PRO" panose="020F0600000000000000" pitchFamily="50" charset="-128"/>
                <a:ea typeface="HG丸ｺﾞｼｯｸM-PRO" panose="020F0600000000000000" pitchFamily="50" charset="-128"/>
              </a:rPr>
              <a:t>年に北大阪校が開校した時、「障害者の雇用の促進等に関する法律」の改正や「障害者自立支援法」の成立等を踏まえ、障がい者の職業訓練機会をさらに拡大する目的でワークトレーニング科を</a:t>
            </a:r>
            <a:r>
              <a:rPr lang="ja-JP" altLang="en-US" sz="1300" dirty="0">
                <a:latin typeface="HG丸ｺﾞｼｯｸM-PRO" panose="020F0600000000000000" pitchFamily="50" charset="-128"/>
                <a:ea typeface="HG丸ｺﾞｼｯｸM-PRO" panose="020F0600000000000000" pitchFamily="50" charset="-128"/>
              </a:rPr>
              <a:t>設置。大阪府北部において特にものづくりなどの技術・技能を習得できる訓練機会を確保するための拠点としての役割を担っている。</a:t>
            </a:r>
            <a:endParaRPr kumimoji="1" lang="ja-JP" altLang="en-US" sz="1300" dirty="0">
              <a:latin typeface="HG丸ｺﾞｼｯｸM-PRO" panose="020F0600000000000000" pitchFamily="50" charset="-128"/>
              <a:ea typeface="HG丸ｺﾞｼｯｸM-PRO" panose="020F0600000000000000" pitchFamily="50" charset="-128"/>
            </a:endParaRPr>
          </a:p>
        </p:txBody>
      </p:sp>
      <p:sp>
        <p:nvSpPr>
          <p:cNvPr id="2" name="スライド番号プレースホルダー 3">
            <a:extLst>
              <a:ext uri="{FF2B5EF4-FFF2-40B4-BE49-F238E27FC236}">
                <a16:creationId xmlns:a16="http://schemas.microsoft.com/office/drawing/2014/main" id="{0EA4EF14-3262-9889-279C-D22ABE20E0BC}"/>
              </a:ext>
            </a:extLst>
          </p:cNvPr>
          <p:cNvSpPr>
            <a:spLocks noGrp="1"/>
          </p:cNvSpPr>
          <p:nvPr>
            <p:ph type="sldNum" sz="quarter" idx="12"/>
          </p:nvPr>
        </p:nvSpPr>
        <p:spPr>
          <a:xfrm>
            <a:off x="7833320" y="6381328"/>
            <a:ext cx="1878013" cy="296664"/>
          </a:xfrm>
        </p:spPr>
        <p:txBody>
          <a:bodyPr/>
          <a:lstStyle/>
          <a:p>
            <a:fld id="{3D72AB0E-980E-481D-A624-F3B6A8F5BF62}" type="slidenum">
              <a:rPr kumimoji="1" lang="ja-JP" altLang="en-US" smtClean="0"/>
              <a:t>2</a:t>
            </a:fld>
            <a:endParaRPr kumimoji="1" lang="ja-JP" altLang="en-US" dirty="0"/>
          </a:p>
        </p:txBody>
      </p:sp>
      <p:sp>
        <p:nvSpPr>
          <p:cNvPr id="6" name="テキスト ボックス 5">
            <a:extLst>
              <a:ext uri="{FF2B5EF4-FFF2-40B4-BE49-F238E27FC236}">
                <a16:creationId xmlns:a16="http://schemas.microsoft.com/office/drawing/2014/main" id="{2825D1FF-1D0C-6291-9276-358A051E01D2}"/>
              </a:ext>
            </a:extLst>
          </p:cNvPr>
          <p:cNvSpPr txBox="1"/>
          <p:nvPr/>
        </p:nvSpPr>
        <p:spPr>
          <a:xfrm>
            <a:off x="272480" y="404664"/>
            <a:ext cx="1495503"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○事業の概要</a:t>
            </a:r>
          </a:p>
        </p:txBody>
      </p:sp>
      <p:sp>
        <p:nvSpPr>
          <p:cNvPr id="8" name="対角する 2 つの角を切り取った四角形 37">
            <a:extLst>
              <a:ext uri="{FF2B5EF4-FFF2-40B4-BE49-F238E27FC236}">
                <a16:creationId xmlns:a16="http://schemas.microsoft.com/office/drawing/2014/main" id="{427585B5-92E1-CEC9-4C66-A69D75396D20}"/>
              </a:ext>
            </a:extLst>
          </p:cNvPr>
          <p:cNvSpPr/>
          <p:nvPr/>
        </p:nvSpPr>
        <p:spPr>
          <a:xfrm>
            <a:off x="0" y="-4065"/>
            <a:ext cx="9906000" cy="405154"/>
          </a:xfrm>
          <a:prstGeom prst="snip2Diag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buFont typeface="Arial" pitchFamily="34" charset="0"/>
              <a:buNone/>
              <a:defRPr/>
            </a:pPr>
            <a:r>
              <a:rPr lang="en-US" altLang="ja-JP" sz="14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大阪府施策の今後のあり方について</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　</a:t>
            </a:r>
            <a:r>
              <a:rPr lang="ja-JP" altLang="en-US" dirty="0">
                <a:latin typeface="Meiryo UI" panose="020B0604030504040204" pitchFamily="50" charset="-128"/>
                <a:ea typeface="Meiryo UI" panose="020B0604030504040204" pitchFamily="50" charset="-128"/>
                <a:cs typeface="Meiryo UI" panose="020B0604030504040204" pitchFamily="50" charset="-128"/>
              </a:rPr>
              <a:t>北大阪高等職業技術専門校における知的障がいのある方向け訓練事業</a:t>
            </a:r>
            <a:endParaRPr lang="ja-JP" altLang="en-US" sz="2000"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1784633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コンテンツ プレースホルダー 3"/>
          <p:cNvGraphicFramePr>
            <a:graphicFrameLocks noGrp="1"/>
          </p:cNvGraphicFramePr>
          <p:nvPr>
            <p:ph idx="1"/>
            <p:extLst>
              <p:ext uri="{D42A27DB-BD31-4B8C-83A1-F6EECF244321}">
                <p14:modId xmlns:p14="http://schemas.microsoft.com/office/powerpoint/2010/main" val="814899147"/>
              </p:ext>
            </p:extLst>
          </p:nvPr>
        </p:nvGraphicFramePr>
        <p:xfrm>
          <a:off x="384380" y="795482"/>
          <a:ext cx="9137240" cy="3544989"/>
        </p:xfrm>
        <a:graphic>
          <a:graphicData uri="http://schemas.openxmlformats.org/drawingml/2006/table">
            <a:tbl>
              <a:tblPr firstRow="1" bandRow="1">
                <a:tableStyleId>{69CF1AB2-1976-4502-BF36-3FF5EA218861}</a:tableStyleId>
              </a:tblPr>
              <a:tblGrid>
                <a:gridCol w="884422">
                  <a:extLst>
                    <a:ext uri="{9D8B030D-6E8A-4147-A177-3AD203B41FA5}">
                      <a16:colId xmlns:a16="http://schemas.microsoft.com/office/drawing/2014/main" val="4013465482"/>
                    </a:ext>
                  </a:extLst>
                </a:gridCol>
                <a:gridCol w="8252818">
                  <a:extLst>
                    <a:ext uri="{9D8B030D-6E8A-4147-A177-3AD203B41FA5}">
                      <a16:colId xmlns:a16="http://schemas.microsoft.com/office/drawing/2014/main" val="3259017684"/>
                    </a:ext>
                  </a:extLst>
                </a:gridCol>
              </a:tblGrid>
              <a:tr h="469023">
                <a:tc>
                  <a:txBody>
                    <a:bodyPr/>
                    <a:lstStyle/>
                    <a:p>
                      <a:pPr algn="ctr"/>
                      <a:r>
                        <a:rPr kumimoji="1" lang="ja-JP" altLang="en-US" sz="1300" b="0" dirty="0">
                          <a:latin typeface="HG丸ｺﾞｼｯｸM-PRO" panose="020F0600000000000000" pitchFamily="50" charset="-128"/>
                          <a:ea typeface="HG丸ｺﾞｼｯｸM-PRO" panose="020F0600000000000000" pitchFamily="50" charset="-128"/>
                        </a:rPr>
                        <a:t>目的</a:t>
                      </a:r>
                    </a:p>
                  </a:txBody>
                  <a:tcPr marL="60605" marR="60605" marT="30303" marB="30303" anchor="ctr"/>
                </a:tc>
                <a:tc>
                  <a:txBody>
                    <a:bodyPr/>
                    <a:lstStyle/>
                    <a:p>
                      <a:pPr marL="0" indent="0">
                        <a:buNone/>
                      </a:pPr>
                      <a:r>
                        <a:rPr lang="ja-JP" altLang="en-US" sz="1300" b="0" dirty="0">
                          <a:latin typeface="HG丸ｺﾞｼｯｸM-PRO" panose="020F0600000000000000" pitchFamily="50" charset="-128"/>
                          <a:ea typeface="HG丸ｺﾞｼｯｸM-PRO" panose="020F0600000000000000" pitchFamily="50" charset="-128"/>
                        </a:rPr>
                        <a:t>知的障がい者・精神障がい者を大阪府非常勤職員として最長</a:t>
                      </a:r>
                      <a:r>
                        <a:rPr lang="en-US" altLang="ja-JP" sz="1300" b="0" dirty="0">
                          <a:latin typeface="HG丸ｺﾞｼｯｸM-PRO" panose="020F0600000000000000" pitchFamily="50" charset="-128"/>
                          <a:ea typeface="HG丸ｺﾞｼｯｸM-PRO" panose="020F0600000000000000" pitchFamily="50" charset="-128"/>
                        </a:rPr>
                        <a:t>2</a:t>
                      </a:r>
                      <a:r>
                        <a:rPr lang="ja-JP" altLang="en-US" sz="1300" b="0" dirty="0">
                          <a:latin typeface="HG丸ｺﾞｼｯｸM-PRO" panose="020F0600000000000000" pitchFamily="50" charset="-128"/>
                          <a:ea typeface="HG丸ｺﾞｼｯｸM-PRO" panose="020F0600000000000000" pitchFamily="50" charset="-128"/>
                        </a:rPr>
                        <a:t>年</a:t>
                      </a:r>
                      <a:r>
                        <a:rPr lang="en-US" altLang="ja-JP" sz="1300" b="0" dirty="0">
                          <a:latin typeface="HG丸ｺﾞｼｯｸM-PRO" panose="020F0600000000000000" pitchFamily="50" charset="-128"/>
                          <a:ea typeface="HG丸ｺﾞｼｯｸM-PRO" panose="020F0600000000000000" pitchFamily="50" charset="-128"/>
                        </a:rPr>
                        <a:t>7</a:t>
                      </a:r>
                      <a:r>
                        <a:rPr lang="ja-JP" altLang="en-US" sz="1300" b="0" dirty="0">
                          <a:latin typeface="HG丸ｺﾞｼｯｸM-PRO" panose="020F0600000000000000" pitchFamily="50" charset="-128"/>
                          <a:ea typeface="HG丸ｺﾞｼｯｸM-PRO" panose="020F0600000000000000" pitchFamily="50" charset="-128"/>
                        </a:rPr>
                        <a:t>か月間雇用し、府庁で働いた経験を活かして一般企業などへの就職に繋げる（大阪府版チャレンジ雇用）</a:t>
                      </a:r>
                      <a:endParaRPr lang="en-US" altLang="ja-JP" sz="1300" b="0" dirty="0">
                        <a:latin typeface="HG丸ｺﾞｼｯｸM-PRO" panose="020F0600000000000000" pitchFamily="50" charset="-128"/>
                        <a:ea typeface="HG丸ｺﾞｼｯｸM-PRO" panose="020F0600000000000000" pitchFamily="50" charset="-128"/>
                      </a:endParaRPr>
                    </a:p>
                  </a:txBody>
                  <a:tcPr marL="60605" marR="60605" marT="30303" marB="30303" anchor="ctr"/>
                </a:tc>
                <a:extLst>
                  <a:ext uri="{0D108BD9-81ED-4DB2-BD59-A6C34878D82A}">
                    <a16:rowId xmlns:a16="http://schemas.microsoft.com/office/drawing/2014/main" val="3831106952"/>
                  </a:ext>
                </a:extLst>
              </a:tr>
              <a:tr h="2268000">
                <a:tc>
                  <a:txBody>
                    <a:bodyPr/>
                    <a:lstStyle/>
                    <a:p>
                      <a:pPr algn="ctr"/>
                      <a:r>
                        <a:rPr kumimoji="1" lang="ja-JP" altLang="en-US" sz="1300" dirty="0">
                          <a:latin typeface="HG丸ｺﾞｼｯｸM-PRO" panose="020F0600000000000000" pitchFamily="50" charset="-128"/>
                          <a:ea typeface="HG丸ｺﾞｼｯｸM-PRO" panose="020F0600000000000000" pitchFamily="50" charset="-128"/>
                        </a:rPr>
                        <a:t>事業概要</a:t>
                      </a:r>
                    </a:p>
                  </a:txBody>
                  <a:tcPr marL="60605" marR="60605" marT="30303" marB="30303" anchor="ctr"/>
                </a:tc>
                <a:tc>
                  <a:txBody>
                    <a:bodyPr/>
                    <a:lstStyle/>
                    <a:p>
                      <a:pPr marL="0" indent="0">
                        <a:buNone/>
                      </a:pPr>
                      <a:r>
                        <a:rPr lang="ja-JP" altLang="en-US" sz="1300" dirty="0">
                          <a:latin typeface="HG丸ｺﾞｼｯｸM-PRO" panose="020F0600000000000000" pitchFamily="50" charset="-128"/>
                          <a:ea typeface="HG丸ｺﾞｼｯｸM-PRO" panose="020F0600000000000000" pitchFamily="50" charset="-128"/>
                        </a:rPr>
                        <a:t>○雇用期間　最長</a:t>
                      </a:r>
                      <a:r>
                        <a:rPr lang="en-US" altLang="ja-JP" sz="1300" dirty="0">
                          <a:latin typeface="HG丸ｺﾞｼｯｸM-PRO" panose="020F0600000000000000" pitchFamily="50" charset="-128"/>
                          <a:ea typeface="HG丸ｺﾞｼｯｸM-PRO" panose="020F0600000000000000" pitchFamily="50" charset="-128"/>
                        </a:rPr>
                        <a:t>2</a:t>
                      </a:r>
                      <a:r>
                        <a:rPr lang="ja-JP" altLang="en-US" sz="1300" dirty="0">
                          <a:latin typeface="HG丸ｺﾞｼｯｸM-PRO" panose="020F0600000000000000" pitchFamily="50" charset="-128"/>
                          <a:ea typeface="HG丸ｺﾞｼｯｸM-PRO" panose="020F0600000000000000" pitchFamily="50" charset="-128"/>
                        </a:rPr>
                        <a:t>年</a:t>
                      </a:r>
                      <a:r>
                        <a:rPr lang="en-US" altLang="ja-JP" sz="1300" dirty="0">
                          <a:latin typeface="HG丸ｺﾞｼｯｸM-PRO" panose="020F0600000000000000" pitchFamily="50" charset="-128"/>
                          <a:ea typeface="HG丸ｺﾞｼｯｸM-PRO" panose="020F0600000000000000" pitchFamily="50" charset="-128"/>
                        </a:rPr>
                        <a:t>7</a:t>
                      </a:r>
                      <a:r>
                        <a:rPr lang="ja-JP" altLang="en-US" sz="1300" dirty="0">
                          <a:latin typeface="HG丸ｺﾞｼｯｸM-PRO" panose="020F0600000000000000" pitchFamily="50" charset="-128"/>
                          <a:ea typeface="HG丸ｺﾞｼｯｸM-PRO" panose="020F0600000000000000" pitchFamily="50" charset="-128"/>
                        </a:rPr>
                        <a:t>カ月（</a:t>
                      </a:r>
                      <a:r>
                        <a:rPr lang="en-US" altLang="ja-JP" sz="1300" dirty="0">
                          <a:latin typeface="HG丸ｺﾞｼｯｸM-PRO" panose="020F0600000000000000" pitchFamily="50" charset="-128"/>
                          <a:ea typeface="HG丸ｺﾞｼｯｸM-PRO" panose="020F0600000000000000" pitchFamily="50" charset="-128"/>
                        </a:rPr>
                        <a:t>9</a:t>
                      </a:r>
                      <a:r>
                        <a:rPr lang="ja-JP" altLang="en-US" sz="1300" dirty="0">
                          <a:latin typeface="HG丸ｺﾞｼｯｸM-PRO" panose="020F0600000000000000" pitchFamily="50" charset="-128"/>
                          <a:ea typeface="HG丸ｺﾞｼｯｸM-PRO" panose="020F0600000000000000" pitchFamily="50" charset="-128"/>
                        </a:rPr>
                        <a:t>月採用～</a:t>
                      </a:r>
                      <a:r>
                        <a:rPr lang="en-US" altLang="ja-JP" sz="1300" dirty="0">
                          <a:latin typeface="HG丸ｺﾞｼｯｸM-PRO" panose="020F0600000000000000" pitchFamily="50" charset="-128"/>
                          <a:ea typeface="HG丸ｺﾞｼｯｸM-PRO" panose="020F0600000000000000" pitchFamily="50" charset="-128"/>
                        </a:rPr>
                        <a:t>2</a:t>
                      </a:r>
                      <a:r>
                        <a:rPr lang="ja-JP" altLang="en-US" sz="1300" dirty="0">
                          <a:latin typeface="HG丸ｺﾞｼｯｸM-PRO" panose="020F0600000000000000" pitchFamily="50" charset="-128"/>
                          <a:ea typeface="HG丸ｺﾞｼｯｸM-PRO" panose="020F0600000000000000" pitchFamily="50" charset="-128"/>
                        </a:rPr>
                        <a:t>年</a:t>
                      </a:r>
                      <a:r>
                        <a:rPr lang="en-US" altLang="ja-JP" sz="1300" dirty="0">
                          <a:latin typeface="HG丸ｺﾞｼｯｸM-PRO" panose="020F0600000000000000" pitchFamily="50" charset="-128"/>
                          <a:ea typeface="HG丸ｺﾞｼｯｸM-PRO" panose="020F0600000000000000" pitchFamily="50" charset="-128"/>
                        </a:rPr>
                        <a:t>7</a:t>
                      </a:r>
                      <a:r>
                        <a:rPr lang="ja-JP" altLang="en-US" sz="1300" dirty="0">
                          <a:latin typeface="HG丸ｺﾞｼｯｸM-PRO" panose="020F0600000000000000" pitchFamily="50" charset="-128"/>
                          <a:ea typeface="HG丸ｺﾞｼｯｸM-PRO" panose="020F0600000000000000" pitchFamily="50" charset="-128"/>
                        </a:rPr>
                        <a:t>カ月後の</a:t>
                      </a:r>
                      <a:r>
                        <a:rPr lang="en-US" altLang="ja-JP" sz="1300" dirty="0">
                          <a:latin typeface="HG丸ｺﾞｼｯｸM-PRO" panose="020F0600000000000000" pitchFamily="50" charset="-128"/>
                          <a:ea typeface="HG丸ｺﾞｼｯｸM-PRO" panose="020F0600000000000000" pitchFamily="50" charset="-128"/>
                        </a:rPr>
                        <a:t>3</a:t>
                      </a:r>
                      <a:r>
                        <a:rPr lang="ja-JP" altLang="en-US" sz="1300" dirty="0">
                          <a:latin typeface="HG丸ｺﾞｼｯｸM-PRO" panose="020F0600000000000000" pitchFamily="50" charset="-128"/>
                          <a:ea typeface="HG丸ｺﾞｼｯｸM-PRO" panose="020F0600000000000000" pitchFamily="50" charset="-128"/>
                        </a:rPr>
                        <a:t>月終了</a:t>
                      </a:r>
                      <a:r>
                        <a:rPr lang="en-US" altLang="ja-JP" sz="1300" dirty="0">
                          <a:latin typeface="HG丸ｺﾞｼｯｸM-PRO" panose="020F0600000000000000" pitchFamily="50" charset="-128"/>
                          <a:ea typeface="HG丸ｺﾞｼｯｸM-PRO" panose="020F0600000000000000" pitchFamily="50" charset="-128"/>
                        </a:rPr>
                        <a:t>)</a:t>
                      </a:r>
                    </a:p>
                    <a:p>
                      <a:pPr marL="0" indent="0">
                        <a:buNone/>
                      </a:pPr>
                      <a:r>
                        <a:rPr lang="ja-JP" altLang="en-US" sz="1300" dirty="0">
                          <a:latin typeface="HG丸ｺﾞｼｯｸM-PRO" panose="020F0600000000000000" pitchFamily="50" charset="-128"/>
                          <a:ea typeface="HG丸ｺﾞｼｯｸM-PRO" panose="020F0600000000000000" pitchFamily="50" charset="-128"/>
                        </a:rPr>
                        <a:t>○勤務時間　</a:t>
                      </a:r>
                      <a:r>
                        <a:rPr lang="en-US" altLang="ja-JP" sz="1300" dirty="0">
                          <a:latin typeface="HG丸ｺﾞｼｯｸM-PRO" panose="020F0600000000000000" pitchFamily="50" charset="-128"/>
                          <a:ea typeface="HG丸ｺﾞｼｯｸM-PRO" panose="020F0600000000000000" pitchFamily="50" charset="-128"/>
                        </a:rPr>
                        <a:t>1</a:t>
                      </a:r>
                      <a:r>
                        <a:rPr lang="ja-JP" altLang="en-US" sz="1300" dirty="0">
                          <a:latin typeface="HG丸ｺﾞｼｯｸM-PRO" panose="020F0600000000000000" pitchFamily="50" charset="-128"/>
                          <a:ea typeface="HG丸ｺﾞｼｯｸM-PRO" panose="020F0600000000000000" pitchFamily="50" charset="-128"/>
                        </a:rPr>
                        <a:t>日</a:t>
                      </a:r>
                      <a:r>
                        <a:rPr lang="en-US" altLang="ja-JP" sz="1300" dirty="0">
                          <a:latin typeface="HG丸ｺﾞｼｯｸM-PRO" panose="020F0600000000000000" pitchFamily="50" charset="-128"/>
                          <a:ea typeface="HG丸ｺﾞｼｯｸM-PRO" panose="020F0600000000000000" pitchFamily="50" charset="-128"/>
                        </a:rPr>
                        <a:t>5</a:t>
                      </a:r>
                      <a:r>
                        <a:rPr lang="ja-JP" altLang="en-US" sz="1300" dirty="0">
                          <a:latin typeface="HG丸ｺﾞｼｯｸM-PRO" panose="020F0600000000000000" pitchFamily="50" charset="-128"/>
                          <a:ea typeface="HG丸ｺﾞｼｯｸM-PRO" panose="020F0600000000000000" pitchFamily="50" charset="-128"/>
                        </a:rPr>
                        <a:t>時間</a:t>
                      </a:r>
                      <a:r>
                        <a:rPr lang="en-US" altLang="ja-JP" sz="1300" dirty="0">
                          <a:latin typeface="HG丸ｺﾞｼｯｸM-PRO" panose="020F0600000000000000" pitchFamily="50" charset="-128"/>
                          <a:ea typeface="HG丸ｺﾞｼｯｸM-PRO" panose="020F0600000000000000" pitchFamily="50" charset="-128"/>
                        </a:rPr>
                        <a:t>45</a:t>
                      </a:r>
                      <a:r>
                        <a:rPr lang="ja-JP" altLang="en-US" sz="1300" dirty="0">
                          <a:latin typeface="HG丸ｺﾞｼｯｸM-PRO" panose="020F0600000000000000" pitchFamily="50" charset="-128"/>
                          <a:ea typeface="HG丸ｺﾞｼｯｸM-PRO" panose="020F0600000000000000" pitchFamily="50" charset="-128"/>
                        </a:rPr>
                        <a:t>分</a:t>
                      </a:r>
                      <a:r>
                        <a:rPr lang="en-US" altLang="ja-JP" sz="1300" dirty="0">
                          <a:latin typeface="HG丸ｺﾞｼｯｸM-PRO" panose="020F0600000000000000" pitchFamily="50" charset="-128"/>
                          <a:ea typeface="HG丸ｺﾞｼｯｸM-PRO" panose="020F0600000000000000" pitchFamily="50" charset="-128"/>
                        </a:rPr>
                        <a:t>×</a:t>
                      </a:r>
                      <a:r>
                        <a:rPr lang="ja-JP" altLang="en-US" sz="1300" dirty="0">
                          <a:latin typeface="HG丸ｺﾞｼｯｸM-PRO" panose="020F0600000000000000" pitchFamily="50" charset="-128"/>
                          <a:ea typeface="HG丸ｺﾞｼｯｸM-PRO" panose="020F0600000000000000" pitchFamily="50" charset="-128"/>
                        </a:rPr>
                        <a:t>週</a:t>
                      </a:r>
                      <a:r>
                        <a:rPr lang="en-US" altLang="ja-JP" sz="1300" dirty="0">
                          <a:latin typeface="HG丸ｺﾞｼｯｸM-PRO" panose="020F0600000000000000" pitchFamily="50" charset="-128"/>
                          <a:ea typeface="HG丸ｺﾞｼｯｸM-PRO" panose="020F0600000000000000" pitchFamily="50" charset="-128"/>
                        </a:rPr>
                        <a:t>4</a:t>
                      </a:r>
                      <a:r>
                        <a:rPr lang="ja-JP" altLang="en-US" sz="1300" dirty="0">
                          <a:latin typeface="HG丸ｺﾞｼｯｸM-PRO" panose="020F0600000000000000" pitchFamily="50" charset="-128"/>
                          <a:ea typeface="HG丸ｺﾞｼｯｸM-PRO" panose="020F0600000000000000" pitchFamily="50" charset="-128"/>
                        </a:rPr>
                        <a:t>日＋</a:t>
                      </a:r>
                      <a:r>
                        <a:rPr lang="en-US" altLang="ja-JP" sz="1300" dirty="0">
                          <a:latin typeface="HG丸ｺﾞｼｯｸM-PRO" panose="020F0600000000000000" pitchFamily="50" charset="-128"/>
                          <a:ea typeface="HG丸ｺﾞｼｯｸM-PRO" panose="020F0600000000000000" pitchFamily="50" charset="-128"/>
                        </a:rPr>
                        <a:t>1</a:t>
                      </a:r>
                      <a:r>
                        <a:rPr lang="ja-JP" altLang="en-US" sz="1300" dirty="0">
                          <a:latin typeface="HG丸ｺﾞｼｯｸM-PRO" panose="020F0600000000000000" pitchFamily="50" charset="-128"/>
                          <a:ea typeface="HG丸ｺﾞｼｯｸM-PRO" panose="020F0600000000000000" pitchFamily="50" charset="-128"/>
                        </a:rPr>
                        <a:t>日</a:t>
                      </a:r>
                      <a:r>
                        <a:rPr lang="en-US" altLang="ja-JP" sz="1300" dirty="0">
                          <a:latin typeface="HG丸ｺﾞｼｯｸM-PRO" panose="020F0600000000000000" pitchFamily="50" charset="-128"/>
                          <a:ea typeface="HG丸ｺﾞｼｯｸM-PRO" panose="020F0600000000000000" pitchFamily="50" charset="-128"/>
                        </a:rPr>
                        <a:t>6</a:t>
                      </a:r>
                      <a:r>
                        <a:rPr lang="ja-JP" altLang="en-US" sz="1300" dirty="0">
                          <a:latin typeface="HG丸ｺﾞｼｯｸM-PRO" panose="020F0600000000000000" pitchFamily="50" charset="-128"/>
                          <a:ea typeface="HG丸ｺﾞｼｯｸM-PRO" panose="020F0600000000000000" pitchFamily="50" charset="-128"/>
                        </a:rPr>
                        <a:t>時間</a:t>
                      </a:r>
                      <a:r>
                        <a:rPr lang="en-US" altLang="ja-JP" sz="1300" dirty="0">
                          <a:latin typeface="HG丸ｺﾞｼｯｸM-PRO" panose="020F0600000000000000" pitchFamily="50" charset="-128"/>
                          <a:ea typeface="HG丸ｺﾞｼｯｸM-PRO" panose="020F0600000000000000" pitchFamily="50" charset="-128"/>
                        </a:rPr>
                        <a:t>×</a:t>
                      </a:r>
                      <a:r>
                        <a:rPr lang="ja-JP" altLang="en-US" sz="1300" dirty="0">
                          <a:latin typeface="HG丸ｺﾞｼｯｸM-PRO" panose="020F0600000000000000" pitchFamily="50" charset="-128"/>
                          <a:ea typeface="HG丸ｺﾞｼｯｸM-PRO" panose="020F0600000000000000" pitchFamily="50" charset="-128"/>
                        </a:rPr>
                        <a:t>週</a:t>
                      </a:r>
                      <a:r>
                        <a:rPr lang="en-US" altLang="ja-JP" sz="1300" dirty="0">
                          <a:latin typeface="HG丸ｺﾞｼｯｸM-PRO" panose="020F0600000000000000" pitchFamily="50" charset="-128"/>
                          <a:ea typeface="HG丸ｺﾞｼｯｸM-PRO" panose="020F0600000000000000" pitchFamily="50" charset="-128"/>
                        </a:rPr>
                        <a:t>1</a:t>
                      </a:r>
                      <a:r>
                        <a:rPr lang="ja-JP" altLang="en-US" sz="1300" dirty="0">
                          <a:latin typeface="HG丸ｺﾞｼｯｸM-PRO" panose="020F0600000000000000" pitchFamily="50" charset="-128"/>
                          <a:ea typeface="HG丸ｺﾞｼｯｸM-PRO" panose="020F0600000000000000" pitchFamily="50" charset="-128"/>
                        </a:rPr>
                        <a:t>日</a:t>
                      </a:r>
                      <a:endParaRPr lang="en-US" altLang="ja-JP" sz="1300" dirty="0">
                        <a:latin typeface="HG丸ｺﾞｼｯｸM-PRO" panose="020F0600000000000000" pitchFamily="50" charset="-128"/>
                        <a:ea typeface="HG丸ｺﾞｼｯｸM-PRO" panose="020F0600000000000000" pitchFamily="50" charset="-128"/>
                      </a:endParaRPr>
                    </a:p>
                    <a:p>
                      <a:pPr marL="0" indent="0">
                        <a:buNone/>
                      </a:pPr>
                      <a:r>
                        <a:rPr lang="ja-JP" altLang="en-US" sz="1300" dirty="0">
                          <a:latin typeface="HG丸ｺﾞｼｯｸM-PRO" panose="020F0600000000000000" pitchFamily="50" charset="-128"/>
                          <a:ea typeface="HG丸ｺﾞｼｯｸM-PRO" panose="020F0600000000000000" pitchFamily="50" charset="-128"/>
                        </a:rPr>
                        <a:t>○賃金　　　時給</a:t>
                      </a:r>
                      <a:r>
                        <a:rPr lang="en-US" altLang="ja-JP" sz="1300" dirty="0">
                          <a:latin typeface="HG丸ｺﾞｼｯｸM-PRO" panose="020F0600000000000000" pitchFamily="50" charset="-128"/>
                          <a:ea typeface="HG丸ｺﾞｼｯｸM-PRO" panose="020F0600000000000000" pitchFamily="50" charset="-128"/>
                        </a:rPr>
                        <a:t>1,403</a:t>
                      </a:r>
                      <a:r>
                        <a:rPr lang="ja-JP" altLang="en-US" sz="1300" dirty="0">
                          <a:latin typeface="HG丸ｺﾞｼｯｸM-PRO" panose="020F0600000000000000" pitchFamily="50" charset="-128"/>
                          <a:ea typeface="HG丸ｺﾞｼｯｸM-PRO" panose="020F0600000000000000" pitchFamily="50" charset="-128"/>
                        </a:rPr>
                        <a:t>円（</a:t>
                      </a:r>
                      <a:r>
                        <a:rPr lang="en-US" altLang="ja-JP" sz="1300" dirty="0">
                          <a:latin typeface="HG丸ｺﾞｼｯｸM-PRO" panose="020F0600000000000000" pitchFamily="50" charset="-128"/>
                          <a:ea typeface="HG丸ｺﾞｼｯｸM-PRO" panose="020F0600000000000000" pitchFamily="50" charset="-128"/>
                        </a:rPr>
                        <a:t>R</a:t>
                      </a:r>
                      <a:r>
                        <a:rPr lang="ja-JP" altLang="en-US" sz="1300" dirty="0">
                          <a:latin typeface="HG丸ｺﾞｼｯｸM-PRO" panose="020F0600000000000000" pitchFamily="50" charset="-128"/>
                          <a:ea typeface="HG丸ｺﾞｼｯｸM-PRO" panose="020F0600000000000000" pitchFamily="50" charset="-128"/>
                        </a:rPr>
                        <a:t>８年</a:t>
                      </a:r>
                      <a:r>
                        <a:rPr lang="en-US" altLang="ja-JP" sz="1300" dirty="0">
                          <a:latin typeface="HG丸ｺﾞｼｯｸM-PRO" panose="020F0600000000000000" pitchFamily="50" charset="-128"/>
                          <a:ea typeface="HG丸ｺﾞｼｯｸM-PRO" panose="020F0600000000000000" pitchFamily="50" charset="-128"/>
                        </a:rPr>
                        <a:t>4</a:t>
                      </a:r>
                      <a:r>
                        <a:rPr lang="ja-JP" altLang="en-US" sz="1300" dirty="0">
                          <a:latin typeface="HG丸ｺﾞｼｯｸM-PRO" panose="020F0600000000000000" pitchFamily="50" charset="-128"/>
                          <a:ea typeface="HG丸ｺﾞｼｯｸM-PRO" panose="020F0600000000000000" pitchFamily="50" charset="-128"/>
                        </a:rPr>
                        <a:t>月</a:t>
                      </a:r>
                      <a:r>
                        <a:rPr lang="en-US" altLang="ja-JP" sz="1300" dirty="0">
                          <a:latin typeface="HG丸ｺﾞｼｯｸM-PRO" panose="020F0600000000000000" pitchFamily="50" charset="-128"/>
                          <a:ea typeface="HG丸ｺﾞｼｯｸM-PRO" panose="020F0600000000000000" pitchFamily="50" charset="-128"/>
                        </a:rPr>
                        <a:t>1</a:t>
                      </a:r>
                      <a:r>
                        <a:rPr lang="ja-JP" altLang="en-US" sz="1300" dirty="0">
                          <a:latin typeface="HG丸ｺﾞｼｯｸM-PRO" panose="020F0600000000000000" pitchFamily="50" charset="-128"/>
                          <a:ea typeface="HG丸ｺﾞｼｯｸM-PRO" panose="020F0600000000000000" pitchFamily="50" charset="-128"/>
                        </a:rPr>
                        <a:t>日現在　勤務</a:t>
                      </a:r>
                      <a:r>
                        <a:rPr lang="en-US" altLang="ja-JP" sz="1300" dirty="0">
                          <a:latin typeface="HG丸ｺﾞｼｯｸM-PRO" panose="020F0600000000000000" pitchFamily="50" charset="-128"/>
                          <a:ea typeface="HG丸ｺﾞｼｯｸM-PRO" panose="020F0600000000000000" pitchFamily="50" charset="-128"/>
                        </a:rPr>
                        <a:t>1</a:t>
                      </a:r>
                      <a:r>
                        <a:rPr lang="ja-JP" altLang="en-US" sz="1300" dirty="0">
                          <a:latin typeface="HG丸ｺﾞｼｯｸM-PRO" panose="020F0600000000000000" pitchFamily="50" charset="-128"/>
                          <a:ea typeface="HG丸ｺﾞｼｯｸM-PRO" panose="020F0600000000000000" pitchFamily="50" charset="-128"/>
                        </a:rPr>
                        <a:t>年目の金額）・期末勤勉手当（</a:t>
                      </a:r>
                      <a:r>
                        <a:rPr lang="en-US" altLang="ja-JP" sz="1300" dirty="0">
                          <a:latin typeface="HG丸ｺﾞｼｯｸM-PRO" panose="020F0600000000000000" pitchFamily="50" charset="-128"/>
                          <a:ea typeface="HG丸ｺﾞｼｯｸM-PRO" panose="020F0600000000000000" pitchFamily="50" charset="-128"/>
                        </a:rPr>
                        <a:t>6</a:t>
                      </a:r>
                      <a:r>
                        <a:rPr lang="ja-JP" altLang="en-US" sz="1300" dirty="0">
                          <a:latin typeface="HG丸ｺﾞｼｯｸM-PRO" panose="020F0600000000000000" pitchFamily="50" charset="-128"/>
                          <a:ea typeface="HG丸ｺﾞｼｯｸM-PRO" panose="020F0600000000000000" pitchFamily="50" charset="-128"/>
                        </a:rPr>
                        <a:t>月・</a:t>
                      </a:r>
                      <a:r>
                        <a:rPr lang="en-US" altLang="ja-JP" sz="1300" dirty="0">
                          <a:latin typeface="HG丸ｺﾞｼｯｸM-PRO" panose="020F0600000000000000" pitchFamily="50" charset="-128"/>
                          <a:ea typeface="HG丸ｺﾞｼｯｸM-PRO" panose="020F0600000000000000" pitchFamily="50" charset="-128"/>
                        </a:rPr>
                        <a:t>12</a:t>
                      </a:r>
                      <a:r>
                        <a:rPr lang="ja-JP" altLang="en-US" sz="1300" dirty="0">
                          <a:latin typeface="HG丸ｺﾞｼｯｸM-PRO" panose="020F0600000000000000" pitchFamily="50" charset="-128"/>
                          <a:ea typeface="HG丸ｺﾞｼｯｸM-PRO" panose="020F0600000000000000" pitchFamily="50" charset="-128"/>
                        </a:rPr>
                        <a:t>月　年</a:t>
                      </a:r>
                      <a:r>
                        <a:rPr lang="en-US" altLang="ja-JP" sz="1300" dirty="0">
                          <a:latin typeface="HG丸ｺﾞｼｯｸM-PRO" panose="020F0600000000000000" pitchFamily="50" charset="-128"/>
                          <a:ea typeface="HG丸ｺﾞｼｯｸM-PRO" panose="020F0600000000000000" pitchFamily="50" charset="-128"/>
                        </a:rPr>
                        <a:t>2</a:t>
                      </a:r>
                      <a:r>
                        <a:rPr lang="ja-JP" altLang="en-US" sz="1300" dirty="0">
                          <a:latin typeface="HG丸ｺﾞｼｯｸM-PRO" panose="020F0600000000000000" pitchFamily="50" charset="-128"/>
                          <a:ea typeface="HG丸ｺﾞｼｯｸM-PRO" panose="020F0600000000000000" pitchFamily="50" charset="-128"/>
                        </a:rPr>
                        <a:t>回）</a:t>
                      </a:r>
                      <a:endParaRPr lang="en-US" altLang="ja-JP" sz="1300" dirty="0">
                        <a:latin typeface="HG丸ｺﾞｼｯｸM-PRO" panose="020F0600000000000000" pitchFamily="50" charset="-128"/>
                        <a:ea typeface="HG丸ｺﾞｼｯｸM-PRO" panose="020F0600000000000000" pitchFamily="50" charset="-128"/>
                      </a:endParaRPr>
                    </a:p>
                    <a:p>
                      <a:pPr marL="0" indent="0">
                        <a:buNone/>
                      </a:pPr>
                      <a:r>
                        <a:rPr lang="ja-JP" altLang="en-US" sz="1300" dirty="0">
                          <a:latin typeface="HG丸ｺﾞｼｯｸM-PRO" panose="020F0600000000000000" pitchFamily="50" charset="-128"/>
                          <a:ea typeface="HG丸ｺﾞｼｯｸM-PRO" panose="020F0600000000000000" pitchFamily="50" charset="-128"/>
                        </a:rPr>
                        <a:t>○選考方法・採用時期（大阪府非常勤作業員採用選考）</a:t>
                      </a:r>
                    </a:p>
                    <a:p>
                      <a:pPr marL="0" indent="0">
                        <a:buNone/>
                      </a:pPr>
                      <a:r>
                        <a:rPr lang="ja-JP" altLang="en-US" sz="1300" dirty="0">
                          <a:latin typeface="HG丸ｺﾞｼｯｸM-PRO" panose="020F0600000000000000" pitchFamily="50" charset="-128"/>
                          <a:ea typeface="HG丸ｺﾞｼｯｸM-PRO" panose="020F0600000000000000" pitchFamily="50" charset="-128"/>
                        </a:rPr>
                        <a:t>　</a:t>
                      </a:r>
                      <a:r>
                        <a:rPr lang="en-US" altLang="ja-JP" sz="1300" dirty="0">
                          <a:latin typeface="HG丸ｺﾞｼｯｸM-PRO" panose="020F0600000000000000" pitchFamily="50" charset="-128"/>
                          <a:ea typeface="HG丸ｺﾞｼｯｸM-PRO" panose="020F0600000000000000" pitchFamily="50" charset="-128"/>
                        </a:rPr>
                        <a:t>1</a:t>
                      </a:r>
                      <a:r>
                        <a:rPr lang="ja-JP" altLang="en-US" sz="1300" dirty="0">
                          <a:latin typeface="HG丸ｺﾞｼｯｸM-PRO" panose="020F0600000000000000" pitchFamily="50" charset="-128"/>
                          <a:ea typeface="HG丸ｺﾞｼｯｸM-PRO" panose="020F0600000000000000" pitchFamily="50" charset="-128"/>
                        </a:rPr>
                        <a:t>次選考：筆記試験及び実技試験（</a:t>
                      </a:r>
                      <a:r>
                        <a:rPr lang="en-US" altLang="ja-JP" sz="1300" dirty="0">
                          <a:latin typeface="HG丸ｺﾞｼｯｸM-PRO" panose="020F0600000000000000" pitchFamily="50" charset="-128"/>
                          <a:ea typeface="HG丸ｺﾞｼｯｸM-PRO" panose="020F0600000000000000" pitchFamily="50" charset="-128"/>
                        </a:rPr>
                        <a:t>6</a:t>
                      </a:r>
                      <a:r>
                        <a:rPr lang="ja-JP" altLang="en-US" sz="1300" dirty="0">
                          <a:latin typeface="HG丸ｺﾞｼｯｸM-PRO" panose="020F0600000000000000" pitchFamily="50" charset="-128"/>
                          <a:ea typeface="HG丸ｺﾞｼｯｸM-PRO" panose="020F0600000000000000" pitchFamily="50" charset="-128"/>
                        </a:rPr>
                        <a:t>月） ⇒ </a:t>
                      </a:r>
                      <a:r>
                        <a:rPr lang="en-US" altLang="ja-JP" sz="1300" dirty="0">
                          <a:latin typeface="HG丸ｺﾞｼｯｸM-PRO" panose="020F0600000000000000" pitchFamily="50" charset="-128"/>
                          <a:ea typeface="HG丸ｺﾞｼｯｸM-PRO" panose="020F0600000000000000" pitchFamily="50" charset="-128"/>
                        </a:rPr>
                        <a:t>2</a:t>
                      </a:r>
                      <a:r>
                        <a:rPr lang="ja-JP" altLang="en-US" sz="1300" dirty="0">
                          <a:latin typeface="HG丸ｺﾞｼｯｸM-PRO" panose="020F0600000000000000" pitchFamily="50" charset="-128"/>
                          <a:ea typeface="HG丸ｺﾞｼｯｸM-PRO" panose="020F0600000000000000" pitchFamily="50" charset="-128"/>
                        </a:rPr>
                        <a:t>次選考：実地試験及び面接試験（</a:t>
                      </a:r>
                      <a:r>
                        <a:rPr lang="en-US" altLang="ja-JP" sz="1300" dirty="0">
                          <a:latin typeface="HG丸ｺﾞｼｯｸM-PRO" panose="020F0600000000000000" pitchFamily="50" charset="-128"/>
                          <a:ea typeface="HG丸ｺﾞｼｯｸM-PRO" panose="020F0600000000000000" pitchFamily="50" charset="-128"/>
                        </a:rPr>
                        <a:t>7</a:t>
                      </a:r>
                      <a:r>
                        <a:rPr lang="ja-JP" altLang="en-US" sz="1300" dirty="0">
                          <a:latin typeface="HG丸ｺﾞｼｯｸM-PRO" panose="020F0600000000000000" pitchFamily="50" charset="-128"/>
                          <a:ea typeface="HG丸ｺﾞｼｯｸM-PRO" panose="020F0600000000000000" pitchFamily="50" charset="-128"/>
                        </a:rPr>
                        <a:t>月） ⇒ 採用時期：</a:t>
                      </a:r>
                      <a:r>
                        <a:rPr lang="en-US" altLang="ja-JP" sz="1300" dirty="0">
                          <a:latin typeface="HG丸ｺﾞｼｯｸM-PRO" panose="020F0600000000000000" pitchFamily="50" charset="-128"/>
                          <a:ea typeface="HG丸ｺﾞｼｯｸM-PRO" panose="020F0600000000000000" pitchFamily="50" charset="-128"/>
                        </a:rPr>
                        <a:t>9</a:t>
                      </a:r>
                      <a:r>
                        <a:rPr lang="ja-JP" altLang="en-US" sz="1300" dirty="0">
                          <a:latin typeface="HG丸ｺﾞｼｯｸM-PRO" panose="020F0600000000000000" pitchFamily="50" charset="-128"/>
                          <a:ea typeface="HG丸ｺﾞｼｯｸM-PRO" panose="020F0600000000000000" pitchFamily="50" charset="-128"/>
                        </a:rPr>
                        <a:t>月</a:t>
                      </a:r>
                    </a:p>
                    <a:p>
                      <a:pPr marL="0" indent="0">
                        <a:buNone/>
                      </a:pPr>
                      <a:r>
                        <a:rPr lang="ja-JP" altLang="en-US" sz="1300" dirty="0">
                          <a:latin typeface="HG丸ｺﾞｼｯｸM-PRO" panose="020F0600000000000000" pitchFamily="50" charset="-128"/>
                          <a:ea typeface="HG丸ｺﾞｼｯｸM-PRO" panose="020F0600000000000000" pitchFamily="50" charset="-128"/>
                        </a:rPr>
                        <a:t>○一般就労への取組、作業員のスキルアップへの取組例</a:t>
                      </a:r>
                    </a:p>
                    <a:p>
                      <a:pPr marL="0" indent="0">
                        <a:buNone/>
                      </a:pPr>
                      <a:r>
                        <a:rPr lang="ja-JP" altLang="en-US" sz="1300" dirty="0">
                          <a:latin typeface="HG丸ｺﾞｼｯｸM-PRO" panose="020F0600000000000000" pitchFamily="50" charset="-128"/>
                          <a:ea typeface="HG丸ｺﾞｼｯｸM-PRO" panose="020F0600000000000000" pitchFamily="50" charset="-128"/>
                        </a:rPr>
                        <a:t>　①福祉専門職による面談（月</a:t>
                      </a:r>
                      <a:r>
                        <a:rPr lang="en-US" altLang="ja-JP" sz="1300" dirty="0">
                          <a:latin typeface="HG丸ｺﾞｼｯｸM-PRO" panose="020F0600000000000000" pitchFamily="50" charset="-128"/>
                          <a:ea typeface="HG丸ｺﾞｼｯｸM-PRO" panose="020F0600000000000000" pitchFamily="50" charset="-128"/>
                        </a:rPr>
                        <a:t>1</a:t>
                      </a:r>
                      <a:r>
                        <a:rPr lang="ja-JP" altLang="en-US" sz="1300" dirty="0">
                          <a:latin typeface="HG丸ｺﾞｼｯｸM-PRO" panose="020F0600000000000000" pitchFamily="50" charset="-128"/>
                          <a:ea typeface="HG丸ｺﾞｼｯｸM-PRO" panose="020F0600000000000000" pitchFamily="50" charset="-128"/>
                        </a:rPr>
                        <a:t>回程度）</a:t>
                      </a:r>
                      <a:endParaRPr lang="en-US" altLang="ja-JP" sz="1300" dirty="0">
                        <a:latin typeface="HG丸ｺﾞｼｯｸM-PRO" panose="020F0600000000000000" pitchFamily="50" charset="-128"/>
                        <a:ea typeface="HG丸ｺﾞｼｯｸM-PRO" panose="020F0600000000000000" pitchFamily="50" charset="-128"/>
                      </a:endParaRPr>
                    </a:p>
                    <a:p>
                      <a:pPr marL="0" indent="0">
                        <a:buNone/>
                      </a:pPr>
                      <a:r>
                        <a:rPr lang="ja-JP" altLang="en-US" sz="1300" dirty="0">
                          <a:latin typeface="HG丸ｺﾞｼｯｸM-PRO" panose="020F0600000000000000" pitchFamily="50" charset="-128"/>
                          <a:ea typeface="HG丸ｺﾞｼｯｸM-PRO" panose="020F0600000000000000" pitchFamily="50" charset="-128"/>
                        </a:rPr>
                        <a:t>　②支援機関等を交えたケース会議（必要に応じて）</a:t>
                      </a:r>
                      <a:endParaRPr lang="en-US" altLang="ja-JP" sz="1300" dirty="0">
                        <a:latin typeface="HG丸ｺﾞｼｯｸM-PRO" panose="020F0600000000000000" pitchFamily="50" charset="-128"/>
                        <a:ea typeface="HG丸ｺﾞｼｯｸM-PRO" panose="020F0600000000000000" pitchFamily="50" charset="-128"/>
                      </a:endParaRPr>
                    </a:p>
                    <a:p>
                      <a:pPr marL="0" indent="0">
                        <a:buNone/>
                      </a:pPr>
                      <a:r>
                        <a:rPr lang="ja-JP" altLang="en-US" sz="1300" dirty="0">
                          <a:latin typeface="HG丸ｺﾞｼｯｸM-PRO" panose="020F0600000000000000" pitchFamily="50" charset="-128"/>
                          <a:ea typeface="HG丸ｺﾞｼｯｸM-PRO" panose="020F0600000000000000" pitchFamily="50" charset="-128"/>
                        </a:rPr>
                        <a:t>　③就労セミナーの開催</a:t>
                      </a:r>
                      <a:endParaRPr lang="en-US" altLang="ja-JP" sz="1300" dirty="0">
                        <a:latin typeface="HG丸ｺﾞｼｯｸM-PRO" panose="020F0600000000000000" pitchFamily="50" charset="-128"/>
                        <a:ea typeface="HG丸ｺﾞｼｯｸM-PRO" panose="020F0600000000000000" pitchFamily="50" charset="-128"/>
                      </a:endParaRPr>
                    </a:p>
                    <a:p>
                      <a:pPr marL="0" indent="0">
                        <a:buNone/>
                      </a:pPr>
                      <a:r>
                        <a:rPr lang="ja-JP" altLang="en-US" sz="1300" dirty="0">
                          <a:latin typeface="HG丸ｺﾞｼｯｸM-PRO" panose="020F0600000000000000" pitchFamily="50" charset="-128"/>
                          <a:ea typeface="HG丸ｺﾞｼｯｸM-PRO" panose="020F0600000000000000" pitchFamily="50" charset="-128"/>
                        </a:rPr>
                        <a:t>　　事業を通じて就職した障がいのある</a:t>
                      </a:r>
                      <a:r>
                        <a:rPr lang="en-US" altLang="ja-JP" sz="1300" dirty="0">
                          <a:latin typeface="HG丸ｺﾞｼｯｸM-PRO" panose="020F0600000000000000" pitchFamily="50" charset="-128"/>
                          <a:ea typeface="HG丸ｺﾞｼｯｸM-PRO" panose="020F0600000000000000" pitchFamily="50" charset="-128"/>
                        </a:rPr>
                        <a:t>OB</a:t>
                      </a:r>
                      <a:r>
                        <a:rPr lang="ja-JP" altLang="en-US" sz="1300" dirty="0">
                          <a:latin typeface="HG丸ｺﾞｼｯｸM-PRO" panose="020F0600000000000000" pitchFamily="50" charset="-128"/>
                          <a:ea typeface="HG丸ｺﾞｼｯｸM-PRO" panose="020F0600000000000000" pitchFamily="50" charset="-128"/>
                        </a:rPr>
                        <a:t>作業員、支援機関職員、企業の担当者を講師として招く</a:t>
                      </a:r>
                    </a:p>
                    <a:p>
                      <a:pPr marL="0" indent="0">
                        <a:buNone/>
                      </a:pPr>
                      <a:r>
                        <a:rPr lang="ja-JP" altLang="en-US" sz="1300" dirty="0">
                          <a:latin typeface="HG丸ｺﾞｼｯｸM-PRO" panose="020F0600000000000000" pitchFamily="50" charset="-128"/>
                          <a:ea typeface="HG丸ｺﾞｼｯｸM-PRO" panose="020F0600000000000000" pitchFamily="50" charset="-128"/>
                        </a:rPr>
                        <a:t>　④職場実習の機会を確保</a:t>
                      </a:r>
                      <a:endParaRPr lang="ja-JP" altLang="en-US" sz="1300" strike="sngStrike" dirty="0">
                        <a:latin typeface="HG丸ｺﾞｼｯｸM-PRO" panose="020F0600000000000000" pitchFamily="50" charset="-128"/>
                        <a:ea typeface="HG丸ｺﾞｼｯｸM-PRO" panose="020F0600000000000000" pitchFamily="50" charset="-128"/>
                      </a:endParaRPr>
                    </a:p>
                  </a:txBody>
                  <a:tcPr marL="60605" marR="60605" marT="30303" marB="30303" anchor="ctr"/>
                </a:tc>
                <a:extLst>
                  <a:ext uri="{0D108BD9-81ED-4DB2-BD59-A6C34878D82A}">
                    <a16:rowId xmlns:a16="http://schemas.microsoft.com/office/drawing/2014/main" val="1986546500"/>
                  </a:ext>
                </a:extLst>
              </a:tr>
              <a:tr h="807966">
                <a:tc>
                  <a:txBody>
                    <a:bodyPr/>
                    <a:lstStyle/>
                    <a:p>
                      <a:pPr algn="ctr"/>
                      <a:r>
                        <a:rPr kumimoji="1" lang="ja-JP" altLang="en-US" sz="1300" dirty="0">
                          <a:latin typeface="HG丸ｺﾞｼｯｸM-PRO" panose="020F0600000000000000" pitchFamily="50" charset="-128"/>
                          <a:ea typeface="HG丸ｺﾞｼｯｸM-PRO" panose="020F0600000000000000" pitchFamily="50" charset="-128"/>
                        </a:rPr>
                        <a:t>対象者</a:t>
                      </a:r>
                    </a:p>
                  </a:txBody>
                  <a:tcPr marL="60605" marR="60605" marT="30303" marB="30303" anchor="ctr"/>
                </a:tc>
                <a:tc>
                  <a:txBody>
                    <a:bodyPr/>
                    <a:lstStyle/>
                    <a:p>
                      <a:pPr algn="l"/>
                      <a:r>
                        <a:rPr kumimoji="1" lang="ja-JP" altLang="en-US" sz="1300" dirty="0">
                          <a:latin typeface="HG丸ｺﾞｼｯｸM-PRO" panose="020F0600000000000000" pitchFamily="50" charset="-128"/>
                          <a:ea typeface="HG丸ｺﾞｼｯｸM-PRO" panose="020F0600000000000000" pitchFamily="50" charset="-128"/>
                        </a:rPr>
                        <a:t>○大阪府内に住んでいる人（通学等のために一時的に府外に住んでいる人を含む）</a:t>
                      </a:r>
                      <a:endParaRPr kumimoji="1" lang="en-US" altLang="ja-JP" sz="1300" dirty="0">
                        <a:latin typeface="HG丸ｺﾞｼｯｸM-PRO" panose="020F0600000000000000" pitchFamily="50" charset="-128"/>
                        <a:ea typeface="HG丸ｺﾞｼｯｸM-PRO" panose="020F0600000000000000" pitchFamily="50" charset="-128"/>
                      </a:endParaRPr>
                    </a:p>
                    <a:p>
                      <a:pPr algn="l"/>
                      <a:r>
                        <a:rPr kumimoji="1" lang="ja-JP" altLang="en-US" sz="1300" dirty="0">
                          <a:latin typeface="HG丸ｺﾞｼｯｸM-PRO" panose="020F0600000000000000" pitchFamily="50" charset="-128"/>
                          <a:ea typeface="HG丸ｺﾞｼｯｸM-PRO" panose="020F0600000000000000" pitchFamily="50" charset="-128"/>
                        </a:rPr>
                        <a:t>○療育手帳を持っている人（障害者職業センター等の公的判定機関で知的障がい者と判定された人を含む）、</a:t>
                      </a:r>
                      <a:endParaRPr kumimoji="1" lang="en-US" altLang="ja-JP" sz="1300" dirty="0">
                        <a:latin typeface="HG丸ｺﾞｼｯｸM-PRO" panose="020F0600000000000000" pitchFamily="50" charset="-128"/>
                        <a:ea typeface="HG丸ｺﾞｼｯｸM-PRO" panose="020F0600000000000000" pitchFamily="50" charset="-128"/>
                      </a:endParaRPr>
                    </a:p>
                    <a:p>
                      <a:pPr algn="l"/>
                      <a:r>
                        <a:rPr kumimoji="1" lang="ja-JP" altLang="en-US" sz="1300" dirty="0">
                          <a:latin typeface="HG丸ｺﾞｼｯｸM-PRO" panose="020F0600000000000000" pitchFamily="50" charset="-128"/>
                          <a:ea typeface="HG丸ｺﾞｼｯｸM-PRO" panose="020F0600000000000000" pitchFamily="50" charset="-128"/>
                        </a:rPr>
                        <a:t>　又は精神障害者保健福祉手帳を持っている人（申込時点において申請中の人を含む）</a:t>
                      </a:r>
                    </a:p>
                  </a:txBody>
                  <a:tcPr marL="60605" marR="60605" marT="30303" marB="30303" anchor="ctr"/>
                </a:tc>
                <a:extLst>
                  <a:ext uri="{0D108BD9-81ED-4DB2-BD59-A6C34878D82A}">
                    <a16:rowId xmlns:a16="http://schemas.microsoft.com/office/drawing/2014/main" val="2473912327"/>
                  </a:ext>
                </a:extLst>
              </a:tr>
            </a:tbl>
          </a:graphicData>
        </a:graphic>
      </p:graphicFrame>
      <p:graphicFrame>
        <p:nvGraphicFramePr>
          <p:cNvPr id="40" name="コンテンツ プレースホルダー 3">
            <a:extLst>
              <a:ext uri="{FF2B5EF4-FFF2-40B4-BE49-F238E27FC236}">
                <a16:creationId xmlns:a16="http://schemas.microsoft.com/office/drawing/2014/main" id="{CE7E4AF0-4AD7-4453-A9F1-4C7BECFB8D95}"/>
              </a:ext>
            </a:extLst>
          </p:cNvPr>
          <p:cNvGraphicFramePr>
            <a:graphicFrameLocks/>
          </p:cNvGraphicFramePr>
          <p:nvPr>
            <p:extLst>
              <p:ext uri="{D42A27DB-BD31-4B8C-83A1-F6EECF244321}">
                <p14:modId xmlns:p14="http://schemas.microsoft.com/office/powerpoint/2010/main" val="2218302964"/>
              </p:ext>
            </p:extLst>
          </p:nvPr>
        </p:nvGraphicFramePr>
        <p:xfrm>
          <a:off x="398340" y="4437228"/>
          <a:ext cx="9137242" cy="2221084"/>
        </p:xfrm>
        <a:graphic>
          <a:graphicData uri="http://schemas.openxmlformats.org/drawingml/2006/table">
            <a:tbl>
              <a:tblPr firstRow="1" bandRow="1">
                <a:tableStyleId>{5C22544A-7EE6-4342-B048-85BDC9FD1C3A}</a:tableStyleId>
              </a:tblPr>
              <a:tblGrid>
                <a:gridCol w="870252">
                  <a:extLst>
                    <a:ext uri="{9D8B030D-6E8A-4147-A177-3AD203B41FA5}">
                      <a16:colId xmlns:a16="http://schemas.microsoft.com/office/drawing/2014/main" val="2597787310"/>
                    </a:ext>
                  </a:extLst>
                </a:gridCol>
                <a:gridCol w="4133495">
                  <a:extLst>
                    <a:ext uri="{9D8B030D-6E8A-4147-A177-3AD203B41FA5}">
                      <a16:colId xmlns:a16="http://schemas.microsoft.com/office/drawing/2014/main" val="1712841494"/>
                    </a:ext>
                  </a:extLst>
                </a:gridCol>
                <a:gridCol w="4133495">
                  <a:extLst>
                    <a:ext uri="{9D8B030D-6E8A-4147-A177-3AD203B41FA5}">
                      <a16:colId xmlns:a16="http://schemas.microsoft.com/office/drawing/2014/main" val="3023027337"/>
                    </a:ext>
                  </a:extLst>
                </a:gridCol>
              </a:tblGrid>
              <a:tr h="288000">
                <a:tc>
                  <a:txBody>
                    <a:bodyPr/>
                    <a:lstStyle/>
                    <a:p>
                      <a:pPr algn="ctr"/>
                      <a:endParaRPr kumimoji="1" lang="ja-JP" altLang="en-US" sz="1300" b="1" dirty="0">
                        <a:solidFill>
                          <a:schemeClr val="bg1"/>
                        </a:solidFill>
                        <a:latin typeface="HG丸ｺﾞｼｯｸM-PRO" panose="020F0600000000000000" pitchFamily="50" charset="-128"/>
                        <a:ea typeface="HG丸ｺﾞｼｯｸM-PRO" panose="020F0600000000000000" pitchFamily="50" charset="-128"/>
                      </a:endParaRPr>
                    </a:p>
                  </a:txBody>
                  <a:tcPr marL="60605" marR="60605" marT="30302" marB="30302" anchor="ctr">
                    <a:solidFill>
                      <a:srgbClr val="0070C0"/>
                    </a:solidFill>
                  </a:tcPr>
                </a:tc>
                <a:tc>
                  <a:txBody>
                    <a:bodyPr/>
                    <a:lstStyle/>
                    <a:p>
                      <a:pPr algn="ctr"/>
                      <a:r>
                        <a:rPr kumimoji="1" lang="ja-JP" altLang="en-US" sz="1300" b="1" dirty="0">
                          <a:solidFill>
                            <a:schemeClr val="bg1"/>
                          </a:solidFill>
                          <a:latin typeface="HG丸ｺﾞｼｯｸM-PRO" panose="020F0600000000000000" pitchFamily="50" charset="-128"/>
                          <a:ea typeface="HG丸ｺﾞｼｯｸM-PRO" panose="020F0600000000000000" pitchFamily="50" charset="-128"/>
                        </a:rPr>
                        <a:t>知的障がい者</a:t>
                      </a:r>
                    </a:p>
                  </a:txBody>
                  <a:tcPr marL="60605" marR="60605" marT="30302" marB="30302" anchor="ctr">
                    <a:solidFill>
                      <a:srgbClr val="0070C0"/>
                    </a:solidFill>
                  </a:tcPr>
                </a:tc>
                <a:tc>
                  <a:txBody>
                    <a:bodyPr/>
                    <a:lstStyle/>
                    <a:p>
                      <a:pPr algn="ctr"/>
                      <a:r>
                        <a:rPr kumimoji="1" lang="ja-JP" altLang="en-US" sz="1300" b="1" dirty="0">
                          <a:solidFill>
                            <a:schemeClr val="bg1"/>
                          </a:solidFill>
                          <a:latin typeface="HG丸ｺﾞｼｯｸM-PRO" panose="020F0600000000000000" pitchFamily="50" charset="-128"/>
                          <a:ea typeface="HG丸ｺﾞｼｯｸM-PRO" panose="020F0600000000000000" pitchFamily="50" charset="-128"/>
                        </a:rPr>
                        <a:t>精神障がい者</a:t>
                      </a:r>
                    </a:p>
                  </a:txBody>
                  <a:tcPr marL="60605" marR="60605" marT="30302" marB="30302" anchor="ctr">
                    <a:solidFill>
                      <a:srgbClr val="0070C0"/>
                    </a:solidFill>
                  </a:tcPr>
                </a:tc>
                <a:extLst>
                  <a:ext uri="{0D108BD9-81ED-4DB2-BD59-A6C34878D82A}">
                    <a16:rowId xmlns:a16="http://schemas.microsoft.com/office/drawing/2014/main" val="1994739793"/>
                  </a:ext>
                </a:extLst>
              </a:tr>
              <a:tr h="540000">
                <a:tc>
                  <a:txBody>
                    <a:bodyPr/>
                    <a:lstStyle/>
                    <a:p>
                      <a:pPr algn="ctr"/>
                      <a:r>
                        <a:rPr kumimoji="1" lang="ja-JP" altLang="en-US" sz="1300" dirty="0">
                          <a:latin typeface="HG丸ｺﾞｼｯｸM-PRO" panose="020F0600000000000000" pitchFamily="50" charset="-128"/>
                          <a:ea typeface="HG丸ｺﾞｼｯｸM-PRO" panose="020F0600000000000000" pitchFamily="50" charset="-128"/>
                        </a:rPr>
                        <a:t>定員</a:t>
                      </a:r>
                      <a:endParaRPr kumimoji="1" lang="en-US" altLang="ja-JP" sz="1300" dirty="0">
                        <a:latin typeface="HG丸ｺﾞｼｯｸM-PRO" panose="020F0600000000000000" pitchFamily="50" charset="-128"/>
                        <a:ea typeface="HG丸ｺﾞｼｯｸM-PRO" panose="020F0600000000000000" pitchFamily="50" charset="-128"/>
                      </a:endParaRPr>
                    </a:p>
                  </a:txBody>
                  <a:tcPr marL="60605" marR="60605" marT="30302" marB="30302"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dirty="0">
                          <a:latin typeface="HG丸ｺﾞｼｯｸM-PRO" panose="020F0600000000000000" pitchFamily="50" charset="-128"/>
                          <a:ea typeface="HG丸ｺﾞｼｯｸM-PRO" panose="020F0600000000000000" pitchFamily="50" charset="-128"/>
                        </a:rPr>
                        <a:t>大手前オフィス：</a:t>
                      </a:r>
                      <a:r>
                        <a:rPr kumimoji="1" lang="en-US" altLang="ja-JP" sz="1300" dirty="0">
                          <a:latin typeface="HG丸ｺﾞｼｯｸM-PRO" panose="020F0600000000000000" pitchFamily="50" charset="-128"/>
                          <a:ea typeface="HG丸ｺﾞｼｯｸM-PRO" panose="020F0600000000000000" pitchFamily="50" charset="-128"/>
                        </a:rPr>
                        <a:t>15</a:t>
                      </a:r>
                      <a:r>
                        <a:rPr kumimoji="1" lang="ja-JP" altLang="en-US" sz="1300" dirty="0">
                          <a:latin typeface="HG丸ｺﾞｼｯｸM-PRO" panose="020F0600000000000000" pitchFamily="50" charset="-128"/>
                          <a:ea typeface="HG丸ｺﾞｼｯｸM-PRO" panose="020F0600000000000000" pitchFamily="50" charset="-128"/>
                        </a:rPr>
                        <a:t>名　咲洲オフィス：</a:t>
                      </a:r>
                      <a:r>
                        <a:rPr kumimoji="1" lang="en-US" altLang="ja-JP" sz="1300" dirty="0">
                          <a:latin typeface="HG丸ｺﾞｼｯｸM-PRO" panose="020F0600000000000000" pitchFamily="50" charset="-128"/>
                          <a:ea typeface="HG丸ｺﾞｼｯｸM-PRO" panose="020F0600000000000000" pitchFamily="50" charset="-128"/>
                        </a:rPr>
                        <a:t>15</a:t>
                      </a:r>
                      <a:r>
                        <a:rPr kumimoji="1" lang="ja-JP" altLang="en-US" sz="1300" dirty="0">
                          <a:latin typeface="HG丸ｺﾞｼｯｸM-PRO" panose="020F0600000000000000" pitchFamily="50" charset="-128"/>
                          <a:ea typeface="HG丸ｺﾞｼｯｸM-PRO" panose="020F0600000000000000" pitchFamily="50" charset="-128"/>
                        </a:rPr>
                        <a:t>名</a:t>
                      </a:r>
                      <a:endParaRPr kumimoji="1" lang="en-US" altLang="ja-JP" sz="1300" dirty="0">
                        <a:latin typeface="HG丸ｺﾞｼｯｸM-PRO" panose="020F0600000000000000" pitchFamily="50" charset="-128"/>
                        <a:ea typeface="HG丸ｺﾞｼｯｸM-PRO" panose="020F06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dirty="0">
                          <a:latin typeface="HG丸ｺﾞｼｯｸM-PRO" panose="020F0600000000000000" pitchFamily="50" charset="-128"/>
                          <a:ea typeface="HG丸ｺﾞｼｯｸM-PRO" panose="020F0600000000000000" pitchFamily="50" charset="-128"/>
                        </a:rPr>
                        <a:t>（指導員　大手前：</a:t>
                      </a:r>
                      <a:r>
                        <a:rPr kumimoji="1" lang="en-US" altLang="ja-JP" sz="1300" dirty="0">
                          <a:latin typeface="HG丸ｺﾞｼｯｸM-PRO" panose="020F0600000000000000" pitchFamily="50" charset="-128"/>
                          <a:ea typeface="HG丸ｺﾞｼｯｸM-PRO" panose="020F0600000000000000" pitchFamily="50" charset="-128"/>
                        </a:rPr>
                        <a:t>3</a:t>
                      </a:r>
                      <a:r>
                        <a:rPr kumimoji="1" lang="ja-JP" altLang="en-US" sz="1300" dirty="0">
                          <a:latin typeface="HG丸ｺﾞｼｯｸM-PRO" panose="020F0600000000000000" pitchFamily="50" charset="-128"/>
                          <a:ea typeface="HG丸ｺﾞｼｯｸM-PRO" panose="020F0600000000000000" pitchFamily="50" charset="-128"/>
                        </a:rPr>
                        <a:t>名　咲洲：</a:t>
                      </a:r>
                      <a:r>
                        <a:rPr kumimoji="1" lang="en-US" altLang="ja-JP" sz="1300" dirty="0">
                          <a:latin typeface="HG丸ｺﾞｼｯｸM-PRO" panose="020F0600000000000000" pitchFamily="50" charset="-128"/>
                          <a:ea typeface="HG丸ｺﾞｼｯｸM-PRO" panose="020F0600000000000000" pitchFamily="50" charset="-128"/>
                        </a:rPr>
                        <a:t>4</a:t>
                      </a:r>
                      <a:r>
                        <a:rPr kumimoji="1" lang="ja-JP" altLang="en-US" sz="1300" dirty="0">
                          <a:latin typeface="HG丸ｺﾞｼｯｸM-PRO" panose="020F0600000000000000" pitchFamily="50" charset="-128"/>
                          <a:ea typeface="HG丸ｺﾞｼｯｸM-PRO" panose="020F0600000000000000" pitchFamily="50" charset="-128"/>
                        </a:rPr>
                        <a:t>名）</a:t>
                      </a:r>
                      <a:endParaRPr kumimoji="1" lang="en-US" altLang="ja-JP" sz="1300" dirty="0">
                        <a:latin typeface="HG丸ｺﾞｼｯｸM-PRO" panose="020F0600000000000000" pitchFamily="50" charset="-128"/>
                        <a:ea typeface="HG丸ｺﾞｼｯｸM-PRO" panose="020F0600000000000000" pitchFamily="50" charset="-128"/>
                      </a:endParaRPr>
                    </a:p>
                  </a:txBody>
                  <a:tcPr marL="60605" marR="60605" marT="30302" marB="30302" anchor="ctr"/>
                </a:tc>
                <a:tc>
                  <a:txBody>
                    <a:bodyPr/>
                    <a:lstStyle/>
                    <a:p>
                      <a:r>
                        <a:rPr kumimoji="1" lang="en-US" altLang="ja-JP" sz="1300" dirty="0">
                          <a:latin typeface="HG丸ｺﾞｼｯｸM-PRO" panose="020F0600000000000000" pitchFamily="50" charset="-128"/>
                          <a:ea typeface="HG丸ｺﾞｼｯｸM-PRO" panose="020F0600000000000000" pitchFamily="50" charset="-128"/>
                        </a:rPr>
                        <a:t>6</a:t>
                      </a:r>
                      <a:r>
                        <a:rPr kumimoji="1" lang="ja-JP" altLang="en-US" sz="1300" dirty="0">
                          <a:latin typeface="HG丸ｺﾞｼｯｸM-PRO" panose="020F0600000000000000" pitchFamily="50" charset="-128"/>
                          <a:ea typeface="HG丸ｺﾞｼｯｸM-PRO" panose="020F0600000000000000" pitchFamily="50" charset="-128"/>
                        </a:rPr>
                        <a:t>名（配属先の職員が指導）</a:t>
                      </a:r>
                      <a:endParaRPr kumimoji="1" lang="en-US" altLang="ja-JP" sz="1300" dirty="0">
                        <a:latin typeface="HG丸ｺﾞｼｯｸM-PRO" panose="020F0600000000000000" pitchFamily="50" charset="-128"/>
                        <a:ea typeface="HG丸ｺﾞｼｯｸM-PRO" panose="020F0600000000000000" pitchFamily="50" charset="-128"/>
                      </a:endParaRPr>
                    </a:p>
                  </a:txBody>
                  <a:tcPr marL="60605" marR="60605" marT="30302" marB="30302" anchor="ctr"/>
                </a:tc>
                <a:extLst>
                  <a:ext uri="{0D108BD9-81ED-4DB2-BD59-A6C34878D82A}">
                    <a16:rowId xmlns:a16="http://schemas.microsoft.com/office/drawing/2014/main" val="1681700543"/>
                  </a:ext>
                </a:extLst>
              </a:tr>
              <a:tr h="540000">
                <a:tc>
                  <a:txBody>
                    <a:bodyPr/>
                    <a:lstStyle/>
                    <a:p>
                      <a:pPr algn="ctr"/>
                      <a:r>
                        <a:rPr kumimoji="1" lang="ja-JP" altLang="en-US" sz="1300" dirty="0">
                          <a:latin typeface="HG丸ｺﾞｼｯｸM-PRO" panose="020F0600000000000000" pitchFamily="50" charset="-128"/>
                          <a:ea typeface="HG丸ｺﾞｼｯｸM-PRO" panose="020F0600000000000000" pitchFamily="50" charset="-128"/>
                        </a:rPr>
                        <a:t>配置</a:t>
                      </a:r>
                      <a:endParaRPr kumimoji="1" lang="en-US" altLang="ja-JP" sz="1300" dirty="0">
                        <a:latin typeface="HG丸ｺﾞｼｯｸM-PRO" panose="020F0600000000000000" pitchFamily="50" charset="-128"/>
                        <a:ea typeface="HG丸ｺﾞｼｯｸM-PRO" panose="020F0600000000000000" pitchFamily="50" charset="-128"/>
                      </a:endParaRPr>
                    </a:p>
                  </a:txBody>
                  <a:tcPr marL="60605" marR="60605" marT="30302" marB="30302"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dirty="0">
                          <a:latin typeface="HG丸ｺﾞｼｯｸM-PRO" panose="020F0600000000000000" pitchFamily="50" charset="-128"/>
                          <a:ea typeface="HG丸ｺﾞｼｯｸM-PRO" panose="020F0600000000000000" pitchFamily="50" charset="-128"/>
                        </a:rPr>
                        <a:t>集中配置</a:t>
                      </a:r>
                      <a:r>
                        <a:rPr lang="ja-JP" altLang="en-US" sz="1300" dirty="0">
                          <a:latin typeface="HG丸ｺﾞｼｯｸM-PRO" panose="020F0600000000000000" pitchFamily="50" charset="-128"/>
                          <a:ea typeface="HG丸ｺﾞｼｯｸM-PRO" panose="020F0600000000000000" pitchFamily="50" charset="-128"/>
                        </a:rPr>
                        <a:t>　大手前・咲洲いずれかに配属</a:t>
                      </a:r>
                      <a:endParaRPr lang="en-US" altLang="ja-JP" sz="1300" dirty="0">
                        <a:latin typeface="HG丸ｺﾞｼｯｸM-PRO" panose="020F0600000000000000" pitchFamily="50" charset="-128"/>
                        <a:ea typeface="HG丸ｺﾞｼｯｸM-PRO" panose="020F0600000000000000" pitchFamily="50" charset="-128"/>
                      </a:endParaRPr>
                    </a:p>
                  </a:txBody>
                  <a:tcPr marL="60605" marR="60605" marT="30302" marB="30302" anchor="ctr"/>
                </a:tc>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1" lang="ja-JP" altLang="en-US" sz="1300" dirty="0">
                          <a:latin typeface="HG丸ｺﾞｼｯｸM-PRO" panose="020F0600000000000000" pitchFamily="50" charset="-128"/>
                          <a:ea typeface="HG丸ｺﾞｼｯｸM-PRO" panose="020F0600000000000000" pitchFamily="50" charset="-128"/>
                        </a:rPr>
                        <a:t>各課配置　</a:t>
                      </a:r>
                      <a:r>
                        <a:rPr lang="ja-JP" altLang="en-US" sz="1300" dirty="0">
                          <a:latin typeface="HG丸ｺﾞｼｯｸM-PRO" panose="020F0600000000000000" pitchFamily="50" charset="-128"/>
                          <a:ea typeface="HG丸ｺﾞｼｯｸM-PRO" panose="020F0600000000000000" pitchFamily="50" charset="-128"/>
                        </a:rPr>
                        <a:t>庁内の各所属へ配属</a:t>
                      </a:r>
                      <a:endParaRPr kumimoji="1" lang="en-US" altLang="ja-JP" sz="1300" dirty="0">
                        <a:latin typeface="HG丸ｺﾞｼｯｸM-PRO" panose="020F0600000000000000" pitchFamily="50" charset="-128"/>
                        <a:ea typeface="HG丸ｺﾞｼｯｸM-PRO" panose="020F0600000000000000" pitchFamily="50" charset="-128"/>
                      </a:endParaRPr>
                    </a:p>
                  </a:txBody>
                  <a:tcPr marL="60605" marR="60605" marT="30302" marB="30302" anchor="ctr"/>
                </a:tc>
                <a:extLst>
                  <a:ext uri="{0D108BD9-81ED-4DB2-BD59-A6C34878D82A}">
                    <a16:rowId xmlns:a16="http://schemas.microsoft.com/office/drawing/2014/main" val="2106045536"/>
                  </a:ext>
                </a:extLst>
              </a:tr>
              <a:tr h="668266">
                <a:tc>
                  <a:txBody>
                    <a:bodyPr/>
                    <a:lstStyle/>
                    <a:p>
                      <a:pPr algn="ctr"/>
                      <a:r>
                        <a:rPr kumimoji="1" lang="ja-JP" altLang="en-US" sz="1300" dirty="0">
                          <a:latin typeface="HG丸ｺﾞｼｯｸM-PRO" panose="020F0600000000000000" pitchFamily="50" charset="-128"/>
                          <a:ea typeface="HG丸ｺﾞｼｯｸM-PRO" panose="020F0600000000000000" pitchFamily="50" charset="-128"/>
                        </a:rPr>
                        <a:t>業務</a:t>
                      </a:r>
                      <a:endParaRPr kumimoji="1" lang="en-US" altLang="ja-JP" sz="1300" dirty="0">
                        <a:latin typeface="HG丸ｺﾞｼｯｸM-PRO" panose="020F0600000000000000" pitchFamily="50" charset="-128"/>
                        <a:ea typeface="HG丸ｺﾞｼｯｸM-PRO" panose="020F0600000000000000" pitchFamily="50" charset="-128"/>
                      </a:endParaRPr>
                    </a:p>
                  </a:txBody>
                  <a:tcPr marL="60605" marR="60605" marT="30302" marB="30302"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300" dirty="0">
                          <a:latin typeface="HG丸ｺﾞｼｯｸM-PRO" panose="020F0600000000000000" pitchFamily="50" charset="-128"/>
                          <a:ea typeface="HG丸ｺﾞｼｯｸM-PRO" panose="020F0600000000000000" pitchFamily="50" charset="-128"/>
                        </a:rPr>
                        <a:t>全庁から集約された事務補助業務、パソコン入力、　</a:t>
                      </a:r>
                      <a:endParaRPr lang="en-US" altLang="ja-JP" sz="1300" dirty="0">
                        <a:latin typeface="HG丸ｺﾞｼｯｸM-PRO" panose="020F0600000000000000" pitchFamily="50" charset="-128"/>
                        <a:ea typeface="HG丸ｺﾞｼｯｸM-PRO" panose="020F06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300" dirty="0">
                          <a:latin typeface="HG丸ｺﾞｼｯｸM-PRO" panose="020F0600000000000000" pitchFamily="50" charset="-128"/>
                          <a:ea typeface="HG丸ｺﾞｼｯｸM-PRO" panose="020F0600000000000000" pitchFamily="50" charset="-128"/>
                        </a:rPr>
                        <a:t>文書の封入、郵便物等の集配や仕分け、文書の集配　　</a:t>
                      </a:r>
                      <a:endParaRPr lang="en-US" altLang="ja-JP" sz="1300" dirty="0">
                        <a:latin typeface="HG丸ｺﾞｼｯｸM-PRO" panose="020F0600000000000000" pitchFamily="50" charset="-128"/>
                        <a:ea typeface="HG丸ｺﾞｼｯｸM-PRO" panose="020F06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300" dirty="0">
                          <a:latin typeface="HG丸ｺﾞｼｯｸM-PRO" panose="020F0600000000000000" pitchFamily="50" charset="-128"/>
                          <a:ea typeface="HG丸ｺﾞｼｯｸM-PRO" panose="020F0600000000000000" pitchFamily="50" charset="-128"/>
                        </a:rPr>
                        <a:t>業務、ポスター折り、文書の修正、清掃・スキャン</a:t>
                      </a:r>
                      <a:endParaRPr lang="en-US" altLang="ja-JP" sz="1300" dirty="0">
                        <a:latin typeface="HG丸ｺﾞｼｯｸM-PRO" panose="020F0600000000000000" pitchFamily="50" charset="-128"/>
                        <a:ea typeface="HG丸ｺﾞｼｯｸM-PRO" panose="020F06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300" dirty="0">
                          <a:latin typeface="HG丸ｺﾞｼｯｸM-PRO" panose="020F0600000000000000" pitchFamily="50" charset="-128"/>
                          <a:ea typeface="HG丸ｺﾞｼｯｸM-PRO" panose="020F0600000000000000" pitchFamily="50" charset="-128"/>
                        </a:rPr>
                        <a:t>等出向作業など</a:t>
                      </a:r>
                      <a:endParaRPr lang="en-US" altLang="ja-JP" sz="1300" dirty="0">
                        <a:latin typeface="HG丸ｺﾞｼｯｸM-PRO" panose="020F0600000000000000" pitchFamily="50" charset="-128"/>
                        <a:ea typeface="HG丸ｺﾞｼｯｸM-PRO" panose="020F0600000000000000" pitchFamily="50" charset="-128"/>
                      </a:endParaRPr>
                    </a:p>
                  </a:txBody>
                  <a:tcPr marL="60605" marR="60605" marT="30302" marB="30302" anchor="ctr"/>
                </a:tc>
                <a:tc>
                  <a:txBody>
                    <a:bodyPr/>
                    <a:lstStyle/>
                    <a:p>
                      <a:pPr marL="0" indent="0">
                        <a:buNone/>
                      </a:pPr>
                      <a:r>
                        <a:rPr lang="ja-JP" altLang="en-US" sz="1300" dirty="0">
                          <a:latin typeface="HG丸ｺﾞｼｯｸM-PRO" panose="020F0600000000000000" pitchFamily="50" charset="-128"/>
                          <a:ea typeface="HG丸ｺﾞｼｯｸM-PRO" panose="020F0600000000000000" pitchFamily="50" charset="-128"/>
                        </a:rPr>
                        <a:t>配属された所属にて、個人の能力に応じて業務を切り出し、パソコン作業等事務補助業務、電話対応、来客対応など</a:t>
                      </a:r>
                      <a:endParaRPr lang="en-US" altLang="ja-JP" sz="1300" dirty="0">
                        <a:latin typeface="HG丸ｺﾞｼｯｸM-PRO" panose="020F0600000000000000" pitchFamily="50" charset="-128"/>
                        <a:ea typeface="HG丸ｺﾞｼｯｸM-PRO" panose="020F0600000000000000" pitchFamily="50" charset="-128"/>
                      </a:endParaRPr>
                    </a:p>
                  </a:txBody>
                  <a:tcPr marL="60605" marR="60605" marT="30302" marB="30302" anchor="ctr"/>
                </a:tc>
                <a:extLst>
                  <a:ext uri="{0D108BD9-81ED-4DB2-BD59-A6C34878D82A}">
                    <a16:rowId xmlns:a16="http://schemas.microsoft.com/office/drawing/2014/main" val="2227487364"/>
                  </a:ext>
                </a:extLst>
              </a:tr>
            </a:tbl>
          </a:graphicData>
        </a:graphic>
      </p:graphicFrame>
      <p:sp>
        <p:nvSpPr>
          <p:cNvPr id="8" name="スライド番号プレースホルダー 3"/>
          <p:cNvSpPr>
            <a:spLocks noGrp="1"/>
          </p:cNvSpPr>
          <p:nvPr>
            <p:ph type="sldNum" sz="quarter" idx="12"/>
          </p:nvPr>
        </p:nvSpPr>
        <p:spPr>
          <a:xfrm>
            <a:off x="7833320" y="6381328"/>
            <a:ext cx="1878013" cy="296664"/>
          </a:xfrm>
        </p:spPr>
        <p:txBody>
          <a:bodyPr/>
          <a:lstStyle/>
          <a:p>
            <a:fld id="{3D72AB0E-980E-481D-A624-F3B6A8F5BF62}" type="slidenum">
              <a:rPr kumimoji="1" lang="ja-JP" altLang="en-US" smtClean="0"/>
              <a:t>3</a:t>
            </a:fld>
            <a:endParaRPr kumimoji="1" lang="ja-JP" altLang="en-US" dirty="0"/>
          </a:p>
        </p:txBody>
      </p:sp>
      <p:sp>
        <p:nvSpPr>
          <p:cNvPr id="5" name="テキスト ボックス 4">
            <a:extLst>
              <a:ext uri="{FF2B5EF4-FFF2-40B4-BE49-F238E27FC236}">
                <a16:creationId xmlns:a16="http://schemas.microsoft.com/office/drawing/2014/main" id="{D6595C28-A5D5-5FAA-576C-AC074C2BB42F}"/>
              </a:ext>
            </a:extLst>
          </p:cNvPr>
          <p:cNvSpPr txBox="1"/>
          <p:nvPr/>
        </p:nvSpPr>
        <p:spPr>
          <a:xfrm>
            <a:off x="272480" y="404664"/>
            <a:ext cx="1495503"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○事業の概要</a:t>
            </a:r>
          </a:p>
        </p:txBody>
      </p:sp>
      <p:sp>
        <p:nvSpPr>
          <p:cNvPr id="7" name="対角する 2 つの角を切り取った四角形 37">
            <a:extLst>
              <a:ext uri="{FF2B5EF4-FFF2-40B4-BE49-F238E27FC236}">
                <a16:creationId xmlns:a16="http://schemas.microsoft.com/office/drawing/2014/main" id="{81D79B8D-8577-643E-CACF-0513239E10F5}"/>
              </a:ext>
            </a:extLst>
          </p:cNvPr>
          <p:cNvSpPr/>
          <p:nvPr/>
        </p:nvSpPr>
        <p:spPr>
          <a:xfrm>
            <a:off x="0" y="-4065"/>
            <a:ext cx="9906000" cy="405154"/>
          </a:xfrm>
          <a:prstGeom prst="snip2Diag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buFont typeface="Arial" pitchFamily="34" charset="0"/>
              <a:buNone/>
              <a:defRPr/>
            </a:pPr>
            <a:r>
              <a:rPr lang="en-US" altLang="ja-JP" sz="14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大阪府施策の今後のあり方について</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　</a:t>
            </a:r>
            <a:r>
              <a:rPr lang="ja-JP" altLang="en-US" dirty="0">
                <a:latin typeface="Meiryo UI" panose="020B0604030504040204" pitchFamily="50" charset="-128"/>
                <a:ea typeface="Meiryo UI" panose="020B0604030504040204" pitchFamily="50" charset="-128"/>
                <a:cs typeface="Meiryo UI" panose="020B0604030504040204" pitchFamily="50" charset="-128"/>
              </a:rPr>
              <a:t>ハートフルオフィス推進事業</a:t>
            </a:r>
            <a:endParaRPr lang="ja-JP" altLang="en-US" sz="2000"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805381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コンテンツ プレースホルダー 3"/>
          <p:cNvGraphicFramePr>
            <a:graphicFrameLocks noGrp="1"/>
          </p:cNvGraphicFramePr>
          <p:nvPr>
            <p:ph idx="1"/>
            <p:extLst>
              <p:ext uri="{D42A27DB-BD31-4B8C-83A1-F6EECF244321}">
                <p14:modId xmlns:p14="http://schemas.microsoft.com/office/powerpoint/2010/main" val="2806932211"/>
              </p:ext>
            </p:extLst>
          </p:nvPr>
        </p:nvGraphicFramePr>
        <p:xfrm>
          <a:off x="422450" y="722970"/>
          <a:ext cx="9108001" cy="2173040"/>
        </p:xfrm>
        <a:graphic>
          <a:graphicData uri="http://schemas.openxmlformats.org/drawingml/2006/table">
            <a:tbl>
              <a:tblPr firstRow="1" bandRow="1">
                <a:tableStyleId>{69CF1AB2-1976-4502-BF36-3FF5EA218861}</a:tableStyleId>
              </a:tblPr>
              <a:tblGrid>
                <a:gridCol w="881593">
                  <a:extLst>
                    <a:ext uri="{9D8B030D-6E8A-4147-A177-3AD203B41FA5}">
                      <a16:colId xmlns:a16="http://schemas.microsoft.com/office/drawing/2014/main" val="4013465482"/>
                    </a:ext>
                  </a:extLst>
                </a:gridCol>
                <a:gridCol w="8226408">
                  <a:extLst>
                    <a:ext uri="{9D8B030D-6E8A-4147-A177-3AD203B41FA5}">
                      <a16:colId xmlns:a16="http://schemas.microsoft.com/office/drawing/2014/main" val="3259017684"/>
                    </a:ext>
                  </a:extLst>
                </a:gridCol>
              </a:tblGrid>
              <a:tr h="732824">
                <a:tc>
                  <a:txBody>
                    <a:bodyPr/>
                    <a:lstStyle/>
                    <a:p>
                      <a:pPr algn="ctr"/>
                      <a:r>
                        <a:rPr kumimoji="1" lang="ja-JP" altLang="en-US" sz="1300" b="0" dirty="0">
                          <a:latin typeface="HG丸ｺﾞｼｯｸM-PRO" panose="020F0600000000000000" pitchFamily="50" charset="-128"/>
                          <a:ea typeface="HG丸ｺﾞｼｯｸM-PRO" panose="020F0600000000000000" pitchFamily="50" charset="-128"/>
                        </a:rPr>
                        <a:t>目的</a:t>
                      </a:r>
                    </a:p>
                  </a:txBody>
                  <a:tcPr marL="68580" marR="68580" marT="34290" marB="34290" anchor="ctr"/>
                </a:tc>
                <a:tc>
                  <a:txBody>
                    <a:bodyPr/>
                    <a:lstStyle/>
                    <a:p>
                      <a:pPr algn="l"/>
                      <a:r>
                        <a:rPr kumimoji="1" lang="ja-JP" altLang="en-US" sz="1300" b="0" dirty="0">
                          <a:latin typeface="HG丸ｺﾞｼｯｸM-PRO" panose="020F0600000000000000" pitchFamily="50" charset="-128"/>
                          <a:ea typeface="HG丸ｺﾞｼｯｸM-PRO" panose="020F0600000000000000" pitchFamily="50" charset="-128"/>
                        </a:rPr>
                        <a:t>精神障がいのある方が、支援機関のサポートを受けながら、一定期間（最長</a:t>
                      </a:r>
                      <a:r>
                        <a:rPr kumimoji="1" lang="en-US" altLang="ja-JP" sz="1300" b="0" dirty="0">
                          <a:latin typeface="HG丸ｺﾞｼｯｸM-PRO" panose="020F0600000000000000" pitchFamily="50" charset="-128"/>
                          <a:ea typeface="HG丸ｺﾞｼｯｸM-PRO" panose="020F0600000000000000" pitchFamily="50" charset="-128"/>
                        </a:rPr>
                        <a:t>2</a:t>
                      </a:r>
                      <a:r>
                        <a:rPr kumimoji="1" lang="ja-JP" altLang="en-US" sz="1300" b="0" dirty="0">
                          <a:latin typeface="HG丸ｺﾞｼｯｸM-PRO" panose="020F0600000000000000" pitchFamily="50" charset="-128"/>
                          <a:ea typeface="HG丸ｺﾞｼｯｸM-PRO" panose="020F0600000000000000" pitchFamily="50" charset="-128"/>
                        </a:rPr>
                        <a:t>年間）大阪府が認めた企業などに通い、就労訓練や社会経験を通じて社会生活を送るための適応力を養い、社会的自立を促進する。</a:t>
                      </a:r>
                    </a:p>
                  </a:txBody>
                  <a:tcPr marL="68580" marR="68580" marT="34290" marB="34290" anchor="ctr"/>
                </a:tc>
                <a:extLst>
                  <a:ext uri="{0D108BD9-81ED-4DB2-BD59-A6C34878D82A}">
                    <a16:rowId xmlns:a16="http://schemas.microsoft.com/office/drawing/2014/main" val="3831106952"/>
                  </a:ext>
                </a:extLst>
              </a:tr>
              <a:tr h="504056">
                <a:tc>
                  <a:txBody>
                    <a:bodyPr/>
                    <a:lstStyle/>
                    <a:p>
                      <a:pPr algn="ctr"/>
                      <a:r>
                        <a:rPr kumimoji="1" lang="ja-JP" altLang="en-US" sz="1300" dirty="0">
                          <a:latin typeface="HG丸ｺﾞｼｯｸM-PRO" panose="020F0600000000000000" pitchFamily="50" charset="-128"/>
                          <a:ea typeface="HG丸ｺﾞｼｯｸM-PRO" panose="020F0600000000000000" pitchFamily="50" charset="-128"/>
                        </a:rPr>
                        <a:t>事業概要</a:t>
                      </a:r>
                    </a:p>
                  </a:txBody>
                  <a:tcPr marL="68580" marR="68580" marT="34290" marB="34290" anchor="ctr"/>
                </a:tc>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1" lang="ja-JP" altLang="en-US" sz="1300" dirty="0">
                          <a:latin typeface="HG丸ｺﾞｼｯｸM-PRO" panose="020F0600000000000000" pitchFamily="50" charset="-128"/>
                          <a:ea typeface="HG丸ｺﾞｼｯｸM-PRO" panose="020F0600000000000000" pitchFamily="50" charset="-128"/>
                        </a:rPr>
                        <a:t>精神障がい者に理解のある企業等を協力事業所として登録・委託し、回復途上にある精神障がい者に対し、仕事を通じて社会生活への適応に必要な訓練を行い、社会参加や就労を促進する。</a:t>
                      </a:r>
                    </a:p>
                  </a:txBody>
                  <a:tcPr marL="68580" marR="68580" marT="34290" marB="34290" anchor="ctr"/>
                </a:tc>
                <a:extLst>
                  <a:ext uri="{0D108BD9-81ED-4DB2-BD59-A6C34878D82A}">
                    <a16:rowId xmlns:a16="http://schemas.microsoft.com/office/drawing/2014/main" val="1986546500"/>
                  </a:ext>
                </a:extLst>
              </a:tr>
              <a:tr h="936160">
                <a:tc>
                  <a:txBody>
                    <a:bodyPr/>
                    <a:lstStyle/>
                    <a:p>
                      <a:pPr algn="ctr"/>
                      <a:r>
                        <a:rPr kumimoji="1" lang="ja-JP" altLang="en-US" sz="1300" dirty="0">
                          <a:latin typeface="HG丸ｺﾞｼｯｸM-PRO" panose="020F0600000000000000" pitchFamily="50" charset="-128"/>
                          <a:ea typeface="HG丸ｺﾞｼｯｸM-PRO" panose="020F0600000000000000" pitchFamily="50" charset="-128"/>
                        </a:rPr>
                        <a:t>対象者</a:t>
                      </a:r>
                    </a:p>
                  </a:txBody>
                  <a:tcPr marL="68580" marR="68580" marT="34290" marB="34290" anchor="ctr"/>
                </a:tc>
                <a:tc>
                  <a:txBody>
                    <a:bodyPr/>
                    <a:lstStyle/>
                    <a:p>
                      <a:pPr algn="l"/>
                      <a:r>
                        <a:rPr kumimoji="1" lang="ja-JP" altLang="en-US" sz="1300" dirty="0">
                          <a:latin typeface="HG丸ｺﾞｼｯｸM-PRO" panose="020F0600000000000000" pitchFamily="50" charset="-128"/>
                          <a:ea typeface="HG丸ｺﾞｼｯｸM-PRO" panose="020F0600000000000000" pitchFamily="50" charset="-128"/>
                        </a:rPr>
                        <a:t>次の①～③に該当する方　</a:t>
                      </a:r>
                    </a:p>
                    <a:p>
                      <a:pPr algn="l"/>
                      <a:r>
                        <a:rPr kumimoji="1" lang="ja-JP" altLang="en-US" sz="1300" dirty="0">
                          <a:latin typeface="HG丸ｺﾞｼｯｸM-PRO" panose="020F0600000000000000" pitchFamily="50" charset="-128"/>
                          <a:ea typeface="HG丸ｺﾞｼｯｸM-PRO" panose="020F0600000000000000" pitchFamily="50" charset="-128"/>
                        </a:rPr>
                        <a:t>① 大阪府内在住の方（大阪市・堺市を除く）</a:t>
                      </a:r>
                      <a:endParaRPr kumimoji="1" lang="en-US" altLang="ja-JP" sz="1300" dirty="0">
                        <a:latin typeface="HG丸ｺﾞｼｯｸM-PRO" panose="020F0600000000000000" pitchFamily="50" charset="-128"/>
                        <a:ea typeface="HG丸ｺﾞｼｯｸM-PRO" panose="020F0600000000000000" pitchFamily="50" charset="-128"/>
                      </a:endParaRPr>
                    </a:p>
                    <a:p>
                      <a:pPr algn="l"/>
                      <a:r>
                        <a:rPr kumimoji="1" lang="ja-JP" altLang="en-US" sz="1300" dirty="0">
                          <a:latin typeface="HG丸ｺﾞｼｯｸM-PRO" panose="020F0600000000000000" pitchFamily="50" charset="-128"/>
                          <a:ea typeface="HG丸ｺﾞｼｯｸM-PRO" panose="020F0600000000000000" pitchFamily="50" charset="-128"/>
                        </a:rPr>
                        <a:t>② 精神科・心療内科等の医療機関に通院中の方</a:t>
                      </a:r>
                      <a:endParaRPr kumimoji="1" lang="en-US" altLang="ja-JP" sz="1300" dirty="0">
                        <a:latin typeface="HG丸ｺﾞｼｯｸM-PRO" panose="020F0600000000000000" pitchFamily="50" charset="-128"/>
                        <a:ea typeface="HG丸ｺﾞｼｯｸM-PRO" panose="020F0600000000000000" pitchFamily="50" charset="-128"/>
                      </a:endParaRPr>
                    </a:p>
                    <a:p>
                      <a:pPr algn="l"/>
                      <a:r>
                        <a:rPr kumimoji="1" lang="ja-JP" altLang="en-US" sz="1300" dirty="0">
                          <a:latin typeface="HG丸ｺﾞｼｯｸM-PRO" panose="020F0600000000000000" pitchFamily="50" charset="-128"/>
                          <a:ea typeface="HG丸ｺﾞｼｯｸM-PRO" panose="020F0600000000000000" pitchFamily="50" charset="-128"/>
                        </a:rPr>
                        <a:t>③ 精神障害者保健福祉手帳を持っている方、または自立支援医療が適応されている方</a:t>
                      </a:r>
                    </a:p>
                  </a:txBody>
                  <a:tcPr marL="68580" marR="68580" marT="34290" marB="34290" anchor="ctr"/>
                </a:tc>
                <a:extLst>
                  <a:ext uri="{0D108BD9-81ED-4DB2-BD59-A6C34878D82A}">
                    <a16:rowId xmlns:a16="http://schemas.microsoft.com/office/drawing/2014/main" val="2473912327"/>
                  </a:ext>
                </a:extLst>
              </a:tr>
            </a:tbl>
          </a:graphicData>
        </a:graphic>
      </p:graphicFrame>
      <p:graphicFrame>
        <p:nvGraphicFramePr>
          <p:cNvPr id="40" name="コンテンツ プレースホルダー 3">
            <a:extLst>
              <a:ext uri="{FF2B5EF4-FFF2-40B4-BE49-F238E27FC236}">
                <a16:creationId xmlns:a16="http://schemas.microsoft.com/office/drawing/2014/main" id="{CE7E4AF0-4AD7-4453-A9F1-4C7BECFB8D95}"/>
              </a:ext>
            </a:extLst>
          </p:cNvPr>
          <p:cNvGraphicFramePr>
            <a:graphicFrameLocks/>
          </p:cNvGraphicFramePr>
          <p:nvPr>
            <p:extLst>
              <p:ext uri="{D42A27DB-BD31-4B8C-83A1-F6EECF244321}">
                <p14:modId xmlns:p14="http://schemas.microsoft.com/office/powerpoint/2010/main" val="3971384683"/>
              </p:ext>
            </p:extLst>
          </p:nvPr>
        </p:nvGraphicFramePr>
        <p:xfrm>
          <a:off x="398999" y="3321104"/>
          <a:ext cx="9108002" cy="1044000"/>
        </p:xfrm>
        <a:graphic>
          <a:graphicData uri="http://schemas.openxmlformats.org/drawingml/2006/table">
            <a:tbl>
              <a:tblPr firstRow="1" bandRow="1">
                <a:tableStyleId>{5C22544A-7EE6-4342-B048-85BDC9FD1C3A}</a:tableStyleId>
              </a:tblPr>
              <a:tblGrid>
                <a:gridCol w="4554001">
                  <a:extLst>
                    <a:ext uri="{9D8B030D-6E8A-4147-A177-3AD203B41FA5}">
                      <a16:colId xmlns:a16="http://schemas.microsoft.com/office/drawing/2014/main" val="2597787310"/>
                    </a:ext>
                  </a:extLst>
                </a:gridCol>
                <a:gridCol w="4554001">
                  <a:extLst>
                    <a:ext uri="{9D8B030D-6E8A-4147-A177-3AD203B41FA5}">
                      <a16:colId xmlns:a16="http://schemas.microsoft.com/office/drawing/2014/main" val="3023027337"/>
                    </a:ext>
                  </a:extLst>
                </a:gridCol>
              </a:tblGrid>
              <a:tr h="324000">
                <a:tc>
                  <a:txBody>
                    <a:bodyPr/>
                    <a:lstStyle/>
                    <a:p>
                      <a:pPr algn="ctr"/>
                      <a:r>
                        <a:rPr kumimoji="1" lang="ja-JP" altLang="en-US" sz="1300" b="1" dirty="0">
                          <a:solidFill>
                            <a:schemeClr val="bg1"/>
                          </a:solidFill>
                          <a:latin typeface="HG丸ｺﾞｼｯｸM-PRO" panose="020F0600000000000000" pitchFamily="50" charset="-128"/>
                          <a:ea typeface="HG丸ｺﾞｼｯｸM-PRO" panose="020F0600000000000000" pitchFamily="50" charset="-128"/>
                        </a:rPr>
                        <a:t>社会参加コース</a:t>
                      </a:r>
                    </a:p>
                  </a:txBody>
                  <a:tcPr marL="68580" marR="68580" marT="34290" marB="34290" anchor="ctr">
                    <a:solidFill>
                      <a:srgbClr val="0070C0"/>
                    </a:solidFill>
                  </a:tcPr>
                </a:tc>
                <a:tc>
                  <a:txBody>
                    <a:bodyPr/>
                    <a:lstStyle/>
                    <a:p>
                      <a:pPr algn="ctr"/>
                      <a:r>
                        <a:rPr kumimoji="1" lang="ja-JP" altLang="en-US" sz="1300" b="1" dirty="0">
                          <a:solidFill>
                            <a:schemeClr val="bg1"/>
                          </a:solidFill>
                          <a:latin typeface="HG丸ｺﾞｼｯｸM-PRO" panose="020F0600000000000000" pitchFamily="50" charset="-128"/>
                          <a:ea typeface="HG丸ｺﾞｼｯｸM-PRO" panose="020F0600000000000000" pitchFamily="50" charset="-128"/>
                        </a:rPr>
                        <a:t>就労準備コース</a:t>
                      </a:r>
                    </a:p>
                  </a:txBody>
                  <a:tcPr marL="68580" marR="68580" marT="34290" marB="34290" anchor="ctr">
                    <a:solidFill>
                      <a:srgbClr val="0070C0"/>
                    </a:solidFill>
                  </a:tcPr>
                </a:tc>
                <a:extLst>
                  <a:ext uri="{0D108BD9-81ED-4DB2-BD59-A6C34878D82A}">
                    <a16:rowId xmlns:a16="http://schemas.microsoft.com/office/drawing/2014/main" val="1994739793"/>
                  </a:ext>
                </a:extLst>
              </a:tr>
              <a:tr h="720000">
                <a:tc>
                  <a:txBody>
                    <a:bodyPr/>
                    <a:lstStyle/>
                    <a:p>
                      <a:pPr>
                        <a:lnSpc>
                          <a:spcPct val="100000"/>
                        </a:lnSpc>
                      </a:pPr>
                      <a:r>
                        <a:rPr kumimoji="1" lang="ja-JP" altLang="en-US" sz="1300" dirty="0">
                          <a:latin typeface="HG丸ｺﾞｼｯｸM-PRO" panose="020F0600000000000000" pitchFamily="50" charset="-128"/>
                          <a:ea typeface="HG丸ｺﾞｼｯｸM-PRO" panose="020F0600000000000000" pitchFamily="50" charset="-128"/>
                        </a:rPr>
                        <a:t>社会に出る一歩として、企業などでの仕事を通じ、生活リズムを整えたり、生きがいや経験の幅を広げる機会とすることを目的に、訓練を行う。</a:t>
                      </a:r>
                    </a:p>
                  </a:txBody>
                  <a:tcPr marL="68580" marR="68580" marT="34290" marB="34290" anchor="ctr"/>
                </a:tc>
                <a:tc>
                  <a:txBody>
                    <a:bodyPr/>
                    <a:lstStyle/>
                    <a:p>
                      <a:pPr>
                        <a:lnSpc>
                          <a:spcPct val="100000"/>
                        </a:lnSpc>
                      </a:pPr>
                      <a:r>
                        <a:rPr kumimoji="1" lang="ja-JP" altLang="en-US" sz="1300" dirty="0">
                          <a:latin typeface="HG丸ｺﾞｼｯｸM-PRO" panose="020F0600000000000000" pitchFamily="50" charset="-128"/>
                          <a:ea typeface="HG丸ｺﾞｼｯｸM-PRO" panose="020F0600000000000000" pitchFamily="50" charset="-128"/>
                        </a:rPr>
                        <a:t>就職を目指す精神障がい者が、一定期間、企業などで実践的な訓練を行うことで、個々の課題に向き合いながら就労準備性を高めることを目的に、訓練を行う。</a:t>
                      </a:r>
                    </a:p>
                  </a:txBody>
                  <a:tcPr marL="68580" marR="68580" marT="34290" marB="34290" anchor="ctr"/>
                </a:tc>
                <a:extLst>
                  <a:ext uri="{0D108BD9-81ED-4DB2-BD59-A6C34878D82A}">
                    <a16:rowId xmlns:a16="http://schemas.microsoft.com/office/drawing/2014/main" val="1681700543"/>
                  </a:ext>
                </a:extLst>
              </a:tr>
            </a:tbl>
          </a:graphicData>
        </a:graphic>
      </p:graphicFrame>
      <p:pic>
        <p:nvPicPr>
          <p:cNvPr id="48" name="図 47">
            <a:extLst>
              <a:ext uri="{FF2B5EF4-FFF2-40B4-BE49-F238E27FC236}">
                <a16:creationId xmlns:a16="http://schemas.microsoft.com/office/drawing/2014/main" id="{6AC64D9F-7E7C-4E78-DC5C-82BA7D1C77C1}"/>
              </a:ext>
            </a:extLst>
          </p:cNvPr>
          <p:cNvPicPr>
            <a:picLocks noChangeAspect="1"/>
          </p:cNvPicPr>
          <p:nvPr/>
        </p:nvPicPr>
        <p:blipFill>
          <a:blip r:embed="rId2" cstate="screen">
            <a:extLst>
              <a:ext uri="{28A0092B-C50C-407E-A947-70E740481C1C}">
                <a14:useLocalDpi xmlns:a14="http://schemas.microsoft.com/office/drawing/2010/main"/>
              </a:ext>
            </a:extLst>
          </a:blip>
          <a:srcRect t="12724"/>
          <a:stretch>
            <a:fillRect/>
          </a:stretch>
        </p:blipFill>
        <p:spPr>
          <a:xfrm>
            <a:off x="278765" y="4793951"/>
            <a:ext cx="9224047" cy="1947417"/>
          </a:xfrm>
          <a:prstGeom prst="rect">
            <a:avLst/>
          </a:prstGeom>
        </p:spPr>
      </p:pic>
      <p:sp>
        <p:nvSpPr>
          <p:cNvPr id="41" name="テキスト ボックス 40">
            <a:extLst>
              <a:ext uri="{FF2B5EF4-FFF2-40B4-BE49-F238E27FC236}">
                <a16:creationId xmlns:a16="http://schemas.microsoft.com/office/drawing/2014/main" id="{9B66BCD4-0BC0-4C29-A4C7-73167CCE6AE6}"/>
              </a:ext>
            </a:extLst>
          </p:cNvPr>
          <p:cNvSpPr txBox="1"/>
          <p:nvPr/>
        </p:nvSpPr>
        <p:spPr>
          <a:xfrm>
            <a:off x="272480" y="3018422"/>
            <a:ext cx="2713044"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○各コースの概要</a:t>
            </a:r>
          </a:p>
        </p:txBody>
      </p:sp>
      <p:sp>
        <p:nvSpPr>
          <p:cNvPr id="2" name="スライド番号プレースホルダー 3">
            <a:extLst>
              <a:ext uri="{FF2B5EF4-FFF2-40B4-BE49-F238E27FC236}">
                <a16:creationId xmlns:a16="http://schemas.microsoft.com/office/drawing/2014/main" id="{47242146-96A2-7E5C-936E-8C964CCB1CB2}"/>
              </a:ext>
            </a:extLst>
          </p:cNvPr>
          <p:cNvSpPr txBox="1">
            <a:spLocks/>
          </p:cNvSpPr>
          <p:nvPr/>
        </p:nvSpPr>
        <p:spPr>
          <a:xfrm>
            <a:off x="7833320" y="6381328"/>
            <a:ext cx="1878013" cy="296664"/>
          </a:xfrm>
          <a:prstGeom prst="rect">
            <a:avLst/>
          </a:prstGeom>
        </p:spPr>
        <p:txBody>
          <a:bodyPr vert="horz" lIns="128016" tIns="64008" rIns="128016" bIns="64008" rtlCol="0" anchor="ctr"/>
          <a:lstStyle>
            <a:defPPr>
              <a:defRPr lang="ja-JP"/>
            </a:defPPr>
            <a:lvl1pPr marL="0" algn="r" defTabSz="914400" rtl="0" eaLnBrk="1" latinLnBrk="0" hangingPunct="1">
              <a:defRPr kumimoji="1" sz="1214"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3D72AB0E-980E-481D-A624-F3B6A8F5BF62}" type="slidenum">
              <a:rPr lang="ja-JP" altLang="en-US" smtClean="0"/>
              <a:pPr/>
              <a:t>4</a:t>
            </a:fld>
            <a:endParaRPr lang="ja-JP" altLang="en-US" dirty="0"/>
          </a:p>
        </p:txBody>
      </p:sp>
      <p:sp>
        <p:nvSpPr>
          <p:cNvPr id="5" name="テキスト ボックス 4">
            <a:extLst>
              <a:ext uri="{FF2B5EF4-FFF2-40B4-BE49-F238E27FC236}">
                <a16:creationId xmlns:a16="http://schemas.microsoft.com/office/drawing/2014/main" id="{CA710D50-6696-4976-9759-A5920DA89915}"/>
              </a:ext>
            </a:extLst>
          </p:cNvPr>
          <p:cNvSpPr txBox="1"/>
          <p:nvPr/>
        </p:nvSpPr>
        <p:spPr>
          <a:xfrm>
            <a:off x="272480" y="404664"/>
            <a:ext cx="1495503"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○事業の概要</a:t>
            </a:r>
          </a:p>
        </p:txBody>
      </p:sp>
      <p:sp>
        <p:nvSpPr>
          <p:cNvPr id="7" name="テキスト ボックス 6">
            <a:extLst>
              <a:ext uri="{FF2B5EF4-FFF2-40B4-BE49-F238E27FC236}">
                <a16:creationId xmlns:a16="http://schemas.microsoft.com/office/drawing/2014/main" id="{CE0EE6F8-32CE-7B00-3FF6-C6778647AB72}"/>
              </a:ext>
            </a:extLst>
          </p:cNvPr>
          <p:cNvSpPr txBox="1"/>
          <p:nvPr/>
        </p:nvSpPr>
        <p:spPr>
          <a:xfrm>
            <a:off x="272480" y="4509120"/>
            <a:ext cx="2713044"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○社適の訓練システム</a:t>
            </a:r>
          </a:p>
        </p:txBody>
      </p:sp>
      <p:sp>
        <p:nvSpPr>
          <p:cNvPr id="10" name="対角する 2 つの角を切り取った四角形 37">
            <a:extLst>
              <a:ext uri="{FF2B5EF4-FFF2-40B4-BE49-F238E27FC236}">
                <a16:creationId xmlns:a16="http://schemas.microsoft.com/office/drawing/2014/main" id="{3600A022-6997-5C63-CC6D-970B2E7E5320}"/>
              </a:ext>
            </a:extLst>
          </p:cNvPr>
          <p:cNvSpPr/>
          <p:nvPr/>
        </p:nvSpPr>
        <p:spPr>
          <a:xfrm>
            <a:off x="0" y="-4065"/>
            <a:ext cx="9906000" cy="405154"/>
          </a:xfrm>
          <a:prstGeom prst="snip2Diag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buFont typeface="Arial" pitchFamily="34" charset="0"/>
              <a:buNone/>
              <a:defRPr/>
            </a:pPr>
            <a:r>
              <a:rPr lang="en-US" altLang="ja-JP" sz="14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大阪府施策の今後のあり方について</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　</a:t>
            </a:r>
            <a:r>
              <a:rPr lang="ja-JP" altLang="en-US" dirty="0">
                <a:latin typeface="Meiryo UI" panose="020B0604030504040204" pitchFamily="50" charset="-128"/>
                <a:ea typeface="Meiryo UI" panose="020B0604030504040204" pitchFamily="50" charset="-128"/>
                <a:cs typeface="Meiryo UI" panose="020B0604030504040204" pitchFamily="50" charset="-128"/>
              </a:rPr>
              <a:t>大阪府精神障がい者社会生活適応訓練事業</a:t>
            </a:r>
            <a:endParaRPr lang="ja-JP" altLang="en-US" sz="2000"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38517009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01F56E5-6D4F-4C5E-60B8-A77AACFE7986}"/>
              </a:ext>
            </a:extLst>
          </p:cNvPr>
          <p:cNvSpPr>
            <a:spLocks noGrp="1"/>
          </p:cNvSpPr>
          <p:nvPr>
            <p:ph type="title"/>
          </p:nvPr>
        </p:nvSpPr>
        <p:spPr/>
        <p:txBody>
          <a:bodyPr>
            <a:normAutofit/>
          </a:bodyPr>
          <a:lstStyle/>
          <a:p>
            <a:r>
              <a:rPr kumimoji="1" lang="ja-JP" altLang="en-US" sz="3200" dirty="0"/>
              <a:t>大阪府施策の今後のあり方について</a:t>
            </a:r>
          </a:p>
        </p:txBody>
      </p:sp>
      <p:sp>
        <p:nvSpPr>
          <p:cNvPr id="3" name="テキスト プレースホルダー 2">
            <a:extLst>
              <a:ext uri="{FF2B5EF4-FFF2-40B4-BE49-F238E27FC236}">
                <a16:creationId xmlns:a16="http://schemas.microsoft.com/office/drawing/2014/main" id="{80341AEC-4718-EB95-6D02-A605F140B87E}"/>
              </a:ext>
            </a:extLst>
          </p:cNvPr>
          <p:cNvSpPr>
            <a:spLocks noGrp="1"/>
          </p:cNvSpPr>
          <p:nvPr>
            <p:ph type="body" idx="1"/>
          </p:nvPr>
        </p:nvSpPr>
        <p:spPr>
          <a:xfrm>
            <a:off x="682328" y="1729278"/>
            <a:ext cx="4190702" cy="669429"/>
          </a:xfrm>
        </p:spPr>
        <p:txBody>
          <a:bodyPr>
            <a:normAutofit fontScale="92500"/>
          </a:bodyPr>
          <a:lstStyle/>
          <a:p>
            <a:r>
              <a:rPr lang="ja-JP" altLang="en-US" sz="2800" dirty="0"/>
              <a:t>利用数の低下にかかる</a:t>
            </a:r>
            <a:r>
              <a:rPr kumimoji="1" lang="ja-JP" altLang="en-US" sz="2800" dirty="0"/>
              <a:t>課題</a:t>
            </a:r>
          </a:p>
        </p:txBody>
      </p:sp>
      <p:sp>
        <p:nvSpPr>
          <p:cNvPr id="4" name="コンテンツ プレースホルダー 3">
            <a:extLst>
              <a:ext uri="{FF2B5EF4-FFF2-40B4-BE49-F238E27FC236}">
                <a16:creationId xmlns:a16="http://schemas.microsoft.com/office/drawing/2014/main" id="{681336E0-A806-DA57-625F-0F9FF6660477}"/>
              </a:ext>
            </a:extLst>
          </p:cNvPr>
          <p:cNvSpPr>
            <a:spLocks noGrp="1"/>
          </p:cNvSpPr>
          <p:nvPr>
            <p:ph sz="half" idx="2"/>
          </p:nvPr>
        </p:nvSpPr>
        <p:spPr>
          <a:xfrm>
            <a:off x="682328" y="2398706"/>
            <a:ext cx="4190702" cy="3957644"/>
          </a:xfrm>
        </p:spPr>
        <p:txBody>
          <a:bodyPr>
            <a:normAutofit/>
          </a:bodyPr>
          <a:lstStyle/>
          <a:p>
            <a:r>
              <a:rPr lang="ja-JP" altLang="en-US" dirty="0"/>
              <a:t>事業認知度の低さ</a:t>
            </a:r>
            <a:endParaRPr lang="en-US" altLang="ja-JP" dirty="0"/>
          </a:p>
          <a:p>
            <a:r>
              <a:rPr kumimoji="1" lang="ja-JP" altLang="en-US" dirty="0"/>
              <a:t>周知方法</a:t>
            </a:r>
            <a:endParaRPr kumimoji="1" lang="en-US" altLang="ja-JP" dirty="0"/>
          </a:p>
          <a:p>
            <a:r>
              <a:rPr kumimoji="1" lang="ja-JP" altLang="en-US" dirty="0"/>
              <a:t>ニーズのミスマッチ</a:t>
            </a:r>
            <a:endParaRPr kumimoji="1" lang="en-US" altLang="ja-JP" dirty="0"/>
          </a:p>
          <a:p>
            <a:r>
              <a:rPr lang="ja-JP" altLang="en-US" dirty="0"/>
              <a:t>対象障がい者像の変化</a:t>
            </a:r>
            <a:br>
              <a:rPr lang="en-US" altLang="ja-JP" dirty="0"/>
            </a:br>
            <a:r>
              <a:rPr lang="ja-JP" altLang="en-US" dirty="0"/>
              <a:t>（職業準備性等）</a:t>
            </a:r>
            <a:endParaRPr lang="en-US" altLang="ja-JP" dirty="0"/>
          </a:p>
          <a:p>
            <a:pPr marL="0" indent="0">
              <a:buNone/>
            </a:pPr>
            <a:r>
              <a:rPr lang="ja-JP" altLang="en-US" dirty="0"/>
              <a:t>→既存のカリキュラムや体制</a:t>
            </a:r>
            <a:br>
              <a:rPr lang="en-US" altLang="ja-JP" dirty="0"/>
            </a:br>
            <a:r>
              <a:rPr lang="ja-JP" altLang="en-US" dirty="0"/>
              <a:t>　 での対応が困難</a:t>
            </a:r>
            <a:endParaRPr lang="en-US" altLang="ja-JP" dirty="0"/>
          </a:p>
          <a:p>
            <a:endParaRPr kumimoji="1" lang="ja-JP" altLang="en-US" dirty="0"/>
          </a:p>
        </p:txBody>
      </p:sp>
      <p:sp>
        <p:nvSpPr>
          <p:cNvPr id="5" name="テキスト プレースホルダー 4">
            <a:extLst>
              <a:ext uri="{FF2B5EF4-FFF2-40B4-BE49-F238E27FC236}">
                <a16:creationId xmlns:a16="http://schemas.microsoft.com/office/drawing/2014/main" id="{34CAEC87-72C4-781A-6563-3CF09CF4C6A1}"/>
              </a:ext>
            </a:extLst>
          </p:cNvPr>
          <p:cNvSpPr>
            <a:spLocks noGrp="1"/>
          </p:cNvSpPr>
          <p:nvPr>
            <p:ph type="body" sz="quarter" idx="3"/>
          </p:nvPr>
        </p:nvSpPr>
        <p:spPr>
          <a:xfrm>
            <a:off x="5014913" y="1729278"/>
            <a:ext cx="4211340" cy="669429"/>
          </a:xfrm>
        </p:spPr>
        <p:txBody>
          <a:bodyPr>
            <a:normAutofit fontScale="92500"/>
          </a:bodyPr>
          <a:lstStyle/>
          <a:p>
            <a:r>
              <a:rPr kumimoji="1" lang="ja-JP" altLang="en-US" sz="2800" dirty="0"/>
              <a:t>方向性（案）</a:t>
            </a:r>
          </a:p>
        </p:txBody>
      </p:sp>
      <p:sp>
        <p:nvSpPr>
          <p:cNvPr id="6" name="コンテンツ プレースホルダー 5">
            <a:extLst>
              <a:ext uri="{FF2B5EF4-FFF2-40B4-BE49-F238E27FC236}">
                <a16:creationId xmlns:a16="http://schemas.microsoft.com/office/drawing/2014/main" id="{471C9549-355B-9DC1-630D-E85563D07DA3}"/>
              </a:ext>
            </a:extLst>
          </p:cNvPr>
          <p:cNvSpPr>
            <a:spLocks noGrp="1"/>
          </p:cNvSpPr>
          <p:nvPr>
            <p:ph sz="quarter" idx="4"/>
          </p:nvPr>
        </p:nvSpPr>
        <p:spPr>
          <a:xfrm>
            <a:off x="5014913" y="2398706"/>
            <a:ext cx="4211340" cy="3838605"/>
          </a:xfrm>
        </p:spPr>
        <p:txBody>
          <a:bodyPr>
            <a:normAutofit/>
          </a:bodyPr>
          <a:lstStyle/>
          <a:p>
            <a:r>
              <a:rPr lang="ja-JP" altLang="en-US" dirty="0"/>
              <a:t>必要な方に届けられるよう、周知方法・内容の見直し（魅力・メリットの発信）</a:t>
            </a:r>
          </a:p>
          <a:p>
            <a:r>
              <a:rPr lang="ja-JP" altLang="en-US" dirty="0"/>
              <a:t>事業立案時の事業目的の点検（ニーズの再検討等時代の変化への対応）</a:t>
            </a:r>
            <a:endParaRPr lang="en-US" altLang="ja-JP" dirty="0"/>
          </a:p>
          <a:p>
            <a:r>
              <a:rPr lang="ja-JP" altLang="en-US" dirty="0"/>
              <a:t>対象障がい者像の変化に応じた柔軟な対応</a:t>
            </a:r>
            <a:endParaRPr lang="en-US" altLang="ja-JP" dirty="0"/>
          </a:p>
          <a:p>
            <a:endParaRPr kumimoji="1" lang="ja-JP" altLang="en-US" dirty="0"/>
          </a:p>
        </p:txBody>
      </p:sp>
      <p:sp>
        <p:nvSpPr>
          <p:cNvPr id="8" name="スライド番号プレースホルダー 3">
            <a:extLst>
              <a:ext uri="{FF2B5EF4-FFF2-40B4-BE49-F238E27FC236}">
                <a16:creationId xmlns:a16="http://schemas.microsoft.com/office/drawing/2014/main" id="{71FD0B24-E7CE-4052-EB92-AD7AF0B4A364}"/>
              </a:ext>
            </a:extLst>
          </p:cNvPr>
          <p:cNvSpPr>
            <a:spLocks noGrp="1"/>
          </p:cNvSpPr>
          <p:nvPr>
            <p:ph type="sldNum" sz="quarter" idx="12"/>
          </p:nvPr>
        </p:nvSpPr>
        <p:spPr>
          <a:xfrm>
            <a:off x="7833320" y="6381328"/>
            <a:ext cx="1878013" cy="296664"/>
          </a:xfrm>
        </p:spPr>
        <p:txBody>
          <a:bodyPr/>
          <a:lstStyle/>
          <a:p>
            <a:fld id="{3D72AB0E-980E-481D-A624-F3B6A8F5BF62}" type="slidenum">
              <a:rPr kumimoji="1" lang="ja-JP" altLang="en-US" smtClean="0"/>
              <a:t>5</a:t>
            </a:fld>
            <a:endParaRPr kumimoji="1" lang="ja-JP" altLang="en-US" dirty="0"/>
          </a:p>
        </p:txBody>
      </p:sp>
    </p:spTree>
    <p:extLst>
      <p:ext uri="{BB962C8B-B14F-4D97-AF65-F5344CB8AC3E}">
        <p14:creationId xmlns:p14="http://schemas.microsoft.com/office/powerpoint/2010/main" val="388347202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16536</TotalTime>
  <Words>1749</Words>
  <PresentationFormat>A4 210 x 297 mm</PresentationFormat>
  <Paragraphs>125</Paragraphs>
  <Slides>5</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5</vt:i4>
      </vt:variant>
    </vt:vector>
  </HeadingPairs>
  <TitlesOfParts>
    <vt:vector size="10" baseType="lpstr">
      <vt:lpstr>HG丸ｺﾞｼｯｸM-PRO</vt:lpstr>
      <vt:lpstr>Meiryo UI</vt:lpstr>
      <vt:lpstr>Arial</vt:lpstr>
      <vt:lpstr>Calibri</vt:lpstr>
      <vt:lpstr>Office ​​テーマ</vt:lpstr>
      <vt:lpstr>PowerPoint プレゼンテーション</vt:lpstr>
      <vt:lpstr>PowerPoint プレゼンテーション</vt:lpstr>
      <vt:lpstr>PowerPoint プレゼンテーション</vt:lpstr>
      <vt:lpstr>PowerPoint プレゼンテーション</vt:lpstr>
      <vt:lpstr>大阪府施策の今後のあり方について</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2026-08-10T09:45:56Z</cp:lastPrinted>
  <dcterms:created xsi:type="dcterms:W3CDTF">2015-05-12T07:28:53Z</dcterms:created>
  <dcterms:modified xsi:type="dcterms:W3CDTF">2026-08-27T08:02:51Z</dcterms:modified>
</cp:coreProperties>
</file>